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2"/>
  </p:notesMasterIdLst>
  <p:sldIdLst>
    <p:sldId id="3462" r:id="rId2"/>
    <p:sldId id="3780" r:id="rId3"/>
    <p:sldId id="3784" r:id="rId4"/>
    <p:sldId id="4651" r:id="rId5"/>
    <p:sldId id="3720" r:id="rId6"/>
    <p:sldId id="4876" r:id="rId7"/>
    <p:sldId id="4842" r:id="rId8"/>
    <p:sldId id="2384" r:id="rId9"/>
    <p:sldId id="3257" r:id="rId10"/>
    <p:sldId id="3260" r:id="rId11"/>
    <p:sldId id="2452" r:id="rId12"/>
    <p:sldId id="2718" r:id="rId13"/>
    <p:sldId id="1781" r:id="rId14"/>
    <p:sldId id="2583" r:id="rId15"/>
    <p:sldId id="4841" r:id="rId16"/>
    <p:sldId id="4843" r:id="rId17"/>
    <p:sldId id="4844" r:id="rId18"/>
    <p:sldId id="4845" r:id="rId19"/>
    <p:sldId id="936" r:id="rId20"/>
    <p:sldId id="2612" r:id="rId21"/>
    <p:sldId id="2627" r:id="rId22"/>
    <p:sldId id="2628" r:id="rId23"/>
    <p:sldId id="2629" r:id="rId24"/>
    <p:sldId id="2630" r:id="rId25"/>
    <p:sldId id="2631" r:id="rId26"/>
    <p:sldId id="2632" r:id="rId27"/>
    <p:sldId id="2633" r:id="rId28"/>
    <p:sldId id="2649" r:id="rId29"/>
    <p:sldId id="3256" r:id="rId30"/>
    <p:sldId id="2383" r:id="rId31"/>
    <p:sldId id="2373" r:id="rId32"/>
    <p:sldId id="2389" r:id="rId33"/>
    <p:sldId id="2381" r:id="rId34"/>
    <p:sldId id="2376" r:id="rId35"/>
    <p:sldId id="2378" r:id="rId36"/>
    <p:sldId id="2379" r:id="rId37"/>
    <p:sldId id="2380" r:id="rId38"/>
    <p:sldId id="2396" r:id="rId39"/>
    <p:sldId id="2420" r:id="rId40"/>
    <p:sldId id="4854" r:id="rId41"/>
    <p:sldId id="4870" r:id="rId42"/>
    <p:sldId id="4856" r:id="rId43"/>
    <p:sldId id="4855" r:id="rId44"/>
    <p:sldId id="4869" r:id="rId45"/>
    <p:sldId id="4858" r:id="rId46"/>
    <p:sldId id="4872" r:id="rId47"/>
    <p:sldId id="4873" r:id="rId48"/>
    <p:sldId id="4859" r:id="rId49"/>
    <p:sldId id="4860" r:id="rId50"/>
    <p:sldId id="4861" r:id="rId51"/>
    <p:sldId id="4857" r:id="rId52"/>
    <p:sldId id="4874" r:id="rId53"/>
    <p:sldId id="4868" r:id="rId54"/>
    <p:sldId id="4867" r:id="rId55"/>
    <p:sldId id="2404" r:id="rId56"/>
    <p:sldId id="4862" r:id="rId57"/>
    <p:sldId id="4863" r:id="rId58"/>
    <p:sldId id="4864" r:id="rId59"/>
    <p:sldId id="4875" r:id="rId60"/>
    <p:sldId id="4822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79"/>
    <a:srgbClr val="A9D18E"/>
    <a:srgbClr val="D883FF"/>
    <a:srgbClr val="FF8AD8"/>
    <a:srgbClr val="FF2600"/>
    <a:srgbClr val="FF7E79"/>
    <a:srgbClr val="C00000"/>
    <a:srgbClr val="F8CBAD"/>
    <a:srgbClr val="000000"/>
    <a:srgbClr val="FF8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37"/>
    <p:restoredTop sz="90655"/>
  </p:normalViewPr>
  <p:slideViewPr>
    <p:cSldViewPr snapToGrid="0" snapToObjects="1">
      <p:cViewPr varScale="1">
        <p:scale>
          <a:sx n="82" d="100"/>
          <a:sy n="82" d="100"/>
        </p:scale>
        <p:origin x="176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A3957-4C3A-0949-A668-E5B432EFB7B5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3BE1D-9CA5-194E-A79F-6FE8485E6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65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EA524-2FEE-DA4A-A806-95C0C566DC04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8152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print("hello, world")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37BE81-25FA-464E-A2F0-A651BAE83B62}" type="slidenum">
              <a:rPr lang="zh-TW" altLang="en-US" smtClean="0"/>
              <a:pPr>
                <a:defRPr/>
              </a:pPr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7971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DCC4B-04C0-E345-9135-AF2AAC1F6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7307F-E82F-6C41-94D7-0B918F030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F9956-9324-FB4E-AEF2-D9D738D02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B3FA3-22CF-D24E-9257-B4BAD3401880}" type="datetime1">
              <a:rPr lang="en-US" smtClean="0"/>
              <a:t>10/11/23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2AD58-8C94-5746-A2CF-4E8B65CDE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A6D2F-B142-C34E-B53B-8319FC562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65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46172-8336-0A40-B4C3-4D8A5C93F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E20883-F177-154D-8E05-CA7696CC3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D4DA9-1F29-B84E-80DC-389667922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9A0E-6D67-224D-9CFD-01A351FD6A9C}" type="datetime1">
              <a:rPr lang="en-US" smtClean="0"/>
              <a:t>10/11/23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5BD03-736F-184E-8D7C-026EFBAE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AE6B7-5864-5F49-A039-0A08BCD12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93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38E1BA-4517-8F4C-BECF-2D4D4F9475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35B11-57DD-6647-A778-87C8BED79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5C4B8-A561-E841-8C61-AA17720C8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6E0-5B06-6D4B-BE9C-55EAEC63A6AC}" type="datetime1">
              <a:rPr lang="en-US" smtClean="0"/>
              <a:t>10/11/23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7148-7E46-1642-856B-2C5035058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49ADD-0B1A-2C4D-963C-BCAD6CA8E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96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BE4ED-5B09-6A4A-B804-3F95E7CDB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8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68D9A-CD57-CE49-8834-30E3992BC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615044"/>
            <a:ext cx="11222181" cy="473825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2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4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18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9C6CC-B570-4F45-86AC-540D1BEBC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267" y="6460525"/>
            <a:ext cx="2743200" cy="365125"/>
          </a:xfrm>
        </p:spPr>
        <p:txBody>
          <a:bodyPr/>
          <a:lstStyle/>
          <a:p>
            <a:fld id="{3AF6F8BD-BCC6-7D43-A79E-885049D004FB}" type="datetime1">
              <a:rPr lang="en-US" smtClean="0"/>
              <a:t>10/11/23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60589-8BB0-5240-B769-F0C1B0E4F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209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6F5F2-9431-DB42-A29F-B6D0844B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9797" y="6562244"/>
            <a:ext cx="960699" cy="239655"/>
          </a:xfrm>
        </p:spPr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6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A8BE4-B9DB-8B46-BE99-ED3CD203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FA206-4434-6C49-93D6-8FB3309A0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6590A-DE44-944F-A5EE-1F6F42A06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91CB-B2E0-BC45-A47A-800ECE7C338D}" type="datetime1">
              <a:rPr lang="en-US" smtClean="0"/>
              <a:t>10/11/23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59D8B-60E1-EF4B-98C5-B7F4C2B7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B3723-86B1-B349-9F2F-09C62F85E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58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65C9C-EC45-E046-A3D4-2894A3040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2FDE4-30E7-4649-822C-2D4099F6B0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DCFADF-67B0-0644-8361-4420EA3D4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DBED8-2B40-EA47-A7D2-0AA3D29F0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BBA4-D3DD-E64D-B22D-26AB1DAC96C8}" type="datetime1">
              <a:rPr lang="en-US" smtClean="0"/>
              <a:t>10/11/23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B1922-CDFB-504A-97B2-40E4B4D8A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CEE245-AF96-D849-A4E3-6D346AFC5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3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2ECE3-9FE9-2549-980A-462110AB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AEA5C-9D0D-8540-A802-044357BA9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E4DC00-D8DE-A24F-A23A-E81A91EDE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DFDA34-08D1-8B4A-A358-1EB1A2A082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C2EC87-22D6-044E-A89A-063D1D3ED3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721565-F153-184B-8089-F20E5C8BE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8BD54-CFAB-9A4A-A893-D1FFE0B82A24}" type="datetime1">
              <a:rPr lang="en-US" smtClean="0"/>
              <a:t>10/11/23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E93DEC-A740-CB4B-9590-8DF2B9765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17F901-E097-5540-B08C-3E642445C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0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9EC7A-C47E-9946-9B90-160BDE67B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48236E-5C25-094A-990A-B390F559E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865FB-1085-8649-9C39-7DD624120DB2}" type="datetime1">
              <a:rPr lang="en-US" smtClean="0"/>
              <a:t>10/11/23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FB224D-7B77-F246-86B4-B234C2E94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1347A5-4489-DF44-9AA3-B64959E2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3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D6F886-4BA7-0040-8ACE-5C7FAE557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9962-BA7E-D649-BE8D-7B231E22E385}" type="datetime1">
              <a:rPr lang="en-US" smtClean="0"/>
              <a:t>10/11/23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7D98E3-0A3F-0448-8AA0-D38E4BFA1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5C1BB-88EF-9448-8DE7-F4A5DABE9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5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6DE33-7AE5-8543-AF89-B5653C781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E98C8-7EDE-CE4D-A528-970586C98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9EB3E7-F144-F641-B54D-3EB47B8E7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F0B833-546C-6148-B1FA-57BC3099B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777E-FE95-3E40-9E3A-837DD39FEE15}" type="datetime1">
              <a:rPr lang="en-US" smtClean="0"/>
              <a:t>10/11/23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FA3FB-D1B1-0746-848E-1BEF540F2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A8433-197A-2142-8CEE-EF06B5D6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0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F806E-8191-AF49-8CB3-41DE28791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DE83BE-7594-C041-A25D-3B73D4218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88B594-88B6-6149-B1FD-74BAD06D9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C2BA2-1BA6-C449-A364-D072C486C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2F62-C870-1A46-B89C-F9319BBEAAC6}" type="datetime1">
              <a:rPr lang="en-US" smtClean="0"/>
              <a:t>10/11/23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35E02-B667-C745-939D-5B704920F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28B53-7F35-524C-B44E-89322CDF9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28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8214AE-FC9D-504C-9A5B-0B18C04B9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25B55-C874-BC45-9CCA-C277E871D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1020D-CF91-734E-B3D3-51E961C971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77300-BA5E-404D-9C5C-6790A31E4A9D}" type="datetime1">
              <a:rPr lang="en-US" smtClean="0"/>
              <a:t>10/11/23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2CA18-9323-ED4D-9C5F-8CE6AE0631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D4A42-A60C-0741-81C2-92B55CA94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931" y="6481000"/>
            <a:ext cx="1005444" cy="3444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9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hyperlink" Target="http://www.mis.ntpu.edu.tw/en/" TargetMode="External"/><Relationship Id="rId7" Type="http://schemas.openxmlformats.org/officeDocument/2006/relationships/image" Target="../media/image1.jpeg"/><Relationship Id="rId12" Type="http://schemas.openxmlformats.org/officeDocument/2006/relationships/image" Target="../media/image6.jpeg"/><Relationship Id="rId2" Type="http://schemas.openxmlformats.org/officeDocument/2006/relationships/hyperlink" Target="https://web.ntpu.edu.tw/~myday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eb.ntpu.edu.tw/~myday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://mail.im.tku.edu.tw/~myday/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www.ntpu.edu.tw/" TargetMode="External"/><Relationship Id="rId9" Type="http://schemas.openxmlformats.org/officeDocument/2006/relationships/image" Target="../media/image3.png"/><Relationship Id="rId14" Type="http://schemas.openxmlformats.org/officeDocument/2006/relationships/image" Target="../media/image8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atplotlib.org/" TargetMode="External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andas.pydata.org/" TargetMode="External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python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python/trypython.asp?filename=demo_default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learnpython.org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developers.google.com/edu/python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notebooks/welcome.ipynb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drive/1FEG6DnGvwfUbeo4zJ1zTunjMqf2RkCrT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inyurl.com/imtkupython101" TargetMode="External"/><Relationship Id="rId4" Type="http://schemas.openxmlformats.org/officeDocument/2006/relationships/hyperlink" Target="https://tinyurl.com/aintpupython10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naconda.com/download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resource.com/python-exercises/python-basic-exercise-39.php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3schools.com/python/" TargetMode="External"/><Relationship Id="rId3" Type="http://schemas.openxmlformats.org/officeDocument/2006/relationships/hyperlink" Target="https://www.python.org/" TargetMode="External"/><Relationship Id="rId7" Type="http://schemas.openxmlformats.org/officeDocument/2006/relationships/hyperlink" Target="http://scikit-learn.org/" TargetMode="External"/><Relationship Id="rId2" Type="http://schemas.openxmlformats.org/officeDocument/2006/relationships/hyperlink" Target="https://pythonprogramming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andas.pydata.org/" TargetMode="External"/><Relationship Id="rId11" Type="http://schemas.openxmlformats.org/officeDocument/2006/relationships/hyperlink" Target="https://tinyurl.com/aintpupython101" TargetMode="External"/><Relationship Id="rId5" Type="http://schemas.openxmlformats.org/officeDocument/2006/relationships/hyperlink" Target="http://www.numpy.org/" TargetMode="External"/><Relationship Id="rId10" Type="http://schemas.openxmlformats.org/officeDocument/2006/relationships/hyperlink" Target="https://developers.google.com/edu/python" TargetMode="External"/><Relationship Id="rId4" Type="http://schemas.openxmlformats.org/officeDocument/2006/relationships/hyperlink" Target="http://pythonprogramminglanguage.com/" TargetMode="External"/><Relationship Id="rId9" Type="http://schemas.openxmlformats.org/officeDocument/2006/relationships/hyperlink" Target="https://www.learnpython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spectrum.ieee.org/the-top-programming-languages-2023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194" y="1146693"/>
            <a:ext cx="11819066" cy="191306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sz="56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Foundations of </a:t>
            </a:r>
            <a:br>
              <a:rPr lang="en-US" altLang="zh-TW" sz="56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56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Python Programming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739AE-61B3-9644-82E1-CFFEDC066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002"/>
            <a:ext cx="9144000" cy="8276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Python for Accounting Applications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22C2EBB-D9C1-D646-BE1E-780D746DC521}"/>
              </a:ext>
            </a:extLst>
          </p:cNvPr>
          <p:cNvSpPr txBox="1">
            <a:spLocks/>
          </p:cNvSpPr>
          <p:nvPr/>
        </p:nvSpPr>
        <p:spPr>
          <a:xfrm>
            <a:off x="1875514" y="4699887"/>
            <a:ext cx="8440972" cy="191674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TW" sz="14400" dirty="0">
                <a:solidFill>
                  <a:srgbClr val="898989"/>
                </a:solidFill>
                <a:cs typeface="Calibri" panose="020F0502020204030204" pitchFamily="34" charset="0"/>
                <a:hlinkClick r:id="rId2"/>
              </a:rPr>
              <a:t>Min-Yuh Day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r>
              <a:rPr lang="en-US" altLang="zh-TW" sz="14400" dirty="0" err="1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Ph.D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b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</a:b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Associate</a:t>
            </a:r>
            <a:r>
              <a:rPr lang="zh-TW" altLang="en-US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 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Professor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Institute of Information Management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National Taipei University</a:t>
            </a:r>
            <a:endParaRPr lang="en-US" altLang="zh-TW" sz="8000" dirty="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  <a:hlinkClick r:id="rId5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https://web.ntpu.edu.tw/~myday</a:t>
            </a:r>
            <a:endParaRPr lang="en-US" sz="4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://mail.tku.edu.tw/myday/images/Myday_Photo.jpg">
            <a:extLst>
              <a:ext uri="{FF2B5EF4-FFF2-40B4-BE49-F238E27FC236}">
                <a16:creationId xmlns:a16="http://schemas.microsoft.com/office/drawing/2014/main" id="{8392620C-E0E7-BD47-A4BD-CD41DE203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4973" y="4738465"/>
            <a:ext cx="1206269" cy="1493475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A123DF-B5B7-0741-A601-C566754FCAB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47" y="5320739"/>
            <a:ext cx="421513" cy="511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554C2F-EE75-1146-9192-B193DB4DD7A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32" y="5753055"/>
            <a:ext cx="511280" cy="511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384EC2-A8FB-574F-A3A4-C14C04FDAE7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27" y="5748361"/>
            <a:ext cx="511280" cy="511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576615-D765-F74F-A854-B57D46746B9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94" y="4798351"/>
            <a:ext cx="935665" cy="4219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2132BE-AEB3-A34C-888A-14B93402560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105" y="5976255"/>
            <a:ext cx="791692" cy="7916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3180607" y="3587805"/>
            <a:ext cx="5830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1121PAA03</a:t>
            </a:r>
          </a:p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ACC2, NTPU (M5265) (Fall 2023)</a:t>
            </a:r>
            <a:b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Wed 6, 7, 8, (14:10-17:00) (9:10-12:00) (B3F10)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6B0928-98E1-A94A-9E81-B0F0F78D4E86}"/>
              </a:ext>
            </a:extLst>
          </p:cNvPr>
          <p:cNvSpPr txBox="1"/>
          <p:nvPr/>
        </p:nvSpPr>
        <p:spPr>
          <a:xfrm>
            <a:off x="4540332" y="6616627"/>
            <a:ext cx="3111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2023-09-27</a:t>
            </a:r>
          </a:p>
        </p:txBody>
      </p:sp>
    </p:spTree>
    <p:extLst>
      <p:ext uri="{BB962C8B-B14F-4D97-AF65-F5344CB8AC3E}">
        <p14:creationId xmlns:p14="http://schemas.microsoft.com/office/powerpoint/2010/main" val="1534251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0" y="0"/>
            <a:ext cx="8640960" cy="846138"/>
          </a:xfrm>
        </p:spPr>
        <p:txBody>
          <a:bodyPr/>
          <a:lstStyle/>
          <a:p>
            <a:r>
              <a:rPr lang="en-US" sz="4200" dirty="0">
                <a:solidFill>
                  <a:schemeClr val="accent1"/>
                </a:solidFill>
              </a:rPr>
              <a:t>Python Ecosystem for Data Science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  <p:sp>
        <p:nvSpPr>
          <p:cNvPr id="6" name="Rectangle 5"/>
          <p:cNvSpPr/>
          <p:nvPr/>
        </p:nvSpPr>
        <p:spPr>
          <a:xfrm>
            <a:off x="2310408" y="6597353"/>
            <a:ext cx="75711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Source:https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://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duchesnay.github.io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pystatsml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/introduction/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python_ecosystem.html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2A03E9-E294-AB4D-9416-984401124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7608" y="804138"/>
            <a:ext cx="6890612" cy="58652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D49DB0-BA50-A847-8E48-0E4E0600F9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0136" y="4163482"/>
            <a:ext cx="1008112" cy="2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62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461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The Quant Finance </a:t>
            </a:r>
            <a:r>
              <a:rPr lang="en-US" dirty="0" err="1">
                <a:solidFill>
                  <a:schemeClr val="accent1"/>
                </a:solidFill>
              </a:rPr>
              <a:t>PyData</a:t>
            </a:r>
            <a:r>
              <a:rPr lang="en-US" dirty="0">
                <a:solidFill>
                  <a:schemeClr val="accent1"/>
                </a:solidFill>
              </a:rPr>
              <a:t> Stack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000" y="846138"/>
            <a:ext cx="7658000" cy="57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10408" y="6597353"/>
            <a:ext cx="75711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Source: http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://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nbviewer.jupyter.org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/format/slides/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github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quantopian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pyfolio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/blob/master/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pyfolio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/examples/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overview_slides.ipynb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#/5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81C073-5E47-274F-B8E8-15D06F1705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3303" y="3185406"/>
            <a:ext cx="857934" cy="1715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41320B-DE46-864A-AE2A-9F6A0A4392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1682" y="2891634"/>
            <a:ext cx="857934" cy="19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45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4270E4FD-5655-7346-92B9-AF4FA9ED5C71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12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10594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1841396"/>
          </a:xfrm>
        </p:spPr>
        <p:txBody>
          <a:bodyPr>
            <a:normAutofit fontScale="90000"/>
          </a:bodyPr>
          <a:lstStyle/>
          <a:p>
            <a:r>
              <a:rPr lang="en-US" altLang="en-US" sz="15000" dirty="0" err="1">
                <a:solidFill>
                  <a:srgbClr val="C00000"/>
                </a:solidFill>
                <a:latin typeface="Calibri" charset="0"/>
                <a:ea typeface="標楷體" charset="-120"/>
              </a:rPr>
              <a:t>Numpy</a:t>
            </a:r>
            <a:endParaRPr lang="en-US" altLang="en-US" sz="15000" dirty="0">
              <a:solidFill>
                <a:srgbClr val="C00000"/>
              </a:solidFill>
              <a:latin typeface="Calibri" charset="0"/>
              <a:ea typeface="標楷體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0160" y="2116035"/>
            <a:ext cx="1691680" cy="16916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35660" y="3933057"/>
            <a:ext cx="61206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chemeClr val="accent1"/>
                </a:solidFill>
              </a:rPr>
              <a:t>NumPy</a:t>
            </a:r>
            <a:endParaRPr lang="en-US" sz="4000" dirty="0">
              <a:solidFill>
                <a:schemeClr val="accent1"/>
              </a:solidFill>
            </a:endParaRPr>
          </a:p>
          <a:p>
            <a:pPr algn="ctr"/>
            <a:r>
              <a:rPr lang="en-US" sz="4000" dirty="0">
                <a:solidFill>
                  <a:schemeClr val="accent1"/>
                </a:solidFill>
              </a:rPr>
              <a:t>Base </a:t>
            </a:r>
            <a:br>
              <a:rPr lang="en-US" sz="4000" dirty="0">
                <a:solidFill>
                  <a:schemeClr val="accent1"/>
                </a:solidFill>
              </a:rPr>
            </a:br>
            <a:r>
              <a:rPr lang="en-US" sz="4000" b="1" dirty="0">
                <a:solidFill>
                  <a:schemeClr val="accent1"/>
                </a:solidFill>
              </a:rPr>
              <a:t>N-dimensional array </a:t>
            </a:r>
            <a:r>
              <a:rPr lang="en-US" sz="4000" dirty="0">
                <a:solidFill>
                  <a:schemeClr val="accent1"/>
                </a:solidFill>
              </a:rPr>
              <a:t>package</a:t>
            </a:r>
          </a:p>
        </p:txBody>
      </p:sp>
    </p:spTree>
    <p:extLst>
      <p:ext uri="{BB962C8B-B14F-4D97-AF65-F5344CB8AC3E}">
        <p14:creationId xmlns:p14="http://schemas.microsoft.com/office/powerpoint/2010/main" val="2792450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C6896-A359-9748-81AD-A374E22AA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2971482"/>
          </a:xfrm>
        </p:spPr>
        <p:txBody>
          <a:bodyPr>
            <a:noAutofit/>
          </a:bodyPr>
          <a:lstStyle/>
          <a:p>
            <a:r>
              <a:rPr lang="en-US" sz="12000" dirty="0">
                <a:solidFill>
                  <a:srgbClr val="C00000"/>
                </a:solidFill>
              </a:rPr>
              <a:t>Python matplotlib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5C6DE7-D760-F042-A3FB-8AC943433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14680E-A239-E847-A451-41BD74875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281" y="3956298"/>
            <a:ext cx="7889436" cy="18923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1560DCD-5EB6-3A45-B6B7-301BD47AB90D}"/>
              </a:ext>
            </a:extLst>
          </p:cNvPr>
          <p:cNvSpPr/>
          <p:nvPr/>
        </p:nvSpPr>
        <p:spPr>
          <a:xfrm>
            <a:off x="5035358" y="6558777"/>
            <a:ext cx="21212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hlinkClick r:id="rId3"/>
              </a:rPr>
              <a:t>https://matplotlib.org/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162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1200" y="182881"/>
            <a:ext cx="8229600" cy="4171248"/>
          </a:xfrm>
        </p:spPr>
        <p:txBody>
          <a:bodyPr>
            <a:normAutofit/>
          </a:bodyPr>
          <a:lstStyle/>
          <a:p>
            <a:r>
              <a:rPr lang="en-US" sz="12000" dirty="0">
                <a:solidFill>
                  <a:srgbClr val="C00000"/>
                </a:solidFill>
              </a:rPr>
              <a:t>Python Pandas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189" y="4262689"/>
            <a:ext cx="7812218" cy="162754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9B1D976-1C78-3B44-8AEF-5E58B6A61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6138" y="6488114"/>
            <a:ext cx="2749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en-US" sz="1800" dirty="0">
                <a:hlinkClick r:id="rId3"/>
              </a:rPr>
              <a:t>http://pandas.pydata.org/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515276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CDEA-BE5C-1B2D-5ECB-F570E62A0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880896"/>
          </a:xfrm>
        </p:spPr>
        <p:txBody>
          <a:bodyPr>
            <a:normAutofit/>
          </a:bodyPr>
          <a:lstStyle/>
          <a:p>
            <a:r>
              <a:rPr lang="en-US" dirty="0"/>
              <a:t>W3Schools Python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1B481-D8D2-734F-A25B-BC08FCD8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A647CE-2D98-C494-4512-DC22076F8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" y="1164599"/>
            <a:ext cx="9702800" cy="53976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61BB37-5670-1E9F-3C45-EEE1CE5E8A50}"/>
              </a:ext>
            </a:extLst>
          </p:cNvPr>
          <p:cNvSpPr txBox="1"/>
          <p:nvPr/>
        </p:nvSpPr>
        <p:spPr>
          <a:xfrm>
            <a:off x="3097479" y="649740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https://www.w3schools.com/python/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D1DA339-125F-66EA-90CA-EF7108C8C5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98" y="135104"/>
            <a:ext cx="1336153" cy="102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823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CDEA-BE5C-1B2D-5ECB-F570E62A0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880896"/>
          </a:xfrm>
        </p:spPr>
        <p:txBody>
          <a:bodyPr>
            <a:normAutofit/>
          </a:bodyPr>
          <a:lstStyle/>
          <a:p>
            <a:r>
              <a:rPr lang="en-US" dirty="0"/>
              <a:t>W3Schools Python: Try Python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1B481-D8D2-734F-A25B-BC08FCD8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D013D4-6103-B090-9113-AE487E0BA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98" y="135104"/>
            <a:ext cx="1336153" cy="10294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61BB37-5670-1E9F-3C45-EEE1CE5E8A50}"/>
              </a:ext>
            </a:extLst>
          </p:cNvPr>
          <p:cNvSpPr txBox="1"/>
          <p:nvPr/>
        </p:nvSpPr>
        <p:spPr>
          <a:xfrm>
            <a:off x="1921565" y="6497405"/>
            <a:ext cx="8653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https://www.w3schools.com/python/trypython.asp?filename=demo_default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81419D6-D62B-EC59-6542-0D49853FA2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880" y="1512142"/>
            <a:ext cx="11316239" cy="491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780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CDEA-BE5C-1B2D-5ECB-F570E62A0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73804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LearnPython.org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1B481-D8D2-734F-A25B-BC08FCD8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61BB37-5670-1E9F-3C45-EEE1CE5E8A50}"/>
              </a:ext>
            </a:extLst>
          </p:cNvPr>
          <p:cNvSpPr txBox="1"/>
          <p:nvPr/>
        </p:nvSpPr>
        <p:spPr>
          <a:xfrm>
            <a:off x="1921565" y="6497405"/>
            <a:ext cx="8653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https://www.learnpython.org/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336EFE-A64B-076C-83FD-7B996ED29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437" y="873146"/>
            <a:ext cx="9040083" cy="568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188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CDEA-BE5C-1B2D-5ECB-F570E62A0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738042"/>
          </a:xfrm>
        </p:spPr>
        <p:txBody>
          <a:bodyPr>
            <a:normAutofit fontScale="90000"/>
          </a:bodyPr>
          <a:lstStyle/>
          <a:p>
            <a:r>
              <a:rPr lang="en-US"/>
              <a:t>Google’s </a:t>
            </a:r>
            <a:r>
              <a:rPr lang="en-US" dirty="0"/>
              <a:t>Python Class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1B481-D8D2-734F-A25B-BC08FCD8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61BB37-5670-1E9F-3C45-EEE1CE5E8A50}"/>
              </a:ext>
            </a:extLst>
          </p:cNvPr>
          <p:cNvSpPr txBox="1"/>
          <p:nvPr/>
        </p:nvSpPr>
        <p:spPr>
          <a:xfrm>
            <a:off x="1921565" y="6497405"/>
            <a:ext cx="8653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https://developers.google.com/edu/python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52CCE9-85CF-89D3-97B7-857016977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339" y="873146"/>
            <a:ext cx="10288279" cy="562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57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9CDA4-3594-E341-ADD2-EFE8A7915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27001"/>
            <a:ext cx="8229600" cy="79768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Google </a:t>
            </a:r>
            <a:r>
              <a:rPr lang="en-US" b="1" dirty="0" err="1">
                <a:solidFill>
                  <a:schemeClr val="accent1"/>
                </a:solidFill>
              </a:rPr>
              <a:t>Colab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647BC2-F6DC-5349-9A08-C081E906F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F8BDCD-A161-484D-9DFD-78BB79EE883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850746"/>
            <a:ext cx="9144000" cy="56815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91CE3A4-FE65-9740-867D-1B6C751548E7}"/>
              </a:ext>
            </a:extLst>
          </p:cNvPr>
          <p:cNvSpPr/>
          <p:nvPr/>
        </p:nvSpPr>
        <p:spPr>
          <a:xfrm>
            <a:off x="2578100" y="6572672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https://colab.research.google.com/notebooks/welcome.ipynb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40622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/>
              <a:t>1 2023/09/13 Introduction to Python for Accounting Applications</a:t>
            </a:r>
          </a:p>
          <a:p>
            <a:pPr marL="0" indent="0">
              <a:buNone/>
            </a:pPr>
            <a:r>
              <a:rPr lang="en-US" sz="2800" dirty="0"/>
              <a:t>2 2023/09/20 Python Programming and Data Science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3 2023/09/27 Foundations of Python Programming</a:t>
            </a:r>
          </a:p>
          <a:p>
            <a:pPr marL="0" indent="0">
              <a:buNone/>
            </a:pPr>
            <a:r>
              <a:rPr lang="en-US" sz="2800" dirty="0"/>
              <a:t>4 2023/10/04 Data Structures</a:t>
            </a:r>
          </a:p>
          <a:p>
            <a:pPr marL="0" indent="0">
              <a:buNone/>
            </a:pPr>
            <a:r>
              <a:rPr lang="en-US" sz="2800" dirty="0"/>
              <a:t>5 2023/10/11 Control Logic and Loops</a:t>
            </a:r>
          </a:p>
          <a:p>
            <a:pPr marL="0" indent="0">
              <a:buNone/>
            </a:pPr>
            <a:r>
              <a:rPr lang="en-US" sz="2800" dirty="0"/>
              <a:t>6 2023/10/18 Functions and Modules </a:t>
            </a:r>
          </a:p>
          <a:p>
            <a:pPr marL="0" indent="0">
              <a:buNone/>
            </a:pPr>
            <a:r>
              <a:rPr lang="en-US" sz="2800" dirty="0"/>
              <a:t>7 2023/10/25 Files and Exception Handling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</a:rPr>
              <a:t>8 2023/11/01 Midterm Project Report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04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974" y="0"/>
            <a:ext cx="9303026" cy="7953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Connect 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in Google Drive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C8A506-C614-2445-A5E4-05CBE0A8CF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795339"/>
            <a:ext cx="9144000" cy="5664679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4ADDD96-A1E2-CF49-BE64-7EF830E51C73}"/>
              </a:ext>
            </a:extLst>
          </p:cNvPr>
          <p:cNvSpPr/>
          <p:nvPr/>
        </p:nvSpPr>
        <p:spPr>
          <a:xfrm>
            <a:off x="1524000" y="2458996"/>
            <a:ext cx="1804086" cy="36040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F71598C-A3BE-7F4E-B7FA-F339BB56DE6F}"/>
              </a:ext>
            </a:extLst>
          </p:cNvPr>
          <p:cNvSpPr/>
          <p:nvPr/>
        </p:nvSpPr>
        <p:spPr>
          <a:xfrm>
            <a:off x="2603156" y="4576120"/>
            <a:ext cx="2430163" cy="25537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833A1DC-3FBE-4E46-84CD-26F3D9A83A1A}"/>
              </a:ext>
            </a:extLst>
          </p:cNvPr>
          <p:cNvSpPr/>
          <p:nvPr/>
        </p:nvSpPr>
        <p:spPr>
          <a:xfrm>
            <a:off x="5128053" y="5865341"/>
            <a:ext cx="2430163" cy="25537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66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53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46E397-4BAA-4042-A411-973FC18E81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949842"/>
            <a:ext cx="9144000" cy="5650302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1F047D9-4999-934B-BCAA-CA5CFBDF9FB6}"/>
              </a:ext>
            </a:extLst>
          </p:cNvPr>
          <p:cNvSpPr/>
          <p:nvPr/>
        </p:nvSpPr>
        <p:spPr>
          <a:xfrm>
            <a:off x="7084541" y="2627874"/>
            <a:ext cx="1820560" cy="25125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698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53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CDC766-FBF7-8845-9FCB-FBEEDB6085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004110"/>
            <a:ext cx="9144000" cy="559119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D953698-332C-DA47-BF1C-154E8F8004D8}"/>
              </a:ext>
            </a:extLst>
          </p:cNvPr>
          <p:cNvSpPr/>
          <p:nvPr/>
        </p:nvSpPr>
        <p:spPr>
          <a:xfrm>
            <a:off x="7764162" y="3035646"/>
            <a:ext cx="992658" cy="26360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9ADB802-CD27-D54F-B82D-461CF5C138EC}"/>
              </a:ext>
            </a:extLst>
          </p:cNvPr>
          <p:cNvSpPr/>
          <p:nvPr/>
        </p:nvSpPr>
        <p:spPr>
          <a:xfrm>
            <a:off x="3216877" y="2879129"/>
            <a:ext cx="5688225" cy="1025607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399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722" y="0"/>
            <a:ext cx="9475304" cy="7953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Connect </a:t>
            </a:r>
            <a:r>
              <a:rPr lang="en-US" dirty="0" err="1">
                <a:solidFill>
                  <a:schemeClr val="accent1"/>
                </a:solidFill>
              </a:rPr>
              <a:t>Colaboratory</a:t>
            </a:r>
            <a:r>
              <a:rPr lang="en-US" dirty="0">
                <a:solidFill>
                  <a:schemeClr val="accent1"/>
                </a:solidFill>
              </a:rPr>
              <a:t> to Google Drive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5E735C-38EF-E547-BAF5-541818DD83E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0743" y="961457"/>
            <a:ext cx="9144000" cy="56448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A637FCA-EAD0-DD4F-8CEA-237E262C1C7B}"/>
              </a:ext>
            </a:extLst>
          </p:cNvPr>
          <p:cNvSpPr/>
          <p:nvPr/>
        </p:nvSpPr>
        <p:spPr>
          <a:xfrm>
            <a:off x="7232823" y="4695568"/>
            <a:ext cx="547813" cy="23477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560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53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F80714-7C0A-1444-9836-FDA6130CD7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905436"/>
            <a:ext cx="9144000" cy="5687209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1846EB2-F7BC-C94C-BFC8-3AFE130A97D7}"/>
              </a:ext>
            </a:extLst>
          </p:cNvPr>
          <p:cNvSpPr/>
          <p:nvPr/>
        </p:nvSpPr>
        <p:spPr>
          <a:xfrm>
            <a:off x="1524000" y="2580916"/>
            <a:ext cx="1804086" cy="36040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F9A470A-706C-1845-8AE5-A9507E8B596D}"/>
              </a:ext>
            </a:extLst>
          </p:cNvPr>
          <p:cNvSpPr/>
          <p:nvPr/>
        </p:nvSpPr>
        <p:spPr>
          <a:xfrm>
            <a:off x="2496476" y="4698040"/>
            <a:ext cx="2430163" cy="25537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858FDE7-A53B-8348-9677-6CBAC738B92C}"/>
              </a:ext>
            </a:extLst>
          </p:cNvPr>
          <p:cNvSpPr/>
          <p:nvPr/>
        </p:nvSpPr>
        <p:spPr>
          <a:xfrm>
            <a:off x="5128053" y="5865341"/>
            <a:ext cx="2430163" cy="25537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92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53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E37B79-5323-9743-BF52-F0654A7873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571513"/>
            <a:ext cx="9144000" cy="3714974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F21E05B-C4B6-9743-91FE-FA26C14D1A55}"/>
              </a:ext>
            </a:extLst>
          </p:cNvPr>
          <p:cNvSpPr/>
          <p:nvPr/>
        </p:nvSpPr>
        <p:spPr>
          <a:xfrm>
            <a:off x="1524000" y="1828800"/>
            <a:ext cx="9106029" cy="150876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835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53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E83CE9-77F5-DF4F-942B-BBE7A675B1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562583"/>
            <a:ext cx="9144000" cy="3732835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002058C-9D67-894E-AB87-A529EAFBDC8F}"/>
              </a:ext>
            </a:extLst>
          </p:cNvPr>
          <p:cNvSpPr/>
          <p:nvPr/>
        </p:nvSpPr>
        <p:spPr>
          <a:xfrm>
            <a:off x="3207813" y="2344901"/>
            <a:ext cx="434548" cy="18494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6D469E4-264F-C440-8179-74DFE057578F}"/>
              </a:ext>
            </a:extLst>
          </p:cNvPr>
          <p:cNvSpPr/>
          <p:nvPr/>
        </p:nvSpPr>
        <p:spPr>
          <a:xfrm>
            <a:off x="3207813" y="4478501"/>
            <a:ext cx="1851867" cy="230659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278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223294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Run </a:t>
            </a:r>
            <a:r>
              <a:rPr lang="en-US" dirty="0" err="1">
                <a:solidFill>
                  <a:schemeClr val="accent1"/>
                </a:solidFill>
              </a:rPr>
              <a:t>Jupyter</a:t>
            </a:r>
            <a:r>
              <a:rPr lang="en-US" dirty="0">
                <a:solidFill>
                  <a:schemeClr val="accent1"/>
                </a:solidFill>
              </a:rPr>
              <a:t> Notebook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Python3 GPU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ADD6BC-A96F-A94D-955A-FC404C7B869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2264897"/>
            <a:ext cx="9144000" cy="4309407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8826843-CE29-1845-98B5-AB6573BCAFEF}"/>
              </a:ext>
            </a:extLst>
          </p:cNvPr>
          <p:cNvSpPr/>
          <p:nvPr/>
        </p:nvSpPr>
        <p:spPr>
          <a:xfrm>
            <a:off x="4785361" y="4935700"/>
            <a:ext cx="1539240" cy="33734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E74607F-01BB-0643-AD3A-61157C72CF04}"/>
              </a:ext>
            </a:extLst>
          </p:cNvPr>
          <p:cNvSpPr/>
          <p:nvPr/>
        </p:nvSpPr>
        <p:spPr>
          <a:xfrm>
            <a:off x="4785361" y="5414658"/>
            <a:ext cx="1539240" cy="33734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453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C23074-2897-874E-BF1C-CF7ED7B66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F43B4D-AF5A-C049-8819-EED1AC408A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2543780"/>
            <a:ext cx="9144000" cy="189236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B4CCAE2-E50A-E640-B265-5BFB51F2A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79702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Python Hello World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print('Hello World')</a:t>
            </a:r>
          </a:p>
        </p:txBody>
      </p:sp>
    </p:spTree>
    <p:extLst>
      <p:ext uri="{BB962C8B-B14F-4D97-AF65-F5344CB8AC3E}">
        <p14:creationId xmlns:p14="http://schemas.microsoft.com/office/powerpoint/2010/main" val="13664398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5341D1-2899-264F-ACE1-165D4AF4B3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029024"/>
            <a:ext cx="9144000" cy="554138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>
                <a:solidFill>
                  <a:schemeClr val="accent1"/>
                </a:solidFill>
              </a:rPr>
              <a:t>Python in Google Colab (Python101)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2142D2-3D74-E746-AF4F-F845C8CB7B98}"/>
              </a:ext>
            </a:extLst>
          </p:cNvPr>
          <p:cNvSpPr/>
          <p:nvPr/>
        </p:nvSpPr>
        <p:spPr>
          <a:xfrm>
            <a:off x="1631504" y="662843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https://colab.research.google.com/drive/1FEG6DnGvwfUbeo4zJ1zTunjMqf2RkCrT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4"/>
              </a:rPr>
              <a:t>https://tinyurl.com/aintpupython101</a:t>
            </a:r>
            <a:endParaRPr lang="en-US" dirty="0"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val="3566420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/>
              <a:t>9   2023/11/08 Data Analytics and Visualization with Python</a:t>
            </a:r>
          </a:p>
          <a:p>
            <a:pPr marL="0" indent="0">
              <a:buNone/>
            </a:pPr>
            <a:r>
              <a:rPr lang="en-US" sz="2800" dirty="0"/>
              <a:t>10 2023/11/15 Obtaining Data From the Web with Python</a:t>
            </a:r>
          </a:p>
          <a:p>
            <a:pPr marL="0" indent="0">
              <a:buNone/>
            </a:pPr>
            <a:r>
              <a:rPr lang="en-US" sz="2800" dirty="0"/>
              <a:t>11 2023/11/22 Statistical Analysis with Python</a:t>
            </a:r>
          </a:p>
          <a:p>
            <a:pPr marL="0" indent="0">
              <a:buNone/>
            </a:pPr>
            <a:r>
              <a:rPr lang="en-US" sz="2800" dirty="0"/>
              <a:t>12 2023/11/29 Machine Learning with Python</a:t>
            </a:r>
          </a:p>
          <a:p>
            <a:pPr marL="0" indent="0">
              <a:buNone/>
            </a:pPr>
            <a:r>
              <a:rPr lang="en-US" sz="2800" dirty="0"/>
              <a:t>13 2023/12/06 Text Analytics with Python and </a:t>
            </a:r>
            <a:br>
              <a:rPr lang="en-US" sz="2800" dirty="0"/>
            </a:br>
            <a:r>
              <a:rPr lang="en-US" sz="2800" dirty="0"/>
              <a:t>                             Large Language Models (LLMs)</a:t>
            </a:r>
          </a:p>
          <a:p>
            <a:pPr marL="0" indent="0">
              <a:buNone/>
            </a:pPr>
            <a:r>
              <a:rPr lang="en-US" sz="2800" dirty="0"/>
              <a:t>14 2023/12/13 Applications of Accounting Data Analytics with Python</a:t>
            </a:r>
          </a:p>
          <a:p>
            <a:pPr marL="0" indent="0">
              <a:buNone/>
            </a:pPr>
            <a:r>
              <a:rPr lang="en-US" sz="2800" dirty="0"/>
              <a:t>15 2023/12/20 Applications of ESG Data Analytics with Python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</a:rPr>
              <a:t>16 2023/12/27 Final Project Report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6905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84" y="1218655"/>
            <a:ext cx="8229600" cy="5416695"/>
          </a:xfrm>
        </p:spPr>
        <p:txBody>
          <a:bodyPr>
            <a:normAutofit fontScale="90000"/>
          </a:bodyPr>
          <a:lstStyle/>
          <a:p>
            <a:r>
              <a:rPr lang="en-US" altLang="zh-TW" sz="7200" dirty="0">
                <a:solidFill>
                  <a:srgbClr val="00B050"/>
                </a:solidFill>
              </a:rPr>
              <a:t>Anaconda</a:t>
            </a:r>
            <a:br>
              <a:rPr lang="en-US" altLang="zh-TW" sz="7200" dirty="0"/>
            </a:br>
            <a:r>
              <a:rPr lang="en-US" altLang="zh-TW" sz="7200" dirty="0"/>
              <a:t>The Most Popular </a:t>
            </a:r>
            <a:r>
              <a:rPr lang="en-US" altLang="zh-TW" sz="7200" dirty="0">
                <a:solidFill>
                  <a:srgbClr val="FF0000"/>
                </a:solidFill>
              </a:rPr>
              <a:t>Python</a:t>
            </a:r>
            <a:r>
              <a:rPr lang="en-US" altLang="zh-TW" sz="7200" dirty="0"/>
              <a:t> </a:t>
            </a:r>
            <a:br>
              <a:rPr lang="en-US" altLang="zh-TW" sz="7200" dirty="0"/>
            </a:br>
            <a:r>
              <a:rPr lang="en-US" altLang="zh-TW" sz="7200" dirty="0">
                <a:solidFill>
                  <a:srgbClr val="FF0000"/>
                </a:solidFill>
              </a:rPr>
              <a:t>Data Science </a:t>
            </a:r>
            <a:r>
              <a:rPr lang="en-US" altLang="zh-TW" sz="7200" dirty="0"/>
              <a:t>Platform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EE30E-D778-3F4E-B612-E45A1B95534F}" type="slidenum">
              <a:rPr lang="zh-TW" altLang="en-US" smtClean="0"/>
              <a:pPr/>
              <a:t>30</a:t>
            </a:fld>
            <a:endParaRPr lang="zh-TW" altLang="en-US"/>
          </a:p>
        </p:txBody>
      </p:sp>
      <p:sp>
        <p:nvSpPr>
          <p:cNvPr id="6" name="Rectangle 5"/>
          <p:cNvSpPr/>
          <p:nvPr/>
        </p:nvSpPr>
        <p:spPr>
          <a:xfrm>
            <a:off x="5032249" y="6635351"/>
            <a:ext cx="21275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https://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www.anaconda.com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700AB8-990B-2B46-92A2-56126843B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150" y="112568"/>
            <a:ext cx="29337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3184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E00735-01A2-4644-B113-7B82B17F9C6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3954" y="1052736"/>
            <a:ext cx="9584092" cy="51213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143729-F8ED-3B46-B6C2-B37E786CE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6440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Download Anaconda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E4741-35C4-884E-B598-4955D0951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31</a:t>
            </a:fld>
            <a:endParaRPr lang="zh-TW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206DBB-69ED-E146-9214-AE6090E09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800" y="5718592"/>
            <a:ext cx="2736850" cy="82480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976E002-95A8-D94D-96E4-12B597FF5FAB}"/>
              </a:ext>
            </a:extLst>
          </p:cNvPr>
          <p:cNvSpPr/>
          <p:nvPr/>
        </p:nvSpPr>
        <p:spPr>
          <a:xfrm>
            <a:off x="4063263" y="6488668"/>
            <a:ext cx="3993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hlinkClick r:id="rId4"/>
              </a:rPr>
              <a:t>https://www.anaconda.com/download</a:t>
            </a:r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AD76563-B4A8-AA4C-B987-0CD5B9C5F85F}"/>
              </a:ext>
            </a:extLst>
          </p:cNvPr>
          <p:cNvSpPr/>
          <p:nvPr/>
        </p:nvSpPr>
        <p:spPr>
          <a:xfrm>
            <a:off x="4295800" y="5057234"/>
            <a:ext cx="3528392" cy="1431433"/>
          </a:xfrm>
          <a:prstGeom prst="roundRect">
            <a:avLst>
              <a:gd name="adj" fmla="val 10431"/>
            </a:avLst>
          </a:prstGeom>
          <a:noFill/>
          <a:ln w="38100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7147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245225"/>
          </a:xfrm>
        </p:spPr>
        <p:txBody>
          <a:bodyPr/>
          <a:lstStyle/>
          <a:p>
            <a:r>
              <a:rPr lang="en-US" sz="18000" dirty="0">
                <a:solidFill>
                  <a:srgbClr val="FF0000"/>
                </a:solidFill>
              </a:rPr>
              <a:t>Python</a:t>
            </a:r>
            <a:br>
              <a:rPr lang="en-US" sz="18000" dirty="0">
                <a:solidFill>
                  <a:srgbClr val="FF0000"/>
                </a:solidFill>
              </a:rPr>
            </a:br>
            <a:r>
              <a:rPr lang="en-US" sz="12000" dirty="0">
                <a:solidFill>
                  <a:srgbClr val="FF0000"/>
                </a:solidFill>
              </a:rPr>
              <a:t>HelloWorld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5740" y="0"/>
            <a:ext cx="4680520" cy="157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1559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>
                <a:solidFill>
                  <a:schemeClr val="accent1"/>
                </a:solidFill>
              </a:rPr>
              <a:t>Anaconda-Navigator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EE30E-D778-3F4E-B612-E45A1B95534F}" type="slidenum">
              <a:rPr lang="zh-TW" altLang="en-US" smtClean="0"/>
              <a:pPr/>
              <a:t>33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650" y="1758950"/>
            <a:ext cx="7632700" cy="44196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143672" y="5733256"/>
            <a:ext cx="360040" cy="402082"/>
          </a:xfrm>
          <a:prstGeom prst="roundRect">
            <a:avLst>
              <a:gd name="adj" fmla="val 10431"/>
            </a:avLst>
          </a:prstGeom>
          <a:noFill/>
          <a:ln w="38100" cmpd="sng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60690" y="5320712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>
                    <a:lumMod val="85000"/>
                  </a:schemeClr>
                </a:solidFill>
              </a:rPr>
              <a:t>Launchpad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41137" y="1803368"/>
            <a:ext cx="1890767" cy="1337600"/>
          </a:xfrm>
          <a:prstGeom prst="roundRect">
            <a:avLst>
              <a:gd name="adj" fmla="val 10431"/>
            </a:avLst>
          </a:prstGeom>
          <a:noFill/>
          <a:ln w="38100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045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188D8-78D9-0040-B8CA-A1B3B0223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Anaconda Navigator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F25B3B-071C-1643-96E1-AE2D91A75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34</a:t>
            </a:fld>
            <a:endParaRPr lang="zh-TW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A24909-8328-514D-85A3-E159472B231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692697"/>
            <a:ext cx="9144000" cy="5922065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E6892E1-A944-0243-B192-CC293BC2D8A9}"/>
              </a:ext>
            </a:extLst>
          </p:cNvPr>
          <p:cNvSpPr/>
          <p:nvPr/>
        </p:nvSpPr>
        <p:spPr>
          <a:xfrm>
            <a:off x="5519936" y="1844824"/>
            <a:ext cx="2160240" cy="2448272"/>
          </a:xfrm>
          <a:prstGeom prst="roundRect">
            <a:avLst>
              <a:gd name="adj" fmla="val 5065"/>
            </a:avLst>
          </a:prstGeom>
          <a:noFill/>
          <a:ln w="38100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E1F4ABD-9683-C946-85FD-5F9D703DB9CF}"/>
              </a:ext>
            </a:extLst>
          </p:cNvPr>
          <p:cNvSpPr/>
          <p:nvPr/>
        </p:nvSpPr>
        <p:spPr>
          <a:xfrm>
            <a:off x="6168008" y="3789040"/>
            <a:ext cx="792088" cy="504056"/>
          </a:xfrm>
          <a:prstGeom prst="roundRect">
            <a:avLst>
              <a:gd name="adj" fmla="val 17840"/>
            </a:avLst>
          </a:prstGeom>
          <a:noFill/>
          <a:ln w="38100" cmpd="sng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243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DC5FA-6C4E-074B-886D-47705D014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07992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accent1"/>
                </a:solidFill>
              </a:rPr>
              <a:t>Jupyter</a:t>
            </a:r>
            <a:r>
              <a:rPr lang="en-US" dirty="0">
                <a:solidFill>
                  <a:schemeClr val="accent1"/>
                </a:solidFill>
              </a:rPr>
              <a:t> Notebook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67A478-CB80-C448-8837-AFA666BC3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35</a:t>
            </a:fld>
            <a:endParaRPr lang="zh-TW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1F5D52-103B-A747-B924-B8072A0D92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6430" y="707993"/>
            <a:ext cx="8892480" cy="5811871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B1DB0BF-8F54-A14A-87BE-13CF7D4628FD}"/>
              </a:ext>
            </a:extLst>
          </p:cNvPr>
          <p:cNvSpPr/>
          <p:nvPr/>
        </p:nvSpPr>
        <p:spPr>
          <a:xfrm>
            <a:off x="1981200" y="2852936"/>
            <a:ext cx="5698976" cy="1080120"/>
          </a:xfrm>
          <a:prstGeom prst="roundRect">
            <a:avLst>
              <a:gd name="adj" fmla="val 5065"/>
            </a:avLst>
          </a:prstGeom>
          <a:noFill/>
          <a:ln w="38100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465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7780A3-83D8-8E43-B6D0-ED28D4ABA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36</a:t>
            </a:fld>
            <a:endParaRPr lang="zh-TW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803BB4-3A25-1448-BABF-5C1DD8BA1F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518"/>
          <a:stretch/>
        </p:blipFill>
        <p:spPr>
          <a:xfrm>
            <a:off x="1524000" y="1772817"/>
            <a:ext cx="9144000" cy="4747047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6B98C78-AE8D-5F46-984F-F49960B409BF}"/>
              </a:ext>
            </a:extLst>
          </p:cNvPr>
          <p:cNvSpPr/>
          <p:nvPr/>
        </p:nvSpPr>
        <p:spPr>
          <a:xfrm>
            <a:off x="8256240" y="4149080"/>
            <a:ext cx="1728192" cy="360040"/>
          </a:xfrm>
          <a:prstGeom prst="roundRect">
            <a:avLst>
              <a:gd name="adj" fmla="val 30104"/>
            </a:avLst>
          </a:prstGeom>
          <a:noFill/>
          <a:ln w="38100" cmpd="sng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5E5422B-DF4E-5645-B664-9066C384189C}"/>
              </a:ext>
            </a:extLst>
          </p:cNvPr>
          <p:cNvSpPr/>
          <p:nvPr/>
        </p:nvSpPr>
        <p:spPr>
          <a:xfrm>
            <a:off x="9480376" y="3677242"/>
            <a:ext cx="504056" cy="327822"/>
          </a:xfrm>
          <a:prstGeom prst="roundRect">
            <a:avLst>
              <a:gd name="adj" fmla="val 26527"/>
            </a:avLst>
          </a:prstGeom>
          <a:noFill/>
          <a:ln w="38100" cmpd="sng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ACEBA32-E209-7240-822A-46D681E17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-17231"/>
            <a:ext cx="8229600" cy="1655995"/>
          </a:xfrm>
        </p:spPr>
        <p:txBody>
          <a:bodyPr>
            <a:normAutofit fontScale="90000"/>
          </a:bodyPr>
          <a:lstStyle/>
          <a:p>
            <a:r>
              <a:rPr lang="en-US" sz="6000" dirty="0" err="1">
                <a:solidFill>
                  <a:schemeClr val="accent1"/>
                </a:solidFill>
              </a:rPr>
              <a:t>Jupyter</a:t>
            </a:r>
            <a:r>
              <a:rPr lang="en-US" sz="6000" dirty="0">
                <a:solidFill>
                  <a:schemeClr val="accent1"/>
                </a:solidFill>
              </a:rPr>
              <a:t> Notebook</a:t>
            </a:r>
            <a:br>
              <a:rPr lang="en-US" sz="6000" dirty="0">
                <a:solidFill>
                  <a:schemeClr val="accent1"/>
                </a:solidFill>
              </a:rPr>
            </a:br>
            <a:r>
              <a:rPr lang="en-US" sz="6000" dirty="0">
                <a:solidFill>
                  <a:schemeClr val="accent1"/>
                </a:solidFill>
              </a:rPr>
              <a:t>New Python 3</a:t>
            </a:r>
          </a:p>
        </p:txBody>
      </p:sp>
    </p:spTree>
    <p:extLst>
      <p:ext uri="{BB962C8B-B14F-4D97-AF65-F5344CB8AC3E}">
        <p14:creationId xmlns:p14="http://schemas.microsoft.com/office/powerpoint/2010/main" val="29233665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7CD37-0483-3B4A-881C-CCA2BC9AD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57863"/>
            <a:ext cx="8229600" cy="830997"/>
          </a:xfr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kumimoji="1" lang="en-US" dirty="0">
                <a:solidFill>
                  <a:srgbClr val="4F81BD"/>
                </a:solidFill>
                <a:latin typeface="Courier" charset="0"/>
                <a:ea typeface="新細明體" charset="-120"/>
              </a:rPr>
              <a:t>print("hello, world")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AD15F-233D-1741-B106-A88059050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37</a:t>
            </a:fld>
            <a:endParaRPr lang="zh-TW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B29932-E85F-454F-9111-76A521E806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0518" y="1052737"/>
            <a:ext cx="8347442" cy="5452203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2FF5865-F0F8-214E-A2C3-BFDB892E13B8}"/>
              </a:ext>
            </a:extLst>
          </p:cNvPr>
          <p:cNvSpPr/>
          <p:nvPr/>
        </p:nvSpPr>
        <p:spPr>
          <a:xfrm>
            <a:off x="3431704" y="3284984"/>
            <a:ext cx="1872208" cy="360040"/>
          </a:xfrm>
          <a:prstGeom prst="roundRect">
            <a:avLst>
              <a:gd name="adj" fmla="val 30104"/>
            </a:avLst>
          </a:prstGeom>
          <a:noFill/>
          <a:ln w="38100" cmpd="sng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B4968EC-2283-2E47-AFDB-503BAA224278}"/>
              </a:ext>
            </a:extLst>
          </p:cNvPr>
          <p:cNvSpPr/>
          <p:nvPr/>
        </p:nvSpPr>
        <p:spPr>
          <a:xfrm>
            <a:off x="4511824" y="2564904"/>
            <a:ext cx="648072" cy="288032"/>
          </a:xfrm>
          <a:prstGeom prst="roundRect">
            <a:avLst>
              <a:gd name="adj" fmla="val 30104"/>
            </a:avLst>
          </a:prstGeom>
          <a:noFill/>
          <a:ln w="38100" cmpd="sng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685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BCADB4DB-4E0F-D64A-9C21-7356ECF10C8D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38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9933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4826" y="2205039"/>
            <a:ext cx="85264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Rectangle 5"/>
          <p:cNvSpPr>
            <a:spLocks noChangeArrowheads="1"/>
          </p:cNvSpPr>
          <p:nvPr/>
        </p:nvSpPr>
        <p:spPr bwMode="auto">
          <a:xfrm>
            <a:off x="4319588" y="6561138"/>
            <a:ext cx="35544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BFBFBF"/>
                </a:solidFill>
              </a:rPr>
              <a:t>Source: https://www.python.org/community/logos/</a:t>
            </a:r>
          </a:p>
        </p:txBody>
      </p:sp>
    </p:spTree>
    <p:extLst>
      <p:ext uri="{BB962C8B-B14F-4D97-AF65-F5344CB8AC3E}">
        <p14:creationId xmlns:p14="http://schemas.microsoft.com/office/powerpoint/2010/main" val="415131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245225"/>
          </a:xfrm>
        </p:spPr>
        <p:txBody>
          <a:bodyPr/>
          <a:lstStyle/>
          <a:p>
            <a:r>
              <a:rPr lang="en-US" sz="18000" dirty="0">
                <a:solidFill>
                  <a:srgbClr val="FF0000"/>
                </a:solidFill>
              </a:rPr>
              <a:t>Python</a:t>
            </a:r>
            <a:br>
              <a:rPr lang="en-US" sz="18000" dirty="0">
                <a:solidFill>
                  <a:srgbClr val="FF0000"/>
                </a:solidFill>
              </a:rPr>
            </a:br>
            <a:r>
              <a:rPr lang="en-US" sz="9600" dirty="0">
                <a:solidFill>
                  <a:srgbClr val="FF0000"/>
                </a:solidFill>
              </a:rPr>
              <a:t>Programming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39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5740" y="0"/>
            <a:ext cx="4680520" cy="157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321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EA975-0CDB-B44E-BBD7-7E1EC886D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74638"/>
            <a:ext cx="11286308" cy="6245225"/>
          </a:xfrm>
        </p:spPr>
        <p:txBody>
          <a:bodyPr>
            <a:normAutofit/>
          </a:bodyPr>
          <a:lstStyle/>
          <a:p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Foundations of </a:t>
            </a:r>
            <a:b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Python Programming</a:t>
            </a:r>
            <a:endParaRPr lang="en-US" sz="88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0F66E-4DE7-D744-B853-E71763365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48737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637208"/>
          </a:xfrm>
        </p:spPr>
        <p:txBody>
          <a:bodyPr>
            <a:normAutofit/>
          </a:bodyPr>
          <a:lstStyle/>
          <a:p>
            <a:r>
              <a:rPr lang="en-US" dirty="0"/>
              <a:t>Python Hello World</a:t>
            </a:r>
            <a:br>
              <a:rPr lang="en-US" dirty="0"/>
            </a:br>
            <a:r>
              <a:rPr lang="en-US" dirty="0"/>
              <a:t>print("Hello World")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2011967"/>
            <a:ext cx="1122218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"Hello World"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83349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969718"/>
          </a:xfrm>
        </p:spPr>
        <p:txBody>
          <a:bodyPr>
            <a:normAutofit/>
          </a:bodyPr>
          <a:lstStyle/>
          <a:p>
            <a:r>
              <a:rPr lang="en-US" dirty="0"/>
              <a:t>Python Syntax</a:t>
            </a:r>
            <a:br>
              <a:rPr lang="en-US" dirty="0"/>
            </a:br>
            <a:r>
              <a:rPr lang="en-US" sz="480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comment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2104822"/>
            <a:ext cx="1122218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comment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0480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3"/>
            <a:ext cx="11222181" cy="2220169"/>
          </a:xfrm>
        </p:spPr>
        <p:txBody>
          <a:bodyPr>
            <a:normAutofit fontScale="90000"/>
          </a:bodyPr>
          <a:lstStyle/>
          <a:p>
            <a:r>
              <a:rPr lang="en-US" dirty="0"/>
              <a:t>Python Syntax</a:t>
            </a:r>
            <a:br>
              <a:rPr lang="en-US" dirty="0"/>
            </a:br>
            <a:r>
              <a:rPr lang="en-US" dirty="0"/>
              <a:t>Indentation </a:t>
            </a:r>
            <a:br>
              <a:rPr lang="en-US" dirty="0"/>
            </a:br>
            <a:r>
              <a:rPr lang="en-US" sz="3600" b="0" dirty="0"/>
              <a:t>the spaces at the beginning of a code line</a:t>
            </a:r>
            <a:br>
              <a:rPr lang="en-US" sz="3600" b="0" dirty="0"/>
            </a:br>
            <a:r>
              <a:rPr lang="en-US" sz="3600" b="0" dirty="0"/>
              <a:t>4 spaces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2575875"/>
            <a:ext cx="11222181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score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80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score &gt;=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    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"Pass"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477295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Variables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Variables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price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2.5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word =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'Hello'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b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word =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'Hello'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word =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"Hello"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word =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'''Hello'''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5983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Variables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 = x +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73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python_version</a:t>
            </a:r>
            <a:r>
              <a:rPr lang="en-US" dirty="0"/>
              <a:t>()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16927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comment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platform </a:t>
            </a:r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python_version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2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"Python Version:"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2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python_version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D7E94D-A98E-F37B-795D-0166DA20902F}"/>
              </a:ext>
            </a:extLst>
          </p:cNvPr>
          <p:cNvSpPr txBox="1"/>
          <p:nvPr/>
        </p:nvSpPr>
        <p:spPr>
          <a:xfrm>
            <a:off x="534389" y="4574361"/>
            <a:ext cx="73203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Python Version: 3.10.12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224303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Data Types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"Hello World"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#str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           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#int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2.5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         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#float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7j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          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#complex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9131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Data Types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39087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[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#list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#tuple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range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#range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{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"name"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"Tom"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"age"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</a:t>
            </a:r>
            <a:r>
              <a:rPr lang="en-US" sz="36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dict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{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#set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200" b="0" dirty="0" err="1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frozenset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({</a:t>
            </a:r>
            <a:r>
              <a:rPr lang="en-US" sz="3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}) </a:t>
            </a:r>
            <a:r>
              <a:rPr lang="en-US" sz="32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</a:t>
            </a:r>
            <a:r>
              <a:rPr lang="en-US" sz="32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frozenset</a:t>
            </a:r>
            <a:r>
              <a:rPr lang="en-US" sz="32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32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4159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Data Types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#bool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"Hello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#bytes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 err="1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bytearray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5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</a:t>
            </a:r>
            <a:r>
              <a:rPr lang="en-US" sz="36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bytearray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memoryview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bytes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5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</a:t>
            </a:r>
            <a:r>
              <a:rPr lang="en-US" sz="36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memoryview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None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</a:t>
            </a:r>
            <a:r>
              <a:rPr lang="en-US" sz="36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NoneType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093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Casting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339931"/>
            <a:ext cx="11222181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str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x will be '3'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 =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y will be 3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z =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float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z will be 3.0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(x,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type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(x))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(y,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type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(y))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(z,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type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(z))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821790-927B-D992-4E0E-8D912EAF4E9B}"/>
              </a:ext>
            </a:extLst>
          </p:cNvPr>
          <p:cNvSpPr txBox="1"/>
          <p:nvPr/>
        </p:nvSpPr>
        <p:spPr>
          <a:xfrm>
            <a:off x="680605" y="5097158"/>
            <a:ext cx="60994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 &lt;class 'str’&gt; </a:t>
            </a:r>
          </a:p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 &lt;class 'int’&gt; </a:t>
            </a:r>
          </a:p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3.0 &lt;class 'float'&gt;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76202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29208"/>
            <a:ext cx="11222181" cy="1210656"/>
          </a:xfrm>
        </p:spPr>
        <p:txBody>
          <a:bodyPr>
            <a:normAutofit/>
          </a:bodyPr>
          <a:lstStyle/>
          <a:p>
            <a:r>
              <a:rPr lang="en-US" sz="6000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9D8C3-3689-A849-99A5-186F7EE5C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09" y="1239864"/>
            <a:ext cx="11222181" cy="5217907"/>
          </a:xfrm>
        </p:spPr>
        <p:txBody>
          <a:bodyPr>
            <a:normAutofit fontScale="47500" lnSpcReduction="20000"/>
          </a:bodyPr>
          <a:lstStyle/>
          <a:p>
            <a:pPr indent="-411480"/>
            <a:r>
              <a:rPr lang="en-US" sz="6700" dirty="0"/>
              <a:t>Python Syntax</a:t>
            </a:r>
          </a:p>
          <a:p>
            <a:pPr lvl="1" indent="-411480"/>
            <a:r>
              <a:rPr lang="en-US" sz="6700" dirty="0"/>
              <a:t>Python Comments</a:t>
            </a:r>
          </a:p>
          <a:p>
            <a:pPr indent="-411480"/>
            <a:r>
              <a:rPr lang="en-US" sz="6700" dirty="0"/>
              <a:t>Python Variables</a:t>
            </a:r>
          </a:p>
          <a:p>
            <a:pPr indent="-411480"/>
            <a:r>
              <a:rPr lang="en-US" sz="6700" dirty="0"/>
              <a:t>Python Data Types</a:t>
            </a:r>
          </a:p>
          <a:p>
            <a:pPr lvl="1" indent="-411480"/>
            <a:r>
              <a:rPr lang="en-US" sz="6700" dirty="0"/>
              <a:t>Python Numbers</a:t>
            </a:r>
          </a:p>
          <a:p>
            <a:pPr lvl="1" indent="-411480"/>
            <a:r>
              <a:rPr lang="en-US" sz="6700" dirty="0"/>
              <a:t>Python Casting</a:t>
            </a:r>
          </a:p>
          <a:p>
            <a:pPr lvl="1" indent="-411480"/>
            <a:r>
              <a:rPr lang="en-US" sz="6700" dirty="0"/>
              <a:t>Python Strings</a:t>
            </a:r>
          </a:p>
          <a:p>
            <a:pPr indent="-411480"/>
            <a:r>
              <a:rPr lang="en-US" sz="6700" dirty="0"/>
              <a:t>Python Operators</a:t>
            </a:r>
          </a:p>
          <a:p>
            <a:pPr indent="-411480"/>
            <a:r>
              <a:rPr lang="en-US" sz="6700" dirty="0"/>
              <a:t>Python Booleans</a:t>
            </a:r>
          </a:p>
          <a:p>
            <a:pPr indent="-411480"/>
            <a:endParaRPr lang="en-US" sz="4400" dirty="0"/>
          </a:p>
          <a:p>
            <a:pPr indent="-411480"/>
            <a:endParaRPr lang="en-US" sz="4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121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Numbers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606056"/>
            <a:ext cx="11222181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int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3.4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float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z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7j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#complex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(x,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type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(x))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(y,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type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(y))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(z,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type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(z))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B47F6B-97B0-810B-3647-6AECB9D5F133}"/>
              </a:ext>
            </a:extLst>
          </p:cNvPr>
          <p:cNvSpPr txBox="1"/>
          <p:nvPr/>
        </p:nvSpPr>
        <p:spPr>
          <a:xfrm>
            <a:off x="562098" y="5216441"/>
            <a:ext cx="60994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2 &lt;class 'int’&gt; </a:t>
            </a:r>
          </a:p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3.4 &lt;class 'float’&gt; </a:t>
            </a:r>
          </a:p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7j &lt;class 'complex'&gt;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43452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Arithmetic Operators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417965" y="1460667"/>
            <a:ext cx="11222181" cy="45243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Operator Name Example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+ Addition 7 + 2 = 9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- Subtraction 7 - 2 = 5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* Multiplication 7 * 2 = 14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/ Division 7 / 2 = 3.5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// Floor division 7 // 2 = 3  (Quotient)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% Modulus 7 % 2 = 1          (Remainder)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** Exponentiation 7 ** 2 = 49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3532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Basic Operators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90" y="1772312"/>
            <a:ext cx="7321138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'7 + 2 ='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'7 - 2 ='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-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'7 * 2 ='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'7 / 2 ='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/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'7 // 2 ='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//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'7 % 2 ='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%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'7 ** 2 ='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**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5415A6-1D34-632D-5AF5-70527D435ED5}"/>
              </a:ext>
            </a:extLst>
          </p:cNvPr>
          <p:cNvSpPr txBox="1"/>
          <p:nvPr/>
        </p:nvSpPr>
        <p:spPr>
          <a:xfrm>
            <a:off x="8341768" y="1798951"/>
            <a:ext cx="341480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 + 2 = 9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7 - 2 = 5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 * 2 = 14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 / 2 = 3.5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 // 2 = 3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7 % 2 = 1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 ** 2 = 49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968606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880732"/>
          </a:xfrm>
        </p:spPr>
        <p:txBody>
          <a:bodyPr>
            <a:normAutofit/>
          </a:bodyPr>
          <a:lstStyle/>
          <a:p>
            <a:r>
              <a:rPr lang="en-US" dirty="0"/>
              <a:t>Python Booleans: </a:t>
            </a:r>
            <a:br>
              <a:rPr lang="en-US" dirty="0"/>
            </a:br>
            <a:r>
              <a:rPr lang="en-US" dirty="0"/>
              <a:t>True or False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2255358"/>
            <a:ext cx="11222181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Booleans: True or False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&gt;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&lt;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975764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BMI Calculator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700644" y="1460667"/>
            <a:ext cx="11222181" cy="39087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BMI Calculator in Python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height_cm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170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weight_kg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height_m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height_cm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/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BMI = 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weight_kg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/(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height_m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**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b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3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"Your BMI is: "</a:t>
            </a:r>
            <a:r>
              <a:rPr lang="en-US" sz="3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 </a:t>
            </a:r>
            <a:r>
              <a:rPr lang="en-US" sz="34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str</a:t>
            </a:r>
            <a:r>
              <a:rPr lang="en-US" sz="3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round</a:t>
            </a:r>
            <a:r>
              <a:rPr lang="en-US" sz="3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(BMI,</a:t>
            </a:r>
            <a:r>
              <a:rPr lang="en-US" sz="3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3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ACDD42-7570-6F81-F125-5C5DBD8C9A42}"/>
              </a:ext>
            </a:extLst>
          </p:cNvPr>
          <p:cNvSpPr txBox="1"/>
          <p:nvPr/>
        </p:nvSpPr>
        <p:spPr>
          <a:xfrm>
            <a:off x="700644" y="5704226"/>
            <a:ext cx="6099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Your BMI is: 20.8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89110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60648"/>
            <a:ext cx="8229600" cy="6232227"/>
          </a:xfrm>
        </p:spPr>
        <p:txBody>
          <a:bodyPr/>
          <a:lstStyle/>
          <a:p>
            <a:r>
              <a:rPr lang="en-US" sz="6600" dirty="0">
                <a:solidFill>
                  <a:srgbClr val="FF0000"/>
                </a:solidFill>
              </a:rPr>
              <a:t>Future value </a:t>
            </a:r>
            <a:br>
              <a:rPr lang="en-US" sz="6600" dirty="0">
                <a:solidFill>
                  <a:schemeClr val="accent1"/>
                </a:solidFill>
              </a:rPr>
            </a:br>
            <a:r>
              <a:rPr lang="en-US" sz="6600" dirty="0">
                <a:solidFill>
                  <a:schemeClr val="accent1"/>
                </a:solidFill>
              </a:rPr>
              <a:t>of a specified </a:t>
            </a:r>
            <a:br>
              <a:rPr lang="en-US" sz="6600" dirty="0">
                <a:solidFill>
                  <a:schemeClr val="accent1"/>
                </a:solidFill>
              </a:rPr>
            </a:br>
            <a:r>
              <a:rPr lang="en-US" sz="6600" dirty="0">
                <a:solidFill>
                  <a:schemeClr val="accent1"/>
                </a:solidFill>
              </a:rPr>
              <a:t>principal </a:t>
            </a:r>
            <a:r>
              <a:rPr lang="en-US" sz="6600" dirty="0">
                <a:solidFill>
                  <a:srgbClr val="FF0000"/>
                </a:solidFill>
              </a:rPr>
              <a:t>amount</a:t>
            </a:r>
            <a:r>
              <a:rPr lang="en-US" sz="6600" dirty="0">
                <a:solidFill>
                  <a:schemeClr val="accent1"/>
                </a:solidFill>
              </a:rPr>
              <a:t>, </a:t>
            </a:r>
            <a:br>
              <a:rPr lang="en-US" sz="6600" dirty="0">
                <a:solidFill>
                  <a:schemeClr val="accent1"/>
                </a:solidFill>
              </a:rPr>
            </a:br>
            <a:r>
              <a:rPr lang="en-US" sz="6600" dirty="0">
                <a:solidFill>
                  <a:srgbClr val="FF0000"/>
                </a:solidFill>
              </a:rPr>
              <a:t>rate of interest</a:t>
            </a:r>
            <a:r>
              <a:rPr lang="en-US" sz="6600" dirty="0">
                <a:solidFill>
                  <a:schemeClr val="accent1"/>
                </a:solidFill>
              </a:rPr>
              <a:t>, and </a:t>
            </a:r>
            <a:br>
              <a:rPr lang="en-US" sz="6600" dirty="0">
                <a:solidFill>
                  <a:schemeClr val="accent1"/>
                </a:solidFill>
              </a:rPr>
            </a:br>
            <a:r>
              <a:rPr lang="en-US" sz="6600" dirty="0">
                <a:solidFill>
                  <a:schemeClr val="accent1"/>
                </a:solidFill>
              </a:rPr>
              <a:t>a number of </a:t>
            </a:r>
            <a:r>
              <a:rPr lang="en-US" sz="6600" dirty="0">
                <a:solidFill>
                  <a:srgbClr val="FF0000"/>
                </a:solidFill>
              </a:rPr>
              <a:t>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55</a:t>
            </a:fld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3224808" y="6611780"/>
            <a:ext cx="57423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https://www.w3resource.com/python-exercises/python-basic-exercise-39.php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6026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much is your $100 worth </a:t>
            </a:r>
            <a:br>
              <a:rPr lang="en-US" dirty="0"/>
            </a:br>
            <a:r>
              <a:rPr lang="en-US" dirty="0"/>
              <a:t>after 7 years?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How much is your $100 worth after 7 years?</a:t>
            </a:r>
            <a:endParaRPr lang="en-US" sz="32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1.1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**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= 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round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output = 194.87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8DE1C2-0F56-D057-1AF3-718F23F73A8C}"/>
              </a:ext>
            </a:extLst>
          </p:cNvPr>
          <p:cNvSpPr txBox="1"/>
          <p:nvPr/>
        </p:nvSpPr>
        <p:spPr>
          <a:xfrm>
            <a:off x="534389" y="4705887"/>
            <a:ext cx="61030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 = 194.87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861080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Future Value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Future Value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0.1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 ((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 (r)) ** n)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round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B7FE5D-15F6-D5FA-22A0-7B8342526FAD}"/>
              </a:ext>
            </a:extLst>
          </p:cNvPr>
          <p:cNvSpPr txBox="1"/>
          <p:nvPr/>
        </p:nvSpPr>
        <p:spPr>
          <a:xfrm>
            <a:off x="534389" y="5583050"/>
            <a:ext cx="61030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194.87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597069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Future Value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Future Value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amount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interest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#10% = 0.01 * 10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years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b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future_value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amount * ((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 (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0.01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 interest)) ** years)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round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future_value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5B4BDE-F92E-4576-BAAD-C189613DB9A1}"/>
              </a:ext>
            </a:extLst>
          </p:cNvPr>
          <p:cNvSpPr txBox="1"/>
          <p:nvPr/>
        </p:nvSpPr>
        <p:spPr>
          <a:xfrm>
            <a:off x="534389" y="5583050"/>
            <a:ext cx="61030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194.87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3338997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29208"/>
            <a:ext cx="11222181" cy="1210656"/>
          </a:xfrm>
        </p:spPr>
        <p:txBody>
          <a:bodyPr>
            <a:normAutofit/>
          </a:bodyPr>
          <a:lstStyle/>
          <a:p>
            <a:r>
              <a:rPr lang="en-US" sz="6000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9D8C3-3689-A849-99A5-186F7EE5C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09" y="1239864"/>
            <a:ext cx="11222181" cy="5217907"/>
          </a:xfrm>
        </p:spPr>
        <p:txBody>
          <a:bodyPr>
            <a:normAutofit fontScale="47500" lnSpcReduction="20000"/>
          </a:bodyPr>
          <a:lstStyle/>
          <a:p>
            <a:pPr indent="-411480"/>
            <a:r>
              <a:rPr lang="en-US" sz="6700" dirty="0"/>
              <a:t>Python Syntax</a:t>
            </a:r>
          </a:p>
          <a:p>
            <a:pPr lvl="1" indent="-411480"/>
            <a:r>
              <a:rPr lang="en-US" sz="6700" dirty="0"/>
              <a:t>Python Comments</a:t>
            </a:r>
          </a:p>
          <a:p>
            <a:pPr indent="-411480"/>
            <a:r>
              <a:rPr lang="en-US" sz="6700" dirty="0"/>
              <a:t>Python Variables</a:t>
            </a:r>
          </a:p>
          <a:p>
            <a:pPr indent="-411480"/>
            <a:r>
              <a:rPr lang="en-US" sz="6700" dirty="0"/>
              <a:t>Python Data Types</a:t>
            </a:r>
          </a:p>
          <a:p>
            <a:pPr lvl="1" indent="-411480"/>
            <a:r>
              <a:rPr lang="en-US" sz="6700" dirty="0"/>
              <a:t>Python Numbers</a:t>
            </a:r>
          </a:p>
          <a:p>
            <a:pPr lvl="1" indent="-411480"/>
            <a:r>
              <a:rPr lang="en-US" sz="6700" dirty="0"/>
              <a:t>Python Casting</a:t>
            </a:r>
          </a:p>
          <a:p>
            <a:pPr lvl="1" indent="-411480"/>
            <a:r>
              <a:rPr lang="en-US" sz="6700" dirty="0"/>
              <a:t>Python Strings</a:t>
            </a:r>
          </a:p>
          <a:p>
            <a:pPr indent="-411480"/>
            <a:r>
              <a:rPr lang="en-US" sz="6700" dirty="0"/>
              <a:t>Python Operators</a:t>
            </a:r>
          </a:p>
          <a:p>
            <a:pPr indent="-411480"/>
            <a:r>
              <a:rPr lang="en-US" sz="6700" dirty="0"/>
              <a:t>Python Booleans</a:t>
            </a:r>
            <a:endParaRPr lang="en-US" sz="4400" dirty="0"/>
          </a:p>
          <a:p>
            <a:pPr indent="-411480"/>
            <a:endParaRPr lang="en-US" sz="4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87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245225"/>
          </a:xfrm>
        </p:spPr>
        <p:txBody>
          <a:bodyPr/>
          <a:lstStyle/>
          <a:p>
            <a:r>
              <a:rPr lang="en-US" sz="18000" dirty="0">
                <a:solidFill>
                  <a:srgbClr val="FF0000"/>
                </a:solidFill>
              </a:rPr>
              <a:t>Python</a:t>
            </a:r>
            <a:br>
              <a:rPr lang="en-US" sz="18000" dirty="0">
                <a:solidFill>
                  <a:srgbClr val="FF0000"/>
                </a:solidFill>
              </a:rPr>
            </a:br>
            <a:r>
              <a:rPr lang="en-US" sz="9600" dirty="0">
                <a:solidFill>
                  <a:srgbClr val="FF0000"/>
                </a:solidFill>
              </a:rPr>
              <a:t>Programming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5740" y="0"/>
            <a:ext cx="4680520" cy="157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35637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16F70-8938-FB4A-954F-072E275BE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695" y="44624"/>
            <a:ext cx="10133102" cy="907306"/>
          </a:xfrm>
        </p:spPr>
        <p:txBody>
          <a:bodyPr/>
          <a:lstStyle/>
          <a:p>
            <a:r>
              <a:rPr lang="en-US" altLang="zh-TW" dirty="0">
                <a:solidFill>
                  <a:schemeClr val="tx2"/>
                </a:solidFill>
              </a:rPr>
              <a:t>References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9B6D8-C75A-8144-8E1A-6A08EAB1D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26" y="857801"/>
            <a:ext cx="11518232" cy="5789439"/>
          </a:xfrm>
        </p:spPr>
        <p:txBody>
          <a:bodyPr>
            <a:noAutofit/>
          </a:bodyPr>
          <a:lstStyle/>
          <a:p>
            <a:pPr marL="228600" indent="-228600">
              <a:spcAft>
                <a:spcPts val="200"/>
              </a:spcAft>
            </a:pPr>
            <a:r>
              <a:rPr lang="en-US" altLang="zh-TW" sz="1400" b="0" dirty="0"/>
              <a:t>Wes McKinney (2022), "Python for Data Analysis: Data Wrangling with pandas, NumPy, and </a:t>
            </a:r>
            <a:r>
              <a:rPr lang="en-US" altLang="zh-TW" sz="1400" b="0" dirty="0" err="1"/>
              <a:t>Jupyter</a:t>
            </a:r>
            <a:r>
              <a:rPr lang="en-US" altLang="zh-TW" sz="1400" b="0" dirty="0"/>
              <a:t>", 3rd Edition, O'Reilly Media.</a:t>
            </a:r>
          </a:p>
          <a:p>
            <a:pPr marL="228600" indent="-228600">
              <a:spcAft>
                <a:spcPts val="200"/>
              </a:spcAft>
            </a:pPr>
            <a:r>
              <a:rPr lang="en-US" altLang="zh-TW" sz="1400" b="0" dirty="0" err="1"/>
              <a:t>Aurélien</a:t>
            </a:r>
            <a:r>
              <a:rPr lang="en-US" altLang="zh-TW" sz="1400" b="0" dirty="0"/>
              <a:t> </a:t>
            </a:r>
            <a:r>
              <a:rPr lang="en-US" altLang="zh-TW" sz="1400" b="0" dirty="0" err="1"/>
              <a:t>Géron</a:t>
            </a:r>
            <a:r>
              <a:rPr lang="en-US" altLang="zh-TW" sz="1400" b="0" dirty="0"/>
              <a:t> (2023), Hands-On Machine Learning with Scikit-Learn, </a:t>
            </a:r>
            <a:r>
              <a:rPr lang="en-US" altLang="zh-TW" sz="1400" b="0" dirty="0" err="1"/>
              <a:t>Keras</a:t>
            </a:r>
            <a:r>
              <a:rPr lang="en-US" altLang="zh-TW" sz="1400" b="0" dirty="0"/>
              <a:t>, and TensorFlow: Concepts, Tools, and Techniques to Build Intelligent Systems, 3rd Edition, O’Reilly Media.</a:t>
            </a:r>
          </a:p>
          <a:p>
            <a:pPr marL="228600" indent="-228600">
              <a:spcAft>
                <a:spcPts val="200"/>
              </a:spcAft>
            </a:pPr>
            <a:r>
              <a:rPr lang="en-US" sz="1400" b="0" dirty="0"/>
              <a:t>Steven </a:t>
            </a:r>
            <a:r>
              <a:rPr lang="en-US" sz="1400" b="0" dirty="0" err="1"/>
              <a:t>D'Ascoli</a:t>
            </a:r>
            <a:r>
              <a:rPr lang="en-US" sz="1400" b="0" dirty="0"/>
              <a:t> (2022), Artificial Intelligence and Deep Learning with Python:  Every Line of Code Explained For Readers New to AI and New to Python, Independently published.</a:t>
            </a:r>
          </a:p>
          <a:p>
            <a:pPr marL="228600" indent="-228600">
              <a:spcAft>
                <a:spcPts val="200"/>
              </a:spcAft>
            </a:pPr>
            <a:r>
              <a:rPr lang="en-US" altLang="zh-TW" sz="1400" b="0" dirty="0"/>
              <a:t>Stuart Russell and Peter Norvig (2020), Artificial Intelligence: A Modern Approach, 4th Edition, Pearson.</a:t>
            </a:r>
          </a:p>
          <a:p>
            <a:pPr>
              <a:spcAft>
                <a:spcPts val="200"/>
              </a:spcAft>
            </a:pPr>
            <a:r>
              <a:rPr lang="en-US" altLang="zh-TW" sz="1400" b="0" dirty="0"/>
              <a:t>Varun Grover, Roger HL Chiang, Ting-Peng Liang, and </a:t>
            </a:r>
            <a:r>
              <a:rPr lang="en-US" altLang="zh-TW" sz="1400" b="0" dirty="0" err="1"/>
              <a:t>Dongsong</a:t>
            </a:r>
            <a:r>
              <a:rPr lang="en-US" altLang="zh-TW" sz="1400" b="0" dirty="0"/>
              <a:t> Zhang (2018), "Creating Strategic Business Value from Big Data Analytics: A Research Framework", Journal of Management Information Systems, 35, no. 2, pp. 388-423.</a:t>
            </a:r>
          </a:p>
          <a:p>
            <a:pPr marL="228600" indent="-228600">
              <a:spcAft>
                <a:spcPts val="200"/>
              </a:spcAft>
            </a:pPr>
            <a:r>
              <a:rPr lang="en-US" sz="1400" b="0" dirty="0" err="1"/>
              <a:t>Junliang</a:t>
            </a:r>
            <a:r>
              <a:rPr lang="en-US" sz="1400" b="0" dirty="0"/>
              <a:t> Wang, </a:t>
            </a:r>
            <a:r>
              <a:rPr lang="en-US" sz="1400" b="0" dirty="0" err="1"/>
              <a:t>Chuqiao</a:t>
            </a:r>
            <a:r>
              <a:rPr lang="en-US" sz="1400" b="0" dirty="0"/>
              <a:t> Xu, </a:t>
            </a:r>
            <a:r>
              <a:rPr lang="en-US" sz="1400" b="0" dirty="0" err="1"/>
              <a:t>Jie</a:t>
            </a:r>
            <a:r>
              <a:rPr lang="en-US" sz="1400" b="0" dirty="0"/>
              <a:t> Zhang, and Ray Zhong (2022). "Big data analytics for intelligent manufacturing systems: A review." Journal of Manufacturing Systems 62 (2022): 738-752.</a:t>
            </a:r>
          </a:p>
          <a:p>
            <a:pPr marL="228600" indent="-228600">
              <a:spcAft>
                <a:spcPts val="200"/>
              </a:spcAft>
            </a:pPr>
            <a:r>
              <a:rPr lang="en-US" sz="1400" b="0" dirty="0"/>
              <a:t>Ramesh Sharda, </a:t>
            </a:r>
            <a:r>
              <a:rPr lang="en-US" sz="1400" b="0" dirty="0" err="1"/>
              <a:t>Dursun</a:t>
            </a:r>
            <a:r>
              <a:rPr lang="en-US" sz="1400" b="0" dirty="0"/>
              <a:t> </a:t>
            </a:r>
            <a:r>
              <a:rPr lang="en-US" sz="1400" b="0" dirty="0" err="1"/>
              <a:t>Delen</a:t>
            </a:r>
            <a:r>
              <a:rPr lang="en-US" sz="1400" b="0" dirty="0"/>
              <a:t>, and Efraim Turban (2017),  Business Intelligence, Analytics, and Data Science: A Managerial Perspective, 4th Edition, Pearson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400" b="0" dirty="0"/>
              <a:t>Python Programming, </a:t>
            </a:r>
            <a:r>
              <a:rPr lang="en-US" sz="1400" b="0" dirty="0">
                <a:hlinkClick r:id="rId2"/>
              </a:rPr>
              <a:t>https://pythonprogramming.net/</a:t>
            </a:r>
            <a:endParaRPr lang="en-US" sz="1400" b="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400" b="0" dirty="0"/>
              <a:t>Python, </a:t>
            </a:r>
            <a:r>
              <a:rPr lang="en-US" sz="1400" b="0" dirty="0">
                <a:hlinkClick r:id="rId3"/>
              </a:rPr>
              <a:t>https://www.python.org/</a:t>
            </a:r>
            <a:endParaRPr lang="en-US" sz="1400" b="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400" b="0" dirty="0"/>
              <a:t>Python Programming Language, </a:t>
            </a:r>
            <a:r>
              <a:rPr lang="en-US" sz="1400" b="0" dirty="0">
                <a:hlinkClick r:id="rId4"/>
              </a:rPr>
              <a:t>http://pythonprogramminglanguage.com/</a:t>
            </a:r>
            <a:endParaRPr lang="en-US" sz="1400" b="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400" b="0" dirty="0" err="1"/>
              <a:t>Numpy</a:t>
            </a:r>
            <a:r>
              <a:rPr lang="en-US" sz="1400" b="0" dirty="0"/>
              <a:t>, </a:t>
            </a:r>
            <a:r>
              <a:rPr lang="en-US" sz="1400" b="0" dirty="0">
                <a:hlinkClick r:id="rId5"/>
              </a:rPr>
              <a:t>http://www.numpy.org/</a:t>
            </a:r>
            <a:endParaRPr lang="en-US" sz="1400" b="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400" b="0" dirty="0"/>
              <a:t>Pandas, </a:t>
            </a:r>
            <a:r>
              <a:rPr lang="en-US" sz="1400" b="0" dirty="0">
                <a:hlinkClick r:id="rId6"/>
              </a:rPr>
              <a:t>http://pandas.pydata.org/</a:t>
            </a:r>
            <a:endParaRPr lang="en-US" sz="1400" b="0" dirty="0"/>
          </a:p>
          <a:p>
            <a:pPr marL="228600" indent="-228600">
              <a:spcAft>
                <a:spcPts val="200"/>
              </a:spcAft>
            </a:pPr>
            <a:r>
              <a:rPr lang="en-US" sz="1400" b="0" dirty="0" err="1"/>
              <a:t>Skikit</a:t>
            </a:r>
            <a:r>
              <a:rPr lang="en-US" sz="1400" b="0" dirty="0"/>
              <a:t>-learn, </a:t>
            </a:r>
            <a:r>
              <a:rPr lang="en-US" sz="1400" b="0" dirty="0">
                <a:hlinkClick r:id="rId7"/>
              </a:rPr>
              <a:t>http://scikit-learn.org/</a:t>
            </a:r>
            <a:endParaRPr lang="en-US" sz="1400" b="0" dirty="0"/>
          </a:p>
          <a:p>
            <a:pPr marL="228600" indent="-228600">
              <a:spcAft>
                <a:spcPts val="200"/>
              </a:spcAft>
            </a:pPr>
            <a:r>
              <a:rPr lang="en-US" sz="1400" b="0" dirty="0"/>
              <a:t>W3Schools Python, </a:t>
            </a:r>
            <a:r>
              <a:rPr lang="en-US" sz="1400" b="0" dirty="0">
                <a:hlinkClick r:id="rId8"/>
              </a:rPr>
              <a:t>https://www.w3schools.com/python/</a:t>
            </a:r>
            <a:endParaRPr lang="en-US" sz="1400" b="0" dirty="0"/>
          </a:p>
          <a:p>
            <a:pPr marL="228600" indent="-228600">
              <a:spcAft>
                <a:spcPts val="200"/>
              </a:spcAft>
            </a:pPr>
            <a:r>
              <a:rPr lang="en-US" sz="1400" b="0" dirty="0"/>
              <a:t>Learn Python, </a:t>
            </a:r>
            <a:r>
              <a:rPr lang="en-US" sz="1400" b="0" dirty="0">
                <a:hlinkClick r:id="rId9"/>
              </a:rPr>
              <a:t>https://www.learnpython.org/</a:t>
            </a:r>
            <a:endParaRPr lang="en-US" sz="1400" b="0" dirty="0"/>
          </a:p>
          <a:p>
            <a:pPr marL="228600" indent="-228600">
              <a:spcAft>
                <a:spcPts val="200"/>
              </a:spcAft>
            </a:pPr>
            <a:r>
              <a:rPr lang="en-US" sz="1400" b="0" dirty="0"/>
              <a:t>Google’s Python Class, </a:t>
            </a:r>
            <a:r>
              <a:rPr lang="en-US" sz="1400" b="0" dirty="0">
                <a:hlinkClick r:id="rId10"/>
              </a:rPr>
              <a:t>https://developers.google.com/edu/python</a:t>
            </a:r>
            <a:endParaRPr lang="en-US" sz="1400" b="0" dirty="0"/>
          </a:p>
          <a:p>
            <a:pPr marL="228600" indent="-228600">
              <a:spcAft>
                <a:spcPts val="200"/>
              </a:spcAft>
            </a:pPr>
            <a:r>
              <a:rPr lang="en-US" sz="1400" b="0" dirty="0"/>
              <a:t>Min-Yuh Day (2023), Python 101, </a:t>
            </a:r>
            <a:r>
              <a:rPr lang="en-US" sz="1400" b="0" dirty="0">
                <a:hlinkClick r:id="rId11"/>
              </a:rPr>
              <a:t>https://tinyurl.com/aintpupython101</a:t>
            </a:r>
            <a:endParaRPr lang="en-US" sz="14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68DDE3-DE9A-684D-A2C4-2DDE871B8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4783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CDEA-BE5C-1B2D-5ECB-F570E62A0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880896"/>
          </a:xfrm>
        </p:spPr>
        <p:txBody>
          <a:bodyPr>
            <a:normAutofit/>
          </a:bodyPr>
          <a:lstStyle/>
          <a:p>
            <a:r>
              <a:rPr lang="en-US" dirty="0"/>
              <a:t>Top Programming Languages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1B481-D8D2-734F-A25B-BC08FCD8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61BB37-5670-1E9F-3C45-EEE1CE5E8A50}"/>
              </a:ext>
            </a:extLst>
          </p:cNvPr>
          <p:cNvSpPr txBox="1"/>
          <p:nvPr/>
        </p:nvSpPr>
        <p:spPr>
          <a:xfrm>
            <a:off x="2246243" y="6445819"/>
            <a:ext cx="76995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https://spectrum.ieee.org/the-top-programming-languages-2023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C6B7C6-6099-02AB-DF14-59AF0D601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29" y="1226152"/>
            <a:ext cx="11344816" cy="49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467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2063750" y="333376"/>
            <a:ext cx="8229600" cy="6119813"/>
          </a:xfrm>
        </p:spPr>
        <p:txBody>
          <a:bodyPr>
            <a:normAutofit fontScale="90000"/>
          </a:bodyPr>
          <a:lstStyle/>
          <a:p>
            <a:r>
              <a:rPr lang="en-US" altLang="en-US" sz="72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Python</a:t>
            </a:r>
            <a:r>
              <a:rPr lang="en-US" altLang="en-US" sz="5400" dirty="0">
                <a:latin typeface="Calibri" charset="0"/>
                <a:ea typeface="標楷體" charset="-120"/>
              </a:rPr>
              <a:t> is an </a:t>
            </a:r>
            <a:br>
              <a:rPr lang="en-US" altLang="en-US" sz="5400" dirty="0">
                <a:latin typeface="Calibri" charset="0"/>
                <a:ea typeface="標楷體" charset="-120"/>
              </a:rPr>
            </a:br>
            <a:r>
              <a:rPr lang="en-US" altLang="en-US" sz="54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interpreted, </a:t>
            </a:r>
            <a:br>
              <a:rPr lang="en-US" altLang="en-US" sz="5400" dirty="0">
                <a:solidFill>
                  <a:srgbClr val="FF0000"/>
                </a:solidFill>
                <a:latin typeface="Calibri" charset="0"/>
                <a:ea typeface="標楷體" charset="-120"/>
              </a:rPr>
            </a:br>
            <a:r>
              <a:rPr lang="en-US" altLang="en-US" sz="54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object-oriented, </a:t>
            </a:r>
            <a:br>
              <a:rPr lang="en-US" altLang="en-US" sz="5400" dirty="0">
                <a:solidFill>
                  <a:srgbClr val="FF0000"/>
                </a:solidFill>
                <a:latin typeface="Calibri" charset="0"/>
                <a:ea typeface="標楷體" charset="-120"/>
              </a:rPr>
            </a:br>
            <a:r>
              <a:rPr lang="en-US" altLang="en-US" sz="54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high-level </a:t>
            </a:r>
            <a:br>
              <a:rPr lang="en-US" altLang="en-US" sz="5400" dirty="0">
                <a:latin typeface="Calibri" charset="0"/>
                <a:ea typeface="標楷體" charset="-120"/>
              </a:rPr>
            </a:br>
            <a:r>
              <a:rPr lang="en-US" altLang="en-US" sz="5400" dirty="0">
                <a:solidFill>
                  <a:srgbClr val="4F81BD"/>
                </a:solidFill>
                <a:latin typeface="Calibri" charset="0"/>
                <a:ea typeface="標楷體" charset="-120"/>
              </a:rPr>
              <a:t>programming language </a:t>
            </a:r>
            <a:br>
              <a:rPr lang="en-US" altLang="en-US" sz="5400" dirty="0">
                <a:latin typeface="Calibri" charset="0"/>
                <a:ea typeface="標楷體" charset="-120"/>
              </a:rPr>
            </a:br>
            <a:r>
              <a:rPr lang="en-US" altLang="en-US" sz="5400" dirty="0">
                <a:latin typeface="Calibri" charset="0"/>
                <a:ea typeface="標楷體" charset="-120"/>
              </a:rPr>
              <a:t>with </a:t>
            </a:r>
            <a:br>
              <a:rPr lang="en-US" altLang="en-US" sz="5400" dirty="0">
                <a:latin typeface="Calibri" charset="0"/>
                <a:ea typeface="標楷體" charset="-120"/>
              </a:rPr>
            </a:br>
            <a:r>
              <a:rPr lang="en-US" altLang="en-US" sz="54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dynamic semantics</a:t>
            </a:r>
            <a:r>
              <a:rPr lang="en-US" altLang="en-US" sz="5400" dirty="0">
                <a:latin typeface="Calibri" charset="0"/>
                <a:ea typeface="標楷體" charset="-120"/>
              </a:rPr>
              <a:t>.</a:t>
            </a:r>
          </a:p>
        </p:txBody>
      </p:sp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D5BB7546-F9C2-5A4E-B2EC-FB08DC6BB16E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8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91719" y="6550026"/>
            <a:ext cx="34085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Source: https://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www.python.org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/doc/essays/blurb/</a:t>
            </a:r>
          </a:p>
        </p:txBody>
      </p:sp>
      <p:pic>
        <p:nvPicPr>
          <p:cNvPr id="2867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5589" y="1"/>
            <a:ext cx="18446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8289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0" y="0"/>
            <a:ext cx="8640960" cy="846138"/>
          </a:xfrm>
        </p:spPr>
        <p:txBody>
          <a:bodyPr/>
          <a:lstStyle/>
          <a:p>
            <a:r>
              <a:rPr lang="en-US" sz="4200" dirty="0">
                <a:solidFill>
                  <a:schemeClr val="accent1"/>
                </a:solidFill>
              </a:rPr>
              <a:t>Python Ecosystem for Data Science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  <p:sp>
        <p:nvSpPr>
          <p:cNvPr id="6" name="Rectangle 5"/>
          <p:cNvSpPr/>
          <p:nvPr/>
        </p:nvSpPr>
        <p:spPr>
          <a:xfrm>
            <a:off x="2310408" y="6597353"/>
            <a:ext cx="75711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https://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medium.com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pyfinance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/why-python-is-best-choice-for-financial-data-modeling-in-2019-c0d0d1858c45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D46150-4286-0841-8417-BA1580E85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2175" y="885931"/>
            <a:ext cx="9307650" cy="571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23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13197</TotalTime>
  <Words>1843</Words>
  <Application>Microsoft Macintosh PowerPoint</Application>
  <PresentationFormat>Widescreen</PresentationFormat>
  <Paragraphs>306</Paragraphs>
  <Slides>60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5" baseType="lpstr">
      <vt:lpstr>Arial</vt:lpstr>
      <vt:lpstr>Calibri</vt:lpstr>
      <vt:lpstr>Courier</vt:lpstr>
      <vt:lpstr>Courier New</vt:lpstr>
      <vt:lpstr>Office Theme</vt:lpstr>
      <vt:lpstr>Foundations of  Python Programming</vt:lpstr>
      <vt:lpstr>Syllabus</vt:lpstr>
      <vt:lpstr>Syllabus</vt:lpstr>
      <vt:lpstr>Foundations of  Python Programming</vt:lpstr>
      <vt:lpstr>Outline</vt:lpstr>
      <vt:lpstr>Python Programming</vt:lpstr>
      <vt:lpstr>Top Programming Languages</vt:lpstr>
      <vt:lpstr>Python is an  interpreted,  object-oriented,  high-level  programming language  with  dynamic semantics.</vt:lpstr>
      <vt:lpstr>Python Ecosystem for Data Science</vt:lpstr>
      <vt:lpstr>Python Ecosystem for Data Science</vt:lpstr>
      <vt:lpstr>The Quant Finance PyData Stack</vt:lpstr>
      <vt:lpstr>Numpy</vt:lpstr>
      <vt:lpstr>Python matplotlib</vt:lpstr>
      <vt:lpstr>Python Pandas</vt:lpstr>
      <vt:lpstr>W3Schools Python</vt:lpstr>
      <vt:lpstr>W3Schools Python: Try Python</vt:lpstr>
      <vt:lpstr>LearnPython.org</vt:lpstr>
      <vt:lpstr>Google’s Python Class</vt:lpstr>
      <vt:lpstr>Google Colab</vt:lpstr>
      <vt:lpstr>Connect Google Colab in Google Drive</vt:lpstr>
      <vt:lpstr>Google Colab</vt:lpstr>
      <vt:lpstr>Google Colab</vt:lpstr>
      <vt:lpstr>Connect Colaboratory to Google Drive</vt:lpstr>
      <vt:lpstr>Google Colab</vt:lpstr>
      <vt:lpstr>Google Colab</vt:lpstr>
      <vt:lpstr>Google Colab</vt:lpstr>
      <vt:lpstr>Run Jupyter Notebook  Python3 GPU Google Colab</vt:lpstr>
      <vt:lpstr>Google Colab Python Hello World print('Hello World')</vt:lpstr>
      <vt:lpstr>PowerPoint Presentation</vt:lpstr>
      <vt:lpstr>Anaconda The Most Popular Python  Data Science Platform</vt:lpstr>
      <vt:lpstr>Download Anaconda</vt:lpstr>
      <vt:lpstr>Python HelloWorld</vt:lpstr>
      <vt:lpstr>Anaconda-Navigator</vt:lpstr>
      <vt:lpstr>Anaconda Navigator</vt:lpstr>
      <vt:lpstr>Jupyter Notebook</vt:lpstr>
      <vt:lpstr>Jupyter Notebook New Python 3</vt:lpstr>
      <vt:lpstr>print("hello, world")</vt:lpstr>
      <vt:lpstr>PowerPoint Presentation</vt:lpstr>
      <vt:lpstr>Python Programming</vt:lpstr>
      <vt:lpstr>Python Hello World print("Hello World")</vt:lpstr>
      <vt:lpstr>Python Syntax # comment</vt:lpstr>
      <vt:lpstr>Python Syntax Indentation  the spaces at the beginning of a code line 4 spaces</vt:lpstr>
      <vt:lpstr>Python Variables</vt:lpstr>
      <vt:lpstr>Python Variables</vt:lpstr>
      <vt:lpstr>python_version()</vt:lpstr>
      <vt:lpstr>Python Data Types</vt:lpstr>
      <vt:lpstr>Python Data Types</vt:lpstr>
      <vt:lpstr>Python Data Types</vt:lpstr>
      <vt:lpstr>Python Casting</vt:lpstr>
      <vt:lpstr>Python Numbers</vt:lpstr>
      <vt:lpstr>Python Arithmetic Operators</vt:lpstr>
      <vt:lpstr>Python Basic Operators</vt:lpstr>
      <vt:lpstr>Python Booleans:  True or False</vt:lpstr>
      <vt:lpstr>Python BMI Calculator</vt:lpstr>
      <vt:lpstr>Future value  of a specified  principal amount,  rate of interest, and  a number of years</vt:lpstr>
      <vt:lpstr>How much is your $100 worth  after 7 years?</vt:lpstr>
      <vt:lpstr>Future Value</vt:lpstr>
      <vt:lpstr>Future Value</vt:lpstr>
      <vt:lpstr>Summary</vt:lpstr>
      <vt:lpstr>References</vt:lpstr>
    </vt:vector>
  </TitlesOfParts>
  <Manager/>
  <Company>National Taipei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for Accounting Applications</dc:title>
  <dc:subject/>
  <dc:creator>Min-Yuh Day</dc:creator>
  <cp:keywords>Python, Accounting, Applications, PAA</cp:keywords>
  <dc:description>Python for Accounting Applications</dc:description>
  <cp:lastModifiedBy>MY DAY</cp:lastModifiedBy>
  <cp:revision>775</cp:revision>
  <cp:lastPrinted>2020-12-23T14:44:17Z</cp:lastPrinted>
  <dcterms:created xsi:type="dcterms:W3CDTF">2019-09-12T03:09:52Z</dcterms:created>
  <dcterms:modified xsi:type="dcterms:W3CDTF">2023-10-11T09:42:27Z</dcterms:modified>
  <cp:category/>
</cp:coreProperties>
</file>