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5"/>
  </p:notesMasterIdLst>
  <p:sldIdLst>
    <p:sldId id="3462" r:id="rId2"/>
    <p:sldId id="3805" r:id="rId3"/>
    <p:sldId id="3464" r:id="rId4"/>
    <p:sldId id="3778" r:id="rId5"/>
    <p:sldId id="3472" r:id="rId6"/>
    <p:sldId id="3779" r:id="rId7"/>
    <p:sldId id="3474" r:id="rId8"/>
    <p:sldId id="3475" r:id="rId9"/>
    <p:sldId id="3476" r:id="rId10"/>
    <p:sldId id="3780" r:id="rId11"/>
    <p:sldId id="3784" r:id="rId12"/>
    <p:sldId id="3785" r:id="rId13"/>
    <p:sldId id="3787" r:id="rId14"/>
    <p:sldId id="3792" r:id="rId15"/>
    <p:sldId id="3482" r:id="rId16"/>
    <p:sldId id="3484" r:id="rId17"/>
    <p:sldId id="3483" r:id="rId18"/>
    <p:sldId id="3799" r:id="rId19"/>
    <p:sldId id="3800" r:id="rId20"/>
    <p:sldId id="3801" r:id="rId21"/>
    <p:sldId id="3802" r:id="rId22"/>
    <p:sldId id="3803" r:id="rId23"/>
    <p:sldId id="2716" r:id="rId24"/>
    <p:sldId id="3793" r:id="rId25"/>
    <p:sldId id="3222" r:id="rId26"/>
    <p:sldId id="3164" r:id="rId27"/>
    <p:sldId id="1413" r:id="rId28"/>
    <p:sldId id="1414" r:id="rId29"/>
    <p:sldId id="1415" r:id="rId30"/>
    <p:sldId id="1416" r:id="rId31"/>
    <p:sldId id="1498" r:id="rId32"/>
    <p:sldId id="1625" r:id="rId33"/>
    <p:sldId id="1626" r:id="rId34"/>
    <p:sldId id="3795" r:id="rId35"/>
    <p:sldId id="2992" r:id="rId36"/>
    <p:sldId id="2718" r:id="rId37"/>
    <p:sldId id="2719" r:id="rId38"/>
    <p:sldId id="1601" r:id="rId39"/>
    <p:sldId id="3797" r:id="rId40"/>
    <p:sldId id="3798" r:id="rId41"/>
    <p:sldId id="876" r:id="rId42"/>
    <p:sldId id="3804" r:id="rId43"/>
    <p:sldId id="1613" r:id="rId44"/>
    <p:sldId id="1619" r:id="rId45"/>
    <p:sldId id="1616" r:id="rId46"/>
    <p:sldId id="1588" r:id="rId47"/>
    <p:sldId id="1617" r:id="rId48"/>
    <p:sldId id="1618" r:id="rId49"/>
    <p:sldId id="1620" r:id="rId50"/>
    <p:sldId id="1621" r:id="rId51"/>
    <p:sldId id="2720" r:id="rId52"/>
    <p:sldId id="2721" r:id="rId53"/>
    <p:sldId id="2722" r:id="rId54"/>
    <p:sldId id="1824" r:id="rId55"/>
    <p:sldId id="1844" r:id="rId56"/>
    <p:sldId id="1825" r:id="rId57"/>
    <p:sldId id="1826" r:id="rId58"/>
    <p:sldId id="3777" r:id="rId59"/>
    <p:sldId id="5040" r:id="rId60"/>
    <p:sldId id="5041" r:id="rId61"/>
    <p:sldId id="5042" r:id="rId62"/>
    <p:sldId id="5043" r:id="rId63"/>
    <p:sldId id="5044" r:id="rId64"/>
    <p:sldId id="5045" r:id="rId65"/>
    <p:sldId id="5046" r:id="rId66"/>
    <p:sldId id="5047" r:id="rId67"/>
    <p:sldId id="3129" r:id="rId68"/>
    <p:sldId id="4261" r:id="rId69"/>
    <p:sldId id="2794" r:id="rId70"/>
    <p:sldId id="4849" r:id="rId71"/>
    <p:sldId id="4863" r:id="rId72"/>
    <p:sldId id="4862" r:id="rId73"/>
    <p:sldId id="4864" r:id="rId74"/>
    <p:sldId id="4865" r:id="rId75"/>
    <p:sldId id="4866" r:id="rId76"/>
    <p:sldId id="4867" r:id="rId77"/>
    <p:sldId id="4868" r:id="rId78"/>
    <p:sldId id="4869" r:id="rId79"/>
    <p:sldId id="4875" r:id="rId80"/>
    <p:sldId id="4842" r:id="rId81"/>
    <p:sldId id="4819" r:id="rId82"/>
    <p:sldId id="4820" r:id="rId83"/>
    <p:sldId id="4829" r:id="rId84"/>
    <p:sldId id="4894" r:id="rId85"/>
    <p:sldId id="4897" r:id="rId86"/>
    <p:sldId id="4898" r:id="rId87"/>
    <p:sldId id="5034" r:id="rId88"/>
    <p:sldId id="3807" r:id="rId89"/>
    <p:sldId id="3806" r:id="rId90"/>
    <p:sldId id="3814" r:id="rId91"/>
    <p:sldId id="3815" r:id="rId92"/>
    <p:sldId id="3875" r:id="rId93"/>
    <p:sldId id="3899" r:id="rId94"/>
    <p:sldId id="3877" r:id="rId95"/>
    <p:sldId id="3898" r:id="rId96"/>
    <p:sldId id="3879" r:id="rId97"/>
    <p:sldId id="3880" r:id="rId98"/>
    <p:sldId id="3881" r:id="rId99"/>
    <p:sldId id="3882" r:id="rId100"/>
    <p:sldId id="3883" r:id="rId101"/>
    <p:sldId id="3884" r:id="rId102"/>
    <p:sldId id="3822" r:id="rId103"/>
    <p:sldId id="4220" r:id="rId104"/>
    <p:sldId id="4221" r:id="rId105"/>
    <p:sldId id="4222" r:id="rId106"/>
    <p:sldId id="4223" r:id="rId107"/>
    <p:sldId id="4251" r:id="rId108"/>
    <p:sldId id="4264" r:id="rId109"/>
    <p:sldId id="4265" r:id="rId110"/>
    <p:sldId id="4907" r:id="rId111"/>
    <p:sldId id="4908" r:id="rId112"/>
    <p:sldId id="4909" r:id="rId113"/>
    <p:sldId id="4910" r:id="rId114"/>
    <p:sldId id="4911" r:id="rId115"/>
    <p:sldId id="4986" r:id="rId116"/>
    <p:sldId id="4901" r:id="rId117"/>
    <p:sldId id="4903" r:id="rId118"/>
    <p:sldId id="4887" r:id="rId119"/>
    <p:sldId id="4888" r:id="rId120"/>
    <p:sldId id="4889" r:id="rId121"/>
    <p:sldId id="4891" r:id="rId122"/>
    <p:sldId id="4890" r:id="rId123"/>
    <p:sldId id="4245" r:id="rId124"/>
    <p:sldId id="4246" r:id="rId125"/>
    <p:sldId id="4270" r:id="rId126"/>
    <p:sldId id="4792" r:id="rId127"/>
    <p:sldId id="4793" r:id="rId128"/>
    <p:sldId id="4794" r:id="rId129"/>
    <p:sldId id="4304" r:id="rId130"/>
    <p:sldId id="4306" r:id="rId131"/>
    <p:sldId id="4309" r:id="rId132"/>
    <p:sldId id="4308" r:id="rId133"/>
    <p:sldId id="4272" r:id="rId134"/>
    <p:sldId id="4760" r:id="rId135"/>
    <p:sldId id="5048" r:id="rId136"/>
    <p:sldId id="5049" r:id="rId137"/>
    <p:sldId id="5001" r:id="rId138"/>
    <p:sldId id="5002" r:id="rId139"/>
    <p:sldId id="5003" r:id="rId140"/>
    <p:sldId id="5004" r:id="rId141"/>
    <p:sldId id="5005" r:id="rId142"/>
    <p:sldId id="5006" r:id="rId143"/>
    <p:sldId id="3007" r:id="rId144"/>
    <p:sldId id="2959" r:id="rId145"/>
    <p:sldId id="2960" r:id="rId146"/>
    <p:sldId id="2962" r:id="rId147"/>
    <p:sldId id="2964" r:id="rId148"/>
    <p:sldId id="2963" r:id="rId149"/>
    <p:sldId id="3009" r:id="rId150"/>
    <p:sldId id="4995" r:id="rId151"/>
    <p:sldId id="4297" r:id="rId152"/>
    <p:sldId id="3810" r:id="rId153"/>
    <p:sldId id="3466"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2"/>
    <p:restoredTop sz="90655"/>
  </p:normalViewPr>
  <p:slideViewPr>
    <p:cSldViewPr snapToGrid="0" snapToObjects="1">
      <p:cViewPr varScale="1">
        <p:scale>
          <a:sx n="97" d="100"/>
          <a:sy n="97" d="100"/>
        </p:scale>
        <p:origin x="3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9/13/23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9/13/23</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9/13/23</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9/13/23</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9/13/23</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9/13/23</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9/13/23</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9/13/23</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9/13/23</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9/13/23</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9/13/23</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9/13/23</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9/13/23</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huggingface.co/tasks/text-generation"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huggingface.co/tasks/text-generation"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10.jp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web.ntpu.edu.tw/~myday/teaching.htm" TargetMode="Externa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png"/></Relationships>
</file>

<file path=ppt/slides/_rels/slide1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hyperlink" Target="https://web.ntpu.edu.tw/~myday/cindex.htm#projects" TargetMode="External"/><Relationship Id="rId4" Type="http://schemas.openxmlformats.org/officeDocument/2006/relationships/image" Target="../media/image113.jpeg"/></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www.ntpu.edu.tw/" TargetMode="External"/><Relationship Id="rId7" Type="http://schemas.openxmlformats.org/officeDocument/2006/relationships/image" Target="../media/image12.png"/><Relationship Id="rId12" Type="http://schemas.openxmlformats.org/officeDocument/2006/relationships/image" Target="../media/image1.jpeg"/><Relationship Id="rId2" Type="http://schemas.openxmlformats.org/officeDocument/2006/relationships/hyperlink" Target="http://www.mis.ntpu.edu.tw/en/" TargetMode="Externa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8.tiff"/><Relationship Id="rId4" Type="http://schemas.openxmlformats.org/officeDocument/2006/relationships/hyperlink" Target="http://web.ntpu.edu.tw/~myday/" TargetMode="Externa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amazon.com/Transformers-Natural-Language-Processing-architectures/dp/180056579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4.tiff"/><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13.jpeg"/><Relationship Id="rId10" Type="http://schemas.openxmlformats.org/officeDocument/2006/relationships/image" Target="../media/image17.jpg"/><Relationship Id="rId4" Type="http://schemas.openxmlformats.org/officeDocument/2006/relationships/image" Target="../media/image12.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amazon.com/Mastering-Transformers-state-art-processing/dp/180107765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meet.google.com/miy-fbif-max"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en.wikipedia.org/wiki/Text_minin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huggingface.co/docs/transformers/index"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Introduction to </a:t>
            </a:r>
            <a:b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Artificial Intelligence for Text Analytics</a:t>
            </a:r>
            <a:endParaRPr lang="en-US" sz="3200" dirty="0"/>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1121AITA01</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(M5265) (Fall 2023)</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2023-09-13</a:t>
            </a:r>
          </a:p>
        </p:txBody>
      </p:sp>
      <p:sp>
        <p:nvSpPr>
          <p:cNvPr id="14" name="TextBox 13">
            <a:extLst>
              <a:ext uri="{FF2B5EF4-FFF2-40B4-BE49-F238E27FC236}">
                <a16:creationId xmlns:a16="http://schemas.microsoft.com/office/drawing/2014/main" id="{E1A9659E-4297-FCB2-B017-3463C8932788}"/>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00771F48-BA3C-47D2-4BF3-1FEF96157EAC}"/>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rgbClr val="C00000"/>
                </a:solidFill>
              </a:rPr>
              <a:t>1   2023/09/13   Introduction to Artificial Intelligence for Text Analytics</a:t>
            </a:r>
          </a:p>
          <a:p>
            <a:pPr marL="0" indent="0">
              <a:buNone/>
            </a:pPr>
            <a:r>
              <a:rPr lang="en-US" sz="2800" dirty="0"/>
              <a:t>2   2023/09/20   Foundations of Text Analytics: </a:t>
            </a:r>
            <a:br>
              <a:rPr lang="en-US" sz="2800" dirty="0"/>
            </a:br>
            <a:r>
              <a:rPr lang="en-US" sz="2800" dirty="0"/>
              <a:t>                              Natural Language Processing (NLP)</a:t>
            </a:r>
          </a:p>
          <a:p>
            <a:pPr marL="0" indent="0">
              <a:buNone/>
            </a:pPr>
            <a:r>
              <a:rPr lang="en-US" sz="2800" dirty="0"/>
              <a:t>3   2023/09/27   Python for Natural Language Processing</a:t>
            </a:r>
          </a:p>
          <a:p>
            <a:pPr marL="0" indent="0">
              <a:buNone/>
            </a:pPr>
            <a:r>
              <a:rPr lang="en-US" sz="2800" dirty="0"/>
              <a:t>4   2023/10/04   Natural Language Processing with Transformers</a:t>
            </a:r>
          </a:p>
          <a:p>
            <a:pPr marL="0" indent="0">
              <a:buNone/>
            </a:pPr>
            <a:r>
              <a:rPr lang="en-US" sz="2800" dirty="0">
                <a:solidFill>
                  <a:srgbClr val="7030A0"/>
                </a:solidFill>
              </a:rPr>
              <a:t>5   2023/10/11   Case Study on Artificial Intelligence for Text Analytics I</a:t>
            </a:r>
          </a:p>
          <a:p>
            <a:pPr marL="0" indent="0">
              <a:buNone/>
            </a:pPr>
            <a:r>
              <a:rPr lang="en-US" sz="2800" dirty="0"/>
              <a:t>6   2023/10/18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951" y="1082613"/>
            <a:ext cx="10029091" cy="5441225"/>
          </a:xfrm>
          <a:prstGeom prst="rect">
            <a:avLst/>
          </a:prstGeom>
        </p:spPr>
      </p:pic>
    </p:spTree>
    <p:extLst>
      <p:ext uri="{BB962C8B-B14F-4D97-AF65-F5344CB8AC3E}">
        <p14:creationId xmlns:p14="http://schemas.microsoft.com/office/powerpoint/2010/main" val="2299873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230375" y="6488668"/>
            <a:ext cx="5336781" cy="400110"/>
          </a:xfrm>
          <a:prstGeom prst="rect">
            <a:avLst/>
          </a:prstGeom>
        </p:spPr>
        <p:txBody>
          <a:bodyPr wrap="none">
            <a:spAutoFit/>
          </a:bodyPr>
          <a:lstStyle/>
          <a:p>
            <a:pPr algn="ctr"/>
            <a:r>
              <a:rPr lang="en-US" sz="2000" dirty="0">
                <a:hlinkClick r:id="rId2"/>
              </a:rPr>
              <a:t>https://huggingface.co/tasks/question-answering</a:t>
            </a:r>
          </a:p>
        </p:txBody>
      </p:sp>
      <p:pic>
        <p:nvPicPr>
          <p:cNvPr id="3" name="Picture 2">
            <a:extLst>
              <a:ext uri="{FF2B5EF4-FFF2-40B4-BE49-F238E27FC236}">
                <a16:creationId xmlns:a16="http://schemas.microsoft.com/office/drawing/2014/main" id="{24E1BFF6-E9BE-6EBD-1580-ED7AFBA8C9D1}"/>
              </a:ext>
            </a:extLst>
          </p:cNvPr>
          <p:cNvPicPr>
            <a:picLocks noChangeAspect="1"/>
          </p:cNvPicPr>
          <p:nvPr/>
        </p:nvPicPr>
        <p:blipFill>
          <a:blip r:embed="rId3"/>
          <a:stretch>
            <a:fillRect/>
          </a:stretch>
        </p:blipFill>
        <p:spPr>
          <a:xfrm>
            <a:off x="1371431" y="1012486"/>
            <a:ext cx="10190306" cy="5476182"/>
          </a:xfrm>
          <a:prstGeom prst="rect">
            <a:avLst/>
          </a:prstGeom>
        </p:spPr>
      </p:pic>
    </p:spTree>
    <p:extLst>
      <p:ext uri="{BB962C8B-B14F-4D97-AF65-F5344CB8AC3E}">
        <p14:creationId xmlns:p14="http://schemas.microsoft.com/office/powerpoint/2010/main" val="34558788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10" name="Title 1">
            <a:extLst>
              <a:ext uri="{FF2B5EF4-FFF2-40B4-BE49-F238E27FC236}">
                <a16:creationId xmlns:a16="http://schemas.microsoft.com/office/drawing/2014/main" id="{509BCC5E-3AA3-AE43-5916-0E2DF4BD2B0F}"/>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11" name="Rectangle 10">
            <a:extLst>
              <a:ext uri="{FF2B5EF4-FFF2-40B4-BE49-F238E27FC236}">
                <a16:creationId xmlns:a16="http://schemas.microsoft.com/office/drawing/2014/main" id="{63352F96-F773-729B-549A-1A61733394EB}"/>
              </a:ext>
            </a:extLst>
          </p:cNvPr>
          <p:cNvSpPr/>
          <p:nvPr/>
        </p:nvSpPr>
        <p:spPr>
          <a:xfrm>
            <a:off x="3427610" y="6488668"/>
            <a:ext cx="5336781" cy="400110"/>
          </a:xfrm>
          <a:prstGeom prst="rect">
            <a:avLst/>
          </a:prstGeom>
        </p:spPr>
        <p:txBody>
          <a:bodyPr wrap="none">
            <a:spAutoFit/>
          </a:bodyPr>
          <a:lstStyle/>
          <a:p>
            <a:pPr algn="ctr"/>
            <a:r>
              <a:rPr lang="en-US" sz="2000" dirty="0">
                <a:hlinkClick r:id="rId2"/>
              </a:rPr>
              <a:t>https://huggingface.co/tasks/question-answering</a:t>
            </a:r>
          </a:p>
        </p:txBody>
      </p:sp>
      <p:pic>
        <p:nvPicPr>
          <p:cNvPr id="15" name="Picture 14">
            <a:extLst>
              <a:ext uri="{FF2B5EF4-FFF2-40B4-BE49-F238E27FC236}">
                <a16:creationId xmlns:a16="http://schemas.microsoft.com/office/drawing/2014/main" id="{ABA549C3-6643-5FC9-A261-87DC5432CC48}"/>
              </a:ext>
            </a:extLst>
          </p:cNvPr>
          <p:cNvPicPr>
            <a:picLocks noChangeAspect="1"/>
          </p:cNvPicPr>
          <p:nvPr/>
        </p:nvPicPr>
        <p:blipFill>
          <a:blip r:embed="rId3"/>
          <a:stretch>
            <a:fillRect/>
          </a:stretch>
        </p:blipFill>
        <p:spPr>
          <a:xfrm>
            <a:off x="3179435" y="1003763"/>
            <a:ext cx="5833130" cy="5409168"/>
          </a:xfrm>
          <a:prstGeom prst="rect">
            <a:avLst/>
          </a:prstGeom>
        </p:spPr>
      </p:pic>
    </p:spTree>
    <p:extLst>
      <p:ext uri="{BB962C8B-B14F-4D97-AF65-F5344CB8AC3E}">
        <p14:creationId xmlns:p14="http://schemas.microsoft.com/office/powerpoint/2010/main" val="23670585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13084890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24012195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107</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8998"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36345651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4" y="1171950"/>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00587" y="56101"/>
            <a:ext cx="10662834" cy="1146133"/>
          </a:xfrm>
        </p:spPr>
        <p:txBody>
          <a:bodyPr>
            <a:noAutofit/>
          </a:bodyPr>
          <a:lstStyle/>
          <a:p>
            <a:r>
              <a:rPr lang="en-US" dirty="0">
                <a:solidFill>
                  <a:schemeClr val="accent1"/>
                </a:solidFill>
              </a:rPr>
              <a:t>Fine-tuning BERT on Dialogue</a:t>
            </a:r>
            <a:br>
              <a:rPr lang="en-US" dirty="0">
                <a:solidFill>
                  <a:schemeClr val="accent1"/>
                </a:solidFill>
              </a:rPr>
            </a:br>
            <a:r>
              <a:rPr lang="en-US" sz="4000" dirty="0">
                <a:solidFill>
                  <a:srgbClr val="C00000"/>
                </a:solidFill>
              </a:rPr>
              <a:t>Intent Detection (ID; Classification)</a:t>
            </a:r>
          </a:p>
        </p:txBody>
      </p:sp>
    </p:spTree>
    <p:extLst>
      <p:ext uri="{BB962C8B-B14F-4D97-AF65-F5344CB8AC3E}">
        <p14:creationId xmlns:p14="http://schemas.microsoft.com/office/powerpoint/2010/main" val="6095562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109</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1119699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2023/10/25   Multilingual Named Entity Recognition (NER)</a:t>
            </a:r>
          </a:p>
          <a:p>
            <a:pPr marL="0" indent="0">
              <a:buNone/>
            </a:pPr>
            <a:r>
              <a:rPr lang="en-US" sz="2800" dirty="0">
                <a:solidFill>
                  <a:schemeClr val="accent2"/>
                </a:solidFill>
              </a:rPr>
              <a:t>8   2023/11/01   Midterm Project Report</a:t>
            </a:r>
          </a:p>
          <a:p>
            <a:pPr marL="0" indent="0">
              <a:buNone/>
            </a:pPr>
            <a:r>
              <a:rPr lang="en-US" sz="2800" dirty="0"/>
              <a:t>9   2023/11/08   Text Similarity and Clustering</a:t>
            </a:r>
          </a:p>
          <a:p>
            <a:pPr marL="0" indent="0">
              <a:buNone/>
            </a:pPr>
            <a:r>
              <a:rPr lang="en-US" sz="2800" dirty="0"/>
              <a:t>10 2023/11/15   Text Summarization and Topic Models</a:t>
            </a:r>
          </a:p>
          <a:p>
            <a:pPr marL="0" indent="0">
              <a:buNone/>
            </a:pPr>
            <a:r>
              <a:rPr lang="en-US" sz="2800" dirty="0"/>
              <a:t>11 2023/11/22   Text Generation with Large Language Models (LLMs)</a:t>
            </a:r>
          </a:p>
          <a:p>
            <a:pPr marL="0" indent="0">
              <a:buNone/>
            </a:pPr>
            <a:r>
              <a:rPr lang="en-US" sz="2800" dirty="0">
                <a:solidFill>
                  <a:srgbClr val="7030A0"/>
                </a:solidFill>
              </a:rPr>
              <a:t>12 2023/11/29   Case Study on Artificial Intelligence for Text Analytics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4975" y="1747519"/>
            <a:ext cx="3863571" cy="2172463"/>
          </a:xfrm>
        </p:spPr>
        <p:txBody>
          <a:bodyPr>
            <a:normAutofit/>
          </a:bodyPr>
          <a:lstStyle/>
          <a:p>
            <a:r>
              <a:rPr lang="en-US" dirty="0"/>
              <a:t>Generative AI</a:t>
            </a:r>
            <a:br>
              <a:rPr lang="en-US" dirty="0"/>
            </a:br>
            <a:r>
              <a:rPr lang="en-US" dirty="0"/>
              <a:t>Tech Stack</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Matt Bornstein, Guido Appenzeller, and Martin Casado (2023), Who Owns the Generative AI Platform?, https://a16z.com/2023/01/19/who-owns-the-generative-ai-platform/</a:t>
            </a:r>
          </a:p>
        </p:txBody>
      </p:sp>
      <p:pic>
        <p:nvPicPr>
          <p:cNvPr id="5" name="Picture 4">
            <a:extLst>
              <a:ext uri="{FF2B5EF4-FFF2-40B4-BE49-F238E27FC236}">
                <a16:creationId xmlns:a16="http://schemas.microsoft.com/office/drawing/2014/main" id="{1D565008-D06F-BE2B-43D5-58DBC58EC18D}"/>
              </a:ext>
            </a:extLst>
          </p:cNvPr>
          <p:cNvPicPr>
            <a:picLocks noChangeAspect="1"/>
          </p:cNvPicPr>
          <p:nvPr/>
        </p:nvPicPr>
        <p:blipFill>
          <a:blip r:embed="rId2"/>
          <a:stretch>
            <a:fillRect/>
          </a:stretch>
        </p:blipFill>
        <p:spPr>
          <a:xfrm>
            <a:off x="3877906" y="309996"/>
            <a:ext cx="7889622" cy="6238008"/>
          </a:xfrm>
          <a:prstGeom prst="rect">
            <a:avLst/>
          </a:prstGeom>
        </p:spPr>
      </p:pic>
    </p:spTree>
    <p:extLst>
      <p:ext uri="{BB962C8B-B14F-4D97-AF65-F5344CB8AC3E}">
        <p14:creationId xmlns:p14="http://schemas.microsoft.com/office/powerpoint/2010/main" val="16709634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927757"/>
          </a:xfrm>
        </p:spPr>
        <p:txBody>
          <a:bodyPr>
            <a:normAutofit/>
          </a:bodyPr>
          <a:lstStyle/>
          <a:p>
            <a:r>
              <a:rPr lang="en-US" dirty="0"/>
              <a:t>Generative AI Software and Business Factors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78CDC98B-7FAD-05A3-1042-03F4BCD4E7A3}"/>
              </a:ext>
            </a:extLst>
          </p:cNvPr>
          <p:cNvPicPr>
            <a:picLocks noChangeAspect="1"/>
          </p:cNvPicPr>
          <p:nvPr/>
        </p:nvPicPr>
        <p:blipFill>
          <a:blip r:embed="rId2"/>
          <a:stretch>
            <a:fillRect/>
          </a:stretch>
        </p:blipFill>
        <p:spPr>
          <a:xfrm>
            <a:off x="379767" y="1613663"/>
            <a:ext cx="11432466" cy="4539111"/>
          </a:xfrm>
          <a:prstGeom prst="rect">
            <a:avLst/>
          </a:prstGeom>
        </p:spPr>
      </p:pic>
    </p:spTree>
    <p:extLst>
      <p:ext uri="{BB962C8B-B14F-4D97-AF65-F5344CB8AC3E}">
        <p14:creationId xmlns:p14="http://schemas.microsoft.com/office/powerpoint/2010/main" val="11873917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2017261"/>
          </a:xfrm>
        </p:spPr>
        <p:txBody>
          <a:bodyPr>
            <a:normAutofit fontScale="90000"/>
          </a:bodyPr>
          <a:lstStyle/>
          <a:p>
            <a:r>
              <a:rPr lang="en-US" dirty="0"/>
              <a:t>Generative AI</a:t>
            </a:r>
            <a:br>
              <a:rPr lang="en-US" dirty="0"/>
            </a:br>
            <a:r>
              <a:rPr lang="en-US" dirty="0"/>
              <a:t>1. Pre-training Foundation (Pre-trained) Model</a:t>
            </a:r>
            <a:br>
              <a:rPr lang="en-US" dirty="0"/>
            </a:br>
            <a:r>
              <a:rPr lang="en-US" dirty="0"/>
              <a:t>2. Fine-turning Custom (Fine-tuned) Model</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EA50651A-9FFA-4442-B8DF-7AB4860854BC}"/>
              </a:ext>
            </a:extLst>
          </p:cNvPr>
          <p:cNvPicPr>
            <a:picLocks noChangeAspect="1"/>
          </p:cNvPicPr>
          <p:nvPr/>
        </p:nvPicPr>
        <p:blipFill>
          <a:blip r:embed="rId2"/>
          <a:stretch>
            <a:fillRect/>
          </a:stretch>
        </p:blipFill>
        <p:spPr>
          <a:xfrm>
            <a:off x="147512" y="2151278"/>
            <a:ext cx="11903287" cy="4266919"/>
          </a:xfrm>
          <a:prstGeom prst="rect">
            <a:avLst/>
          </a:prstGeom>
        </p:spPr>
      </p:pic>
    </p:spTree>
    <p:extLst>
      <p:ext uri="{BB962C8B-B14F-4D97-AF65-F5344CB8AC3E}">
        <p14:creationId xmlns:p14="http://schemas.microsoft.com/office/powerpoint/2010/main" val="39366898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113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04630F5C-CBD0-6DA1-AB63-C68EB34531D1}"/>
              </a:ext>
            </a:extLst>
          </p:cNvPr>
          <p:cNvPicPr>
            <a:picLocks noChangeAspect="1"/>
          </p:cNvPicPr>
          <p:nvPr/>
        </p:nvPicPr>
        <p:blipFill>
          <a:blip r:embed="rId2"/>
          <a:stretch>
            <a:fillRect/>
          </a:stretch>
        </p:blipFill>
        <p:spPr>
          <a:xfrm>
            <a:off x="349593" y="1075842"/>
            <a:ext cx="11460283" cy="5530756"/>
          </a:xfrm>
          <a:prstGeom prst="rect">
            <a:avLst/>
          </a:prstGeom>
        </p:spPr>
      </p:pic>
    </p:spTree>
    <p:extLst>
      <p:ext uri="{BB962C8B-B14F-4D97-AF65-F5344CB8AC3E}">
        <p14:creationId xmlns:p14="http://schemas.microsoft.com/office/powerpoint/2010/main" val="4212473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10806F66-48B7-1ABA-38E0-1A7364F2E51D}"/>
              </a:ext>
            </a:extLst>
          </p:cNvPr>
          <p:cNvPicPr>
            <a:picLocks noChangeAspect="1"/>
          </p:cNvPicPr>
          <p:nvPr/>
        </p:nvPicPr>
        <p:blipFill>
          <a:blip r:embed="rId2"/>
          <a:stretch>
            <a:fillRect/>
          </a:stretch>
        </p:blipFill>
        <p:spPr>
          <a:xfrm>
            <a:off x="1048731" y="1169332"/>
            <a:ext cx="10094536" cy="5393796"/>
          </a:xfrm>
          <a:prstGeom prst="rect">
            <a:avLst/>
          </a:prstGeom>
        </p:spPr>
      </p:pic>
    </p:spTree>
    <p:extLst>
      <p:ext uri="{BB962C8B-B14F-4D97-AF65-F5344CB8AC3E}">
        <p14:creationId xmlns:p14="http://schemas.microsoft.com/office/powerpoint/2010/main" val="19256807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755245"/>
          </a:xfrm>
        </p:spPr>
        <p:txBody>
          <a:bodyPr>
            <a:normAutofit/>
          </a:bodyPr>
          <a:lstStyle/>
          <a:p>
            <a:r>
              <a:rPr lang="en-US" sz="4000" dirty="0"/>
              <a:t>Pipeline of Instruction Tuning LLMs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115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97262"/>
            <a:ext cx="10995002" cy="215444"/>
          </a:xfrm>
          <a:prstGeom prst="rect">
            <a:avLst/>
          </a:prstGeom>
          <a:noFill/>
        </p:spPr>
        <p:txBody>
          <a:bodyPr wrap="square">
            <a:spAutoFit/>
          </a:bodyPr>
          <a:lstStyle/>
          <a:p>
            <a:pPr algn="ctr"/>
            <a:r>
              <a:rPr lang="en-US" sz="800" dirty="0">
                <a:solidFill>
                  <a:schemeClr val="bg1">
                    <a:lumMod val="75000"/>
                  </a:schemeClr>
                </a:solidFill>
              </a:rPr>
              <a:t>Source: Wang, </a:t>
            </a:r>
            <a:r>
              <a:rPr lang="en-US" sz="800" dirty="0" err="1">
                <a:solidFill>
                  <a:schemeClr val="bg1">
                    <a:lumMod val="75000"/>
                  </a:schemeClr>
                </a:solidFill>
              </a:rPr>
              <a:t>Yidong</a:t>
            </a:r>
            <a:r>
              <a:rPr lang="en-US" sz="800" dirty="0">
                <a:solidFill>
                  <a:schemeClr val="bg1">
                    <a:lumMod val="75000"/>
                  </a:schemeClr>
                </a:solidFill>
              </a:rPr>
              <a:t>, </a:t>
            </a:r>
            <a:r>
              <a:rPr lang="en-US" sz="800" dirty="0" err="1">
                <a:solidFill>
                  <a:schemeClr val="bg1">
                    <a:lumMod val="75000"/>
                  </a:schemeClr>
                </a:solidFill>
              </a:rPr>
              <a:t>Zhuohao</a:t>
            </a:r>
            <a:r>
              <a:rPr lang="en-US" sz="800" dirty="0">
                <a:solidFill>
                  <a:schemeClr val="bg1">
                    <a:lumMod val="75000"/>
                  </a:schemeClr>
                </a:solidFill>
              </a:rPr>
              <a:t> Yu, </a:t>
            </a:r>
            <a:r>
              <a:rPr lang="en-US" sz="800" dirty="0" err="1">
                <a:solidFill>
                  <a:schemeClr val="bg1">
                    <a:lumMod val="75000"/>
                  </a:schemeClr>
                </a:solidFill>
              </a:rPr>
              <a:t>Zhengran</a:t>
            </a:r>
            <a:r>
              <a:rPr lang="en-US" sz="800" dirty="0">
                <a:solidFill>
                  <a:schemeClr val="bg1">
                    <a:lumMod val="75000"/>
                  </a:schemeClr>
                </a:solidFill>
              </a:rPr>
              <a:t> Zeng, Linyi Yang, </a:t>
            </a:r>
            <a:r>
              <a:rPr lang="en-US" sz="800" dirty="0" err="1">
                <a:solidFill>
                  <a:schemeClr val="bg1">
                    <a:lumMod val="75000"/>
                  </a:schemeClr>
                </a:solidFill>
              </a:rPr>
              <a:t>Cunxiang</a:t>
            </a:r>
            <a:r>
              <a:rPr lang="en-US" sz="800" dirty="0">
                <a:solidFill>
                  <a:schemeClr val="bg1">
                    <a:lumMod val="75000"/>
                  </a:schemeClr>
                </a:solidFill>
              </a:rPr>
              <a:t> Wang, Hao Chen, </a:t>
            </a:r>
            <a:r>
              <a:rPr lang="en-US" sz="800" dirty="0" err="1">
                <a:solidFill>
                  <a:schemeClr val="bg1">
                    <a:lumMod val="75000"/>
                  </a:schemeClr>
                </a:solidFill>
              </a:rPr>
              <a:t>Chaoya</a:t>
            </a:r>
            <a:r>
              <a:rPr lang="en-US" sz="800" dirty="0">
                <a:solidFill>
                  <a:schemeClr val="bg1">
                    <a:lumMod val="75000"/>
                  </a:schemeClr>
                </a:solidFill>
              </a:rPr>
              <a:t> Jiang et al. "</a:t>
            </a:r>
            <a:r>
              <a:rPr lang="en-US" sz="800" dirty="0" err="1">
                <a:solidFill>
                  <a:schemeClr val="bg1">
                    <a:lumMod val="75000"/>
                  </a:schemeClr>
                </a:solidFill>
              </a:rPr>
              <a:t>PandaLM</a:t>
            </a:r>
            <a:r>
              <a:rPr lang="en-US" sz="800" dirty="0">
                <a:solidFill>
                  <a:schemeClr val="bg1">
                    <a:lumMod val="75000"/>
                  </a:schemeClr>
                </a:solidFill>
              </a:rPr>
              <a:t>: An Automatic Evaluation Benchmark for LLM Instruction Tuning Optimization." </a:t>
            </a:r>
            <a:r>
              <a:rPr lang="en-US" sz="800" dirty="0" err="1">
                <a:solidFill>
                  <a:schemeClr val="bg1">
                    <a:lumMod val="75000"/>
                  </a:schemeClr>
                </a:solidFill>
              </a:rPr>
              <a:t>arXiv</a:t>
            </a:r>
            <a:r>
              <a:rPr lang="en-US" sz="800" dirty="0">
                <a:solidFill>
                  <a:schemeClr val="bg1">
                    <a:lumMod val="75000"/>
                  </a:schemeClr>
                </a:solidFill>
              </a:rPr>
              <a:t> preprint arXiv:2306.05087 (2023).</a:t>
            </a:r>
          </a:p>
        </p:txBody>
      </p:sp>
      <p:pic>
        <p:nvPicPr>
          <p:cNvPr id="3" name="Picture 2">
            <a:extLst>
              <a:ext uri="{FF2B5EF4-FFF2-40B4-BE49-F238E27FC236}">
                <a16:creationId xmlns:a16="http://schemas.microsoft.com/office/drawing/2014/main" id="{6BCAB66B-9AF5-7EE6-F797-B5E7C0ABD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9473" y="811346"/>
            <a:ext cx="9015241" cy="5750898"/>
          </a:xfrm>
          <a:prstGeom prst="rect">
            <a:avLst/>
          </a:prstGeom>
        </p:spPr>
      </p:pic>
    </p:spTree>
    <p:extLst>
      <p:ext uri="{BB962C8B-B14F-4D97-AF65-F5344CB8AC3E}">
        <p14:creationId xmlns:p14="http://schemas.microsoft.com/office/powerpoint/2010/main" val="41757454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116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5636540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117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14750249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14230090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27470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2023/12/06   Question Answering and Dialogue Systems</a:t>
            </a:r>
          </a:p>
          <a:p>
            <a:pPr marL="0" indent="0">
              <a:buNone/>
            </a:pPr>
            <a:r>
              <a:rPr lang="en-US" sz="2800" dirty="0"/>
              <a:t>14   2023/12/13   Deep Learning, Generative AI, Transfer Learning, </a:t>
            </a:r>
            <a:br>
              <a:rPr lang="en-US" sz="2800" dirty="0"/>
            </a:br>
            <a:r>
              <a:rPr lang="en-US" sz="2800" dirty="0"/>
              <a:t>                                Zero-Shot, and Few-Shot Learning for Text Analytics</a:t>
            </a:r>
          </a:p>
          <a:p>
            <a:pPr marL="0" indent="0">
              <a:buNone/>
            </a:pPr>
            <a:r>
              <a:rPr lang="en-US" sz="2800" dirty="0">
                <a:solidFill>
                  <a:schemeClr val="accent2"/>
                </a:solidFill>
              </a:rPr>
              <a:t>15   2023/12/20   Final Project Report I</a:t>
            </a:r>
          </a:p>
          <a:p>
            <a:pPr marL="0" indent="0">
              <a:buNone/>
            </a:pPr>
            <a:r>
              <a:rPr lang="en-US" sz="2800" dirty="0">
                <a:solidFill>
                  <a:schemeClr val="accent2"/>
                </a:solidFill>
              </a:rPr>
              <a:t>16   2023/12/27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12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3875755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121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40379575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122</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4215887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NLG from a Multilingual, </a:t>
            </a:r>
            <a:br>
              <a:rPr lang="en-US" dirty="0"/>
            </a:br>
            <a:r>
              <a:rPr lang="en-US" dirty="0"/>
              <a:t>Multimodal and Multi-task perspective</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123</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16065A38-D125-7CA7-9330-22DF854F1828}"/>
              </a:ext>
            </a:extLst>
          </p:cNvPr>
          <p:cNvPicPr>
            <a:picLocks noChangeAspect="1"/>
          </p:cNvPicPr>
          <p:nvPr/>
        </p:nvPicPr>
        <p:blipFill>
          <a:blip r:embed="rId2"/>
          <a:stretch>
            <a:fillRect/>
          </a:stretch>
        </p:blipFill>
        <p:spPr>
          <a:xfrm>
            <a:off x="534389" y="1341898"/>
            <a:ext cx="11345732" cy="5139367"/>
          </a:xfrm>
          <a:prstGeom prst="rect">
            <a:avLst/>
          </a:prstGeom>
        </p:spPr>
      </p:pic>
    </p:spTree>
    <p:extLst>
      <p:ext uri="{BB962C8B-B14F-4D97-AF65-F5344CB8AC3E}">
        <p14:creationId xmlns:p14="http://schemas.microsoft.com/office/powerpoint/2010/main" val="6812210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Text-and-Video Dialog Generation Models </a:t>
            </a:r>
            <a:br>
              <a:rPr lang="en-US" dirty="0"/>
            </a:br>
            <a:r>
              <a:rPr lang="en-US" dirty="0"/>
              <a:t>with Hierarchical Attention</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124</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5" name="Picture 4">
            <a:extLst>
              <a:ext uri="{FF2B5EF4-FFF2-40B4-BE49-F238E27FC236}">
                <a16:creationId xmlns:a16="http://schemas.microsoft.com/office/drawing/2014/main" id="{27EA5D4C-97C8-66E3-5299-26D75152E592}"/>
              </a:ext>
            </a:extLst>
          </p:cNvPr>
          <p:cNvPicPr>
            <a:picLocks noChangeAspect="1"/>
          </p:cNvPicPr>
          <p:nvPr/>
        </p:nvPicPr>
        <p:blipFill>
          <a:blip r:embed="rId2"/>
          <a:stretch>
            <a:fillRect/>
          </a:stretch>
        </p:blipFill>
        <p:spPr>
          <a:xfrm>
            <a:off x="706058" y="1585857"/>
            <a:ext cx="10876136" cy="4894261"/>
          </a:xfrm>
          <a:prstGeom prst="rect">
            <a:avLst/>
          </a:prstGeom>
        </p:spPr>
      </p:pic>
    </p:spTree>
    <p:extLst>
      <p:ext uri="{BB962C8B-B14F-4D97-AF65-F5344CB8AC3E}">
        <p14:creationId xmlns:p14="http://schemas.microsoft.com/office/powerpoint/2010/main" val="2392370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13460"/>
            <a:ext cx="11222181" cy="1166669"/>
          </a:xfrm>
        </p:spPr>
        <p:txBody>
          <a:bodyPr>
            <a:normAutofit fontScale="90000"/>
          </a:bodyPr>
          <a:lstStyle/>
          <a:p>
            <a:r>
              <a:rPr lang="en-US" dirty="0"/>
              <a:t>Multimodal Few-Shot Learning with </a:t>
            </a:r>
            <a:br>
              <a:rPr lang="en-US" dirty="0"/>
            </a:br>
            <a:r>
              <a:rPr lang="en-US" dirty="0"/>
              <a:t>Frozen Language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752432" y="6457890"/>
            <a:ext cx="10687135" cy="400110"/>
          </a:xfrm>
          <a:prstGeom prst="rect">
            <a:avLst/>
          </a:prstGeom>
          <a:noFill/>
        </p:spPr>
        <p:txBody>
          <a:bodyPr wrap="square">
            <a:spAutoFit/>
          </a:bodyPr>
          <a:lstStyle/>
          <a:p>
            <a:pPr algn="ctr"/>
            <a:r>
              <a:rPr lang="en-US" sz="1000" dirty="0">
                <a:solidFill>
                  <a:schemeClr val="bg1">
                    <a:lumMod val="75000"/>
                  </a:schemeClr>
                </a:solidFill>
              </a:rPr>
              <a:t>Source: Maria </a:t>
            </a:r>
            <a:r>
              <a:rPr lang="en-US" sz="1000" dirty="0" err="1">
                <a:solidFill>
                  <a:schemeClr val="bg1">
                    <a:lumMod val="75000"/>
                  </a:schemeClr>
                </a:solidFill>
              </a:rPr>
              <a:t>Tsimpoukelli</a:t>
            </a:r>
            <a:r>
              <a:rPr lang="en-US" sz="1000" dirty="0">
                <a:solidFill>
                  <a:schemeClr val="bg1">
                    <a:lumMod val="75000"/>
                  </a:schemeClr>
                </a:solidFill>
              </a:rPr>
              <a:t>, Jacob L. </a:t>
            </a:r>
            <a:r>
              <a:rPr lang="en-US" sz="1000" dirty="0" err="1">
                <a:solidFill>
                  <a:schemeClr val="bg1">
                    <a:lumMod val="75000"/>
                  </a:schemeClr>
                </a:solidFill>
              </a:rPr>
              <a:t>Menick</a:t>
            </a:r>
            <a:r>
              <a:rPr lang="en-US" sz="1000" dirty="0">
                <a:solidFill>
                  <a:schemeClr val="bg1">
                    <a:lumMod val="75000"/>
                  </a:schemeClr>
                </a:solidFill>
              </a:rPr>
              <a:t>, Serkan Cabi, S. M. </a:t>
            </a:r>
            <a:r>
              <a:rPr lang="en-US" sz="1000" dirty="0" err="1">
                <a:solidFill>
                  <a:schemeClr val="bg1">
                    <a:lumMod val="75000"/>
                  </a:schemeClr>
                </a:solidFill>
              </a:rPr>
              <a:t>Eslami</a:t>
            </a:r>
            <a:r>
              <a:rPr lang="en-US" sz="1000" dirty="0">
                <a:solidFill>
                  <a:schemeClr val="bg1">
                    <a:lumMod val="75000"/>
                  </a:schemeClr>
                </a:solidFill>
              </a:rPr>
              <a:t>, Oriol </a:t>
            </a:r>
            <a:r>
              <a:rPr lang="en-US" sz="1000" dirty="0" err="1">
                <a:solidFill>
                  <a:schemeClr val="bg1">
                    <a:lumMod val="75000"/>
                  </a:schemeClr>
                </a:solidFill>
              </a:rPr>
              <a:t>Vinyals</a:t>
            </a:r>
            <a:r>
              <a:rPr lang="en-US" sz="1000" dirty="0">
                <a:solidFill>
                  <a:schemeClr val="bg1">
                    <a:lumMod val="75000"/>
                  </a:schemeClr>
                </a:solidFill>
              </a:rPr>
              <a:t>, and Felix Hill (2021). "Multimodal few-shot learning with frozen language models." </a:t>
            </a:r>
            <a:br>
              <a:rPr lang="en-US" sz="1000" dirty="0">
                <a:solidFill>
                  <a:schemeClr val="bg1">
                    <a:lumMod val="75000"/>
                  </a:schemeClr>
                </a:solidFill>
              </a:rPr>
            </a:br>
            <a:r>
              <a:rPr lang="en-US" sz="1000" dirty="0">
                <a:solidFill>
                  <a:schemeClr val="bg1">
                    <a:lumMod val="75000"/>
                  </a:schemeClr>
                </a:solidFill>
              </a:rPr>
              <a:t>Advances in Neural Information Processing Systems 34 (2021): 200-212.</a:t>
            </a:r>
          </a:p>
        </p:txBody>
      </p:sp>
      <p:pic>
        <p:nvPicPr>
          <p:cNvPr id="6" name="Picture 5">
            <a:extLst>
              <a:ext uri="{FF2B5EF4-FFF2-40B4-BE49-F238E27FC236}">
                <a16:creationId xmlns:a16="http://schemas.microsoft.com/office/drawing/2014/main" id="{77E6C29E-666D-5465-B64E-84E0FCE776D6}"/>
              </a:ext>
            </a:extLst>
          </p:cNvPr>
          <p:cNvPicPr>
            <a:picLocks noChangeAspect="1"/>
          </p:cNvPicPr>
          <p:nvPr/>
        </p:nvPicPr>
        <p:blipFill>
          <a:blip r:embed="rId2"/>
          <a:stretch>
            <a:fillRect/>
          </a:stretch>
        </p:blipFill>
        <p:spPr>
          <a:xfrm>
            <a:off x="216196" y="1322994"/>
            <a:ext cx="11759610" cy="4000500"/>
          </a:xfrm>
          <a:prstGeom prst="rect">
            <a:avLst/>
          </a:prstGeom>
        </p:spPr>
      </p:pic>
      <p:sp>
        <p:nvSpPr>
          <p:cNvPr id="9" name="TextBox 8">
            <a:extLst>
              <a:ext uri="{FF2B5EF4-FFF2-40B4-BE49-F238E27FC236}">
                <a16:creationId xmlns:a16="http://schemas.microsoft.com/office/drawing/2014/main" id="{458F3DB6-1740-861B-AC18-8348DE267D20}"/>
              </a:ext>
            </a:extLst>
          </p:cNvPr>
          <p:cNvSpPr txBox="1"/>
          <p:nvPr/>
        </p:nvSpPr>
        <p:spPr>
          <a:xfrm>
            <a:off x="357915" y="5272663"/>
            <a:ext cx="11476168" cy="1200329"/>
          </a:xfrm>
          <a:prstGeom prst="rect">
            <a:avLst/>
          </a:prstGeom>
          <a:noFill/>
        </p:spPr>
        <p:txBody>
          <a:bodyPr wrap="square">
            <a:spAutoFit/>
          </a:bodyPr>
          <a:lstStyle/>
          <a:p>
            <a:r>
              <a:rPr lang="en-US" dirty="0">
                <a:solidFill>
                  <a:schemeClr val="accent1"/>
                </a:solidFill>
              </a:rPr>
              <a:t>Curated samples with about five seeds required to get past well-known language model failure modes of either repeating text for the prompt or emitting text that does not pertain to the image. </a:t>
            </a:r>
          </a:p>
          <a:p>
            <a:r>
              <a:rPr lang="en-US" dirty="0">
                <a:solidFill>
                  <a:schemeClr val="accent1"/>
                </a:solidFill>
              </a:rPr>
              <a:t>These samples demonstrate the ability to generate open-ended outputs that adapt to both images and text, and to make use of facts that it has learned during language-only pre-training.</a:t>
            </a:r>
          </a:p>
        </p:txBody>
      </p:sp>
    </p:spTree>
    <p:extLst>
      <p:ext uri="{BB962C8B-B14F-4D97-AF65-F5344CB8AC3E}">
        <p14:creationId xmlns:p14="http://schemas.microsoft.com/office/powerpoint/2010/main" val="14386633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5942054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670194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30018940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307535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E6A0-995E-544B-8048-4B8CA818F2EF}"/>
              </a:ext>
            </a:extLst>
          </p:cNvPr>
          <p:cNvSpPr>
            <a:spLocks noGrp="1"/>
          </p:cNvSpPr>
          <p:nvPr>
            <p:ph type="title"/>
          </p:nvPr>
        </p:nvSpPr>
        <p:spPr/>
        <p:txBody>
          <a:bodyPr>
            <a:normAutofit/>
          </a:bodyPr>
          <a:lstStyle/>
          <a:p>
            <a:r>
              <a:rPr lang="en-US" dirty="0"/>
              <a:t>Teaching Methods and Activities</a:t>
            </a:r>
          </a:p>
        </p:txBody>
      </p:sp>
      <p:sp>
        <p:nvSpPr>
          <p:cNvPr id="3" name="Content Placeholder 2">
            <a:extLst>
              <a:ext uri="{FF2B5EF4-FFF2-40B4-BE49-F238E27FC236}">
                <a16:creationId xmlns:a16="http://schemas.microsoft.com/office/drawing/2014/main" id="{BF09362E-3F6E-8848-B119-3F9F888852CF}"/>
              </a:ext>
            </a:extLst>
          </p:cNvPr>
          <p:cNvSpPr>
            <a:spLocks noGrp="1"/>
          </p:cNvSpPr>
          <p:nvPr>
            <p:ph idx="1"/>
          </p:nvPr>
        </p:nvSpPr>
        <p:spPr/>
        <p:txBody>
          <a:bodyPr>
            <a:normAutofit/>
          </a:bodyPr>
          <a:lstStyle/>
          <a:p>
            <a:pPr marL="320040" indent="-320040">
              <a:lnSpc>
                <a:spcPct val="120000"/>
              </a:lnSpc>
              <a:spcAft>
                <a:spcPts val="600"/>
              </a:spcAft>
            </a:pPr>
            <a:r>
              <a:rPr lang="en-US" sz="4400" dirty="0"/>
              <a:t>Lecture</a:t>
            </a:r>
          </a:p>
          <a:p>
            <a:pPr marL="320040" indent="-320040">
              <a:lnSpc>
                <a:spcPct val="120000"/>
              </a:lnSpc>
              <a:spcAft>
                <a:spcPts val="600"/>
              </a:spcAft>
            </a:pPr>
            <a:r>
              <a:rPr lang="en-US" sz="4400" dirty="0"/>
              <a:t>Discussion</a:t>
            </a:r>
          </a:p>
          <a:p>
            <a:pPr marL="320040" indent="-320040">
              <a:lnSpc>
                <a:spcPct val="120000"/>
              </a:lnSpc>
              <a:spcAft>
                <a:spcPts val="600"/>
              </a:spcAft>
            </a:pPr>
            <a:r>
              <a:rPr lang="en-US" sz="4400" dirty="0"/>
              <a:t>Practicum</a:t>
            </a:r>
          </a:p>
        </p:txBody>
      </p:sp>
      <p:sp>
        <p:nvSpPr>
          <p:cNvPr id="4" name="Slide Number Placeholder 3">
            <a:extLst>
              <a:ext uri="{FF2B5EF4-FFF2-40B4-BE49-F238E27FC236}">
                <a16:creationId xmlns:a16="http://schemas.microsoft.com/office/drawing/2014/main" id="{9AB1AF02-943A-7540-9F54-FA26476D1993}"/>
              </a:ext>
            </a:extLst>
          </p:cNvPr>
          <p:cNvSpPr>
            <a:spLocks noGrp="1"/>
          </p:cNvSpPr>
          <p:nvPr>
            <p:ph type="sldNum" sz="quarter" idx="12"/>
          </p:nvPr>
        </p:nvSpPr>
        <p:spPr/>
        <p:txBody>
          <a:bodyPr/>
          <a:lstStyle/>
          <a:p>
            <a:fld id="{5D6FF71F-CF6A-4C46-8F9B-61D49EEA70E3}" type="slidenum">
              <a:rPr lang="en-US" smtClean="0"/>
              <a:t>13</a:t>
            </a:fld>
            <a:endParaRPr lang="en-US"/>
          </a:p>
        </p:txBody>
      </p:sp>
      <p:pic>
        <p:nvPicPr>
          <p:cNvPr id="5" name="Picture 4">
            <a:extLst>
              <a:ext uri="{FF2B5EF4-FFF2-40B4-BE49-F238E27FC236}">
                <a16:creationId xmlns:a16="http://schemas.microsoft.com/office/drawing/2014/main" id="{6934686A-5B9A-A74E-8FF1-56B3ECA291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0D06518B-0624-8745-8572-1FD93BD389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8779870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130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1833318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131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14505164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132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17275355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wav2vec 2.0: </a:t>
            </a:r>
            <a:br>
              <a:rPr lang="en-US" dirty="0"/>
            </a:br>
            <a:r>
              <a:rPr lang="en-US" sz="3300" dirty="0"/>
              <a:t>A framework for self-supervised learning of speech representations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133</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Baevski</a:t>
            </a:r>
            <a:r>
              <a:rPr lang="en-US" sz="1000" dirty="0">
                <a:solidFill>
                  <a:schemeClr val="bg1">
                    <a:lumMod val="75000"/>
                  </a:schemeClr>
                </a:solidFill>
              </a:rPr>
              <a:t>, Alexei, </a:t>
            </a:r>
            <a:r>
              <a:rPr lang="en-US" sz="1000" dirty="0" err="1">
                <a:solidFill>
                  <a:schemeClr val="bg1">
                    <a:lumMod val="75000"/>
                  </a:schemeClr>
                </a:solidFill>
              </a:rPr>
              <a:t>Yuhao</a:t>
            </a:r>
            <a:r>
              <a:rPr lang="en-US" sz="1000" dirty="0">
                <a:solidFill>
                  <a:schemeClr val="bg1">
                    <a:lumMod val="75000"/>
                  </a:schemeClr>
                </a:solidFill>
              </a:rPr>
              <a:t> Zhou, Abdelrahman Mohamed, and Michael </a:t>
            </a:r>
            <a:r>
              <a:rPr lang="en-US" sz="1000" dirty="0" err="1">
                <a:solidFill>
                  <a:schemeClr val="bg1">
                    <a:lumMod val="75000"/>
                  </a:schemeClr>
                </a:solidFill>
              </a:rPr>
              <a:t>Auli</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"wav2vec 2.0: A framework for self-supervised learning of speech representations." Advances in Neural Information Processing Systems 33 (2020): 12449-12460.</a:t>
            </a:r>
          </a:p>
        </p:txBody>
      </p:sp>
      <p:pic>
        <p:nvPicPr>
          <p:cNvPr id="9" name="Content Placeholder 8">
            <a:extLst>
              <a:ext uri="{FF2B5EF4-FFF2-40B4-BE49-F238E27FC236}">
                <a16:creationId xmlns:a16="http://schemas.microsoft.com/office/drawing/2014/main" id="{A3160C12-6EF0-BE7B-771E-2E8505018EAF}"/>
              </a:ext>
            </a:extLst>
          </p:cNvPr>
          <p:cNvPicPr>
            <a:picLocks noGrp="1" noChangeAspect="1"/>
          </p:cNvPicPr>
          <p:nvPr>
            <p:ph idx="1"/>
          </p:nvPr>
        </p:nvPicPr>
        <p:blipFill>
          <a:blip r:embed="rId2"/>
          <a:stretch>
            <a:fillRect/>
          </a:stretch>
        </p:blipFill>
        <p:spPr>
          <a:xfrm>
            <a:off x="1569959" y="1555538"/>
            <a:ext cx="9148333" cy="4708468"/>
          </a:xfrm>
        </p:spPr>
      </p:pic>
    </p:spTree>
    <p:extLst>
      <p:ext uri="{BB962C8B-B14F-4D97-AF65-F5344CB8AC3E}">
        <p14:creationId xmlns:p14="http://schemas.microsoft.com/office/powerpoint/2010/main" val="2179554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293915" y="60872"/>
            <a:ext cx="11604170" cy="948389"/>
          </a:xfrm>
        </p:spPr>
        <p:txBody>
          <a:bodyPr>
            <a:normAutofit fontScale="90000"/>
          </a:bodyPr>
          <a:lstStyle/>
          <a:p>
            <a:r>
              <a:rPr lang="en-US" sz="4400" dirty="0"/>
              <a:t>Whisper: </a:t>
            </a:r>
            <a:br>
              <a:rPr lang="en-US" sz="3300" dirty="0"/>
            </a:br>
            <a:r>
              <a:rPr lang="en-US" sz="3300" dirty="0"/>
              <a:t>Robust Speech Recognition via Large-Scale Weak Supervision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134</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628390"/>
            <a:ext cx="10919674" cy="246221"/>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Tao Xu, Greg Brockman, Christine </a:t>
            </a:r>
            <a:r>
              <a:rPr lang="en-US" sz="1000" dirty="0" err="1">
                <a:solidFill>
                  <a:schemeClr val="bg1">
                    <a:lumMod val="75000"/>
                  </a:schemeClr>
                </a:solidFill>
              </a:rPr>
              <a:t>McLeavey</a:t>
            </a:r>
            <a:r>
              <a:rPr lang="en-US" sz="1000" dirty="0">
                <a:solidFill>
                  <a:schemeClr val="bg1">
                    <a:lumMod val="75000"/>
                  </a:schemeClr>
                </a:solidFill>
              </a:rPr>
              <a:t>, and Ilya </a:t>
            </a:r>
            <a:r>
              <a:rPr lang="en-US" sz="1000" dirty="0" err="1">
                <a:solidFill>
                  <a:schemeClr val="bg1">
                    <a:lumMod val="75000"/>
                  </a:schemeClr>
                </a:solidFill>
              </a:rPr>
              <a:t>Sutskever</a:t>
            </a:r>
            <a:r>
              <a:rPr lang="en-US" sz="1000" dirty="0">
                <a:solidFill>
                  <a:schemeClr val="bg1">
                    <a:lumMod val="75000"/>
                  </a:schemeClr>
                </a:solidFill>
              </a:rPr>
              <a:t>. Robust speech recognition via large-scale weak supervision. Tech. Rep., Technical report, </a:t>
            </a:r>
            <a:r>
              <a:rPr lang="en-US" sz="1000" dirty="0" err="1">
                <a:solidFill>
                  <a:schemeClr val="bg1">
                    <a:lumMod val="75000"/>
                  </a:schemeClr>
                </a:solidFill>
              </a:rPr>
              <a:t>OpenAI</a:t>
            </a:r>
            <a:r>
              <a:rPr lang="en-US" sz="1000" dirty="0">
                <a:solidFill>
                  <a:schemeClr val="bg1">
                    <a:lumMod val="75000"/>
                  </a:schemeClr>
                </a:solidFill>
              </a:rPr>
              <a:t>, 2022.</a:t>
            </a:r>
          </a:p>
        </p:txBody>
      </p:sp>
      <p:pic>
        <p:nvPicPr>
          <p:cNvPr id="6" name="Picture 5">
            <a:extLst>
              <a:ext uri="{FF2B5EF4-FFF2-40B4-BE49-F238E27FC236}">
                <a16:creationId xmlns:a16="http://schemas.microsoft.com/office/drawing/2014/main" id="{0ACD7758-6159-BAFD-E5B4-0B7B594EC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829" y="1023117"/>
            <a:ext cx="7559117" cy="5658954"/>
          </a:xfrm>
          <a:prstGeom prst="rect">
            <a:avLst/>
          </a:prstGeom>
        </p:spPr>
      </p:pic>
    </p:spTree>
    <p:extLst>
      <p:ext uri="{BB962C8B-B14F-4D97-AF65-F5344CB8AC3E}">
        <p14:creationId xmlns:p14="http://schemas.microsoft.com/office/powerpoint/2010/main" val="3002683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688687" y="63075"/>
            <a:ext cx="10995002" cy="1878811"/>
          </a:xfrm>
        </p:spPr>
        <p:txBody>
          <a:bodyPr>
            <a:noAutofit/>
          </a:bodyPr>
          <a:lstStyle/>
          <a:p>
            <a:r>
              <a:rPr lang="en-US" sz="4000" dirty="0"/>
              <a:t>Llama-2: Comparison to </a:t>
            </a:r>
            <a:br>
              <a:rPr lang="en-US" sz="4000" dirty="0"/>
            </a:br>
            <a:r>
              <a:rPr lang="en-US" sz="4000" dirty="0"/>
              <a:t>closed-source models (GPT-3.5, GPT-4, </a:t>
            </a:r>
            <a:r>
              <a:rPr lang="en-US" sz="4000" dirty="0" err="1"/>
              <a:t>PaLM</a:t>
            </a:r>
            <a:r>
              <a:rPr lang="en-US" sz="4000" dirty="0"/>
              <a:t>)</a:t>
            </a:r>
            <a:br>
              <a:rPr lang="en-US" sz="4000" dirty="0"/>
            </a:br>
            <a:r>
              <a:rPr lang="en-US" sz="4000" dirty="0"/>
              <a:t>on academic benchmarks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135</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5" name="Picture 4">
            <a:extLst>
              <a:ext uri="{FF2B5EF4-FFF2-40B4-BE49-F238E27FC236}">
                <a16:creationId xmlns:a16="http://schemas.microsoft.com/office/drawing/2014/main" id="{9D4A0273-F843-EE84-11BD-E0E4E996FAD6}"/>
              </a:ext>
            </a:extLst>
          </p:cNvPr>
          <p:cNvPicPr>
            <a:picLocks noChangeAspect="1"/>
          </p:cNvPicPr>
          <p:nvPr/>
        </p:nvPicPr>
        <p:blipFill>
          <a:blip r:embed="rId2"/>
          <a:stretch>
            <a:fillRect/>
          </a:stretch>
        </p:blipFill>
        <p:spPr>
          <a:xfrm>
            <a:off x="340654" y="2011320"/>
            <a:ext cx="11510692" cy="3165929"/>
          </a:xfrm>
          <a:prstGeom prst="rect">
            <a:avLst/>
          </a:prstGeom>
        </p:spPr>
      </p:pic>
      <p:sp>
        <p:nvSpPr>
          <p:cNvPr id="9" name="TextBox 8">
            <a:extLst>
              <a:ext uri="{FF2B5EF4-FFF2-40B4-BE49-F238E27FC236}">
                <a16:creationId xmlns:a16="http://schemas.microsoft.com/office/drawing/2014/main" id="{7E8934E7-96D5-4038-1741-6CFD80D179B3}"/>
              </a:ext>
            </a:extLst>
          </p:cNvPr>
          <p:cNvSpPr txBox="1"/>
          <p:nvPr/>
        </p:nvSpPr>
        <p:spPr>
          <a:xfrm>
            <a:off x="534389" y="5177249"/>
            <a:ext cx="9422411" cy="1384995"/>
          </a:xfrm>
          <a:prstGeom prst="rect">
            <a:avLst/>
          </a:prstGeom>
          <a:noFill/>
        </p:spPr>
        <p:txBody>
          <a:bodyPr wrap="square">
            <a:spAutoFit/>
          </a:bodyPr>
          <a:lstStyle/>
          <a:p>
            <a:r>
              <a:rPr lang="en-US" sz="2800" dirty="0"/>
              <a:t>Results for GPT-3.5 and GPT-4 are from </a:t>
            </a:r>
            <a:r>
              <a:rPr lang="en-US" sz="2800" dirty="0" err="1"/>
              <a:t>OpenAI</a:t>
            </a:r>
            <a:r>
              <a:rPr lang="en-US" sz="2800" dirty="0"/>
              <a:t> (2023). </a:t>
            </a:r>
          </a:p>
          <a:p>
            <a:r>
              <a:rPr lang="en-US" sz="2800" dirty="0"/>
              <a:t>Results for the </a:t>
            </a:r>
            <a:r>
              <a:rPr lang="en-US" sz="2800" dirty="0" err="1"/>
              <a:t>PaLM</a:t>
            </a:r>
            <a:r>
              <a:rPr lang="en-US" sz="2800" dirty="0"/>
              <a:t> model are from </a:t>
            </a:r>
            <a:r>
              <a:rPr lang="en-US" sz="2800" dirty="0" err="1"/>
              <a:t>Chowdhery</a:t>
            </a:r>
            <a:r>
              <a:rPr lang="en-US" sz="2800" dirty="0"/>
              <a:t> et al. (2022). </a:t>
            </a:r>
          </a:p>
          <a:p>
            <a:r>
              <a:rPr lang="en-US" sz="2800" dirty="0"/>
              <a:t>Results for the PaLM-2-L are from Anil et al. (2023).</a:t>
            </a:r>
          </a:p>
        </p:txBody>
      </p:sp>
    </p:spTree>
    <p:extLst>
      <p:ext uri="{BB962C8B-B14F-4D97-AF65-F5344CB8AC3E}">
        <p14:creationId xmlns:p14="http://schemas.microsoft.com/office/powerpoint/2010/main" val="746091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200560" y="194084"/>
            <a:ext cx="3805915" cy="6073169"/>
          </a:xfrm>
        </p:spPr>
        <p:txBody>
          <a:bodyPr>
            <a:normAutofit/>
          </a:bodyPr>
          <a:lstStyle/>
          <a:p>
            <a:r>
              <a:rPr lang="en-US" sz="3600" dirty="0"/>
              <a:t>Llama 2: </a:t>
            </a:r>
            <a:br>
              <a:rPr lang="en-US" sz="3600" dirty="0"/>
            </a:br>
            <a:r>
              <a:rPr lang="en-US" sz="3600" dirty="0"/>
              <a:t>Open Foundation and Fine-Tuned Chat Models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136</a:t>
            </a:fld>
            <a:endParaRPr lang="en-US"/>
          </a:p>
        </p:txBody>
      </p:sp>
      <p:sp>
        <p:nvSpPr>
          <p:cNvPr id="8" name="TextBox 7">
            <a:extLst>
              <a:ext uri="{FF2B5EF4-FFF2-40B4-BE49-F238E27FC236}">
                <a16:creationId xmlns:a16="http://schemas.microsoft.com/office/drawing/2014/main" id="{A3B311C6-87A5-501C-51AA-4CEE51CD1BC8}"/>
              </a:ext>
            </a:extLst>
          </p:cNvPr>
          <p:cNvSpPr txBox="1"/>
          <p:nvPr/>
        </p:nvSpPr>
        <p:spPr>
          <a:xfrm>
            <a:off x="534389" y="6631677"/>
            <a:ext cx="10995002"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Touvron</a:t>
            </a:r>
            <a:r>
              <a:rPr lang="en-US" sz="800" dirty="0">
                <a:solidFill>
                  <a:schemeClr val="bg1">
                    <a:lumMod val="75000"/>
                  </a:schemeClr>
                </a:solidFill>
              </a:rPr>
              <a:t>, Hugo, Louis Martin, Kevin Stone, Peter Albert, Amjad </a:t>
            </a:r>
            <a:r>
              <a:rPr lang="en-US" sz="800" dirty="0" err="1">
                <a:solidFill>
                  <a:schemeClr val="bg1">
                    <a:lumMod val="75000"/>
                  </a:schemeClr>
                </a:solidFill>
              </a:rPr>
              <a:t>Almahairi</a:t>
            </a:r>
            <a:r>
              <a:rPr lang="en-US" sz="800" dirty="0">
                <a:solidFill>
                  <a:schemeClr val="bg1">
                    <a:lumMod val="75000"/>
                  </a:schemeClr>
                </a:solidFill>
              </a:rPr>
              <a:t>, Yasmine </a:t>
            </a:r>
            <a:r>
              <a:rPr lang="en-US" sz="800" dirty="0" err="1">
                <a:solidFill>
                  <a:schemeClr val="bg1">
                    <a:lumMod val="75000"/>
                  </a:schemeClr>
                </a:solidFill>
              </a:rPr>
              <a:t>Babaei</a:t>
            </a:r>
            <a:r>
              <a:rPr lang="en-US" sz="800" dirty="0">
                <a:solidFill>
                  <a:schemeClr val="bg1">
                    <a:lumMod val="75000"/>
                  </a:schemeClr>
                </a:solidFill>
              </a:rPr>
              <a:t>, Nikolay </a:t>
            </a:r>
            <a:r>
              <a:rPr lang="en-US" sz="800" dirty="0" err="1">
                <a:solidFill>
                  <a:schemeClr val="bg1">
                    <a:lumMod val="75000"/>
                  </a:schemeClr>
                </a:solidFill>
              </a:rPr>
              <a:t>Bashlykov</a:t>
            </a:r>
            <a:r>
              <a:rPr lang="en-US" sz="800" dirty="0">
                <a:solidFill>
                  <a:schemeClr val="bg1">
                    <a:lumMod val="75000"/>
                  </a:schemeClr>
                </a:solidFill>
              </a:rPr>
              <a:t> et al. (2023) "Llama 2: Open Foundation and Fine-Tuned Chat Models." </a:t>
            </a:r>
            <a:r>
              <a:rPr lang="en-US" sz="800" dirty="0" err="1">
                <a:solidFill>
                  <a:schemeClr val="bg1">
                    <a:lumMod val="75000"/>
                  </a:schemeClr>
                </a:solidFill>
              </a:rPr>
              <a:t>arXiv</a:t>
            </a:r>
            <a:r>
              <a:rPr lang="en-US" sz="800" dirty="0">
                <a:solidFill>
                  <a:schemeClr val="bg1">
                    <a:lumMod val="75000"/>
                  </a:schemeClr>
                </a:solidFill>
              </a:rPr>
              <a:t> preprint arXiv:2307.09288 (2023). </a:t>
            </a:r>
          </a:p>
        </p:txBody>
      </p:sp>
      <p:pic>
        <p:nvPicPr>
          <p:cNvPr id="5" name="Picture 4">
            <a:extLst>
              <a:ext uri="{FF2B5EF4-FFF2-40B4-BE49-F238E27FC236}">
                <a16:creationId xmlns:a16="http://schemas.microsoft.com/office/drawing/2014/main" id="{AD14F691-592B-3B08-9C9B-DBC8F36628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6476" y="288266"/>
            <a:ext cx="7984963" cy="6239262"/>
          </a:xfrm>
          <a:prstGeom prst="rect">
            <a:avLst/>
          </a:prstGeom>
        </p:spPr>
      </p:pic>
    </p:spTree>
    <p:extLst>
      <p:ext uri="{BB962C8B-B14F-4D97-AF65-F5344CB8AC3E}">
        <p14:creationId xmlns:p14="http://schemas.microsoft.com/office/powerpoint/2010/main" val="7576335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446168"/>
          </a:xfrm>
        </p:spPr>
        <p:txBody>
          <a:bodyPr>
            <a:normAutofit fontScale="90000"/>
          </a:bodyPr>
          <a:lstStyle/>
          <a:p>
            <a:r>
              <a:rPr lang="en-US" sz="5300" dirty="0" err="1"/>
              <a:t>InstructBLIP</a:t>
            </a:r>
            <a:br>
              <a:rPr lang="en-US" sz="4800" dirty="0"/>
            </a:br>
            <a:r>
              <a:rPr lang="en-US" sz="4400" dirty="0"/>
              <a:t>Vision-Language Models with Instruction Tuning</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137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38554"/>
          </a:xfrm>
          <a:prstGeom prst="rect">
            <a:avLst/>
          </a:prstGeom>
          <a:noFill/>
        </p:spPr>
        <p:txBody>
          <a:bodyPr wrap="square">
            <a:spAutoFit/>
          </a:bodyPr>
          <a:lstStyle/>
          <a:p>
            <a:pPr algn="ctr"/>
            <a:r>
              <a:rPr lang="en-US" sz="800" dirty="0">
                <a:solidFill>
                  <a:schemeClr val="bg1">
                    <a:lumMod val="75000"/>
                  </a:schemeClr>
                </a:solidFill>
              </a:rPr>
              <a:t>Source: Dai, Wenliang, </a:t>
            </a:r>
            <a:r>
              <a:rPr lang="en-US" sz="800" dirty="0" err="1">
                <a:solidFill>
                  <a:schemeClr val="bg1">
                    <a:lumMod val="75000"/>
                  </a:schemeClr>
                </a:solidFill>
              </a:rPr>
              <a:t>Junnan</a:t>
            </a:r>
            <a:r>
              <a:rPr lang="en-US" sz="800" dirty="0">
                <a:solidFill>
                  <a:schemeClr val="bg1">
                    <a:lumMod val="75000"/>
                  </a:schemeClr>
                </a:solidFill>
              </a:rPr>
              <a:t> Li, </a:t>
            </a:r>
            <a:r>
              <a:rPr lang="en-US" sz="800" dirty="0" err="1">
                <a:solidFill>
                  <a:schemeClr val="bg1">
                    <a:lumMod val="75000"/>
                  </a:schemeClr>
                </a:solidFill>
              </a:rPr>
              <a:t>Dongxu</a:t>
            </a:r>
            <a:r>
              <a:rPr lang="en-US" sz="800" dirty="0">
                <a:solidFill>
                  <a:schemeClr val="bg1">
                    <a:lumMod val="75000"/>
                  </a:schemeClr>
                </a:solidFill>
              </a:rPr>
              <a:t> Li, Anthony Meng </a:t>
            </a:r>
            <a:r>
              <a:rPr lang="en-US" sz="800" dirty="0" err="1">
                <a:solidFill>
                  <a:schemeClr val="bg1">
                    <a:lumMod val="75000"/>
                  </a:schemeClr>
                </a:solidFill>
              </a:rPr>
              <a:t>Huat</a:t>
            </a:r>
            <a:r>
              <a:rPr lang="en-US" sz="800" dirty="0">
                <a:solidFill>
                  <a:schemeClr val="bg1">
                    <a:lumMod val="75000"/>
                  </a:schemeClr>
                </a:solidFill>
              </a:rPr>
              <a:t> Tiong, </a:t>
            </a:r>
            <a:r>
              <a:rPr lang="en-US" sz="800" dirty="0" err="1">
                <a:solidFill>
                  <a:schemeClr val="bg1">
                    <a:lumMod val="75000"/>
                  </a:schemeClr>
                </a:solidFill>
              </a:rPr>
              <a:t>Junqi</a:t>
            </a:r>
            <a:r>
              <a:rPr lang="en-US" sz="800" dirty="0">
                <a:solidFill>
                  <a:schemeClr val="bg1">
                    <a:lumMod val="75000"/>
                  </a:schemeClr>
                </a:solidFill>
              </a:rPr>
              <a:t> Zhao, </a:t>
            </a:r>
            <a:r>
              <a:rPr lang="en-US" sz="800" dirty="0" err="1">
                <a:solidFill>
                  <a:schemeClr val="bg1">
                    <a:lumMod val="75000"/>
                  </a:schemeClr>
                </a:solidFill>
              </a:rPr>
              <a:t>Weisheng</a:t>
            </a:r>
            <a:r>
              <a:rPr lang="en-US" sz="800" dirty="0">
                <a:solidFill>
                  <a:schemeClr val="bg1">
                    <a:lumMod val="75000"/>
                  </a:schemeClr>
                </a:solidFill>
              </a:rPr>
              <a:t> Wang, </a:t>
            </a:r>
            <a:r>
              <a:rPr lang="en-US" sz="800" dirty="0" err="1">
                <a:solidFill>
                  <a:schemeClr val="bg1">
                    <a:lumMod val="75000"/>
                  </a:schemeClr>
                </a:solidFill>
              </a:rPr>
              <a:t>Boyang</a:t>
            </a:r>
            <a:r>
              <a:rPr lang="en-US" sz="800" dirty="0">
                <a:solidFill>
                  <a:schemeClr val="bg1">
                    <a:lumMod val="75000"/>
                  </a:schemeClr>
                </a:solidFill>
              </a:rPr>
              <a:t> Li, Pascale Fung, and Steven Hoi. </a:t>
            </a:r>
            <a:br>
              <a:rPr lang="en-US" sz="800" dirty="0">
                <a:solidFill>
                  <a:schemeClr val="bg1">
                    <a:lumMod val="75000"/>
                  </a:schemeClr>
                </a:solidFill>
              </a:rPr>
            </a:br>
            <a:r>
              <a:rPr lang="en-US" sz="800" dirty="0">
                <a:solidFill>
                  <a:schemeClr val="bg1">
                    <a:lumMod val="75000"/>
                  </a:schemeClr>
                </a:solidFill>
              </a:rPr>
              <a:t>"</a:t>
            </a:r>
            <a:r>
              <a:rPr lang="en-US" sz="800" dirty="0" err="1">
                <a:solidFill>
                  <a:schemeClr val="bg1">
                    <a:lumMod val="75000"/>
                  </a:schemeClr>
                </a:solidFill>
              </a:rPr>
              <a:t>InstructBLIP</a:t>
            </a:r>
            <a:r>
              <a:rPr lang="en-US" sz="800" dirty="0">
                <a:solidFill>
                  <a:schemeClr val="bg1">
                    <a:lumMod val="75000"/>
                  </a:schemeClr>
                </a:solidFill>
              </a:rPr>
              <a:t>: Towards General-purpose Vision-Language Models with Instruction Tuning." </a:t>
            </a:r>
            <a:r>
              <a:rPr lang="en-US" sz="800" dirty="0" err="1">
                <a:solidFill>
                  <a:schemeClr val="bg1">
                    <a:lumMod val="75000"/>
                  </a:schemeClr>
                </a:solidFill>
              </a:rPr>
              <a:t>arXiv</a:t>
            </a:r>
            <a:r>
              <a:rPr lang="en-US" sz="800" dirty="0">
                <a:solidFill>
                  <a:schemeClr val="bg1">
                    <a:lumMod val="75000"/>
                  </a:schemeClr>
                </a:solidFill>
              </a:rPr>
              <a:t> preprint arXiv:2305.06500 (2023).</a:t>
            </a:r>
          </a:p>
        </p:txBody>
      </p:sp>
      <p:pic>
        <p:nvPicPr>
          <p:cNvPr id="6" name="Picture 5">
            <a:extLst>
              <a:ext uri="{FF2B5EF4-FFF2-40B4-BE49-F238E27FC236}">
                <a16:creationId xmlns:a16="http://schemas.microsoft.com/office/drawing/2014/main" id="{0C91651D-AE5B-A144-3EC6-61DC94B4C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1521" y="1498600"/>
            <a:ext cx="5168956" cy="4920778"/>
          </a:xfrm>
          <a:prstGeom prst="rect">
            <a:avLst/>
          </a:prstGeom>
        </p:spPr>
      </p:pic>
    </p:spTree>
    <p:extLst>
      <p:ext uri="{BB962C8B-B14F-4D97-AF65-F5344CB8AC3E}">
        <p14:creationId xmlns:p14="http://schemas.microsoft.com/office/powerpoint/2010/main" val="5900018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446168"/>
          </a:xfrm>
        </p:spPr>
        <p:txBody>
          <a:bodyPr>
            <a:normAutofit fontScale="90000"/>
          </a:bodyPr>
          <a:lstStyle/>
          <a:p>
            <a:r>
              <a:rPr lang="en-US" sz="5300" dirty="0"/>
              <a:t>Model Architecture of </a:t>
            </a:r>
            <a:r>
              <a:rPr lang="en-US" sz="5300" dirty="0" err="1"/>
              <a:t>InstructBLIP</a:t>
            </a:r>
            <a:br>
              <a:rPr lang="en-US" sz="4800" dirty="0"/>
            </a:br>
            <a:r>
              <a:rPr lang="en-US" sz="3600" dirty="0"/>
              <a:t>Vision-Language Models with Instruction Tuning</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138</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Dai, Wenliang, </a:t>
            </a:r>
            <a:r>
              <a:rPr lang="en-US" sz="900" dirty="0" err="1">
                <a:solidFill>
                  <a:schemeClr val="bg1">
                    <a:lumMod val="75000"/>
                  </a:schemeClr>
                </a:solidFill>
              </a:rPr>
              <a:t>Junnan</a:t>
            </a:r>
            <a:r>
              <a:rPr lang="en-US" sz="900" dirty="0">
                <a:solidFill>
                  <a:schemeClr val="bg1">
                    <a:lumMod val="75000"/>
                  </a:schemeClr>
                </a:solidFill>
              </a:rPr>
              <a:t> Li, </a:t>
            </a:r>
            <a:r>
              <a:rPr lang="en-US" sz="900" dirty="0" err="1">
                <a:solidFill>
                  <a:schemeClr val="bg1">
                    <a:lumMod val="75000"/>
                  </a:schemeClr>
                </a:solidFill>
              </a:rPr>
              <a:t>Dongxu</a:t>
            </a:r>
            <a:r>
              <a:rPr lang="en-US" sz="900" dirty="0">
                <a:solidFill>
                  <a:schemeClr val="bg1">
                    <a:lumMod val="75000"/>
                  </a:schemeClr>
                </a:solidFill>
              </a:rPr>
              <a:t> Li, Anthony Meng </a:t>
            </a:r>
            <a:r>
              <a:rPr lang="en-US" sz="900" dirty="0" err="1">
                <a:solidFill>
                  <a:schemeClr val="bg1">
                    <a:lumMod val="75000"/>
                  </a:schemeClr>
                </a:solidFill>
              </a:rPr>
              <a:t>Huat</a:t>
            </a:r>
            <a:r>
              <a:rPr lang="en-US" sz="900" dirty="0">
                <a:solidFill>
                  <a:schemeClr val="bg1">
                    <a:lumMod val="75000"/>
                  </a:schemeClr>
                </a:solidFill>
              </a:rPr>
              <a:t> Tiong, </a:t>
            </a:r>
            <a:r>
              <a:rPr lang="en-US" sz="900" dirty="0" err="1">
                <a:solidFill>
                  <a:schemeClr val="bg1">
                    <a:lumMod val="75000"/>
                  </a:schemeClr>
                </a:solidFill>
              </a:rPr>
              <a:t>Junqi</a:t>
            </a:r>
            <a:r>
              <a:rPr lang="en-US" sz="900" dirty="0">
                <a:solidFill>
                  <a:schemeClr val="bg1">
                    <a:lumMod val="75000"/>
                  </a:schemeClr>
                </a:solidFill>
              </a:rPr>
              <a:t> Zhao, </a:t>
            </a:r>
            <a:r>
              <a:rPr lang="en-US" sz="900" dirty="0" err="1">
                <a:solidFill>
                  <a:schemeClr val="bg1">
                    <a:lumMod val="75000"/>
                  </a:schemeClr>
                </a:solidFill>
              </a:rPr>
              <a:t>Weisheng</a:t>
            </a:r>
            <a:r>
              <a:rPr lang="en-US" sz="900" dirty="0">
                <a:solidFill>
                  <a:schemeClr val="bg1">
                    <a:lumMod val="75000"/>
                  </a:schemeClr>
                </a:solidFill>
              </a:rPr>
              <a:t> Wang, </a:t>
            </a:r>
            <a:r>
              <a:rPr lang="en-US" sz="900" dirty="0" err="1">
                <a:solidFill>
                  <a:schemeClr val="bg1">
                    <a:lumMod val="75000"/>
                  </a:schemeClr>
                </a:solidFill>
              </a:rPr>
              <a:t>Boyang</a:t>
            </a:r>
            <a:r>
              <a:rPr lang="en-US" sz="900" dirty="0">
                <a:solidFill>
                  <a:schemeClr val="bg1">
                    <a:lumMod val="75000"/>
                  </a:schemeClr>
                </a:solidFill>
              </a:rPr>
              <a:t> Li, Pascale Fung, and Steven Hoi. </a:t>
            </a:r>
            <a:br>
              <a:rPr lang="en-US" sz="900" dirty="0">
                <a:solidFill>
                  <a:schemeClr val="bg1">
                    <a:lumMod val="75000"/>
                  </a:schemeClr>
                </a:solidFill>
              </a:rPr>
            </a:br>
            <a:r>
              <a:rPr lang="en-US" sz="900" dirty="0">
                <a:solidFill>
                  <a:schemeClr val="bg1">
                    <a:lumMod val="75000"/>
                  </a:schemeClr>
                </a:solidFill>
              </a:rPr>
              <a:t>"</a:t>
            </a:r>
            <a:r>
              <a:rPr lang="en-US" sz="900" dirty="0" err="1">
                <a:solidFill>
                  <a:schemeClr val="bg1">
                    <a:lumMod val="75000"/>
                  </a:schemeClr>
                </a:solidFill>
              </a:rPr>
              <a:t>InstructBLIP</a:t>
            </a:r>
            <a:r>
              <a:rPr lang="en-US" sz="900" dirty="0">
                <a:solidFill>
                  <a:schemeClr val="bg1">
                    <a:lumMod val="75000"/>
                  </a:schemeClr>
                </a:solidFill>
              </a:rPr>
              <a:t>: Towards General-purpose Vision-Language Models with Instruction Tuning." </a:t>
            </a:r>
            <a:r>
              <a:rPr lang="en-US" sz="900" dirty="0" err="1">
                <a:solidFill>
                  <a:schemeClr val="bg1">
                    <a:lumMod val="75000"/>
                  </a:schemeClr>
                </a:solidFill>
              </a:rPr>
              <a:t>arXiv</a:t>
            </a:r>
            <a:r>
              <a:rPr lang="en-US" sz="900" dirty="0">
                <a:solidFill>
                  <a:schemeClr val="bg1">
                    <a:lumMod val="75000"/>
                  </a:schemeClr>
                </a:solidFill>
              </a:rPr>
              <a:t> preprint arXiv:2305.06500 (2023).</a:t>
            </a:r>
          </a:p>
        </p:txBody>
      </p:sp>
      <p:pic>
        <p:nvPicPr>
          <p:cNvPr id="6" name="Picture 5">
            <a:extLst>
              <a:ext uri="{FF2B5EF4-FFF2-40B4-BE49-F238E27FC236}">
                <a16:creationId xmlns:a16="http://schemas.microsoft.com/office/drawing/2014/main" id="{41DE772A-99C8-23E3-269B-F6AC10533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198" y="1669571"/>
            <a:ext cx="11513604" cy="4762996"/>
          </a:xfrm>
          <a:prstGeom prst="rect">
            <a:avLst/>
          </a:prstGeom>
        </p:spPr>
      </p:pic>
    </p:spTree>
    <p:extLst>
      <p:ext uri="{BB962C8B-B14F-4D97-AF65-F5344CB8AC3E}">
        <p14:creationId xmlns:p14="http://schemas.microsoft.com/office/powerpoint/2010/main" val="26228697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72587"/>
          </a:xfrm>
        </p:spPr>
        <p:txBody>
          <a:bodyPr>
            <a:normAutofit/>
          </a:bodyPr>
          <a:lstStyle/>
          <a:p>
            <a:r>
              <a:rPr lang="en-US" sz="4000" dirty="0"/>
              <a:t>Vision-Language Instruction Tuning: Datasets</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139</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38554"/>
          </a:xfrm>
          <a:prstGeom prst="rect">
            <a:avLst/>
          </a:prstGeom>
          <a:noFill/>
        </p:spPr>
        <p:txBody>
          <a:bodyPr wrap="square">
            <a:spAutoFit/>
          </a:bodyPr>
          <a:lstStyle/>
          <a:p>
            <a:pPr algn="ctr"/>
            <a:r>
              <a:rPr lang="en-US" sz="800" dirty="0">
                <a:solidFill>
                  <a:schemeClr val="bg1">
                    <a:lumMod val="75000"/>
                  </a:schemeClr>
                </a:solidFill>
              </a:rPr>
              <a:t>Source: Dai, Wenliang, </a:t>
            </a:r>
            <a:r>
              <a:rPr lang="en-US" sz="800" dirty="0" err="1">
                <a:solidFill>
                  <a:schemeClr val="bg1">
                    <a:lumMod val="75000"/>
                  </a:schemeClr>
                </a:solidFill>
              </a:rPr>
              <a:t>Junnan</a:t>
            </a:r>
            <a:r>
              <a:rPr lang="en-US" sz="800" dirty="0">
                <a:solidFill>
                  <a:schemeClr val="bg1">
                    <a:lumMod val="75000"/>
                  </a:schemeClr>
                </a:solidFill>
              </a:rPr>
              <a:t> Li, </a:t>
            </a:r>
            <a:r>
              <a:rPr lang="en-US" sz="800" dirty="0" err="1">
                <a:solidFill>
                  <a:schemeClr val="bg1">
                    <a:lumMod val="75000"/>
                  </a:schemeClr>
                </a:solidFill>
              </a:rPr>
              <a:t>Dongxu</a:t>
            </a:r>
            <a:r>
              <a:rPr lang="en-US" sz="800" dirty="0">
                <a:solidFill>
                  <a:schemeClr val="bg1">
                    <a:lumMod val="75000"/>
                  </a:schemeClr>
                </a:solidFill>
              </a:rPr>
              <a:t> Li, Anthony Meng </a:t>
            </a:r>
            <a:r>
              <a:rPr lang="en-US" sz="800" dirty="0" err="1">
                <a:solidFill>
                  <a:schemeClr val="bg1">
                    <a:lumMod val="75000"/>
                  </a:schemeClr>
                </a:solidFill>
              </a:rPr>
              <a:t>Huat</a:t>
            </a:r>
            <a:r>
              <a:rPr lang="en-US" sz="800" dirty="0">
                <a:solidFill>
                  <a:schemeClr val="bg1">
                    <a:lumMod val="75000"/>
                  </a:schemeClr>
                </a:solidFill>
              </a:rPr>
              <a:t> Tiong, </a:t>
            </a:r>
            <a:r>
              <a:rPr lang="en-US" sz="800" dirty="0" err="1">
                <a:solidFill>
                  <a:schemeClr val="bg1">
                    <a:lumMod val="75000"/>
                  </a:schemeClr>
                </a:solidFill>
              </a:rPr>
              <a:t>Junqi</a:t>
            </a:r>
            <a:r>
              <a:rPr lang="en-US" sz="800" dirty="0">
                <a:solidFill>
                  <a:schemeClr val="bg1">
                    <a:lumMod val="75000"/>
                  </a:schemeClr>
                </a:solidFill>
              </a:rPr>
              <a:t> Zhao, </a:t>
            </a:r>
            <a:r>
              <a:rPr lang="en-US" sz="800" dirty="0" err="1">
                <a:solidFill>
                  <a:schemeClr val="bg1">
                    <a:lumMod val="75000"/>
                  </a:schemeClr>
                </a:solidFill>
              </a:rPr>
              <a:t>Weisheng</a:t>
            </a:r>
            <a:r>
              <a:rPr lang="en-US" sz="800" dirty="0">
                <a:solidFill>
                  <a:schemeClr val="bg1">
                    <a:lumMod val="75000"/>
                  </a:schemeClr>
                </a:solidFill>
              </a:rPr>
              <a:t> Wang, </a:t>
            </a:r>
            <a:r>
              <a:rPr lang="en-US" sz="800" dirty="0" err="1">
                <a:solidFill>
                  <a:schemeClr val="bg1">
                    <a:lumMod val="75000"/>
                  </a:schemeClr>
                </a:solidFill>
              </a:rPr>
              <a:t>Boyang</a:t>
            </a:r>
            <a:r>
              <a:rPr lang="en-US" sz="800" dirty="0">
                <a:solidFill>
                  <a:schemeClr val="bg1">
                    <a:lumMod val="75000"/>
                  </a:schemeClr>
                </a:solidFill>
              </a:rPr>
              <a:t> Li, Pascale Fung, and Steven Hoi. </a:t>
            </a:r>
            <a:br>
              <a:rPr lang="en-US" sz="800" dirty="0">
                <a:solidFill>
                  <a:schemeClr val="bg1">
                    <a:lumMod val="75000"/>
                  </a:schemeClr>
                </a:solidFill>
              </a:rPr>
            </a:br>
            <a:r>
              <a:rPr lang="en-US" sz="800" dirty="0">
                <a:solidFill>
                  <a:schemeClr val="bg1">
                    <a:lumMod val="75000"/>
                  </a:schemeClr>
                </a:solidFill>
              </a:rPr>
              <a:t>"</a:t>
            </a:r>
            <a:r>
              <a:rPr lang="en-US" sz="800" dirty="0" err="1">
                <a:solidFill>
                  <a:schemeClr val="bg1">
                    <a:lumMod val="75000"/>
                  </a:schemeClr>
                </a:solidFill>
              </a:rPr>
              <a:t>InstructBLIP</a:t>
            </a:r>
            <a:r>
              <a:rPr lang="en-US" sz="800" dirty="0">
                <a:solidFill>
                  <a:schemeClr val="bg1">
                    <a:lumMod val="75000"/>
                  </a:schemeClr>
                </a:solidFill>
              </a:rPr>
              <a:t>: Towards General-purpose Vision-Language Models with Instruction Tuning." </a:t>
            </a:r>
            <a:r>
              <a:rPr lang="en-US" sz="800" dirty="0" err="1">
                <a:solidFill>
                  <a:schemeClr val="bg1">
                    <a:lumMod val="75000"/>
                  </a:schemeClr>
                </a:solidFill>
              </a:rPr>
              <a:t>arXiv</a:t>
            </a:r>
            <a:r>
              <a:rPr lang="en-US" sz="800" dirty="0">
                <a:solidFill>
                  <a:schemeClr val="bg1">
                    <a:lumMod val="75000"/>
                  </a:schemeClr>
                </a:solidFill>
              </a:rPr>
              <a:t> preprint arXiv:2305.06500 (2023).</a:t>
            </a:r>
          </a:p>
        </p:txBody>
      </p:sp>
      <p:pic>
        <p:nvPicPr>
          <p:cNvPr id="7" name="Picture 6">
            <a:extLst>
              <a:ext uri="{FF2B5EF4-FFF2-40B4-BE49-F238E27FC236}">
                <a16:creationId xmlns:a16="http://schemas.microsoft.com/office/drawing/2014/main" id="{9446D247-E866-A2B3-741E-6D3B20FBEF1C}"/>
              </a:ext>
            </a:extLst>
          </p:cNvPr>
          <p:cNvPicPr>
            <a:picLocks noChangeAspect="1"/>
          </p:cNvPicPr>
          <p:nvPr/>
        </p:nvPicPr>
        <p:blipFill>
          <a:blip r:embed="rId2"/>
          <a:stretch>
            <a:fillRect/>
          </a:stretch>
        </p:blipFill>
        <p:spPr>
          <a:xfrm>
            <a:off x="897100" y="837443"/>
            <a:ext cx="10397797" cy="5640314"/>
          </a:xfrm>
          <a:prstGeom prst="rect">
            <a:avLst/>
          </a:prstGeom>
        </p:spPr>
      </p:pic>
    </p:spTree>
    <p:extLst>
      <p:ext uri="{BB962C8B-B14F-4D97-AF65-F5344CB8AC3E}">
        <p14:creationId xmlns:p14="http://schemas.microsoft.com/office/powerpoint/2010/main" val="210110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E6A0-995E-544B-8048-4B8CA818F2EF}"/>
              </a:ext>
            </a:extLst>
          </p:cNvPr>
          <p:cNvSpPr>
            <a:spLocks noGrp="1"/>
          </p:cNvSpPr>
          <p:nvPr>
            <p:ph type="title"/>
          </p:nvPr>
        </p:nvSpPr>
        <p:spPr/>
        <p:txBody>
          <a:bodyPr>
            <a:normAutofit/>
          </a:bodyPr>
          <a:lstStyle/>
          <a:p>
            <a:r>
              <a:rPr lang="en-US" dirty="0"/>
              <a:t>Evaluation Methods</a:t>
            </a:r>
          </a:p>
        </p:txBody>
      </p:sp>
      <p:sp>
        <p:nvSpPr>
          <p:cNvPr id="3" name="Content Placeholder 2">
            <a:extLst>
              <a:ext uri="{FF2B5EF4-FFF2-40B4-BE49-F238E27FC236}">
                <a16:creationId xmlns:a16="http://schemas.microsoft.com/office/drawing/2014/main" id="{BF09362E-3F6E-8848-B119-3F9F888852CF}"/>
              </a:ext>
            </a:extLst>
          </p:cNvPr>
          <p:cNvSpPr>
            <a:spLocks noGrp="1"/>
          </p:cNvSpPr>
          <p:nvPr>
            <p:ph idx="1"/>
          </p:nvPr>
        </p:nvSpPr>
        <p:spPr/>
        <p:txBody>
          <a:bodyPr>
            <a:normAutofit/>
          </a:bodyPr>
          <a:lstStyle/>
          <a:p>
            <a:pPr marL="320040" indent="-320040">
              <a:lnSpc>
                <a:spcPct val="120000"/>
              </a:lnSpc>
              <a:spcAft>
                <a:spcPts val="600"/>
              </a:spcAft>
            </a:pPr>
            <a:r>
              <a:rPr lang="en-US" altLang="zh-TW" sz="4400" dirty="0"/>
              <a:t>Individual Presentation 60 %</a:t>
            </a:r>
          </a:p>
          <a:p>
            <a:pPr marL="320040" indent="-320040">
              <a:lnSpc>
                <a:spcPct val="120000"/>
              </a:lnSpc>
              <a:spcAft>
                <a:spcPts val="600"/>
              </a:spcAft>
            </a:pPr>
            <a:r>
              <a:rPr lang="en-US" altLang="zh-TW" sz="4400" dirty="0"/>
              <a:t>Group Presentation 10 %</a:t>
            </a:r>
            <a:endParaRPr lang="zh-TW" altLang="en-US" sz="4400" dirty="0"/>
          </a:p>
          <a:p>
            <a:pPr marL="320040" indent="-320040">
              <a:lnSpc>
                <a:spcPct val="120000"/>
              </a:lnSpc>
              <a:spcAft>
                <a:spcPts val="600"/>
              </a:spcAft>
            </a:pPr>
            <a:r>
              <a:rPr lang="en-US" altLang="zh-TW" sz="4400" dirty="0"/>
              <a:t>Case Report 10 %</a:t>
            </a:r>
          </a:p>
          <a:p>
            <a:pPr marL="320040" indent="-320040">
              <a:lnSpc>
                <a:spcPct val="120000"/>
              </a:lnSpc>
              <a:spcAft>
                <a:spcPts val="600"/>
              </a:spcAft>
            </a:pPr>
            <a:r>
              <a:rPr lang="en-US" altLang="zh-TW" sz="4400" dirty="0"/>
              <a:t>Class Participation 10 %</a:t>
            </a:r>
          </a:p>
          <a:p>
            <a:pPr marL="320040" indent="-320040">
              <a:lnSpc>
                <a:spcPct val="120000"/>
              </a:lnSpc>
              <a:spcAft>
                <a:spcPts val="600"/>
              </a:spcAft>
            </a:pPr>
            <a:r>
              <a:rPr lang="en-US" altLang="zh-TW" sz="4400" dirty="0"/>
              <a:t>Assignment 10 %</a:t>
            </a:r>
            <a:endParaRPr lang="en-US" sz="4400" dirty="0"/>
          </a:p>
        </p:txBody>
      </p:sp>
      <p:sp>
        <p:nvSpPr>
          <p:cNvPr id="4" name="Slide Number Placeholder 3">
            <a:extLst>
              <a:ext uri="{FF2B5EF4-FFF2-40B4-BE49-F238E27FC236}">
                <a16:creationId xmlns:a16="http://schemas.microsoft.com/office/drawing/2014/main" id="{9AB1AF02-943A-7540-9F54-FA26476D1993}"/>
              </a:ext>
            </a:extLst>
          </p:cNvPr>
          <p:cNvSpPr>
            <a:spLocks noGrp="1"/>
          </p:cNvSpPr>
          <p:nvPr>
            <p:ph type="sldNum" sz="quarter" idx="12"/>
          </p:nvPr>
        </p:nvSpPr>
        <p:spPr/>
        <p:txBody>
          <a:bodyPr/>
          <a:lstStyle/>
          <a:p>
            <a:fld id="{5D6FF71F-CF6A-4C46-8F9B-61D49EEA70E3}" type="slidenum">
              <a:rPr lang="en-US" smtClean="0"/>
              <a:t>14</a:t>
            </a:fld>
            <a:endParaRPr lang="en-US"/>
          </a:p>
        </p:txBody>
      </p:sp>
      <p:pic>
        <p:nvPicPr>
          <p:cNvPr id="5" name="Picture 4">
            <a:extLst>
              <a:ext uri="{FF2B5EF4-FFF2-40B4-BE49-F238E27FC236}">
                <a16:creationId xmlns:a16="http://schemas.microsoft.com/office/drawing/2014/main" id="{6934686A-5B9A-A74E-8FF1-56B3ECA291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0D06518B-0624-8745-8572-1FD93BD389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484070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446168"/>
          </a:xfrm>
        </p:spPr>
        <p:txBody>
          <a:bodyPr>
            <a:noAutofit/>
          </a:bodyPr>
          <a:lstStyle/>
          <a:p>
            <a:r>
              <a:rPr lang="en-US" dirty="0"/>
              <a:t>Instruction Tuning vs. Multitask Learning </a:t>
            </a:r>
            <a:br>
              <a:rPr lang="en-US" dirty="0"/>
            </a:br>
            <a:r>
              <a:rPr lang="en-US" dirty="0"/>
              <a:t>based on BLIP-2 FlanT5XL</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140</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Dai, Wenliang, </a:t>
            </a:r>
            <a:r>
              <a:rPr lang="en-US" sz="900" dirty="0" err="1">
                <a:solidFill>
                  <a:schemeClr val="bg1">
                    <a:lumMod val="75000"/>
                  </a:schemeClr>
                </a:solidFill>
              </a:rPr>
              <a:t>Junnan</a:t>
            </a:r>
            <a:r>
              <a:rPr lang="en-US" sz="900" dirty="0">
                <a:solidFill>
                  <a:schemeClr val="bg1">
                    <a:lumMod val="75000"/>
                  </a:schemeClr>
                </a:solidFill>
              </a:rPr>
              <a:t> Li, </a:t>
            </a:r>
            <a:r>
              <a:rPr lang="en-US" sz="900" dirty="0" err="1">
                <a:solidFill>
                  <a:schemeClr val="bg1">
                    <a:lumMod val="75000"/>
                  </a:schemeClr>
                </a:solidFill>
              </a:rPr>
              <a:t>Dongxu</a:t>
            </a:r>
            <a:r>
              <a:rPr lang="en-US" sz="900" dirty="0">
                <a:solidFill>
                  <a:schemeClr val="bg1">
                    <a:lumMod val="75000"/>
                  </a:schemeClr>
                </a:solidFill>
              </a:rPr>
              <a:t> Li, Anthony Meng </a:t>
            </a:r>
            <a:r>
              <a:rPr lang="en-US" sz="900" dirty="0" err="1">
                <a:solidFill>
                  <a:schemeClr val="bg1">
                    <a:lumMod val="75000"/>
                  </a:schemeClr>
                </a:solidFill>
              </a:rPr>
              <a:t>Huat</a:t>
            </a:r>
            <a:r>
              <a:rPr lang="en-US" sz="900" dirty="0">
                <a:solidFill>
                  <a:schemeClr val="bg1">
                    <a:lumMod val="75000"/>
                  </a:schemeClr>
                </a:solidFill>
              </a:rPr>
              <a:t> Tiong, </a:t>
            </a:r>
            <a:r>
              <a:rPr lang="en-US" sz="900" dirty="0" err="1">
                <a:solidFill>
                  <a:schemeClr val="bg1">
                    <a:lumMod val="75000"/>
                  </a:schemeClr>
                </a:solidFill>
              </a:rPr>
              <a:t>Junqi</a:t>
            </a:r>
            <a:r>
              <a:rPr lang="en-US" sz="900" dirty="0">
                <a:solidFill>
                  <a:schemeClr val="bg1">
                    <a:lumMod val="75000"/>
                  </a:schemeClr>
                </a:solidFill>
              </a:rPr>
              <a:t> Zhao, </a:t>
            </a:r>
            <a:r>
              <a:rPr lang="en-US" sz="900" dirty="0" err="1">
                <a:solidFill>
                  <a:schemeClr val="bg1">
                    <a:lumMod val="75000"/>
                  </a:schemeClr>
                </a:solidFill>
              </a:rPr>
              <a:t>Weisheng</a:t>
            </a:r>
            <a:r>
              <a:rPr lang="en-US" sz="900" dirty="0">
                <a:solidFill>
                  <a:schemeClr val="bg1">
                    <a:lumMod val="75000"/>
                  </a:schemeClr>
                </a:solidFill>
              </a:rPr>
              <a:t> Wang, </a:t>
            </a:r>
            <a:r>
              <a:rPr lang="en-US" sz="900" dirty="0" err="1">
                <a:solidFill>
                  <a:schemeClr val="bg1">
                    <a:lumMod val="75000"/>
                  </a:schemeClr>
                </a:solidFill>
              </a:rPr>
              <a:t>Boyang</a:t>
            </a:r>
            <a:r>
              <a:rPr lang="en-US" sz="900" dirty="0">
                <a:solidFill>
                  <a:schemeClr val="bg1">
                    <a:lumMod val="75000"/>
                  </a:schemeClr>
                </a:solidFill>
              </a:rPr>
              <a:t> Li, Pascale Fung, and Steven Hoi. </a:t>
            </a:r>
            <a:br>
              <a:rPr lang="en-US" sz="900" dirty="0">
                <a:solidFill>
                  <a:schemeClr val="bg1">
                    <a:lumMod val="75000"/>
                  </a:schemeClr>
                </a:solidFill>
              </a:rPr>
            </a:br>
            <a:r>
              <a:rPr lang="en-US" sz="900" dirty="0">
                <a:solidFill>
                  <a:schemeClr val="bg1">
                    <a:lumMod val="75000"/>
                  </a:schemeClr>
                </a:solidFill>
              </a:rPr>
              <a:t>"</a:t>
            </a:r>
            <a:r>
              <a:rPr lang="en-US" sz="900" dirty="0" err="1">
                <a:solidFill>
                  <a:schemeClr val="bg1">
                    <a:lumMod val="75000"/>
                  </a:schemeClr>
                </a:solidFill>
              </a:rPr>
              <a:t>InstructBLIP</a:t>
            </a:r>
            <a:r>
              <a:rPr lang="en-US" sz="900" dirty="0">
                <a:solidFill>
                  <a:schemeClr val="bg1">
                    <a:lumMod val="75000"/>
                  </a:schemeClr>
                </a:solidFill>
              </a:rPr>
              <a:t>: Towards General-purpose Vision-Language Models with Instruction Tuning." </a:t>
            </a:r>
            <a:r>
              <a:rPr lang="en-US" sz="900" dirty="0" err="1">
                <a:solidFill>
                  <a:schemeClr val="bg1">
                    <a:lumMod val="75000"/>
                  </a:schemeClr>
                </a:solidFill>
              </a:rPr>
              <a:t>arXiv</a:t>
            </a:r>
            <a:r>
              <a:rPr lang="en-US" sz="900" dirty="0">
                <a:solidFill>
                  <a:schemeClr val="bg1">
                    <a:lumMod val="75000"/>
                  </a:schemeClr>
                </a:solidFill>
              </a:rPr>
              <a:t> preprint arXiv:2305.06500 (2023).</a:t>
            </a:r>
          </a:p>
        </p:txBody>
      </p:sp>
      <p:pic>
        <p:nvPicPr>
          <p:cNvPr id="3" name="Picture 2">
            <a:extLst>
              <a:ext uri="{FF2B5EF4-FFF2-40B4-BE49-F238E27FC236}">
                <a16:creationId xmlns:a16="http://schemas.microsoft.com/office/drawing/2014/main" id="{4C39A730-219B-D74A-B4D8-8F297C123977}"/>
              </a:ext>
            </a:extLst>
          </p:cNvPr>
          <p:cNvPicPr>
            <a:picLocks noChangeAspect="1"/>
          </p:cNvPicPr>
          <p:nvPr/>
        </p:nvPicPr>
        <p:blipFill>
          <a:blip r:embed="rId2"/>
          <a:stretch>
            <a:fillRect/>
          </a:stretch>
        </p:blipFill>
        <p:spPr>
          <a:xfrm>
            <a:off x="169338" y="1791737"/>
            <a:ext cx="11737791" cy="4398607"/>
          </a:xfrm>
          <a:prstGeom prst="rect">
            <a:avLst/>
          </a:prstGeom>
        </p:spPr>
      </p:pic>
    </p:spTree>
    <p:extLst>
      <p:ext uri="{BB962C8B-B14F-4D97-AF65-F5344CB8AC3E}">
        <p14:creationId xmlns:p14="http://schemas.microsoft.com/office/powerpoint/2010/main" val="15535003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1446168"/>
          </a:xfrm>
        </p:spPr>
        <p:txBody>
          <a:bodyPr>
            <a:normAutofit fontScale="90000"/>
          </a:bodyPr>
          <a:lstStyle/>
          <a:p>
            <a:r>
              <a:rPr lang="en-US" sz="5300" dirty="0"/>
              <a:t>Finetuning BLIP-2 and </a:t>
            </a:r>
            <a:r>
              <a:rPr lang="en-US" sz="5300" dirty="0" err="1"/>
              <a:t>InstructBLIP</a:t>
            </a:r>
            <a:r>
              <a:rPr lang="en-US" sz="5300" dirty="0"/>
              <a:t> </a:t>
            </a:r>
            <a:br>
              <a:rPr lang="en-US" sz="5300" dirty="0"/>
            </a:br>
            <a:r>
              <a:rPr lang="en-US" sz="5300" dirty="0"/>
              <a:t>on downstream datasets</a:t>
            </a:r>
            <a:endParaRPr lang="en-US" sz="4400"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141</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Dai, Wenliang, </a:t>
            </a:r>
            <a:r>
              <a:rPr lang="en-US" sz="900" dirty="0" err="1">
                <a:solidFill>
                  <a:schemeClr val="bg1">
                    <a:lumMod val="75000"/>
                  </a:schemeClr>
                </a:solidFill>
              </a:rPr>
              <a:t>Junnan</a:t>
            </a:r>
            <a:r>
              <a:rPr lang="en-US" sz="900" dirty="0">
                <a:solidFill>
                  <a:schemeClr val="bg1">
                    <a:lumMod val="75000"/>
                  </a:schemeClr>
                </a:solidFill>
              </a:rPr>
              <a:t> Li, </a:t>
            </a:r>
            <a:r>
              <a:rPr lang="en-US" sz="900" dirty="0" err="1">
                <a:solidFill>
                  <a:schemeClr val="bg1">
                    <a:lumMod val="75000"/>
                  </a:schemeClr>
                </a:solidFill>
              </a:rPr>
              <a:t>Dongxu</a:t>
            </a:r>
            <a:r>
              <a:rPr lang="en-US" sz="900" dirty="0">
                <a:solidFill>
                  <a:schemeClr val="bg1">
                    <a:lumMod val="75000"/>
                  </a:schemeClr>
                </a:solidFill>
              </a:rPr>
              <a:t> Li, Anthony Meng </a:t>
            </a:r>
            <a:r>
              <a:rPr lang="en-US" sz="900" dirty="0" err="1">
                <a:solidFill>
                  <a:schemeClr val="bg1">
                    <a:lumMod val="75000"/>
                  </a:schemeClr>
                </a:solidFill>
              </a:rPr>
              <a:t>Huat</a:t>
            </a:r>
            <a:r>
              <a:rPr lang="en-US" sz="900" dirty="0">
                <a:solidFill>
                  <a:schemeClr val="bg1">
                    <a:lumMod val="75000"/>
                  </a:schemeClr>
                </a:solidFill>
              </a:rPr>
              <a:t> Tiong, </a:t>
            </a:r>
            <a:r>
              <a:rPr lang="en-US" sz="900" dirty="0" err="1">
                <a:solidFill>
                  <a:schemeClr val="bg1">
                    <a:lumMod val="75000"/>
                  </a:schemeClr>
                </a:solidFill>
              </a:rPr>
              <a:t>Junqi</a:t>
            </a:r>
            <a:r>
              <a:rPr lang="en-US" sz="900" dirty="0">
                <a:solidFill>
                  <a:schemeClr val="bg1">
                    <a:lumMod val="75000"/>
                  </a:schemeClr>
                </a:solidFill>
              </a:rPr>
              <a:t> Zhao, </a:t>
            </a:r>
            <a:r>
              <a:rPr lang="en-US" sz="900" dirty="0" err="1">
                <a:solidFill>
                  <a:schemeClr val="bg1">
                    <a:lumMod val="75000"/>
                  </a:schemeClr>
                </a:solidFill>
              </a:rPr>
              <a:t>Weisheng</a:t>
            </a:r>
            <a:r>
              <a:rPr lang="en-US" sz="900" dirty="0">
                <a:solidFill>
                  <a:schemeClr val="bg1">
                    <a:lumMod val="75000"/>
                  </a:schemeClr>
                </a:solidFill>
              </a:rPr>
              <a:t> Wang, </a:t>
            </a:r>
            <a:r>
              <a:rPr lang="en-US" sz="900" dirty="0" err="1">
                <a:solidFill>
                  <a:schemeClr val="bg1">
                    <a:lumMod val="75000"/>
                  </a:schemeClr>
                </a:solidFill>
              </a:rPr>
              <a:t>Boyang</a:t>
            </a:r>
            <a:r>
              <a:rPr lang="en-US" sz="900" dirty="0">
                <a:solidFill>
                  <a:schemeClr val="bg1">
                    <a:lumMod val="75000"/>
                  </a:schemeClr>
                </a:solidFill>
              </a:rPr>
              <a:t> Li, Pascale Fung, and Steven Hoi. </a:t>
            </a:r>
            <a:br>
              <a:rPr lang="en-US" sz="900" dirty="0">
                <a:solidFill>
                  <a:schemeClr val="bg1">
                    <a:lumMod val="75000"/>
                  </a:schemeClr>
                </a:solidFill>
              </a:rPr>
            </a:br>
            <a:r>
              <a:rPr lang="en-US" sz="900" dirty="0">
                <a:solidFill>
                  <a:schemeClr val="bg1">
                    <a:lumMod val="75000"/>
                  </a:schemeClr>
                </a:solidFill>
              </a:rPr>
              <a:t>"</a:t>
            </a:r>
            <a:r>
              <a:rPr lang="en-US" sz="900" dirty="0" err="1">
                <a:solidFill>
                  <a:schemeClr val="bg1">
                    <a:lumMod val="75000"/>
                  </a:schemeClr>
                </a:solidFill>
              </a:rPr>
              <a:t>InstructBLIP</a:t>
            </a:r>
            <a:r>
              <a:rPr lang="en-US" sz="900" dirty="0">
                <a:solidFill>
                  <a:schemeClr val="bg1">
                    <a:lumMod val="75000"/>
                  </a:schemeClr>
                </a:solidFill>
              </a:rPr>
              <a:t>: Towards General-purpose Vision-Language Models with Instruction Tuning." </a:t>
            </a:r>
            <a:r>
              <a:rPr lang="en-US" sz="900" dirty="0" err="1">
                <a:solidFill>
                  <a:schemeClr val="bg1">
                    <a:lumMod val="75000"/>
                  </a:schemeClr>
                </a:solidFill>
              </a:rPr>
              <a:t>arXiv</a:t>
            </a:r>
            <a:r>
              <a:rPr lang="en-US" sz="900" dirty="0">
                <a:solidFill>
                  <a:schemeClr val="bg1">
                    <a:lumMod val="75000"/>
                  </a:schemeClr>
                </a:solidFill>
              </a:rPr>
              <a:t> preprint arXiv:2305.06500 (2023).</a:t>
            </a:r>
          </a:p>
        </p:txBody>
      </p:sp>
      <p:pic>
        <p:nvPicPr>
          <p:cNvPr id="6" name="Picture 5">
            <a:extLst>
              <a:ext uri="{FF2B5EF4-FFF2-40B4-BE49-F238E27FC236}">
                <a16:creationId xmlns:a16="http://schemas.microsoft.com/office/drawing/2014/main" id="{A91D3F4E-3ABF-E639-E801-183929FFFFB3}"/>
              </a:ext>
            </a:extLst>
          </p:cNvPr>
          <p:cNvPicPr>
            <a:picLocks noChangeAspect="1"/>
          </p:cNvPicPr>
          <p:nvPr/>
        </p:nvPicPr>
        <p:blipFill>
          <a:blip r:embed="rId2"/>
          <a:stretch>
            <a:fillRect/>
          </a:stretch>
        </p:blipFill>
        <p:spPr>
          <a:xfrm>
            <a:off x="207086" y="2286001"/>
            <a:ext cx="11820691" cy="3402926"/>
          </a:xfrm>
          <a:prstGeom prst="rect">
            <a:avLst/>
          </a:prstGeom>
        </p:spPr>
      </p:pic>
    </p:spTree>
    <p:extLst>
      <p:ext uri="{BB962C8B-B14F-4D97-AF65-F5344CB8AC3E}">
        <p14:creationId xmlns:p14="http://schemas.microsoft.com/office/powerpoint/2010/main" val="16665734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487512"/>
            <a:ext cx="4550117" cy="5918200"/>
          </a:xfrm>
        </p:spPr>
        <p:txBody>
          <a:bodyPr>
            <a:normAutofit/>
          </a:bodyPr>
          <a:lstStyle/>
          <a:p>
            <a:r>
              <a:rPr lang="en-US" sz="5300" dirty="0" err="1">
                <a:solidFill>
                  <a:srgbClr val="C00000"/>
                </a:solidFill>
              </a:rPr>
              <a:t>InstructBLIP</a:t>
            </a:r>
            <a:br>
              <a:rPr lang="en-US" sz="4800" dirty="0"/>
            </a:br>
            <a:r>
              <a:rPr lang="en-US" sz="3600" dirty="0"/>
              <a:t>Vision-Language Models with Instruction Tuning</a:t>
            </a:r>
            <a:br>
              <a:rPr lang="en-US" sz="3600" dirty="0"/>
            </a:br>
            <a:br>
              <a:rPr lang="en-US" sz="1200" dirty="0"/>
            </a:br>
            <a:r>
              <a:rPr lang="en-US" sz="5300" dirty="0" err="1">
                <a:solidFill>
                  <a:srgbClr val="C00000"/>
                </a:solidFill>
              </a:rPr>
              <a:t>LLaVA</a:t>
            </a:r>
            <a:br>
              <a:rPr lang="en-US" sz="5300" dirty="0">
                <a:solidFill>
                  <a:srgbClr val="C00000"/>
                </a:solidFill>
              </a:rPr>
            </a:br>
            <a:r>
              <a:rPr lang="en-US" sz="3600" dirty="0">
                <a:solidFill>
                  <a:schemeClr val="accent1"/>
                </a:solidFill>
              </a:rPr>
              <a:t>Large Language and Vision Assistant</a:t>
            </a:r>
            <a:br>
              <a:rPr lang="en-US" sz="3600" dirty="0">
                <a:solidFill>
                  <a:schemeClr val="accent1"/>
                </a:solidFill>
              </a:rPr>
            </a:br>
            <a:br>
              <a:rPr lang="en-US" sz="1200" dirty="0"/>
            </a:br>
            <a:r>
              <a:rPr lang="en-US" sz="5300" dirty="0">
                <a:solidFill>
                  <a:srgbClr val="C00000"/>
                </a:solidFill>
              </a:rPr>
              <a:t>MiniGPT-4</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142</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Dai, Wenliang, </a:t>
            </a:r>
            <a:r>
              <a:rPr lang="en-US" sz="900" dirty="0" err="1">
                <a:solidFill>
                  <a:schemeClr val="bg1">
                    <a:lumMod val="75000"/>
                  </a:schemeClr>
                </a:solidFill>
              </a:rPr>
              <a:t>Junnan</a:t>
            </a:r>
            <a:r>
              <a:rPr lang="en-US" sz="900" dirty="0">
                <a:solidFill>
                  <a:schemeClr val="bg1">
                    <a:lumMod val="75000"/>
                  </a:schemeClr>
                </a:solidFill>
              </a:rPr>
              <a:t> Li, </a:t>
            </a:r>
            <a:r>
              <a:rPr lang="en-US" sz="900" dirty="0" err="1">
                <a:solidFill>
                  <a:schemeClr val="bg1">
                    <a:lumMod val="75000"/>
                  </a:schemeClr>
                </a:solidFill>
              </a:rPr>
              <a:t>Dongxu</a:t>
            </a:r>
            <a:r>
              <a:rPr lang="en-US" sz="900" dirty="0">
                <a:solidFill>
                  <a:schemeClr val="bg1">
                    <a:lumMod val="75000"/>
                  </a:schemeClr>
                </a:solidFill>
              </a:rPr>
              <a:t> Li, Anthony Meng </a:t>
            </a:r>
            <a:r>
              <a:rPr lang="en-US" sz="900" dirty="0" err="1">
                <a:solidFill>
                  <a:schemeClr val="bg1">
                    <a:lumMod val="75000"/>
                  </a:schemeClr>
                </a:solidFill>
              </a:rPr>
              <a:t>Huat</a:t>
            </a:r>
            <a:r>
              <a:rPr lang="en-US" sz="900" dirty="0">
                <a:solidFill>
                  <a:schemeClr val="bg1">
                    <a:lumMod val="75000"/>
                  </a:schemeClr>
                </a:solidFill>
              </a:rPr>
              <a:t> Tiong, </a:t>
            </a:r>
            <a:r>
              <a:rPr lang="en-US" sz="900" dirty="0" err="1">
                <a:solidFill>
                  <a:schemeClr val="bg1">
                    <a:lumMod val="75000"/>
                  </a:schemeClr>
                </a:solidFill>
              </a:rPr>
              <a:t>Junqi</a:t>
            </a:r>
            <a:r>
              <a:rPr lang="en-US" sz="900" dirty="0">
                <a:solidFill>
                  <a:schemeClr val="bg1">
                    <a:lumMod val="75000"/>
                  </a:schemeClr>
                </a:solidFill>
              </a:rPr>
              <a:t> Zhao, </a:t>
            </a:r>
            <a:r>
              <a:rPr lang="en-US" sz="900" dirty="0" err="1">
                <a:solidFill>
                  <a:schemeClr val="bg1">
                    <a:lumMod val="75000"/>
                  </a:schemeClr>
                </a:solidFill>
              </a:rPr>
              <a:t>Weisheng</a:t>
            </a:r>
            <a:r>
              <a:rPr lang="en-US" sz="900" dirty="0">
                <a:solidFill>
                  <a:schemeClr val="bg1">
                    <a:lumMod val="75000"/>
                  </a:schemeClr>
                </a:solidFill>
              </a:rPr>
              <a:t> Wang, </a:t>
            </a:r>
            <a:r>
              <a:rPr lang="en-US" sz="900" dirty="0" err="1">
                <a:solidFill>
                  <a:schemeClr val="bg1">
                    <a:lumMod val="75000"/>
                  </a:schemeClr>
                </a:solidFill>
              </a:rPr>
              <a:t>Boyang</a:t>
            </a:r>
            <a:r>
              <a:rPr lang="en-US" sz="900" dirty="0">
                <a:solidFill>
                  <a:schemeClr val="bg1">
                    <a:lumMod val="75000"/>
                  </a:schemeClr>
                </a:solidFill>
              </a:rPr>
              <a:t> Li, Pascale Fung, and Steven Hoi. </a:t>
            </a:r>
            <a:br>
              <a:rPr lang="en-US" sz="900" dirty="0">
                <a:solidFill>
                  <a:schemeClr val="bg1">
                    <a:lumMod val="75000"/>
                  </a:schemeClr>
                </a:solidFill>
              </a:rPr>
            </a:br>
            <a:r>
              <a:rPr lang="en-US" sz="900" dirty="0">
                <a:solidFill>
                  <a:schemeClr val="bg1">
                    <a:lumMod val="75000"/>
                  </a:schemeClr>
                </a:solidFill>
              </a:rPr>
              <a:t>"</a:t>
            </a:r>
            <a:r>
              <a:rPr lang="en-US" sz="900" dirty="0" err="1">
                <a:solidFill>
                  <a:schemeClr val="bg1">
                    <a:lumMod val="75000"/>
                  </a:schemeClr>
                </a:solidFill>
              </a:rPr>
              <a:t>InstructBLIP</a:t>
            </a:r>
            <a:r>
              <a:rPr lang="en-US" sz="900" dirty="0">
                <a:solidFill>
                  <a:schemeClr val="bg1">
                    <a:lumMod val="75000"/>
                  </a:schemeClr>
                </a:solidFill>
              </a:rPr>
              <a:t>: Towards General-purpose Vision-Language Models with Instruction Tuning." </a:t>
            </a:r>
            <a:r>
              <a:rPr lang="en-US" sz="900" dirty="0" err="1">
                <a:solidFill>
                  <a:schemeClr val="bg1">
                    <a:lumMod val="75000"/>
                  </a:schemeClr>
                </a:solidFill>
              </a:rPr>
              <a:t>arXiv</a:t>
            </a:r>
            <a:r>
              <a:rPr lang="en-US" sz="900" dirty="0">
                <a:solidFill>
                  <a:schemeClr val="bg1">
                    <a:lumMod val="75000"/>
                  </a:schemeClr>
                </a:solidFill>
              </a:rPr>
              <a:t> preprint arXiv:2305.06500 (2023).</a:t>
            </a:r>
          </a:p>
        </p:txBody>
      </p:sp>
      <p:pic>
        <p:nvPicPr>
          <p:cNvPr id="6" name="Picture 5">
            <a:extLst>
              <a:ext uri="{FF2B5EF4-FFF2-40B4-BE49-F238E27FC236}">
                <a16:creationId xmlns:a16="http://schemas.microsoft.com/office/drawing/2014/main" id="{16BB9BA7-4886-E9FB-4744-0F11DCE5AB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0175" y="469900"/>
            <a:ext cx="6289971" cy="5918200"/>
          </a:xfrm>
          <a:prstGeom prst="rect">
            <a:avLst/>
          </a:prstGeom>
        </p:spPr>
      </p:pic>
    </p:spTree>
    <p:extLst>
      <p:ext uri="{BB962C8B-B14F-4D97-AF65-F5344CB8AC3E}">
        <p14:creationId xmlns:p14="http://schemas.microsoft.com/office/powerpoint/2010/main" val="38455752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143</a:t>
            </a:fld>
            <a:endParaRPr lang="en-US"/>
          </a:p>
        </p:txBody>
      </p:sp>
      <p:sp>
        <p:nvSpPr>
          <p:cNvPr id="9" name="Title 1">
            <a:extLst>
              <a:ext uri="{FF2B5EF4-FFF2-40B4-BE49-F238E27FC236}">
                <a16:creationId xmlns:a16="http://schemas.microsoft.com/office/drawing/2014/main" id="{9B457DE9-E23C-1449-8AD1-E2776DCFF9D8}"/>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72E54BE5-B3AD-944A-92EF-F24B55593186}"/>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pic>
        <p:nvPicPr>
          <p:cNvPr id="5" name="Picture 4">
            <a:extLst>
              <a:ext uri="{FF2B5EF4-FFF2-40B4-BE49-F238E27FC236}">
                <a16:creationId xmlns:a16="http://schemas.microsoft.com/office/drawing/2014/main" id="{253F0971-13B4-AD4D-9627-72E9DF655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1268761"/>
            <a:ext cx="9144000" cy="5084815"/>
          </a:xfrm>
          <a:prstGeom prst="rect">
            <a:avLst/>
          </a:prstGeom>
        </p:spPr>
      </p:pic>
      <p:sp>
        <p:nvSpPr>
          <p:cNvPr id="2" name="Rectangle 1">
            <a:extLst>
              <a:ext uri="{FF2B5EF4-FFF2-40B4-BE49-F238E27FC236}">
                <a16:creationId xmlns:a16="http://schemas.microsoft.com/office/drawing/2014/main" id="{D9D5E60B-440A-E84A-A694-9D3EA5B2C550}"/>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Tree>
    <p:extLst>
      <p:ext uri="{BB962C8B-B14F-4D97-AF65-F5344CB8AC3E}">
        <p14:creationId xmlns:p14="http://schemas.microsoft.com/office/powerpoint/2010/main" val="38552570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144</a:t>
            </a:fld>
            <a:endParaRPr lang="en-US"/>
          </a:p>
        </p:txBody>
      </p:sp>
      <p:pic>
        <p:nvPicPr>
          <p:cNvPr id="12" name="Picture 11">
            <a:extLst>
              <a:ext uri="{FF2B5EF4-FFF2-40B4-BE49-F238E27FC236}">
                <a16:creationId xmlns:a16="http://schemas.microsoft.com/office/drawing/2014/main" id="{CC7E03CC-382C-2640-A25F-79737610E5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298524"/>
            <a:ext cx="9144000" cy="5154812"/>
          </a:xfrm>
          <a:prstGeom prst="rect">
            <a:avLst/>
          </a:prstGeom>
        </p:spPr>
      </p:pic>
      <p:sp>
        <p:nvSpPr>
          <p:cNvPr id="7" name="Rectangle 6">
            <a:extLst>
              <a:ext uri="{FF2B5EF4-FFF2-40B4-BE49-F238E27FC236}">
                <a16:creationId xmlns:a16="http://schemas.microsoft.com/office/drawing/2014/main" id="{576B300B-0D4F-7843-B09C-24DF0E4381C8}"/>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92F6CC45-030C-EE44-A874-80E10E95A369}"/>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3" name="Rectangle 12">
            <a:extLst>
              <a:ext uri="{FF2B5EF4-FFF2-40B4-BE49-F238E27FC236}">
                <a16:creationId xmlns:a16="http://schemas.microsoft.com/office/drawing/2014/main" id="{3556FE22-D3F6-8541-9CA1-FF2BC60F5AB8}"/>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26933643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145</a:t>
            </a:fld>
            <a:endParaRPr lang="zh-TW" altLang="en-US"/>
          </a:p>
        </p:txBody>
      </p:sp>
      <p:pic>
        <p:nvPicPr>
          <p:cNvPr id="6" name="Picture 5">
            <a:extLst>
              <a:ext uri="{FF2B5EF4-FFF2-40B4-BE49-F238E27FC236}">
                <a16:creationId xmlns:a16="http://schemas.microsoft.com/office/drawing/2014/main" id="{4291F567-29B2-D240-8E3E-75D0696061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196752"/>
            <a:ext cx="9144000" cy="5084850"/>
          </a:xfrm>
          <a:prstGeom prst="rect">
            <a:avLst/>
          </a:prstGeom>
        </p:spPr>
      </p:pic>
      <p:sp>
        <p:nvSpPr>
          <p:cNvPr id="7" name="Rectangle 6">
            <a:extLst>
              <a:ext uri="{FF2B5EF4-FFF2-40B4-BE49-F238E27FC236}">
                <a16:creationId xmlns:a16="http://schemas.microsoft.com/office/drawing/2014/main" id="{D9700D1A-C459-0C4E-B25A-EBABB946D374}"/>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84AE0497-81FE-574B-8BEB-BFC47F99788C}"/>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138CEA3D-81FE-C845-9480-D1D76A5A3ED5}"/>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2753375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146</a:t>
            </a:fld>
            <a:endParaRPr lang="zh-TW" altLang="en-US"/>
          </a:p>
        </p:txBody>
      </p:sp>
      <p:pic>
        <p:nvPicPr>
          <p:cNvPr id="3" name="Picture 2">
            <a:extLst>
              <a:ext uri="{FF2B5EF4-FFF2-40B4-BE49-F238E27FC236}">
                <a16:creationId xmlns:a16="http://schemas.microsoft.com/office/drawing/2014/main" id="{2EF9FD78-4D30-B64F-B7DD-F3EF2331ED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296173"/>
            <a:ext cx="9144000" cy="4995604"/>
          </a:xfrm>
          <a:prstGeom prst="rect">
            <a:avLst/>
          </a:prstGeom>
        </p:spPr>
      </p:pic>
      <p:sp>
        <p:nvSpPr>
          <p:cNvPr id="7" name="Rectangle 6">
            <a:extLst>
              <a:ext uri="{FF2B5EF4-FFF2-40B4-BE49-F238E27FC236}">
                <a16:creationId xmlns:a16="http://schemas.microsoft.com/office/drawing/2014/main" id="{1A511937-240E-7A4F-BB6F-99D64A9B6EB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FE549AF7-7C87-9540-AB2D-9170EA1374E8}"/>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C23F279D-DD91-AE49-A2B6-F9AE96EA89C4}"/>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32152013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147</a:t>
            </a:fld>
            <a:endParaRPr lang="zh-TW" altLang="en-US"/>
          </a:p>
        </p:txBody>
      </p:sp>
      <p:pic>
        <p:nvPicPr>
          <p:cNvPr id="3" name="Picture 2">
            <a:extLst>
              <a:ext uri="{FF2B5EF4-FFF2-40B4-BE49-F238E27FC236}">
                <a16:creationId xmlns:a16="http://schemas.microsoft.com/office/drawing/2014/main" id="{13F0DFA3-0CF9-624D-8ED9-37D9D38FF4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0" y="1368431"/>
            <a:ext cx="9144000" cy="4782101"/>
          </a:xfrm>
          <a:prstGeom prst="rect">
            <a:avLst/>
          </a:prstGeom>
        </p:spPr>
      </p:pic>
      <p:sp>
        <p:nvSpPr>
          <p:cNvPr id="7" name="Rectangle 6">
            <a:extLst>
              <a:ext uri="{FF2B5EF4-FFF2-40B4-BE49-F238E27FC236}">
                <a16:creationId xmlns:a16="http://schemas.microsoft.com/office/drawing/2014/main" id="{89706F60-0310-1343-8866-82E125CB88C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8DB3BDB4-2B05-3F45-8ED2-87F172FB4637}"/>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A623E775-F14E-994E-A520-EC5C1D467400}"/>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17121059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148</a:t>
            </a:fld>
            <a:endParaRPr lang="zh-TW" altLang="en-US"/>
          </a:p>
        </p:txBody>
      </p:sp>
      <p:pic>
        <p:nvPicPr>
          <p:cNvPr id="12" name="Picture 11">
            <a:extLst>
              <a:ext uri="{FF2B5EF4-FFF2-40B4-BE49-F238E27FC236}">
                <a16:creationId xmlns:a16="http://schemas.microsoft.com/office/drawing/2014/main" id="{504FABAB-AE71-B548-B558-7B456385AF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509328"/>
            <a:ext cx="9144000" cy="4655976"/>
          </a:xfrm>
          <a:prstGeom prst="rect">
            <a:avLst/>
          </a:prstGeom>
        </p:spPr>
      </p:pic>
      <p:sp>
        <p:nvSpPr>
          <p:cNvPr id="7" name="Rectangle 6">
            <a:extLst>
              <a:ext uri="{FF2B5EF4-FFF2-40B4-BE49-F238E27FC236}">
                <a16:creationId xmlns:a16="http://schemas.microsoft.com/office/drawing/2014/main" id="{1358173D-8093-404A-BD77-4DFDC9E26026}"/>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C55DA1E0-14D3-784A-AA39-62F7CF304B9F}"/>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3" name="Rectangle 12">
            <a:extLst>
              <a:ext uri="{FF2B5EF4-FFF2-40B4-BE49-F238E27FC236}">
                <a16:creationId xmlns:a16="http://schemas.microsoft.com/office/drawing/2014/main" id="{FA873BF8-BA6A-A64E-B984-CC066C4ABB98}"/>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9267424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149</a:t>
            </a:fld>
            <a:endParaRPr lang="zh-TW" altLang="en-US"/>
          </a:p>
        </p:txBody>
      </p:sp>
      <p:pic>
        <p:nvPicPr>
          <p:cNvPr id="5" name="Picture 4">
            <a:extLst>
              <a:ext uri="{FF2B5EF4-FFF2-40B4-BE49-F238E27FC236}">
                <a16:creationId xmlns:a16="http://schemas.microsoft.com/office/drawing/2014/main" id="{271E183F-9AAA-924A-8131-1BB20185B7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2191" y="1065717"/>
            <a:ext cx="9144000" cy="5084815"/>
          </a:xfrm>
          <a:prstGeom prst="rect">
            <a:avLst/>
          </a:prstGeom>
        </p:spPr>
      </p:pic>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E76723BC-D546-FC4A-963C-0E327E86AA5D}"/>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0A834EB3-74AA-AD44-BF1D-85EC22078062}"/>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3224909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534389" y="135105"/>
            <a:ext cx="11222181" cy="1119956"/>
          </a:xfrm>
        </p:spPr>
        <p:txBody>
          <a:bodyPr/>
          <a:lstStyle/>
          <a:p>
            <a:r>
              <a:rPr lang="en-US" dirty="0"/>
              <a:t>Required Texts</a:t>
            </a:r>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534389" y="1359324"/>
            <a:ext cx="11222181" cy="4993975"/>
          </a:xfrm>
        </p:spPr>
        <p:txBody>
          <a:bodyPr>
            <a:normAutofit/>
          </a:bodyPr>
          <a:lstStyle/>
          <a:p>
            <a:r>
              <a:rPr lang="en-US" dirty="0"/>
              <a:t>Lewis Tunstall, Leandro von Werra, and Thomas Wolf (2022), Natural Language Processing with Transformers: </a:t>
            </a:r>
            <a:br>
              <a:rPr lang="en-US" dirty="0"/>
            </a:br>
            <a:r>
              <a:rPr lang="en-US" dirty="0"/>
              <a:t>Building Language Applications with Hugging Face, </a:t>
            </a:r>
            <a:br>
              <a:rPr lang="en-US" dirty="0"/>
            </a:br>
            <a:r>
              <a:rPr lang="en-US" dirty="0"/>
              <a:t>O'Reilly Media.</a:t>
            </a:r>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6" name="矩形 4">
            <a:extLst>
              <a:ext uri="{FF2B5EF4-FFF2-40B4-BE49-F238E27FC236}">
                <a16:creationId xmlns:a16="http://schemas.microsoft.com/office/drawing/2014/main" id="{5DA0E18C-F8D3-2345-821F-C992220476D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8" name="Picture 7">
            <a:extLst>
              <a:ext uri="{FF2B5EF4-FFF2-40B4-BE49-F238E27FC236}">
                <a16:creationId xmlns:a16="http://schemas.microsoft.com/office/drawing/2014/main" id="{68BFB0E7-CF6C-C442-9CF7-BBE783BFAB17}"/>
              </a:ext>
            </a:extLst>
          </p:cNvPr>
          <p:cNvPicPr>
            <a:picLocks noChangeAspect="1"/>
          </p:cNvPicPr>
          <p:nvPr/>
        </p:nvPicPr>
        <p:blipFill>
          <a:blip r:embed="rId3"/>
          <a:stretch>
            <a:fillRect/>
          </a:stretch>
        </p:blipFill>
        <p:spPr>
          <a:xfrm>
            <a:off x="4805094" y="3228409"/>
            <a:ext cx="2581811" cy="3383531"/>
          </a:xfrm>
          <a:prstGeom prst="rect">
            <a:avLst/>
          </a:prstGeom>
        </p:spPr>
      </p:pic>
    </p:spTree>
    <p:extLst>
      <p:ext uri="{BB962C8B-B14F-4D97-AF65-F5344CB8AC3E}">
        <p14:creationId xmlns:p14="http://schemas.microsoft.com/office/powerpoint/2010/main" val="27450032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5E1F-18BA-6C45-BEDD-6784A2C2D62B}"/>
              </a:ext>
            </a:extLst>
          </p:cNvPr>
          <p:cNvSpPr>
            <a:spLocks noGrp="1"/>
          </p:cNvSpPr>
          <p:nvPr>
            <p:ph type="title"/>
          </p:nvPr>
        </p:nvSpPr>
        <p:spPr>
          <a:xfrm>
            <a:off x="838200" y="89357"/>
            <a:ext cx="10515600" cy="1069230"/>
          </a:xfrm>
        </p:spPr>
        <p:txBody>
          <a:bodyPr>
            <a:normAutofit/>
          </a:bodyPr>
          <a:lstStyle/>
          <a:p>
            <a:r>
              <a:rPr lang="en-US" altLang="zh-TW" dirty="0">
                <a:solidFill>
                  <a:schemeClr val="accent1"/>
                </a:solidFill>
                <a:latin typeface="Calibri" panose="020F0502020204030204" pitchFamily="34" charset="0"/>
                <a:ea typeface="Heiti TC Medium" pitchFamily="2" charset="-128"/>
                <a:cs typeface="Calibri" panose="020F0502020204030204" pitchFamily="34" charset="0"/>
              </a:rPr>
              <a:t>Teaching</a:t>
            </a:r>
            <a:endParaRPr lang="en-US" dirty="0">
              <a:solidFill>
                <a:schemeClr val="accent1"/>
              </a:solidFill>
              <a:latin typeface="Calibri" panose="020F0502020204030204" pitchFamily="34" charset="0"/>
              <a:ea typeface="Heiti TC Medium" pitchFamily="2" charset="-128"/>
              <a:cs typeface="Calibri" panose="020F0502020204030204" pitchFamily="34" charset="0"/>
            </a:endParaRPr>
          </a:p>
        </p:txBody>
      </p:sp>
      <p:sp>
        <p:nvSpPr>
          <p:cNvPr id="3" name="Content Placeholder 2">
            <a:extLst>
              <a:ext uri="{FF2B5EF4-FFF2-40B4-BE49-F238E27FC236}">
                <a16:creationId xmlns:a16="http://schemas.microsoft.com/office/drawing/2014/main" id="{E50828BF-56B8-E24F-A70E-26BDB7567B82}"/>
              </a:ext>
            </a:extLst>
          </p:cNvPr>
          <p:cNvSpPr>
            <a:spLocks noGrp="1"/>
          </p:cNvSpPr>
          <p:nvPr>
            <p:ph idx="1"/>
          </p:nvPr>
        </p:nvSpPr>
        <p:spPr>
          <a:xfrm>
            <a:off x="566057" y="1158587"/>
            <a:ext cx="11292113" cy="5334289"/>
          </a:xfrm>
        </p:spPr>
        <p:txBody>
          <a:bodyPr>
            <a:normAutofit fontScale="25000" lnSpcReduction="20000"/>
          </a:bodyPr>
          <a:lstStyle/>
          <a:p>
            <a:pPr>
              <a:lnSpc>
                <a:spcPct val="120000"/>
              </a:lnSpc>
              <a:spcAft>
                <a:spcPts val="300"/>
              </a:spcAft>
            </a:pPr>
            <a:r>
              <a:rPr lang="en-US" altLang="zh-TW" sz="9600" dirty="0">
                <a:solidFill>
                  <a:srgbClr val="C00000"/>
                </a:solidFill>
              </a:rPr>
              <a:t>Artificial Intelligence in Finance and Quantitative</a:t>
            </a:r>
            <a:endParaRPr lang="en-US" sz="9600" dirty="0">
              <a:solidFill>
                <a:srgbClr val="C00000"/>
              </a:solidFill>
            </a:endParaRPr>
          </a:p>
          <a:p>
            <a:pPr lvl="1">
              <a:lnSpc>
                <a:spcPct val="120000"/>
              </a:lnSpc>
              <a:spcAft>
                <a:spcPts val="300"/>
              </a:spcAft>
            </a:pPr>
            <a:r>
              <a:rPr lang="en-US" sz="8000" dirty="0">
                <a:solidFill>
                  <a:schemeClr val="accent1"/>
                </a:solidFill>
              </a:rPr>
              <a:t>Fall 2021, Fall 2022, Fall 2023</a:t>
            </a:r>
            <a:endParaRPr lang="en-US" altLang="zh-TW" sz="8000" dirty="0">
              <a:solidFill>
                <a:schemeClr val="accent1"/>
              </a:solidFill>
            </a:endParaRPr>
          </a:p>
          <a:p>
            <a:pPr>
              <a:lnSpc>
                <a:spcPct val="120000"/>
              </a:lnSpc>
              <a:spcAft>
                <a:spcPts val="300"/>
              </a:spcAft>
            </a:pPr>
            <a:r>
              <a:rPr lang="en-US" altLang="zh-TW" sz="9600" dirty="0">
                <a:solidFill>
                  <a:srgbClr val="C00000"/>
                </a:solidFill>
              </a:rPr>
              <a:t>Artificial Intelligence for Text Analytics</a:t>
            </a:r>
          </a:p>
          <a:p>
            <a:pPr lvl="1">
              <a:lnSpc>
                <a:spcPct val="120000"/>
              </a:lnSpc>
              <a:spcAft>
                <a:spcPts val="300"/>
              </a:spcAft>
            </a:pPr>
            <a:r>
              <a:rPr lang="en-US" sz="8000" dirty="0">
                <a:solidFill>
                  <a:schemeClr val="accent1"/>
                </a:solidFill>
              </a:rPr>
              <a:t>Spring 2022, Fall 2023</a:t>
            </a:r>
          </a:p>
          <a:p>
            <a:pPr>
              <a:lnSpc>
                <a:spcPct val="120000"/>
              </a:lnSpc>
              <a:spcAft>
                <a:spcPts val="300"/>
              </a:spcAft>
            </a:pPr>
            <a:r>
              <a:rPr lang="en-US" sz="9600" dirty="0">
                <a:solidFill>
                  <a:srgbClr val="C00000"/>
                </a:solidFill>
              </a:rPr>
              <a:t>Big Data Analytics</a:t>
            </a:r>
          </a:p>
          <a:p>
            <a:pPr lvl="1">
              <a:lnSpc>
                <a:spcPct val="120000"/>
              </a:lnSpc>
              <a:spcAft>
                <a:spcPts val="300"/>
              </a:spcAft>
            </a:pPr>
            <a:r>
              <a:rPr lang="en-US" sz="6400" dirty="0">
                <a:solidFill>
                  <a:schemeClr val="accent1"/>
                </a:solidFill>
              </a:rPr>
              <a:t>Fall 2020, Spring 2023</a:t>
            </a:r>
          </a:p>
          <a:p>
            <a:pPr>
              <a:lnSpc>
                <a:spcPct val="120000"/>
              </a:lnSpc>
              <a:spcAft>
                <a:spcPts val="300"/>
              </a:spcAft>
            </a:pPr>
            <a:r>
              <a:rPr lang="en-US" sz="9600" dirty="0">
                <a:solidFill>
                  <a:srgbClr val="C00000"/>
                </a:solidFill>
              </a:rPr>
              <a:t>Software Engineering</a:t>
            </a:r>
          </a:p>
          <a:p>
            <a:pPr lvl="1">
              <a:lnSpc>
                <a:spcPct val="120000"/>
              </a:lnSpc>
              <a:spcAft>
                <a:spcPts val="300"/>
              </a:spcAft>
            </a:pPr>
            <a:r>
              <a:rPr lang="en-US" sz="8000" dirty="0">
                <a:solidFill>
                  <a:schemeClr val="accent1"/>
                </a:solidFill>
              </a:rPr>
              <a:t>Fall 2020, Fall, 2021, Spring 2022, Spring 2023</a:t>
            </a:r>
            <a:endParaRPr lang="en-US" altLang="zh-TW" sz="9600" dirty="0">
              <a:solidFill>
                <a:srgbClr val="C00000"/>
              </a:solidFill>
            </a:endParaRPr>
          </a:p>
          <a:p>
            <a:pPr>
              <a:lnSpc>
                <a:spcPct val="120000"/>
              </a:lnSpc>
              <a:spcAft>
                <a:spcPts val="300"/>
              </a:spcAft>
            </a:pPr>
            <a:r>
              <a:rPr lang="en-US" sz="9600" dirty="0">
                <a:solidFill>
                  <a:srgbClr val="C00000"/>
                </a:solidFill>
              </a:rPr>
              <a:t>Artificial Intelligence</a:t>
            </a:r>
          </a:p>
          <a:p>
            <a:pPr lvl="1">
              <a:lnSpc>
                <a:spcPct val="120000"/>
              </a:lnSpc>
              <a:spcAft>
                <a:spcPts val="300"/>
              </a:spcAft>
            </a:pPr>
            <a:r>
              <a:rPr lang="en-US" sz="8000" dirty="0">
                <a:solidFill>
                  <a:schemeClr val="accent1"/>
                </a:solidFill>
              </a:rPr>
              <a:t>Spring 2021, Fall 2022</a:t>
            </a:r>
          </a:p>
          <a:p>
            <a:pPr>
              <a:lnSpc>
                <a:spcPct val="120000"/>
              </a:lnSpc>
              <a:spcAft>
                <a:spcPts val="300"/>
              </a:spcAft>
            </a:pPr>
            <a:r>
              <a:rPr lang="en-US" sz="7200" b="1" dirty="0">
                <a:solidFill>
                  <a:srgbClr val="C00000"/>
                </a:solidFill>
                <a:latin typeface="Calibri" panose="020F0502020204030204" pitchFamily="34" charset="0"/>
                <a:ea typeface="Heiti TC Medium" pitchFamily="2" charset="-128"/>
                <a:cs typeface="Calibri" panose="020F0502020204030204" pitchFamily="34" charset="0"/>
              </a:rPr>
              <a:t>Data Mining</a:t>
            </a:r>
          </a:p>
          <a:p>
            <a:pPr lvl="1">
              <a:lnSpc>
                <a:spcPct val="120000"/>
              </a:lnSpc>
              <a:spcAft>
                <a:spcPts val="300"/>
              </a:spcAft>
            </a:pPr>
            <a:r>
              <a:rPr lang="en-US" sz="7200" dirty="0">
                <a:latin typeface="Calibri" panose="020F0502020204030204" pitchFamily="34" charset="0"/>
                <a:ea typeface="Heiti TC Medium" pitchFamily="2" charset="-128"/>
                <a:cs typeface="Calibri" panose="020F0502020204030204" pitchFamily="34" charset="0"/>
              </a:rPr>
              <a:t>Spring 2021</a:t>
            </a:r>
            <a:endParaRPr lang="en-US" altLang="zh-TW" sz="7200" dirty="0">
              <a:latin typeface="Calibri" panose="020F0502020204030204" pitchFamily="34" charset="0"/>
              <a:ea typeface="Heiti TC Medium" pitchFamily="2" charset="-128"/>
              <a:cs typeface="Calibri" panose="020F0502020204030204" pitchFamily="34" charset="0"/>
            </a:endParaRPr>
          </a:p>
          <a:p>
            <a:pPr>
              <a:lnSpc>
                <a:spcPct val="120000"/>
              </a:lnSpc>
              <a:spcAft>
                <a:spcPts val="300"/>
              </a:spcAft>
            </a:pPr>
            <a:r>
              <a:rPr lang="en-US" sz="7200" b="1" dirty="0">
                <a:solidFill>
                  <a:srgbClr val="C00000"/>
                </a:solidFill>
                <a:latin typeface="Calibri" panose="020F0502020204030204" pitchFamily="34" charset="0"/>
                <a:ea typeface="Heiti TC Medium" pitchFamily="2" charset="-128"/>
                <a:cs typeface="Calibri" panose="020F0502020204030204" pitchFamily="34" charset="0"/>
              </a:rPr>
              <a:t>Foundation of Business Cloud Computing</a:t>
            </a:r>
          </a:p>
          <a:p>
            <a:pPr lvl="1">
              <a:lnSpc>
                <a:spcPct val="120000"/>
              </a:lnSpc>
              <a:spcAft>
                <a:spcPts val="300"/>
              </a:spcAft>
            </a:pPr>
            <a:r>
              <a:rPr lang="en-US" sz="7200" dirty="0">
                <a:solidFill>
                  <a:schemeClr val="accent1"/>
                </a:solidFill>
                <a:latin typeface="Calibri" panose="020F0502020204030204" pitchFamily="34" charset="0"/>
                <a:ea typeface="Heiti TC Medium" pitchFamily="2" charset="-128"/>
                <a:cs typeface="Calibri" panose="020F0502020204030204" pitchFamily="34" charset="0"/>
              </a:rPr>
              <a:t>Spring 2021, Spring 2022, Spring 2023</a:t>
            </a:r>
          </a:p>
          <a:p>
            <a:pPr>
              <a:lnSpc>
                <a:spcPct val="120000"/>
              </a:lnSpc>
              <a:spcAft>
                <a:spcPts val="300"/>
              </a:spcAft>
            </a:pPr>
            <a:r>
              <a:rPr lang="en-US" sz="7200" b="1" dirty="0">
                <a:solidFill>
                  <a:srgbClr val="C00000"/>
                </a:solidFill>
                <a:latin typeface="Calibri" panose="020F0502020204030204" pitchFamily="34" charset="0"/>
                <a:ea typeface="Heiti TC Medium" pitchFamily="2" charset="-128"/>
                <a:cs typeface="Calibri" panose="020F0502020204030204" pitchFamily="34" charset="0"/>
              </a:rPr>
              <a:t>Python for Accounting Applications</a:t>
            </a:r>
          </a:p>
          <a:p>
            <a:pPr lvl="1">
              <a:lnSpc>
                <a:spcPct val="120000"/>
              </a:lnSpc>
              <a:spcAft>
                <a:spcPts val="300"/>
              </a:spcAft>
            </a:pPr>
            <a:r>
              <a:rPr lang="en-US" sz="7200" dirty="0">
                <a:solidFill>
                  <a:schemeClr val="accent1"/>
                </a:solidFill>
                <a:latin typeface="Calibri" panose="020F0502020204030204" pitchFamily="34" charset="0"/>
                <a:ea typeface="Heiti TC Medium" pitchFamily="2" charset="-128"/>
                <a:cs typeface="Calibri" panose="020F0502020204030204" pitchFamily="34" charset="0"/>
              </a:rPr>
              <a:t>Fall 2023</a:t>
            </a:r>
          </a:p>
          <a:p>
            <a:pPr lvl="1">
              <a:lnSpc>
                <a:spcPct val="120000"/>
              </a:lnSpc>
              <a:spcAft>
                <a:spcPts val="300"/>
              </a:spcAft>
            </a:pPr>
            <a:endParaRPr lang="en-US" sz="6400" dirty="0">
              <a:solidFill>
                <a:schemeClr val="accent1"/>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096D5E44-3B38-9C4F-B2D8-95F5F119AD1D}"/>
              </a:ext>
            </a:extLst>
          </p:cNvPr>
          <p:cNvSpPr>
            <a:spLocks noGrp="1"/>
          </p:cNvSpPr>
          <p:nvPr>
            <p:ph type="sldNum" sz="quarter" idx="12"/>
          </p:nvPr>
        </p:nvSpPr>
        <p:spPr/>
        <p:txBody>
          <a:bodyPr/>
          <a:lstStyle/>
          <a:p>
            <a:fld id="{5D6FF71F-CF6A-4C46-8F9B-61D49EEA70E3}" type="slidenum">
              <a:rPr lang="en-US" smtClean="0"/>
              <a:t>150</a:t>
            </a:fld>
            <a:endParaRPr lang="en-US"/>
          </a:p>
        </p:txBody>
      </p:sp>
      <p:sp>
        <p:nvSpPr>
          <p:cNvPr id="8" name="Rectangle 7">
            <a:extLst>
              <a:ext uri="{FF2B5EF4-FFF2-40B4-BE49-F238E27FC236}">
                <a16:creationId xmlns:a16="http://schemas.microsoft.com/office/drawing/2014/main" id="{DC2E051C-BD89-D14E-B845-B89ED34E70FA}"/>
              </a:ext>
            </a:extLst>
          </p:cNvPr>
          <p:cNvSpPr/>
          <p:nvPr/>
        </p:nvSpPr>
        <p:spPr>
          <a:xfrm>
            <a:off x="1549400" y="6541931"/>
            <a:ext cx="8617855" cy="307777"/>
          </a:xfrm>
          <a:prstGeom prst="rect">
            <a:avLst/>
          </a:prstGeom>
        </p:spPr>
        <p:txBody>
          <a:bodyPr wrap="square">
            <a:spAutoFit/>
          </a:bodyPr>
          <a:lstStyle/>
          <a:p>
            <a:pPr algn="ctr"/>
            <a:r>
              <a:rPr lang="en-US" sz="1400" dirty="0">
                <a:hlinkClick r:id="rId2"/>
              </a:rPr>
              <a:t>https://web.ntpu.edu.tw/~myday/teaching.htm</a:t>
            </a:r>
            <a:endParaRPr lang="en-US" sz="1400" dirty="0"/>
          </a:p>
        </p:txBody>
      </p:sp>
      <p:pic>
        <p:nvPicPr>
          <p:cNvPr id="14" name="Picture 13">
            <a:extLst>
              <a:ext uri="{FF2B5EF4-FFF2-40B4-BE49-F238E27FC236}">
                <a16:creationId xmlns:a16="http://schemas.microsoft.com/office/drawing/2014/main" id="{06BF373B-3C22-3B4E-9C8F-33C9D4A8D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150" y="128843"/>
            <a:ext cx="962066" cy="620688"/>
          </a:xfrm>
          <a:prstGeom prst="rect">
            <a:avLst/>
          </a:prstGeom>
        </p:spPr>
      </p:pic>
      <p:pic>
        <p:nvPicPr>
          <p:cNvPr id="15" name="Picture 14">
            <a:extLst>
              <a:ext uri="{FF2B5EF4-FFF2-40B4-BE49-F238E27FC236}">
                <a16:creationId xmlns:a16="http://schemas.microsoft.com/office/drawing/2014/main" id="{B871D10C-A354-8548-B19A-47108FBF46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042" y="802520"/>
            <a:ext cx="964282" cy="235043"/>
          </a:xfrm>
          <a:prstGeom prst="rect">
            <a:avLst/>
          </a:prstGeom>
        </p:spPr>
      </p:pic>
      <p:pic>
        <p:nvPicPr>
          <p:cNvPr id="16" name="Picture 4" descr="http://mail.tku.edu.tw/myday/images/Myday_Photo.jpg">
            <a:extLst>
              <a:ext uri="{FF2B5EF4-FFF2-40B4-BE49-F238E27FC236}">
                <a16:creationId xmlns:a16="http://schemas.microsoft.com/office/drawing/2014/main" id="{472F2561-404D-924E-9052-C8A4C25146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34724" y="73779"/>
            <a:ext cx="785772" cy="972861"/>
          </a:xfrm>
          <a:prstGeom prst="rect">
            <a:avLst/>
          </a:prstGeom>
          <a:noFill/>
        </p:spPr>
      </p:pic>
    </p:spTree>
    <p:extLst>
      <p:ext uri="{BB962C8B-B14F-4D97-AF65-F5344CB8AC3E}">
        <p14:creationId xmlns:p14="http://schemas.microsoft.com/office/powerpoint/2010/main" val="25313148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FBC6-97AA-2E4C-A292-A9E9C6076E51}"/>
              </a:ext>
            </a:extLst>
          </p:cNvPr>
          <p:cNvSpPr>
            <a:spLocks noGrp="1"/>
          </p:cNvSpPr>
          <p:nvPr>
            <p:ph type="title"/>
          </p:nvPr>
        </p:nvSpPr>
        <p:spPr>
          <a:xfrm>
            <a:off x="534389" y="135104"/>
            <a:ext cx="11222181" cy="934041"/>
          </a:xfrm>
        </p:spPr>
        <p:txBody>
          <a:bodyPr>
            <a:normAutofit/>
          </a:bodyPr>
          <a:lstStyle/>
          <a:p>
            <a:r>
              <a:rPr lang="en-US" dirty="0"/>
              <a:t>Research Projects</a:t>
            </a:r>
          </a:p>
        </p:txBody>
      </p:sp>
      <p:sp>
        <p:nvSpPr>
          <p:cNvPr id="4" name="Slide Number Placeholder 3">
            <a:extLst>
              <a:ext uri="{FF2B5EF4-FFF2-40B4-BE49-F238E27FC236}">
                <a16:creationId xmlns:a16="http://schemas.microsoft.com/office/drawing/2014/main" id="{7EF62AFB-FDB8-BE4F-AC2D-BE37A94E4161}"/>
              </a:ext>
            </a:extLst>
          </p:cNvPr>
          <p:cNvSpPr>
            <a:spLocks noGrp="1"/>
          </p:cNvSpPr>
          <p:nvPr>
            <p:ph type="sldNum" sz="quarter" idx="12"/>
          </p:nvPr>
        </p:nvSpPr>
        <p:spPr/>
        <p:txBody>
          <a:bodyPr/>
          <a:lstStyle/>
          <a:p>
            <a:fld id="{5D6FF71F-CF6A-4C46-8F9B-61D49EEA70E3}" type="slidenum">
              <a:rPr lang="en-US" smtClean="0"/>
              <a:t>151</a:t>
            </a:fld>
            <a:endParaRPr lang="en-US"/>
          </a:p>
        </p:txBody>
      </p:sp>
      <p:sp>
        <p:nvSpPr>
          <p:cNvPr id="7" name="Content Placeholder 2">
            <a:extLst>
              <a:ext uri="{FF2B5EF4-FFF2-40B4-BE49-F238E27FC236}">
                <a16:creationId xmlns:a16="http://schemas.microsoft.com/office/drawing/2014/main" id="{5FA9943B-85BA-2E0E-AD5E-E16E306FB762}"/>
              </a:ext>
            </a:extLst>
          </p:cNvPr>
          <p:cNvSpPr>
            <a:spLocks noGrp="1"/>
          </p:cNvSpPr>
          <p:nvPr>
            <p:ph idx="1"/>
          </p:nvPr>
        </p:nvSpPr>
        <p:spPr>
          <a:xfrm>
            <a:off x="410123" y="1006914"/>
            <a:ext cx="11470712" cy="5555330"/>
          </a:xfrm>
        </p:spPr>
        <p:txBody>
          <a:bodyPr>
            <a:noAutofit/>
          </a:bodyPr>
          <a:lstStyle/>
          <a:p>
            <a:pPr marL="457200" indent="-457200">
              <a:spcAft>
                <a:spcPts val="0"/>
              </a:spcAft>
              <a:buFont typeface="+mj-lt"/>
              <a:buAutoNum type="arabicPeriod"/>
            </a:pPr>
            <a:r>
              <a:rPr lang="en-US" altLang="zh-TW" sz="1700" b="1" dirty="0">
                <a:solidFill>
                  <a:schemeClr val="accent1"/>
                </a:solidFill>
                <a:latin typeface="Calibri" panose="020F0502020204030204" pitchFamily="34" charset="0"/>
                <a:ea typeface="Heiti TC Medium" pitchFamily="2" charset="-128"/>
                <a:cs typeface="Calibri" panose="020F0502020204030204" pitchFamily="34" charset="0"/>
              </a:rPr>
              <a:t>Applying AI technology to construct knowledge graphs of cryptocurrency anti-money laundering: a few-shot learning model</a:t>
            </a:r>
          </a:p>
          <a:p>
            <a:pPr lvl="1">
              <a:spcAft>
                <a:spcPts val="0"/>
              </a:spcAft>
            </a:pPr>
            <a:r>
              <a:rPr lang="en-US" altLang="zh-TW" sz="1700" b="0" dirty="0">
                <a:latin typeface="Calibri" panose="020F0502020204030204" pitchFamily="34" charset="0"/>
                <a:ea typeface="Heiti TC Medium" pitchFamily="2" charset="-128"/>
                <a:cs typeface="Calibri" panose="020F0502020204030204" pitchFamily="34" charset="0"/>
              </a:rPr>
              <a:t>MOST, 110-2410-H-305-013-MY2, 2021/08/01~2023/07/31 </a:t>
            </a:r>
          </a:p>
          <a:p>
            <a:pPr marL="457200" indent="-457200">
              <a:spcAft>
                <a:spcPts val="0"/>
              </a:spcAft>
              <a:buFont typeface="+mj-lt"/>
              <a:buAutoNum type="arabicPeriod"/>
            </a:pPr>
            <a:r>
              <a:rPr lang="en-US" altLang="zh-TW" sz="1700" dirty="0">
                <a:solidFill>
                  <a:schemeClr val="accent1"/>
                </a:solidFill>
              </a:rPr>
              <a:t>Fintech Green Finance for Carbon Market Index, Corporate Finance, and Environmental Policies. </a:t>
            </a:r>
            <a:r>
              <a:rPr lang="en-US" altLang="zh-TW" sz="1700" b="0" dirty="0">
                <a:solidFill>
                  <a:schemeClr val="accent1"/>
                </a:solidFill>
              </a:rPr>
              <a:t>Carbon Emission Sentiment Index with AI Text Analytics</a:t>
            </a:r>
          </a:p>
          <a:p>
            <a:pPr lvl="1">
              <a:spcAft>
                <a:spcPts val="0"/>
              </a:spcAft>
            </a:pPr>
            <a:r>
              <a:rPr lang="en-US" altLang="zh-TW" sz="1700" b="0" dirty="0"/>
              <a:t>NTPU, 112-NTPU_ORDA-F-003</a:t>
            </a:r>
            <a:r>
              <a:rPr lang="zh-TW" altLang="en-US" sz="1700" b="0" dirty="0"/>
              <a:t>，</a:t>
            </a:r>
            <a:r>
              <a:rPr lang="en-US" altLang="zh-TW" sz="1700" b="0" dirty="0"/>
              <a:t>2023/01/01~2024/12/31</a:t>
            </a:r>
          </a:p>
          <a:p>
            <a:pPr marL="457200" indent="-457200">
              <a:spcAft>
                <a:spcPts val="0"/>
              </a:spcAft>
              <a:buFont typeface="+mj-lt"/>
              <a:buAutoNum type="arabicPeriod"/>
            </a:pPr>
            <a:r>
              <a:rPr lang="en-US" altLang="zh-TW" sz="1700" dirty="0"/>
              <a:t>Digital Support, Unimpeded Communication: The Development, Support and Promotion of AI-assisted Communication Assistive Devices for Speech Impairment. </a:t>
            </a:r>
            <a:r>
              <a:rPr lang="en-US" altLang="zh-TW" sz="1700" b="0" dirty="0">
                <a:solidFill>
                  <a:schemeClr val="accent1"/>
                </a:solidFill>
              </a:rPr>
              <a:t>Multimodal Cross-lingual Task-Oriented Dialogue System for Inclusive Communication Support</a:t>
            </a:r>
            <a:endParaRPr lang="en-US" altLang="zh-TW" sz="1700" dirty="0"/>
          </a:p>
          <a:p>
            <a:pPr lvl="1">
              <a:spcAft>
                <a:spcPts val="0"/>
              </a:spcAft>
            </a:pPr>
            <a:r>
              <a:rPr lang="en-US" altLang="zh-TW" sz="1700" b="0" dirty="0"/>
              <a:t>NSTC 112-2425-H-305-002-, 2023/05/01-2026/04/30</a:t>
            </a:r>
          </a:p>
          <a:p>
            <a:pPr marL="457200" indent="-457200">
              <a:spcAft>
                <a:spcPts val="0"/>
              </a:spcAft>
              <a:buFont typeface="+mj-lt"/>
              <a:buAutoNum type="arabicPeriod"/>
            </a:pPr>
            <a:r>
              <a:rPr lang="en-US" altLang="zh-TW" sz="1700" dirty="0"/>
              <a:t>Establishment and Implement of Smart Assistive Technology for Dementia Care and Its Socio-Economic Impacts. </a:t>
            </a:r>
            <a:r>
              <a:rPr lang="en-US" altLang="zh-TW" sz="1700" b="0" dirty="0">
                <a:solidFill>
                  <a:schemeClr val="accent1"/>
                </a:solidFill>
              </a:rPr>
              <a:t>Intelligent, individualized and precise care with smart AT and system integration</a:t>
            </a:r>
          </a:p>
          <a:p>
            <a:pPr lvl="1">
              <a:spcAft>
                <a:spcPts val="0"/>
              </a:spcAft>
            </a:pPr>
            <a:r>
              <a:rPr lang="en-US" altLang="zh-TW" sz="1700" b="0" dirty="0"/>
              <a:t>NSTC, NSTC, 112-2627-M-038-001-, 2023/08/01~2024/07/31 </a:t>
            </a:r>
          </a:p>
          <a:p>
            <a:pPr marL="457200" indent="-457200">
              <a:spcAft>
                <a:spcPts val="0"/>
              </a:spcAft>
              <a:buFont typeface="+mj-lt"/>
              <a:buAutoNum type="arabicPeriod"/>
            </a:pPr>
            <a:r>
              <a:rPr lang="en-US" altLang="zh-TW" sz="1700" dirty="0">
                <a:solidFill>
                  <a:schemeClr val="accent1"/>
                </a:solidFill>
              </a:rPr>
              <a:t>Use deep learning to identify commercially dental implant systems - observational study</a:t>
            </a:r>
          </a:p>
          <a:p>
            <a:pPr lvl="1">
              <a:spcAft>
                <a:spcPts val="0"/>
              </a:spcAft>
            </a:pPr>
            <a:r>
              <a:rPr lang="en-US" altLang="zh-TW" sz="1700" b="0" dirty="0"/>
              <a:t>USTP-NTPU-TMU, USTP-NTPU-TMU-112-01,</a:t>
            </a:r>
            <a:r>
              <a:rPr lang="zh-TW" altLang="en-US" sz="1700" b="0" dirty="0"/>
              <a:t> </a:t>
            </a:r>
            <a:r>
              <a:rPr lang="en-US" altLang="zh-TW" sz="1700" b="0" dirty="0"/>
              <a:t> 2023/01/01~2023/12/31</a:t>
            </a:r>
            <a:endParaRPr lang="en-US" altLang="zh-TW" sz="1700" dirty="0"/>
          </a:p>
          <a:p>
            <a:pPr marL="457200" indent="-457200">
              <a:spcAft>
                <a:spcPts val="0"/>
              </a:spcAft>
              <a:buFont typeface="+mj-lt"/>
              <a:buAutoNum type="arabicPeriod"/>
            </a:pPr>
            <a:r>
              <a:rPr lang="en-US" altLang="zh-TW" sz="1700" dirty="0">
                <a:solidFill>
                  <a:schemeClr val="accent1"/>
                </a:solidFill>
              </a:rPr>
              <a:t>Metaverse AI Multimodal Cross-Language Task-Oriented Dialogue System</a:t>
            </a:r>
          </a:p>
          <a:p>
            <a:pPr lvl="1">
              <a:spcAft>
                <a:spcPts val="0"/>
              </a:spcAft>
            </a:pPr>
            <a:r>
              <a:rPr lang="en-US" altLang="zh-TW" sz="1700" b="0" dirty="0"/>
              <a:t>ATEC Group x NTPU, NTPU-112A413E01, 2023/05/01~2026/04/30</a:t>
            </a:r>
          </a:p>
          <a:p>
            <a:pPr marL="457200" indent="-457200">
              <a:spcAft>
                <a:spcPts val="0"/>
              </a:spcAft>
              <a:buFont typeface="+mj-lt"/>
              <a:buAutoNum type="arabicPeriod"/>
            </a:pPr>
            <a:r>
              <a:rPr lang="en-US" altLang="zh-TW" sz="1700" dirty="0">
                <a:solidFill>
                  <a:schemeClr val="accent1"/>
                </a:solidFill>
              </a:rPr>
              <a:t>Metaverse Avatar Automatic Metadata Generation Module</a:t>
            </a:r>
          </a:p>
          <a:p>
            <a:pPr lvl="1">
              <a:spcAft>
                <a:spcPts val="0"/>
              </a:spcAft>
            </a:pPr>
            <a:r>
              <a:rPr lang="en-US" altLang="zh-TW" sz="1700" b="0" dirty="0" err="1"/>
              <a:t>FormosaVerse</a:t>
            </a:r>
            <a:r>
              <a:rPr lang="en-US" altLang="zh-TW" sz="1700" b="0" dirty="0"/>
              <a:t> x NTPU, NTPU-111A413E01,</a:t>
            </a:r>
            <a:r>
              <a:rPr lang="zh-TW" altLang="en-US" sz="1700" b="0" dirty="0"/>
              <a:t> </a:t>
            </a:r>
            <a:r>
              <a:rPr lang="en-US" altLang="zh-TW" sz="1700" b="0" dirty="0"/>
              <a:t>2022/12/01~2023/11/30</a:t>
            </a:r>
          </a:p>
          <a:p>
            <a:pPr marL="457200" indent="-457200">
              <a:spcAft>
                <a:spcPts val="0"/>
              </a:spcAft>
              <a:buFont typeface="+mj-lt"/>
              <a:buAutoNum type="arabicPeriod"/>
            </a:pPr>
            <a:r>
              <a:rPr lang="en-US" altLang="zh-TW" sz="1700" dirty="0">
                <a:solidFill>
                  <a:schemeClr val="accent1"/>
                </a:solidFill>
              </a:rPr>
              <a:t>Pilot Study on Universal Data Processing for Code Generation Engine</a:t>
            </a:r>
          </a:p>
          <a:p>
            <a:pPr lvl="1">
              <a:spcAft>
                <a:spcPts val="0"/>
              </a:spcAft>
            </a:pPr>
            <a:r>
              <a:rPr lang="en-US" altLang="zh-TW" sz="1700" b="0" dirty="0"/>
              <a:t>III x NTPU, NTPU-112A513E01, 2023/08/01~2023/12/22</a:t>
            </a:r>
          </a:p>
          <a:p>
            <a:pPr marL="0" indent="0">
              <a:buNone/>
            </a:pPr>
            <a:endParaRPr lang="en-US" sz="2000" b="0" dirty="0">
              <a:latin typeface="Calibri" panose="020F0502020204030204" pitchFamily="34" charset="0"/>
              <a:ea typeface="Heiti TC Medium" pitchFamily="2" charset="-128"/>
              <a:cs typeface="Calibri" panose="020F0502020204030204" pitchFamily="34" charset="0"/>
            </a:endParaRPr>
          </a:p>
        </p:txBody>
      </p:sp>
      <p:pic>
        <p:nvPicPr>
          <p:cNvPr id="3" name="Picture 2">
            <a:extLst>
              <a:ext uri="{FF2B5EF4-FFF2-40B4-BE49-F238E27FC236}">
                <a16:creationId xmlns:a16="http://schemas.microsoft.com/office/drawing/2014/main" id="{E4CE8A65-0A6F-AB2B-2858-E6F50B9018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150" y="101949"/>
            <a:ext cx="962066" cy="620688"/>
          </a:xfrm>
          <a:prstGeom prst="rect">
            <a:avLst/>
          </a:prstGeom>
        </p:spPr>
      </p:pic>
      <p:pic>
        <p:nvPicPr>
          <p:cNvPr id="5" name="Picture 4">
            <a:extLst>
              <a:ext uri="{FF2B5EF4-FFF2-40B4-BE49-F238E27FC236}">
                <a16:creationId xmlns:a16="http://schemas.microsoft.com/office/drawing/2014/main" id="{07C46F9F-B545-6CB6-A57E-7BFC0DC13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042" y="775626"/>
            <a:ext cx="964282" cy="235043"/>
          </a:xfrm>
          <a:prstGeom prst="rect">
            <a:avLst/>
          </a:prstGeom>
        </p:spPr>
      </p:pic>
      <p:pic>
        <p:nvPicPr>
          <p:cNvPr id="6" name="Picture 4" descr="http://mail.tku.edu.tw/myday/images/Myday_Photo.jpg">
            <a:extLst>
              <a:ext uri="{FF2B5EF4-FFF2-40B4-BE49-F238E27FC236}">
                <a16:creationId xmlns:a16="http://schemas.microsoft.com/office/drawing/2014/main" id="{C9E23332-8FFC-69C3-97A3-A8B2983172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34724" y="73779"/>
            <a:ext cx="785772" cy="972861"/>
          </a:xfrm>
          <a:prstGeom prst="rect">
            <a:avLst/>
          </a:prstGeom>
          <a:noFill/>
        </p:spPr>
      </p:pic>
      <p:sp>
        <p:nvSpPr>
          <p:cNvPr id="8" name="Rectangle 7">
            <a:extLst>
              <a:ext uri="{FF2B5EF4-FFF2-40B4-BE49-F238E27FC236}">
                <a16:creationId xmlns:a16="http://schemas.microsoft.com/office/drawing/2014/main" id="{1BED790A-0DA1-EED8-3AA8-E286CB50E0DA}"/>
              </a:ext>
            </a:extLst>
          </p:cNvPr>
          <p:cNvSpPr/>
          <p:nvPr/>
        </p:nvSpPr>
        <p:spPr>
          <a:xfrm>
            <a:off x="3569460" y="6496658"/>
            <a:ext cx="4752455" cy="338554"/>
          </a:xfrm>
          <a:prstGeom prst="rect">
            <a:avLst/>
          </a:prstGeom>
        </p:spPr>
        <p:txBody>
          <a:bodyPr wrap="none">
            <a:spAutoFit/>
          </a:bodyPr>
          <a:lstStyle/>
          <a:p>
            <a:pPr algn="ctr"/>
            <a:r>
              <a:rPr lang="en-US" sz="1600" dirty="0">
                <a:hlinkClick r:id="rId5"/>
              </a:rPr>
              <a:t>https://web.ntpu.edu.tw/~myday/cindex.htm#projects</a:t>
            </a:r>
            <a:endParaRPr lang="en-US" sz="1600" dirty="0"/>
          </a:p>
        </p:txBody>
      </p:sp>
    </p:spTree>
    <p:extLst>
      <p:ext uri="{BB962C8B-B14F-4D97-AF65-F5344CB8AC3E}">
        <p14:creationId xmlns:p14="http://schemas.microsoft.com/office/powerpoint/2010/main" val="10554657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335B-D133-054C-9D2A-3D5B6F4957D5}"/>
              </a:ext>
            </a:extLst>
          </p:cNvPr>
          <p:cNvSpPr>
            <a:spLocks noGrp="1"/>
          </p:cNvSpPr>
          <p:nvPr>
            <p:ph type="title"/>
          </p:nvPr>
        </p:nvSpPr>
        <p:spPr>
          <a:xfrm>
            <a:off x="534389" y="42864"/>
            <a:ext cx="11222181" cy="971550"/>
          </a:xfrm>
        </p:spPr>
        <p:txBody>
          <a:bodyPr>
            <a:noAutofit/>
          </a:bodyPr>
          <a:lstStyle/>
          <a:p>
            <a:r>
              <a:rPr lang="en-US" dirty="0"/>
              <a:t>Summary</a:t>
            </a:r>
          </a:p>
        </p:txBody>
      </p:sp>
      <p:sp>
        <p:nvSpPr>
          <p:cNvPr id="4" name="Slide Number Placeholder 3">
            <a:extLst>
              <a:ext uri="{FF2B5EF4-FFF2-40B4-BE49-F238E27FC236}">
                <a16:creationId xmlns:a16="http://schemas.microsoft.com/office/drawing/2014/main" id="{A30BA82B-040A-2147-9093-B00AF360AA41}"/>
              </a:ext>
            </a:extLst>
          </p:cNvPr>
          <p:cNvSpPr>
            <a:spLocks noGrp="1"/>
          </p:cNvSpPr>
          <p:nvPr>
            <p:ph type="sldNum" sz="quarter" idx="12"/>
          </p:nvPr>
        </p:nvSpPr>
        <p:spPr/>
        <p:txBody>
          <a:bodyPr/>
          <a:lstStyle/>
          <a:p>
            <a:fld id="{5D6FF71F-CF6A-4C46-8F9B-61D49EEA70E3}" type="slidenum">
              <a:rPr lang="en-US" smtClean="0"/>
              <a:t>152</a:t>
            </a:fld>
            <a:endParaRPr lang="en-US"/>
          </a:p>
        </p:txBody>
      </p:sp>
      <p:pic>
        <p:nvPicPr>
          <p:cNvPr id="5" name="Picture 4">
            <a:extLst>
              <a:ext uri="{FF2B5EF4-FFF2-40B4-BE49-F238E27FC236}">
                <a16:creationId xmlns:a16="http://schemas.microsoft.com/office/drawing/2014/main" id="{6B0F6C06-F73B-AB42-8F44-80848BEB42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CE44B99A-FA19-F644-9DF7-6F0C9E85B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
        <p:nvSpPr>
          <p:cNvPr id="9" name="Content Placeholder 2">
            <a:extLst>
              <a:ext uri="{FF2B5EF4-FFF2-40B4-BE49-F238E27FC236}">
                <a16:creationId xmlns:a16="http://schemas.microsoft.com/office/drawing/2014/main" id="{AB322A83-A004-A411-917F-C5306E0B9B73}"/>
              </a:ext>
            </a:extLst>
          </p:cNvPr>
          <p:cNvSpPr>
            <a:spLocks noGrp="1"/>
          </p:cNvSpPr>
          <p:nvPr>
            <p:ph idx="1"/>
          </p:nvPr>
        </p:nvSpPr>
        <p:spPr>
          <a:xfrm>
            <a:off x="534389" y="1014414"/>
            <a:ext cx="11222181" cy="5733574"/>
          </a:xfrm>
        </p:spPr>
        <p:txBody>
          <a:bodyPr>
            <a:normAutofit fontScale="77500" lnSpcReduction="20000"/>
          </a:bodyPr>
          <a:lstStyle/>
          <a:p>
            <a:pPr>
              <a:lnSpc>
                <a:spcPct val="120000"/>
              </a:lnSpc>
              <a:spcAft>
                <a:spcPts val="300"/>
              </a:spcAft>
            </a:pPr>
            <a:r>
              <a:rPr lang="en-US" dirty="0"/>
              <a:t>This course introduces the </a:t>
            </a:r>
            <a:r>
              <a:rPr lang="en-US" dirty="0">
                <a:solidFill>
                  <a:srgbClr val="C00000"/>
                </a:solidFill>
              </a:rPr>
              <a:t>fundamental concepts, research issues, and hands-on practices </a:t>
            </a:r>
            <a:r>
              <a:rPr lang="en-US" dirty="0"/>
              <a:t>of </a:t>
            </a:r>
            <a:r>
              <a:rPr lang="en-US" dirty="0">
                <a:solidFill>
                  <a:srgbClr val="FF0000"/>
                </a:solidFill>
              </a:rPr>
              <a:t>Artificial Intelligence for Text Analytics</a:t>
            </a:r>
            <a:r>
              <a:rPr lang="en-US" dirty="0"/>
              <a:t>.</a:t>
            </a:r>
          </a:p>
          <a:p>
            <a:pPr>
              <a:lnSpc>
                <a:spcPct val="120000"/>
              </a:lnSpc>
              <a:spcAft>
                <a:spcPts val="300"/>
              </a:spcAft>
            </a:pPr>
            <a:r>
              <a:rPr lang="en-US" dirty="0"/>
              <a:t>Topics include: </a:t>
            </a:r>
          </a:p>
          <a:p>
            <a:pPr marL="971550" lvl="1" indent="-514350">
              <a:lnSpc>
                <a:spcPct val="120000"/>
              </a:lnSpc>
              <a:spcAft>
                <a:spcPts val="300"/>
              </a:spcAft>
              <a:buFont typeface="+mj-lt"/>
              <a:buAutoNum type="arabicPeriod"/>
            </a:pPr>
            <a:r>
              <a:rPr lang="en-US" dirty="0"/>
              <a:t>Introduction to Introduction to Artificial Intelligence for Text Analytics</a:t>
            </a:r>
          </a:p>
          <a:p>
            <a:pPr marL="971550" lvl="1" indent="-514350">
              <a:lnSpc>
                <a:spcPct val="120000"/>
              </a:lnSpc>
              <a:spcAft>
                <a:spcPts val="300"/>
              </a:spcAft>
              <a:buFont typeface="+mj-lt"/>
              <a:buAutoNum type="arabicPeriod"/>
            </a:pPr>
            <a:r>
              <a:rPr lang="en-US" dirty="0"/>
              <a:t>Foundations of Text Analytics: Natural Language Processing (NLP)</a:t>
            </a:r>
          </a:p>
          <a:p>
            <a:pPr marL="971550" lvl="1" indent="-514350">
              <a:lnSpc>
                <a:spcPct val="120000"/>
              </a:lnSpc>
              <a:spcAft>
                <a:spcPts val="300"/>
              </a:spcAft>
              <a:buFont typeface="+mj-lt"/>
              <a:buAutoNum type="arabicPeriod"/>
            </a:pPr>
            <a:r>
              <a:rPr lang="en-US" dirty="0"/>
              <a:t>Python for Natural Language Processing</a:t>
            </a:r>
          </a:p>
          <a:p>
            <a:pPr marL="971550" lvl="1" indent="-514350">
              <a:lnSpc>
                <a:spcPct val="120000"/>
              </a:lnSpc>
              <a:spcAft>
                <a:spcPts val="300"/>
              </a:spcAft>
              <a:buFont typeface="+mj-lt"/>
              <a:buAutoNum type="arabicPeriod"/>
            </a:pPr>
            <a:r>
              <a:rPr lang="en-US" dirty="0"/>
              <a:t>Natural Language Processing with Transformers</a:t>
            </a:r>
          </a:p>
          <a:p>
            <a:pPr marL="971550" lvl="1" indent="-514350">
              <a:lnSpc>
                <a:spcPct val="120000"/>
              </a:lnSpc>
              <a:spcAft>
                <a:spcPts val="300"/>
              </a:spcAft>
              <a:buFont typeface="+mj-lt"/>
              <a:buAutoNum type="arabicPeriod"/>
            </a:pPr>
            <a:r>
              <a:rPr lang="en-US" dirty="0"/>
              <a:t>Text Classification and Sentiment Analysis</a:t>
            </a:r>
          </a:p>
          <a:p>
            <a:pPr marL="971550" lvl="1" indent="-514350">
              <a:lnSpc>
                <a:spcPct val="120000"/>
              </a:lnSpc>
              <a:spcAft>
                <a:spcPts val="300"/>
              </a:spcAft>
              <a:buFont typeface="+mj-lt"/>
              <a:buAutoNum type="arabicPeriod"/>
            </a:pPr>
            <a:r>
              <a:rPr lang="en-US" dirty="0"/>
              <a:t>Multilingual Named Entity Recognition (NER), Text Similarity and Clustering</a:t>
            </a:r>
          </a:p>
          <a:p>
            <a:pPr marL="971550" lvl="1" indent="-514350">
              <a:lnSpc>
                <a:spcPct val="120000"/>
              </a:lnSpc>
              <a:spcAft>
                <a:spcPts val="300"/>
              </a:spcAft>
              <a:buFont typeface="+mj-lt"/>
              <a:buAutoNum type="arabicPeriod"/>
            </a:pPr>
            <a:r>
              <a:rPr lang="en-US" dirty="0"/>
              <a:t>Text Summarization and Topic Models</a:t>
            </a:r>
          </a:p>
          <a:p>
            <a:pPr marL="971550" lvl="1" indent="-514350">
              <a:lnSpc>
                <a:spcPct val="120000"/>
              </a:lnSpc>
              <a:spcAft>
                <a:spcPts val="300"/>
              </a:spcAft>
              <a:buFont typeface="+mj-lt"/>
              <a:buAutoNum type="arabicPeriod"/>
            </a:pPr>
            <a:r>
              <a:rPr lang="en-US" dirty="0"/>
              <a:t>Text Generation with Large Language Models (LLMs)</a:t>
            </a:r>
          </a:p>
          <a:p>
            <a:pPr marL="971550" lvl="1" indent="-514350">
              <a:lnSpc>
                <a:spcPct val="120000"/>
              </a:lnSpc>
              <a:spcAft>
                <a:spcPts val="300"/>
              </a:spcAft>
              <a:buFont typeface="+mj-lt"/>
              <a:buAutoNum type="arabicPeriod"/>
            </a:pPr>
            <a:r>
              <a:rPr lang="en-US" dirty="0"/>
              <a:t>Question Answering and Dialogue Systems </a:t>
            </a:r>
          </a:p>
          <a:p>
            <a:pPr marL="971550" lvl="1" indent="-514350">
              <a:lnSpc>
                <a:spcPct val="120000"/>
              </a:lnSpc>
              <a:spcAft>
                <a:spcPts val="300"/>
              </a:spcAft>
              <a:buFont typeface="+mj-lt"/>
              <a:buAutoNum type="arabicPeriod"/>
            </a:pPr>
            <a:r>
              <a:rPr lang="en-US" dirty="0"/>
              <a:t>Deep Learning, Generative AI, Transfer Learning, </a:t>
            </a:r>
            <a:br>
              <a:rPr lang="en-US" dirty="0"/>
            </a:br>
            <a:r>
              <a:rPr lang="en-US" dirty="0"/>
              <a:t>Zero-Shot, and Few-Shot Learning for Text Analytics</a:t>
            </a:r>
          </a:p>
          <a:p>
            <a:pPr marL="971550" lvl="1" indent="-514350">
              <a:lnSpc>
                <a:spcPct val="120000"/>
              </a:lnSpc>
              <a:spcAft>
                <a:spcPts val="300"/>
              </a:spcAft>
              <a:buFont typeface="+mj-lt"/>
              <a:buAutoNum type="arabicPeriod"/>
            </a:pPr>
            <a:r>
              <a:rPr lang="en-US" dirty="0"/>
              <a:t>Case Study on Artificial Intelligence for Text Analytics</a:t>
            </a:r>
          </a:p>
        </p:txBody>
      </p:sp>
    </p:spTree>
    <p:extLst>
      <p:ext uri="{BB962C8B-B14F-4D97-AF65-F5344CB8AC3E}">
        <p14:creationId xmlns:p14="http://schemas.microsoft.com/office/powerpoint/2010/main" val="38931282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B7-9F96-1347-A4FE-8244FBD0C220}"/>
              </a:ext>
            </a:extLst>
          </p:cNvPr>
          <p:cNvSpPr>
            <a:spLocks noGrp="1"/>
          </p:cNvSpPr>
          <p:nvPr>
            <p:ph type="title"/>
          </p:nvPr>
        </p:nvSpPr>
        <p:spPr>
          <a:xfrm>
            <a:off x="1963136" y="66413"/>
            <a:ext cx="8435939" cy="1266237"/>
          </a:xfrm>
        </p:spPr>
        <p:txBody>
          <a:bodyPr>
            <a:normAutofit fontScale="90000"/>
          </a:bodyPr>
          <a:lstStyle/>
          <a:p>
            <a:pPr algn="l"/>
            <a:r>
              <a:rPr lang="en-US" altLang="zh-TW" sz="4400" dirty="0">
                <a:solidFill>
                  <a:srgbClr val="C00000"/>
                </a:solidFill>
                <a:ea typeface="Heiti TC Medium" pitchFamily="2" charset="-128"/>
              </a:rPr>
              <a:t>Artificial Intelligence for Text Analytics</a:t>
            </a:r>
            <a:endParaRPr lang="en-US" sz="4400" dirty="0">
              <a:solidFill>
                <a:srgbClr val="C00000"/>
              </a:solidFill>
            </a:endParaRPr>
          </a:p>
        </p:txBody>
      </p:sp>
      <p:sp>
        <p:nvSpPr>
          <p:cNvPr id="3" name="Content Placeholder 2">
            <a:extLst>
              <a:ext uri="{FF2B5EF4-FFF2-40B4-BE49-F238E27FC236}">
                <a16:creationId xmlns:a16="http://schemas.microsoft.com/office/drawing/2014/main" id="{56720208-5AAF-174A-BBCF-0F64DC2BB967}"/>
              </a:ext>
            </a:extLst>
          </p:cNvPr>
          <p:cNvSpPr>
            <a:spLocks noGrp="1"/>
          </p:cNvSpPr>
          <p:nvPr>
            <p:ph idx="1"/>
          </p:nvPr>
        </p:nvSpPr>
        <p:spPr>
          <a:xfrm>
            <a:off x="1963135" y="2486061"/>
            <a:ext cx="9191163" cy="4280003"/>
          </a:xfrm>
        </p:spPr>
        <p:txBody>
          <a:bodyPr>
            <a:normAutofit fontScale="55000" lnSpcReduction="20000"/>
          </a:bodyPr>
          <a:lstStyle/>
          <a:p>
            <a:pPr>
              <a:lnSpc>
                <a:spcPct val="120000"/>
              </a:lnSpc>
              <a:spcBef>
                <a:spcPts val="0"/>
              </a:spcBef>
              <a:spcAft>
                <a:spcPts val="600"/>
              </a:spcAft>
              <a:buNone/>
              <a:defRPr/>
            </a:pPr>
            <a:r>
              <a:rPr lang="en-US" altLang="zh-TW" sz="5800" dirty="0">
                <a:latin typeface="Calibri" panose="020F0502020204030204" pitchFamily="34" charset="0"/>
                <a:ea typeface="Heiti TC Medium" pitchFamily="2" charset="-128"/>
                <a:cs typeface="Calibri" panose="020F0502020204030204" pitchFamily="34" charset="0"/>
              </a:rPr>
              <a:t>Min-</a:t>
            </a:r>
            <a:r>
              <a:rPr lang="en-US" altLang="zh-TW" sz="5800" dirty="0" err="1">
                <a:latin typeface="Calibri" panose="020F0502020204030204" pitchFamily="34" charset="0"/>
                <a:ea typeface="Heiti TC Medium" pitchFamily="2" charset="-128"/>
                <a:cs typeface="Calibri" panose="020F0502020204030204" pitchFamily="34" charset="0"/>
              </a:rPr>
              <a:t>Yuh</a:t>
            </a:r>
            <a:r>
              <a:rPr lang="en-US" altLang="zh-TW" sz="5800" dirty="0">
                <a:latin typeface="Calibri" panose="020F0502020204030204" pitchFamily="34" charset="0"/>
                <a:ea typeface="Heiti TC Medium" pitchFamily="2" charset="-128"/>
                <a:cs typeface="Calibri" panose="020F0502020204030204" pitchFamily="34" charset="0"/>
              </a:rPr>
              <a:t> Day, Ph.D.</a:t>
            </a:r>
            <a:endParaRPr lang="zh-TW" altLang="en-US" sz="5800" dirty="0">
              <a:latin typeface="Calibri" panose="020F0502020204030204" pitchFamily="34" charset="0"/>
              <a:ea typeface="Heiti TC Medium" pitchFamily="2" charset="-128"/>
              <a:cs typeface="Calibri" panose="020F0502020204030204" pitchFamily="34" charset="0"/>
            </a:endParaRPr>
          </a:p>
          <a:p>
            <a:pPr>
              <a:lnSpc>
                <a:spcPct val="120000"/>
              </a:lnSpc>
              <a:spcBef>
                <a:spcPts val="0"/>
              </a:spcBef>
              <a:spcAft>
                <a:spcPts val="600"/>
              </a:spcAft>
              <a:buNone/>
              <a:defRPr/>
            </a:pPr>
            <a:r>
              <a:rPr lang="en-US" altLang="zh-TW" sz="5800" b="0" dirty="0">
                <a:latin typeface="Calibri" panose="020F0502020204030204" pitchFamily="34" charset="0"/>
                <a:ea typeface="Heiti TC Medium" pitchFamily="2" charset="-128"/>
                <a:cs typeface="Calibri" panose="020F0502020204030204" pitchFamily="34" charset="0"/>
              </a:rPr>
              <a:t>Associate Professor</a:t>
            </a:r>
          </a:p>
          <a:p>
            <a:pPr marL="0" indent="0">
              <a:lnSpc>
                <a:spcPct val="120000"/>
              </a:lnSpc>
              <a:spcBef>
                <a:spcPts val="0"/>
              </a:spcBef>
              <a:spcAft>
                <a:spcPts val="600"/>
              </a:spcAft>
              <a:buNone/>
            </a:pPr>
            <a:r>
              <a:rPr lang="en-US" sz="3800" dirty="0">
                <a:latin typeface="Calibri" panose="020F0502020204030204" pitchFamily="34" charset="0"/>
                <a:ea typeface="Heiti TC Medium" pitchFamily="2" charset="-128"/>
                <a:cs typeface="Calibri" panose="020F0502020204030204" pitchFamily="34" charset="0"/>
                <a:hlinkClick r:id="rId2"/>
              </a:rPr>
              <a:t>Institute of Information Management</a:t>
            </a:r>
            <a:r>
              <a:rPr lang="en-US" sz="3800" dirty="0">
                <a:latin typeface="Calibri" panose="020F0502020204030204" pitchFamily="34" charset="0"/>
                <a:ea typeface="Heiti TC Medium" pitchFamily="2" charset="-128"/>
                <a:cs typeface="Calibri" panose="020F0502020204030204" pitchFamily="34" charset="0"/>
              </a:rPr>
              <a:t>, </a:t>
            </a:r>
            <a:r>
              <a:rPr lang="en-US" sz="3800" dirty="0">
                <a:latin typeface="Calibri" panose="020F0502020204030204" pitchFamily="34" charset="0"/>
                <a:ea typeface="Heiti TC Medium" pitchFamily="2" charset="-128"/>
                <a:cs typeface="Calibri" panose="020F0502020204030204" pitchFamily="34" charset="0"/>
                <a:hlinkClick r:id="rId3"/>
              </a:rPr>
              <a:t>National Taipei University</a:t>
            </a:r>
            <a:br>
              <a:rPr lang="en-US" sz="3600" dirty="0">
                <a:latin typeface="Calibri" panose="020F0502020204030204" pitchFamily="34" charset="0"/>
                <a:ea typeface="Heiti TC Medium" pitchFamily="2" charset="-128"/>
                <a:cs typeface="Calibri" panose="020F0502020204030204" pitchFamily="34" charset="0"/>
              </a:rPr>
            </a:br>
            <a:endParaRPr lang="en-US" altLang="zh-TW" sz="1800" dirty="0">
              <a:latin typeface="Calibri" panose="020F0502020204030204" pitchFamily="34" charset="0"/>
              <a:ea typeface="Heiti TC Medium" pitchFamily="2" charset="-128"/>
              <a:cs typeface="Calibri" panose="020F0502020204030204" pitchFamily="34" charset="0"/>
            </a:endParaRP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Tel: 02-86741111 ext. 66873</a:t>
            </a: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Office:</a:t>
            </a:r>
            <a:r>
              <a:rPr lang="zh-TW" altLang="en-US" sz="4000" b="0" dirty="0">
                <a:latin typeface="Calibri" panose="020F0502020204030204" pitchFamily="34" charset="0"/>
                <a:ea typeface="Heiti TC Medium" pitchFamily="2" charset="-128"/>
                <a:cs typeface="Calibri" panose="020F0502020204030204" pitchFamily="34" charset="0"/>
              </a:rPr>
              <a:t> </a:t>
            </a:r>
            <a:r>
              <a:rPr lang="en-US" altLang="zh-TW" sz="4000" b="0" dirty="0">
                <a:latin typeface="Calibri" panose="020F0502020204030204" pitchFamily="34" charset="0"/>
                <a:ea typeface="Heiti TC Medium" pitchFamily="2" charset="-128"/>
                <a:cs typeface="Calibri" panose="020F0502020204030204" pitchFamily="34" charset="0"/>
              </a:rPr>
              <a:t>B8F12</a:t>
            </a: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Address</a:t>
            </a:r>
            <a:r>
              <a:rPr lang="en-US" altLang="zh-TW" sz="4000" b="0" dirty="0"/>
              <a:t>: 151, University Rd., San Shia District, New Taipei City, 23741 Taiwan</a:t>
            </a:r>
          </a:p>
          <a:p>
            <a:pPr>
              <a:lnSpc>
                <a:spcPct val="120000"/>
              </a:lnSpc>
              <a:spcAft>
                <a:spcPts val="600"/>
              </a:spcAft>
              <a:buNone/>
              <a:defRPr/>
            </a:pPr>
            <a:r>
              <a:rPr lang="en-US" altLang="zh-TW" sz="4000" b="0" dirty="0"/>
              <a:t>Email</a:t>
            </a:r>
            <a:r>
              <a:rPr lang="en-US" altLang="zh-TW" sz="4000" b="0" dirty="0">
                <a:latin typeface="Calibri" panose="020F0502020204030204" pitchFamily="34" charset="0"/>
                <a:ea typeface="Heiti TC Medium" pitchFamily="2" charset="-128"/>
                <a:cs typeface="Calibri" panose="020F0502020204030204" pitchFamily="34" charset="0"/>
              </a:rPr>
              <a:t>: </a:t>
            </a:r>
            <a:r>
              <a:rPr lang="en-US" altLang="zh-TW" sz="4000" b="0" dirty="0" err="1">
                <a:latin typeface="Calibri" panose="020F0502020204030204" pitchFamily="34" charset="0"/>
                <a:ea typeface="Heiti TC Medium" pitchFamily="2" charset="-128"/>
                <a:cs typeface="Calibri" panose="020F0502020204030204" pitchFamily="34" charset="0"/>
              </a:rPr>
              <a:t>myday@gm.ntpu.edu.tw</a:t>
            </a:r>
            <a:endParaRPr lang="en-US" altLang="zh-TW" sz="4000" b="0" dirty="0">
              <a:latin typeface="Calibri" panose="020F0502020204030204" pitchFamily="34" charset="0"/>
              <a:ea typeface="Heiti TC Medium" pitchFamily="2" charset="-128"/>
              <a:cs typeface="Calibri" panose="020F0502020204030204" pitchFamily="34" charset="0"/>
            </a:endParaRPr>
          </a:p>
          <a:p>
            <a:pPr>
              <a:lnSpc>
                <a:spcPct val="120000"/>
              </a:lnSpc>
              <a:spcAft>
                <a:spcPts val="600"/>
              </a:spcAft>
              <a:buNone/>
              <a:defRPr/>
            </a:pPr>
            <a:r>
              <a:rPr lang="en-US" altLang="zh-TW" sz="4000" b="0" dirty="0">
                <a:latin typeface="Calibri" panose="020F0502020204030204" pitchFamily="34" charset="0"/>
                <a:ea typeface="Heiti TC Medium" pitchFamily="2" charset="-128"/>
                <a:cs typeface="Calibri" panose="020F0502020204030204" pitchFamily="34" charset="0"/>
              </a:rPr>
              <a:t>Web: </a:t>
            </a:r>
            <a:r>
              <a:rPr lang="en-US" altLang="zh-TW" sz="4000" b="0" dirty="0">
                <a:latin typeface="Calibri" panose="020F0502020204030204" pitchFamily="34" charset="0"/>
                <a:ea typeface="Heiti TC Medium" pitchFamily="2" charset="-128"/>
                <a:cs typeface="Calibri" panose="020F0502020204030204" pitchFamily="34" charset="0"/>
                <a:hlinkClick r:id="rId4"/>
              </a:rPr>
              <a:t>http://web.ntpu.edu.tw/~myday/</a:t>
            </a:r>
            <a:endParaRPr lang="en-US" sz="4000" b="0" dirty="0">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57606F8D-0162-0C4F-80D9-42457C322104}"/>
              </a:ext>
            </a:extLst>
          </p:cNvPr>
          <p:cNvSpPr>
            <a:spLocks noGrp="1"/>
          </p:cNvSpPr>
          <p:nvPr>
            <p:ph type="sldNum" sz="quarter" idx="12"/>
          </p:nvPr>
        </p:nvSpPr>
        <p:spPr>
          <a:xfrm>
            <a:off x="11159798" y="6582720"/>
            <a:ext cx="960699" cy="239655"/>
          </a:xfrm>
        </p:spPr>
        <p:txBody>
          <a:bodyPr/>
          <a:lstStyle/>
          <a:p>
            <a:fld id="{5D6FF71F-CF6A-4C46-8F9B-61D49EEA70E3}" type="slidenum">
              <a:rPr lang="en-US" smtClean="0"/>
              <a:t>153</a:t>
            </a:fld>
            <a:endParaRPr lang="en-US" dirty="0"/>
          </a:p>
        </p:txBody>
      </p:sp>
      <p:pic>
        <p:nvPicPr>
          <p:cNvPr id="5" name="Picture 4">
            <a:extLst>
              <a:ext uri="{FF2B5EF4-FFF2-40B4-BE49-F238E27FC236}">
                <a16:creationId xmlns:a16="http://schemas.microsoft.com/office/drawing/2014/main" id="{5E7DF210-999B-B543-BB08-55CA178F37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8551" y="2180184"/>
            <a:ext cx="1311157" cy="1590385"/>
          </a:xfrm>
          <a:prstGeom prst="rect">
            <a:avLst/>
          </a:prstGeom>
        </p:spPr>
      </p:pic>
      <p:pic>
        <p:nvPicPr>
          <p:cNvPr id="6" name="Picture 5">
            <a:extLst>
              <a:ext uri="{FF2B5EF4-FFF2-40B4-BE49-F238E27FC236}">
                <a16:creationId xmlns:a16="http://schemas.microsoft.com/office/drawing/2014/main" id="{E5CDE749-A11A-4B4B-B93C-D23011400319}"/>
              </a:ext>
            </a:extLst>
          </p:cNvPr>
          <p:cNvPicPr>
            <a:picLocks noChangeAspect="1"/>
          </p:cNvPicPr>
          <p:nvPr/>
        </p:nvPicPr>
        <p:blipFill>
          <a:blip r:embed="rId6"/>
          <a:stretch>
            <a:fillRect/>
          </a:stretch>
        </p:blipFill>
        <p:spPr>
          <a:xfrm>
            <a:off x="224197" y="5290161"/>
            <a:ext cx="1499864" cy="1499864"/>
          </a:xfrm>
          <a:prstGeom prst="rect">
            <a:avLst/>
          </a:prstGeom>
        </p:spPr>
      </p:pic>
      <p:pic>
        <p:nvPicPr>
          <p:cNvPr id="7" name="Picture 6">
            <a:extLst>
              <a:ext uri="{FF2B5EF4-FFF2-40B4-BE49-F238E27FC236}">
                <a16:creationId xmlns:a16="http://schemas.microsoft.com/office/drawing/2014/main" id="{CF8A6C2B-5B98-E645-BB38-226FE4E9A96C}"/>
              </a:ext>
            </a:extLst>
          </p:cNvPr>
          <p:cNvPicPr>
            <a:picLocks noChangeAspect="1"/>
          </p:cNvPicPr>
          <p:nvPr/>
        </p:nvPicPr>
        <p:blipFill>
          <a:blip r:embed="rId7"/>
          <a:stretch>
            <a:fillRect/>
          </a:stretch>
        </p:blipFill>
        <p:spPr>
          <a:xfrm>
            <a:off x="224197" y="3780120"/>
            <a:ext cx="1499864" cy="1499864"/>
          </a:xfrm>
          <a:prstGeom prst="rect">
            <a:avLst/>
          </a:prstGeom>
        </p:spPr>
      </p:pic>
      <p:pic>
        <p:nvPicPr>
          <p:cNvPr id="8" name="Picture 7">
            <a:extLst>
              <a:ext uri="{FF2B5EF4-FFF2-40B4-BE49-F238E27FC236}">
                <a16:creationId xmlns:a16="http://schemas.microsoft.com/office/drawing/2014/main" id="{D7678771-3ADB-CF49-99A2-83DC529401A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800620" y="88466"/>
            <a:ext cx="1314378" cy="847986"/>
          </a:xfrm>
          <a:prstGeom prst="rect">
            <a:avLst/>
          </a:prstGeom>
        </p:spPr>
      </p:pic>
      <p:pic>
        <p:nvPicPr>
          <p:cNvPr id="9" name="Picture 8">
            <a:extLst>
              <a:ext uri="{FF2B5EF4-FFF2-40B4-BE49-F238E27FC236}">
                <a16:creationId xmlns:a16="http://schemas.microsoft.com/office/drawing/2014/main" id="{8A0A6B40-66E6-5D46-92CE-45FA16B46ED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99512" y="1011533"/>
            <a:ext cx="1317405" cy="321117"/>
          </a:xfrm>
          <a:prstGeom prst="rect">
            <a:avLst/>
          </a:prstGeom>
        </p:spPr>
      </p:pic>
      <p:pic>
        <p:nvPicPr>
          <p:cNvPr id="10" name="Picture 9">
            <a:extLst>
              <a:ext uri="{FF2B5EF4-FFF2-40B4-BE49-F238E27FC236}">
                <a16:creationId xmlns:a16="http://schemas.microsoft.com/office/drawing/2014/main" id="{06E94920-FFB6-4749-8B58-CBD2482335A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323306" y="5974374"/>
            <a:ext cx="791692" cy="791692"/>
          </a:xfrm>
          <a:prstGeom prst="rect">
            <a:avLst/>
          </a:prstGeom>
        </p:spPr>
      </p:pic>
      <p:pic>
        <p:nvPicPr>
          <p:cNvPr id="16" name="Picture 15">
            <a:extLst>
              <a:ext uri="{FF2B5EF4-FFF2-40B4-BE49-F238E27FC236}">
                <a16:creationId xmlns:a16="http://schemas.microsoft.com/office/drawing/2014/main" id="{5B4A6350-74C3-D94B-AD70-E4FD3D7F20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5426" y="1635008"/>
            <a:ext cx="1317406" cy="594125"/>
          </a:xfrm>
          <a:prstGeom prst="rect">
            <a:avLst/>
          </a:prstGeom>
        </p:spPr>
      </p:pic>
      <p:pic>
        <p:nvPicPr>
          <p:cNvPr id="18" name="Picture 4" descr="http://mail.tku.edu.tw/myday/images/Myday_Photo.jpg">
            <a:extLst>
              <a:ext uri="{FF2B5EF4-FFF2-40B4-BE49-F238E27FC236}">
                <a16:creationId xmlns:a16="http://schemas.microsoft.com/office/drawing/2014/main" id="{22AB4522-29E3-1547-A495-77E5F754835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00091" y="106718"/>
            <a:ext cx="1075954" cy="1332133"/>
          </a:xfrm>
          <a:prstGeom prst="rect">
            <a:avLst/>
          </a:prstGeom>
          <a:noFill/>
        </p:spPr>
      </p:pic>
      <p:sp>
        <p:nvSpPr>
          <p:cNvPr id="19" name="TextBox 18">
            <a:extLst>
              <a:ext uri="{FF2B5EF4-FFF2-40B4-BE49-F238E27FC236}">
                <a16:creationId xmlns:a16="http://schemas.microsoft.com/office/drawing/2014/main" id="{91086F19-EF80-644F-8A7C-1CCA1F31F8FE}"/>
              </a:ext>
            </a:extLst>
          </p:cNvPr>
          <p:cNvSpPr txBox="1"/>
          <p:nvPr/>
        </p:nvSpPr>
        <p:spPr>
          <a:xfrm>
            <a:off x="1963135" y="1568899"/>
            <a:ext cx="8435938" cy="584775"/>
          </a:xfrm>
          <a:prstGeom prst="rect">
            <a:avLst/>
          </a:prstGeom>
          <a:noFill/>
        </p:spPr>
        <p:txBody>
          <a:bodyPr wrap="square" rtlCol="0">
            <a:spAutoFit/>
          </a:bodyPr>
          <a:lstStyle/>
          <a:p>
            <a:r>
              <a:rPr lang="en-US" altLang="zh-TW" sz="3200" b="1" dirty="0">
                <a:solidFill>
                  <a:srgbClr val="0070C0"/>
                </a:solidFill>
                <a:latin typeface="Calibri" charset="0"/>
                <a:ea typeface="標楷體" charset="-120"/>
              </a:rPr>
              <a:t>Contact Information</a:t>
            </a:r>
            <a:endParaRPr lang="en-US" sz="3200" b="1" dirty="0">
              <a:solidFill>
                <a:srgbClr val="0070C0"/>
              </a:solidFill>
            </a:endParaRPr>
          </a:p>
        </p:txBody>
      </p:sp>
    </p:spTree>
    <p:extLst>
      <p:ext uri="{BB962C8B-B14F-4D97-AF65-F5344CB8AC3E}">
        <p14:creationId xmlns:p14="http://schemas.microsoft.com/office/powerpoint/2010/main" val="4056893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p:txBody>
          <a:bodyPr/>
          <a:lstStyle/>
          <a:p>
            <a:r>
              <a:rPr lang="en-US" dirty="0"/>
              <a:t>Reference Books</a:t>
            </a:r>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534389" y="1308848"/>
            <a:ext cx="11222181" cy="5044452"/>
          </a:xfrm>
        </p:spPr>
        <p:txBody>
          <a:bodyPr>
            <a:normAutofit fontScale="70000" lnSpcReduction="20000"/>
          </a:bodyPr>
          <a:lstStyle/>
          <a:p>
            <a:pPr>
              <a:lnSpc>
                <a:spcPct val="120000"/>
              </a:lnSpc>
              <a:spcAft>
                <a:spcPts val="600"/>
              </a:spcAft>
            </a:pPr>
            <a:r>
              <a:rPr lang="en-US" sz="3600" dirty="0"/>
              <a:t>Denis Rothman (2021), Transformers for Natural Language Processing: Build innovative deep neural network architectures for NLP with Python, </a:t>
            </a:r>
            <a:r>
              <a:rPr lang="en-US" sz="3600" dirty="0" err="1"/>
              <a:t>PyTorch</a:t>
            </a:r>
            <a:r>
              <a:rPr lang="en-US" sz="3600" dirty="0"/>
              <a:t>, TensorFlow, BERT, </a:t>
            </a:r>
            <a:r>
              <a:rPr lang="en-US" sz="3600" dirty="0" err="1"/>
              <a:t>RoBERTa</a:t>
            </a:r>
            <a:r>
              <a:rPr lang="en-US" sz="3600" dirty="0"/>
              <a:t>, and more, </a:t>
            </a:r>
            <a:r>
              <a:rPr lang="en-US" sz="3600" dirty="0" err="1"/>
              <a:t>Packt</a:t>
            </a:r>
            <a:r>
              <a:rPr lang="en-US" sz="3600" dirty="0"/>
              <a:t> Publishing.</a:t>
            </a:r>
          </a:p>
          <a:p>
            <a:pPr>
              <a:lnSpc>
                <a:spcPct val="120000"/>
              </a:lnSpc>
              <a:spcAft>
                <a:spcPts val="600"/>
              </a:spcAft>
            </a:pPr>
            <a:r>
              <a:rPr lang="en-US" sz="3600" dirty="0" err="1"/>
              <a:t>Savaş</a:t>
            </a:r>
            <a:r>
              <a:rPr lang="en-US" sz="3600" dirty="0"/>
              <a:t> </a:t>
            </a:r>
            <a:r>
              <a:rPr lang="en-US" sz="3600" dirty="0" err="1"/>
              <a:t>Yıldırım</a:t>
            </a:r>
            <a:r>
              <a:rPr lang="en-US" sz="3600" dirty="0"/>
              <a:t> and </a:t>
            </a:r>
            <a:r>
              <a:rPr lang="en-US" sz="3600" dirty="0" err="1"/>
              <a:t>Meysam</a:t>
            </a:r>
            <a:r>
              <a:rPr lang="en-US" sz="3600" dirty="0"/>
              <a:t> </a:t>
            </a:r>
            <a:r>
              <a:rPr lang="en-US" sz="3600" dirty="0" err="1"/>
              <a:t>Asgari-Chenaghlu</a:t>
            </a:r>
            <a:r>
              <a:rPr lang="en-US" sz="3600" dirty="0"/>
              <a:t> (2021), Mastering Transformers: Build state-of-the-art models from scratch with advanced natural language processing techniques, </a:t>
            </a:r>
            <a:r>
              <a:rPr lang="en-US" sz="3600" dirty="0" err="1"/>
              <a:t>Packt</a:t>
            </a:r>
            <a:r>
              <a:rPr lang="en-US" sz="3600" dirty="0"/>
              <a:t> Publishing.</a:t>
            </a:r>
          </a:p>
          <a:p>
            <a:pPr>
              <a:lnSpc>
                <a:spcPct val="120000"/>
              </a:lnSpc>
              <a:spcAft>
                <a:spcPts val="600"/>
              </a:spcAft>
            </a:pPr>
            <a:r>
              <a:rPr lang="en-US" sz="3600" dirty="0" err="1"/>
              <a:t>Sudharsan</a:t>
            </a:r>
            <a:r>
              <a:rPr lang="en-US" sz="3600" dirty="0"/>
              <a:t> </a:t>
            </a:r>
            <a:r>
              <a:rPr lang="en-US" sz="3600" dirty="0" err="1"/>
              <a:t>Ravichandiran</a:t>
            </a:r>
            <a:r>
              <a:rPr lang="en-US" sz="3600" dirty="0"/>
              <a:t> (2021), Getting Started with Google BERT: Build and train state-of-the-art natural language processing models using BERT, </a:t>
            </a:r>
            <a:r>
              <a:rPr lang="en-US" sz="3600" dirty="0" err="1"/>
              <a:t>Packt</a:t>
            </a:r>
            <a:r>
              <a:rPr lang="en-US" sz="3600" dirty="0"/>
              <a:t> Publishing.</a:t>
            </a:r>
          </a:p>
          <a:p>
            <a:pPr>
              <a:lnSpc>
                <a:spcPct val="120000"/>
              </a:lnSpc>
              <a:spcAft>
                <a:spcPts val="600"/>
              </a:spcAft>
            </a:pPr>
            <a:r>
              <a:rPr lang="en-US" sz="3600" dirty="0"/>
              <a:t>Sowmya </a:t>
            </a:r>
            <a:r>
              <a:rPr lang="en-US" sz="3600" dirty="0" err="1"/>
              <a:t>Vajjala</a:t>
            </a:r>
            <a:r>
              <a:rPr lang="en-US" sz="3600" dirty="0"/>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fld id="{5D6FF71F-CF6A-4C46-8F9B-61D49EEA70E3}" type="slidenum">
              <a:rPr lang="en-US" smtClean="0"/>
              <a:t>16</a:t>
            </a:fld>
            <a:endParaRPr lang="en-US"/>
          </a:p>
        </p:txBody>
      </p:sp>
    </p:spTree>
    <p:extLst>
      <p:ext uri="{BB962C8B-B14F-4D97-AF65-F5344CB8AC3E}">
        <p14:creationId xmlns:p14="http://schemas.microsoft.com/office/powerpoint/2010/main" val="91665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534389" y="135104"/>
            <a:ext cx="11222181" cy="994449"/>
          </a:xfrm>
        </p:spPr>
        <p:txBody>
          <a:bodyPr/>
          <a:lstStyle/>
          <a:p>
            <a:r>
              <a:rPr lang="en-US" altLang="zh-TW" dirty="0"/>
              <a:t>Other 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534389" y="1129553"/>
            <a:ext cx="11222181" cy="5307105"/>
          </a:xfrm>
        </p:spPr>
        <p:txBody>
          <a:bodyPr>
            <a:noAutofit/>
          </a:bodyPr>
          <a:lstStyle/>
          <a:p>
            <a:pPr>
              <a:spcAft>
                <a:spcPts val="600"/>
              </a:spcAft>
            </a:pPr>
            <a:r>
              <a:rPr lang="en-US" sz="2200" dirty="0" err="1"/>
              <a:t>Dipanjan</a:t>
            </a:r>
            <a:r>
              <a:rPr lang="en-US" sz="2200" dirty="0"/>
              <a:t> Sarkar (2019), Text Analytics with Python: A Practitioner’s Guide to Natural Language Processing, Second Edition. </a:t>
            </a:r>
            <a:r>
              <a:rPr lang="en-US" sz="2200" dirty="0" err="1"/>
              <a:t>APress</a:t>
            </a:r>
            <a:r>
              <a:rPr lang="en-US" sz="2200" dirty="0"/>
              <a:t>.</a:t>
            </a:r>
          </a:p>
          <a:p>
            <a:pPr>
              <a:spcAft>
                <a:spcPts val="600"/>
              </a:spcAft>
            </a:pPr>
            <a:r>
              <a:rPr lang="en-US" sz="2200" dirty="0"/>
              <a:t>Benjamin Bengfort, Rebecca </a:t>
            </a:r>
            <a:r>
              <a:rPr lang="en-US" sz="2200" dirty="0" err="1"/>
              <a:t>Bilbro</a:t>
            </a:r>
            <a:r>
              <a:rPr lang="en-US" sz="2200" dirty="0"/>
              <a:t>, and Tony Ojeda (2018), Applied Text Analysis with Python: Enabling Language-Aware Data Products with Machine Learning, O’Reilly.</a:t>
            </a:r>
          </a:p>
          <a:p>
            <a:pPr>
              <a:spcAft>
                <a:spcPts val="600"/>
              </a:spcAft>
            </a:pPr>
            <a:r>
              <a:rPr lang="en-US" sz="2200" dirty="0" err="1"/>
              <a:t>Charu</a:t>
            </a:r>
            <a:r>
              <a:rPr lang="en-US" sz="2200" dirty="0"/>
              <a:t> C. Aggarwal (2018), Machine Learning for Text, Springer.</a:t>
            </a:r>
          </a:p>
          <a:p>
            <a:pPr>
              <a:spcAft>
                <a:spcPts val="600"/>
              </a:spcAft>
            </a:pPr>
            <a:r>
              <a:rPr lang="en-US" sz="2200" dirty="0"/>
              <a:t>Gabe </a:t>
            </a:r>
            <a:r>
              <a:rPr lang="en-US" sz="2200" dirty="0" err="1"/>
              <a:t>Ignatow</a:t>
            </a:r>
            <a:r>
              <a:rPr lang="en-US" sz="2200" dirty="0"/>
              <a:t> and Rada F. </a:t>
            </a:r>
            <a:r>
              <a:rPr lang="en-US" sz="2200" dirty="0" err="1"/>
              <a:t>Mihalcea</a:t>
            </a:r>
            <a:r>
              <a:rPr lang="en-US" sz="2200" dirty="0"/>
              <a:t> (2017), An Introduction to Text Mining: Research Design, Data Collection, and Analysis, SAGE Publications.</a:t>
            </a:r>
          </a:p>
          <a:p>
            <a:pPr>
              <a:spcAft>
                <a:spcPts val="600"/>
              </a:spcAft>
            </a:pPr>
            <a:r>
              <a:rPr lang="en-US" sz="2200" dirty="0" err="1"/>
              <a:t>Aurélien</a:t>
            </a:r>
            <a:r>
              <a:rPr lang="en-US" sz="2200" dirty="0"/>
              <a:t> </a:t>
            </a:r>
            <a:r>
              <a:rPr lang="en-US" sz="2200" dirty="0" err="1"/>
              <a:t>Géron</a:t>
            </a:r>
            <a:r>
              <a:rPr lang="en-US" sz="2200" dirty="0"/>
              <a:t> (2019), Hands-On Machine Learning with Scikit-Learn, </a:t>
            </a:r>
            <a:r>
              <a:rPr lang="en-US" sz="2200" dirty="0" err="1"/>
              <a:t>Keras</a:t>
            </a:r>
            <a:r>
              <a:rPr lang="en-US" sz="2200" dirty="0"/>
              <a:t>, and TensorFlow: Concepts, Tools, and Techniques to Build Intelligent Systems, 2nd Edition, O’Reilly Media.</a:t>
            </a:r>
          </a:p>
          <a:p>
            <a:pPr>
              <a:spcAft>
                <a:spcPts val="600"/>
              </a:spcAft>
            </a:pPr>
            <a:r>
              <a:rPr lang="en-US" sz="2200" dirty="0"/>
              <a:t>Frederick Kaefer and Paul Kaefer (2020), Introduction to Python Programming for Business and Social Science Applications, SAGE Publications</a:t>
            </a:r>
          </a:p>
          <a:p>
            <a:pPr>
              <a:spcAft>
                <a:spcPts val="600"/>
              </a:spcAft>
            </a:pPr>
            <a:r>
              <a:rPr lang="en-US" sz="2200" dirty="0"/>
              <a:t>Vic Anand, Khrystyna </a:t>
            </a:r>
            <a:r>
              <a:rPr lang="en-US" sz="2200" dirty="0" err="1"/>
              <a:t>Bochkay</a:t>
            </a:r>
            <a:r>
              <a:rPr lang="en-US" sz="2200" dirty="0"/>
              <a:t>, and Roman </a:t>
            </a:r>
            <a:r>
              <a:rPr lang="en-US" sz="2200" dirty="0" err="1"/>
              <a:t>Chychyla</a:t>
            </a:r>
            <a:r>
              <a:rPr lang="en-US" sz="2200" dirty="0"/>
              <a:t> (2020), Using Python for Text Analysis in Accounting Research, Now Publishers.</a:t>
            </a:r>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fld id="{5D6FF71F-CF6A-4C46-8F9B-61D49EEA70E3}" type="slidenum">
              <a:rPr lang="en-US" smtClean="0"/>
              <a:t>17</a:t>
            </a:fld>
            <a:endParaRPr lang="en-US"/>
          </a:p>
        </p:txBody>
      </p:sp>
    </p:spTree>
    <p:extLst>
      <p:ext uri="{BB962C8B-B14F-4D97-AF65-F5344CB8AC3E}">
        <p14:creationId xmlns:p14="http://schemas.microsoft.com/office/powerpoint/2010/main" val="427327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319289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81316"/>
            <a:ext cx="11222181" cy="2241383"/>
          </a:xfrm>
        </p:spPr>
        <p:txBody>
          <a:bodyPr>
            <a:noAutofit/>
          </a:bodyPr>
          <a:lstStyle/>
          <a:p>
            <a:r>
              <a:rPr lang="en-US" sz="2800" dirty="0"/>
              <a:t>Denis Rothman (2021), </a:t>
            </a:r>
            <a:br>
              <a:rPr lang="en-US" sz="3200" dirty="0"/>
            </a:br>
            <a:r>
              <a:rPr lang="en-US" sz="3600" dirty="0">
                <a:solidFill>
                  <a:srgbClr val="FF0000"/>
                </a:solidFill>
              </a:rPr>
              <a:t>Transformers for Natural Language Processing</a:t>
            </a:r>
            <a:r>
              <a:rPr lang="en-US" sz="3200" dirty="0">
                <a:solidFill>
                  <a:srgbClr val="FF0000"/>
                </a:solidFill>
              </a:rPr>
              <a:t>: </a:t>
            </a:r>
            <a:br>
              <a:rPr lang="en-US" sz="3200" dirty="0">
                <a:solidFill>
                  <a:srgbClr val="FF0000"/>
                </a:solidFill>
              </a:rPr>
            </a:br>
            <a:r>
              <a:rPr lang="en-US" sz="2800" b="0" dirty="0">
                <a:solidFill>
                  <a:srgbClr val="FF0000"/>
                </a:solidFill>
              </a:rPr>
              <a:t>Build innovative deep neural network architectures for NLP with Python, </a:t>
            </a:r>
            <a:r>
              <a:rPr lang="en-US" sz="2800" b="0" dirty="0" err="1">
                <a:solidFill>
                  <a:srgbClr val="FF0000"/>
                </a:solidFill>
              </a:rPr>
              <a:t>PyTorch</a:t>
            </a:r>
            <a:r>
              <a:rPr lang="en-US" sz="2800" b="0" dirty="0">
                <a:solidFill>
                  <a:srgbClr val="FF0000"/>
                </a:solidFill>
              </a:rPr>
              <a:t>, TensorFlow, BERT, </a:t>
            </a:r>
            <a:r>
              <a:rPr lang="en-US" sz="2800" b="0" dirty="0" err="1">
                <a:solidFill>
                  <a:srgbClr val="FF0000"/>
                </a:solidFill>
              </a:rPr>
              <a:t>RoBERTa</a:t>
            </a:r>
            <a:r>
              <a:rPr lang="en-US" sz="2800" b="0" dirty="0">
                <a:solidFill>
                  <a:srgbClr val="FF0000"/>
                </a:solidFill>
              </a:rPr>
              <a:t>, and more</a:t>
            </a:r>
            <a:r>
              <a:rPr lang="en-US" sz="3200" dirty="0"/>
              <a:t>, </a:t>
            </a:r>
            <a:br>
              <a:rPr lang="en-US" sz="3200" dirty="0"/>
            </a:br>
            <a:r>
              <a:rPr lang="en-US" sz="2400" b="0" dirty="0" err="1"/>
              <a:t>Packt</a:t>
            </a:r>
            <a:r>
              <a:rPr lang="en-US" sz="2400" b="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https://www.amazon.com/Transformers-Natural-Language-Processing-architectures/dp/1800565798</a:t>
            </a:r>
            <a:endParaRPr lang="en-US" altLang="zh-TW" sz="1000" dirty="0">
              <a:solidFill>
                <a:srgbClr val="BFBFBF"/>
              </a:solidFill>
            </a:endParaRPr>
          </a:p>
        </p:txBody>
      </p:sp>
      <p:pic>
        <p:nvPicPr>
          <p:cNvPr id="6" name="Picture 5">
            <a:extLst>
              <a:ext uri="{FF2B5EF4-FFF2-40B4-BE49-F238E27FC236}">
                <a16:creationId xmlns:a16="http://schemas.microsoft.com/office/drawing/2014/main" id="{C766DFCF-6A9D-4048-9626-EB14559EF421}"/>
              </a:ext>
            </a:extLst>
          </p:cNvPr>
          <p:cNvPicPr>
            <a:picLocks noChangeAspect="1"/>
          </p:cNvPicPr>
          <p:nvPr/>
        </p:nvPicPr>
        <p:blipFill>
          <a:blip r:embed="rId3"/>
          <a:stretch>
            <a:fillRect/>
          </a:stretch>
        </p:blipFill>
        <p:spPr>
          <a:xfrm>
            <a:off x="4441081" y="2368308"/>
            <a:ext cx="3408795" cy="4198023"/>
          </a:xfrm>
          <a:prstGeom prst="rect">
            <a:avLst/>
          </a:prstGeom>
        </p:spPr>
      </p:pic>
    </p:spTree>
    <p:extLst>
      <p:ext uri="{BB962C8B-B14F-4D97-AF65-F5344CB8AC3E}">
        <p14:creationId xmlns:p14="http://schemas.microsoft.com/office/powerpoint/2010/main" val="244909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B7-9F96-1347-A4FE-8244FBD0C220}"/>
              </a:ext>
            </a:extLst>
          </p:cNvPr>
          <p:cNvSpPr>
            <a:spLocks noGrp="1"/>
          </p:cNvSpPr>
          <p:nvPr>
            <p:ph type="title"/>
          </p:nvPr>
        </p:nvSpPr>
        <p:spPr>
          <a:xfrm>
            <a:off x="3157322" y="88992"/>
            <a:ext cx="5877356" cy="1367336"/>
          </a:xfrm>
        </p:spPr>
        <p:txBody>
          <a:bodyPr>
            <a:normAutofit/>
          </a:bodyPr>
          <a:lstStyle/>
          <a:p>
            <a:r>
              <a:rPr lang="en-US" altLang="zh-TW" sz="5400" dirty="0">
                <a:latin typeface="Calibri" pitchFamily="34" charset="0"/>
                <a:ea typeface="標楷體" pitchFamily="65" charset="-120"/>
              </a:rPr>
              <a:t>Min-</a:t>
            </a:r>
            <a:r>
              <a:rPr lang="en-US" altLang="zh-TW" sz="5400" dirty="0" err="1">
                <a:latin typeface="Calibri" pitchFamily="34" charset="0"/>
                <a:ea typeface="標楷體" pitchFamily="65" charset="-120"/>
              </a:rPr>
              <a:t>Yuh</a:t>
            </a:r>
            <a:r>
              <a:rPr lang="en-US" altLang="zh-TW" sz="5400" dirty="0">
                <a:latin typeface="Calibri" pitchFamily="34" charset="0"/>
                <a:ea typeface="標楷體" pitchFamily="65" charset="-120"/>
              </a:rPr>
              <a:t> Day, Ph.D.</a:t>
            </a:r>
            <a:endParaRPr lang="en-US" sz="5400" dirty="0"/>
          </a:p>
        </p:txBody>
      </p:sp>
      <p:sp>
        <p:nvSpPr>
          <p:cNvPr id="3" name="Content Placeholder 2">
            <a:extLst>
              <a:ext uri="{FF2B5EF4-FFF2-40B4-BE49-F238E27FC236}">
                <a16:creationId xmlns:a16="http://schemas.microsoft.com/office/drawing/2014/main" id="{56720208-5AAF-174A-BBCF-0F64DC2BB967}"/>
              </a:ext>
            </a:extLst>
          </p:cNvPr>
          <p:cNvSpPr>
            <a:spLocks noGrp="1"/>
          </p:cNvSpPr>
          <p:nvPr>
            <p:ph idx="1"/>
          </p:nvPr>
        </p:nvSpPr>
        <p:spPr>
          <a:xfrm>
            <a:off x="1873770" y="1557891"/>
            <a:ext cx="9024079" cy="3519258"/>
          </a:xfrm>
        </p:spPr>
        <p:txBody>
          <a:bodyPr>
            <a:normAutofit fontScale="92500"/>
          </a:bodyPr>
          <a:lstStyle/>
          <a:p>
            <a:pPr marL="0" indent="0" algn="ctr">
              <a:spcAft>
                <a:spcPts val="600"/>
              </a:spcAft>
              <a:buNone/>
            </a:pPr>
            <a:r>
              <a:rPr lang="en-US" altLang="zh-TW" dirty="0">
                <a:solidFill>
                  <a:srgbClr val="C00000"/>
                </a:solidFill>
              </a:rPr>
              <a:t>Associate Professor, Information Management, NTPU</a:t>
            </a:r>
          </a:p>
          <a:p>
            <a:pPr marL="0" indent="0" algn="ctr">
              <a:spcAft>
                <a:spcPts val="600"/>
              </a:spcAft>
              <a:buNone/>
            </a:pPr>
            <a:r>
              <a:rPr lang="en-US" altLang="zh-TW" sz="3600" dirty="0">
                <a:solidFill>
                  <a:schemeClr val="tx2"/>
                </a:solidFill>
              </a:rPr>
              <a:t>Visiting Scholar, IIS, Academia </a:t>
            </a:r>
            <a:r>
              <a:rPr lang="en-US" altLang="zh-TW" sz="3600" dirty="0" err="1">
                <a:solidFill>
                  <a:schemeClr val="tx2"/>
                </a:solidFill>
              </a:rPr>
              <a:t>Sinica</a:t>
            </a:r>
            <a:endParaRPr lang="en-US" altLang="zh-TW" sz="3600" dirty="0">
              <a:solidFill>
                <a:schemeClr val="tx2"/>
              </a:solidFill>
            </a:endParaRPr>
          </a:p>
          <a:p>
            <a:pPr marL="0" indent="0" algn="ctr">
              <a:spcAft>
                <a:spcPts val="600"/>
              </a:spcAft>
              <a:buNone/>
            </a:pPr>
            <a:r>
              <a:rPr lang="en-US" altLang="zh-TW" sz="3600" dirty="0">
                <a:solidFill>
                  <a:srgbClr val="984807"/>
                </a:solidFill>
              </a:rPr>
              <a:t>Ph.D., Information Management, NTU</a:t>
            </a:r>
          </a:p>
          <a:p>
            <a:pPr marL="0" indent="0" algn="ctr">
              <a:spcAft>
                <a:spcPts val="600"/>
              </a:spcAft>
              <a:buNone/>
            </a:pPr>
            <a:r>
              <a:rPr lang="en-US" altLang="zh-TW" sz="2200" dirty="0">
                <a:solidFill>
                  <a:schemeClr val="accent2"/>
                </a:solidFill>
              </a:rPr>
              <a:t>Director, Intelligent Financial Innovation Technology, IFIT Lab, IM, NTPU</a:t>
            </a:r>
            <a:endParaRPr lang="en-US" altLang="zh-TW" sz="2200" dirty="0">
              <a:solidFill>
                <a:srgbClr val="984807"/>
              </a:solidFill>
            </a:endParaRPr>
          </a:p>
          <a:p>
            <a:pPr marL="0" indent="0" algn="ctr">
              <a:spcAft>
                <a:spcPts val="600"/>
              </a:spcAft>
              <a:buNone/>
            </a:pPr>
            <a:r>
              <a:rPr lang="en-US" altLang="zh-TW" sz="2000" dirty="0">
                <a:solidFill>
                  <a:schemeClr val="accent6">
                    <a:lumMod val="75000"/>
                  </a:schemeClr>
                </a:solidFill>
              </a:rPr>
              <a:t>Associate Director, Fintech and Green Finance Center, NTPU</a:t>
            </a:r>
            <a:endParaRPr lang="en-US" altLang="zh-TW" sz="1900" dirty="0">
              <a:solidFill>
                <a:srgbClr val="17375E"/>
              </a:solidFill>
              <a:latin typeface="Calibri" panose="020F0502020204030204" pitchFamily="34" charset="0"/>
              <a:ea typeface="Heiti TC Medium" pitchFamily="2" charset="-128"/>
              <a:cs typeface="Calibri" panose="020F0502020204030204" pitchFamily="34" charset="0"/>
            </a:endParaRPr>
          </a:p>
          <a:p>
            <a:pPr marL="0" indent="0" algn="ctr">
              <a:spcAft>
                <a:spcPts val="600"/>
              </a:spcAft>
              <a:buNone/>
            </a:pPr>
            <a:endParaRPr lang="en-US" altLang="zh-TW" sz="1900" dirty="0">
              <a:solidFill>
                <a:srgbClr val="17375E"/>
              </a:solidFill>
              <a:latin typeface="Calibri" panose="020F0502020204030204" pitchFamily="34" charset="0"/>
              <a:ea typeface="Heiti TC Medium" pitchFamily="2" charset="-128"/>
              <a:cs typeface="Calibri" panose="020F0502020204030204" pitchFamily="34" charset="0"/>
            </a:endParaRPr>
          </a:p>
          <a:p>
            <a:pPr marL="0" indent="0" algn="ctr">
              <a:spcAft>
                <a:spcPts val="600"/>
              </a:spcAft>
              <a:buNone/>
            </a:pPr>
            <a:r>
              <a:rPr lang="en-US" altLang="zh-TW" sz="1900" dirty="0">
                <a:solidFill>
                  <a:srgbClr val="17375E"/>
                </a:solidFill>
                <a:latin typeface="Calibri" panose="020F0502020204030204" pitchFamily="34" charset="0"/>
                <a:ea typeface="Heiti TC Medium" pitchFamily="2" charset="-128"/>
                <a:cs typeface="Calibri" panose="020F0502020204030204" pitchFamily="34" charset="0"/>
              </a:rPr>
              <a:t>Artificial Intelligence, Financial Technology, Big Data Analytics, </a:t>
            </a:r>
            <a:br>
              <a:rPr lang="en-US" altLang="zh-TW" sz="1900" dirty="0">
                <a:solidFill>
                  <a:srgbClr val="17375E"/>
                </a:solidFill>
                <a:latin typeface="Calibri" panose="020F0502020204030204" pitchFamily="34" charset="0"/>
                <a:ea typeface="Heiti TC Medium" pitchFamily="2" charset="-128"/>
                <a:cs typeface="Calibri" panose="020F0502020204030204" pitchFamily="34" charset="0"/>
              </a:rPr>
            </a:br>
            <a:r>
              <a:rPr lang="en-US" altLang="zh-TW" sz="1900" dirty="0">
                <a:solidFill>
                  <a:srgbClr val="17375E"/>
                </a:solidFill>
                <a:latin typeface="Calibri" panose="020F0502020204030204" pitchFamily="34" charset="0"/>
                <a:ea typeface="Heiti TC Medium" pitchFamily="2" charset="-128"/>
                <a:cs typeface="Calibri" panose="020F0502020204030204" pitchFamily="34" charset="0"/>
              </a:rPr>
              <a:t>Data Mining and Text Mining, Electronic Commerce</a:t>
            </a:r>
            <a:endParaRPr lang="zh-TW" altLang="en-US" sz="1900" dirty="0">
              <a:solidFill>
                <a:srgbClr val="17375E"/>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57606F8D-0162-0C4F-80D9-42457C322104}"/>
              </a:ext>
            </a:extLst>
          </p:cNvPr>
          <p:cNvSpPr>
            <a:spLocks noGrp="1"/>
          </p:cNvSpPr>
          <p:nvPr>
            <p:ph type="sldNum" sz="quarter" idx="12"/>
          </p:nvPr>
        </p:nvSpPr>
        <p:spPr>
          <a:xfrm>
            <a:off x="11159798" y="6582720"/>
            <a:ext cx="960699" cy="239655"/>
          </a:xfrm>
        </p:spPr>
        <p:txBody>
          <a:bodyPr/>
          <a:lstStyle/>
          <a:p>
            <a:fld id="{5D6FF71F-CF6A-4C46-8F9B-61D49EEA70E3}" type="slidenum">
              <a:rPr lang="en-US" smtClean="0"/>
              <a:t>2</a:t>
            </a:fld>
            <a:endParaRPr lang="en-US" dirty="0"/>
          </a:p>
        </p:txBody>
      </p:sp>
      <p:pic>
        <p:nvPicPr>
          <p:cNvPr id="5" name="Picture 4">
            <a:extLst>
              <a:ext uri="{FF2B5EF4-FFF2-40B4-BE49-F238E27FC236}">
                <a16:creationId xmlns:a16="http://schemas.microsoft.com/office/drawing/2014/main" id="{5E7DF210-999B-B543-BB08-55CA178F37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551" y="2180184"/>
            <a:ext cx="1311157" cy="1590385"/>
          </a:xfrm>
          <a:prstGeom prst="rect">
            <a:avLst/>
          </a:prstGeom>
        </p:spPr>
      </p:pic>
      <p:pic>
        <p:nvPicPr>
          <p:cNvPr id="6" name="Picture 5">
            <a:extLst>
              <a:ext uri="{FF2B5EF4-FFF2-40B4-BE49-F238E27FC236}">
                <a16:creationId xmlns:a16="http://schemas.microsoft.com/office/drawing/2014/main" id="{E5CDE749-A11A-4B4B-B93C-D23011400319}"/>
              </a:ext>
            </a:extLst>
          </p:cNvPr>
          <p:cNvPicPr>
            <a:picLocks noChangeAspect="1"/>
          </p:cNvPicPr>
          <p:nvPr/>
        </p:nvPicPr>
        <p:blipFill>
          <a:blip r:embed="rId3"/>
          <a:stretch>
            <a:fillRect/>
          </a:stretch>
        </p:blipFill>
        <p:spPr>
          <a:xfrm>
            <a:off x="224197" y="5290161"/>
            <a:ext cx="1499864" cy="1499864"/>
          </a:xfrm>
          <a:prstGeom prst="rect">
            <a:avLst/>
          </a:prstGeom>
        </p:spPr>
      </p:pic>
      <p:pic>
        <p:nvPicPr>
          <p:cNvPr id="7" name="Picture 6">
            <a:extLst>
              <a:ext uri="{FF2B5EF4-FFF2-40B4-BE49-F238E27FC236}">
                <a16:creationId xmlns:a16="http://schemas.microsoft.com/office/drawing/2014/main" id="{CF8A6C2B-5B98-E645-BB38-226FE4E9A96C}"/>
              </a:ext>
            </a:extLst>
          </p:cNvPr>
          <p:cNvPicPr>
            <a:picLocks noChangeAspect="1"/>
          </p:cNvPicPr>
          <p:nvPr/>
        </p:nvPicPr>
        <p:blipFill>
          <a:blip r:embed="rId4"/>
          <a:stretch>
            <a:fillRect/>
          </a:stretch>
        </p:blipFill>
        <p:spPr>
          <a:xfrm>
            <a:off x="224197" y="3780120"/>
            <a:ext cx="1499864" cy="1499864"/>
          </a:xfrm>
          <a:prstGeom prst="rect">
            <a:avLst/>
          </a:prstGeom>
        </p:spPr>
      </p:pic>
      <p:pic>
        <p:nvPicPr>
          <p:cNvPr id="8" name="Picture 7">
            <a:extLst>
              <a:ext uri="{FF2B5EF4-FFF2-40B4-BE49-F238E27FC236}">
                <a16:creationId xmlns:a16="http://schemas.microsoft.com/office/drawing/2014/main" id="{D7678771-3ADB-CF49-99A2-83DC529401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732" y="221752"/>
            <a:ext cx="1314378" cy="847986"/>
          </a:xfrm>
          <a:prstGeom prst="rect">
            <a:avLst/>
          </a:prstGeom>
        </p:spPr>
      </p:pic>
      <p:pic>
        <p:nvPicPr>
          <p:cNvPr id="9" name="Picture 8">
            <a:extLst>
              <a:ext uri="{FF2B5EF4-FFF2-40B4-BE49-F238E27FC236}">
                <a16:creationId xmlns:a16="http://schemas.microsoft.com/office/drawing/2014/main" id="{8A0A6B40-66E6-5D46-92CE-45FA16B46E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24" y="1144819"/>
            <a:ext cx="1317405" cy="321117"/>
          </a:xfrm>
          <a:prstGeom prst="rect">
            <a:avLst/>
          </a:prstGeom>
        </p:spPr>
      </p:pic>
      <p:pic>
        <p:nvPicPr>
          <p:cNvPr id="10" name="Picture 9">
            <a:extLst>
              <a:ext uri="{FF2B5EF4-FFF2-40B4-BE49-F238E27FC236}">
                <a16:creationId xmlns:a16="http://schemas.microsoft.com/office/drawing/2014/main" id="{06E94920-FFB6-4749-8B58-CBD2482335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23306" y="5974374"/>
            <a:ext cx="791692" cy="791692"/>
          </a:xfrm>
          <a:prstGeom prst="rect">
            <a:avLst/>
          </a:prstGeom>
        </p:spPr>
      </p:pic>
      <p:pic>
        <p:nvPicPr>
          <p:cNvPr id="11" name="Picture 2" descr="http://mail.tku.edu.tw/myday/images/AS_Logo1.gif">
            <a:extLst>
              <a:ext uri="{FF2B5EF4-FFF2-40B4-BE49-F238E27FC236}">
                <a16:creationId xmlns:a16="http://schemas.microsoft.com/office/drawing/2014/main" id="{21A7643E-D757-6C4E-BA60-6DD316B11F1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mail.tku.edu.tw/myday/images/NTU_logo.jpg">
            <a:extLst>
              <a:ext uri="{FF2B5EF4-FFF2-40B4-BE49-F238E27FC236}">
                <a16:creationId xmlns:a16="http://schemas.microsoft.com/office/drawing/2014/main" id="{DD4095AA-1C8D-4D40-BE13-12AE2C2A269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DD298B8C-812E-4242-B99C-1FE21191A3C4}"/>
              </a:ext>
            </a:extLst>
          </p:cNvPr>
          <p:cNvGrpSpPr/>
          <p:nvPr/>
        </p:nvGrpSpPr>
        <p:grpSpPr>
          <a:xfrm>
            <a:off x="3220823" y="5178296"/>
            <a:ext cx="1563618" cy="1491064"/>
            <a:chOff x="1940523" y="5229200"/>
            <a:chExt cx="1563618" cy="1491064"/>
          </a:xfrm>
        </p:grpSpPr>
        <p:pic>
          <p:nvPicPr>
            <p:cNvPr id="14" name="Picture 13">
              <a:extLst>
                <a:ext uri="{FF2B5EF4-FFF2-40B4-BE49-F238E27FC236}">
                  <a16:creationId xmlns:a16="http://schemas.microsoft.com/office/drawing/2014/main" id="{5E5E5D47-46B4-3746-AE25-62ED375E0B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0523" y="5229200"/>
              <a:ext cx="1563618" cy="1008786"/>
            </a:xfrm>
            <a:prstGeom prst="rect">
              <a:avLst/>
            </a:prstGeom>
          </p:spPr>
        </p:pic>
        <p:pic>
          <p:nvPicPr>
            <p:cNvPr id="15" name="Picture 14">
              <a:extLst>
                <a:ext uri="{FF2B5EF4-FFF2-40B4-BE49-F238E27FC236}">
                  <a16:creationId xmlns:a16="http://schemas.microsoft.com/office/drawing/2014/main" id="{68B756A3-2536-5946-A56A-4994F9B6B6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0523" y="6339133"/>
              <a:ext cx="1563618" cy="381131"/>
            </a:xfrm>
            <a:prstGeom prst="rect">
              <a:avLst/>
            </a:prstGeom>
          </p:spPr>
        </p:pic>
      </p:grpSp>
      <p:pic>
        <p:nvPicPr>
          <p:cNvPr id="16" name="Picture 15">
            <a:extLst>
              <a:ext uri="{FF2B5EF4-FFF2-40B4-BE49-F238E27FC236}">
                <a16:creationId xmlns:a16="http://schemas.microsoft.com/office/drawing/2014/main" id="{5B4A6350-74C3-D94B-AD70-E4FD3D7F20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5426" y="1635008"/>
            <a:ext cx="1317406" cy="594125"/>
          </a:xfrm>
          <a:prstGeom prst="rect">
            <a:avLst/>
          </a:prstGeom>
        </p:spPr>
      </p:pic>
      <p:pic>
        <p:nvPicPr>
          <p:cNvPr id="17" name="Picture 16">
            <a:extLst>
              <a:ext uri="{FF2B5EF4-FFF2-40B4-BE49-F238E27FC236}">
                <a16:creationId xmlns:a16="http://schemas.microsoft.com/office/drawing/2014/main" id="{0D4E4C50-8BEC-6840-B59B-579F85F628CD}"/>
              </a:ext>
            </a:extLst>
          </p:cNvPr>
          <p:cNvPicPr>
            <a:picLocks noChangeAspect="1"/>
          </p:cNvPicPr>
          <p:nvPr/>
        </p:nvPicPr>
        <p:blipFill>
          <a:blip r:embed="rId12"/>
          <a:stretch>
            <a:fillRect/>
          </a:stretch>
        </p:blipFill>
        <p:spPr>
          <a:xfrm>
            <a:off x="9836099" y="364819"/>
            <a:ext cx="2253148" cy="1016127"/>
          </a:xfrm>
          <a:prstGeom prst="rect">
            <a:avLst/>
          </a:prstGeom>
        </p:spPr>
      </p:pic>
      <p:pic>
        <p:nvPicPr>
          <p:cNvPr id="18" name="Picture 4" descr="http://mail.tku.edu.tw/myday/images/Myday_Photo.jpg">
            <a:extLst>
              <a:ext uri="{FF2B5EF4-FFF2-40B4-BE49-F238E27FC236}">
                <a16:creationId xmlns:a16="http://schemas.microsoft.com/office/drawing/2014/main" id="{22AB4522-29E3-1547-A495-77E5F754835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54431" y="88466"/>
            <a:ext cx="1104812" cy="1367862"/>
          </a:xfrm>
          <a:prstGeom prst="rect">
            <a:avLst/>
          </a:prstGeom>
          <a:noFill/>
        </p:spPr>
      </p:pic>
    </p:spTree>
    <p:extLst>
      <p:ext uri="{BB962C8B-B14F-4D97-AF65-F5344CB8AC3E}">
        <p14:creationId xmlns:p14="http://schemas.microsoft.com/office/powerpoint/2010/main" val="3976679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2177790"/>
          </a:xfrm>
        </p:spPr>
        <p:txBody>
          <a:bodyPr>
            <a:noAutofit/>
          </a:bodyPr>
          <a:lstStyle/>
          <a:p>
            <a:r>
              <a:rPr lang="en-US" sz="2800" dirty="0" err="1"/>
              <a:t>Savaş</a:t>
            </a:r>
            <a:r>
              <a:rPr lang="en-US" sz="2800" dirty="0"/>
              <a:t> </a:t>
            </a:r>
            <a:r>
              <a:rPr lang="en-US" sz="2800" dirty="0" err="1"/>
              <a:t>Yıldırım</a:t>
            </a:r>
            <a:r>
              <a:rPr lang="en-US" sz="2800" dirty="0"/>
              <a:t> and </a:t>
            </a:r>
            <a:r>
              <a:rPr lang="en-US" sz="2800" dirty="0" err="1"/>
              <a:t>Meysam</a:t>
            </a:r>
            <a:r>
              <a:rPr lang="en-US" sz="2800" dirty="0"/>
              <a:t> </a:t>
            </a:r>
            <a:r>
              <a:rPr lang="en-US" sz="2800" dirty="0" err="1"/>
              <a:t>Asgari-Chenaghlu</a:t>
            </a:r>
            <a:r>
              <a:rPr lang="en-US" sz="2800" dirty="0"/>
              <a:t> (2021), </a:t>
            </a:r>
            <a:br>
              <a:rPr lang="en-US" sz="3200" dirty="0"/>
            </a:br>
            <a:r>
              <a:rPr lang="en-US" sz="3600" dirty="0">
                <a:solidFill>
                  <a:srgbClr val="FF0000"/>
                </a:solidFill>
              </a:rPr>
              <a:t>Mastering Transformers: </a:t>
            </a:r>
            <a:br>
              <a:rPr lang="en-US" sz="3600" dirty="0">
                <a:solidFill>
                  <a:srgbClr val="FF0000"/>
                </a:solidFill>
              </a:rPr>
            </a:br>
            <a:r>
              <a:rPr lang="en-US" sz="2800" b="0" dirty="0">
                <a:solidFill>
                  <a:srgbClr val="FF0000"/>
                </a:solidFill>
              </a:rPr>
              <a:t>Build state-of-the-art models from scratch with </a:t>
            </a:r>
            <a:br>
              <a:rPr lang="en-US" sz="2800" b="0" dirty="0">
                <a:solidFill>
                  <a:srgbClr val="FF0000"/>
                </a:solidFill>
              </a:rPr>
            </a:br>
            <a:r>
              <a:rPr lang="en-US" sz="2800" b="0" dirty="0">
                <a:solidFill>
                  <a:srgbClr val="FF0000"/>
                </a:solidFill>
              </a:rPr>
              <a:t>advanced natural language processing techniques, </a:t>
            </a:r>
            <a:br>
              <a:rPr lang="en-US" sz="2800" b="0" dirty="0"/>
            </a:br>
            <a:r>
              <a:rPr lang="en-US" sz="2400" b="0" dirty="0" err="1"/>
              <a:t>Packt</a:t>
            </a:r>
            <a:r>
              <a:rPr lang="en-US" sz="2400" b="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https://www.amazon.com/Mastering-Transformers-state-art-processing/dp/1801077657/</a:t>
            </a:r>
            <a:endParaRPr lang="en-US" altLang="zh-TW" sz="1000" dirty="0">
              <a:solidFill>
                <a:srgbClr val="BFBFBF"/>
              </a:solidFill>
            </a:endParaRPr>
          </a:p>
        </p:txBody>
      </p:sp>
      <p:pic>
        <p:nvPicPr>
          <p:cNvPr id="6" name="Picture 5">
            <a:extLst>
              <a:ext uri="{FF2B5EF4-FFF2-40B4-BE49-F238E27FC236}">
                <a16:creationId xmlns:a16="http://schemas.microsoft.com/office/drawing/2014/main" id="{4812D684-79BF-A24F-A2BD-BE07150F2798}"/>
              </a:ext>
            </a:extLst>
          </p:cNvPr>
          <p:cNvPicPr>
            <a:picLocks noChangeAspect="1"/>
          </p:cNvPicPr>
          <p:nvPr/>
        </p:nvPicPr>
        <p:blipFill>
          <a:blip r:embed="rId3"/>
          <a:stretch>
            <a:fillRect/>
          </a:stretch>
        </p:blipFill>
        <p:spPr>
          <a:xfrm>
            <a:off x="4395704" y="2423437"/>
            <a:ext cx="3400591" cy="4187920"/>
          </a:xfrm>
          <a:prstGeom prst="rect">
            <a:avLst/>
          </a:prstGeom>
        </p:spPr>
      </p:pic>
    </p:spTree>
    <p:extLst>
      <p:ext uri="{BB962C8B-B14F-4D97-AF65-F5344CB8AC3E}">
        <p14:creationId xmlns:p14="http://schemas.microsoft.com/office/powerpoint/2010/main" val="1837323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3200" dirty="0"/>
              <a:t>Sowmya </a:t>
            </a:r>
            <a:r>
              <a:rPr lang="en-US" sz="3200" dirty="0" err="1"/>
              <a:t>Vajjala</a:t>
            </a:r>
            <a:r>
              <a:rPr lang="en-US" sz="3200" dirty="0"/>
              <a:t>, Bodhisattwa Majumder, Anuj Gupta (2020), </a:t>
            </a:r>
            <a:r>
              <a:rPr lang="en-US" sz="3600" dirty="0">
                <a:solidFill>
                  <a:srgbClr val="FF0000"/>
                </a:solidFill>
              </a:rPr>
              <a:t>Practical Natural Language Processing: </a:t>
            </a:r>
            <a:br>
              <a:rPr lang="en-US" sz="3200" dirty="0">
                <a:solidFill>
                  <a:srgbClr val="FF0000"/>
                </a:solidFill>
              </a:rPr>
            </a:br>
            <a:r>
              <a:rPr lang="en-US" sz="2800" b="0" dirty="0">
                <a:solidFill>
                  <a:srgbClr val="FF0000"/>
                </a:solidFill>
              </a:rPr>
              <a:t>A Comprehensive Guide to Building Real-World NLP Systems,</a:t>
            </a:r>
            <a:r>
              <a:rPr lang="en-US" sz="2800" dirty="0">
                <a:solidFill>
                  <a:srgbClr val="FF0000"/>
                </a:solidFill>
              </a:rPr>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6" name="Picture 5">
            <a:extLst>
              <a:ext uri="{FF2B5EF4-FFF2-40B4-BE49-F238E27FC236}">
                <a16:creationId xmlns:a16="http://schemas.microsoft.com/office/drawing/2014/main" id="{F2AD2DEE-9F35-B844-9B64-9564A8B5BFB5}"/>
              </a:ext>
            </a:extLst>
          </p:cNvPr>
          <p:cNvPicPr>
            <a:picLocks noChangeAspect="1"/>
          </p:cNvPicPr>
          <p:nvPr/>
        </p:nvPicPr>
        <p:blipFill>
          <a:blip r:embed="rId3"/>
          <a:stretch>
            <a:fillRect/>
          </a:stretch>
        </p:blipFill>
        <p:spPr>
          <a:xfrm>
            <a:off x="4406356" y="2133600"/>
            <a:ext cx="3379287" cy="4428644"/>
          </a:xfrm>
          <a:prstGeom prst="rect">
            <a:avLst/>
          </a:prstGeom>
        </p:spPr>
      </p:pic>
    </p:spTree>
    <p:extLst>
      <p:ext uri="{BB962C8B-B14F-4D97-AF65-F5344CB8AC3E}">
        <p14:creationId xmlns:p14="http://schemas.microsoft.com/office/powerpoint/2010/main" val="160294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399967" y="6386082"/>
            <a:ext cx="11777043" cy="239655"/>
          </a:xfrm>
        </p:spPr>
        <p:txBody>
          <a:bodyPr>
            <a:noAutofit/>
          </a:bodyPr>
          <a:lstStyle/>
          <a:p>
            <a:r>
              <a:rPr lang="en-US" sz="1200" b="0" dirty="0">
                <a:solidFill>
                  <a:schemeClr val="tx1"/>
                </a:solidFill>
              </a:rPr>
              <a:t>Source: Sowmya </a:t>
            </a:r>
            <a:r>
              <a:rPr lang="en-US" sz="1200" b="0" dirty="0" err="1">
                <a:solidFill>
                  <a:schemeClr val="tx1"/>
                </a:solidFill>
              </a:rPr>
              <a:t>Vajjala</a:t>
            </a:r>
            <a:r>
              <a:rPr lang="en-US" sz="1200" b="0" dirty="0">
                <a:solidFill>
                  <a:schemeClr val="tx1"/>
                </a:solidFill>
              </a:rPr>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5" name="Picture 4">
            <a:extLst>
              <a:ext uri="{FF2B5EF4-FFF2-40B4-BE49-F238E27FC236}">
                <a16:creationId xmlns:a16="http://schemas.microsoft.com/office/drawing/2014/main" id="{DB3141E1-FD5F-9D4B-BAC9-2625AF86E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2402" y="190592"/>
            <a:ext cx="7904588" cy="3573882"/>
          </a:xfrm>
          <a:prstGeom prst="rect">
            <a:avLst/>
          </a:prstGeom>
        </p:spPr>
      </p:pic>
      <p:pic>
        <p:nvPicPr>
          <p:cNvPr id="6" name="Picture 5">
            <a:extLst>
              <a:ext uri="{FF2B5EF4-FFF2-40B4-BE49-F238E27FC236}">
                <a16:creationId xmlns:a16="http://schemas.microsoft.com/office/drawing/2014/main" id="{A9206C13-DCA8-1047-9BA5-05C852CA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42401" y="3891025"/>
            <a:ext cx="7904588" cy="2357880"/>
          </a:xfrm>
          <a:prstGeom prst="rect">
            <a:avLst/>
          </a:prstGeom>
        </p:spPr>
      </p:pic>
      <p:pic>
        <p:nvPicPr>
          <p:cNvPr id="7" name="Picture 6">
            <a:extLst>
              <a:ext uri="{FF2B5EF4-FFF2-40B4-BE49-F238E27FC236}">
                <a16:creationId xmlns:a16="http://schemas.microsoft.com/office/drawing/2014/main" id="{415EFEB4-E789-EA41-A129-47F808D2D14C}"/>
              </a:ext>
            </a:extLst>
          </p:cNvPr>
          <p:cNvPicPr>
            <a:picLocks noChangeAspect="1"/>
          </p:cNvPicPr>
          <p:nvPr/>
        </p:nvPicPr>
        <p:blipFill>
          <a:blip r:embed="rId5"/>
          <a:stretch>
            <a:fillRect/>
          </a:stretch>
        </p:blipFill>
        <p:spPr>
          <a:xfrm>
            <a:off x="237143" y="920124"/>
            <a:ext cx="3705257" cy="4855836"/>
          </a:xfrm>
          <a:prstGeom prst="rect">
            <a:avLst/>
          </a:prstGeom>
        </p:spPr>
      </p:pic>
    </p:spTree>
    <p:extLst>
      <p:ext uri="{BB962C8B-B14F-4D97-AF65-F5344CB8AC3E}">
        <p14:creationId xmlns:p14="http://schemas.microsoft.com/office/powerpoint/2010/main" val="4055381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Text Analytics and Text Mining</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23</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3EE45F35-0B27-5847-A87F-1E0B7A42FF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19248" y="764705"/>
            <a:ext cx="8453216" cy="5855671"/>
          </a:xfrm>
          <a:prstGeom prst="rect">
            <a:avLst/>
          </a:prstGeom>
        </p:spPr>
      </p:pic>
    </p:spTree>
    <p:extLst>
      <p:ext uri="{BB962C8B-B14F-4D97-AF65-F5344CB8AC3E}">
        <p14:creationId xmlns:p14="http://schemas.microsoft.com/office/powerpoint/2010/main" val="2164490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9" y="320100"/>
            <a:ext cx="10726328" cy="6217800"/>
          </a:xfrm>
        </p:spPr>
        <p:txBody>
          <a:bodyPr/>
          <a:lstStyle/>
          <a:p>
            <a:r>
              <a:rPr lang="en-US" sz="8800" dirty="0">
                <a:solidFill>
                  <a:srgbClr val="C00000"/>
                </a:solidFill>
              </a:rPr>
              <a:t>Artificial Intelligence </a:t>
            </a:r>
            <a:br>
              <a:rPr lang="en-US" sz="7200" dirty="0">
                <a:solidFill>
                  <a:srgbClr val="C00000"/>
                </a:solidFill>
              </a:rPr>
            </a:br>
            <a:r>
              <a:rPr lang="en-US" sz="12000" dirty="0">
                <a:solidFill>
                  <a:srgbClr val="C00000"/>
                </a:solidFill>
              </a:rPr>
              <a:t>(AI)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spTree>
    <p:extLst>
      <p:ext uri="{BB962C8B-B14F-4D97-AF65-F5344CB8AC3E}">
        <p14:creationId xmlns:p14="http://schemas.microsoft.com/office/powerpoint/2010/main" val="3996277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50E-C22F-3744-B665-0859223A6C49}"/>
              </a:ext>
            </a:extLst>
          </p:cNvPr>
          <p:cNvSpPr>
            <a:spLocks noGrp="1"/>
          </p:cNvSpPr>
          <p:nvPr>
            <p:ph type="title"/>
          </p:nvPr>
        </p:nvSpPr>
        <p:spPr>
          <a:xfrm>
            <a:off x="1981200" y="122238"/>
            <a:ext cx="8229600" cy="1786210"/>
          </a:xfrm>
        </p:spPr>
        <p:txBody>
          <a:bodyPr>
            <a:normAutofit fontScale="90000"/>
          </a:bodyPr>
          <a:lstStyle/>
          <a:p>
            <a:r>
              <a:rPr lang="en-US" b="1" dirty="0">
                <a:solidFill>
                  <a:srgbClr val="C00000"/>
                </a:solidFill>
              </a:rPr>
              <a:t>AI, Big Data, Cloud Computing</a:t>
            </a:r>
            <a:br>
              <a:rPr lang="en-US" b="1" dirty="0">
                <a:solidFill>
                  <a:schemeClr val="accent1"/>
                </a:solidFill>
              </a:rPr>
            </a:br>
            <a:r>
              <a:rPr lang="en-US" b="1" dirty="0">
                <a:solidFill>
                  <a:schemeClr val="accent1"/>
                </a:solidFill>
              </a:rPr>
              <a:t>Evolution of Decision Support, Business Intelligence, and Analytics</a:t>
            </a:r>
          </a:p>
        </p:txBody>
      </p:sp>
      <p:sp>
        <p:nvSpPr>
          <p:cNvPr id="4" name="Slide Number Placeholder 3">
            <a:extLst>
              <a:ext uri="{FF2B5EF4-FFF2-40B4-BE49-F238E27FC236}">
                <a16:creationId xmlns:a16="http://schemas.microsoft.com/office/drawing/2014/main" id="{EBF53333-FD96-FF4B-B82B-483AD2971C1F}"/>
              </a:ext>
            </a:extLst>
          </p:cNvPr>
          <p:cNvSpPr>
            <a:spLocks noGrp="1"/>
          </p:cNvSpPr>
          <p:nvPr>
            <p:ph type="sldNum" sz="quarter" idx="12"/>
          </p:nvPr>
        </p:nvSpPr>
        <p:spPr/>
        <p:txBody>
          <a:bodyPr/>
          <a:lstStyle/>
          <a:p>
            <a:fld id="{E008237F-23CD-E54D-BDBA-FE95A073E4E0}" type="slidenum">
              <a:rPr lang="zh-TW" altLang="en-US" smtClean="0"/>
              <a:pPr/>
              <a:t>25</a:t>
            </a:fld>
            <a:endParaRPr lang="zh-TW" altLang="en-US"/>
          </a:p>
        </p:txBody>
      </p:sp>
      <p:pic>
        <p:nvPicPr>
          <p:cNvPr id="5" name="Picture 4">
            <a:extLst>
              <a:ext uri="{FF2B5EF4-FFF2-40B4-BE49-F238E27FC236}">
                <a16:creationId xmlns:a16="http://schemas.microsoft.com/office/drawing/2014/main" id="{CB0390DC-1A50-9148-B677-58C96BA33407}"/>
              </a:ext>
            </a:extLst>
          </p:cNvPr>
          <p:cNvPicPr>
            <a:picLocks noChangeAspect="1"/>
          </p:cNvPicPr>
          <p:nvPr/>
        </p:nvPicPr>
        <p:blipFill>
          <a:blip r:embed="rId2"/>
          <a:stretch>
            <a:fillRect/>
          </a:stretch>
        </p:blipFill>
        <p:spPr>
          <a:xfrm>
            <a:off x="1743956" y="2780928"/>
            <a:ext cx="8744533" cy="3240360"/>
          </a:xfrm>
          <a:prstGeom prst="rect">
            <a:avLst/>
          </a:prstGeom>
        </p:spPr>
      </p:pic>
      <p:sp>
        <p:nvSpPr>
          <p:cNvPr id="8" name="矩形 4">
            <a:extLst>
              <a:ext uri="{FF2B5EF4-FFF2-40B4-BE49-F238E27FC236}">
                <a16:creationId xmlns:a16="http://schemas.microsoft.com/office/drawing/2014/main" id="{6513A895-9AA5-F241-B415-FB2F9BEEFDF4}"/>
              </a:ext>
            </a:extLst>
          </p:cNvPr>
          <p:cNvSpPr>
            <a:spLocks noChangeArrowheads="1"/>
          </p:cNvSpPr>
          <p:nvPr/>
        </p:nvSpPr>
        <p:spPr bwMode="auto">
          <a:xfrm>
            <a:off x="2094384" y="6457890"/>
            <a:ext cx="8003232" cy="400110"/>
          </a:xfrm>
          <a:prstGeom prst="rect">
            <a:avLst/>
          </a:prstGeom>
          <a:noFill/>
          <a:ln w="9525">
            <a:noFill/>
            <a:miter lim="800000"/>
            <a:headEnd/>
            <a:tailEnd/>
          </a:ln>
        </p:spPr>
        <p:txBody>
          <a:bodyPr wrap="square">
            <a:spAutoFit/>
          </a:bodyPr>
          <a:lstStyle/>
          <a:p>
            <a:pPr algn="ctr"/>
            <a:r>
              <a:rPr lang="en-US" altLang="zh-TW" sz="1000" dirty="0">
                <a:solidFill>
                  <a:srgbClr val="A6A6A6"/>
                </a:solidFill>
              </a:rPr>
              <a:t>Source: Ramesh Sharda, </a:t>
            </a:r>
            <a:r>
              <a:rPr lang="en-US" altLang="zh-TW" sz="1000" dirty="0" err="1">
                <a:solidFill>
                  <a:srgbClr val="A6A6A6"/>
                </a:solidFill>
              </a:rPr>
              <a:t>Dursun</a:t>
            </a:r>
            <a:r>
              <a:rPr lang="en-US" altLang="zh-TW" sz="1000" dirty="0">
                <a:solidFill>
                  <a:srgbClr val="A6A6A6"/>
                </a:solidFill>
              </a:rPr>
              <a:t> </a:t>
            </a:r>
            <a:r>
              <a:rPr lang="en-US" altLang="zh-TW" sz="1000" dirty="0" err="1">
                <a:solidFill>
                  <a:srgbClr val="A6A6A6"/>
                </a:solidFill>
              </a:rPr>
              <a:t>Delen</a:t>
            </a:r>
            <a:r>
              <a:rPr lang="en-US" altLang="zh-TW" sz="1000" dirty="0">
                <a:solidFill>
                  <a:srgbClr val="A6A6A6"/>
                </a:solidFill>
              </a:rPr>
              <a:t>, and Efraim Turban (2017), </a:t>
            </a:r>
            <a:br>
              <a:rPr lang="en-US" altLang="zh-TW" sz="1000" dirty="0">
                <a:solidFill>
                  <a:srgbClr val="A6A6A6"/>
                </a:solidFill>
              </a:rPr>
            </a:br>
            <a:r>
              <a:rPr lang="en-US" altLang="zh-TW" sz="1000" dirty="0">
                <a:solidFill>
                  <a:srgbClr val="A6A6A6"/>
                </a:solidFill>
              </a:rPr>
              <a:t>Business Intelligence, Analytics, and Data Science: A Managerial Perspective, 4th Edition, Pearson</a:t>
            </a:r>
          </a:p>
        </p:txBody>
      </p:sp>
      <p:sp>
        <p:nvSpPr>
          <p:cNvPr id="3" name="TextBox 2">
            <a:extLst>
              <a:ext uri="{FF2B5EF4-FFF2-40B4-BE49-F238E27FC236}">
                <a16:creationId xmlns:a16="http://schemas.microsoft.com/office/drawing/2014/main" id="{7B9DD6DB-96C9-1849-8048-C37BF82BF676}"/>
              </a:ext>
            </a:extLst>
          </p:cNvPr>
          <p:cNvSpPr txBox="1"/>
          <p:nvPr/>
        </p:nvSpPr>
        <p:spPr>
          <a:xfrm>
            <a:off x="1927508" y="2356510"/>
            <a:ext cx="452368" cy="461665"/>
          </a:xfrm>
          <a:prstGeom prst="rect">
            <a:avLst/>
          </a:prstGeom>
          <a:noFill/>
        </p:spPr>
        <p:txBody>
          <a:bodyPr wrap="none" rtlCol="0">
            <a:spAutoFit/>
          </a:bodyPr>
          <a:lstStyle/>
          <a:p>
            <a:r>
              <a:rPr lang="en-US" sz="2400" b="1" dirty="0">
                <a:solidFill>
                  <a:srgbClr val="C00000"/>
                </a:solidFill>
              </a:rPr>
              <a:t>AI</a:t>
            </a:r>
          </a:p>
        </p:txBody>
      </p:sp>
      <p:sp>
        <p:nvSpPr>
          <p:cNvPr id="7" name="TextBox 6">
            <a:extLst>
              <a:ext uri="{FF2B5EF4-FFF2-40B4-BE49-F238E27FC236}">
                <a16:creationId xmlns:a16="http://schemas.microsoft.com/office/drawing/2014/main" id="{52D32C1E-8C48-F44A-A823-7251F95BB278}"/>
              </a:ext>
            </a:extLst>
          </p:cNvPr>
          <p:cNvSpPr txBox="1"/>
          <p:nvPr/>
        </p:nvSpPr>
        <p:spPr>
          <a:xfrm>
            <a:off x="5421014" y="2356510"/>
            <a:ext cx="2390398" cy="461665"/>
          </a:xfrm>
          <a:prstGeom prst="rect">
            <a:avLst/>
          </a:prstGeom>
          <a:noFill/>
        </p:spPr>
        <p:txBody>
          <a:bodyPr wrap="none" rtlCol="0">
            <a:spAutoFit/>
          </a:bodyPr>
          <a:lstStyle/>
          <a:p>
            <a:r>
              <a:rPr lang="en-US" sz="2400" b="1" dirty="0">
                <a:solidFill>
                  <a:srgbClr val="C00000"/>
                </a:solidFill>
              </a:rPr>
              <a:t>Cloud Computing</a:t>
            </a:r>
          </a:p>
        </p:txBody>
      </p:sp>
      <p:sp>
        <p:nvSpPr>
          <p:cNvPr id="9" name="TextBox 8">
            <a:extLst>
              <a:ext uri="{FF2B5EF4-FFF2-40B4-BE49-F238E27FC236}">
                <a16:creationId xmlns:a16="http://schemas.microsoft.com/office/drawing/2014/main" id="{FC7B8E16-E0F5-F345-AEEA-5798AFEEDD52}"/>
              </a:ext>
            </a:extLst>
          </p:cNvPr>
          <p:cNvSpPr txBox="1"/>
          <p:nvPr/>
        </p:nvSpPr>
        <p:spPr>
          <a:xfrm>
            <a:off x="8300293" y="2356510"/>
            <a:ext cx="1247970" cy="461665"/>
          </a:xfrm>
          <a:prstGeom prst="rect">
            <a:avLst/>
          </a:prstGeom>
          <a:noFill/>
        </p:spPr>
        <p:txBody>
          <a:bodyPr wrap="none" rtlCol="0">
            <a:spAutoFit/>
          </a:bodyPr>
          <a:lstStyle/>
          <a:p>
            <a:r>
              <a:rPr lang="en-US" sz="2400" b="1" dirty="0">
                <a:solidFill>
                  <a:srgbClr val="C00000"/>
                </a:solidFill>
              </a:rPr>
              <a:t>Big Data</a:t>
            </a:r>
          </a:p>
        </p:txBody>
      </p:sp>
      <p:sp>
        <p:nvSpPr>
          <p:cNvPr id="6" name="Rounded Rectangle 5">
            <a:extLst>
              <a:ext uri="{FF2B5EF4-FFF2-40B4-BE49-F238E27FC236}">
                <a16:creationId xmlns:a16="http://schemas.microsoft.com/office/drawing/2014/main" id="{F97F7362-9C56-344B-A504-E283CA3FB680}"/>
              </a:ext>
            </a:extLst>
          </p:cNvPr>
          <p:cNvSpPr/>
          <p:nvPr/>
        </p:nvSpPr>
        <p:spPr>
          <a:xfrm rot="2617693">
            <a:off x="2072700" y="3557554"/>
            <a:ext cx="35257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AFC055B-2A76-1C4D-BAF5-3F808415766D}"/>
              </a:ext>
            </a:extLst>
          </p:cNvPr>
          <p:cNvSpPr/>
          <p:nvPr/>
        </p:nvSpPr>
        <p:spPr>
          <a:xfrm rot="2617693">
            <a:off x="5783288" y="3766321"/>
            <a:ext cx="1544363"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20D1D3-6FEE-9444-8450-509EF5EA063B}"/>
              </a:ext>
            </a:extLst>
          </p:cNvPr>
          <p:cNvSpPr/>
          <p:nvPr/>
        </p:nvSpPr>
        <p:spPr>
          <a:xfrm rot="2617693">
            <a:off x="7584527" y="4081603"/>
            <a:ext cx="1732476" cy="332094"/>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3D91960-0BB2-9F43-8442-3021FB9CE124}"/>
              </a:ext>
            </a:extLst>
          </p:cNvPr>
          <p:cNvSpPr/>
          <p:nvPr/>
        </p:nvSpPr>
        <p:spPr>
          <a:xfrm rot="2617693">
            <a:off x="6783993" y="4022111"/>
            <a:ext cx="1844056" cy="312568"/>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DD7452-ED3A-764D-8069-7032C158C7FD}"/>
              </a:ext>
            </a:extLst>
          </p:cNvPr>
          <p:cNvSpPr/>
          <p:nvPr/>
        </p:nvSpPr>
        <p:spPr>
          <a:xfrm rot="2617693">
            <a:off x="6482205" y="4071423"/>
            <a:ext cx="1652419" cy="308163"/>
          </a:xfrm>
          <a:prstGeom prst="roundRect">
            <a:avLst>
              <a:gd name="adj" fmla="val 19411"/>
            </a:avLst>
          </a:prstGeom>
          <a:noFill/>
          <a:ln w="28575">
            <a:solidFill>
              <a:srgbClr val="C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035EB1-85BC-AD44-9178-76EA6EA478FD}"/>
              </a:ext>
            </a:extLst>
          </p:cNvPr>
          <p:cNvSpPr txBox="1"/>
          <p:nvPr/>
        </p:nvSpPr>
        <p:spPr>
          <a:xfrm>
            <a:off x="6231501" y="2931021"/>
            <a:ext cx="647934" cy="461665"/>
          </a:xfrm>
          <a:prstGeom prst="rect">
            <a:avLst/>
          </a:prstGeom>
          <a:noFill/>
        </p:spPr>
        <p:txBody>
          <a:bodyPr wrap="none" rtlCol="0">
            <a:spAutoFit/>
          </a:bodyPr>
          <a:lstStyle/>
          <a:p>
            <a:r>
              <a:rPr lang="en-US" sz="2400" b="1" dirty="0">
                <a:solidFill>
                  <a:srgbClr val="C00000"/>
                </a:solidFill>
              </a:rPr>
              <a:t>DM</a:t>
            </a:r>
          </a:p>
        </p:txBody>
      </p:sp>
      <p:sp>
        <p:nvSpPr>
          <p:cNvPr id="16" name="TextBox 15">
            <a:extLst>
              <a:ext uri="{FF2B5EF4-FFF2-40B4-BE49-F238E27FC236}">
                <a16:creationId xmlns:a16="http://schemas.microsoft.com/office/drawing/2014/main" id="{1DF5ACF1-27D9-3F4B-8974-307A8393827A}"/>
              </a:ext>
            </a:extLst>
          </p:cNvPr>
          <p:cNvSpPr txBox="1"/>
          <p:nvPr/>
        </p:nvSpPr>
        <p:spPr>
          <a:xfrm>
            <a:off x="6853643" y="2910423"/>
            <a:ext cx="439544" cy="461665"/>
          </a:xfrm>
          <a:prstGeom prst="rect">
            <a:avLst/>
          </a:prstGeom>
          <a:noFill/>
        </p:spPr>
        <p:txBody>
          <a:bodyPr wrap="none" rtlCol="0">
            <a:spAutoFit/>
          </a:bodyPr>
          <a:lstStyle/>
          <a:p>
            <a:r>
              <a:rPr lang="en-US" sz="2400" b="1" dirty="0">
                <a:solidFill>
                  <a:srgbClr val="C00000"/>
                </a:solidFill>
              </a:rPr>
              <a:t>BI</a:t>
            </a:r>
          </a:p>
        </p:txBody>
      </p:sp>
      <p:sp>
        <p:nvSpPr>
          <p:cNvPr id="17" name="Right Arrow 16">
            <a:extLst>
              <a:ext uri="{FF2B5EF4-FFF2-40B4-BE49-F238E27FC236}">
                <a16:creationId xmlns:a16="http://schemas.microsoft.com/office/drawing/2014/main" id="{D247676A-FAFB-6244-AB52-DAB57304C3D2}"/>
              </a:ext>
            </a:extLst>
          </p:cNvPr>
          <p:cNvSpPr/>
          <p:nvPr/>
        </p:nvSpPr>
        <p:spPr>
          <a:xfrm>
            <a:off x="1849021" y="1834675"/>
            <a:ext cx="8534400" cy="595030"/>
          </a:xfrm>
          <a:prstGeom prst="rightArrow">
            <a:avLst>
              <a:gd name="adj1" fmla="val 62806"/>
              <a:gd name="adj2" fmla="val 50000"/>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C00000"/>
                </a:solidFill>
              </a:rPr>
              <a:t>AI</a:t>
            </a:r>
          </a:p>
        </p:txBody>
      </p:sp>
    </p:spTree>
    <p:extLst>
      <p:ext uri="{BB962C8B-B14F-4D97-AF65-F5344CB8AC3E}">
        <p14:creationId xmlns:p14="http://schemas.microsoft.com/office/powerpoint/2010/main" val="3672033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D90D-A554-BF4A-B3C6-F3F13AB35705}"/>
              </a:ext>
            </a:extLst>
          </p:cNvPr>
          <p:cNvSpPr>
            <a:spLocks noGrp="1"/>
          </p:cNvSpPr>
          <p:nvPr>
            <p:ph type="title"/>
          </p:nvPr>
        </p:nvSpPr>
        <p:spPr>
          <a:xfrm>
            <a:off x="1981200" y="116632"/>
            <a:ext cx="8229600" cy="706090"/>
          </a:xfrm>
        </p:spPr>
        <p:txBody>
          <a:bodyPr>
            <a:normAutofit fontScale="90000"/>
          </a:bodyPr>
          <a:lstStyle/>
          <a:p>
            <a:r>
              <a:rPr lang="en-US" dirty="0">
                <a:solidFill>
                  <a:schemeClr val="accent1"/>
                </a:solidFill>
              </a:rPr>
              <a:t>The Rise of AI</a:t>
            </a:r>
          </a:p>
        </p:txBody>
      </p:sp>
      <p:sp>
        <p:nvSpPr>
          <p:cNvPr id="4" name="Slide Number Placeholder 3">
            <a:extLst>
              <a:ext uri="{FF2B5EF4-FFF2-40B4-BE49-F238E27FC236}">
                <a16:creationId xmlns:a16="http://schemas.microsoft.com/office/drawing/2014/main" id="{865D809F-13C7-7341-8AFC-8F934CE41D8C}"/>
              </a:ext>
            </a:extLst>
          </p:cNvPr>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sp>
        <p:nvSpPr>
          <p:cNvPr id="5" name="Rectangle 4">
            <a:extLst>
              <a:ext uri="{FF2B5EF4-FFF2-40B4-BE49-F238E27FC236}">
                <a16:creationId xmlns:a16="http://schemas.microsoft.com/office/drawing/2014/main" id="{E95BE83D-1FF1-8344-AE69-5A5CFEEC5A36}"/>
              </a:ext>
            </a:extLst>
          </p:cNvPr>
          <p:cNvSpPr/>
          <p:nvPr/>
        </p:nvSpPr>
        <p:spPr>
          <a:xfrm>
            <a:off x="2792022"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pic>
        <p:nvPicPr>
          <p:cNvPr id="6" name="Picture 5">
            <a:extLst>
              <a:ext uri="{FF2B5EF4-FFF2-40B4-BE49-F238E27FC236}">
                <a16:creationId xmlns:a16="http://schemas.microsoft.com/office/drawing/2014/main" id="{6499BAE8-51A7-7D49-B3DB-AEC28A3C3B17}"/>
              </a:ext>
            </a:extLst>
          </p:cNvPr>
          <p:cNvPicPr>
            <a:picLocks noChangeAspect="1"/>
          </p:cNvPicPr>
          <p:nvPr/>
        </p:nvPicPr>
        <p:blipFill>
          <a:blip r:embed="rId2"/>
          <a:stretch>
            <a:fillRect/>
          </a:stretch>
        </p:blipFill>
        <p:spPr>
          <a:xfrm>
            <a:off x="1630934" y="1052737"/>
            <a:ext cx="8929563" cy="5191607"/>
          </a:xfrm>
          <a:prstGeom prst="rect">
            <a:avLst/>
          </a:prstGeom>
        </p:spPr>
      </p:pic>
    </p:spTree>
    <p:extLst>
      <p:ext uri="{BB962C8B-B14F-4D97-AF65-F5344CB8AC3E}">
        <p14:creationId xmlns:p14="http://schemas.microsoft.com/office/powerpoint/2010/main" val="138218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lstStyle/>
          <a:p>
            <a:r>
              <a:rPr lang="en-US" sz="7200" dirty="0">
                <a:solidFill>
                  <a:srgbClr val="C00000"/>
                </a:solidFill>
              </a:rPr>
              <a:t>Definition </a:t>
            </a:r>
            <a:br>
              <a:rPr lang="en-US" sz="7200" dirty="0">
                <a:solidFill>
                  <a:srgbClr val="C00000"/>
                </a:solidFill>
              </a:rPr>
            </a:br>
            <a:r>
              <a:rPr lang="en-US" sz="7200" dirty="0">
                <a:solidFill>
                  <a:srgbClr val="C00000"/>
                </a:solidFill>
              </a:rPr>
              <a:t>of </a:t>
            </a:r>
            <a:br>
              <a:rPr lang="en-US" sz="7200" dirty="0">
                <a:solidFill>
                  <a:srgbClr val="C00000"/>
                </a:solidFill>
              </a:rPr>
            </a:br>
            <a:r>
              <a:rPr lang="en-US" sz="7200" dirty="0">
                <a:solidFill>
                  <a:srgbClr val="C00000"/>
                </a:solidFill>
              </a:rPr>
              <a:t>Artificial Intelligence (A.I.)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27</a:t>
            </a:fld>
            <a:endParaRPr lang="zh-TW" altLang="en-US"/>
          </a:p>
        </p:txBody>
      </p:sp>
    </p:spTree>
    <p:extLst>
      <p:ext uri="{BB962C8B-B14F-4D97-AF65-F5344CB8AC3E}">
        <p14:creationId xmlns:p14="http://schemas.microsoft.com/office/powerpoint/2010/main" val="4194331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2" y="260648"/>
            <a:ext cx="8229600" cy="6217800"/>
          </a:xfrm>
        </p:spPr>
        <p:txBody>
          <a:bodyPr>
            <a:normAutofit fontScale="90000"/>
          </a:bodyPr>
          <a:lstStyle/>
          <a:p>
            <a:r>
              <a:rPr lang="en-US" sz="6000" dirty="0">
                <a:solidFill>
                  <a:srgbClr val="FF0000"/>
                </a:solidFill>
              </a:rPr>
              <a:t>Artificial Intelligence </a:t>
            </a:r>
            <a:br>
              <a:rPr lang="en-US" sz="6000" dirty="0"/>
            </a:br>
            <a:br>
              <a:rPr lang="en-US" b="1" dirty="0"/>
            </a:br>
            <a:r>
              <a:rPr lang="en-US" b="1" dirty="0"/>
              <a:t>“… </a:t>
            </a:r>
            <a:r>
              <a:rPr lang="en-US" b="1" dirty="0">
                <a:solidFill>
                  <a:srgbClr val="FF0000"/>
                </a:solidFill>
              </a:rPr>
              <a:t>the </a:t>
            </a:r>
            <a:r>
              <a:rPr lang="en-US" sz="6000" dirty="0">
                <a:solidFill>
                  <a:srgbClr val="FF0000"/>
                </a:solidFill>
              </a:rPr>
              <a:t>science</a:t>
            </a:r>
            <a:r>
              <a:rPr lang="en-US" b="1" dirty="0">
                <a:solidFill>
                  <a:srgbClr val="FF0000"/>
                </a:solidFill>
              </a:rPr>
              <a:t> and </a:t>
            </a:r>
            <a:br>
              <a:rPr lang="en-US" b="1" dirty="0">
                <a:solidFill>
                  <a:srgbClr val="FF0000"/>
                </a:solidFill>
              </a:rPr>
            </a:br>
            <a:r>
              <a:rPr lang="en-US" sz="6000" dirty="0">
                <a:solidFill>
                  <a:srgbClr val="FF0000"/>
                </a:solidFill>
              </a:rPr>
              <a:t>engineering</a:t>
            </a:r>
            <a:r>
              <a:rPr lang="en-US" b="1" dirty="0">
                <a:solidFill>
                  <a:srgbClr val="FF0000"/>
                </a:solidFill>
              </a:rPr>
              <a:t> </a:t>
            </a:r>
            <a:br>
              <a:rPr lang="en-US" b="1" dirty="0">
                <a:solidFill>
                  <a:srgbClr val="FF0000"/>
                </a:solidFill>
              </a:rPr>
            </a:br>
            <a:r>
              <a:rPr lang="en-US" b="1" dirty="0">
                <a:solidFill>
                  <a:srgbClr val="FF0000"/>
                </a:solidFill>
              </a:rPr>
              <a:t>of </a:t>
            </a:r>
            <a:br>
              <a:rPr lang="en-US" b="1" dirty="0">
                <a:solidFill>
                  <a:srgbClr val="FF0000"/>
                </a:solidFill>
              </a:rPr>
            </a:br>
            <a:r>
              <a:rPr lang="en-US" b="1" dirty="0">
                <a:solidFill>
                  <a:srgbClr val="FF0000"/>
                </a:solidFill>
              </a:rPr>
              <a:t>making </a:t>
            </a:r>
            <a:br>
              <a:rPr lang="en-US" b="1" dirty="0">
                <a:solidFill>
                  <a:srgbClr val="FF0000"/>
                </a:solidFill>
              </a:rPr>
            </a:br>
            <a:r>
              <a:rPr lang="en-US" sz="6000" dirty="0">
                <a:solidFill>
                  <a:srgbClr val="FF0000"/>
                </a:solidFill>
              </a:rPr>
              <a:t>intelligent</a:t>
            </a:r>
            <a:r>
              <a:rPr lang="en-US" b="1" dirty="0">
                <a:solidFill>
                  <a:srgbClr val="FF0000"/>
                </a:solidFill>
              </a:rPr>
              <a:t> </a:t>
            </a:r>
            <a:r>
              <a:rPr lang="en-US" sz="6000" dirty="0">
                <a:solidFill>
                  <a:srgbClr val="FF0000"/>
                </a:solidFill>
              </a:rPr>
              <a:t>machines</a:t>
            </a:r>
            <a:r>
              <a:rPr lang="en-US" b="1" dirty="0"/>
              <a:t>” </a:t>
            </a:r>
            <a:br>
              <a:rPr lang="en-US" b="1" dirty="0"/>
            </a:br>
            <a:r>
              <a:rPr lang="en-US" sz="3600" dirty="0"/>
              <a:t>(John McCarthy, 1955)</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28</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3151353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technology that </a:t>
            </a:r>
            <a:br>
              <a:rPr lang="en-US" sz="7200" dirty="0">
                <a:solidFill>
                  <a:srgbClr val="FF0000"/>
                </a:solidFill>
              </a:rPr>
            </a:br>
            <a:r>
              <a:rPr lang="en-US" sz="7200" dirty="0">
                <a:solidFill>
                  <a:srgbClr val="FF0000"/>
                </a:solidFill>
              </a:rPr>
              <a:t>thinks and acts </a:t>
            </a:r>
            <a:br>
              <a:rPr lang="en-US" sz="7200" dirty="0">
                <a:solidFill>
                  <a:srgbClr val="FF0000"/>
                </a:solidFill>
              </a:rPr>
            </a:br>
            <a:r>
              <a:rPr lang="en-US" sz="7200" dirty="0">
                <a:solidFill>
                  <a:srgbClr val="FF0000"/>
                </a:solidFill>
              </a:rPr>
              <a:t>like humans</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2381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BE8F-8E77-634C-8332-BB199982B6F2}"/>
              </a:ext>
            </a:extLst>
          </p:cNvPr>
          <p:cNvSpPr>
            <a:spLocks noGrp="1"/>
          </p:cNvSpPr>
          <p:nvPr>
            <p:ph type="title"/>
          </p:nvPr>
        </p:nvSpPr>
        <p:spPr>
          <a:xfrm>
            <a:off x="534389" y="135104"/>
            <a:ext cx="11222181" cy="1769757"/>
          </a:xfrm>
        </p:spPr>
        <p:txBody>
          <a:bodyPr>
            <a:normAutofit fontScale="90000"/>
          </a:bodyPr>
          <a:lstStyle/>
          <a:p>
            <a:r>
              <a:rPr lang="en-US" altLang="zh-TW" dirty="0">
                <a:ea typeface="Heiti TC Medium" pitchFamily="2" charset="-128"/>
              </a:rPr>
              <a:t>Course Syllabus</a:t>
            </a:r>
            <a:br>
              <a:rPr lang="en-US" altLang="zh-TW" dirty="0">
                <a:ea typeface="Heiti TC Medium" pitchFamily="2" charset="-128"/>
              </a:rPr>
            </a:br>
            <a:r>
              <a:rPr lang="en-US" altLang="zh-TW" dirty="0">
                <a:ea typeface="Heiti TC Medium" pitchFamily="2" charset="-128"/>
              </a:rPr>
              <a:t>National Taipei University</a:t>
            </a:r>
            <a:br>
              <a:rPr lang="en-US" altLang="zh-TW" dirty="0">
                <a:ea typeface="Heiti TC Medium" pitchFamily="2" charset="-128"/>
              </a:rPr>
            </a:br>
            <a:r>
              <a:rPr lang="en-US" altLang="zh-TW" dirty="0">
                <a:ea typeface="Heiti TC Medium" pitchFamily="2" charset="-128"/>
              </a:rPr>
              <a:t>Academic Year 112, 1</a:t>
            </a:r>
            <a:r>
              <a:rPr lang="en-US" altLang="zh-TW" baseline="30000" dirty="0">
                <a:ea typeface="Heiti TC Medium" pitchFamily="2" charset="-128"/>
              </a:rPr>
              <a:t>st</a:t>
            </a:r>
            <a:r>
              <a:rPr lang="en-US" altLang="zh-TW" dirty="0">
                <a:ea typeface="Heiti TC Medium" pitchFamily="2" charset="-128"/>
              </a:rPr>
              <a:t> Semester (Fall 2023)</a:t>
            </a:r>
            <a:endParaRPr lang="en-US" dirty="0">
              <a:latin typeface="Calibri" panose="020F0502020204030204" pitchFamily="34" charset="0"/>
              <a:ea typeface="Heiti TC Medium" pitchFamily="2" charset="-128"/>
              <a:cs typeface="Calibri" panose="020F0502020204030204" pitchFamily="34" charset="0"/>
            </a:endParaRPr>
          </a:p>
        </p:txBody>
      </p:sp>
      <p:sp>
        <p:nvSpPr>
          <p:cNvPr id="3" name="Content Placeholder 2">
            <a:extLst>
              <a:ext uri="{FF2B5EF4-FFF2-40B4-BE49-F238E27FC236}">
                <a16:creationId xmlns:a16="http://schemas.microsoft.com/office/drawing/2014/main" id="{31B8585B-1D8F-6C47-AA13-A968D1CE3048}"/>
              </a:ext>
            </a:extLst>
          </p:cNvPr>
          <p:cNvSpPr>
            <a:spLocks noGrp="1"/>
          </p:cNvSpPr>
          <p:nvPr>
            <p:ph idx="1"/>
          </p:nvPr>
        </p:nvSpPr>
        <p:spPr>
          <a:xfrm>
            <a:off x="534389" y="2078182"/>
            <a:ext cx="11222181" cy="4358244"/>
          </a:xfrm>
        </p:spPr>
        <p:txBody>
          <a:bodyPr>
            <a:noAutofit/>
          </a:bodyPr>
          <a:lstStyle/>
          <a:p>
            <a:pPr>
              <a:spcAft>
                <a:spcPts val="600"/>
              </a:spcAft>
            </a:pPr>
            <a:r>
              <a:rPr lang="en-US" altLang="zh-TW" dirty="0"/>
              <a:t>Course Title: </a:t>
            </a:r>
            <a:r>
              <a:rPr lang="en-US" altLang="zh-TW" dirty="0">
                <a:solidFill>
                  <a:srgbClr val="C00000"/>
                </a:solidFill>
              </a:rPr>
              <a:t>Artificial Intelligence for Text Analytics</a:t>
            </a:r>
          </a:p>
          <a:p>
            <a:pPr>
              <a:spcAft>
                <a:spcPts val="600"/>
              </a:spcAft>
            </a:pPr>
            <a:r>
              <a:rPr lang="en-US" altLang="zh-TW" dirty="0"/>
              <a:t>Instructor: Min-</a:t>
            </a:r>
            <a:r>
              <a:rPr lang="en-US" altLang="zh-TW" dirty="0" err="1"/>
              <a:t>Yuh</a:t>
            </a:r>
            <a:r>
              <a:rPr lang="en-US" altLang="zh-TW" dirty="0"/>
              <a:t> Day</a:t>
            </a:r>
          </a:p>
          <a:p>
            <a:pPr>
              <a:spcAft>
                <a:spcPts val="600"/>
              </a:spcAft>
            </a:pPr>
            <a:r>
              <a:rPr lang="en-US" altLang="zh-TW" dirty="0"/>
              <a:t>Course Class: MBA, IM, NTPU (3 Credits, Elective) </a:t>
            </a:r>
          </a:p>
          <a:p>
            <a:pPr>
              <a:spcAft>
                <a:spcPts val="600"/>
              </a:spcAft>
            </a:pPr>
            <a:r>
              <a:rPr lang="en-US" altLang="zh-TW" dirty="0"/>
              <a:t>Details</a:t>
            </a:r>
          </a:p>
          <a:p>
            <a:pPr lvl="1">
              <a:spcAft>
                <a:spcPts val="600"/>
              </a:spcAft>
            </a:pPr>
            <a:r>
              <a:rPr lang="en-US" altLang="zh-TW" dirty="0"/>
              <a:t>EMI Course </a:t>
            </a:r>
            <a:br>
              <a:rPr lang="en-US" altLang="zh-TW" dirty="0"/>
            </a:br>
            <a:r>
              <a:rPr lang="en-US" altLang="zh-TW" dirty="0"/>
              <a:t>(3 </a:t>
            </a:r>
            <a:r>
              <a:rPr lang="en-US" dirty="0"/>
              <a:t>Credits, Elective, </a:t>
            </a:r>
            <a:r>
              <a:rPr lang="en-US" altLang="zh-TW" dirty="0"/>
              <a:t>One Semester</a:t>
            </a:r>
            <a:r>
              <a:rPr lang="en-US" dirty="0"/>
              <a:t>) (M5265)</a:t>
            </a:r>
            <a:endParaRPr lang="en-US" altLang="zh-TW" dirty="0"/>
          </a:p>
          <a:p>
            <a:pPr>
              <a:spcAft>
                <a:spcPts val="600"/>
              </a:spcAft>
            </a:pPr>
            <a:r>
              <a:rPr lang="en-US" altLang="zh-TW" dirty="0"/>
              <a:t>Time &amp; Place: Wed, 2, 3, 4, (9:10-12:00) (B3F17)</a:t>
            </a:r>
          </a:p>
          <a:p>
            <a:pPr>
              <a:spcAft>
                <a:spcPts val="600"/>
              </a:spcAft>
            </a:pPr>
            <a:r>
              <a:rPr lang="en-US" sz="2400" dirty="0">
                <a:solidFill>
                  <a:schemeClr val="accent1"/>
                </a:solidFill>
                <a:latin typeface="Calibri" panose="020F0502020204030204" pitchFamily="34" charset="0"/>
                <a:ea typeface="Heiti TC Medium" pitchFamily="2" charset="-128"/>
                <a:cs typeface="Calibri" panose="020F0502020204030204" pitchFamily="34" charset="0"/>
              </a:rPr>
              <a:t>Google Meet</a:t>
            </a:r>
            <a:r>
              <a:rPr lang="en-US" sz="2400" dirty="0">
                <a:solidFill>
                  <a:schemeClr val="accent1"/>
                </a:solidFill>
              </a:rPr>
              <a:t>: </a:t>
            </a:r>
            <a:r>
              <a:rPr lang="en-US" sz="2400" b="0" dirty="0">
                <a:solidFill>
                  <a:schemeClr val="accent1"/>
                </a:solidFill>
                <a:hlinkClick r:id="rId2"/>
              </a:rPr>
              <a:t>https://meet.google.com/miy-fbif-max</a:t>
            </a:r>
            <a:endParaRPr lang="en-US" sz="2400" b="0" dirty="0">
              <a:solidFill>
                <a:schemeClr val="accent1"/>
              </a:solidFill>
            </a:endParaRPr>
          </a:p>
          <a:p>
            <a:pPr>
              <a:lnSpc>
                <a:spcPct val="100000"/>
              </a:lnSpc>
              <a:spcBef>
                <a:spcPts val="0"/>
              </a:spcBef>
              <a:spcAft>
                <a:spcPts val="600"/>
              </a:spcAft>
            </a:pPr>
            <a:endParaRPr lang="en-US" sz="2400" b="0" dirty="0">
              <a:solidFill>
                <a:schemeClr val="accent1"/>
              </a:solidFill>
              <a:latin typeface="Calibri" panose="020F0502020204030204" pitchFamily="34" charset="0"/>
              <a:ea typeface="Heiti TC Medium" pitchFamily="2" charset="-128"/>
              <a:cs typeface="Calibri" panose="020F0502020204030204" pitchFamily="34" charset="0"/>
            </a:endParaRP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1619933-A934-BD47-AD81-7D08DAF68AED}"/>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6" name="Picture 5">
            <a:extLst>
              <a:ext uri="{FF2B5EF4-FFF2-40B4-BE49-F238E27FC236}">
                <a16:creationId xmlns:a16="http://schemas.microsoft.com/office/drawing/2014/main" id="{702E2DD3-DD0E-B549-9C9F-47B1F513AC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7" name="Picture 6">
            <a:extLst>
              <a:ext uri="{FF2B5EF4-FFF2-40B4-BE49-F238E27FC236}">
                <a16:creationId xmlns:a16="http://schemas.microsoft.com/office/drawing/2014/main" id="{93FFE905-387B-D749-8B47-4EEFCCBD81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1" name="Picture 10">
            <a:extLst>
              <a:ext uri="{FF2B5EF4-FFF2-40B4-BE49-F238E27FC236}">
                <a16:creationId xmlns:a16="http://schemas.microsoft.com/office/drawing/2014/main" id="{52702077-207D-0C46-90C5-453A00FA9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23306" y="5974374"/>
            <a:ext cx="791692" cy="791692"/>
          </a:xfrm>
          <a:prstGeom prst="rect">
            <a:avLst/>
          </a:prstGeom>
        </p:spPr>
      </p:pic>
      <p:sp>
        <p:nvSpPr>
          <p:cNvPr id="9" name="TextBox 8">
            <a:extLst>
              <a:ext uri="{FF2B5EF4-FFF2-40B4-BE49-F238E27FC236}">
                <a16:creationId xmlns:a16="http://schemas.microsoft.com/office/drawing/2014/main" id="{F14C3D76-7B0A-08FB-29F5-50C6AD5D13DC}"/>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2"/>
              </a:rPr>
              <a:t>https://meet.google.com/miy-fbif-max</a:t>
            </a:r>
            <a:endParaRPr lang="en-US" sz="1200" dirty="0"/>
          </a:p>
        </p:txBody>
      </p:sp>
      <p:pic>
        <p:nvPicPr>
          <p:cNvPr id="13" name="Picture 12">
            <a:extLst>
              <a:ext uri="{FF2B5EF4-FFF2-40B4-BE49-F238E27FC236}">
                <a16:creationId xmlns:a16="http://schemas.microsoft.com/office/drawing/2014/main" id="{544F98E0-48D5-AE14-E400-C755265DE6D7}"/>
              </a:ext>
            </a:extLst>
          </p:cNvPr>
          <p:cNvPicPr>
            <a:picLocks noChangeAspect="1"/>
          </p:cNvPicPr>
          <p:nvPr/>
        </p:nvPicPr>
        <p:blipFill>
          <a:blip r:embed="rId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394333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normAutofit fontScale="90000"/>
          </a:bodyPr>
          <a:lstStyle/>
          <a:p>
            <a:r>
              <a:rPr lang="en-US" sz="7200" dirty="0">
                <a:solidFill>
                  <a:srgbClr val="FF0000"/>
                </a:solidFill>
              </a:rPr>
              <a:t>Artificial Intelligence </a:t>
            </a:r>
            <a:br>
              <a:rPr lang="en-US" sz="7200" dirty="0"/>
            </a:br>
            <a:r>
              <a:rPr lang="en-US" b="1" dirty="0"/>
              <a:t> </a:t>
            </a:r>
            <a:br>
              <a:rPr lang="en-US" sz="7200" dirty="0"/>
            </a:br>
            <a:r>
              <a:rPr lang="en-US" sz="7200" dirty="0"/>
              <a:t>“… </a:t>
            </a:r>
            <a:r>
              <a:rPr lang="en-US" sz="7200" dirty="0">
                <a:solidFill>
                  <a:srgbClr val="FF0000"/>
                </a:solidFill>
              </a:rPr>
              <a:t>intelligence</a:t>
            </a:r>
            <a:r>
              <a:rPr lang="en-US" sz="7200" dirty="0"/>
              <a:t> exhibited by </a:t>
            </a:r>
            <a:r>
              <a:rPr lang="en-US" sz="7200" dirty="0">
                <a:solidFill>
                  <a:srgbClr val="FF0000"/>
                </a:solidFill>
              </a:rPr>
              <a:t>machines</a:t>
            </a:r>
            <a:r>
              <a:rPr lang="en-US" sz="7200" dirty="0"/>
              <a:t> or </a:t>
            </a:r>
            <a:r>
              <a:rPr lang="en-US" sz="7200" dirty="0">
                <a:solidFill>
                  <a:srgbClr val="FF0000"/>
                </a:solidFill>
              </a:rPr>
              <a:t>software</a:t>
            </a:r>
            <a:r>
              <a:rPr lang="en-US" sz="7200" dirty="0"/>
              <a: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sp>
        <p:nvSpPr>
          <p:cNvPr id="5" name="Rectangle 4"/>
          <p:cNvSpPr/>
          <p:nvPr/>
        </p:nvSpPr>
        <p:spPr>
          <a:xfrm>
            <a:off x="2135560" y="6597353"/>
            <a:ext cx="7902624"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digitalintelligencetoday.com</a:t>
            </a:r>
            <a:r>
              <a:rPr lang="en-US" sz="1000" dirty="0">
                <a:solidFill>
                  <a:schemeClr val="bg1">
                    <a:lumMod val="75000"/>
                  </a:schemeClr>
                </a:solidFill>
              </a:rPr>
              <a:t>/artificial-intelligence-defined-useful-list-of-popular-definitions-from-business-and-science/</a:t>
            </a:r>
          </a:p>
        </p:txBody>
      </p:sp>
    </p:spTree>
    <p:extLst>
      <p:ext uri="{BB962C8B-B14F-4D97-AF65-F5344CB8AC3E}">
        <p14:creationId xmlns:p14="http://schemas.microsoft.com/office/powerpoint/2010/main" val="3546886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116633"/>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graphicFrame>
        <p:nvGraphicFramePr>
          <p:cNvPr id="7" name="Table 6"/>
          <p:cNvGraphicFramePr>
            <a:graphicFrameLocks noGrp="1"/>
          </p:cNvGraphicFramePr>
          <p:nvPr/>
        </p:nvGraphicFramePr>
        <p:xfrm>
          <a:off x="1793972" y="1063472"/>
          <a:ext cx="8603148" cy="5389864"/>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Thinking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Thinking</a:t>
                      </a:r>
                      <a:r>
                        <a:rPr lang="en-US" sz="3600" b="1" baseline="0" dirty="0">
                          <a:solidFill>
                            <a:schemeClr val="accent1"/>
                          </a:solidFill>
                        </a:rPr>
                        <a:t> Rationally</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Acting Humanly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Acting Rationally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2264BB9-0532-2E4A-BB32-E00C293A33F5}"/>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646725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746" y="44625"/>
            <a:ext cx="8229600" cy="901463"/>
          </a:xfrm>
        </p:spPr>
        <p:txBody>
          <a:bodyPr/>
          <a:lstStyle/>
          <a:p>
            <a:r>
              <a:rPr lang="en-US" b="1" dirty="0">
                <a:solidFill>
                  <a:schemeClr val="accent1"/>
                </a:solidFill>
              </a:rPr>
              <a:t>4 Approaches of AI</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graphicFrame>
        <p:nvGraphicFramePr>
          <p:cNvPr id="7" name="Table 6"/>
          <p:cNvGraphicFramePr>
            <a:graphicFrameLocks noGrp="1"/>
          </p:cNvGraphicFramePr>
          <p:nvPr/>
        </p:nvGraphicFramePr>
        <p:xfrm>
          <a:off x="1793972" y="980728"/>
          <a:ext cx="8603148" cy="5498122"/>
        </p:xfrm>
        <a:graphic>
          <a:graphicData uri="http://schemas.openxmlformats.org/drawingml/2006/table">
            <a:tbl>
              <a:tblPr firstRow="1" bandRow="1">
                <a:tableStyleId>{5C22544A-7EE6-4342-B048-85BDC9FD1C3A}</a:tableStyleId>
              </a:tblPr>
              <a:tblGrid>
                <a:gridCol w="4301574">
                  <a:extLst>
                    <a:ext uri="{9D8B030D-6E8A-4147-A177-3AD203B41FA5}">
                      <a16:colId xmlns:a16="http://schemas.microsoft.com/office/drawing/2014/main" val="20000"/>
                    </a:ext>
                  </a:extLst>
                </a:gridCol>
                <a:gridCol w="4301574">
                  <a:extLst>
                    <a:ext uri="{9D8B030D-6E8A-4147-A177-3AD203B41FA5}">
                      <a16:colId xmlns:a16="http://schemas.microsoft.com/office/drawing/2014/main" val="20001"/>
                    </a:ext>
                  </a:extLst>
                </a:gridCol>
              </a:tblGrid>
              <a:tr h="2604462">
                <a:tc>
                  <a:txBody>
                    <a:bodyPr/>
                    <a:lstStyle/>
                    <a:p>
                      <a:pPr algn="ctr"/>
                      <a:r>
                        <a:rPr lang="en-US" sz="3600" b="1" dirty="0">
                          <a:solidFill>
                            <a:schemeClr val="accent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solidFill>
                        </a:rPr>
                        <a:t>Thinking Humanly: The Cognitive</a:t>
                      </a:r>
                      <a:r>
                        <a:rPr lang="en-US" sz="3600" b="1" baseline="0" dirty="0">
                          <a:solidFill>
                            <a:schemeClr val="accent1"/>
                          </a:solidFill>
                        </a:rPr>
                        <a:t> Modeling Approach</a:t>
                      </a: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3. </a:t>
                      </a:r>
                    </a:p>
                    <a:p>
                      <a:pPr algn="ctr"/>
                      <a:r>
                        <a:rPr lang="en-US" sz="3600" b="1" dirty="0">
                          <a:solidFill>
                            <a:schemeClr val="accent1"/>
                          </a:solidFill>
                        </a:rPr>
                        <a:t>Thinking</a:t>
                      </a:r>
                      <a:r>
                        <a:rPr lang="en-US" sz="3600" b="1" baseline="0" dirty="0">
                          <a:solidFill>
                            <a:schemeClr val="accent1"/>
                          </a:solidFill>
                        </a:rPr>
                        <a:t> Rationally:</a:t>
                      </a:r>
                      <a:br>
                        <a:rPr lang="en-US" sz="3600" b="1" baseline="0" dirty="0">
                          <a:solidFill>
                            <a:schemeClr val="accent1"/>
                          </a:solidFill>
                        </a:rPr>
                      </a:br>
                      <a:r>
                        <a:rPr lang="en-US" sz="3200" b="1" baseline="0" dirty="0">
                          <a:solidFill>
                            <a:schemeClr val="accent1"/>
                          </a:solidFill>
                        </a:rPr>
                        <a:t>The “Laws of Thought” Approach</a:t>
                      </a:r>
                    </a:p>
                    <a:p>
                      <a:pPr algn="ctr"/>
                      <a:endParaRPr lang="en-US" sz="3600" b="1" dirty="0">
                        <a:solidFill>
                          <a:schemeClr val="accent1"/>
                        </a:solidFill>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r h="2785402">
                <a:tc>
                  <a:txBody>
                    <a:bodyPr/>
                    <a:lstStyle/>
                    <a:p>
                      <a:pPr algn="ctr"/>
                      <a:r>
                        <a:rPr lang="en-US" sz="3600" b="1" dirty="0">
                          <a:solidFill>
                            <a:schemeClr val="accent1"/>
                          </a:solidFill>
                        </a:rPr>
                        <a:t>1.</a:t>
                      </a:r>
                    </a:p>
                    <a:p>
                      <a:pPr algn="ctr"/>
                      <a:r>
                        <a:rPr lang="en-US" sz="3600" b="1" dirty="0">
                          <a:solidFill>
                            <a:schemeClr val="accent1"/>
                          </a:solidFill>
                        </a:rPr>
                        <a:t>Acting Humanly: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rPr>
                        <a:t>The Turing Test Approach </a:t>
                      </a:r>
                      <a:r>
                        <a:rPr lang="en-US" sz="1200" b="1" dirty="0">
                          <a:solidFill>
                            <a:schemeClr val="accent1"/>
                          </a:solidFill>
                        </a:rPr>
                        <a:t>(1950)</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lang="en-US" sz="3600" b="1" dirty="0">
                          <a:solidFill>
                            <a:schemeClr val="accent1"/>
                          </a:solidFill>
                        </a:rPr>
                        <a:t>4. </a:t>
                      </a:r>
                    </a:p>
                    <a:p>
                      <a:pPr algn="ctr"/>
                      <a:r>
                        <a:rPr lang="en-US" sz="3600" b="1" dirty="0">
                          <a:solidFill>
                            <a:schemeClr val="accent1"/>
                          </a:solidFill>
                        </a:rPr>
                        <a:t>Acting Rationally:</a:t>
                      </a:r>
                      <a:br>
                        <a:rPr lang="en-US" sz="3600" b="1" dirty="0">
                          <a:solidFill>
                            <a:schemeClr val="accent1"/>
                          </a:solidFill>
                        </a:rPr>
                      </a:br>
                      <a:r>
                        <a:rPr lang="en-US" sz="3600" b="1" dirty="0">
                          <a:solidFill>
                            <a:schemeClr val="accent1"/>
                          </a:solidFill>
                        </a:rPr>
                        <a:t>The Rational Agent Approach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9F2DE54B-427E-284E-9D0E-42B3D473DF08}"/>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832585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44380" y="2132856"/>
            <a:ext cx="10373194" cy="4176464"/>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928050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981200" y="274638"/>
            <a:ext cx="8229600" cy="5962650"/>
          </a:xfrm>
        </p:spPr>
        <p:txBody>
          <a:bodyPr/>
          <a:lstStyle/>
          <a:p>
            <a:r>
              <a:rPr lang="en-US" altLang="zh-TW" sz="10000" dirty="0">
                <a:solidFill>
                  <a:srgbClr val="C00000"/>
                </a:solidFill>
                <a:latin typeface="Calibri" charset="0"/>
                <a:ea typeface="標楷體" charset="-120"/>
              </a:rPr>
              <a:t>Text Analytics </a:t>
            </a:r>
            <a:br>
              <a:rPr lang="en-US" altLang="zh-TW" sz="10000" dirty="0">
                <a:solidFill>
                  <a:srgbClr val="C00000"/>
                </a:solidFill>
                <a:latin typeface="Calibri" charset="0"/>
                <a:ea typeface="標楷體" charset="-120"/>
              </a:rPr>
            </a:br>
            <a:r>
              <a:rPr lang="en-US" altLang="zh-TW" sz="9600" dirty="0">
                <a:solidFill>
                  <a:srgbClr val="C00000"/>
                </a:solidFill>
                <a:latin typeface="Calibri" charset="0"/>
                <a:ea typeface="標楷體" charset="-120"/>
              </a:rPr>
              <a:t>(TA) </a:t>
            </a:r>
            <a:endParaRPr lang="en-US" altLang="en-US" sz="9600" dirty="0">
              <a:solidFill>
                <a:srgbClr val="C00000"/>
              </a:solidFill>
              <a:latin typeface="Calibri" charset="0"/>
              <a:ea typeface="標楷體" charset="-120"/>
            </a:endParaRPr>
          </a:p>
        </p:txBody>
      </p:sp>
      <p:sp>
        <p:nvSpPr>
          <p:cNvPr id="147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569571A7-5618-974A-9A3A-8948314A004F}" type="slidenum">
              <a:rPr kumimoji="0" lang="zh-TW" altLang="en-US" sz="1200">
                <a:solidFill>
                  <a:srgbClr val="898989"/>
                </a:solidFill>
                <a:latin typeface="Calibri" charset="0"/>
              </a:rPr>
              <a:pPr eaLnBrk="1" hangingPunct="1"/>
              <a:t>34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080559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819249" y="996873"/>
            <a:ext cx="9033630" cy="5519146"/>
          </a:xfrm>
        </p:spPr>
        <p:txBody>
          <a:bodyPr>
            <a:noAutofit/>
          </a:bodyPr>
          <a:lstStyle/>
          <a:p>
            <a:r>
              <a:rPr lang="en-US" sz="4400" dirty="0">
                <a:solidFill>
                  <a:srgbClr val="FF0000"/>
                </a:solidFill>
              </a:rPr>
              <a:t>Text Analytics </a:t>
            </a:r>
            <a:r>
              <a:rPr lang="en-US" sz="4400" dirty="0"/>
              <a:t>= </a:t>
            </a:r>
            <a:br>
              <a:rPr lang="en-US" sz="4400" dirty="0"/>
            </a:br>
            <a:r>
              <a:rPr lang="en-US" sz="4400" dirty="0"/>
              <a:t>Information Retrieval + </a:t>
            </a:r>
            <a:br>
              <a:rPr lang="en-US" sz="4400" dirty="0"/>
            </a:br>
            <a:r>
              <a:rPr lang="en-US" sz="4400" dirty="0">
                <a:solidFill>
                  <a:srgbClr val="C00000"/>
                </a:solidFill>
              </a:rPr>
              <a:t>Information Extraction + </a:t>
            </a:r>
            <a:br>
              <a:rPr lang="en-US" sz="4400" dirty="0">
                <a:solidFill>
                  <a:srgbClr val="C00000"/>
                </a:solidFill>
              </a:rPr>
            </a:br>
            <a:r>
              <a:rPr lang="en-US" sz="4400" dirty="0">
                <a:solidFill>
                  <a:srgbClr val="C00000"/>
                </a:solidFill>
              </a:rPr>
              <a:t>Data Mining + </a:t>
            </a:r>
            <a:br>
              <a:rPr lang="en-US" sz="4400" dirty="0">
                <a:solidFill>
                  <a:srgbClr val="C00000"/>
                </a:solidFill>
              </a:rPr>
            </a:br>
            <a:r>
              <a:rPr lang="en-US" sz="4400" dirty="0">
                <a:solidFill>
                  <a:srgbClr val="C00000"/>
                </a:solidFill>
              </a:rPr>
              <a:t>Web Mining</a:t>
            </a:r>
          </a:p>
          <a:p>
            <a:r>
              <a:rPr lang="en-US" sz="4400" dirty="0">
                <a:solidFill>
                  <a:srgbClr val="FF0000"/>
                </a:solidFill>
              </a:rPr>
              <a:t>Text Analytics </a:t>
            </a:r>
            <a:r>
              <a:rPr lang="en-US" sz="4400" dirty="0"/>
              <a:t>= </a:t>
            </a:r>
            <a:br>
              <a:rPr lang="en-US" sz="4400" dirty="0"/>
            </a:br>
            <a:r>
              <a:rPr lang="en-US" sz="4400" dirty="0"/>
              <a:t>Information Retrieval + </a:t>
            </a:r>
            <a:br>
              <a:rPr lang="en-US" sz="4400" dirty="0"/>
            </a:br>
            <a:r>
              <a:rPr lang="en-US" sz="4400" dirty="0">
                <a:solidFill>
                  <a:srgbClr val="FF0000"/>
                </a:solidFill>
              </a:rPr>
              <a:t>Text Mining </a:t>
            </a:r>
          </a:p>
          <a:p>
            <a:endParaRPr lang="en-US" sz="4400" dirty="0"/>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35</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218774"/>
            <a:ext cx="8229600" cy="778098"/>
          </a:xfrm>
        </p:spPr>
        <p:txBody>
          <a:bodyPr>
            <a:normAutofit fontScale="90000"/>
          </a:bodyPr>
          <a:lstStyle/>
          <a:p>
            <a:r>
              <a:rPr lang="en-US" sz="6000" dirty="0">
                <a:solidFill>
                  <a:schemeClr val="accent1"/>
                </a:solidFill>
              </a:rPr>
              <a:t>Text Analytics</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875266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sz="4400" dirty="0"/>
              <a:t>Text Data Mining</a:t>
            </a:r>
          </a:p>
          <a:p>
            <a:r>
              <a:rPr lang="en-US" sz="4400" dirty="0"/>
              <a:t>Knowledge Discovery in </a:t>
            </a:r>
            <a:br>
              <a:rPr lang="en-US" sz="4400" dirty="0"/>
            </a:br>
            <a:r>
              <a:rPr lang="en-US" sz="4400" dirty="0"/>
              <a:t>Textual Databases </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36</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202630"/>
            <a:ext cx="8229600" cy="778098"/>
          </a:xfrm>
        </p:spPr>
        <p:txBody>
          <a:bodyPr>
            <a:normAutofit fontScale="90000"/>
          </a:bodyPr>
          <a:lstStyle/>
          <a:p>
            <a:r>
              <a:rPr lang="en-US" sz="6000" dirty="0">
                <a:solidFill>
                  <a:schemeClr val="accent1"/>
                </a:solidFill>
              </a:rPr>
              <a:t>Text Mining</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2400691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sz="3600" dirty="0"/>
              <a:t>Information extraction</a:t>
            </a:r>
          </a:p>
          <a:p>
            <a:r>
              <a:rPr lang="en-US" sz="3600" dirty="0"/>
              <a:t>Topic tracking </a:t>
            </a:r>
          </a:p>
          <a:p>
            <a:r>
              <a:rPr lang="en-US" sz="3600" dirty="0"/>
              <a:t>Summarization </a:t>
            </a:r>
          </a:p>
          <a:p>
            <a:r>
              <a:rPr lang="en-US" sz="3600" dirty="0"/>
              <a:t>Categorization </a:t>
            </a:r>
          </a:p>
          <a:p>
            <a:r>
              <a:rPr lang="en-US" sz="3600" dirty="0"/>
              <a:t>Clustering </a:t>
            </a:r>
          </a:p>
          <a:p>
            <a:r>
              <a:rPr lang="en-US" sz="3600" dirty="0"/>
              <a:t>Concept linking </a:t>
            </a:r>
          </a:p>
          <a:p>
            <a:r>
              <a:rPr lang="en-US" sz="3600" dirty="0"/>
              <a:t>Question answering</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37</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Application Areas of Text Mining</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490811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1981200" y="274639"/>
            <a:ext cx="8229600" cy="777875"/>
          </a:xfrm>
        </p:spPr>
        <p:txBody>
          <a:bodyPr>
            <a:normAutofit fontScale="90000"/>
          </a:bodyPr>
          <a:lstStyle/>
          <a:p>
            <a:r>
              <a:rPr lang="en-US" altLang="zh-TW">
                <a:solidFill>
                  <a:srgbClr val="4F81BD"/>
                </a:solidFill>
              </a:rPr>
              <a:t>Emotions</a:t>
            </a:r>
            <a:endParaRPr lang="zh-TW" altLang="en-US">
              <a:solidFill>
                <a:srgbClr val="4F81BD"/>
              </a:solidFill>
            </a:endParaRPr>
          </a:p>
        </p:txBody>
      </p:sp>
      <p:sp>
        <p:nvSpPr>
          <p:cNvPr id="21507"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830A0DC9-FA81-485B-A717-AA0DBAB3A038}" type="slidenum">
              <a:rPr lang="zh-TW" altLang="en-US" sz="1200">
                <a:solidFill>
                  <a:srgbClr val="898989"/>
                </a:solidFill>
              </a:rPr>
              <a:pPr eaLnBrk="1" hangingPunct="1">
                <a:spcBef>
                  <a:spcPct val="0"/>
                </a:spcBef>
                <a:buFontTx/>
                <a:buNone/>
              </a:pPr>
              <a:t>38</a:t>
            </a:fld>
            <a:endParaRPr lang="zh-TW" altLang="en-US" sz="1200">
              <a:solidFill>
                <a:srgbClr val="898989"/>
              </a:solidFill>
            </a:endParaRPr>
          </a:p>
        </p:txBody>
      </p:sp>
      <p:sp>
        <p:nvSpPr>
          <p:cNvPr id="21508" name="矩形 4"/>
          <p:cNvSpPr>
            <a:spLocks noChangeArrowheads="1"/>
          </p:cNvSpPr>
          <p:nvPr/>
        </p:nvSpPr>
        <p:spPr bwMode="auto">
          <a:xfrm>
            <a:off x="1847851" y="6524626"/>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2" name="Rounded Rectangle 1"/>
          <p:cNvSpPr/>
          <p:nvPr/>
        </p:nvSpPr>
        <p:spPr>
          <a:xfrm>
            <a:off x="2999656" y="2204864"/>
            <a:ext cx="2592288" cy="9361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4000" dirty="0"/>
              <a:t>Love</a:t>
            </a:r>
          </a:p>
        </p:txBody>
      </p:sp>
      <p:sp>
        <p:nvSpPr>
          <p:cNvPr id="7" name="Rounded Rectangle 6"/>
          <p:cNvSpPr/>
          <p:nvPr/>
        </p:nvSpPr>
        <p:spPr>
          <a:xfrm>
            <a:off x="3071664" y="3573016"/>
            <a:ext cx="2592288" cy="9361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000" dirty="0"/>
              <a:t>Joy</a:t>
            </a:r>
          </a:p>
        </p:txBody>
      </p:sp>
      <p:sp>
        <p:nvSpPr>
          <p:cNvPr id="8" name="Rounded Rectangle 7"/>
          <p:cNvSpPr/>
          <p:nvPr/>
        </p:nvSpPr>
        <p:spPr>
          <a:xfrm>
            <a:off x="3071664" y="4941168"/>
            <a:ext cx="2592288" cy="93610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4000" dirty="0"/>
              <a:t>Surprise</a:t>
            </a:r>
          </a:p>
        </p:txBody>
      </p:sp>
      <p:sp>
        <p:nvSpPr>
          <p:cNvPr id="9" name="Rounded Rectangle 8"/>
          <p:cNvSpPr>
            <a:spLocks noChangeArrowheads="1"/>
          </p:cNvSpPr>
          <p:nvPr/>
        </p:nvSpPr>
        <p:spPr bwMode="auto">
          <a:xfrm>
            <a:off x="6383339" y="2205039"/>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rPr>
              <a:t>Anger</a:t>
            </a:r>
          </a:p>
        </p:txBody>
      </p:sp>
      <p:sp>
        <p:nvSpPr>
          <p:cNvPr id="10" name="Rounded Rectangle 9"/>
          <p:cNvSpPr>
            <a:spLocks noChangeArrowheads="1"/>
          </p:cNvSpPr>
          <p:nvPr/>
        </p:nvSpPr>
        <p:spPr bwMode="auto">
          <a:xfrm>
            <a:off x="6383339" y="3573464"/>
            <a:ext cx="2592387" cy="935037"/>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rPr>
              <a:t>Sadness</a:t>
            </a:r>
          </a:p>
        </p:txBody>
      </p:sp>
      <p:sp>
        <p:nvSpPr>
          <p:cNvPr id="11" name="Rounded Rectangle 10"/>
          <p:cNvSpPr>
            <a:spLocks noChangeArrowheads="1"/>
          </p:cNvSpPr>
          <p:nvPr/>
        </p:nvSpPr>
        <p:spPr bwMode="auto">
          <a:xfrm>
            <a:off x="6383339" y="5013326"/>
            <a:ext cx="2592387" cy="936625"/>
          </a:xfrm>
          <a:prstGeom prst="roundRect">
            <a:avLst>
              <a:gd name="adj" fmla="val 16667"/>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sz="4000" dirty="0">
                <a:solidFill>
                  <a:schemeClr val="lt1"/>
                </a:solidFill>
              </a:rPr>
              <a:t>Fear</a:t>
            </a:r>
          </a:p>
        </p:txBody>
      </p:sp>
      <p:pic>
        <p:nvPicPr>
          <p:cNvPr id="215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7576" y="1058864"/>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1900" y="1039814"/>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6027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1981200" y="115888"/>
            <a:ext cx="8229600" cy="1225550"/>
          </a:xfrm>
        </p:spPr>
        <p:txBody>
          <a:bodyPr>
            <a:normAutofit fontScale="90000"/>
          </a:bodyPr>
          <a:lstStyle/>
          <a:p>
            <a:r>
              <a:rPr lang="en-US" altLang="zh-TW">
                <a:solidFill>
                  <a:schemeClr val="accent1"/>
                </a:solidFill>
              </a:rPr>
              <a:t>Example of Opinion:</a:t>
            </a:r>
            <a:br>
              <a:rPr lang="en-US" altLang="zh-TW">
                <a:solidFill>
                  <a:schemeClr val="accent1"/>
                </a:solidFill>
              </a:rPr>
            </a:br>
            <a:r>
              <a:rPr lang="en-US" altLang="zh-TW">
                <a:solidFill>
                  <a:schemeClr val="accent1"/>
                </a:solidFill>
              </a:rPr>
              <a:t>review segment on iPhone</a:t>
            </a:r>
            <a:endParaRPr lang="zh-TW" altLang="en-US">
              <a:solidFill>
                <a:schemeClr val="accent1"/>
              </a:solidFill>
            </a:endParaRPr>
          </a:p>
        </p:txBody>
      </p:sp>
      <p:sp>
        <p:nvSpPr>
          <p:cNvPr id="29699" name="內容版面配置區 2"/>
          <p:cNvSpPr>
            <a:spLocks noGrp="1"/>
          </p:cNvSpPr>
          <p:nvPr>
            <p:ph idx="1"/>
          </p:nvPr>
        </p:nvSpPr>
        <p:spPr>
          <a:xfrm>
            <a:off x="1151373" y="1557339"/>
            <a:ext cx="8435975" cy="4568825"/>
          </a:xfrm>
        </p:spPr>
        <p:txBody>
          <a:bodyPr/>
          <a:lstStyle/>
          <a:p>
            <a:pPr>
              <a:buFont typeface="Arial" charset="0"/>
              <a:buNone/>
            </a:pPr>
            <a:r>
              <a:rPr lang="en-US" altLang="zh-TW" sz="2800" dirty="0"/>
              <a:t>“I bought an iPhone a few days ago. </a:t>
            </a:r>
          </a:p>
          <a:p>
            <a:pPr>
              <a:buFont typeface="Arial" charset="0"/>
              <a:buNone/>
            </a:pPr>
            <a:r>
              <a:rPr lang="en-US" altLang="zh-TW" sz="2800" dirty="0"/>
              <a:t>It was such a nice phone.</a:t>
            </a:r>
          </a:p>
          <a:p>
            <a:pPr>
              <a:buFont typeface="Arial" charset="0"/>
              <a:buNone/>
            </a:pPr>
            <a:r>
              <a:rPr lang="en-US" altLang="zh-TW" sz="2800" dirty="0"/>
              <a:t>The touch screen was really cool. </a:t>
            </a:r>
          </a:p>
          <a:p>
            <a:pPr>
              <a:buFont typeface="Arial" charset="0"/>
              <a:buNone/>
            </a:pPr>
            <a:r>
              <a:rPr lang="en-US" altLang="zh-TW" sz="2800" dirty="0"/>
              <a:t>The voice quality was clear too. </a:t>
            </a:r>
          </a:p>
          <a:p>
            <a:pPr>
              <a:buFont typeface="Arial" charset="0"/>
              <a:buNone/>
            </a:pPr>
            <a:r>
              <a:rPr lang="en-US" altLang="zh-TW" sz="2800" dirty="0"/>
              <a:t>However, my mother was mad with me as I did not tell her before I bought it. </a:t>
            </a:r>
          </a:p>
          <a:p>
            <a:pPr>
              <a:buFont typeface="Arial" charset="0"/>
              <a:buNone/>
            </a:pPr>
            <a:r>
              <a:rPr lang="en-US" altLang="zh-TW" sz="2800" dirty="0"/>
              <a:t>She also thought the phone was too expensive, and wanted me to return it to the shop. … ”</a:t>
            </a:r>
            <a:endParaRPr lang="zh-TW" altLang="en-US" sz="2800" dirty="0"/>
          </a:p>
        </p:txBody>
      </p:sp>
      <p:sp>
        <p:nvSpPr>
          <p:cNvPr id="29700"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BDCF89A0-4CC8-4C95-A96F-E4F029D5B5FC}" type="slidenum">
              <a:rPr lang="zh-TW" altLang="en-US" sz="1200">
                <a:solidFill>
                  <a:srgbClr val="898989"/>
                </a:solidFill>
              </a:rPr>
              <a:pPr eaLnBrk="1" hangingPunct="1">
                <a:spcBef>
                  <a:spcPct val="0"/>
                </a:spcBef>
                <a:buFontTx/>
                <a:buNone/>
              </a:pPr>
              <a:t>39</a:t>
            </a:fld>
            <a:endParaRPr lang="zh-TW" altLang="en-US" sz="1200">
              <a:solidFill>
                <a:srgbClr val="898989"/>
              </a:solidFill>
            </a:endParaRPr>
          </a:p>
        </p:txBody>
      </p:sp>
      <p:sp>
        <p:nvSpPr>
          <p:cNvPr id="29701" name="矩形 4"/>
          <p:cNvSpPr>
            <a:spLocks noChangeArrowheads="1"/>
          </p:cNvSpPr>
          <p:nvPr/>
        </p:nvSpPr>
        <p:spPr bwMode="auto">
          <a:xfrm>
            <a:off x="1847851" y="6524626"/>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pic>
        <p:nvPicPr>
          <p:cNvPr id="2970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3389" y="115889"/>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70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90088" y="115889"/>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90707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861F-CEA4-6E4C-A3B3-ED608C05DEE0}"/>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C60D7EB9-AC82-9844-9538-EA95F8E73729}"/>
              </a:ext>
            </a:extLst>
          </p:cNvPr>
          <p:cNvSpPr>
            <a:spLocks noGrp="1"/>
          </p:cNvSpPr>
          <p:nvPr>
            <p:ph idx="1"/>
          </p:nvPr>
        </p:nvSpPr>
        <p:spPr/>
        <p:txBody>
          <a:bodyPr>
            <a:normAutofit/>
          </a:bodyPr>
          <a:lstStyle/>
          <a:p>
            <a:pPr marL="457200" indent="-457200">
              <a:buFont typeface="+mj-lt"/>
              <a:buAutoNum type="arabicPeriod"/>
            </a:pPr>
            <a:r>
              <a:rPr lang="en-US" altLang="zh-TW" sz="3600" dirty="0"/>
              <a:t>Understand the </a:t>
            </a:r>
            <a:r>
              <a:rPr lang="en-US" altLang="zh-TW" sz="3600" dirty="0">
                <a:solidFill>
                  <a:srgbClr val="C00000"/>
                </a:solidFill>
              </a:rPr>
              <a:t>fundamental concepts </a:t>
            </a:r>
            <a:r>
              <a:rPr lang="en-US" altLang="zh-TW" sz="3600" dirty="0"/>
              <a:t>and </a:t>
            </a:r>
            <a:r>
              <a:rPr lang="en-US" altLang="zh-TW" sz="3600" dirty="0">
                <a:solidFill>
                  <a:srgbClr val="C00000"/>
                </a:solidFill>
              </a:rPr>
              <a:t>research issues </a:t>
            </a:r>
            <a:r>
              <a:rPr lang="en-US" altLang="zh-TW" sz="3600" dirty="0"/>
              <a:t>of </a:t>
            </a:r>
            <a:r>
              <a:rPr lang="en-US" altLang="zh-TW" sz="3600" u="sng" dirty="0">
                <a:solidFill>
                  <a:srgbClr val="FF0000"/>
                </a:solidFill>
              </a:rPr>
              <a:t>Artificial Intelligence for Text Analytics</a:t>
            </a:r>
            <a:r>
              <a:rPr lang="en-US" altLang="zh-TW" sz="3600" dirty="0"/>
              <a:t>.</a:t>
            </a:r>
          </a:p>
          <a:p>
            <a:pPr marL="457200" indent="-457200">
              <a:buFont typeface="+mj-lt"/>
              <a:buAutoNum type="arabicPeriod"/>
            </a:pPr>
            <a:r>
              <a:rPr lang="en-US" altLang="zh-TW" sz="3600" dirty="0"/>
              <a:t>Equip with </a:t>
            </a:r>
            <a:r>
              <a:rPr lang="en-US" altLang="zh-TW" sz="3600" dirty="0">
                <a:solidFill>
                  <a:srgbClr val="C00000"/>
                </a:solidFill>
              </a:rPr>
              <a:t>Hands-on practices </a:t>
            </a:r>
            <a:r>
              <a:rPr lang="en-US" altLang="zh-TW" sz="3600" dirty="0"/>
              <a:t>of </a:t>
            </a:r>
            <a:r>
              <a:rPr lang="en-US" altLang="zh-TW" sz="3600" u="sng" dirty="0">
                <a:solidFill>
                  <a:srgbClr val="FF0000"/>
                </a:solidFill>
              </a:rPr>
              <a:t>Artificial Intelligence for Text Analytics</a:t>
            </a:r>
            <a:r>
              <a:rPr lang="en-US" altLang="zh-TW" sz="3600" dirty="0"/>
              <a:t>.</a:t>
            </a:r>
          </a:p>
          <a:p>
            <a:pPr marL="457200" indent="-457200">
              <a:buFont typeface="+mj-lt"/>
              <a:buAutoNum type="arabicPeriod"/>
            </a:pPr>
            <a:r>
              <a:rPr lang="en-US" altLang="zh-TW" sz="3600" dirty="0"/>
              <a:t>Conduct </a:t>
            </a:r>
            <a:r>
              <a:rPr lang="en-US" altLang="zh-TW" sz="3600" dirty="0">
                <a:solidFill>
                  <a:srgbClr val="C00000"/>
                </a:solidFill>
              </a:rPr>
              <a:t>information systems research </a:t>
            </a:r>
            <a:r>
              <a:rPr lang="en-US" altLang="zh-TW" sz="3600" dirty="0"/>
              <a:t>in the context of </a:t>
            </a:r>
            <a:r>
              <a:rPr lang="en-US" altLang="zh-TW" sz="3600" u="sng" dirty="0">
                <a:solidFill>
                  <a:srgbClr val="FF0000"/>
                </a:solidFill>
              </a:rPr>
              <a:t>Artificial Intelligence for Text Analytics</a:t>
            </a:r>
            <a:r>
              <a:rPr lang="en-US" altLang="zh-TW" sz="3600" dirty="0"/>
              <a:t>.</a:t>
            </a:r>
          </a:p>
          <a:p>
            <a:pPr marL="0" indent="0">
              <a:buNone/>
            </a:pPr>
            <a:endParaRPr lang="en-US" dirty="0"/>
          </a:p>
        </p:txBody>
      </p:sp>
      <p:sp>
        <p:nvSpPr>
          <p:cNvPr id="4" name="Slide Number Placeholder 3">
            <a:extLst>
              <a:ext uri="{FF2B5EF4-FFF2-40B4-BE49-F238E27FC236}">
                <a16:creationId xmlns:a16="http://schemas.microsoft.com/office/drawing/2014/main" id="{11D06C39-4AD8-3E4B-A788-509A89E67A12}"/>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5" name="Picture 4">
            <a:extLst>
              <a:ext uri="{FF2B5EF4-FFF2-40B4-BE49-F238E27FC236}">
                <a16:creationId xmlns:a16="http://schemas.microsoft.com/office/drawing/2014/main" id="{08D64BEE-D3D0-A340-8ECE-3B2751A0B4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6ADC5F19-2912-1F4E-B2FE-75B5EAC558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734346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內容版面配置區 2"/>
          <p:cNvSpPr>
            <a:spLocks noGrp="1"/>
          </p:cNvSpPr>
          <p:nvPr>
            <p:ph idx="1"/>
          </p:nvPr>
        </p:nvSpPr>
        <p:spPr>
          <a:xfrm>
            <a:off x="735731" y="1557339"/>
            <a:ext cx="8435975" cy="4568825"/>
          </a:xfrm>
        </p:spPr>
        <p:txBody>
          <a:bodyPr/>
          <a:lstStyle/>
          <a:p>
            <a:pPr>
              <a:buFont typeface="Arial" charset="0"/>
              <a:buNone/>
            </a:pPr>
            <a:r>
              <a:rPr lang="en-US" altLang="zh-TW" sz="2800" dirty="0"/>
              <a:t>“(1) I bought an </a:t>
            </a:r>
            <a:r>
              <a:rPr lang="en-US" altLang="zh-TW" sz="2800" u="sng" dirty="0"/>
              <a:t>iPhone</a:t>
            </a:r>
            <a:r>
              <a:rPr lang="en-US" altLang="zh-TW" sz="2800" dirty="0"/>
              <a:t> a few days ago. </a:t>
            </a:r>
          </a:p>
          <a:p>
            <a:pPr>
              <a:buFont typeface="Arial" charset="0"/>
              <a:buNone/>
            </a:pPr>
            <a:r>
              <a:rPr lang="en-US" altLang="zh-TW" sz="2800" dirty="0"/>
              <a:t>(2) </a:t>
            </a:r>
            <a:r>
              <a:rPr lang="en-US" altLang="zh-TW" sz="2800" dirty="0">
                <a:solidFill>
                  <a:srgbClr val="FF0000"/>
                </a:solidFill>
              </a:rPr>
              <a:t>It was such a nice phone.</a:t>
            </a:r>
          </a:p>
          <a:p>
            <a:pPr>
              <a:buFont typeface="Arial" charset="0"/>
              <a:buNone/>
            </a:pPr>
            <a:r>
              <a:rPr lang="en-US" altLang="zh-TW" sz="2800" dirty="0"/>
              <a:t>(3) </a:t>
            </a:r>
            <a:r>
              <a:rPr lang="en-US" altLang="zh-TW" sz="2800" dirty="0">
                <a:solidFill>
                  <a:srgbClr val="FF0000"/>
                </a:solidFill>
              </a:rPr>
              <a:t>The </a:t>
            </a:r>
            <a:r>
              <a:rPr lang="en-US" altLang="zh-TW" sz="2800" u="sng" dirty="0">
                <a:solidFill>
                  <a:srgbClr val="FF0000"/>
                </a:solidFill>
              </a:rPr>
              <a:t>touch screen </a:t>
            </a:r>
            <a:r>
              <a:rPr lang="en-US" altLang="zh-TW" sz="2800" dirty="0">
                <a:solidFill>
                  <a:srgbClr val="FF0000"/>
                </a:solidFill>
              </a:rPr>
              <a:t>was really cool. </a:t>
            </a:r>
          </a:p>
          <a:p>
            <a:pPr>
              <a:buFont typeface="Arial" charset="0"/>
              <a:buNone/>
            </a:pPr>
            <a:r>
              <a:rPr lang="en-US" altLang="zh-TW" sz="2800" dirty="0"/>
              <a:t>(4) </a:t>
            </a:r>
            <a:r>
              <a:rPr lang="en-US" altLang="zh-TW" sz="2800" dirty="0">
                <a:solidFill>
                  <a:srgbClr val="FF0000"/>
                </a:solidFill>
              </a:rPr>
              <a:t>The </a:t>
            </a:r>
            <a:r>
              <a:rPr lang="en-US" altLang="zh-TW" sz="2800" u="sng" dirty="0">
                <a:solidFill>
                  <a:srgbClr val="FF0000"/>
                </a:solidFill>
              </a:rPr>
              <a:t>voice quality </a:t>
            </a:r>
            <a:r>
              <a:rPr lang="en-US" altLang="zh-TW" sz="2800" dirty="0">
                <a:solidFill>
                  <a:srgbClr val="FF0000"/>
                </a:solidFill>
              </a:rPr>
              <a:t>was clear too.</a:t>
            </a:r>
            <a:r>
              <a:rPr lang="en-US" altLang="zh-TW" sz="2800" dirty="0"/>
              <a:t> </a:t>
            </a:r>
          </a:p>
          <a:p>
            <a:pPr>
              <a:buFont typeface="Arial" charset="0"/>
              <a:buNone/>
            </a:pPr>
            <a:r>
              <a:rPr lang="en-US" altLang="zh-TW" sz="2800" dirty="0"/>
              <a:t>(5) </a:t>
            </a:r>
            <a:r>
              <a:rPr lang="en-US" altLang="zh-TW" sz="2800" dirty="0">
                <a:solidFill>
                  <a:srgbClr val="00B050"/>
                </a:solidFill>
              </a:rPr>
              <a:t>However, my mother was mad with me as I did not tell her before I bought it</a:t>
            </a:r>
            <a:r>
              <a:rPr lang="en-US" altLang="zh-TW" sz="2800" dirty="0"/>
              <a:t>. </a:t>
            </a:r>
          </a:p>
          <a:p>
            <a:pPr>
              <a:buFont typeface="Arial" charset="0"/>
              <a:buNone/>
            </a:pPr>
            <a:r>
              <a:rPr lang="en-US" altLang="zh-TW" sz="2800" dirty="0"/>
              <a:t>(6) </a:t>
            </a:r>
            <a:r>
              <a:rPr lang="en-US" altLang="zh-TW" sz="2800" dirty="0">
                <a:solidFill>
                  <a:srgbClr val="00B050"/>
                </a:solidFill>
              </a:rPr>
              <a:t>She also thought the phone was too </a:t>
            </a:r>
            <a:r>
              <a:rPr lang="en-US" altLang="zh-TW" sz="2800" u="sng" dirty="0">
                <a:solidFill>
                  <a:srgbClr val="00B050"/>
                </a:solidFill>
              </a:rPr>
              <a:t>expensive</a:t>
            </a:r>
            <a:r>
              <a:rPr lang="en-US" altLang="zh-TW" sz="2800" dirty="0">
                <a:solidFill>
                  <a:srgbClr val="00B050"/>
                </a:solidFill>
              </a:rPr>
              <a:t>, and wanted me to return it to the shop.</a:t>
            </a:r>
            <a:r>
              <a:rPr lang="en-US" altLang="zh-TW" sz="2800" dirty="0"/>
              <a:t> … ”</a:t>
            </a:r>
            <a:endParaRPr lang="zh-TW" altLang="en-US" sz="2800" dirty="0"/>
          </a:p>
        </p:txBody>
      </p:sp>
      <p:sp>
        <p:nvSpPr>
          <p:cNvPr id="30723"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fld id="{64346A3C-8CDA-4E3C-A883-6DE63D7C3010}" type="slidenum">
              <a:rPr lang="zh-TW" altLang="en-US" sz="1200">
                <a:solidFill>
                  <a:srgbClr val="898989"/>
                </a:solidFill>
              </a:rPr>
              <a:pPr eaLnBrk="1" hangingPunct="1">
                <a:spcBef>
                  <a:spcPct val="0"/>
                </a:spcBef>
                <a:buFontTx/>
                <a:buNone/>
              </a:pPr>
              <a:t>40</a:t>
            </a:fld>
            <a:endParaRPr lang="zh-TW" altLang="en-US" sz="1200">
              <a:solidFill>
                <a:srgbClr val="898989"/>
              </a:solidFill>
            </a:endParaRPr>
          </a:p>
        </p:txBody>
      </p:sp>
      <p:sp>
        <p:nvSpPr>
          <p:cNvPr id="30724" name="矩形 4"/>
          <p:cNvSpPr>
            <a:spLocks noChangeArrowheads="1"/>
          </p:cNvSpPr>
          <p:nvPr/>
        </p:nvSpPr>
        <p:spPr bwMode="auto">
          <a:xfrm>
            <a:off x="1847851" y="6524626"/>
            <a:ext cx="82089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lang="en-US" altLang="zh-TW" sz="1200">
                <a:solidFill>
                  <a:srgbClr val="A6A6A6"/>
                </a:solidFill>
                <a:latin typeface="Arial" charset="0"/>
              </a:rPr>
              <a:t>Source: Bing Liu (2011) , “Web Data Mining: Exploring Hyperlinks, Contents, and Usage Data,” Springer, 2nd Edition,</a:t>
            </a:r>
            <a:endParaRPr lang="zh-TW" altLang="en-US" sz="1200">
              <a:solidFill>
                <a:srgbClr val="A6A6A6"/>
              </a:solidFill>
              <a:latin typeface="Arial" charset="0"/>
            </a:endParaRPr>
          </a:p>
        </p:txBody>
      </p:sp>
      <p:sp>
        <p:nvSpPr>
          <p:cNvPr id="30725" name="文字方塊 5"/>
          <p:cNvSpPr txBox="1">
            <a:spLocks noChangeArrowheads="1"/>
          </p:cNvSpPr>
          <p:nvPr/>
        </p:nvSpPr>
        <p:spPr bwMode="auto">
          <a:xfrm>
            <a:off x="10618643" y="2565401"/>
            <a:ext cx="14763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1800" b="1">
                <a:solidFill>
                  <a:srgbClr val="FF0000"/>
                </a:solidFill>
                <a:latin typeface="Arial" charset="0"/>
              </a:rPr>
              <a:t>+Positive Opinion</a:t>
            </a:r>
            <a:endParaRPr lang="zh-TW" altLang="en-US" sz="1800" b="1">
              <a:solidFill>
                <a:srgbClr val="FF0000"/>
              </a:solidFill>
              <a:latin typeface="Arial" charset="0"/>
            </a:endParaRPr>
          </a:p>
        </p:txBody>
      </p:sp>
      <p:sp>
        <p:nvSpPr>
          <p:cNvPr id="30726" name="文字方塊 6"/>
          <p:cNvSpPr txBox="1">
            <a:spLocks noChangeArrowheads="1"/>
          </p:cNvSpPr>
          <p:nvPr/>
        </p:nvSpPr>
        <p:spPr bwMode="auto">
          <a:xfrm>
            <a:off x="10675504" y="5146099"/>
            <a:ext cx="1403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lang="en-US" altLang="zh-TW" sz="1800" b="1">
                <a:solidFill>
                  <a:srgbClr val="00B050"/>
                </a:solidFill>
                <a:latin typeface="Arial" charset="0"/>
              </a:rPr>
              <a:t>-Negative Opinion</a:t>
            </a:r>
            <a:endParaRPr lang="zh-TW" altLang="en-US" sz="1800" b="1">
              <a:solidFill>
                <a:srgbClr val="00B050"/>
              </a:solidFill>
              <a:latin typeface="Arial" charset="0"/>
            </a:endParaRPr>
          </a:p>
        </p:txBody>
      </p:sp>
      <p:sp>
        <p:nvSpPr>
          <p:cNvPr id="30727" name="標題 1"/>
          <p:cNvSpPr txBox="1">
            <a:spLocks/>
          </p:cNvSpPr>
          <p:nvPr/>
        </p:nvSpPr>
        <p:spPr bwMode="auto">
          <a:xfrm>
            <a:off x="1981200" y="115888"/>
            <a:ext cx="822960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a:spcBef>
                <a:spcPct val="0"/>
              </a:spcBef>
              <a:buFontTx/>
              <a:buNone/>
            </a:pPr>
            <a:r>
              <a:rPr lang="en-US" altLang="zh-TW" sz="4400" b="1">
                <a:solidFill>
                  <a:schemeClr val="accent1"/>
                </a:solidFill>
                <a:ea typeface="標楷體" pitchFamily="65" charset="-120"/>
              </a:rPr>
              <a:t>Example of Opinion:</a:t>
            </a:r>
            <a:br>
              <a:rPr lang="en-US" altLang="zh-TW" sz="4400" b="1">
                <a:solidFill>
                  <a:schemeClr val="accent1"/>
                </a:solidFill>
                <a:ea typeface="標楷體" pitchFamily="65" charset="-120"/>
              </a:rPr>
            </a:br>
            <a:r>
              <a:rPr lang="en-US" altLang="zh-TW" sz="4400" b="1">
                <a:solidFill>
                  <a:schemeClr val="accent1"/>
                </a:solidFill>
                <a:ea typeface="標楷體" pitchFamily="65" charset="-120"/>
              </a:rPr>
              <a:t>review segment on iPhone</a:t>
            </a:r>
            <a:endParaRPr lang="zh-TW" altLang="en-US" sz="4400" b="1">
              <a:solidFill>
                <a:schemeClr val="accent1"/>
              </a:solidFill>
              <a:ea typeface="標楷體" pitchFamily="65" charset="-120"/>
            </a:endParaRPr>
          </a:p>
        </p:txBody>
      </p:sp>
      <p:pic>
        <p:nvPicPr>
          <p:cNvPr id="3072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67706" y="2416176"/>
            <a:ext cx="942975" cy="942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7579" y="4987349"/>
            <a:ext cx="933450" cy="96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60674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
            <a:ext cx="8229600" cy="811019"/>
          </a:xfrm>
        </p:spPr>
        <p:txBody>
          <a:bodyPr>
            <a:normAutofit fontScale="90000"/>
          </a:bodyPr>
          <a:lstStyle/>
          <a:p>
            <a:r>
              <a:rPr lang="en-US" altLang="zh-TW" dirty="0">
                <a:solidFill>
                  <a:srgbClr val="4F81BD"/>
                </a:solidFill>
              </a:rPr>
              <a:t>Sentiment Analysis</a:t>
            </a:r>
            <a:endParaRPr lang="zh-TW" altLang="en-US" dirty="0">
              <a:solidFill>
                <a:srgbClr val="4F81BD"/>
              </a:solidFill>
            </a:endParaRPr>
          </a:p>
        </p:txBody>
      </p:sp>
      <p:sp>
        <p:nvSpPr>
          <p:cNvPr id="4" name="投影片編號版面配置區 3"/>
          <p:cNvSpPr>
            <a:spLocks noGrp="1"/>
          </p:cNvSpPr>
          <p:nvPr>
            <p:ph type="sldNum" sz="quarter" idx="12"/>
          </p:nvPr>
        </p:nvSpPr>
        <p:spPr>
          <a:xfrm>
            <a:off x="9878753" y="6519864"/>
            <a:ext cx="754322" cy="365125"/>
          </a:xfrm>
        </p:spPr>
        <p:txBody>
          <a:bodyPr/>
          <a:lstStyle/>
          <a:p>
            <a:pPr>
              <a:defRPr/>
            </a:pPr>
            <a:fld id="{9B8809F5-A27F-4139-8A34-0456750D047B}" type="slidenum">
              <a:rPr lang="zh-TW" altLang="en-US" smtClean="0"/>
              <a:pPr>
                <a:defRPr/>
              </a:pPr>
              <a:t>41</a:t>
            </a:fld>
            <a:endParaRPr lang="zh-TW" altLang="en-US" dirty="0"/>
          </a:p>
        </p:txBody>
      </p:sp>
      <p:sp>
        <p:nvSpPr>
          <p:cNvPr id="5" name="矩形 4"/>
          <p:cNvSpPr/>
          <p:nvPr/>
        </p:nvSpPr>
        <p:spPr>
          <a:xfrm>
            <a:off x="2008381" y="6457890"/>
            <a:ext cx="8175241" cy="400110"/>
          </a:xfrm>
          <a:prstGeom prst="rect">
            <a:avLst/>
          </a:prstGeom>
        </p:spPr>
        <p:txBody>
          <a:bodyPr wrap="square">
            <a:spAutoFit/>
          </a:bodyPr>
          <a:lstStyle/>
          <a:p>
            <a:pPr algn="ctr"/>
            <a:r>
              <a:rPr lang="en-US" altLang="zh-TW" sz="1000" dirty="0">
                <a:solidFill>
                  <a:schemeClr val="bg1">
                    <a:lumMod val="75000"/>
                  </a:schemeClr>
                </a:solidFill>
              </a:rPr>
              <a:t>Source: Kumar Ravi and </a:t>
            </a:r>
            <a:r>
              <a:rPr lang="en-US" altLang="zh-TW" sz="1000" dirty="0" err="1">
                <a:solidFill>
                  <a:schemeClr val="bg1">
                    <a:lumMod val="75000"/>
                  </a:schemeClr>
                </a:solidFill>
              </a:rPr>
              <a:t>Vadlamani</a:t>
            </a:r>
            <a:r>
              <a:rPr lang="en-US" altLang="zh-TW" sz="1000" dirty="0">
                <a:solidFill>
                  <a:schemeClr val="bg1">
                    <a:lumMod val="75000"/>
                  </a:schemeClr>
                </a:solidFill>
              </a:rPr>
              <a:t> Ravi (2015), "A survey on opinion mining and sentiment analysis: tasks, approaches and applications." Knowledge-Based Systems, 89, pp.14-46.</a:t>
            </a:r>
            <a:endParaRPr lang="zh-TW" altLang="en-US" sz="1000" dirty="0">
              <a:solidFill>
                <a:schemeClr val="bg1">
                  <a:lumMod val="75000"/>
                </a:schemeClr>
              </a:solidFill>
            </a:endParaRPr>
          </a:p>
        </p:txBody>
      </p:sp>
      <p:sp>
        <p:nvSpPr>
          <p:cNvPr id="6" name="Rounded Rectangle 5"/>
          <p:cNvSpPr/>
          <p:nvPr/>
        </p:nvSpPr>
        <p:spPr>
          <a:xfrm>
            <a:off x="1631504" y="2492896"/>
            <a:ext cx="1512168" cy="936104"/>
          </a:xfrm>
          <a:prstGeom prst="roundRect">
            <a:avLst>
              <a:gd name="adj" fmla="val 12156"/>
            </a:avLst>
          </a:prstGeom>
          <a:solidFill>
            <a:schemeClr val="accent3">
              <a:lumMod val="60000"/>
              <a:lumOff val="4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400" dirty="0">
                <a:solidFill>
                  <a:schemeClr val="tx1"/>
                </a:solidFill>
              </a:rPr>
              <a:t>Sentiment Analysis</a:t>
            </a:r>
            <a:endParaRPr lang="en-US" sz="2400" dirty="0">
              <a:solidFill>
                <a:schemeClr val="tx1"/>
              </a:solidFill>
            </a:endParaRPr>
          </a:p>
        </p:txBody>
      </p:sp>
      <p:sp>
        <p:nvSpPr>
          <p:cNvPr id="7" name="Rounded Rectangle 6"/>
          <p:cNvSpPr/>
          <p:nvPr/>
        </p:nvSpPr>
        <p:spPr>
          <a:xfrm>
            <a:off x="3791744" y="908720"/>
            <a:ext cx="1584176" cy="648072"/>
          </a:xfrm>
          <a:prstGeom prst="roundRect">
            <a:avLst>
              <a:gd name="adj" fmla="val 12156"/>
            </a:avLst>
          </a:prstGeom>
          <a:solidFill>
            <a:schemeClr val="tx2">
              <a:lumMod val="20000"/>
              <a:lumOff val="8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Subjectivity </a:t>
            </a:r>
            <a:br>
              <a:rPr lang="en-US" dirty="0">
                <a:solidFill>
                  <a:schemeClr val="tx1"/>
                </a:solidFill>
              </a:rPr>
            </a:br>
            <a:r>
              <a:rPr lang="en-US" dirty="0">
                <a:solidFill>
                  <a:schemeClr val="tx1"/>
                </a:solidFill>
              </a:rPr>
              <a:t>Classification</a:t>
            </a:r>
          </a:p>
        </p:txBody>
      </p:sp>
      <p:sp>
        <p:nvSpPr>
          <p:cNvPr id="9" name="Rounded Rectangle 8"/>
          <p:cNvSpPr/>
          <p:nvPr/>
        </p:nvSpPr>
        <p:spPr>
          <a:xfrm>
            <a:off x="7968208" y="1484784"/>
            <a:ext cx="2411760" cy="720080"/>
          </a:xfrm>
          <a:prstGeom prst="roundRect">
            <a:avLst>
              <a:gd name="adj" fmla="val 8853"/>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Machine Learning based</a:t>
            </a:r>
          </a:p>
        </p:txBody>
      </p:sp>
      <p:cxnSp>
        <p:nvCxnSpPr>
          <p:cNvPr id="11" name="Elbow Connector 10"/>
          <p:cNvCxnSpPr>
            <a:stCxn id="6" idx="3"/>
            <a:endCxn id="7" idx="1"/>
          </p:cNvCxnSpPr>
          <p:nvPr/>
        </p:nvCxnSpPr>
        <p:spPr>
          <a:xfrm flipV="1">
            <a:off x="3143672" y="1232756"/>
            <a:ext cx="648072" cy="172819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3791744" y="1700808"/>
            <a:ext cx="1584176"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Sentiment Classification</a:t>
            </a:r>
          </a:p>
        </p:txBody>
      </p:sp>
      <p:sp>
        <p:nvSpPr>
          <p:cNvPr id="26" name="Rounded Rectangle 25"/>
          <p:cNvSpPr/>
          <p:nvPr/>
        </p:nvSpPr>
        <p:spPr>
          <a:xfrm>
            <a:off x="3791744" y="2564904"/>
            <a:ext cx="1584176" cy="864096"/>
          </a:xfrm>
          <a:prstGeom prst="roundRect">
            <a:avLst>
              <a:gd name="adj" fmla="val 12156"/>
            </a:avLst>
          </a:prstGeom>
          <a:solidFill>
            <a:schemeClr val="tx2">
              <a:lumMod val="20000"/>
              <a:lumOff val="8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Review Usefulness Measurement</a:t>
            </a:r>
          </a:p>
        </p:txBody>
      </p:sp>
      <p:sp>
        <p:nvSpPr>
          <p:cNvPr id="27" name="Rounded Rectangle 26"/>
          <p:cNvSpPr/>
          <p:nvPr/>
        </p:nvSpPr>
        <p:spPr>
          <a:xfrm>
            <a:off x="3791744" y="3645024"/>
            <a:ext cx="1584176" cy="648072"/>
          </a:xfrm>
          <a:prstGeom prst="roundRect">
            <a:avLst>
              <a:gd name="adj" fmla="val 12156"/>
            </a:avLst>
          </a:prstGeom>
          <a:solidFill>
            <a:schemeClr val="tx2">
              <a:lumMod val="20000"/>
              <a:lumOff val="8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Opinion Spam Detection</a:t>
            </a:r>
          </a:p>
        </p:txBody>
      </p:sp>
      <p:sp>
        <p:nvSpPr>
          <p:cNvPr id="28" name="Rounded Rectangle 27"/>
          <p:cNvSpPr/>
          <p:nvPr/>
        </p:nvSpPr>
        <p:spPr>
          <a:xfrm>
            <a:off x="3791744" y="4509120"/>
            <a:ext cx="1584176" cy="648072"/>
          </a:xfrm>
          <a:prstGeom prst="roundRect">
            <a:avLst>
              <a:gd name="adj" fmla="val 12156"/>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Lexicon Creation</a:t>
            </a:r>
          </a:p>
        </p:txBody>
      </p:sp>
      <p:sp>
        <p:nvSpPr>
          <p:cNvPr id="29" name="Rounded Rectangle 28"/>
          <p:cNvSpPr/>
          <p:nvPr/>
        </p:nvSpPr>
        <p:spPr>
          <a:xfrm>
            <a:off x="3791744" y="5229200"/>
            <a:ext cx="1584176" cy="648072"/>
          </a:xfrm>
          <a:prstGeom prst="roundRect">
            <a:avLst>
              <a:gd name="adj" fmla="val 12156"/>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Aspect Extraction</a:t>
            </a:r>
          </a:p>
        </p:txBody>
      </p:sp>
      <p:sp>
        <p:nvSpPr>
          <p:cNvPr id="30" name="Rounded Rectangle 29"/>
          <p:cNvSpPr/>
          <p:nvPr/>
        </p:nvSpPr>
        <p:spPr>
          <a:xfrm>
            <a:off x="3791744" y="6021288"/>
            <a:ext cx="1584176" cy="432048"/>
          </a:xfrm>
          <a:prstGeom prst="roundRect">
            <a:avLst>
              <a:gd name="adj" fmla="val 12156"/>
            </a:avLst>
          </a:prstGeom>
          <a:solidFill>
            <a:schemeClr val="accent2">
              <a:lumMod val="20000"/>
              <a:lumOff val="80000"/>
            </a:schemeClr>
          </a:solidFill>
          <a:ln w="19050" cmpd="sng">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Application</a:t>
            </a:r>
          </a:p>
        </p:txBody>
      </p:sp>
      <p:sp>
        <p:nvSpPr>
          <p:cNvPr id="31" name="Rounded Rectangle 30"/>
          <p:cNvSpPr/>
          <p:nvPr/>
        </p:nvSpPr>
        <p:spPr>
          <a:xfrm>
            <a:off x="5879976" y="917104"/>
            <a:ext cx="1584176"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Polarity Determination</a:t>
            </a:r>
          </a:p>
        </p:txBody>
      </p:sp>
      <p:sp>
        <p:nvSpPr>
          <p:cNvPr id="32" name="Rounded Rectangle 31"/>
          <p:cNvSpPr/>
          <p:nvPr/>
        </p:nvSpPr>
        <p:spPr>
          <a:xfrm>
            <a:off x="5879976" y="1709192"/>
            <a:ext cx="1584176" cy="1152128"/>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Vagueness resolution in opinionated text</a:t>
            </a:r>
          </a:p>
        </p:txBody>
      </p:sp>
      <p:sp>
        <p:nvSpPr>
          <p:cNvPr id="33" name="Rounded Rectangle 32"/>
          <p:cNvSpPr/>
          <p:nvPr/>
        </p:nvSpPr>
        <p:spPr>
          <a:xfrm>
            <a:off x="5879976" y="2933328"/>
            <a:ext cx="1584176"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Multi- &amp; Cross- Lingual SC</a:t>
            </a:r>
          </a:p>
        </p:txBody>
      </p:sp>
      <p:sp>
        <p:nvSpPr>
          <p:cNvPr id="34" name="Rounded Rectangle 33"/>
          <p:cNvSpPr/>
          <p:nvPr/>
        </p:nvSpPr>
        <p:spPr>
          <a:xfrm>
            <a:off x="5879976" y="3725416"/>
            <a:ext cx="1584176" cy="567680"/>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chemeClr val="tx1"/>
                </a:solidFill>
              </a:rPr>
              <a:t>Cross-domain SC</a:t>
            </a:r>
          </a:p>
        </p:txBody>
      </p:sp>
      <p:sp>
        <p:nvSpPr>
          <p:cNvPr id="35" name="Rounded Rectangle 34"/>
          <p:cNvSpPr/>
          <p:nvPr/>
        </p:nvSpPr>
        <p:spPr>
          <a:xfrm>
            <a:off x="7968208" y="2276872"/>
            <a:ext cx="2411760" cy="720080"/>
          </a:xfrm>
          <a:prstGeom prst="roundRect">
            <a:avLst>
              <a:gd name="adj" fmla="val 8853"/>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Lexicon based</a:t>
            </a:r>
          </a:p>
        </p:txBody>
      </p:sp>
      <p:sp>
        <p:nvSpPr>
          <p:cNvPr id="36" name="Rounded Rectangle 35"/>
          <p:cNvSpPr/>
          <p:nvPr/>
        </p:nvSpPr>
        <p:spPr>
          <a:xfrm>
            <a:off x="7968208" y="3068960"/>
            <a:ext cx="2411760" cy="720080"/>
          </a:xfrm>
          <a:prstGeom prst="roundRect">
            <a:avLst>
              <a:gd name="adj" fmla="val 8853"/>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Hybrid </a:t>
            </a:r>
            <a:br>
              <a:rPr lang="en-US" sz="2400" dirty="0">
                <a:solidFill>
                  <a:schemeClr val="tx1"/>
                </a:solidFill>
              </a:rPr>
            </a:br>
            <a:r>
              <a:rPr lang="en-US" sz="2400" dirty="0">
                <a:solidFill>
                  <a:schemeClr val="tx1"/>
                </a:solidFill>
              </a:rPr>
              <a:t>approaches</a:t>
            </a:r>
          </a:p>
        </p:txBody>
      </p:sp>
      <p:sp>
        <p:nvSpPr>
          <p:cNvPr id="37" name="Rounded Rectangle 36"/>
          <p:cNvSpPr/>
          <p:nvPr/>
        </p:nvSpPr>
        <p:spPr>
          <a:xfrm>
            <a:off x="7968209" y="4581128"/>
            <a:ext cx="2428201" cy="432048"/>
          </a:xfrm>
          <a:prstGeom prst="roundRect">
            <a:avLst>
              <a:gd name="adj" fmla="val 8853"/>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Ontology based</a:t>
            </a:r>
          </a:p>
        </p:txBody>
      </p:sp>
      <p:sp>
        <p:nvSpPr>
          <p:cNvPr id="38" name="Rounded Rectangle 37"/>
          <p:cNvSpPr/>
          <p:nvPr/>
        </p:nvSpPr>
        <p:spPr>
          <a:xfrm>
            <a:off x="7968208" y="5157192"/>
            <a:ext cx="2411760" cy="648072"/>
          </a:xfrm>
          <a:prstGeom prst="roundRect">
            <a:avLst>
              <a:gd name="adj" fmla="val 8853"/>
            </a:avLst>
          </a:prstGeom>
          <a:solidFill>
            <a:schemeClr val="accent5">
              <a:lumMod val="40000"/>
              <a:lumOff val="60000"/>
            </a:schemeClr>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Non-Ontology based</a:t>
            </a:r>
          </a:p>
        </p:txBody>
      </p:sp>
      <p:cxnSp>
        <p:nvCxnSpPr>
          <p:cNvPr id="42" name="Elbow Connector 41"/>
          <p:cNvCxnSpPr>
            <a:stCxn id="6" idx="3"/>
            <a:endCxn id="25" idx="1"/>
          </p:cNvCxnSpPr>
          <p:nvPr/>
        </p:nvCxnSpPr>
        <p:spPr>
          <a:xfrm flipV="1">
            <a:off x="3143672" y="2024844"/>
            <a:ext cx="648072" cy="9361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6" idx="3"/>
            <a:endCxn id="26" idx="1"/>
          </p:cNvCxnSpPr>
          <p:nvPr/>
        </p:nvCxnSpPr>
        <p:spPr>
          <a:xfrm>
            <a:off x="3143672" y="2960948"/>
            <a:ext cx="648072" cy="360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6" idx="3"/>
            <a:endCxn id="27" idx="1"/>
          </p:cNvCxnSpPr>
          <p:nvPr/>
        </p:nvCxnSpPr>
        <p:spPr>
          <a:xfrm>
            <a:off x="3143672" y="2960948"/>
            <a:ext cx="648072" cy="10081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6" idx="3"/>
            <a:endCxn id="28" idx="1"/>
          </p:cNvCxnSpPr>
          <p:nvPr/>
        </p:nvCxnSpPr>
        <p:spPr>
          <a:xfrm>
            <a:off x="3143672" y="2960948"/>
            <a:ext cx="648072" cy="187220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6" idx="3"/>
            <a:endCxn id="29" idx="1"/>
          </p:cNvCxnSpPr>
          <p:nvPr/>
        </p:nvCxnSpPr>
        <p:spPr>
          <a:xfrm>
            <a:off x="3143672" y="2960948"/>
            <a:ext cx="648072" cy="25922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6" idx="3"/>
            <a:endCxn id="30" idx="1"/>
          </p:cNvCxnSpPr>
          <p:nvPr/>
        </p:nvCxnSpPr>
        <p:spPr>
          <a:xfrm>
            <a:off x="3143672" y="2960948"/>
            <a:ext cx="648072" cy="327636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a:off x="3359696" y="836712"/>
            <a:ext cx="4392488" cy="5112568"/>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1" name="TextBox 60"/>
          <p:cNvSpPr txBox="1"/>
          <p:nvPr/>
        </p:nvSpPr>
        <p:spPr>
          <a:xfrm>
            <a:off x="5807969" y="5085185"/>
            <a:ext cx="1414875" cy="769441"/>
          </a:xfrm>
          <a:prstGeom prst="rect">
            <a:avLst/>
          </a:prstGeom>
          <a:noFill/>
        </p:spPr>
        <p:txBody>
          <a:bodyPr wrap="none" rtlCol="0">
            <a:spAutoFit/>
          </a:bodyPr>
          <a:lstStyle/>
          <a:p>
            <a:r>
              <a:rPr lang="en-US" sz="4400" b="1" dirty="0">
                <a:solidFill>
                  <a:srgbClr val="FF0000"/>
                </a:solidFill>
              </a:rPr>
              <a:t>Tasks</a:t>
            </a:r>
          </a:p>
        </p:txBody>
      </p:sp>
      <p:sp>
        <p:nvSpPr>
          <p:cNvPr id="62" name="Rounded Rectangle 61"/>
          <p:cNvSpPr/>
          <p:nvPr/>
        </p:nvSpPr>
        <p:spPr>
          <a:xfrm>
            <a:off x="7752184" y="836712"/>
            <a:ext cx="2808312" cy="5112568"/>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3" name="TextBox 62"/>
          <p:cNvSpPr txBox="1"/>
          <p:nvPr/>
        </p:nvSpPr>
        <p:spPr>
          <a:xfrm>
            <a:off x="7860171" y="836713"/>
            <a:ext cx="2197846" cy="584775"/>
          </a:xfrm>
          <a:prstGeom prst="rect">
            <a:avLst/>
          </a:prstGeom>
          <a:noFill/>
        </p:spPr>
        <p:txBody>
          <a:bodyPr wrap="none" rtlCol="0">
            <a:spAutoFit/>
          </a:bodyPr>
          <a:lstStyle/>
          <a:p>
            <a:r>
              <a:rPr lang="en-US" sz="3200" b="1" dirty="0">
                <a:solidFill>
                  <a:srgbClr val="FF0000"/>
                </a:solidFill>
              </a:rPr>
              <a:t>Approaches</a:t>
            </a:r>
          </a:p>
        </p:txBody>
      </p:sp>
      <p:sp>
        <p:nvSpPr>
          <p:cNvPr id="59" name="Right Brace 58"/>
          <p:cNvSpPr/>
          <p:nvPr/>
        </p:nvSpPr>
        <p:spPr>
          <a:xfrm>
            <a:off x="7464152" y="4581128"/>
            <a:ext cx="360040" cy="1224136"/>
          </a:xfrm>
          <a:prstGeom prst="rightBrace">
            <a:avLst/>
          </a:prstGeom>
          <a:ln w="57150" cmpd="sng">
            <a:solidFill>
              <a:schemeClr val="accent3">
                <a:lumMod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Right Brace 64"/>
          <p:cNvSpPr/>
          <p:nvPr/>
        </p:nvSpPr>
        <p:spPr>
          <a:xfrm>
            <a:off x="7536160" y="908720"/>
            <a:ext cx="440432" cy="3384376"/>
          </a:xfrm>
          <a:prstGeom prst="rightBrace">
            <a:avLst/>
          </a:prstGeom>
          <a:ln w="57150" cmpd="sng">
            <a:solidFill>
              <a:srgbClr val="FF99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6" name="Elbow Connector 65"/>
          <p:cNvCxnSpPr>
            <a:stCxn id="25" idx="3"/>
            <a:endCxn id="33" idx="1"/>
          </p:cNvCxnSpPr>
          <p:nvPr/>
        </p:nvCxnSpPr>
        <p:spPr>
          <a:xfrm>
            <a:off x="5375920" y="2024844"/>
            <a:ext cx="504056" cy="123252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25" idx="3"/>
            <a:endCxn id="31" idx="1"/>
          </p:cNvCxnSpPr>
          <p:nvPr/>
        </p:nvCxnSpPr>
        <p:spPr>
          <a:xfrm flipV="1">
            <a:off x="5375920" y="1241140"/>
            <a:ext cx="504056" cy="7837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25" idx="3"/>
            <a:endCxn id="32" idx="1"/>
          </p:cNvCxnSpPr>
          <p:nvPr/>
        </p:nvCxnSpPr>
        <p:spPr>
          <a:xfrm>
            <a:off x="5375920" y="2024844"/>
            <a:ext cx="504056" cy="2604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25" idx="3"/>
            <a:endCxn id="34" idx="1"/>
          </p:cNvCxnSpPr>
          <p:nvPr/>
        </p:nvCxnSpPr>
        <p:spPr>
          <a:xfrm>
            <a:off x="5375920" y="2024844"/>
            <a:ext cx="504056" cy="19844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Elbow Connector 79"/>
          <p:cNvCxnSpPr>
            <a:stCxn id="25" idx="3"/>
            <a:endCxn id="32" idx="1"/>
          </p:cNvCxnSpPr>
          <p:nvPr/>
        </p:nvCxnSpPr>
        <p:spPr>
          <a:xfrm>
            <a:off x="5375920" y="2024844"/>
            <a:ext cx="504056" cy="26041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5761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03512" y="116632"/>
            <a:ext cx="8640960" cy="864096"/>
          </a:xfrm>
        </p:spPr>
        <p:txBody>
          <a:bodyPr>
            <a:normAutofit fontScale="90000"/>
          </a:bodyPr>
          <a:lstStyle/>
          <a:p>
            <a:r>
              <a:rPr lang="en-US" altLang="zh-TW" dirty="0">
                <a:solidFill>
                  <a:srgbClr val="4F81BD"/>
                </a:solidFill>
              </a:rPr>
              <a:t>Sentiment Classification Techniques</a:t>
            </a:r>
            <a:endParaRPr lang="zh-TW" altLang="en-US" dirty="0">
              <a:solidFill>
                <a:srgbClr val="4F81BD"/>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42</a:t>
            </a:fld>
            <a:endParaRPr lang="zh-TW" altLang="en-US"/>
          </a:p>
        </p:txBody>
      </p:sp>
      <p:sp>
        <p:nvSpPr>
          <p:cNvPr id="3" name="Rectangle 2"/>
          <p:cNvSpPr/>
          <p:nvPr/>
        </p:nvSpPr>
        <p:spPr>
          <a:xfrm>
            <a:off x="2063552" y="6457890"/>
            <a:ext cx="7848872" cy="400110"/>
          </a:xfrm>
          <a:prstGeom prst="rect">
            <a:avLst/>
          </a:prstGeom>
        </p:spPr>
        <p:txBody>
          <a:bodyPr wrap="square">
            <a:spAutoFit/>
          </a:bodyPr>
          <a:lstStyle/>
          <a:p>
            <a:pPr algn="ctr" eaLnBrk="1" hangingPunct="1"/>
            <a:r>
              <a:rPr lang="en-US" altLang="zh-TW" sz="1000" dirty="0">
                <a:solidFill>
                  <a:schemeClr val="bg1">
                    <a:lumMod val="75000"/>
                  </a:schemeClr>
                </a:solidFill>
              </a:rPr>
              <a:t>Source: Jesus Serrano-Guerrero, Jose A. </a:t>
            </a:r>
            <a:r>
              <a:rPr lang="en-US" altLang="zh-TW" sz="1000" dirty="0" err="1">
                <a:solidFill>
                  <a:schemeClr val="bg1">
                    <a:lumMod val="75000"/>
                  </a:schemeClr>
                </a:solidFill>
              </a:rPr>
              <a:t>Olivas</a:t>
            </a:r>
            <a:r>
              <a:rPr lang="en-US" altLang="zh-TW" sz="1000" dirty="0">
                <a:solidFill>
                  <a:schemeClr val="bg1">
                    <a:lumMod val="75000"/>
                  </a:schemeClr>
                </a:solidFill>
              </a:rPr>
              <a:t>, Francisco P. Romero, and Enrique Herrera-</a:t>
            </a:r>
            <a:r>
              <a:rPr lang="en-US" altLang="zh-TW" sz="1000" dirty="0" err="1">
                <a:solidFill>
                  <a:schemeClr val="bg1">
                    <a:lumMod val="75000"/>
                  </a:schemeClr>
                </a:solidFill>
              </a:rPr>
              <a:t>Viedma</a:t>
            </a:r>
            <a:r>
              <a:rPr lang="en-US" altLang="zh-TW" sz="1000" dirty="0">
                <a:solidFill>
                  <a:schemeClr val="bg1">
                    <a:lumMod val="75000"/>
                  </a:schemeClr>
                </a:solidFill>
              </a:rPr>
              <a:t>  (2015), </a:t>
            </a:r>
            <a:br>
              <a:rPr lang="en-US" altLang="zh-TW" sz="1000" dirty="0">
                <a:solidFill>
                  <a:schemeClr val="bg1">
                    <a:lumMod val="75000"/>
                  </a:schemeClr>
                </a:solidFill>
              </a:rPr>
            </a:br>
            <a:r>
              <a:rPr lang="en-US" altLang="zh-TW" sz="1000" dirty="0">
                <a:solidFill>
                  <a:schemeClr val="bg1">
                    <a:lumMod val="75000"/>
                  </a:schemeClr>
                </a:solidFill>
              </a:rPr>
              <a:t>"Sentiment analysis: A review and comparative analysis of web services," Information Sciences, 311, pp. 18-38.</a:t>
            </a:r>
          </a:p>
        </p:txBody>
      </p:sp>
      <p:sp>
        <p:nvSpPr>
          <p:cNvPr id="6" name="Rounded Rectangle 5"/>
          <p:cNvSpPr/>
          <p:nvPr/>
        </p:nvSpPr>
        <p:spPr>
          <a:xfrm>
            <a:off x="1631504" y="3212976"/>
            <a:ext cx="1368152"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chemeClr val="tx1"/>
                </a:solidFill>
              </a:rPr>
              <a:t>Sentiment Analysis</a:t>
            </a:r>
            <a:endParaRPr lang="en-US" sz="2200" dirty="0">
              <a:solidFill>
                <a:schemeClr val="tx1"/>
              </a:solidFill>
            </a:endParaRPr>
          </a:p>
        </p:txBody>
      </p:sp>
      <p:sp>
        <p:nvSpPr>
          <p:cNvPr id="7" name="Rounded Rectangle 6"/>
          <p:cNvSpPr/>
          <p:nvPr/>
        </p:nvSpPr>
        <p:spPr>
          <a:xfrm>
            <a:off x="3359696" y="1844824"/>
            <a:ext cx="1512168" cy="1224136"/>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chemeClr val="tx1"/>
                </a:solidFill>
              </a:rPr>
              <a:t>Machine Learning Approach</a:t>
            </a:r>
            <a:endParaRPr lang="en-US" sz="2200" dirty="0">
              <a:solidFill>
                <a:schemeClr val="tx1"/>
              </a:solidFill>
            </a:endParaRPr>
          </a:p>
        </p:txBody>
      </p:sp>
      <p:sp>
        <p:nvSpPr>
          <p:cNvPr id="8" name="Rounded Rectangle 7"/>
          <p:cNvSpPr/>
          <p:nvPr/>
        </p:nvSpPr>
        <p:spPr>
          <a:xfrm>
            <a:off x="3359696" y="4509120"/>
            <a:ext cx="1512168" cy="1224136"/>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200" dirty="0">
                <a:solidFill>
                  <a:schemeClr val="tx1"/>
                </a:solidFill>
              </a:rPr>
              <a:t>Lexicon-based Approach</a:t>
            </a:r>
            <a:endParaRPr lang="en-US" sz="2200" dirty="0">
              <a:solidFill>
                <a:schemeClr val="tx1"/>
              </a:solidFill>
            </a:endParaRPr>
          </a:p>
        </p:txBody>
      </p:sp>
      <p:sp>
        <p:nvSpPr>
          <p:cNvPr id="10" name="Rounded Rectangle 9"/>
          <p:cNvSpPr/>
          <p:nvPr/>
        </p:nvSpPr>
        <p:spPr>
          <a:xfrm>
            <a:off x="5231904" y="5445224"/>
            <a:ext cx="1512168"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Corpus-based Approach</a:t>
            </a:r>
            <a:endParaRPr lang="en-US" sz="2000" dirty="0">
              <a:solidFill>
                <a:schemeClr val="tx1"/>
              </a:solidFill>
            </a:endParaRPr>
          </a:p>
        </p:txBody>
      </p:sp>
      <p:sp>
        <p:nvSpPr>
          <p:cNvPr id="11" name="Rounded Rectangle 10"/>
          <p:cNvSpPr/>
          <p:nvPr/>
        </p:nvSpPr>
        <p:spPr>
          <a:xfrm>
            <a:off x="5231904" y="1412776"/>
            <a:ext cx="1512168" cy="936104"/>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Supervised Learning</a:t>
            </a:r>
            <a:endParaRPr lang="en-US" sz="2000" dirty="0">
              <a:solidFill>
                <a:schemeClr val="tx1"/>
              </a:solidFill>
            </a:endParaRPr>
          </a:p>
        </p:txBody>
      </p:sp>
      <p:sp>
        <p:nvSpPr>
          <p:cNvPr id="12" name="Rounded Rectangle 11"/>
          <p:cNvSpPr/>
          <p:nvPr/>
        </p:nvSpPr>
        <p:spPr>
          <a:xfrm>
            <a:off x="5231904" y="3356992"/>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Unsupervised Learning</a:t>
            </a:r>
            <a:endParaRPr lang="en-US" sz="2000" dirty="0">
              <a:solidFill>
                <a:schemeClr val="tx1"/>
              </a:solidFill>
            </a:endParaRPr>
          </a:p>
        </p:txBody>
      </p:sp>
      <p:sp>
        <p:nvSpPr>
          <p:cNvPr id="14" name="Rounded Rectangle 13"/>
          <p:cNvSpPr/>
          <p:nvPr/>
        </p:nvSpPr>
        <p:spPr>
          <a:xfrm>
            <a:off x="5231904" y="4221088"/>
            <a:ext cx="1512168" cy="936104"/>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Dictionary-based Approach</a:t>
            </a:r>
            <a:endParaRPr lang="en-US" sz="2000" dirty="0">
              <a:solidFill>
                <a:schemeClr val="tx1"/>
              </a:solidFill>
            </a:endParaRPr>
          </a:p>
        </p:txBody>
      </p:sp>
      <p:sp>
        <p:nvSpPr>
          <p:cNvPr id="15" name="Rounded Rectangle 14"/>
          <p:cNvSpPr/>
          <p:nvPr/>
        </p:nvSpPr>
        <p:spPr>
          <a:xfrm>
            <a:off x="7104112" y="5157192"/>
            <a:ext cx="1512168" cy="504056"/>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Statistical</a:t>
            </a:r>
            <a:endParaRPr lang="en-US" sz="2000" dirty="0">
              <a:solidFill>
                <a:schemeClr val="tx1"/>
              </a:solidFill>
            </a:endParaRPr>
          </a:p>
        </p:txBody>
      </p:sp>
      <p:sp>
        <p:nvSpPr>
          <p:cNvPr id="16" name="Rounded Rectangle 15"/>
          <p:cNvSpPr/>
          <p:nvPr/>
        </p:nvSpPr>
        <p:spPr>
          <a:xfrm>
            <a:off x="7104112" y="5877272"/>
            <a:ext cx="1512168" cy="504056"/>
          </a:xfrm>
          <a:prstGeom prst="roundRect">
            <a:avLst>
              <a:gd name="adj" fmla="val 12156"/>
            </a:avLst>
          </a:prstGeom>
          <a:solidFill>
            <a:schemeClr val="accent6">
              <a:lumMod val="40000"/>
              <a:lumOff val="60000"/>
            </a:schemeClr>
          </a:solid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Semantic</a:t>
            </a:r>
            <a:endParaRPr lang="en-US" sz="2000" dirty="0">
              <a:solidFill>
                <a:schemeClr val="tx1"/>
              </a:solidFill>
            </a:endParaRPr>
          </a:p>
        </p:txBody>
      </p:sp>
      <p:sp>
        <p:nvSpPr>
          <p:cNvPr id="17" name="Rounded Rectangle 16"/>
          <p:cNvSpPr/>
          <p:nvPr/>
        </p:nvSpPr>
        <p:spPr>
          <a:xfrm>
            <a:off x="7104112" y="1052736"/>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Decision Tree Classifiers</a:t>
            </a:r>
            <a:endParaRPr lang="en-US" sz="2000" dirty="0">
              <a:solidFill>
                <a:schemeClr val="tx1"/>
              </a:solidFill>
            </a:endParaRPr>
          </a:p>
        </p:txBody>
      </p:sp>
      <p:sp>
        <p:nvSpPr>
          <p:cNvPr id="18" name="Rounded Rectangle 17"/>
          <p:cNvSpPr/>
          <p:nvPr/>
        </p:nvSpPr>
        <p:spPr>
          <a:xfrm>
            <a:off x="7104112" y="1844824"/>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Linear Classifiers</a:t>
            </a:r>
            <a:endParaRPr lang="en-US" sz="2000" dirty="0">
              <a:solidFill>
                <a:schemeClr val="tx1"/>
              </a:solidFill>
            </a:endParaRPr>
          </a:p>
        </p:txBody>
      </p:sp>
      <p:sp>
        <p:nvSpPr>
          <p:cNvPr id="19" name="Rounded Rectangle 18"/>
          <p:cNvSpPr/>
          <p:nvPr/>
        </p:nvSpPr>
        <p:spPr>
          <a:xfrm>
            <a:off x="7104112" y="2636912"/>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Rule-based Classifiers</a:t>
            </a:r>
            <a:endParaRPr lang="en-US" sz="2000" dirty="0">
              <a:solidFill>
                <a:schemeClr val="tx1"/>
              </a:solidFill>
            </a:endParaRPr>
          </a:p>
        </p:txBody>
      </p:sp>
      <p:sp>
        <p:nvSpPr>
          <p:cNvPr id="20" name="Rounded Rectangle 19"/>
          <p:cNvSpPr/>
          <p:nvPr/>
        </p:nvSpPr>
        <p:spPr>
          <a:xfrm>
            <a:off x="7104112" y="3429000"/>
            <a:ext cx="1512168" cy="648072"/>
          </a:xfrm>
          <a:prstGeom prst="roundRect">
            <a:avLst>
              <a:gd name="adj" fmla="val 12156"/>
            </a:avLst>
          </a:prstGeom>
          <a:solidFill>
            <a:srgbClr val="FFCC66"/>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2000" dirty="0">
                <a:solidFill>
                  <a:schemeClr val="tx1"/>
                </a:solidFill>
              </a:rPr>
              <a:t>Probabilistic Classifiers</a:t>
            </a:r>
            <a:endParaRPr lang="en-US" sz="2000" dirty="0">
              <a:solidFill>
                <a:schemeClr val="tx1"/>
              </a:solidFill>
            </a:endParaRPr>
          </a:p>
        </p:txBody>
      </p:sp>
      <p:sp>
        <p:nvSpPr>
          <p:cNvPr id="21" name="Rounded Rectangle 20"/>
          <p:cNvSpPr/>
          <p:nvPr/>
        </p:nvSpPr>
        <p:spPr>
          <a:xfrm>
            <a:off x="8976320" y="980728"/>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Support Vector Machine (SVM)</a:t>
            </a:r>
            <a:endParaRPr lang="en-US" sz="1600" dirty="0">
              <a:solidFill>
                <a:schemeClr val="tx1"/>
              </a:solidFill>
            </a:endParaRPr>
          </a:p>
        </p:txBody>
      </p:sp>
      <p:sp>
        <p:nvSpPr>
          <p:cNvPr id="22" name="Rounded Rectangle 21"/>
          <p:cNvSpPr/>
          <p:nvPr/>
        </p:nvSpPr>
        <p:spPr>
          <a:xfrm>
            <a:off x="8976320" y="2276872"/>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Deep Learning (DL)</a:t>
            </a:r>
            <a:endParaRPr lang="en-US" sz="1600" dirty="0">
              <a:solidFill>
                <a:schemeClr val="tx1"/>
              </a:solidFill>
            </a:endParaRPr>
          </a:p>
        </p:txBody>
      </p:sp>
      <p:sp>
        <p:nvSpPr>
          <p:cNvPr id="23" name="Rounded Rectangle 22"/>
          <p:cNvSpPr/>
          <p:nvPr/>
        </p:nvSpPr>
        <p:spPr>
          <a:xfrm>
            <a:off x="8976320" y="1628800"/>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Neural Network (NN</a:t>
            </a:r>
            <a:endParaRPr lang="en-US" sz="1600" dirty="0">
              <a:solidFill>
                <a:schemeClr val="tx1"/>
              </a:solidFill>
            </a:endParaRPr>
          </a:p>
        </p:txBody>
      </p:sp>
      <p:sp>
        <p:nvSpPr>
          <p:cNvPr id="24" name="Rounded Rectangle 23"/>
          <p:cNvSpPr/>
          <p:nvPr/>
        </p:nvSpPr>
        <p:spPr>
          <a:xfrm>
            <a:off x="8976320" y="3645024"/>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Bayesian Network (BN)</a:t>
            </a:r>
            <a:endParaRPr lang="en-US" sz="1600" dirty="0">
              <a:solidFill>
                <a:schemeClr val="tx1"/>
              </a:solidFill>
            </a:endParaRPr>
          </a:p>
        </p:txBody>
      </p:sp>
      <p:sp>
        <p:nvSpPr>
          <p:cNvPr id="25" name="Rounded Rectangle 24"/>
          <p:cNvSpPr/>
          <p:nvPr/>
        </p:nvSpPr>
        <p:spPr>
          <a:xfrm>
            <a:off x="8976320" y="4293096"/>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Maximum Entropy (ME)</a:t>
            </a:r>
            <a:endParaRPr lang="en-US" sz="1600" dirty="0">
              <a:solidFill>
                <a:schemeClr val="tx1"/>
              </a:solidFill>
            </a:endParaRPr>
          </a:p>
        </p:txBody>
      </p:sp>
      <p:cxnSp>
        <p:nvCxnSpPr>
          <p:cNvPr id="26" name="Elbow Connector 25"/>
          <p:cNvCxnSpPr>
            <a:stCxn id="6" idx="3"/>
            <a:endCxn id="8" idx="1"/>
          </p:cNvCxnSpPr>
          <p:nvPr/>
        </p:nvCxnSpPr>
        <p:spPr>
          <a:xfrm>
            <a:off x="2999656" y="3681028"/>
            <a:ext cx="360040" cy="144016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6" idx="3"/>
            <a:endCxn id="7" idx="1"/>
          </p:cNvCxnSpPr>
          <p:nvPr/>
        </p:nvCxnSpPr>
        <p:spPr>
          <a:xfrm flipV="1">
            <a:off x="2999656" y="2456892"/>
            <a:ext cx="360040" cy="122413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7" idx="3"/>
            <a:endCxn id="11" idx="1"/>
          </p:cNvCxnSpPr>
          <p:nvPr/>
        </p:nvCxnSpPr>
        <p:spPr>
          <a:xfrm flipV="1">
            <a:off x="4871864" y="1880828"/>
            <a:ext cx="360040" cy="57606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7" idx="3"/>
            <a:endCxn id="12" idx="1"/>
          </p:cNvCxnSpPr>
          <p:nvPr/>
        </p:nvCxnSpPr>
        <p:spPr>
          <a:xfrm>
            <a:off x="4871864" y="2456892"/>
            <a:ext cx="360040" cy="122413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1" idx="3"/>
            <a:endCxn id="17" idx="1"/>
          </p:cNvCxnSpPr>
          <p:nvPr/>
        </p:nvCxnSpPr>
        <p:spPr>
          <a:xfrm flipV="1">
            <a:off x="6744072" y="1376772"/>
            <a:ext cx="360040"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11" idx="3"/>
            <a:endCxn id="18" idx="1"/>
          </p:cNvCxnSpPr>
          <p:nvPr/>
        </p:nvCxnSpPr>
        <p:spPr>
          <a:xfrm>
            <a:off x="6744072" y="1880828"/>
            <a:ext cx="360040" cy="28803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11" idx="3"/>
            <a:endCxn id="19" idx="1"/>
          </p:cNvCxnSpPr>
          <p:nvPr/>
        </p:nvCxnSpPr>
        <p:spPr>
          <a:xfrm>
            <a:off x="6744072" y="1880828"/>
            <a:ext cx="360040" cy="108012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11" idx="3"/>
            <a:endCxn id="20" idx="1"/>
          </p:cNvCxnSpPr>
          <p:nvPr/>
        </p:nvCxnSpPr>
        <p:spPr>
          <a:xfrm>
            <a:off x="6744072" y="1880828"/>
            <a:ext cx="360040" cy="187220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8" idx="3"/>
            <a:endCxn id="10" idx="1"/>
          </p:cNvCxnSpPr>
          <p:nvPr/>
        </p:nvCxnSpPr>
        <p:spPr>
          <a:xfrm>
            <a:off x="4871864" y="5121188"/>
            <a:ext cx="360040" cy="7920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8" idx="3"/>
            <a:endCxn id="14" idx="1"/>
          </p:cNvCxnSpPr>
          <p:nvPr/>
        </p:nvCxnSpPr>
        <p:spPr>
          <a:xfrm flipV="1">
            <a:off x="4871864" y="4689140"/>
            <a:ext cx="360040" cy="43204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10" idx="3"/>
            <a:endCxn id="15" idx="1"/>
          </p:cNvCxnSpPr>
          <p:nvPr/>
        </p:nvCxnSpPr>
        <p:spPr>
          <a:xfrm flipV="1">
            <a:off x="6744072" y="5409220"/>
            <a:ext cx="360040"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p:cNvCxnSpPr>
            <a:stCxn id="10" idx="3"/>
            <a:endCxn id="16" idx="1"/>
          </p:cNvCxnSpPr>
          <p:nvPr/>
        </p:nvCxnSpPr>
        <p:spPr>
          <a:xfrm>
            <a:off x="6744072" y="5913276"/>
            <a:ext cx="360040" cy="21602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18" idx="3"/>
            <a:endCxn id="22" idx="1"/>
          </p:cNvCxnSpPr>
          <p:nvPr/>
        </p:nvCxnSpPr>
        <p:spPr>
          <a:xfrm>
            <a:off x="8616280" y="2168860"/>
            <a:ext cx="360040" cy="360040"/>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18" idx="3"/>
            <a:endCxn id="23" idx="1"/>
          </p:cNvCxnSpPr>
          <p:nvPr/>
        </p:nvCxnSpPr>
        <p:spPr>
          <a:xfrm flipV="1">
            <a:off x="8616280" y="1880828"/>
            <a:ext cx="360040" cy="288032"/>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5" name="Elbow Connector 74"/>
          <p:cNvCxnSpPr>
            <a:stCxn id="18" idx="3"/>
            <a:endCxn id="21" idx="1"/>
          </p:cNvCxnSpPr>
          <p:nvPr/>
        </p:nvCxnSpPr>
        <p:spPr>
          <a:xfrm flipV="1">
            <a:off x="8616280" y="1232756"/>
            <a:ext cx="360040" cy="936104"/>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a:stCxn id="20" idx="3"/>
            <a:endCxn id="24" idx="1"/>
          </p:cNvCxnSpPr>
          <p:nvPr/>
        </p:nvCxnSpPr>
        <p:spPr>
          <a:xfrm>
            <a:off x="8616280" y="3753036"/>
            <a:ext cx="360040" cy="14401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Elbow Connector 81"/>
          <p:cNvCxnSpPr>
            <a:stCxn id="20" idx="3"/>
            <a:endCxn id="25" idx="1"/>
          </p:cNvCxnSpPr>
          <p:nvPr/>
        </p:nvCxnSpPr>
        <p:spPr>
          <a:xfrm>
            <a:off x="8616280" y="3753036"/>
            <a:ext cx="360040" cy="792088"/>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Elbow Connector 84"/>
          <p:cNvCxnSpPr>
            <a:stCxn id="20" idx="3"/>
            <a:endCxn id="87" idx="1"/>
          </p:cNvCxnSpPr>
          <p:nvPr/>
        </p:nvCxnSpPr>
        <p:spPr>
          <a:xfrm flipV="1">
            <a:off x="8616280" y="3248980"/>
            <a:ext cx="360040" cy="504056"/>
          </a:xfrm>
          <a:prstGeom prst="bentConnector3">
            <a:avLst>
              <a:gd name="adj1" fmla="val 50000"/>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7" name="Rounded Rectangle 86"/>
          <p:cNvSpPr/>
          <p:nvPr/>
        </p:nvSpPr>
        <p:spPr>
          <a:xfrm>
            <a:off x="8976320" y="2996952"/>
            <a:ext cx="1512168" cy="504056"/>
          </a:xfrm>
          <a:prstGeom prst="roundRect">
            <a:avLst>
              <a:gd name="adj" fmla="val 12156"/>
            </a:avLst>
          </a:prstGeom>
          <a:solidFill>
            <a:srgbClr val="FF9900"/>
          </a:solid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ltLang="zh-TW" sz="1600" dirty="0">
                <a:solidFill>
                  <a:schemeClr val="tx1"/>
                </a:solidFill>
              </a:rPr>
              <a:t>Naïve Bayes </a:t>
            </a:r>
            <a:br>
              <a:rPr lang="en-US" altLang="zh-TW" sz="1600" dirty="0">
                <a:solidFill>
                  <a:schemeClr val="tx1"/>
                </a:solidFill>
              </a:rPr>
            </a:br>
            <a:r>
              <a:rPr lang="en-US" altLang="zh-TW" sz="1600" dirty="0">
                <a:solidFill>
                  <a:schemeClr val="tx1"/>
                </a:solidFill>
              </a:rPr>
              <a:t>(NB)</a:t>
            </a:r>
            <a:endParaRPr lang="en-US" sz="1600" dirty="0">
              <a:solidFill>
                <a:schemeClr val="tx1"/>
              </a:solidFill>
            </a:endParaRPr>
          </a:p>
        </p:txBody>
      </p:sp>
    </p:spTree>
    <p:extLst>
      <p:ext uri="{BB962C8B-B14F-4D97-AF65-F5344CB8AC3E}">
        <p14:creationId xmlns:p14="http://schemas.microsoft.com/office/powerpoint/2010/main" val="1063453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50706"/>
          </a:xfrm>
        </p:spPr>
        <p:txBody>
          <a:bodyPr/>
          <a:lstStyle/>
          <a:p>
            <a:r>
              <a:rPr lang="en-US" sz="9600" dirty="0">
                <a:solidFill>
                  <a:schemeClr val="accent1"/>
                </a:solidFill>
              </a:rPr>
              <a:t>Text Mining</a:t>
            </a:r>
            <a:br>
              <a:rPr lang="en-US" sz="9600" dirty="0">
                <a:solidFill>
                  <a:schemeClr val="accent1"/>
                </a:solidFill>
              </a:rPr>
            </a:br>
            <a:r>
              <a:rPr lang="en-US" sz="9600" dirty="0">
                <a:solidFill>
                  <a:schemeClr val="accent1"/>
                </a:solidFill>
              </a:rPr>
              <a:t>Technologies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43</a:t>
            </a:fld>
            <a:endParaRPr lang="zh-TW" altLang="en-US"/>
          </a:p>
        </p:txBody>
      </p:sp>
    </p:spTree>
    <p:extLst>
      <p:ext uri="{BB962C8B-B14F-4D97-AF65-F5344CB8AC3E}">
        <p14:creationId xmlns:p14="http://schemas.microsoft.com/office/powerpoint/2010/main" val="3311114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717032"/>
            <a:ext cx="8301608" cy="2218258"/>
          </a:xfrm>
        </p:spPr>
        <p:txBody>
          <a:bodyPr/>
          <a:lstStyle/>
          <a:p>
            <a:r>
              <a:rPr lang="en-US" sz="5400" b="0" dirty="0">
                <a:solidFill>
                  <a:schemeClr val="accent1"/>
                </a:solidFill>
              </a:rPr>
              <a:t> </a:t>
            </a:r>
            <a:r>
              <a:rPr lang="en-US" sz="5000" dirty="0">
                <a:solidFill>
                  <a:schemeClr val="accent1"/>
                </a:solidFill>
              </a:rPr>
              <a:t>Natural Language Processing </a:t>
            </a:r>
            <a:br>
              <a:rPr lang="en-US" sz="5000" dirty="0">
                <a:solidFill>
                  <a:schemeClr val="accent1"/>
                </a:solidFill>
              </a:rPr>
            </a:br>
            <a:r>
              <a:rPr lang="en-US" sz="5000" dirty="0">
                <a:solidFill>
                  <a:schemeClr val="accent1"/>
                </a:solidFill>
              </a:rPr>
              <a:t>(NLP)</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44</a:t>
            </a:fld>
            <a:endParaRPr lang="zh-TW" altLang="en-US"/>
          </a:p>
        </p:txBody>
      </p:sp>
      <p:sp>
        <p:nvSpPr>
          <p:cNvPr id="5" name="Title 1"/>
          <p:cNvSpPr txBox="1">
            <a:spLocks/>
          </p:cNvSpPr>
          <p:nvPr/>
        </p:nvSpPr>
        <p:spPr bwMode="auto">
          <a:xfrm>
            <a:off x="1991544" y="908720"/>
            <a:ext cx="822960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sz="7200" dirty="0">
                <a:solidFill>
                  <a:srgbClr val="FF0000"/>
                </a:solidFill>
              </a:rPr>
              <a:t> Text Mining</a:t>
            </a:r>
            <a:br>
              <a:rPr lang="en-US" sz="7200" dirty="0">
                <a:solidFill>
                  <a:srgbClr val="FF0000"/>
                </a:solidFill>
              </a:rPr>
            </a:br>
            <a:r>
              <a:rPr lang="en-US" sz="7200" dirty="0">
                <a:solidFill>
                  <a:srgbClr val="FF0000"/>
                </a:solidFill>
              </a:rPr>
              <a:t>(TM)</a:t>
            </a:r>
          </a:p>
        </p:txBody>
      </p:sp>
    </p:spTree>
    <p:extLst>
      <p:ext uri="{BB962C8B-B14F-4D97-AF65-F5344CB8AC3E}">
        <p14:creationId xmlns:p14="http://schemas.microsoft.com/office/powerpoint/2010/main" val="1261043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45</a:t>
            </a:fld>
            <a:endParaRPr lang="zh-TW" altLang="en-US"/>
          </a:p>
        </p:txBody>
      </p:sp>
      <p:sp>
        <p:nvSpPr>
          <p:cNvPr id="6" name="Rounded Rectangle 5"/>
          <p:cNvSpPr/>
          <p:nvPr/>
        </p:nvSpPr>
        <p:spPr>
          <a:xfrm>
            <a:off x="1955540" y="620688"/>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Text mining</a:t>
            </a:r>
          </a:p>
        </p:txBody>
      </p:sp>
      <p:sp>
        <p:nvSpPr>
          <p:cNvPr id="7" name="Rounded Rectangle 6"/>
          <p:cNvSpPr/>
          <p:nvPr/>
        </p:nvSpPr>
        <p:spPr>
          <a:xfrm>
            <a:off x="1955540" y="3597018"/>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Intelligent Text Analysis</a:t>
            </a:r>
          </a:p>
        </p:txBody>
      </p:sp>
      <p:sp>
        <p:nvSpPr>
          <p:cNvPr id="8" name="Rounded Rectangle 7"/>
          <p:cNvSpPr/>
          <p:nvPr/>
        </p:nvSpPr>
        <p:spPr>
          <a:xfrm>
            <a:off x="1955540" y="2108853"/>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t>Text Data Mining</a:t>
            </a:r>
          </a:p>
        </p:txBody>
      </p:sp>
      <p:sp>
        <p:nvSpPr>
          <p:cNvPr id="9" name="Rounded Rectangle 8"/>
          <p:cNvSpPr/>
          <p:nvPr/>
        </p:nvSpPr>
        <p:spPr>
          <a:xfrm>
            <a:off x="1955540" y="5085184"/>
            <a:ext cx="8352928" cy="10081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Knowledge-Discovery in Text (KDT)</a:t>
            </a:r>
          </a:p>
        </p:txBody>
      </p:sp>
      <p:sp>
        <p:nvSpPr>
          <p:cNvPr id="11" name="Rectangle 10"/>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1790394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1"/>
          <p:cNvSpPr>
            <a:spLocks noGrp="1"/>
          </p:cNvSpPr>
          <p:nvPr>
            <p:ph type="title"/>
          </p:nvPr>
        </p:nvSpPr>
        <p:spPr>
          <a:xfrm>
            <a:off x="2089150" y="115888"/>
            <a:ext cx="8229600" cy="2305050"/>
          </a:xfrm>
        </p:spPr>
        <p:txBody>
          <a:bodyPr>
            <a:normAutofit fontScale="90000"/>
          </a:bodyPr>
          <a:lstStyle/>
          <a:p>
            <a:r>
              <a:rPr lang="en-US" altLang="zh-TW" sz="8000">
                <a:solidFill>
                  <a:srgbClr val="FF0000"/>
                </a:solidFill>
                <a:latin typeface="Calibri" charset="0"/>
                <a:ea typeface="標楷體" charset="-120"/>
              </a:rPr>
              <a:t>Text Mining</a:t>
            </a:r>
            <a:br>
              <a:rPr lang="en-US" altLang="zh-TW" sz="8000">
                <a:solidFill>
                  <a:srgbClr val="FF0000"/>
                </a:solidFill>
                <a:latin typeface="Calibri" charset="0"/>
                <a:ea typeface="標楷體" charset="-120"/>
              </a:rPr>
            </a:br>
            <a:r>
              <a:rPr lang="en-US" altLang="zh-TW" sz="8000">
                <a:solidFill>
                  <a:srgbClr val="FF0000"/>
                </a:solidFill>
                <a:latin typeface="Calibri" charset="0"/>
                <a:ea typeface="標楷體" charset="-120"/>
              </a:rPr>
              <a:t>(text data mining)</a:t>
            </a:r>
            <a:endParaRPr lang="zh-TW" altLang="en-US" sz="8000">
              <a:solidFill>
                <a:srgbClr val="FF0000"/>
              </a:solidFill>
              <a:latin typeface="Calibri" charset="0"/>
              <a:ea typeface="標楷體" charset="-120"/>
            </a:endParaRPr>
          </a:p>
        </p:txBody>
      </p:sp>
      <p:sp>
        <p:nvSpPr>
          <p:cNvPr id="28674" name="內容版面配置區 2"/>
          <p:cNvSpPr>
            <a:spLocks noGrp="1"/>
          </p:cNvSpPr>
          <p:nvPr>
            <p:ph idx="1"/>
          </p:nvPr>
        </p:nvSpPr>
        <p:spPr>
          <a:xfrm>
            <a:off x="1919288" y="2997200"/>
            <a:ext cx="8229600" cy="3455988"/>
          </a:xfrm>
        </p:spPr>
        <p:txBody>
          <a:bodyPr/>
          <a:lstStyle/>
          <a:p>
            <a:pPr marL="457200" lvl="1" indent="0" algn="ctr">
              <a:buNone/>
              <a:defRPr/>
            </a:pPr>
            <a:r>
              <a:rPr lang="en-US" altLang="zh-TW" sz="5400" dirty="0">
                <a:solidFill>
                  <a:schemeClr val="accent1">
                    <a:lumMod val="75000"/>
                  </a:schemeClr>
                </a:solidFill>
                <a:cs typeface="新細明體" pitchFamily="18" charset="-120"/>
              </a:rPr>
              <a:t>the process of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deriving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high-quality information </a:t>
            </a:r>
            <a:br>
              <a:rPr lang="en-US" altLang="zh-TW" sz="5400" dirty="0">
                <a:solidFill>
                  <a:schemeClr val="accent1">
                    <a:lumMod val="75000"/>
                  </a:schemeClr>
                </a:solidFill>
                <a:cs typeface="新細明體" pitchFamily="18" charset="-120"/>
              </a:rPr>
            </a:br>
            <a:r>
              <a:rPr lang="en-US" altLang="zh-TW" sz="5400" dirty="0">
                <a:solidFill>
                  <a:schemeClr val="accent1">
                    <a:lumMod val="75000"/>
                  </a:schemeClr>
                </a:solidFill>
                <a:cs typeface="新細明體" pitchFamily="18" charset="-120"/>
              </a:rPr>
              <a:t>from text</a:t>
            </a:r>
          </a:p>
        </p:txBody>
      </p:sp>
      <p:sp>
        <p:nvSpPr>
          <p:cNvPr id="286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129DA3EB-5AB6-8148-889D-C59170120C7E}" type="slidenum">
              <a:rPr kumimoji="0" lang="zh-TW" altLang="en-US" sz="1200">
                <a:solidFill>
                  <a:srgbClr val="898989"/>
                </a:solidFill>
                <a:latin typeface="Calibri" charset="0"/>
                <a:ea typeface="MS PGothic" charset="-128"/>
              </a:rPr>
              <a:pPr eaLnBrk="1" hangingPunct="1"/>
              <a:t>46</a:t>
            </a:fld>
            <a:endParaRPr kumimoji="0" lang="zh-TW" altLang="en-US" sz="1200">
              <a:solidFill>
                <a:srgbClr val="898989"/>
              </a:solidFill>
              <a:latin typeface="Calibri" charset="0"/>
              <a:ea typeface="MS PGothic" charset="-128"/>
            </a:endParaRPr>
          </a:p>
        </p:txBody>
      </p:sp>
      <p:sp>
        <p:nvSpPr>
          <p:cNvPr id="28676" name="矩形 4"/>
          <p:cNvSpPr>
            <a:spLocks noChangeArrowheads="1"/>
          </p:cNvSpPr>
          <p:nvPr/>
        </p:nvSpPr>
        <p:spPr bwMode="auto">
          <a:xfrm>
            <a:off x="4511675" y="661193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a:ea typeface="MS PGothic" charset="-128"/>
                <a:hlinkClick r:id="rId2"/>
              </a:rPr>
              <a:t>http://en.wikipedia.org/wiki/Text_mining</a:t>
            </a:r>
            <a:endParaRPr lang="zh-TW" altLang="en-US" sz="1000">
              <a:ea typeface="MS PGothic" charset="-128"/>
            </a:endParaRPr>
          </a:p>
        </p:txBody>
      </p:sp>
    </p:spTree>
    <p:extLst>
      <p:ext uri="{BB962C8B-B14F-4D97-AF65-F5344CB8AC3E}">
        <p14:creationId xmlns:p14="http://schemas.microsoft.com/office/powerpoint/2010/main" val="1419127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lstStyle/>
          <a:p>
            <a:r>
              <a:rPr lang="en-US" sz="7200" dirty="0">
                <a:solidFill>
                  <a:srgbClr val="FF0000"/>
                </a:solidFill>
              </a:rPr>
              <a:t>Text Mining</a:t>
            </a:r>
            <a:r>
              <a:rPr lang="en-US" dirty="0"/>
              <a:t>:</a:t>
            </a:r>
            <a:br>
              <a:rPr lang="en-US" dirty="0"/>
            </a:br>
            <a:r>
              <a:rPr lang="en-US" sz="5400" dirty="0"/>
              <a:t>the </a:t>
            </a:r>
            <a:r>
              <a:rPr lang="en-US" sz="5400" dirty="0">
                <a:solidFill>
                  <a:schemeClr val="accent1"/>
                </a:solidFill>
              </a:rPr>
              <a:t>process</a:t>
            </a:r>
            <a:r>
              <a:rPr lang="en-US" sz="5400" dirty="0"/>
              <a:t> of </a:t>
            </a:r>
            <a:r>
              <a:rPr lang="en-US" sz="5400" dirty="0">
                <a:solidFill>
                  <a:srgbClr val="4F81BD"/>
                </a:solidFill>
              </a:rPr>
              <a:t>extracting</a:t>
            </a:r>
            <a:r>
              <a:rPr lang="en-US" sz="5400" dirty="0"/>
              <a:t> </a:t>
            </a:r>
            <a:r>
              <a:rPr lang="en-US" sz="5400" dirty="0">
                <a:solidFill>
                  <a:schemeClr val="accent4">
                    <a:lumMod val="75000"/>
                  </a:schemeClr>
                </a:solidFill>
              </a:rPr>
              <a:t>interesting</a:t>
            </a:r>
            <a:r>
              <a:rPr lang="en-US" sz="5400" dirty="0"/>
              <a:t> and </a:t>
            </a:r>
            <a:r>
              <a:rPr lang="en-US" sz="5400" dirty="0">
                <a:solidFill>
                  <a:srgbClr val="604A7B"/>
                </a:solidFill>
              </a:rPr>
              <a:t>non-trivial </a:t>
            </a:r>
            <a:br>
              <a:rPr lang="en-US" sz="5400" dirty="0"/>
            </a:br>
            <a:r>
              <a:rPr lang="en-US" sz="5400" dirty="0">
                <a:solidFill>
                  <a:schemeClr val="accent6">
                    <a:lumMod val="50000"/>
                  </a:schemeClr>
                </a:solidFill>
              </a:rPr>
              <a:t>information and knowledge</a:t>
            </a:r>
            <a:br>
              <a:rPr lang="en-US" sz="5400" dirty="0"/>
            </a:br>
            <a:r>
              <a:rPr lang="en-US" sz="5400" dirty="0"/>
              <a:t>from </a:t>
            </a:r>
            <a:r>
              <a:rPr lang="en-US" sz="5400" dirty="0">
                <a:solidFill>
                  <a:srgbClr val="008000"/>
                </a:solidFill>
              </a:rPr>
              <a:t>unstructured text</a:t>
            </a:r>
            <a:r>
              <a:rPr lang="en-US" sz="5400"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47</a:t>
            </a:fld>
            <a:endParaRPr lang="zh-TW" altLang="en-US"/>
          </a:p>
        </p:txBody>
      </p:sp>
      <p:sp>
        <p:nvSpPr>
          <p:cNvPr id="5" name="Rectangle 4"/>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1041484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106690"/>
          </a:xfrm>
        </p:spPr>
        <p:txBody>
          <a:bodyPr>
            <a:normAutofit fontScale="90000"/>
          </a:bodyPr>
          <a:lstStyle/>
          <a:p>
            <a:r>
              <a:rPr lang="en-US" sz="7200" dirty="0">
                <a:solidFill>
                  <a:srgbClr val="FF0000"/>
                </a:solidFill>
              </a:rPr>
              <a:t>Text Mining</a:t>
            </a:r>
            <a:r>
              <a:rPr lang="en-US" dirty="0"/>
              <a:t>:</a:t>
            </a:r>
            <a:br>
              <a:rPr lang="en-US" dirty="0"/>
            </a:br>
            <a:r>
              <a:rPr lang="en-US" dirty="0">
                <a:solidFill>
                  <a:schemeClr val="accent1"/>
                </a:solidFill>
              </a:rPr>
              <a:t>discovery</a:t>
            </a:r>
            <a:r>
              <a:rPr lang="en-US" dirty="0"/>
              <a:t> by computer of </a:t>
            </a:r>
            <a:br>
              <a:rPr lang="en-US" dirty="0"/>
            </a:br>
            <a:r>
              <a:rPr lang="en-US" sz="5400" dirty="0">
                <a:solidFill>
                  <a:srgbClr val="FF0000"/>
                </a:solidFill>
              </a:rPr>
              <a:t>new, previously </a:t>
            </a:r>
            <a:br>
              <a:rPr lang="en-US" sz="5400" dirty="0">
                <a:solidFill>
                  <a:srgbClr val="FF0000"/>
                </a:solidFill>
              </a:rPr>
            </a:br>
            <a:r>
              <a:rPr lang="en-US" sz="5400" dirty="0">
                <a:solidFill>
                  <a:srgbClr val="FF0000"/>
                </a:solidFill>
              </a:rPr>
              <a:t>unknown information</a:t>
            </a:r>
            <a:r>
              <a:rPr lang="en-US" dirty="0"/>
              <a:t>, </a:t>
            </a:r>
            <a:br>
              <a:rPr lang="en-US" dirty="0"/>
            </a:br>
            <a:r>
              <a:rPr lang="en-US" dirty="0"/>
              <a:t>by </a:t>
            </a:r>
            <a:r>
              <a:rPr lang="en-US" sz="5400" dirty="0">
                <a:solidFill>
                  <a:schemeClr val="accent6">
                    <a:lumMod val="50000"/>
                  </a:schemeClr>
                </a:solidFill>
              </a:rPr>
              <a:t>automatically </a:t>
            </a:r>
            <a:br>
              <a:rPr lang="en-US" sz="5400" dirty="0">
                <a:solidFill>
                  <a:schemeClr val="accent6">
                    <a:lumMod val="50000"/>
                  </a:schemeClr>
                </a:solidFill>
              </a:rPr>
            </a:br>
            <a:r>
              <a:rPr lang="en-US" sz="5400" dirty="0">
                <a:solidFill>
                  <a:schemeClr val="accent6">
                    <a:lumMod val="50000"/>
                  </a:schemeClr>
                </a:solidFill>
              </a:rPr>
              <a:t>extracting information</a:t>
            </a:r>
            <a:r>
              <a:rPr lang="en-US" sz="5400" dirty="0"/>
              <a:t> </a:t>
            </a:r>
            <a:br>
              <a:rPr lang="en-US" dirty="0"/>
            </a:br>
            <a:r>
              <a:rPr lang="en-US" dirty="0"/>
              <a:t>from </a:t>
            </a:r>
            <a:r>
              <a:rPr lang="en-US" dirty="0">
                <a:solidFill>
                  <a:schemeClr val="accent3">
                    <a:lumMod val="50000"/>
                  </a:schemeClr>
                </a:solidFill>
              </a:rPr>
              <a:t>different written resources</a:t>
            </a:r>
            <a:r>
              <a:rPr lang="en-US" dirty="0"/>
              <a: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48</a:t>
            </a:fld>
            <a:endParaRPr lang="zh-TW" altLang="en-US"/>
          </a:p>
        </p:txBody>
      </p:sp>
      <p:sp>
        <p:nvSpPr>
          <p:cNvPr id="5" name="Rectangle 4"/>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1495901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55840" y="1700808"/>
            <a:ext cx="3240360" cy="3456384"/>
          </a:xfrm>
          <a:prstGeom prst="roundRect">
            <a:avLst>
              <a:gd name="adj" fmla="val 7848"/>
            </a:avLst>
          </a:prstGeom>
          <a:solidFill>
            <a:schemeClr val="accent2">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200" dirty="0">
                <a:solidFill>
                  <a:srgbClr val="FF0000"/>
                </a:solidFill>
              </a:rPr>
              <a:t>Analyze Text</a:t>
            </a:r>
          </a:p>
        </p:txBody>
      </p:sp>
      <p:sp>
        <p:nvSpPr>
          <p:cNvPr id="2" name="Title 1"/>
          <p:cNvSpPr>
            <a:spLocks noGrp="1"/>
          </p:cNvSpPr>
          <p:nvPr>
            <p:ph type="title"/>
          </p:nvPr>
        </p:nvSpPr>
        <p:spPr>
          <a:xfrm>
            <a:off x="1981200" y="116632"/>
            <a:ext cx="8229600" cy="864096"/>
          </a:xfrm>
        </p:spPr>
        <p:txBody>
          <a:bodyPr/>
          <a:lstStyle/>
          <a:p>
            <a:r>
              <a:rPr lang="en-US" dirty="0">
                <a:solidFill>
                  <a:schemeClr val="accent1"/>
                </a:solidFill>
              </a:rPr>
              <a:t>An example of Text Mining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49</a:t>
            </a:fld>
            <a:endParaRPr lang="zh-TW" altLang="en-US"/>
          </a:p>
        </p:txBody>
      </p:sp>
      <p:sp>
        <p:nvSpPr>
          <p:cNvPr id="8" name="Rounded Rectangle 7"/>
          <p:cNvSpPr/>
          <p:nvPr/>
        </p:nvSpPr>
        <p:spPr>
          <a:xfrm>
            <a:off x="1703512" y="5661248"/>
            <a:ext cx="1296144" cy="720080"/>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Document Collection</a:t>
            </a:r>
          </a:p>
        </p:txBody>
      </p:sp>
      <p:sp>
        <p:nvSpPr>
          <p:cNvPr id="9" name="Rounded Rectangle 8"/>
          <p:cNvSpPr/>
          <p:nvPr/>
        </p:nvSpPr>
        <p:spPr>
          <a:xfrm>
            <a:off x="3071664" y="4365104"/>
            <a:ext cx="1296144" cy="1224136"/>
          </a:xfrm>
          <a:prstGeom prst="roundRect">
            <a:avLst>
              <a:gd name="adj" fmla="val 12156"/>
            </a:avLst>
          </a:prstGeom>
          <a:solidFill>
            <a:srgbClr val="FFFF99"/>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Retrieve and preprocess document</a:t>
            </a:r>
          </a:p>
        </p:txBody>
      </p:sp>
      <p:sp>
        <p:nvSpPr>
          <p:cNvPr id="10" name="Rounded Rectangle 9"/>
          <p:cNvSpPr/>
          <p:nvPr/>
        </p:nvSpPr>
        <p:spPr>
          <a:xfrm>
            <a:off x="4799856" y="2348880"/>
            <a:ext cx="2952328" cy="720080"/>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Information Extraction</a:t>
            </a:r>
          </a:p>
        </p:txBody>
      </p:sp>
      <p:sp>
        <p:nvSpPr>
          <p:cNvPr id="11" name="Rounded Rectangle 10"/>
          <p:cNvSpPr/>
          <p:nvPr/>
        </p:nvSpPr>
        <p:spPr>
          <a:xfrm>
            <a:off x="4799856" y="3789040"/>
            <a:ext cx="2952328" cy="57606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Summarization</a:t>
            </a:r>
          </a:p>
        </p:txBody>
      </p:sp>
      <p:sp>
        <p:nvSpPr>
          <p:cNvPr id="12" name="Rounded Rectangle 11"/>
          <p:cNvSpPr/>
          <p:nvPr/>
        </p:nvSpPr>
        <p:spPr>
          <a:xfrm>
            <a:off x="4799856" y="4437112"/>
            <a:ext cx="2952328" cy="504056"/>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Clustering</a:t>
            </a:r>
          </a:p>
        </p:txBody>
      </p:sp>
      <p:sp>
        <p:nvSpPr>
          <p:cNvPr id="15" name="Can 14"/>
          <p:cNvSpPr/>
          <p:nvPr/>
        </p:nvSpPr>
        <p:spPr>
          <a:xfrm>
            <a:off x="8040216" y="2132856"/>
            <a:ext cx="1080120" cy="1224136"/>
          </a:xfrm>
          <a:prstGeom prst="ca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Management Information System</a:t>
            </a:r>
          </a:p>
        </p:txBody>
      </p:sp>
      <p:sp>
        <p:nvSpPr>
          <p:cNvPr id="17" name="Rounded Rectangle 16"/>
          <p:cNvSpPr/>
          <p:nvPr/>
        </p:nvSpPr>
        <p:spPr>
          <a:xfrm>
            <a:off x="4799856" y="3140968"/>
            <a:ext cx="2952328" cy="57606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Classification</a:t>
            </a:r>
          </a:p>
        </p:txBody>
      </p:sp>
      <p:sp>
        <p:nvSpPr>
          <p:cNvPr id="18" name="Bent-Up Arrow 17"/>
          <p:cNvSpPr/>
          <p:nvPr/>
        </p:nvSpPr>
        <p:spPr>
          <a:xfrm>
            <a:off x="2999656" y="5661248"/>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Bent-Up Arrow 18"/>
          <p:cNvSpPr/>
          <p:nvPr/>
        </p:nvSpPr>
        <p:spPr>
          <a:xfrm>
            <a:off x="4367808" y="5157192"/>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Bent-Up Arrow 19"/>
          <p:cNvSpPr/>
          <p:nvPr/>
        </p:nvSpPr>
        <p:spPr>
          <a:xfrm>
            <a:off x="7968208" y="3429000"/>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Bent-Up Arrow 20"/>
          <p:cNvSpPr/>
          <p:nvPr/>
        </p:nvSpPr>
        <p:spPr>
          <a:xfrm>
            <a:off x="9192344" y="2204864"/>
            <a:ext cx="648072" cy="360040"/>
          </a:xfrm>
          <a:prstGeom prst="bentUpArrow">
            <a:avLst/>
          </a:prstGeom>
          <a:solidFill>
            <a:schemeClr val="bg1">
              <a:lumMod val="6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
        <p:nvSpPr>
          <p:cNvPr id="23" name="等腰三角形 69"/>
          <p:cNvSpPr/>
          <p:nvPr/>
        </p:nvSpPr>
        <p:spPr>
          <a:xfrm>
            <a:off x="9264651" y="1124794"/>
            <a:ext cx="1152525" cy="1008062"/>
          </a:xfrm>
          <a:prstGeom prst="triangle">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Calibri" charset="0"/>
              <a:ea typeface="新細明體" charset="0"/>
              <a:cs typeface="新細明體" charset="0"/>
            </a:endParaRPr>
          </a:p>
        </p:txBody>
      </p:sp>
      <p:sp>
        <p:nvSpPr>
          <p:cNvPr id="24" name="Text Box 2080"/>
          <p:cNvSpPr txBox="1">
            <a:spLocks noChangeArrowheads="1"/>
          </p:cNvSpPr>
          <p:nvPr/>
        </p:nvSpPr>
        <p:spPr bwMode="auto">
          <a:xfrm>
            <a:off x="9120189" y="1413719"/>
            <a:ext cx="1368425" cy="400050"/>
          </a:xfrm>
          <a:prstGeom prst="rect">
            <a:avLst/>
          </a:prstGeom>
          <a:noFill/>
          <a:ln w="12700">
            <a:noFill/>
            <a:miter lim="800000"/>
            <a:headEnd type="none" w="sm" len="sm"/>
            <a:tailEnd type="none" w="sm" len="sm"/>
          </a:ln>
        </p:spPr>
        <p:txBody>
          <a:bodyPr wrap="none">
            <a:spAutoFit/>
          </a:bodyPr>
          <a:lstStyle/>
          <a:p>
            <a:pPr>
              <a:defRPr/>
            </a:pPr>
            <a:r>
              <a:rPr lang="en-US" altLang="zh-TW" sz="2000" b="1" dirty="0">
                <a:solidFill>
                  <a:srgbClr val="FF0000"/>
                </a:solidFill>
                <a:ea typeface="Arial Unicode MS" pitchFamily="34" charset="-120"/>
                <a:cs typeface="Arial Unicode MS" pitchFamily="34" charset="-120"/>
              </a:rPr>
              <a:t>Knowledge</a:t>
            </a:r>
          </a:p>
        </p:txBody>
      </p:sp>
    </p:spTree>
    <p:extLst>
      <p:ext uri="{BB962C8B-B14F-4D97-AF65-F5344CB8AC3E}">
        <p14:creationId xmlns:p14="http://schemas.microsoft.com/office/powerpoint/2010/main" val="137731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335B-D133-054C-9D2A-3D5B6F4957D5}"/>
              </a:ext>
            </a:extLst>
          </p:cNvPr>
          <p:cNvSpPr>
            <a:spLocks noGrp="1"/>
          </p:cNvSpPr>
          <p:nvPr>
            <p:ph type="title"/>
          </p:nvPr>
        </p:nvSpPr>
        <p:spPr>
          <a:xfrm>
            <a:off x="534389" y="42864"/>
            <a:ext cx="11222181" cy="971550"/>
          </a:xfrm>
        </p:spPr>
        <p:txBody>
          <a:bodyPr>
            <a:noAutofit/>
          </a:bodyPr>
          <a:lstStyle/>
          <a:p>
            <a:r>
              <a:rPr lang="en-US" dirty="0"/>
              <a:t>Course Outline</a:t>
            </a:r>
          </a:p>
        </p:txBody>
      </p:sp>
      <p:sp>
        <p:nvSpPr>
          <p:cNvPr id="3" name="Content Placeholder 2">
            <a:extLst>
              <a:ext uri="{FF2B5EF4-FFF2-40B4-BE49-F238E27FC236}">
                <a16:creationId xmlns:a16="http://schemas.microsoft.com/office/drawing/2014/main" id="{D78F7E46-0ED1-0C4E-AE3E-A101A75A3E5C}"/>
              </a:ext>
            </a:extLst>
          </p:cNvPr>
          <p:cNvSpPr>
            <a:spLocks noGrp="1"/>
          </p:cNvSpPr>
          <p:nvPr>
            <p:ph idx="1"/>
          </p:nvPr>
        </p:nvSpPr>
        <p:spPr>
          <a:xfrm>
            <a:off x="534389" y="1014414"/>
            <a:ext cx="11222181" cy="5733574"/>
          </a:xfrm>
        </p:spPr>
        <p:txBody>
          <a:bodyPr>
            <a:normAutofit fontScale="77500" lnSpcReduction="20000"/>
          </a:bodyPr>
          <a:lstStyle/>
          <a:p>
            <a:pPr>
              <a:lnSpc>
                <a:spcPct val="120000"/>
              </a:lnSpc>
              <a:spcAft>
                <a:spcPts val="300"/>
              </a:spcAft>
            </a:pPr>
            <a:r>
              <a:rPr lang="en-US" dirty="0"/>
              <a:t>This course introduces the </a:t>
            </a:r>
            <a:r>
              <a:rPr lang="en-US" dirty="0">
                <a:solidFill>
                  <a:srgbClr val="C00000"/>
                </a:solidFill>
              </a:rPr>
              <a:t>fundamental concepts, research issues, and hands-on practices </a:t>
            </a:r>
            <a:r>
              <a:rPr lang="en-US" dirty="0"/>
              <a:t>of </a:t>
            </a:r>
            <a:r>
              <a:rPr lang="en-US" dirty="0">
                <a:solidFill>
                  <a:srgbClr val="FF0000"/>
                </a:solidFill>
              </a:rPr>
              <a:t>Artificial Intelligence for Text Analytics</a:t>
            </a:r>
            <a:r>
              <a:rPr lang="en-US" dirty="0"/>
              <a:t>.</a:t>
            </a:r>
          </a:p>
          <a:p>
            <a:pPr>
              <a:lnSpc>
                <a:spcPct val="120000"/>
              </a:lnSpc>
              <a:spcAft>
                <a:spcPts val="300"/>
              </a:spcAft>
            </a:pPr>
            <a:r>
              <a:rPr lang="en-US" dirty="0"/>
              <a:t>Topics include: </a:t>
            </a:r>
          </a:p>
          <a:p>
            <a:pPr marL="971550" lvl="1" indent="-514350">
              <a:lnSpc>
                <a:spcPct val="120000"/>
              </a:lnSpc>
              <a:spcAft>
                <a:spcPts val="300"/>
              </a:spcAft>
              <a:buFont typeface="+mj-lt"/>
              <a:buAutoNum type="arabicPeriod"/>
            </a:pPr>
            <a:r>
              <a:rPr lang="en-US" dirty="0"/>
              <a:t>Introduction to Introduction to Artificial Intelligence for Text Analytics</a:t>
            </a:r>
          </a:p>
          <a:p>
            <a:pPr marL="971550" lvl="1" indent="-514350">
              <a:lnSpc>
                <a:spcPct val="120000"/>
              </a:lnSpc>
              <a:spcAft>
                <a:spcPts val="300"/>
              </a:spcAft>
              <a:buFont typeface="+mj-lt"/>
              <a:buAutoNum type="arabicPeriod"/>
            </a:pPr>
            <a:r>
              <a:rPr lang="en-US" dirty="0"/>
              <a:t>Foundations of Text Analytics: Natural Language Processing (NLP)</a:t>
            </a:r>
          </a:p>
          <a:p>
            <a:pPr marL="971550" lvl="1" indent="-514350">
              <a:lnSpc>
                <a:spcPct val="120000"/>
              </a:lnSpc>
              <a:spcAft>
                <a:spcPts val="300"/>
              </a:spcAft>
              <a:buFont typeface="+mj-lt"/>
              <a:buAutoNum type="arabicPeriod"/>
            </a:pPr>
            <a:r>
              <a:rPr lang="en-US" dirty="0"/>
              <a:t>Python for Natural Language Processing</a:t>
            </a:r>
          </a:p>
          <a:p>
            <a:pPr marL="971550" lvl="1" indent="-514350">
              <a:lnSpc>
                <a:spcPct val="120000"/>
              </a:lnSpc>
              <a:spcAft>
                <a:spcPts val="300"/>
              </a:spcAft>
              <a:buFont typeface="+mj-lt"/>
              <a:buAutoNum type="arabicPeriod"/>
            </a:pPr>
            <a:r>
              <a:rPr lang="en-US" dirty="0"/>
              <a:t>Natural Language Processing with Transformers</a:t>
            </a:r>
          </a:p>
          <a:p>
            <a:pPr marL="971550" lvl="1" indent="-514350">
              <a:lnSpc>
                <a:spcPct val="120000"/>
              </a:lnSpc>
              <a:spcAft>
                <a:spcPts val="300"/>
              </a:spcAft>
              <a:buFont typeface="+mj-lt"/>
              <a:buAutoNum type="arabicPeriod"/>
            </a:pPr>
            <a:r>
              <a:rPr lang="en-US" dirty="0"/>
              <a:t>Text Classification and Sentiment Analysis</a:t>
            </a:r>
          </a:p>
          <a:p>
            <a:pPr marL="971550" lvl="1" indent="-514350">
              <a:lnSpc>
                <a:spcPct val="120000"/>
              </a:lnSpc>
              <a:spcAft>
                <a:spcPts val="300"/>
              </a:spcAft>
              <a:buFont typeface="+mj-lt"/>
              <a:buAutoNum type="arabicPeriod"/>
            </a:pPr>
            <a:r>
              <a:rPr lang="en-US" dirty="0"/>
              <a:t>Multilingual Named Entity Recognition (NER), Text Similarity and Clustering</a:t>
            </a:r>
          </a:p>
          <a:p>
            <a:pPr marL="971550" lvl="1" indent="-514350">
              <a:lnSpc>
                <a:spcPct val="120000"/>
              </a:lnSpc>
              <a:spcAft>
                <a:spcPts val="300"/>
              </a:spcAft>
              <a:buFont typeface="+mj-lt"/>
              <a:buAutoNum type="arabicPeriod"/>
            </a:pPr>
            <a:r>
              <a:rPr lang="en-US" dirty="0"/>
              <a:t>Text Summarization and Topic Models</a:t>
            </a:r>
          </a:p>
          <a:p>
            <a:pPr marL="971550" lvl="1" indent="-514350">
              <a:lnSpc>
                <a:spcPct val="120000"/>
              </a:lnSpc>
              <a:spcAft>
                <a:spcPts val="300"/>
              </a:spcAft>
              <a:buFont typeface="+mj-lt"/>
              <a:buAutoNum type="arabicPeriod"/>
            </a:pPr>
            <a:r>
              <a:rPr lang="en-US" dirty="0"/>
              <a:t>Text Generation with Large Language Models (LLMs)</a:t>
            </a:r>
          </a:p>
          <a:p>
            <a:pPr marL="971550" lvl="1" indent="-514350">
              <a:lnSpc>
                <a:spcPct val="120000"/>
              </a:lnSpc>
              <a:spcAft>
                <a:spcPts val="300"/>
              </a:spcAft>
              <a:buFont typeface="+mj-lt"/>
              <a:buAutoNum type="arabicPeriod"/>
            </a:pPr>
            <a:r>
              <a:rPr lang="en-US" dirty="0"/>
              <a:t>Question Answering and Dialogue Systems </a:t>
            </a:r>
          </a:p>
          <a:p>
            <a:pPr marL="971550" lvl="1" indent="-514350">
              <a:lnSpc>
                <a:spcPct val="120000"/>
              </a:lnSpc>
              <a:spcAft>
                <a:spcPts val="300"/>
              </a:spcAft>
              <a:buFont typeface="+mj-lt"/>
              <a:buAutoNum type="arabicPeriod"/>
            </a:pPr>
            <a:r>
              <a:rPr lang="en-US" dirty="0"/>
              <a:t>Deep Learning, Generative AI, Transfer Learning, </a:t>
            </a:r>
            <a:br>
              <a:rPr lang="en-US" dirty="0"/>
            </a:br>
            <a:r>
              <a:rPr lang="en-US" dirty="0"/>
              <a:t>Zero-Shot, and Few-Shot Learning for Text Analytics</a:t>
            </a:r>
          </a:p>
          <a:p>
            <a:pPr marL="971550" lvl="1" indent="-514350">
              <a:lnSpc>
                <a:spcPct val="120000"/>
              </a:lnSpc>
              <a:spcAft>
                <a:spcPts val="300"/>
              </a:spcAft>
              <a:buFont typeface="+mj-lt"/>
              <a:buAutoNum type="arabicPeriod"/>
            </a:pPr>
            <a:r>
              <a:rPr lang="en-US" dirty="0"/>
              <a:t>Case Study on Artificial Intelligence for Text Analytics</a:t>
            </a:r>
          </a:p>
        </p:txBody>
      </p:sp>
      <p:sp>
        <p:nvSpPr>
          <p:cNvPr id="4" name="Slide Number Placeholder 3">
            <a:extLst>
              <a:ext uri="{FF2B5EF4-FFF2-40B4-BE49-F238E27FC236}">
                <a16:creationId xmlns:a16="http://schemas.microsoft.com/office/drawing/2014/main" id="{A30BA82B-040A-2147-9093-B00AF360AA41}"/>
              </a:ext>
            </a:extLst>
          </p:cNvPr>
          <p:cNvSpPr>
            <a:spLocks noGrp="1"/>
          </p:cNvSpPr>
          <p:nvPr>
            <p:ph type="sldNum" sz="quarter" idx="12"/>
          </p:nvPr>
        </p:nvSpPr>
        <p:spPr/>
        <p:txBody>
          <a:bodyPr/>
          <a:lstStyle/>
          <a:p>
            <a:fld id="{5D6FF71F-CF6A-4C46-8F9B-61D49EEA70E3}" type="slidenum">
              <a:rPr lang="en-US" smtClean="0"/>
              <a:t>5</a:t>
            </a:fld>
            <a:endParaRPr lang="en-US"/>
          </a:p>
        </p:txBody>
      </p:sp>
      <p:pic>
        <p:nvPicPr>
          <p:cNvPr id="5" name="Picture 4">
            <a:extLst>
              <a:ext uri="{FF2B5EF4-FFF2-40B4-BE49-F238E27FC236}">
                <a16:creationId xmlns:a16="http://schemas.microsoft.com/office/drawing/2014/main" id="{6B0F6C06-F73B-AB42-8F44-80848BEB42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CE44B99A-FA19-F644-9DF7-6F0C9E85BE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915579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2016224"/>
          </a:xfrm>
        </p:spPr>
        <p:txBody>
          <a:bodyPr>
            <a:normAutofit fontScale="90000"/>
          </a:bodyPr>
          <a:lstStyle/>
          <a:p>
            <a:r>
              <a:rPr lang="en-US" dirty="0">
                <a:solidFill>
                  <a:schemeClr val="accent1"/>
                </a:solidFill>
              </a:rPr>
              <a:t>Overview of </a:t>
            </a:r>
            <a:br>
              <a:rPr lang="en-US" dirty="0">
                <a:solidFill>
                  <a:schemeClr val="accent1"/>
                </a:solidFill>
              </a:rPr>
            </a:br>
            <a:r>
              <a:rPr lang="en-US" dirty="0">
                <a:solidFill>
                  <a:schemeClr val="accent1"/>
                </a:solidFill>
              </a:rPr>
              <a:t>Information Extraction based </a:t>
            </a:r>
            <a:br>
              <a:rPr lang="en-US" dirty="0">
                <a:solidFill>
                  <a:schemeClr val="accent1"/>
                </a:solidFill>
              </a:rPr>
            </a:br>
            <a:r>
              <a:rPr lang="en-US" dirty="0">
                <a:solidFill>
                  <a:schemeClr val="accent1"/>
                </a:solidFill>
              </a:rPr>
              <a:t>Text Mining Framework</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50</a:t>
            </a:fld>
            <a:endParaRPr lang="zh-TW" altLang="en-US"/>
          </a:p>
        </p:txBody>
      </p:sp>
      <p:sp>
        <p:nvSpPr>
          <p:cNvPr id="8" name="Rounded Rectangle 7"/>
          <p:cNvSpPr/>
          <p:nvPr/>
        </p:nvSpPr>
        <p:spPr>
          <a:xfrm>
            <a:off x="1775520" y="3645024"/>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10" name="Rounded Rectangle 9"/>
          <p:cNvSpPr/>
          <p:nvPr/>
        </p:nvSpPr>
        <p:spPr>
          <a:xfrm>
            <a:off x="3575720" y="4005064"/>
            <a:ext cx="1800200" cy="93610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Information Extraction</a:t>
            </a:r>
          </a:p>
        </p:txBody>
      </p:sp>
      <p:sp>
        <p:nvSpPr>
          <p:cNvPr id="14" name="Can 13"/>
          <p:cNvSpPr/>
          <p:nvPr/>
        </p:nvSpPr>
        <p:spPr>
          <a:xfrm>
            <a:off x="5735960" y="3861048"/>
            <a:ext cx="1080120" cy="1224136"/>
          </a:xfrm>
          <a:prstGeom prst="ca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DB</a:t>
            </a:r>
          </a:p>
        </p:txBody>
      </p:sp>
      <p:sp>
        <p:nvSpPr>
          <p:cNvPr id="20" name="Rounded Rectangle 19"/>
          <p:cNvSpPr/>
          <p:nvPr/>
        </p:nvSpPr>
        <p:spPr>
          <a:xfrm>
            <a:off x="7176120" y="4005064"/>
            <a:ext cx="1800200" cy="936104"/>
          </a:xfrm>
          <a:prstGeom prst="roundRect">
            <a:avLst>
              <a:gd name="adj" fmla="val 12156"/>
            </a:avLst>
          </a:prstGeom>
          <a:solidFill>
            <a:schemeClr val="accent2">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Data Mining</a:t>
            </a:r>
          </a:p>
        </p:txBody>
      </p:sp>
      <p:sp>
        <p:nvSpPr>
          <p:cNvPr id="21" name="Rounded Rectangle 20"/>
          <p:cNvSpPr/>
          <p:nvPr/>
        </p:nvSpPr>
        <p:spPr>
          <a:xfrm>
            <a:off x="1847528" y="3789040"/>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22" name="Rounded Rectangle 21"/>
          <p:cNvSpPr/>
          <p:nvPr/>
        </p:nvSpPr>
        <p:spPr>
          <a:xfrm>
            <a:off x="1919536" y="3897052"/>
            <a:ext cx="1224136" cy="1152128"/>
          </a:xfrm>
          <a:prstGeom prst="roundRect">
            <a:avLst>
              <a:gd name="adj" fmla="val 12156"/>
            </a:avLst>
          </a:prstGeom>
          <a:solidFill>
            <a:srgbClr val="CCFFCC"/>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Text</a:t>
            </a:r>
          </a:p>
        </p:txBody>
      </p:sp>
      <p:sp>
        <p:nvSpPr>
          <p:cNvPr id="23" name="Oval 22"/>
          <p:cNvSpPr/>
          <p:nvPr/>
        </p:nvSpPr>
        <p:spPr>
          <a:xfrm>
            <a:off x="9264352" y="4077072"/>
            <a:ext cx="1187624" cy="792088"/>
          </a:xfrm>
          <a:prstGeom prst="ellipse">
            <a:avLst/>
          </a:prstGeom>
          <a:solidFill>
            <a:srgbClr val="FF99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solidFill>
                  <a:schemeClr val="tx1"/>
                </a:solidFill>
              </a:rPr>
              <a:t>Rule</a:t>
            </a:r>
          </a:p>
        </p:txBody>
      </p:sp>
      <p:sp>
        <p:nvSpPr>
          <p:cNvPr id="24" name="Rounded Rectangle 23"/>
          <p:cNvSpPr/>
          <p:nvPr/>
        </p:nvSpPr>
        <p:spPr>
          <a:xfrm>
            <a:off x="3287688" y="2924944"/>
            <a:ext cx="5904656" cy="2664296"/>
          </a:xfrm>
          <a:prstGeom prst="roundRect">
            <a:avLst>
              <a:gd name="adj" fmla="val 6264"/>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25" name="TextBox 24"/>
          <p:cNvSpPr txBox="1"/>
          <p:nvPr/>
        </p:nvSpPr>
        <p:spPr>
          <a:xfrm>
            <a:off x="3935760" y="2924945"/>
            <a:ext cx="4142994" cy="769441"/>
          </a:xfrm>
          <a:prstGeom prst="rect">
            <a:avLst/>
          </a:prstGeom>
          <a:noFill/>
        </p:spPr>
        <p:txBody>
          <a:bodyPr wrap="none" rtlCol="0">
            <a:spAutoFit/>
          </a:bodyPr>
          <a:lstStyle/>
          <a:p>
            <a:r>
              <a:rPr lang="en-US" sz="4400" b="1" dirty="0">
                <a:solidFill>
                  <a:srgbClr val="FF0000"/>
                </a:solidFill>
              </a:rPr>
              <a:t>Text Data Mining</a:t>
            </a:r>
          </a:p>
        </p:txBody>
      </p:sp>
      <p:cxnSp>
        <p:nvCxnSpPr>
          <p:cNvPr id="26" name="Straight Arrow Connector 32"/>
          <p:cNvCxnSpPr>
            <a:cxnSpLocks noChangeShapeType="1"/>
            <a:stCxn id="22" idx="3"/>
            <a:endCxn id="10" idx="1"/>
          </p:cNvCxnSpPr>
          <p:nvPr/>
        </p:nvCxnSpPr>
        <p:spPr bwMode="auto">
          <a:xfrm>
            <a:off x="3143672" y="4473116"/>
            <a:ext cx="432048"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29" name="Straight Arrow Connector 32"/>
          <p:cNvCxnSpPr>
            <a:cxnSpLocks noChangeShapeType="1"/>
            <a:stCxn id="10" idx="3"/>
            <a:endCxn id="14" idx="2"/>
          </p:cNvCxnSpPr>
          <p:nvPr/>
        </p:nvCxnSpPr>
        <p:spPr bwMode="auto">
          <a:xfrm>
            <a:off x="5375920" y="4473116"/>
            <a:ext cx="36004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2" name="Straight Arrow Connector 32"/>
          <p:cNvCxnSpPr>
            <a:cxnSpLocks noChangeShapeType="1"/>
            <a:stCxn id="14" idx="4"/>
            <a:endCxn id="20" idx="1"/>
          </p:cNvCxnSpPr>
          <p:nvPr/>
        </p:nvCxnSpPr>
        <p:spPr bwMode="auto">
          <a:xfrm>
            <a:off x="6816080" y="4473116"/>
            <a:ext cx="360040"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cxnSp>
        <p:nvCxnSpPr>
          <p:cNvPr id="35" name="Straight Arrow Connector 32"/>
          <p:cNvCxnSpPr>
            <a:cxnSpLocks noChangeShapeType="1"/>
            <a:stCxn id="20" idx="3"/>
            <a:endCxn id="23" idx="2"/>
          </p:cNvCxnSpPr>
          <p:nvPr/>
        </p:nvCxnSpPr>
        <p:spPr bwMode="auto">
          <a:xfrm>
            <a:off x="8976320" y="4473116"/>
            <a:ext cx="288032" cy="0"/>
          </a:xfrm>
          <a:prstGeom prst="straightConnector1">
            <a:avLst/>
          </a:prstGeom>
          <a:noFill/>
          <a:ln w="28575">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38" name="Rectangle 37"/>
          <p:cNvSpPr/>
          <p:nvPr/>
        </p:nvSpPr>
        <p:spPr>
          <a:xfrm>
            <a:off x="2891644" y="6457890"/>
            <a:ext cx="6408712" cy="400110"/>
          </a:xfrm>
          <a:prstGeom prst="rect">
            <a:avLst/>
          </a:prstGeom>
        </p:spPr>
        <p:txBody>
          <a:bodyPr wrap="square">
            <a:spAutoFit/>
          </a:bodyPr>
          <a:lstStyle/>
          <a:p>
            <a:pPr algn="ctr" eaLnBrk="1" hangingPunct="1"/>
            <a:r>
              <a:rPr lang="en-US" altLang="zh-TW" sz="1000" dirty="0">
                <a:solidFill>
                  <a:schemeClr val="bg1">
                    <a:lumMod val="75000"/>
                  </a:schemeClr>
                </a:solidFill>
              </a:rPr>
              <a:t>Source: Vishal Gupta and </a:t>
            </a:r>
            <a:r>
              <a:rPr lang="en-US" altLang="zh-TW" sz="1000" dirty="0" err="1">
                <a:solidFill>
                  <a:schemeClr val="bg1">
                    <a:lumMod val="75000"/>
                  </a:schemeClr>
                </a:solidFill>
              </a:rPr>
              <a:t>Gurpreet</a:t>
            </a:r>
            <a:r>
              <a:rPr lang="en-US" altLang="zh-TW" sz="1000" dirty="0">
                <a:solidFill>
                  <a:schemeClr val="bg1">
                    <a:lumMod val="75000"/>
                  </a:schemeClr>
                </a:solidFill>
              </a:rPr>
              <a:t> S. </a:t>
            </a:r>
            <a:r>
              <a:rPr lang="en-US" altLang="zh-TW" sz="1000" dirty="0" err="1">
                <a:solidFill>
                  <a:schemeClr val="bg1">
                    <a:lumMod val="75000"/>
                  </a:schemeClr>
                </a:solidFill>
              </a:rPr>
              <a:t>Lehal</a:t>
            </a:r>
            <a:r>
              <a:rPr lang="en-US" altLang="zh-TW" sz="1000" dirty="0">
                <a:solidFill>
                  <a:schemeClr val="bg1">
                    <a:lumMod val="75000"/>
                  </a:schemeClr>
                </a:solidFill>
              </a:rPr>
              <a:t> (2009), "A survey of text mining techniques and applications," </a:t>
            </a:r>
            <a:br>
              <a:rPr lang="en-US" altLang="zh-TW" sz="1000" dirty="0">
                <a:solidFill>
                  <a:schemeClr val="bg1">
                    <a:lumMod val="75000"/>
                  </a:schemeClr>
                </a:solidFill>
              </a:rPr>
            </a:br>
            <a:r>
              <a:rPr lang="en-US" altLang="zh-TW" sz="1000" dirty="0">
                <a:solidFill>
                  <a:schemeClr val="bg1">
                    <a:lumMod val="75000"/>
                  </a:schemeClr>
                </a:solidFill>
              </a:rPr>
              <a:t>Journal of emerging technologies in web intelligence, vol. 1, no. 1, pp. 60-76.</a:t>
            </a:r>
          </a:p>
        </p:txBody>
      </p:sp>
    </p:spTree>
    <p:extLst>
      <p:ext uri="{BB962C8B-B14F-4D97-AF65-F5344CB8AC3E}">
        <p14:creationId xmlns:p14="http://schemas.microsoft.com/office/powerpoint/2010/main" val="2994671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573967" y="1268761"/>
            <a:ext cx="9368853" cy="4857403"/>
          </a:xfrm>
        </p:spPr>
        <p:txBody>
          <a:bodyPr>
            <a:normAutofit/>
          </a:bodyPr>
          <a:lstStyle/>
          <a:p>
            <a:r>
              <a:rPr lang="en-US" sz="4400" dirty="0">
                <a:solidFill>
                  <a:srgbClr val="C00000"/>
                </a:solidFill>
              </a:rPr>
              <a:t>Natural language processing (NLP)</a:t>
            </a:r>
            <a:r>
              <a:rPr lang="en-US" sz="4400" dirty="0"/>
              <a:t> </a:t>
            </a:r>
            <a:br>
              <a:rPr lang="en-US" sz="4400" dirty="0"/>
            </a:br>
            <a:r>
              <a:rPr lang="en-US" sz="4400" dirty="0"/>
              <a:t>is an </a:t>
            </a:r>
            <a:r>
              <a:rPr lang="en-US" sz="4400" dirty="0">
                <a:solidFill>
                  <a:srgbClr val="C00000"/>
                </a:solidFill>
              </a:rPr>
              <a:t>important component of </a:t>
            </a:r>
            <a:br>
              <a:rPr lang="en-US" sz="4400" dirty="0">
                <a:solidFill>
                  <a:srgbClr val="C00000"/>
                </a:solidFill>
              </a:rPr>
            </a:br>
            <a:r>
              <a:rPr lang="en-US" sz="4400" dirty="0">
                <a:solidFill>
                  <a:srgbClr val="C00000"/>
                </a:solidFill>
              </a:rPr>
              <a:t>text mining </a:t>
            </a:r>
            <a:r>
              <a:rPr lang="en-US" sz="4400" dirty="0"/>
              <a:t>and </a:t>
            </a:r>
            <a:br>
              <a:rPr lang="en-US" sz="4400" dirty="0"/>
            </a:br>
            <a:r>
              <a:rPr lang="en-US" sz="4400" dirty="0"/>
              <a:t>is a </a:t>
            </a:r>
            <a:r>
              <a:rPr lang="en-US" sz="4400" dirty="0">
                <a:solidFill>
                  <a:srgbClr val="C00000"/>
                </a:solidFill>
              </a:rPr>
              <a:t>subfield of </a:t>
            </a:r>
            <a:br>
              <a:rPr lang="en-US" sz="4400" dirty="0">
                <a:solidFill>
                  <a:srgbClr val="C00000"/>
                </a:solidFill>
              </a:rPr>
            </a:br>
            <a:r>
              <a:rPr lang="en-US" sz="4400" dirty="0">
                <a:solidFill>
                  <a:srgbClr val="C00000"/>
                </a:solidFill>
              </a:rPr>
              <a:t>artificial intelligence and </a:t>
            </a:r>
            <a:br>
              <a:rPr lang="en-US" sz="4400" dirty="0">
                <a:solidFill>
                  <a:srgbClr val="C00000"/>
                </a:solidFill>
              </a:rPr>
            </a:br>
            <a:r>
              <a:rPr lang="en-US" sz="4400" dirty="0">
                <a:solidFill>
                  <a:srgbClr val="C00000"/>
                </a:solidFill>
              </a:rPr>
              <a:t>computational linguistics</a:t>
            </a:r>
            <a:r>
              <a:rPr lang="en-US" sz="4400" dirty="0"/>
              <a:t>.</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51</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Natural Language Processing (NLP)</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490258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1268761"/>
            <a:ext cx="8229600" cy="4857403"/>
          </a:xfrm>
        </p:spPr>
        <p:txBody>
          <a:bodyPr/>
          <a:lstStyle/>
          <a:p>
            <a:r>
              <a:rPr lang="en-US" dirty="0"/>
              <a:t>Part-of-speech tagging</a:t>
            </a:r>
          </a:p>
          <a:p>
            <a:r>
              <a:rPr lang="en-US" dirty="0"/>
              <a:t>Text segmentation </a:t>
            </a:r>
          </a:p>
          <a:p>
            <a:r>
              <a:rPr lang="en-US" dirty="0"/>
              <a:t>Word sense disambiguation </a:t>
            </a:r>
          </a:p>
          <a:p>
            <a:r>
              <a:rPr lang="en-US" dirty="0"/>
              <a:t>Syntactic ambiguity </a:t>
            </a:r>
          </a:p>
          <a:p>
            <a:r>
              <a:rPr lang="en-US" dirty="0"/>
              <a:t>Imperfect or irregular input </a:t>
            </a:r>
          </a:p>
          <a:p>
            <a:r>
              <a:rPr lang="en-US" dirty="0"/>
              <a:t>Speech acts </a:t>
            </a:r>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52</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Natural Language Processing (NLP)</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1623397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9616F-CE56-8742-8AFA-8DA2FB01E6F8}"/>
              </a:ext>
            </a:extLst>
          </p:cNvPr>
          <p:cNvSpPr>
            <a:spLocks noGrp="1"/>
          </p:cNvSpPr>
          <p:nvPr>
            <p:ph idx="1"/>
          </p:nvPr>
        </p:nvSpPr>
        <p:spPr>
          <a:xfrm>
            <a:off x="1981200" y="822723"/>
            <a:ext cx="8229600" cy="5696745"/>
          </a:xfrm>
        </p:spPr>
        <p:txBody>
          <a:bodyPr>
            <a:normAutofit fontScale="92500" lnSpcReduction="10000"/>
          </a:bodyPr>
          <a:lstStyle/>
          <a:p>
            <a:r>
              <a:rPr lang="en-US" sz="2800" dirty="0"/>
              <a:t>Question answering </a:t>
            </a:r>
          </a:p>
          <a:p>
            <a:r>
              <a:rPr lang="en-US" sz="2800" dirty="0"/>
              <a:t>Automatic summarization </a:t>
            </a:r>
          </a:p>
          <a:p>
            <a:r>
              <a:rPr lang="en-US" sz="2800" dirty="0"/>
              <a:t>Natural language generation</a:t>
            </a:r>
          </a:p>
          <a:p>
            <a:r>
              <a:rPr lang="en-US" sz="2800" dirty="0"/>
              <a:t>Natural language understanding</a:t>
            </a:r>
          </a:p>
          <a:p>
            <a:r>
              <a:rPr lang="en-US" sz="2800" dirty="0"/>
              <a:t>Machine translation </a:t>
            </a:r>
          </a:p>
          <a:p>
            <a:r>
              <a:rPr lang="en-US" sz="2800" dirty="0"/>
              <a:t>Foreign language reading </a:t>
            </a:r>
          </a:p>
          <a:p>
            <a:r>
              <a:rPr lang="en-US" sz="2800" dirty="0"/>
              <a:t>Foreign language writing. </a:t>
            </a:r>
          </a:p>
          <a:p>
            <a:r>
              <a:rPr lang="en-US" sz="2800" dirty="0"/>
              <a:t>Speech recognition </a:t>
            </a:r>
          </a:p>
          <a:p>
            <a:r>
              <a:rPr lang="en-US" sz="2800" dirty="0"/>
              <a:t>Text-to-speech </a:t>
            </a:r>
          </a:p>
          <a:p>
            <a:r>
              <a:rPr lang="en-US" sz="2800" dirty="0"/>
              <a:t>Text proofing </a:t>
            </a:r>
          </a:p>
          <a:p>
            <a:r>
              <a:rPr lang="en-US" sz="2800" dirty="0"/>
              <a:t>Optical character recognition</a:t>
            </a:r>
          </a:p>
          <a:p>
            <a:endParaRPr lang="en-US" sz="2800" dirty="0"/>
          </a:p>
        </p:txBody>
      </p:sp>
      <p:sp>
        <p:nvSpPr>
          <p:cNvPr id="4" name="Slide Number Placeholder 3">
            <a:extLst>
              <a:ext uri="{FF2B5EF4-FFF2-40B4-BE49-F238E27FC236}">
                <a16:creationId xmlns:a16="http://schemas.microsoft.com/office/drawing/2014/main" id="{9E09C232-3407-DA49-A640-9A2344534DC0}"/>
              </a:ext>
            </a:extLst>
          </p:cNvPr>
          <p:cNvSpPr>
            <a:spLocks noGrp="1"/>
          </p:cNvSpPr>
          <p:nvPr>
            <p:ph type="sldNum" sz="quarter" idx="12"/>
          </p:nvPr>
        </p:nvSpPr>
        <p:spPr/>
        <p:txBody>
          <a:bodyPr/>
          <a:lstStyle/>
          <a:p>
            <a:fld id="{E008237F-23CD-E54D-BDBA-FE95A073E4E0}" type="slidenum">
              <a:rPr lang="zh-TW" altLang="en-US" smtClean="0"/>
              <a:pPr/>
              <a:t>53</a:t>
            </a:fld>
            <a:endParaRPr lang="zh-TW" altLang="en-US"/>
          </a:p>
        </p:txBody>
      </p:sp>
      <p:sp>
        <p:nvSpPr>
          <p:cNvPr id="5" name="Title 1">
            <a:extLst>
              <a:ext uri="{FF2B5EF4-FFF2-40B4-BE49-F238E27FC236}">
                <a16:creationId xmlns:a16="http://schemas.microsoft.com/office/drawing/2014/main" id="{78AA4CDC-48A7-4F4F-BEFE-32E07A092587}"/>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NLP Tasks</a:t>
            </a:r>
          </a:p>
        </p:txBody>
      </p:sp>
      <p:sp>
        <p:nvSpPr>
          <p:cNvPr id="6" name="矩形 4">
            <a:extLst>
              <a:ext uri="{FF2B5EF4-FFF2-40B4-BE49-F238E27FC236}">
                <a16:creationId xmlns:a16="http://schemas.microsoft.com/office/drawing/2014/main" id="{2E3646AD-733B-1449-A404-B251FE3893B7}"/>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spTree>
    <p:extLst>
      <p:ext uri="{BB962C8B-B14F-4D97-AF65-F5344CB8AC3E}">
        <p14:creationId xmlns:p14="http://schemas.microsoft.com/office/powerpoint/2010/main" val="800398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4704"/>
          </a:xfrm>
        </p:spPr>
        <p:txBody>
          <a:bodyPr>
            <a:normAutofit fontScale="90000"/>
          </a:bodyPr>
          <a:lstStyle/>
          <a:p>
            <a:r>
              <a:rPr lang="en-US" altLang="zh-TW" dirty="0">
                <a:solidFill>
                  <a:schemeClr val="accent1"/>
                </a:solidFill>
              </a:rPr>
              <a:t>NLP</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54</a:t>
            </a:fld>
            <a:endParaRPr lang="zh-TW"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6818" y="677739"/>
            <a:ext cx="7958365" cy="5971537"/>
          </a:xfrm>
          <a:prstGeom prst="rect">
            <a:avLst/>
          </a:prstGeom>
        </p:spPr>
      </p:pic>
      <p:sp>
        <p:nvSpPr>
          <p:cNvPr id="6" name="Rectangle 5"/>
          <p:cNvSpPr/>
          <p:nvPr/>
        </p:nvSpPr>
        <p:spPr>
          <a:xfrm>
            <a:off x="3810000" y="6638768"/>
            <a:ext cx="4572000" cy="246221"/>
          </a:xfrm>
          <a:prstGeom prst="rect">
            <a:avLst/>
          </a:prstGeom>
        </p:spPr>
        <p:txBody>
          <a:bodyPr>
            <a:spAutoFit/>
          </a:bodyPr>
          <a:lstStyle/>
          <a:p>
            <a:pPr algn="ctr"/>
            <a:r>
              <a:rPr lang="en-US" altLang="zh-TW" sz="1000">
                <a:solidFill>
                  <a:schemeClr val="bg1">
                    <a:lumMod val="75000"/>
                  </a:schemeClr>
                </a:solidFill>
                <a:ea typeface="Arial" charset="0"/>
                <a:cs typeface="Arial" charset="0"/>
              </a:rPr>
              <a:t>Source: </a:t>
            </a:r>
            <a:r>
              <a:rPr lang="en-US" sz="1000">
                <a:solidFill>
                  <a:schemeClr val="bg1">
                    <a:lumMod val="75000"/>
                  </a:schemeClr>
                </a:solidFill>
                <a:ea typeface="Arial" charset="0"/>
                <a:cs typeface="Arial" charset="0"/>
              </a:rPr>
              <a:t>http</a:t>
            </a:r>
            <a:r>
              <a:rPr lang="en-US" sz="1000" dirty="0">
                <a:solidFill>
                  <a:schemeClr val="bg1">
                    <a:lumMod val="75000"/>
                  </a:schemeClr>
                </a:solidFill>
                <a:ea typeface="Arial" charset="0"/>
                <a:cs typeface="Arial" charset="0"/>
              </a:rPr>
              <a:t>://</a:t>
            </a:r>
            <a:r>
              <a:rPr lang="en-US" sz="1000" dirty="0" err="1">
                <a:solidFill>
                  <a:schemeClr val="bg1">
                    <a:lumMod val="75000"/>
                  </a:schemeClr>
                </a:solidFill>
                <a:ea typeface="Arial" charset="0"/>
                <a:cs typeface="Arial" charset="0"/>
              </a:rPr>
              <a:t>blog.aylien.com</a:t>
            </a:r>
            <a:r>
              <a:rPr lang="en-US" sz="1000" dirty="0">
                <a:solidFill>
                  <a:schemeClr val="bg1">
                    <a:lumMod val="75000"/>
                  </a:schemeClr>
                </a:solidFill>
                <a:ea typeface="Arial" charset="0"/>
                <a:cs typeface="Arial" charset="0"/>
              </a:rPr>
              <a:t>/leveraging-deep-learning-for-multilingual/</a:t>
            </a:r>
          </a:p>
        </p:txBody>
      </p:sp>
    </p:spTree>
    <p:extLst>
      <p:ext uri="{BB962C8B-B14F-4D97-AF65-F5344CB8AC3E}">
        <p14:creationId xmlns:p14="http://schemas.microsoft.com/office/powerpoint/2010/main" val="2741241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EE30E-D778-3F4E-B612-E45A1B95534F}" type="slidenum">
              <a:rPr lang="zh-TW" altLang="en-US" smtClean="0"/>
              <a:pPr/>
              <a:t>55</a:t>
            </a:fld>
            <a:endParaRPr lang="zh-TW" altLang="en-US"/>
          </a:p>
        </p:txBody>
      </p:sp>
      <p:sp>
        <p:nvSpPr>
          <p:cNvPr id="5" name="Rectangle 4"/>
          <p:cNvSpPr/>
          <p:nvPr/>
        </p:nvSpPr>
        <p:spPr>
          <a:xfrm>
            <a:off x="2792760" y="6628592"/>
            <a:ext cx="660648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github.com</a:t>
            </a:r>
            <a:r>
              <a:rPr lang="en-US" sz="1000" dirty="0">
                <a:solidFill>
                  <a:schemeClr val="bg1">
                    <a:lumMod val="75000"/>
                  </a:schemeClr>
                </a:solidFill>
              </a:rPr>
              <a:t>/</a:t>
            </a:r>
            <a:r>
              <a:rPr lang="en-US" sz="1000" dirty="0" err="1">
                <a:solidFill>
                  <a:schemeClr val="bg1">
                    <a:lumMod val="75000"/>
                  </a:schemeClr>
                </a:solidFill>
              </a:rPr>
              <a:t>fortiema</a:t>
            </a:r>
            <a:r>
              <a:rPr lang="en-US" sz="1000" dirty="0">
                <a:solidFill>
                  <a:schemeClr val="bg1">
                    <a:lumMod val="75000"/>
                  </a:schemeClr>
                </a:solidFill>
              </a:rPr>
              <a:t>/talks/blob/master/opendata2016sh/pragmatic-nlp-opendata2016sh.pdf</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2000" y="670294"/>
            <a:ext cx="9144000" cy="5999067"/>
          </a:xfrm>
          <a:prstGeom prst="rect">
            <a:avLst/>
          </a:prstGeom>
        </p:spPr>
      </p:pic>
      <p:sp>
        <p:nvSpPr>
          <p:cNvPr id="7" name="Title 1"/>
          <p:cNvSpPr>
            <a:spLocks noGrp="1"/>
          </p:cNvSpPr>
          <p:nvPr>
            <p:ph type="title"/>
          </p:nvPr>
        </p:nvSpPr>
        <p:spPr>
          <a:xfrm>
            <a:off x="1981200" y="0"/>
            <a:ext cx="8229600" cy="836712"/>
          </a:xfrm>
        </p:spPr>
        <p:txBody>
          <a:bodyPr/>
          <a:lstStyle/>
          <a:p>
            <a:r>
              <a:rPr lang="en-US" dirty="0">
                <a:solidFill>
                  <a:schemeClr val="accent1"/>
                </a:solidFill>
              </a:rPr>
              <a:t>Modern NLP Pipeline</a:t>
            </a:r>
          </a:p>
        </p:txBody>
      </p:sp>
    </p:spTree>
    <p:extLst>
      <p:ext uri="{BB962C8B-B14F-4D97-AF65-F5344CB8AC3E}">
        <p14:creationId xmlns:p14="http://schemas.microsoft.com/office/powerpoint/2010/main" val="628352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Modern NLP Pipeline</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56</a:t>
            </a:fld>
            <a:endParaRPr lang="zh-TW"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2348881"/>
            <a:ext cx="9144000" cy="3055979"/>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2881876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Deep Learning NLP</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57</a:t>
            </a:fld>
            <a:endParaRPr lang="zh-TW" altLang="en-US"/>
          </a:p>
        </p:txBody>
      </p:sp>
      <p:pic>
        <p:nvPicPr>
          <p:cNvPr id="5" name="Picture 4"/>
          <p:cNvPicPr>
            <a:picLocks noChangeAspect="1"/>
          </p:cNvPicPr>
          <p:nvPr/>
        </p:nvPicPr>
        <p:blipFill>
          <a:blip r:embed="rId2"/>
          <a:stretch>
            <a:fillRect/>
          </a:stretch>
        </p:blipFill>
        <p:spPr>
          <a:xfrm>
            <a:off x="1524000" y="1793951"/>
            <a:ext cx="9144000" cy="3270098"/>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1504679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3593442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780986" y="56101"/>
            <a:ext cx="10630029"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59</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67633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861F-CEA4-6E4C-A3B3-ED608C05DEE0}"/>
              </a:ext>
            </a:extLst>
          </p:cNvPr>
          <p:cNvSpPr>
            <a:spLocks noGrp="1"/>
          </p:cNvSpPr>
          <p:nvPr>
            <p:ph type="title"/>
          </p:nvPr>
        </p:nvSpPr>
        <p:spPr/>
        <p:txBody>
          <a:bodyPr/>
          <a:lstStyle/>
          <a:p>
            <a:r>
              <a:rPr lang="en-US" dirty="0"/>
              <a:t>Core Competence</a:t>
            </a:r>
          </a:p>
        </p:txBody>
      </p:sp>
      <p:sp>
        <p:nvSpPr>
          <p:cNvPr id="3" name="Content Placeholder 2">
            <a:extLst>
              <a:ext uri="{FF2B5EF4-FFF2-40B4-BE49-F238E27FC236}">
                <a16:creationId xmlns:a16="http://schemas.microsoft.com/office/drawing/2014/main" id="{C60D7EB9-AC82-9844-9538-EA95F8E73729}"/>
              </a:ext>
            </a:extLst>
          </p:cNvPr>
          <p:cNvSpPr>
            <a:spLocks noGrp="1"/>
          </p:cNvSpPr>
          <p:nvPr>
            <p:ph idx="1"/>
          </p:nvPr>
        </p:nvSpPr>
        <p:spPr/>
        <p:txBody>
          <a:bodyPr>
            <a:normAutofit/>
          </a:bodyPr>
          <a:lstStyle/>
          <a:p>
            <a:r>
              <a:rPr lang="en-US" altLang="zh-TW" sz="3600" dirty="0">
                <a:solidFill>
                  <a:srgbClr val="C00000"/>
                </a:solidFill>
              </a:rPr>
              <a:t>Exploring new knowledge in information technology, system development and application  </a:t>
            </a:r>
            <a:r>
              <a:rPr lang="en-US" altLang="zh-TW" sz="3600" dirty="0"/>
              <a:t>80 %</a:t>
            </a:r>
          </a:p>
          <a:p>
            <a:endParaRPr lang="en-US" altLang="zh-TW" sz="3600" dirty="0"/>
          </a:p>
          <a:p>
            <a:r>
              <a:rPr lang="en-US" altLang="zh-TW" sz="3600" dirty="0"/>
              <a:t>Internet marketing planning ability  10 %</a:t>
            </a:r>
          </a:p>
          <a:p>
            <a:endParaRPr lang="en-US" altLang="zh-TW" sz="3600" dirty="0"/>
          </a:p>
          <a:p>
            <a:r>
              <a:rPr lang="en-US" altLang="zh-TW" sz="3600" dirty="0"/>
              <a:t>Thesis writing and independent research skills  10 %</a:t>
            </a:r>
          </a:p>
        </p:txBody>
      </p:sp>
      <p:sp>
        <p:nvSpPr>
          <p:cNvPr id="4" name="Slide Number Placeholder 3">
            <a:extLst>
              <a:ext uri="{FF2B5EF4-FFF2-40B4-BE49-F238E27FC236}">
                <a16:creationId xmlns:a16="http://schemas.microsoft.com/office/drawing/2014/main" id="{11D06C39-4AD8-3E4B-A788-509A89E67A12}"/>
              </a:ext>
            </a:extLst>
          </p:cNvPr>
          <p:cNvSpPr>
            <a:spLocks noGrp="1"/>
          </p:cNvSpPr>
          <p:nvPr>
            <p:ph type="sldNum" sz="quarter" idx="12"/>
          </p:nvPr>
        </p:nvSpPr>
        <p:spPr/>
        <p:txBody>
          <a:bodyPr/>
          <a:lstStyle/>
          <a:p>
            <a:fld id="{5D6FF71F-CF6A-4C46-8F9B-61D49EEA70E3}" type="slidenum">
              <a:rPr lang="en-US" smtClean="0"/>
              <a:t>6</a:t>
            </a:fld>
            <a:endParaRPr lang="en-US"/>
          </a:p>
        </p:txBody>
      </p:sp>
      <p:pic>
        <p:nvPicPr>
          <p:cNvPr id="5" name="Picture 4">
            <a:extLst>
              <a:ext uri="{FF2B5EF4-FFF2-40B4-BE49-F238E27FC236}">
                <a16:creationId xmlns:a16="http://schemas.microsoft.com/office/drawing/2014/main" id="{08D64BEE-D3D0-A340-8ECE-3B2751A0B4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6ADC5F19-2912-1F4E-B2FE-75B5EAC558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930795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1746216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502-30B3-364F-A451-1E54AEF9679B}"/>
              </a:ext>
            </a:extLst>
          </p:cNvPr>
          <p:cNvSpPr>
            <a:spLocks noGrp="1"/>
          </p:cNvSpPr>
          <p:nvPr>
            <p:ph type="title"/>
          </p:nvPr>
        </p:nvSpPr>
        <p:spPr>
          <a:xfrm>
            <a:off x="1981200" y="274638"/>
            <a:ext cx="8229600" cy="2650306"/>
          </a:xfrm>
        </p:spPr>
        <p:txBody>
          <a:bodyPr>
            <a:normAutofit fontScale="90000"/>
          </a:bodyPr>
          <a:lstStyle/>
          <a:p>
            <a:r>
              <a:rPr lang="en-US" dirty="0">
                <a:solidFill>
                  <a:schemeClr val="accent1"/>
                </a:solidFill>
              </a:rPr>
              <a:t>BERT: </a:t>
            </a:r>
            <a:br>
              <a:rPr lang="en-US" dirty="0">
                <a:solidFill>
                  <a:schemeClr val="accent1"/>
                </a:solidFill>
              </a:rPr>
            </a:br>
            <a:r>
              <a:rPr lang="en-US" dirty="0">
                <a:solidFill>
                  <a:schemeClr val="accent1"/>
                </a:solidFill>
              </a:rPr>
              <a:t>Pre-training of Deep </a:t>
            </a:r>
            <a:br>
              <a:rPr lang="en-US" dirty="0">
                <a:solidFill>
                  <a:schemeClr val="accent1"/>
                </a:solidFill>
              </a:rPr>
            </a:br>
            <a:r>
              <a:rPr lang="en-US" dirty="0">
                <a:solidFill>
                  <a:schemeClr val="accent1"/>
                </a:solidFill>
              </a:rPr>
              <a:t>Bidirectional Transformers for Language Understanding</a:t>
            </a:r>
            <a:endParaRPr lang="en-US" dirty="0"/>
          </a:p>
        </p:txBody>
      </p:sp>
      <p:sp>
        <p:nvSpPr>
          <p:cNvPr id="4" name="Slide Number Placeholder 3">
            <a:extLst>
              <a:ext uri="{FF2B5EF4-FFF2-40B4-BE49-F238E27FC236}">
                <a16:creationId xmlns:a16="http://schemas.microsoft.com/office/drawing/2014/main" id="{0DFD0B72-E9A0-3D48-A61F-55793D25BB0F}"/>
              </a:ext>
            </a:extLst>
          </p:cNvPr>
          <p:cNvSpPr>
            <a:spLocks noGrp="1"/>
          </p:cNvSpPr>
          <p:nvPr>
            <p:ph type="sldNum" sz="quarter" idx="12"/>
          </p:nvPr>
        </p:nvSpPr>
        <p:spPr/>
        <p:txBody>
          <a:bodyPr/>
          <a:lstStyle/>
          <a:p>
            <a:fld id="{FBAED269-8488-944C-B042-47FA69C98B02}" type="slidenum">
              <a:rPr lang="zh-TW" altLang="en-US" smtClean="0"/>
              <a:pPr/>
              <a:t>61</a:t>
            </a:fld>
            <a:endParaRPr lang="zh-TW" altLang="en-US"/>
          </a:p>
        </p:txBody>
      </p:sp>
      <p:sp>
        <p:nvSpPr>
          <p:cNvPr id="5" name="Rectangle 4">
            <a:extLst>
              <a:ext uri="{FF2B5EF4-FFF2-40B4-BE49-F238E27FC236}">
                <a16:creationId xmlns:a16="http://schemas.microsoft.com/office/drawing/2014/main" id="{EC277265-B989-7140-BADC-7D6D7BF47F8E}"/>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pic>
        <p:nvPicPr>
          <p:cNvPr id="9" name="Picture 8">
            <a:extLst>
              <a:ext uri="{FF2B5EF4-FFF2-40B4-BE49-F238E27FC236}">
                <a16:creationId xmlns:a16="http://schemas.microsoft.com/office/drawing/2014/main" id="{E8E8D653-11FC-8B48-B349-CACD866D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150" y="3387948"/>
            <a:ext cx="8013700" cy="2273300"/>
          </a:xfrm>
          <a:prstGeom prst="rect">
            <a:avLst/>
          </a:prstGeom>
        </p:spPr>
      </p:pic>
    </p:spTree>
    <p:extLst>
      <p:ext uri="{BB962C8B-B14F-4D97-AF65-F5344CB8AC3E}">
        <p14:creationId xmlns:p14="http://schemas.microsoft.com/office/powerpoint/2010/main" val="357789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775520" y="274638"/>
            <a:ext cx="8809930" cy="1210146"/>
          </a:xfrm>
        </p:spPr>
        <p:txBody>
          <a:bodyPr>
            <a:normAutofit fontScale="90000"/>
          </a:bodyPr>
          <a:lstStyle/>
          <a:p>
            <a:r>
              <a:rPr lang="en-US" dirty="0">
                <a:solidFill>
                  <a:schemeClr val="accent1"/>
                </a:solidFill>
              </a:rPr>
              <a:t>BERT</a:t>
            </a:r>
            <a:br>
              <a:rPr lang="en-US" dirty="0">
                <a:solidFill>
                  <a:schemeClr val="accent1"/>
                </a:solidFill>
              </a:rPr>
            </a:br>
            <a:r>
              <a:rPr lang="en-US" sz="2800" dirty="0">
                <a:solidFill>
                  <a:schemeClr val="accent1"/>
                </a:solidFill>
              </a:rPr>
              <a:t>Bidirectional Encoder Representations from Transformers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62</a:t>
            </a:fld>
            <a:endParaRPr lang="zh-TW" altLang="en-US"/>
          </a:p>
        </p:txBody>
      </p:sp>
      <p:pic>
        <p:nvPicPr>
          <p:cNvPr id="6" name="Picture 5">
            <a:extLst>
              <a:ext uri="{FF2B5EF4-FFF2-40B4-BE49-F238E27FC236}">
                <a16:creationId xmlns:a16="http://schemas.microsoft.com/office/drawing/2014/main" id="{6CEC8BEA-6A5E-744D-B9E5-C86A1E738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1916832"/>
            <a:ext cx="8978900" cy="2082800"/>
          </a:xfrm>
          <a:prstGeom prst="rect">
            <a:avLst/>
          </a:prstGeom>
        </p:spPr>
      </p:pic>
      <p:sp>
        <p:nvSpPr>
          <p:cNvPr id="7" name="Rectangle 6">
            <a:extLst>
              <a:ext uri="{FF2B5EF4-FFF2-40B4-BE49-F238E27FC236}">
                <a16:creationId xmlns:a16="http://schemas.microsoft.com/office/drawing/2014/main" id="{FF73CF9F-E599-C743-8BD4-F3F9DC7FB07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Rectangle 7">
            <a:extLst>
              <a:ext uri="{FF2B5EF4-FFF2-40B4-BE49-F238E27FC236}">
                <a16:creationId xmlns:a16="http://schemas.microsoft.com/office/drawing/2014/main" id="{89F12ECC-3CA8-F747-A59C-23881BD515DF}"/>
              </a:ext>
            </a:extLst>
          </p:cNvPr>
          <p:cNvSpPr/>
          <p:nvPr/>
        </p:nvSpPr>
        <p:spPr>
          <a:xfrm>
            <a:off x="1847529" y="4696216"/>
            <a:ext cx="8785546" cy="1754326"/>
          </a:xfrm>
          <a:prstGeom prst="rect">
            <a:avLst/>
          </a:prstGeom>
        </p:spPr>
        <p:txBody>
          <a:bodyPr wrap="square">
            <a:spAutoFit/>
          </a:bodyPr>
          <a:lstStyle/>
          <a:p>
            <a:r>
              <a:rPr lang="en-US" b="1" dirty="0"/>
              <a:t>BERT</a:t>
            </a:r>
            <a:r>
              <a:rPr lang="en-US" dirty="0"/>
              <a:t> uses a bidirectional Transformer. </a:t>
            </a:r>
          </a:p>
          <a:p>
            <a:r>
              <a:rPr lang="en-US" b="1" dirty="0" err="1"/>
              <a:t>OpenAI</a:t>
            </a:r>
            <a:r>
              <a:rPr lang="en-US" b="1" dirty="0"/>
              <a:t> GPT </a:t>
            </a:r>
            <a:r>
              <a:rPr lang="en-US" dirty="0"/>
              <a:t>uses a left-to-right Transformer. </a:t>
            </a:r>
          </a:p>
          <a:p>
            <a:r>
              <a:rPr lang="en-US" b="1" dirty="0" err="1"/>
              <a:t>ELMo</a:t>
            </a:r>
            <a:r>
              <a:rPr lang="en-US" b="1" dirty="0"/>
              <a:t> </a:t>
            </a:r>
            <a:r>
              <a:rPr lang="en-US" dirty="0"/>
              <a:t>uses the concatenation of independently trained left-to-right and right- to-left LSTM to generate features for downstream tasks. </a:t>
            </a:r>
          </a:p>
          <a:p>
            <a:r>
              <a:rPr lang="en-US" dirty="0"/>
              <a:t>Among three, only BERT representations are jointly conditioned on both left and right context in all layers.</a:t>
            </a:r>
          </a:p>
        </p:txBody>
      </p:sp>
      <p:sp>
        <p:nvSpPr>
          <p:cNvPr id="9" name="Rectangle 8">
            <a:extLst>
              <a:ext uri="{FF2B5EF4-FFF2-40B4-BE49-F238E27FC236}">
                <a16:creationId xmlns:a16="http://schemas.microsoft.com/office/drawing/2014/main" id="{813AC9BA-11CF-C94F-A127-D75C74770EA4}"/>
              </a:ext>
            </a:extLst>
          </p:cNvPr>
          <p:cNvSpPr/>
          <p:nvPr/>
        </p:nvSpPr>
        <p:spPr>
          <a:xfrm>
            <a:off x="3863753" y="4104093"/>
            <a:ext cx="4311437" cy="461665"/>
          </a:xfrm>
          <a:prstGeom prst="rect">
            <a:avLst/>
          </a:prstGeom>
        </p:spPr>
        <p:txBody>
          <a:bodyPr wrap="none">
            <a:spAutoFit/>
          </a:bodyPr>
          <a:lstStyle/>
          <a:p>
            <a:r>
              <a:rPr lang="en-US" sz="2400" b="1" dirty="0"/>
              <a:t>Pre-training model architectures</a:t>
            </a:r>
          </a:p>
        </p:txBody>
      </p:sp>
    </p:spTree>
    <p:extLst>
      <p:ext uri="{BB962C8B-B14F-4D97-AF65-F5344CB8AC3E}">
        <p14:creationId xmlns:p14="http://schemas.microsoft.com/office/powerpoint/2010/main" val="3924907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11152"/>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684358" y="2462674"/>
            <a:ext cx="8675627" cy="3054558"/>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424411" y="1835669"/>
            <a:ext cx="7449617" cy="584775"/>
          </a:xfrm>
          <a:prstGeom prst="rect">
            <a:avLst/>
          </a:prstGeom>
        </p:spPr>
        <p:txBody>
          <a:bodyPr wrap="square">
            <a:spAutoFit/>
          </a:bodyPr>
          <a:lstStyle/>
          <a:p>
            <a:pPr algn="ctr"/>
            <a:r>
              <a:rPr lang="en-US" sz="3200" b="1" dirty="0">
                <a:solidFill>
                  <a:schemeClr val="accent1"/>
                </a:solidFill>
              </a:rPr>
              <a:t>BERT input representation</a:t>
            </a:r>
          </a:p>
        </p:txBody>
      </p:sp>
      <p:sp>
        <p:nvSpPr>
          <p:cNvPr id="8" name="Rectangle 7">
            <a:extLst>
              <a:ext uri="{FF2B5EF4-FFF2-40B4-BE49-F238E27FC236}">
                <a16:creationId xmlns:a16="http://schemas.microsoft.com/office/drawing/2014/main" id="{896D93B2-0E33-1F4C-9598-EEEF9453B8FC}"/>
              </a:ext>
            </a:extLst>
          </p:cNvPr>
          <p:cNvSpPr/>
          <p:nvPr/>
        </p:nvSpPr>
        <p:spPr>
          <a:xfrm>
            <a:off x="2058896" y="5746633"/>
            <a:ext cx="8039100" cy="646331"/>
          </a:xfrm>
          <a:prstGeom prst="rect">
            <a:avLst/>
          </a:prstGeom>
        </p:spPr>
        <p:txBody>
          <a:bodyPr wrap="square">
            <a:spAutoFit/>
          </a:bodyPr>
          <a:lstStyle/>
          <a:p>
            <a:pPr algn="ctr"/>
            <a:r>
              <a:rPr lang="en-US" dirty="0"/>
              <a:t>The input embeddings is the sum of the token embeddings, </a:t>
            </a:r>
            <a:br>
              <a:rPr lang="en-US" dirty="0"/>
            </a:br>
            <a:r>
              <a:rPr lang="en-US" dirty="0"/>
              <a:t>the segmentation embeddings and the position embeddings.</a:t>
            </a:r>
          </a:p>
        </p:txBody>
      </p:sp>
    </p:spTree>
    <p:extLst>
      <p:ext uri="{BB962C8B-B14F-4D97-AF65-F5344CB8AC3E}">
        <p14:creationId xmlns:p14="http://schemas.microsoft.com/office/powerpoint/2010/main" val="3274327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64</a:t>
            </a:fld>
            <a:endParaRPr lang="en-US"/>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667632"/>
          </a:xfrm>
        </p:spPr>
        <p:txBody>
          <a:bodyPr>
            <a:noAutofit/>
          </a:bodyPr>
          <a:lstStyle/>
          <a:p>
            <a:r>
              <a:rPr lang="en-US" dirty="0">
                <a:solidFill>
                  <a:schemeClr val="accent1"/>
                </a:solidFill>
              </a:rPr>
              <a:t>Fine-tuning BERT on NLP Tasks</a:t>
            </a:r>
          </a:p>
        </p:txBody>
      </p:sp>
      <p:sp>
        <p:nvSpPr>
          <p:cNvPr id="6" name="Rectangle 5">
            <a:extLst>
              <a:ext uri="{FF2B5EF4-FFF2-40B4-BE49-F238E27FC236}">
                <a16:creationId xmlns:a16="http://schemas.microsoft.com/office/drawing/2014/main" id="{2ECA2885-1BF7-F646-872C-D9E1BB54DFE5}"/>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10610500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65</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5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3581678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66</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3513"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780397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67</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560" y="1484784"/>
            <a:ext cx="8280920" cy="4824536"/>
          </a:xfrm>
          <a:prstGeom prst="rect">
            <a:avLst/>
          </a:prstGeom>
        </p:spPr>
      </p:pic>
    </p:spTree>
    <p:extLst>
      <p:ext uri="{BB962C8B-B14F-4D97-AF65-F5344CB8AC3E}">
        <p14:creationId xmlns:p14="http://schemas.microsoft.com/office/powerpoint/2010/main" val="3219776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00706"/>
          </a:xfrm>
        </p:spPr>
        <p:txBody>
          <a:bodyPr>
            <a:noAutofit/>
          </a:bodyPr>
          <a:lstStyle/>
          <a:p>
            <a:r>
              <a:rPr lang="en-US" sz="5000" dirty="0"/>
              <a:t>T5</a:t>
            </a:r>
            <a:br>
              <a:rPr lang="en-US" sz="5000" dirty="0"/>
            </a:br>
            <a:r>
              <a:rPr lang="en-US" sz="5000" dirty="0">
                <a:solidFill>
                  <a:srgbClr val="FF0000"/>
                </a:solidFill>
              </a:rPr>
              <a:t>T</a:t>
            </a:r>
            <a:r>
              <a:rPr lang="en-US" sz="5000" dirty="0"/>
              <a:t>ext-</a:t>
            </a:r>
            <a:r>
              <a:rPr lang="en-US" sz="5000" dirty="0">
                <a:solidFill>
                  <a:srgbClr val="FF0000"/>
                </a:solidFill>
              </a:rPr>
              <a:t>t</a:t>
            </a:r>
            <a:r>
              <a:rPr lang="en-US" sz="5000" dirty="0"/>
              <a:t>o-</a:t>
            </a:r>
            <a:r>
              <a:rPr lang="en-US" sz="5000" dirty="0">
                <a:solidFill>
                  <a:srgbClr val="FF0000"/>
                </a:solidFill>
              </a:rPr>
              <a:t>T</a:t>
            </a:r>
            <a:r>
              <a:rPr lang="en-US" sz="5000" dirty="0"/>
              <a:t>ext </a:t>
            </a:r>
            <a:r>
              <a:rPr lang="en-US" sz="5000" dirty="0">
                <a:solidFill>
                  <a:srgbClr val="FF0000"/>
                </a:solidFill>
              </a:rPr>
              <a:t>T</a:t>
            </a:r>
            <a:r>
              <a:rPr lang="en-US" sz="5000" dirty="0"/>
              <a:t>ransfer </a:t>
            </a:r>
            <a:r>
              <a:rPr lang="en-US" sz="5000" dirty="0">
                <a:solidFill>
                  <a:srgbClr val="FF0000"/>
                </a:solidFill>
              </a:rPr>
              <a:t>T</a:t>
            </a:r>
            <a:r>
              <a:rPr lang="en-US" sz="5000" dirty="0"/>
              <a:t>ransformer</a:t>
            </a:r>
            <a:endParaRPr lang="en-US" sz="50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JColin</a:t>
            </a:r>
            <a:r>
              <a:rPr lang="en-US" sz="800" dirty="0">
                <a:solidFill>
                  <a:schemeClr val="bg1">
                    <a:lumMod val="75000"/>
                  </a:schemeClr>
                </a:solidFill>
              </a:rPr>
              <a:t> </a:t>
            </a:r>
            <a:r>
              <a:rPr lang="en-US" sz="800" dirty="0" err="1">
                <a:solidFill>
                  <a:schemeClr val="bg1">
                    <a:lumMod val="75000"/>
                  </a:schemeClr>
                </a:solidFill>
              </a:rPr>
              <a:t>Raffel</a:t>
            </a:r>
            <a:r>
              <a:rPr lang="en-US" sz="800" dirty="0">
                <a:solidFill>
                  <a:schemeClr val="bg1">
                    <a:lumMod val="75000"/>
                  </a:schemeClr>
                </a:solidFill>
              </a:rPr>
              <a:t>, Noam </a:t>
            </a:r>
            <a:r>
              <a:rPr lang="en-US" sz="800" dirty="0" err="1">
                <a:solidFill>
                  <a:schemeClr val="bg1">
                    <a:lumMod val="75000"/>
                  </a:schemeClr>
                </a:solidFill>
              </a:rPr>
              <a:t>Shazeer</a:t>
            </a:r>
            <a:r>
              <a:rPr lang="en-US" sz="800" dirty="0">
                <a:solidFill>
                  <a:schemeClr val="bg1">
                    <a:lumMod val="75000"/>
                  </a:schemeClr>
                </a:solidFill>
              </a:rPr>
              <a:t>, Adam Roberts, Katherine Lee, Sharan Narang, Michael </a:t>
            </a:r>
            <a:r>
              <a:rPr lang="en-US" sz="800" dirty="0" err="1">
                <a:solidFill>
                  <a:schemeClr val="bg1">
                    <a:lumMod val="75000"/>
                  </a:schemeClr>
                </a:solidFill>
              </a:rPr>
              <a:t>Matena</a:t>
            </a:r>
            <a:r>
              <a:rPr lang="en-US" sz="800" dirty="0">
                <a:solidFill>
                  <a:schemeClr val="bg1">
                    <a:lumMod val="75000"/>
                  </a:schemeClr>
                </a:solidFill>
              </a:rPr>
              <a:t>, Yanqi Zhou, Wei Li, and Peter J. Liu (2019). "Exploring the limits of transfer learning with a unified text-to-text transformer." </a:t>
            </a:r>
            <a:r>
              <a:rPr lang="en-US" sz="800" dirty="0" err="1">
                <a:solidFill>
                  <a:schemeClr val="bg1">
                    <a:lumMod val="75000"/>
                  </a:schemeClr>
                </a:solidFill>
              </a:rPr>
              <a:t>arXiv</a:t>
            </a:r>
            <a:r>
              <a:rPr lang="en-US" sz="800" dirty="0">
                <a:solidFill>
                  <a:schemeClr val="bg1">
                    <a:lumMod val="75000"/>
                  </a:schemeClr>
                </a:solidFill>
              </a:rPr>
              <a:t> preprint arXiv:1910.10683 (2019).</a:t>
            </a:r>
          </a:p>
        </p:txBody>
      </p:sp>
      <p:pic>
        <p:nvPicPr>
          <p:cNvPr id="6" name="Picture 5">
            <a:extLst>
              <a:ext uri="{FF2B5EF4-FFF2-40B4-BE49-F238E27FC236}">
                <a16:creationId xmlns:a16="http://schemas.microsoft.com/office/drawing/2014/main" id="{61DEFA93-61E6-C941-8281-639C26E6A718}"/>
              </a:ext>
            </a:extLst>
          </p:cNvPr>
          <p:cNvPicPr>
            <a:picLocks noChangeAspect="1"/>
          </p:cNvPicPr>
          <p:nvPr/>
        </p:nvPicPr>
        <p:blipFill>
          <a:blip r:embed="rId2"/>
          <a:stretch>
            <a:fillRect/>
          </a:stretch>
        </p:blipFill>
        <p:spPr>
          <a:xfrm>
            <a:off x="688210" y="2045776"/>
            <a:ext cx="10969401" cy="3837691"/>
          </a:xfrm>
          <a:prstGeom prst="rect">
            <a:avLst/>
          </a:prstGeom>
        </p:spPr>
      </p:pic>
    </p:spTree>
    <p:extLst>
      <p:ext uri="{BB962C8B-B14F-4D97-AF65-F5344CB8AC3E}">
        <p14:creationId xmlns:p14="http://schemas.microsoft.com/office/powerpoint/2010/main" val="3434353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274638"/>
            <a:ext cx="8229600" cy="1786210"/>
          </a:xfrm>
        </p:spPr>
        <p:txBody>
          <a:bodyPr>
            <a:normAutofit fontScale="90000"/>
          </a:bodyPr>
          <a:lstStyle/>
          <a:p>
            <a:r>
              <a:rPr lang="en-US" sz="3200" dirty="0">
                <a:solidFill>
                  <a:schemeClr val="accent1"/>
                </a:solidFill>
              </a:rPr>
              <a:t>General Language Understanding Evaluation  (GLUE) benchmark </a:t>
            </a:r>
            <a:br>
              <a:rPr lang="en-US" dirty="0">
                <a:solidFill>
                  <a:schemeClr val="accent1"/>
                </a:solidFill>
              </a:rPr>
            </a:br>
            <a:r>
              <a:rPr lang="en-US" dirty="0">
                <a:solidFill>
                  <a:schemeClr val="accent1"/>
                </a:solidFill>
              </a:rPr>
              <a:t>GLUE Test results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69</a:t>
            </a:fld>
            <a:endParaRPr lang="zh-TW" altLang="en-US"/>
          </a:p>
        </p:txBody>
      </p:sp>
      <p:pic>
        <p:nvPicPr>
          <p:cNvPr id="5" name="Picture 4">
            <a:extLst>
              <a:ext uri="{FF2B5EF4-FFF2-40B4-BE49-F238E27FC236}">
                <a16:creationId xmlns:a16="http://schemas.microsoft.com/office/drawing/2014/main" id="{A30F9618-4A68-434E-A3BC-C424C112B7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2194855"/>
            <a:ext cx="8978900" cy="2095500"/>
          </a:xfrm>
          <a:prstGeom prst="rect">
            <a:avLst/>
          </a:prstGeom>
        </p:spPr>
      </p:pic>
      <p:sp>
        <p:nvSpPr>
          <p:cNvPr id="7" name="Rectangle 6">
            <a:extLst>
              <a:ext uri="{FF2B5EF4-FFF2-40B4-BE49-F238E27FC236}">
                <a16:creationId xmlns:a16="http://schemas.microsoft.com/office/drawing/2014/main" id="{78CB0C3F-DCEC-4F4C-96F7-69500CBF64B4}"/>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3" name="Rectangle 2">
            <a:extLst>
              <a:ext uri="{FF2B5EF4-FFF2-40B4-BE49-F238E27FC236}">
                <a16:creationId xmlns:a16="http://schemas.microsoft.com/office/drawing/2014/main" id="{61085092-FA5B-BE41-B7A4-761AA64E6A83}"/>
              </a:ext>
            </a:extLst>
          </p:cNvPr>
          <p:cNvSpPr/>
          <p:nvPr/>
        </p:nvSpPr>
        <p:spPr>
          <a:xfrm>
            <a:off x="3935761" y="4368800"/>
            <a:ext cx="6100615" cy="2062103"/>
          </a:xfrm>
          <a:prstGeom prst="rect">
            <a:avLst/>
          </a:prstGeom>
        </p:spPr>
        <p:txBody>
          <a:bodyPr wrap="square">
            <a:spAutoFit/>
          </a:bodyPr>
          <a:lstStyle/>
          <a:p>
            <a:r>
              <a:rPr lang="en-US" sz="1600" b="1" dirty="0"/>
              <a:t>MNLI</a:t>
            </a:r>
            <a:r>
              <a:rPr lang="en-US" sz="1600" dirty="0"/>
              <a:t>: Multi-Genre Natural Language Inference</a:t>
            </a:r>
          </a:p>
          <a:p>
            <a:r>
              <a:rPr lang="en-US" sz="1600" b="1" dirty="0"/>
              <a:t>QQP</a:t>
            </a:r>
            <a:r>
              <a:rPr lang="en-US" sz="1600" dirty="0"/>
              <a:t>: Quora Question Pairs</a:t>
            </a:r>
          </a:p>
          <a:p>
            <a:r>
              <a:rPr lang="en-US" sz="1600" b="1" dirty="0"/>
              <a:t>QNLI</a:t>
            </a:r>
            <a:r>
              <a:rPr lang="en-US" sz="1600" dirty="0"/>
              <a:t>: Question Natural Language Inference </a:t>
            </a:r>
          </a:p>
          <a:p>
            <a:r>
              <a:rPr lang="en-US" sz="1600" b="1" dirty="0"/>
              <a:t>SST-2</a:t>
            </a:r>
            <a:r>
              <a:rPr lang="en-US" sz="1600" dirty="0"/>
              <a:t>: The Stanford Sentiment Treebank</a:t>
            </a:r>
          </a:p>
          <a:p>
            <a:r>
              <a:rPr lang="en-US" sz="1600" b="1" dirty="0" err="1"/>
              <a:t>CoLA</a:t>
            </a:r>
            <a:r>
              <a:rPr lang="en-US" sz="1600" dirty="0"/>
              <a:t>: The Corpus of Linguistic Acceptability </a:t>
            </a:r>
          </a:p>
          <a:p>
            <a:r>
              <a:rPr lang="en-US" sz="1600" b="1" dirty="0" err="1"/>
              <a:t>STS-B</a:t>
            </a:r>
            <a:r>
              <a:rPr lang="en-US" sz="1600" dirty="0" err="1"/>
              <a:t>:The</a:t>
            </a:r>
            <a:r>
              <a:rPr lang="en-US" sz="1600" dirty="0"/>
              <a:t> Semantic Textual Similarity Benchmark</a:t>
            </a:r>
          </a:p>
          <a:p>
            <a:r>
              <a:rPr lang="en-US" sz="1600" b="1" dirty="0"/>
              <a:t>MRPC</a:t>
            </a:r>
            <a:r>
              <a:rPr lang="en-US" sz="1600" dirty="0"/>
              <a:t>: Microsoft Research Paraphrase Corpus</a:t>
            </a:r>
          </a:p>
          <a:p>
            <a:r>
              <a:rPr lang="en-US" sz="1600" b="1" dirty="0"/>
              <a:t>RTE</a:t>
            </a:r>
            <a:r>
              <a:rPr lang="en-US" sz="1600" dirty="0"/>
              <a:t>: Recognizing Textual Entailment</a:t>
            </a:r>
          </a:p>
        </p:txBody>
      </p:sp>
    </p:spTree>
    <p:extLst>
      <p:ext uri="{BB962C8B-B14F-4D97-AF65-F5344CB8AC3E}">
        <p14:creationId xmlns:p14="http://schemas.microsoft.com/office/powerpoint/2010/main" val="363199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82DA-B006-D842-865A-A805B868BCD7}"/>
              </a:ext>
            </a:extLst>
          </p:cNvPr>
          <p:cNvSpPr>
            <a:spLocks noGrp="1"/>
          </p:cNvSpPr>
          <p:nvPr>
            <p:ph type="title"/>
          </p:nvPr>
        </p:nvSpPr>
        <p:spPr>
          <a:xfrm>
            <a:off x="534389" y="56101"/>
            <a:ext cx="11222181" cy="1086900"/>
          </a:xfrm>
        </p:spPr>
        <p:txBody>
          <a:bodyPr>
            <a:normAutofit/>
          </a:bodyPr>
          <a:lstStyle/>
          <a:p>
            <a:r>
              <a:rPr lang="en-US" dirty="0"/>
              <a:t>Four Fundamental Qualities</a:t>
            </a:r>
          </a:p>
        </p:txBody>
      </p:sp>
      <p:sp>
        <p:nvSpPr>
          <p:cNvPr id="3" name="Content Placeholder 2">
            <a:extLst>
              <a:ext uri="{FF2B5EF4-FFF2-40B4-BE49-F238E27FC236}">
                <a16:creationId xmlns:a16="http://schemas.microsoft.com/office/drawing/2014/main" id="{38FCB672-3C34-354D-B5BE-45EC3902EDC9}"/>
              </a:ext>
            </a:extLst>
          </p:cNvPr>
          <p:cNvSpPr>
            <a:spLocks noGrp="1"/>
          </p:cNvSpPr>
          <p:nvPr>
            <p:ph idx="1"/>
          </p:nvPr>
        </p:nvSpPr>
        <p:spPr>
          <a:xfrm>
            <a:off x="534389" y="1143000"/>
            <a:ext cx="11222181" cy="5419244"/>
          </a:xfrm>
        </p:spPr>
        <p:txBody>
          <a:bodyPr>
            <a:noAutofit/>
          </a:bodyPr>
          <a:lstStyle/>
          <a:p>
            <a:pPr>
              <a:spcAft>
                <a:spcPts val="600"/>
              </a:spcAft>
            </a:pPr>
            <a:r>
              <a:rPr lang="en-US" altLang="zh-TW" sz="2400" dirty="0">
                <a:solidFill>
                  <a:srgbClr val="C00000"/>
                </a:solidFill>
              </a:rPr>
              <a:t>Professionalism</a:t>
            </a:r>
          </a:p>
          <a:p>
            <a:pPr lvl="1">
              <a:spcAft>
                <a:spcPts val="600"/>
              </a:spcAft>
            </a:pPr>
            <a:r>
              <a:rPr lang="en-US" altLang="zh-TW" sz="2400" dirty="0">
                <a:solidFill>
                  <a:srgbClr val="C00000"/>
                </a:solidFill>
              </a:rPr>
              <a:t>Creative thinking and Problem-solving 40 %</a:t>
            </a:r>
          </a:p>
          <a:p>
            <a:pPr lvl="1">
              <a:spcAft>
                <a:spcPts val="600"/>
              </a:spcAft>
            </a:pPr>
            <a:r>
              <a:rPr lang="en-US" altLang="zh-TW" sz="2400" dirty="0">
                <a:solidFill>
                  <a:srgbClr val="C00000"/>
                </a:solidFill>
              </a:rPr>
              <a:t>Comprehensive Integration 40 %</a:t>
            </a:r>
          </a:p>
          <a:p>
            <a:pPr>
              <a:spcAft>
                <a:spcPts val="600"/>
              </a:spcAft>
            </a:pPr>
            <a:r>
              <a:rPr lang="en-US" sz="2400" dirty="0">
                <a:solidFill>
                  <a:schemeClr val="accent1"/>
                </a:solidFill>
              </a:rPr>
              <a:t>Interpersonal Relationship</a:t>
            </a:r>
          </a:p>
          <a:p>
            <a:pPr lvl="1">
              <a:spcAft>
                <a:spcPts val="600"/>
              </a:spcAft>
            </a:pPr>
            <a:r>
              <a:rPr lang="en-US" sz="2400" dirty="0">
                <a:solidFill>
                  <a:schemeClr val="accent1"/>
                </a:solidFill>
              </a:rPr>
              <a:t>Communication and Coordination 10 %</a:t>
            </a:r>
          </a:p>
          <a:p>
            <a:pPr lvl="1">
              <a:spcAft>
                <a:spcPts val="600"/>
              </a:spcAft>
            </a:pPr>
            <a:r>
              <a:rPr lang="en-US" sz="2400" dirty="0">
                <a:solidFill>
                  <a:schemeClr val="accent1"/>
                </a:solidFill>
              </a:rPr>
              <a:t>Teamwork 5 %</a:t>
            </a:r>
          </a:p>
          <a:p>
            <a:pPr>
              <a:spcAft>
                <a:spcPts val="600"/>
              </a:spcAft>
            </a:pPr>
            <a:r>
              <a:rPr lang="en-US" altLang="zh-TW" sz="2400" dirty="0"/>
              <a:t>Ethics</a:t>
            </a:r>
          </a:p>
          <a:p>
            <a:pPr lvl="1">
              <a:spcAft>
                <a:spcPts val="600"/>
              </a:spcAft>
            </a:pPr>
            <a:r>
              <a:rPr lang="en-US" altLang="zh-TW" sz="2400" dirty="0"/>
              <a:t>Honesty and Integrity 0 %</a:t>
            </a:r>
          </a:p>
          <a:p>
            <a:pPr lvl="1">
              <a:spcAft>
                <a:spcPts val="600"/>
              </a:spcAft>
            </a:pPr>
            <a:r>
              <a:rPr lang="en-US" altLang="zh-TW" sz="2400" dirty="0"/>
              <a:t>Self-Esteem and Self-reflection 0 %</a:t>
            </a:r>
          </a:p>
          <a:p>
            <a:pPr>
              <a:spcAft>
                <a:spcPts val="600"/>
              </a:spcAft>
            </a:pPr>
            <a:r>
              <a:rPr lang="en-US" altLang="zh-TW" sz="2400" dirty="0"/>
              <a:t>International Vision</a:t>
            </a:r>
          </a:p>
          <a:p>
            <a:pPr lvl="1">
              <a:spcAft>
                <a:spcPts val="600"/>
              </a:spcAft>
            </a:pPr>
            <a:r>
              <a:rPr lang="en-US" altLang="zh-TW" sz="2400" dirty="0"/>
              <a:t>Caring for Diversity 0 %</a:t>
            </a:r>
          </a:p>
          <a:p>
            <a:pPr lvl="1">
              <a:spcAft>
                <a:spcPts val="600"/>
              </a:spcAft>
            </a:pPr>
            <a:r>
              <a:rPr lang="en-US" altLang="zh-TW" sz="2400" dirty="0">
                <a:solidFill>
                  <a:schemeClr val="accent6">
                    <a:lumMod val="50000"/>
                  </a:schemeClr>
                </a:solidFill>
              </a:rPr>
              <a:t>Interdisciplinary Vision 5 %</a:t>
            </a:r>
          </a:p>
        </p:txBody>
      </p:sp>
      <p:sp>
        <p:nvSpPr>
          <p:cNvPr id="4" name="Slide Number Placeholder 3">
            <a:extLst>
              <a:ext uri="{FF2B5EF4-FFF2-40B4-BE49-F238E27FC236}">
                <a16:creationId xmlns:a16="http://schemas.microsoft.com/office/drawing/2014/main" id="{05416157-D163-B749-B193-990891144A61}"/>
              </a:ext>
            </a:extLst>
          </p:cNvPr>
          <p:cNvSpPr>
            <a:spLocks noGrp="1"/>
          </p:cNvSpPr>
          <p:nvPr>
            <p:ph type="sldNum" sz="quarter" idx="12"/>
          </p:nvPr>
        </p:nvSpPr>
        <p:spPr/>
        <p:txBody>
          <a:bodyPr/>
          <a:lstStyle/>
          <a:p>
            <a:fld id="{5D6FF71F-CF6A-4C46-8F9B-61D49EEA70E3}" type="slidenum">
              <a:rPr lang="en-US" smtClean="0"/>
              <a:t>7</a:t>
            </a:fld>
            <a:endParaRPr lang="en-US"/>
          </a:p>
        </p:txBody>
      </p:sp>
      <p:pic>
        <p:nvPicPr>
          <p:cNvPr id="5" name="Picture 4">
            <a:extLst>
              <a:ext uri="{FF2B5EF4-FFF2-40B4-BE49-F238E27FC236}">
                <a16:creationId xmlns:a16="http://schemas.microsoft.com/office/drawing/2014/main" id="{877F3460-C118-C349-846D-D4B1E4428C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13B20EB9-8CFE-5A4B-956B-B4ACCBF842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45810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a:solidFill>
                  <a:srgbClr val="C00000"/>
                </a:solidFill>
              </a:rPr>
              <a:t>Generative AI</a:t>
            </a:r>
            <a:br>
              <a:rPr lang="en-US" altLang="zh-TW" sz="12000" dirty="0">
                <a:solidFill>
                  <a:srgbClr val="C00000"/>
                </a:solidFill>
              </a:rPr>
            </a:br>
            <a:r>
              <a:rPr lang="en-US" altLang="zh-TW" sz="7200" dirty="0">
                <a:solidFill>
                  <a:srgbClr val="C00000"/>
                </a:solidFill>
              </a:rPr>
              <a:t>Text, Image, Video, Audio Applications</a:t>
            </a:r>
            <a:endParaRPr lang="zh-TW" altLang="en-US" sz="72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Tree>
    <p:extLst>
      <p:ext uri="{BB962C8B-B14F-4D97-AF65-F5344CB8AC3E}">
        <p14:creationId xmlns:p14="http://schemas.microsoft.com/office/powerpoint/2010/main" val="38914522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14848440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3672131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123292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785390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2058234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3468051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Vision Language Encoders: </a:t>
            </a:r>
            <a:r>
              <a:rPr lang="en-US" sz="4000" dirty="0"/>
              <a:t>Concatenated Encoders and Cross-aligned Encoders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2FD7F318-8950-671D-5002-5D6ADDF95B16}"/>
              </a:ext>
            </a:extLst>
          </p:cNvPr>
          <p:cNvPicPr>
            <a:picLocks noChangeAspect="1"/>
          </p:cNvPicPr>
          <p:nvPr/>
        </p:nvPicPr>
        <p:blipFill>
          <a:blip r:embed="rId2"/>
          <a:stretch>
            <a:fillRect/>
          </a:stretch>
        </p:blipFill>
        <p:spPr>
          <a:xfrm>
            <a:off x="250763" y="1649896"/>
            <a:ext cx="11791785" cy="4823238"/>
          </a:xfrm>
          <a:prstGeom prst="rect">
            <a:avLst/>
          </a:prstGeom>
        </p:spPr>
      </p:pic>
    </p:spTree>
    <p:extLst>
      <p:ext uri="{BB962C8B-B14F-4D97-AF65-F5344CB8AC3E}">
        <p14:creationId xmlns:p14="http://schemas.microsoft.com/office/powerpoint/2010/main" val="2092126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to-language Decoder Models: Jointly-trained Models and Frozen Models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A81ED577-ED1E-6AAA-D2AC-02BE449EF5EE}"/>
              </a:ext>
            </a:extLst>
          </p:cNvPr>
          <p:cNvPicPr>
            <a:picLocks noChangeAspect="1"/>
          </p:cNvPicPr>
          <p:nvPr/>
        </p:nvPicPr>
        <p:blipFill>
          <a:blip r:embed="rId2"/>
          <a:stretch>
            <a:fillRect/>
          </a:stretch>
        </p:blipFill>
        <p:spPr>
          <a:xfrm>
            <a:off x="269828" y="2723322"/>
            <a:ext cx="11652341" cy="2145736"/>
          </a:xfrm>
          <a:prstGeom prst="rect">
            <a:avLst/>
          </a:prstGeom>
        </p:spPr>
      </p:pic>
    </p:spTree>
    <p:extLst>
      <p:ext uri="{BB962C8B-B14F-4D97-AF65-F5344CB8AC3E}">
        <p14:creationId xmlns:p14="http://schemas.microsoft.com/office/powerpoint/2010/main" val="11256040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12000" dirty="0" err="1">
                <a:solidFill>
                  <a:srgbClr val="C00000"/>
                </a:solidFill>
              </a:rPr>
              <a:t>ChatGPT</a:t>
            </a:r>
            <a:br>
              <a:rPr lang="en-US" altLang="zh-TW" sz="12000" dirty="0">
                <a:solidFill>
                  <a:srgbClr val="C00000"/>
                </a:solidFill>
              </a:rPr>
            </a:br>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Tree>
    <p:extLst>
      <p:ext uri="{BB962C8B-B14F-4D97-AF65-F5344CB8AC3E}">
        <p14:creationId xmlns:p14="http://schemas.microsoft.com/office/powerpoint/2010/main" val="1425131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E6D3-4344-CB42-AC4C-A8BD1FC79323}"/>
              </a:ext>
            </a:extLst>
          </p:cNvPr>
          <p:cNvSpPr>
            <a:spLocks noGrp="1"/>
          </p:cNvSpPr>
          <p:nvPr>
            <p:ph type="title"/>
          </p:nvPr>
        </p:nvSpPr>
        <p:spPr/>
        <p:txBody>
          <a:bodyPr>
            <a:normAutofit/>
          </a:bodyPr>
          <a:lstStyle/>
          <a:p>
            <a:r>
              <a:rPr lang="en-US" dirty="0"/>
              <a:t>College Learning Goals</a:t>
            </a:r>
          </a:p>
        </p:txBody>
      </p:sp>
      <p:sp>
        <p:nvSpPr>
          <p:cNvPr id="3" name="Content Placeholder 2">
            <a:extLst>
              <a:ext uri="{FF2B5EF4-FFF2-40B4-BE49-F238E27FC236}">
                <a16:creationId xmlns:a16="http://schemas.microsoft.com/office/drawing/2014/main" id="{8A093681-3372-0E41-8979-66474931897C}"/>
              </a:ext>
            </a:extLst>
          </p:cNvPr>
          <p:cNvSpPr>
            <a:spLocks noGrp="1"/>
          </p:cNvSpPr>
          <p:nvPr>
            <p:ph idx="1"/>
          </p:nvPr>
        </p:nvSpPr>
        <p:spPr/>
        <p:txBody>
          <a:bodyPr>
            <a:normAutofit/>
          </a:bodyPr>
          <a:lstStyle/>
          <a:p>
            <a:r>
              <a:rPr lang="en-US" sz="4400" dirty="0"/>
              <a:t>Ethics/Corporate Social Responsibility</a:t>
            </a:r>
          </a:p>
          <a:p>
            <a:r>
              <a:rPr lang="en-US" sz="4400" dirty="0">
                <a:solidFill>
                  <a:srgbClr val="C00000"/>
                </a:solidFill>
              </a:rPr>
              <a:t>Global Knowledge/Awareness</a:t>
            </a:r>
          </a:p>
          <a:p>
            <a:r>
              <a:rPr lang="en-US" sz="4400" dirty="0"/>
              <a:t>Communication</a:t>
            </a:r>
          </a:p>
          <a:p>
            <a:r>
              <a:rPr lang="en-US" sz="4400" dirty="0">
                <a:solidFill>
                  <a:schemeClr val="accent1"/>
                </a:solidFill>
              </a:rPr>
              <a:t>Analytical and Critical Thinking</a:t>
            </a:r>
          </a:p>
        </p:txBody>
      </p:sp>
      <p:sp>
        <p:nvSpPr>
          <p:cNvPr id="4" name="Slide Number Placeholder 3">
            <a:extLst>
              <a:ext uri="{FF2B5EF4-FFF2-40B4-BE49-F238E27FC236}">
                <a16:creationId xmlns:a16="http://schemas.microsoft.com/office/drawing/2014/main" id="{5CD133C5-31DA-6145-B0B7-EFDE1C3B9DD2}"/>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5" name="Picture 4">
            <a:extLst>
              <a:ext uri="{FF2B5EF4-FFF2-40B4-BE49-F238E27FC236}">
                <a16:creationId xmlns:a16="http://schemas.microsoft.com/office/drawing/2014/main" id="{CF84E15D-0C98-8F4F-A497-5C2BE055C8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B3A31013-20FE-A941-88E1-5852F907B2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873531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Large Language Models (LLM) </a:t>
            </a:r>
            <a:br>
              <a:rPr lang="en-US" dirty="0"/>
            </a:br>
            <a:r>
              <a:rPr lang="en-US" sz="3600" dirty="0"/>
              <a:t>(GPT-3, </a:t>
            </a:r>
            <a:r>
              <a:rPr lang="en-US" sz="3600" dirty="0" err="1"/>
              <a:t>ChatGPT</a:t>
            </a:r>
            <a:r>
              <a:rPr lang="en-US" sz="3600" dirty="0"/>
              <a:t>, </a:t>
            </a:r>
            <a:r>
              <a:rPr lang="en-US" sz="3600" dirty="0" err="1"/>
              <a:t>PaLM</a:t>
            </a:r>
            <a:r>
              <a:rPr lang="en-US" sz="3600" dirty="0"/>
              <a:t>, BLOOM, OPT-175B, </a:t>
            </a:r>
            <a:r>
              <a:rPr lang="en-US" sz="3600" dirty="0" err="1"/>
              <a:t>LLaMA</a:t>
            </a:r>
            <a:r>
              <a:rPr lang="en-US" sz="3600" dirty="0"/>
              <a:t>)</a:t>
            </a:r>
          </a:p>
        </p:txBody>
      </p:sp>
      <p:sp>
        <p:nvSpPr>
          <p:cNvPr id="2" name="Oval 1">
            <a:extLst>
              <a:ext uri="{FF2B5EF4-FFF2-40B4-BE49-F238E27FC236}">
                <a16:creationId xmlns:a16="http://schemas.microsoft.com/office/drawing/2014/main" id="{C41E7D52-C51D-0E2E-D1EA-113E44ABFC40}"/>
              </a:ext>
            </a:extLst>
          </p:cNvPr>
          <p:cNvSpPr/>
          <p:nvPr/>
        </p:nvSpPr>
        <p:spPr>
          <a:xfrm>
            <a:off x="2345264" y="3217331"/>
            <a:ext cx="1336133" cy="13589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err="1"/>
              <a:t>ChatGPT</a:t>
            </a:r>
            <a:endParaRPr lang="en-US" sz="2000" b="1" dirty="0"/>
          </a:p>
          <a:p>
            <a:pPr algn="ctr"/>
            <a:r>
              <a:rPr lang="en-US" sz="1200" dirty="0"/>
              <a:t>175B</a:t>
            </a:r>
          </a:p>
        </p:txBody>
      </p:sp>
      <p:sp>
        <p:nvSpPr>
          <p:cNvPr id="3" name="Oval 2">
            <a:extLst>
              <a:ext uri="{FF2B5EF4-FFF2-40B4-BE49-F238E27FC236}">
                <a16:creationId xmlns:a16="http://schemas.microsoft.com/office/drawing/2014/main" id="{4B744E49-2B2D-6D27-F3E2-DCD4C6C5CFCF}"/>
              </a:ext>
            </a:extLst>
          </p:cNvPr>
          <p:cNvSpPr/>
          <p:nvPr/>
        </p:nvSpPr>
        <p:spPr>
          <a:xfrm>
            <a:off x="10152261" y="3200398"/>
            <a:ext cx="1024469" cy="1032935"/>
          </a:xfrm>
          <a:prstGeom prst="ellipse">
            <a:avLst/>
          </a:prstGeom>
          <a:solidFill>
            <a:srgbClr val="0248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err="1"/>
              <a:t>LLaMA</a:t>
            </a:r>
            <a:endParaRPr lang="en-US" b="1" dirty="0"/>
          </a:p>
          <a:p>
            <a:pPr algn="ctr"/>
            <a:r>
              <a:rPr lang="en-US" sz="1200" dirty="0"/>
              <a:t>65B</a:t>
            </a:r>
          </a:p>
        </p:txBody>
      </p:sp>
    </p:spTree>
    <p:extLst>
      <p:ext uri="{BB962C8B-B14F-4D97-AF65-F5344CB8AC3E}">
        <p14:creationId xmlns:p14="http://schemas.microsoft.com/office/powerpoint/2010/main" val="469086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723166" cy="2043"/>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1834937"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353147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551647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730372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2797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10759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0302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6912613"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08165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266179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32474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452373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533827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673795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784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383893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510078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623630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697059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82662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2268231"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3401514"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417024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570603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684304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790315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1386572"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2870100"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379869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00464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594383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7196271"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8494044"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872267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995038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930525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p:cNvCxnSpPr>
          <p:nvPr/>
        </p:nvCxnSpPr>
        <p:spPr>
          <a:xfrm flipV="1">
            <a:off x="9017853" y="3307352"/>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857997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965668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894613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cxnSp>
        <p:nvCxnSpPr>
          <p:cNvPr id="5" name="Straight Arrow Connector 4">
            <a:extLst>
              <a:ext uri="{FF2B5EF4-FFF2-40B4-BE49-F238E27FC236}">
                <a16:creationId xmlns:a16="http://schemas.microsoft.com/office/drawing/2014/main" id="{5B8D5DB3-B0E0-1396-63BD-0DEF7C473E06}"/>
              </a:ext>
            </a:extLst>
          </p:cNvPr>
          <p:cNvCxnSpPr>
            <a:cxnSpLocks/>
          </p:cNvCxnSpPr>
          <p:nvPr/>
        </p:nvCxnSpPr>
        <p:spPr>
          <a:xfrm flipV="1">
            <a:off x="10391662" y="3320611"/>
            <a:ext cx="8914"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96009-ACCB-9225-F38F-DB9242B9F7DF}"/>
              </a:ext>
            </a:extLst>
          </p:cNvPr>
          <p:cNvSpPr txBox="1"/>
          <p:nvPr/>
        </p:nvSpPr>
        <p:spPr>
          <a:xfrm>
            <a:off x="9884288" y="2858946"/>
            <a:ext cx="1280543" cy="461665"/>
          </a:xfrm>
          <a:prstGeom prst="rect">
            <a:avLst/>
          </a:prstGeom>
          <a:noFill/>
        </p:spPr>
        <p:txBody>
          <a:bodyPr wrap="none" rtlCol="0">
            <a:spAutoFit/>
          </a:bodyPr>
          <a:lstStyle/>
          <a:p>
            <a:pPr algn="ctr"/>
            <a:r>
              <a:rPr lang="en-US" sz="2400" b="1" dirty="0" err="1">
                <a:solidFill>
                  <a:srgbClr val="C00000"/>
                </a:solidFill>
                <a:latin typeface="Calibri" panose="020F0502020204030204" pitchFamily="34" charset="0"/>
                <a:cs typeface="Calibri" panose="020F0502020204030204" pitchFamily="34" charset="0"/>
              </a:rPr>
              <a:t>ChatGPT</a:t>
            </a:r>
            <a:endParaRPr lang="en-US" sz="2400" b="1"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67E5EE-D237-96B8-0726-55A0C6934F66}"/>
              </a:ext>
            </a:extLst>
          </p:cNvPr>
          <p:cNvSpPr txBox="1"/>
          <p:nvPr/>
        </p:nvSpPr>
        <p:spPr>
          <a:xfrm>
            <a:off x="10018723" y="512560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2023</a:t>
            </a:r>
          </a:p>
        </p:txBody>
      </p:sp>
      <p:cxnSp>
        <p:nvCxnSpPr>
          <p:cNvPr id="18" name="Straight Arrow Connector 17">
            <a:extLst>
              <a:ext uri="{FF2B5EF4-FFF2-40B4-BE49-F238E27FC236}">
                <a16:creationId xmlns:a16="http://schemas.microsoft.com/office/drawing/2014/main" id="{FD4F085D-640F-66AC-FCC5-82E34452928C}"/>
              </a:ext>
            </a:extLst>
          </p:cNvPr>
          <p:cNvCxnSpPr>
            <a:cxnSpLocks/>
          </p:cNvCxnSpPr>
          <p:nvPr/>
        </p:nvCxnSpPr>
        <p:spPr>
          <a:xfrm flipV="1">
            <a:off x="10531239" y="4914804"/>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D7B54A3-B388-74EE-6929-517C5F32D394}"/>
              </a:ext>
            </a:extLst>
          </p:cNvPr>
          <p:cNvCxnSpPr>
            <a:cxnSpLocks/>
          </p:cNvCxnSpPr>
          <p:nvPr/>
        </p:nvCxnSpPr>
        <p:spPr>
          <a:xfrm flipV="1">
            <a:off x="10825086" y="38868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54843E-C7B9-35AA-6ADD-B6C68A010855}"/>
              </a:ext>
            </a:extLst>
          </p:cNvPr>
          <p:cNvSpPr txBox="1"/>
          <p:nvPr/>
        </p:nvSpPr>
        <p:spPr>
          <a:xfrm>
            <a:off x="10390942" y="3339773"/>
            <a:ext cx="944490"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Llama</a:t>
            </a:r>
          </a:p>
        </p:txBody>
      </p:sp>
      <p:cxnSp>
        <p:nvCxnSpPr>
          <p:cNvPr id="27" name="Straight Arrow Connector 26">
            <a:extLst>
              <a:ext uri="{FF2B5EF4-FFF2-40B4-BE49-F238E27FC236}">
                <a16:creationId xmlns:a16="http://schemas.microsoft.com/office/drawing/2014/main" id="{FD388D26-EC4C-F184-7F48-2C389659B45F}"/>
              </a:ext>
            </a:extLst>
          </p:cNvPr>
          <p:cNvCxnSpPr>
            <a:cxnSpLocks/>
          </p:cNvCxnSpPr>
          <p:nvPr/>
        </p:nvCxnSpPr>
        <p:spPr>
          <a:xfrm flipH="1" flipV="1">
            <a:off x="11122115" y="264308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6A138E2-3BBA-F59B-FB17-46701AFFE235}"/>
              </a:ext>
            </a:extLst>
          </p:cNvPr>
          <p:cNvSpPr txBox="1"/>
          <p:nvPr/>
        </p:nvSpPr>
        <p:spPr>
          <a:xfrm>
            <a:off x="10540114" y="2140723"/>
            <a:ext cx="104208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Alpaca</a:t>
            </a:r>
          </a:p>
        </p:txBody>
      </p:sp>
      <p:cxnSp>
        <p:nvCxnSpPr>
          <p:cNvPr id="58" name="Straight Arrow Connector 57">
            <a:extLst>
              <a:ext uri="{FF2B5EF4-FFF2-40B4-BE49-F238E27FC236}">
                <a16:creationId xmlns:a16="http://schemas.microsoft.com/office/drawing/2014/main" id="{CD1B7006-9707-D348-0A73-D68CB52183EE}"/>
              </a:ext>
            </a:extLst>
          </p:cNvPr>
          <p:cNvCxnSpPr>
            <a:cxnSpLocks/>
          </p:cNvCxnSpPr>
          <p:nvPr/>
        </p:nvCxnSpPr>
        <p:spPr>
          <a:xfrm flipV="1">
            <a:off x="11369371" y="3314373"/>
            <a:ext cx="0" cy="1705264"/>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0C9F4A1-C7C8-0B73-C25F-493A5B5014B5}"/>
              </a:ext>
            </a:extLst>
          </p:cNvPr>
          <p:cNvSpPr txBox="1"/>
          <p:nvPr/>
        </p:nvSpPr>
        <p:spPr>
          <a:xfrm>
            <a:off x="11110308" y="2811770"/>
            <a:ext cx="1099981" cy="461665"/>
          </a:xfrm>
          <a:prstGeom prst="rect">
            <a:avLst/>
          </a:prstGeom>
          <a:noFill/>
        </p:spPr>
        <p:txBody>
          <a:bodyPr wrap="none" rtlCol="0">
            <a:spAutoFit/>
          </a:bodyPr>
          <a:lstStyle/>
          <a:p>
            <a:pPr algn="ctr"/>
            <a:r>
              <a:rPr lang="en-US" sz="2400" b="1" dirty="0">
                <a:solidFill>
                  <a:schemeClr val="accent6">
                    <a:lumMod val="75000"/>
                  </a:schemeClr>
                </a:solidFill>
                <a:latin typeface="Calibri" panose="020F0502020204030204" pitchFamily="34" charset="0"/>
                <a:cs typeface="Calibri" panose="020F0502020204030204" pitchFamily="34" charset="0"/>
              </a:rPr>
              <a:t>Llama2</a:t>
            </a:r>
          </a:p>
        </p:txBody>
      </p:sp>
    </p:spTree>
    <p:extLst>
      <p:ext uri="{BB962C8B-B14F-4D97-AF65-F5344CB8AC3E}">
        <p14:creationId xmlns:p14="http://schemas.microsoft.com/office/powerpoint/2010/main" val="1049413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937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Generative AI Models</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5" name="TextBox 4">
            <a:extLst>
              <a:ext uri="{FF2B5EF4-FFF2-40B4-BE49-F238E27FC236}">
                <a16:creationId xmlns:a16="http://schemas.microsoft.com/office/drawing/2014/main" id="{AF3F4DED-A25B-48B2-5680-A7C17933F55E}"/>
              </a:ext>
            </a:extLst>
          </p:cNvPr>
          <p:cNvSpPr txBox="1"/>
          <p:nvPr/>
        </p:nvSpPr>
        <p:spPr>
          <a:xfrm>
            <a:off x="933157" y="6577158"/>
            <a:ext cx="10823413"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Gozalo-Brizuela</a:t>
            </a:r>
            <a:r>
              <a:rPr lang="en-US" sz="1000" dirty="0">
                <a:solidFill>
                  <a:schemeClr val="bg1">
                    <a:lumMod val="75000"/>
                  </a:schemeClr>
                </a:solidFill>
              </a:rPr>
              <a:t>, Roberto, and Eduardo C. Garrido-</a:t>
            </a:r>
            <a:r>
              <a:rPr lang="en-US" sz="1000" dirty="0" err="1">
                <a:solidFill>
                  <a:schemeClr val="bg1">
                    <a:lumMod val="75000"/>
                  </a:schemeClr>
                </a:solidFill>
              </a:rPr>
              <a:t>Merchan</a:t>
            </a:r>
            <a:r>
              <a:rPr lang="en-US" sz="1000" dirty="0">
                <a:solidFill>
                  <a:schemeClr val="bg1">
                    <a:lumMod val="75000"/>
                  </a:schemeClr>
                </a:solidFill>
              </a:rPr>
              <a:t> (2023). "</a:t>
            </a:r>
            <a:r>
              <a:rPr lang="en-US" sz="1000" dirty="0" err="1">
                <a:solidFill>
                  <a:schemeClr val="bg1">
                    <a:lumMod val="75000"/>
                  </a:schemeClr>
                </a:solidFill>
              </a:rPr>
              <a:t>ChatGPT</a:t>
            </a:r>
            <a:r>
              <a:rPr lang="en-US" sz="1000" dirty="0">
                <a:solidFill>
                  <a:schemeClr val="bg1">
                    <a:lumMod val="75000"/>
                  </a:schemeClr>
                </a:solidFill>
              </a:rPr>
              <a:t> is not all you need. A State of the Art Review of large Generative AI models." </a:t>
            </a:r>
            <a:r>
              <a:rPr lang="en-US" sz="1000" dirty="0" err="1">
                <a:solidFill>
                  <a:schemeClr val="bg1">
                    <a:lumMod val="75000"/>
                  </a:schemeClr>
                </a:solidFill>
              </a:rPr>
              <a:t>arXiv</a:t>
            </a:r>
            <a:r>
              <a:rPr lang="en-US" sz="1000" dirty="0">
                <a:solidFill>
                  <a:schemeClr val="bg1">
                    <a:lumMod val="75000"/>
                  </a:schemeClr>
                </a:solidFill>
              </a:rPr>
              <a:t> preprint arXiv:2301.04655 (2023).</a:t>
            </a:r>
          </a:p>
        </p:txBody>
      </p:sp>
      <p:pic>
        <p:nvPicPr>
          <p:cNvPr id="3" name="Picture 2">
            <a:extLst>
              <a:ext uri="{FF2B5EF4-FFF2-40B4-BE49-F238E27FC236}">
                <a16:creationId xmlns:a16="http://schemas.microsoft.com/office/drawing/2014/main" id="{224BF010-6004-8E0B-5D8D-F6CDC81B90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617" y="769294"/>
            <a:ext cx="7599767" cy="5854868"/>
          </a:xfrm>
          <a:prstGeom prst="rect">
            <a:avLst/>
          </a:prstGeom>
        </p:spPr>
      </p:pic>
      <p:sp>
        <p:nvSpPr>
          <p:cNvPr id="7" name="TextBox 6">
            <a:extLst>
              <a:ext uri="{FF2B5EF4-FFF2-40B4-BE49-F238E27FC236}">
                <a16:creationId xmlns:a16="http://schemas.microsoft.com/office/drawing/2014/main" id="{3FF1097B-E369-1B88-BB1F-E0B28973CF2A}"/>
              </a:ext>
            </a:extLst>
          </p:cNvPr>
          <p:cNvSpPr txBox="1"/>
          <p:nvPr/>
        </p:nvSpPr>
        <p:spPr>
          <a:xfrm>
            <a:off x="8698612" y="1709309"/>
            <a:ext cx="3255508" cy="2123658"/>
          </a:xfrm>
          <a:prstGeom prst="rect">
            <a:avLst/>
          </a:prstGeom>
          <a:solidFill>
            <a:schemeClr val="accent4">
              <a:lumMod val="20000"/>
              <a:lumOff val="80000"/>
            </a:schemeClr>
          </a:solidFill>
        </p:spPr>
        <p:txBody>
          <a:bodyPr wrap="square">
            <a:spAutoFit/>
          </a:bodyPr>
          <a:lstStyle/>
          <a:p>
            <a:r>
              <a:rPr lang="en-US" sz="4400" b="1" dirty="0" err="1">
                <a:solidFill>
                  <a:srgbClr val="C00000"/>
                </a:solidFill>
              </a:rPr>
              <a:t>ChatGPT</a:t>
            </a:r>
            <a:r>
              <a:rPr lang="en-US" sz="4400" b="1" dirty="0">
                <a:solidFill>
                  <a:srgbClr val="C00000"/>
                </a:solidFill>
              </a:rPr>
              <a:t> </a:t>
            </a:r>
            <a:br>
              <a:rPr lang="en-US" sz="4400" b="1" dirty="0">
                <a:solidFill>
                  <a:srgbClr val="C00000"/>
                </a:solidFill>
              </a:rPr>
            </a:br>
            <a:r>
              <a:rPr lang="en-US" sz="4400" b="1" dirty="0">
                <a:solidFill>
                  <a:srgbClr val="C00000"/>
                </a:solidFill>
              </a:rPr>
              <a:t>is not </a:t>
            </a:r>
            <a:br>
              <a:rPr lang="en-US" sz="4400" b="1" dirty="0">
                <a:solidFill>
                  <a:srgbClr val="C00000"/>
                </a:solidFill>
              </a:rPr>
            </a:br>
            <a:r>
              <a:rPr lang="en-US" sz="4400" b="1" dirty="0">
                <a:solidFill>
                  <a:srgbClr val="C00000"/>
                </a:solidFill>
              </a:rPr>
              <a:t>all you need</a:t>
            </a:r>
          </a:p>
        </p:txBody>
      </p:sp>
      <p:sp>
        <p:nvSpPr>
          <p:cNvPr id="9" name="TextBox 8">
            <a:extLst>
              <a:ext uri="{FF2B5EF4-FFF2-40B4-BE49-F238E27FC236}">
                <a16:creationId xmlns:a16="http://schemas.microsoft.com/office/drawing/2014/main" id="{584631B4-5C5B-DB66-5B68-50FBE100D8C8}"/>
              </a:ext>
            </a:extLst>
          </p:cNvPr>
          <p:cNvSpPr txBox="1"/>
          <p:nvPr/>
        </p:nvSpPr>
        <p:spPr>
          <a:xfrm>
            <a:off x="8698612" y="4336139"/>
            <a:ext cx="3255508" cy="2123658"/>
          </a:xfrm>
          <a:prstGeom prst="rect">
            <a:avLst/>
          </a:prstGeom>
          <a:solidFill>
            <a:schemeClr val="accent6">
              <a:lumMod val="20000"/>
              <a:lumOff val="80000"/>
            </a:schemeClr>
          </a:solidFill>
        </p:spPr>
        <p:txBody>
          <a:bodyPr wrap="square">
            <a:spAutoFit/>
          </a:bodyPr>
          <a:lstStyle/>
          <a:p>
            <a:r>
              <a:rPr lang="en-US" sz="4400" b="1" dirty="0">
                <a:solidFill>
                  <a:srgbClr val="C00000"/>
                </a:solidFill>
              </a:rPr>
              <a:t>Attention </a:t>
            </a:r>
            <a:br>
              <a:rPr lang="en-US" sz="4400" b="1" dirty="0">
                <a:solidFill>
                  <a:srgbClr val="C00000"/>
                </a:solidFill>
              </a:rPr>
            </a:br>
            <a:r>
              <a:rPr lang="en-US" sz="4400" b="1" dirty="0">
                <a:solidFill>
                  <a:srgbClr val="C00000"/>
                </a:solidFill>
              </a:rPr>
              <a:t>is</a:t>
            </a:r>
            <a:br>
              <a:rPr lang="en-US" sz="4400" b="1" dirty="0">
                <a:solidFill>
                  <a:srgbClr val="C00000"/>
                </a:solidFill>
              </a:rPr>
            </a:br>
            <a:r>
              <a:rPr lang="en-US" sz="4400" b="1" dirty="0">
                <a:solidFill>
                  <a:srgbClr val="C00000"/>
                </a:solidFill>
              </a:rPr>
              <a:t>all you need</a:t>
            </a:r>
          </a:p>
        </p:txBody>
      </p:sp>
    </p:spTree>
    <p:extLst>
      <p:ext uri="{BB962C8B-B14F-4D97-AF65-F5344CB8AC3E}">
        <p14:creationId xmlns:p14="http://schemas.microsoft.com/office/powerpoint/2010/main" val="29979116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spTree>
    <p:extLst>
      <p:ext uri="{BB962C8B-B14F-4D97-AF65-F5344CB8AC3E}">
        <p14:creationId xmlns:p14="http://schemas.microsoft.com/office/powerpoint/2010/main" val="1249614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371600"/>
          </a:xfrm>
        </p:spPr>
        <p:txBody>
          <a:bodyPr>
            <a:normAutofit fontScale="90000"/>
          </a:bodyPr>
          <a:lstStyle/>
          <a:p>
            <a:r>
              <a:rPr lang="en-US" dirty="0"/>
              <a:t> Ratios of various data sources in the </a:t>
            </a:r>
            <a:br>
              <a:rPr lang="en-US" dirty="0"/>
            </a:br>
            <a:r>
              <a:rPr lang="en-US" dirty="0"/>
              <a:t>pre-training data for existing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3" name="Picture 2">
            <a:extLst>
              <a:ext uri="{FF2B5EF4-FFF2-40B4-BE49-F238E27FC236}">
                <a16:creationId xmlns:a16="http://schemas.microsoft.com/office/drawing/2014/main" id="{11D12114-7ACC-5C84-8C31-1ED1E5663D85}"/>
              </a:ext>
            </a:extLst>
          </p:cNvPr>
          <p:cNvPicPr>
            <a:picLocks noChangeAspect="1"/>
          </p:cNvPicPr>
          <p:nvPr/>
        </p:nvPicPr>
        <p:blipFill>
          <a:blip r:embed="rId2"/>
          <a:stretch>
            <a:fillRect/>
          </a:stretch>
        </p:blipFill>
        <p:spPr>
          <a:xfrm>
            <a:off x="298441" y="1916887"/>
            <a:ext cx="11595118" cy="4333818"/>
          </a:xfrm>
          <a:prstGeom prst="rect">
            <a:avLst/>
          </a:prstGeom>
        </p:spPr>
      </p:pic>
    </p:spTree>
    <p:extLst>
      <p:ext uri="{BB962C8B-B14F-4D97-AF65-F5344CB8AC3E}">
        <p14:creationId xmlns:p14="http://schemas.microsoft.com/office/powerpoint/2010/main" val="5088194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spTree>
    <p:extLst>
      <p:ext uri="{BB962C8B-B14F-4D97-AF65-F5344CB8AC3E}">
        <p14:creationId xmlns:p14="http://schemas.microsoft.com/office/powerpoint/2010/main" val="2919461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87</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2456079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 Transformers</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8000" y="6513632"/>
            <a:ext cx="6096000" cy="369332"/>
          </a:xfrm>
          <a:prstGeom prst="rect">
            <a:avLst/>
          </a:prstGeom>
          <a:noFill/>
        </p:spPr>
        <p:txBody>
          <a:bodyPr wrap="square">
            <a:spAutoFit/>
          </a:bodyPr>
          <a:lstStyle/>
          <a:p>
            <a:pPr algn="ctr"/>
            <a:r>
              <a:rPr lang="en-US" dirty="0">
                <a:hlinkClick r:id="rId2"/>
              </a:rPr>
              <a:t>https://huggingface.co/docs/transformers/index</a:t>
            </a:r>
            <a:endParaRPr lang="en-US" dirty="0"/>
          </a:p>
        </p:txBody>
      </p:sp>
      <p:pic>
        <p:nvPicPr>
          <p:cNvPr id="13" name="Picture 12">
            <a:extLst>
              <a:ext uri="{FF2B5EF4-FFF2-40B4-BE49-F238E27FC236}">
                <a16:creationId xmlns:a16="http://schemas.microsoft.com/office/drawing/2014/main" id="{5733DA44-FBD2-7F49-AEFA-73F3B028D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822" y="1019790"/>
            <a:ext cx="10758357" cy="5475548"/>
          </a:xfrm>
          <a:prstGeom prst="rect">
            <a:avLst/>
          </a:prstGeom>
        </p:spPr>
      </p:pic>
    </p:spTree>
    <p:extLst>
      <p:ext uri="{BB962C8B-B14F-4D97-AF65-F5344CB8AC3E}">
        <p14:creationId xmlns:p14="http://schemas.microsoft.com/office/powerpoint/2010/main" val="2316994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E6A0-995E-544B-8048-4B8CA818F2EF}"/>
              </a:ext>
            </a:extLst>
          </p:cNvPr>
          <p:cNvSpPr>
            <a:spLocks noGrp="1"/>
          </p:cNvSpPr>
          <p:nvPr>
            <p:ph type="title"/>
          </p:nvPr>
        </p:nvSpPr>
        <p:spPr/>
        <p:txBody>
          <a:bodyPr>
            <a:normAutofit/>
          </a:bodyPr>
          <a:lstStyle/>
          <a:p>
            <a:r>
              <a:rPr lang="en-US" dirty="0"/>
              <a:t>Department Learning Goals</a:t>
            </a:r>
          </a:p>
        </p:txBody>
      </p:sp>
      <p:sp>
        <p:nvSpPr>
          <p:cNvPr id="3" name="Content Placeholder 2">
            <a:extLst>
              <a:ext uri="{FF2B5EF4-FFF2-40B4-BE49-F238E27FC236}">
                <a16:creationId xmlns:a16="http://schemas.microsoft.com/office/drawing/2014/main" id="{BF09362E-3F6E-8848-B119-3F9F888852CF}"/>
              </a:ext>
            </a:extLst>
          </p:cNvPr>
          <p:cNvSpPr>
            <a:spLocks noGrp="1"/>
          </p:cNvSpPr>
          <p:nvPr>
            <p:ph idx="1"/>
          </p:nvPr>
        </p:nvSpPr>
        <p:spPr/>
        <p:txBody>
          <a:bodyPr>
            <a:normAutofit/>
          </a:bodyPr>
          <a:lstStyle/>
          <a:p>
            <a:r>
              <a:rPr lang="en-US" sz="4400" dirty="0">
                <a:solidFill>
                  <a:srgbClr val="C00000"/>
                </a:solidFill>
              </a:rPr>
              <a:t>Information Technologies and </a:t>
            </a:r>
            <a:br>
              <a:rPr lang="en-US" sz="4400" dirty="0">
                <a:solidFill>
                  <a:srgbClr val="C00000"/>
                </a:solidFill>
              </a:rPr>
            </a:br>
            <a:r>
              <a:rPr lang="en-US" sz="4400" dirty="0">
                <a:solidFill>
                  <a:srgbClr val="C00000"/>
                </a:solidFill>
              </a:rPr>
              <a:t>System Development Capabilities</a:t>
            </a:r>
          </a:p>
          <a:p>
            <a:r>
              <a:rPr lang="en-US" sz="4400" dirty="0"/>
              <a:t>Internet Marketing Management Capabilities</a:t>
            </a:r>
          </a:p>
          <a:p>
            <a:r>
              <a:rPr lang="en-US" sz="4400" dirty="0">
                <a:solidFill>
                  <a:schemeClr val="accent1"/>
                </a:solidFill>
              </a:rPr>
              <a:t>Research capabilities</a:t>
            </a:r>
          </a:p>
        </p:txBody>
      </p:sp>
      <p:sp>
        <p:nvSpPr>
          <p:cNvPr id="4" name="Slide Number Placeholder 3">
            <a:extLst>
              <a:ext uri="{FF2B5EF4-FFF2-40B4-BE49-F238E27FC236}">
                <a16:creationId xmlns:a16="http://schemas.microsoft.com/office/drawing/2014/main" id="{9AB1AF02-943A-7540-9F54-FA26476D1993}"/>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5" name="Picture 4">
            <a:extLst>
              <a:ext uri="{FF2B5EF4-FFF2-40B4-BE49-F238E27FC236}">
                <a16:creationId xmlns:a16="http://schemas.microsoft.com/office/drawing/2014/main" id="{6934686A-5B9A-A74E-8FF1-56B3ECA291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6" name="Picture 5">
            <a:extLst>
              <a:ext uri="{FF2B5EF4-FFF2-40B4-BE49-F238E27FC236}">
                <a16:creationId xmlns:a16="http://schemas.microsoft.com/office/drawing/2014/main" id="{0D06518B-0624-8745-8572-1FD93BD389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3478699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90</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12437</TotalTime>
  <Words>9092</Words>
  <Application>Microsoft Macintosh PowerPoint</Application>
  <PresentationFormat>Widescreen</PresentationFormat>
  <Paragraphs>924</Paragraphs>
  <Slides>153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153</vt:i4>
      </vt:variant>
    </vt:vector>
  </HeadingPairs>
  <TitlesOfParts>
    <vt:vector size="157" baseType="lpstr">
      <vt:lpstr>Arial</vt:lpstr>
      <vt:lpstr>Calibri</vt:lpstr>
      <vt:lpstr>Courier New</vt:lpstr>
      <vt:lpstr>Office Theme</vt:lpstr>
      <vt:lpstr>Introduction to  Artificial Intelligence for Text Analytics</vt:lpstr>
      <vt:lpstr>Min-Yuh Day, Ph.D.</vt:lpstr>
      <vt:lpstr>Course Syllabus National Taipei University Academic Year 112, 1st Semester (Fall 2023)</vt:lpstr>
      <vt:lpstr>Course Objectives</vt:lpstr>
      <vt:lpstr>Course Outline</vt:lpstr>
      <vt:lpstr>Core Competence</vt:lpstr>
      <vt:lpstr>Four Fundamental Qualities</vt:lpstr>
      <vt:lpstr>College Learning Goals</vt:lpstr>
      <vt:lpstr>Department Learning Goals</vt:lpstr>
      <vt:lpstr>Syllabus</vt:lpstr>
      <vt:lpstr>Syllabus</vt:lpstr>
      <vt:lpstr>Syllabus</vt:lpstr>
      <vt:lpstr>Teaching Methods and Activities</vt:lpstr>
      <vt:lpstr>Evaluation Methods</vt:lpstr>
      <vt:lpstr>Required Texts</vt:lpstr>
      <vt:lpstr>Reference Books</vt:lpstr>
      <vt:lpstr>Other References</vt:lpstr>
      <vt:lpstr>Lewis Tunstall, Leandro von Werra, and Thomas Wolf (2022),  Natural Language Processing with Transformers:  Building Language Applications with Hugging Face,  O'Reilly Media.</vt:lpstr>
      <vt:lpstr>Denis Rothman (2021),  Transformers for Natural Language Processing:  Build innovative deep neural network architectures for NLP with Python, PyTorch, TensorFlow, BERT, RoBERTa, and more,  Packt Publishing.</vt:lpstr>
      <vt:lpstr>Savaş Yıldırım and Meysam Asgari-Chenaghlu (2021),  Mastering Transformers:  Build state-of-the-art models from scratch with  advanced natural language processing techniques,  Packt Publishing.</vt:lpstr>
      <vt:lpstr>Sowmya Vajjala, Bodhisattwa Majumder, Anuj Gupta (2020), Practical Natural Language Processing:  A Comprehensive Guide to Building Real-World NLP Systems,  O'Reilly Media.</vt:lpstr>
      <vt:lpstr>Source: Sowmya Vajjala, Bodhisattwa Majumder, Anuj Gupta (2020), Practical Natural Language Processing: A Comprehensive Guide to Building Real-World NLP Systems, O'Reilly Media.</vt:lpstr>
      <vt:lpstr>Text Analytics and Text Mining</vt:lpstr>
      <vt:lpstr>Artificial Intelligence  (AI) </vt:lpstr>
      <vt:lpstr>AI, Big Data, Cloud Computing Evolution of Decision Support, Business Intelligence, and Analytics</vt:lpstr>
      <vt:lpstr>The Rise of AI</vt:lpstr>
      <vt:lpstr>Definition  of  Artificial Intelligence (A.I.) </vt:lpstr>
      <vt:lpstr>Artificial Intelligence   “… the science and  engineering  of  making  intelligent machines”  (John McCarthy, 1955)</vt:lpstr>
      <vt:lpstr>Artificial Intelligence    “… technology that  thinks and acts  like humans”</vt:lpstr>
      <vt:lpstr>Artificial Intelligence    “… intelligence exhibited by machines or software”</vt:lpstr>
      <vt:lpstr>4 Approaches of AI</vt:lpstr>
      <vt:lpstr>4 Approaches of AI</vt:lpstr>
      <vt:lpstr>AI Acting Humanly: The Turing Test Approach (Alan Turing, 1950)</vt:lpstr>
      <vt:lpstr>Text Analytics  (TA) </vt:lpstr>
      <vt:lpstr>Text Analytics</vt:lpstr>
      <vt:lpstr>Text Mining</vt:lpstr>
      <vt:lpstr>Application Areas of Text Mining</vt:lpstr>
      <vt:lpstr>Emotions</vt:lpstr>
      <vt:lpstr>Example of Opinion: review segment on iPhone</vt:lpstr>
      <vt:lpstr>PowerPoint Presentation</vt:lpstr>
      <vt:lpstr>Sentiment Analysis</vt:lpstr>
      <vt:lpstr>Sentiment Classification Techniques</vt:lpstr>
      <vt:lpstr>Text Mining Technologies</vt:lpstr>
      <vt:lpstr> Natural Language Processing  (NLP)</vt:lpstr>
      <vt:lpstr>PowerPoint Presentation</vt:lpstr>
      <vt:lpstr>Text Mining (text data mining)</vt:lpstr>
      <vt:lpstr>Text Mining: the process of extracting interesting and non-trivial  information and knowledge from unstructured text.</vt:lpstr>
      <vt:lpstr>Text Mining: discovery by computer of  new, previously  unknown information,  by automatically  extracting information  from different written resources.</vt:lpstr>
      <vt:lpstr>An example of Text Mining</vt:lpstr>
      <vt:lpstr>Overview of  Information Extraction based  Text Mining Framework</vt:lpstr>
      <vt:lpstr>Natural Language Processing (NLP)</vt:lpstr>
      <vt:lpstr>Natural Language Processing (NLP)</vt:lpstr>
      <vt:lpstr>NLP Tasks</vt:lpstr>
      <vt:lpstr>NLP</vt:lpstr>
      <vt:lpstr>Modern NLP Pipeline</vt:lpstr>
      <vt:lpstr>Modern NLP Pipeline</vt:lpstr>
      <vt:lpstr>Deep Learning NLP</vt:lpstr>
      <vt:lpstr>Lewis Tunstall, Leandro von Werra, and Thomas Wolf (2022),  Natural Language Processing with Transformers:  Building Language Applications with Hugging Face,  O'Reilly Media.</vt:lpstr>
      <vt:lpstr>Transformer (Attention is All You Need)  (Vaswani et al., 2017)</vt:lpstr>
      <vt:lpstr>BERT: Pre-training of Deep Bidirectional Transformers for Language Understanding</vt:lpstr>
      <vt:lpstr>BERT:  Pre-training of Deep  Bidirectional Transformers for Language Understanding</vt:lpstr>
      <vt:lpstr>BERT Bidirectional Encoder Representations from Transformers</vt:lpstr>
      <vt:lpstr>BERT: Pre-training of Deep Bidirectional Transformers for Language Understanding</vt:lpstr>
      <vt:lpstr>Fine-tuning BERT on NLP Tasks</vt:lpstr>
      <vt:lpstr>BERT Sequence-level tasks</vt:lpstr>
      <vt:lpstr>BERT Token-level tasks</vt:lpstr>
      <vt:lpstr>Sentiment Analysis:  Single Sentence Classification</vt:lpstr>
      <vt:lpstr>T5 Text-to-Text Transfer Transformer</vt:lpstr>
      <vt:lpstr>General Language Understanding Evaluation  (GLUE) benchmark  GLUE Test results</vt:lpstr>
      <vt:lpstr>Generative AI Text, Image, Video, Audio Applications</vt:lpstr>
      <vt:lpstr>PowerPoint Presentation</vt:lpstr>
      <vt:lpstr>Generative AI (Gen AI) AI Generated Content (AIGC)</vt:lpstr>
      <vt:lpstr>The history of Generative AI  in CV, NLP and VL</vt:lpstr>
      <vt:lpstr>Generative AI  Foundation Models </vt:lpstr>
      <vt:lpstr>Categories of Vision Generative Models</vt:lpstr>
      <vt:lpstr>The General Structure of  Generative Vision Language</vt:lpstr>
      <vt:lpstr>Two Types of Vision Language Encoders: Concatenated Encoders and Cross-aligned Encoders</vt:lpstr>
      <vt:lpstr>Two Types of to-language Decoder Models: Jointly-trained Models and Frozen Models</vt:lpstr>
      <vt:lpstr>ChatGPT Large Language Models (LLMs) Foundation Models </vt:lpstr>
      <vt:lpstr>Large Language Models (LLM)  (GPT-3, ChatGPT, PaLM, BLOOM, OPT-175B, LLaMA)</vt:lpstr>
      <vt:lpstr> The Transformers Timeline</vt:lpstr>
      <vt:lpstr>Transformer Models</vt:lpstr>
      <vt:lpstr>Generative AI Models</vt:lpstr>
      <vt:lpstr>Large Language Models (LLMs) (larger than 10B) </vt:lpstr>
      <vt:lpstr> Ratios of various data sources in the  pre-training data for existing LLMs</vt:lpstr>
      <vt:lpstr>Typical Data Preprocessing Pipeline for  Pre-training Large Language Models (LLMs)</vt:lpstr>
      <vt:lpstr>Hugging Face</vt:lpstr>
      <vt:lpstr>Hugging Face Transformers</vt:lpstr>
      <vt:lpstr>Hugging Face Tasks Natural Language Processing</vt:lpstr>
      <vt:lpstr>NLP with Transformers Github</vt:lpstr>
      <vt:lpstr>NLP with Transformers Github Notebooks</vt:lpstr>
      <vt:lpstr>NLP with Transformers</vt:lpstr>
      <vt:lpstr>Text Classification</vt:lpstr>
      <vt:lpstr>Text Classification</vt:lpstr>
      <vt:lpstr>Text Classification</vt:lpstr>
      <vt:lpstr>Named Entity Recognition</vt:lpstr>
      <vt:lpstr>Question Answering</vt:lpstr>
      <vt:lpstr>Summarization</vt:lpstr>
      <vt:lpstr>Translation</vt:lpstr>
      <vt:lpstr>Text Generation</vt:lpstr>
      <vt:lpstr>Text Generation</vt:lpstr>
      <vt:lpstr>Python in Google Colab (Python101)</vt:lpstr>
      <vt:lpstr>Question Answering</vt:lpstr>
      <vt:lpstr>Question Answering</vt:lpstr>
      <vt:lpstr>Question Answering</vt:lpstr>
      <vt:lpstr>Question Answering</vt:lpstr>
      <vt:lpstr>Fine-tuning BERT on  Question Answering (QA)</vt:lpstr>
      <vt:lpstr>Fine-tuning BERT on Dialogue Intent Detection (ID; Classification)</vt:lpstr>
      <vt:lpstr>Fine-tuning BERT on Dialogue Slot Filling (SF)</vt:lpstr>
      <vt:lpstr>Generative AI Tech Stack</vt:lpstr>
      <vt:lpstr>Generative AI Software and Business Factors</vt:lpstr>
      <vt:lpstr>Generative AI 1. Pre-training Foundation (Pre-trained) Model 2. Fine-turning Custom (Fine-tuned) Model</vt:lpstr>
      <vt:lpstr>Generative AI  Fine-tune Custom Models using Proprietary Data</vt:lpstr>
      <vt:lpstr>Generative AI  Fine-tune Custom Models using Proprietary Data</vt:lpstr>
      <vt:lpstr>Pipeline of Instruction Tuning LLMs</vt:lpstr>
      <vt:lpstr>Instance Formatting and Two Different Methods for Constructing the  Instruction-formatted Instances</vt:lpstr>
      <vt:lpstr>In-context Learning (ICL) and  Chain-of-thought (CoT) Prompting</vt:lpstr>
      <vt:lpstr>Four Paradigms in NLP</vt:lpstr>
      <vt:lpstr>Typology of Prompting Methods</vt:lpstr>
      <vt:lpstr>Different Multi-Prompt Learning Strategies</vt:lpstr>
      <vt:lpstr>Characteristics of Different Tuning Strategies</vt:lpstr>
      <vt:lpstr>Multi-prompt Learning for  Multi-task, Multi-domain,  or Multi-lingual Learning</vt:lpstr>
      <vt:lpstr>NLG from a Multilingual,  Multimodal and Multi-task perspective</vt:lpstr>
      <vt:lpstr>Text-and-Video Dialog Generation Models  with Hierarchical Attention</vt:lpstr>
      <vt:lpstr>Multimodal Few-Shot Learning with  Frozen Language Models</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CLIP: Learning Transferable Visual Models From Natural Language Supervision</vt:lpstr>
      <vt:lpstr>ViLT: Vision-and-Language Transformer Without Convolution or Region Supervision</vt:lpstr>
      <vt:lpstr>wav2vec 2.0:  A framework for self-supervised learning of speech representations</vt:lpstr>
      <vt:lpstr>Whisper:  Robust Speech Recognition via Large-Scale Weak Supervision</vt:lpstr>
      <vt:lpstr>Llama-2: Comparison to  closed-source models (GPT-3.5, GPT-4, PaLM) on academic benchmarks</vt:lpstr>
      <vt:lpstr>Llama 2:  Open Foundation and Fine-Tuned Chat Models</vt:lpstr>
      <vt:lpstr>InstructBLIP Vision-Language Models with Instruction Tuning</vt:lpstr>
      <vt:lpstr>Model Architecture of InstructBLIP Vision-Language Models with Instruction Tuning</vt:lpstr>
      <vt:lpstr>Vision-Language Instruction Tuning: Datasets</vt:lpstr>
      <vt:lpstr>Instruction Tuning vs. Multitask Learning  based on BLIP-2 FlanT5XL</vt:lpstr>
      <vt:lpstr>Finetuning BLIP-2 and InstructBLIP  on downstream datasets</vt:lpstr>
      <vt:lpstr>InstructBLIP Vision-Language Models with Instruction Tuning  LLaVA Large Language and Vision Assistant  MiniGPT-4</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Teaching</vt:lpstr>
      <vt:lpstr>Research Projects</vt:lpstr>
      <vt:lpstr>Summary</vt:lpstr>
      <vt:lpstr>Artificial Intelligence for Text Analytics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MY DAY</cp:lastModifiedBy>
  <cp:revision>700</cp:revision>
  <cp:lastPrinted>2020-12-23T14:44:17Z</cp:lastPrinted>
  <dcterms:created xsi:type="dcterms:W3CDTF">2019-09-12T03:09:52Z</dcterms:created>
  <dcterms:modified xsi:type="dcterms:W3CDTF">2023-09-12T23:59:27Z</dcterms:modified>
  <cp:category/>
</cp:coreProperties>
</file>