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9"/>
  </p:notesMasterIdLst>
  <p:sldIdLst>
    <p:sldId id="3462" r:id="rId2"/>
    <p:sldId id="3786" r:id="rId3"/>
    <p:sldId id="3866" r:id="rId4"/>
    <p:sldId id="3867" r:id="rId5"/>
    <p:sldId id="3804" r:id="rId6"/>
    <p:sldId id="3803" r:id="rId7"/>
    <p:sldId id="2382" r:id="rId8"/>
    <p:sldId id="2384" r:id="rId9"/>
    <p:sldId id="3257" r:id="rId10"/>
    <p:sldId id="3260" r:id="rId11"/>
    <p:sldId id="2452" r:id="rId12"/>
    <p:sldId id="936" r:id="rId13"/>
    <p:sldId id="3256" r:id="rId14"/>
    <p:sldId id="2718" r:id="rId15"/>
    <p:sldId id="1781" r:id="rId16"/>
    <p:sldId id="2583" r:id="rId17"/>
    <p:sldId id="2612" r:id="rId18"/>
    <p:sldId id="2627" r:id="rId19"/>
    <p:sldId id="2628" r:id="rId20"/>
    <p:sldId id="2629" r:id="rId21"/>
    <p:sldId id="2630" r:id="rId22"/>
    <p:sldId id="2631" r:id="rId23"/>
    <p:sldId id="2632" r:id="rId24"/>
    <p:sldId id="2633" r:id="rId25"/>
    <p:sldId id="2649" r:id="rId26"/>
    <p:sldId id="2383" r:id="rId27"/>
    <p:sldId id="2373" r:id="rId28"/>
    <p:sldId id="2389" r:id="rId29"/>
    <p:sldId id="2381" r:id="rId30"/>
    <p:sldId id="2376" r:id="rId31"/>
    <p:sldId id="2378" r:id="rId32"/>
    <p:sldId id="2379" r:id="rId33"/>
    <p:sldId id="2380" r:id="rId34"/>
    <p:sldId id="2420" r:id="rId35"/>
    <p:sldId id="2396" r:id="rId36"/>
    <p:sldId id="2397" r:id="rId37"/>
    <p:sldId id="2398" r:id="rId38"/>
    <p:sldId id="2683" r:id="rId39"/>
    <p:sldId id="2399" r:id="rId40"/>
    <p:sldId id="2400" r:id="rId41"/>
    <p:sldId id="2401" r:id="rId42"/>
    <p:sldId id="2402" r:id="rId43"/>
    <p:sldId id="2403" r:id="rId44"/>
    <p:sldId id="2404" r:id="rId45"/>
    <p:sldId id="2405" r:id="rId46"/>
    <p:sldId id="2406" r:id="rId47"/>
    <p:sldId id="2407" r:id="rId48"/>
    <p:sldId id="2408" r:id="rId49"/>
    <p:sldId id="2409" r:id="rId50"/>
    <p:sldId id="2410" r:id="rId51"/>
    <p:sldId id="2411" r:id="rId52"/>
    <p:sldId id="2412" r:id="rId53"/>
    <p:sldId id="2413" r:id="rId54"/>
    <p:sldId id="2414" r:id="rId55"/>
    <p:sldId id="2415" r:id="rId56"/>
    <p:sldId id="2416" r:id="rId57"/>
    <p:sldId id="2417" r:id="rId58"/>
    <p:sldId id="2418" r:id="rId59"/>
    <p:sldId id="2419" r:id="rId60"/>
    <p:sldId id="3261" r:id="rId61"/>
    <p:sldId id="3262" r:id="rId62"/>
    <p:sldId id="2449" r:id="rId63"/>
    <p:sldId id="2450" r:id="rId64"/>
    <p:sldId id="2451" r:id="rId65"/>
    <p:sldId id="2486" r:id="rId66"/>
    <p:sldId id="2487" r:id="rId67"/>
    <p:sldId id="2488" r:id="rId68"/>
    <p:sldId id="2489" r:id="rId69"/>
    <p:sldId id="2490" r:id="rId70"/>
    <p:sldId id="2491" r:id="rId71"/>
    <p:sldId id="2493" r:id="rId72"/>
    <p:sldId id="2494" r:id="rId73"/>
    <p:sldId id="2495" r:id="rId74"/>
    <p:sldId id="2496" r:id="rId75"/>
    <p:sldId id="2497" r:id="rId76"/>
    <p:sldId id="2498" r:id="rId77"/>
    <p:sldId id="2499" r:id="rId78"/>
    <p:sldId id="2500" r:id="rId79"/>
    <p:sldId id="2501" r:id="rId80"/>
    <p:sldId id="2502" r:id="rId81"/>
    <p:sldId id="2503" r:id="rId82"/>
    <p:sldId id="1726" r:id="rId83"/>
    <p:sldId id="2938" r:id="rId84"/>
    <p:sldId id="2508" r:id="rId85"/>
    <p:sldId id="1493" r:id="rId86"/>
    <p:sldId id="1494" r:id="rId87"/>
    <p:sldId id="1495" r:id="rId88"/>
    <p:sldId id="1496" r:id="rId89"/>
    <p:sldId id="1497" r:id="rId90"/>
    <p:sldId id="2510" r:id="rId91"/>
    <p:sldId id="2511" r:id="rId92"/>
    <p:sldId id="2514" r:id="rId93"/>
    <p:sldId id="2515" r:id="rId94"/>
    <p:sldId id="2516" r:id="rId95"/>
    <p:sldId id="2517" r:id="rId96"/>
    <p:sldId id="2518" r:id="rId97"/>
    <p:sldId id="2519" r:id="rId98"/>
    <p:sldId id="3282" r:id="rId99"/>
    <p:sldId id="2506" r:id="rId100"/>
    <p:sldId id="3265" r:id="rId101"/>
    <p:sldId id="3283" r:id="rId102"/>
    <p:sldId id="3285" r:id="rId103"/>
    <p:sldId id="3286" r:id="rId104"/>
    <p:sldId id="3287" r:id="rId105"/>
    <p:sldId id="3312" r:id="rId106"/>
    <p:sldId id="3311" r:id="rId107"/>
    <p:sldId id="3276" r:id="rId108"/>
    <p:sldId id="3288" r:id="rId109"/>
    <p:sldId id="3299" r:id="rId110"/>
    <p:sldId id="3300" r:id="rId111"/>
    <p:sldId id="3307" r:id="rId112"/>
    <p:sldId id="3308" r:id="rId113"/>
    <p:sldId id="3309" r:id="rId114"/>
    <p:sldId id="3310" r:id="rId115"/>
    <p:sldId id="2609" r:id="rId116"/>
    <p:sldId id="2611" r:id="rId117"/>
    <p:sldId id="2680" r:id="rId118"/>
    <p:sldId id="1782" r:id="rId119"/>
    <p:sldId id="1784" r:id="rId120"/>
    <p:sldId id="1783" r:id="rId121"/>
    <p:sldId id="2636" r:id="rId122"/>
    <p:sldId id="2637" r:id="rId123"/>
    <p:sldId id="2638" r:id="rId124"/>
    <p:sldId id="2639" r:id="rId125"/>
    <p:sldId id="2640" r:id="rId126"/>
    <p:sldId id="2644" r:id="rId127"/>
    <p:sldId id="2645" r:id="rId128"/>
    <p:sldId id="2646" r:id="rId129"/>
    <p:sldId id="2647" r:id="rId130"/>
    <p:sldId id="2648" r:id="rId131"/>
    <p:sldId id="4824" r:id="rId132"/>
    <p:sldId id="2505" r:id="rId133"/>
    <p:sldId id="4823" r:id="rId134"/>
    <p:sldId id="3258" r:id="rId135"/>
    <p:sldId id="3824" r:id="rId136"/>
    <p:sldId id="3820" r:id="rId137"/>
    <p:sldId id="4822" r:id="rId1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4"/>
    <p:restoredTop sz="89217"/>
  </p:normalViewPr>
  <p:slideViewPr>
    <p:cSldViewPr snapToGrid="0" snapToObjects="1">
      <p:cViewPr varScale="1">
        <p:scale>
          <a:sx n="82" d="100"/>
          <a:sy n="82" d="100"/>
        </p:scale>
        <p:origin x="17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tutor.com/visualize.html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oo.gl/E6w5ph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YpxMYo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5393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range(1,10):</a:t>
            </a:r>
          </a:p>
          <a:p>
            <a:r>
              <a:rPr lang="en-US" dirty="0"/>
              <a:t>    for j in range(1,10):</a:t>
            </a:r>
          </a:p>
          <a:p>
            <a:r>
              <a:rPr lang="en-US" dirty="0"/>
              <a:t>        print(</a:t>
            </a:r>
            <a:r>
              <a:rPr lang="en-US" dirty="0" err="1"/>
              <a:t>i</a:t>
            </a:r>
            <a:r>
              <a:rPr lang="en-US" dirty="0"/>
              <a:t>, ' * ' , j , ' = ', </a:t>
            </a:r>
            <a:r>
              <a:rPr lang="en-US" dirty="0" err="1"/>
              <a:t>i</a:t>
            </a:r>
            <a:r>
              <a:rPr lang="en-US" dirty="0"/>
              <a:t>*j)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09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= 10</a:t>
            </a:r>
          </a:p>
          <a:p>
            <a:r>
              <a:rPr lang="en-US" dirty="0"/>
              <a:t>while age &lt; 20:</a:t>
            </a:r>
          </a:p>
          <a:p>
            <a:r>
              <a:rPr lang="en-US" dirty="0"/>
              <a:t>    print(age)</a:t>
            </a:r>
          </a:p>
          <a:p>
            <a:r>
              <a:rPr lang="en-US" dirty="0"/>
              <a:t>    age = age + 1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2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/6K5qUn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#Sets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 = {'cat', 'dog'}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print('cat' in animals)  # Check if an element is in a set;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"False"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('fish')      # Add an element to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Number of elements in a set;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   # Adding an element that is already in the set does nothing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animals.remove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# Remove an element from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"2”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10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950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41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file = open("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#file = open("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", 'w')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("Python write file")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print("file saved")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except: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print("Exception file Error")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finally: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file.close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print("finally process")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348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class Person: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def __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__(self, name, age):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self.name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name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age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def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myfunc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(self):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print("Hello my name is "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self.name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p1 = Person("Alan", 20)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p1.myfunc()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print(p1.name)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print(p1.age)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263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740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29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66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10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973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033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12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05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608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4"/>
              </a:rPr>
              <a:t>https://goo.gl/E6w5ph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7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tiff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tiff"/><Relationship Id="rId4" Type="http://schemas.openxmlformats.org/officeDocument/2006/relationships/image" Target="../media/image96.tiff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github.com/wesm/pydata-book/blob/3rd-edition/ch04.ipynb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hyperlink" Target="https://tinyurl.com/imtkupython101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hyperlink" Target="https://tinyurl.com/aintpupython101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5" Type="http://schemas.openxmlformats.org/officeDocument/2006/relationships/hyperlink" Target="http://www.numpy.org/" TargetMode="External"/><Relationship Id="rId4" Type="http://schemas.openxmlformats.org/officeDocument/2006/relationships/hyperlink" Target="http://pythonprogramminglanguage.com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fiddle.com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text-input-and-outpu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pythonprogramminglanguage.com/text-input-and-outpu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3resource.com/python-exercises/python-basic-exercise-39.php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resource.com/python-exercises/python-basic-exercise-39.ph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E6w5ph" TargetMode="External"/><Relationship Id="rId5" Type="http://schemas.openxmlformats.org/officeDocument/2006/relationships/hyperlink" Target="http://pythontutor.com/visualize.htm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python.trinket.io/learn-python-part-8-loops#/while-loops/about-while-loop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dictionar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basics.org/try-except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ython_classes.as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://cs231n.github.io/python-numpy-tutorial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Foundations of </a:t>
            </a:r>
            <a:b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Big Data Analysis in Python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Analysis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1112BDA03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(M6031) (Spring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2023-03-14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20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958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56516" y="6563926"/>
            <a:ext cx="2439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17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209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872845" y="6519864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3" t="12782" r="13993" b="9486"/>
          <a:stretch/>
        </p:blipFill>
        <p:spPr>
          <a:xfrm>
            <a:off x="2927649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191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7" y="6558777"/>
            <a:ext cx="1859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0" y="4163520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06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923724" y="6558777"/>
            <a:ext cx="2344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>
                <a:hlinkClick r:id="rId2"/>
              </a:rPr>
              <a:t> https://altair-viz.github.io/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C0DC0-FA0F-514A-A7C1-252BBC4B0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3429000"/>
            <a:ext cx="2736304" cy="27363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A0A2DF-0B4D-7D47-B773-4A42C2E917A4}"/>
              </a:ext>
            </a:extLst>
          </p:cNvPr>
          <p:cNvSpPr/>
          <p:nvPr/>
        </p:nvSpPr>
        <p:spPr>
          <a:xfrm>
            <a:off x="5591944" y="3876303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dirty="0"/>
              <a:t>Altair</a:t>
            </a:r>
          </a:p>
        </p:txBody>
      </p:sp>
    </p:spTree>
    <p:extLst>
      <p:ext uri="{BB962C8B-B14F-4D97-AF65-F5344CB8AC3E}">
        <p14:creationId xmlns:p14="http://schemas.microsoft.com/office/powerpoint/2010/main" val="40249908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9509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956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766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80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41" y="1412777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381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4" y="980729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542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3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459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63" y="878546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739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59" y="845382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95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7" y="908721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671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95923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381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https://altair-viz.github.io/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EBE0FE-4EEF-3543-9CCA-2520E88CC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863" y="44624"/>
            <a:ext cx="1080120" cy="1080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DA711-EE0F-E973-4A34-EDE244C573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770" y="1210742"/>
            <a:ext cx="9476460" cy="52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2886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9711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4428000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246639848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177810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1" y="137446"/>
            <a:ext cx="9866026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63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06223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545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993770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3"/>
            <a:ext cx="8713788" cy="196137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352343403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702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251728814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85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774814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567500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48477846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3324667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616629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690851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03712232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240204209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131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268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778832" y="6581002"/>
            <a:ext cx="904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https://github.com/wesm/pydata-book/blob/3rd-edition/ch04.ipynb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02C61-7649-5FA5-FB4C-16EA227B4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42" y="779148"/>
            <a:ext cx="9148997" cy="58587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0B1ECD-0033-10BA-71DB-602F0677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82" y="12663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2079268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22331606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9175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Autofit/>
          </a:bodyPr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E67F22-CAA1-4481-95F3-85A2BA16F0F1}"/>
              </a:ext>
            </a:extLst>
          </p:cNvPr>
          <p:cNvSpPr txBox="1">
            <a:spLocks/>
          </p:cNvSpPr>
          <p:nvPr/>
        </p:nvSpPr>
        <p:spPr>
          <a:xfrm>
            <a:off x="822960" y="1454046"/>
            <a:ext cx="10659506" cy="506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chemeClr val="accent1"/>
                </a:solidFill>
              </a:rPr>
              <a:t>Foundations of Big Data Analysis in Python</a:t>
            </a:r>
          </a:p>
          <a:p>
            <a:pPr lvl="1"/>
            <a:r>
              <a:rPr lang="en-US" sz="4100">
                <a:solidFill>
                  <a:schemeClr val="accent1"/>
                </a:solidFill>
              </a:rPr>
              <a:t>Python Ecosystem for Data Science</a:t>
            </a:r>
          </a:p>
          <a:p>
            <a:pPr lvl="1"/>
            <a:r>
              <a:rPr lang="en-US" sz="4100">
                <a:solidFill>
                  <a:schemeClr val="accent1"/>
                </a:solidFill>
              </a:rPr>
              <a:t>Python</a:t>
            </a:r>
          </a:p>
          <a:p>
            <a:pPr lvl="2"/>
            <a:r>
              <a:rPr lang="en-US" sz="410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100">
                <a:solidFill>
                  <a:schemeClr val="accent1"/>
                </a:solidFill>
              </a:rPr>
              <a:t>Numpy</a:t>
            </a:r>
          </a:p>
          <a:p>
            <a:pPr lvl="2"/>
            <a:r>
              <a:rPr lang="en-US" sz="4100">
                <a:solidFill>
                  <a:schemeClr val="accent1"/>
                </a:solidFill>
              </a:rPr>
              <a:t>Scientific computing</a:t>
            </a:r>
          </a:p>
          <a:p>
            <a:pPr lvl="1"/>
            <a:r>
              <a:rPr lang="en-US" sz="4100">
                <a:solidFill>
                  <a:schemeClr val="accent1"/>
                </a:solidFill>
              </a:rPr>
              <a:t>Pandas</a:t>
            </a:r>
          </a:p>
          <a:p>
            <a:pPr lvl="2"/>
            <a:r>
              <a:rPr lang="en-US" sz="4100">
                <a:solidFill>
                  <a:schemeClr val="accent1"/>
                </a:solidFill>
              </a:rPr>
              <a:t>Data structures and data analysis tools</a:t>
            </a:r>
          </a:p>
          <a:p>
            <a:pPr lvl="2"/>
            <a:endParaRPr lang="en-US" sz="3600">
              <a:solidFill>
                <a:schemeClr val="accent1"/>
              </a:solidFill>
            </a:endParaRPr>
          </a:p>
          <a:p>
            <a:pPr lvl="1"/>
            <a:endParaRPr lang="en-US" sz="4000">
              <a:solidFill>
                <a:schemeClr val="accent1"/>
              </a:solidFill>
            </a:endParaRPr>
          </a:p>
          <a:p>
            <a:pPr lvl="1"/>
            <a:endParaRPr lang="en-US" sz="4000">
              <a:solidFill>
                <a:schemeClr val="accent1"/>
              </a:solidFill>
            </a:endParaRPr>
          </a:p>
          <a:p>
            <a:pPr lvl="1"/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0599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200"/>
              </a:spcAft>
            </a:pPr>
            <a:r>
              <a:rPr lang="en-US" altLang="zh-TW" sz="1800" b="0" dirty="0"/>
              <a:t>Wes McKinney (2022), "Python for Data Analysis: Data Wrangling with pandas, NumPy, and </a:t>
            </a:r>
            <a:r>
              <a:rPr lang="en-US" altLang="zh-TW" sz="1800" b="0" dirty="0" err="1"/>
              <a:t>Jupyter</a:t>
            </a:r>
            <a:r>
              <a:rPr lang="en-US" altLang="zh-TW" sz="1800" b="0" dirty="0"/>
              <a:t>", 3rd Edition, O'Reilly Media.</a:t>
            </a:r>
          </a:p>
          <a:p>
            <a:pPr>
              <a:spcAft>
                <a:spcPts val="200"/>
              </a:spcAft>
            </a:pPr>
            <a:r>
              <a:rPr lang="en-US" sz="1800" b="0" dirty="0"/>
              <a:t>Steven </a:t>
            </a:r>
            <a:r>
              <a:rPr lang="en-US" sz="1800" b="0" dirty="0" err="1"/>
              <a:t>D'Ascoli</a:t>
            </a:r>
            <a:r>
              <a:rPr lang="en-US" sz="18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800" b="0" dirty="0" err="1"/>
              <a:t>Aurélien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Géron</a:t>
            </a:r>
            <a:r>
              <a:rPr lang="en-US" altLang="zh-TW" sz="1800" b="0" dirty="0"/>
              <a:t> (2019), Hands-On Machine Learning with Scikit-Learn, </a:t>
            </a:r>
            <a:r>
              <a:rPr lang="en-US" altLang="zh-TW" sz="1800" b="0" dirty="0" err="1"/>
              <a:t>Keras</a:t>
            </a:r>
            <a:r>
              <a:rPr lang="en-US" altLang="zh-TW" sz="18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/>
              <a:t>Python Programming, </a:t>
            </a:r>
            <a:r>
              <a:rPr lang="en-US" sz="1800" b="0" dirty="0">
                <a:hlinkClick r:id="rId2"/>
              </a:rPr>
              <a:t>https://pythonprogramming.net/</a:t>
            </a: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/>
              <a:t>Python, </a:t>
            </a:r>
            <a:r>
              <a:rPr lang="en-US" sz="1800" b="0" dirty="0">
                <a:hlinkClick r:id="rId3"/>
              </a:rPr>
              <a:t>https://www.python.org/</a:t>
            </a: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/>
              <a:t>Python Programming Language, </a:t>
            </a:r>
            <a:r>
              <a:rPr lang="en-US" sz="1800" b="0" dirty="0">
                <a:hlinkClick r:id="rId4"/>
              </a:rPr>
              <a:t>http://pythonprogramminglanguage.com/</a:t>
            </a: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 err="1"/>
              <a:t>Numpy</a:t>
            </a:r>
            <a:r>
              <a:rPr lang="en-US" sz="1800" b="0" dirty="0"/>
              <a:t>, </a:t>
            </a:r>
            <a:r>
              <a:rPr lang="en-US" sz="1800" b="0" dirty="0">
                <a:hlinkClick r:id="rId5"/>
              </a:rPr>
              <a:t>http://www.numpy.org/</a:t>
            </a: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="0" dirty="0"/>
              <a:t>Pandas, </a:t>
            </a:r>
            <a:r>
              <a:rPr lang="en-US" sz="1800" b="0" dirty="0">
                <a:hlinkClick r:id="rId6"/>
              </a:rPr>
              <a:t>http://pandas.pydata.org/</a:t>
            </a:r>
            <a:endParaRPr lang="en-US" sz="1800" b="0" dirty="0"/>
          </a:p>
          <a:p>
            <a:pPr marL="228600" indent="-228600">
              <a:spcAft>
                <a:spcPts val="200"/>
              </a:spcAft>
            </a:pPr>
            <a:r>
              <a:rPr lang="en-US" sz="1800" b="0" dirty="0" err="1"/>
              <a:t>Skikit</a:t>
            </a:r>
            <a:r>
              <a:rPr lang="en-US" sz="1800" b="0" dirty="0"/>
              <a:t>-learn, </a:t>
            </a:r>
            <a:r>
              <a:rPr lang="en-US" sz="1800" b="0" dirty="0">
                <a:hlinkClick r:id="rId7"/>
              </a:rPr>
              <a:t>http://scikit-learn.org/</a:t>
            </a:r>
            <a:endParaRPr lang="en-US" sz="1800" b="0" dirty="0"/>
          </a:p>
          <a:p>
            <a:pPr marL="228600" indent="-228600">
              <a:spcAft>
                <a:spcPts val="200"/>
              </a:spcAft>
            </a:pPr>
            <a:r>
              <a:rPr lang="en-US" sz="1800" b="0" dirty="0"/>
              <a:t>Min-Yuh Day (2023), Python 101, </a:t>
            </a:r>
            <a:r>
              <a:rPr lang="en-US" sz="1800" b="0" dirty="0">
                <a:hlinkClick r:id="rId8"/>
              </a:rPr>
              <a:t>https://tinyurl.com/aintpupython101</a:t>
            </a:r>
            <a:endParaRPr lang="en-US" sz="1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8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02522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87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765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6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9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9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2023/02/21  Introduction to Big Data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2  2023/02/28  (Day Off)</a:t>
            </a:r>
          </a:p>
          <a:p>
            <a:pPr marL="0" indent="0">
              <a:buNone/>
            </a:pPr>
            <a:r>
              <a:rPr lang="en-US" sz="2800" dirty="0"/>
              <a:t>3  2023/03/07  AI, Data Science, and Big Data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4  2023/03/14  Foundations of Big Data Analysis in Python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2023/03/21  Case Study on Big Data Analysis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6  2023/03/28  Machine Learning: SAS Viya, Data Preparation and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Algorithm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0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92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3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27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45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1366439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8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14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155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0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 2023/04/04  (Children's Day) (Day off)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2023/04/11 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9  2023/04/18  Machine Learning: Decision Trees and Ensembles of Trees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10  2023/04/25  Machine Learning: Neural Networks (NN) and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Support Vector Machines (SVM)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 2023/05/02  Case Study on Big Data Analysis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12  2023/05/09  Machine Learning: Model Assessment and Deployment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/>
              <a:t>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4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24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46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18"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2923366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68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665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41513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80508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Python Fiddle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21719"/>
            <a:ext cx="9144000" cy="560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11033" y="6480284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http://pythonfiddle.com/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65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6BEE47-845C-9B4F-BD4B-7ABBEDFDED9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2279650" y="465296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</p:txBody>
      </p:sp>
      <p:sp>
        <p:nvSpPr>
          <p:cNvPr id="100357" name="Rectangle 6"/>
          <p:cNvSpPr>
            <a:spLocks noChangeArrowheads="1"/>
          </p:cNvSpPr>
          <p:nvPr/>
        </p:nvSpPr>
        <p:spPr bwMode="auto">
          <a:xfrm>
            <a:off x="2279650" y="53736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</p:txBody>
      </p:sp>
      <p:sp>
        <p:nvSpPr>
          <p:cNvPr id="100358" name="Rectangle 7"/>
          <p:cNvSpPr>
            <a:spLocks noChangeArrowheads="1"/>
          </p:cNvSpPr>
          <p:nvPr/>
        </p:nvSpPr>
        <p:spPr bwMode="auto">
          <a:xfrm>
            <a:off x="2279650" y="3213100"/>
            <a:ext cx="7704138" cy="1200150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59" name="Rectangle 8"/>
          <p:cNvSpPr>
            <a:spLocks noChangeArrowheads="1"/>
          </p:cNvSpPr>
          <p:nvPr/>
        </p:nvSpPr>
        <p:spPr bwMode="auto">
          <a:xfrm>
            <a:off x="2279650" y="2133601"/>
            <a:ext cx="7704138" cy="830263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60" name="Rectangle 9"/>
          <p:cNvSpPr>
            <a:spLocks noChangeArrowheads="1"/>
          </p:cNvSpPr>
          <p:nvPr/>
        </p:nvSpPr>
        <p:spPr bwMode="auto">
          <a:xfrm>
            <a:off x="2279650" y="8366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</p:txBody>
      </p:sp>
      <p:sp>
        <p:nvSpPr>
          <p:cNvPr id="100361" name="Rectangle 10"/>
          <p:cNvSpPr>
            <a:spLocks noChangeArrowheads="1"/>
          </p:cNvSpPr>
          <p:nvPr/>
        </p:nvSpPr>
        <p:spPr bwMode="auto">
          <a:xfrm>
            <a:off x="2279650" y="14843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</p:txBody>
      </p:sp>
      <p:sp>
        <p:nvSpPr>
          <p:cNvPr id="100362" name="Rectangle 11"/>
          <p:cNvSpPr>
            <a:spLocks noChangeArrowheads="1"/>
          </p:cNvSpPr>
          <p:nvPr/>
        </p:nvSpPr>
        <p:spPr bwMode="auto">
          <a:xfrm>
            <a:off x="2279650" y="60213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</p:txBody>
      </p:sp>
      <p:pic>
        <p:nvPicPr>
          <p:cNvPr id="10036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91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F000-46C4-7642-A1B3-F0F6A2D36A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63941"/>
            <a:ext cx="9144000" cy="5542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D0DF9-2BB0-7F42-A886-EEF82DEEE42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213178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3" y="924827"/>
            <a:ext cx="6163587" cy="5622921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4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</p:spTree>
    <p:extLst>
      <p:ext uri="{BB962C8B-B14F-4D97-AF65-F5344CB8AC3E}">
        <p14:creationId xmlns:p14="http://schemas.microsoft.com/office/powerpoint/2010/main" val="326350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2023/05/16  </a:t>
            </a:r>
            <a:r>
              <a:rPr lang="en-US" sz="2800" dirty="0" err="1"/>
              <a:t>ChatGPT</a:t>
            </a:r>
            <a:r>
              <a:rPr lang="en-US" sz="2800" dirty="0"/>
              <a:t> and Large Language Models (LLM) </a:t>
            </a:r>
            <a:br>
              <a:rPr lang="en-US" sz="2800" dirty="0"/>
            </a:br>
            <a:r>
              <a:rPr lang="en-US" sz="2800" dirty="0"/>
              <a:t>                              for Big Data Analysis</a:t>
            </a:r>
          </a:p>
          <a:p>
            <a:pPr marL="0" indent="0">
              <a:buNone/>
            </a:pPr>
            <a:r>
              <a:rPr lang="en-US" sz="2800" dirty="0"/>
              <a:t>14  2023/05/23  Deep Learning for Finance Big Data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2023/05/30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2023/06/06  Final Project Report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17  2023/06/13 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18  2023/06/20  Self-learning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94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Variables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296372-9560-5342-86CA-8FDBA5435FA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2351089" y="1268414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price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 = 2.5</a:t>
            </a:r>
          </a:p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word = '</a:t>
            </a:r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Hello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'</a:t>
            </a:r>
            <a:endParaRPr lang="en-US" altLang="en-US" sz="32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1381" name="Rectangle 6"/>
          <p:cNvSpPr>
            <a:spLocks noChangeArrowheads="1"/>
          </p:cNvSpPr>
          <p:nvPr/>
        </p:nvSpPr>
        <p:spPr bwMode="auto">
          <a:xfrm>
            <a:off x="2351089" y="4811714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x + 1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5</a:t>
            </a:r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2351089" y="3011489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'Hello'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"Hello"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'''Hello'''</a:t>
            </a:r>
          </a:p>
        </p:txBody>
      </p:sp>
      <p:pic>
        <p:nvPicPr>
          <p:cNvPr id="1013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40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Python Basic Operators</a:t>
            </a:r>
          </a:p>
        </p:txBody>
      </p:sp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291BD3D-73B4-B346-A7EC-9AAA3702C6E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1703388" y="1773239"/>
            <a:ext cx="5040312" cy="26765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+ 2 =', 7 + 2)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print('7 - 2 =', 7 - 2)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 2 =', 7 *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 2 =', 7 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// 2 =', 7 //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print('7 % 2 =', 7 %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** 2 =', 7 ** 2)</a:t>
            </a:r>
          </a:p>
        </p:txBody>
      </p:sp>
      <p:pic>
        <p:nvPicPr>
          <p:cNvPr id="1024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700" y="1773239"/>
            <a:ext cx="3779838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917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7CF66A-69E4-7149-A10D-A868A8DE73B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3427" name="Rectangle 4"/>
          <p:cNvSpPr>
            <a:spLocks noChangeArrowheads="1"/>
          </p:cNvSpPr>
          <p:nvPr/>
        </p:nvSpPr>
        <p:spPr bwMode="auto">
          <a:xfrm>
            <a:off x="1847851" y="2133601"/>
            <a:ext cx="8569325" cy="270827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</p:txBody>
      </p:sp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3792538" y="6581776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  <p:pic>
        <p:nvPicPr>
          <p:cNvPr id="1034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010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47801"/>
            <a:ext cx="9144000" cy="395369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792538" y="6581776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</p:spTree>
    <p:extLst>
      <p:ext uri="{BB962C8B-B14F-4D97-AF65-F5344CB8AC3E}">
        <p14:creationId xmlns:p14="http://schemas.microsoft.com/office/powerpoint/2010/main" val="27945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02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9454" y="2138818"/>
            <a:ext cx="8713092" cy="18774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# How much is your $100 worth after 7 years?</a:t>
            </a:r>
          </a:p>
          <a:p>
            <a:pPr eaLnBrk="1" hangingPunct="1"/>
            <a:r>
              <a:rPr lang="en-US" altLang="en-US" sz="4800" dirty="0">
                <a:solidFill>
                  <a:schemeClr val="accent1"/>
                </a:solidFill>
                <a:latin typeface="Courier" charset="0"/>
              </a:rPr>
              <a:t>print(100 * 1.1 ** 7)</a:t>
            </a:r>
          </a:p>
          <a:p>
            <a:pPr eaLnBrk="1" hangingPunct="1"/>
            <a:r>
              <a:rPr lang="en-US" altLang="en-US" sz="4400" dirty="0">
                <a:solidFill>
                  <a:schemeClr val="accent1"/>
                </a:solidFill>
                <a:latin typeface="Courier" charset="0"/>
              </a:rPr>
              <a:t># output = 194.87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7" y="4581129"/>
            <a:ext cx="4667705" cy="1457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18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9454" y="1291094"/>
            <a:ext cx="8713092" cy="30469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100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0.1 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7</a:t>
            </a:r>
          </a:p>
          <a:p>
            <a:endParaRPr lang="mr-IN" altLang="en-US" sz="3200" dirty="0">
              <a:solidFill>
                <a:schemeClr val="accent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* ((1 + 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)) **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round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, 2))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2" y="4403651"/>
            <a:ext cx="3880202" cy="22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9261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9454" y="1338597"/>
            <a:ext cx="8713092" cy="230832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24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7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160" y="3942763"/>
            <a:ext cx="7869680" cy="21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97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05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statements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2063750" y="1196975"/>
            <a:ext cx="8135938" cy="181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&gt;   greater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&lt;   smaller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==  equals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!=  is not</a:t>
            </a: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2063750" y="3213100"/>
            <a:ext cx="8135938" cy="3170238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= 80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if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&gt;=60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print("Pass")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else: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print("Fail")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764704"/>
            <a:ext cx="3095576" cy="23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50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050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 </a:t>
            </a:r>
            <a:r>
              <a:rPr lang="en-US" altLang="en-US" sz="7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elif</a:t>
            </a:r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else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2028032" y="917576"/>
            <a:ext cx="4860057" cy="5262979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= 90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grade = ""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&gt;=90: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"A"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 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&gt;= 80: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"B"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70: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"C"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60: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"D"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else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"E"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print(grade)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# grade = ”A”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032105" y="1011149"/>
            <a:ext cx="3385071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6888088" y="593145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6"/>
              </a:rPr>
              <a:t>https://goo.gl/E6w5ph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1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100"/>
            <a:ext cx="1129284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Foundations 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Big Data Analysis in 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229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2EB7FB-9350-E24F-8FC0-101E3D83A4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2279651" y="1341439"/>
            <a:ext cx="7993063" cy="132238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in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ro-RO" altLang="en-US" sz="40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(1,11):</a:t>
            </a:r>
          </a:p>
          <a:p>
            <a:pPr eaLnBrk="1" hangingPunct="1"/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   print(i)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7" name="Rectangle 7"/>
          <p:cNvSpPr>
            <a:spLocks noChangeArrowheads="1"/>
          </p:cNvSpPr>
          <p:nvPr/>
        </p:nvSpPr>
        <p:spPr bwMode="auto">
          <a:xfrm>
            <a:off x="2279651" y="2781300"/>
            <a:ext cx="7993063" cy="3784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2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3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4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5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6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7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8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9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10</a:t>
            </a:r>
            <a:endParaRPr lang="en-US" sz="2400" dirty="0">
              <a:ea typeface="新細明體" charset="0"/>
              <a:cs typeface="新細明體" charset="0"/>
            </a:endParaRPr>
          </a:p>
        </p:txBody>
      </p:sp>
      <p:pic>
        <p:nvPicPr>
          <p:cNvPr id="1054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107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4335464" y="6545264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1847851" y="1196976"/>
            <a:ext cx="8569325" cy="147637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 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 for 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j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2600" dirty="0">
                <a:solidFill>
                  <a:srgbClr val="4F81BD"/>
                </a:solidFill>
                <a:latin typeface="Courier" charset="0"/>
              </a:rPr>
              <a:t>        print(i, ' * ' , j , ' = ', i*j)</a:t>
            </a:r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1919289" y="2852738"/>
            <a:ext cx="8497887" cy="34163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1  =  9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2  =  18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3  =  27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4  =  36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5  =  45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6  =  54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7  =  63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8  =  72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9  =  81</a:t>
            </a:r>
            <a:endParaRPr lang="en-US" sz="24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5068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while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2824913" y="6545264"/>
            <a:ext cx="6542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https://learnpython.trinket.io/learn-python-part-8-loops#/while-loops/about-while-loops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1847851" y="1196976"/>
            <a:ext cx="5040238" cy="255454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age = 10</a:t>
            </a:r>
          </a:p>
          <a:p>
            <a:endParaRPr lang="en-US" sz="32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while</a:t>
            </a:r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age &lt; 20: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print(age)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age = age + 1</a:t>
            </a: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7032105" y="1196976"/>
            <a:ext cx="3385071" cy="440120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10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11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12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13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14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15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16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17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18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19</a:t>
            </a: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6748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def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Functions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6988D8-FBD7-CD44-8FDD-37A8B501775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1774825" y="1052514"/>
            <a:ext cx="8713788" cy="44021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latin typeface="Courier" charset="0"/>
              </a:rPr>
              <a:t>def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):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return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m</a:t>
            </a:r>
          </a:p>
          <a:p>
            <a:pPr eaLnBrk="1" hangingPunct="1"/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cm = 180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(cm)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(m))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7851" y="5732464"/>
            <a:ext cx="8640763" cy="5857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3200" dirty="0">
                <a:latin typeface="Calibri"/>
                <a:ea typeface="新細明體" charset="0"/>
                <a:cs typeface="Calibri"/>
              </a:rPr>
              <a:t>1.8</a:t>
            </a:r>
            <a:endParaRPr lang="en-US" sz="32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75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8302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3B99EA9-64B0-9A4B-9403-BAD1F87F0D8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8547" name="Rectangle 5"/>
          <p:cNvSpPr>
            <a:spLocks noChangeArrowheads="1"/>
          </p:cNvSpPr>
          <p:nvPr/>
        </p:nvSpPr>
        <p:spPr bwMode="auto">
          <a:xfrm>
            <a:off x="1992313" y="1341438"/>
            <a:ext cx="8424862" cy="3168650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x = [60, 70, 80, 90]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(x))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print(x[0])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print(x[1])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print(x[-1])</a:t>
            </a:r>
          </a:p>
        </p:txBody>
      </p:sp>
      <p:sp>
        <p:nvSpPr>
          <p:cNvPr id="122884" name="Rectangle 6"/>
          <p:cNvSpPr>
            <a:spLocks noChangeArrowheads="1"/>
          </p:cNvSpPr>
          <p:nvPr/>
        </p:nvSpPr>
        <p:spPr bwMode="auto">
          <a:xfrm>
            <a:off x="1992313" y="4868863"/>
            <a:ext cx="8424862" cy="181588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4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60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70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90</a:t>
            </a:r>
          </a:p>
        </p:txBody>
      </p:sp>
      <p:pic>
        <p:nvPicPr>
          <p:cNvPr id="1085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832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1992313" y="188914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()</a:t>
            </a:r>
          </a:p>
        </p:txBody>
      </p:sp>
      <p:sp>
        <p:nvSpPr>
          <p:cNvPr id="109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744D502-3565-6A48-BB2D-83D629E5251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1774825" y="3068639"/>
            <a:ext cx="8642350" cy="317023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 = (10, 20, 30, 40, 50)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[0])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[1])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[2])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[-1])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7535738" y="3861049"/>
            <a:ext cx="2952750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10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20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30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50</a:t>
            </a:r>
            <a:endParaRPr lang="en-US" sz="3600" dirty="0">
              <a:latin typeface="Courier"/>
              <a:ea typeface="新細明體" charset="0"/>
              <a:cs typeface="Courier"/>
            </a:endParaRPr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1774826" y="1125539"/>
            <a:ext cx="8677275" cy="17541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7713" y="6524626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95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535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{key : value}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92313" y="1341439"/>
            <a:ext cx="8424862" cy="954107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k = {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EN':'English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FR':'French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 }</a:t>
            </a:r>
          </a:p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print(k['EN'])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92313" y="5426060"/>
            <a:ext cx="8424862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English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04344" y="662386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4" y="2767472"/>
            <a:ext cx="41910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13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Sets </a:t>
            </a:r>
            <a:r>
              <a:rPr lang="en-US" sz="5400" dirty="0">
                <a:solidFill>
                  <a:srgbClr val="FF0000"/>
                </a:solidFill>
              </a:rPr>
              <a:t>{}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813" y="2152608"/>
            <a:ext cx="8783263" cy="3384376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2712" y="1196752"/>
            <a:ext cx="8424862" cy="707886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66384" y="4365104"/>
            <a:ext cx="3744416" cy="193899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print('cat' in animals)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('fish')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animals.remove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</a:t>
            </a:r>
          </a:p>
        </p:txBody>
      </p:sp>
    </p:spTree>
    <p:extLst>
      <p:ext uri="{BB962C8B-B14F-4D97-AF65-F5344CB8AC3E}">
        <p14:creationId xmlns:p14="http://schemas.microsoft.com/office/powerpoint/2010/main" val="17206723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'Hello World\</a:t>
            </a:r>
            <a:r>
              <a:rPr lang="en-US" altLang="en-US" sz="1400" b="1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 is Python File Input Output'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424" y="3578907"/>
            <a:ext cx="6397625" cy="30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04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a+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('\n' + 'New line')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569" y="3805917"/>
            <a:ext cx="47752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Autofit/>
          </a:bodyPr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454046"/>
            <a:ext cx="10659506" cy="5065818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Foundations of Big Data Analysis in Python</a:t>
            </a:r>
          </a:p>
          <a:p>
            <a:pPr lvl="1"/>
            <a:r>
              <a:rPr lang="en-US" sz="4100" dirty="0">
                <a:solidFill>
                  <a:schemeClr val="accent1"/>
                </a:solidFill>
              </a:rPr>
              <a:t>Python Ecosystem for Data Science</a:t>
            </a:r>
          </a:p>
          <a:p>
            <a:pPr lvl="1"/>
            <a:r>
              <a:rPr lang="en-US" sz="4100" dirty="0">
                <a:solidFill>
                  <a:schemeClr val="accent1"/>
                </a:solidFill>
              </a:rPr>
              <a:t>Python</a:t>
            </a:r>
          </a:p>
          <a:p>
            <a:pPr lvl="2"/>
            <a:r>
              <a:rPr lang="en-US" sz="41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100" dirty="0" err="1">
                <a:solidFill>
                  <a:schemeClr val="accent1"/>
                </a:solidFill>
              </a:rPr>
              <a:t>Numpy</a:t>
            </a:r>
            <a:endParaRPr lang="en-US" sz="4100" dirty="0">
              <a:solidFill>
                <a:schemeClr val="accent1"/>
              </a:solidFill>
            </a:endParaRPr>
          </a:p>
          <a:p>
            <a:pPr lvl="2"/>
            <a:r>
              <a:rPr lang="en-US" sz="4100" dirty="0">
                <a:solidFill>
                  <a:schemeClr val="accent1"/>
                </a:solidFill>
              </a:rPr>
              <a:t>Scientific computing</a:t>
            </a:r>
          </a:p>
          <a:p>
            <a:pPr lvl="1"/>
            <a:r>
              <a:rPr lang="en-US" sz="4100" dirty="0">
                <a:solidFill>
                  <a:schemeClr val="accent1"/>
                </a:solidFill>
              </a:rPr>
              <a:t>Pandas</a:t>
            </a:r>
          </a:p>
          <a:p>
            <a:pPr lvl="2"/>
            <a:r>
              <a:rPr lang="en-US" sz="4100" dirty="0">
                <a:solidFill>
                  <a:schemeClr val="accent1"/>
                </a:solidFill>
              </a:rPr>
              <a:t>Data structures and data analysis tools</a:t>
            </a:r>
          </a:p>
          <a:p>
            <a:pPr lvl="2"/>
            <a:endParaRPr lang="en-US" sz="3600" dirty="0">
              <a:solidFill>
                <a:schemeClr val="accent1"/>
              </a:solidFill>
            </a:endParaRPr>
          </a:p>
          <a:p>
            <a:pPr lvl="1"/>
            <a:endParaRPr lang="en-US" sz="4000" dirty="0">
              <a:solidFill>
                <a:schemeClr val="accent1"/>
              </a:solidFill>
            </a:endParaRPr>
          </a:p>
          <a:p>
            <a:pPr lvl="1"/>
            <a:endParaRPr lang="en-US" sz="4000" dirty="0">
              <a:solidFill>
                <a:schemeClr val="accent1"/>
              </a:solidFill>
            </a:endParaRPr>
          </a:p>
          <a:p>
            <a:pPr lvl="1"/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19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try except finally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https://pythonbasics.org/try-except/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3"/>
            <a:ext cx="8424862" cy="378565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try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file = open("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")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#file = open("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", 'w')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("Python write file")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print("file saved")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except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print("Exception file Error")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finally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file.close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print("finally process")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6B5352D5-13EB-5B4F-A8EB-C3EA5AD40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610" y="5529426"/>
            <a:ext cx="8424862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b="1" dirty="0">
                <a:latin typeface="Courier" charset="0"/>
              </a:rPr>
              <a:t>Exception file Error</a:t>
            </a:r>
          </a:p>
          <a:p>
            <a:pPr eaLnBrk="1" hangingPunct="1"/>
            <a:r>
              <a:rPr lang="en-US" altLang="en-US" sz="2000" b="1" dirty="0">
                <a:latin typeface="Courier" charset="0"/>
              </a:rPr>
              <a:t>finally process</a:t>
            </a:r>
            <a:endParaRPr lang="en-US" altLang="en-US" sz="2000" b="1" dirty="0">
              <a:solidFill>
                <a:srgbClr val="4F81BD"/>
              </a:solidFill>
              <a:latin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477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class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63984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https://www.w3schools.com/python/python_classes.asp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883569" y="1256204"/>
            <a:ext cx="8424862" cy="452431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class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Person: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def __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init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__(self, name, age):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self.name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= name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self.age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= age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def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myfunc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(self):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print("Hello my name is " + 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self.name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p1 = Person("Alan", 20)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p1.myfunc()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print(p1.name)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print(p1.age)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2A7D4F43-0FF8-B045-B84C-6CC6531F3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610" y="5805265"/>
            <a:ext cx="8424862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600" b="1" dirty="0">
                <a:latin typeface="Courier" charset="0"/>
              </a:rPr>
              <a:t>Hello my name is Alan</a:t>
            </a:r>
          </a:p>
          <a:p>
            <a:pPr eaLnBrk="1" hangingPunct="1"/>
            <a:r>
              <a:rPr lang="en-US" altLang="en-US" sz="1600" b="1" dirty="0">
                <a:latin typeface="Courier" charset="0"/>
              </a:rPr>
              <a:t>Alan</a:t>
            </a:r>
          </a:p>
          <a:p>
            <a:pPr eaLnBrk="1" hangingPunct="1"/>
            <a:r>
              <a:rPr lang="en-US" altLang="en-US" sz="1600" b="1" dirty="0">
                <a:latin typeface="Courier" charset="0"/>
              </a:rPr>
              <a:t>20</a:t>
            </a:r>
            <a:endParaRPr lang="en-US" altLang="en-US" sz="1600" b="1" dirty="0">
              <a:solidFill>
                <a:srgbClr val="4F81BD"/>
              </a:solidFill>
              <a:latin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49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1"/>
                </a:solidFill>
              </a:rPr>
              <a:t>Big Data Analytics </a:t>
            </a:r>
            <a:br>
              <a:rPr lang="en-US" altLang="zh-TW" sz="8000" dirty="0">
                <a:solidFill>
                  <a:schemeClr val="accent1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with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15000" dirty="0" err="1">
                <a:solidFill>
                  <a:srgbClr val="FF0000"/>
                </a:solidFill>
              </a:rPr>
              <a:t>Numpy</a:t>
            </a:r>
            <a:r>
              <a:rPr lang="en-US" altLang="zh-TW" sz="8000" dirty="0">
                <a:solidFill>
                  <a:srgbClr val="FF0000"/>
                </a:solidFill>
              </a:rPr>
              <a:t>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in </a:t>
            </a:r>
            <a:r>
              <a:rPr lang="en-US" altLang="zh-TW" sz="12000" dirty="0">
                <a:solidFill>
                  <a:srgbClr val="FF0000"/>
                </a:solidFill>
              </a:rPr>
              <a:t>Python</a:t>
            </a:r>
            <a:endParaRPr lang="en-US" sz="1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5820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4707732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094856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869430" y="1439481"/>
            <a:ext cx="10290367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708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887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1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01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986242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E69D635-3474-4B4B-A590-E39FDDFAD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697" y="274638"/>
            <a:ext cx="6542605" cy="220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01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3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642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368112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2255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833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39239389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2880792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4893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32549933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2898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195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444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82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185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821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4"/>
            <a:ext cx="2324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73C80-AA54-6F72-42CE-61E0DA4DD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884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351" y="1600201"/>
            <a:ext cx="10463134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558925" y="115889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5C1DE-8DBA-F1BE-2EEA-65F2FC2DFF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047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049311" y="1700213"/>
            <a:ext cx="10388184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6AAC0-890A-19F3-797D-05B55F685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687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944380" y="1600201"/>
            <a:ext cx="10553075" cy="4708525"/>
          </a:xfrm>
        </p:spPr>
        <p:txBody>
          <a:bodyPr/>
          <a:lstStyle/>
          <a:p>
            <a:r>
              <a:rPr lang="en-US" altLang="en-US" sz="4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everything that R’s </a:t>
            </a:r>
            <a:r>
              <a:rPr lang="en-US" altLang="en-US" sz="4000" dirty="0" err="1">
                <a:latin typeface="Calibri" charset="0"/>
                <a:ea typeface="標楷體" charset="-120"/>
              </a:rPr>
              <a:t>data.frame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and much more.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 dirty="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6B85B-9ED5-C872-A66B-871483A604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578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633911"/>
              </p:ext>
            </p:extLst>
          </p:nvPr>
        </p:nvGraphicFramePr>
        <p:xfrm>
          <a:off x="1349115" y="1773238"/>
          <a:ext cx="9548734" cy="461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3251200" y="6597651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D324D-A95B-AC20-2CC2-59AB5D07B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347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9401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692697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93C98-0992-AB35-AE40-DE40B71FE5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37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38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35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90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5560" y="4450080"/>
            <a:ext cx="7919847" cy="207339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7731E-19D4-E33B-4B6A-3A7719082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37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11624" y="2228416"/>
            <a:ext cx="6013016" cy="93689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3EDBC-9A77-0C53-D52F-B0F704669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591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1992313" y="549276"/>
            <a:ext cx="8388350" cy="20161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992314" y="3213101"/>
            <a:ext cx="8351837" cy="12239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2063750" y="4710113"/>
            <a:ext cx="8280400" cy="18145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810000" y="656748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B2B8E-8894-2199-0ADE-58E9208067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69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0" y="426720"/>
            <a:ext cx="8409460" cy="5913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784FB-F29B-94DC-F045-B9A7D2326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49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03389" y="188914"/>
            <a:ext cx="8785225" cy="18002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07" y="2494280"/>
            <a:ext cx="7912100" cy="345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CFEED4-B799-43B3-F10D-871218297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221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389" y="188914"/>
            <a:ext cx="8785225" cy="180022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96" y="2697481"/>
            <a:ext cx="8977744" cy="186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7AB9E-B8A5-DF5D-2EE7-4DCB54EE6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267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1919288" y="260350"/>
            <a:ext cx="8424862" cy="20891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89" y="2484121"/>
            <a:ext cx="7134180" cy="3942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6A08F4-EAAA-0006-D990-829383B86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73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2351088" y="476250"/>
            <a:ext cx="7632700" cy="76993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9" y="1844824"/>
            <a:ext cx="4326055" cy="345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69BD0-35E1-9F15-ADC2-7B3BA8B25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629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7" y="145891"/>
            <a:ext cx="10508105" cy="152565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01" y="3429001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443600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7" y="4869161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8" y="1758052"/>
            <a:ext cx="3784941" cy="15269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036BFB-5A82-7148-933A-BC133EE59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04" y="4619791"/>
            <a:ext cx="1387872" cy="13878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FE8C0A-1B7B-6D4E-9EF6-0937243ECF56}"/>
              </a:ext>
            </a:extLst>
          </p:cNvPr>
          <p:cNvSpPr/>
          <p:nvPr/>
        </p:nvSpPr>
        <p:spPr>
          <a:xfrm>
            <a:off x="7625377" y="4748952"/>
            <a:ext cx="2495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Altair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3" t="12782" r="13993" b="9486"/>
          <a:stretch/>
        </p:blipFill>
        <p:spPr>
          <a:xfrm>
            <a:off x="6324275" y="1924128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475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149081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26501</TotalTime>
  <Words>6184</Words>
  <Application>Microsoft Macintosh PowerPoint</Application>
  <PresentationFormat>Widescreen</PresentationFormat>
  <Paragraphs>1085</Paragraphs>
  <Slides>137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41" baseType="lpstr">
      <vt:lpstr>Arial</vt:lpstr>
      <vt:lpstr>Calibri</vt:lpstr>
      <vt:lpstr>Courier</vt:lpstr>
      <vt:lpstr>Office Theme</vt:lpstr>
      <vt:lpstr>Foundations of  Big Data Analysis in Python</vt:lpstr>
      <vt:lpstr>Syllabus</vt:lpstr>
      <vt:lpstr>Syllabus</vt:lpstr>
      <vt:lpstr>Syllabus</vt:lpstr>
      <vt:lpstr>Foundations of  Big Data Analysis in Python</vt:lpstr>
      <vt:lpstr>Outline</vt:lpstr>
      <vt:lpstr>Python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Google Colab</vt:lpstr>
      <vt:lpstr>PowerPoint Presentation</vt:lpstr>
      <vt:lpstr>Numpy</vt:lpstr>
      <vt:lpstr>Python matplotlib</vt:lpstr>
      <vt:lpstr>Python Pandas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Python Programming</vt:lpstr>
      <vt:lpstr>PowerPoint Presentation</vt:lpstr>
      <vt:lpstr>Python Fiddle</vt:lpstr>
      <vt:lpstr>Text input and output</vt:lpstr>
      <vt:lpstr>Python in Google Colab</vt:lpstr>
      <vt:lpstr>Text input and output</vt:lpstr>
      <vt:lpstr>Variables</vt:lpstr>
      <vt:lpstr>Python Basic Operators</vt:lpstr>
      <vt:lpstr>BMI Calculator in Python</vt:lpstr>
      <vt:lpstr>BMI Calculator in Python</vt:lpstr>
      <vt:lpstr>Future value  of a specified  principal amount,  rate of interest, and  a number of years</vt:lpstr>
      <vt:lpstr>Future Value (FV)</vt:lpstr>
      <vt:lpstr>Future Value (FV)</vt:lpstr>
      <vt:lpstr>Future Value (FV)</vt:lpstr>
      <vt:lpstr>if statements</vt:lpstr>
      <vt:lpstr>if elif else</vt:lpstr>
      <vt:lpstr>for loops</vt:lpstr>
      <vt:lpstr>for loops</vt:lpstr>
      <vt:lpstr>while loops</vt:lpstr>
      <vt:lpstr>def Functions</vt:lpstr>
      <vt:lpstr>Lists []</vt:lpstr>
      <vt:lpstr>Tuples ()</vt:lpstr>
      <vt:lpstr>Dictionary {key : value}</vt:lpstr>
      <vt:lpstr>Sets {}</vt:lpstr>
      <vt:lpstr>File Input / Output</vt:lpstr>
      <vt:lpstr>File Input / Output</vt:lpstr>
      <vt:lpstr>try except finally</vt:lpstr>
      <vt:lpstr>class</vt:lpstr>
      <vt:lpstr>Big Data Analytics  with  Numpy  in Python</vt:lpstr>
      <vt:lpstr>Numpy</vt:lpstr>
      <vt:lpstr>NumPy  is the  fundamental package  for  scientific computing  with Python.</vt:lpstr>
      <vt:lpstr>NumPy</vt:lpstr>
      <vt:lpstr>NumPy ndarray</vt:lpstr>
      <vt:lpstr>v = list(range(1, 6)) v 2 * v import numpy as np v = np.arange(1, 6) v 2 * v</vt:lpstr>
      <vt:lpstr>PowerPoint Presentation</vt:lpstr>
      <vt:lpstr>import numpy as np a = np.array([1, 2, 3]) b = np.array([4, 5, 6]) c = a * b c</vt:lpstr>
      <vt:lpstr>PowerPoint Presentation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pandas Python Data Analysis Library providing high-performance, easy-to-use  data structures and data analysis tools  for the Python programming language.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Data Analysis and Visualization</vt:lpstr>
      <vt:lpstr>Python Pandas</vt:lpstr>
      <vt:lpstr>Python matplotlib</vt:lpstr>
      <vt:lpstr>Python  seaborn</vt:lpstr>
      <vt:lpstr>Python  plotly</vt:lpstr>
      <vt:lpstr>Python  bokeh</vt:lpstr>
      <vt:lpstr>Python  Altair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Python Altair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 McKinney (2022), "Python for Data Analysis: Data Wrangling with pandas, NumPy, and Jupyter", 3rd Edition, O'Reilly Media.</vt:lpstr>
      <vt:lpstr>Wes McKinney (2022), "Python for Data Analysis: Data Wrangling with pandas, NumPy, and Jupyter", 3rd Edition, O'Reilly Media.</vt:lpstr>
      <vt:lpstr>PowerPoint Presentation</vt:lpstr>
      <vt:lpstr>PowerPoint Presentation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Analysis</dc:title>
  <dc:subject/>
  <dc:creator>Min-Yuh Day</dc:creator>
  <cp:keywords>Big Data Analysis, BDA</cp:keywords>
  <dc:description>Big Data Analysis (BDA)</dc:description>
  <cp:lastModifiedBy>imyday@gmail.com</cp:lastModifiedBy>
  <cp:revision>1347</cp:revision>
  <cp:lastPrinted>2020-12-23T14:44:17Z</cp:lastPrinted>
  <dcterms:created xsi:type="dcterms:W3CDTF">2019-09-12T03:09:52Z</dcterms:created>
  <dcterms:modified xsi:type="dcterms:W3CDTF">2023-03-13T16:35:00Z</dcterms:modified>
  <cp:category/>
</cp:coreProperties>
</file>