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4"/>
  </p:notesMasterIdLst>
  <p:sldIdLst>
    <p:sldId id="3462" r:id="rId2"/>
    <p:sldId id="3786" r:id="rId3"/>
    <p:sldId id="3866" r:id="rId4"/>
    <p:sldId id="3867" r:id="rId5"/>
    <p:sldId id="3856" r:id="rId6"/>
    <p:sldId id="1939" r:id="rId7"/>
    <p:sldId id="3222" r:id="rId8"/>
    <p:sldId id="4831" r:id="rId9"/>
    <p:sldId id="920" r:id="rId10"/>
    <p:sldId id="4834" r:id="rId11"/>
    <p:sldId id="935" r:id="rId12"/>
    <p:sldId id="4817" r:id="rId13"/>
    <p:sldId id="3793" r:id="rId14"/>
    <p:sldId id="1413" r:id="rId15"/>
    <p:sldId id="1414" r:id="rId16"/>
    <p:sldId id="1415" r:id="rId17"/>
    <p:sldId id="1416" r:id="rId18"/>
    <p:sldId id="1498" r:id="rId19"/>
    <p:sldId id="1625" r:id="rId20"/>
    <p:sldId id="1626" r:id="rId21"/>
    <p:sldId id="3863" r:id="rId22"/>
    <p:sldId id="3814" r:id="rId23"/>
    <p:sldId id="1942" r:id="rId24"/>
    <p:sldId id="3815" r:id="rId25"/>
    <p:sldId id="4303" r:id="rId26"/>
    <p:sldId id="4302" r:id="rId27"/>
    <p:sldId id="3873" r:id="rId28"/>
    <p:sldId id="1751" r:id="rId29"/>
    <p:sldId id="930" r:id="rId30"/>
    <p:sldId id="1749" r:id="rId31"/>
    <p:sldId id="1750" r:id="rId32"/>
    <p:sldId id="4835" r:id="rId33"/>
    <p:sldId id="4836" r:id="rId34"/>
    <p:sldId id="4837" r:id="rId35"/>
    <p:sldId id="4838" r:id="rId36"/>
    <p:sldId id="4839" r:id="rId37"/>
    <p:sldId id="1766" r:id="rId38"/>
    <p:sldId id="1767" r:id="rId39"/>
    <p:sldId id="1768" r:id="rId40"/>
    <p:sldId id="1769" r:id="rId41"/>
    <p:sldId id="1770" r:id="rId42"/>
    <p:sldId id="1752" r:id="rId43"/>
    <p:sldId id="948" r:id="rId44"/>
    <p:sldId id="949" r:id="rId45"/>
    <p:sldId id="2681" r:id="rId46"/>
    <p:sldId id="2682" r:id="rId47"/>
    <p:sldId id="3263" r:id="rId48"/>
    <p:sldId id="2684" r:id="rId49"/>
    <p:sldId id="2685" r:id="rId50"/>
    <p:sldId id="2686" r:id="rId51"/>
    <p:sldId id="2687" r:id="rId52"/>
    <p:sldId id="2688" r:id="rId53"/>
    <p:sldId id="4840" r:id="rId54"/>
    <p:sldId id="3811" r:id="rId55"/>
    <p:sldId id="866" r:id="rId56"/>
    <p:sldId id="867" r:id="rId57"/>
    <p:sldId id="4833" r:id="rId58"/>
    <p:sldId id="3812" r:id="rId59"/>
    <p:sldId id="4830" r:id="rId60"/>
    <p:sldId id="4832" r:id="rId61"/>
    <p:sldId id="865" r:id="rId62"/>
    <p:sldId id="868" r:id="rId63"/>
    <p:sldId id="869" r:id="rId64"/>
    <p:sldId id="870" r:id="rId65"/>
    <p:sldId id="907" r:id="rId66"/>
    <p:sldId id="1776" r:id="rId67"/>
    <p:sldId id="908" r:id="rId68"/>
    <p:sldId id="3246" r:id="rId69"/>
    <p:sldId id="900" r:id="rId70"/>
    <p:sldId id="347" r:id="rId71"/>
    <p:sldId id="877" r:id="rId72"/>
    <p:sldId id="878" r:id="rId73"/>
    <p:sldId id="879" r:id="rId74"/>
    <p:sldId id="880" r:id="rId75"/>
    <p:sldId id="881" r:id="rId76"/>
    <p:sldId id="882" r:id="rId77"/>
    <p:sldId id="883" r:id="rId78"/>
    <p:sldId id="884" r:id="rId79"/>
    <p:sldId id="885" r:id="rId80"/>
    <p:sldId id="886" r:id="rId81"/>
    <p:sldId id="910" r:id="rId82"/>
    <p:sldId id="909" r:id="rId83"/>
    <p:sldId id="4784" r:id="rId84"/>
    <p:sldId id="4795" r:id="rId85"/>
    <p:sldId id="4787" r:id="rId86"/>
    <p:sldId id="4789" r:id="rId87"/>
    <p:sldId id="4818" r:id="rId88"/>
    <p:sldId id="4819" r:id="rId89"/>
    <p:sldId id="4820" r:id="rId90"/>
    <p:sldId id="4821" r:id="rId91"/>
    <p:sldId id="4816" r:id="rId92"/>
    <p:sldId id="4791" r:id="rId93"/>
    <p:sldId id="4811" r:id="rId94"/>
    <p:sldId id="4813" r:id="rId95"/>
    <p:sldId id="4814" r:id="rId96"/>
    <p:sldId id="4815" r:id="rId97"/>
    <p:sldId id="4779" r:id="rId98"/>
    <p:sldId id="4829" r:id="rId99"/>
    <p:sldId id="4781" r:id="rId100"/>
    <p:sldId id="4780" r:id="rId101"/>
    <p:sldId id="4782" r:id="rId102"/>
    <p:sldId id="4783" r:id="rId103"/>
    <p:sldId id="4310" r:id="rId104"/>
    <p:sldId id="4313" r:id="rId105"/>
    <p:sldId id="4312" r:id="rId106"/>
    <p:sldId id="4245" r:id="rId107"/>
    <p:sldId id="4246" r:id="rId108"/>
    <p:sldId id="4270" r:id="rId109"/>
    <p:sldId id="4792" r:id="rId110"/>
    <p:sldId id="4793" r:id="rId111"/>
    <p:sldId id="4794" r:id="rId112"/>
    <p:sldId id="4304" r:id="rId113"/>
    <p:sldId id="4306" r:id="rId114"/>
    <p:sldId id="4309" r:id="rId115"/>
    <p:sldId id="4308" r:id="rId116"/>
    <p:sldId id="4272" r:id="rId117"/>
    <p:sldId id="4760" r:id="rId118"/>
    <p:sldId id="4761" r:id="rId119"/>
    <p:sldId id="3805" r:id="rId120"/>
    <p:sldId id="4758" r:id="rId121"/>
    <p:sldId id="4759" r:id="rId122"/>
    <p:sldId id="4346" r:id="rId123"/>
    <p:sldId id="4347" r:id="rId124"/>
    <p:sldId id="4841" r:id="rId125"/>
    <p:sldId id="3175" r:id="rId126"/>
    <p:sldId id="3173" r:id="rId127"/>
    <p:sldId id="4271" r:id="rId128"/>
    <p:sldId id="4348" r:id="rId129"/>
    <p:sldId id="4342" r:id="rId130"/>
    <p:sldId id="4349" r:id="rId131"/>
    <p:sldId id="4350" r:id="rId132"/>
    <p:sldId id="4351" r:id="rId133"/>
    <p:sldId id="4352" r:id="rId134"/>
    <p:sldId id="4353" r:id="rId135"/>
    <p:sldId id="4354" r:id="rId136"/>
    <p:sldId id="4336" r:id="rId137"/>
    <p:sldId id="4768" r:id="rId138"/>
    <p:sldId id="4766" r:id="rId139"/>
    <p:sldId id="4767" r:id="rId140"/>
    <p:sldId id="3824" r:id="rId141"/>
    <p:sldId id="3569" r:id="rId142"/>
    <p:sldId id="4822" r:id="rId1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4"/>
    <p:restoredTop sz="89217"/>
  </p:normalViewPr>
  <p:slideViewPr>
    <p:cSldViewPr snapToGrid="0" snapToObjects="1">
      <p:cViewPr varScale="1">
        <p:scale>
          <a:sx n="89" d="100"/>
          <a:sy n="89" d="100"/>
        </p:scale>
        <p:origin x="20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3/7/23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D54009-904C-EC4E-984C-FE91AD629703}" type="slidenum">
              <a:rPr lang="en-US" altLang="zh-TW" sz="1300"/>
              <a:pPr eaLnBrk="1" hangingPunct="1">
                <a:spcBef>
                  <a:spcPct val="0"/>
                </a:spcBef>
              </a:pPr>
              <a:t>67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615515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5B40A12-749F-8B43-BABD-E2F0D11C9DAA}" type="slidenum">
              <a:rPr lang="en-US" altLang="zh-TW" sz="1300"/>
              <a:pPr eaLnBrk="1" hangingPunct="1">
                <a:spcBef>
                  <a:spcPct val="0"/>
                </a:spcBef>
              </a:pPr>
              <a:t>69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3532183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3/7/23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3/7/23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3/7/23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openai.com/dall-e-2/" TargetMode="Externa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huggingface.co/spaces/stabilityai/stable-diffusion" TargetMode="Externa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github.com/woctezuma/stable-diffusion-colab" TargetMode="Externa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lexica.art/" TargetMode="Externa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azure.microsoft.com/en-gb/products/cognitive-services/text-to-speech/" TargetMode="Externa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huggingface.co/bigscience/bloom" TargetMode="Externa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s://huggingface.co/spaces/openai/whisper" TargetMode="Externa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hyperlink" Target="https://www.amazon.com/Health-HIMSS-Book-Tom-Lawry/dp/0367333716/" TargetMode="Externa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kecare.com/article/1929-2022-05-09-08-29-47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Data-Science-Big-Analytics-Discovering/dp/111887613X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gp/product/1466568704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Social-Data-Mining-Hiroshi-Ishikawa/dp/149871093X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hyperlink" Target="https://www.amazon.com/Data-Mining-Machine-Learning-Practitioners/dp/1118618041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Big-Data-Analytics-Turning-Money/dp/1118147596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Big-Data-Revolution-Transform-Mayer-Schonberger/dp/B00D81X2YE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software.intel.com/sites/default/files/article/402274/etl-big-data-with-hadoop.pdf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software.intel.com/sites/default/files/article/402274/etl-big-data-with-hadoop.pdf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spark.apache.org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spark.apache.org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openai.com/blog/chatgpt/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lifearchitect.ai/gpt-3/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openai.com/blog/chatgp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sv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s://huggingface.co/blog/rlhf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log/rlhf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log/rlhf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huggingface.co/blog/rlhf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1235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AI, Data Science, and </a:t>
            </a:r>
            <a:b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Big Data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Big Data Analysis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1112BDA02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(M6031) (Spring 2023)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2023-03-07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BB581-E02B-0641-8942-DCE742BF271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69D20B-C574-4E4A-9464-E6AC325AD393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948357"/>
          </a:xfrm>
        </p:spPr>
        <p:txBody>
          <a:bodyPr/>
          <a:lstStyle/>
          <a:p>
            <a:r>
              <a:rPr lang="en-US" sz="5600" dirty="0">
                <a:solidFill>
                  <a:schemeClr val="accent1"/>
                </a:solidFill>
              </a:rPr>
              <a:t>Big Data 5 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782216" y="6611780"/>
            <a:ext cx="105969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Arun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Amaithi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Rajan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Vetriselvi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V (2023). "Systematic Survey: Secure and Privacy-Preserving Big Data Analytics in Cloud." Journal of Computer Information Systems (2023): 1-21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602114-4CE8-7F82-BD8E-6F8382435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073" y="850931"/>
            <a:ext cx="6993854" cy="5711313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45F3172A-E0E0-3FE8-185C-48761B946B25}"/>
              </a:ext>
            </a:extLst>
          </p:cNvPr>
          <p:cNvSpPr txBox="1">
            <a:spLocks/>
          </p:cNvSpPr>
          <p:nvPr/>
        </p:nvSpPr>
        <p:spPr>
          <a:xfrm>
            <a:off x="9592927" y="1260471"/>
            <a:ext cx="2557048" cy="1409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altLang="zh-TW" sz="7200" dirty="0">
                <a:solidFill>
                  <a:srgbClr val="FF0000"/>
                </a:solidFill>
              </a:rPr>
              <a:t>Value</a:t>
            </a:r>
            <a:endParaRPr lang="zh-TW" altLang="en-US" sz="7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29904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64" y="1571498"/>
            <a:ext cx="11756671" cy="45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288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64" y="1888437"/>
            <a:ext cx="11756671" cy="40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449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6"/>
            <a:ext cx="11222181" cy="1307709"/>
          </a:xfrm>
        </p:spPr>
        <p:txBody>
          <a:bodyPr>
            <a:normAutofit fontScale="90000"/>
          </a:bodyPr>
          <a:lstStyle/>
          <a:p>
            <a:r>
              <a:rPr lang="en-US" dirty="0"/>
              <a:t>DALL·E 2</a:t>
            </a:r>
            <a:br>
              <a:rPr lang="en-US" dirty="0"/>
            </a:br>
            <a:r>
              <a:rPr lang="en-US" sz="2700" b="0" dirty="0"/>
              <a:t>Create original, realistic images and art from a text description. </a:t>
            </a:r>
            <a:br>
              <a:rPr lang="en-US" sz="2700" b="0" dirty="0"/>
            </a:br>
            <a:r>
              <a:rPr lang="en-US" sz="2700" b="0" dirty="0"/>
              <a:t>It can combine concepts, attributes, and styles.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7232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https://openai.com/dall-e-2/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37F8C-B0BC-77DD-DD2B-365FE8DE18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166" y="1440438"/>
            <a:ext cx="8570626" cy="511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5173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https://huggingface.co/spaces/stabilityai/stable-diffusion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78147-DE36-C043-1D08-02DD89F6D2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767" y="758167"/>
            <a:ext cx="8617424" cy="57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547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 </a:t>
            </a:r>
            <a:r>
              <a:rPr lang="en-US" dirty="0" err="1"/>
              <a:t>Colab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https://github.com/woctezuma/stable-diffusion-colab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7F582-EE2A-0807-6242-54F148398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859041"/>
            <a:ext cx="11271763" cy="5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8120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65894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Lexica Art: Search Stable Diffusion images and prompts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5986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https://lexica.art/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D22AE-436A-3DD8-59B1-CA3EA840B4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561" y="712162"/>
            <a:ext cx="10296912" cy="57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291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NLG from a Multilingual, </a:t>
            </a:r>
            <a:br>
              <a:rPr lang="en-US" dirty="0"/>
            </a:br>
            <a:r>
              <a:rPr lang="en-US" dirty="0"/>
              <a:t>Multimodal and Multi-task perspective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65A38-D125-7CA7-9330-22DF854F1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1341898"/>
            <a:ext cx="11345732" cy="513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842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Text-and-Video Dialog Generation Models </a:t>
            </a:r>
            <a:br>
              <a:rPr lang="en-US" dirty="0"/>
            </a:br>
            <a:r>
              <a:rPr lang="en-US" dirty="0"/>
              <a:t>with Hierarchical Attention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A5D4C-97C8-66E3-5299-26D75152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8" y="1585857"/>
            <a:ext cx="10876136" cy="48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614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6C29E-666D-5465-B64E-84E0FCE7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6" y="1322994"/>
            <a:ext cx="11759610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F3DB6-1740-861B-AC18-8348DE267D20}"/>
              </a:ext>
            </a:extLst>
          </p:cNvPr>
          <p:cNvSpPr txBox="1"/>
          <p:nvPr/>
        </p:nvSpPr>
        <p:spPr>
          <a:xfrm>
            <a:off x="357915" y="5272663"/>
            <a:ext cx="11476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Curated samples with about five seeds required to get past well-known language model failure modes of either repeating text for the prompt or emitting text that does not pertain to the image. </a:t>
            </a:r>
          </a:p>
          <a:p>
            <a:r>
              <a:rPr lang="en-US" dirty="0">
                <a:solidFill>
                  <a:schemeClr val="accent1"/>
                </a:solidFill>
              </a:rPr>
              <a:t>These samples demonstrate the ability to generate open-ended outputs that adapt to both images and text, and to make use of facts that it has learned during language-only pre-training.</a:t>
            </a:r>
          </a:p>
        </p:txBody>
      </p:sp>
    </p:spTree>
    <p:extLst>
      <p:ext uri="{BB962C8B-B14F-4D97-AF65-F5344CB8AC3E}">
        <p14:creationId xmlns:p14="http://schemas.microsoft.com/office/powerpoint/2010/main" val="333595473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Multimodal Pipeline </a:t>
            </a:r>
            <a:br>
              <a:rPr lang="en-US" sz="3800" dirty="0"/>
            </a:br>
            <a:r>
              <a:rPr lang="en-US" sz="3200" b="0" dirty="0"/>
              <a:t>that includes three different modalities (Image, Text. Audio)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CB9B4-F92E-140E-F35E-EA60ADDA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020" y="1261230"/>
            <a:ext cx="6679882" cy="51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98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Artificial </a:t>
            </a:r>
            <a:r>
              <a:rPr lang="en-US" dirty="0">
                <a:solidFill>
                  <a:schemeClr val="accent1"/>
                </a:solidFill>
              </a:rPr>
              <a:t>Intelligence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5560" y="6649964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152401981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Video and Audio Multimodal Fusion 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A881A-4B39-65AF-3692-E2A1B187C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5" y="2144151"/>
            <a:ext cx="11881527" cy="31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0402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Visual and Textual Representation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0D961-513F-15B0-73B7-1F8C5F322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866" y="1195495"/>
            <a:ext cx="8356265" cy="49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2490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7"/>
            <a:ext cx="10447606" cy="918996"/>
          </a:xfrm>
        </p:spPr>
        <p:txBody>
          <a:bodyPr>
            <a:noAutofit/>
          </a:bodyPr>
          <a:lstStyle/>
          <a:p>
            <a:r>
              <a:rPr lang="en-US" dirty="0"/>
              <a:t>Hybrid Multimodal Data Fusion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6A135-8C70-7EC2-5B11-0DA878C5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309" y="928990"/>
            <a:ext cx="5371382" cy="5528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E5B78B-52EB-8F20-77A2-91F780D4C727}"/>
              </a:ext>
            </a:extLst>
          </p:cNvPr>
          <p:cNvSpPr txBox="1"/>
          <p:nvPr/>
        </p:nvSpPr>
        <p:spPr>
          <a:xfrm>
            <a:off x="1709847" y="1195495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Text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Audio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D8346-BE1B-CE5A-6675-5001F4822096}"/>
              </a:ext>
            </a:extLst>
          </p:cNvPr>
          <p:cNvSpPr txBox="1"/>
          <p:nvPr/>
        </p:nvSpPr>
        <p:spPr>
          <a:xfrm>
            <a:off x="1709847" y="3962758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Text</a:t>
            </a:r>
          </a:p>
          <a:p>
            <a:endParaRPr lang="en-US" sz="2800" b="1" dirty="0"/>
          </a:p>
          <a:p>
            <a:r>
              <a:rPr lang="en-US" sz="2800" b="1" dirty="0"/>
              <a:t>Speech</a:t>
            </a:r>
          </a:p>
          <a:p>
            <a:endParaRPr lang="en-US" sz="2800" b="1" dirty="0"/>
          </a:p>
          <a:p>
            <a:r>
              <a:rPr lang="en-US" sz="2800" b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420032197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926289"/>
          </a:xfrm>
        </p:spPr>
        <p:txBody>
          <a:bodyPr>
            <a:noAutofit/>
          </a:bodyPr>
          <a:lstStyle/>
          <a:p>
            <a:r>
              <a:rPr lang="en-US" dirty="0"/>
              <a:t>Multimodal Transfer Learning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4AEB9-B908-04B1-A05F-2C05DC355C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222" y="954425"/>
            <a:ext cx="5661554" cy="550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5055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/>
              <a:t>CLIP: Learning Transferable Visual Models From Natural Language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Radford, Alec, Jong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Wook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Kim, Chris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Hallacy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Aditya Ramesh, Gabriel Goh,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Sandhini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Agarwal, Girish Sastry et al. (2021) "Learning transferable visual models from natural language supervision." In International Conference on Machine Learning, pp. 8748-8763. PMLR.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EC82E-2738-C10D-C46F-D688D4849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12" y="1921083"/>
            <a:ext cx="11776973" cy="429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0442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 err="1"/>
              <a:t>ViLT</a:t>
            </a:r>
            <a:r>
              <a:rPr lang="en-US" sz="4400" dirty="0"/>
              <a:t>: Vision-and-Language Transformer Without Convolution or Region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Kim,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Wonjae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Bokyung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Son,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Ildoo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 (2021).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Vilt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Vision-and-language transformer without convolution or region supervision."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In International Conference on Machine Learning, pp. 5583-5594. PMLR.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C239B9-2565-58A6-5498-22ECF5800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90" y="2240987"/>
            <a:ext cx="11979818" cy="34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0852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20817"/>
            <a:ext cx="11222181" cy="1136484"/>
          </a:xfrm>
        </p:spPr>
        <p:txBody>
          <a:bodyPr>
            <a:normAutofit fontScale="90000"/>
          </a:bodyPr>
          <a:lstStyle/>
          <a:p>
            <a:r>
              <a:rPr lang="en-US" dirty="0"/>
              <a:t>wav2vec 2.0: </a:t>
            </a:r>
            <a:br>
              <a:rPr lang="en-US" dirty="0"/>
            </a:br>
            <a:r>
              <a:rPr lang="en-US" sz="3300" dirty="0"/>
              <a:t>A framework for self-supervised learning of speech representations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Baevski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Alexei,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Abdelrahman Mohamed, and Michael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Auli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"wav2vec 2.0: A framework for self-supervised learning of speech representations." Advances in Neural Information Processing Systems 33 (2020): 12449-12460.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3160C12-6EF0-BE7B-771E-2E8505018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959" y="1555538"/>
            <a:ext cx="9148333" cy="4708468"/>
          </a:xfrm>
        </p:spPr>
      </p:pic>
    </p:spTree>
    <p:extLst>
      <p:ext uri="{BB962C8B-B14F-4D97-AF65-F5344CB8AC3E}">
        <p14:creationId xmlns:p14="http://schemas.microsoft.com/office/powerpoint/2010/main" val="37776791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5" y="60872"/>
            <a:ext cx="11604170" cy="948389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Whisper: </a:t>
            </a:r>
            <a:br>
              <a:rPr lang="en-US" sz="3300" dirty="0"/>
            </a:br>
            <a:r>
              <a:rPr lang="en-US" sz="3300" dirty="0"/>
              <a:t>Robust Speech Recognition via Large-Scale Weak Supervision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534389" y="6628390"/>
            <a:ext cx="109196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Radford, Alec, Jong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Wook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Kim, Tao Xu, Greg Brockman, Christine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McLeavey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Ilya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Sutskever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Robust speech recognition via large-scale weak supervision. Tech. Rep., Technical report,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OpenAI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2022.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CD7758-6159-BAFD-E5B4-0B7B594EC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829" y="1023117"/>
            <a:ext cx="7559117" cy="56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3434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177116"/>
          </a:xfrm>
        </p:spPr>
        <p:txBody>
          <a:bodyPr>
            <a:normAutofit fontScale="90000"/>
          </a:bodyPr>
          <a:lstStyle/>
          <a:p>
            <a:r>
              <a:rPr lang="en-US" dirty="0"/>
              <a:t>Microsoft Azure </a:t>
            </a:r>
            <a:br>
              <a:rPr lang="en-US" dirty="0"/>
            </a:br>
            <a:r>
              <a:rPr lang="en-US" dirty="0"/>
              <a:t>Text to Speech (TTS)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https://azure.microsoft.com/en-gb/products/cognitive-services/text-to-speech/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BF9B8-17A1-4251-35AA-D66276E3F4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27" y="1310542"/>
            <a:ext cx="10410889" cy="52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4883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DAB6D-BEE4-494C-9FA9-379DC158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EDD3B-FA6F-F948-B1A9-0C0567BAA6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66" y="995184"/>
            <a:ext cx="11375880" cy="56781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8AE3BB1-5239-D646-81BD-3D786715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3598"/>
          </a:xfrm>
        </p:spPr>
        <p:txBody>
          <a:bodyPr/>
          <a:lstStyle/>
          <a:p>
            <a:r>
              <a:rPr lang="en-US" dirty="0"/>
              <a:t>Hugging 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3AD6C-28F2-7246-B0FA-FA565B6E7EF1}"/>
              </a:ext>
            </a:extLst>
          </p:cNvPr>
          <p:cNvSpPr txBox="1"/>
          <p:nvPr/>
        </p:nvSpPr>
        <p:spPr>
          <a:xfrm>
            <a:off x="2693551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https://huggingface.co/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86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39171744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72031"/>
          </a:xfrm>
        </p:spPr>
        <p:txBody>
          <a:bodyPr>
            <a:normAutofit fontScale="90000"/>
          </a:bodyPr>
          <a:lstStyle/>
          <a:p>
            <a:r>
              <a:rPr lang="en-US" dirty="0"/>
              <a:t>BLOOM</a:t>
            </a:r>
            <a:br>
              <a:rPr lang="en-US" dirty="0"/>
            </a:br>
            <a:r>
              <a:rPr lang="en-US" sz="2900" dirty="0" err="1"/>
              <a:t>BigScience</a:t>
            </a:r>
            <a:r>
              <a:rPr lang="en-US" sz="2900" dirty="0"/>
              <a:t> Large Open-science Open-access Multilingual Language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https://huggingface.co/bigscience/bloom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D15ACA-4FE4-2F82-32F2-9B58F6FB80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48" y="1192848"/>
            <a:ext cx="11123222" cy="52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103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Whisper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https://huggingface.co/spaces/openai/whisper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CCD813-1904-245A-B249-99712C328B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928886"/>
            <a:ext cx="11528240" cy="5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1302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766" y="0"/>
            <a:ext cx="8820471" cy="1484784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Tom Lawry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AI in Health: 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A Leader’s Guide to Winning in the New Age of Intelligent Health Systems, 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HIMSS 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1991545" y="6381329"/>
            <a:ext cx="8208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Tom Lawry (2020), AI in Health: A Leader’s Guide to Winning in the New Age of Intelligent Health Systems, HIMSS Publishing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https://www.amazon.com/Health-HIMSS-Book-Tom-Lawry/dp/0367333716/</a:t>
            </a:r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5CD398-B5E8-E746-855A-5C0A02979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327" y="1473588"/>
            <a:ext cx="344134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8456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073340"/>
          </a:xfrm>
        </p:spPr>
        <p:txBody>
          <a:bodyPr>
            <a:normAutofit/>
          </a:bodyPr>
          <a:lstStyle/>
          <a:p>
            <a:r>
              <a:rPr lang="en-US" sz="6000" dirty="0"/>
              <a:t>AI in Healthcare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45D757-40B1-6DA9-6BD6-A74BE55FE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493" y="1209753"/>
            <a:ext cx="5517014" cy="535249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5" y="6642556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Secinaro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Silvana, Davide Calandra, Aurelio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Secinaro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Vivek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Muthurangu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Paolo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Biancone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"The role of artificial intelligence in healthcare: a structured literature review." BMC Medical Informatics and Decision Making 21, no. 1 (2021): 1-23.</a:t>
            </a:r>
          </a:p>
        </p:txBody>
      </p:sp>
    </p:spTree>
    <p:extLst>
      <p:ext uri="{BB962C8B-B14F-4D97-AF65-F5344CB8AC3E}">
        <p14:creationId xmlns:p14="http://schemas.microsoft.com/office/powerpoint/2010/main" val="124245483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9376"/>
            <a:ext cx="1178718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Computer Vision in the Metaverse </a:t>
            </a:r>
            <a:br>
              <a:rPr lang="en-US" dirty="0"/>
            </a:br>
            <a:r>
              <a:rPr lang="en-US" sz="2900" b="0" dirty="0"/>
              <a:t>with scene understanding, object detection, and human action/activity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E1933D-21AD-7764-1BAA-946133DC9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5802" y="1378816"/>
            <a:ext cx="6960393" cy="5017519"/>
          </a:xfrm>
        </p:spPr>
      </p:pic>
    </p:spTree>
    <p:extLst>
      <p:ext uri="{BB962C8B-B14F-4D97-AF65-F5344CB8AC3E}">
        <p14:creationId xmlns:p14="http://schemas.microsoft.com/office/powerpoint/2010/main" val="34178065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3" y="75612"/>
            <a:ext cx="10780294" cy="2129252"/>
          </a:xfrm>
        </p:spPr>
        <p:txBody>
          <a:bodyPr>
            <a:normAutofit fontScale="90000"/>
          </a:bodyPr>
          <a:lstStyle/>
          <a:p>
            <a:r>
              <a:rPr lang="en-US" sz="5300" dirty="0">
                <a:solidFill>
                  <a:schemeClr val="accent1"/>
                </a:solidFill>
              </a:rPr>
              <a:t>Computer Vision: </a:t>
            </a:r>
            <a:br>
              <a:rPr lang="en-US" sz="5300" dirty="0">
                <a:solidFill>
                  <a:schemeClr val="accent1"/>
                </a:solidFill>
              </a:rPr>
            </a:br>
            <a:r>
              <a:rPr lang="en-US" sz="4900" dirty="0">
                <a:solidFill>
                  <a:schemeClr val="accent1"/>
                </a:solidFill>
              </a:rPr>
              <a:t>Image Classification, Object Detection, </a:t>
            </a:r>
            <a:br>
              <a:rPr lang="en-US" sz="4900" dirty="0">
                <a:solidFill>
                  <a:schemeClr val="accent1"/>
                </a:solidFill>
              </a:rPr>
            </a:br>
            <a:r>
              <a:rPr lang="en-US" sz="4900" dirty="0">
                <a:solidFill>
                  <a:schemeClr val="accent1"/>
                </a:solidFill>
              </a:rPr>
              <a:t>Object Instance Segmentation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26FA4-C119-154F-A314-06CA29E8C4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345" y="2425349"/>
            <a:ext cx="9353309" cy="39164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718A56-4DF4-EE4F-918E-D77EAC6C7551}"/>
              </a:ext>
            </a:extLst>
          </p:cNvPr>
          <p:cNvSpPr/>
          <p:nvPr/>
        </p:nvSpPr>
        <p:spPr>
          <a:xfrm>
            <a:off x="2792022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</p:spTree>
    <p:extLst>
      <p:ext uri="{BB962C8B-B14F-4D97-AF65-F5344CB8AC3E}">
        <p14:creationId xmlns:p14="http://schemas.microsoft.com/office/powerpoint/2010/main" val="13703332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75613"/>
            <a:ext cx="8651875" cy="7920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Computer Vision: Object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5D2339-C731-2843-BD4B-5A131AF7081B}"/>
              </a:ext>
            </a:extLst>
          </p:cNvPr>
          <p:cNvSpPr/>
          <p:nvPr/>
        </p:nvSpPr>
        <p:spPr>
          <a:xfrm>
            <a:off x="2135560" y="6446266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Li Liu,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Wanli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Ouyang,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Xiaogang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Wang, Paul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Fieguth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Jie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Chen,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Xinwang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Liu, and Matti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Pietikäinen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"Deep learning for generic object detection: A survey." International journal of computer vision 128, no. 2 (2020): 261-318.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9807D4-39BD-7344-95E6-7AF2BF4C91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784" y="995276"/>
            <a:ext cx="8460432" cy="539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9104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20817"/>
            <a:ext cx="11222181" cy="1136484"/>
          </a:xfrm>
        </p:spPr>
        <p:txBody>
          <a:bodyPr>
            <a:normAutofit fontScale="90000"/>
          </a:bodyPr>
          <a:lstStyle/>
          <a:p>
            <a:r>
              <a:rPr lang="en-US" dirty="0"/>
              <a:t>YOLOv7: </a:t>
            </a:r>
            <a:br>
              <a:rPr lang="en-US" dirty="0"/>
            </a:br>
            <a:r>
              <a:rPr lang="en-US" sz="2700" dirty="0"/>
              <a:t>Trainable bag-of-freebies sets new state-of-the-art for real-time object detectors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0ADCEB-84EC-A05D-F31A-4242ECFE8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4371" y="1256276"/>
            <a:ext cx="7003258" cy="52323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-Yao, Alexey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Bochkovskiy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Hong-Yuan Mark Liao.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"YOLOv7: Trainable bag-of-freebies sets new state-of-the-art for real-time object detectors."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arXiv:2207.02696 (2022).</a:t>
            </a:r>
          </a:p>
        </p:txBody>
      </p:sp>
    </p:spTree>
    <p:extLst>
      <p:ext uri="{BB962C8B-B14F-4D97-AF65-F5344CB8AC3E}">
        <p14:creationId xmlns:p14="http://schemas.microsoft.com/office/powerpoint/2010/main" val="106550363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619227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Multimodal Fall Detection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5" y="6642556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Xefteris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Vasileios-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Rafail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Athina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Tsanousa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Meditskos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Stefanos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Vrochidis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Ioannis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Kompatsiaris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"Performance, challenges, and limitations in multimodal fall detection systems: a review." IEEE Sensors Journal (2021).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95F2F4-42E7-DE61-2F5D-54E4AD4B1C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652" y="675329"/>
            <a:ext cx="10028693" cy="59672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1CAABF-D605-1451-2F3F-8E95FC58B6EF}"/>
              </a:ext>
            </a:extLst>
          </p:cNvPr>
          <p:cNvSpPr txBox="1"/>
          <p:nvPr/>
        </p:nvSpPr>
        <p:spPr>
          <a:xfrm>
            <a:off x="6891478" y="3059668"/>
            <a:ext cx="3532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Ambient Assisted Living (AAL)</a:t>
            </a:r>
          </a:p>
        </p:txBody>
      </p:sp>
    </p:spTree>
    <p:extLst>
      <p:ext uri="{BB962C8B-B14F-4D97-AF65-F5344CB8AC3E}">
        <p14:creationId xmlns:p14="http://schemas.microsoft.com/office/powerpoint/2010/main" val="179796640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619227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Multimodal Fall Detection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5" y="6642556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Xefteris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Vasileios-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Rafail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Athina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Tsanousa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Meditskos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Stefanos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Vrochidis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Ioannis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Kompatsiaris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"Performance, challenges, and limitations in multimodal fall detection systems: a review." IEEE Sensors Journal (2021).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1CAABF-D605-1451-2F3F-8E95FC58B6EF}"/>
              </a:ext>
            </a:extLst>
          </p:cNvPr>
          <p:cNvSpPr txBox="1"/>
          <p:nvPr/>
        </p:nvSpPr>
        <p:spPr>
          <a:xfrm>
            <a:off x="3382780" y="1184617"/>
            <a:ext cx="54264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Ambient Assisted Living (AAL)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4CB89D-6D5E-5F39-9D07-7942F2EA2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89" y="2384946"/>
            <a:ext cx="11878007" cy="208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07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291607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180089"/>
            <a:ext cx="11222181" cy="619227"/>
          </a:xfrm>
        </p:spPr>
        <p:txBody>
          <a:bodyPr>
            <a:noAutofit/>
          </a:bodyPr>
          <a:lstStyle/>
          <a:p>
            <a:r>
              <a:rPr lang="en-US" sz="5000" dirty="0"/>
              <a:t>Challenges of Multimodal Fall Detection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5" y="6642556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Xefteris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Vasileios-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Rafail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Athina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Tsanousa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Meditskos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Stefanos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Vrochidis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Ioannis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Kompatsiaris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"Performance, challenges, and limitations in multimodal fall detection systems: a review." IEEE Sensors Journal (2021).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922BB8-790B-8E6A-5C59-4360168AD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65" y="1919498"/>
            <a:ext cx="11548026" cy="271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5258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56101"/>
            <a:ext cx="11222181" cy="1500060"/>
          </a:xfrm>
        </p:spPr>
        <p:txBody>
          <a:bodyPr>
            <a:noAutofit/>
          </a:bodyPr>
          <a:lstStyle/>
          <a:p>
            <a:r>
              <a:rPr lang="en-US" sz="5000" dirty="0"/>
              <a:t>Fall Detection </a:t>
            </a:r>
            <a:br>
              <a:rPr lang="en-US" sz="5000" dirty="0"/>
            </a:br>
            <a:r>
              <a:rPr lang="en-US" sz="5000" dirty="0"/>
              <a:t>Non-Wearable Sensors Fusion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5" y="6642556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Xefteris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Vasileios-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Rafail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Athina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Tsanousa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Meditskos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Stefanos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Vrochidis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Ioannis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Kompatsiaris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"Performance, challenges, and limitations in multimodal fall detection systems: a review." IEEE Sensors Journal (2021).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442C82-34CB-456A-7BFB-81909DCC2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8" y="1636473"/>
            <a:ext cx="11357048" cy="492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1034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619227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Fall Detection Datasets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6" y="6519446"/>
            <a:ext cx="106254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Oumaima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Guendoul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Ait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Abdelali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Hamd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Tabii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Youness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Oulad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Haj Thami Rachid,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Bourja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Omar.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"Vision-based fall detection and prevention for the elderly people: A review &amp; ongoing research." In 2021 Fifth International Conference On Intelligent Computing in Data Sciences (ICDS), pp. 1-6. IEEE, 2021.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E8F34D-B8C2-CEED-1B13-1F72DC5611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407" y="869930"/>
            <a:ext cx="9782144" cy="568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687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282103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Human Action Recognition </a:t>
            </a:r>
            <a:br>
              <a:rPr lang="en-US" sz="6000" dirty="0"/>
            </a:br>
            <a:r>
              <a:rPr lang="en-US" sz="6000" dirty="0"/>
              <a:t>(HAR)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6" y="6605174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Zehua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Qiuhong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Hossein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Rahmani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Mohammed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Bennamoun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Gang Wang, and Jun Liu. "Human action recognition from various data modalities: A review." IEEE transactions on pattern analysis and machine intelligence (2022).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C0EA6C-9AD3-257A-590E-739FB99E5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92" y="1522929"/>
            <a:ext cx="10806215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8216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58336"/>
          </a:xfrm>
        </p:spPr>
        <p:txBody>
          <a:bodyPr>
            <a:noAutofit/>
          </a:bodyPr>
          <a:lstStyle/>
          <a:p>
            <a:r>
              <a:rPr lang="en-US" sz="4400" dirty="0"/>
              <a:t>Human Action Recognition (HAR)</a:t>
            </a:r>
            <a:br>
              <a:rPr lang="en-US" sz="4400" dirty="0"/>
            </a:br>
            <a:r>
              <a:rPr lang="en-US" sz="4400" dirty="0"/>
              <a:t> Modality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6" y="6605174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Zehua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Qiuhong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Hossein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Rahmani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Mohammed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Bennamoun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Gang Wang, and Jun Liu. "Human action recognition from various data modalities: A review." IEEE transactions on pattern analysis and machine intelligence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F4965-4C66-F31A-BB98-36D4FCA43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818" y="1266947"/>
            <a:ext cx="5843321" cy="536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775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58336"/>
          </a:xfrm>
        </p:spPr>
        <p:txBody>
          <a:bodyPr>
            <a:noAutofit/>
          </a:bodyPr>
          <a:lstStyle/>
          <a:p>
            <a:r>
              <a:rPr lang="en-US" sz="4400" dirty="0"/>
              <a:t>Human Action Recognition (HAR)</a:t>
            </a:r>
            <a:br>
              <a:rPr lang="en-US" sz="4400" dirty="0"/>
            </a:br>
            <a:r>
              <a:rPr lang="en-US" sz="4400" dirty="0"/>
              <a:t> Modality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6" y="6605174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Zehua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Qiuhong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Hossein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Rahmani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Mohammed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Bennamoun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Gang Wang, and Jun Liu. "Human action recognition from various data modalities: A review." IEEE transactions on pattern analysis and machine intelligence (2022).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1BF069-3493-6301-A56B-CEE9D59CA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222" y="1300298"/>
            <a:ext cx="9026514" cy="530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9073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8073-9D46-27B4-DC24-4F7EA1FE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42818"/>
          </a:xfrm>
        </p:spPr>
        <p:txBody>
          <a:bodyPr>
            <a:normAutofit fontScale="90000"/>
          </a:bodyPr>
          <a:lstStyle/>
          <a:p>
            <a:r>
              <a:rPr lang="en-US" dirty="0"/>
              <a:t>Fall Detection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08D5BD-3F03-F01E-225B-553CD2ABF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190" y="777923"/>
            <a:ext cx="9393736" cy="578432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568CE-64CE-0E4C-D4B2-5157344E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180FEF-0C5B-4E34-A6E0-4548CF469195}"/>
              </a:ext>
            </a:extLst>
          </p:cNvPr>
          <p:cNvSpPr txBox="1"/>
          <p:nvPr/>
        </p:nvSpPr>
        <p:spPr>
          <a:xfrm>
            <a:off x="3045726" y="6584395"/>
            <a:ext cx="6100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https://www.ankecare.com/article/1929-2022-05-09-08-29-47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45944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8073-9D46-27B4-DC24-4F7EA1FE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540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BlazePose</a:t>
            </a:r>
            <a:r>
              <a:rPr lang="en-US" dirty="0"/>
              <a:t>: </a:t>
            </a:r>
            <a:br>
              <a:rPr lang="en-US" dirty="0"/>
            </a:br>
            <a:r>
              <a:rPr lang="en-US" sz="3600" dirty="0"/>
              <a:t>On-device Real-time Body Pose tracking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568CE-64CE-0E4C-D4B2-5157344E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180FEF-0C5B-4E34-A6E0-4548CF469195}"/>
              </a:ext>
            </a:extLst>
          </p:cNvPr>
          <p:cNvSpPr txBox="1"/>
          <p:nvPr/>
        </p:nvSpPr>
        <p:spPr>
          <a:xfrm>
            <a:off x="1026368" y="6451238"/>
            <a:ext cx="10133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SourceBazarevsky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Valentin, Ivan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Grishchenko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Karthik Raveendran, Tyler Zhu, Fan Zhang, and Matthias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Grundmann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Blazepose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On-device real-time body pose tracking."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arXiv:2006.10204 (2020).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053D86-0D7A-571C-BAB1-B0074F412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39" y="1400401"/>
            <a:ext cx="4870579" cy="51618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2A3521-6F8E-D5D3-56FE-25574C415131}"/>
              </a:ext>
            </a:extLst>
          </p:cNvPr>
          <p:cNvSpPr txBox="1"/>
          <p:nvPr/>
        </p:nvSpPr>
        <p:spPr>
          <a:xfrm>
            <a:off x="5987142" y="1181051"/>
            <a:ext cx="57476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BlazePose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33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Keypoint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topology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FB0925-6D13-211B-5513-889C08EE9513}"/>
              </a:ext>
            </a:extLst>
          </p:cNvPr>
          <p:cNvSpPr txBox="1"/>
          <p:nvPr/>
        </p:nvSpPr>
        <p:spPr>
          <a:xfrm>
            <a:off x="5987142" y="1686574"/>
            <a:ext cx="333102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0. Nose</a:t>
            </a:r>
          </a:p>
          <a:p>
            <a:r>
              <a:rPr lang="en-US" dirty="0"/>
              <a:t>1. Left eye inner</a:t>
            </a:r>
          </a:p>
          <a:p>
            <a:r>
              <a:rPr lang="en-US" dirty="0"/>
              <a:t>2. Left eye</a:t>
            </a:r>
          </a:p>
          <a:p>
            <a:r>
              <a:rPr lang="en-US" dirty="0"/>
              <a:t>3. Left eye outer</a:t>
            </a:r>
          </a:p>
          <a:p>
            <a:r>
              <a:rPr lang="en-US" dirty="0"/>
              <a:t>4. Right eye inner</a:t>
            </a:r>
          </a:p>
          <a:p>
            <a:r>
              <a:rPr lang="en-US" dirty="0"/>
              <a:t>5. Right eye</a:t>
            </a:r>
          </a:p>
          <a:p>
            <a:r>
              <a:rPr lang="en-US" dirty="0"/>
              <a:t>6. Right eye outer</a:t>
            </a:r>
          </a:p>
          <a:p>
            <a:r>
              <a:rPr lang="en-US" dirty="0"/>
              <a:t>7. Left ear</a:t>
            </a:r>
          </a:p>
          <a:p>
            <a:r>
              <a:rPr lang="en-US" dirty="0"/>
              <a:t>8. Right ear</a:t>
            </a:r>
          </a:p>
          <a:p>
            <a:r>
              <a:rPr lang="en-US" dirty="0"/>
              <a:t>9. Mouth left</a:t>
            </a:r>
          </a:p>
          <a:p>
            <a:r>
              <a:rPr lang="en-US" dirty="0"/>
              <a:t>10. Mouth right</a:t>
            </a:r>
          </a:p>
          <a:p>
            <a:r>
              <a:rPr lang="en-US" dirty="0"/>
              <a:t>11. Left shoulder</a:t>
            </a:r>
          </a:p>
          <a:p>
            <a:r>
              <a:rPr lang="en-US" dirty="0"/>
              <a:t>12. Right shoulder</a:t>
            </a:r>
          </a:p>
          <a:p>
            <a:r>
              <a:rPr lang="en-US" dirty="0"/>
              <a:t>13. Left elbow</a:t>
            </a:r>
          </a:p>
          <a:p>
            <a:r>
              <a:rPr lang="en-US" dirty="0"/>
              <a:t>14. Right elbow</a:t>
            </a:r>
          </a:p>
          <a:p>
            <a:r>
              <a:rPr lang="en-US" dirty="0"/>
              <a:t>15. Left wrist</a:t>
            </a:r>
          </a:p>
          <a:p>
            <a:r>
              <a:rPr lang="en-US" dirty="0"/>
              <a:t>16. Right wrist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ADFFB8-5665-999F-F741-ACB032AE7699}"/>
              </a:ext>
            </a:extLst>
          </p:cNvPr>
          <p:cNvSpPr txBox="1"/>
          <p:nvPr/>
        </p:nvSpPr>
        <p:spPr>
          <a:xfrm>
            <a:off x="8749581" y="1946039"/>
            <a:ext cx="333102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17. Left pinky #1 knuckle</a:t>
            </a:r>
          </a:p>
          <a:p>
            <a:r>
              <a:rPr lang="en-US" dirty="0"/>
              <a:t>18. Right pinky #1 knuckle</a:t>
            </a:r>
          </a:p>
          <a:p>
            <a:r>
              <a:rPr lang="en-US" dirty="0"/>
              <a:t>19. Left index #1 knuckle</a:t>
            </a:r>
          </a:p>
          <a:p>
            <a:r>
              <a:rPr lang="en-US" dirty="0"/>
              <a:t>20. Right index #1 knuckle</a:t>
            </a:r>
          </a:p>
          <a:p>
            <a:r>
              <a:rPr lang="en-US" dirty="0"/>
              <a:t>21. Left thumb #2 knuckle</a:t>
            </a:r>
          </a:p>
          <a:p>
            <a:r>
              <a:rPr lang="en-US" dirty="0"/>
              <a:t>22. Right thumb #2 knuckle</a:t>
            </a:r>
          </a:p>
          <a:p>
            <a:r>
              <a:rPr lang="en-US" dirty="0"/>
              <a:t>23. Left hip</a:t>
            </a:r>
          </a:p>
          <a:p>
            <a:r>
              <a:rPr lang="en-US" dirty="0"/>
              <a:t>24. Right hip</a:t>
            </a:r>
          </a:p>
          <a:p>
            <a:r>
              <a:rPr lang="en-US" dirty="0"/>
              <a:t>25. Left knee</a:t>
            </a:r>
          </a:p>
          <a:p>
            <a:r>
              <a:rPr lang="en-US" dirty="0"/>
              <a:t>26. Right knee</a:t>
            </a:r>
          </a:p>
          <a:p>
            <a:r>
              <a:rPr lang="en-US" dirty="0"/>
              <a:t>27. Left ankle</a:t>
            </a:r>
          </a:p>
          <a:p>
            <a:r>
              <a:rPr lang="en-US" dirty="0"/>
              <a:t>28. Right ankle</a:t>
            </a:r>
          </a:p>
          <a:p>
            <a:r>
              <a:rPr lang="en-US" dirty="0"/>
              <a:t>29. Left heel</a:t>
            </a:r>
          </a:p>
          <a:p>
            <a:r>
              <a:rPr lang="en-US" dirty="0"/>
              <a:t>30. Right heel</a:t>
            </a:r>
          </a:p>
          <a:p>
            <a:r>
              <a:rPr lang="en-US" dirty="0"/>
              <a:t>31. Left foot index</a:t>
            </a:r>
          </a:p>
          <a:p>
            <a:r>
              <a:rPr lang="en-US" dirty="0"/>
              <a:t>32. Right foot index</a:t>
            </a:r>
          </a:p>
        </p:txBody>
      </p:sp>
    </p:spTree>
    <p:extLst>
      <p:ext uri="{BB962C8B-B14F-4D97-AF65-F5344CB8AC3E}">
        <p14:creationId xmlns:p14="http://schemas.microsoft.com/office/powerpoint/2010/main" val="131224059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8073-9D46-27B4-DC24-4F7EA1FE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8637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BlazePose</a:t>
            </a:r>
            <a:r>
              <a:rPr lang="en-US" dirty="0"/>
              <a:t> results on yoga and fitness poses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568CE-64CE-0E4C-D4B2-5157344E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138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BC463D-69CF-9395-0C19-866967EB0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155" y="832486"/>
            <a:ext cx="5583853" cy="56187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6DD714-3ACC-17AF-1827-290BCDFD56D5}"/>
              </a:ext>
            </a:extLst>
          </p:cNvPr>
          <p:cNvSpPr txBox="1"/>
          <p:nvPr/>
        </p:nvSpPr>
        <p:spPr>
          <a:xfrm>
            <a:off x="1026368" y="6451238"/>
            <a:ext cx="10133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SourceBazarevsky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Valentin, Ivan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Grishchenko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Karthik Raveendran, Tyler Zhu, Fan Zhang, and Matthias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Grundmann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Blazepose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On-device real-time body pose tracking."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arXiv:2006.10204 (2020).</a:t>
            </a:r>
          </a:p>
        </p:txBody>
      </p:sp>
    </p:spTree>
    <p:extLst>
      <p:ext uri="{BB962C8B-B14F-4D97-AF65-F5344CB8AC3E}">
        <p14:creationId xmlns:p14="http://schemas.microsoft.com/office/powerpoint/2010/main" val="285842324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8073-9D46-27B4-DC24-4F7EA1FE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4281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OpenPose</a:t>
            </a:r>
            <a:r>
              <a:rPr lang="en-US" dirty="0"/>
              <a:t> vs. </a:t>
            </a:r>
            <a:r>
              <a:rPr lang="en-US" dirty="0" err="1"/>
              <a:t>BlazePose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568CE-64CE-0E4C-D4B2-5157344E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180FEF-0C5B-4E34-A6E0-4548CF469195}"/>
              </a:ext>
            </a:extLst>
          </p:cNvPr>
          <p:cNvSpPr txBox="1"/>
          <p:nvPr/>
        </p:nvSpPr>
        <p:spPr>
          <a:xfrm>
            <a:off x="1026368" y="6451238"/>
            <a:ext cx="10133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Alsawadi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Motasem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S., El-Sayed M. El-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Kenawy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and Miguel Rio. "Using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BlazePose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on Spatial Temporal Graph Convolutional Networks for Action Recognition." Computers, Materials and Continua 74, no. 1 (2022): 19-36.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8B7833-C7FA-5299-8235-E7C856BD5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47" y="1119674"/>
            <a:ext cx="10626106" cy="52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45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202411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83DEA-C0D0-FD98-E32C-48E67F8976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078" y="1481470"/>
            <a:ext cx="9331844" cy="508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939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Summary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/>
          </a:bodyPr>
          <a:lstStyle/>
          <a:p>
            <a:pPr indent="-411480"/>
            <a:r>
              <a:rPr lang="en-US" sz="5400" dirty="0"/>
              <a:t>AI</a:t>
            </a:r>
          </a:p>
          <a:p>
            <a:pPr indent="-411480"/>
            <a:r>
              <a:rPr lang="en-US" sz="5400" dirty="0"/>
              <a:t>Data Science</a:t>
            </a:r>
          </a:p>
          <a:p>
            <a:pPr indent="-411480"/>
            <a:r>
              <a:rPr lang="en-US" sz="5400" dirty="0"/>
              <a:t>Big Data Analysis</a:t>
            </a:r>
          </a:p>
          <a:p>
            <a:pPr lvl="1" indent="-411480"/>
            <a:endParaRPr lang="en-US" sz="5400" dirty="0"/>
          </a:p>
          <a:p>
            <a:pPr indent="-411480"/>
            <a:endParaRPr lang="en-US" sz="5400" dirty="0"/>
          </a:p>
          <a:p>
            <a:pPr indent="-411480"/>
            <a:endParaRPr lang="en-US" sz="5400" dirty="0"/>
          </a:p>
          <a:p>
            <a:pPr indent="-411480"/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3254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6" y="857801"/>
            <a:ext cx="11518232" cy="5789439"/>
          </a:xfrm>
        </p:spPr>
        <p:txBody>
          <a:bodyPr>
            <a:noAutofit/>
          </a:bodyPr>
          <a:lstStyle/>
          <a:p>
            <a:pPr marL="228600" indent="-228600">
              <a:spcAft>
                <a:spcPts val="200"/>
              </a:spcAft>
            </a:pPr>
            <a:r>
              <a:rPr lang="en-US" altLang="zh-TW" sz="1200" b="0" dirty="0"/>
              <a:t>Stuart Russell and Peter Norvig (2020), Artificial Intelligence: A Modern Approach, 4th Edition, Pearson.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200" b="0" dirty="0" err="1"/>
              <a:t>Aurélien</a:t>
            </a:r>
            <a:r>
              <a:rPr lang="en-US" altLang="zh-TW" sz="1200" b="0" dirty="0"/>
              <a:t> </a:t>
            </a:r>
            <a:r>
              <a:rPr lang="en-US" altLang="zh-TW" sz="1200" b="0" dirty="0" err="1"/>
              <a:t>Géron</a:t>
            </a:r>
            <a:r>
              <a:rPr lang="en-US" altLang="zh-TW" sz="1200" b="0" dirty="0"/>
              <a:t> (2019), Hands-On Machine Learning with Scikit-Learn, </a:t>
            </a:r>
            <a:r>
              <a:rPr lang="en-US" altLang="zh-TW" sz="1200" b="0" dirty="0" err="1"/>
              <a:t>Keras</a:t>
            </a:r>
            <a:r>
              <a:rPr lang="en-US" altLang="zh-TW" sz="1200" b="0" dirty="0"/>
              <a:t>, and TensorFlow: Concepts, Tools, and Techniques to Build Intelligent Systems, 2nd Edition, O’Reilly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/>
              <a:t>Steven </a:t>
            </a:r>
            <a:r>
              <a:rPr lang="en-US" sz="1200" b="0" dirty="0" err="1"/>
              <a:t>D'Ascoli</a:t>
            </a:r>
            <a:r>
              <a:rPr lang="en-US" sz="1200" b="0" dirty="0"/>
              <a:t> (2022), Artificial Intelligence and Deep Learning with Python:  Every Line of Code Explained For Readers New to AI and New to Python, Independently published.</a:t>
            </a:r>
          </a:p>
          <a:p>
            <a:pPr>
              <a:spcAft>
                <a:spcPts val="200"/>
              </a:spcAft>
            </a:pPr>
            <a:r>
              <a:rPr lang="en-US" altLang="zh-TW" sz="1200" b="0" dirty="0"/>
              <a:t>Varun Grover, Roger HL Chiang, Ting-Peng Liang, and </a:t>
            </a:r>
            <a:r>
              <a:rPr lang="en-US" altLang="zh-TW" sz="1200" b="0" dirty="0" err="1"/>
              <a:t>Dongsong</a:t>
            </a:r>
            <a:r>
              <a:rPr lang="en-US" altLang="zh-TW" sz="1200" b="0" dirty="0"/>
              <a:t> Zhang (2018), "Creating Strategic Business Value from Big Data Analytics: A Research Framework", Journal of Management Information Systems, 35, no. 2, pp. 388-423.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 err="1"/>
              <a:t>Junliang</a:t>
            </a:r>
            <a:r>
              <a:rPr lang="en-US" sz="1200" b="0" dirty="0"/>
              <a:t> Wang, </a:t>
            </a:r>
            <a:r>
              <a:rPr lang="en-US" sz="1200" b="0" dirty="0" err="1"/>
              <a:t>Chuqiao</a:t>
            </a:r>
            <a:r>
              <a:rPr lang="en-US" sz="1200" b="0" dirty="0"/>
              <a:t> Xu, </a:t>
            </a:r>
            <a:r>
              <a:rPr lang="en-US" sz="1200" b="0" dirty="0" err="1"/>
              <a:t>Jie</a:t>
            </a:r>
            <a:r>
              <a:rPr lang="en-US" sz="1200" b="0" dirty="0"/>
              <a:t> Zhang, and Ray Zhong (2022). "Big data analytics for intelligent manufacturing systems: A review." Journal of Manufacturing Systems 62 (2022): 738-752.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/>
              <a:t>Ramesh Sharda, </a:t>
            </a:r>
            <a:r>
              <a:rPr lang="en-US" sz="1200" b="0" dirty="0" err="1"/>
              <a:t>Dursun</a:t>
            </a:r>
            <a:r>
              <a:rPr lang="en-US" sz="1200" b="0" dirty="0"/>
              <a:t> </a:t>
            </a:r>
            <a:r>
              <a:rPr lang="en-US" sz="1200" b="0" dirty="0" err="1"/>
              <a:t>Delen</a:t>
            </a:r>
            <a:r>
              <a:rPr lang="en-US" sz="1200" b="0" dirty="0"/>
              <a:t>, and Efraim Turban (2017),  Business Intelligence, Analytics, and Data Science: A Managerial Perspective, 4th Edition, Pearson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/>
              <a:t>Arun </a:t>
            </a:r>
            <a:r>
              <a:rPr lang="en-US" sz="1200" b="0" dirty="0" err="1"/>
              <a:t>Amaithi</a:t>
            </a:r>
            <a:r>
              <a:rPr lang="en-US" sz="1200" b="0" dirty="0"/>
              <a:t> </a:t>
            </a:r>
            <a:r>
              <a:rPr lang="en-US" sz="1200" b="0" dirty="0" err="1"/>
              <a:t>Rajan</a:t>
            </a:r>
            <a:r>
              <a:rPr lang="en-US" sz="1200" b="0" dirty="0"/>
              <a:t> and </a:t>
            </a:r>
            <a:r>
              <a:rPr lang="en-US" sz="1200" b="0" dirty="0" err="1"/>
              <a:t>Vetriselvi</a:t>
            </a:r>
            <a:r>
              <a:rPr lang="en-US" sz="1200" b="0" dirty="0"/>
              <a:t> V (2023). "Systematic Survey: Secure and Privacy-Preserving Big Data Analytics in Cloud." Journal of Computer Information Systems (2023): 1-21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/>
              <a:t>Lewis Tunstall, Leandro von Werra, and Thomas Wolf (2022), Natural Language Processing with Transformers:  Building Language Applications with Hugging Face,  O'Reilly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arXiv:2203.02155.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 err="1"/>
              <a:t>Gozalo-Brizuela</a:t>
            </a:r>
            <a:r>
              <a:rPr lang="en-US" sz="1200" b="0" dirty="0"/>
              <a:t>, Roberto, and Eduardo C. Garrido-</a:t>
            </a:r>
            <a:r>
              <a:rPr lang="en-US" sz="1200" b="0" dirty="0" err="1"/>
              <a:t>Merchan</a:t>
            </a:r>
            <a:r>
              <a:rPr lang="en-US" sz="1200" b="0" dirty="0"/>
              <a:t> (2023). "</a:t>
            </a:r>
            <a:r>
              <a:rPr lang="en-US" sz="1200" b="0" dirty="0" err="1"/>
              <a:t>ChatGPT</a:t>
            </a:r>
            <a:r>
              <a:rPr lang="en-US" sz="1200" b="0" dirty="0"/>
              <a:t> is not all you need. A State of the Art Review of large Generative AI models."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arXiv:2301.04655 (2023).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 err="1"/>
              <a:t>Chien</a:t>
            </a:r>
            <a:r>
              <a:rPr lang="en-US" sz="1200" b="0" dirty="0"/>
              <a:t>-Yao Wang, Alexey </a:t>
            </a:r>
            <a:r>
              <a:rPr lang="en-US" sz="1200" b="0" dirty="0" err="1"/>
              <a:t>Bochkovskiy</a:t>
            </a:r>
            <a:r>
              <a:rPr lang="en-US" sz="1200" b="0" dirty="0"/>
              <a:t>, and Hong-Yuan Mark Liao. (2022) "YOLOv7: Trainable bag-of-freebies sets new state-of-the-art for real-time object detectors."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arXiv:2207.02696.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/>
              <a:t>Alec Radford, Jong </a:t>
            </a:r>
            <a:r>
              <a:rPr lang="en-US" sz="1200" b="0" dirty="0" err="1"/>
              <a:t>Wook</a:t>
            </a:r>
            <a:r>
              <a:rPr lang="en-US" sz="1200" b="0" dirty="0"/>
              <a:t> Kim, Chris </a:t>
            </a:r>
            <a:r>
              <a:rPr lang="en-US" sz="1200" b="0" dirty="0" err="1"/>
              <a:t>Hallacy</a:t>
            </a:r>
            <a:r>
              <a:rPr lang="en-US" sz="1200" b="0" dirty="0"/>
              <a:t>, Aditya Ramesh, Gabriel Goh, </a:t>
            </a:r>
            <a:r>
              <a:rPr lang="en-US" sz="1200" b="0" dirty="0" err="1"/>
              <a:t>Sandhini</a:t>
            </a:r>
            <a:r>
              <a:rPr lang="en-US" sz="1200" b="0" dirty="0"/>
              <a:t> Agarwal, Girish Sastry et al. (2021) "Learning transferable visual models from natural language supervision." In International Conference on Machine Learning, pp. 8748-8763. PMLR.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 err="1"/>
              <a:t>Wonjae</a:t>
            </a:r>
            <a:r>
              <a:rPr lang="en-US" sz="1200" b="0" dirty="0"/>
              <a:t> Kim, </a:t>
            </a:r>
            <a:r>
              <a:rPr lang="en-US" sz="1200" b="0" dirty="0" err="1"/>
              <a:t>Bokyung</a:t>
            </a:r>
            <a:r>
              <a:rPr lang="en-US" sz="1200" b="0" dirty="0"/>
              <a:t> Son, and </a:t>
            </a:r>
            <a:r>
              <a:rPr lang="en-US" sz="1200" b="0" dirty="0" err="1"/>
              <a:t>Ildoo</a:t>
            </a:r>
            <a:r>
              <a:rPr lang="en-US" sz="1200" b="0" dirty="0"/>
              <a:t> Kim. (2021) "</a:t>
            </a:r>
            <a:r>
              <a:rPr lang="en-US" sz="1200" b="0" dirty="0" err="1"/>
              <a:t>Vilt</a:t>
            </a:r>
            <a:r>
              <a:rPr lang="en-US" sz="1200" b="0" dirty="0"/>
              <a:t>: Vision-and-language transformer without convolution or region supervision."  In International Conference on Machine Learning, pp. 5583-5594. PMLR.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/>
              <a:t>Meng-Hao Guo, Tian-Xing Xu, Jiang-Jiang Liu, Zheng-Ning Liu, Peng-Tao Jiang, Tai-Jiang Mu, Song-Hai Zhang, Ralph R. Martin, Ming-Ming Cheng, and Shi-Min Hu. (2022) "Attention mechanisms in computer vision: A survey." Computational Visual Media ,:1-38.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/>
              <a:t>Valentin </a:t>
            </a:r>
            <a:r>
              <a:rPr lang="en-US" sz="1200" b="0" dirty="0" err="1"/>
              <a:t>Bazarevsky</a:t>
            </a:r>
            <a:r>
              <a:rPr lang="en-US" sz="1200" b="0" dirty="0"/>
              <a:t>, Ivan </a:t>
            </a:r>
            <a:r>
              <a:rPr lang="en-US" sz="1200" b="0" dirty="0" err="1"/>
              <a:t>Grishchenko</a:t>
            </a:r>
            <a:r>
              <a:rPr lang="en-US" sz="1200" b="0" dirty="0"/>
              <a:t>, Karthik Raveendran, Tyler Zhu, Fan Zhang, and Matthias </a:t>
            </a:r>
            <a:r>
              <a:rPr lang="en-US" sz="1200" b="0" dirty="0" err="1"/>
              <a:t>Grundmann</a:t>
            </a:r>
            <a:r>
              <a:rPr lang="en-US" sz="1200" b="0" dirty="0"/>
              <a:t>.(2020) "</a:t>
            </a:r>
            <a:r>
              <a:rPr lang="en-US" sz="1200" b="0" dirty="0" err="1"/>
              <a:t>Blazepose</a:t>
            </a:r>
            <a:r>
              <a:rPr lang="en-US" sz="1200" b="0" dirty="0"/>
              <a:t>: On-device real-time body pose tracking."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arXiv:2006.10204.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/>
              <a:t>Huynh-The, </a:t>
            </a:r>
            <a:r>
              <a:rPr lang="en-US" sz="1200" b="0" dirty="0" err="1"/>
              <a:t>Thien</a:t>
            </a:r>
            <a:r>
              <a:rPr lang="en-US" sz="1200" b="0" dirty="0"/>
              <a:t>, Quoc-Viet Pham, Xuan-Qui Pham, Thanh </a:t>
            </a:r>
            <a:r>
              <a:rPr lang="en-US" sz="1200" b="0" dirty="0" err="1"/>
              <a:t>Thi</a:t>
            </a:r>
            <a:r>
              <a:rPr lang="en-US" sz="1200" b="0" dirty="0"/>
              <a:t> Nguyen, Zhu Han, and Dong-</a:t>
            </a:r>
            <a:r>
              <a:rPr lang="en-US" sz="1200" b="0" dirty="0" err="1"/>
              <a:t>Seong</a:t>
            </a:r>
            <a:r>
              <a:rPr lang="en-US" sz="1200" b="0" dirty="0"/>
              <a:t> Kim  (2022). "Artificial Intelligence for the Metaverse: A Survey."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arXiv:2202.10336.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/>
              <a:t>Min-Yuh Day (2023), Python 101, </a:t>
            </a:r>
            <a:r>
              <a:rPr lang="en-US" sz="1200" b="0" dirty="0">
                <a:hlinkClick r:id="rId2"/>
              </a:rPr>
              <a:t>https://tinyurl.com/aintpupython101</a:t>
            </a:r>
            <a:endParaRPr lang="en-US" sz="1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4783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981617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505478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397468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589832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895738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2023/02/21  Introduction to Big Data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2  2023/02/28  (Day Off)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3  2023/03/07  AI, Data Science, and Big Data Analysis</a:t>
            </a:r>
          </a:p>
          <a:p>
            <a:pPr marL="0" indent="0">
              <a:buNone/>
            </a:pPr>
            <a:r>
              <a:rPr lang="en-US" sz="2800" dirty="0"/>
              <a:t>4  2023/03/14  Foundations of Big Data Analysis in Python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2023/03/21  Case Study on Big Data Analysis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6  2023/03/28  Machine Learning: SAS Viya, Data Preparation and 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Algorithm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41744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884" y="215430"/>
            <a:ext cx="9056232" cy="6427140"/>
          </a:xfrm>
        </p:spPr>
        <p:txBody>
          <a:bodyPr>
            <a:normAutofit/>
          </a:bodyPr>
          <a:lstStyle/>
          <a:p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in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FinTech</a:t>
            </a:r>
            <a:endParaRPr lang="en-US" sz="1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A439-E169-CD47-93A7-9C6E623C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14" y="40567"/>
            <a:ext cx="10435772" cy="85443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FinBrain</a:t>
            </a:r>
            <a:r>
              <a:rPr lang="en-US" dirty="0">
                <a:solidFill>
                  <a:schemeClr val="accent1"/>
                </a:solidFill>
              </a:rPr>
              <a:t>: when </a:t>
            </a:r>
            <a:r>
              <a:rPr lang="en-US" dirty="0">
                <a:solidFill>
                  <a:srgbClr val="FF0000"/>
                </a:solidFill>
              </a:rPr>
              <a:t>Finance</a:t>
            </a:r>
            <a:r>
              <a:rPr lang="en-US" dirty="0">
                <a:solidFill>
                  <a:schemeClr val="accent1"/>
                </a:solidFill>
              </a:rPr>
              <a:t> meets </a:t>
            </a:r>
            <a:r>
              <a:rPr lang="en-US" dirty="0">
                <a:solidFill>
                  <a:srgbClr val="FF0000"/>
                </a:solidFill>
              </a:rPr>
              <a:t>AI 2.0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(Zheng et al.,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61BE1-42EA-4543-8822-8EDCE3F6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E95A2-ADEB-5947-997C-2705005C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18" y="854440"/>
            <a:ext cx="8834840" cy="5616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22AF5-45CF-9D40-986F-4C2F81F30920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518800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D277-9A21-C848-BD06-8B3C32C8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AI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6F12A-C72D-CE48-9E10-787004BD8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91730"/>
            <a:ext cx="8229600" cy="4448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a new generation of AI </a:t>
            </a:r>
            <a:br>
              <a:rPr lang="en-US" sz="4400" dirty="0"/>
            </a:br>
            <a:r>
              <a:rPr lang="en-US" sz="4400" dirty="0"/>
              <a:t>based on the </a:t>
            </a:r>
            <a:br>
              <a:rPr lang="en-US" sz="4400" dirty="0"/>
            </a:br>
            <a:r>
              <a:rPr lang="en-US" sz="4400" dirty="0"/>
              <a:t>novel information environment of </a:t>
            </a:r>
            <a:br>
              <a:rPr lang="en-US" sz="4400" dirty="0"/>
            </a:br>
            <a:r>
              <a:rPr lang="en-US" sz="4400" dirty="0"/>
              <a:t>major changes and </a:t>
            </a:r>
            <a:br>
              <a:rPr lang="en-US" sz="4400" dirty="0"/>
            </a:br>
            <a:r>
              <a:rPr lang="en-US" sz="4400" dirty="0"/>
              <a:t>the development of </a:t>
            </a:r>
          </a:p>
          <a:p>
            <a:pPr marL="0" indent="0" algn="ctr">
              <a:buNone/>
            </a:pPr>
            <a:r>
              <a:rPr lang="en-US" sz="4400" dirty="0"/>
              <a:t>new goals.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6D8AD-BD31-E942-AB68-B16E9CE0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4A080-3960-2B40-BC08-DE1ED7FA87DF}"/>
              </a:ext>
            </a:extLst>
          </p:cNvPr>
          <p:cNvSpPr/>
          <p:nvPr/>
        </p:nvSpPr>
        <p:spPr>
          <a:xfrm>
            <a:off x="3285343" y="6558777"/>
            <a:ext cx="63183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Yunhe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Pan (2016),  "Heading toward artificial intelligence 2.0." Engineering 2, no. 4, 409-413.</a:t>
            </a:r>
          </a:p>
        </p:txBody>
      </p:sp>
    </p:spTree>
    <p:extLst>
      <p:ext uri="{BB962C8B-B14F-4D97-AF65-F5344CB8AC3E}">
        <p14:creationId xmlns:p14="http://schemas.microsoft.com/office/powerpoint/2010/main" val="2609528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3131-540C-824D-8822-13A0998B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7763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Technology-driven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Financial Industry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5BD48D-1219-8C44-9F98-5093EBAB40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41360" y="1405325"/>
          <a:ext cx="8761748" cy="492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56">
                  <a:extLst>
                    <a:ext uri="{9D8B030D-6E8A-4147-A177-3AD203B41FA5}">
                      <a16:colId xmlns:a16="http://schemas.microsoft.com/office/drawing/2014/main" val="924378679"/>
                    </a:ext>
                  </a:extLst>
                </a:gridCol>
                <a:gridCol w="1595947">
                  <a:extLst>
                    <a:ext uri="{9D8B030D-6E8A-4147-A177-3AD203B41FA5}">
                      <a16:colId xmlns:a16="http://schemas.microsoft.com/office/drawing/2014/main" val="3396896072"/>
                    </a:ext>
                  </a:extLst>
                </a:gridCol>
                <a:gridCol w="2138569">
                  <a:extLst>
                    <a:ext uri="{9D8B030D-6E8A-4147-A177-3AD203B41FA5}">
                      <a16:colId xmlns:a16="http://schemas.microsoft.com/office/drawing/2014/main" val="2771382265"/>
                    </a:ext>
                  </a:extLst>
                </a:gridCol>
                <a:gridCol w="1367726">
                  <a:extLst>
                    <a:ext uri="{9D8B030D-6E8A-4147-A177-3AD203B41FA5}">
                      <a16:colId xmlns:a16="http://schemas.microsoft.com/office/drawing/2014/main" val="693894521"/>
                    </a:ext>
                  </a:extLst>
                </a:gridCol>
                <a:gridCol w="1752350">
                  <a:extLst>
                    <a:ext uri="{9D8B030D-6E8A-4147-A177-3AD203B41FA5}">
                      <a16:colId xmlns:a16="http://schemas.microsoft.com/office/drawing/2014/main" val="531093379"/>
                    </a:ext>
                  </a:extLst>
                </a:gridCol>
              </a:tblGrid>
              <a:tr h="1492030">
                <a:tc>
                  <a:txBody>
                    <a:bodyPr/>
                    <a:lstStyle/>
                    <a:p>
                      <a:r>
                        <a:rPr lang="en-US" sz="2200" dirty="0"/>
                        <a:t>Development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Driving technology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Main 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Inclusive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Relationship between technology and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611"/>
                  </a:ext>
                </a:extLst>
              </a:tr>
              <a:tr h="666652">
                <a:tc>
                  <a:txBody>
                    <a:bodyPr/>
                    <a:lstStyle/>
                    <a:p>
                      <a:r>
                        <a:rPr lang="en-US" dirty="0"/>
                        <a:t>Fintech 1.0 (financial 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 card, ATM, and 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 as a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65573"/>
                  </a:ext>
                </a:extLst>
              </a:tr>
              <a:tr h="1523775">
                <a:tc>
                  <a:txBody>
                    <a:bodyPr/>
                    <a:lstStyle/>
                    <a:p>
                      <a:r>
                        <a:rPr lang="en-US" dirty="0"/>
                        <a:t>Fintech 2.0 (Internet finance)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Marketplace lending, third-party payment, crowdfunding, and Internet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Technology-driven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94602"/>
                  </a:ext>
                </a:extLst>
              </a:tr>
              <a:tr h="12380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Fintech 3.0 (financial intelligence)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AI, Big Data, Cloud Computing, Blockchain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Intelligent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Deep 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937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BEC74-490E-C643-9452-FEFBDD2B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DB00E-96D2-C440-8AC3-B2E1F692F669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4128967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375600"/>
          </a:xfrm>
        </p:spPr>
        <p:txBody>
          <a:bodyPr>
            <a:normAutofit fontScale="90000"/>
          </a:bodyPr>
          <a:lstStyle/>
          <a:p>
            <a:r>
              <a:rPr lang="en-US" dirty="0"/>
              <a:t>AI and Blockchain </a:t>
            </a:r>
            <a:br>
              <a:rPr lang="en-US" dirty="0"/>
            </a:br>
            <a:r>
              <a:rPr lang="en-US" dirty="0"/>
              <a:t>Key Enabling Technologies of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ED2F0-EB0A-7520-9F04-6AF4B7816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9" y="1458725"/>
            <a:ext cx="11771361" cy="4956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Gadekallu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Thippa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Reddy,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Huynh-The,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Weizheng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Gokul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Yenduri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Pasika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Ranaweera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Quoc-Viet Pham,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Benevides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 Costa,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Madhusanka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Liyanage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"Blockchain for the Metaverse: A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arXiv:2203.09738..</a:t>
            </a:r>
          </a:p>
        </p:txBody>
      </p:sp>
    </p:spTree>
    <p:extLst>
      <p:ext uri="{BB962C8B-B14F-4D97-AF65-F5344CB8AC3E}">
        <p14:creationId xmlns:p14="http://schemas.microsoft.com/office/powerpoint/2010/main" val="1811831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29808"/>
          </a:xfrm>
        </p:spPr>
        <p:txBody>
          <a:bodyPr>
            <a:normAutofit fontScale="90000"/>
          </a:bodyPr>
          <a:lstStyle/>
          <a:p>
            <a:r>
              <a:rPr lang="en-US" dirty="0"/>
              <a:t>Primary Technical Aspects in the Metaverse</a:t>
            </a:r>
            <a:br>
              <a:rPr lang="en-US" dirty="0"/>
            </a:br>
            <a:r>
              <a:rPr lang="en-US" sz="3600" b="0" dirty="0"/>
              <a:t>AI with ML algorithms and DL architectures </a:t>
            </a:r>
            <a:br>
              <a:rPr lang="en-US" sz="3600" b="0" dirty="0"/>
            </a:br>
            <a:r>
              <a:rPr lang="en-US" sz="3600" b="0" dirty="0"/>
              <a:t>is advancing the user experience in the virtual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B197DD-329A-4342-6904-9ABC307FB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5" y="2328561"/>
            <a:ext cx="11869610" cy="35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94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for the Metaverse in the Application Aspects </a:t>
            </a:r>
            <a:r>
              <a:rPr lang="en-US" sz="2700" b="0" dirty="0"/>
              <a:t>healthcare, manufacturing, smart cities, gaming </a:t>
            </a:r>
            <a:br>
              <a:rPr lang="en-US" sz="2700" b="0" dirty="0"/>
            </a:br>
            <a:r>
              <a:rPr lang="en-US" sz="2700" b="0" dirty="0"/>
              <a:t>E-commerce, human resources, real estate, and </a:t>
            </a:r>
            <a:r>
              <a:rPr lang="en-US" sz="2700" b="0" dirty="0" err="1"/>
              <a:t>DeFi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8E87B9-867E-BE02-83C2-FA82DCE78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793" y="1512176"/>
            <a:ext cx="8055526" cy="4907499"/>
          </a:xfrm>
        </p:spPr>
      </p:pic>
    </p:spTree>
    <p:extLst>
      <p:ext uri="{BB962C8B-B14F-4D97-AF65-F5344CB8AC3E}">
        <p14:creationId xmlns:p14="http://schemas.microsoft.com/office/powerpoint/2010/main" val="233807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09638-303F-BB4E-9E1D-9EC40C23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Data Science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F2842-8E93-4243-9D75-DF739300E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7257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>
            <a:extLst>
              <a:ext uri="{FF2B5EF4-FFF2-40B4-BE49-F238E27FC236}">
                <a16:creationId xmlns:a16="http://schemas.microsoft.com/office/drawing/2014/main" id="{C89BB447-5A47-9140-99C1-09F32E84C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5889"/>
            <a:ext cx="8229600" cy="1296987"/>
          </a:xfrm>
        </p:spPr>
        <p:txBody>
          <a:bodyPr>
            <a:normAutofit fontScale="90000"/>
          </a:bodyPr>
          <a:lstStyle/>
          <a:p>
            <a:r>
              <a:rPr lang="en-US" altLang="zh-TW" sz="2000" dirty="0">
                <a:ea typeface="標楷體" panose="03000509000000000000" pitchFamily="49" charset="-120"/>
                <a:cs typeface="標楷體" panose="03000509000000000000" pitchFamily="49" charset="-120"/>
              </a:rPr>
              <a:t>EMC Education Services, </a:t>
            </a:r>
            <a:br>
              <a:rPr lang="en-US" altLang="zh-TW" sz="2000" dirty="0"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3100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Data Science and Big Data Analytics: </a:t>
            </a:r>
            <a:br>
              <a:rPr lang="en-US" altLang="zh-TW" sz="3100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2000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Discovering, Analyzing, Visualizing and Presenting Data, </a:t>
            </a:r>
            <a:br>
              <a:rPr lang="en-US" altLang="zh-TW" sz="2000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2000" dirty="0">
                <a:ea typeface="標楷體" panose="03000509000000000000" pitchFamily="49" charset="-120"/>
                <a:cs typeface="標楷體" panose="03000509000000000000" pitchFamily="49" charset="-120"/>
              </a:rPr>
              <a:t>Wiley, 2015</a:t>
            </a:r>
            <a:endParaRPr lang="zh-TW" altLang="en-US" sz="2000" dirty="0">
              <a:ea typeface="標楷體" panose="03000509000000000000" pitchFamily="49" charset="-120"/>
              <a:cs typeface="標楷體" panose="03000509000000000000" pitchFamily="49" charset="-120"/>
            </a:endParaRPr>
          </a:p>
        </p:txBody>
      </p:sp>
      <p:sp>
        <p:nvSpPr>
          <p:cNvPr id="10243" name="投影片編號版面配置區 3">
            <a:extLst>
              <a:ext uri="{FF2B5EF4-FFF2-40B4-BE49-F238E27FC236}">
                <a16:creationId xmlns:a16="http://schemas.microsoft.com/office/drawing/2014/main" id="{2A9518DD-1672-A141-A2BE-0721E223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820A0D-9BFF-9F40-956C-B90F0ED6188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0E3E1B99-CD30-F543-8FF2-AB8953FA7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3363" y="1412876"/>
            <a:ext cx="41402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0463272-6065-024C-A4CF-A5098A8F91EE}"/>
              </a:ext>
            </a:extLst>
          </p:cNvPr>
          <p:cNvSpPr/>
          <p:nvPr/>
        </p:nvSpPr>
        <p:spPr>
          <a:xfrm>
            <a:off x="2916239" y="6615113"/>
            <a:ext cx="6359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Source: 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Arial" charset="0"/>
                <a:hlinkClick r:id="rId3"/>
              </a:rPr>
              <a:t>http://www.amazon.com/Data-Science-Big-Analytics-Discovering/dp/111887613X</a:t>
            </a:r>
            <a:endParaRPr lang="en-US" altLang="zh-TW" sz="1000" dirty="0">
              <a:solidFill>
                <a:schemeClr val="bg1">
                  <a:lumMod val="6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193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7  2023/04/04  (Children's Day) (Day off)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2023/04/11 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9  2023/04/18  Machine Learning: Decision Trees and Ensembles of Trees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10  2023/04/25  Machine Learning: Neural Networks (NN) and 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Support Vector Machines (SVM)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11  2023/05/02  Case Study on Big Data Analysis II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12  2023/05/09  Machine Learning: Model Assessment and Deployment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dirty="0"/>
              <a:t>                                                 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64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A93D2-D881-F94B-A3B0-4F82BF5B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520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Analyst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55BEC-CDBF-FB4D-B0B8-84670AB1D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87116"/>
            <a:ext cx="11222181" cy="5166183"/>
          </a:xfrm>
        </p:spPr>
        <p:txBody>
          <a:bodyPr>
            <a:noAutofit/>
          </a:bodyPr>
          <a:lstStyle/>
          <a:p>
            <a:r>
              <a:rPr lang="en-US" sz="4000" dirty="0"/>
              <a:t>Data analyst is just another term for professionals who were doing </a:t>
            </a:r>
            <a:r>
              <a:rPr lang="en-US" sz="4000" dirty="0">
                <a:solidFill>
                  <a:srgbClr val="C00000"/>
                </a:solidFill>
              </a:rPr>
              <a:t>BI</a:t>
            </a:r>
            <a:r>
              <a:rPr lang="en-US" sz="4000" dirty="0"/>
              <a:t> in the form of </a:t>
            </a:r>
            <a:r>
              <a:rPr lang="en-US" sz="4000" dirty="0">
                <a:solidFill>
                  <a:srgbClr val="C00000"/>
                </a:solidFill>
              </a:rPr>
              <a:t>data compilation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C00000"/>
                </a:solidFill>
              </a:rPr>
              <a:t>cleaning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C00000"/>
                </a:solidFill>
              </a:rPr>
              <a:t>reporting</a:t>
            </a:r>
            <a:r>
              <a:rPr lang="en-US" sz="4000" dirty="0"/>
              <a:t>, and perhaps some </a:t>
            </a:r>
            <a:r>
              <a:rPr lang="en-US" sz="4000" dirty="0">
                <a:solidFill>
                  <a:srgbClr val="C00000"/>
                </a:solidFill>
              </a:rPr>
              <a:t>visualization</a:t>
            </a:r>
            <a:r>
              <a:rPr lang="en-US" sz="4000" dirty="0"/>
              <a:t>. </a:t>
            </a:r>
          </a:p>
          <a:p>
            <a:r>
              <a:rPr lang="en-US" sz="4000" dirty="0"/>
              <a:t>Their skill sets included Excel, some SQL knowledge, and reporting. </a:t>
            </a:r>
          </a:p>
          <a:p>
            <a:r>
              <a:rPr lang="en-US" sz="4000" dirty="0"/>
              <a:t>You would recognize those capabilities as </a:t>
            </a:r>
            <a:r>
              <a:rPr lang="en-US" sz="4000" dirty="0">
                <a:solidFill>
                  <a:srgbClr val="C00000"/>
                </a:solidFill>
              </a:rPr>
              <a:t>descriptive</a:t>
            </a:r>
            <a:r>
              <a:rPr lang="en-US" sz="4000" dirty="0"/>
              <a:t> or </a:t>
            </a:r>
            <a:r>
              <a:rPr lang="en-US" sz="4000" dirty="0">
                <a:solidFill>
                  <a:srgbClr val="C00000"/>
                </a:solidFill>
              </a:rPr>
              <a:t>reporting analytics</a:t>
            </a:r>
            <a:r>
              <a:rPr lang="en-US" sz="40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E8E29-1F01-DA4E-B1F1-61940ADD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30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940EA63D-04CF-A541-BA08-E4D805DCC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80129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37841-6B15-DC45-BA71-91CCFF061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3222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Scientist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2F1C4-91CA-8C4A-9B35-990349563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43" y="1267326"/>
            <a:ext cx="10951758" cy="5165558"/>
          </a:xfrm>
        </p:spPr>
        <p:txBody>
          <a:bodyPr>
            <a:noAutofit/>
          </a:bodyPr>
          <a:lstStyle/>
          <a:p>
            <a:r>
              <a:rPr lang="en-US" sz="2800" dirty="0"/>
              <a:t>Data scientist is responsible for </a:t>
            </a:r>
            <a:r>
              <a:rPr lang="en-US" sz="2800" dirty="0">
                <a:solidFill>
                  <a:srgbClr val="C00000"/>
                </a:solidFill>
              </a:rPr>
              <a:t>predictive analysis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C00000"/>
                </a:solidFill>
              </a:rPr>
              <a:t>statistical analysis</a:t>
            </a:r>
            <a:r>
              <a:rPr lang="en-US" sz="2800" dirty="0"/>
              <a:t>, and more </a:t>
            </a:r>
            <a:r>
              <a:rPr lang="en-US" sz="2800" dirty="0">
                <a:solidFill>
                  <a:srgbClr val="C00000"/>
                </a:solidFill>
              </a:rPr>
              <a:t>advanced analytical tools and algorithms</a:t>
            </a:r>
            <a:r>
              <a:rPr lang="en-US" sz="2800" dirty="0"/>
              <a:t>.</a:t>
            </a:r>
          </a:p>
          <a:p>
            <a:r>
              <a:rPr lang="en-US" sz="2800" dirty="0"/>
              <a:t>They may have a deeper knowledge of algorithms and may recognize them under various labels—</a:t>
            </a:r>
            <a:r>
              <a:rPr lang="en-US" sz="2800" dirty="0">
                <a:solidFill>
                  <a:srgbClr val="C00000"/>
                </a:solidFill>
              </a:rPr>
              <a:t>data mining, knowledge discovery, or machine learning</a:t>
            </a:r>
            <a:r>
              <a:rPr lang="en-US" sz="2800" dirty="0"/>
              <a:t>. </a:t>
            </a:r>
          </a:p>
          <a:p>
            <a:r>
              <a:rPr lang="en-US" sz="2800" dirty="0"/>
              <a:t>Some of these professionals may also need deeper programming knowledge to be able to write code for data cleaning/analysis in current Web-oriented languages such as Java or Python and statistical languages such as R. </a:t>
            </a:r>
          </a:p>
          <a:p>
            <a:r>
              <a:rPr lang="en-US" sz="2800" dirty="0"/>
              <a:t>Many analytics professionals also need to build significant expertise in </a:t>
            </a:r>
            <a:r>
              <a:rPr lang="en-US" sz="2800" dirty="0">
                <a:solidFill>
                  <a:srgbClr val="C00000"/>
                </a:solidFill>
              </a:rPr>
              <a:t>statistical modeling, experimentation</a:t>
            </a:r>
            <a:r>
              <a:rPr lang="en-US" sz="2800" dirty="0"/>
              <a:t>, and </a:t>
            </a:r>
            <a:r>
              <a:rPr lang="en-US" sz="2800" dirty="0">
                <a:solidFill>
                  <a:srgbClr val="C00000"/>
                </a:solidFill>
              </a:rPr>
              <a:t>analysis</a:t>
            </a:r>
            <a:r>
              <a:rPr lang="en-US" sz="28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B385E-F02F-FF4E-84F0-E8A760C14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31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E71C3C9F-BB2D-884D-8627-61826C50A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220070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963" y="1341439"/>
            <a:ext cx="691515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8" name="圓角矩形 30"/>
          <p:cNvSpPr/>
          <p:nvPr/>
        </p:nvSpPr>
        <p:spPr>
          <a:xfrm>
            <a:off x="6312025" y="1556226"/>
            <a:ext cx="3097089" cy="1512734"/>
          </a:xfrm>
          <a:prstGeom prst="roundRect">
            <a:avLst>
              <a:gd name="adj" fmla="val 12834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9" name="圓角矩形 30"/>
          <p:cNvSpPr/>
          <p:nvPr/>
        </p:nvSpPr>
        <p:spPr>
          <a:xfrm>
            <a:off x="4583832" y="2924944"/>
            <a:ext cx="1224136" cy="864096"/>
          </a:xfrm>
          <a:prstGeom prst="roundRect">
            <a:avLst>
              <a:gd name="adj" fmla="val 26874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10" name="圓角矩形 30"/>
          <p:cNvSpPr/>
          <p:nvPr/>
        </p:nvSpPr>
        <p:spPr>
          <a:xfrm>
            <a:off x="2317142" y="1556227"/>
            <a:ext cx="1258578" cy="4681085"/>
          </a:xfrm>
          <a:prstGeom prst="roundRect">
            <a:avLst>
              <a:gd name="adj" fmla="val 26874"/>
            </a:avLst>
          </a:prstGeom>
          <a:noFill/>
          <a:ln w="381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11" name="圓角矩形 30"/>
          <p:cNvSpPr/>
          <p:nvPr/>
        </p:nvSpPr>
        <p:spPr>
          <a:xfrm>
            <a:off x="3752541" y="6237311"/>
            <a:ext cx="5367796" cy="357164"/>
          </a:xfrm>
          <a:prstGeom prst="roundRect">
            <a:avLst>
              <a:gd name="adj" fmla="val 26874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20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963" y="1341439"/>
            <a:ext cx="691515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7" name="圓角矩形 30"/>
          <p:cNvSpPr/>
          <p:nvPr/>
        </p:nvSpPr>
        <p:spPr>
          <a:xfrm>
            <a:off x="1873639" y="3068961"/>
            <a:ext cx="8542842" cy="3119715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6600" b="1" dirty="0">
                <a:solidFill>
                  <a:srgbClr val="C00000"/>
                </a:solidFill>
              </a:rPr>
              <a:t>Predictive Analytics </a:t>
            </a:r>
            <a:br>
              <a:rPr lang="en-US" altLang="zh-TW" sz="6600" b="1" dirty="0">
                <a:solidFill>
                  <a:srgbClr val="C00000"/>
                </a:solidFill>
              </a:rPr>
            </a:br>
            <a:r>
              <a:rPr lang="en-US" altLang="zh-TW" sz="6600" b="1" dirty="0">
                <a:solidFill>
                  <a:srgbClr val="C00000"/>
                </a:solidFill>
              </a:rPr>
              <a:t>and Data Mining </a:t>
            </a:r>
          </a:p>
          <a:p>
            <a:pPr algn="ctr">
              <a:defRPr/>
            </a:pPr>
            <a:r>
              <a:rPr lang="en-US" altLang="zh-TW" sz="6600" b="1" dirty="0">
                <a:solidFill>
                  <a:srgbClr val="FF0000"/>
                </a:solidFill>
              </a:rPr>
              <a:t>(Data Science)</a:t>
            </a:r>
          </a:p>
        </p:txBody>
      </p:sp>
      <p:sp>
        <p:nvSpPr>
          <p:cNvPr id="8" name="圓角矩形 30"/>
          <p:cNvSpPr/>
          <p:nvPr/>
        </p:nvSpPr>
        <p:spPr>
          <a:xfrm>
            <a:off x="6312025" y="1556226"/>
            <a:ext cx="3097089" cy="1512734"/>
          </a:xfrm>
          <a:prstGeom prst="roundRect">
            <a:avLst>
              <a:gd name="adj" fmla="val 12834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61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7" name="圓角矩形 30"/>
          <p:cNvSpPr/>
          <p:nvPr/>
        </p:nvSpPr>
        <p:spPr>
          <a:xfrm>
            <a:off x="1844720" y="43880"/>
            <a:ext cx="8553535" cy="1914731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4400" b="1" dirty="0">
                <a:solidFill>
                  <a:srgbClr val="C00000"/>
                </a:solidFill>
              </a:rPr>
              <a:t>Predictive Analytics </a:t>
            </a:r>
            <a:br>
              <a:rPr lang="en-US" altLang="zh-TW" sz="4400" b="1" dirty="0">
                <a:solidFill>
                  <a:srgbClr val="C00000"/>
                </a:solidFill>
              </a:rPr>
            </a:br>
            <a:r>
              <a:rPr lang="en-US" altLang="zh-TW" sz="4400" b="1" dirty="0">
                <a:solidFill>
                  <a:srgbClr val="C00000"/>
                </a:solidFill>
              </a:rPr>
              <a:t>and Data Mining </a:t>
            </a:r>
          </a:p>
          <a:p>
            <a:pPr algn="ctr">
              <a:defRPr/>
            </a:pPr>
            <a:r>
              <a:rPr lang="en-US" altLang="zh-TW" sz="4400" b="1" dirty="0">
                <a:solidFill>
                  <a:srgbClr val="FF0000"/>
                </a:solidFill>
              </a:rPr>
              <a:t>(Data Science)</a:t>
            </a:r>
          </a:p>
        </p:txBody>
      </p:sp>
      <p:sp>
        <p:nvSpPr>
          <p:cNvPr id="8" name="圓角矩形 8"/>
          <p:cNvSpPr/>
          <p:nvPr/>
        </p:nvSpPr>
        <p:spPr>
          <a:xfrm>
            <a:off x="1844720" y="4124245"/>
            <a:ext cx="8553535" cy="2241729"/>
          </a:xfrm>
          <a:prstGeom prst="roundRect">
            <a:avLst>
              <a:gd name="adj" fmla="val 5595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if</a:t>
            </a:r>
            <a:r>
              <a:rPr lang="mr-IN" altLang="zh-TW" sz="2800" dirty="0">
                <a:solidFill>
                  <a:schemeClr val="tx1"/>
                </a:solidFill>
              </a:rPr>
              <a:t>…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What’s the optimal scenario for our business?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will happen next?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if these trends </a:t>
            </a:r>
            <a:r>
              <a:rPr lang="en-US" altLang="zh-TW" sz="2800" dirty="0" err="1">
                <a:solidFill>
                  <a:schemeClr val="tx1"/>
                </a:solidFill>
              </a:rPr>
              <a:t>countinue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Why is this happening?</a:t>
            </a:r>
          </a:p>
        </p:txBody>
      </p:sp>
      <p:sp>
        <p:nvSpPr>
          <p:cNvPr id="10" name="圓角矩形 12"/>
          <p:cNvSpPr/>
          <p:nvPr/>
        </p:nvSpPr>
        <p:spPr>
          <a:xfrm>
            <a:off x="1844720" y="3161618"/>
            <a:ext cx="8553535" cy="808736"/>
          </a:xfrm>
          <a:prstGeom prst="roundRect">
            <a:avLst>
              <a:gd name="adj" fmla="val 14714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Optimization, predictive modeling, forecasting statistical analysis</a:t>
            </a:r>
          </a:p>
        </p:txBody>
      </p:sp>
      <p:sp>
        <p:nvSpPr>
          <p:cNvPr id="11" name="圓角矩形 16"/>
          <p:cNvSpPr/>
          <p:nvPr/>
        </p:nvSpPr>
        <p:spPr>
          <a:xfrm>
            <a:off x="1844720" y="2132856"/>
            <a:ext cx="8553534" cy="874872"/>
          </a:xfrm>
          <a:prstGeom prst="roundRect">
            <a:avLst>
              <a:gd name="adj" fmla="val 15445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Structured/unstructured data, many types of sources, </a:t>
            </a:r>
            <a:br>
              <a:rPr lang="en-US" altLang="zh-TW" sz="2400" dirty="0">
                <a:solidFill>
                  <a:schemeClr val="tx1"/>
                </a:solidFill>
              </a:rPr>
            </a:br>
            <a:r>
              <a:rPr lang="en-US" altLang="zh-TW" sz="2400" dirty="0">
                <a:solidFill>
                  <a:schemeClr val="tx1"/>
                </a:solidFill>
              </a:rPr>
              <a:t>very large datasets</a:t>
            </a:r>
          </a:p>
        </p:txBody>
      </p:sp>
    </p:spTree>
    <p:extLst>
      <p:ext uri="{BB962C8B-B14F-4D97-AF65-F5344CB8AC3E}">
        <p14:creationId xmlns:p14="http://schemas.microsoft.com/office/powerpoint/2010/main" val="2255747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>
            <a:extLst>
              <a:ext uri="{FF2B5EF4-FFF2-40B4-BE49-F238E27FC236}">
                <a16:creationId xmlns:a16="http://schemas.microsoft.com/office/drawing/2014/main" id="{10DF0151-DD89-E44A-91A9-B9482C5D0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261"/>
            <a:ext cx="8229600" cy="922337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Profile of a Data Scientist</a:t>
            </a:r>
            <a:endParaRPr lang="zh-TW" altLang="en-US" dirty="0">
              <a:solidFill>
                <a:schemeClr val="accent1"/>
              </a:solidFill>
              <a:ea typeface="標楷體" panose="03000509000000000000" pitchFamily="49" charset="-120"/>
              <a:cs typeface="標楷體" panose="03000509000000000000" pitchFamily="49" charset="-120"/>
            </a:endParaRPr>
          </a:p>
        </p:txBody>
      </p:sp>
      <p:sp>
        <p:nvSpPr>
          <p:cNvPr id="49155" name="內容版面配置區 2">
            <a:extLst>
              <a:ext uri="{FF2B5EF4-FFF2-40B4-BE49-F238E27FC236}">
                <a16:creationId xmlns:a16="http://schemas.microsoft.com/office/drawing/2014/main" id="{098F44BE-EE70-D042-AB28-5F62ABB39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674" y="1196976"/>
            <a:ext cx="10258926" cy="5220493"/>
          </a:xfrm>
        </p:spPr>
        <p:txBody>
          <a:bodyPr>
            <a:normAutofit lnSpcReduction="10000"/>
          </a:bodyPr>
          <a:lstStyle/>
          <a:p>
            <a:r>
              <a:rPr lang="en-US" altLang="zh-TW" b="1" dirty="0">
                <a:solidFill>
                  <a:srgbClr val="0070C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Quantitative </a:t>
            </a:r>
          </a:p>
          <a:p>
            <a:pPr lvl="1"/>
            <a: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  <a:t>mathematics or statistics</a:t>
            </a:r>
          </a:p>
          <a:p>
            <a:r>
              <a:rPr lang="en-US" altLang="zh-TW" b="1" dirty="0">
                <a:solidFill>
                  <a:srgbClr val="0070C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Technical </a:t>
            </a:r>
          </a:p>
          <a:p>
            <a:pPr lvl="1"/>
            <a: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  <a:t>software engineering, </a:t>
            </a:r>
            <a:b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  <a:t>machine learning, </a:t>
            </a:r>
            <a:b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  <a:t>and programming skills</a:t>
            </a:r>
          </a:p>
          <a:p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Skeptical mind-set </a:t>
            </a:r>
            <a:r>
              <a:rPr lang="en-US" altLang="zh-TW" dirty="0">
                <a:ea typeface="標楷體" panose="03000509000000000000" pitchFamily="49" charset="-120"/>
                <a:cs typeface="標楷體" panose="03000509000000000000" pitchFamily="49" charset="-120"/>
              </a:rPr>
              <a:t>and </a:t>
            </a:r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critical thinking</a:t>
            </a:r>
          </a:p>
          <a:p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Curious</a:t>
            </a:r>
            <a:r>
              <a:rPr lang="en-US" altLang="zh-TW" dirty="0">
                <a:ea typeface="標楷體" panose="03000509000000000000" pitchFamily="49" charset="-120"/>
                <a:cs typeface="標楷體" panose="03000509000000000000" pitchFamily="49" charset="-120"/>
              </a:rPr>
              <a:t> and </a:t>
            </a:r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creative</a:t>
            </a:r>
          </a:p>
          <a:p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Communicative</a:t>
            </a:r>
            <a:r>
              <a:rPr lang="en-US" altLang="zh-TW" dirty="0">
                <a:ea typeface="標楷體" panose="03000509000000000000" pitchFamily="49" charset="-120"/>
                <a:cs typeface="標楷體" panose="03000509000000000000" pitchFamily="49" charset="-120"/>
              </a:rPr>
              <a:t> and </a:t>
            </a:r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collaborative</a:t>
            </a:r>
            <a:endParaRPr lang="zh-TW" altLang="en-US" b="1" dirty="0">
              <a:solidFill>
                <a:srgbClr val="C00000"/>
              </a:solidFill>
              <a:ea typeface="標楷體" panose="03000509000000000000" pitchFamily="49" charset="-120"/>
              <a:cs typeface="標楷體" panose="03000509000000000000" pitchFamily="49" charset="-120"/>
            </a:endParaRPr>
          </a:p>
        </p:txBody>
      </p:sp>
      <p:sp>
        <p:nvSpPr>
          <p:cNvPr id="49156" name="投影片編號版面配置區 3">
            <a:extLst>
              <a:ext uri="{FF2B5EF4-FFF2-40B4-BE49-F238E27FC236}">
                <a16:creationId xmlns:a16="http://schemas.microsoft.com/office/drawing/2014/main" id="{8D10D4AE-2FA2-BF42-A9D4-65E92FEBF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1B7E8F2-B2DE-BA43-9D6B-8469643F7FD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1DB5B25-28E4-2747-BE0E-783EB253E205}"/>
              </a:ext>
            </a:extLst>
          </p:cNvPr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2017640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33A4677-6A3D-E74E-A659-8072DAF1DEE9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橢圓 5"/>
          <p:cNvSpPr>
            <a:spLocks noChangeArrowheads="1"/>
          </p:cNvSpPr>
          <p:nvPr/>
        </p:nvSpPr>
        <p:spPr bwMode="auto">
          <a:xfrm>
            <a:off x="6888163" y="2057401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C00000"/>
                </a:solidFill>
              </a:rPr>
              <a:t>Curious </a:t>
            </a:r>
            <a:br>
              <a:rPr lang="en-US" altLang="zh-TW" sz="2400" b="1" dirty="0">
                <a:solidFill>
                  <a:srgbClr val="C00000"/>
                </a:solidFill>
              </a:rPr>
            </a:br>
            <a:r>
              <a:rPr lang="en-US" altLang="zh-TW" sz="2400" b="1" dirty="0">
                <a:solidFill>
                  <a:srgbClr val="C00000"/>
                </a:solidFill>
              </a:rPr>
              <a:t>and </a:t>
            </a:r>
            <a:br>
              <a:rPr lang="en-US" altLang="zh-TW" sz="2400" b="1" dirty="0">
                <a:solidFill>
                  <a:srgbClr val="C00000"/>
                </a:solidFill>
              </a:rPr>
            </a:br>
            <a:r>
              <a:rPr lang="en-US" altLang="zh-TW" sz="2400" b="1" dirty="0">
                <a:solidFill>
                  <a:srgbClr val="C00000"/>
                </a:solidFill>
              </a:rPr>
              <a:t>Creative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  <p:sp>
        <p:nvSpPr>
          <p:cNvPr id="7" name="橢圓 6"/>
          <p:cNvSpPr>
            <a:spLocks noChangeArrowheads="1"/>
          </p:cNvSpPr>
          <p:nvPr/>
        </p:nvSpPr>
        <p:spPr bwMode="auto">
          <a:xfrm>
            <a:off x="6240463" y="4641851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b="1" dirty="0">
                <a:solidFill>
                  <a:srgbClr val="C00000"/>
                </a:solidFill>
              </a:rPr>
              <a:t>Communicative </a:t>
            </a:r>
            <a:br>
              <a:rPr lang="en-US" altLang="zh-TW" b="1" dirty="0">
                <a:solidFill>
                  <a:srgbClr val="C00000"/>
                </a:solidFill>
              </a:rPr>
            </a:br>
            <a:r>
              <a:rPr lang="en-US" altLang="zh-TW" b="1" dirty="0">
                <a:solidFill>
                  <a:srgbClr val="C00000"/>
                </a:solidFill>
              </a:rPr>
              <a:t>and </a:t>
            </a:r>
            <a:br>
              <a:rPr lang="en-US" altLang="zh-TW" b="1" dirty="0">
                <a:solidFill>
                  <a:srgbClr val="C00000"/>
                </a:solidFill>
              </a:rPr>
            </a:br>
            <a:r>
              <a:rPr lang="en-US" altLang="zh-TW" b="1" dirty="0">
                <a:solidFill>
                  <a:srgbClr val="C00000"/>
                </a:solidFill>
              </a:rPr>
              <a:t>Collaborative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8" name="橢圓 7"/>
          <p:cNvSpPr>
            <a:spLocks noChangeArrowheads="1"/>
          </p:cNvSpPr>
          <p:nvPr/>
        </p:nvSpPr>
        <p:spPr bwMode="auto">
          <a:xfrm>
            <a:off x="3575050" y="4652964"/>
            <a:ext cx="1657350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C00000"/>
                </a:solidFill>
              </a:rPr>
              <a:t>Skeptical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  <p:sp>
        <p:nvSpPr>
          <p:cNvPr id="9" name="橢圓 8"/>
          <p:cNvSpPr>
            <a:spLocks noChangeArrowheads="1"/>
          </p:cNvSpPr>
          <p:nvPr/>
        </p:nvSpPr>
        <p:spPr bwMode="auto">
          <a:xfrm>
            <a:off x="2855913" y="2057401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2"/>
                </a:solidFill>
              </a:rPr>
              <a:t>Technical</a:t>
            </a:r>
            <a:endParaRPr lang="zh-TW" altLang="en-US" sz="2400" b="1" dirty="0">
              <a:solidFill>
                <a:schemeClr val="tx2"/>
              </a:solidFill>
            </a:endParaRPr>
          </a:p>
        </p:txBody>
      </p:sp>
      <p:sp>
        <p:nvSpPr>
          <p:cNvPr id="10" name="橢圓 9"/>
          <p:cNvSpPr>
            <a:spLocks noChangeArrowheads="1"/>
          </p:cNvSpPr>
          <p:nvPr/>
        </p:nvSpPr>
        <p:spPr bwMode="auto">
          <a:xfrm>
            <a:off x="4929188" y="981076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2"/>
                </a:solidFill>
              </a:rPr>
              <a:t>Quantitative</a:t>
            </a:r>
            <a:endParaRPr lang="zh-TW" altLang="en-US" sz="2000" b="1" dirty="0">
              <a:solidFill>
                <a:schemeClr val="tx2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4856163" y="3016250"/>
            <a:ext cx="1803400" cy="1625600"/>
          </a:xfrm>
          <a:prstGeom prst="roundRect">
            <a:avLst>
              <a:gd name="adj" fmla="val 33977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3200" b="1" dirty="0">
                <a:solidFill>
                  <a:srgbClr val="FF0000"/>
                </a:solidFill>
              </a:rPr>
              <a:t>Data Scientist</a:t>
            </a:r>
          </a:p>
        </p:txBody>
      </p:sp>
      <p:cxnSp>
        <p:nvCxnSpPr>
          <p:cNvPr id="12" name="直線接點 11"/>
          <p:cNvCxnSpPr>
            <a:stCxn id="6" idx="3"/>
            <a:endCxn id="11" idx="3"/>
          </p:cNvCxnSpPr>
          <p:nvPr/>
        </p:nvCxnSpPr>
        <p:spPr>
          <a:xfrm flipH="1">
            <a:off x="6659564" y="3463926"/>
            <a:ext cx="471487" cy="36512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>
            <a:stCxn id="7" idx="1"/>
          </p:cNvCxnSpPr>
          <p:nvPr/>
        </p:nvCxnSpPr>
        <p:spPr>
          <a:xfrm flipH="1" flipV="1">
            <a:off x="6240464" y="4641850"/>
            <a:ext cx="242887" cy="24130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>
            <a:stCxn id="8" idx="7"/>
          </p:cNvCxnSpPr>
          <p:nvPr/>
        </p:nvCxnSpPr>
        <p:spPr>
          <a:xfrm flipV="1">
            <a:off x="4989514" y="4641851"/>
            <a:ext cx="242887" cy="252413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>
            <a:stCxn id="9" idx="5"/>
            <a:endCxn id="11" idx="1"/>
          </p:cNvCxnSpPr>
          <p:nvPr/>
        </p:nvCxnSpPr>
        <p:spPr>
          <a:xfrm>
            <a:off x="4268789" y="3463926"/>
            <a:ext cx="587375" cy="36512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>
            <a:stCxn id="11" idx="0"/>
            <a:endCxn id="10" idx="4"/>
          </p:cNvCxnSpPr>
          <p:nvPr/>
        </p:nvCxnSpPr>
        <p:spPr>
          <a:xfrm flipV="1">
            <a:off x="5757863" y="2628900"/>
            <a:ext cx="0" cy="38735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0" name="標題 1"/>
          <p:cNvSpPr>
            <a:spLocks noGrp="1"/>
          </p:cNvSpPr>
          <p:nvPr>
            <p:ph type="title"/>
          </p:nvPr>
        </p:nvSpPr>
        <p:spPr>
          <a:xfrm>
            <a:off x="1981200" y="71439"/>
            <a:ext cx="8229600" cy="7651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Data Scientist Profile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1397774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34087"/>
          </a:xfrm>
        </p:spPr>
        <p:txBody>
          <a:bodyPr/>
          <a:lstStyle/>
          <a:p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Big Data Analytics Lifecycle</a:t>
            </a:r>
            <a:endParaRPr lang="zh-TW" altLang="en-US" sz="8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120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C4069A1-4C33-1541-B71A-7B99E4741BE2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37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942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>
          <a:xfrm>
            <a:off x="1981200" y="444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Key Roles for a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Successful Analytics Project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22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952758E-CB26-E94E-BC94-F35B4DAEB1AF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38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289" y="1412876"/>
            <a:ext cx="8320087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4042057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>
          <a:xfrm>
            <a:off x="1595438" y="115888"/>
            <a:ext cx="8964612" cy="100965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Overview of Data Analytics Lifecycle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325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6FF84E8-8A1D-2B41-A8F5-6BEDAC5B36C6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39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1" y="1052514"/>
            <a:ext cx="5711825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3877054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2023/05/16  </a:t>
            </a:r>
            <a:r>
              <a:rPr lang="en-US" sz="2800" dirty="0" err="1"/>
              <a:t>ChatGPT</a:t>
            </a:r>
            <a:r>
              <a:rPr lang="en-US" sz="2800" dirty="0"/>
              <a:t> and Large Language Models (LLM) </a:t>
            </a:r>
            <a:br>
              <a:rPr lang="en-US" sz="2800" dirty="0"/>
            </a:br>
            <a:r>
              <a:rPr lang="en-US" sz="2800" dirty="0"/>
              <a:t>                              for Big Data Analysis</a:t>
            </a:r>
          </a:p>
          <a:p>
            <a:pPr marL="0" indent="0">
              <a:buNone/>
            </a:pPr>
            <a:r>
              <a:rPr lang="en-US" sz="2800" dirty="0"/>
              <a:t>14  2023/05/23  Deep Learning for Finance Big Data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2023/05/30 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2023/06/06  Final Project Report II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17  2023/06/13  Self-learning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18  2023/06/20  Self-learning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944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1. Discovery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2. Data preparation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3. Model planning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4. Model building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5. Communicate results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6. Operationalize</a:t>
            </a:r>
            <a:endParaRPr lang="zh-TW" altLang="en-US" sz="4000" dirty="0">
              <a:latin typeface="Calibri" charset="0"/>
              <a:ea typeface="標楷體" charset="-120"/>
            </a:endParaRPr>
          </a:p>
        </p:txBody>
      </p:sp>
      <p:sp>
        <p:nvSpPr>
          <p:cNvPr id="5427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FD9D2C-7671-1A46-AB90-828EB4BB2A21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6" name="標題 1"/>
          <p:cNvSpPr>
            <a:spLocks noGrp="1"/>
          </p:cNvSpPr>
          <p:nvPr>
            <p:ph type="title"/>
          </p:nvPr>
        </p:nvSpPr>
        <p:spPr>
          <a:xfrm>
            <a:off x="1595438" y="115888"/>
            <a:ext cx="8964612" cy="100965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Overview of Data Analytics Lifecycle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22129645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標題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41413"/>
          </a:xfrm>
        </p:spPr>
        <p:txBody>
          <a:bodyPr>
            <a:normAutofit fontScale="90000"/>
          </a:bodyPr>
          <a:lstStyle/>
          <a:p>
            <a:r>
              <a:rPr lang="en-US" altLang="zh-TW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Key Outputs from a </a:t>
            </a:r>
            <a:br>
              <a:rPr lang="en-US" altLang="zh-TW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Successful Analytics Project</a:t>
            </a:r>
            <a:endParaRPr lang="zh-TW" altLang="en-US" sz="40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529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EC5EB5-601B-EC48-B22B-326099EC5A85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41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76" y="1212850"/>
            <a:ext cx="7826375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19108613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68842-A296-054D-A4E1-32928FE2A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 of Analytics Applications in a Retail Value 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273A2-55D4-3744-BBE5-235603015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42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4D733-521B-6D4D-9495-C9A92A665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050" y="2181944"/>
            <a:ext cx="8597900" cy="4343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69880A-01CF-5A43-945F-CC5FD5AB524D}"/>
              </a:ext>
            </a:extLst>
          </p:cNvPr>
          <p:cNvSpPr/>
          <p:nvPr/>
        </p:nvSpPr>
        <p:spPr>
          <a:xfrm>
            <a:off x="2423593" y="1394192"/>
            <a:ext cx="75850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Retail Value Chain</a:t>
            </a:r>
          </a:p>
          <a:p>
            <a:pPr algn="ctr"/>
            <a:r>
              <a:rPr lang="en-US" dirty="0"/>
              <a:t>Critical needs at every touch point of the Retail Value Chain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7BFBBAB1-85BA-C24A-8D26-AAB220C3E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762513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531E1-D79E-C849-9F84-986FADAB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43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D289CC-F11A-F149-8589-AD7B1756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72008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Analytics Ecosystem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6FE6B0-E38C-9F44-8A78-6E115958C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409" y="891228"/>
            <a:ext cx="6499183" cy="5522182"/>
          </a:xfrm>
          <a:prstGeom prst="rect">
            <a:avLst/>
          </a:prstGeom>
        </p:spPr>
      </p:pic>
      <p:sp>
        <p:nvSpPr>
          <p:cNvPr id="9" name="矩形 4">
            <a:extLst>
              <a:ext uri="{FF2B5EF4-FFF2-40B4-BE49-F238E27FC236}">
                <a16:creationId xmlns:a16="http://schemas.microsoft.com/office/drawing/2014/main" id="{DF9BF247-672B-404C-8FB7-A56839E9A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6205565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531E1-D79E-C849-9F84-986FADAB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44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D289CC-F11A-F149-8589-AD7B1756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72008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Job Titles of Analytics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826704-852D-4E43-AB9E-1CE30F4ED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908" y="908721"/>
            <a:ext cx="5222856" cy="5506707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E7779582-4E9D-8E45-94A6-322D3C16D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195036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45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A348A-5425-6B4E-82CF-89B25169A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154" y="620688"/>
            <a:ext cx="6896365" cy="58246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Three Types of Analytics 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2524085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 Data to Knowledge Continuum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46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7340E-9804-B54F-A842-BBF0BA84B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890" y="847674"/>
            <a:ext cx="7554809" cy="5749678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40900948-7DBA-9B44-A816-951844988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9474833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Simple Taxonomy of Data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47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7F4035-B352-D54B-B826-FFC09E2DA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840" y="1052737"/>
            <a:ext cx="8576490" cy="5219145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16AEA7C4-29CC-9143-B896-8A1C515C5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3089751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249" y="0"/>
            <a:ext cx="8348133" cy="660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Preprocessing Steps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48</a:t>
            </a:fld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CE2942-5476-4D4D-BF4F-1271CDAE32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605" y="711202"/>
            <a:ext cx="1840197" cy="5895055"/>
          </a:xfrm>
          <a:prstGeom prst="rect">
            <a:avLst/>
          </a:prstGeom>
        </p:spPr>
      </p:pic>
      <p:sp>
        <p:nvSpPr>
          <p:cNvPr id="10" name="矩形 4">
            <a:extLst>
              <a:ext uri="{FF2B5EF4-FFF2-40B4-BE49-F238E27FC236}">
                <a16:creationId xmlns:a16="http://schemas.microsoft.com/office/drawing/2014/main" id="{C2264C70-0355-5B44-81E5-49012E7AA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277168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8488"/>
            <a:ext cx="8229600" cy="43660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An Analytics Approach to Predicting Student Attrition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49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B2AE06-1F68-3E49-AE00-0B37BFC1B4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134" y="674548"/>
            <a:ext cx="3124334" cy="588494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30D8102-1AAC-D24F-A002-1D07FC67C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551359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Data Science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Big Data Analysis</a:t>
            </a:r>
            <a:endParaRPr lang="en-US" sz="1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75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"/>
            <a:ext cx="8229600" cy="12842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Graphical Depiction of 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Class Imbalance Problem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50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1816DA-671F-9641-8D33-378161E29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18" y="1396559"/>
            <a:ext cx="11127164" cy="5165685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273483EC-A847-654B-A037-C4F44508E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8593975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"/>
            <a:ext cx="8229600" cy="11792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Relationship between Statistics and Descriptive Analytics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51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014881-5972-6E49-BF36-2D980E5AE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68" y="1179250"/>
            <a:ext cx="7002279" cy="5278641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A6DB48A7-24DF-9B45-AB14-F26EF2097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1752721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Understanding the Specifics about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Box-and-Whiskers Plots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52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2ED3B1-2A66-3043-93BE-6E6BE0E681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122" y="817686"/>
            <a:ext cx="4685282" cy="5771868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090A2F12-C146-3249-88F9-0F24696A0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6248844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09638-303F-BB4E-9E1D-9EC40C23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6" y="274638"/>
            <a:ext cx="11421978" cy="6106690"/>
          </a:xfrm>
        </p:spPr>
        <p:txBody>
          <a:bodyPr>
            <a:normAutofit/>
          </a:bodyPr>
          <a:lstStyle/>
          <a:p>
            <a:r>
              <a:rPr lang="en-US" sz="11000" dirty="0">
                <a:solidFill>
                  <a:srgbClr val="C00000"/>
                </a:solidFill>
              </a:rPr>
              <a:t>Big Data Analytics</a:t>
            </a:r>
            <a:br>
              <a:rPr lang="en-US" sz="11000" dirty="0">
                <a:solidFill>
                  <a:srgbClr val="C00000"/>
                </a:solidFill>
              </a:rPr>
            </a:br>
            <a:r>
              <a:rPr lang="en-US" sz="11000" dirty="0">
                <a:solidFill>
                  <a:srgbClr val="C00000"/>
                </a:solidFill>
              </a:rPr>
              <a:t>(BDA)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F2842-8E93-4243-9D75-DF739300E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75166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8531A-C527-A541-B034-4478ECBF1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657" y="126357"/>
            <a:ext cx="10580914" cy="9205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Value Creation by Big Data Analytics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2700" dirty="0">
                <a:solidFill>
                  <a:schemeClr val="accent1"/>
                </a:solidFill>
              </a:rPr>
              <a:t>(Grover et al., 2018)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4EC8A-41C8-8A45-9285-D7AB277B5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652C8A-BA24-B546-ACC2-83CC1DB2D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36949" y="-637978"/>
            <a:ext cx="5118102" cy="8888195"/>
          </a:xfrm>
          <a:prstGeom prst="rect">
            <a:avLst/>
          </a:prstGeom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AFA50631-640F-674F-B005-C59FA4F86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45533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Varun Grover, Roger HL Chiang, Ting-Peng Liang, and </a:t>
            </a:r>
            <a:r>
              <a:rPr lang="en-US" altLang="zh-TW" sz="1000" dirty="0" err="1">
                <a:solidFill>
                  <a:srgbClr val="A6A6A6"/>
                </a:solidFill>
              </a:rPr>
              <a:t>Dongsong</a:t>
            </a:r>
            <a:r>
              <a:rPr lang="en-US" altLang="zh-TW" sz="1000" dirty="0">
                <a:solidFill>
                  <a:srgbClr val="A6A6A6"/>
                </a:solidFill>
              </a:rPr>
              <a:t> Zhang (2018), "Creating Strategic Business Value from Big Data Analytics: A Research Framework", Journal of Management Information Systems, 35, no. 2, pp. 388-423.</a:t>
            </a:r>
          </a:p>
        </p:txBody>
      </p:sp>
    </p:spTree>
    <p:extLst>
      <p:ext uri="{BB962C8B-B14F-4D97-AF65-F5344CB8AC3E}">
        <p14:creationId xmlns:p14="http://schemas.microsoft.com/office/powerpoint/2010/main" val="25719226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18488" cy="8509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Architecture of Big Data Analytics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945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53CC532-5872-1440-99B8-6C468BF12E83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55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36788" y="6597651"/>
            <a:ext cx="76184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Stephan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Kudyba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(2014), Big Data, Mining, and Analytics: Components of Strategic Decision Making,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Auerbach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Publications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142413" y="5514976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9142413" y="4365626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OLAP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9142413" y="3316289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Reports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9142413" y="2205039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Queries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6383338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Hadoop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MapReduce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Pig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Hive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Jaql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Zookeeper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Hbase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Cassandra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Oozie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Avro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Mahout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3943350" y="2205039"/>
            <a:ext cx="1225550" cy="688975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Middleware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3943350" y="3213100"/>
            <a:ext cx="1225550" cy="8890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Extract Transform Load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3943350" y="4292600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Data Warehouse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3943350" y="5362575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Traditional Format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CSV, Tables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1865313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Internal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External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formats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locations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applications</a:t>
            </a:r>
          </a:p>
        </p:txBody>
      </p:sp>
      <p:cxnSp>
        <p:nvCxnSpPr>
          <p:cNvPr id="19471" name="Straight Arrow Connector 32"/>
          <p:cNvCxnSpPr>
            <a:cxnSpLocks noChangeShapeType="1"/>
          </p:cNvCxnSpPr>
          <p:nvPr/>
        </p:nvCxnSpPr>
        <p:spPr bwMode="auto">
          <a:xfrm>
            <a:off x="7734301" y="3644900"/>
            <a:ext cx="140811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2" name="Straight Arrow Connector 32"/>
          <p:cNvCxnSpPr>
            <a:cxnSpLocks noChangeShapeType="1"/>
            <a:endCxn id="9" idx="1"/>
          </p:cNvCxnSpPr>
          <p:nvPr/>
        </p:nvCxnSpPr>
        <p:spPr bwMode="auto">
          <a:xfrm>
            <a:off x="8688389" y="3644901"/>
            <a:ext cx="454025" cy="10652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3" name="Straight Arrow Connector 32"/>
          <p:cNvCxnSpPr>
            <a:cxnSpLocks noChangeShapeType="1"/>
            <a:endCxn id="8" idx="1"/>
          </p:cNvCxnSpPr>
          <p:nvPr/>
        </p:nvCxnSpPr>
        <p:spPr bwMode="auto">
          <a:xfrm>
            <a:off x="8688389" y="3660775"/>
            <a:ext cx="454025" cy="21986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4" name="Straight Arrow Connector 32"/>
          <p:cNvCxnSpPr>
            <a:cxnSpLocks noChangeShapeType="1"/>
            <a:endCxn id="11" idx="1"/>
          </p:cNvCxnSpPr>
          <p:nvPr/>
        </p:nvCxnSpPr>
        <p:spPr bwMode="auto">
          <a:xfrm flipV="1">
            <a:off x="8688389" y="2549526"/>
            <a:ext cx="454025" cy="1095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5" name="Straight Arrow Connector 32"/>
          <p:cNvCxnSpPr>
            <a:cxnSpLocks noChangeShapeType="1"/>
            <a:stCxn id="14" idx="3"/>
          </p:cNvCxnSpPr>
          <p:nvPr/>
        </p:nvCxnSpPr>
        <p:spPr bwMode="auto">
          <a:xfrm>
            <a:off x="5168900" y="3657600"/>
            <a:ext cx="12144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6" name="Straight Arrow Connector 32"/>
          <p:cNvCxnSpPr>
            <a:cxnSpLocks noChangeShapeType="1"/>
            <a:endCxn id="14" idx="1"/>
          </p:cNvCxnSpPr>
          <p:nvPr/>
        </p:nvCxnSpPr>
        <p:spPr bwMode="auto">
          <a:xfrm>
            <a:off x="3216276" y="3657600"/>
            <a:ext cx="72707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0269" name="文字方塊 480268"/>
          <p:cNvSpPr txBox="1"/>
          <p:nvPr/>
        </p:nvSpPr>
        <p:spPr>
          <a:xfrm>
            <a:off x="1992313" y="1433513"/>
            <a:ext cx="10334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Sources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3740151" y="1470026"/>
            <a:ext cx="16478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Transformation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6126163" y="1470026"/>
            <a:ext cx="18669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Platforms &amp; Tools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8910638" y="1281114"/>
            <a:ext cx="136366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Analytics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Applications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7751763" y="2852738"/>
            <a:ext cx="11049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Analytics 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5083176" y="2852738"/>
            <a:ext cx="14446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Transformed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Data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3248026" y="2944813"/>
            <a:ext cx="6508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Raw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Data</a:t>
            </a:r>
            <a:endParaRPr lang="zh-TW" altLang="en-US" b="1" dirty="0">
              <a:ea typeface="新細明體" pitchFamily="18" charset="-120"/>
            </a:endParaRPr>
          </a:p>
        </p:txBody>
      </p:sp>
      <p:cxnSp>
        <p:nvCxnSpPr>
          <p:cNvPr id="19484" name="Straight Arrow Connector 32"/>
          <p:cNvCxnSpPr>
            <a:cxnSpLocks noChangeShapeType="1"/>
            <a:stCxn id="13" idx="2"/>
            <a:endCxn id="14" idx="0"/>
          </p:cNvCxnSpPr>
          <p:nvPr/>
        </p:nvCxnSpPr>
        <p:spPr bwMode="auto">
          <a:xfrm>
            <a:off x="4556125" y="2894014"/>
            <a:ext cx="0" cy="3190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5" name="Straight Arrow Connector 32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4556125" y="4102100"/>
            <a:ext cx="0" cy="190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6" name="Straight Arrow Connector 32"/>
          <p:cNvCxnSpPr>
            <a:cxnSpLocks noChangeShapeType="1"/>
            <a:stCxn id="15" idx="2"/>
            <a:endCxn id="16" idx="0"/>
          </p:cNvCxnSpPr>
          <p:nvPr/>
        </p:nvCxnSpPr>
        <p:spPr bwMode="auto">
          <a:xfrm>
            <a:off x="4556125" y="5183189"/>
            <a:ext cx="0" cy="179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5065250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18488" cy="8509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Architecture of Big Data Analytics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048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D70C85-A806-F947-835B-71698C9B522F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36788" y="6597651"/>
            <a:ext cx="76184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Stephan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Kudyba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(2014), Big Data, Mining, and Analytics: Components of Strategic Decision Making,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Auerbach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Publications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142413" y="5514976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9142413" y="4365626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OLAP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9142413" y="3316289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Reports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9142413" y="2205039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Queries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6383338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Hadoop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MapReduce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Pig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Hive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Jaql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Zookeeper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Hbase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Cassandra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Oozie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Avro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Mahout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3943350" y="2205039"/>
            <a:ext cx="1225550" cy="688975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Middleware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3943350" y="3213100"/>
            <a:ext cx="1225550" cy="8890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Extract Transform Load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3943350" y="4292600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Data Warehouse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3943350" y="5362575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Traditional Format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CSV, Tables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1865313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Internal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External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formats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locations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applications</a:t>
            </a:r>
          </a:p>
        </p:txBody>
      </p:sp>
      <p:cxnSp>
        <p:nvCxnSpPr>
          <p:cNvPr id="20495" name="Straight Arrow Connector 32"/>
          <p:cNvCxnSpPr>
            <a:cxnSpLocks noChangeShapeType="1"/>
          </p:cNvCxnSpPr>
          <p:nvPr/>
        </p:nvCxnSpPr>
        <p:spPr bwMode="auto">
          <a:xfrm>
            <a:off x="7734301" y="3644900"/>
            <a:ext cx="140811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6" name="Straight Arrow Connector 32"/>
          <p:cNvCxnSpPr>
            <a:cxnSpLocks noChangeShapeType="1"/>
            <a:endCxn id="9" idx="1"/>
          </p:cNvCxnSpPr>
          <p:nvPr/>
        </p:nvCxnSpPr>
        <p:spPr bwMode="auto">
          <a:xfrm>
            <a:off x="8688389" y="3644901"/>
            <a:ext cx="454025" cy="10652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7" name="Straight Arrow Connector 32"/>
          <p:cNvCxnSpPr>
            <a:cxnSpLocks noChangeShapeType="1"/>
            <a:endCxn id="8" idx="1"/>
          </p:cNvCxnSpPr>
          <p:nvPr/>
        </p:nvCxnSpPr>
        <p:spPr bwMode="auto">
          <a:xfrm>
            <a:off x="8688389" y="3660775"/>
            <a:ext cx="454025" cy="21986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8" name="Straight Arrow Connector 32"/>
          <p:cNvCxnSpPr>
            <a:cxnSpLocks noChangeShapeType="1"/>
            <a:endCxn id="11" idx="1"/>
          </p:cNvCxnSpPr>
          <p:nvPr/>
        </p:nvCxnSpPr>
        <p:spPr bwMode="auto">
          <a:xfrm flipV="1">
            <a:off x="8688389" y="2549526"/>
            <a:ext cx="454025" cy="1095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9" name="Straight Arrow Connector 32"/>
          <p:cNvCxnSpPr>
            <a:cxnSpLocks noChangeShapeType="1"/>
            <a:stCxn id="14" idx="3"/>
          </p:cNvCxnSpPr>
          <p:nvPr/>
        </p:nvCxnSpPr>
        <p:spPr bwMode="auto">
          <a:xfrm>
            <a:off x="5168900" y="3657600"/>
            <a:ext cx="12144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00" name="Straight Arrow Connector 32"/>
          <p:cNvCxnSpPr>
            <a:cxnSpLocks noChangeShapeType="1"/>
            <a:endCxn id="14" idx="1"/>
          </p:cNvCxnSpPr>
          <p:nvPr/>
        </p:nvCxnSpPr>
        <p:spPr bwMode="auto">
          <a:xfrm>
            <a:off x="3216276" y="3657600"/>
            <a:ext cx="72707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0269" name="文字方塊 480268"/>
          <p:cNvSpPr txBox="1"/>
          <p:nvPr/>
        </p:nvSpPr>
        <p:spPr>
          <a:xfrm>
            <a:off x="1992313" y="1433513"/>
            <a:ext cx="10334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Sources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3740151" y="1470026"/>
            <a:ext cx="16478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Transformation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6126163" y="1470026"/>
            <a:ext cx="18669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Platforms &amp; Tools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8910638" y="1281114"/>
            <a:ext cx="136366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Analytics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Applications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7751763" y="2852738"/>
            <a:ext cx="11049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Analytics 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5083176" y="2852738"/>
            <a:ext cx="14446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Transformed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Data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3248026" y="2944813"/>
            <a:ext cx="6508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Raw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Data</a:t>
            </a:r>
            <a:endParaRPr lang="zh-TW" altLang="en-US" b="1" dirty="0">
              <a:ea typeface="新細明體" pitchFamily="18" charset="-120"/>
            </a:endParaRPr>
          </a:p>
        </p:txBody>
      </p:sp>
      <p:cxnSp>
        <p:nvCxnSpPr>
          <p:cNvPr id="20508" name="Straight Arrow Connector 32"/>
          <p:cNvCxnSpPr>
            <a:cxnSpLocks noChangeShapeType="1"/>
            <a:stCxn id="13" idx="2"/>
            <a:endCxn id="14" idx="0"/>
          </p:cNvCxnSpPr>
          <p:nvPr/>
        </p:nvCxnSpPr>
        <p:spPr bwMode="auto">
          <a:xfrm>
            <a:off x="4556125" y="2894014"/>
            <a:ext cx="0" cy="3190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09" name="Straight Arrow Connector 32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4556125" y="4102100"/>
            <a:ext cx="0" cy="190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10" name="Straight Arrow Connector 32"/>
          <p:cNvCxnSpPr>
            <a:cxnSpLocks noChangeShapeType="1"/>
            <a:stCxn id="15" idx="2"/>
            <a:endCxn id="16" idx="0"/>
          </p:cNvCxnSpPr>
          <p:nvPr/>
        </p:nvCxnSpPr>
        <p:spPr bwMode="auto">
          <a:xfrm>
            <a:off x="4556125" y="5183189"/>
            <a:ext cx="0" cy="179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圓角矩形 30"/>
          <p:cNvSpPr/>
          <p:nvPr/>
        </p:nvSpPr>
        <p:spPr>
          <a:xfrm>
            <a:off x="3143251" y="2163763"/>
            <a:ext cx="5889625" cy="4360862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7200" b="1" dirty="0">
                <a:solidFill>
                  <a:srgbClr val="FF0000"/>
                </a:solidFill>
              </a:rPr>
              <a:t>Data Mining</a:t>
            </a:r>
          </a:p>
          <a:p>
            <a:pPr algn="ctr">
              <a:defRPr/>
            </a:pPr>
            <a:r>
              <a:rPr lang="en-US" altLang="zh-TW" sz="7200" b="1" dirty="0">
                <a:solidFill>
                  <a:schemeClr val="accent1"/>
                </a:solidFill>
              </a:rPr>
              <a:t>Big Data Analytics Applications</a:t>
            </a:r>
          </a:p>
        </p:txBody>
      </p:sp>
    </p:spTree>
    <p:extLst>
      <p:ext uri="{BB962C8B-B14F-4D97-AF65-F5344CB8AC3E}">
        <p14:creationId xmlns:p14="http://schemas.microsoft.com/office/powerpoint/2010/main" val="5996276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8531A-C527-A541-B034-4478ECBF1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657" y="126357"/>
            <a:ext cx="10580914" cy="9205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Taxonomy of </a:t>
            </a:r>
            <a:r>
              <a:rPr lang="en-US" b="1" dirty="0">
                <a:solidFill>
                  <a:schemeClr val="accent1"/>
                </a:solidFill>
              </a:rPr>
              <a:t>Big Data Analytics (BDA)</a:t>
            </a:r>
            <a:endParaRPr lang="en-US" sz="27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4EC8A-41C8-8A45-9285-D7AB277B5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57</a:t>
            </a:fld>
            <a:endParaRPr 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AFA50631-640F-674F-B005-C59FA4F86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814" y="6445532"/>
            <a:ext cx="10289757" cy="412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Isaac Kofi </a:t>
            </a:r>
            <a:r>
              <a:rPr lang="en-US" altLang="zh-TW" sz="1000" dirty="0" err="1">
                <a:solidFill>
                  <a:srgbClr val="A6A6A6"/>
                </a:solidFill>
              </a:rPr>
              <a:t>Nti</a:t>
            </a:r>
            <a:r>
              <a:rPr lang="en-US" altLang="zh-TW" sz="1000" dirty="0">
                <a:solidFill>
                  <a:srgbClr val="A6A6A6"/>
                </a:solidFill>
              </a:rPr>
              <a:t>, Juanita </a:t>
            </a:r>
            <a:r>
              <a:rPr lang="en-US" altLang="zh-TW" sz="1000" dirty="0" err="1">
                <a:solidFill>
                  <a:srgbClr val="A6A6A6"/>
                </a:solidFill>
              </a:rPr>
              <a:t>Ahia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Quarcoo</a:t>
            </a:r>
            <a:r>
              <a:rPr lang="en-US" altLang="zh-TW" sz="1000" dirty="0">
                <a:solidFill>
                  <a:srgbClr val="A6A6A6"/>
                </a:solidFill>
              </a:rPr>
              <a:t>, Justice </a:t>
            </a:r>
            <a:r>
              <a:rPr lang="en-US" altLang="zh-TW" sz="1000" dirty="0" err="1">
                <a:solidFill>
                  <a:srgbClr val="A6A6A6"/>
                </a:solidFill>
              </a:rPr>
              <a:t>Aning</a:t>
            </a:r>
            <a:r>
              <a:rPr lang="en-US" altLang="zh-TW" sz="1000" dirty="0">
                <a:solidFill>
                  <a:srgbClr val="A6A6A6"/>
                </a:solidFill>
              </a:rPr>
              <a:t>, and </a:t>
            </a:r>
            <a:r>
              <a:rPr lang="en-US" altLang="zh-TW" sz="1000" dirty="0" err="1">
                <a:solidFill>
                  <a:srgbClr val="A6A6A6"/>
                </a:solidFill>
              </a:rPr>
              <a:t>Godfred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Kusi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Fosu</a:t>
            </a:r>
            <a:r>
              <a:rPr lang="en-US" altLang="zh-TW" sz="1000" dirty="0">
                <a:solidFill>
                  <a:srgbClr val="A6A6A6"/>
                </a:solidFill>
              </a:rPr>
              <a:t> (2022). "A mini-review of machine learning in big data analytics: Applications, challenges, and prospects."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Big Data Mining and Analytics 5, no. 2 (2022): 81-97.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C4E896-D26B-CDC0-440C-584804080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641" y="1046929"/>
            <a:ext cx="9006717" cy="539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876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3C9E586-9C4D-2B4A-9A53-C18D1886513C}"/>
              </a:ext>
            </a:extLst>
          </p:cNvPr>
          <p:cNvSpPr/>
          <p:nvPr/>
        </p:nvSpPr>
        <p:spPr>
          <a:xfrm>
            <a:off x="2063552" y="890450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07B6730-C69B-EA43-88D9-BD5A46DB584E}"/>
              </a:ext>
            </a:extLst>
          </p:cNvPr>
          <p:cNvSpPr/>
          <p:nvPr/>
        </p:nvSpPr>
        <p:spPr>
          <a:xfrm>
            <a:off x="7306018" y="908210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0140389-BF07-374B-9CE7-ECA620321BD5}"/>
              </a:ext>
            </a:extLst>
          </p:cNvPr>
          <p:cNvSpPr/>
          <p:nvPr/>
        </p:nvSpPr>
        <p:spPr>
          <a:xfrm>
            <a:off x="7313240" y="4618735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1B707A5-50BE-CE40-A78F-74E12CB620D0}"/>
              </a:ext>
            </a:extLst>
          </p:cNvPr>
          <p:cNvSpPr/>
          <p:nvPr/>
        </p:nvSpPr>
        <p:spPr>
          <a:xfrm>
            <a:off x="2084832" y="4606505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225A0DE8-EB7E-6042-967A-D541033E1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Ting-Peng Liang and Yu-</a:t>
            </a:r>
            <a:r>
              <a:rPr lang="en-US" altLang="zh-TW" sz="1000" dirty="0" err="1">
                <a:solidFill>
                  <a:srgbClr val="A6A6A6"/>
                </a:solidFill>
              </a:rPr>
              <a:t>Hsi</a:t>
            </a:r>
            <a:r>
              <a:rPr lang="en-US" altLang="zh-TW" sz="1000" dirty="0">
                <a:solidFill>
                  <a:srgbClr val="A6A6A6"/>
                </a:solidFill>
              </a:rPr>
              <a:t> Liu (2018), "Research Landscape of Business Intelligence and Big Data analytics: A bibliometrics study”, 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Expert Systems with Applications, Volume 111, 30, 2018, pp. 2-10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1" y="0"/>
            <a:ext cx="8775828" cy="87114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Framework for BD and BI Research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6A842E-247F-C243-9938-C3E7BA1D11FC}"/>
              </a:ext>
            </a:extLst>
          </p:cNvPr>
          <p:cNvGrpSpPr/>
          <p:nvPr/>
        </p:nvGrpSpPr>
        <p:grpSpPr>
          <a:xfrm>
            <a:off x="3492418" y="1202086"/>
            <a:ext cx="4979771" cy="4924859"/>
            <a:chOff x="5770290" y="1681398"/>
            <a:chExt cx="4979771" cy="4924859"/>
          </a:xfrm>
          <a:solidFill>
            <a:schemeClr val="accent5">
              <a:lumMod val="75000"/>
            </a:schemeClr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550EFA6-B661-4141-A2C8-59C05A654B1C}"/>
                </a:ext>
              </a:extLst>
            </p:cNvPr>
            <p:cNvGrpSpPr/>
            <p:nvPr/>
          </p:nvGrpSpPr>
          <p:grpSpPr>
            <a:xfrm>
              <a:off x="5770290" y="1681398"/>
              <a:ext cx="4979771" cy="4924859"/>
              <a:chOff x="1964397" y="1176182"/>
              <a:chExt cx="4979771" cy="4924859"/>
            </a:xfrm>
            <a:grpFill/>
          </p:grpSpPr>
          <p:sp>
            <p:nvSpPr>
              <p:cNvPr id="9" name="Pie 8">
                <a:extLst>
                  <a:ext uri="{FF2B5EF4-FFF2-40B4-BE49-F238E27FC236}">
                    <a16:creationId xmlns:a16="http://schemas.microsoft.com/office/drawing/2014/main" id="{6786A9DC-3F46-2F4D-ABD6-EC768861AC31}"/>
                  </a:ext>
                </a:extLst>
              </p:cNvPr>
              <p:cNvSpPr/>
              <p:nvPr/>
            </p:nvSpPr>
            <p:spPr>
              <a:xfrm>
                <a:off x="2100320" y="1294263"/>
                <a:ext cx="4843848" cy="4806778"/>
              </a:xfrm>
              <a:prstGeom prst="pie">
                <a:avLst>
                  <a:gd name="adj1" fmla="val 0"/>
                  <a:gd name="adj2" fmla="val 5445682"/>
                </a:avLst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Pie 9">
                <a:extLst>
                  <a:ext uri="{FF2B5EF4-FFF2-40B4-BE49-F238E27FC236}">
                    <a16:creationId xmlns:a16="http://schemas.microsoft.com/office/drawing/2014/main" id="{9B7BE2A8-67C6-0740-B260-BB8C9616BAE9}"/>
                  </a:ext>
                </a:extLst>
              </p:cNvPr>
              <p:cNvSpPr/>
              <p:nvPr/>
            </p:nvSpPr>
            <p:spPr>
              <a:xfrm>
                <a:off x="2081787" y="1188539"/>
                <a:ext cx="4843848" cy="4806778"/>
              </a:xfrm>
              <a:prstGeom prst="pie">
                <a:avLst>
                  <a:gd name="adj1" fmla="val 16185717"/>
                  <a:gd name="adj2" fmla="val 21582184"/>
                </a:avLst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Pie 10">
                <a:extLst>
                  <a:ext uri="{FF2B5EF4-FFF2-40B4-BE49-F238E27FC236}">
                    <a16:creationId xmlns:a16="http://schemas.microsoft.com/office/drawing/2014/main" id="{2F5E607C-7049-404E-B714-518D5C4164F6}"/>
                  </a:ext>
                </a:extLst>
              </p:cNvPr>
              <p:cNvSpPr/>
              <p:nvPr/>
            </p:nvSpPr>
            <p:spPr>
              <a:xfrm>
                <a:off x="1964397" y="1176182"/>
                <a:ext cx="4843848" cy="4806778"/>
              </a:xfrm>
              <a:prstGeom prst="pie">
                <a:avLst>
                  <a:gd name="adj1" fmla="val 10800000"/>
                  <a:gd name="adj2" fmla="val 16144023"/>
                </a:avLst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Pie 11">
                <a:extLst>
                  <a:ext uri="{FF2B5EF4-FFF2-40B4-BE49-F238E27FC236}">
                    <a16:creationId xmlns:a16="http://schemas.microsoft.com/office/drawing/2014/main" id="{201CB83B-1520-9F49-88B9-57646E270E33}"/>
                  </a:ext>
                </a:extLst>
              </p:cNvPr>
              <p:cNvSpPr/>
              <p:nvPr/>
            </p:nvSpPr>
            <p:spPr>
              <a:xfrm>
                <a:off x="1964397" y="1294263"/>
                <a:ext cx="4843848" cy="4806778"/>
              </a:xfrm>
              <a:prstGeom prst="pie">
                <a:avLst>
                  <a:gd name="adj1" fmla="val 5419004"/>
                  <a:gd name="adj2" fmla="val 10751896"/>
                </a:avLst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D8BA86-42EC-E547-A3FC-B7C6128FAB3A}"/>
                </a:ext>
              </a:extLst>
            </p:cNvPr>
            <p:cNvSpPr txBox="1"/>
            <p:nvPr/>
          </p:nvSpPr>
          <p:spPr>
            <a:xfrm>
              <a:off x="6388341" y="2860804"/>
              <a:ext cx="1621598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Technology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3929E8-8587-8846-AADD-80DB5C961A65}"/>
                </a:ext>
              </a:extLst>
            </p:cNvPr>
            <p:cNvSpPr txBox="1"/>
            <p:nvPr/>
          </p:nvSpPr>
          <p:spPr>
            <a:xfrm>
              <a:off x="8661911" y="2877094"/>
              <a:ext cx="1640321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Application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D69673-79C1-7448-93E8-CFBCE53645DC}"/>
                </a:ext>
              </a:extLst>
            </p:cNvPr>
            <p:cNvSpPr txBox="1"/>
            <p:nvPr/>
          </p:nvSpPr>
          <p:spPr>
            <a:xfrm>
              <a:off x="6681128" y="4977930"/>
              <a:ext cx="1069524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Impact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F9BA7A-D0F1-9043-825F-94AE244FBA4C}"/>
                </a:ext>
              </a:extLst>
            </p:cNvPr>
            <p:cNvSpPr txBox="1"/>
            <p:nvPr/>
          </p:nvSpPr>
          <p:spPr>
            <a:xfrm>
              <a:off x="8477751" y="4973625"/>
              <a:ext cx="1896866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Management</a:t>
              </a:r>
            </a:p>
          </p:txBody>
        </p:sp>
        <p:sp>
          <p:nvSpPr>
            <p:cNvPr id="18" name="Circular Arrow 17">
              <a:extLst>
                <a:ext uri="{FF2B5EF4-FFF2-40B4-BE49-F238E27FC236}">
                  <a16:creationId xmlns:a16="http://schemas.microsoft.com/office/drawing/2014/main" id="{A5E99711-5F8B-4A44-8305-B9628DFC44D2}"/>
                </a:ext>
              </a:extLst>
            </p:cNvPr>
            <p:cNvSpPr/>
            <p:nvPr/>
          </p:nvSpPr>
          <p:spPr>
            <a:xfrm>
              <a:off x="7598252" y="3322293"/>
              <a:ext cx="1355377" cy="1373540"/>
            </a:xfrm>
            <a:prstGeom prst="circularArrow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Circular Arrow 18">
              <a:extLst>
                <a:ext uri="{FF2B5EF4-FFF2-40B4-BE49-F238E27FC236}">
                  <a16:creationId xmlns:a16="http://schemas.microsoft.com/office/drawing/2014/main" id="{64F6AA25-0837-A04A-8165-C4C81E79DEB5}"/>
                </a:ext>
              </a:extLst>
            </p:cNvPr>
            <p:cNvSpPr/>
            <p:nvPr/>
          </p:nvSpPr>
          <p:spPr>
            <a:xfrm rot="10800000">
              <a:off x="7631915" y="3603420"/>
              <a:ext cx="1355377" cy="1373540"/>
            </a:xfrm>
            <a:prstGeom prst="circularArrow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D2648CB-9AF1-4B47-957E-DE38C65A339E}"/>
              </a:ext>
            </a:extLst>
          </p:cNvPr>
          <p:cNvSpPr txBox="1"/>
          <p:nvPr/>
        </p:nvSpPr>
        <p:spPr>
          <a:xfrm>
            <a:off x="2097700" y="937089"/>
            <a:ext cx="1931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Data Collection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Data Storage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Data Analytics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Infrastructure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85FB0D-1D24-A845-BD36-2D3A8CE1F47E}"/>
              </a:ext>
            </a:extLst>
          </p:cNvPr>
          <p:cNvSpPr txBox="1"/>
          <p:nvPr/>
        </p:nvSpPr>
        <p:spPr>
          <a:xfrm>
            <a:off x="2112747" y="5188909"/>
            <a:ext cx="2656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Value Creation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Individual Impact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Organizational Impact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Social Impact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47E15B-EA40-0541-982E-9AC8EC423DAE}"/>
              </a:ext>
            </a:extLst>
          </p:cNvPr>
          <p:cNvSpPr txBox="1"/>
          <p:nvPr/>
        </p:nvSpPr>
        <p:spPr>
          <a:xfrm>
            <a:off x="8037768" y="941805"/>
            <a:ext cx="1931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Business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Medicate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Supply Chain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Engineering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Services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77B721-5ABE-F945-A1EF-20EE987EFEE2}"/>
              </a:ext>
            </a:extLst>
          </p:cNvPr>
          <p:cNvSpPr txBox="1"/>
          <p:nvPr/>
        </p:nvSpPr>
        <p:spPr>
          <a:xfrm>
            <a:off x="7824192" y="5157193"/>
            <a:ext cx="2225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Adoption of BD/BI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Cost Benefit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Security/Privacy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Human Resource</a:t>
            </a:r>
          </a:p>
        </p:txBody>
      </p:sp>
    </p:spTree>
    <p:extLst>
      <p:ext uri="{BB962C8B-B14F-4D97-AF65-F5344CB8AC3E}">
        <p14:creationId xmlns:p14="http://schemas.microsoft.com/office/powerpoint/2010/main" val="37166309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59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2687"/>
            <a:ext cx="11430000" cy="620688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Big Data Driven Intelligent Manufacturing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06" y="6578993"/>
            <a:ext cx="107979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Wang, </a:t>
            </a:r>
            <a:r>
              <a:rPr lang="en-US" altLang="zh-TW" sz="1000" dirty="0" err="1">
                <a:solidFill>
                  <a:srgbClr val="A6A6A6"/>
                </a:solidFill>
              </a:rPr>
              <a:t>Junliang</a:t>
            </a:r>
            <a:r>
              <a:rPr lang="en-US" altLang="zh-TW" sz="1000" dirty="0">
                <a:solidFill>
                  <a:srgbClr val="A6A6A6"/>
                </a:solidFill>
              </a:rPr>
              <a:t>, </a:t>
            </a:r>
            <a:r>
              <a:rPr lang="en-US" altLang="zh-TW" sz="1000" dirty="0" err="1">
                <a:solidFill>
                  <a:srgbClr val="A6A6A6"/>
                </a:solidFill>
              </a:rPr>
              <a:t>Chuqiao</a:t>
            </a:r>
            <a:r>
              <a:rPr lang="en-US" altLang="zh-TW" sz="1000" dirty="0">
                <a:solidFill>
                  <a:srgbClr val="A6A6A6"/>
                </a:solidFill>
              </a:rPr>
              <a:t> Xu, </a:t>
            </a:r>
            <a:r>
              <a:rPr lang="en-US" altLang="zh-TW" sz="1000" dirty="0" err="1">
                <a:solidFill>
                  <a:srgbClr val="A6A6A6"/>
                </a:solidFill>
              </a:rPr>
              <a:t>Jie</a:t>
            </a:r>
            <a:r>
              <a:rPr lang="en-US" altLang="zh-TW" sz="1000" dirty="0">
                <a:solidFill>
                  <a:srgbClr val="A6A6A6"/>
                </a:solidFill>
              </a:rPr>
              <a:t> Zhang, and Ray Zhong (2022). "Big data analytics for intelligent manufacturing systems: A review." Journal of Manufacturing Systems 62 (2022): 738-752.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8741D1-0D08-15F4-AD7A-7E9E72103E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850" y="789923"/>
            <a:ext cx="5782972" cy="568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67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6AA5-6557-C24F-A87A-48F04A5C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7454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FinTech ABCD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60698-C905-794D-9F0B-287FE2EC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3B6090-2A1C-4D41-9CE8-DEC22F563C8E}"/>
              </a:ext>
            </a:extLst>
          </p:cNvPr>
          <p:cNvSpPr/>
          <p:nvPr/>
        </p:nvSpPr>
        <p:spPr>
          <a:xfrm>
            <a:off x="3367790" y="1603949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A</a:t>
            </a:r>
            <a:r>
              <a:rPr lang="en-US" sz="5400" b="1" dirty="0"/>
              <a:t>I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9B2A3D-95BB-944C-869C-7D0B2FCB8BE1}"/>
              </a:ext>
            </a:extLst>
          </p:cNvPr>
          <p:cNvSpPr/>
          <p:nvPr/>
        </p:nvSpPr>
        <p:spPr>
          <a:xfrm>
            <a:off x="3367789" y="2858387"/>
            <a:ext cx="5718545" cy="101933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B</a:t>
            </a:r>
            <a:r>
              <a:rPr lang="en-US" sz="5400" b="1" dirty="0"/>
              <a:t>lock Chain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BC2F9D-09D8-B94D-82BF-F2C519A19EAC}"/>
              </a:ext>
            </a:extLst>
          </p:cNvPr>
          <p:cNvSpPr/>
          <p:nvPr/>
        </p:nvSpPr>
        <p:spPr>
          <a:xfrm>
            <a:off x="3367788" y="4112825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</a:t>
            </a:r>
            <a:r>
              <a:rPr lang="en-US" sz="5400" b="1" dirty="0"/>
              <a:t>loud Computing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9B5D029-C9A6-BE49-B9AD-E72F7857C902}"/>
              </a:ext>
            </a:extLst>
          </p:cNvPr>
          <p:cNvSpPr/>
          <p:nvPr/>
        </p:nvSpPr>
        <p:spPr>
          <a:xfrm>
            <a:off x="3367787" y="5367263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Big </a:t>
            </a:r>
            <a:r>
              <a:rPr lang="en-US" sz="5400" b="1" dirty="0">
                <a:solidFill>
                  <a:srgbClr val="FF0000"/>
                </a:solidFill>
              </a:rPr>
              <a:t>D</a:t>
            </a:r>
            <a:r>
              <a:rPr lang="en-US" sz="5400" b="1" dirty="0"/>
              <a:t>ata</a:t>
            </a:r>
          </a:p>
        </p:txBody>
      </p:sp>
    </p:spTree>
    <p:extLst>
      <p:ext uri="{BB962C8B-B14F-4D97-AF65-F5344CB8AC3E}">
        <p14:creationId xmlns:p14="http://schemas.microsoft.com/office/powerpoint/2010/main" val="4269494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60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5" y="67235"/>
            <a:ext cx="10797987" cy="6206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Applications of BDA in Manufacturing Systems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06" y="6578993"/>
            <a:ext cx="107979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Wang, </a:t>
            </a:r>
            <a:r>
              <a:rPr lang="en-US" altLang="zh-TW" sz="1000" dirty="0" err="1">
                <a:solidFill>
                  <a:srgbClr val="A6A6A6"/>
                </a:solidFill>
              </a:rPr>
              <a:t>Junliang</a:t>
            </a:r>
            <a:r>
              <a:rPr lang="en-US" altLang="zh-TW" sz="1000" dirty="0">
                <a:solidFill>
                  <a:srgbClr val="A6A6A6"/>
                </a:solidFill>
              </a:rPr>
              <a:t>, </a:t>
            </a:r>
            <a:r>
              <a:rPr lang="en-US" altLang="zh-TW" sz="1000" dirty="0" err="1">
                <a:solidFill>
                  <a:srgbClr val="A6A6A6"/>
                </a:solidFill>
              </a:rPr>
              <a:t>Chuqiao</a:t>
            </a:r>
            <a:r>
              <a:rPr lang="en-US" altLang="zh-TW" sz="1000" dirty="0">
                <a:solidFill>
                  <a:srgbClr val="A6A6A6"/>
                </a:solidFill>
              </a:rPr>
              <a:t> Xu, </a:t>
            </a:r>
            <a:r>
              <a:rPr lang="en-US" altLang="zh-TW" sz="1000" dirty="0" err="1">
                <a:solidFill>
                  <a:srgbClr val="A6A6A6"/>
                </a:solidFill>
              </a:rPr>
              <a:t>Jie</a:t>
            </a:r>
            <a:r>
              <a:rPr lang="en-US" altLang="zh-TW" sz="1000" dirty="0">
                <a:solidFill>
                  <a:srgbClr val="A6A6A6"/>
                </a:solidFill>
              </a:rPr>
              <a:t> Zhang, and Ray Zhong (2022). "Big data analytics for intelligent manufacturing systems: A review." Journal of Manufacturing Systems 62 (2022): 738-752.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79E4DD-E007-E192-7DD1-5587C0D19D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971" y="691880"/>
            <a:ext cx="7911981" cy="589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580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title"/>
          </p:nvPr>
        </p:nvSpPr>
        <p:spPr>
          <a:xfrm>
            <a:off x="1868488" y="0"/>
            <a:ext cx="8229600" cy="1143000"/>
          </a:xfrm>
        </p:spPr>
        <p:txBody>
          <a:bodyPr/>
          <a:lstStyle/>
          <a:p>
            <a:r>
              <a:rPr lang="en-US" altLang="zh-TW" sz="1800">
                <a:latin typeface="Calibri" charset="0"/>
                <a:ea typeface="標楷體" charset="-120"/>
              </a:rPr>
              <a:t>Stephan Kudyba (2014), </a:t>
            </a:r>
            <a:br>
              <a:rPr lang="en-US" altLang="zh-TW" sz="2400">
                <a:latin typeface="Calibri" charset="0"/>
                <a:ea typeface="標楷體" charset="-120"/>
              </a:rPr>
            </a:br>
            <a: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-120"/>
              </a:rPr>
              <a:t>Big Data, Mining, and Analytics: </a:t>
            </a:r>
            <a:b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-120"/>
              </a:rPr>
              <a:t>Components of Strategic Decision Making</a:t>
            </a:r>
            <a:r>
              <a:rPr lang="en-US" altLang="zh-TW" sz="1800">
                <a:latin typeface="Calibri" charset="0"/>
                <a:ea typeface="標楷體" charset="-120"/>
              </a:rPr>
              <a:t>, Auerbach Publications</a:t>
            </a:r>
            <a:endParaRPr lang="zh-TW" altLang="en-US" sz="1800">
              <a:latin typeface="Calibri" charset="0"/>
              <a:ea typeface="標楷體" charset="-120"/>
            </a:endParaRPr>
          </a:p>
        </p:txBody>
      </p:sp>
      <p:sp>
        <p:nvSpPr>
          <p:cNvPr id="1843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05E0F4D-E113-DF44-B159-9D09693FDC88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61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813" y="1268413"/>
            <a:ext cx="3536950" cy="518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3636963" y="6538914"/>
            <a:ext cx="4572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  <a:hlinkClick r:id="rId3"/>
              </a:rPr>
              <a:t>http://www.amazon.com/gp/product/1466568704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18256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71439"/>
            <a:ext cx="8229600" cy="9810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Social Big Data Mining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2400" b="0" dirty="0">
                <a:solidFill>
                  <a:schemeClr val="bg1">
                    <a:lumMod val="65000"/>
                  </a:schemeClr>
                </a:solidFill>
              </a:rPr>
              <a:t>(Hiroshi Ishikawa, 2015)</a:t>
            </a:r>
            <a:endParaRPr lang="zh-TW" altLang="en-US" sz="24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5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9356EB0-271E-1C49-BF3B-AC0AF736394A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62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213" y="1119188"/>
            <a:ext cx="352901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3287713" y="6519864"/>
            <a:ext cx="6164262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  <a:hlinkClick r:id="rId3"/>
              </a:rPr>
              <a:t>http://www.amazon.com/Social-Data-Mining-Hiroshi-Ishikawa/dp/149871093X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28553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邊形 15"/>
          <p:cNvSpPr>
            <a:spLocks noChangeArrowheads="1"/>
          </p:cNvSpPr>
          <p:nvPr/>
        </p:nvSpPr>
        <p:spPr bwMode="auto">
          <a:xfrm>
            <a:off x="4083051" y="5156201"/>
            <a:ext cx="4316413" cy="1228725"/>
          </a:xfrm>
          <a:prstGeom prst="parallelogram">
            <a:avLst>
              <a:gd name="adj" fmla="val 24981"/>
            </a:avLst>
          </a:prstGeom>
          <a:gradFill rotWithShape="1">
            <a:gsLst>
              <a:gs pos="0">
                <a:srgbClr val="DAFDA7"/>
              </a:gs>
              <a:gs pos="35001">
                <a:srgbClr val="E4FDC2"/>
              </a:gs>
              <a:gs pos="100000">
                <a:srgbClr val="F5FFE6"/>
              </a:gs>
            </a:gsLst>
            <a:lin ang="162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6988"/>
            <a:ext cx="8229600" cy="158432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Architecture for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Social Big Data Mining</a:t>
            </a:r>
            <a:br>
              <a:rPr lang="en-US" altLang="zh-TW" dirty="0"/>
            </a:br>
            <a:r>
              <a:rPr lang="en-US" altLang="zh-TW" sz="2400" b="0" dirty="0">
                <a:solidFill>
                  <a:schemeClr val="bg1">
                    <a:lumMod val="65000"/>
                  </a:schemeClr>
                </a:solidFill>
              </a:rPr>
              <a:t>(Hiroshi Ishikawa, 2015)</a:t>
            </a:r>
            <a:endParaRPr lang="zh-TW" altLang="en-US" sz="2400" dirty="0"/>
          </a:p>
        </p:txBody>
      </p:sp>
      <p:sp>
        <p:nvSpPr>
          <p:cNvPr id="2253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DB5D910-7910-7F42-A9C6-766B9EFA03B7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63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流程圖: 磁碟 4"/>
          <p:cNvSpPr>
            <a:spLocks noChangeArrowheads="1"/>
          </p:cNvSpPr>
          <p:nvPr/>
        </p:nvSpPr>
        <p:spPr bwMode="auto">
          <a:xfrm>
            <a:off x="4187826" y="5445125"/>
            <a:ext cx="360363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7" name="流程圖: 磁碟 6"/>
          <p:cNvSpPr>
            <a:spLocks noChangeArrowheads="1"/>
          </p:cNvSpPr>
          <p:nvPr/>
        </p:nvSpPr>
        <p:spPr bwMode="auto">
          <a:xfrm>
            <a:off x="4079876" y="5661025"/>
            <a:ext cx="360363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8" name="流程圖: 磁碟 7"/>
          <p:cNvSpPr>
            <a:spLocks noChangeArrowheads="1"/>
          </p:cNvSpPr>
          <p:nvPr/>
        </p:nvSpPr>
        <p:spPr bwMode="auto">
          <a:xfrm>
            <a:off x="3935413" y="5876925"/>
            <a:ext cx="360362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9" name="流程圖: 磁碟 8"/>
          <p:cNvSpPr>
            <a:spLocks noChangeArrowheads="1"/>
          </p:cNvSpPr>
          <p:nvPr/>
        </p:nvSpPr>
        <p:spPr bwMode="auto">
          <a:xfrm>
            <a:off x="8220076" y="5300663"/>
            <a:ext cx="360363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10" name="流程圖: 磁碟 9"/>
          <p:cNvSpPr>
            <a:spLocks noChangeArrowheads="1"/>
          </p:cNvSpPr>
          <p:nvPr/>
        </p:nvSpPr>
        <p:spPr bwMode="auto">
          <a:xfrm>
            <a:off x="8115301" y="5516564"/>
            <a:ext cx="360363" cy="433387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11" name="流程圖: 磁碟 10"/>
          <p:cNvSpPr>
            <a:spLocks noChangeArrowheads="1"/>
          </p:cNvSpPr>
          <p:nvPr/>
        </p:nvSpPr>
        <p:spPr bwMode="auto">
          <a:xfrm>
            <a:off x="7970838" y="5732464"/>
            <a:ext cx="360362" cy="433387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13" name="平行四邊形 12"/>
          <p:cNvSpPr>
            <a:spLocks noChangeArrowheads="1"/>
          </p:cNvSpPr>
          <p:nvPr/>
        </p:nvSpPr>
        <p:spPr bwMode="auto">
          <a:xfrm>
            <a:off x="4370388" y="1844676"/>
            <a:ext cx="4318000" cy="1368425"/>
          </a:xfrm>
          <a:prstGeom prst="parallelogram">
            <a:avLst>
              <a:gd name="adj" fmla="val 24995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15" name="平行四邊形 14"/>
          <p:cNvSpPr>
            <a:spLocks noChangeArrowheads="1"/>
          </p:cNvSpPr>
          <p:nvPr/>
        </p:nvSpPr>
        <p:spPr bwMode="auto">
          <a:xfrm>
            <a:off x="4178300" y="3429001"/>
            <a:ext cx="4318000" cy="1547813"/>
          </a:xfrm>
          <a:prstGeom prst="parallelogram">
            <a:avLst>
              <a:gd name="adj" fmla="val 25004"/>
            </a:avLst>
          </a:pr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17" name="平行四邊形 16"/>
          <p:cNvSpPr>
            <a:spLocks noChangeArrowheads="1"/>
          </p:cNvSpPr>
          <p:nvPr/>
        </p:nvSpPr>
        <p:spPr bwMode="auto">
          <a:xfrm>
            <a:off x="5988050" y="5661026"/>
            <a:ext cx="1633538" cy="396875"/>
          </a:xfrm>
          <a:prstGeom prst="parallelogram">
            <a:avLst>
              <a:gd name="adj" fmla="val 25001"/>
            </a:avLst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Hardware</a:t>
            </a:r>
            <a:endParaRPr lang="zh-TW" altLang="en-US" sz="2000" dirty="0">
              <a:solidFill>
                <a:schemeClr val="dk1"/>
              </a:solidFill>
            </a:endParaRPr>
          </a:p>
        </p:txBody>
      </p:sp>
      <p:sp>
        <p:nvSpPr>
          <p:cNvPr id="18" name="平行四邊形 17"/>
          <p:cNvSpPr>
            <a:spLocks noChangeArrowheads="1"/>
          </p:cNvSpPr>
          <p:nvPr/>
        </p:nvSpPr>
        <p:spPr bwMode="auto">
          <a:xfrm>
            <a:off x="4859338" y="5300664"/>
            <a:ext cx="1631950" cy="396875"/>
          </a:xfrm>
          <a:prstGeom prst="parallelogram">
            <a:avLst>
              <a:gd name="adj" fmla="val 24977"/>
            </a:avLst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Software</a:t>
            </a:r>
            <a:endParaRPr lang="zh-TW" altLang="en-US" sz="2000" dirty="0">
              <a:solidFill>
                <a:schemeClr val="dk1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815139" y="5229225"/>
            <a:ext cx="12414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Social Data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637338" y="6083300"/>
            <a:ext cx="15113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accent3">
                    <a:lumMod val="50000"/>
                  </a:schemeClr>
                </a:solidFill>
                <a:ea typeface="新細明體" pitchFamily="18" charset="-120"/>
              </a:rPr>
              <a:t>Physical Layer</a:t>
            </a:r>
            <a:endParaRPr lang="zh-TW" altLang="en-US" b="1" dirty="0">
              <a:solidFill>
                <a:schemeClr val="accent3">
                  <a:lumMod val="50000"/>
                </a:schemeClr>
              </a:solidFill>
              <a:ea typeface="新細明體" pitchFamily="18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816725" y="4652964"/>
            <a:ext cx="13985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tx2"/>
                </a:solidFill>
                <a:ea typeface="新細明體" pitchFamily="18" charset="-120"/>
              </a:rPr>
              <a:t>Logical Layer</a:t>
            </a:r>
            <a:endParaRPr lang="zh-TW" altLang="en-US" b="1" dirty="0">
              <a:solidFill>
                <a:schemeClr val="tx2"/>
              </a:solidFill>
              <a:ea typeface="新細明體" pitchFamily="18" charset="-120"/>
            </a:endParaRPr>
          </a:p>
        </p:txBody>
      </p:sp>
      <p:sp>
        <p:nvSpPr>
          <p:cNvPr id="14" name="橢圓 13"/>
          <p:cNvSpPr>
            <a:spLocks noChangeArrowheads="1"/>
          </p:cNvSpPr>
          <p:nvPr/>
        </p:nvSpPr>
        <p:spPr bwMode="auto">
          <a:xfrm>
            <a:off x="4691063" y="1952626"/>
            <a:ext cx="3365500" cy="931863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dk1"/>
                </a:solidFill>
              </a:rPr>
              <a:t>Integrated analysis</a:t>
            </a:r>
            <a:endParaRPr lang="zh-TW" altLang="en-US" dirty="0">
              <a:solidFill>
                <a:schemeClr val="dk1"/>
              </a:solidFill>
            </a:endParaRPr>
          </a:p>
        </p:txBody>
      </p:sp>
      <p:sp>
        <p:nvSpPr>
          <p:cNvPr id="24" name="橢圓 23"/>
          <p:cNvSpPr>
            <a:spLocks noChangeArrowheads="1"/>
          </p:cNvSpPr>
          <p:nvPr/>
        </p:nvSpPr>
        <p:spPr bwMode="auto">
          <a:xfrm>
            <a:off x="4403725" y="4214813"/>
            <a:ext cx="1327150" cy="582612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400" dirty="0">
                <a:solidFill>
                  <a:schemeClr val="dk1"/>
                </a:solidFill>
              </a:rPr>
              <a:t>Multivariate analysis</a:t>
            </a:r>
            <a:endParaRPr lang="zh-TW" altLang="en-US" sz="1400" dirty="0">
              <a:solidFill>
                <a:schemeClr val="dk1"/>
              </a:solidFill>
            </a:endParaRPr>
          </a:p>
        </p:txBody>
      </p:sp>
      <p:sp>
        <p:nvSpPr>
          <p:cNvPr id="25" name="橢圓 24"/>
          <p:cNvSpPr>
            <a:spLocks noChangeArrowheads="1"/>
          </p:cNvSpPr>
          <p:nvPr/>
        </p:nvSpPr>
        <p:spPr bwMode="auto">
          <a:xfrm>
            <a:off x="5818188" y="4149726"/>
            <a:ext cx="1327150" cy="582613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400" dirty="0">
                <a:solidFill>
                  <a:schemeClr val="dk1"/>
                </a:solidFill>
              </a:rPr>
              <a:t>Application specific task</a:t>
            </a:r>
            <a:endParaRPr lang="zh-TW" altLang="en-US" sz="1400" dirty="0">
              <a:solidFill>
                <a:schemeClr val="dk1"/>
              </a:solidFill>
            </a:endParaRPr>
          </a:p>
        </p:txBody>
      </p:sp>
      <p:sp>
        <p:nvSpPr>
          <p:cNvPr id="28" name="橢圓 27"/>
          <p:cNvSpPr>
            <a:spLocks noChangeArrowheads="1"/>
          </p:cNvSpPr>
          <p:nvPr/>
        </p:nvSpPr>
        <p:spPr bwMode="auto">
          <a:xfrm>
            <a:off x="7358063" y="2273300"/>
            <a:ext cx="430212" cy="292100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>
              <a:solidFill>
                <a:schemeClr val="dk1"/>
              </a:solidFill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5351463" y="2160588"/>
            <a:ext cx="2006600" cy="539750"/>
          </a:xfrm>
          <a:prstGeom prst="ellipse">
            <a:avLst/>
          </a:prstGeom>
          <a:noFill/>
          <a:ln w="28575">
            <a:prstDash val="sysDash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/>
          </a:p>
        </p:txBody>
      </p:sp>
      <p:sp>
        <p:nvSpPr>
          <p:cNvPr id="31" name="橢圓 30"/>
          <p:cNvSpPr>
            <a:spLocks noChangeArrowheads="1"/>
          </p:cNvSpPr>
          <p:nvPr/>
        </p:nvSpPr>
        <p:spPr bwMode="auto">
          <a:xfrm>
            <a:off x="6121401" y="2565401"/>
            <a:ext cx="430213" cy="290513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>
              <a:solidFill>
                <a:schemeClr val="dk1"/>
              </a:solidFill>
            </a:endParaRPr>
          </a:p>
        </p:txBody>
      </p:sp>
      <p:sp>
        <p:nvSpPr>
          <p:cNvPr id="32" name="橢圓 31"/>
          <p:cNvSpPr>
            <a:spLocks noChangeArrowheads="1"/>
          </p:cNvSpPr>
          <p:nvPr/>
        </p:nvSpPr>
        <p:spPr bwMode="auto">
          <a:xfrm>
            <a:off x="4921251" y="2273300"/>
            <a:ext cx="430213" cy="292100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>
              <a:solidFill>
                <a:schemeClr val="dk1"/>
              </a:solidFill>
            </a:endParaRPr>
          </a:p>
        </p:txBody>
      </p:sp>
      <p:cxnSp>
        <p:nvCxnSpPr>
          <p:cNvPr id="33" name="直線接點 32"/>
          <p:cNvCxnSpPr>
            <a:stCxn id="32" idx="2"/>
            <a:endCxn id="24" idx="2"/>
          </p:cNvCxnSpPr>
          <p:nvPr/>
        </p:nvCxnSpPr>
        <p:spPr>
          <a:xfrm flipH="1">
            <a:off x="4403726" y="2419351"/>
            <a:ext cx="517525" cy="20859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>
            <a:stCxn id="32" idx="6"/>
            <a:endCxn id="24" idx="6"/>
          </p:cNvCxnSpPr>
          <p:nvPr/>
        </p:nvCxnSpPr>
        <p:spPr>
          <a:xfrm>
            <a:off x="5351463" y="2419351"/>
            <a:ext cx="379412" cy="20859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>
            <a:stCxn id="31" idx="2"/>
            <a:endCxn id="25" idx="2"/>
          </p:cNvCxnSpPr>
          <p:nvPr/>
        </p:nvCxnSpPr>
        <p:spPr>
          <a:xfrm flipH="1">
            <a:off x="5818188" y="2709864"/>
            <a:ext cx="303212" cy="17303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>
            <a:stCxn id="31" idx="6"/>
            <a:endCxn id="25" idx="6"/>
          </p:cNvCxnSpPr>
          <p:nvPr/>
        </p:nvCxnSpPr>
        <p:spPr>
          <a:xfrm>
            <a:off x="6551614" y="2709864"/>
            <a:ext cx="593725" cy="17303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橢圓 25"/>
          <p:cNvSpPr>
            <a:spLocks noChangeArrowheads="1"/>
          </p:cNvSpPr>
          <p:nvPr/>
        </p:nvSpPr>
        <p:spPr bwMode="auto">
          <a:xfrm>
            <a:off x="6815138" y="3573463"/>
            <a:ext cx="1327150" cy="582612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b="1" dirty="0">
                <a:solidFill>
                  <a:srgbClr val="FF0000"/>
                </a:solidFill>
              </a:rPr>
              <a:t>Data </a:t>
            </a:r>
            <a:br>
              <a:rPr lang="en-US" altLang="zh-TW" b="1" dirty="0">
                <a:solidFill>
                  <a:srgbClr val="FF0000"/>
                </a:solidFill>
              </a:rPr>
            </a:br>
            <a:r>
              <a:rPr lang="en-US" altLang="zh-TW" b="1" dirty="0">
                <a:solidFill>
                  <a:srgbClr val="FF0000"/>
                </a:solidFill>
              </a:rPr>
              <a:t>Mining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cxnSp>
        <p:nvCxnSpPr>
          <p:cNvPr id="45" name="直線接點 44"/>
          <p:cNvCxnSpPr>
            <a:stCxn id="28" idx="6"/>
            <a:endCxn id="26" idx="6"/>
          </p:cNvCxnSpPr>
          <p:nvPr/>
        </p:nvCxnSpPr>
        <p:spPr>
          <a:xfrm>
            <a:off x="7788276" y="2419351"/>
            <a:ext cx="354013" cy="14446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>
            <a:stCxn id="28" idx="2"/>
          </p:cNvCxnSpPr>
          <p:nvPr/>
        </p:nvCxnSpPr>
        <p:spPr>
          <a:xfrm flipH="1">
            <a:off x="6804025" y="2419351"/>
            <a:ext cx="554038" cy="14446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6611939" y="2916238"/>
            <a:ext cx="182403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ea typeface="新細明體" pitchFamily="18" charset="-120"/>
              </a:rPr>
              <a:t>Conceptual Layer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1703389" y="1763714"/>
            <a:ext cx="22828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Enabling Technologies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9256714" y="1763714"/>
            <a:ext cx="9858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Analysts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8616951" y="2133601"/>
            <a:ext cx="1954213" cy="4302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Model Construction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Explanation by Model </a:t>
            </a:r>
            <a:endParaRPr lang="zh-TW" altLang="en-US" sz="1400" b="1" dirty="0"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8639176" y="3357564"/>
            <a:ext cx="1825625" cy="17224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Construction and </a:t>
            </a:r>
            <a:br>
              <a:rPr lang="en-US" altLang="zh-TW" sz="1400" b="1" dirty="0">
                <a:ea typeface="新細明體" pitchFamily="18" charset="-120"/>
              </a:rPr>
            </a:br>
            <a:r>
              <a:rPr lang="en-US" altLang="zh-TW" sz="1400" b="1" dirty="0">
                <a:ea typeface="新細明體" pitchFamily="18" charset="-120"/>
              </a:rPr>
              <a:t>confirmation </a:t>
            </a:r>
            <a:br>
              <a:rPr lang="en-US" altLang="zh-TW" sz="1400" b="1" dirty="0">
                <a:ea typeface="新細明體" pitchFamily="18" charset="-120"/>
              </a:rPr>
            </a:br>
            <a:r>
              <a:rPr lang="en-US" altLang="zh-TW" sz="1400" b="1" dirty="0">
                <a:ea typeface="新細明體" pitchFamily="18" charset="-120"/>
              </a:rPr>
              <a:t>of individual </a:t>
            </a:r>
            <a:br>
              <a:rPr lang="en-US" altLang="zh-TW" sz="1400" b="1" dirty="0">
                <a:ea typeface="新細明體" pitchFamily="18" charset="-120"/>
              </a:rPr>
            </a:br>
            <a:r>
              <a:rPr lang="en-US" altLang="zh-TW" sz="1400" b="1" dirty="0">
                <a:ea typeface="新細明體" pitchFamily="18" charset="-120"/>
              </a:rPr>
              <a:t>hypothesis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Description and </a:t>
            </a:r>
            <a:br>
              <a:rPr lang="en-US" altLang="zh-TW" sz="1400" b="1" dirty="0">
                <a:ea typeface="新細明體" pitchFamily="18" charset="-120"/>
              </a:rPr>
            </a:br>
            <a:r>
              <a:rPr lang="en-US" altLang="zh-TW" sz="1400" b="1" dirty="0">
                <a:ea typeface="新細明體" pitchFamily="18" charset="-120"/>
              </a:rPr>
              <a:t>execution of </a:t>
            </a:r>
            <a:br>
              <a:rPr lang="en-US" altLang="zh-TW" sz="1400" b="1" dirty="0">
                <a:ea typeface="新細明體" pitchFamily="18" charset="-120"/>
              </a:rPr>
            </a:br>
            <a:r>
              <a:rPr lang="en-US" altLang="zh-TW" sz="1400" b="1" dirty="0">
                <a:ea typeface="新細明體" pitchFamily="18" charset="-120"/>
              </a:rPr>
              <a:t>application-specific </a:t>
            </a:r>
            <a:br>
              <a:rPr lang="en-US" altLang="zh-TW" sz="1400" b="1" dirty="0">
                <a:ea typeface="新細明體" pitchFamily="18" charset="-120"/>
              </a:rPr>
            </a:br>
            <a:r>
              <a:rPr lang="en-US" altLang="zh-TW" sz="1400" b="1" dirty="0">
                <a:ea typeface="新細明體" pitchFamily="18" charset="-120"/>
              </a:rPr>
              <a:t>task</a:t>
            </a:r>
            <a:endParaRPr lang="zh-TW" altLang="en-US" sz="1400" b="1" dirty="0">
              <a:ea typeface="新細明體" pitchFamily="18" charset="-12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1603375" y="2192338"/>
            <a:ext cx="2203450" cy="2159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Integrated analysis model</a:t>
            </a:r>
            <a:endParaRPr lang="zh-TW" altLang="en-US" sz="1400" b="1" dirty="0">
              <a:ea typeface="新細明體" pitchFamily="18" charset="-120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1603376" y="3486151"/>
            <a:ext cx="2417763" cy="12938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Natural Language Processing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Information Extraction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Anomaly Detection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Discovery of relationships </a:t>
            </a:r>
            <a:br>
              <a:rPr lang="en-US" altLang="zh-TW" sz="1400" b="1" dirty="0">
                <a:ea typeface="新細明體" pitchFamily="18" charset="-120"/>
              </a:rPr>
            </a:br>
            <a:r>
              <a:rPr lang="en-US" altLang="zh-TW" sz="1400" b="1" dirty="0">
                <a:ea typeface="新細明體" pitchFamily="18" charset="-120"/>
              </a:rPr>
              <a:t>among heterogeneous data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Large-scale visualization</a:t>
            </a:r>
            <a:endParaRPr lang="zh-TW" altLang="en-US" sz="1400" b="1" dirty="0">
              <a:ea typeface="新細明體" pitchFamily="18" charset="-120"/>
            </a:endParaRPr>
          </a:p>
        </p:txBody>
      </p:sp>
      <p:sp>
        <p:nvSpPr>
          <p:cNvPr id="58" name="圓角矩形 57"/>
          <p:cNvSpPr/>
          <p:nvPr/>
        </p:nvSpPr>
        <p:spPr>
          <a:xfrm>
            <a:off x="1592263" y="2133601"/>
            <a:ext cx="2525712" cy="3636963"/>
          </a:xfrm>
          <a:prstGeom prst="roundRect">
            <a:avLst>
              <a:gd name="adj" fmla="val 4171"/>
            </a:avLst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1603376" y="5283200"/>
            <a:ext cx="2462213" cy="2159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Parallel distrusted processing</a:t>
            </a:r>
            <a:endParaRPr lang="zh-TW" altLang="en-US" sz="1400" b="1" dirty="0">
              <a:ea typeface="新細明體" pitchFamily="18" charset="-120"/>
            </a:endParaRPr>
          </a:p>
        </p:txBody>
      </p:sp>
      <p:sp>
        <p:nvSpPr>
          <p:cNvPr id="61" name="圓角矩形 60"/>
          <p:cNvSpPr/>
          <p:nvPr/>
        </p:nvSpPr>
        <p:spPr>
          <a:xfrm>
            <a:off x="8645525" y="2095501"/>
            <a:ext cx="1925638" cy="3636963"/>
          </a:xfrm>
          <a:prstGeom prst="roundRect">
            <a:avLst>
              <a:gd name="adj" fmla="val 4171"/>
            </a:avLst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4008438" y="6638926"/>
            <a:ext cx="4572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ea typeface="新細明體" pitchFamily="18" charset="-120"/>
              </a:rPr>
              <a:t>Source: Hiroshi Ishikawa (2015), Social Big Data Mining, CRC Press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14476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1836739" y="115888"/>
            <a:ext cx="8580437" cy="792162"/>
          </a:xfrm>
        </p:spPr>
        <p:txBody>
          <a:bodyPr/>
          <a:lstStyle/>
          <a:p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 (BI) Infrastructure</a:t>
            </a:r>
            <a:endParaRPr lang="zh-TW" altLang="en-US" sz="40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355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C224871-2C42-1A47-93B7-62B43DBD08DC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64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3556" name="Picture Placeholder 12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01850" y="908051"/>
            <a:ext cx="7988300" cy="5478463"/>
          </a:xfrm>
        </p:spPr>
      </p:pic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171700" y="6597650"/>
            <a:ext cx="7848600" cy="26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 sz="1000">
                <a:solidFill>
                  <a:srgbClr val="898989"/>
                </a:solidFill>
                <a:latin typeface="Calibri" charset="0"/>
              </a:rPr>
              <a:t>Source: Kenneth C. Laudon &amp; Jane P. Laudon (2014), Management Information Systems: Managing the Digital Firm, Thirteenth Edition, Pearson. </a:t>
            </a:r>
            <a:endParaRPr kumimoji="0" lang="es-ES" altLang="zh-TW" sz="10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8832850" y="5734051"/>
            <a:ext cx="1189038" cy="327025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707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752600" y="188914"/>
            <a:ext cx="8686800" cy="936625"/>
          </a:xfrm>
        </p:spPr>
        <p:txBody>
          <a:bodyPr vert="horz" lIns="92075" tIns="46038" rIns="92075" bIns="46038" rtlCol="0" anchor="ctr">
            <a:normAutofit fontScale="90000"/>
          </a:bodyPr>
          <a:lstStyle/>
          <a:p>
            <a:r>
              <a:rPr lang="en-US" altLang="zh-TW" sz="4000">
                <a:solidFill>
                  <a:srgbClr val="17375E"/>
                </a:solidFill>
                <a:latin typeface="Calibri" charset="0"/>
                <a:ea typeface="標楷體" charset="-120"/>
              </a:rPr>
              <a:t>Data Warehouse</a:t>
            </a:r>
            <a:br>
              <a:rPr lang="en-US" altLang="zh-TW" sz="4000"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rgbClr val="FF0000"/>
                </a:solidFill>
                <a:latin typeface="Calibri" charset="0"/>
                <a:ea typeface="標楷體" charset="-120"/>
              </a:rPr>
              <a:t>Data Mining </a:t>
            </a:r>
            <a:r>
              <a:rPr lang="en-US" altLang="zh-TW" sz="4000">
                <a:latin typeface="Calibri" charset="0"/>
                <a:ea typeface="標楷體" charset="-120"/>
              </a:rPr>
              <a:t>and </a:t>
            </a:r>
            <a:r>
              <a:rPr lang="en-US" altLang="zh-TW" sz="4000">
                <a:solidFill>
                  <a:srgbClr val="FFC000"/>
                </a:solidFill>
                <a:latin typeface="Calibri" charset="0"/>
                <a:ea typeface="標楷體" charset="-120"/>
              </a:rPr>
              <a:t>Business Intelligence </a:t>
            </a:r>
          </a:p>
        </p:txBody>
      </p:sp>
      <p:sp>
        <p:nvSpPr>
          <p:cNvPr id="24579" name="AutoShape 1027"/>
          <p:cNvSpPr>
            <a:spLocks noChangeArrowheads="1"/>
          </p:cNvSpPr>
          <p:nvPr/>
        </p:nvSpPr>
        <p:spPr bwMode="auto">
          <a:xfrm>
            <a:off x="2286000" y="1447800"/>
            <a:ext cx="7467600" cy="5029200"/>
          </a:xfrm>
          <a:prstGeom prst="flowChartExtra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zh-TW" sz="2400">
              <a:latin typeface="Times New Roman" charset="0"/>
            </a:endParaRPr>
          </a:p>
        </p:txBody>
      </p:sp>
      <p:sp>
        <p:nvSpPr>
          <p:cNvPr id="24580" name="Line 1028"/>
          <p:cNvSpPr>
            <a:spLocks noChangeShapeType="1"/>
          </p:cNvSpPr>
          <p:nvPr/>
        </p:nvSpPr>
        <p:spPr bwMode="auto">
          <a:xfrm>
            <a:off x="2743200" y="5867400"/>
            <a:ext cx="655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Line 1029"/>
          <p:cNvSpPr>
            <a:spLocks noChangeShapeType="1"/>
          </p:cNvSpPr>
          <p:nvPr/>
        </p:nvSpPr>
        <p:spPr bwMode="auto">
          <a:xfrm>
            <a:off x="3200400" y="5257800"/>
            <a:ext cx="563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Line 1030"/>
          <p:cNvSpPr>
            <a:spLocks noChangeShapeType="1"/>
          </p:cNvSpPr>
          <p:nvPr/>
        </p:nvSpPr>
        <p:spPr bwMode="auto">
          <a:xfrm>
            <a:off x="3733800" y="4495800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Line 1031"/>
          <p:cNvSpPr>
            <a:spLocks noChangeShapeType="1"/>
          </p:cNvSpPr>
          <p:nvPr/>
        </p:nvSpPr>
        <p:spPr bwMode="auto">
          <a:xfrm>
            <a:off x="4343400" y="37338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Line 1032"/>
          <p:cNvSpPr>
            <a:spLocks noChangeShapeType="1"/>
          </p:cNvSpPr>
          <p:nvPr/>
        </p:nvSpPr>
        <p:spPr bwMode="auto">
          <a:xfrm>
            <a:off x="4953000" y="28956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Line 1033"/>
          <p:cNvSpPr>
            <a:spLocks noChangeShapeType="1"/>
          </p:cNvSpPr>
          <p:nvPr/>
        </p:nvSpPr>
        <p:spPr bwMode="auto">
          <a:xfrm flipV="1">
            <a:off x="2057400" y="1447800"/>
            <a:ext cx="0" cy="502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Line 1034"/>
          <p:cNvSpPr>
            <a:spLocks noChangeShapeType="1"/>
          </p:cNvSpPr>
          <p:nvPr/>
        </p:nvSpPr>
        <p:spPr bwMode="auto">
          <a:xfrm flipV="1">
            <a:off x="10363200" y="1447800"/>
            <a:ext cx="0" cy="502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Text Box 1035"/>
          <p:cNvSpPr txBox="1">
            <a:spLocks noChangeArrowheads="1"/>
          </p:cNvSpPr>
          <p:nvPr/>
        </p:nvSpPr>
        <p:spPr bwMode="auto">
          <a:xfrm>
            <a:off x="2117726" y="1509713"/>
            <a:ext cx="1920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Increasing potential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to support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business decisions</a:t>
            </a:r>
          </a:p>
        </p:txBody>
      </p:sp>
      <p:sp>
        <p:nvSpPr>
          <p:cNvPr id="24588" name="Text Box 1036"/>
          <p:cNvSpPr txBox="1">
            <a:spLocks noChangeArrowheads="1"/>
          </p:cNvSpPr>
          <p:nvPr/>
        </p:nvSpPr>
        <p:spPr bwMode="auto">
          <a:xfrm>
            <a:off x="9272588" y="1955800"/>
            <a:ext cx="100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End User</a:t>
            </a:r>
            <a:endParaRPr lang="en-US" altLang="zh-TW" sz="1600">
              <a:latin typeface="Times New Roman" charset="0"/>
            </a:endParaRPr>
          </a:p>
        </p:txBody>
      </p:sp>
      <p:sp>
        <p:nvSpPr>
          <p:cNvPr id="24589" name="Text Box 1037"/>
          <p:cNvSpPr txBox="1">
            <a:spLocks noChangeArrowheads="1"/>
          </p:cNvSpPr>
          <p:nvPr/>
        </p:nvSpPr>
        <p:spPr bwMode="auto">
          <a:xfrm>
            <a:off x="9275763" y="2946401"/>
            <a:ext cx="952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Business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  Analyst</a:t>
            </a:r>
          </a:p>
        </p:txBody>
      </p:sp>
      <p:sp>
        <p:nvSpPr>
          <p:cNvPr id="24590" name="Text Box 1038"/>
          <p:cNvSpPr txBox="1">
            <a:spLocks noChangeArrowheads="1"/>
          </p:cNvSpPr>
          <p:nvPr/>
        </p:nvSpPr>
        <p:spPr bwMode="auto">
          <a:xfrm>
            <a:off x="9364663" y="3784601"/>
            <a:ext cx="8556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     Data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Analyst</a:t>
            </a:r>
          </a:p>
        </p:txBody>
      </p:sp>
      <p:sp>
        <p:nvSpPr>
          <p:cNvPr id="24591" name="Text Box 1039"/>
          <p:cNvSpPr txBox="1">
            <a:spLocks noChangeArrowheads="1"/>
          </p:cNvSpPr>
          <p:nvPr/>
        </p:nvSpPr>
        <p:spPr bwMode="auto">
          <a:xfrm>
            <a:off x="9626600" y="5689600"/>
            <a:ext cx="611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DBA</a:t>
            </a:r>
          </a:p>
        </p:txBody>
      </p:sp>
      <p:sp>
        <p:nvSpPr>
          <p:cNvPr id="24592" name="Text Box 1040"/>
          <p:cNvSpPr txBox="1">
            <a:spLocks noChangeArrowheads="1"/>
          </p:cNvSpPr>
          <p:nvPr/>
        </p:nvSpPr>
        <p:spPr bwMode="auto">
          <a:xfrm>
            <a:off x="5410200" y="2178050"/>
            <a:ext cx="121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C000"/>
                </a:solidFill>
              </a:rPr>
              <a:t>Decision</a:t>
            </a:r>
            <a:r>
              <a:rPr lang="en-US" altLang="zh-TW" sz="1800">
                <a:solidFill>
                  <a:srgbClr val="FFC000"/>
                </a:solidFill>
              </a:rPr>
              <a:t> </a:t>
            </a:r>
            <a:r>
              <a:rPr lang="en-US" altLang="zh-TW" sz="1800" b="1">
                <a:solidFill>
                  <a:srgbClr val="FFC000"/>
                </a:solidFill>
              </a:rPr>
              <a:t>Making</a:t>
            </a:r>
          </a:p>
        </p:txBody>
      </p:sp>
      <p:sp>
        <p:nvSpPr>
          <p:cNvPr id="24593" name="Text Box 1041"/>
          <p:cNvSpPr txBox="1">
            <a:spLocks noChangeArrowheads="1"/>
          </p:cNvSpPr>
          <p:nvPr/>
        </p:nvSpPr>
        <p:spPr bwMode="auto">
          <a:xfrm>
            <a:off x="4876801" y="2992438"/>
            <a:ext cx="19057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/>
              <a:t>Data Presentation</a:t>
            </a:r>
          </a:p>
        </p:txBody>
      </p:sp>
      <p:sp>
        <p:nvSpPr>
          <p:cNvPr id="24594" name="Text Box 1042"/>
          <p:cNvSpPr txBox="1">
            <a:spLocks noChangeArrowheads="1"/>
          </p:cNvSpPr>
          <p:nvPr/>
        </p:nvSpPr>
        <p:spPr bwMode="auto">
          <a:xfrm>
            <a:off x="4800600" y="3352801"/>
            <a:ext cx="2578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 i="1">
                <a:latin typeface="Times New Roman" charset="0"/>
              </a:rPr>
              <a:t>Visualization Techniques</a:t>
            </a:r>
          </a:p>
        </p:txBody>
      </p:sp>
      <p:sp>
        <p:nvSpPr>
          <p:cNvPr id="24595" name="Text Box 1043"/>
          <p:cNvSpPr txBox="1">
            <a:spLocks noChangeArrowheads="1"/>
          </p:cNvSpPr>
          <p:nvPr/>
        </p:nvSpPr>
        <p:spPr bwMode="auto">
          <a:xfrm>
            <a:off x="5181601" y="3765551"/>
            <a:ext cx="1782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24596" name="Text Box 1044"/>
          <p:cNvSpPr txBox="1">
            <a:spLocks noChangeArrowheads="1"/>
          </p:cNvSpPr>
          <p:nvPr/>
        </p:nvSpPr>
        <p:spPr bwMode="auto">
          <a:xfrm>
            <a:off x="5105400" y="4038601"/>
            <a:ext cx="2324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 i="1">
                <a:latin typeface="Times New Roman" charset="0"/>
              </a:rPr>
              <a:t>Information Discovery</a:t>
            </a:r>
          </a:p>
        </p:txBody>
      </p:sp>
      <p:sp>
        <p:nvSpPr>
          <p:cNvPr id="24597" name="Text Box 1045"/>
          <p:cNvSpPr txBox="1">
            <a:spLocks noChangeArrowheads="1"/>
          </p:cNvSpPr>
          <p:nvPr/>
        </p:nvSpPr>
        <p:spPr bwMode="auto">
          <a:xfrm>
            <a:off x="4892676" y="4572001"/>
            <a:ext cx="2346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1800" b="1"/>
              <a:t>Data Exploration</a:t>
            </a:r>
          </a:p>
        </p:txBody>
      </p:sp>
      <p:sp>
        <p:nvSpPr>
          <p:cNvPr id="24598" name="Text Box 1047"/>
          <p:cNvSpPr txBox="1">
            <a:spLocks noChangeArrowheads="1"/>
          </p:cNvSpPr>
          <p:nvPr/>
        </p:nvSpPr>
        <p:spPr bwMode="auto">
          <a:xfrm>
            <a:off x="3657600" y="4876801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 i="1">
                <a:latin typeface="Times New Roman" charset="0"/>
              </a:rPr>
              <a:t>Statistical Summary, Querying, and Reporting</a:t>
            </a:r>
            <a:endParaRPr lang="en-US" altLang="zh-TW" sz="1800" b="1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9239" name="Text Box 1048"/>
          <p:cNvSpPr txBox="1">
            <a:spLocks noChangeArrowheads="1"/>
          </p:cNvSpPr>
          <p:nvPr/>
        </p:nvSpPr>
        <p:spPr bwMode="auto">
          <a:xfrm>
            <a:off x="3124201" y="5410200"/>
            <a:ext cx="496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zh-TW" b="1" dirty="0">
                <a:latin typeface="Calibri" pitchFamily="34" charset="0"/>
                <a:ea typeface="新細明體" pitchFamily="18" charset="-120"/>
              </a:rPr>
              <a:t>Data Preprocessing/Integration, </a:t>
            </a:r>
            <a:r>
              <a:rPr lang="en-US" altLang="zh-TW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新細明體" pitchFamily="18" charset="-120"/>
              </a:rPr>
              <a:t>Data Warehouses</a:t>
            </a:r>
          </a:p>
        </p:txBody>
      </p:sp>
      <p:sp>
        <p:nvSpPr>
          <p:cNvPr id="24600" name="Text Box 1049"/>
          <p:cNvSpPr txBox="1">
            <a:spLocks noChangeArrowheads="1"/>
          </p:cNvSpPr>
          <p:nvPr/>
        </p:nvSpPr>
        <p:spPr bwMode="auto">
          <a:xfrm>
            <a:off x="5105400" y="5791200"/>
            <a:ext cx="14241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/>
              <a:t>Data Sources</a:t>
            </a:r>
            <a:endParaRPr lang="en-US" altLang="zh-TW" sz="1800" b="1">
              <a:solidFill>
                <a:schemeClr val="bg1"/>
              </a:solidFill>
            </a:endParaRPr>
          </a:p>
        </p:txBody>
      </p:sp>
      <p:sp>
        <p:nvSpPr>
          <p:cNvPr id="24601" name="Text Box 1050"/>
          <p:cNvSpPr txBox="1">
            <a:spLocks noChangeArrowheads="1"/>
          </p:cNvSpPr>
          <p:nvPr/>
        </p:nvSpPr>
        <p:spPr bwMode="auto">
          <a:xfrm>
            <a:off x="2590800" y="6096001"/>
            <a:ext cx="711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 i="1">
                <a:latin typeface="Times New Roman" charset="0"/>
              </a:rPr>
              <a:t>Paper, Files, Web documents, Scientific experiments, Database Systems</a:t>
            </a:r>
          </a:p>
        </p:txBody>
      </p:sp>
      <p:sp>
        <p:nvSpPr>
          <p:cNvPr id="24602" name="Line 1051"/>
          <p:cNvSpPr>
            <a:spLocks noChangeShapeType="1"/>
          </p:cNvSpPr>
          <p:nvPr/>
        </p:nvSpPr>
        <p:spPr bwMode="auto">
          <a:xfrm>
            <a:off x="1981200" y="6477000"/>
            <a:ext cx="838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3" name="投影片編號版面配置區 2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B084202-3812-7D41-B9FE-226935964D9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7436" name="文字方塊 32"/>
          <p:cNvSpPr txBox="1">
            <a:spLocks noChangeArrowheads="1"/>
          </p:cNvSpPr>
          <p:nvPr/>
        </p:nvSpPr>
        <p:spPr bwMode="auto">
          <a:xfrm>
            <a:off x="2424114" y="6597651"/>
            <a:ext cx="7508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</a:rPr>
              <a:t>Source: Jiawei Han and Micheline </a:t>
            </a:r>
            <a:r>
              <a:rPr lang="en-US" altLang="zh-TW" sz="1200" dirty="0" err="1">
                <a:solidFill>
                  <a:schemeClr val="bg1">
                    <a:lumMod val="65000"/>
                  </a:schemeClr>
                </a:solidFill>
              </a:rPr>
              <a:t>Kamber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</a:rPr>
              <a:t> (2006), Data Mining: Concepts and Techniques, Second Edition, Elsevier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4511676" y="3751263"/>
            <a:ext cx="2917825" cy="654050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675615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D9881-61DC-DB41-B976-90583DBE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85086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 High-Level Architecture of BI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86E1C-999B-814A-84B8-F1BD29D32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66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40AC0-95FE-4049-A861-B689CEAFF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20" y="1232997"/>
            <a:ext cx="10604717" cy="5216441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178E0688-F5CC-644F-9DD1-3043385B5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6813048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981200" y="115889"/>
            <a:ext cx="8229600" cy="7207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The Evolution of BI Capabilities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0539" y="927100"/>
            <a:ext cx="6130925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文字方塊 32"/>
          <p:cNvSpPr txBox="1">
            <a:spLocks noChangeArrowheads="1"/>
          </p:cNvSpPr>
          <p:nvPr/>
        </p:nvSpPr>
        <p:spPr bwMode="auto">
          <a:xfrm>
            <a:off x="3359151" y="6597651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560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83789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58F8F09-182D-014B-A5E0-9FD80958622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3719514" y="5943600"/>
            <a:ext cx="1152525" cy="509588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1721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68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Data Mining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Is a Blend of Multiple Disciplines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23ABA-C84E-994D-AC7C-B2F642FF6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206" y="1272081"/>
            <a:ext cx="5043066" cy="532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658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279651" y="188914"/>
            <a:ext cx="7764463" cy="10445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Mining </a:t>
            </a:r>
            <a:r>
              <a:rPr lang="en-US" altLang="zh-TW">
                <a:latin typeface="Calibri" charset="0"/>
                <a:ea typeface="標楷體" charset="-120"/>
              </a:rPr>
              <a:t>at the </a:t>
            </a:r>
            <a:br>
              <a:rPr lang="en-US" altLang="zh-TW">
                <a:latin typeface="Calibri" charset="0"/>
                <a:ea typeface="標楷體" charset="-120"/>
              </a:rPr>
            </a:br>
            <a:r>
              <a:rPr lang="en-US" altLang="zh-TW">
                <a:latin typeface="Calibri" charset="0"/>
                <a:ea typeface="標楷體" charset="-120"/>
              </a:rPr>
              <a:t>Intersection of Many Disciplines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7713" y="1277186"/>
            <a:ext cx="59372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文字方塊 32"/>
          <p:cNvSpPr txBox="1">
            <a:spLocks noChangeArrowheads="1"/>
          </p:cNvSpPr>
          <p:nvPr/>
        </p:nvSpPr>
        <p:spPr bwMode="auto">
          <a:xfrm>
            <a:off x="3359151" y="6597651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867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83789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A6C17F5-7516-D341-9DDE-25745447695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69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78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879892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996" y="6567489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https://www.amazon.com/Data-Mining-Machine-Learning-Practitioners/dp/1118618041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84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Big Data, Data Mining, and Machine Learning: Value Creation for Business Leaders and Practitioners,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Jared Dean,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Wiley, 2014.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BAB81C-1C3C-4C4A-B0B0-EF4D5A6D8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592" y="1524561"/>
            <a:ext cx="3322817" cy="495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796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D7523B1-5C65-9A4B-B1F9-958CE6F12B6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3976" y="404813"/>
            <a:ext cx="41370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970214" y="6581776"/>
            <a:ext cx="625157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  <a:hlinkClick r:id="rId3"/>
              </a:rPr>
              <a:t>http://www.amazon.com/Big-Data-Analytics-Turning-Money/dp/1118147596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latin typeface="Arial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31696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86F3F56-FCE6-2E43-816B-E7CB2257D4F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1925" y="141288"/>
            <a:ext cx="4217988" cy="641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063751" y="6597651"/>
            <a:ext cx="8208963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新細明體" pitchFamily="18" charset="-120"/>
                <a:hlinkClick r:id="rId3"/>
              </a:rPr>
              <a:t>http://www.amazon.com/Big-Data-Revolution-Transform-Mayer-Schonberger/dp/B00D81X2YE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77586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D74B4FE-BC17-7F44-BD51-7BD56842952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73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5843" name="Picture 2" descr="https://www.thalesgroup.com/sites/default/files/styles/original/public/assets/images/big_data_0.png?itok=nwyPBe1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7076" y="314326"/>
            <a:ext cx="8202613" cy="613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997076" y="6597651"/>
            <a:ext cx="820261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  <a:ea typeface="新細明體" pitchFamily="18" charset="-120"/>
              </a:rPr>
              <a:t>Source: https://www.thalesgroup.com/en/worldwide/big-data/big-data-big-analytics-visual-analytics-what-does-it-all-mean</a:t>
            </a:r>
          </a:p>
        </p:txBody>
      </p:sp>
    </p:spTree>
    <p:extLst>
      <p:ext uri="{BB962C8B-B14F-4D97-AF65-F5344CB8AC3E}">
        <p14:creationId xmlns:p14="http://schemas.microsoft.com/office/powerpoint/2010/main" val="27053368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>
          <a:xfrm>
            <a:off x="1703389" y="188913"/>
            <a:ext cx="8713787" cy="6477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Big Data with Hadoop Architecture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686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432A252-42D9-A14F-9CFE-A733EA8D6CC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8213" y="836613"/>
            <a:ext cx="7848600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855913" y="6608764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020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ADE34A-F8D8-644A-89C5-48ECA9F42F6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651" y="1865313"/>
            <a:ext cx="7561263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03389" y="22225"/>
            <a:ext cx="8713787" cy="16065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4000" dirty="0"/>
              <a:t>Logical Architecture</a:t>
            </a:r>
            <a:br>
              <a:rPr lang="en-US" altLang="zh-TW" sz="3200" dirty="0"/>
            </a:br>
            <a:r>
              <a:rPr lang="en-US" altLang="zh-TW" sz="3200" dirty="0"/>
              <a:t>Processing: </a:t>
            </a:r>
            <a:r>
              <a:rPr lang="en-US" altLang="zh-TW" sz="3200" dirty="0" err="1"/>
              <a:t>MapReduce</a:t>
            </a:r>
            <a:endParaRPr lang="zh-TW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2855913" y="6608764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5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AB8D44C-CD6F-7B45-BF84-113CE2D0A91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03389" y="22225"/>
            <a:ext cx="8713787" cy="18430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4000" dirty="0"/>
              <a:t>Logical Architecture</a:t>
            </a:r>
            <a:br>
              <a:rPr lang="en-US" altLang="zh-TW" sz="3200" dirty="0"/>
            </a:br>
            <a:r>
              <a:rPr lang="en-US" altLang="zh-TW" sz="3200" dirty="0"/>
              <a:t>Storage: HDFS</a:t>
            </a:r>
            <a:endParaRPr lang="zh-TW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2855913" y="6608764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363" y="2271713"/>
            <a:ext cx="8731250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6580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5F83599-286B-6445-BD27-55CF985E051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314" y="1958975"/>
            <a:ext cx="831532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03389" y="22225"/>
            <a:ext cx="8713787" cy="18430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4000" dirty="0"/>
              <a:t>Process Flow</a:t>
            </a:r>
            <a:endParaRPr lang="zh-TW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2855913" y="6608764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128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9B15EF-382A-3447-9DA3-3A374740D4F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6989" y="1557338"/>
            <a:ext cx="7045325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03389" y="22226"/>
            <a:ext cx="8713787" cy="13192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4000" dirty="0"/>
              <a:t>Hadoop Cluster</a:t>
            </a:r>
            <a:endParaRPr lang="zh-TW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2855913" y="6608764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4979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Traditional ETL Architecture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19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B52BC91-619B-1E46-81C5-D3309F0378E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5" y="1844676"/>
            <a:ext cx="862965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855913" y="6608764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21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5" y="80682"/>
            <a:ext cx="10797987" cy="62068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The Development of Big Data Analytics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06" y="6578993"/>
            <a:ext cx="107979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Wang, </a:t>
            </a:r>
            <a:r>
              <a:rPr lang="en-US" altLang="zh-TW" sz="1000" dirty="0" err="1">
                <a:solidFill>
                  <a:srgbClr val="A6A6A6"/>
                </a:solidFill>
              </a:rPr>
              <a:t>Junliang</a:t>
            </a:r>
            <a:r>
              <a:rPr lang="en-US" altLang="zh-TW" sz="1000" dirty="0">
                <a:solidFill>
                  <a:srgbClr val="A6A6A6"/>
                </a:solidFill>
              </a:rPr>
              <a:t>, </a:t>
            </a:r>
            <a:r>
              <a:rPr lang="en-US" altLang="zh-TW" sz="1000" dirty="0" err="1">
                <a:solidFill>
                  <a:srgbClr val="A6A6A6"/>
                </a:solidFill>
              </a:rPr>
              <a:t>Chuqiao</a:t>
            </a:r>
            <a:r>
              <a:rPr lang="en-US" altLang="zh-TW" sz="1000" dirty="0">
                <a:solidFill>
                  <a:srgbClr val="A6A6A6"/>
                </a:solidFill>
              </a:rPr>
              <a:t> Xu, </a:t>
            </a:r>
            <a:r>
              <a:rPr lang="en-US" altLang="zh-TW" sz="1000" dirty="0" err="1">
                <a:solidFill>
                  <a:srgbClr val="A6A6A6"/>
                </a:solidFill>
              </a:rPr>
              <a:t>Jie</a:t>
            </a:r>
            <a:r>
              <a:rPr lang="en-US" altLang="zh-TW" sz="1000" dirty="0">
                <a:solidFill>
                  <a:srgbClr val="A6A6A6"/>
                </a:solidFill>
              </a:rPr>
              <a:t> Zhang, and Ray Zhong (2022). "Big data analytics for intelligent manufacturing systems: A review." Journal of Manufacturing Systems 62 (2022): 738-752.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8366E1-0AB6-BF67-E841-09C9F2A301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804954"/>
            <a:ext cx="7772400" cy="57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22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DB5A68F-0C47-984A-81BD-40761237FC3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55913" y="6608764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389" y="1871664"/>
            <a:ext cx="8770937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Offload ETL with Hadoop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(Big Data Architecture)</a:t>
            </a:r>
            <a:endParaRPr lang="zh-TW" altLang="en-US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27753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標題 1"/>
          <p:cNvSpPr>
            <a:spLocks noGrp="1"/>
          </p:cNvSpPr>
          <p:nvPr>
            <p:ph type="title"/>
          </p:nvPr>
        </p:nvSpPr>
        <p:spPr>
          <a:xfrm>
            <a:off x="1981200" y="130175"/>
            <a:ext cx="8229600" cy="8509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Spark and Hadoop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608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47F7585-88B9-6941-99AE-E8F76465ACB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81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6084" name="Picture 2" descr="http://spark.apache.org/images/spark-runs-everywhe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7114" y="1035051"/>
            <a:ext cx="7038975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矩形 5"/>
          <p:cNvSpPr>
            <a:spLocks noChangeArrowheads="1"/>
          </p:cNvSpPr>
          <p:nvPr/>
        </p:nvSpPr>
        <p:spPr bwMode="auto">
          <a:xfrm>
            <a:off x="4686300" y="6524626"/>
            <a:ext cx="2370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969696"/>
                </a:solidFill>
              </a:rPr>
              <a:t>Source:</a:t>
            </a:r>
            <a:r>
              <a:rPr lang="en-US" altLang="zh-TW" sz="1200"/>
              <a:t> </a:t>
            </a:r>
            <a:r>
              <a:rPr lang="en-US" altLang="zh-TW" sz="1200">
                <a:hlinkClick r:id="rId3"/>
              </a:rPr>
              <a:t>http://spark.apache.org/</a:t>
            </a:r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5644872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Spark Ecosystem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71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EDDAE75-6D10-1E46-87D8-72E1CC0FD778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82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7108" name="Picture 2" descr="http://spark.apache.org/images/spark-st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1" y="1989138"/>
            <a:ext cx="856456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矩形 6"/>
          <p:cNvSpPr>
            <a:spLocks noChangeArrowheads="1"/>
          </p:cNvSpPr>
          <p:nvPr/>
        </p:nvSpPr>
        <p:spPr bwMode="auto">
          <a:xfrm>
            <a:off x="4686300" y="6524626"/>
            <a:ext cx="2370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969696"/>
                </a:solidFill>
              </a:rPr>
              <a:t>Source:</a:t>
            </a:r>
            <a:r>
              <a:rPr lang="en-US" altLang="zh-TW" sz="1200"/>
              <a:t> </a:t>
            </a:r>
            <a:r>
              <a:rPr lang="en-US" altLang="zh-TW" sz="1200">
                <a:hlinkClick r:id="rId3"/>
              </a:rPr>
              <a:t>http://spark.apache.org/</a:t>
            </a:r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2118985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https://openai.com/blog/chatgpt/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C40CD-FC2D-8798-7E5D-8D31A8A150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584" y="928886"/>
            <a:ext cx="8278832" cy="5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3668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Conversational AI </a:t>
            </a:r>
            <a:br>
              <a:rPr lang="en-US" dirty="0"/>
            </a:br>
            <a:r>
              <a:rPr lang="en-US" sz="3200" b="0" dirty="0"/>
              <a:t>to deliver contextual and personal experience to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A01B6C-D2C1-B601-83AE-E3C4205DA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20" y="1460668"/>
            <a:ext cx="11217426" cy="4935668"/>
          </a:xfrm>
        </p:spPr>
      </p:pic>
    </p:spTree>
    <p:extLst>
      <p:ext uri="{BB962C8B-B14F-4D97-AF65-F5344CB8AC3E}">
        <p14:creationId xmlns:p14="http://schemas.microsoft.com/office/powerpoint/2010/main" val="372772148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AB134D-92D1-60DD-4428-148FD7F23B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979" y="818104"/>
            <a:ext cx="8083182" cy="566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482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1F840-7364-D8B3-5D79-C02FC362E1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064" y="953286"/>
            <a:ext cx="7030830" cy="552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77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lifearchitect.ai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/models/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BB656-7B06-F68A-998D-5802D79C7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399" y="1528127"/>
            <a:ext cx="11641202" cy="464496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(LLM) </a:t>
            </a:r>
            <a:br>
              <a:rPr lang="en-US" dirty="0"/>
            </a:br>
            <a:r>
              <a:rPr lang="en-US" sz="3600" dirty="0"/>
              <a:t>(GPT-3, </a:t>
            </a:r>
            <a:r>
              <a:rPr lang="en-US" sz="3600" dirty="0" err="1"/>
              <a:t>ChatGPT</a:t>
            </a:r>
            <a:r>
              <a:rPr lang="en-US" sz="3600" dirty="0"/>
              <a:t>, </a:t>
            </a:r>
            <a:r>
              <a:rPr lang="en-US" sz="3600" dirty="0" err="1"/>
              <a:t>PaLM</a:t>
            </a:r>
            <a:r>
              <a:rPr lang="en-US" sz="3600" dirty="0"/>
              <a:t>, BLOOM, OPT-175B, </a:t>
            </a:r>
            <a:r>
              <a:rPr lang="en-US" sz="3600" dirty="0" err="1"/>
              <a:t>LLaMA</a:t>
            </a:r>
            <a:r>
              <a:rPr lang="en-US" sz="3600" dirty="0"/>
              <a:t>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41E7D52-C51D-0E2E-D1EA-113E44ABFC40}"/>
              </a:ext>
            </a:extLst>
          </p:cNvPr>
          <p:cNvSpPr/>
          <p:nvPr/>
        </p:nvSpPr>
        <p:spPr>
          <a:xfrm>
            <a:off x="2345264" y="3217331"/>
            <a:ext cx="1336133" cy="13589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err="1"/>
              <a:t>ChatGPT</a:t>
            </a:r>
            <a:endParaRPr lang="en-US" sz="2000" b="1" dirty="0"/>
          </a:p>
          <a:p>
            <a:pPr algn="ctr"/>
            <a:r>
              <a:rPr lang="en-US" sz="1200" dirty="0"/>
              <a:t>175B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744E49-2B2D-6D27-F3E2-DCD4C6C5CFCF}"/>
              </a:ext>
            </a:extLst>
          </p:cNvPr>
          <p:cNvSpPr/>
          <p:nvPr/>
        </p:nvSpPr>
        <p:spPr>
          <a:xfrm>
            <a:off x="10152261" y="3200398"/>
            <a:ext cx="1024469" cy="1032935"/>
          </a:xfrm>
          <a:prstGeom prst="ellipse">
            <a:avLst/>
          </a:prstGeom>
          <a:solidFill>
            <a:srgbClr val="024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err="1"/>
              <a:t>LLaMA</a:t>
            </a:r>
            <a:endParaRPr lang="en-US" b="1" dirty="0"/>
          </a:p>
          <a:p>
            <a:pPr algn="ctr"/>
            <a:r>
              <a:rPr lang="en-US" sz="1200" dirty="0"/>
              <a:t>65B</a:t>
            </a:r>
          </a:p>
        </p:txBody>
      </p:sp>
    </p:spTree>
    <p:extLst>
      <p:ext uri="{BB962C8B-B14F-4D97-AF65-F5344CB8AC3E}">
        <p14:creationId xmlns:p14="http://schemas.microsoft.com/office/powerpoint/2010/main" val="4690865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8245"/>
          </a:xfrm>
        </p:spPr>
        <p:txBody>
          <a:bodyPr/>
          <a:lstStyle/>
          <a:p>
            <a:r>
              <a:rPr lang="en-US" dirty="0"/>
              <a:t> The Transformers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DCA31-EAE0-7D40-91E7-DF2EDFC83D6C}"/>
              </a:ext>
            </a:extLst>
          </p:cNvPr>
          <p:cNvSpPr txBox="1"/>
          <p:nvPr/>
        </p:nvSpPr>
        <p:spPr>
          <a:xfrm>
            <a:off x="1019955" y="6612809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B96249-4D2C-C646-9570-3D7DA57F5526}"/>
              </a:ext>
            </a:extLst>
          </p:cNvPr>
          <p:cNvCxnSpPr>
            <a:cxnSpLocks/>
          </p:cNvCxnSpPr>
          <p:nvPr/>
        </p:nvCxnSpPr>
        <p:spPr>
          <a:xfrm>
            <a:off x="397330" y="5016500"/>
            <a:ext cx="11723166" cy="2043"/>
          </a:xfrm>
          <a:prstGeom prst="straightConnector1">
            <a:avLst/>
          </a:prstGeom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EE52D7A-23CC-F447-B4BE-B2BA349E26A1}"/>
              </a:ext>
            </a:extLst>
          </p:cNvPr>
          <p:cNvSpPr txBox="1"/>
          <p:nvPr/>
        </p:nvSpPr>
        <p:spPr>
          <a:xfrm>
            <a:off x="2140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96C379-7F0F-B743-9C66-E3BF6F000A16}"/>
              </a:ext>
            </a:extLst>
          </p:cNvPr>
          <p:cNvCxnSpPr>
            <a:cxnSpLocks/>
          </p:cNvCxnSpPr>
          <p:nvPr/>
        </p:nvCxnSpPr>
        <p:spPr>
          <a:xfrm flipV="1">
            <a:off x="61733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DE3A66-6174-0945-BA88-BCCD672122CC}"/>
              </a:ext>
            </a:extLst>
          </p:cNvPr>
          <p:cNvCxnSpPr>
            <a:cxnSpLocks/>
          </p:cNvCxnSpPr>
          <p:nvPr/>
        </p:nvCxnSpPr>
        <p:spPr>
          <a:xfrm flipV="1">
            <a:off x="1805909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F0D096-B5AC-C842-9E69-9EDAD46BA0A8}"/>
              </a:ext>
            </a:extLst>
          </p:cNvPr>
          <p:cNvCxnSpPr>
            <a:cxnSpLocks/>
          </p:cNvCxnSpPr>
          <p:nvPr/>
        </p:nvCxnSpPr>
        <p:spPr>
          <a:xfrm flipV="1">
            <a:off x="367661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BB671-7C82-3D4F-929D-C51A80EE27A1}"/>
              </a:ext>
            </a:extLst>
          </p:cNvPr>
          <p:cNvCxnSpPr>
            <a:cxnSpLocks/>
          </p:cNvCxnSpPr>
          <p:nvPr/>
        </p:nvCxnSpPr>
        <p:spPr>
          <a:xfrm flipV="1">
            <a:off x="5661619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F391EF-ED29-E740-8D5C-4B050CDDCA84}"/>
              </a:ext>
            </a:extLst>
          </p:cNvPr>
          <p:cNvCxnSpPr>
            <a:cxnSpLocks/>
          </p:cNvCxnSpPr>
          <p:nvPr/>
        </p:nvCxnSpPr>
        <p:spPr>
          <a:xfrm flipV="1">
            <a:off x="750692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B570B8-344D-A74F-9AEC-3D98A9D911B2}"/>
              </a:ext>
            </a:extLst>
          </p:cNvPr>
          <p:cNvSpPr txBox="1"/>
          <p:nvPr/>
        </p:nvSpPr>
        <p:spPr>
          <a:xfrm>
            <a:off x="12797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DEF7C6-3702-9D44-8BDB-F62D355D6873}"/>
              </a:ext>
            </a:extLst>
          </p:cNvPr>
          <p:cNvSpPr txBox="1"/>
          <p:nvPr/>
        </p:nvSpPr>
        <p:spPr>
          <a:xfrm>
            <a:off x="316565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A68BDB-BEB2-034B-A412-82601EB248B9}"/>
              </a:ext>
            </a:extLst>
          </p:cNvPr>
          <p:cNvSpPr txBox="1"/>
          <p:nvPr/>
        </p:nvSpPr>
        <p:spPr>
          <a:xfrm>
            <a:off x="517542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A0ED8-E637-544D-AA25-B4DC32E60451}"/>
              </a:ext>
            </a:extLst>
          </p:cNvPr>
          <p:cNvSpPr txBox="1"/>
          <p:nvPr/>
        </p:nvSpPr>
        <p:spPr>
          <a:xfrm>
            <a:off x="749318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468AFD-17D9-8841-863B-80C33DAEFCA3}"/>
              </a:ext>
            </a:extLst>
          </p:cNvPr>
          <p:cNvCxnSpPr>
            <a:cxnSpLocks/>
          </p:cNvCxnSpPr>
          <p:nvPr/>
        </p:nvCxnSpPr>
        <p:spPr>
          <a:xfrm flipV="1">
            <a:off x="1203112" y="3859296"/>
            <a:ext cx="0" cy="112114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93B743-3936-6146-A8EC-D168494F5D70}"/>
              </a:ext>
            </a:extLst>
          </p:cNvPr>
          <p:cNvCxnSpPr>
            <a:cxnSpLocks/>
          </p:cNvCxnSpPr>
          <p:nvPr/>
        </p:nvCxnSpPr>
        <p:spPr>
          <a:xfrm flipV="1">
            <a:off x="2139711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8DE19AB-CD60-F043-9739-2A1C2F9912F0}"/>
              </a:ext>
            </a:extLst>
          </p:cNvPr>
          <p:cNvCxnSpPr>
            <a:cxnSpLocks/>
          </p:cNvCxnSpPr>
          <p:nvPr/>
        </p:nvCxnSpPr>
        <p:spPr>
          <a:xfrm flipV="1">
            <a:off x="2792424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FD74AA-1945-3641-9AAD-BDAE7D934652}"/>
              </a:ext>
            </a:extLst>
          </p:cNvPr>
          <p:cNvCxnSpPr>
            <a:cxnSpLocks/>
          </p:cNvCxnSpPr>
          <p:nvPr/>
        </p:nvCxnSpPr>
        <p:spPr>
          <a:xfrm flipV="1">
            <a:off x="3378059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7DB69E7-9370-1143-BB2A-4E64F454DF3A}"/>
              </a:ext>
            </a:extLst>
          </p:cNvPr>
          <p:cNvCxnSpPr>
            <a:cxnSpLocks/>
          </p:cNvCxnSpPr>
          <p:nvPr/>
        </p:nvCxnSpPr>
        <p:spPr>
          <a:xfrm flipV="1">
            <a:off x="466887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724237-45C0-DE4B-9E14-B9B256F8876C}"/>
              </a:ext>
            </a:extLst>
          </p:cNvPr>
          <p:cNvCxnSpPr>
            <a:cxnSpLocks/>
          </p:cNvCxnSpPr>
          <p:nvPr/>
        </p:nvCxnSpPr>
        <p:spPr>
          <a:xfrm flipV="1">
            <a:off x="5483415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28BFDE-AB93-C84C-B183-3EFB5F29FEDE}"/>
              </a:ext>
            </a:extLst>
          </p:cNvPr>
          <p:cNvCxnSpPr>
            <a:cxnSpLocks/>
          </p:cNvCxnSpPr>
          <p:nvPr/>
        </p:nvCxnSpPr>
        <p:spPr>
          <a:xfrm flipV="1">
            <a:off x="688309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5D0A68-894C-7843-8E0F-4E1EFAC82D57}"/>
              </a:ext>
            </a:extLst>
          </p:cNvPr>
          <p:cNvCxnSpPr>
            <a:cxnSpLocks/>
          </p:cNvCxnSpPr>
          <p:nvPr/>
        </p:nvCxnSpPr>
        <p:spPr>
          <a:xfrm flipV="1">
            <a:off x="8014641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12AAA38-A209-7A4D-AB3D-A56E5041D7D0}"/>
              </a:ext>
            </a:extLst>
          </p:cNvPr>
          <p:cNvCxnSpPr>
            <a:cxnSpLocks/>
          </p:cNvCxnSpPr>
          <p:nvPr/>
        </p:nvCxnSpPr>
        <p:spPr>
          <a:xfrm flipV="1">
            <a:off x="3940537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911B9F-527D-0B48-891F-D5A6C9D17CBC}"/>
              </a:ext>
            </a:extLst>
          </p:cNvPr>
          <p:cNvCxnSpPr>
            <a:cxnSpLocks/>
          </p:cNvCxnSpPr>
          <p:nvPr/>
        </p:nvCxnSpPr>
        <p:spPr>
          <a:xfrm flipV="1">
            <a:off x="5245926" y="3339158"/>
            <a:ext cx="0" cy="1641287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2D0C53-AFCF-924F-B089-F51D34CAA24C}"/>
              </a:ext>
            </a:extLst>
          </p:cNvPr>
          <p:cNvCxnSpPr>
            <a:cxnSpLocks/>
          </p:cNvCxnSpPr>
          <p:nvPr/>
        </p:nvCxnSpPr>
        <p:spPr>
          <a:xfrm flipV="1">
            <a:off x="6381444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4A467F8-B0E5-9D4D-90BD-9CFF81C27B43}"/>
              </a:ext>
            </a:extLst>
          </p:cNvPr>
          <p:cNvCxnSpPr>
            <a:cxnSpLocks/>
          </p:cNvCxnSpPr>
          <p:nvPr/>
        </p:nvCxnSpPr>
        <p:spPr>
          <a:xfrm flipV="1">
            <a:off x="7115735" y="3267133"/>
            <a:ext cx="0" cy="171331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18D2F9-EB48-2146-A168-AF9B991B11DE}"/>
              </a:ext>
            </a:extLst>
          </p:cNvPr>
          <p:cNvCxnSpPr>
            <a:cxnSpLocks/>
          </p:cNvCxnSpPr>
          <p:nvPr/>
        </p:nvCxnSpPr>
        <p:spPr>
          <a:xfrm flipV="1">
            <a:off x="8658096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D48E717-FFC3-E846-B68C-B4BD33F754F3}"/>
              </a:ext>
            </a:extLst>
          </p:cNvPr>
          <p:cNvSpPr txBox="1"/>
          <p:nvPr/>
        </p:nvSpPr>
        <p:spPr>
          <a:xfrm>
            <a:off x="281491" y="3304213"/>
            <a:ext cx="1743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3C46F9-B8D2-B841-9096-DC722F135F50}"/>
              </a:ext>
            </a:extLst>
          </p:cNvPr>
          <p:cNvSpPr txBox="1"/>
          <p:nvPr/>
        </p:nvSpPr>
        <p:spPr>
          <a:xfrm>
            <a:off x="2398857" y="3304213"/>
            <a:ext cx="695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09B523-07D7-2944-9856-9D6EB396DE0A}"/>
              </a:ext>
            </a:extLst>
          </p:cNvPr>
          <p:cNvSpPr txBox="1"/>
          <p:nvPr/>
        </p:nvSpPr>
        <p:spPr>
          <a:xfrm>
            <a:off x="3459570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E54638-214A-D541-A1A8-59E396CAEC34}"/>
              </a:ext>
            </a:extLst>
          </p:cNvPr>
          <p:cNvSpPr txBox="1"/>
          <p:nvPr/>
        </p:nvSpPr>
        <p:spPr>
          <a:xfrm>
            <a:off x="4315387" y="2877493"/>
            <a:ext cx="1587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DistrilBERT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7D1324-1BE2-E24F-BC38-1C3774125629}"/>
              </a:ext>
            </a:extLst>
          </p:cNvPr>
          <p:cNvSpPr txBox="1"/>
          <p:nvPr/>
        </p:nvSpPr>
        <p:spPr>
          <a:xfrm>
            <a:off x="5851177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414A64-A267-5F40-9290-85386F6B81A1}"/>
              </a:ext>
            </a:extLst>
          </p:cNvPr>
          <p:cNvSpPr txBox="1"/>
          <p:nvPr/>
        </p:nvSpPr>
        <p:spPr>
          <a:xfrm>
            <a:off x="6988189" y="2769499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A9C0ED-6352-DB4F-B661-897B535079C8}"/>
              </a:ext>
            </a:extLst>
          </p:cNvPr>
          <p:cNvSpPr txBox="1"/>
          <p:nvPr/>
        </p:nvSpPr>
        <p:spPr>
          <a:xfrm>
            <a:off x="8222463" y="3304213"/>
            <a:ext cx="871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GPT-J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DB067C-6032-BC44-9479-F708EFA84481}"/>
              </a:ext>
            </a:extLst>
          </p:cNvPr>
          <p:cNvSpPr txBox="1"/>
          <p:nvPr/>
        </p:nvSpPr>
        <p:spPr>
          <a:xfrm>
            <a:off x="1444628" y="220890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ULMFit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135F35-E003-2D4D-909B-5B1B2E34499C}"/>
              </a:ext>
            </a:extLst>
          </p:cNvPr>
          <p:cNvSpPr txBox="1"/>
          <p:nvPr/>
        </p:nvSpPr>
        <p:spPr>
          <a:xfrm>
            <a:off x="3000726" y="2208903"/>
            <a:ext cx="830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BERT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4FF93B-3391-1744-BABD-AE1C37F25702}"/>
              </a:ext>
            </a:extLst>
          </p:cNvPr>
          <p:cNvSpPr txBox="1"/>
          <p:nvPr/>
        </p:nvSpPr>
        <p:spPr>
          <a:xfrm>
            <a:off x="3943835" y="2208903"/>
            <a:ext cx="1292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47DED8-634F-5147-9E47-4FC9BB84EFD1}"/>
              </a:ext>
            </a:extLst>
          </p:cNvPr>
          <p:cNvSpPr txBox="1"/>
          <p:nvPr/>
        </p:nvSpPr>
        <p:spPr>
          <a:xfrm>
            <a:off x="5077212" y="2208903"/>
            <a:ext cx="102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XLM-R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C5B282-8184-E446-B00A-5162705D5ABE}"/>
              </a:ext>
            </a:extLst>
          </p:cNvPr>
          <p:cNvSpPr txBox="1"/>
          <p:nvPr/>
        </p:nvSpPr>
        <p:spPr>
          <a:xfrm>
            <a:off x="6088974" y="2208903"/>
            <a:ext cx="1309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2E0594-BADB-0C4C-96B0-201FE5009344}"/>
              </a:ext>
            </a:extLst>
          </p:cNvPr>
          <p:cNvSpPr txBox="1"/>
          <p:nvPr/>
        </p:nvSpPr>
        <p:spPr>
          <a:xfrm>
            <a:off x="7326897" y="2208903"/>
            <a:ext cx="1291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GPT-Neo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B59A2F-DD79-B143-B7D3-94445E67EC8D}"/>
              </a:ext>
            </a:extLst>
          </p:cNvPr>
          <p:cNvSpPr txBox="1"/>
          <p:nvPr/>
        </p:nvSpPr>
        <p:spPr>
          <a:xfrm>
            <a:off x="8726268" y="512818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A5EDC1-696C-C457-AF08-1BCB50DF31B4}"/>
              </a:ext>
            </a:extLst>
          </p:cNvPr>
          <p:cNvCxnSpPr>
            <a:cxnSpLocks/>
          </p:cNvCxnSpPr>
          <p:nvPr/>
        </p:nvCxnSpPr>
        <p:spPr>
          <a:xfrm flipV="1">
            <a:off x="9085528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9E7344-6881-071C-5D06-42C4B0D9F2E7}"/>
              </a:ext>
            </a:extLst>
          </p:cNvPr>
          <p:cNvCxnSpPr>
            <a:cxnSpLocks/>
          </p:cNvCxnSpPr>
          <p:nvPr/>
        </p:nvCxnSpPr>
        <p:spPr>
          <a:xfrm flipH="1" flipV="1">
            <a:off x="10313235" y="2670568"/>
            <a:ext cx="1" cy="2347975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C08DB0F-FF1C-A542-D0B9-B08621E23CFF}"/>
              </a:ext>
            </a:extLst>
          </p:cNvPr>
          <p:cNvSpPr txBox="1"/>
          <p:nvPr/>
        </p:nvSpPr>
        <p:spPr>
          <a:xfrm>
            <a:off x="9668108" y="2168203"/>
            <a:ext cx="1168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BLOOM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54C765-EB56-BA11-DAEA-56B28FA8E854}"/>
              </a:ext>
            </a:extLst>
          </p:cNvPr>
          <p:cNvCxnSpPr>
            <a:cxnSpLocks/>
          </p:cNvCxnSpPr>
          <p:nvPr/>
        </p:nvCxnSpPr>
        <p:spPr>
          <a:xfrm flipV="1">
            <a:off x="9380703" y="3307352"/>
            <a:ext cx="8913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E260D6-90B2-F1A4-50DF-F4FA15A40BEA}"/>
              </a:ext>
            </a:extLst>
          </p:cNvPr>
          <p:cNvSpPr txBox="1"/>
          <p:nvPr/>
        </p:nvSpPr>
        <p:spPr>
          <a:xfrm>
            <a:off x="8942826" y="2786053"/>
            <a:ext cx="893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PaLM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58812DC-50BC-C789-004F-73C6DF8A1D83}"/>
              </a:ext>
            </a:extLst>
          </p:cNvPr>
          <p:cNvCxnSpPr>
            <a:cxnSpLocks/>
          </p:cNvCxnSpPr>
          <p:nvPr/>
        </p:nvCxnSpPr>
        <p:spPr>
          <a:xfrm flipV="1">
            <a:off x="10019536" y="38360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2D0EEE2-846F-5A38-0961-D123E9C145C4}"/>
              </a:ext>
            </a:extLst>
          </p:cNvPr>
          <p:cNvSpPr txBox="1"/>
          <p:nvPr/>
        </p:nvSpPr>
        <p:spPr>
          <a:xfrm>
            <a:off x="9308989" y="3314373"/>
            <a:ext cx="1421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OPT-175B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8D5DB3-B0E0-1396-63BD-0DEF7C473E06}"/>
              </a:ext>
            </a:extLst>
          </p:cNvPr>
          <p:cNvCxnSpPr>
            <a:cxnSpLocks/>
          </p:cNvCxnSpPr>
          <p:nvPr/>
        </p:nvCxnSpPr>
        <p:spPr>
          <a:xfrm flipV="1">
            <a:off x="10754512" y="3320611"/>
            <a:ext cx="8914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4296009-ACCB-9225-F38F-DB9242B9F7DF}"/>
              </a:ext>
            </a:extLst>
          </p:cNvPr>
          <p:cNvSpPr txBox="1"/>
          <p:nvPr/>
        </p:nvSpPr>
        <p:spPr>
          <a:xfrm>
            <a:off x="10247138" y="2858946"/>
            <a:ext cx="12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7E5EE-D237-96B8-0726-55A0C6934F66}"/>
              </a:ext>
            </a:extLst>
          </p:cNvPr>
          <p:cNvSpPr txBox="1"/>
          <p:nvPr/>
        </p:nvSpPr>
        <p:spPr>
          <a:xfrm>
            <a:off x="10381573" y="512560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4F085D-640F-66AC-FCC5-82E34452928C}"/>
              </a:ext>
            </a:extLst>
          </p:cNvPr>
          <p:cNvCxnSpPr>
            <a:cxnSpLocks/>
          </p:cNvCxnSpPr>
          <p:nvPr/>
        </p:nvCxnSpPr>
        <p:spPr>
          <a:xfrm flipV="1">
            <a:off x="10894089" y="4914804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D7B54A3-B388-74EE-6929-517C5F32D394}"/>
              </a:ext>
            </a:extLst>
          </p:cNvPr>
          <p:cNvCxnSpPr>
            <a:cxnSpLocks/>
          </p:cNvCxnSpPr>
          <p:nvPr/>
        </p:nvCxnSpPr>
        <p:spPr>
          <a:xfrm flipV="1">
            <a:off x="11187936" y="38868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054843E-C7B9-35AA-6ADD-B6C68A010855}"/>
              </a:ext>
            </a:extLst>
          </p:cNvPr>
          <p:cNvSpPr txBox="1"/>
          <p:nvPr/>
        </p:nvSpPr>
        <p:spPr>
          <a:xfrm>
            <a:off x="10700092" y="3339773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LLaMA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4133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</p:spTree>
    <p:extLst>
      <p:ext uri="{BB962C8B-B14F-4D97-AF65-F5344CB8AC3E}">
        <p14:creationId xmlns:p14="http://schemas.microsoft.com/office/powerpoint/2010/main" val="1787937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948357"/>
          </a:xfrm>
        </p:spPr>
        <p:txBody>
          <a:bodyPr/>
          <a:lstStyle/>
          <a:p>
            <a:r>
              <a:rPr lang="en-US" sz="5600" dirty="0">
                <a:solidFill>
                  <a:schemeClr val="accent1"/>
                </a:solidFill>
              </a:rPr>
              <a:t>Big </a:t>
            </a:r>
            <a:r>
              <a:rPr lang="en-US" sz="5600">
                <a:solidFill>
                  <a:schemeClr val="accent1"/>
                </a:solidFill>
              </a:rPr>
              <a:t>Data 4 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2999656" y="6611780"/>
            <a:ext cx="60121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https://www-01.ibm.com/software/data/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bigdata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8720"/>
            <a:ext cx="9144000" cy="561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373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https://lifearchitect.ai/gpt-3/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ChatGPT</a:t>
            </a:r>
            <a:r>
              <a:rPr lang="en-US" dirty="0"/>
              <a:t> and GPT-3 Family</a:t>
            </a:r>
            <a:br>
              <a:rPr lang="en-US" dirty="0"/>
            </a:br>
            <a:r>
              <a:rPr lang="en-US" sz="3600" dirty="0"/>
              <a:t>(GPT-3, </a:t>
            </a:r>
            <a:r>
              <a:rPr lang="en-US" sz="3600" dirty="0" err="1"/>
              <a:t>InstructGPT</a:t>
            </a:r>
            <a:r>
              <a:rPr lang="en-US" sz="3600" dirty="0"/>
              <a:t>, GPT-3.5, </a:t>
            </a:r>
            <a:r>
              <a:rPr lang="en-US" sz="3600" dirty="0" err="1"/>
              <a:t>ChatGPT</a:t>
            </a:r>
            <a:r>
              <a:rPr lang="en-US" sz="3600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8816B2-F558-CBD1-1988-8F8EEB3558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06" y="1463964"/>
            <a:ext cx="12057187" cy="48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795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BCA8-7231-B9A6-A233-3512084A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02" y="-3534"/>
            <a:ext cx="11458396" cy="739539"/>
          </a:xfrm>
        </p:spPr>
        <p:txBody>
          <a:bodyPr>
            <a:normAutofit/>
          </a:bodyPr>
          <a:lstStyle/>
          <a:p>
            <a:r>
              <a:rPr lang="en-US" sz="4000" dirty="0" err="1"/>
              <a:t>ChatGPT</a:t>
            </a:r>
            <a:r>
              <a:rPr lang="en-US" sz="4000" dirty="0"/>
              <a:t>: Optimizing Language Models for Dialogue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3CB92-628A-8AF2-7EED-BB14D6D0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9A59FB-0B40-6AF7-B0ED-EB961B638F58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https://openai.com/blog/chatgpt/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4C0D1BF-92E5-CE3A-61E9-1CAA9A0CC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8576" y="712853"/>
            <a:ext cx="9854848" cy="58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716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BCA8-7231-B9A6-A233-3512084A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02" y="-3534"/>
            <a:ext cx="11458396" cy="739539"/>
          </a:xfrm>
        </p:spPr>
        <p:txBody>
          <a:bodyPr>
            <a:normAutofit/>
          </a:bodyPr>
          <a:lstStyle/>
          <a:p>
            <a:r>
              <a:rPr lang="en-US" sz="3000" dirty="0"/>
              <a:t>Training language models to follow instructions with human feedback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081C59-A7EC-2E83-B53D-D7E660160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278" y="1086739"/>
            <a:ext cx="9489536" cy="56472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3CB92-628A-8AF2-7EED-BB14D6D0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E3DED-29D9-51CC-48BE-A3A538F85B1E}"/>
              </a:ext>
            </a:extLst>
          </p:cNvPr>
          <p:cNvSpPr txBox="1"/>
          <p:nvPr/>
        </p:nvSpPr>
        <p:spPr>
          <a:xfrm>
            <a:off x="2527600" y="563956"/>
            <a:ext cx="6102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InstructGPT</a:t>
            </a:r>
            <a:r>
              <a:rPr lang="en-US" sz="3200" b="1" dirty="0">
                <a:solidFill>
                  <a:srgbClr val="C00000"/>
                </a:solidFill>
              </a:rPr>
              <a:t> and GPT 3.5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E7E2E8-FC1B-43C6-19BE-EBCC62AB7A04}"/>
              </a:ext>
            </a:extLst>
          </p:cNvPr>
          <p:cNvSpPr txBox="1"/>
          <p:nvPr/>
        </p:nvSpPr>
        <p:spPr>
          <a:xfrm>
            <a:off x="735795" y="6611779"/>
            <a:ext cx="109089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Ouyang, L., Wu, J., Jiang, X., Almeida, D., Wainwright, C. L., Mishkin, P., ... &amp; Lowe, R. (2022). Training language models to follow instructions with human feedback.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arXiv:2203.02155.</a:t>
            </a:r>
          </a:p>
        </p:txBody>
      </p:sp>
    </p:spTree>
    <p:extLst>
      <p:ext uri="{BB962C8B-B14F-4D97-AF65-F5344CB8AC3E}">
        <p14:creationId xmlns:p14="http://schemas.microsoft.com/office/powerpoint/2010/main" val="39755784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8ACD-0AB9-EF2B-3D9F-E398877E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Reinforcement Learning from Human Feedback (RLHF)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97C14-267C-0D1F-56C5-E73B28FCC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</a:rPr>
              <a:t>Pretraining</a:t>
            </a:r>
            <a:r>
              <a:rPr lang="en-US" sz="4000" dirty="0"/>
              <a:t> a </a:t>
            </a:r>
            <a:r>
              <a:rPr lang="en-US" sz="4000" dirty="0">
                <a:solidFill>
                  <a:srgbClr val="FF0000"/>
                </a:solidFill>
              </a:rPr>
              <a:t>Language Model (LM)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/>
              <a:t>Gathering Data and Training a </a:t>
            </a:r>
            <a:r>
              <a:rPr lang="en-US" sz="4000" dirty="0">
                <a:solidFill>
                  <a:srgbClr val="FF0000"/>
                </a:solidFill>
              </a:rPr>
              <a:t>Reward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</a:rPr>
              <a:t>Fine-tuning</a:t>
            </a:r>
            <a:r>
              <a:rPr lang="en-US" sz="4000" dirty="0"/>
              <a:t> the LM with </a:t>
            </a:r>
            <a:r>
              <a:rPr lang="en-US" sz="4000" dirty="0">
                <a:solidFill>
                  <a:srgbClr val="FF0000"/>
                </a:solidFill>
              </a:rPr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092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9065480-F5DA-6CFF-B412-97C0FAAC7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84" b="3437"/>
          <a:stretch/>
        </p:blipFill>
        <p:spPr>
          <a:xfrm>
            <a:off x="3982001" y="908441"/>
            <a:ext cx="7931930" cy="51960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CB9550-3B82-03DA-72A6-554B9944229F}"/>
              </a:ext>
            </a:extLst>
          </p:cNvPr>
          <p:cNvSpPr txBox="1">
            <a:spLocks/>
          </p:cNvSpPr>
          <p:nvPr/>
        </p:nvSpPr>
        <p:spPr>
          <a:xfrm>
            <a:off x="69443" y="245676"/>
            <a:ext cx="4006613" cy="5988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1. Pretraining</a:t>
            </a:r>
            <a:r>
              <a:rPr lang="en-US" sz="3600" dirty="0"/>
              <a:t> a </a:t>
            </a:r>
            <a:r>
              <a:rPr lang="en-US" sz="3600" dirty="0">
                <a:solidFill>
                  <a:srgbClr val="FF0000"/>
                </a:solidFill>
              </a:rPr>
              <a:t>Language Model (LM)</a:t>
            </a:r>
          </a:p>
        </p:txBody>
      </p:sp>
    </p:spTree>
    <p:extLst>
      <p:ext uri="{BB962C8B-B14F-4D97-AF65-F5344CB8AC3E}">
        <p14:creationId xmlns:p14="http://schemas.microsoft.com/office/powerpoint/2010/main" val="22981780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F99424-3866-5804-6570-B0F90B8A3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53" b="6629"/>
          <a:stretch/>
        </p:blipFill>
        <p:spPr>
          <a:xfrm>
            <a:off x="3285641" y="500105"/>
            <a:ext cx="8906360" cy="59208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01EF5D-7540-EE86-FC78-FF6D41FF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3" y="245676"/>
            <a:ext cx="4006613" cy="5988807"/>
          </a:xfrm>
        </p:spPr>
        <p:txBody>
          <a:bodyPr>
            <a:normAutofit/>
          </a:bodyPr>
          <a:lstStyle/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2. </a:t>
            </a:r>
            <a:r>
              <a:rPr lang="en-US" sz="3600" dirty="0"/>
              <a:t>Gathering Data and </a:t>
            </a:r>
            <a:br>
              <a:rPr lang="en-US" sz="3600" dirty="0"/>
            </a:br>
            <a:r>
              <a:rPr lang="en-US" sz="3600" dirty="0"/>
              <a:t>Training a </a:t>
            </a: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Reward Model</a:t>
            </a:r>
          </a:p>
        </p:txBody>
      </p:sp>
    </p:spTree>
    <p:extLst>
      <p:ext uri="{BB962C8B-B14F-4D97-AF65-F5344CB8AC3E}">
        <p14:creationId xmlns:p14="http://schemas.microsoft.com/office/powerpoint/2010/main" val="297325907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8ACD-0AB9-EF2B-3D9F-E398877E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33" y="245676"/>
            <a:ext cx="4006613" cy="5988807"/>
          </a:xfrm>
        </p:spPr>
        <p:txBody>
          <a:bodyPr>
            <a:normAutofit/>
          </a:bodyPr>
          <a:lstStyle/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3. Fine-tuning </a:t>
            </a:r>
            <a:r>
              <a:rPr lang="en-US" sz="3600" dirty="0"/>
              <a:t>the LM with </a:t>
            </a:r>
            <a:r>
              <a:rPr lang="en-US" sz="3600" dirty="0">
                <a:solidFill>
                  <a:srgbClr val="FF0000"/>
                </a:solidFill>
              </a:rPr>
              <a:t>Reinforcement Learning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353AF7-FAC6-D9E0-31FA-2343AFF2C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7" b="3247"/>
          <a:stretch/>
        </p:blipFill>
        <p:spPr>
          <a:xfrm>
            <a:off x="4139531" y="520595"/>
            <a:ext cx="7671093" cy="5988807"/>
          </a:xfrm>
        </p:spPr>
      </p:pic>
    </p:spTree>
    <p:extLst>
      <p:ext uri="{BB962C8B-B14F-4D97-AF65-F5344CB8AC3E}">
        <p14:creationId xmlns:p14="http://schemas.microsoft.com/office/powerpoint/2010/main" val="163021841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/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12000" dirty="0">
                <a:solidFill>
                  <a:srgbClr val="C00000"/>
                </a:solidFill>
              </a:rPr>
              <a:t>Gen AI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106997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 Models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8234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Gozalo-Brizuela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Roberto, and Eduardo C. Garrido-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Merchan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(2023).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is not all you need. A State of the Art Review of large Generative AI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arXiv:2301.04655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4BF010-6004-8E0B-5D8D-F6CDC81B90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17" y="769294"/>
            <a:ext cx="7599767" cy="5854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F1097B-E369-1B88-BB1F-E0B28973CF2A}"/>
              </a:ext>
            </a:extLst>
          </p:cNvPr>
          <p:cNvSpPr txBox="1"/>
          <p:nvPr/>
        </p:nvSpPr>
        <p:spPr>
          <a:xfrm>
            <a:off x="8698612" y="1709309"/>
            <a:ext cx="3255508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</a:rPr>
              <a:t>ChatGPT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is not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all you need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4631B4-5C5B-DB66-5B68-50FBE100D8C8}"/>
              </a:ext>
            </a:extLst>
          </p:cNvPr>
          <p:cNvSpPr txBox="1"/>
          <p:nvPr/>
        </p:nvSpPr>
        <p:spPr>
          <a:xfrm>
            <a:off x="8698612" y="4336139"/>
            <a:ext cx="3255508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Attention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is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all you need</a:t>
            </a:r>
          </a:p>
        </p:txBody>
      </p:sp>
    </p:spTree>
    <p:extLst>
      <p:ext uri="{BB962C8B-B14F-4D97-AF65-F5344CB8AC3E}">
        <p14:creationId xmlns:p14="http://schemas.microsoft.com/office/powerpoint/2010/main" val="99268390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872" y="1033669"/>
            <a:ext cx="11796256" cy="53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82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26408</TotalTime>
  <Words>6894</Words>
  <Application>Microsoft Macintosh PowerPoint</Application>
  <PresentationFormat>Widescreen</PresentationFormat>
  <Paragraphs>809</Paragraphs>
  <Slides>142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size="146" baseType="lpstr">
      <vt:lpstr>Arial</vt:lpstr>
      <vt:lpstr>Calibri</vt:lpstr>
      <vt:lpstr>Times New Roman</vt:lpstr>
      <vt:lpstr>Office Theme</vt:lpstr>
      <vt:lpstr>AI, Data Science, and  Big Data Analysis</vt:lpstr>
      <vt:lpstr>Syllabus</vt:lpstr>
      <vt:lpstr>Syllabus</vt:lpstr>
      <vt:lpstr>Syllabus</vt:lpstr>
      <vt:lpstr>AI Data Science Big Data Analysis</vt:lpstr>
      <vt:lpstr>FinTech ABCD</vt:lpstr>
      <vt:lpstr>AI, Big Data, Cloud Computing Evolution of Decision Support, Business Intelligence, and Analytics</vt:lpstr>
      <vt:lpstr>The Development of Big Data Analytics</vt:lpstr>
      <vt:lpstr>Big Data 4 V</vt:lpstr>
      <vt:lpstr>Big Data 5 V</vt:lpstr>
      <vt:lpstr>Artificial Intelligence Machine Learning &amp; Deep Learning</vt:lpstr>
      <vt:lpstr>AI, ML, DL</vt:lpstr>
      <vt:lpstr>Artificial Intelligence  (AI) 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AI  in  FinTech</vt:lpstr>
      <vt:lpstr>FinBrain: when Finance meets AI 2.0 (Zheng et al., 2019)</vt:lpstr>
      <vt:lpstr>AI 2.0</vt:lpstr>
      <vt:lpstr>Technology-driven  Financial Industry Development</vt:lpstr>
      <vt:lpstr>AI and Blockchain  Key Enabling Technologies of the Metaverse</vt:lpstr>
      <vt:lpstr>Primary Technical Aspects in the Metaverse AI with ML algorithms and DL architectures  is advancing the user experience in the virtual world</vt:lpstr>
      <vt:lpstr>AI for the Metaverse in the Application Aspects healthcare, manufacturing, smart cities, gaming  E-commerce, human resources, real estate, and DeFi</vt:lpstr>
      <vt:lpstr>Data Science</vt:lpstr>
      <vt:lpstr>EMC Education Services,  Data Science and Big Data Analytics:  Discovering, Analyzing, Visualizing and Presenting Data,  Wiley, 2015</vt:lpstr>
      <vt:lpstr>Data Analyst</vt:lpstr>
      <vt:lpstr>Data Scientist</vt:lpstr>
      <vt:lpstr>Data Science and  Business Intelligence</vt:lpstr>
      <vt:lpstr>Data Science and  Business Intelligence</vt:lpstr>
      <vt:lpstr>Data Science and  Business Intelligence</vt:lpstr>
      <vt:lpstr>Profile of a Data Scientist</vt:lpstr>
      <vt:lpstr>Data Scientist Profile</vt:lpstr>
      <vt:lpstr>Big Data Analytics Lifecycle</vt:lpstr>
      <vt:lpstr>Key Roles for a  Successful Analytics Project</vt:lpstr>
      <vt:lpstr>Overview of Data Analytics Lifecycle</vt:lpstr>
      <vt:lpstr>Overview of Data Analytics Lifecycle</vt:lpstr>
      <vt:lpstr>Key Outputs from a  Successful Analytics Project</vt:lpstr>
      <vt:lpstr>Example of Analytics Applications in a Retail Value Chain</vt:lpstr>
      <vt:lpstr>Analytics Ecosystem</vt:lpstr>
      <vt:lpstr>Job Titles of Analytics</vt:lpstr>
      <vt:lpstr>Three Types of Analytics </vt:lpstr>
      <vt:lpstr>A Data to Knowledge Continuum</vt:lpstr>
      <vt:lpstr>A Simple Taxonomy of Data</vt:lpstr>
      <vt:lpstr>Data Preprocessing Steps</vt:lpstr>
      <vt:lpstr>An Analytics Approach to Predicting Student Attrition</vt:lpstr>
      <vt:lpstr>A Graphical Depiction of the  Class Imbalance Problem</vt:lpstr>
      <vt:lpstr>Relationship between Statistics and Descriptive Analytics</vt:lpstr>
      <vt:lpstr>Understanding the Specifics about  Box-and-Whiskers Plots</vt:lpstr>
      <vt:lpstr>Big Data Analytics (BDA)</vt:lpstr>
      <vt:lpstr>Value Creation by Big Data Analytics (Grover et al., 2018)</vt:lpstr>
      <vt:lpstr>Architecture of Big Data Analytics</vt:lpstr>
      <vt:lpstr>Architecture of Big Data Analytics</vt:lpstr>
      <vt:lpstr>Taxonomy of Big Data Analytics (BDA)</vt:lpstr>
      <vt:lpstr>Framework for BD and BI Research</vt:lpstr>
      <vt:lpstr>Big Data Driven Intelligent Manufacturing</vt:lpstr>
      <vt:lpstr>Applications of BDA in Manufacturing Systems</vt:lpstr>
      <vt:lpstr>Stephan Kudyba (2014),  Big Data, Mining, and Analytics:  Components of Strategic Decision Making, Auerbach Publications</vt:lpstr>
      <vt:lpstr>Social Big Data Mining (Hiroshi Ishikawa, 2015)</vt:lpstr>
      <vt:lpstr>Architecture for  Social Big Data Mining (Hiroshi Ishikawa, 2015)</vt:lpstr>
      <vt:lpstr>Business Intelligence (BI) Infrastructure</vt:lpstr>
      <vt:lpstr>Data Warehouse Data Mining and Business Intelligence </vt:lpstr>
      <vt:lpstr>A High-Level Architecture of BI</vt:lpstr>
      <vt:lpstr>The Evolution of BI Capabilities</vt:lpstr>
      <vt:lpstr>Data Mining  Is a Blend of Multiple Disciplines</vt:lpstr>
      <vt:lpstr>Data Mining at the  Intersection of Many Disciplines</vt:lpstr>
      <vt:lpstr>Big Data, Data Mining, and Machine Learning: Value Creation for Business Leaders and Practitioners,  Jared Dean,  Wiley, 2014.</vt:lpstr>
      <vt:lpstr>PowerPoint Presentation</vt:lpstr>
      <vt:lpstr>PowerPoint Presentation</vt:lpstr>
      <vt:lpstr>PowerPoint Presentation</vt:lpstr>
      <vt:lpstr>Big Data with Hadoop Architecture</vt:lpstr>
      <vt:lpstr>Big Data with Hadoop Architecture Logical Architecture Processing: MapReduce</vt:lpstr>
      <vt:lpstr>Big Data with Hadoop Architecture Logical Architecture Storage: HDFS</vt:lpstr>
      <vt:lpstr>Big Data with Hadoop Architecture Process Flow</vt:lpstr>
      <vt:lpstr>Big Data with Hadoop Architecture Hadoop Cluster</vt:lpstr>
      <vt:lpstr>Traditional ETL Architecture</vt:lpstr>
      <vt:lpstr>Offload ETL with Hadoop  (Big Data Architecture)</vt:lpstr>
      <vt:lpstr>Spark and Hadoop</vt:lpstr>
      <vt:lpstr>Spark Ecosystem</vt:lpstr>
      <vt:lpstr>OpenAI ChatGPT</vt:lpstr>
      <vt:lpstr>Conversational AI  to deliver contextual and personal experience to users</vt:lpstr>
      <vt:lpstr>OpenAI ChatGPT</vt:lpstr>
      <vt:lpstr>OpenAI ChatGPT</vt:lpstr>
      <vt:lpstr>Large Language Models (LLM)  (GPT-3, ChatGPT, PaLM, BLOOM, OPT-175B, LLaMA)</vt:lpstr>
      <vt:lpstr> The Transformers Timeline</vt:lpstr>
      <vt:lpstr>Transformer Models</vt:lpstr>
      <vt:lpstr>ChatGPT and GPT-3 Family (GPT-3, InstructGPT, GPT-3.5, ChatGPT)</vt:lpstr>
      <vt:lpstr>ChatGPT: Optimizing Language Models for Dialogue</vt:lpstr>
      <vt:lpstr>Training language models to follow instructions with human feedback</vt:lpstr>
      <vt:lpstr>Reinforcement Learning from Human Feedback (RLHF)</vt:lpstr>
      <vt:lpstr>PowerPoint Presentation</vt:lpstr>
      <vt:lpstr>Reinforcement Learning  from Human Feedback (RLHF)  Step 2. Gathering Data and  Training a  Reward Model</vt:lpstr>
      <vt:lpstr>Reinforcement Learning  from Human Feedback (RLHF)  Step 3. Fine-tuning the LM with Reinforcement Learning </vt:lpstr>
      <vt:lpstr>Generative AI Gen AI</vt:lpstr>
      <vt:lpstr>Generative AI Models</vt:lpstr>
      <vt:lpstr>Generative AI</vt:lpstr>
      <vt:lpstr>Generative AI</vt:lpstr>
      <vt:lpstr>Generative AI</vt:lpstr>
      <vt:lpstr>DALL·E 2 Create original, realistic images and art from a text description.  It can combine concepts, attributes, and styles.</vt:lpstr>
      <vt:lpstr>Stable Diffusion</vt:lpstr>
      <vt:lpstr>Stable Diffusion Colab</vt:lpstr>
      <vt:lpstr>Lexica Art: Search Stable Diffusion images and prompts</vt:lpstr>
      <vt:lpstr>NLG from a Multilingual,  Multimodal and Multi-task perspective</vt:lpstr>
      <vt:lpstr>Text-and-Video Dialog Generation Models  with Hierarchical Attention</vt:lpstr>
      <vt:lpstr>Multimodal Few-Shot Learning with  Frozen Language Models</vt:lpstr>
      <vt:lpstr>Multimodal Pipeline  that includes three different modalities (Image, Text. Audio)</vt:lpstr>
      <vt:lpstr>Video and Audio Multimodal Fusion </vt:lpstr>
      <vt:lpstr>Visual and Textual Representation</vt:lpstr>
      <vt:lpstr>Hybrid Multimodal Data Fusion</vt:lpstr>
      <vt:lpstr>Multimodal Transfer Learning</vt:lpstr>
      <vt:lpstr>CLIP: Learning Transferable Visual Models From Natural Language Supervision</vt:lpstr>
      <vt:lpstr>ViLT: Vision-and-Language Transformer Without Convolution or Region Supervision</vt:lpstr>
      <vt:lpstr>wav2vec 2.0:  A framework for self-supervised learning of speech representations</vt:lpstr>
      <vt:lpstr>Whisper:  Robust Speech Recognition via Large-Scale Weak Supervision</vt:lpstr>
      <vt:lpstr>Microsoft Azure  Text to Speech (TTS)</vt:lpstr>
      <vt:lpstr>Hugging Face</vt:lpstr>
      <vt:lpstr>BLOOM BigScience Large Open-science Open-access Multilingual Language Model</vt:lpstr>
      <vt:lpstr>OpenAI Whisper</vt:lpstr>
      <vt:lpstr>Tom Lawry (2020),  AI in Health:  A Leader’s Guide to Winning in the New Age of Intelligent Health Systems,  HIMSS Publishing</vt:lpstr>
      <vt:lpstr>AI in Healthcare</vt:lpstr>
      <vt:lpstr>Computer Vision in the Metaverse  with scene understanding, object detection, and human action/activity recognition</vt:lpstr>
      <vt:lpstr>Computer Vision:  Image Classification, Object Detection,  Object Instance Segmentation</vt:lpstr>
      <vt:lpstr>Computer Vision: Object Detection</vt:lpstr>
      <vt:lpstr>YOLOv7:  Trainable bag-of-freebies sets new state-of-the-art for real-time object detectors</vt:lpstr>
      <vt:lpstr>Multimodal Fall Detection </vt:lpstr>
      <vt:lpstr>Multimodal Fall Detection </vt:lpstr>
      <vt:lpstr>Challenges of Multimodal Fall Detection </vt:lpstr>
      <vt:lpstr>Fall Detection  Non-Wearable Sensors Fusion</vt:lpstr>
      <vt:lpstr>Fall Detection Datasets</vt:lpstr>
      <vt:lpstr>Human Action Recognition  (HAR)</vt:lpstr>
      <vt:lpstr>Human Action Recognition (HAR)  Modality</vt:lpstr>
      <vt:lpstr>Human Action Recognition (HAR)  Modality</vt:lpstr>
      <vt:lpstr>Fall Detection</vt:lpstr>
      <vt:lpstr>BlazePose:  On-device Real-time Body Pose tracking</vt:lpstr>
      <vt:lpstr>BlazePose results on yoga and fitness poses</vt:lpstr>
      <vt:lpstr>OpenPose vs. BlazePose</vt:lpstr>
      <vt:lpstr>Papers with Code State-of-the-Art (SOTA)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Analysis</dc:title>
  <dc:subject/>
  <dc:creator>Min-Yuh Day</dc:creator>
  <cp:keywords>Big Data Analysis, BDA</cp:keywords>
  <dc:description>Big Data Analysis (BDA)</dc:description>
  <cp:lastModifiedBy>imyday@gmail.com</cp:lastModifiedBy>
  <cp:revision>1332</cp:revision>
  <cp:lastPrinted>2020-12-23T14:44:17Z</cp:lastPrinted>
  <dcterms:created xsi:type="dcterms:W3CDTF">2019-09-12T03:09:52Z</dcterms:created>
  <dcterms:modified xsi:type="dcterms:W3CDTF">2023-03-06T23:42:11Z</dcterms:modified>
  <cp:category/>
</cp:coreProperties>
</file>