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3462" r:id="rId2"/>
    <p:sldId id="3786" r:id="rId3"/>
    <p:sldId id="3787" r:id="rId4"/>
    <p:sldId id="3788" r:id="rId5"/>
    <p:sldId id="3900" r:id="rId6"/>
    <p:sldId id="3507" r:id="rId7"/>
    <p:sldId id="3505" r:id="rId8"/>
    <p:sldId id="3506" r:id="rId9"/>
    <p:sldId id="3508" r:id="rId10"/>
    <p:sldId id="2951" r:id="rId11"/>
    <p:sldId id="1745" r:id="rId12"/>
    <p:sldId id="1742" r:id="rId13"/>
    <p:sldId id="1746" r:id="rId14"/>
    <p:sldId id="1744" r:id="rId15"/>
    <p:sldId id="3510" r:id="rId16"/>
    <p:sldId id="3511" r:id="rId17"/>
    <p:sldId id="3512" r:id="rId18"/>
    <p:sldId id="3514" r:id="rId19"/>
    <p:sldId id="3515" r:id="rId20"/>
    <p:sldId id="3516" r:id="rId21"/>
    <p:sldId id="3517" r:id="rId22"/>
    <p:sldId id="3518" r:id="rId23"/>
    <p:sldId id="3520" r:id="rId24"/>
    <p:sldId id="3522" r:id="rId25"/>
    <p:sldId id="3523" r:id="rId26"/>
    <p:sldId id="3525" r:id="rId27"/>
    <p:sldId id="3526" r:id="rId28"/>
    <p:sldId id="3530" r:id="rId29"/>
    <p:sldId id="3531" r:id="rId30"/>
    <p:sldId id="3529" r:id="rId31"/>
    <p:sldId id="2956" r:id="rId32"/>
    <p:sldId id="2952" r:id="rId33"/>
    <p:sldId id="3532" r:id="rId34"/>
    <p:sldId id="2953" r:id="rId35"/>
    <p:sldId id="3533" r:id="rId36"/>
    <p:sldId id="3903" r:id="rId37"/>
    <p:sldId id="3904" r:id="rId38"/>
    <p:sldId id="3906" r:id="rId39"/>
    <p:sldId id="3905" r:id="rId40"/>
    <p:sldId id="3907" r:id="rId41"/>
    <p:sldId id="3908" r:id="rId42"/>
    <p:sldId id="3909" r:id="rId43"/>
    <p:sldId id="3537" r:id="rId44"/>
    <p:sldId id="3535" r:id="rId45"/>
    <p:sldId id="3536" r:id="rId46"/>
    <p:sldId id="3538" r:id="rId47"/>
    <p:sldId id="3541" r:id="rId48"/>
    <p:sldId id="3539" r:id="rId49"/>
    <p:sldId id="3540" r:id="rId50"/>
    <p:sldId id="3534" r:id="rId51"/>
    <p:sldId id="3910" r:id="rId52"/>
    <p:sldId id="3542" r:id="rId53"/>
    <p:sldId id="3543" r:id="rId54"/>
    <p:sldId id="1499" r:id="rId55"/>
    <p:sldId id="3486" r:id="rId56"/>
    <p:sldId id="3547" r:id="rId57"/>
    <p:sldId id="3546" r:id="rId58"/>
    <p:sldId id="3901" r:id="rId59"/>
    <p:sldId id="3545" r:id="rId60"/>
    <p:sldId id="2996" r:id="rId61"/>
    <p:sldId id="2997" r:id="rId62"/>
    <p:sldId id="2998" r:id="rId63"/>
    <p:sldId id="2999" r:id="rId64"/>
    <p:sldId id="3000" r:id="rId65"/>
    <p:sldId id="3544" r:id="rId66"/>
    <p:sldId id="390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FF40FF"/>
    <a:srgbClr val="D883FF"/>
    <a:srgbClr val="FFD579"/>
    <a:srgbClr val="A9D18E"/>
    <a:srgbClr val="FF8AD8"/>
    <a:srgbClr val="FF2600"/>
    <a:srgbClr val="FF7E79"/>
    <a:srgbClr val="C00000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78"/>
    <p:restoredTop sz="91422"/>
  </p:normalViewPr>
  <p:slideViewPr>
    <p:cSldViewPr snapToGrid="0" snapToObjects="1">
      <p:cViewPr varScale="1">
        <p:scale>
          <a:sx n="61" d="100"/>
          <a:sy n="61" d="100"/>
        </p:scale>
        <p:origin x="1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hyperlink" Target="https://meet.google.com/paj-zhhj-m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qbMhXXq0v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imtkupython10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tw/citations?user=JPi34mwAAAAJ&amp;hl=en&amp;oi=sra" TargetMode="External"/><Relationship Id="rId2" Type="http://schemas.openxmlformats.org/officeDocument/2006/relationships/hyperlink" Target="https://onlinelibrary.wiley.com/doi/abs/10.1111/j.1540-6261.1964.tb02865.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.tw/scholar?cluster=4740809876112584442&amp;hl=en&amp;as_sdt=0,5" TargetMode="External"/><Relationship Id="rId5" Type="http://schemas.openxmlformats.org/officeDocument/2006/relationships/hyperlink" Target="https://scholar.google.com.tw/scholar?q=related:-q5a5Xa9ykEJ:scholar.google.com/&amp;scioq=Sharpe,+W.+F.+(1964).+Capital+asset+prices:+A+theory+of+market+equilibrium+under+conditions+of+risk.+The+journal+of+finance,+19(3),+425-442.&amp;hl=en&amp;as_sdt=0,5" TargetMode="External"/><Relationship Id="rId4" Type="http://schemas.openxmlformats.org/officeDocument/2006/relationships/hyperlink" Target="https://scholar.google.com.tw/scholar?cites=4740809876112584442&amp;as_sdt=2005&amp;sciodt=0,5&amp;hl=en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2"/>
            <a:ext cx="11672156" cy="20564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9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Finance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867" y="105238"/>
            <a:ext cx="9293027" cy="5880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Artificial Intelligence in Finance and Quantitative Analysis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Associate</a:t>
            </a:r>
            <a:r>
              <a:rPr lang="zh-TW" altLang="en-US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1111AIFQA05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2022)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(B8F40)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2022-10-18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DBB581-E02B-0641-8942-DCE742BF271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606" y="3143523"/>
            <a:ext cx="1779394" cy="17793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69D20B-C574-4E4A-9464-E6AC325AD393}"/>
              </a:ext>
            </a:extLst>
          </p:cNvPr>
          <p:cNvSpPr txBox="1"/>
          <p:nvPr/>
        </p:nvSpPr>
        <p:spPr>
          <a:xfrm>
            <a:off x="10471279" y="4775201"/>
            <a:ext cx="1582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dirty="0">
                <a:solidFill>
                  <a:schemeClr val="accent1"/>
                </a:solidFill>
                <a:hlinkClick r:id="rId16"/>
              </a:rPr>
              <a:t>https://meet.google.com/paj-zhhj-mya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Risk and 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32" y="1675083"/>
            <a:ext cx="6601737" cy="46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Sharpe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55763" y="2636913"/>
                <a:ext cx="8680475" cy="169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𝐒𝐡𝐚𝐫𝐩𝐞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𝐑𝐚𝐭𝐢𝐨</m:t>
                      </m:r>
                      <m:r>
                        <a:rPr lang="en-US" sz="36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charset="0"/>
                            </a:rPr>
                            <m:t>𝑃𝑜𝑟𝑡𝑜𝑓𝑜𝑙𝑖𝑜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𝑅𝑒𝑡𝑢𝑟𝑛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𝑅𝑖𝑠𝑘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𝐹𝑟𝑒𝑒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𝑅𝑒𝑡𝑢𝑟𝑛</m:t>
                          </m:r>
                        </m:num>
                        <m:den>
                          <m:r>
                            <a:rPr lang="en-US" sz="3600" i="1">
                              <a:latin typeface="Cambria Math" charset="0"/>
                            </a:rPr>
                            <m:t>𝑃𝑜𝑟𝑡𝑜𝑓𝑜𝑙𝑖𝑜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charset="0"/>
                            </a:rPr>
                            <m:t>𝑅𝑖𝑠𝑘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3" y="2636913"/>
                <a:ext cx="8680475" cy="1691553"/>
              </a:xfrm>
              <a:prstGeom prst="rect">
                <a:avLst/>
              </a:prstGeom>
              <a:blipFill>
                <a:blip r:embed="rId2"/>
                <a:stretch>
                  <a:fillRect t="-2239" r="-146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46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Sharpe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7608" y="3125021"/>
            <a:ext cx="8252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Where </a:t>
            </a:r>
          </a:p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200" baseline="-25000" dirty="0"/>
              <a:t> </a:t>
            </a:r>
            <a:r>
              <a:rPr lang="en-US" sz="3200" dirty="0"/>
              <a:t>=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portfolio return</a:t>
            </a:r>
          </a:p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3200" dirty="0"/>
              <a:t> = risk free rate </a:t>
            </a:r>
          </a:p>
          <a:p>
            <a:r>
              <a:rPr lang="en-US" sz="3200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32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3200" dirty="0"/>
              <a:t> = </a:t>
            </a:r>
            <a:r>
              <a:rPr lang="en-US" sz="3200" dirty="0">
                <a:solidFill>
                  <a:srgbClr val="FF0000"/>
                </a:solidFill>
              </a:rPr>
              <a:t>portfolio risk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        </a:t>
            </a:r>
            <a:r>
              <a:rPr lang="en-US" sz="3200" dirty="0"/>
              <a:t>(variability, standard deviation of return)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𝐒𝐡𝐚𝐫𝐩𝐞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𝐑𝐚𝐭𝐢𝐨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i="1">
                          <a:latin typeface="Cambria Math" charset="0"/>
                        </a:rPr>
                        <m:t>𝑆𝑅</m:t>
                      </m:r>
                      <m:r>
                        <a:rPr lang="en-US" sz="36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3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15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Sortino</a:t>
            </a:r>
            <a:r>
              <a:rPr lang="en-US" dirty="0">
                <a:solidFill>
                  <a:schemeClr val="accent1"/>
                </a:solidFill>
              </a:rPr>
              <a:t>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67405" y="2828218"/>
            <a:ext cx="5732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Where </a:t>
            </a:r>
          </a:p>
          <a:p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baseline="-25000" dirty="0"/>
              <a:t> </a:t>
            </a:r>
            <a:r>
              <a:rPr lang="en-US" sz="2800" dirty="0"/>
              <a:t>=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portfolio return</a:t>
            </a:r>
          </a:p>
          <a:p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C00000"/>
                </a:solidFill>
              </a:rPr>
              <a:t>Minimum Target Return </a:t>
            </a:r>
          </a:p>
          <a:p>
            <a:r>
              <a:rPr lang="en-US" sz="2800" i="1" dirty="0" err="1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sz="2800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sz="2800" dirty="0"/>
              <a:t> = </a:t>
            </a:r>
            <a:r>
              <a:rPr lang="en-US" sz="2800" dirty="0">
                <a:solidFill>
                  <a:srgbClr val="FF0000"/>
                </a:solidFill>
              </a:rPr>
              <a:t>Downside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>
                          <a:latin typeface="Cambria Math" charset="0"/>
                          <a:ea typeface="Arial" charset="0"/>
                          <a:cs typeface="Arial" charset="0"/>
                        </a:rPr>
                        <m:t>𝐒𝐨𝐫𝐭𝐢𝐧𝐨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𝐑𝐚𝐭𝐢𝐨</m:t>
                      </m:r>
                      <m:r>
                        <a:rPr lang="en-US" sz="3600" b="1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3600" i="1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36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00" y="1766001"/>
                <a:ext cx="6840760" cy="1053686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7608" y="4666683"/>
                <a:ext cx="7859216" cy="1676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charset="0"/>
                          <a:ea typeface="Arial" charset="0"/>
                          <a:cs typeface="Arial" charset="0"/>
                        </a:rPr>
                        <m:t>𝐃𝐨𝐰𝐧𝐬𝐢𝐝𝐞</m:t>
                      </m:r>
                      <m:r>
                        <a:rPr lang="en-US" sz="2800" b="1">
                          <a:latin typeface="Cambria Math" charset="0"/>
                          <a:ea typeface="Arial" charset="0"/>
                          <a:cs typeface="Arial" charset="0"/>
                        </a:rPr>
                        <m:t> </m:t>
                      </m:r>
                      <m:r>
                        <a:rPr lang="en-US" sz="2800" b="1">
                          <a:latin typeface="Cambria Math" charset="0"/>
                          <a:ea typeface="Arial" charset="0"/>
                          <a:cs typeface="Arial" charset="0"/>
                        </a:rPr>
                        <m:t>𝐑𝐢𝐬𝐤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Arial" charset="0"/>
                              <a:cs typeface="Arial" charset="0"/>
                            </a:rPr>
                            <m:t>𝐷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is-I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mr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charset="0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i="1" baseline="-25000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𝑟𝑇</m:t>
                                              </m:r>
                                            </m:e>
                                          </m:d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,0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 baseline="30000">
                                      <a:latin typeface="Cambria Math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4666683"/>
                <a:ext cx="7859216" cy="1676293"/>
              </a:xfrm>
              <a:prstGeom prst="rect">
                <a:avLst/>
              </a:prstGeom>
              <a:blipFill>
                <a:blip r:embed="rId3"/>
                <a:stretch>
                  <a:fillRect t="-66917" b="-11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92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Max Drawdown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2567608" y="6611780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50000"/>
                  </a:schemeClr>
                </a:solidFill>
              </a:rPr>
              <a:t>Source: Bacon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, Carl. "How sharp is the Sharpe-ratio?-Risk-adjusted Performance Measures." 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Statpro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White Paper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 (2000).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03" y="1509554"/>
            <a:ext cx="7943594" cy="47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22043"/>
          </a:xfrm>
        </p:spPr>
        <p:txBody>
          <a:bodyPr>
            <a:normAutofit/>
          </a:bodyPr>
          <a:lstStyle/>
          <a:p>
            <a:r>
              <a:rPr lang="en-US" dirty="0"/>
              <a:t>Traded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66092"/>
            <a:ext cx="11222181" cy="5087207"/>
          </a:xfrm>
        </p:spPr>
        <p:txBody>
          <a:bodyPr>
            <a:normAutofit/>
          </a:bodyPr>
          <a:lstStyle/>
          <a:p>
            <a:r>
              <a:rPr lang="en-US" sz="4400" dirty="0"/>
              <a:t>In the economy, </a:t>
            </a:r>
            <a:r>
              <a:rPr lang="en-US" sz="4400" dirty="0">
                <a:solidFill>
                  <a:srgbClr val="C00000"/>
                </a:solidFill>
              </a:rPr>
              <a:t>two assets </a:t>
            </a:r>
            <a:r>
              <a:rPr lang="en-US" sz="4400" dirty="0"/>
              <a:t>are traded. </a:t>
            </a:r>
          </a:p>
          <a:p>
            <a:pPr lvl="1"/>
            <a:r>
              <a:rPr lang="en-US" sz="4000" dirty="0"/>
              <a:t>The first is a </a:t>
            </a:r>
            <a:r>
              <a:rPr lang="en-US" sz="4000" dirty="0">
                <a:solidFill>
                  <a:srgbClr val="C00000"/>
                </a:solidFill>
              </a:rPr>
              <a:t>risky asset</a:t>
            </a:r>
            <a:r>
              <a:rPr lang="en-US" sz="4000" dirty="0"/>
              <a:t>, the </a:t>
            </a:r>
            <a:r>
              <a:rPr lang="en-US" sz="4000" dirty="0">
                <a:solidFill>
                  <a:srgbClr val="C00000"/>
                </a:solidFill>
              </a:rPr>
              <a:t>stock</a:t>
            </a:r>
            <a:r>
              <a:rPr lang="en-US" sz="4000" dirty="0"/>
              <a:t>, with a certain price today of S</a:t>
            </a:r>
            <a:r>
              <a:rPr lang="en-US" sz="4000" baseline="-25000" dirty="0"/>
              <a:t>0</a:t>
            </a:r>
            <a:r>
              <a:rPr lang="en-US" sz="4000" dirty="0"/>
              <a:t> = 10 and an uncertain payoff tomorrow.</a:t>
            </a:r>
            <a:endParaRPr lang="en-US" sz="4400" dirty="0"/>
          </a:p>
          <a:p>
            <a:pPr lvl="1"/>
            <a:r>
              <a:rPr lang="en-US" sz="4000" dirty="0"/>
              <a:t>The second is a </a:t>
            </a:r>
            <a:r>
              <a:rPr lang="en-US" sz="4000" dirty="0">
                <a:solidFill>
                  <a:srgbClr val="C00000"/>
                </a:solidFill>
              </a:rPr>
              <a:t>risk-less asset</a:t>
            </a:r>
            <a:r>
              <a:rPr lang="en-US" sz="4000" dirty="0"/>
              <a:t>, the </a:t>
            </a:r>
            <a:r>
              <a:rPr lang="en-US" sz="4000" dirty="0">
                <a:solidFill>
                  <a:srgbClr val="C00000"/>
                </a:solidFill>
              </a:rPr>
              <a:t>bond</a:t>
            </a:r>
            <a:r>
              <a:rPr lang="en-US" sz="4000" dirty="0"/>
              <a:t>, with a certain price today of B</a:t>
            </a:r>
            <a:r>
              <a:rPr lang="en-US" sz="4000" baseline="-25000" dirty="0"/>
              <a:t>0</a:t>
            </a:r>
            <a:r>
              <a:rPr lang="en-US" sz="4000" dirty="0"/>
              <a:t> = 10 and a certain payoff tomorrow.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68461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1AB6-B583-CE4E-AE1E-62390213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Arbitrage Pricing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1DC8-EEFB-8C4A-9435-26CBF7B82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Deriving the fair value of a European call option on the stock with a strike price of K = 14.5</a:t>
            </a:r>
          </a:p>
          <a:p>
            <a:r>
              <a:rPr lang="en-US" dirty="0">
                <a:solidFill>
                  <a:srgbClr val="C00000"/>
                </a:solidFill>
              </a:rPr>
              <a:t>Arbitrage pricing theory </a:t>
            </a:r>
            <a:r>
              <a:rPr lang="en-US" dirty="0"/>
              <a:t>can be considered one of the strongest financial theories with some of the most robust mathematical results, such as the </a:t>
            </a:r>
            <a:r>
              <a:rPr lang="en-US" dirty="0">
                <a:solidFill>
                  <a:srgbClr val="C00000"/>
                </a:solidFill>
              </a:rPr>
              <a:t>fundamental theorem of asset pricing (FTAP)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E4E10-F18B-164C-B26C-91F668AA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92784-ADC6-1544-8DEC-D8E11C64AF00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92917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Expected Utility Theory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(EUT)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Expected utility theory (EUT) </a:t>
            </a:r>
          </a:p>
          <a:p>
            <a:pPr lvl="1"/>
            <a:r>
              <a:rPr lang="en-US" sz="4000" dirty="0"/>
              <a:t>1940s</a:t>
            </a:r>
          </a:p>
          <a:p>
            <a:pPr lvl="1"/>
            <a:r>
              <a:rPr lang="en-US" sz="4000" dirty="0"/>
              <a:t>cornerstone of financial theory</a:t>
            </a:r>
          </a:p>
          <a:p>
            <a:pPr lvl="1"/>
            <a:r>
              <a:rPr lang="en-US" sz="4000" dirty="0"/>
              <a:t>One of the central paradigms for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modeling decision making under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9F4F4-4E3E-A44A-8499-7BDEE56055F4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32474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49217"/>
          </a:xfrm>
        </p:spPr>
        <p:txBody>
          <a:bodyPr/>
          <a:lstStyle/>
          <a:p>
            <a:r>
              <a:rPr lang="en-US" dirty="0"/>
              <a:t>Expected Utility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48508"/>
            <a:ext cx="11222181" cy="516987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Expected utility theory (EUT) </a:t>
            </a:r>
          </a:p>
          <a:p>
            <a:pPr lvl="1"/>
            <a:r>
              <a:rPr lang="en-US" sz="4000" dirty="0"/>
              <a:t>EUT is an axiomatic theory </a:t>
            </a:r>
          </a:p>
          <a:p>
            <a:pPr lvl="2"/>
            <a:r>
              <a:rPr lang="en-US" sz="3200" dirty="0"/>
              <a:t>von Neumann and Morgenstern (1944)</a:t>
            </a:r>
            <a:endParaRPr lang="en-US" sz="3600" dirty="0"/>
          </a:p>
          <a:p>
            <a:pPr lvl="1"/>
            <a:r>
              <a:rPr lang="en-US" sz="4000" dirty="0"/>
              <a:t>Axiomatic</a:t>
            </a:r>
          </a:p>
          <a:p>
            <a:pPr lvl="2"/>
            <a:r>
              <a:rPr lang="en-US" sz="3600" dirty="0"/>
              <a:t>Major results of the theory can be deduced from a small number of axioms only</a:t>
            </a:r>
          </a:p>
          <a:p>
            <a:r>
              <a:rPr lang="en-US" sz="4400" dirty="0"/>
              <a:t>Axioms and normative theory</a:t>
            </a:r>
          </a:p>
          <a:p>
            <a:pPr lvl="1"/>
            <a:r>
              <a:rPr lang="en-US" sz="4000" dirty="0"/>
              <a:t>An axiom is a proposition regarded as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self-evidently true without proof</a:t>
            </a:r>
            <a:r>
              <a:rPr lang="en-US" sz="4000" dirty="0"/>
              <a:t>.</a:t>
            </a:r>
          </a:p>
          <a:p>
            <a:pPr lvl="2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77060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9545"/>
          </a:xfrm>
        </p:spPr>
        <p:txBody>
          <a:bodyPr/>
          <a:lstStyle/>
          <a:p>
            <a:r>
              <a:rPr lang="en-US" dirty="0"/>
              <a:t>Preferences of an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4648"/>
            <a:ext cx="11222181" cy="5457596"/>
          </a:xfrm>
        </p:spPr>
        <p:txBody>
          <a:bodyPr>
            <a:noAutofit/>
          </a:bodyPr>
          <a:lstStyle/>
          <a:p>
            <a:r>
              <a:rPr lang="en-US" sz="3400" dirty="0"/>
              <a:t>Assume an agent with preferences ⪰ is faced with the problem of investing in the two traded assets of the model economy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400" dirty="0"/>
              <a:t>.</a:t>
            </a:r>
          </a:p>
          <a:p>
            <a:r>
              <a:rPr lang="en-US" sz="3400" dirty="0"/>
              <a:t>One possible set of axioms leading to EUT </a:t>
            </a:r>
          </a:p>
          <a:p>
            <a:pPr lvl="1"/>
            <a:r>
              <a:rPr lang="en-US" sz="3200" dirty="0"/>
              <a:t>Completeness</a:t>
            </a:r>
          </a:p>
          <a:p>
            <a:pPr lvl="1"/>
            <a:r>
              <a:rPr lang="en-US" sz="3200" dirty="0"/>
              <a:t>Transitivity</a:t>
            </a:r>
          </a:p>
          <a:p>
            <a:pPr lvl="1"/>
            <a:r>
              <a:rPr lang="en-US" sz="3200" dirty="0"/>
              <a:t>Continuity</a:t>
            </a:r>
          </a:p>
          <a:p>
            <a:pPr lvl="1"/>
            <a:r>
              <a:rPr lang="en-US" sz="3200" dirty="0"/>
              <a:t>Independence</a:t>
            </a:r>
          </a:p>
          <a:p>
            <a:pPr lvl="1"/>
            <a:r>
              <a:rPr lang="en-US" sz="3200" dirty="0"/>
              <a:t>Dominance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1078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  2022/09/13   Introduction to Artificial Intelligence in Finance and</a:t>
            </a:r>
            <a:br>
              <a:rPr lang="en-US" sz="2800" dirty="0"/>
            </a:br>
            <a:r>
              <a:rPr lang="en-US" sz="2800" dirty="0"/>
              <a:t>                              Quantitative Analysis</a:t>
            </a:r>
          </a:p>
          <a:p>
            <a:pPr marL="0" indent="0">
              <a:buNone/>
            </a:pPr>
            <a:r>
              <a:rPr lang="en-US" sz="2800" dirty="0"/>
              <a:t>2   2022/09/20   AI in FinTech: Metaverse, Web3, </a:t>
            </a:r>
            <a:r>
              <a:rPr lang="en-US" sz="2800" dirty="0" err="1"/>
              <a:t>DeFi</a:t>
            </a:r>
            <a:r>
              <a:rPr lang="en-US" sz="2800" dirty="0"/>
              <a:t>, NFT, </a:t>
            </a:r>
            <a:br>
              <a:rPr lang="en-US" sz="2800" dirty="0"/>
            </a:br>
            <a:r>
              <a:rPr lang="en-US" sz="2800" dirty="0"/>
              <a:t>                              Financial Services Innovation and Applications </a:t>
            </a:r>
          </a:p>
          <a:p>
            <a:pPr marL="0" indent="0">
              <a:buNone/>
            </a:pPr>
            <a:r>
              <a:rPr lang="en-US" sz="2800" dirty="0"/>
              <a:t>3   2022/09/27   Investing Psychology and Behavioral Finance </a:t>
            </a:r>
          </a:p>
          <a:p>
            <a:pPr marL="0" indent="0">
              <a:buNone/>
            </a:pPr>
            <a:r>
              <a:rPr lang="en-US" sz="2800" dirty="0"/>
              <a:t>4   2022/10/04   Event Studies in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5   2022/10/11   Case Study on AI in Finance and Quantitative Analysis I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6   2022/10/18   Finance Theory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6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9545"/>
          </a:xfrm>
        </p:spPr>
        <p:txBody>
          <a:bodyPr/>
          <a:lstStyle/>
          <a:p>
            <a:r>
              <a:rPr lang="en-US" dirty="0"/>
              <a:t>Utility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48508"/>
            <a:ext cx="11222181" cy="5169877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dirty="0">
                <a:solidFill>
                  <a:srgbClr val="C00000"/>
                </a:solidFill>
              </a:rPr>
              <a:t>utility function </a:t>
            </a:r>
            <a:r>
              <a:rPr lang="en-US" sz="4000" dirty="0"/>
              <a:t>is a way to represent the </a:t>
            </a:r>
            <a:r>
              <a:rPr lang="en-US" sz="4000" dirty="0">
                <a:solidFill>
                  <a:srgbClr val="C00000"/>
                </a:solidFill>
              </a:rPr>
              <a:t>preferences ⪰ of an agent</a:t>
            </a:r>
            <a:r>
              <a:rPr lang="en-US" sz="4000" dirty="0"/>
              <a:t> in a mathematical and numerical way in that such a function assigns a numerical value to a certain payoff.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50621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2B98-9B1A-EC4A-AEE1-8C101248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Utility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4366-EE1C-004D-A4D4-0346918B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Von Neumann and Morgenstern (1944) show that if the preferences of an agent ⪰ satisfy the preceding five axioms, then there exists an expected utility function.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19F4F-B09C-394A-9E9B-A849B889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181A3-1FEA-2C44-9A6A-2A39B63D6D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750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7302-4F1F-A143-BB6A-8CC7CB2E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69545"/>
          </a:xfrm>
        </p:spPr>
        <p:txBody>
          <a:bodyPr/>
          <a:lstStyle/>
          <a:p>
            <a:r>
              <a:rPr lang="en-US" dirty="0"/>
              <a:t>Risk aversion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C382-5E7D-0E4C-A5A8-2EAF87BC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48508"/>
            <a:ext cx="11222181" cy="516987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 finance, the concept of </a:t>
            </a:r>
            <a:r>
              <a:rPr lang="en-US" sz="4000" dirty="0">
                <a:solidFill>
                  <a:srgbClr val="C00000"/>
                </a:solidFill>
              </a:rPr>
              <a:t>risk aversion </a:t>
            </a:r>
            <a:r>
              <a:rPr lang="en-US" sz="4000" dirty="0"/>
              <a:t>is important. </a:t>
            </a:r>
          </a:p>
          <a:p>
            <a:r>
              <a:rPr lang="en-US" sz="4000" dirty="0"/>
              <a:t>The most commonly used measure of risk aversion is the Arrow-Pratt measure of </a:t>
            </a:r>
            <a:br>
              <a:rPr lang="en-US" sz="4000" dirty="0"/>
            </a:br>
            <a:r>
              <a:rPr lang="en-US" sz="4000" dirty="0">
                <a:solidFill>
                  <a:srgbClr val="C00000"/>
                </a:solidFill>
              </a:rPr>
              <a:t>absolute risk aversion (ARA)</a:t>
            </a:r>
            <a:r>
              <a:rPr lang="en-US" sz="4000" dirty="0"/>
              <a:t> (Pratt, 1964).</a:t>
            </a:r>
          </a:p>
          <a:p>
            <a:pPr lvl="1"/>
            <a:r>
              <a:rPr lang="en-US" sz="3600" dirty="0"/>
              <a:t>ARA(x) &gt; 0, risk‐averse</a:t>
            </a:r>
          </a:p>
          <a:p>
            <a:pPr lvl="1"/>
            <a:r>
              <a:rPr lang="en-US" sz="3600" dirty="0"/>
              <a:t>ARA(x) = 0, risk‐neutral</a:t>
            </a:r>
          </a:p>
          <a:p>
            <a:pPr lvl="1"/>
            <a:r>
              <a:rPr lang="en-US" sz="3600" dirty="0"/>
              <a:t>ARA(x) &lt; 0, risk‐loving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B988-95D9-9147-8788-400E27C7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A8A-F322-BB49-A988-9E2E1528C59C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1098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8E22-C9F1-1246-B0DD-2CC6AEC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2727"/>
          </a:xfrm>
        </p:spPr>
        <p:txBody>
          <a:bodyPr>
            <a:normAutofit/>
          </a:bodyPr>
          <a:lstStyle/>
          <a:p>
            <a:r>
              <a:rPr lang="en-US" dirty="0"/>
              <a:t>Mean-Variance Portfolio Theory (MVPT)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988-1471-BC42-8DA7-5054BCB8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7831"/>
            <a:ext cx="11222181" cy="545441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Mean-variance portfolio (MVP) </a:t>
            </a:r>
            <a:r>
              <a:rPr lang="en-US" sz="2800" dirty="0"/>
              <a:t>theory </a:t>
            </a:r>
          </a:p>
          <a:p>
            <a:pPr lvl="1"/>
            <a:r>
              <a:rPr lang="en-US" dirty="0"/>
              <a:t>Markowitz (1952)</a:t>
            </a:r>
          </a:p>
          <a:p>
            <a:pPr lvl="1"/>
            <a:r>
              <a:rPr lang="en-US" dirty="0"/>
              <a:t>cornerstone in financial theory</a:t>
            </a:r>
          </a:p>
          <a:p>
            <a:r>
              <a:rPr lang="en-US" sz="2800" dirty="0"/>
              <a:t>One of the </a:t>
            </a:r>
            <a:r>
              <a:rPr lang="en-US" sz="2800" dirty="0">
                <a:solidFill>
                  <a:srgbClr val="C00000"/>
                </a:solidFill>
              </a:rPr>
              <a:t>first theories of investment under uncertainty </a:t>
            </a:r>
            <a:r>
              <a:rPr lang="en-US" sz="2800" dirty="0"/>
              <a:t>that focused on statistical measures only for the construction of stock </a:t>
            </a:r>
            <a:r>
              <a:rPr lang="en-US" sz="2800" dirty="0">
                <a:solidFill>
                  <a:srgbClr val="C00000"/>
                </a:solidFill>
              </a:rPr>
              <a:t>investment portfolios</a:t>
            </a:r>
            <a:r>
              <a:rPr lang="en-US" sz="2800" dirty="0"/>
              <a:t>.</a:t>
            </a:r>
          </a:p>
          <a:p>
            <a:r>
              <a:rPr lang="en-US" sz="2800" dirty="0"/>
              <a:t>MVP completely abstracts from fundamentals of a company that might drive its stock performance or assumptions about the future competitiveness of a company that might be important for the growth prospects of a company.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F698-B5ED-8B4C-9308-C1EA72D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F7289-53F3-6149-A209-48BB04EB98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4108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8E22-C9F1-1246-B0DD-2CC6AEC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2727"/>
          </a:xfrm>
        </p:spPr>
        <p:txBody>
          <a:bodyPr>
            <a:normAutofit/>
          </a:bodyPr>
          <a:lstStyle/>
          <a:p>
            <a:r>
              <a:rPr lang="en-US" dirty="0"/>
              <a:t>Mean-Variance Portfolio Theory (MVPT)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988-1471-BC42-8DA7-5054BCB8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7831"/>
            <a:ext cx="11222181" cy="5454413"/>
          </a:xfrm>
        </p:spPr>
        <p:txBody>
          <a:bodyPr>
            <a:noAutofit/>
          </a:bodyPr>
          <a:lstStyle/>
          <a:p>
            <a:r>
              <a:rPr lang="en-US" dirty="0"/>
              <a:t>The only input data that counts is the time series of share prices and statistics derived therefrom, </a:t>
            </a:r>
            <a:br>
              <a:rPr lang="en-US" dirty="0"/>
            </a:br>
            <a:r>
              <a:rPr lang="en-US" dirty="0"/>
              <a:t>such as the (historical) </a:t>
            </a:r>
            <a:r>
              <a:rPr lang="en-US" dirty="0">
                <a:solidFill>
                  <a:srgbClr val="C00000"/>
                </a:solidFill>
              </a:rPr>
              <a:t>annualized mean return </a:t>
            </a:r>
            <a:r>
              <a:rPr lang="en-US" dirty="0"/>
              <a:t>and the (historical) </a:t>
            </a:r>
            <a:r>
              <a:rPr lang="en-US" dirty="0">
                <a:solidFill>
                  <a:srgbClr val="C00000"/>
                </a:solidFill>
              </a:rPr>
              <a:t>annualized variance of the returns</a:t>
            </a:r>
            <a:r>
              <a:rPr lang="en-US" dirty="0"/>
              <a:t>.</a:t>
            </a:r>
          </a:p>
          <a:p>
            <a:r>
              <a:rPr lang="en-US" dirty="0"/>
              <a:t>The central assumption of MVP, according to Markowitz (1952), is that investors only care about </a:t>
            </a:r>
            <a:r>
              <a:rPr lang="en-US" dirty="0">
                <a:solidFill>
                  <a:srgbClr val="C00000"/>
                </a:solidFill>
              </a:rPr>
              <a:t>expected returns </a:t>
            </a:r>
            <a:r>
              <a:rPr lang="en-US" dirty="0"/>
              <a:t>and the </a:t>
            </a:r>
            <a:r>
              <a:rPr lang="en-US" dirty="0">
                <a:solidFill>
                  <a:srgbClr val="C00000"/>
                </a:solidFill>
              </a:rPr>
              <a:t>variance of these returns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F698-B5ED-8B4C-9308-C1EA72D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F7289-53F3-6149-A209-48BB04EB98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8391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8E22-C9F1-1246-B0DD-2CC6AEC6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72727"/>
          </a:xfrm>
        </p:spPr>
        <p:txBody>
          <a:bodyPr>
            <a:normAutofit/>
          </a:bodyPr>
          <a:lstStyle/>
          <a:p>
            <a:r>
              <a:rPr lang="en-US" dirty="0"/>
              <a:t>Mean-Variance Portfolio Theory (MVPT)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988-1471-BC42-8DA7-5054BCB8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07831"/>
            <a:ext cx="11222181" cy="5454413"/>
          </a:xfrm>
        </p:spPr>
        <p:txBody>
          <a:bodyPr>
            <a:noAutofit/>
          </a:bodyPr>
          <a:lstStyle/>
          <a:p>
            <a:r>
              <a:rPr lang="en-US" dirty="0"/>
              <a:t>Portfolio statistics</a:t>
            </a:r>
          </a:p>
          <a:p>
            <a:pPr lvl="1"/>
            <a:r>
              <a:rPr lang="en-US" sz="3200" dirty="0"/>
              <a:t>returns vector</a:t>
            </a:r>
          </a:p>
          <a:p>
            <a:pPr lvl="1"/>
            <a:r>
              <a:rPr lang="en-US" sz="3200" dirty="0"/>
              <a:t>expected return </a:t>
            </a:r>
          </a:p>
          <a:p>
            <a:pPr lvl="1"/>
            <a:r>
              <a:rPr lang="en-US" sz="3200" dirty="0"/>
              <a:t>vector of expected returns</a:t>
            </a:r>
          </a:p>
          <a:p>
            <a:pPr lvl="1"/>
            <a:r>
              <a:rPr lang="en-US" sz="3200" dirty="0"/>
              <a:t>expected return of the portfolio</a:t>
            </a:r>
          </a:p>
          <a:p>
            <a:pPr lvl="1"/>
            <a:r>
              <a:rPr lang="en-US" sz="3200" dirty="0"/>
              <a:t>covariance matrix </a:t>
            </a:r>
          </a:p>
          <a:p>
            <a:pPr lvl="1"/>
            <a:r>
              <a:rPr lang="en-US" sz="3200" dirty="0"/>
              <a:t>expected variance of the portfolio</a:t>
            </a:r>
          </a:p>
          <a:p>
            <a:pPr lvl="1"/>
            <a:r>
              <a:rPr lang="en-US" sz="3200" dirty="0"/>
              <a:t>expected volatility of the portfolio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F698-B5ED-8B4C-9308-C1EA72DD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F7289-53F3-6149-A209-48BB04EB98B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383882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27805-CE45-E448-ABCF-C808DC65D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Sharpe (1966) introduces a measure to judge the risk-adjusted performance of mutual funds and other portfolios, or even single risky assets.</a:t>
                </a:r>
              </a:p>
              <a:p>
                <a:r>
                  <a:rPr lang="en-US" dirty="0"/>
                  <a:t>It relates the (expected, realized) return of a portfolio to its (expected, realized) volatility. </a:t>
                </a:r>
              </a:p>
              <a:p>
                <a:pPr lvl="1"/>
                <a:r>
                  <a:rPr lang="en-US" dirty="0"/>
                  <a:t>Sharpe ratio   </a:t>
                </a:r>
                <a14:m>
                  <m:oMath xmlns:m="http://schemas.openxmlformats.org/officeDocument/2006/math">
                    <m:r>
                      <a:rPr lang="el-GR" sz="33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3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num>
                      <m:den>
                        <m: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en-US" sz="3300" dirty="0"/>
              </a:p>
              <a:p>
                <a:r>
                  <a:rPr lang="en-US" dirty="0"/>
                  <a:t>If r represents the risk-less short rate, the </a:t>
                </a:r>
                <a:r>
                  <a:rPr lang="en-US" dirty="0">
                    <a:solidFill>
                      <a:srgbClr val="C00000"/>
                    </a:solidFill>
                  </a:rPr>
                  <a:t>risk premium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C00000"/>
                    </a:solidFill>
                  </a:rPr>
                  <a:t>excess return </a:t>
                </a:r>
                <a:r>
                  <a:rPr lang="en-US" dirty="0"/>
                  <a:t>of a portfolio phi over a risk-free alternative is defined by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r</a:t>
                </a:r>
              </a:p>
              <a:p>
                <a:pPr lvl="1"/>
                <a:r>
                  <a:rPr lang="en-US" dirty="0"/>
                  <a:t>Sharpe ratio   </a:t>
                </a:r>
                <a14:m>
                  <m:oMath xmlns:m="http://schemas.openxmlformats.org/officeDocument/2006/math">
                    <m:r>
                      <a:rPr lang="el-GR" sz="33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3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3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den>
                    </m:f>
                  </m:oMath>
                </a14:m>
                <a:endParaRPr lang="en-US" sz="33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27805-CE45-E448-ABCF-C808DC65D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5" t="-2139"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92623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 Opportunity Set</a:t>
            </a:r>
            <a:br>
              <a:rPr lang="en-US" dirty="0"/>
            </a:br>
            <a:r>
              <a:rPr lang="en-US" sz="3100" dirty="0"/>
              <a:t>Simulated expected portfolio volatility and return (one risky asset)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5570815-E7EC-E44E-AF4A-E1B1DBC30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826" y="1332512"/>
            <a:ext cx="8726451" cy="5250060"/>
          </a:xfrm>
        </p:spPr>
      </p:pic>
    </p:spTree>
    <p:extLst>
      <p:ext uri="{BB962C8B-B14F-4D97-AF65-F5344CB8AC3E}">
        <p14:creationId xmlns:p14="http://schemas.microsoft.com/office/powerpoint/2010/main" val="69662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9934"/>
            <a:ext cx="11222181" cy="1412342"/>
          </a:xfrm>
        </p:spPr>
        <p:txBody>
          <a:bodyPr>
            <a:normAutofit/>
          </a:bodyPr>
          <a:lstStyle/>
          <a:p>
            <a:r>
              <a:rPr lang="en-US" dirty="0"/>
              <a:t>Investment Opportunity Set</a:t>
            </a:r>
            <a:br>
              <a:rPr lang="en-US" dirty="0"/>
            </a:br>
            <a:r>
              <a:rPr lang="en-US" sz="3100" dirty="0"/>
              <a:t>Simulated expected portfolio volatility and return (two risky assets)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8D6DE-EB43-BF4A-9F3A-D8DBD0DD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0" y="1583241"/>
            <a:ext cx="8431305" cy="49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6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29335"/>
          </a:xfrm>
        </p:spPr>
        <p:txBody>
          <a:bodyPr>
            <a:normAutofit fontScale="90000"/>
          </a:bodyPr>
          <a:lstStyle/>
          <a:p>
            <a:r>
              <a:rPr lang="en-US" dirty="0"/>
              <a:t>Minimum volatility and maximum Sharpe ratio</a:t>
            </a:r>
            <a:br>
              <a:rPr lang="en-US" dirty="0"/>
            </a:br>
            <a:r>
              <a:rPr lang="en-US" dirty="0"/>
              <a:t>portfolios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BA889D-F721-524C-B9A6-A9CCAA9F2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519" y="1331666"/>
            <a:ext cx="8707920" cy="5163350"/>
          </a:xfrm>
        </p:spPr>
      </p:pic>
    </p:spTree>
    <p:extLst>
      <p:ext uri="{BB962C8B-B14F-4D97-AF65-F5344CB8AC3E}">
        <p14:creationId xmlns:p14="http://schemas.microsoft.com/office/powerpoint/2010/main" val="191755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7   2022/10/25   Data-Driven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2022/11/01   Midterm Project Report </a:t>
            </a:r>
          </a:p>
          <a:p>
            <a:pPr marL="0" indent="0">
              <a:buNone/>
            </a:pPr>
            <a:r>
              <a:rPr lang="en-US" sz="2800" dirty="0"/>
              <a:t>9   2022/11/08   Financial Econometrics </a:t>
            </a:r>
          </a:p>
          <a:p>
            <a:pPr marL="0" indent="0">
              <a:buNone/>
            </a:pPr>
            <a:r>
              <a:rPr lang="en-US" sz="2800" dirty="0"/>
              <a:t>10   2022/11/15   AI-First Finance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11   2022/11/22   Industry Practices of AI in Finance and Quantitative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Analysis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12   2022/11/29   Case Study on AI in Finance and Quantitative Analysis II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92384"/>
          </a:xfrm>
        </p:spPr>
        <p:txBody>
          <a:bodyPr/>
          <a:lstStyle/>
          <a:p>
            <a:r>
              <a:rPr lang="en-US" dirty="0"/>
              <a:t>Efficient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36432"/>
            <a:ext cx="11222181" cy="5016868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efficient portfolio</a:t>
            </a:r>
          </a:p>
          <a:p>
            <a:pPr lvl="1"/>
            <a:r>
              <a:rPr lang="en-US" dirty="0"/>
              <a:t>has a maximum expected return (risk) given its expected risk (return)</a:t>
            </a:r>
          </a:p>
          <a:p>
            <a:r>
              <a:rPr lang="en-US" dirty="0"/>
              <a:t>All those portfolios that have a </a:t>
            </a:r>
            <a:r>
              <a:rPr lang="en-US" dirty="0">
                <a:solidFill>
                  <a:srgbClr val="C00000"/>
                </a:solidFill>
              </a:rPr>
              <a:t>lower expected return</a:t>
            </a:r>
            <a:r>
              <a:rPr lang="en-US" dirty="0"/>
              <a:t> than the </a:t>
            </a:r>
            <a:r>
              <a:rPr lang="en-US" dirty="0">
                <a:solidFill>
                  <a:srgbClr val="C00000"/>
                </a:solidFill>
              </a:rPr>
              <a:t>minimum risk portfolio </a:t>
            </a: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inefficient</a:t>
            </a:r>
            <a:r>
              <a:rPr lang="en-US" dirty="0"/>
              <a:t>.</a:t>
            </a:r>
          </a:p>
          <a:p>
            <a:r>
              <a:rPr lang="en-US" dirty="0"/>
              <a:t>Efficient frontier </a:t>
            </a:r>
          </a:p>
          <a:p>
            <a:pPr lvl="1"/>
            <a:r>
              <a:rPr lang="en-US" dirty="0"/>
              <a:t>The set of </a:t>
            </a:r>
            <a:r>
              <a:rPr lang="en-US" dirty="0">
                <a:solidFill>
                  <a:srgbClr val="C00000"/>
                </a:solidFill>
              </a:rPr>
              <a:t>all efficient portfolios</a:t>
            </a:r>
          </a:p>
          <a:p>
            <a:pPr lvl="1"/>
            <a:r>
              <a:rPr lang="en-US" dirty="0"/>
              <a:t>Agents will only choose </a:t>
            </a:r>
            <a:r>
              <a:rPr lang="en-US" dirty="0">
                <a:solidFill>
                  <a:srgbClr val="C00000"/>
                </a:solidFill>
              </a:rPr>
              <a:t>a portfolio </a:t>
            </a:r>
            <a:r>
              <a:rPr lang="en-US" dirty="0"/>
              <a:t>that lies on the efficient frontier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08279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>
            <a:extLst>
              <a:ext uri="{FF2B5EF4-FFF2-40B4-BE49-F238E27FC236}">
                <a16:creationId xmlns:a16="http://schemas.microsoft.com/office/drawing/2014/main" id="{49E5161D-AA96-D546-8831-599F3CB22E02}"/>
              </a:ext>
            </a:extLst>
          </p:cNvPr>
          <p:cNvSpPr/>
          <p:nvPr/>
        </p:nvSpPr>
        <p:spPr>
          <a:xfrm>
            <a:off x="4773827" y="2976793"/>
            <a:ext cx="3014361" cy="1220240"/>
          </a:xfrm>
          <a:custGeom>
            <a:avLst/>
            <a:gdLst>
              <a:gd name="connsiteX0" fmla="*/ 0 w 2026508"/>
              <a:gd name="connsiteY0" fmla="*/ 1223319 h 1223319"/>
              <a:gd name="connsiteX1" fmla="*/ 457200 w 2026508"/>
              <a:gd name="connsiteY1" fmla="*/ 407773 h 1223319"/>
              <a:gd name="connsiteX2" fmla="*/ 2026508 w 2026508"/>
              <a:gd name="connsiteY2" fmla="*/ 0 h 1223319"/>
              <a:gd name="connsiteX0" fmla="*/ 0 w 2026508"/>
              <a:gd name="connsiteY0" fmla="*/ 1223319 h 1223319"/>
              <a:gd name="connsiteX1" fmla="*/ 432278 w 2026508"/>
              <a:gd name="connsiteY1" fmla="*/ 262068 h 1223319"/>
              <a:gd name="connsiteX2" fmla="*/ 2026508 w 2026508"/>
              <a:gd name="connsiteY2" fmla="*/ 0 h 1223319"/>
              <a:gd name="connsiteX0" fmla="*/ 0 w 2026508"/>
              <a:gd name="connsiteY0" fmla="*/ 1199035 h 1199035"/>
              <a:gd name="connsiteX1" fmla="*/ 432278 w 2026508"/>
              <a:gd name="connsiteY1" fmla="*/ 237784 h 1199035"/>
              <a:gd name="connsiteX2" fmla="*/ 2026508 w 2026508"/>
              <a:gd name="connsiteY2" fmla="*/ 0 h 1199035"/>
              <a:gd name="connsiteX0" fmla="*/ 0 w 2026508"/>
              <a:gd name="connsiteY0" fmla="*/ 1199035 h 1199035"/>
              <a:gd name="connsiteX1" fmla="*/ 432278 w 2026508"/>
              <a:gd name="connsiteY1" fmla="*/ 237784 h 1199035"/>
              <a:gd name="connsiteX2" fmla="*/ 2026508 w 2026508"/>
              <a:gd name="connsiteY2" fmla="*/ 0 h 119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6508" h="1199035">
                <a:moveTo>
                  <a:pt x="0" y="1199035"/>
                </a:moveTo>
                <a:cubicBezTo>
                  <a:pt x="59724" y="893205"/>
                  <a:pt x="94527" y="437623"/>
                  <a:pt x="432278" y="237784"/>
                </a:cubicBezTo>
                <a:cubicBezTo>
                  <a:pt x="770029" y="37945"/>
                  <a:pt x="1402422" y="4807"/>
                  <a:pt x="2026508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1CDEB-55E9-D348-B970-D1E2903B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760D8-47C8-E146-825E-47B1E53078F6}"/>
              </a:ext>
            </a:extLst>
          </p:cNvPr>
          <p:cNvSpPr txBox="1"/>
          <p:nvPr/>
        </p:nvSpPr>
        <p:spPr>
          <a:xfrm>
            <a:off x="5375920" y="5303530"/>
            <a:ext cx="1537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956012-9924-9044-BE4A-EB9D2B0E415B}"/>
              </a:ext>
            </a:extLst>
          </p:cNvPr>
          <p:cNvCxnSpPr>
            <a:cxnSpLocks/>
          </p:cNvCxnSpPr>
          <p:nvPr/>
        </p:nvCxnSpPr>
        <p:spPr>
          <a:xfrm flipH="1" flipV="1">
            <a:off x="3935602" y="2420888"/>
            <a:ext cx="158" cy="2825398"/>
          </a:xfrm>
          <a:prstGeom prst="straightConnector1">
            <a:avLst/>
          </a:prstGeom>
          <a:ln w="762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3AF9DA-2BBD-5145-9BD9-7B77A7DEFBCC}"/>
              </a:ext>
            </a:extLst>
          </p:cNvPr>
          <p:cNvCxnSpPr>
            <a:cxnSpLocks/>
          </p:cNvCxnSpPr>
          <p:nvPr/>
        </p:nvCxnSpPr>
        <p:spPr>
          <a:xfrm>
            <a:off x="3935760" y="5229200"/>
            <a:ext cx="4824536" cy="0"/>
          </a:xfrm>
          <a:prstGeom prst="straightConnector1">
            <a:avLst/>
          </a:prstGeom>
          <a:ln w="76200">
            <a:solidFill>
              <a:schemeClr val="tx1"/>
            </a:solidFill>
            <a:headEnd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7E72DE7-6126-A04F-9E1A-8DDD21DE0295}"/>
              </a:ext>
            </a:extLst>
          </p:cNvPr>
          <p:cNvSpPr txBox="1"/>
          <p:nvPr/>
        </p:nvSpPr>
        <p:spPr>
          <a:xfrm rot="16200000">
            <a:off x="2233868" y="3690732"/>
            <a:ext cx="22493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31B581-ABBA-3549-A72E-0EA7D6758193}"/>
              </a:ext>
            </a:extLst>
          </p:cNvPr>
          <p:cNvSpPr/>
          <p:nvPr/>
        </p:nvSpPr>
        <p:spPr>
          <a:xfrm>
            <a:off x="7680176" y="2852936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B0B9-1460-CE47-818E-784549A00E93}"/>
              </a:ext>
            </a:extLst>
          </p:cNvPr>
          <p:cNvSpPr/>
          <p:nvPr/>
        </p:nvSpPr>
        <p:spPr>
          <a:xfrm>
            <a:off x="5087888" y="3287415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3681DB-C53E-7847-9DD9-84794FD10702}"/>
              </a:ext>
            </a:extLst>
          </p:cNvPr>
          <p:cNvSpPr/>
          <p:nvPr/>
        </p:nvSpPr>
        <p:spPr>
          <a:xfrm>
            <a:off x="4612455" y="4121619"/>
            <a:ext cx="216024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7E9FB1-781E-B448-8717-B1EC7231E616}"/>
              </a:ext>
            </a:extLst>
          </p:cNvPr>
          <p:cNvSpPr/>
          <p:nvPr/>
        </p:nvSpPr>
        <p:spPr>
          <a:xfrm>
            <a:off x="6600056" y="3265401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77B03A-6DC8-D245-82A4-364591998891}"/>
              </a:ext>
            </a:extLst>
          </p:cNvPr>
          <p:cNvSpPr/>
          <p:nvPr/>
        </p:nvSpPr>
        <p:spPr>
          <a:xfrm>
            <a:off x="7032104" y="3884768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510273-5064-5940-8181-8F952C4D3BCF}"/>
              </a:ext>
            </a:extLst>
          </p:cNvPr>
          <p:cNvSpPr/>
          <p:nvPr/>
        </p:nvSpPr>
        <p:spPr>
          <a:xfrm>
            <a:off x="7788188" y="4459386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A4D5E1-32DD-AC4B-A488-1B5A1BC1E923}"/>
              </a:ext>
            </a:extLst>
          </p:cNvPr>
          <p:cNvSpPr/>
          <p:nvPr/>
        </p:nvSpPr>
        <p:spPr>
          <a:xfrm>
            <a:off x="6787328" y="4526792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3871F8-6C3E-834C-A226-F57E84847DA1}"/>
              </a:ext>
            </a:extLst>
          </p:cNvPr>
          <p:cNvSpPr/>
          <p:nvPr/>
        </p:nvSpPr>
        <p:spPr>
          <a:xfrm>
            <a:off x="6172200" y="4139289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EB82C1-A662-974D-9069-D9B1460ADBA4}"/>
              </a:ext>
            </a:extLst>
          </p:cNvPr>
          <p:cNvSpPr/>
          <p:nvPr/>
        </p:nvSpPr>
        <p:spPr>
          <a:xfrm>
            <a:off x="5424781" y="4005064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BBE9E5-0675-7142-9A27-77093200D424}"/>
              </a:ext>
            </a:extLst>
          </p:cNvPr>
          <p:cNvSpPr txBox="1"/>
          <p:nvPr/>
        </p:nvSpPr>
        <p:spPr>
          <a:xfrm>
            <a:off x="4348619" y="1844824"/>
            <a:ext cx="53094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Frontier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FB9F848-56F5-7A40-902C-4C02E467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40" y="43562"/>
            <a:ext cx="10778104" cy="12972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Portfolio Optimization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Efficient Frontier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5D6845-F92F-8849-B205-43D95C47A6D9}"/>
              </a:ext>
            </a:extLst>
          </p:cNvPr>
          <p:cNvSpPr txBox="1"/>
          <p:nvPr/>
        </p:nvSpPr>
        <p:spPr>
          <a:xfrm>
            <a:off x="2369332" y="636690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Tucker Balch (2012), Investment Science: Portfolio Optimization,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https://www.youtube.com/watch?v=5qbMhXXq0vI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099DF1-D07E-6440-B75C-70068DB8F481}"/>
              </a:ext>
            </a:extLst>
          </p:cNvPr>
          <p:cNvSpPr/>
          <p:nvPr/>
        </p:nvSpPr>
        <p:spPr>
          <a:xfrm>
            <a:off x="5735960" y="3429000"/>
            <a:ext cx="216024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8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8454-81BE-724E-AE59-619528EA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3562"/>
            <a:ext cx="8229600" cy="12972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Portfolio Optimization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Efficient Frontier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D4646-C741-8245-AC33-66BFA509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33224-12EF-9541-9AF1-7CA98C00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4" y="1297207"/>
            <a:ext cx="8102929" cy="52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354862-2E7C-8D45-9104-F23022240676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409191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39630"/>
          </a:xfrm>
        </p:spPr>
        <p:txBody>
          <a:bodyPr/>
          <a:lstStyle/>
          <a:p>
            <a:r>
              <a:rPr lang="en-US" dirty="0"/>
              <a:t>Efficient Frontier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43B1B8-9E5C-F14D-9234-215D8CBF6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70" y="1072659"/>
            <a:ext cx="9129166" cy="5492344"/>
          </a:xfrm>
        </p:spPr>
      </p:pic>
    </p:spTree>
    <p:extLst>
      <p:ext uri="{BB962C8B-B14F-4D97-AF65-F5344CB8AC3E}">
        <p14:creationId xmlns:p14="http://schemas.microsoft.com/office/powerpoint/2010/main" val="274399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EB97-88D6-1D4F-923D-248DF6FF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6396"/>
            <a:ext cx="8229600" cy="94634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Portfolio Optimization and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</a:rPr>
              <a:t>Algorithmic Trading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53F1A-C094-E746-A370-34F0AE58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B67AA8-40CE-1940-A71B-A957E3BF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90" y="1503552"/>
            <a:ext cx="8830221" cy="50217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51CEB3-AF85-FC41-821E-400F3FABC762}"/>
              </a:ext>
            </a:extLst>
          </p:cNvPr>
          <p:cNvSpPr/>
          <p:nvPr/>
        </p:nvSpPr>
        <p:spPr>
          <a:xfrm>
            <a:off x="1680889" y="1154545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https://colab.research.google.com/drive/1FEG6DnGvwfUbeo4zJ1zTunjMqf2RkCrT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42AD7-B2BF-1047-AAEA-CBDD109DA711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603595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Asset Pricing Model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5"/>
            <a:ext cx="11222181" cy="4770684"/>
          </a:xfrm>
        </p:spPr>
        <p:txBody>
          <a:bodyPr>
            <a:normAutofit/>
          </a:bodyPr>
          <a:lstStyle/>
          <a:p>
            <a:r>
              <a:rPr lang="en-US" dirty="0"/>
              <a:t>Capital Asset Pricing Model (CAPM)</a:t>
            </a:r>
          </a:p>
          <a:p>
            <a:pPr lvl="1"/>
            <a:r>
              <a:rPr lang="en-US" sz="3200" dirty="0"/>
              <a:t>One of the most widely documented and applied models in finance</a:t>
            </a:r>
          </a:p>
          <a:p>
            <a:pPr lvl="1"/>
            <a:r>
              <a:rPr lang="en-US" sz="3200" dirty="0"/>
              <a:t>It relates in linear fashion the expected return for </a:t>
            </a:r>
            <a:r>
              <a:rPr lang="en-US" sz="3200" dirty="0">
                <a:solidFill>
                  <a:srgbClr val="C00000"/>
                </a:solidFill>
              </a:rPr>
              <a:t>a single stock </a:t>
            </a:r>
            <a:r>
              <a:rPr lang="en-US" sz="3200" dirty="0"/>
              <a:t>to the expected return of the </a:t>
            </a:r>
            <a:r>
              <a:rPr lang="en-US" sz="3200" dirty="0">
                <a:solidFill>
                  <a:srgbClr val="C00000"/>
                </a:solidFill>
              </a:rPr>
              <a:t>market portfolio</a:t>
            </a:r>
            <a:r>
              <a:rPr lang="en-US" sz="3200" dirty="0"/>
              <a:t>, usually approximated by a broad stock index such as the S&amp;P 500.</a:t>
            </a:r>
          </a:p>
          <a:p>
            <a:pPr lvl="1"/>
            <a:r>
              <a:rPr lang="en-US" sz="3200" dirty="0"/>
              <a:t>Sharpe (1964) and Lintner (1965)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951684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Asset Pricing Model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(CAPM)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580C3-8DB5-A509-6858-84CDC0935DC4}"/>
              </a:ext>
            </a:extLst>
          </p:cNvPr>
          <p:cNvSpPr txBox="1"/>
          <p:nvPr/>
        </p:nvSpPr>
        <p:spPr>
          <a:xfrm>
            <a:off x="534389" y="2142368"/>
            <a:ext cx="1122218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2"/>
              </a:rPr>
              <a:t>Capital asset prices: A theory of market equilibrium under conditions of risk</a:t>
            </a:r>
            <a:endParaRPr lang="en-US" sz="2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600" b="0" i="0" u="sng" dirty="0">
                <a:solidFill>
                  <a:srgbClr val="006621"/>
                </a:solidFill>
                <a:effectLst/>
                <a:latin typeface="Arial" panose="020B0604020202020204" pitchFamily="34" charset="0"/>
                <a:hlinkClick r:id="rId3"/>
              </a:rPr>
              <a:t>WF Sharpe</a:t>
            </a:r>
            <a:r>
              <a:rPr lang="en-US" sz="2600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 - The journal of finance, 1964 - Wiley Online Library</a:t>
            </a:r>
          </a:p>
          <a:p>
            <a:pPr algn="l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ONE OF THE PROBLEMS which has plagued those attempting to predict the behavior of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capital markets is the absence of a body of positive microeconomic theory dealing with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conditions of risk. Although many useful insights can be obtained from the traditional models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 investment under conditions of certainty, the pervasive influence of risk in financial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transactions has forced those working in this area to adopt models of price behavior which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are little more than assertions. A typical classroom explanation of the determination of …</a:t>
            </a:r>
          </a:p>
          <a:p>
            <a:pPr algn="l"/>
            <a:r>
              <a:rPr lang="en-US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Cite</a:t>
            </a:r>
            <a:r>
              <a:rPr lang="en-US" sz="24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4"/>
              </a:rPr>
              <a:t>Cited by 30490</a:t>
            </a:r>
            <a:r>
              <a:rPr lang="en-US" sz="24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5"/>
              </a:rPr>
              <a:t>Related articles</a:t>
            </a:r>
            <a:r>
              <a:rPr lang="en-US" sz="2400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6"/>
              </a:rPr>
              <a:t>All 26 versions</a:t>
            </a:r>
            <a:endParaRPr lang="en-US" sz="2400" b="0" i="0" dirty="0">
              <a:solidFill>
                <a:srgbClr val="77777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62244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Sharpe, William F. "Capital asset prices: A theory of market equilibrium under conditions of risk." </a:t>
            </a:r>
            <a:r>
              <a:rPr lang="en-US" sz="10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The journal of finance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 19, no. 3 (1964): 425-442.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55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9032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Asset Pricing Model (CAPM)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80173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Sharpe, William F. "Capital asset prices: A theory of market equilibrium under conditions of risk." </a:t>
            </a:r>
            <a:r>
              <a:rPr lang="en-US" sz="10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The journal of finance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 19, no. 3 (1964): 425-442.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F727DD-BDEC-29E3-D049-D93824EA0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68" y="903285"/>
            <a:ext cx="5956259" cy="56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6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0"/>
            <a:ext cx="11222181" cy="9032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Asset Pricing Model (CAPM)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62244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Sharpe, William F. "Capital asset prices: A theory of market equilibrium under conditions of risk." </a:t>
            </a:r>
            <a:r>
              <a:rPr lang="en-US" sz="1000" b="0" i="1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The journal of finance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 19, no. 3 (1964): 425-442.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B95AB-2198-94C4-DB43-9127CFDB5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29" y="973243"/>
            <a:ext cx="6878924" cy="55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6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224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Asset Pricing Model (CAPM)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80173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Fama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, Eugene F., and Kenneth R. French. "The capital asset pricing model: Theory and evidence." Journal of economic perspectives 18, no. 3 (2004): 25-46.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0FE8A-F3EC-5DF5-768B-CBBF7E57D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56" y="957505"/>
            <a:ext cx="5814045" cy="56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2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13   2022/12/06   Deep Learning in Finance; </a:t>
            </a:r>
            <a:br>
              <a:rPr lang="en-US" sz="2800" dirty="0"/>
            </a:br>
            <a:r>
              <a:rPr lang="en-US" sz="2800" dirty="0"/>
              <a:t>                                Reinforcement Learning in Finance </a:t>
            </a:r>
          </a:p>
          <a:p>
            <a:pPr marL="0" indent="0">
              <a:buNone/>
            </a:pPr>
            <a:r>
              <a:rPr lang="en-US" sz="2800" dirty="0"/>
              <a:t>14   2022/12/13   Algorithmic Trading; Risk Management; </a:t>
            </a:r>
            <a:br>
              <a:rPr lang="en-US" sz="2800" dirty="0"/>
            </a:br>
            <a:r>
              <a:rPr lang="en-US" sz="2800" dirty="0"/>
              <a:t>                                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2022/12/20   Final Project Report I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2022/12/27   Final Project Report II </a:t>
            </a:r>
          </a:p>
          <a:p>
            <a:pPr marL="0" indent="0">
              <a:buNone/>
            </a:pPr>
            <a:r>
              <a:rPr lang="en-US" sz="2800" dirty="0"/>
              <a:t>17   2023/01/03   Self-learning </a:t>
            </a:r>
          </a:p>
          <a:p>
            <a:pPr marL="0" indent="0">
              <a:buNone/>
            </a:pPr>
            <a:r>
              <a:rPr lang="en-US" sz="2800" dirty="0"/>
              <a:t>18   2023/01/10   Self-learning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6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22401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80173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Fama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, Eugene F., and Kenneth R. French. "The capital asset pricing model: Theory and evidence." Journal of economic perspectives 18, no. 3 (2004): 25-46.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4BC8E-51CA-B331-2F24-7A643003A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5"/>
          <a:stretch/>
        </p:blipFill>
        <p:spPr>
          <a:xfrm>
            <a:off x="2189411" y="1200267"/>
            <a:ext cx="7912135" cy="53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9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28382"/>
          </a:xfrm>
        </p:spPr>
        <p:txBody>
          <a:bodyPr>
            <a:normAutofit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80173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Fama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, Eugene F., and Kenneth R. French. "The capital asset pricing model: Theory and evidence." Journal of economic perspectives 18, no. 3 (2004): 25-46.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BD607-0ABB-8F72-9FD6-8E5E7CC37AF7}"/>
              </a:ext>
            </a:extLst>
          </p:cNvPr>
          <p:cNvSpPr txBox="1"/>
          <p:nvPr/>
        </p:nvSpPr>
        <p:spPr>
          <a:xfrm>
            <a:off x="1755216" y="4091574"/>
            <a:ext cx="91629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return on any asset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risk-free interest rate,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plus a risk premium,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asset’s market beta,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𝛃</a:t>
            </a:r>
            <a:r>
              <a:rPr lang="en-US" sz="3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the premium per unit of beta risk,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E(R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)-R</a:t>
            </a:r>
            <a:r>
              <a:rPr lang="en-US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9265B-FB52-D712-E270-BC9179431935}"/>
              </a:ext>
            </a:extLst>
          </p:cNvPr>
          <p:cNvSpPr txBox="1"/>
          <p:nvPr/>
        </p:nvSpPr>
        <p:spPr>
          <a:xfrm>
            <a:off x="1111967" y="2581258"/>
            <a:ext cx="10449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E(R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R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𝛃</a:t>
            </a:r>
            <a:r>
              <a:rPr lang="en-US" sz="6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E(R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R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3100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82E7-627A-3A1D-D7CC-C41E3539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43091"/>
          </a:xfrm>
        </p:spPr>
        <p:txBody>
          <a:bodyPr>
            <a:normAutofit/>
          </a:bodyPr>
          <a:lstStyle/>
          <a:p>
            <a:r>
              <a:rPr lang="en-US" dirty="0"/>
              <a:t>Capital Asset Pricing Model (CAPM)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B922-6CC7-3BA7-4615-5055916F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F6EA9-F267-A907-D2CF-EA8A41A85CDF}"/>
              </a:ext>
            </a:extLst>
          </p:cNvPr>
          <p:cNvSpPr txBox="1"/>
          <p:nvPr/>
        </p:nvSpPr>
        <p:spPr>
          <a:xfrm>
            <a:off x="914400" y="6580173"/>
            <a:ext cx="102453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Source: </a:t>
            </a:r>
            <a:r>
              <a:rPr lang="en-US" sz="10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Fama</a:t>
            </a:r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</a:rPr>
              <a:t>, Eugene F., and Kenneth R. French. "The capital asset pricing model: Theory and evidence." Journal of economic perspectives 18, no. 3 (2004): 25-46.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9CD59C-B8D9-8D26-37B5-9EA2EBAE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74" y="1065199"/>
            <a:ext cx="8643010" cy="5170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FFC5D7-D477-DB55-DAD8-80A551C3840C}"/>
              </a:ext>
            </a:extLst>
          </p:cNvPr>
          <p:cNvSpPr txBox="1"/>
          <p:nvPr/>
        </p:nvSpPr>
        <p:spPr>
          <a:xfrm>
            <a:off x="744279" y="6211477"/>
            <a:ext cx="11012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Average Annualized Monthly Return versus Beta for Value Weight Portfolios Formed on Prior Beta, 1928–2003</a:t>
            </a:r>
          </a:p>
        </p:txBody>
      </p:sp>
    </p:spTree>
    <p:extLst>
      <p:ext uri="{BB962C8B-B14F-4D97-AF65-F5344CB8AC3E}">
        <p14:creationId xmlns:p14="http://schemas.microsoft.com/office/powerpoint/2010/main" val="3088092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11885"/>
            <a:ext cx="11222181" cy="50503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Capital market theory </a:t>
            </a:r>
            <a:r>
              <a:rPr lang="en-US" dirty="0"/>
              <a:t>is a </a:t>
            </a:r>
            <a:r>
              <a:rPr lang="en-US" dirty="0">
                <a:solidFill>
                  <a:srgbClr val="C00000"/>
                </a:solidFill>
              </a:rPr>
              <a:t>positive theory </a:t>
            </a:r>
            <a:r>
              <a:rPr lang="en-US" dirty="0"/>
              <a:t>in that it hypothesizes how investors do behave rather than how investors should behave, as in the case of </a:t>
            </a:r>
            <a:r>
              <a:rPr lang="en-US" dirty="0">
                <a:solidFill>
                  <a:srgbClr val="C00000"/>
                </a:solidFill>
              </a:rPr>
              <a:t>modern portfolio theory (MVP)</a:t>
            </a:r>
          </a:p>
          <a:p>
            <a:pPr lvl="1"/>
            <a:r>
              <a:rPr lang="en-US" sz="3200" dirty="0"/>
              <a:t>It is reasonable to view capital market theory as an extension of portfolio theory, but it is important to understand that MVP is not based on the </a:t>
            </a:r>
            <a:r>
              <a:rPr lang="en-US" sz="3200" dirty="0">
                <a:solidFill>
                  <a:srgbClr val="C00000"/>
                </a:solidFill>
              </a:rPr>
              <a:t>validity</a:t>
            </a:r>
            <a:r>
              <a:rPr lang="en-US" sz="3200" dirty="0"/>
              <a:t>, or lack thereof, of capital market theory.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44894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11885"/>
            <a:ext cx="11222181" cy="505035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The specific equilibrium model </a:t>
            </a:r>
            <a:r>
              <a:rPr lang="en-US" dirty="0"/>
              <a:t>of interest to many investors is known as the </a:t>
            </a:r>
            <a:r>
              <a:rPr lang="en-US" dirty="0">
                <a:solidFill>
                  <a:srgbClr val="C00000"/>
                </a:solidFill>
              </a:rPr>
              <a:t>capital asset pricing model</a:t>
            </a:r>
            <a:r>
              <a:rPr lang="en-US" dirty="0"/>
              <a:t>, typically referred to as the </a:t>
            </a:r>
            <a:r>
              <a:rPr lang="en-US" dirty="0">
                <a:solidFill>
                  <a:srgbClr val="C00000"/>
                </a:solidFill>
              </a:rPr>
              <a:t>CAPM</a:t>
            </a:r>
            <a:r>
              <a:rPr lang="en-US" dirty="0"/>
              <a:t>.</a:t>
            </a:r>
          </a:p>
          <a:p>
            <a:pPr lvl="1"/>
            <a:r>
              <a:rPr lang="en-US" sz="3200" dirty="0"/>
              <a:t>It allows us to </a:t>
            </a:r>
            <a:r>
              <a:rPr lang="en-US" sz="3200" dirty="0">
                <a:solidFill>
                  <a:schemeClr val="accent1"/>
                </a:solidFill>
              </a:rPr>
              <a:t>assess the relevant risk of an individual security </a:t>
            </a:r>
            <a:r>
              <a:rPr lang="en-US" sz="3200" dirty="0"/>
              <a:t>as well as to </a:t>
            </a:r>
            <a:r>
              <a:rPr lang="en-US" sz="3200" dirty="0">
                <a:solidFill>
                  <a:schemeClr val="accent1"/>
                </a:solidFill>
              </a:rPr>
              <a:t>assess the relationship between risk and the returns </a:t>
            </a:r>
            <a:r>
              <a:rPr lang="en-US" sz="3200" dirty="0"/>
              <a:t>expected from investing. </a:t>
            </a:r>
          </a:p>
          <a:p>
            <a:pPr lvl="1"/>
            <a:r>
              <a:rPr lang="en-US" sz="3200" dirty="0"/>
              <a:t>The CAPM is attractive as an </a:t>
            </a:r>
            <a:r>
              <a:rPr lang="en-US" sz="3200" dirty="0">
                <a:solidFill>
                  <a:schemeClr val="accent1"/>
                </a:solidFill>
              </a:rPr>
              <a:t>equilibrium model </a:t>
            </a:r>
            <a:r>
              <a:rPr lang="en-US" sz="3200" dirty="0"/>
              <a:t>because of its simplicity and its implications.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624869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Asset Pricing Model </a:t>
            </a:r>
            <a:br>
              <a:rPr lang="en-US" dirty="0"/>
            </a:br>
            <a:r>
              <a:rPr lang="en-US" dirty="0"/>
              <a:t>(CAPM)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5"/>
            <a:ext cx="11222181" cy="4770684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/>
              <a:t>In the CAPM, agents are assumed to invest according to MVP, caring only about the </a:t>
            </a:r>
            <a:r>
              <a:rPr lang="en-US" sz="3100" dirty="0">
                <a:solidFill>
                  <a:srgbClr val="C00000"/>
                </a:solidFill>
              </a:rPr>
              <a:t>risk</a:t>
            </a:r>
            <a:r>
              <a:rPr lang="en-US" sz="3100" dirty="0"/>
              <a:t> and </a:t>
            </a:r>
            <a:r>
              <a:rPr lang="en-US" sz="3100" dirty="0">
                <a:solidFill>
                  <a:srgbClr val="C00000"/>
                </a:solidFill>
              </a:rPr>
              <a:t>return</a:t>
            </a:r>
            <a:r>
              <a:rPr lang="en-US" sz="3100" dirty="0"/>
              <a:t> statistics of risky assets over one period.</a:t>
            </a:r>
          </a:p>
          <a:p>
            <a:r>
              <a:rPr lang="en-US" sz="3100" dirty="0"/>
              <a:t>In a </a:t>
            </a:r>
            <a:r>
              <a:rPr lang="en-US" sz="3100" dirty="0">
                <a:solidFill>
                  <a:srgbClr val="C00000"/>
                </a:solidFill>
              </a:rPr>
              <a:t>capital market equilibrium</a:t>
            </a:r>
            <a:r>
              <a:rPr lang="en-US" sz="3100" dirty="0"/>
              <a:t>, all available assets are held by all agents and the markets clear.</a:t>
            </a:r>
          </a:p>
          <a:p>
            <a:r>
              <a:rPr lang="en-US" sz="3100" dirty="0">
                <a:solidFill>
                  <a:srgbClr val="C00000"/>
                </a:solidFill>
              </a:rPr>
              <a:t>Market portfolio (set of tradable assets)</a:t>
            </a:r>
            <a:r>
              <a:rPr lang="en-US" sz="3100" dirty="0"/>
              <a:t> must lie on the </a:t>
            </a:r>
            <a:r>
              <a:rPr lang="en-US" sz="3100" dirty="0">
                <a:solidFill>
                  <a:schemeClr val="accent1"/>
                </a:solidFill>
              </a:rPr>
              <a:t>efficient frontier</a:t>
            </a:r>
            <a:r>
              <a:rPr lang="en-US" sz="3100" dirty="0"/>
              <a:t>. </a:t>
            </a:r>
          </a:p>
          <a:p>
            <a:r>
              <a:rPr lang="en-US" sz="3100" dirty="0"/>
              <a:t>Two fund separation theorem</a:t>
            </a:r>
          </a:p>
          <a:p>
            <a:pPr lvl="1"/>
            <a:r>
              <a:rPr lang="en-US" sz="3100" dirty="0"/>
              <a:t>Every agent will hold a combination of the market portfolio and the risk-free asset in equilibrium.</a:t>
            </a:r>
          </a:p>
          <a:p>
            <a:pPr lvl="1"/>
            <a:r>
              <a:rPr lang="en-US" sz="3100" dirty="0"/>
              <a:t>The set of all such portfolios is called the </a:t>
            </a:r>
            <a:r>
              <a:rPr lang="en-US" sz="3100" dirty="0">
                <a:solidFill>
                  <a:srgbClr val="C00000"/>
                </a:solidFill>
              </a:rPr>
              <a:t>Capital Market Line (CML)</a:t>
            </a:r>
            <a:r>
              <a:rPr lang="en-US" sz="31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062589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/>
          </a:bodyPr>
          <a:lstStyle/>
          <a:p>
            <a:r>
              <a:rPr lang="en-US" dirty="0"/>
              <a:t>Capital Market Line (CML)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941A79-D4EF-4F47-BC18-546E1374F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59" y="1196318"/>
            <a:ext cx="8919040" cy="5365926"/>
          </a:xfrm>
        </p:spPr>
      </p:pic>
    </p:spTree>
    <p:extLst>
      <p:ext uri="{BB962C8B-B14F-4D97-AF65-F5344CB8AC3E}">
        <p14:creationId xmlns:p14="http://schemas.microsoft.com/office/powerpoint/2010/main" val="17021703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/>
          </a:bodyPr>
          <a:lstStyle/>
          <a:p>
            <a:r>
              <a:rPr lang="en-US" dirty="0"/>
              <a:t> Capital Market Line with Two Risky Assets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DD32C4-47F8-B84F-BBF5-FCA3D5057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756" y="1634331"/>
            <a:ext cx="7810500" cy="4699000"/>
          </a:xfrm>
        </p:spPr>
      </p:pic>
    </p:spTree>
    <p:extLst>
      <p:ext uri="{BB962C8B-B14F-4D97-AF65-F5344CB8AC3E}">
        <p14:creationId xmlns:p14="http://schemas.microsoft.com/office/powerpoint/2010/main" val="610419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81540"/>
          </a:xfrm>
        </p:spPr>
        <p:txBody>
          <a:bodyPr>
            <a:normAutofit/>
          </a:bodyPr>
          <a:lstStyle/>
          <a:p>
            <a:r>
              <a:rPr lang="en-US" dirty="0"/>
              <a:t>Indifference curves in risk-return space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21FB1-BB4B-AC4E-8330-FF87212B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306" y="1634331"/>
            <a:ext cx="7899400" cy="4699000"/>
          </a:xfrm>
        </p:spPr>
      </p:pic>
    </p:spTree>
    <p:extLst>
      <p:ext uri="{BB962C8B-B14F-4D97-AF65-F5344CB8AC3E}">
        <p14:creationId xmlns:p14="http://schemas.microsoft.com/office/powerpoint/2010/main" val="21810047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2DA3-DEBB-9E47-931B-7A4DBB63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249985"/>
          </a:xfrm>
        </p:spPr>
        <p:txBody>
          <a:bodyPr>
            <a:normAutofit fontScale="90000"/>
          </a:bodyPr>
          <a:lstStyle/>
          <a:p>
            <a:r>
              <a:rPr lang="en-US" dirty="0"/>
              <a:t>Optimal Portfolio on the </a:t>
            </a:r>
            <a:br>
              <a:rPr lang="en-US" dirty="0"/>
            </a:br>
            <a:r>
              <a:rPr lang="en-US" dirty="0"/>
              <a:t>Capital Market Line (CML)</a:t>
            </a:r>
            <a:endParaRPr lang="en-US" sz="3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AE84B-DC7B-0E49-8DFD-BE50669D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4D782-52E5-F646-ACD8-A309188BA239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BF48AD-780A-5E40-96A3-985FC53A5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889" y="1519874"/>
            <a:ext cx="8284221" cy="4927913"/>
          </a:xfrm>
        </p:spPr>
      </p:pic>
    </p:spTree>
    <p:extLst>
      <p:ext uri="{BB962C8B-B14F-4D97-AF65-F5344CB8AC3E}">
        <p14:creationId xmlns:p14="http://schemas.microsoft.com/office/powerpoint/2010/main" val="42170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274638"/>
            <a:ext cx="10003349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Financial Theories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397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Arbitrage Pricing Theory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4"/>
            <a:ext cx="11222181" cy="4999957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>
                <a:solidFill>
                  <a:srgbClr val="C00000"/>
                </a:solidFill>
              </a:rPr>
              <a:t>Arbitrage Pricing Theory (APT)</a:t>
            </a:r>
          </a:p>
          <a:p>
            <a:pPr lvl="1"/>
            <a:r>
              <a:rPr lang="en-US" sz="3500" dirty="0"/>
              <a:t>One of the </a:t>
            </a:r>
            <a:r>
              <a:rPr lang="en-US" sz="3500" dirty="0">
                <a:solidFill>
                  <a:srgbClr val="C00000"/>
                </a:solidFill>
              </a:rPr>
              <a:t>major generalizations </a:t>
            </a:r>
            <a:r>
              <a:rPr lang="en-US" sz="3500" dirty="0"/>
              <a:t>of the </a:t>
            </a:r>
            <a:br>
              <a:rPr lang="en-US" sz="3500" dirty="0"/>
            </a:br>
            <a:r>
              <a:rPr lang="en-US" sz="3500" dirty="0">
                <a:solidFill>
                  <a:srgbClr val="C00000"/>
                </a:solidFill>
              </a:rPr>
              <a:t>Capital Asset Pricing Model (CAPM)</a:t>
            </a:r>
          </a:p>
          <a:p>
            <a:pPr lvl="1"/>
            <a:r>
              <a:rPr lang="en-US" sz="3500" dirty="0"/>
              <a:t>Ross (1971) and Ross (1976)</a:t>
            </a:r>
          </a:p>
          <a:p>
            <a:pPr lvl="1"/>
            <a:r>
              <a:rPr lang="en-US" sz="3500" dirty="0"/>
              <a:t>The purpose of this paper is to examine rigorously the </a:t>
            </a:r>
            <a:r>
              <a:rPr lang="en-US" sz="3500" dirty="0">
                <a:solidFill>
                  <a:srgbClr val="C00000"/>
                </a:solidFill>
              </a:rPr>
              <a:t>arbitrage model</a:t>
            </a:r>
            <a:r>
              <a:rPr lang="en-US" sz="3500" dirty="0"/>
              <a:t> of capital asset pricing developed in Ross (1971). </a:t>
            </a:r>
          </a:p>
          <a:p>
            <a:pPr lvl="2"/>
            <a:r>
              <a:rPr lang="en-US" sz="3500" dirty="0"/>
              <a:t>The </a:t>
            </a:r>
            <a:r>
              <a:rPr lang="en-US" sz="3500" dirty="0">
                <a:solidFill>
                  <a:schemeClr val="accent1"/>
                </a:solidFill>
              </a:rPr>
              <a:t>arbitrage model </a:t>
            </a:r>
            <a:r>
              <a:rPr lang="en-US" sz="3500" dirty="0"/>
              <a:t>was proposed as an alternative to the </a:t>
            </a:r>
            <a:r>
              <a:rPr lang="en-US" sz="3500" dirty="0">
                <a:solidFill>
                  <a:schemeClr val="accent1"/>
                </a:solidFill>
              </a:rPr>
              <a:t>mean variance </a:t>
            </a:r>
            <a:r>
              <a:rPr lang="en-US" sz="3500" dirty="0">
                <a:solidFill>
                  <a:srgbClr val="C00000"/>
                </a:solidFill>
              </a:rPr>
              <a:t>capital asset pricing model</a:t>
            </a:r>
            <a:r>
              <a:rPr lang="en-US" sz="3500" dirty="0"/>
              <a:t>, introduced by Sharpe, Lintner, and Treynor, that has become the major analytic tool for explaining phenomena observed in capital markets for risky assets.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4289478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0"/>
            <a:ext cx="11222181" cy="864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Arbitrage Pricing Theory (APT)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Ross, Stephen A. "The arbitrage theory of capital asset pricing." Journal of Economic Theory 13, no. 3 (1976): 341-360.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635C5-9563-2DC3-AC05-1BE883B1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271" y="873065"/>
            <a:ext cx="6473456" cy="57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00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Arbitrage Pricing Theory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4"/>
            <a:ext cx="11222181" cy="4999957"/>
          </a:xfrm>
        </p:spPr>
        <p:txBody>
          <a:bodyPr>
            <a:normAutofit/>
          </a:bodyPr>
          <a:lstStyle/>
          <a:p>
            <a:r>
              <a:rPr lang="en-US" sz="3500" dirty="0"/>
              <a:t>The APT is a </a:t>
            </a:r>
            <a:r>
              <a:rPr lang="en-US" sz="3500" dirty="0">
                <a:solidFill>
                  <a:srgbClr val="C00000"/>
                </a:solidFill>
              </a:rPr>
              <a:t>generalization</a:t>
            </a:r>
            <a:r>
              <a:rPr lang="en-US" sz="3500" dirty="0"/>
              <a:t> of the CAPM to </a:t>
            </a:r>
            <a:r>
              <a:rPr lang="en-US" sz="3500" dirty="0">
                <a:solidFill>
                  <a:srgbClr val="C00000"/>
                </a:solidFill>
              </a:rPr>
              <a:t>multiple risk factors</a:t>
            </a:r>
            <a:r>
              <a:rPr lang="en-US" sz="3500" dirty="0"/>
              <a:t>.</a:t>
            </a:r>
          </a:p>
          <a:p>
            <a:r>
              <a:rPr lang="en-US" dirty="0"/>
              <a:t>APT does not assume that the </a:t>
            </a:r>
            <a:r>
              <a:rPr lang="en-US" dirty="0">
                <a:solidFill>
                  <a:srgbClr val="C00000"/>
                </a:solidFill>
              </a:rPr>
              <a:t>market portfolio </a:t>
            </a:r>
            <a:r>
              <a:rPr lang="en-US" dirty="0"/>
              <a:t>is the </a:t>
            </a:r>
            <a:r>
              <a:rPr lang="en-US" dirty="0">
                <a:solidFill>
                  <a:srgbClr val="C00000"/>
                </a:solidFill>
              </a:rPr>
              <a:t>only relevant risk factor</a:t>
            </a:r>
          </a:p>
          <a:p>
            <a:pPr lvl="1"/>
            <a:r>
              <a:rPr lang="en-US" dirty="0"/>
              <a:t>There are rather multiple types of risk that together are assumed to drive the performance (expected returns) of a stock. </a:t>
            </a:r>
          </a:p>
          <a:p>
            <a:pPr lvl="1"/>
            <a:r>
              <a:rPr lang="en-US" dirty="0"/>
              <a:t>Such risk factors might include </a:t>
            </a:r>
            <a:r>
              <a:rPr lang="en-US" dirty="0">
                <a:solidFill>
                  <a:srgbClr val="C00000"/>
                </a:solidFill>
              </a:rPr>
              <a:t>size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volatility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momentum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7760107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3265-9472-B748-9580-BA396C07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447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Capital Asset Pricing Model (CAPM)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Arbitrage Pricing Theory (APT)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B95C-CB7F-DC46-92CC-696539B38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582614"/>
            <a:ext cx="11222181" cy="4999957"/>
          </a:xfrm>
        </p:spPr>
        <p:txBody>
          <a:bodyPr>
            <a:normAutofit/>
          </a:bodyPr>
          <a:lstStyle/>
          <a:p>
            <a:r>
              <a:rPr lang="en-US" sz="3500" dirty="0"/>
              <a:t>Capital Asset Pricing Model (CAPM)</a:t>
            </a:r>
          </a:p>
          <a:p>
            <a:pPr lvl="1"/>
            <a:r>
              <a:rPr lang="en-US" sz="3200" dirty="0"/>
              <a:t>univariate ordinary least-squares (OLS) regression</a:t>
            </a:r>
            <a:endParaRPr lang="en-US" sz="3500" dirty="0"/>
          </a:p>
          <a:p>
            <a:r>
              <a:rPr lang="en-US" sz="3500" dirty="0"/>
              <a:t>Arbitrage Pricing Theory (APT)</a:t>
            </a:r>
          </a:p>
          <a:p>
            <a:pPr lvl="1"/>
            <a:r>
              <a:rPr lang="en-US" sz="3200" dirty="0"/>
              <a:t>multivariate ordinary least-squares (OLS)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D4046-4D4B-3741-8169-8AB8A78D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1E3F2-F47A-6C43-AB4C-C03E6F12431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1836295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3399033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33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415988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323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148446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Financial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Uncertainty and Risk</a:t>
            </a:r>
          </a:p>
          <a:p>
            <a:r>
              <a:rPr lang="en-US" sz="4400" dirty="0">
                <a:solidFill>
                  <a:srgbClr val="C00000"/>
                </a:solidFill>
              </a:rPr>
              <a:t>Expected Utility Theory (EUT)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Mean-Variance Portfolio Theory (MVPT)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Capital Asset Pricing Model (CAPM)</a:t>
            </a:r>
          </a:p>
          <a:p>
            <a:r>
              <a:rPr lang="en-US" sz="4400" dirty="0">
                <a:solidFill>
                  <a:srgbClr val="C00000"/>
                </a:solidFill>
              </a:rPr>
              <a:t>Arbitrage Pricing Theory (APT)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0027909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E75F4-177D-594C-8C43-AAF96553B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8761"/>
            <a:ext cx="9144000" cy="5142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13CBF5-4EE7-8148-9B70-A417B20577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7221895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CC5D5-43F2-4F41-83A9-56DFEC1D1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0086"/>
            <a:ext cx="9144000" cy="5203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3EDFA6-FD81-E743-8AF7-B826E4142B5B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034586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E1A8C-B953-E849-AB2C-F9A17B22F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4122"/>
            <a:ext cx="9144000" cy="50872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8E54D8-E432-144F-8A22-12FDE6AC37F0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50800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1C654-DDFB-D94E-B1C6-4456CB1A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1088"/>
            <a:ext cx="9144000" cy="52002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7D773-211E-6A4A-A315-DD253945B7F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1439717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64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C5A12-43F7-AC4F-B50D-0E827CC13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761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D92877-42A2-A440-9CD5-8FAACC81717A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8A8653-A697-274D-8D79-35B54DE64BA6}"/>
              </a:ext>
            </a:extLst>
          </p:cNvPr>
          <p:cNvSpPr/>
          <p:nvPr/>
        </p:nvSpPr>
        <p:spPr>
          <a:xfrm>
            <a:off x="3432248" y="1048688"/>
            <a:ext cx="626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Portfolio Optimization</a:t>
            </a:r>
          </a:p>
          <a:p>
            <a:r>
              <a:rPr lang="en-US" b="1" dirty="0">
                <a:solidFill>
                  <a:srgbClr val="C00000"/>
                </a:solidFill>
              </a:rPr>
              <a:t>Efficient Frontier Portfolio Optimization</a:t>
            </a:r>
          </a:p>
        </p:txBody>
      </p:sp>
    </p:spTree>
    <p:extLst>
      <p:ext uri="{BB962C8B-B14F-4D97-AF65-F5344CB8AC3E}">
        <p14:creationId xmlns:p14="http://schemas.microsoft.com/office/powerpoint/2010/main" val="1959466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Uncertainty and Risk</a:t>
            </a:r>
          </a:p>
          <a:p>
            <a:r>
              <a:rPr lang="en-US" sz="4400" dirty="0"/>
              <a:t>Expected Utility Theory (EUT)</a:t>
            </a:r>
          </a:p>
          <a:p>
            <a:r>
              <a:rPr lang="en-US" sz="4400" dirty="0"/>
              <a:t>Mean-Variance Portfolio Theory (MVPT)</a:t>
            </a:r>
          </a:p>
          <a:p>
            <a:r>
              <a:rPr lang="en-US" sz="4400" dirty="0"/>
              <a:t>Capital Asset Pricing Model (CAPM)</a:t>
            </a:r>
          </a:p>
          <a:p>
            <a:r>
              <a:rPr lang="en-US" sz="4400" dirty="0"/>
              <a:t>Arbitrage Pricing Theory (APT)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4542811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Fishburn</a:t>
            </a:r>
            <a:r>
              <a:rPr lang="en-US" sz="2400" b="0" dirty="0"/>
              <a:t>, P. C. (1968). Utility theory. Management science, 14(5), 335-378.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Fama</a:t>
            </a:r>
            <a:r>
              <a:rPr lang="en-US" sz="2400" b="0" dirty="0"/>
              <a:t>, E. F., &amp; French, K. R. (2004). The capital asset pricing model: Theory and evidence. Journal of economic perspectives, 18(3), 25-46.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Markowitz, H. (1952). PORTFOLIO SELECTION. The Journal of Finance, 7(1), 77-91.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Pratt, J. W. (1964). Risk aversion in the small and in the large, econometrics 32, </a:t>
            </a:r>
            <a:r>
              <a:rPr lang="en-US" sz="2400" b="0" dirty="0" err="1"/>
              <a:t>jan.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Ross, S. A. (1976). The arbitrage theory of capital asset pricing. Journal of Economic Theory, 13(3), 341-60.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Sharpe, W. F. (1964). Capital asset prices: A theory of market equilibrium under conditions of risk. The journal of finance, 19(3), 425-442.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Min-Yuh Day (2022),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42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Normative Financial </a:t>
            </a:r>
            <a:br>
              <a:rPr lang="en-US" dirty="0"/>
            </a:br>
            <a:r>
              <a:rPr lang="en-US" dirty="0"/>
              <a:t>Theories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C53C-7159-524C-BDBF-80482D79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Theory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>
                <a:solidFill>
                  <a:srgbClr val="C00000"/>
                </a:solidFill>
              </a:rPr>
              <a:t>assumptions (mathematically, axioms)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C00000"/>
                </a:solidFill>
              </a:rPr>
              <a:t>derives insights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results</a:t>
            </a:r>
            <a:r>
              <a:rPr lang="en-US" sz="3200" dirty="0"/>
              <a:t>, and more from </a:t>
            </a:r>
            <a:r>
              <a:rPr lang="en-US" sz="3200" dirty="0">
                <a:solidFill>
                  <a:schemeClr val="accent1"/>
                </a:solidFill>
              </a:rPr>
              <a:t>the set of relevant assumptions</a:t>
            </a:r>
            <a:r>
              <a:rPr lang="en-US" sz="3200" dirty="0"/>
              <a:t>.</a:t>
            </a:r>
          </a:p>
          <a:p>
            <a:r>
              <a:rPr lang="en-US" dirty="0"/>
              <a:t>Positive theory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>
                <a:solidFill>
                  <a:srgbClr val="C00000"/>
                </a:solidFill>
              </a:rPr>
              <a:t>observation, experiments, data, relationships</a:t>
            </a:r>
            <a:r>
              <a:rPr lang="en-US" sz="3200" dirty="0"/>
              <a:t>, and the like and </a:t>
            </a:r>
            <a:r>
              <a:rPr lang="en-US" sz="3200" dirty="0">
                <a:solidFill>
                  <a:srgbClr val="C00000"/>
                </a:solidFill>
              </a:rPr>
              <a:t>describes phenomena given the insights </a:t>
            </a:r>
            <a:r>
              <a:rPr lang="en-US" sz="3200" dirty="0"/>
              <a:t>gained from the available information and the derived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65851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5668-B277-A941-B55E-38021F1F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>
                <a:solidFill>
                  <a:srgbClr val="C00000"/>
                </a:solidFill>
              </a:rPr>
              <a:t>CAPM</a:t>
            </a:r>
            <a:r>
              <a:rPr lang="en-US" sz="3600" dirty="0"/>
              <a:t> is based on many unrealistic assumptions. </a:t>
            </a:r>
          </a:p>
          <a:p>
            <a:pPr lvl="1"/>
            <a:r>
              <a:rPr lang="en-US" sz="3600" dirty="0"/>
              <a:t>The assumption that investors care only about the mean and variance of one-period portfolio returns is extreme. </a:t>
            </a:r>
            <a:br>
              <a:rPr lang="en-US" sz="3600" dirty="0"/>
            </a:br>
            <a:r>
              <a:rPr lang="en-US" sz="3600" dirty="0"/>
              <a:t>(Eugene </a:t>
            </a:r>
            <a:r>
              <a:rPr lang="en-US" sz="3600" dirty="0" err="1"/>
              <a:t>Fama</a:t>
            </a:r>
            <a:r>
              <a:rPr lang="en-US" sz="3600" dirty="0"/>
              <a:t> and Kenneth French, 2004)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7832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Uncertainty and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Financial theory deals with investment, trading, and valuation in the presence of </a:t>
            </a:r>
            <a:r>
              <a:rPr lang="en-US" sz="4400" dirty="0">
                <a:solidFill>
                  <a:srgbClr val="C00000"/>
                </a:solidFill>
              </a:rPr>
              <a:t>uncertainty</a:t>
            </a:r>
            <a:r>
              <a:rPr lang="en-US" sz="4400" dirty="0"/>
              <a:t> and </a:t>
            </a:r>
            <a:r>
              <a:rPr lang="en-US" sz="4400" dirty="0">
                <a:solidFill>
                  <a:srgbClr val="C00000"/>
                </a:solidFill>
              </a:rPr>
              <a:t>risk</a:t>
            </a:r>
            <a:r>
              <a:rPr lang="en-US" sz="4400" dirty="0"/>
              <a:t>.</a:t>
            </a:r>
          </a:p>
          <a:p>
            <a:r>
              <a:rPr lang="en-US" sz="4400" dirty="0"/>
              <a:t>The focus is on fundamental concepts from </a:t>
            </a:r>
            <a:r>
              <a:rPr lang="en-US" sz="4400" dirty="0">
                <a:solidFill>
                  <a:srgbClr val="C00000"/>
                </a:solidFill>
              </a:rPr>
              <a:t>probability theory </a:t>
            </a:r>
            <a:r>
              <a:rPr lang="en-US" sz="4400" dirty="0"/>
              <a:t>that build the backbone of </a:t>
            </a:r>
            <a:r>
              <a:rPr lang="en-US" sz="4400" dirty="0">
                <a:solidFill>
                  <a:srgbClr val="C00000"/>
                </a:solidFill>
              </a:rPr>
              <a:t>quantitative finance</a:t>
            </a:r>
            <a:r>
              <a:rPr lang="en-US" sz="4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69362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25741</TotalTime>
  <Words>3815</Words>
  <Application>Microsoft Macintosh PowerPoint</Application>
  <PresentationFormat>Widescreen</PresentationFormat>
  <Paragraphs>375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Cambria Math</vt:lpstr>
      <vt:lpstr>Times New Roman</vt:lpstr>
      <vt:lpstr>Office Theme</vt:lpstr>
      <vt:lpstr>Finance Theory</vt:lpstr>
      <vt:lpstr>Syllabus</vt:lpstr>
      <vt:lpstr>Syllabus</vt:lpstr>
      <vt:lpstr>Syllabus</vt:lpstr>
      <vt:lpstr>Financial Theories</vt:lpstr>
      <vt:lpstr>Financial Theories</vt:lpstr>
      <vt:lpstr>Major Normative Financial  Theories and Models</vt:lpstr>
      <vt:lpstr>Normative Finance</vt:lpstr>
      <vt:lpstr>Uncertainty and Risk</vt:lpstr>
      <vt:lpstr>Risk and Return</vt:lpstr>
      <vt:lpstr>Sharpe Ratio</vt:lpstr>
      <vt:lpstr>Sharpe Ratio</vt:lpstr>
      <vt:lpstr>Sortino Ratio</vt:lpstr>
      <vt:lpstr>Max Drawdown</vt:lpstr>
      <vt:lpstr>Traded Assets</vt:lpstr>
      <vt:lpstr>Arbitrage Pricing</vt:lpstr>
      <vt:lpstr>Expected Utility Theory (EUT)</vt:lpstr>
      <vt:lpstr>Expected Utility Theory</vt:lpstr>
      <vt:lpstr>Preferences of an Agent</vt:lpstr>
      <vt:lpstr>Utility functions</vt:lpstr>
      <vt:lpstr>Expected Utility Functions</vt:lpstr>
      <vt:lpstr>Risk aversion</vt:lpstr>
      <vt:lpstr>Mean-Variance Portfolio Theory (MVPT)</vt:lpstr>
      <vt:lpstr>Mean-Variance Portfolio Theory (MVPT)</vt:lpstr>
      <vt:lpstr>Mean-Variance Portfolio Theory (MVPT)</vt:lpstr>
      <vt:lpstr>Sharpe ratio</vt:lpstr>
      <vt:lpstr>Investment Opportunity Set Simulated expected portfolio volatility and return (one risky asset)</vt:lpstr>
      <vt:lpstr>Investment Opportunity Set Simulated expected portfolio volatility and return (two risky assets)</vt:lpstr>
      <vt:lpstr>Minimum volatility and maximum Sharpe ratio portfolios</vt:lpstr>
      <vt:lpstr>Efficient Frontier</vt:lpstr>
      <vt:lpstr>Portfolio Optimization Efficient Frontier</vt:lpstr>
      <vt:lpstr>Portfolio Optimization Efficient Frontier</vt:lpstr>
      <vt:lpstr>Efficient Frontier</vt:lpstr>
      <vt:lpstr>Portfolio Optimization and  Algorithmic Trading</vt:lpstr>
      <vt:lpstr>Capital Asset Pricing Model  (CAPM)</vt:lpstr>
      <vt:lpstr>Capital Asset Pricing Model  (CAPM)</vt:lpstr>
      <vt:lpstr>Capital Asset Pricing Model (CAPM)</vt:lpstr>
      <vt:lpstr>Capital Asset Pricing Model (CAPM)</vt:lpstr>
      <vt:lpstr>Capital Asset Pricing Model (CAPM)</vt:lpstr>
      <vt:lpstr>Investment Opportunities</vt:lpstr>
      <vt:lpstr>Capital Asset Pricing Model  (CAPM)</vt:lpstr>
      <vt:lpstr>Capital Asset Pricing Model (CAPM)</vt:lpstr>
      <vt:lpstr>Capital Asset Pricing Model  (CAPM)</vt:lpstr>
      <vt:lpstr>Capital Asset Pricing Model  (CAPM)</vt:lpstr>
      <vt:lpstr>Capital Asset Pricing Model  (CAPM)</vt:lpstr>
      <vt:lpstr>Capital Market Line (CML)</vt:lpstr>
      <vt:lpstr> Capital Market Line with Two Risky Assets</vt:lpstr>
      <vt:lpstr>Indifference curves in risk-return space</vt:lpstr>
      <vt:lpstr>Optimal Portfolio on the  Capital Market Line (CML)</vt:lpstr>
      <vt:lpstr>Arbitrage Pricing Theory  (APT)</vt:lpstr>
      <vt:lpstr>Arbitrage Pricing Theory (APT)</vt:lpstr>
      <vt:lpstr>Arbitrage Pricing Theory  (APT)</vt:lpstr>
      <vt:lpstr>Capital Asset Pricing Model (CAPM)  Arbitrage Pricing Theory (APT)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in Finance and Quantitative Analysis</dc:title>
  <dc:subject/>
  <dc:creator>Min-Yuh Day</dc:creator>
  <cp:keywords>Artificial Intelligence, Finance, Quantitative Analysis, AI in Finance, AIFQA</cp:keywords>
  <dc:description>Artificial Intelligence in Finance and Quantitative Analysis</dc:description>
  <cp:lastModifiedBy>imyday@gmail.com</cp:lastModifiedBy>
  <cp:revision>1356</cp:revision>
  <cp:lastPrinted>2020-12-23T14:44:17Z</cp:lastPrinted>
  <dcterms:created xsi:type="dcterms:W3CDTF">2019-09-12T03:09:52Z</dcterms:created>
  <dcterms:modified xsi:type="dcterms:W3CDTF">2022-10-18T00:02:44Z</dcterms:modified>
  <cp:category/>
</cp:coreProperties>
</file>