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4"/>
  </p:notesMasterIdLst>
  <p:sldIdLst>
    <p:sldId id="3462" r:id="rId2"/>
    <p:sldId id="3786" r:id="rId3"/>
    <p:sldId id="3787" r:id="rId4"/>
    <p:sldId id="3788" r:id="rId5"/>
    <p:sldId id="4512" r:id="rId6"/>
    <p:sldId id="3418" r:id="rId7"/>
    <p:sldId id="4514" r:id="rId8"/>
    <p:sldId id="4515" r:id="rId9"/>
    <p:sldId id="4516" r:id="rId10"/>
    <p:sldId id="4517" r:id="rId11"/>
    <p:sldId id="3858" r:id="rId12"/>
    <p:sldId id="4518" r:id="rId13"/>
    <p:sldId id="4519" r:id="rId14"/>
    <p:sldId id="4520" r:id="rId15"/>
    <p:sldId id="4521" r:id="rId16"/>
    <p:sldId id="1626" r:id="rId17"/>
    <p:sldId id="4466" r:id="rId18"/>
    <p:sldId id="4467" r:id="rId19"/>
    <p:sldId id="4397" r:id="rId20"/>
    <p:sldId id="2841" r:id="rId21"/>
    <p:sldId id="4549" r:id="rId22"/>
    <p:sldId id="4555" r:id="rId23"/>
    <p:sldId id="4556" r:id="rId24"/>
    <p:sldId id="4459" r:id="rId25"/>
    <p:sldId id="4465" r:id="rId26"/>
    <p:sldId id="2812" r:id="rId27"/>
    <p:sldId id="2977" r:id="rId28"/>
    <p:sldId id="3805" r:id="rId29"/>
    <p:sldId id="3803" r:id="rId30"/>
    <p:sldId id="4563" r:id="rId31"/>
    <p:sldId id="4564" r:id="rId32"/>
    <p:sldId id="4565" r:id="rId33"/>
    <p:sldId id="4566" r:id="rId34"/>
    <p:sldId id="4567" r:id="rId35"/>
    <p:sldId id="4568" r:id="rId36"/>
    <p:sldId id="4569" r:id="rId37"/>
    <p:sldId id="4570" r:id="rId38"/>
    <p:sldId id="4571" r:id="rId39"/>
    <p:sldId id="4572" r:id="rId40"/>
    <p:sldId id="4573" r:id="rId41"/>
    <p:sldId id="4574" r:id="rId42"/>
    <p:sldId id="4575" r:id="rId43"/>
    <p:sldId id="4576" r:id="rId44"/>
    <p:sldId id="4577" r:id="rId45"/>
    <p:sldId id="4578" r:id="rId46"/>
    <p:sldId id="4579" r:id="rId47"/>
    <p:sldId id="4580" r:id="rId48"/>
    <p:sldId id="4581" r:id="rId49"/>
    <p:sldId id="4582" r:id="rId50"/>
    <p:sldId id="4583" r:id="rId51"/>
    <p:sldId id="4584" r:id="rId52"/>
    <p:sldId id="4585" r:id="rId53"/>
    <p:sldId id="4586" r:id="rId54"/>
    <p:sldId id="4587" r:id="rId55"/>
    <p:sldId id="4588" r:id="rId56"/>
    <p:sldId id="4589" r:id="rId57"/>
    <p:sldId id="4590" r:id="rId58"/>
    <p:sldId id="4591" r:id="rId59"/>
    <p:sldId id="4592" r:id="rId60"/>
    <p:sldId id="4593" r:id="rId61"/>
    <p:sldId id="4594" r:id="rId62"/>
    <p:sldId id="4595" r:id="rId63"/>
    <p:sldId id="4596" r:id="rId64"/>
    <p:sldId id="4597" r:id="rId65"/>
    <p:sldId id="4598" r:id="rId66"/>
    <p:sldId id="4599" r:id="rId67"/>
    <p:sldId id="4600" r:id="rId68"/>
    <p:sldId id="4601" r:id="rId69"/>
    <p:sldId id="4602" r:id="rId70"/>
    <p:sldId id="4603" r:id="rId71"/>
    <p:sldId id="4604" r:id="rId72"/>
    <p:sldId id="4605" r:id="rId73"/>
    <p:sldId id="4606" r:id="rId74"/>
    <p:sldId id="4607" r:id="rId75"/>
    <p:sldId id="4608" r:id="rId76"/>
    <p:sldId id="4609" r:id="rId77"/>
    <p:sldId id="4610" r:id="rId78"/>
    <p:sldId id="4611" r:id="rId79"/>
    <p:sldId id="4612" r:id="rId80"/>
    <p:sldId id="4613" r:id="rId81"/>
    <p:sldId id="4614" r:id="rId82"/>
    <p:sldId id="4615" r:id="rId83"/>
    <p:sldId id="4624" r:id="rId84"/>
    <p:sldId id="4617" r:id="rId85"/>
    <p:sldId id="4618" r:id="rId86"/>
    <p:sldId id="4619" r:id="rId87"/>
    <p:sldId id="4620" r:id="rId88"/>
    <p:sldId id="4621" r:id="rId89"/>
    <p:sldId id="4622" r:id="rId90"/>
    <p:sldId id="4623" r:id="rId91"/>
    <p:sldId id="4625" r:id="rId92"/>
    <p:sldId id="4626" r:id="rId93"/>
    <p:sldId id="4627" r:id="rId94"/>
    <p:sldId id="4628" r:id="rId95"/>
    <p:sldId id="4629" r:id="rId96"/>
    <p:sldId id="4630" r:id="rId97"/>
    <p:sldId id="4631" r:id="rId98"/>
    <p:sldId id="4632" r:id="rId99"/>
    <p:sldId id="4633" r:id="rId100"/>
    <p:sldId id="4634" r:id="rId101"/>
    <p:sldId id="4635" r:id="rId102"/>
    <p:sldId id="4636" r:id="rId103"/>
    <p:sldId id="4637" r:id="rId104"/>
    <p:sldId id="4638" r:id="rId105"/>
    <p:sldId id="4639" r:id="rId106"/>
    <p:sldId id="4640" r:id="rId107"/>
    <p:sldId id="4641" r:id="rId108"/>
    <p:sldId id="4642" r:id="rId109"/>
    <p:sldId id="4643" r:id="rId110"/>
    <p:sldId id="4644" r:id="rId111"/>
    <p:sldId id="4645" r:id="rId112"/>
    <p:sldId id="4646" r:id="rId113"/>
    <p:sldId id="4647" r:id="rId114"/>
    <p:sldId id="4648" r:id="rId115"/>
    <p:sldId id="4649" r:id="rId116"/>
    <p:sldId id="4650" r:id="rId117"/>
    <p:sldId id="4651" r:id="rId118"/>
    <p:sldId id="4652" r:id="rId119"/>
    <p:sldId id="4653" r:id="rId120"/>
    <p:sldId id="4654" r:id="rId121"/>
    <p:sldId id="4655" r:id="rId122"/>
    <p:sldId id="4656" r:id="rId123"/>
    <p:sldId id="4657" r:id="rId124"/>
    <p:sldId id="4658" r:id="rId125"/>
    <p:sldId id="4659" r:id="rId126"/>
    <p:sldId id="4660" r:id="rId127"/>
    <p:sldId id="4661" r:id="rId128"/>
    <p:sldId id="4662" r:id="rId129"/>
    <p:sldId id="4663" r:id="rId130"/>
    <p:sldId id="4664" r:id="rId131"/>
    <p:sldId id="4665" r:id="rId132"/>
    <p:sldId id="4666" r:id="rId133"/>
    <p:sldId id="4667" r:id="rId134"/>
    <p:sldId id="4668" r:id="rId135"/>
    <p:sldId id="4669" r:id="rId136"/>
    <p:sldId id="4670" r:id="rId137"/>
    <p:sldId id="4671" r:id="rId138"/>
    <p:sldId id="4672" r:id="rId139"/>
    <p:sldId id="4673" r:id="rId140"/>
    <p:sldId id="4674" r:id="rId141"/>
    <p:sldId id="4675" r:id="rId142"/>
    <p:sldId id="4676" r:id="rId143"/>
    <p:sldId id="4677" r:id="rId144"/>
    <p:sldId id="4678" r:id="rId145"/>
    <p:sldId id="4679" r:id="rId146"/>
    <p:sldId id="4680" r:id="rId147"/>
    <p:sldId id="4681" r:id="rId148"/>
    <p:sldId id="4682" r:id="rId149"/>
    <p:sldId id="4683" r:id="rId150"/>
    <p:sldId id="4684" r:id="rId151"/>
    <p:sldId id="4685" r:id="rId152"/>
    <p:sldId id="4686" r:id="rId153"/>
    <p:sldId id="4687" r:id="rId154"/>
    <p:sldId id="4688" r:id="rId155"/>
    <p:sldId id="4689" r:id="rId156"/>
    <p:sldId id="4690" r:id="rId157"/>
    <p:sldId id="4691" r:id="rId158"/>
    <p:sldId id="4692" r:id="rId159"/>
    <p:sldId id="4716" r:id="rId160"/>
    <p:sldId id="4715" r:id="rId161"/>
    <p:sldId id="4696" r:id="rId162"/>
    <p:sldId id="4697" r:id="rId163"/>
    <p:sldId id="4698" r:id="rId164"/>
    <p:sldId id="4701" r:id="rId165"/>
    <p:sldId id="4703" r:id="rId166"/>
    <p:sldId id="4704" r:id="rId167"/>
    <p:sldId id="4705" r:id="rId168"/>
    <p:sldId id="4706" r:id="rId169"/>
    <p:sldId id="4707" r:id="rId170"/>
    <p:sldId id="4708" r:id="rId171"/>
    <p:sldId id="4709" r:id="rId172"/>
    <p:sldId id="4710" r:id="rId173"/>
    <p:sldId id="4711" r:id="rId174"/>
    <p:sldId id="3826" r:id="rId175"/>
    <p:sldId id="4712" r:id="rId176"/>
    <p:sldId id="2885" r:id="rId177"/>
    <p:sldId id="2886" r:id="rId178"/>
    <p:sldId id="2914" r:id="rId179"/>
    <p:sldId id="2909" r:id="rId180"/>
    <p:sldId id="2902" r:id="rId181"/>
    <p:sldId id="2904" r:id="rId182"/>
    <p:sldId id="2903" r:id="rId183"/>
    <p:sldId id="2907" r:id="rId184"/>
    <p:sldId id="2849" r:id="rId185"/>
    <p:sldId id="2887" r:id="rId186"/>
    <p:sldId id="2888" r:id="rId187"/>
    <p:sldId id="2889" r:id="rId188"/>
    <p:sldId id="2901" r:id="rId189"/>
    <p:sldId id="2915" r:id="rId190"/>
    <p:sldId id="2916" r:id="rId191"/>
    <p:sldId id="2917" r:id="rId192"/>
    <p:sldId id="2918" r:id="rId193"/>
    <p:sldId id="2919" r:id="rId194"/>
    <p:sldId id="2921" r:id="rId195"/>
    <p:sldId id="2884" r:id="rId196"/>
    <p:sldId id="2897" r:id="rId197"/>
    <p:sldId id="2898" r:id="rId198"/>
    <p:sldId id="2899" r:id="rId199"/>
    <p:sldId id="2900" r:id="rId200"/>
    <p:sldId id="2891" r:id="rId201"/>
    <p:sldId id="2892" r:id="rId202"/>
    <p:sldId id="2922" r:id="rId203"/>
    <p:sldId id="2925" r:id="rId204"/>
    <p:sldId id="2927" r:id="rId205"/>
    <p:sldId id="2926" r:id="rId206"/>
    <p:sldId id="2893" r:id="rId207"/>
    <p:sldId id="2894" r:id="rId208"/>
    <p:sldId id="2895" r:id="rId209"/>
    <p:sldId id="3860" r:id="rId210"/>
    <p:sldId id="2896" r:id="rId211"/>
    <p:sldId id="2928" r:id="rId212"/>
    <p:sldId id="2930" r:id="rId213"/>
    <p:sldId id="2931" r:id="rId214"/>
    <p:sldId id="2932" r:id="rId215"/>
    <p:sldId id="3859" r:id="rId216"/>
    <p:sldId id="2933" r:id="rId217"/>
    <p:sldId id="2944" r:id="rId218"/>
    <p:sldId id="2956" r:id="rId219"/>
    <p:sldId id="2865" r:id="rId220"/>
    <p:sldId id="2954" r:id="rId221"/>
    <p:sldId id="2951" r:id="rId222"/>
    <p:sldId id="2952" r:id="rId223"/>
    <p:sldId id="2957" r:id="rId224"/>
    <p:sldId id="2861" r:id="rId225"/>
    <p:sldId id="2860" r:id="rId226"/>
    <p:sldId id="2863" r:id="rId227"/>
    <p:sldId id="2950" r:id="rId228"/>
    <p:sldId id="2855" r:id="rId229"/>
    <p:sldId id="2856" r:id="rId230"/>
    <p:sldId id="2906" r:id="rId231"/>
    <p:sldId id="2910" r:id="rId232"/>
    <p:sldId id="2911" r:id="rId233"/>
    <p:sldId id="2912" r:id="rId234"/>
    <p:sldId id="2913" r:id="rId235"/>
    <p:sldId id="2853" r:id="rId236"/>
    <p:sldId id="2858" r:id="rId237"/>
    <p:sldId id="2941" r:id="rId238"/>
    <p:sldId id="2859" r:id="rId239"/>
    <p:sldId id="2943" r:id="rId240"/>
    <p:sldId id="2880" r:id="rId241"/>
    <p:sldId id="2939" r:id="rId242"/>
    <p:sldId id="2945" r:id="rId243"/>
    <p:sldId id="2946" r:id="rId244"/>
    <p:sldId id="2947" r:id="rId245"/>
    <p:sldId id="2948" r:id="rId246"/>
    <p:sldId id="2949" r:id="rId247"/>
    <p:sldId id="2873" r:id="rId248"/>
    <p:sldId id="2940" r:id="rId249"/>
    <p:sldId id="2938" r:id="rId250"/>
    <p:sldId id="2876" r:id="rId251"/>
    <p:sldId id="2877" r:id="rId252"/>
    <p:sldId id="3866" r:id="rId253"/>
    <p:sldId id="3861" r:id="rId254"/>
    <p:sldId id="3862" r:id="rId255"/>
    <p:sldId id="3863" r:id="rId256"/>
    <p:sldId id="3865" r:id="rId257"/>
    <p:sldId id="3864" r:id="rId258"/>
    <p:sldId id="3868" r:id="rId259"/>
    <p:sldId id="3869" r:id="rId260"/>
    <p:sldId id="3870" r:id="rId261"/>
    <p:sldId id="3871" r:id="rId262"/>
    <p:sldId id="2936" r:id="rId263"/>
    <p:sldId id="2937" r:id="rId264"/>
    <p:sldId id="3872" r:id="rId265"/>
    <p:sldId id="4473" r:id="rId266"/>
    <p:sldId id="4474" r:id="rId267"/>
    <p:sldId id="4476" r:id="rId268"/>
    <p:sldId id="4477" r:id="rId269"/>
    <p:sldId id="4478" r:id="rId270"/>
    <p:sldId id="4479" r:id="rId271"/>
    <p:sldId id="4714" r:id="rId272"/>
    <p:sldId id="4393" r:id="rId2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41"/>
    <p:restoredTop sz="95288"/>
  </p:normalViewPr>
  <p:slideViewPr>
    <p:cSldViewPr snapToGrid="0" snapToObjects="1">
      <p:cViewPr varScale="1">
        <p:scale>
          <a:sx n="92" d="100"/>
          <a:sy n="92" d="100"/>
        </p:scale>
        <p:origin x="184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notesMaster" Target="notesMasters/notesMaster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presProps" Target="presProps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viewProps" Target="viewProps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theme" Target="theme/theme1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tableStyles" Target="tableStyles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11/9/22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新細明體" charset="-120"/>
            </a:endParaRP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4044C68-D5B3-2D4D-AFFA-DFA7F9DB9649}" type="slidenum">
              <a:rPr kumimoji="0" lang="zh-TW" altLang="en-US" sz="1300">
                <a:latin typeface="Calibri" charset="0"/>
              </a:rPr>
              <a:pPr eaLnBrk="1" hangingPunct="1"/>
              <a:t>118</a:t>
            </a:fld>
            <a:endParaRPr kumimoji="0" lang="zh-TW" altLang="en-US" sz="13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773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11/9/22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11/9/22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11/9/22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 marL="320040"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11/9/22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11/9/22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11/9/22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11/9/22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11/9/22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11/9/22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11/9/22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11/9/22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11/9/22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2004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32004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32004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32004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hyperlink" Target="https://meet.google.com/miy-fbif-max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hyperlink" Target="https://gist.github.com/ardendertat/0fc5515057c47e7386fe04e9334504e3" TargetMode="Externa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hyperlink" Target="http://cs231n.github.io/convolutional-networks/" TargetMode="Externa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s231n.github.io/convolutional-networks/" TargetMode="Externa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convolutional-networks/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convolutional-networks/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convolutional-networks/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convolutional-networks/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://cs231n.github.io/convolutional-networks/" TargetMode="Externa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convolutional-networks/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convolutional-networks/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http://deeplearning.net/tutorial/lenet.html" TargetMode="Externa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iff"/><Relationship Id="rId2" Type="http://schemas.openxmlformats.org/officeDocument/2006/relationships/image" Target="../media/image87.tiff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iff"/><Relationship Id="rId2" Type="http://schemas.openxmlformats.org/officeDocument/2006/relationships/image" Target="../media/image89.tiff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iff"/><Relationship Id="rId2" Type="http://schemas.openxmlformats.org/officeDocument/2006/relationships/image" Target="../media/image89.tiff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hyperlink" Target="https://www.tensorflow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hyperlink" Target="https://pytorch.org/" TargetMode="Externa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hyperlink" Target="https://www.tensorflow.org/" TargetMode="External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nsorflow.org/overview/" TargetMode="Externa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nsorflow.org/tutorials/keras/classification" TargetMode="Externa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hyperlink" Target="https://www.tensorflow.org/tutorials/keras/classificatio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hyperlink" Target="https://www.tensorflow.org/tutorials/keras/text_classification_with_hub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hyperlink" Target="https://www.tensorflow.org/tutorials/keras/text_classificatio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nsorflow.org/tutorials/keras/regression" TargetMode="Externa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nsorflow.org/tutorials/structured_data/time_series" TargetMode="Externa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9PJOJi1vn1kjcutlzNHjRSLbeVl4kd5z" TargetMode="External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lab.research.google.com/github/tensorflow/docs/blob/master/site/en/tutorials/keras/basic_classification.ipynb" TargetMode="Externa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x16h1GhHsLIrLYtPCvCHaoO1W-i_gror" TargetMode="External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lab.research.google.com/github/tensorflow/docs/blob/master/site/en/tutorials/keras/basic_text_classification.ipynb" TargetMode="Externa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v4c8ZHTnRtgd2_25K_AURjR6SCVBRdlj" TargetMode="External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lab.research.google.com/github/tensorflow/docs/blob/master/site/en/tutorials/keras/basic_regression.ipynb" TargetMode="Externa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hyperlink" Target="https://tinyurl.com/imtkupython101" TargetMode="Externa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hyperlink" Target="https://www.youtube.com/watch?v=7L2sUGcOgh0" TargetMode="External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gif"/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hyperlink" Target="https://gym.openai.com/" TargetMode="External"/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google/dopamine" TargetMode="External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hyperlink" Target="https://colab.research.google.com/github/google/dopamine/blob/master/dopamine/colab/agents.ipynb" TargetMode="External"/><Relationship Id="rId1" Type="http://schemas.openxmlformats.org/officeDocument/2006/relationships/slideLayout" Target="../slideLayouts/slideLayout2.xml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hyperlink" Target="https://docs.ray.io/en/master/rllib.html" TargetMode="External"/><Relationship Id="rId1" Type="http://schemas.openxmlformats.org/officeDocument/2006/relationships/slideLayout" Target="../slideLayouts/slideLayout2.x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geron/handson-ml2" TargetMode="External"/><Relationship Id="rId2" Type="http://schemas.openxmlformats.org/officeDocument/2006/relationships/hyperlink" Target="https://www.amazon.com/Hands-Machine-Learning-Scikit-Learn-TensorFlow/dp/1492032646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jpg"/></Relationships>
</file>

<file path=ppt/slides/_rels/slide266.xml.rels><?xml version="1.0" encoding="UTF-8" standalone="yes"?>
<Relationships xmlns="http://schemas.openxmlformats.org/package/2006/relationships"><Relationship Id="rId8" Type="http://schemas.openxmlformats.org/officeDocument/2006/relationships/hyperlink" Target="https://nbviewer.jupyter.org/github/ageron/handson-ml2/blob/master/07_ensemble_learning_and_random_forests.ipynb" TargetMode="External"/><Relationship Id="rId13" Type="http://schemas.openxmlformats.org/officeDocument/2006/relationships/hyperlink" Target="https://nbviewer.jupyter.org/github/ageron/handson-ml2/blob/master/12_custom_models_and_training_with_tensorflow.ipynb" TargetMode="External"/><Relationship Id="rId18" Type="http://schemas.openxmlformats.org/officeDocument/2006/relationships/hyperlink" Target="https://nbviewer.jupyter.org/github/ageron/handson-ml2/blob/master/17_autoencoders.ipynb" TargetMode="External"/><Relationship Id="rId3" Type="http://schemas.openxmlformats.org/officeDocument/2006/relationships/hyperlink" Target="https://nbviewer.jupyter.org/github/ageron/handson-ml2/blob/master/02_end_to_end_machine_learning_project.ipynb" TargetMode="External"/><Relationship Id="rId21" Type="http://schemas.openxmlformats.org/officeDocument/2006/relationships/hyperlink" Target="https://github.com/ageron/handson-ml2" TargetMode="External"/><Relationship Id="rId7" Type="http://schemas.openxmlformats.org/officeDocument/2006/relationships/hyperlink" Target="https://nbviewer.jupyter.org/github/ageron/handson-ml2/blob/master/06_decision_trees.ipynb" TargetMode="External"/><Relationship Id="rId12" Type="http://schemas.openxmlformats.org/officeDocument/2006/relationships/hyperlink" Target="https://nbviewer.jupyter.org/github/ageron/handson-ml2/blob/master/11_training_deep_neural_networks.ipynb" TargetMode="External"/><Relationship Id="rId17" Type="http://schemas.openxmlformats.org/officeDocument/2006/relationships/hyperlink" Target="https://nbviewer.jupyter.org/github/ageron/handson-ml2/blob/master/16_nlp_with_rnns_and_attention.ipynb" TargetMode="External"/><Relationship Id="rId2" Type="http://schemas.openxmlformats.org/officeDocument/2006/relationships/hyperlink" Target="https://nbviewer.jupyter.org/github/ageron/handson-ml2/blob/master/01_the_machine_learning_landscape.ipynb" TargetMode="External"/><Relationship Id="rId16" Type="http://schemas.openxmlformats.org/officeDocument/2006/relationships/hyperlink" Target="https://nbviewer.jupyter.org/github/ageron/handson-ml2/blob/master/15_processing_sequences_using_rnns_and_cnns.ipynb" TargetMode="External"/><Relationship Id="rId20" Type="http://schemas.openxmlformats.org/officeDocument/2006/relationships/hyperlink" Target="https://nbviewer.jupyter.org/github/ageron/handson-ml2/blob/master/19_training_and_deploying_at_scale.ipynb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bviewer.jupyter.org/github/ageron/handson-ml2/blob/master/05_support_vector_machines.ipynb" TargetMode="External"/><Relationship Id="rId11" Type="http://schemas.openxmlformats.org/officeDocument/2006/relationships/hyperlink" Target="https://nbviewer.jupyter.org/github/ageron/handson-ml2/blob/master/10_neural_nets_with_keras.ipynb" TargetMode="External"/><Relationship Id="rId5" Type="http://schemas.openxmlformats.org/officeDocument/2006/relationships/hyperlink" Target="https://nbviewer.jupyter.org/github/ageron/handson-ml2/blob/master/04_training_linear_models.ipynb" TargetMode="External"/><Relationship Id="rId15" Type="http://schemas.openxmlformats.org/officeDocument/2006/relationships/hyperlink" Target="https://nbviewer.jupyter.org/github/ageron/handson-ml2/blob/master/14_deep_computer_vision_with_cnns.ipynb" TargetMode="External"/><Relationship Id="rId10" Type="http://schemas.openxmlformats.org/officeDocument/2006/relationships/hyperlink" Target="https://nbviewer.jupyter.org/github/ageron/handson-ml2/blob/master/09_unsupervised_learning.ipynb" TargetMode="External"/><Relationship Id="rId19" Type="http://schemas.openxmlformats.org/officeDocument/2006/relationships/hyperlink" Target="https://nbviewer.jupyter.org/github/ageron/handson-ml2/blob/master/18_reinforcement_learning.ipynb" TargetMode="External"/><Relationship Id="rId4" Type="http://schemas.openxmlformats.org/officeDocument/2006/relationships/hyperlink" Target="https://nbviewer.jupyter.org/github/ageron/handson-ml2/blob/master/03_classification.ipynb" TargetMode="External"/><Relationship Id="rId9" Type="http://schemas.openxmlformats.org/officeDocument/2006/relationships/hyperlink" Target="https://nbviewer.jupyter.org/github/ageron/handson-ml2/blob/master/08_dimensionality_reduction.ipynb" TargetMode="External"/><Relationship Id="rId14" Type="http://schemas.openxmlformats.org/officeDocument/2006/relationships/hyperlink" Target="https://nbviewer.jupyter.org/github/ageron/handson-ml2/blob/master/13_loading_and_preprocessing_data.ipynb" TargetMode="External"/><Relationship Id="rId22" Type="http://schemas.openxmlformats.org/officeDocument/2006/relationships/image" Target="../media/image161.jpeg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A-Modern-Approach/dp/0134610997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hyperlink" Target="http://aima.cs.berkeley.edu/python/readme.html" TargetMode="External"/><Relationship Id="rId2" Type="http://schemas.openxmlformats.org/officeDocument/2006/relationships/hyperlink" Target="http://aima.cs.berkeley.edu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aima.cs.berkeley.edu/python/learning.html" TargetMode="External"/><Relationship Id="rId4" Type="http://schemas.openxmlformats.org/officeDocument/2006/relationships/hyperlink" Target="https://github.com/aimacode/aima-python" TargetMode="External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hyperlink" Target="http://aima.cs.berkeley.edu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hyperlink" Target="https://paperswithcode.com/sota" TargetMode="External"/><Relationship Id="rId1" Type="http://schemas.openxmlformats.org/officeDocument/2006/relationships/slideLayout" Target="../slideLayouts/slideLayout2.xml"/></Relationships>
</file>

<file path=ppt/slides/_rels/slide2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playground.tensorflow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tensorflow.org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emf"/><Relationship Id="rId4" Type="http://schemas.openxmlformats.org/officeDocument/2006/relationships/oleObject" Target="../embeddings/oleObject2.bin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P2HPcj8lRJE&amp;list=PLjJh1vlSEYgvGod9wWiydumYl8hOXixNu&amp;index=2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A-Modern-Approach/dp/0134610997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tiff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ircAruvnKk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www.youtube.com/watch?v=IHZwWFHWa-w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lg3gGewQ5U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2-Ol7ZB0MmU" TargetMode="Externa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2-Ol7ZB0MmU" TargetMode="Externa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-Ol7ZB0MmU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-Ol7ZB0MmU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3"/>
            <a:ext cx="11672156" cy="223956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6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Deep Learning and </a:t>
            </a:r>
            <a:br>
              <a:rPr lang="en-US" altLang="zh-TW" sz="6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6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Reinforcement Learning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867" y="64896"/>
            <a:ext cx="9293027" cy="6530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</a:t>
            </a: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lang="zh-TW" altLang="en-US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1111AI07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(M6132) (Fall 2022)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Wed 2, 3, 4 (9:10-12:00) (B8F40)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2022-11-09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78E06B-0CAA-7F66-FEAA-C40127DC3C9E}"/>
              </a:ext>
            </a:extLst>
          </p:cNvPr>
          <p:cNvSpPr txBox="1"/>
          <p:nvPr/>
        </p:nvSpPr>
        <p:spPr>
          <a:xfrm>
            <a:off x="10322343" y="4877827"/>
            <a:ext cx="1858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1"/>
                </a:solidFill>
                <a:hlinkClick r:id="rId15"/>
              </a:rPr>
              <a:t>https://meet.google.com/miy-fbif-max</a:t>
            </a:r>
            <a:endParaRPr lang="en-US" sz="12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EA6EDD9-45FD-F2A3-6249-2649AAAAD40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15629" y="3476315"/>
            <a:ext cx="1436835" cy="14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639" y="1700808"/>
            <a:ext cx="10331355" cy="4425356"/>
          </a:xfrm>
        </p:spPr>
        <p:txBody>
          <a:bodyPr>
            <a:normAutofit/>
          </a:bodyPr>
          <a:lstStyle/>
          <a:p>
            <a:r>
              <a:rPr lang="en-US" sz="4400" dirty="0"/>
              <a:t>Learning from Examples</a:t>
            </a:r>
          </a:p>
          <a:p>
            <a:r>
              <a:rPr lang="en-US" sz="4400" dirty="0"/>
              <a:t>Learning Probabilistic Models</a:t>
            </a:r>
          </a:p>
          <a:p>
            <a:r>
              <a:rPr lang="en-US" sz="4400" dirty="0">
                <a:solidFill>
                  <a:srgbClr val="FF0000"/>
                </a:solidFill>
              </a:rPr>
              <a:t>Deep Learning</a:t>
            </a:r>
          </a:p>
          <a:p>
            <a:r>
              <a:rPr lang="en-US" sz="4400" dirty="0">
                <a:solidFill>
                  <a:srgbClr val="FF0000"/>
                </a:solidFill>
              </a:rPr>
              <a:t>Reinforcement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5.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213872442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BE3C9D-1E49-4D47-BE6A-3A56471A0A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2991" y="2024024"/>
            <a:ext cx="7280123" cy="443386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40181D-F9E5-4D45-8FFD-B24FD52931FD}"/>
              </a:ext>
            </a:extLst>
          </p:cNvPr>
          <p:cNvSpPr/>
          <p:nvPr/>
        </p:nvSpPr>
        <p:spPr>
          <a:xfrm>
            <a:off x="2616201" y="1446227"/>
            <a:ext cx="25647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receptive field: 3x3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9CE283B-CE73-E04D-AA8A-9F9DA5402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379" y="21975"/>
            <a:ext cx="8855242" cy="14032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Layer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Input x Filter --&gt; Feature Map</a:t>
            </a:r>
            <a:endParaRPr lang="en-US" sz="2700" b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14087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F26480-DB96-4447-B452-A6FF7CB5F70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2210" y="1942526"/>
            <a:ext cx="7347580" cy="450382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99082B7-BCD6-F548-8055-E9FBC2AB0729}"/>
              </a:ext>
            </a:extLst>
          </p:cNvPr>
          <p:cNvSpPr/>
          <p:nvPr/>
        </p:nvSpPr>
        <p:spPr>
          <a:xfrm>
            <a:off x="3065377" y="1478311"/>
            <a:ext cx="25647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receptive field: 3x3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66F6101-B9B9-794A-9477-34C108ECD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379" y="21975"/>
            <a:ext cx="8855242" cy="14032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Layer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Input x Filter --&gt; Feature Map</a:t>
            </a:r>
            <a:endParaRPr lang="en-US" sz="2700" b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51200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540816-E035-4749-90AF-39032882A9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4274" y="1289765"/>
            <a:ext cx="8409703" cy="489631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AEC0EDF-F723-5C42-802C-91981C0F14E1}"/>
              </a:ext>
            </a:extLst>
          </p:cNvPr>
          <p:cNvSpPr txBox="1">
            <a:spLocks/>
          </p:cNvSpPr>
          <p:nvPr/>
        </p:nvSpPr>
        <p:spPr>
          <a:xfrm>
            <a:off x="1668379" y="21976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n-lt"/>
              </a:rPr>
              <a:t>CNN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Convolution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 Layer</a:t>
            </a:r>
            <a:endParaRPr lang="en-US" sz="2700" b="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D3BFB8-1C57-A240-9BCA-CF4C7FC48766}"/>
              </a:ext>
            </a:extLst>
          </p:cNvPr>
          <p:cNvSpPr/>
          <p:nvPr/>
        </p:nvSpPr>
        <p:spPr>
          <a:xfrm>
            <a:off x="2292576" y="5786138"/>
            <a:ext cx="80501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Example convolution operation shown in 2D using a 3x3 filter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6191DC1-FE47-9449-B348-AADCDADD9B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9411" y="801935"/>
            <a:ext cx="1604210" cy="97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9629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3DBB10-B91E-A24A-A0C5-D922AA6801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917" y="1479557"/>
            <a:ext cx="7746165" cy="446736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454DA61-FA0B-F844-A33B-CBCCB1B7C054}"/>
              </a:ext>
            </a:extLst>
          </p:cNvPr>
          <p:cNvSpPr/>
          <p:nvPr/>
        </p:nvSpPr>
        <p:spPr>
          <a:xfrm>
            <a:off x="4226961" y="912673"/>
            <a:ext cx="1869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10 different filters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76C489-F45C-6E45-A49D-51D4C0D9AE95}"/>
              </a:ext>
            </a:extLst>
          </p:cNvPr>
          <p:cNvSpPr/>
          <p:nvPr/>
        </p:nvSpPr>
        <p:spPr>
          <a:xfrm>
            <a:off x="6095999" y="897747"/>
            <a:ext cx="3241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10 feature maps of size 32x32x1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AF7E92-4059-3349-846E-23191A76738A}"/>
              </a:ext>
            </a:extLst>
          </p:cNvPr>
          <p:cNvSpPr/>
          <p:nvPr/>
        </p:nvSpPr>
        <p:spPr>
          <a:xfrm>
            <a:off x="5428338" y="5836233"/>
            <a:ext cx="47805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final output of the convolution layer: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volume of size 32x32x10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C831AD-3280-81E2-9D06-8BB860C99395}"/>
              </a:ext>
            </a:extLst>
          </p:cNvPr>
          <p:cNvSpPr txBox="1">
            <a:spLocks/>
          </p:cNvSpPr>
          <p:nvPr/>
        </p:nvSpPr>
        <p:spPr>
          <a:xfrm>
            <a:off x="1668379" y="21976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n-lt"/>
              </a:rPr>
              <a:t>CNN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Convolution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 Layer</a:t>
            </a:r>
            <a:endParaRPr lang="en-US" sz="2700" b="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4031530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EB4432-BEE7-E84C-8D10-33AB24B9C4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2134" y="1707912"/>
            <a:ext cx="7607732" cy="445970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9919230-88C3-944E-914C-5BEB819B518E}"/>
              </a:ext>
            </a:extLst>
          </p:cNvPr>
          <p:cNvSpPr txBox="1">
            <a:spLocks/>
          </p:cNvSpPr>
          <p:nvPr/>
        </p:nvSpPr>
        <p:spPr>
          <a:xfrm>
            <a:off x="1668379" y="21975"/>
            <a:ext cx="8855242" cy="1395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n-lt"/>
              </a:rPr>
              <a:t>CNN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Convolution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 Layer</a:t>
            </a:r>
          </a:p>
          <a:p>
            <a:r>
              <a:rPr lang="en-US" b="0" dirty="0">
                <a:solidFill>
                  <a:schemeClr val="accent1"/>
                </a:solidFill>
                <a:latin typeface="+mn-lt"/>
              </a:rPr>
              <a:t>Sliding operation at 4 locations</a:t>
            </a:r>
          </a:p>
        </p:txBody>
      </p:sp>
    </p:spTree>
    <p:extLst>
      <p:ext uri="{BB962C8B-B14F-4D97-AF65-F5344CB8AC3E}">
        <p14:creationId xmlns:p14="http://schemas.microsoft.com/office/powerpoint/2010/main" val="108232061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4D1EAB-393D-944F-A8CF-6C53046F88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30" y="1629944"/>
            <a:ext cx="8398522" cy="449814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13F3304-3385-7547-8BB3-ED0D3EC7ED63}"/>
              </a:ext>
            </a:extLst>
          </p:cNvPr>
          <p:cNvSpPr txBox="1">
            <a:spLocks/>
          </p:cNvSpPr>
          <p:nvPr/>
        </p:nvSpPr>
        <p:spPr>
          <a:xfrm>
            <a:off x="1668379" y="21976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n-lt"/>
              </a:rPr>
              <a:t>CNN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Convolution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 Layer</a:t>
            </a:r>
            <a:endParaRPr lang="en-US" sz="2700" b="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830149-9DB5-314F-9242-6DC314F8B4F1}"/>
              </a:ext>
            </a:extLst>
          </p:cNvPr>
          <p:cNvSpPr/>
          <p:nvPr/>
        </p:nvSpPr>
        <p:spPr>
          <a:xfrm>
            <a:off x="6428474" y="1168279"/>
            <a:ext cx="23842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two feature maps</a:t>
            </a:r>
          </a:p>
        </p:txBody>
      </p:sp>
    </p:spTree>
    <p:extLst>
      <p:ext uri="{BB962C8B-B14F-4D97-AF65-F5344CB8AC3E}">
        <p14:creationId xmlns:p14="http://schemas.microsoft.com/office/powerpoint/2010/main" val="103857934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E37832-44CD-3E41-AC09-280A898D54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9917" y="2367152"/>
            <a:ext cx="6994984" cy="409073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FA7B156-62EF-5C45-A092-1C22624268EB}"/>
              </a:ext>
            </a:extLst>
          </p:cNvPr>
          <p:cNvSpPr txBox="1">
            <a:spLocks/>
          </p:cNvSpPr>
          <p:nvPr/>
        </p:nvSpPr>
        <p:spPr>
          <a:xfrm>
            <a:off x="1668379" y="21976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n-lt"/>
              </a:rPr>
              <a:t>CNN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Convolution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 Layer</a:t>
            </a:r>
            <a:endParaRPr lang="en-US" sz="2700" b="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5E8439-E098-0643-9AA8-EC2D09AE2B8A}"/>
              </a:ext>
            </a:extLst>
          </p:cNvPr>
          <p:cNvSpPr/>
          <p:nvPr/>
        </p:nvSpPr>
        <p:spPr>
          <a:xfrm>
            <a:off x="1847528" y="987536"/>
            <a:ext cx="8352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Stride</a:t>
            </a:r>
            <a:r>
              <a:rPr lang="en-US" sz="3200" dirty="0">
                <a:solidFill>
                  <a:schemeClr val="accent1"/>
                </a:solidFill>
              </a:rPr>
              <a:t> specifies how much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we move the convolution filter at each step</a:t>
            </a:r>
          </a:p>
        </p:txBody>
      </p:sp>
    </p:spTree>
    <p:extLst>
      <p:ext uri="{BB962C8B-B14F-4D97-AF65-F5344CB8AC3E}">
        <p14:creationId xmlns:p14="http://schemas.microsoft.com/office/powerpoint/2010/main" val="374857380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D55A5C-D13F-AF41-ACF7-0160456AE7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3093" y="2138610"/>
            <a:ext cx="6667370" cy="427822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C810563-C2FE-354A-855B-FFF4E52B8566}"/>
              </a:ext>
            </a:extLst>
          </p:cNvPr>
          <p:cNvSpPr txBox="1">
            <a:spLocks/>
          </p:cNvSpPr>
          <p:nvPr/>
        </p:nvSpPr>
        <p:spPr>
          <a:xfrm>
            <a:off x="1668379" y="21976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n-lt"/>
              </a:rPr>
              <a:t>CNN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Convolution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 Layer</a:t>
            </a:r>
            <a:endParaRPr lang="en-US" sz="2700" b="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96E8F4-A530-1140-8073-94FD990FDB9F}"/>
              </a:ext>
            </a:extLst>
          </p:cNvPr>
          <p:cNvSpPr/>
          <p:nvPr/>
        </p:nvSpPr>
        <p:spPr>
          <a:xfrm>
            <a:off x="1991545" y="987536"/>
            <a:ext cx="80638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Stride</a:t>
            </a:r>
            <a:r>
              <a:rPr lang="en-US" sz="3200" dirty="0">
                <a:solidFill>
                  <a:schemeClr val="accent1"/>
                </a:solidFill>
              </a:rPr>
              <a:t> specifies how much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we move the convolution filter at each step</a:t>
            </a:r>
          </a:p>
        </p:txBody>
      </p:sp>
    </p:spTree>
    <p:extLst>
      <p:ext uri="{BB962C8B-B14F-4D97-AF65-F5344CB8AC3E}">
        <p14:creationId xmlns:p14="http://schemas.microsoft.com/office/powerpoint/2010/main" val="57096242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3A5E4B-0A06-5F43-AD47-EF50C8D89B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4550" y="1529932"/>
            <a:ext cx="7865459" cy="49029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9B6C959-7F8C-CC4D-B231-B8A3AA830DDB}"/>
              </a:ext>
            </a:extLst>
          </p:cNvPr>
          <p:cNvSpPr txBox="1">
            <a:spLocks/>
          </p:cNvSpPr>
          <p:nvPr/>
        </p:nvSpPr>
        <p:spPr>
          <a:xfrm>
            <a:off x="1668379" y="21976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n-lt"/>
              </a:rPr>
              <a:t>CNN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Convolution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 Layer</a:t>
            </a:r>
            <a:endParaRPr lang="en-US" sz="2700" b="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C07F97-9AA0-014A-99FA-0938138F3806}"/>
              </a:ext>
            </a:extLst>
          </p:cNvPr>
          <p:cNvSpPr/>
          <p:nvPr/>
        </p:nvSpPr>
        <p:spPr>
          <a:xfrm>
            <a:off x="2395301" y="955453"/>
            <a:ext cx="75638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Stride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r>
              <a:rPr lang="en-US" altLang="zh-TW" sz="3200" dirty="0">
                <a:solidFill>
                  <a:schemeClr val="accent1"/>
                </a:solidFill>
              </a:rPr>
              <a:t>1</a:t>
            </a:r>
            <a:r>
              <a:rPr lang="zh-TW" altLang="en-US" sz="3200" dirty="0">
                <a:solidFill>
                  <a:schemeClr val="accent1"/>
                </a:solidFill>
              </a:rPr>
              <a:t> </a:t>
            </a:r>
            <a:r>
              <a:rPr lang="en-US" sz="3200" dirty="0">
                <a:solidFill>
                  <a:schemeClr val="accent1"/>
                </a:solidFill>
              </a:rPr>
              <a:t>with </a:t>
            </a:r>
            <a:r>
              <a:rPr lang="en-US" sz="3200" b="1" dirty="0">
                <a:solidFill>
                  <a:schemeClr val="accent1"/>
                </a:solidFill>
              </a:rPr>
              <a:t>Padding</a:t>
            </a:r>
          </a:p>
        </p:txBody>
      </p:sp>
    </p:spTree>
    <p:extLst>
      <p:ext uri="{BB962C8B-B14F-4D97-AF65-F5344CB8AC3E}">
        <p14:creationId xmlns:p14="http://schemas.microsoft.com/office/powerpoint/2010/main" val="233377338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E85E55-1FBC-C741-85B2-5C673E89D6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3081" y="2519276"/>
            <a:ext cx="8256704" cy="301524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7D274F6-7577-BC41-BF91-C539C07D0418}"/>
              </a:ext>
            </a:extLst>
          </p:cNvPr>
          <p:cNvSpPr txBox="1">
            <a:spLocks/>
          </p:cNvSpPr>
          <p:nvPr/>
        </p:nvSpPr>
        <p:spPr>
          <a:xfrm>
            <a:off x="1668379" y="21976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n-lt"/>
              </a:rPr>
              <a:t>CNN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Pooling 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Layer</a:t>
            </a:r>
            <a:endParaRPr lang="en-US" sz="2700" b="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4D959D-385B-2246-8FE1-D8999AA80510}"/>
              </a:ext>
            </a:extLst>
          </p:cNvPr>
          <p:cNvSpPr/>
          <p:nvPr/>
        </p:nvSpPr>
        <p:spPr>
          <a:xfrm>
            <a:off x="5090374" y="1524665"/>
            <a:ext cx="32354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Max Pooling</a:t>
            </a:r>
          </a:p>
        </p:txBody>
      </p:sp>
    </p:spTree>
    <p:extLst>
      <p:ext uri="{BB962C8B-B14F-4D97-AF65-F5344CB8AC3E}">
        <p14:creationId xmlns:p14="http://schemas.microsoft.com/office/powerpoint/2010/main" val="1197597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292" y="1700808"/>
            <a:ext cx="10579505" cy="4759602"/>
          </a:xfrm>
        </p:spPr>
        <p:txBody>
          <a:bodyPr>
            <a:normAutofit/>
          </a:bodyPr>
          <a:lstStyle/>
          <a:p>
            <a:r>
              <a:rPr lang="en-US" dirty="0"/>
              <a:t>Learning from Rewards</a:t>
            </a:r>
          </a:p>
          <a:p>
            <a:r>
              <a:rPr lang="en-US" dirty="0"/>
              <a:t>Passive Reinforcement Learning</a:t>
            </a:r>
          </a:p>
          <a:p>
            <a:r>
              <a:rPr lang="en-US" dirty="0"/>
              <a:t>Active Reinforcement Learning</a:t>
            </a:r>
          </a:p>
          <a:p>
            <a:r>
              <a:rPr lang="en-US" dirty="0"/>
              <a:t>Generalization in Reinforcement Learning</a:t>
            </a:r>
          </a:p>
          <a:p>
            <a:r>
              <a:rPr lang="en-US" dirty="0"/>
              <a:t>Policy Search</a:t>
            </a:r>
          </a:p>
          <a:p>
            <a:r>
              <a:rPr lang="en-US" dirty="0"/>
              <a:t>Apprenticeship and Inverse Reinforcement Learning</a:t>
            </a:r>
          </a:p>
          <a:p>
            <a:r>
              <a:rPr lang="en-US" dirty="0"/>
              <a:t>Applications of Reinforcement Learning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234883522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4D784E-D2FE-C24B-9ABF-E00A328791A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6201" y="1347776"/>
            <a:ext cx="6780629" cy="504677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A7C2068-385E-BD4F-BA20-50A5C91EEBF9}"/>
              </a:ext>
            </a:extLst>
          </p:cNvPr>
          <p:cNvSpPr txBox="1">
            <a:spLocks/>
          </p:cNvSpPr>
          <p:nvPr/>
        </p:nvSpPr>
        <p:spPr>
          <a:xfrm>
            <a:off x="1668379" y="21976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n-lt"/>
              </a:rPr>
              <a:t>CNN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Pooling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 Layer</a:t>
            </a:r>
            <a:endParaRPr lang="en-US" sz="2700" b="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984628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178B2E-075F-9F4F-ABED-4D7C632C72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9116" y="2280052"/>
            <a:ext cx="8550442" cy="353811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0426548-375B-9340-B9DF-4DF3647D1AE5}"/>
              </a:ext>
            </a:extLst>
          </p:cNvPr>
          <p:cNvSpPr txBox="1">
            <a:spLocks/>
          </p:cNvSpPr>
          <p:nvPr/>
        </p:nvSpPr>
        <p:spPr>
          <a:xfrm>
            <a:off x="1668379" y="21975"/>
            <a:ext cx="8855242" cy="1694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n-lt"/>
              </a:rPr>
              <a:t>CNN Architecture</a:t>
            </a:r>
          </a:p>
          <a:p>
            <a:r>
              <a:rPr lang="en-US" dirty="0">
                <a:solidFill>
                  <a:schemeClr val="accent1"/>
                </a:solidFill>
                <a:latin typeface="+mn-lt"/>
              </a:rPr>
              <a:t>4 convolution + pooling layers, </a:t>
            </a:r>
            <a:br>
              <a:rPr lang="en-US" dirty="0">
                <a:solidFill>
                  <a:schemeClr val="accent1"/>
                </a:solidFill>
                <a:latin typeface="+mn-lt"/>
              </a:rPr>
            </a:br>
            <a:r>
              <a:rPr lang="en-US" dirty="0">
                <a:solidFill>
                  <a:schemeClr val="accent1"/>
                </a:solidFill>
                <a:latin typeface="+mn-lt"/>
              </a:rPr>
              <a:t>followed by 2 fully connected layers</a:t>
            </a:r>
          </a:p>
        </p:txBody>
      </p:sp>
    </p:spTree>
    <p:extLst>
      <p:ext uri="{BB962C8B-B14F-4D97-AF65-F5344CB8AC3E}">
        <p14:creationId xmlns:p14="http://schemas.microsoft.com/office/powerpoint/2010/main" val="336861037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E616A4-A956-124C-B4A2-A9F2B81F0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FA61C-D625-1648-A5DD-DD751493C7BE}"/>
              </a:ext>
            </a:extLst>
          </p:cNvPr>
          <p:cNvSpPr/>
          <p:nvPr/>
        </p:nvSpPr>
        <p:spPr>
          <a:xfrm>
            <a:off x="374072" y="2210573"/>
            <a:ext cx="11443855" cy="42473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ourier" pitchFamily="2" charset="0"/>
              </a:rPr>
              <a:t>model = Sequential()</a:t>
            </a:r>
          </a:p>
          <a:p>
            <a:r>
              <a:rPr lang="en-US" dirty="0" err="1">
                <a:latin typeface="Courier" pitchFamily="2" charset="0"/>
              </a:rPr>
              <a:t>model.add</a:t>
            </a:r>
            <a:r>
              <a:rPr lang="en-US" dirty="0">
                <a:latin typeface="Courier" pitchFamily="2" charset="0"/>
              </a:rPr>
              <a:t>(Conv2D(32, (3, 3), activation='</a:t>
            </a:r>
            <a:r>
              <a:rPr lang="en-US" dirty="0" err="1">
                <a:latin typeface="Courier" pitchFamily="2" charset="0"/>
              </a:rPr>
              <a:t>relu</a:t>
            </a:r>
            <a:r>
              <a:rPr lang="en-US" dirty="0">
                <a:latin typeface="Courier" pitchFamily="2" charset="0"/>
              </a:rPr>
              <a:t>', padding='same', name='conv_1', </a:t>
            </a:r>
          </a:p>
          <a:p>
            <a:r>
              <a:rPr lang="en-US" dirty="0">
                <a:latin typeface="Courier" pitchFamily="2" charset="0"/>
              </a:rPr>
              <a:t>                 </a:t>
            </a:r>
            <a:r>
              <a:rPr lang="en-US" dirty="0" err="1">
                <a:latin typeface="Courier" pitchFamily="2" charset="0"/>
              </a:rPr>
              <a:t>input_shape</a:t>
            </a:r>
            <a:r>
              <a:rPr lang="en-US" dirty="0">
                <a:latin typeface="Courier" pitchFamily="2" charset="0"/>
              </a:rPr>
              <a:t>=(150, 150, 3)))</a:t>
            </a:r>
          </a:p>
          <a:p>
            <a:r>
              <a:rPr lang="en-US" dirty="0" err="1">
                <a:latin typeface="Courier" pitchFamily="2" charset="0"/>
              </a:rPr>
              <a:t>model.add</a:t>
            </a:r>
            <a:r>
              <a:rPr lang="en-US" dirty="0">
                <a:latin typeface="Courier" pitchFamily="2" charset="0"/>
              </a:rPr>
              <a:t>(MaxPooling2D((2, 2), name='maxpool_1'))</a:t>
            </a:r>
          </a:p>
          <a:p>
            <a:r>
              <a:rPr lang="en-US" dirty="0" err="1">
                <a:latin typeface="Courier" pitchFamily="2" charset="0"/>
              </a:rPr>
              <a:t>model.add</a:t>
            </a:r>
            <a:r>
              <a:rPr lang="en-US" dirty="0">
                <a:latin typeface="Courier" pitchFamily="2" charset="0"/>
              </a:rPr>
              <a:t>(Conv2D(64, (3, 3), activation='</a:t>
            </a:r>
            <a:r>
              <a:rPr lang="en-US" dirty="0" err="1">
                <a:latin typeface="Courier" pitchFamily="2" charset="0"/>
              </a:rPr>
              <a:t>relu</a:t>
            </a:r>
            <a:r>
              <a:rPr lang="en-US" dirty="0">
                <a:latin typeface="Courier" pitchFamily="2" charset="0"/>
              </a:rPr>
              <a:t>', padding='same', name='conv_2'))</a:t>
            </a:r>
          </a:p>
          <a:p>
            <a:r>
              <a:rPr lang="en-US" dirty="0" err="1">
                <a:latin typeface="Courier" pitchFamily="2" charset="0"/>
              </a:rPr>
              <a:t>model.add</a:t>
            </a:r>
            <a:r>
              <a:rPr lang="en-US" dirty="0">
                <a:latin typeface="Courier" pitchFamily="2" charset="0"/>
              </a:rPr>
              <a:t>(MaxPooling2D((2, 2), name='maxpool_2'))</a:t>
            </a:r>
          </a:p>
          <a:p>
            <a:r>
              <a:rPr lang="en-US" dirty="0" err="1">
                <a:latin typeface="Courier" pitchFamily="2" charset="0"/>
              </a:rPr>
              <a:t>model.add</a:t>
            </a:r>
            <a:r>
              <a:rPr lang="en-US" dirty="0">
                <a:latin typeface="Courier" pitchFamily="2" charset="0"/>
              </a:rPr>
              <a:t>(Conv2D(128, (3, 3), activation='</a:t>
            </a:r>
            <a:r>
              <a:rPr lang="en-US" dirty="0" err="1">
                <a:latin typeface="Courier" pitchFamily="2" charset="0"/>
              </a:rPr>
              <a:t>relu</a:t>
            </a:r>
            <a:r>
              <a:rPr lang="en-US" dirty="0">
                <a:latin typeface="Courier" pitchFamily="2" charset="0"/>
              </a:rPr>
              <a:t>', padding='same', name='conv_3'))</a:t>
            </a:r>
          </a:p>
          <a:p>
            <a:r>
              <a:rPr lang="en-US" dirty="0" err="1">
                <a:latin typeface="Courier" pitchFamily="2" charset="0"/>
              </a:rPr>
              <a:t>model.add</a:t>
            </a:r>
            <a:r>
              <a:rPr lang="en-US" dirty="0">
                <a:latin typeface="Courier" pitchFamily="2" charset="0"/>
              </a:rPr>
              <a:t>(MaxPooling2D((2, 2), name='maxpool_3'))</a:t>
            </a:r>
          </a:p>
          <a:p>
            <a:r>
              <a:rPr lang="en-US" dirty="0" err="1">
                <a:latin typeface="Courier" pitchFamily="2" charset="0"/>
              </a:rPr>
              <a:t>model.add</a:t>
            </a:r>
            <a:r>
              <a:rPr lang="en-US" dirty="0">
                <a:latin typeface="Courier" pitchFamily="2" charset="0"/>
              </a:rPr>
              <a:t>(Conv2D(128, (3, 3), activation='</a:t>
            </a:r>
            <a:r>
              <a:rPr lang="en-US" dirty="0" err="1">
                <a:latin typeface="Courier" pitchFamily="2" charset="0"/>
              </a:rPr>
              <a:t>relu</a:t>
            </a:r>
            <a:r>
              <a:rPr lang="en-US" dirty="0">
                <a:latin typeface="Courier" pitchFamily="2" charset="0"/>
              </a:rPr>
              <a:t>', padding='same', name='conv_4'))</a:t>
            </a:r>
          </a:p>
          <a:p>
            <a:r>
              <a:rPr lang="en-US" dirty="0" err="1">
                <a:latin typeface="Courier" pitchFamily="2" charset="0"/>
              </a:rPr>
              <a:t>model.add</a:t>
            </a:r>
            <a:r>
              <a:rPr lang="en-US" dirty="0">
                <a:latin typeface="Courier" pitchFamily="2" charset="0"/>
              </a:rPr>
              <a:t>(MaxPooling2D((2, 2), name='maxpool_4'))</a:t>
            </a:r>
          </a:p>
          <a:p>
            <a:r>
              <a:rPr lang="en-US" dirty="0" err="1">
                <a:latin typeface="Courier" pitchFamily="2" charset="0"/>
              </a:rPr>
              <a:t>model.add</a:t>
            </a:r>
            <a:r>
              <a:rPr lang="en-US" dirty="0">
                <a:latin typeface="Courier" pitchFamily="2" charset="0"/>
              </a:rPr>
              <a:t>(Flatten())</a:t>
            </a:r>
          </a:p>
          <a:p>
            <a:r>
              <a:rPr lang="en-US" dirty="0" err="1">
                <a:latin typeface="Courier" pitchFamily="2" charset="0"/>
              </a:rPr>
              <a:t>model.add</a:t>
            </a:r>
            <a:r>
              <a:rPr lang="en-US" dirty="0">
                <a:latin typeface="Courier" pitchFamily="2" charset="0"/>
              </a:rPr>
              <a:t>(Dropout(0.5))</a:t>
            </a:r>
          </a:p>
          <a:p>
            <a:r>
              <a:rPr lang="en-US" dirty="0" err="1">
                <a:latin typeface="Courier" pitchFamily="2" charset="0"/>
              </a:rPr>
              <a:t>model.add</a:t>
            </a:r>
            <a:r>
              <a:rPr lang="en-US" dirty="0">
                <a:latin typeface="Courier" pitchFamily="2" charset="0"/>
              </a:rPr>
              <a:t>(Dense(512, activation='</a:t>
            </a:r>
            <a:r>
              <a:rPr lang="en-US" dirty="0" err="1">
                <a:latin typeface="Courier" pitchFamily="2" charset="0"/>
              </a:rPr>
              <a:t>relu</a:t>
            </a:r>
            <a:r>
              <a:rPr lang="en-US" dirty="0">
                <a:latin typeface="Courier" pitchFamily="2" charset="0"/>
              </a:rPr>
              <a:t>', name='dense_1'))</a:t>
            </a:r>
          </a:p>
          <a:p>
            <a:r>
              <a:rPr lang="en-US" dirty="0" err="1">
                <a:latin typeface="Courier" pitchFamily="2" charset="0"/>
              </a:rPr>
              <a:t>model.add</a:t>
            </a:r>
            <a:r>
              <a:rPr lang="en-US" dirty="0">
                <a:latin typeface="Courier" pitchFamily="2" charset="0"/>
              </a:rPr>
              <a:t>(Dense(128, activation='</a:t>
            </a:r>
            <a:r>
              <a:rPr lang="en-US" dirty="0" err="1">
                <a:latin typeface="Courier" pitchFamily="2" charset="0"/>
              </a:rPr>
              <a:t>relu</a:t>
            </a:r>
            <a:r>
              <a:rPr lang="en-US" dirty="0">
                <a:latin typeface="Courier" pitchFamily="2" charset="0"/>
              </a:rPr>
              <a:t>', name='dense_2'))</a:t>
            </a:r>
          </a:p>
          <a:p>
            <a:r>
              <a:rPr lang="en-US" dirty="0" err="1">
                <a:latin typeface="Courier" pitchFamily="2" charset="0"/>
              </a:rPr>
              <a:t>model.add</a:t>
            </a:r>
            <a:r>
              <a:rPr lang="en-US" dirty="0">
                <a:latin typeface="Courier" pitchFamily="2" charset="0"/>
              </a:rPr>
              <a:t>(Dense(1, activation='sigmoid', name='output'))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5D99BB-FD10-7F4D-B20D-6081E1E77DE4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4D0DD8-AA98-F64F-9EF6-FF553BCEDAF5}"/>
              </a:ext>
            </a:extLst>
          </p:cNvPr>
          <p:cNvSpPr/>
          <p:nvPr/>
        </p:nvSpPr>
        <p:spPr>
          <a:xfrm>
            <a:off x="2049379" y="1701521"/>
            <a:ext cx="80932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https://gist.github.com/ardendertat/0fc5515057c47e7386fe04e9334504e3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6594706-2F14-E347-AF8E-A0F0F9AF3E05}"/>
              </a:ext>
            </a:extLst>
          </p:cNvPr>
          <p:cNvSpPr txBox="1">
            <a:spLocks/>
          </p:cNvSpPr>
          <p:nvPr/>
        </p:nvSpPr>
        <p:spPr>
          <a:xfrm>
            <a:off x="1668379" y="21975"/>
            <a:ext cx="8855242" cy="1694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n-lt"/>
              </a:rPr>
              <a:t>CNN Architecture</a:t>
            </a:r>
          </a:p>
          <a:p>
            <a:r>
              <a:rPr lang="en-US" dirty="0">
                <a:solidFill>
                  <a:schemeClr val="accent1"/>
                </a:solidFill>
                <a:latin typeface="+mn-lt"/>
              </a:rPr>
              <a:t>4 convolution + pooling layers, </a:t>
            </a:r>
            <a:br>
              <a:rPr lang="en-US" dirty="0">
                <a:solidFill>
                  <a:schemeClr val="accent1"/>
                </a:solidFill>
                <a:latin typeface="+mn-lt"/>
              </a:rPr>
            </a:br>
            <a:r>
              <a:rPr lang="en-US" dirty="0">
                <a:solidFill>
                  <a:schemeClr val="accent1"/>
                </a:solidFill>
                <a:latin typeface="+mn-lt"/>
              </a:rPr>
              <a:t>followed by 2 fully connected layers</a:t>
            </a:r>
          </a:p>
        </p:txBody>
      </p:sp>
    </p:spTree>
    <p:extLst>
      <p:ext uri="{BB962C8B-B14F-4D97-AF65-F5344CB8AC3E}">
        <p14:creationId xmlns:p14="http://schemas.microsoft.com/office/powerpoint/2010/main" val="335730553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2D456-2BC1-3743-8E1E-9D73D4A55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02937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Dropout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8CD376-14DA-0E4A-A66A-FFA010197FF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750" y="2026650"/>
            <a:ext cx="8318500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89109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2D456-2BC1-3743-8E1E-9D73D4A55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461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Model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B1DCD6-BA81-3041-951C-A94B2395079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3084" y="899868"/>
            <a:ext cx="3745832" cy="550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2146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7200" dirty="0">
                <a:solidFill>
                  <a:srgbClr val="FF0000"/>
                </a:solidFill>
              </a:rPr>
              <a:t>Visual Recognition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7200" dirty="0">
                <a:solidFill>
                  <a:schemeClr val="accent1"/>
                </a:solidFill>
              </a:rPr>
              <a:t> </a:t>
            </a:r>
            <a:r>
              <a:rPr lang="en-US" sz="6000" dirty="0">
                <a:solidFill>
                  <a:schemeClr val="accent1"/>
                </a:solidFill>
              </a:rPr>
              <a:t>Image Classification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737306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3BC75D5C-6F46-1F41-B7B1-17C13D51AD2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041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863601"/>
            <a:ext cx="9144000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40014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</p:spTree>
    <p:extLst>
      <p:ext uri="{BB962C8B-B14F-4D97-AF65-F5344CB8AC3E}">
        <p14:creationId xmlns:p14="http://schemas.microsoft.com/office/powerpoint/2010/main" val="156244240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6034087"/>
          </a:xfrm>
        </p:spPr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Convolutional Neural Networks </a:t>
            </a:r>
            <a:r>
              <a:rPr lang="en-US" altLang="en-US" sz="7200">
                <a:solidFill>
                  <a:schemeClr val="accent1"/>
                </a:solidFill>
                <a:latin typeface="Calibri" charset="0"/>
                <a:ea typeface="標楷體" charset="-120"/>
              </a:rPr>
              <a:t>(CNNs / ConvNets)</a:t>
            </a:r>
          </a:p>
        </p:txBody>
      </p:sp>
      <p:sp>
        <p:nvSpPr>
          <p:cNvPr id="6246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7D85584-062B-4949-B372-807760791702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2467" name="Rectangle 4"/>
          <p:cNvSpPr>
            <a:spLocks noChangeArrowheads="1"/>
          </p:cNvSpPr>
          <p:nvPr/>
        </p:nvSpPr>
        <p:spPr bwMode="auto">
          <a:xfrm>
            <a:off x="2711450" y="6488114"/>
            <a:ext cx="685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>
                <a:hlinkClick r:id="rId2"/>
              </a:rPr>
              <a:t>http://cs231n.github.io/convolutional-networks/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66380006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A regular 3-layer Neural Network</a:t>
            </a:r>
          </a:p>
        </p:txBody>
      </p:sp>
      <p:sp>
        <p:nvSpPr>
          <p:cNvPr id="6349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D1AB996-C069-8F46-896D-91231571D94A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349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679576"/>
            <a:ext cx="914400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Rectangle 5"/>
          <p:cNvSpPr>
            <a:spLocks noChangeArrowheads="1"/>
          </p:cNvSpPr>
          <p:nvPr/>
        </p:nvSpPr>
        <p:spPr bwMode="auto">
          <a:xfrm>
            <a:off x="2711450" y="6488114"/>
            <a:ext cx="685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>
                <a:hlinkClick r:id="rId4"/>
              </a:rPr>
              <a:t>http://cs231n.github.io/convolutional-networks/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232284303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858962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A ConvNet arranges its neurons in three dimensions </a:t>
            </a:r>
            <a:b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(width, height, depth)</a:t>
            </a:r>
          </a:p>
        </p:txBody>
      </p:sp>
      <p:sp>
        <p:nvSpPr>
          <p:cNvPr id="6553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34F6AA10-2DE6-1246-B1CA-1292EF3D2C13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553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1963" y="2433639"/>
            <a:ext cx="8685212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Rectangle 5"/>
          <p:cNvSpPr>
            <a:spLocks noChangeArrowheads="1"/>
          </p:cNvSpPr>
          <p:nvPr/>
        </p:nvSpPr>
        <p:spPr bwMode="auto">
          <a:xfrm>
            <a:off x="2711450" y="6488114"/>
            <a:ext cx="685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>
                <a:hlinkClick r:id="rId3"/>
              </a:rPr>
              <a:t>http://cs231n.github.io/convolutional-networks/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3126146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287110751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>
          <a:xfrm>
            <a:off x="1992313" y="2603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The activations of an </a:t>
            </a:r>
            <a:b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example ConvNet architecture.</a:t>
            </a:r>
          </a:p>
        </p:txBody>
      </p:sp>
      <p:sp>
        <p:nvSpPr>
          <p:cNvPr id="6656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24D468F-47B4-CD4F-9971-B954AA789B15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120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6563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773239"/>
            <a:ext cx="9144000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Rectangle 5"/>
          <p:cNvSpPr>
            <a:spLocks noChangeArrowheads="1"/>
          </p:cNvSpPr>
          <p:nvPr/>
        </p:nvSpPr>
        <p:spPr bwMode="auto">
          <a:xfrm>
            <a:off x="2711450" y="6488114"/>
            <a:ext cx="685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>
                <a:hlinkClick r:id="rId3"/>
              </a:rPr>
              <a:t>http://cs231n.github.io/convolutional-networks/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332768488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>
          <a:xfrm>
            <a:off x="2025650" y="0"/>
            <a:ext cx="8229600" cy="1143000"/>
          </a:xfrm>
        </p:spPr>
        <p:txBody>
          <a:bodyPr/>
          <a:lstStyle/>
          <a:p>
            <a:r>
              <a:rPr lang="en-US" altLang="en-US" dirty="0" err="1">
                <a:solidFill>
                  <a:srgbClr val="4F81BD"/>
                </a:solidFill>
                <a:latin typeface="Calibri" charset="0"/>
                <a:ea typeface="標楷體" charset="-120"/>
              </a:rPr>
              <a:t>ConvNets</a:t>
            </a:r>
            <a:endParaRPr lang="en-US" altLang="en-US" dirty="0">
              <a:latin typeface="Calibri" charset="0"/>
              <a:ea typeface="標楷體" charset="-120"/>
            </a:endParaRPr>
          </a:p>
        </p:txBody>
      </p:sp>
      <p:sp>
        <p:nvSpPr>
          <p:cNvPr id="6758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08EAEBD-8DC3-D14F-9FA1-465FC54EB2A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121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758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0375" y="1844675"/>
            <a:ext cx="5892800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Rectangle 5"/>
          <p:cNvSpPr>
            <a:spLocks noChangeArrowheads="1"/>
          </p:cNvSpPr>
          <p:nvPr/>
        </p:nvSpPr>
        <p:spPr bwMode="auto">
          <a:xfrm>
            <a:off x="2711450" y="6488114"/>
            <a:ext cx="685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>
                <a:hlinkClick r:id="rId3"/>
              </a:rPr>
              <a:t>http://cs231n.github.io/convolutional-networks/</a:t>
            </a:r>
            <a:endParaRPr lang="en-US" altLang="en-US" sz="18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55B1FB-B173-A54C-8DA0-CD93F04E1636}"/>
              </a:ext>
            </a:extLst>
          </p:cNvPr>
          <p:cNvSpPr/>
          <p:nvPr/>
        </p:nvSpPr>
        <p:spPr>
          <a:xfrm>
            <a:off x="2218156" y="1475343"/>
            <a:ext cx="2826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Roboto"/>
              </a:rPr>
              <a:t>32x32x3 CIFAR-10 image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96B07E-B5B2-6F43-BA88-FDB27EC7906F}"/>
              </a:ext>
            </a:extLst>
          </p:cNvPr>
          <p:cNvSpPr/>
          <p:nvPr/>
        </p:nvSpPr>
        <p:spPr>
          <a:xfrm>
            <a:off x="5946775" y="1415406"/>
            <a:ext cx="34227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Roboto"/>
              </a:rPr>
              <a:t>first Convolutional layer</a:t>
            </a:r>
            <a:endParaRPr lang="en-US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75541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ConvNets</a:t>
            </a:r>
            <a:endParaRPr lang="en-US" altLang="en-US">
              <a:latin typeface="Calibri" charset="0"/>
              <a:ea typeface="標楷體" charset="-120"/>
            </a:endParaRPr>
          </a:p>
        </p:txBody>
      </p:sp>
      <p:sp>
        <p:nvSpPr>
          <p:cNvPr id="6861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030878D-8530-3447-95BC-7CE0967B7313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122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861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9288" y="1341438"/>
            <a:ext cx="83693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5"/>
          <p:cNvSpPr>
            <a:spLocks noChangeArrowheads="1"/>
          </p:cNvSpPr>
          <p:nvPr/>
        </p:nvSpPr>
        <p:spPr bwMode="auto">
          <a:xfrm>
            <a:off x="2711450" y="6488114"/>
            <a:ext cx="685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>
                <a:hlinkClick r:id="rId3"/>
              </a:rPr>
              <a:t>http://cs231n.github.io/convolutional-networks/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6401497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2D456-2BC1-3743-8E1E-9D73D4A55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96254"/>
            <a:ext cx="8229600" cy="81919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Convolution Demo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3103" y="6488668"/>
            <a:ext cx="695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http://cs231n.github.io/convolutional-networks/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954C8A-D660-224F-9CF1-A77E241E40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806" y="899410"/>
            <a:ext cx="6348194" cy="565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2898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>
          <a:xfrm>
            <a:off x="1981200" y="26978"/>
            <a:ext cx="8229600" cy="777875"/>
          </a:xfrm>
        </p:spPr>
        <p:txBody>
          <a:bodyPr>
            <a:normAutofit fontScale="90000"/>
          </a:bodyPr>
          <a:lstStyle/>
          <a:p>
            <a:r>
              <a:rPr lang="en-US" altLang="en-US" dirty="0" err="1">
                <a:solidFill>
                  <a:srgbClr val="4F81BD"/>
                </a:solidFill>
                <a:latin typeface="Calibri" charset="0"/>
                <a:ea typeface="標楷體" charset="-120"/>
              </a:rPr>
              <a:t>ConvNets</a:t>
            </a:r>
            <a:endParaRPr lang="en-US" altLang="en-US" dirty="0">
              <a:latin typeface="Calibri" charset="0"/>
              <a:ea typeface="標楷體" charset="-120"/>
            </a:endParaRPr>
          </a:p>
        </p:txBody>
      </p:sp>
      <p:sp>
        <p:nvSpPr>
          <p:cNvPr id="6963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8635918-FD0B-B240-9D9E-1C3A85E9E743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124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963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5457" y="2048111"/>
            <a:ext cx="5621087" cy="4440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65DD7F-F74F-3740-9B5A-C64AA1D9FE5F}"/>
              </a:ext>
            </a:extLst>
          </p:cNvPr>
          <p:cNvSpPr/>
          <p:nvPr/>
        </p:nvSpPr>
        <p:spPr>
          <a:xfrm>
            <a:off x="3707402" y="804853"/>
            <a:ext cx="58620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input volume of size [224x224x64]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is pooled with </a:t>
            </a:r>
            <a:r>
              <a:rPr lang="en-US" sz="2400" b="1" dirty="0">
                <a:solidFill>
                  <a:schemeClr val="accent1"/>
                </a:solidFill>
              </a:rPr>
              <a:t>filter</a:t>
            </a:r>
            <a:r>
              <a:rPr lang="en-US" sz="2400" dirty="0">
                <a:solidFill>
                  <a:schemeClr val="accent1"/>
                </a:solidFill>
              </a:rPr>
              <a:t> size 2, </a:t>
            </a:r>
            <a:r>
              <a:rPr lang="en-US" sz="2400" b="1" dirty="0">
                <a:solidFill>
                  <a:schemeClr val="accent1"/>
                </a:solidFill>
              </a:rPr>
              <a:t>stride</a:t>
            </a:r>
            <a:r>
              <a:rPr lang="en-US" sz="2400" dirty="0">
                <a:solidFill>
                  <a:schemeClr val="accent1"/>
                </a:solidFill>
              </a:rPr>
              <a:t> 2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into output volume of size [112x112x64]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3477D3-B697-AB42-9336-F68447FEA5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450" y="6488114"/>
            <a:ext cx="685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 dirty="0">
                <a:hlinkClick r:id="rId3"/>
              </a:rPr>
              <a:t>http://cs231n.github.io/convolutional-networks/</a:t>
            </a:r>
            <a:r>
              <a:rPr lang="en-US" alt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609242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1570037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ConvNets</a:t>
            </a:r>
            <a:b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max pooling</a:t>
            </a:r>
          </a:p>
        </p:txBody>
      </p:sp>
      <p:sp>
        <p:nvSpPr>
          <p:cNvPr id="7065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A845006-7265-3346-81B8-DADBAD9013D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125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7065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916114"/>
            <a:ext cx="9144000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Rectangle 6"/>
          <p:cNvSpPr>
            <a:spLocks noChangeArrowheads="1"/>
          </p:cNvSpPr>
          <p:nvPr/>
        </p:nvSpPr>
        <p:spPr bwMode="auto">
          <a:xfrm>
            <a:off x="2711450" y="6488114"/>
            <a:ext cx="685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 dirty="0">
                <a:hlinkClick r:id="rId3"/>
              </a:rPr>
              <a:t>http://cs231n.github.io/convolutional-networks/</a:t>
            </a:r>
            <a:r>
              <a:rPr lang="en-US" alt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3916441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Convolutional Neural Networks (CNN) (LeNet)</a:t>
            </a:r>
          </a:p>
        </p:txBody>
      </p:sp>
      <p:sp>
        <p:nvSpPr>
          <p:cNvPr id="7475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9353B0F0-5472-2A41-81EC-85641E4B2D5B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126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75050" y="6488114"/>
            <a:ext cx="5164138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  <a:hlinkClick r:id="rId2"/>
              </a:rPr>
              <a:t>http://deeplearning.net/tutorial/lenet.html</a:t>
            </a:r>
            <a:endParaRPr lang="en-US" dirty="0">
              <a:solidFill>
                <a:schemeClr val="bg1">
                  <a:lumMod val="75000"/>
                </a:schemeClr>
              </a:solidFill>
              <a:ea typeface="新細明體" charset="0"/>
              <a:cs typeface="新細明體" charset="0"/>
            </a:endParaRPr>
          </a:p>
        </p:txBody>
      </p:sp>
      <p:pic>
        <p:nvPicPr>
          <p:cNvPr id="7475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2781301"/>
            <a:ext cx="9144000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406844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BF337-A99C-7149-9019-1CB88F415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625" y="274638"/>
            <a:ext cx="8505172" cy="6331619"/>
          </a:xfrm>
        </p:spPr>
        <p:txBody>
          <a:bodyPr>
            <a:normAutofit/>
          </a:bodyPr>
          <a:lstStyle/>
          <a:p>
            <a:r>
              <a:rPr lang="en-US" sz="8800" dirty="0">
                <a:solidFill>
                  <a:srgbClr val="C00000"/>
                </a:solidFill>
              </a:rPr>
              <a:t>Recurrent </a:t>
            </a:r>
            <a:br>
              <a:rPr lang="en-US" sz="8800" dirty="0">
                <a:solidFill>
                  <a:srgbClr val="C00000"/>
                </a:solidFill>
              </a:rPr>
            </a:br>
            <a:r>
              <a:rPr lang="en-US" sz="8800" dirty="0">
                <a:solidFill>
                  <a:srgbClr val="C00000"/>
                </a:solidFill>
              </a:rPr>
              <a:t>Neural Networks (RNN)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A6621-F43A-B342-955D-CCB74AD66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58321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128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0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6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144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5498BB-B8E4-D142-BC9D-CB889CDE1BB8}"/>
              </a:ext>
            </a:extLst>
          </p:cNvPr>
          <p:cNvSpPr/>
          <p:nvPr/>
        </p:nvSpPr>
        <p:spPr>
          <a:xfrm>
            <a:off x="585043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y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E05827-925D-9E42-9D09-E60CBF0EFCB7}"/>
              </a:ext>
            </a:extLst>
          </p:cNvPr>
          <p:cNvSpPr/>
          <p:nvPr/>
        </p:nvSpPr>
        <p:spPr>
          <a:xfrm>
            <a:off x="7556235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A63444-2F87-1540-A294-6794770D3694}"/>
              </a:ext>
            </a:extLst>
          </p:cNvPr>
          <p:cNvSpPr/>
          <p:nvPr/>
        </p:nvSpPr>
        <p:spPr>
          <a:xfrm>
            <a:off x="4144643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38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62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1CBA15-38A0-1544-9BBE-194DE4641833}"/>
              </a:ext>
            </a:extLst>
          </p:cNvPr>
          <p:cNvSpPr/>
          <p:nvPr/>
        </p:nvSpPr>
        <p:spPr>
          <a:xfrm>
            <a:off x="2438847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2755404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60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6163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2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9575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2A4190-CDDA-9E41-9FBE-711FCF1C65FA}"/>
              </a:ext>
            </a:extLst>
          </p:cNvPr>
          <p:cNvCxnSpPr>
            <a:cxnSpLocks/>
          </p:cNvCxnSpPr>
          <p:nvPr/>
        </p:nvCxnSpPr>
        <p:spPr>
          <a:xfrm flipV="1">
            <a:off x="2754745" y="2844943"/>
            <a:ext cx="8284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181DA6-0D79-A34F-8A9A-66565F391D31}"/>
              </a:ext>
            </a:extLst>
          </p:cNvPr>
          <p:cNvCxnSpPr>
            <a:cxnSpLocks/>
          </p:cNvCxnSpPr>
          <p:nvPr/>
        </p:nvCxnSpPr>
        <p:spPr>
          <a:xfrm flipH="1" flipV="1">
            <a:off x="4457928" y="2844944"/>
            <a:ext cx="13510" cy="8647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E5B4048-4611-0D4F-BEB0-4C23C443ACF2}"/>
              </a:ext>
            </a:extLst>
          </p:cNvPr>
          <p:cNvCxnSpPr>
            <a:cxnSpLocks/>
          </p:cNvCxnSpPr>
          <p:nvPr/>
        </p:nvCxnSpPr>
        <p:spPr>
          <a:xfrm flipH="1" flipV="1">
            <a:off x="6168026" y="2844943"/>
            <a:ext cx="4909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2421E27-41E9-904B-8D3D-0CC5CD5BB40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0" y="2844943"/>
            <a:ext cx="697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9579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3078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4784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6491801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8196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5850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7556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4144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2438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9262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0A0A56-2081-374D-B5DF-698FE05BDECE}"/>
              </a:ext>
            </a:extLst>
          </p:cNvPr>
          <p:cNvSpPr txBox="1"/>
          <p:nvPr/>
        </p:nvSpPr>
        <p:spPr>
          <a:xfrm>
            <a:off x="1541138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6E36B26-79C4-F844-82C8-A10C870542A5}"/>
              </a:ext>
            </a:extLst>
          </p:cNvPr>
          <p:cNvSpPr txBox="1"/>
          <p:nvPr/>
        </p:nvSpPr>
        <p:spPr>
          <a:xfrm>
            <a:off x="147997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5CC53E0-6B0A-CA4A-BE2E-C9E096AD786E}"/>
              </a:ext>
            </a:extLst>
          </p:cNvPr>
          <p:cNvSpPr txBox="1"/>
          <p:nvPr/>
        </p:nvSpPr>
        <p:spPr>
          <a:xfrm>
            <a:off x="1524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EED3C3C7-997B-7F4C-8CD8-4FCB8DC7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8532"/>
            <a:ext cx="8229600" cy="152366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Recurrent Neural Networks (RNN)</a:t>
            </a:r>
            <a:br>
              <a:rPr lang="en-US" dirty="0">
                <a:solidFill>
                  <a:schemeClr val="accent1"/>
                </a:solidFill>
              </a:rPr>
            </a:b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92527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129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0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6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144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5498BB-B8E4-D142-BC9D-CB889CDE1BB8}"/>
              </a:ext>
            </a:extLst>
          </p:cNvPr>
          <p:cNvSpPr/>
          <p:nvPr/>
        </p:nvSpPr>
        <p:spPr>
          <a:xfrm>
            <a:off x="585043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y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E05827-925D-9E42-9D09-E60CBF0EFCB7}"/>
              </a:ext>
            </a:extLst>
          </p:cNvPr>
          <p:cNvSpPr/>
          <p:nvPr/>
        </p:nvSpPr>
        <p:spPr>
          <a:xfrm>
            <a:off x="7556235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A63444-2F87-1540-A294-6794770D3694}"/>
              </a:ext>
            </a:extLst>
          </p:cNvPr>
          <p:cNvSpPr/>
          <p:nvPr/>
        </p:nvSpPr>
        <p:spPr>
          <a:xfrm>
            <a:off x="4144643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38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62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1CBA15-38A0-1544-9BBE-194DE4641833}"/>
              </a:ext>
            </a:extLst>
          </p:cNvPr>
          <p:cNvSpPr/>
          <p:nvPr/>
        </p:nvSpPr>
        <p:spPr>
          <a:xfrm>
            <a:off x="2438847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2755404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60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6163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2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9575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2A4190-CDDA-9E41-9FBE-711FCF1C65FA}"/>
              </a:ext>
            </a:extLst>
          </p:cNvPr>
          <p:cNvCxnSpPr>
            <a:cxnSpLocks/>
          </p:cNvCxnSpPr>
          <p:nvPr/>
        </p:nvCxnSpPr>
        <p:spPr>
          <a:xfrm flipV="1">
            <a:off x="2754745" y="2844943"/>
            <a:ext cx="8284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181DA6-0D79-A34F-8A9A-66565F391D31}"/>
              </a:ext>
            </a:extLst>
          </p:cNvPr>
          <p:cNvCxnSpPr>
            <a:cxnSpLocks/>
          </p:cNvCxnSpPr>
          <p:nvPr/>
        </p:nvCxnSpPr>
        <p:spPr>
          <a:xfrm flipH="1" flipV="1">
            <a:off x="4457928" y="2844944"/>
            <a:ext cx="13510" cy="8647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E5B4048-4611-0D4F-BEB0-4C23C443ACF2}"/>
              </a:ext>
            </a:extLst>
          </p:cNvPr>
          <p:cNvCxnSpPr>
            <a:cxnSpLocks/>
          </p:cNvCxnSpPr>
          <p:nvPr/>
        </p:nvCxnSpPr>
        <p:spPr>
          <a:xfrm flipH="1" flipV="1">
            <a:off x="6168026" y="2844943"/>
            <a:ext cx="4909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2421E27-41E9-904B-8D3D-0CC5CD5BB40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0" y="2844943"/>
            <a:ext cx="697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9579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3078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4784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6491801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8196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5850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7556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4144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2438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9262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0A0A56-2081-374D-B5DF-698FE05BDECE}"/>
              </a:ext>
            </a:extLst>
          </p:cNvPr>
          <p:cNvSpPr txBox="1"/>
          <p:nvPr/>
        </p:nvSpPr>
        <p:spPr>
          <a:xfrm>
            <a:off x="1541138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6E36B26-79C4-F844-82C8-A10C870542A5}"/>
              </a:ext>
            </a:extLst>
          </p:cNvPr>
          <p:cNvSpPr txBox="1"/>
          <p:nvPr/>
        </p:nvSpPr>
        <p:spPr>
          <a:xfrm>
            <a:off x="147997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5CC53E0-6B0A-CA4A-BE2E-C9E096AD786E}"/>
              </a:ext>
            </a:extLst>
          </p:cNvPr>
          <p:cNvSpPr txBox="1"/>
          <p:nvPr/>
        </p:nvSpPr>
        <p:spPr>
          <a:xfrm>
            <a:off x="1524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F94FFC6-B7E0-1F46-A557-88F9087178AC}"/>
              </a:ext>
            </a:extLst>
          </p:cNvPr>
          <p:cNvSpPr txBox="1"/>
          <p:nvPr/>
        </p:nvSpPr>
        <p:spPr>
          <a:xfrm>
            <a:off x="2429833" y="5997965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F382264-1241-B944-96F4-931F9787B6E8}"/>
              </a:ext>
            </a:extLst>
          </p:cNvPr>
          <p:cNvSpPr txBox="1"/>
          <p:nvPr/>
        </p:nvSpPr>
        <p:spPr>
          <a:xfrm>
            <a:off x="4142926" y="5997965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110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6978C55-7D7B-024A-8AD7-5BD973CC6C48}"/>
              </a:ext>
            </a:extLst>
          </p:cNvPr>
          <p:cNvSpPr txBox="1"/>
          <p:nvPr/>
        </p:nvSpPr>
        <p:spPr>
          <a:xfrm>
            <a:off x="5807097" y="5997965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120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D593FB1-FA17-E041-9680-5F1E47CF4C5E}"/>
              </a:ext>
            </a:extLst>
          </p:cNvPr>
          <p:cNvSpPr txBox="1"/>
          <p:nvPr/>
        </p:nvSpPr>
        <p:spPr>
          <a:xfrm>
            <a:off x="7576979" y="5997965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130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809E6AC-D3A3-DC4F-9938-224F0F45DB60}"/>
              </a:ext>
            </a:extLst>
          </p:cNvPr>
          <p:cNvSpPr txBox="1"/>
          <p:nvPr/>
        </p:nvSpPr>
        <p:spPr>
          <a:xfrm>
            <a:off x="9263052" y="5997965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140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F46C1AD-8BE7-E044-BD50-87813A2F964D}"/>
              </a:ext>
            </a:extLst>
          </p:cNvPr>
          <p:cNvSpPr txBox="1"/>
          <p:nvPr/>
        </p:nvSpPr>
        <p:spPr>
          <a:xfrm>
            <a:off x="2429833" y="1602194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110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404F17E-ADC9-074B-9709-A269389E8F7A}"/>
              </a:ext>
            </a:extLst>
          </p:cNvPr>
          <p:cNvSpPr txBox="1"/>
          <p:nvPr/>
        </p:nvSpPr>
        <p:spPr>
          <a:xfrm>
            <a:off x="4142926" y="1602194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120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9454F8D-A9B4-7749-AF7E-7D504900DA1F}"/>
              </a:ext>
            </a:extLst>
          </p:cNvPr>
          <p:cNvSpPr txBox="1"/>
          <p:nvPr/>
        </p:nvSpPr>
        <p:spPr>
          <a:xfrm>
            <a:off x="5807097" y="1602194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130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56781F6-F729-BB46-90C0-8C1FDF4C4AFC}"/>
              </a:ext>
            </a:extLst>
          </p:cNvPr>
          <p:cNvSpPr txBox="1"/>
          <p:nvPr/>
        </p:nvSpPr>
        <p:spPr>
          <a:xfrm>
            <a:off x="7576979" y="1602194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140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FC093DC-A194-8143-8EF0-1FA9D7364392}"/>
              </a:ext>
            </a:extLst>
          </p:cNvPr>
          <p:cNvSpPr txBox="1"/>
          <p:nvPr/>
        </p:nvSpPr>
        <p:spPr>
          <a:xfrm>
            <a:off x="9263052" y="1602194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150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AEA0C9A0-9A59-AD46-9CC4-60A48F001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8532"/>
            <a:ext cx="8229600" cy="152366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Recurrent Neural Networks (RNN)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Time Series Forecasting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961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6837258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4946217" y="2884816"/>
            <a:ext cx="617411" cy="1694270"/>
          </a:xfrm>
          <a:prstGeom prst="bentConnector3">
            <a:avLst>
              <a:gd name="adj1" fmla="val -25274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6187189" y="3268472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7561471" y="2423152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4969916" y="3518687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3619797" y="2415898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30D8D-172B-1D41-B271-BD73C2907E79}"/>
              </a:ext>
            </a:extLst>
          </p:cNvPr>
          <p:cNvSpPr txBox="1"/>
          <p:nvPr/>
        </p:nvSpPr>
        <p:spPr>
          <a:xfrm>
            <a:off x="3119036" y="2049534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24950F-C7E6-1C47-8586-BAC1D6E38022}"/>
              </a:ext>
            </a:extLst>
          </p:cNvPr>
          <p:cNvSpPr txBox="1"/>
          <p:nvPr/>
        </p:nvSpPr>
        <p:spPr>
          <a:xfrm>
            <a:off x="7070155" y="2057673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DD06F-F508-CF48-8811-BF8EB27F1CD4}"/>
              </a:ext>
            </a:extLst>
          </p:cNvPr>
          <p:cNvSpPr txBox="1"/>
          <p:nvPr/>
        </p:nvSpPr>
        <p:spPr>
          <a:xfrm>
            <a:off x="4508821" y="3217561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1692188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241EE-9B0A-E241-A010-147BA5E1C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1"/>
            <a:ext cx="8229600" cy="162493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Recurrent Neural Networks (RNN)</a:t>
            </a:r>
            <a:br>
              <a:rPr lang="en-US" dirty="0">
                <a:solidFill>
                  <a:schemeClr val="accent1"/>
                </a:solidFill>
              </a:rPr>
            </a:b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130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0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6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144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38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62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2755404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60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6163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2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9575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9579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3078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4784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6491801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8196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5850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7556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4144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2438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9262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015F7CC-A3EE-AE4E-89A7-E72C691388EF}"/>
              </a:ext>
            </a:extLst>
          </p:cNvPr>
          <p:cNvSpPr txBox="1"/>
          <p:nvPr/>
        </p:nvSpPr>
        <p:spPr>
          <a:xfrm>
            <a:off x="1541138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CD509B5-1E13-464A-8B92-63C475EE12F8}"/>
              </a:ext>
            </a:extLst>
          </p:cNvPr>
          <p:cNvSpPr txBox="1"/>
          <p:nvPr/>
        </p:nvSpPr>
        <p:spPr>
          <a:xfrm>
            <a:off x="147997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E699196-F98F-9F47-B922-D7D46250425A}"/>
              </a:ext>
            </a:extLst>
          </p:cNvPr>
          <p:cNvSpPr txBox="1"/>
          <p:nvPr/>
        </p:nvSpPr>
        <p:spPr>
          <a:xfrm>
            <a:off x="1524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141961751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241EE-9B0A-E241-A010-147BA5E1C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1"/>
            <a:ext cx="8229600" cy="162493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Recurrent Neural Networks (RNN)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Sentiment Analysis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131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0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6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144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38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62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2755404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60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6163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2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9575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9579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3078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4784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6491801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8196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5850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7556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4144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2438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9262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655529-08EE-8146-8F11-C683138AB657}"/>
              </a:ext>
            </a:extLst>
          </p:cNvPr>
          <p:cNvSpPr txBox="1"/>
          <p:nvPr/>
        </p:nvSpPr>
        <p:spPr>
          <a:xfrm>
            <a:off x="2411400" y="5997965"/>
            <a:ext cx="688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This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747A610-03AA-B045-A76A-A6C379DE1C4D}"/>
              </a:ext>
            </a:extLst>
          </p:cNvPr>
          <p:cNvSpPr txBox="1"/>
          <p:nvPr/>
        </p:nvSpPr>
        <p:spPr>
          <a:xfrm>
            <a:off x="3991315" y="5997965"/>
            <a:ext cx="954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movie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7A17922-3C2E-F548-8ED7-68786659DFDC}"/>
              </a:ext>
            </a:extLst>
          </p:cNvPr>
          <p:cNvSpPr txBox="1"/>
          <p:nvPr/>
        </p:nvSpPr>
        <p:spPr>
          <a:xfrm>
            <a:off x="6071955" y="5997965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is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B239E1B-DAB2-D547-A010-663FEC8B9644}"/>
              </a:ext>
            </a:extLst>
          </p:cNvPr>
          <p:cNvSpPr txBox="1"/>
          <p:nvPr/>
        </p:nvSpPr>
        <p:spPr>
          <a:xfrm>
            <a:off x="7540879" y="5997965"/>
            <a:ext cx="723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very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30D8C70-5779-C14D-A058-B57C50FB72F6}"/>
              </a:ext>
            </a:extLst>
          </p:cNvPr>
          <p:cNvSpPr txBox="1"/>
          <p:nvPr/>
        </p:nvSpPr>
        <p:spPr>
          <a:xfrm>
            <a:off x="9182357" y="5997965"/>
            <a:ext cx="812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good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8385588-B23C-4640-B933-0E3D8646DAB2}"/>
              </a:ext>
            </a:extLst>
          </p:cNvPr>
          <p:cNvSpPr txBox="1"/>
          <p:nvPr/>
        </p:nvSpPr>
        <p:spPr>
          <a:xfrm>
            <a:off x="1541138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42A20BD-4CB8-0441-8E5A-3796BE25C2F8}"/>
              </a:ext>
            </a:extLst>
          </p:cNvPr>
          <p:cNvSpPr txBox="1"/>
          <p:nvPr/>
        </p:nvSpPr>
        <p:spPr>
          <a:xfrm>
            <a:off x="147997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451478C-B659-CB4D-97CE-1BF7A585E696}"/>
              </a:ext>
            </a:extLst>
          </p:cNvPr>
          <p:cNvSpPr txBox="1"/>
          <p:nvPr/>
        </p:nvSpPr>
        <p:spPr>
          <a:xfrm>
            <a:off x="1524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pic>
        <p:nvPicPr>
          <p:cNvPr id="43" name="Picture 5">
            <a:extLst>
              <a:ext uri="{FF2B5EF4-FFF2-40B4-BE49-F238E27FC236}">
                <a16:creationId xmlns:a16="http://schemas.microsoft.com/office/drawing/2014/main" id="{3FF200F8-7E77-654E-B6C7-8A69C180D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59797" y="1438562"/>
            <a:ext cx="631508" cy="631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478467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241EE-9B0A-E241-A010-147BA5E1C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1"/>
            <a:ext cx="8229600" cy="162493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Recurrent Neural Networks (RNN)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Sentiment Analysis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132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0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6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144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38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62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2755404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60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6163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2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9575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9579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3078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4784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6491801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8196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5850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7556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4144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2438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9262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655529-08EE-8146-8F11-C683138AB657}"/>
              </a:ext>
            </a:extLst>
          </p:cNvPr>
          <p:cNvSpPr txBox="1"/>
          <p:nvPr/>
        </p:nvSpPr>
        <p:spPr>
          <a:xfrm>
            <a:off x="2411400" y="5997965"/>
            <a:ext cx="688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This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747A610-03AA-B045-A76A-A6C379DE1C4D}"/>
              </a:ext>
            </a:extLst>
          </p:cNvPr>
          <p:cNvSpPr txBox="1"/>
          <p:nvPr/>
        </p:nvSpPr>
        <p:spPr>
          <a:xfrm>
            <a:off x="3991315" y="5997965"/>
            <a:ext cx="954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movie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7A17922-3C2E-F548-8ED7-68786659DFDC}"/>
              </a:ext>
            </a:extLst>
          </p:cNvPr>
          <p:cNvSpPr txBox="1"/>
          <p:nvPr/>
        </p:nvSpPr>
        <p:spPr>
          <a:xfrm>
            <a:off x="6071955" y="5997965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is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B239E1B-DAB2-D547-A010-663FEC8B9644}"/>
              </a:ext>
            </a:extLst>
          </p:cNvPr>
          <p:cNvSpPr txBox="1"/>
          <p:nvPr/>
        </p:nvSpPr>
        <p:spPr>
          <a:xfrm>
            <a:off x="7540879" y="5997965"/>
            <a:ext cx="723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very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30D8C70-5779-C14D-A058-B57C50FB72F6}"/>
              </a:ext>
            </a:extLst>
          </p:cNvPr>
          <p:cNvSpPr txBox="1"/>
          <p:nvPr/>
        </p:nvSpPr>
        <p:spPr>
          <a:xfrm>
            <a:off x="9092335" y="5997965"/>
            <a:ext cx="992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boring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8385588-B23C-4640-B933-0E3D8646DAB2}"/>
              </a:ext>
            </a:extLst>
          </p:cNvPr>
          <p:cNvSpPr txBox="1"/>
          <p:nvPr/>
        </p:nvSpPr>
        <p:spPr>
          <a:xfrm>
            <a:off x="1541138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42A20BD-4CB8-0441-8E5A-3796BE25C2F8}"/>
              </a:ext>
            </a:extLst>
          </p:cNvPr>
          <p:cNvSpPr txBox="1"/>
          <p:nvPr/>
        </p:nvSpPr>
        <p:spPr>
          <a:xfrm>
            <a:off x="147997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451478C-B659-CB4D-97CE-1BF7A585E696}"/>
              </a:ext>
            </a:extLst>
          </p:cNvPr>
          <p:cNvSpPr txBox="1"/>
          <p:nvPr/>
        </p:nvSpPr>
        <p:spPr>
          <a:xfrm>
            <a:off x="1524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pic>
        <p:nvPicPr>
          <p:cNvPr id="44" name="Picture 6">
            <a:extLst>
              <a:ext uri="{FF2B5EF4-FFF2-40B4-BE49-F238E27FC236}">
                <a16:creationId xmlns:a16="http://schemas.microsoft.com/office/drawing/2014/main" id="{4251BFCE-4ABA-324F-B791-DFC0612A2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2030" y="1424909"/>
            <a:ext cx="643551" cy="66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885895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Recurrent Neural Network (RNN)</a:t>
            </a:r>
          </a:p>
        </p:txBody>
      </p:sp>
      <p:sp>
        <p:nvSpPr>
          <p:cNvPr id="4608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A7D80B84-1ED5-1E45-8175-654B926D6DB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133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608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7851" y="1844675"/>
            <a:ext cx="8456613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74826" y="6588126"/>
            <a:ext cx="8569325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LeCun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Yann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Yoshua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Bengio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, and Geoffrey Hinton. "Deep learning." Nature 521, no. 7553 (2015): 436-444.</a:t>
            </a:r>
          </a:p>
        </p:txBody>
      </p:sp>
    </p:spTree>
    <p:extLst>
      <p:ext uri="{BB962C8B-B14F-4D97-AF65-F5344CB8AC3E}">
        <p14:creationId xmlns:p14="http://schemas.microsoft.com/office/powerpoint/2010/main" val="186097341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RNN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134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528" y="2924945"/>
            <a:ext cx="8408782" cy="22094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960DA10-FFA8-1E4E-A4D4-DEBA09AF2EDA}"/>
              </a:ext>
            </a:extLst>
          </p:cNvPr>
          <p:cNvSpPr/>
          <p:nvPr/>
        </p:nvSpPr>
        <p:spPr>
          <a:xfrm>
            <a:off x="2484120" y="6589555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324854405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86444"/>
            <a:ext cx="8229600" cy="966292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RNN long-term dependencies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135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7729" y="1203206"/>
            <a:ext cx="5457429" cy="25154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6306" y="3869095"/>
            <a:ext cx="7020272" cy="24180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30488" y="6228020"/>
            <a:ext cx="6209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I grew up in France… I speak fluent French.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85E9F2-03D5-8140-BFA1-4138E7AEF379}"/>
              </a:ext>
            </a:extLst>
          </p:cNvPr>
          <p:cNvSpPr/>
          <p:nvPr/>
        </p:nvSpPr>
        <p:spPr>
          <a:xfrm>
            <a:off x="2484120" y="6589555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73722086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136</a:t>
            </a:fld>
            <a:endParaRPr lang="zh-TW" altLang="en-US"/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EED3C3C7-997B-7F4C-8CD8-4FCB8DC7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882" y="1"/>
            <a:ext cx="8229600" cy="135728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Vanishing Gradient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Exploding Gradient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C52C40-7564-7B42-881F-55A64FC7E4D1}"/>
              </a:ext>
            </a:extLst>
          </p:cNvPr>
          <p:cNvSpPr/>
          <p:nvPr/>
        </p:nvSpPr>
        <p:spPr>
          <a:xfrm>
            <a:off x="1853882" y="6635019"/>
            <a:ext cx="84842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/deep-math-machine-learning-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/chapter-10-1-deepnlp-lstm-long-short-term-memory-networks-with-math-21477f8e4235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5FFF70-CBB2-724C-9EB6-6F263BE048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132" y="1357282"/>
            <a:ext cx="5416626" cy="527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37858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137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0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6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144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5498BB-B8E4-D142-BC9D-CB889CDE1BB8}"/>
              </a:ext>
            </a:extLst>
          </p:cNvPr>
          <p:cNvSpPr/>
          <p:nvPr/>
        </p:nvSpPr>
        <p:spPr>
          <a:xfrm>
            <a:off x="585043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y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E05827-925D-9E42-9D09-E60CBF0EFCB7}"/>
              </a:ext>
            </a:extLst>
          </p:cNvPr>
          <p:cNvSpPr/>
          <p:nvPr/>
        </p:nvSpPr>
        <p:spPr>
          <a:xfrm>
            <a:off x="7556235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A63444-2F87-1540-A294-6794770D3694}"/>
              </a:ext>
            </a:extLst>
          </p:cNvPr>
          <p:cNvSpPr/>
          <p:nvPr/>
        </p:nvSpPr>
        <p:spPr>
          <a:xfrm>
            <a:off x="4144643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38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62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1CBA15-38A0-1544-9BBE-194DE4641833}"/>
              </a:ext>
            </a:extLst>
          </p:cNvPr>
          <p:cNvSpPr/>
          <p:nvPr/>
        </p:nvSpPr>
        <p:spPr>
          <a:xfrm>
            <a:off x="2438847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2755404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60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6163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2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9575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2A4190-CDDA-9E41-9FBE-711FCF1C65FA}"/>
              </a:ext>
            </a:extLst>
          </p:cNvPr>
          <p:cNvCxnSpPr>
            <a:cxnSpLocks/>
          </p:cNvCxnSpPr>
          <p:nvPr/>
        </p:nvCxnSpPr>
        <p:spPr>
          <a:xfrm flipV="1">
            <a:off x="2754745" y="2844943"/>
            <a:ext cx="8284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181DA6-0D79-A34F-8A9A-66565F391D31}"/>
              </a:ext>
            </a:extLst>
          </p:cNvPr>
          <p:cNvCxnSpPr>
            <a:cxnSpLocks/>
          </p:cNvCxnSpPr>
          <p:nvPr/>
        </p:nvCxnSpPr>
        <p:spPr>
          <a:xfrm flipH="1" flipV="1">
            <a:off x="4457928" y="2844944"/>
            <a:ext cx="13510" cy="8647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E5B4048-4611-0D4F-BEB0-4C23C443ACF2}"/>
              </a:ext>
            </a:extLst>
          </p:cNvPr>
          <p:cNvCxnSpPr>
            <a:cxnSpLocks/>
          </p:cNvCxnSpPr>
          <p:nvPr/>
        </p:nvCxnSpPr>
        <p:spPr>
          <a:xfrm flipH="1" flipV="1">
            <a:off x="6168026" y="2844943"/>
            <a:ext cx="4909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2421E27-41E9-904B-8D3D-0CC5CD5BB40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0" y="2844943"/>
            <a:ext cx="697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9579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3078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4784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6491801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8196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5850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7556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4144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2438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9262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0A0A56-2081-374D-B5DF-698FE05BDECE}"/>
              </a:ext>
            </a:extLst>
          </p:cNvPr>
          <p:cNvSpPr txBox="1"/>
          <p:nvPr/>
        </p:nvSpPr>
        <p:spPr>
          <a:xfrm>
            <a:off x="1541138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6E36B26-79C4-F844-82C8-A10C870542A5}"/>
              </a:ext>
            </a:extLst>
          </p:cNvPr>
          <p:cNvSpPr txBox="1"/>
          <p:nvPr/>
        </p:nvSpPr>
        <p:spPr>
          <a:xfrm>
            <a:off x="147997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5CC53E0-6B0A-CA4A-BE2E-C9E096AD786E}"/>
              </a:ext>
            </a:extLst>
          </p:cNvPr>
          <p:cNvSpPr txBox="1"/>
          <p:nvPr/>
        </p:nvSpPr>
        <p:spPr>
          <a:xfrm>
            <a:off x="1524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EED3C3C7-997B-7F4C-8CD8-4FCB8DC7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8532"/>
            <a:ext cx="8229600" cy="152366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Recurrent Neural Networks (RNN)</a:t>
            </a:r>
            <a:br>
              <a:rPr lang="en-US" dirty="0">
                <a:solidFill>
                  <a:schemeClr val="accent1"/>
                </a:solidFill>
              </a:rPr>
            </a:b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7F2831F-E5A5-5A4D-9FE0-187B73A7DCBF}"/>
              </a:ext>
            </a:extLst>
          </p:cNvPr>
          <p:cNvSpPr txBox="1"/>
          <p:nvPr/>
        </p:nvSpPr>
        <p:spPr>
          <a:xfrm>
            <a:off x="2809898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70BE92E-75F6-EF44-8DDA-E38414B671FE}"/>
              </a:ext>
            </a:extLst>
          </p:cNvPr>
          <p:cNvSpPr txBox="1"/>
          <p:nvPr/>
        </p:nvSpPr>
        <p:spPr>
          <a:xfrm>
            <a:off x="2817284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24AF6E1-3C18-7E41-8962-41715BC2862A}"/>
              </a:ext>
            </a:extLst>
          </p:cNvPr>
          <p:cNvSpPr txBox="1"/>
          <p:nvPr/>
        </p:nvSpPr>
        <p:spPr>
          <a:xfrm>
            <a:off x="3333965" y="3568118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72D8700-C573-0840-B4D9-601479DB8B56}"/>
              </a:ext>
            </a:extLst>
          </p:cNvPr>
          <p:cNvSpPr txBox="1"/>
          <p:nvPr/>
        </p:nvSpPr>
        <p:spPr>
          <a:xfrm>
            <a:off x="4441833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C4580DF-4AA5-8947-B2A3-0C9DD8963F7B}"/>
              </a:ext>
            </a:extLst>
          </p:cNvPr>
          <p:cNvSpPr txBox="1"/>
          <p:nvPr/>
        </p:nvSpPr>
        <p:spPr>
          <a:xfrm>
            <a:off x="4449219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9838D1A-8CF9-574C-89C5-D0BA33E22436}"/>
              </a:ext>
            </a:extLst>
          </p:cNvPr>
          <p:cNvSpPr txBox="1"/>
          <p:nvPr/>
        </p:nvSpPr>
        <p:spPr>
          <a:xfrm>
            <a:off x="4965900" y="3568118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7A87FDC-7DD7-9E48-BDED-3823B7DB715E}"/>
              </a:ext>
            </a:extLst>
          </p:cNvPr>
          <p:cNvSpPr txBox="1"/>
          <p:nvPr/>
        </p:nvSpPr>
        <p:spPr>
          <a:xfrm>
            <a:off x="6204577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98667F3-F2BE-114E-AC5E-0C4263917E66}"/>
              </a:ext>
            </a:extLst>
          </p:cNvPr>
          <p:cNvSpPr txBox="1"/>
          <p:nvPr/>
        </p:nvSpPr>
        <p:spPr>
          <a:xfrm>
            <a:off x="6211963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522B8FF-77AF-214B-A888-260C70A2D990}"/>
              </a:ext>
            </a:extLst>
          </p:cNvPr>
          <p:cNvSpPr txBox="1"/>
          <p:nvPr/>
        </p:nvSpPr>
        <p:spPr>
          <a:xfrm>
            <a:off x="6728644" y="3568118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FFBCCA3-D688-6649-802D-3653C88F7544}"/>
              </a:ext>
            </a:extLst>
          </p:cNvPr>
          <p:cNvSpPr txBox="1"/>
          <p:nvPr/>
        </p:nvSpPr>
        <p:spPr>
          <a:xfrm>
            <a:off x="7861274" y="3056017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1CAF5F1-5735-5A49-87A5-97985255B55C}"/>
              </a:ext>
            </a:extLst>
          </p:cNvPr>
          <p:cNvSpPr txBox="1"/>
          <p:nvPr/>
        </p:nvSpPr>
        <p:spPr>
          <a:xfrm>
            <a:off x="7868660" y="4524238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C0D8E9A-7863-4349-B05C-D364D058BE4A}"/>
              </a:ext>
            </a:extLst>
          </p:cNvPr>
          <p:cNvSpPr txBox="1"/>
          <p:nvPr/>
        </p:nvSpPr>
        <p:spPr>
          <a:xfrm>
            <a:off x="8385341" y="3556422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39587014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Bent Arrow 63">
            <a:extLst>
              <a:ext uri="{FF2B5EF4-FFF2-40B4-BE49-F238E27FC236}">
                <a16:creationId xmlns:a16="http://schemas.microsoft.com/office/drawing/2014/main" id="{A5CDCF99-B777-634C-8529-8092297544BF}"/>
              </a:ext>
            </a:extLst>
          </p:cNvPr>
          <p:cNvSpPr/>
          <p:nvPr/>
        </p:nvSpPr>
        <p:spPr>
          <a:xfrm flipH="1" flipV="1">
            <a:off x="3125795" y="3019358"/>
            <a:ext cx="6136234" cy="654042"/>
          </a:xfrm>
          <a:prstGeom prst="bentArrow">
            <a:avLst>
              <a:gd name="adj1" fmla="val 22624"/>
              <a:gd name="adj2" fmla="val 24706"/>
              <a:gd name="adj3" fmla="val 35274"/>
              <a:gd name="adj4" fmla="val 12858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138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0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6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144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5498BB-B8E4-D142-BC9D-CB889CDE1BB8}"/>
              </a:ext>
            </a:extLst>
          </p:cNvPr>
          <p:cNvSpPr/>
          <p:nvPr/>
        </p:nvSpPr>
        <p:spPr>
          <a:xfrm>
            <a:off x="585043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y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E05827-925D-9E42-9D09-E60CBF0EFCB7}"/>
              </a:ext>
            </a:extLst>
          </p:cNvPr>
          <p:cNvSpPr/>
          <p:nvPr/>
        </p:nvSpPr>
        <p:spPr>
          <a:xfrm>
            <a:off x="7556235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A63444-2F87-1540-A294-6794770D3694}"/>
              </a:ext>
            </a:extLst>
          </p:cNvPr>
          <p:cNvSpPr/>
          <p:nvPr/>
        </p:nvSpPr>
        <p:spPr>
          <a:xfrm>
            <a:off x="4144643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38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62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1CBA15-38A0-1544-9BBE-194DE4641833}"/>
              </a:ext>
            </a:extLst>
          </p:cNvPr>
          <p:cNvSpPr/>
          <p:nvPr/>
        </p:nvSpPr>
        <p:spPr>
          <a:xfrm>
            <a:off x="2438847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2755404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60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6163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2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9575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2A4190-CDDA-9E41-9FBE-711FCF1C65FA}"/>
              </a:ext>
            </a:extLst>
          </p:cNvPr>
          <p:cNvCxnSpPr>
            <a:cxnSpLocks/>
          </p:cNvCxnSpPr>
          <p:nvPr/>
        </p:nvCxnSpPr>
        <p:spPr>
          <a:xfrm flipV="1">
            <a:off x="2754745" y="2844943"/>
            <a:ext cx="8284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181DA6-0D79-A34F-8A9A-66565F391D31}"/>
              </a:ext>
            </a:extLst>
          </p:cNvPr>
          <p:cNvCxnSpPr>
            <a:cxnSpLocks/>
          </p:cNvCxnSpPr>
          <p:nvPr/>
        </p:nvCxnSpPr>
        <p:spPr>
          <a:xfrm flipH="1" flipV="1">
            <a:off x="4457928" y="2844944"/>
            <a:ext cx="13510" cy="8647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E5B4048-4611-0D4F-BEB0-4C23C443ACF2}"/>
              </a:ext>
            </a:extLst>
          </p:cNvPr>
          <p:cNvCxnSpPr>
            <a:cxnSpLocks/>
          </p:cNvCxnSpPr>
          <p:nvPr/>
        </p:nvCxnSpPr>
        <p:spPr>
          <a:xfrm flipH="1" flipV="1">
            <a:off x="6168026" y="2844943"/>
            <a:ext cx="4909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2421E27-41E9-904B-8D3D-0CC5CD5BB40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0" y="2844943"/>
            <a:ext cx="697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9579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3078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4784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6491801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8196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5850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7556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4144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2438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9262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0A0A56-2081-374D-B5DF-698FE05BDECE}"/>
              </a:ext>
            </a:extLst>
          </p:cNvPr>
          <p:cNvSpPr txBox="1"/>
          <p:nvPr/>
        </p:nvSpPr>
        <p:spPr>
          <a:xfrm>
            <a:off x="1541138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6E36B26-79C4-F844-82C8-A10C870542A5}"/>
              </a:ext>
            </a:extLst>
          </p:cNvPr>
          <p:cNvSpPr txBox="1"/>
          <p:nvPr/>
        </p:nvSpPr>
        <p:spPr>
          <a:xfrm>
            <a:off x="147997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5CC53E0-6B0A-CA4A-BE2E-C9E096AD786E}"/>
              </a:ext>
            </a:extLst>
          </p:cNvPr>
          <p:cNvSpPr txBox="1"/>
          <p:nvPr/>
        </p:nvSpPr>
        <p:spPr>
          <a:xfrm>
            <a:off x="1524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EED3C3C7-997B-7F4C-8CD8-4FCB8DC7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8531"/>
            <a:ext cx="8229600" cy="165157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RNN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Vanishing Gradient problem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Exploding Gradient problem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7F2831F-E5A5-5A4D-9FE0-187B73A7DCBF}"/>
              </a:ext>
            </a:extLst>
          </p:cNvPr>
          <p:cNvSpPr txBox="1"/>
          <p:nvPr/>
        </p:nvSpPr>
        <p:spPr>
          <a:xfrm>
            <a:off x="2809898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70BE92E-75F6-EF44-8DDA-E38414B671FE}"/>
              </a:ext>
            </a:extLst>
          </p:cNvPr>
          <p:cNvSpPr txBox="1"/>
          <p:nvPr/>
        </p:nvSpPr>
        <p:spPr>
          <a:xfrm>
            <a:off x="2817284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24AF6E1-3C18-7E41-8962-41715BC2862A}"/>
              </a:ext>
            </a:extLst>
          </p:cNvPr>
          <p:cNvSpPr txBox="1"/>
          <p:nvPr/>
        </p:nvSpPr>
        <p:spPr>
          <a:xfrm>
            <a:off x="3333965" y="3568118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72D8700-C573-0840-B4D9-601479DB8B56}"/>
              </a:ext>
            </a:extLst>
          </p:cNvPr>
          <p:cNvSpPr txBox="1"/>
          <p:nvPr/>
        </p:nvSpPr>
        <p:spPr>
          <a:xfrm>
            <a:off x="4441833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C4580DF-4AA5-8947-B2A3-0C9DD8963F7B}"/>
              </a:ext>
            </a:extLst>
          </p:cNvPr>
          <p:cNvSpPr txBox="1"/>
          <p:nvPr/>
        </p:nvSpPr>
        <p:spPr>
          <a:xfrm>
            <a:off x="4449219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9838D1A-8CF9-574C-89C5-D0BA33E22436}"/>
              </a:ext>
            </a:extLst>
          </p:cNvPr>
          <p:cNvSpPr txBox="1"/>
          <p:nvPr/>
        </p:nvSpPr>
        <p:spPr>
          <a:xfrm>
            <a:off x="4965900" y="3568118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7A87FDC-7DD7-9E48-BDED-3823B7DB715E}"/>
              </a:ext>
            </a:extLst>
          </p:cNvPr>
          <p:cNvSpPr txBox="1"/>
          <p:nvPr/>
        </p:nvSpPr>
        <p:spPr>
          <a:xfrm>
            <a:off x="6204577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98667F3-F2BE-114E-AC5E-0C4263917E66}"/>
              </a:ext>
            </a:extLst>
          </p:cNvPr>
          <p:cNvSpPr txBox="1"/>
          <p:nvPr/>
        </p:nvSpPr>
        <p:spPr>
          <a:xfrm>
            <a:off x="6211963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522B8FF-77AF-214B-A888-260C70A2D990}"/>
              </a:ext>
            </a:extLst>
          </p:cNvPr>
          <p:cNvSpPr txBox="1"/>
          <p:nvPr/>
        </p:nvSpPr>
        <p:spPr>
          <a:xfrm>
            <a:off x="6728644" y="3568118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FFBCCA3-D688-6649-802D-3653C88F7544}"/>
              </a:ext>
            </a:extLst>
          </p:cNvPr>
          <p:cNvSpPr txBox="1"/>
          <p:nvPr/>
        </p:nvSpPr>
        <p:spPr>
          <a:xfrm>
            <a:off x="7861274" y="3056017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1CAF5F1-5735-5A49-87A5-97985255B55C}"/>
              </a:ext>
            </a:extLst>
          </p:cNvPr>
          <p:cNvSpPr txBox="1"/>
          <p:nvPr/>
        </p:nvSpPr>
        <p:spPr>
          <a:xfrm>
            <a:off x="7868660" y="4524238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C0D8E9A-7863-4349-B05C-D364D058BE4A}"/>
              </a:ext>
            </a:extLst>
          </p:cNvPr>
          <p:cNvSpPr txBox="1"/>
          <p:nvPr/>
        </p:nvSpPr>
        <p:spPr>
          <a:xfrm>
            <a:off x="8385341" y="3556422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3361228-A36A-8B4D-AF5D-00CE4E93F197}"/>
              </a:ext>
            </a:extLst>
          </p:cNvPr>
          <p:cNvSpPr txBox="1"/>
          <p:nvPr/>
        </p:nvSpPr>
        <p:spPr>
          <a:xfrm>
            <a:off x="8443173" y="1676490"/>
            <a:ext cx="1038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Error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D4396F6-B0CC-694F-897D-8D2B7250B8FD}"/>
              </a:ext>
            </a:extLst>
          </p:cNvPr>
          <p:cNvSpPr txBox="1"/>
          <p:nvPr/>
        </p:nvSpPr>
        <p:spPr>
          <a:xfrm>
            <a:off x="5056987" y="5890382"/>
            <a:ext cx="30299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if |W| &lt; 1 (Vanishing)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if |W| &gt; 1 (Exploding)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C52C40-7564-7B42-881F-55A64FC7E4D1}"/>
              </a:ext>
            </a:extLst>
          </p:cNvPr>
          <p:cNvSpPr/>
          <p:nvPr/>
        </p:nvSpPr>
        <p:spPr>
          <a:xfrm>
            <a:off x="1853882" y="6635019"/>
            <a:ext cx="84842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/deep-math-machine-learning-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/chapter-10-1-deepnlp-lstm-long-short-term-memory-networks-with-math-21477f8e4235</a:t>
            </a:r>
          </a:p>
        </p:txBody>
      </p:sp>
    </p:spTree>
    <p:extLst>
      <p:ext uri="{BB962C8B-B14F-4D97-AF65-F5344CB8AC3E}">
        <p14:creationId xmlns:p14="http://schemas.microsoft.com/office/powerpoint/2010/main" val="380502102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Bent Arrow 63">
            <a:extLst>
              <a:ext uri="{FF2B5EF4-FFF2-40B4-BE49-F238E27FC236}">
                <a16:creationId xmlns:a16="http://schemas.microsoft.com/office/drawing/2014/main" id="{A5CDCF99-B777-634C-8529-8092297544BF}"/>
              </a:ext>
            </a:extLst>
          </p:cNvPr>
          <p:cNvSpPr/>
          <p:nvPr/>
        </p:nvSpPr>
        <p:spPr>
          <a:xfrm flipH="1" flipV="1">
            <a:off x="3125795" y="3019358"/>
            <a:ext cx="6136234" cy="654042"/>
          </a:xfrm>
          <a:prstGeom prst="bentArrow">
            <a:avLst>
              <a:gd name="adj1" fmla="val 22624"/>
              <a:gd name="adj2" fmla="val 24706"/>
              <a:gd name="adj3" fmla="val 35274"/>
              <a:gd name="adj4" fmla="val 12858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139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0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6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144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5498BB-B8E4-D142-BC9D-CB889CDE1BB8}"/>
              </a:ext>
            </a:extLst>
          </p:cNvPr>
          <p:cNvSpPr/>
          <p:nvPr/>
        </p:nvSpPr>
        <p:spPr>
          <a:xfrm>
            <a:off x="585043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y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E05827-925D-9E42-9D09-E60CBF0EFCB7}"/>
              </a:ext>
            </a:extLst>
          </p:cNvPr>
          <p:cNvSpPr/>
          <p:nvPr/>
        </p:nvSpPr>
        <p:spPr>
          <a:xfrm>
            <a:off x="7556235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A63444-2F87-1540-A294-6794770D3694}"/>
              </a:ext>
            </a:extLst>
          </p:cNvPr>
          <p:cNvSpPr/>
          <p:nvPr/>
        </p:nvSpPr>
        <p:spPr>
          <a:xfrm>
            <a:off x="4144643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38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62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1CBA15-38A0-1544-9BBE-194DE4641833}"/>
              </a:ext>
            </a:extLst>
          </p:cNvPr>
          <p:cNvSpPr/>
          <p:nvPr/>
        </p:nvSpPr>
        <p:spPr>
          <a:xfrm>
            <a:off x="2438847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2755404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60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6163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2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9575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2A4190-CDDA-9E41-9FBE-711FCF1C65FA}"/>
              </a:ext>
            </a:extLst>
          </p:cNvPr>
          <p:cNvCxnSpPr>
            <a:cxnSpLocks/>
          </p:cNvCxnSpPr>
          <p:nvPr/>
        </p:nvCxnSpPr>
        <p:spPr>
          <a:xfrm flipV="1">
            <a:off x="2754745" y="2844943"/>
            <a:ext cx="8284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181DA6-0D79-A34F-8A9A-66565F391D31}"/>
              </a:ext>
            </a:extLst>
          </p:cNvPr>
          <p:cNvCxnSpPr>
            <a:cxnSpLocks/>
          </p:cNvCxnSpPr>
          <p:nvPr/>
        </p:nvCxnSpPr>
        <p:spPr>
          <a:xfrm flipH="1" flipV="1">
            <a:off x="4457928" y="2844944"/>
            <a:ext cx="13510" cy="8647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E5B4048-4611-0D4F-BEB0-4C23C443ACF2}"/>
              </a:ext>
            </a:extLst>
          </p:cNvPr>
          <p:cNvCxnSpPr>
            <a:cxnSpLocks/>
          </p:cNvCxnSpPr>
          <p:nvPr/>
        </p:nvCxnSpPr>
        <p:spPr>
          <a:xfrm flipH="1" flipV="1">
            <a:off x="6168026" y="2844943"/>
            <a:ext cx="4909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2421E27-41E9-904B-8D3D-0CC5CD5BB40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0" y="2844943"/>
            <a:ext cx="697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9579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3078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4784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6491801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8196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5850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7556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4144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2438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9262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0A0A56-2081-374D-B5DF-698FE05BDECE}"/>
              </a:ext>
            </a:extLst>
          </p:cNvPr>
          <p:cNvSpPr txBox="1"/>
          <p:nvPr/>
        </p:nvSpPr>
        <p:spPr>
          <a:xfrm>
            <a:off x="1541138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6E36B26-79C4-F844-82C8-A10C870542A5}"/>
              </a:ext>
            </a:extLst>
          </p:cNvPr>
          <p:cNvSpPr txBox="1"/>
          <p:nvPr/>
        </p:nvSpPr>
        <p:spPr>
          <a:xfrm>
            <a:off x="147997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5CC53E0-6B0A-CA4A-BE2E-C9E096AD786E}"/>
              </a:ext>
            </a:extLst>
          </p:cNvPr>
          <p:cNvSpPr txBox="1"/>
          <p:nvPr/>
        </p:nvSpPr>
        <p:spPr>
          <a:xfrm>
            <a:off x="1524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EED3C3C7-997B-7F4C-8CD8-4FCB8DC7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8531"/>
            <a:ext cx="8229600" cy="165157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RNN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Vanishing Gradient problem 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7F2831F-E5A5-5A4D-9FE0-187B73A7DCBF}"/>
              </a:ext>
            </a:extLst>
          </p:cNvPr>
          <p:cNvSpPr txBox="1"/>
          <p:nvPr/>
        </p:nvSpPr>
        <p:spPr>
          <a:xfrm>
            <a:off x="2809898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70BE92E-75F6-EF44-8DDA-E38414B671FE}"/>
              </a:ext>
            </a:extLst>
          </p:cNvPr>
          <p:cNvSpPr txBox="1"/>
          <p:nvPr/>
        </p:nvSpPr>
        <p:spPr>
          <a:xfrm>
            <a:off x="2817284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24AF6E1-3C18-7E41-8962-41715BC2862A}"/>
              </a:ext>
            </a:extLst>
          </p:cNvPr>
          <p:cNvSpPr txBox="1"/>
          <p:nvPr/>
        </p:nvSpPr>
        <p:spPr>
          <a:xfrm>
            <a:off x="3333965" y="3568118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0.9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72D8700-C573-0840-B4D9-601479DB8B56}"/>
              </a:ext>
            </a:extLst>
          </p:cNvPr>
          <p:cNvSpPr txBox="1"/>
          <p:nvPr/>
        </p:nvSpPr>
        <p:spPr>
          <a:xfrm>
            <a:off x="4441833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C4580DF-4AA5-8947-B2A3-0C9DD8963F7B}"/>
              </a:ext>
            </a:extLst>
          </p:cNvPr>
          <p:cNvSpPr txBox="1"/>
          <p:nvPr/>
        </p:nvSpPr>
        <p:spPr>
          <a:xfrm>
            <a:off x="4449219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9838D1A-8CF9-574C-89C5-D0BA33E22436}"/>
              </a:ext>
            </a:extLst>
          </p:cNvPr>
          <p:cNvSpPr txBox="1"/>
          <p:nvPr/>
        </p:nvSpPr>
        <p:spPr>
          <a:xfrm>
            <a:off x="4965900" y="3568118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0.9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7A87FDC-7DD7-9E48-BDED-3823B7DB715E}"/>
              </a:ext>
            </a:extLst>
          </p:cNvPr>
          <p:cNvSpPr txBox="1"/>
          <p:nvPr/>
        </p:nvSpPr>
        <p:spPr>
          <a:xfrm>
            <a:off x="6204577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98667F3-F2BE-114E-AC5E-0C4263917E66}"/>
              </a:ext>
            </a:extLst>
          </p:cNvPr>
          <p:cNvSpPr txBox="1"/>
          <p:nvPr/>
        </p:nvSpPr>
        <p:spPr>
          <a:xfrm>
            <a:off x="6211963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522B8FF-77AF-214B-A888-260C70A2D990}"/>
              </a:ext>
            </a:extLst>
          </p:cNvPr>
          <p:cNvSpPr txBox="1"/>
          <p:nvPr/>
        </p:nvSpPr>
        <p:spPr>
          <a:xfrm>
            <a:off x="6728644" y="3568118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0.9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FFBCCA3-D688-6649-802D-3653C88F7544}"/>
              </a:ext>
            </a:extLst>
          </p:cNvPr>
          <p:cNvSpPr txBox="1"/>
          <p:nvPr/>
        </p:nvSpPr>
        <p:spPr>
          <a:xfrm>
            <a:off x="7861274" y="3056017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1CAF5F1-5735-5A49-87A5-97985255B55C}"/>
              </a:ext>
            </a:extLst>
          </p:cNvPr>
          <p:cNvSpPr txBox="1"/>
          <p:nvPr/>
        </p:nvSpPr>
        <p:spPr>
          <a:xfrm>
            <a:off x="7868660" y="4524238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C0D8E9A-7863-4349-B05C-D364D058BE4A}"/>
              </a:ext>
            </a:extLst>
          </p:cNvPr>
          <p:cNvSpPr txBox="1"/>
          <p:nvPr/>
        </p:nvSpPr>
        <p:spPr>
          <a:xfrm>
            <a:off x="8385341" y="3556422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0.9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3361228-A36A-8B4D-AF5D-00CE4E93F197}"/>
              </a:ext>
            </a:extLst>
          </p:cNvPr>
          <p:cNvSpPr txBox="1"/>
          <p:nvPr/>
        </p:nvSpPr>
        <p:spPr>
          <a:xfrm>
            <a:off x="8443173" y="1676490"/>
            <a:ext cx="1038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Error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D4396F6-B0CC-694F-897D-8D2B7250B8FD}"/>
              </a:ext>
            </a:extLst>
          </p:cNvPr>
          <p:cNvSpPr txBox="1"/>
          <p:nvPr/>
        </p:nvSpPr>
        <p:spPr>
          <a:xfrm>
            <a:off x="5056986" y="5890382"/>
            <a:ext cx="3158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 = 0.9 &lt; 1 (Vanishing) 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28B472D-CAC7-704A-A358-9DE6CC1F393A}"/>
              </a:ext>
            </a:extLst>
          </p:cNvPr>
          <p:cNvSpPr/>
          <p:nvPr/>
        </p:nvSpPr>
        <p:spPr>
          <a:xfrm>
            <a:off x="1853882" y="6635019"/>
            <a:ext cx="84842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/deep-math-machine-learning-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/chapter-10-1-deepnlp-lstm-long-short-term-memory-networks-with-math-21477f8e4235</a:t>
            </a:r>
          </a:p>
        </p:txBody>
      </p:sp>
    </p:spTree>
    <p:extLst>
      <p:ext uri="{BB962C8B-B14F-4D97-AF65-F5344CB8AC3E}">
        <p14:creationId xmlns:p14="http://schemas.microsoft.com/office/powerpoint/2010/main" val="3057822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6837258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4946217" y="2884816"/>
            <a:ext cx="617411" cy="1694270"/>
          </a:xfrm>
          <a:prstGeom prst="bentConnector3">
            <a:avLst>
              <a:gd name="adj1" fmla="val -25274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6187189" y="3268472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7561471" y="2423152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4969916" y="3518687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3619797" y="2415898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30D8D-172B-1D41-B271-BD73C2907E79}"/>
              </a:ext>
            </a:extLst>
          </p:cNvPr>
          <p:cNvSpPr txBox="1"/>
          <p:nvPr/>
        </p:nvSpPr>
        <p:spPr>
          <a:xfrm>
            <a:off x="3119036" y="2049534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24950F-C7E6-1C47-8586-BAC1D6E38022}"/>
              </a:ext>
            </a:extLst>
          </p:cNvPr>
          <p:cNvSpPr txBox="1"/>
          <p:nvPr/>
        </p:nvSpPr>
        <p:spPr>
          <a:xfrm>
            <a:off x="7070155" y="2057673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DD06F-F508-CF48-8811-BF8EB27F1CD4}"/>
              </a:ext>
            </a:extLst>
          </p:cNvPr>
          <p:cNvSpPr txBox="1"/>
          <p:nvPr/>
        </p:nvSpPr>
        <p:spPr>
          <a:xfrm>
            <a:off x="4508821" y="3217561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715622-5053-BF40-B11A-3DA984043056}"/>
              </a:ext>
            </a:extLst>
          </p:cNvPr>
          <p:cNvSpPr txBox="1"/>
          <p:nvPr/>
        </p:nvSpPr>
        <p:spPr>
          <a:xfrm>
            <a:off x="7739189" y="2877562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5C4674-299C-B541-BC55-05642B5CAE2E}"/>
              </a:ext>
            </a:extLst>
          </p:cNvPr>
          <p:cNvSpPr txBox="1"/>
          <p:nvPr/>
        </p:nvSpPr>
        <p:spPr>
          <a:xfrm>
            <a:off x="6193816" y="3550327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427619-DA6F-0142-8581-B969445AED83}"/>
              </a:ext>
            </a:extLst>
          </p:cNvPr>
          <p:cNvSpPr txBox="1"/>
          <p:nvPr/>
        </p:nvSpPr>
        <p:spPr>
          <a:xfrm>
            <a:off x="4274486" y="2877563"/>
            <a:ext cx="441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83733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Bent Arrow 63">
            <a:extLst>
              <a:ext uri="{FF2B5EF4-FFF2-40B4-BE49-F238E27FC236}">
                <a16:creationId xmlns:a16="http://schemas.microsoft.com/office/drawing/2014/main" id="{A5CDCF99-B777-634C-8529-8092297544BF}"/>
              </a:ext>
            </a:extLst>
          </p:cNvPr>
          <p:cNvSpPr/>
          <p:nvPr/>
        </p:nvSpPr>
        <p:spPr>
          <a:xfrm flipH="1" flipV="1">
            <a:off x="3125795" y="3019358"/>
            <a:ext cx="6136234" cy="654042"/>
          </a:xfrm>
          <a:prstGeom prst="bentArrow">
            <a:avLst>
              <a:gd name="adj1" fmla="val 22624"/>
              <a:gd name="adj2" fmla="val 24706"/>
              <a:gd name="adj3" fmla="val 35274"/>
              <a:gd name="adj4" fmla="val 12858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140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0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6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144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5498BB-B8E4-D142-BC9D-CB889CDE1BB8}"/>
              </a:ext>
            </a:extLst>
          </p:cNvPr>
          <p:cNvSpPr/>
          <p:nvPr/>
        </p:nvSpPr>
        <p:spPr>
          <a:xfrm>
            <a:off x="585043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y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E05827-925D-9E42-9D09-E60CBF0EFCB7}"/>
              </a:ext>
            </a:extLst>
          </p:cNvPr>
          <p:cNvSpPr/>
          <p:nvPr/>
        </p:nvSpPr>
        <p:spPr>
          <a:xfrm>
            <a:off x="7556235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A63444-2F87-1540-A294-6794770D3694}"/>
              </a:ext>
            </a:extLst>
          </p:cNvPr>
          <p:cNvSpPr/>
          <p:nvPr/>
        </p:nvSpPr>
        <p:spPr>
          <a:xfrm>
            <a:off x="4144643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38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62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1CBA15-38A0-1544-9BBE-194DE4641833}"/>
              </a:ext>
            </a:extLst>
          </p:cNvPr>
          <p:cNvSpPr/>
          <p:nvPr/>
        </p:nvSpPr>
        <p:spPr>
          <a:xfrm>
            <a:off x="2438847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2755404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60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6163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2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9575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2A4190-CDDA-9E41-9FBE-711FCF1C65FA}"/>
              </a:ext>
            </a:extLst>
          </p:cNvPr>
          <p:cNvCxnSpPr>
            <a:cxnSpLocks/>
          </p:cNvCxnSpPr>
          <p:nvPr/>
        </p:nvCxnSpPr>
        <p:spPr>
          <a:xfrm flipV="1">
            <a:off x="2754745" y="2844943"/>
            <a:ext cx="8284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181DA6-0D79-A34F-8A9A-66565F391D31}"/>
              </a:ext>
            </a:extLst>
          </p:cNvPr>
          <p:cNvCxnSpPr>
            <a:cxnSpLocks/>
          </p:cNvCxnSpPr>
          <p:nvPr/>
        </p:nvCxnSpPr>
        <p:spPr>
          <a:xfrm flipH="1" flipV="1">
            <a:off x="4457928" y="2844944"/>
            <a:ext cx="13510" cy="8647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E5B4048-4611-0D4F-BEB0-4C23C443ACF2}"/>
              </a:ext>
            </a:extLst>
          </p:cNvPr>
          <p:cNvCxnSpPr>
            <a:cxnSpLocks/>
          </p:cNvCxnSpPr>
          <p:nvPr/>
        </p:nvCxnSpPr>
        <p:spPr>
          <a:xfrm flipH="1" flipV="1">
            <a:off x="6168026" y="2844943"/>
            <a:ext cx="4909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2421E27-41E9-904B-8D3D-0CC5CD5BB40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0" y="2844943"/>
            <a:ext cx="697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9579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3078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4784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6491801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8196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5850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7556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4144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2438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9262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0A0A56-2081-374D-B5DF-698FE05BDECE}"/>
              </a:ext>
            </a:extLst>
          </p:cNvPr>
          <p:cNvSpPr txBox="1"/>
          <p:nvPr/>
        </p:nvSpPr>
        <p:spPr>
          <a:xfrm>
            <a:off x="1541138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6E36B26-79C4-F844-82C8-A10C870542A5}"/>
              </a:ext>
            </a:extLst>
          </p:cNvPr>
          <p:cNvSpPr txBox="1"/>
          <p:nvPr/>
        </p:nvSpPr>
        <p:spPr>
          <a:xfrm>
            <a:off x="147997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5CC53E0-6B0A-CA4A-BE2E-C9E096AD786E}"/>
              </a:ext>
            </a:extLst>
          </p:cNvPr>
          <p:cNvSpPr txBox="1"/>
          <p:nvPr/>
        </p:nvSpPr>
        <p:spPr>
          <a:xfrm>
            <a:off x="1524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EED3C3C7-997B-7F4C-8CD8-4FCB8DC7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8531"/>
            <a:ext cx="8229600" cy="165157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RNN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Exploding Gradient problem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7F2831F-E5A5-5A4D-9FE0-187B73A7DCBF}"/>
              </a:ext>
            </a:extLst>
          </p:cNvPr>
          <p:cNvSpPr txBox="1"/>
          <p:nvPr/>
        </p:nvSpPr>
        <p:spPr>
          <a:xfrm>
            <a:off x="2809898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70BE92E-75F6-EF44-8DDA-E38414B671FE}"/>
              </a:ext>
            </a:extLst>
          </p:cNvPr>
          <p:cNvSpPr txBox="1"/>
          <p:nvPr/>
        </p:nvSpPr>
        <p:spPr>
          <a:xfrm>
            <a:off x="2817284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24AF6E1-3C18-7E41-8962-41715BC2862A}"/>
              </a:ext>
            </a:extLst>
          </p:cNvPr>
          <p:cNvSpPr txBox="1"/>
          <p:nvPr/>
        </p:nvSpPr>
        <p:spPr>
          <a:xfrm>
            <a:off x="3333965" y="3568118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1.1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72D8700-C573-0840-B4D9-601479DB8B56}"/>
              </a:ext>
            </a:extLst>
          </p:cNvPr>
          <p:cNvSpPr txBox="1"/>
          <p:nvPr/>
        </p:nvSpPr>
        <p:spPr>
          <a:xfrm>
            <a:off x="4441833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C4580DF-4AA5-8947-B2A3-0C9DD8963F7B}"/>
              </a:ext>
            </a:extLst>
          </p:cNvPr>
          <p:cNvSpPr txBox="1"/>
          <p:nvPr/>
        </p:nvSpPr>
        <p:spPr>
          <a:xfrm>
            <a:off x="4449219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9838D1A-8CF9-574C-89C5-D0BA33E22436}"/>
              </a:ext>
            </a:extLst>
          </p:cNvPr>
          <p:cNvSpPr txBox="1"/>
          <p:nvPr/>
        </p:nvSpPr>
        <p:spPr>
          <a:xfrm>
            <a:off x="4965900" y="3568118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1.1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7A87FDC-7DD7-9E48-BDED-3823B7DB715E}"/>
              </a:ext>
            </a:extLst>
          </p:cNvPr>
          <p:cNvSpPr txBox="1"/>
          <p:nvPr/>
        </p:nvSpPr>
        <p:spPr>
          <a:xfrm>
            <a:off x="6204577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98667F3-F2BE-114E-AC5E-0C4263917E66}"/>
              </a:ext>
            </a:extLst>
          </p:cNvPr>
          <p:cNvSpPr txBox="1"/>
          <p:nvPr/>
        </p:nvSpPr>
        <p:spPr>
          <a:xfrm>
            <a:off x="6211963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522B8FF-77AF-214B-A888-260C70A2D990}"/>
              </a:ext>
            </a:extLst>
          </p:cNvPr>
          <p:cNvSpPr txBox="1"/>
          <p:nvPr/>
        </p:nvSpPr>
        <p:spPr>
          <a:xfrm>
            <a:off x="6728644" y="3568118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1.1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FFBCCA3-D688-6649-802D-3653C88F7544}"/>
              </a:ext>
            </a:extLst>
          </p:cNvPr>
          <p:cNvSpPr txBox="1"/>
          <p:nvPr/>
        </p:nvSpPr>
        <p:spPr>
          <a:xfrm>
            <a:off x="7861274" y="3056017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1CAF5F1-5735-5A49-87A5-97985255B55C}"/>
              </a:ext>
            </a:extLst>
          </p:cNvPr>
          <p:cNvSpPr txBox="1"/>
          <p:nvPr/>
        </p:nvSpPr>
        <p:spPr>
          <a:xfrm>
            <a:off x="7868660" y="4524238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C0D8E9A-7863-4349-B05C-D364D058BE4A}"/>
              </a:ext>
            </a:extLst>
          </p:cNvPr>
          <p:cNvSpPr txBox="1"/>
          <p:nvPr/>
        </p:nvSpPr>
        <p:spPr>
          <a:xfrm>
            <a:off x="8385341" y="3556422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1.1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3361228-A36A-8B4D-AF5D-00CE4E93F197}"/>
              </a:ext>
            </a:extLst>
          </p:cNvPr>
          <p:cNvSpPr txBox="1"/>
          <p:nvPr/>
        </p:nvSpPr>
        <p:spPr>
          <a:xfrm>
            <a:off x="8443173" y="1676490"/>
            <a:ext cx="1038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Error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D4396F6-B0CC-694F-897D-8D2B7250B8FD}"/>
              </a:ext>
            </a:extLst>
          </p:cNvPr>
          <p:cNvSpPr txBox="1"/>
          <p:nvPr/>
        </p:nvSpPr>
        <p:spPr>
          <a:xfrm>
            <a:off x="5056987" y="5890382"/>
            <a:ext cx="3174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 = 1.1 &gt; 1 (Exploding) 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E0DA53F-7DB9-654D-8E86-B96A0701A6CA}"/>
              </a:ext>
            </a:extLst>
          </p:cNvPr>
          <p:cNvSpPr/>
          <p:nvPr/>
        </p:nvSpPr>
        <p:spPr>
          <a:xfrm>
            <a:off x="1853882" y="6635019"/>
            <a:ext cx="84842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/deep-math-machine-learning-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/chapter-10-1-deepnlp-lstm-long-short-term-memory-networks-with-math-21477f8e4235</a:t>
            </a:r>
          </a:p>
        </p:txBody>
      </p:sp>
    </p:spTree>
    <p:extLst>
      <p:ext uri="{BB962C8B-B14F-4D97-AF65-F5344CB8AC3E}">
        <p14:creationId xmlns:p14="http://schemas.microsoft.com/office/powerpoint/2010/main" val="395305192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74427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RNN LSTM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141</a:t>
            </a:fld>
            <a:endParaRPr lang="zh-TW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107" y="971772"/>
            <a:ext cx="7164288" cy="26810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107" y="3839156"/>
            <a:ext cx="7149298" cy="26861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4B93C9-4AC4-2A48-8C5A-B94472465A1F}"/>
              </a:ext>
            </a:extLst>
          </p:cNvPr>
          <p:cNvSpPr txBox="1"/>
          <p:nvPr/>
        </p:nvSpPr>
        <p:spPr>
          <a:xfrm>
            <a:off x="1600327" y="2081448"/>
            <a:ext cx="761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RNN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038F81-D57C-1D4D-B625-FED90B7C1829}"/>
              </a:ext>
            </a:extLst>
          </p:cNvPr>
          <p:cNvSpPr txBox="1"/>
          <p:nvPr/>
        </p:nvSpPr>
        <p:spPr>
          <a:xfrm>
            <a:off x="1607995" y="5182250"/>
            <a:ext cx="878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LSTM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9097A0-183F-C543-98A4-F37FE790E98F}"/>
              </a:ext>
            </a:extLst>
          </p:cNvPr>
          <p:cNvSpPr/>
          <p:nvPr/>
        </p:nvSpPr>
        <p:spPr>
          <a:xfrm>
            <a:off x="2484120" y="6589555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1116716189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4625"/>
            <a:ext cx="8229600" cy="129802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Long Short Term Memory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(LSTM)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142</a:t>
            </a:fld>
            <a:endParaRPr lang="zh-TW" alt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2" y="1556792"/>
            <a:ext cx="8815874" cy="33123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648" y="5157192"/>
            <a:ext cx="6563072" cy="12228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BA91859-A6C0-1A40-9ED4-375202A6F66C}"/>
              </a:ext>
            </a:extLst>
          </p:cNvPr>
          <p:cNvSpPr/>
          <p:nvPr/>
        </p:nvSpPr>
        <p:spPr>
          <a:xfrm>
            <a:off x="2484120" y="6589555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36484788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4625"/>
            <a:ext cx="8229600" cy="129802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Long Short Term Memory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(LSTM)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143</a:t>
            </a:fld>
            <a:endParaRPr lang="zh-TW" alt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2" y="1556792"/>
            <a:ext cx="8815874" cy="33123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648" y="5157192"/>
            <a:ext cx="6563072" cy="12228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1E861B-50B8-C546-9165-9B03369EA945}"/>
              </a:ext>
            </a:extLst>
          </p:cNvPr>
          <p:cNvSpPr txBox="1"/>
          <p:nvPr/>
        </p:nvSpPr>
        <p:spPr>
          <a:xfrm>
            <a:off x="4752110" y="1888262"/>
            <a:ext cx="7325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forget </a:t>
            </a:r>
            <a:br>
              <a:rPr lang="en-US" sz="1600" dirty="0">
                <a:solidFill>
                  <a:srgbClr val="C00000"/>
                </a:solidFill>
              </a:rPr>
            </a:br>
            <a:r>
              <a:rPr lang="en-US" sz="1600" dirty="0">
                <a:solidFill>
                  <a:srgbClr val="C00000"/>
                </a:solidFill>
              </a:rPr>
              <a:t>gate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857A16-50C4-F94A-AC3D-146602F4363A}"/>
              </a:ext>
            </a:extLst>
          </p:cNvPr>
          <p:cNvSpPr txBox="1"/>
          <p:nvPr/>
        </p:nvSpPr>
        <p:spPr>
          <a:xfrm>
            <a:off x="5546221" y="1888261"/>
            <a:ext cx="622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input</a:t>
            </a:r>
            <a:br>
              <a:rPr lang="en-US" sz="1600" dirty="0">
                <a:solidFill>
                  <a:srgbClr val="C00000"/>
                </a:solidFill>
              </a:rPr>
            </a:br>
            <a:r>
              <a:rPr lang="en-US" sz="1600" dirty="0">
                <a:solidFill>
                  <a:srgbClr val="C00000"/>
                </a:solidFill>
              </a:rPr>
              <a:t>gate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39DFDB-9978-8744-8689-CF825824AB89}"/>
              </a:ext>
            </a:extLst>
          </p:cNvPr>
          <p:cNvSpPr txBox="1"/>
          <p:nvPr/>
        </p:nvSpPr>
        <p:spPr>
          <a:xfrm>
            <a:off x="6258003" y="1875560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output</a:t>
            </a:r>
            <a:br>
              <a:rPr lang="en-US" sz="1600" dirty="0">
                <a:solidFill>
                  <a:srgbClr val="C00000"/>
                </a:solidFill>
              </a:rPr>
            </a:br>
            <a:r>
              <a:rPr lang="en-US" sz="1600" dirty="0">
                <a:solidFill>
                  <a:srgbClr val="C00000"/>
                </a:solidFill>
              </a:rPr>
              <a:t>gate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1306E3-6B2F-014B-BD07-A485CFB8A394}"/>
              </a:ext>
            </a:extLst>
          </p:cNvPr>
          <p:cNvSpPr/>
          <p:nvPr/>
        </p:nvSpPr>
        <p:spPr>
          <a:xfrm>
            <a:off x="2484120" y="6589555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49571484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chemeClr val="accent1"/>
                </a:solidFill>
              </a:rPr>
              <a:t>Gated Recurrent Unit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zh-TW" altLang="en-US" dirty="0">
                <a:solidFill>
                  <a:schemeClr val="accent1"/>
                </a:solidFill>
              </a:rPr>
              <a:t> </a:t>
            </a:r>
            <a:r>
              <a:rPr lang="en-US" altLang="zh-TW" dirty="0">
                <a:solidFill>
                  <a:schemeClr val="accent1"/>
                </a:solidFill>
              </a:rPr>
              <a:t>(GRU)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144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3633" y="1836192"/>
            <a:ext cx="6649701" cy="45365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70A2815-7900-794C-885F-55790EC4DACC}"/>
              </a:ext>
            </a:extLst>
          </p:cNvPr>
          <p:cNvSpPr/>
          <p:nvPr/>
        </p:nvSpPr>
        <p:spPr>
          <a:xfrm>
            <a:off x="2484120" y="6589555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128338058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chemeClr val="accent1"/>
                </a:solidFill>
              </a:rPr>
              <a:t>Gated Recurrent Unit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zh-TW" altLang="en-US" dirty="0">
                <a:solidFill>
                  <a:schemeClr val="accent1"/>
                </a:solidFill>
              </a:rPr>
              <a:t> </a:t>
            </a:r>
            <a:r>
              <a:rPr lang="en-US" altLang="zh-TW" dirty="0">
                <a:solidFill>
                  <a:schemeClr val="accent1"/>
                </a:solidFill>
              </a:rPr>
              <a:t>(GRU)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145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3633" y="1836192"/>
            <a:ext cx="6649701" cy="45365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A041EA-93BD-0140-9C27-3AE44AE3F412}"/>
              </a:ext>
            </a:extLst>
          </p:cNvPr>
          <p:cNvSpPr txBox="1"/>
          <p:nvPr/>
        </p:nvSpPr>
        <p:spPr>
          <a:xfrm>
            <a:off x="4968009" y="1669255"/>
            <a:ext cx="8858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reset 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gate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D99792-61A8-3049-A6BD-7B75AD6B30AF}"/>
              </a:ext>
            </a:extLst>
          </p:cNvPr>
          <p:cNvSpPr txBox="1"/>
          <p:nvPr/>
        </p:nvSpPr>
        <p:spPr>
          <a:xfrm>
            <a:off x="6020955" y="1669005"/>
            <a:ext cx="10681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update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gate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886AD6-E37B-4641-8A10-5EA3E4C1C30D}"/>
              </a:ext>
            </a:extLst>
          </p:cNvPr>
          <p:cNvSpPr/>
          <p:nvPr/>
        </p:nvSpPr>
        <p:spPr>
          <a:xfrm>
            <a:off x="2484120" y="6589555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3323508846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FFB6D-BF93-B148-B81D-A19C4EDCC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6281" y="0"/>
            <a:ext cx="6871854" cy="87283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LSTM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8202C0-EBA5-8D48-A2CC-29B0F789E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CA3B0C-9681-C248-BCD1-E38C0FA3055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4253" y="1002001"/>
            <a:ext cx="6142937" cy="545185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FDD00C1-5DE3-324F-9E4D-965414B71EB5}"/>
              </a:ext>
            </a:extLst>
          </p:cNvPr>
          <p:cNvSpPr/>
          <p:nvPr/>
        </p:nvSpPr>
        <p:spPr>
          <a:xfrm>
            <a:off x="1945676" y="6623273"/>
            <a:ext cx="83693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Shi Yan (2016), Understanding LSTM and its diagrams,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mlreview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/understanding-lstm-and-its-diagrams-37e2f46f1714</a:t>
            </a:r>
          </a:p>
        </p:txBody>
      </p:sp>
    </p:spTree>
    <p:extLst>
      <p:ext uri="{BB962C8B-B14F-4D97-AF65-F5344CB8AC3E}">
        <p14:creationId xmlns:p14="http://schemas.microsoft.com/office/powerpoint/2010/main" val="173092568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2576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LSTM vs GRU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147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5362" y="1365136"/>
            <a:ext cx="8066608" cy="28559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43673" y="4363636"/>
            <a:ext cx="11106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LSTM</a:t>
            </a:r>
          </a:p>
        </p:txBody>
      </p:sp>
      <p:sp>
        <p:nvSpPr>
          <p:cNvPr id="7" name="Rectangle 6"/>
          <p:cNvSpPr/>
          <p:nvPr/>
        </p:nvSpPr>
        <p:spPr>
          <a:xfrm>
            <a:off x="1981201" y="5085185"/>
            <a:ext cx="41295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, f and o are the </a:t>
            </a:r>
            <a:r>
              <a:rPr lang="en-US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input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forget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and </a:t>
            </a:r>
            <a:r>
              <a:rPr lang="en-US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output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gates, respectively. </a:t>
            </a: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 and c˜ denote the memory cell and the new memory cell content. </a:t>
            </a:r>
          </a:p>
        </p:txBody>
      </p:sp>
      <p:sp>
        <p:nvSpPr>
          <p:cNvPr id="8" name="Rectangle 7"/>
          <p:cNvSpPr/>
          <p:nvPr/>
        </p:nvSpPr>
        <p:spPr>
          <a:xfrm>
            <a:off x="6358668" y="5064691"/>
            <a:ext cx="38521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r and z are the </a:t>
            </a:r>
            <a:r>
              <a:rPr lang="en-US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reset</a:t>
            </a:r>
            <a:r>
              <a:rPr lang="en-US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 and </a:t>
            </a:r>
            <a:r>
              <a:rPr lang="en-US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update</a:t>
            </a:r>
            <a:r>
              <a:rPr lang="en-US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 gates, and h and h˜ are the activation and the candidate activation.</a:t>
            </a:r>
          </a:p>
        </p:txBody>
      </p:sp>
      <p:sp>
        <p:nvSpPr>
          <p:cNvPr id="9" name="Rectangle 8"/>
          <p:cNvSpPr/>
          <p:nvPr/>
        </p:nvSpPr>
        <p:spPr>
          <a:xfrm>
            <a:off x="7608169" y="4369693"/>
            <a:ext cx="9444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GRU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81200" y="6422287"/>
            <a:ext cx="7715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Chung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Junyoung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Caglar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Gulcehre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KyungHyun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Cho,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Yoshua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Bengio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"Empirical evaluation of gated recurrent neural networks on sequence modeling." </a:t>
            </a: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 preprint arXiv:1412.3555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(2014).</a:t>
            </a:r>
          </a:p>
        </p:txBody>
      </p:sp>
    </p:spTree>
    <p:extLst>
      <p:ext uri="{BB962C8B-B14F-4D97-AF65-F5344CB8AC3E}">
        <p14:creationId xmlns:p14="http://schemas.microsoft.com/office/powerpoint/2010/main" val="504405051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E450E-E364-9A4F-A985-68237D50C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148</a:t>
            </a:fld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69BFB9B-FB13-964B-966F-75C91470C5F5}"/>
              </a:ext>
            </a:extLst>
          </p:cNvPr>
          <p:cNvSpPr/>
          <p:nvPr/>
        </p:nvSpPr>
        <p:spPr>
          <a:xfrm>
            <a:off x="3662021" y="2771685"/>
            <a:ext cx="4959927" cy="3131127"/>
          </a:xfrm>
          <a:prstGeom prst="roundRect">
            <a:avLst/>
          </a:prstGeom>
          <a:solidFill>
            <a:srgbClr val="8EFA00">
              <a:alpha val="40000"/>
            </a:srgbClr>
          </a:solidFill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56ABA18-76E0-4E44-B68A-0DAF704F2112}"/>
              </a:ext>
            </a:extLst>
          </p:cNvPr>
          <p:cNvCxnSpPr>
            <a:cxnSpLocks/>
          </p:cNvCxnSpPr>
          <p:nvPr/>
        </p:nvCxnSpPr>
        <p:spPr>
          <a:xfrm flipV="1">
            <a:off x="3130345" y="3441866"/>
            <a:ext cx="6086725" cy="16168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D956D478-0381-BE41-921C-C5A184203F17}"/>
              </a:ext>
            </a:extLst>
          </p:cNvPr>
          <p:cNvSpPr/>
          <p:nvPr/>
        </p:nvSpPr>
        <p:spPr>
          <a:xfrm>
            <a:off x="4234651" y="3283041"/>
            <a:ext cx="318051" cy="3087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D2A5333-4394-224C-950A-EB9F8240CAB4}"/>
              </a:ext>
            </a:extLst>
          </p:cNvPr>
          <p:cNvSpPr/>
          <p:nvPr/>
        </p:nvSpPr>
        <p:spPr>
          <a:xfrm>
            <a:off x="5838164" y="3283041"/>
            <a:ext cx="318051" cy="3087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0C0505-7B1B-E646-ABCB-91E23C5AFA19}"/>
              </a:ext>
            </a:extLst>
          </p:cNvPr>
          <p:cNvSpPr txBox="1"/>
          <p:nvPr/>
        </p:nvSpPr>
        <p:spPr>
          <a:xfrm>
            <a:off x="8700234" y="2903107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A21284-73CB-6240-A66C-86DF4348C8FB}"/>
              </a:ext>
            </a:extLst>
          </p:cNvPr>
          <p:cNvSpPr txBox="1"/>
          <p:nvPr/>
        </p:nvSpPr>
        <p:spPr>
          <a:xfrm>
            <a:off x="2890340" y="2985662"/>
            <a:ext cx="619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t-1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EE8239-6FEC-8246-90BA-64BB8B7AF419}"/>
              </a:ext>
            </a:extLst>
          </p:cNvPr>
          <p:cNvSpPr txBox="1"/>
          <p:nvPr/>
        </p:nvSpPr>
        <p:spPr>
          <a:xfrm>
            <a:off x="8790473" y="4747466"/>
            <a:ext cx="4138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6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6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8793C01-4B17-DD4D-877D-3D12A2568351}"/>
              </a:ext>
            </a:extLst>
          </p:cNvPr>
          <p:cNvSpPr txBox="1"/>
          <p:nvPr/>
        </p:nvSpPr>
        <p:spPr>
          <a:xfrm>
            <a:off x="2954837" y="4864991"/>
            <a:ext cx="59824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t-1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67FB77-F0C4-FE47-A7FB-A6AB7261B1A8}"/>
              </a:ext>
            </a:extLst>
          </p:cNvPr>
          <p:cNvSpPr txBox="1"/>
          <p:nvPr/>
        </p:nvSpPr>
        <p:spPr>
          <a:xfrm>
            <a:off x="3928320" y="4099789"/>
            <a:ext cx="327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EE821C1-F5F0-E647-952E-45AB01FAC5F8}"/>
              </a:ext>
            </a:extLst>
          </p:cNvPr>
          <p:cNvSpPr txBox="1"/>
          <p:nvPr/>
        </p:nvSpPr>
        <p:spPr>
          <a:xfrm>
            <a:off x="4796340" y="4106417"/>
            <a:ext cx="327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BEE1750-884C-4444-9B7B-EC5FCE38927F}"/>
              </a:ext>
            </a:extLst>
          </p:cNvPr>
          <p:cNvSpPr txBox="1"/>
          <p:nvPr/>
        </p:nvSpPr>
        <p:spPr>
          <a:xfrm>
            <a:off x="6407588" y="4077743"/>
            <a:ext cx="396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4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2F8C28D-5427-B34B-8420-2D552C763E28}"/>
              </a:ext>
            </a:extLst>
          </p:cNvPr>
          <p:cNvSpPr txBox="1"/>
          <p:nvPr/>
        </p:nvSpPr>
        <p:spPr>
          <a:xfrm>
            <a:off x="7510372" y="2100302"/>
            <a:ext cx="396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4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7CD9B5F-2D4D-6142-AA82-F275DFBBACF4}"/>
              </a:ext>
            </a:extLst>
          </p:cNvPr>
          <p:cNvSpPr txBox="1"/>
          <p:nvPr/>
        </p:nvSpPr>
        <p:spPr>
          <a:xfrm>
            <a:off x="3583771" y="5850356"/>
            <a:ext cx="39466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6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6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9D7F736-CB92-8145-B459-8F6D3405608B}"/>
              </a:ext>
            </a:extLst>
          </p:cNvPr>
          <p:cNvCxnSpPr>
            <a:cxnSpLocks/>
          </p:cNvCxnSpPr>
          <p:nvPr/>
        </p:nvCxnSpPr>
        <p:spPr>
          <a:xfrm flipV="1">
            <a:off x="8123583" y="2116193"/>
            <a:ext cx="0" cy="1166848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Bent Arrow 38">
            <a:extLst>
              <a:ext uri="{FF2B5EF4-FFF2-40B4-BE49-F238E27FC236}">
                <a16:creationId xmlns:a16="http://schemas.microsoft.com/office/drawing/2014/main" id="{556A3169-5E53-4D46-9262-3091EAE58881}"/>
              </a:ext>
            </a:extLst>
          </p:cNvPr>
          <p:cNvSpPr/>
          <p:nvPr/>
        </p:nvSpPr>
        <p:spPr>
          <a:xfrm rot="10800000" flipH="1">
            <a:off x="7567745" y="3417615"/>
            <a:ext cx="1493844" cy="2018268"/>
          </a:xfrm>
          <a:prstGeom prst="bentArrow">
            <a:avLst>
              <a:gd name="adj1" fmla="val 3051"/>
              <a:gd name="adj2" fmla="val 7929"/>
              <a:gd name="adj3" fmla="val 18497"/>
              <a:gd name="adj4" fmla="val 12858"/>
            </a:avLst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Bent Arrow 39">
            <a:extLst>
              <a:ext uri="{FF2B5EF4-FFF2-40B4-BE49-F238E27FC236}">
                <a16:creationId xmlns:a16="http://schemas.microsoft.com/office/drawing/2014/main" id="{CA84901E-F809-194F-9A5D-B0652BAEDEE9}"/>
              </a:ext>
            </a:extLst>
          </p:cNvPr>
          <p:cNvSpPr/>
          <p:nvPr/>
        </p:nvSpPr>
        <p:spPr>
          <a:xfrm rot="5400000" flipH="1">
            <a:off x="3769364" y="3067896"/>
            <a:ext cx="1729614" cy="2906194"/>
          </a:xfrm>
          <a:prstGeom prst="bentArrow">
            <a:avLst>
              <a:gd name="adj1" fmla="val 3051"/>
              <a:gd name="adj2" fmla="val 7929"/>
              <a:gd name="adj3" fmla="val 18497"/>
              <a:gd name="adj4" fmla="val 12858"/>
            </a:avLst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Bent Arrow 41">
            <a:extLst>
              <a:ext uri="{FF2B5EF4-FFF2-40B4-BE49-F238E27FC236}">
                <a16:creationId xmlns:a16="http://schemas.microsoft.com/office/drawing/2014/main" id="{4C267553-3546-B641-9229-FDBDF69E8A95}"/>
              </a:ext>
            </a:extLst>
          </p:cNvPr>
          <p:cNvSpPr/>
          <p:nvPr/>
        </p:nvSpPr>
        <p:spPr>
          <a:xfrm rot="10800000" flipH="1" flipV="1">
            <a:off x="5053751" y="4243155"/>
            <a:ext cx="724199" cy="1110837"/>
          </a:xfrm>
          <a:prstGeom prst="bentArrow">
            <a:avLst>
              <a:gd name="adj1" fmla="val 10478"/>
              <a:gd name="adj2" fmla="val 17214"/>
              <a:gd name="adj3" fmla="val 34280"/>
              <a:gd name="adj4" fmla="val 12858"/>
            </a:avLst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7FC98E6-AC26-4444-A6B2-8998F24768C3}"/>
              </a:ext>
            </a:extLst>
          </p:cNvPr>
          <p:cNvCxnSpPr>
            <a:cxnSpLocks/>
          </p:cNvCxnSpPr>
          <p:nvPr/>
        </p:nvCxnSpPr>
        <p:spPr>
          <a:xfrm flipH="1" flipV="1">
            <a:off x="4360810" y="3656496"/>
            <a:ext cx="5567" cy="1661706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Freeform 55">
            <a:extLst>
              <a:ext uri="{FF2B5EF4-FFF2-40B4-BE49-F238E27FC236}">
                <a16:creationId xmlns:a16="http://schemas.microsoft.com/office/drawing/2014/main" id="{3D452010-59D7-204C-89CA-5733731416EF}"/>
              </a:ext>
            </a:extLst>
          </p:cNvPr>
          <p:cNvSpPr/>
          <p:nvPr/>
        </p:nvSpPr>
        <p:spPr>
          <a:xfrm>
            <a:off x="4008390" y="3761008"/>
            <a:ext cx="1915913" cy="2447996"/>
          </a:xfrm>
          <a:custGeom>
            <a:avLst/>
            <a:gdLst>
              <a:gd name="connsiteX0" fmla="*/ 0 w 1989580"/>
              <a:gd name="connsiteY0" fmla="*/ 2372139 h 2372139"/>
              <a:gd name="connsiteX1" fmla="*/ 26504 w 1989580"/>
              <a:gd name="connsiteY1" fmla="*/ 1802296 h 2372139"/>
              <a:gd name="connsiteX2" fmla="*/ 39756 w 1989580"/>
              <a:gd name="connsiteY2" fmla="*/ 1762539 h 2372139"/>
              <a:gd name="connsiteX3" fmla="*/ 66260 w 1989580"/>
              <a:gd name="connsiteY3" fmla="*/ 1696278 h 2372139"/>
              <a:gd name="connsiteX4" fmla="*/ 106017 w 1989580"/>
              <a:gd name="connsiteY4" fmla="*/ 1563757 h 2372139"/>
              <a:gd name="connsiteX5" fmla="*/ 119269 w 1989580"/>
              <a:gd name="connsiteY5" fmla="*/ 1524000 h 2372139"/>
              <a:gd name="connsiteX6" fmla="*/ 132521 w 1989580"/>
              <a:gd name="connsiteY6" fmla="*/ 1470991 h 2372139"/>
              <a:gd name="connsiteX7" fmla="*/ 225286 w 1989580"/>
              <a:gd name="connsiteY7" fmla="*/ 1338470 h 2372139"/>
              <a:gd name="connsiteX8" fmla="*/ 251791 w 1989580"/>
              <a:gd name="connsiteY8" fmla="*/ 1311965 h 2372139"/>
              <a:gd name="connsiteX9" fmla="*/ 291547 w 1989580"/>
              <a:gd name="connsiteY9" fmla="*/ 1298713 h 2372139"/>
              <a:gd name="connsiteX10" fmla="*/ 755373 w 1989580"/>
              <a:gd name="connsiteY10" fmla="*/ 1351722 h 2372139"/>
              <a:gd name="connsiteX11" fmla="*/ 1126434 w 1989580"/>
              <a:gd name="connsiteY11" fmla="*/ 1404731 h 2372139"/>
              <a:gd name="connsiteX12" fmla="*/ 1749286 w 1989580"/>
              <a:gd name="connsiteY12" fmla="*/ 1391478 h 2372139"/>
              <a:gd name="connsiteX13" fmla="*/ 1815547 w 1989580"/>
              <a:gd name="connsiteY13" fmla="*/ 1325217 h 2372139"/>
              <a:gd name="connsiteX14" fmla="*/ 1828800 w 1989580"/>
              <a:gd name="connsiteY14" fmla="*/ 1285461 h 2372139"/>
              <a:gd name="connsiteX15" fmla="*/ 1842052 w 1989580"/>
              <a:gd name="connsiteY15" fmla="*/ 1219200 h 2372139"/>
              <a:gd name="connsiteX16" fmla="*/ 1881808 w 1989580"/>
              <a:gd name="connsiteY16" fmla="*/ 1152939 h 2372139"/>
              <a:gd name="connsiteX17" fmla="*/ 1895060 w 1989580"/>
              <a:gd name="connsiteY17" fmla="*/ 1086678 h 2372139"/>
              <a:gd name="connsiteX18" fmla="*/ 1908313 w 1989580"/>
              <a:gd name="connsiteY18" fmla="*/ 993913 h 2372139"/>
              <a:gd name="connsiteX19" fmla="*/ 1921565 w 1989580"/>
              <a:gd name="connsiteY19" fmla="*/ 954157 h 2372139"/>
              <a:gd name="connsiteX20" fmla="*/ 1934817 w 1989580"/>
              <a:gd name="connsiteY20" fmla="*/ 861391 h 2372139"/>
              <a:gd name="connsiteX21" fmla="*/ 1961321 w 1989580"/>
              <a:gd name="connsiteY21" fmla="*/ 755374 h 2372139"/>
              <a:gd name="connsiteX22" fmla="*/ 1974573 w 1989580"/>
              <a:gd name="connsiteY22" fmla="*/ 622852 h 2372139"/>
              <a:gd name="connsiteX23" fmla="*/ 1987826 w 1989580"/>
              <a:gd name="connsiteY23" fmla="*/ 556591 h 2372139"/>
              <a:gd name="connsiteX24" fmla="*/ 1987826 w 1989580"/>
              <a:gd name="connsiteY24" fmla="*/ 0 h 2372139"/>
              <a:gd name="connsiteX0" fmla="*/ 0 w 1989580"/>
              <a:gd name="connsiteY0" fmla="*/ 2372139 h 2372139"/>
              <a:gd name="connsiteX1" fmla="*/ 26504 w 1989580"/>
              <a:gd name="connsiteY1" fmla="*/ 1802296 h 2372139"/>
              <a:gd name="connsiteX2" fmla="*/ 39756 w 1989580"/>
              <a:gd name="connsiteY2" fmla="*/ 1762539 h 2372139"/>
              <a:gd name="connsiteX3" fmla="*/ 66260 w 1989580"/>
              <a:gd name="connsiteY3" fmla="*/ 1696278 h 2372139"/>
              <a:gd name="connsiteX4" fmla="*/ 106017 w 1989580"/>
              <a:gd name="connsiteY4" fmla="*/ 1563757 h 2372139"/>
              <a:gd name="connsiteX5" fmla="*/ 119269 w 1989580"/>
              <a:gd name="connsiteY5" fmla="*/ 1524000 h 2372139"/>
              <a:gd name="connsiteX6" fmla="*/ 132521 w 1989580"/>
              <a:gd name="connsiteY6" fmla="*/ 1470991 h 2372139"/>
              <a:gd name="connsiteX7" fmla="*/ 225286 w 1989580"/>
              <a:gd name="connsiteY7" fmla="*/ 1338470 h 2372139"/>
              <a:gd name="connsiteX8" fmla="*/ 251791 w 1989580"/>
              <a:gd name="connsiteY8" fmla="*/ 1311965 h 2372139"/>
              <a:gd name="connsiteX9" fmla="*/ 755373 w 1989580"/>
              <a:gd name="connsiteY9" fmla="*/ 1351722 h 2372139"/>
              <a:gd name="connsiteX10" fmla="*/ 1126434 w 1989580"/>
              <a:gd name="connsiteY10" fmla="*/ 1404731 h 2372139"/>
              <a:gd name="connsiteX11" fmla="*/ 1749286 w 1989580"/>
              <a:gd name="connsiteY11" fmla="*/ 1391478 h 2372139"/>
              <a:gd name="connsiteX12" fmla="*/ 1815547 w 1989580"/>
              <a:gd name="connsiteY12" fmla="*/ 1325217 h 2372139"/>
              <a:gd name="connsiteX13" fmla="*/ 1828800 w 1989580"/>
              <a:gd name="connsiteY13" fmla="*/ 1285461 h 2372139"/>
              <a:gd name="connsiteX14" fmla="*/ 1842052 w 1989580"/>
              <a:gd name="connsiteY14" fmla="*/ 1219200 h 2372139"/>
              <a:gd name="connsiteX15" fmla="*/ 1881808 w 1989580"/>
              <a:gd name="connsiteY15" fmla="*/ 1152939 h 2372139"/>
              <a:gd name="connsiteX16" fmla="*/ 1895060 w 1989580"/>
              <a:gd name="connsiteY16" fmla="*/ 1086678 h 2372139"/>
              <a:gd name="connsiteX17" fmla="*/ 1908313 w 1989580"/>
              <a:gd name="connsiteY17" fmla="*/ 993913 h 2372139"/>
              <a:gd name="connsiteX18" fmla="*/ 1921565 w 1989580"/>
              <a:gd name="connsiteY18" fmla="*/ 954157 h 2372139"/>
              <a:gd name="connsiteX19" fmla="*/ 1934817 w 1989580"/>
              <a:gd name="connsiteY19" fmla="*/ 861391 h 2372139"/>
              <a:gd name="connsiteX20" fmla="*/ 1961321 w 1989580"/>
              <a:gd name="connsiteY20" fmla="*/ 755374 h 2372139"/>
              <a:gd name="connsiteX21" fmla="*/ 1974573 w 1989580"/>
              <a:gd name="connsiteY21" fmla="*/ 622852 h 2372139"/>
              <a:gd name="connsiteX22" fmla="*/ 1987826 w 1989580"/>
              <a:gd name="connsiteY22" fmla="*/ 556591 h 2372139"/>
              <a:gd name="connsiteX23" fmla="*/ 1987826 w 1989580"/>
              <a:gd name="connsiteY23" fmla="*/ 0 h 2372139"/>
              <a:gd name="connsiteX0" fmla="*/ 0 w 1989580"/>
              <a:gd name="connsiteY0" fmla="*/ 2372139 h 2372139"/>
              <a:gd name="connsiteX1" fmla="*/ 26504 w 1989580"/>
              <a:gd name="connsiteY1" fmla="*/ 1802296 h 2372139"/>
              <a:gd name="connsiteX2" fmla="*/ 39756 w 1989580"/>
              <a:gd name="connsiteY2" fmla="*/ 1762539 h 2372139"/>
              <a:gd name="connsiteX3" fmla="*/ 66260 w 1989580"/>
              <a:gd name="connsiteY3" fmla="*/ 1696278 h 2372139"/>
              <a:gd name="connsiteX4" fmla="*/ 106017 w 1989580"/>
              <a:gd name="connsiteY4" fmla="*/ 1563757 h 2372139"/>
              <a:gd name="connsiteX5" fmla="*/ 119269 w 1989580"/>
              <a:gd name="connsiteY5" fmla="*/ 1524000 h 2372139"/>
              <a:gd name="connsiteX6" fmla="*/ 225286 w 1989580"/>
              <a:gd name="connsiteY6" fmla="*/ 1338470 h 2372139"/>
              <a:gd name="connsiteX7" fmla="*/ 251791 w 1989580"/>
              <a:gd name="connsiteY7" fmla="*/ 1311965 h 2372139"/>
              <a:gd name="connsiteX8" fmla="*/ 755373 w 1989580"/>
              <a:gd name="connsiteY8" fmla="*/ 1351722 h 2372139"/>
              <a:gd name="connsiteX9" fmla="*/ 1126434 w 1989580"/>
              <a:gd name="connsiteY9" fmla="*/ 1404731 h 2372139"/>
              <a:gd name="connsiteX10" fmla="*/ 1749286 w 1989580"/>
              <a:gd name="connsiteY10" fmla="*/ 1391478 h 2372139"/>
              <a:gd name="connsiteX11" fmla="*/ 1815547 w 1989580"/>
              <a:gd name="connsiteY11" fmla="*/ 1325217 h 2372139"/>
              <a:gd name="connsiteX12" fmla="*/ 1828800 w 1989580"/>
              <a:gd name="connsiteY12" fmla="*/ 1285461 h 2372139"/>
              <a:gd name="connsiteX13" fmla="*/ 1842052 w 1989580"/>
              <a:gd name="connsiteY13" fmla="*/ 1219200 h 2372139"/>
              <a:gd name="connsiteX14" fmla="*/ 1881808 w 1989580"/>
              <a:gd name="connsiteY14" fmla="*/ 1152939 h 2372139"/>
              <a:gd name="connsiteX15" fmla="*/ 1895060 w 1989580"/>
              <a:gd name="connsiteY15" fmla="*/ 1086678 h 2372139"/>
              <a:gd name="connsiteX16" fmla="*/ 1908313 w 1989580"/>
              <a:gd name="connsiteY16" fmla="*/ 993913 h 2372139"/>
              <a:gd name="connsiteX17" fmla="*/ 1921565 w 1989580"/>
              <a:gd name="connsiteY17" fmla="*/ 954157 h 2372139"/>
              <a:gd name="connsiteX18" fmla="*/ 1934817 w 1989580"/>
              <a:gd name="connsiteY18" fmla="*/ 861391 h 2372139"/>
              <a:gd name="connsiteX19" fmla="*/ 1961321 w 1989580"/>
              <a:gd name="connsiteY19" fmla="*/ 755374 h 2372139"/>
              <a:gd name="connsiteX20" fmla="*/ 1974573 w 1989580"/>
              <a:gd name="connsiteY20" fmla="*/ 622852 h 2372139"/>
              <a:gd name="connsiteX21" fmla="*/ 1987826 w 1989580"/>
              <a:gd name="connsiteY21" fmla="*/ 556591 h 2372139"/>
              <a:gd name="connsiteX22" fmla="*/ 1987826 w 1989580"/>
              <a:gd name="connsiteY22" fmla="*/ 0 h 2372139"/>
              <a:gd name="connsiteX0" fmla="*/ 0 w 1989580"/>
              <a:gd name="connsiteY0" fmla="*/ 2372139 h 2372139"/>
              <a:gd name="connsiteX1" fmla="*/ 26504 w 1989580"/>
              <a:gd name="connsiteY1" fmla="*/ 1802296 h 2372139"/>
              <a:gd name="connsiteX2" fmla="*/ 39756 w 1989580"/>
              <a:gd name="connsiteY2" fmla="*/ 1762539 h 2372139"/>
              <a:gd name="connsiteX3" fmla="*/ 106017 w 1989580"/>
              <a:gd name="connsiteY3" fmla="*/ 1563757 h 2372139"/>
              <a:gd name="connsiteX4" fmla="*/ 119269 w 1989580"/>
              <a:gd name="connsiteY4" fmla="*/ 1524000 h 2372139"/>
              <a:gd name="connsiteX5" fmla="*/ 225286 w 1989580"/>
              <a:gd name="connsiteY5" fmla="*/ 1338470 h 2372139"/>
              <a:gd name="connsiteX6" fmla="*/ 251791 w 1989580"/>
              <a:gd name="connsiteY6" fmla="*/ 1311965 h 2372139"/>
              <a:gd name="connsiteX7" fmla="*/ 755373 w 1989580"/>
              <a:gd name="connsiteY7" fmla="*/ 1351722 h 2372139"/>
              <a:gd name="connsiteX8" fmla="*/ 1126434 w 1989580"/>
              <a:gd name="connsiteY8" fmla="*/ 1404731 h 2372139"/>
              <a:gd name="connsiteX9" fmla="*/ 1749286 w 1989580"/>
              <a:gd name="connsiteY9" fmla="*/ 1391478 h 2372139"/>
              <a:gd name="connsiteX10" fmla="*/ 1815547 w 1989580"/>
              <a:gd name="connsiteY10" fmla="*/ 1325217 h 2372139"/>
              <a:gd name="connsiteX11" fmla="*/ 1828800 w 1989580"/>
              <a:gd name="connsiteY11" fmla="*/ 1285461 h 2372139"/>
              <a:gd name="connsiteX12" fmla="*/ 1842052 w 1989580"/>
              <a:gd name="connsiteY12" fmla="*/ 1219200 h 2372139"/>
              <a:gd name="connsiteX13" fmla="*/ 1881808 w 1989580"/>
              <a:gd name="connsiteY13" fmla="*/ 1152939 h 2372139"/>
              <a:gd name="connsiteX14" fmla="*/ 1895060 w 1989580"/>
              <a:gd name="connsiteY14" fmla="*/ 1086678 h 2372139"/>
              <a:gd name="connsiteX15" fmla="*/ 1908313 w 1989580"/>
              <a:gd name="connsiteY15" fmla="*/ 993913 h 2372139"/>
              <a:gd name="connsiteX16" fmla="*/ 1921565 w 1989580"/>
              <a:gd name="connsiteY16" fmla="*/ 954157 h 2372139"/>
              <a:gd name="connsiteX17" fmla="*/ 1934817 w 1989580"/>
              <a:gd name="connsiteY17" fmla="*/ 861391 h 2372139"/>
              <a:gd name="connsiteX18" fmla="*/ 1961321 w 1989580"/>
              <a:gd name="connsiteY18" fmla="*/ 755374 h 2372139"/>
              <a:gd name="connsiteX19" fmla="*/ 1974573 w 1989580"/>
              <a:gd name="connsiteY19" fmla="*/ 622852 h 2372139"/>
              <a:gd name="connsiteX20" fmla="*/ 1987826 w 1989580"/>
              <a:gd name="connsiteY20" fmla="*/ 556591 h 2372139"/>
              <a:gd name="connsiteX21" fmla="*/ 1987826 w 1989580"/>
              <a:gd name="connsiteY21" fmla="*/ 0 h 2372139"/>
              <a:gd name="connsiteX0" fmla="*/ 0 w 1989580"/>
              <a:gd name="connsiteY0" fmla="*/ 2372139 h 2372139"/>
              <a:gd name="connsiteX1" fmla="*/ 26504 w 1989580"/>
              <a:gd name="connsiteY1" fmla="*/ 1802296 h 2372139"/>
              <a:gd name="connsiteX2" fmla="*/ 106017 w 1989580"/>
              <a:gd name="connsiteY2" fmla="*/ 1563757 h 2372139"/>
              <a:gd name="connsiteX3" fmla="*/ 119269 w 1989580"/>
              <a:gd name="connsiteY3" fmla="*/ 1524000 h 2372139"/>
              <a:gd name="connsiteX4" fmla="*/ 225286 w 1989580"/>
              <a:gd name="connsiteY4" fmla="*/ 1338470 h 2372139"/>
              <a:gd name="connsiteX5" fmla="*/ 251791 w 1989580"/>
              <a:gd name="connsiteY5" fmla="*/ 1311965 h 2372139"/>
              <a:gd name="connsiteX6" fmla="*/ 755373 w 1989580"/>
              <a:gd name="connsiteY6" fmla="*/ 1351722 h 2372139"/>
              <a:gd name="connsiteX7" fmla="*/ 1126434 w 1989580"/>
              <a:gd name="connsiteY7" fmla="*/ 1404731 h 2372139"/>
              <a:gd name="connsiteX8" fmla="*/ 1749286 w 1989580"/>
              <a:gd name="connsiteY8" fmla="*/ 1391478 h 2372139"/>
              <a:gd name="connsiteX9" fmla="*/ 1815547 w 1989580"/>
              <a:gd name="connsiteY9" fmla="*/ 1325217 h 2372139"/>
              <a:gd name="connsiteX10" fmla="*/ 1828800 w 1989580"/>
              <a:gd name="connsiteY10" fmla="*/ 1285461 h 2372139"/>
              <a:gd name="connsiteX11" fmla="*/ 1842052 w 1989580"/>
              <a:gd name="connsiteY11" fmla="*/ 1219200 h 2372139"/>
              <a:gd name="connsiteX12" fmla="*/ 1881808 w 1989580"/>
              <a:gd name="connsiteY12" fmla="*/ 1152939 h 2372139"/>
              <a:gd name="connsiteX13" fmla="*/ 1895060 w 1989580"/>
              <a:gd name="connsiteY13" fmla="*/ 1086678 h 2372139"/>
              <a:gd name="connsiteX14" fmla="*/ 1908313 w 1989580"/>
              <a:gd name="connsiteY14" fmla="*/ 993913 h 2372139"/>
              <a:gd name="connsiteX15" fmla="*/ 1921565 w 1989580"/>
              <a:gd name="connsiteY15" fmla="*/ 954157 h 2372139"/>
              <a:gd name="connsiteX16" fmla="*/ 1934817 w 1989580"/>
              <a:gd name="connsiteY16" fmla="*/ 861391 h 2372139"/>
              <a:gd name="connsiteX17" fmla="*/ 1961321 w 1989580"/>
              <a:gd name="connsiteY17" fmla="*/ 755374 h 2372139"/>
              <a:gd name="connsiteX18" fmla="*/ 1974573 w 1989580"/>
              <a:gd name="connsiteY18" fmla="*/ 622852 h 2372139"/>
              <a:gd name="connsiteX19" fmla="*/ 1987826 w 1989580"/>
              <a:gd name="connsiteY19" fmla="*/ 556591 h 2372139"/>
              <a:gd name="connsiteX20" fmla="*/ 1987826 w 1989580"/>
              <a:gd name="connsiteY20" fmla="*/ 0 h 2372139"/>
              <a:gd name="connsiteX0" fmla="*/ 0 w 1989580"/>
              <a:gd name="connsiteY0" fmla="*/ 2372139 h 2372139"/>
              <a:gd name="connsiteX1" fmla="*/ 106017 w 1989580"/>
              <a:gd name="connsiteY1" fmla="*/ 1563757 h 2372139"/>
              <a:gd name="connsiteX2" fmla="*/ 119269 w 1989580"/>
              <a:gd name="connsiteY2" fmla="*/ 1524000 h 2372139"/>
              <a:gd name="connsiteX3" fmla="*/ 225286 w 1989580"/>
              <a:gd name="connsiteY3" fmla="*/ 1338470 h 2372139"/>
              <a:gd name="connsiteX4" fmla="*/ 251791 w 1989580"/>
              <a:gd name="connsiteY4" fmla="*/ 1311965 h 2372139"/>
              <a:gd name="connsiteX5" fmla="*/ 755373 w 1989580"/>
              <a:gd name="connsiteY5" fmla="*/ 1351722 h 2372139"/>
              <a:gd name="connsiteX6" fmla="*/ 1126434 w 1989580"/>
              <a:gd name="connsiteY6" fmla="*/ 1404731 h 2372139"/>
              <a:gd name="connsiteX7" fmla="*/ 1749286 w 1989580"/>
              <a:gd name="connsiteY7" fmla="*/ 1391478 h 2372139"/>
              <a:gd name="connsiteX8" fmla="*/ 1815547 w 1989580"/>
              <a:gd name="connsiteY8" fmla="*/ 1325217 h 2372139"/>
              <a:gd name="connsiteX9" fmla="*/ 1828800 w 1989580"/>
              <a:gd name="connsiteY9" fmla="*/ 1285461 h 2372139"/>
              <a:gd name="connsiteX10" fmla="*/ 1842052 w 1989580"/>
              <a:gd name="connsiteY10" fmla="*/ 1219200 h 2372139"/>
              <a:gd name="connsiteX11" fmla="*/ 1881808 w 1989580"/>
              <a:gd name="connsiteY11" fmla="*/ 1152939 h 2372139"/>
              <a:gd name="connsiteX12" fmla="*/ 1895060 w 1989580"/>
              <a:gd name="connsiteY12" fmla="*/ 1086678 h 2372139"/>
              <a:gd name="connsiteX13" fmla="*/ 1908313 w 1989580"/>
              <a:gd name="connsiteY13" fmla="*/ 993913 h 2372139"/>
              <a:gd name="connsiteX14" fmla="*/ 1921565 w 1989580"/>
              <a:gd name="connsiteY14" fmla="*/ 954157 h 2372139"/>
              <a:gd name="connsiteX15" fmla="*/ 1934817 w 1989580"/>
              <a:gd name="connsiteY15" fmla="*/ 861391 h 2372139"/>
              <a:gd name="connsiteX16" fmla="*/ 1961321 w 1989580"/>
              <a:gd name="connsiteY16" fmla="*/ 755374 h 2372139"/>
              <a:gd name="connsiteX17" fmla="*/ 1974573 w 1989580"/>
              <a:gd name="connsiteY17" fmla="*/ 622852 h 2372139"/>
              <a:gd name="connsiteX18" fmla="*/ 1987826 w 1989580"/>
              <a:gd name="connsiteY18" fmla="*/ 556591 h 2372139"/>
              <a:gd name="connsiteX19" fmla="*/ 1987826 w 1989580"/>
              <a:gd name="connsiteY19" fmla="*/ 0 h 2372139"/>
              <a:gd name="connsiteX0" fmla="*/ 0 w 1989580"/>
              <a:gd name="connsiteY0" fmla="*/ 2372139 h 2372139"/>
              <a:gd name="connsiteX1" fmla="*/ 106017 w 1989580"/>
              <a:gd name="connsiteY1" fmla="*/ 1563757 h 2372139"/>
              <a:gd name="connsiteX2" fmla="*/ 119269 w 1989580"/>
              <a:gd name="connsiteY2" fmla="*/ 1524000 h 2372139"/>
              <a:gd name="connsiteX3" fmla="*/ 225286 w 1989580"/>
              <a:gd name="connsiteY3" fmla="*/ 1338470 h 2372139"/>
              <a:gd name="connsiteX4" fmla="*/ 251791 w 1989580"/>
              <a:gd name="connsiteY4" fmla="*/ 1311965 h 2372139"/>
              <a:gd name="connsiteX5" fmla="*/ 755373 w 1989580"/>
              <a:gd name="connsiteY5" fmla="*/ 1351722 h 2372139"/>
              <a:gd name="connsiteX6" fmla="*/ 1126434 w 1989580"/>
              <a:gd name="connsiteY6" fmla="*/ 1404731 h 2372139"/>
              <a:gd name="connsiteX7" fmla="*/ 1749286 w 1989580"/>
              <a:gd name="connsiteY7" fmla="*/ 1391478 h 2372139"/>
              <a:gd name="connsiteX8" fmla="*/ 1815547 w 1989580"/>
              <a:gd name="connsiteY8" fmla="*/ 1325217 h 2372139"/>
              <a:gd name="connsiteX9" fmla="*/ 1828800 w 1989580"/>
              <a:gd name="connsiteY9" fmla="*/ 1285461 h 2372139"/>
              <a:gd name="connsiteX10" fmla="*/ 1842052 w 1989580"/>
              <a:gd name="connsiteY10" fmla="*/ 1219200 h 2372139"/>
              <a:gd name="connsiteX11" fmla="*/ 1895060 w 1989580"/>
              <a:gd name="connsiteY11" fmla="*/ 1086678 h 2372139"/>
              <a:gd name="connsiteX12" fmla="*/ 1908313 w 1989580"/>
              <a:gd name="connsiteY12" fmla="*/ 993913 h 2372139"/>
              <a:gd name="connsiteX13" fmla="*/ 1921565 w 1989580"/>
              <a:gd name="connsiteY13" fmla="*/ 954157 h 2372139"/>
              <a:gd name="connsiteX14" fmla="*/ 1934817 w 1989580"/>
              <a:gd name="connsiteY14" fmla="*/ 861391 h 2372139"/>
              <a:gd name="connsiteX15" fmla="*/ 1961321 w 1989580"/>
              <a:gd name="connsiteY15" fmla="*/ 755374 h 2372139"/>
              <a:gd name="connsiteX16" fmla="*/ 1974573 w 1989580"/>
              <a:gd name="connsiteY16" fmla="*/ 622852 h 2372139"/>
              <a:gd name="connsiteX17" fmla="*/ 1987826 w 1989580"/>
              <a:gd name="connsiteY17" fmla="*/ 556591 h 2372139"/>
              <a:gd name="connsiteX18" fmla="*/ 1987826 w 1989580"/>
              <a:gd name="connsiteY18" fmla="*/ 0 h 2372139"/>
              <a:gd name="connsiteX0" fmla="*/ 0 w 1989580"/>
              <a:gd name="connsiteY0" fmla="*/ 2372139 h 2372139"/>
              <a:gd name="connsiteX1" fmla="*/ 106017 w 1989580"/>
              <a:gd name="connsiteY1" fmla="*/ 1563757 h 2372139"/>
              <a:gd name="connsiteX2" fmla="*/ 225286 w 1989580"/>
              <a:gd name="connsiteY2" fmla="*/ 1338470 h 2372139"/>
              <a:gd name="connsiteX3" fmla="*/ 251791 w 1989580"/>
              <a:gd name="connsiteY3" fmla="*/ 1311965 h 2372139"/>
              <a:gd name="connsiteX4" fmla="*/ 755373 w 1989580"/>
              <a:gd name="connsiteY4" fmla="*/ 1351722 h 2372139"/>
              <a:gd name="connsiteX5" fmla="*/ 1126434 w 1989580"/>
              <a:gd name="connsiteY5" fmla="*/ 1404731 h 2372139"/>
              <a:gd name="connsiteX6" fmla="*/ 1749286 w 1989580"/>
              <a:gd name="connsiteY6" fmla="*/ 1391478 h 2372139"/>
              <a:gd name="connsiteX7" fmla="*/ 1815547 w 1989580"/>
              <a:gd name="connsiteY7" fmla="*/ 1325217 h 2372139"/>
              <a:gd name="connsiteX8" fmla="*/ 1828800 w 1989580"/>
              <a:gd name="connsiteY8" fmla="*/ 1285461 h 2372139"/>
              <a:gd name="connsiteX9" fmla="*/ 1842052 w 1989580"/>
              <a:gd name="connsiteY9" fmla="*/ 1219200 h 2372139"/>
              <a:gd name="connsiteX10" fmla="*/ 1895060 w 1989580"/>
              <a:gd name="connsiteY10" fmla="*/ 1086678 h 2372139"/>
              <a:gd name="connsiteX11" fmla="*/ 1908313 w 1989580"/>
              <a:gd name="connsiteY11" fmla="*/ 993913 h 2372139"/>
              <a:gd name="connsiteX12" fmla="*/ 1921565 w 1989580"/>
              <a:gd name="connsiteY12" fmla="*/ 954157 h 2372139"/>
              <a:gd name="connsiteX13" fmla="*/ 1934817 w 1989580"/>
              <a:gd name="connsiteY13" fmla="*/ 861391 h 2372139"/>
              <a:gd name="connsiteX14" fmla="*/ 1961321 w 1989580"/>
              <a:gd name="connsiteY14" fmla="*/ 755374 h 2372139"/>
              <a:gd name="connsiteX15" fmla="*/ 1974573 w 1989580"/>
              <a:gd name="connsiteY15" fmla="*/ 622852 h 2372139"/>
              <a:gd name="connsiteX16" fmla="*/ 1987826 w 1989580"/>
              <a:gd name="connsiteY16" fmla="*/ 556591 h 2372139"/>
              <a:gd name="connsiteX17" fmla="*/ 1987826 w 1989580"/>
              <a:gd name="connsiteY17" fmla="*/ 0 h 2372139"/>
              <a:gd name="connsiteX0" fmla="*/ 0 w 1989580"/>
              <a:gd name="connsiteY0" fmla="*/ 2372139 h 2372139"/>
              <a:gd name="connsiteX1" fmla="*/ 106017 w 1989580"/>
              <a:gd name="connsiteY1" fmla="*/ 1563757 h 2372139"/>
              <a:gd name="connsiteX2" fmla="*/ 225286 w 1989580"/>
              <a:gd name="connsiteY2" fmla="*/ 1338470 h 2372139"/>
              <a:gd name="connsiteX3" fmla="*/ 251791 w 1989580"/>
              <a:gd name="connsiteY3" fmla="*/ 1311965 h 2372139"/>
              <a:gd name="connsiteX4" fmla="*/ 755373 w 1989580"/>
              <a:gd name="connsiteY4" fmla="*/ 1351722 h 2372139"/>
              <a:gd name="connsiteX5" fmla="*/ 1126434 w 1989580"/>
              <a:gd name="connsiteY5" fmla="*/ 1404731 h 2372139"/>
              <a:gd name="connsiteX6" fmla="*/ 1749286 w 1989580"/>
              <a:gd name="connsiteY6" fmla="*/ 1391478 h 2372139"/>
              <a:gd name="connsiteX7" fmla="*/ 1815547 w 1989580"/>
              <a:gd name="connsiteY7" fmla="*/ 1325217 h 2372139"/>
              <a:gd name="connsiteX8" fmla="*/ 1828800 w 1989580"/>
              <a:gd name="connsiteY8" fmla="*/ 1285461 h 2372139"/>
              <a:gd name="connsiteX9" fmla="*/ 1842052 w 1989580"/>
              <a:gd name="connsiteY9" fmla="*/ 1219200 h 2372139"/>
              <a:gd name="connsiteX10" fmla="*/ 1895060 w 1989580"/>
              <a:gd name="connsiteY10" fmla="*/ 1086678 h 2372139"/>
              <a:gd name="connsiteX11" fmla="*/ 1908313 w 1989580"/>
              <a:gd name="connsiteY11" fmla="*/ 993913 h 2372139"/>
              <a:gd name="connsiteX12" fmla="*/ 1921565 w 1989580"/>
              <a:gd name="connsiteY12" fmla="*/ 954157 h 2372139"/>
              <a:gd name="connsiteX13" fmla="*/ 1934817 w 1989580"/>
              <a:gd name="connsiteY13" fmla="*/ 861391 h 2372139"/>
              <a:gd name="connsiteX14" fmla="*/ 1961321 w 1989580"/>
              <a:gd name="connsiteY14" fmla="*/ 755374 h 2372139"/>
              <a:gd name="connsiteX15" fmla="*/ 1974573 w 1989580"/>
              <a:gd name="connsiteY15" fmla="*/ 622852 h 2372139"/>
              <a:gd name="connsiteX16" fmla="*/ 1987826 w 1989580"/>
              <a:gd name="connsiteY16" fmla="*/ 556591 h 2372139"/>
              <a:gd name="connsiteX17" fmla="*/ 1987826 w 1989580"/>
              <a:gd name="connsiteY17" fmla="*/ 0 h 2372139"/>
              <a:gd name="connsiteX0" fmla="*/ 0 w 1989580"/>
              <a:gd name="connsiteY0" fmla="*/ 2372139 h 2372139"/>
              <a:gd name="connsiteX1" fmla="*/ 106017 w 1989580"/>
              <a:gd name="connsiteY1" fmla="*/ 1563757 h 2372139"/>
              <a:gd name="connsiteX2" fmla="*/ 225286 w 1989580"/>
              <a:gd name="connsiteY2" fmla="*/ 1338470 h 2372139"/>
              <a:gd name="connsiteX3" fmla="*/ 755373 w 1989580"/>
              <a:gd name="connsiteY3" fmla="*/ 1351722 h 2372139"/>
              <a:gd name="connsiteX4" fmla="*/ 1126434 w 1989580"/>
              <a:gd name="connsiteY4" fmla="*/ 1404731 h 2372139"/>
              <a:gd name="connsiteX5" fmla="*/ 1749286 w 1989580"/>
              <a:gd name="connsiteY5" fmla="*/ 1391478 h 2372139"/>
              <a:gd name="connsiteX6" fmla="*/ 1815547 w 1989580"/>
              <a:gd name="connsiteY6" fmla="*/ 1325217 h 2372139"/>
              <a:gd name="connsiteX7" fmla="*/ 1828800 w 1989580"/>
              <a:gd name="connsiteY7" fmla="*/ 1285461 h 2372139"/>
              <a:gd name="connsiteX8" fmla="*/ 1842052 w 1989580"/>
              <a:gd name="connsiteY8" fmla="*/ 1219200 h 2372139"/>
              <a:gd name="connsiteX9" fmla="*/ 1895060 w 1989580"/>
              <a:gd name="connsiteY9" fmla="*/ 1086678 h 2372139"/>
              <a:gd name="connsiteX10" fmla="*/ 1908313 w 1989580"/>
              <a:gd name="connsiteY10" fmla="*/ 993913 h 2372139"/>
              <a:gd name="connsiteX11" fmla="*/ 1921565 w 1989580"/>
              <a:gd name="connsiteY11" fmla="*/ 954157 h 2372139"/>
              <a:gd name="connsiteX12" fmla="*/ 1934817 w 1989580"/>
              <a:gd name="connsiteY12" fmla="*/ 861391 h 2372139"/>
              <a:gd name="connsiteX13" fmla="*/ 1961321 w 1989580"/>
              <a:gd name="connsiteY13" fmla="*/ 755374 h 2372139"/>
              <a:gd name="connsiteX14" fmla="*/ 1974573 w 1989580"/>
              <a:gd name="connsiteY14" fmla="*/ 622852 h 2372139"/>
              <a:gd name="connsiteX15" fmla="*/ 1987826 w 1989580"/>
              <a:gd name="connsiteY15" fmla="*/ 556591 h 2372139"/>
              <a:gd name="connsiteX16" fmla="*/ 1987826 w 1989580"/>
              <a:gd name="connsiteY16" fmla="*/ 0 h 2372139"/>
              <a:gd name="connsiteX0" fmla="*/ 0 w 1989580"/>
              <a:gd name="connsiteY0" fmla="*/ 2372139 h 2372139"/>
              <a:gd name="connsiteX1" fmla="*/ 26504 w 1989580"/>
              <a:gd name="connsiteY1" fmla="*/ 1563757 h 2372139"/>
              <a:gd name="connsiteX2" fmla="*/ 225286 w 1989580"/>
              <a:gd name="connsiteY2" fmla="*/ 1338470 h 2372139"/>
              <a:gd name="connsiteX3" fmla="*/ 755373 w 1989580"/>
              <a:gd name="connsiteY3" fmla="*/ 1351722 h 2372139"/>
              <a:gd name="connsiteX4" fmla="*/ 1126434 w 1989580"/>
              <a:gd name="connsiteY4" fmla="*/ 1404731 h 2372139"/>
              <a:gd name="connsiteX5" fmla="*/ 1749286 w 1989580"/>
              <a:gd name="connsiteY5" fmla="*/ 1391478 h 2372139"/>
              <a:gd name="connsiteX6" fmla="*/ 1815547 w 1989580"/>
              <a:gd name="connsiteY6" fmla="*/ 1325217 h 2372139"/>
              <a:gd name="connsiteX7" fmla="*/ 1828800 w 1989580"/>
              <a:gd name="connsiteY7" fmla="*/ 1285461 h 2372139"/>
              <a:gd name="connsiteX8" fmla="*/ 1842052 w 1989580"/>
              <a:gd name="connsiteY8" fmla="*/ 1219200 h 2372139"/>
              <a:gd name="connsiteX9" fmla="*/ 1895060 w 1989580"/>
              <a:gd name="connsiteY9" fmla="*/ 1086678 h 2372139"/>
              <a:gd name="connsiteX10" fmla="*/ 1908313 w 1989580"/>
              <a:gd name="connsiteY10" fmla="*/ 993913 h 2372139"/>
              <a:gd name="connsiteX11" fmla="*/ 1921565 w 1989580"/>
              <a:gd name="connsiteY11" fmla="*/ 954157 h 2372139"/>
              <a:gd name="connsiteX12" fmla="*/ 1934817 w 1989580"/>
              <a:gd name="connsiteY12" fmla="*/ 861391 h 2372139"/>
              <a:gd name="connsiteX13" fmla="*/ 1961321 w 1989580"/>
              <a:gd name="connsiteY13" fmla="*/ 755374 h 2372139"/>
              <a:gd name="connsiteX14" fmla="*/ 1974573 w 1989580"/>
              <a:gd name="connsiteY14" fmla="*/ 622852 h 2372139"/>
              <a:gd name="connsiteX15" fmla="*/ 1987826 w 1989580"/>
              <a:gd name="connsiteY15" fmla="*/ 556591 h 2372139"/>
              <a:gd name="connsiteX16" fmla="*/ 1987826 w 1989580"/>
              <a:gd name="connsiteY16" fmla="*/ 0 h 2372139"/>
              <a:gd name="connsiteX0" fmla="*/ 0 w 1989580"/>
              <a:gd name="connsiteY0" fmla="*/ 2372139 h 2372139"/>
              <a:gd name="connsiteX1" fmla="*/ 26504 w 1989580"/>
              <a:gd name="connsiteY1" fmla="*/ 1563757 h 2372139"/>
              <a:gd name="connsiteX2" fmla="*/ 225286 w 1989580"/>
              <a:gd name="connsiteY2" fmla="*/ 1338470 h 2372139"/>
              <a:gd name="connsiteX3" fmla="*/ 755373 w 1989580"/>
              <a:gd name="connsiteY3" fmla="*/ 1351722 h 2372139"/>
              <a:gd name="connsiteX4" fmla="*/ 1126434 w 1989580"/>
              <a:gd name="connsiteY4" fmla="*/ 1404731 h 2372139"/>
              <a:gd name="connsiteX5" fmla="*/ 1749286 w 1989580"/>
              <a:gd name="connsiteY5" fmla="*/ 1391478 h 2372139"/>
              <a:gd name="connsiteX6" fmla="*/ 1815547 w 1989580"/>
              <a:gd name="connsiteY6" fmla="*/ 1325217 h 2372139"/>
              <a:gd name="connsiteX7" fmla="*/ 1828800 w 1989580"/>
              <a:gd name="connsiteY7" fmla="*/ 1285461 h 2372139"/>
              <a:gd name="connsiteX8" fmla="*/ 1895060 w 1989580"/>
              <a:gd name="connsiteY8" fmla="*/ 1086678 h 2372139"/>
              <a:gd name="connsiteX9" fmla="*/ 1908313 w 1989580"/>
              <a:gd name="connsiteY9" fmla="*/ 993913 h 2372139"/>
              <a:gd name="connsiteX10" fmla="*/ 1921565 w 1989580"/>
              <a:gd name="connsiteY10" fmla="*/ 954157 h 2372139"/>
              <a:gd name="connsiteX11" fmla="*/ 1934817 w 1989580"/>
              <a:gd name="connsiteY11" fmla="*/ 861391 h 2372139"/>
              <a:gd name="connsiteX12" fmla="*/ 1961321 w 1989580"/>
              <a:gd name="connsiteY12" fmla="*/ 755374 h 2372139"/>
              <a:gd name="connsiteX13" fmla="*/ 1974573 w 1989580"/>
              <a:gd name="connsiteY13" fmla="*/ 622852 h 2372139"/>
              <a:gd name="connsiteX14" fmla="*/ 1987826 w 1989580"/>
              <a:gd name="connsiteY14" fmla="*/ 556591 h 2372139"/>
              <a:gd name="connsiteX15" fmla="*/ 1987826 w 1989580"/>
              <a:gd name="connsiteY15" fmla="*/ 0 h 2372139"/>
              <a:gd name="connsiteX0" fmla="*/ 0 w 1989580"/>
              <a:gd name="connsiteY0" fmla="*/ 2372139 h 2372139"/>
              <a:gd name="connsiteX1" fmla="*/ 26504 w 1989580"/>
              <a:gd name="connsiteY1" fmla="*/ 1563757 h 2372139"/>
              <a:gd name="connsiteX2" fmla="*/ 225286 w 1989580"/>
              <a:gd name="connsiteY2" fmla="*/ 1338470 h 2372139"/>
              <a:gd name="connsiteX3" fmla="*/ 755373 w 1989580"/>
              <a:gd name="connsiteY3" fmla="*/ 1351722 h 2372139"/>
              <a:gd name="connsiteX4" fmla="*/ 1126434 w 1989580"/>
              <a:gd name="connsiteY4" fmla="*/ 1404731 h 2372139"/>
              <a:gd name="connsiteX5" fmla="*/ 1749286 w 1989580"/>
              <a:gd name="connsiteY5" fmla="*/ 1391478 h 2372139"/>
              <a:gd name="connsiteX6" fmla="*/ 1815547 w 1989580"/>
              <a:gd name="connsiteY6" fmla="*/ 1325217 h 2372139"/>
              <a:gd name="connsiteX7" fmla="*/ 1828800 w 1989580"/>
              <a:gd name="connsiteY7" fmla="*/ 1285461 h 2372139"/>
              <a:gd name="connsiteX8" fmla="*/ 1895060 w 1989580"/>
              <a:gd name="connsiteY8" fmla="*/ 1086678 h 2372139"/>
              <a:gd name="connsiteX9" fmla="*/ 1908313 w 1989580"/>
              <a:gd name="connsiteY9" fmla="*/ 993913 h 2372139"/>
              <a:gd name="connsiteX10" fmla="*/ 1934817 w 1989580"/>
              <a:gd name="connsiteY10" fmla="*/ 861391 h 2372139"/>
              <a:gd name="connsiteX11" fmla="*/ 1961321 w 1989580"/>
              <a:gd name="connsiteY11" fmla="*/ 755374 h 2372139"/>
              <a:gd name="connsiteX12" fmla="*/ 1974573 w 1989580"/>
              <a:gd name="connsiteY12" fmla="*/ 622852 h 2372139"/>
              <a:gd name="connsiteX13" fmla="*/ 1987826 w 1989580"/>
              <a:gd name="connsiteY13" fmla="*/ 556591 h 2372139"/>
              <a:gd name="connsiteX14" fmla="*/ 1987826 w 1989580"/>
              <a:gd name="connsiteY14" fmla="*/ 0 h 2372139"/>
              <a:gd name="connsiteX0" fmla="*/ 0 w 1989580"/>
              <a:gd name="connsiteY0" fmla="*/ 2372139 h 2372139"/>
              <a:gd name="connsiteX1" fmla="*/ 26504 w 1989580"/>
              <a:gd name="connsiteY1" fmla="*/ 1563757 h 2372139"/>
              <a:gd name="connsiteX2" fmla="*/ 225286 w 1989580"/>
              <a:gd name="connsiteY2" fmla="*/ 1338470 h 2372139"/>
              <a:gd name="connsiteX3" fmla="*/ 755373 w 1989580"/>
              <a:gd name="connsiteY3" fmla="*/ 1351722 h 2372139"/>
              <a:gd name="connsiteX4" fmla="*/ 1126434 w 1989580"/>
              <a:gd name="connsiteY4" fmla="*/ 1404731 h 2372139"/>
              <a:gd name="connsiteX5" fmla="*/ 1749286 w 1989580"/>
              <a:gd name="connsiteY5" fmla="*/ 1391478 h 2372139"/>
              <a:gd name="connsiteX6" fmla="*/ 1815547 w 1989580"/>
              <a:gd name="connsiteY6" fmla="*/ 1325217 h 2372139"/>
              <a:gd name="connsiteX7" fmla="*/ 1828800 w 1989580"/>
              <a:gd name="connsiteY7" fmla="*/ 1285461 h 2372139"/>
              <a:gd name="connsiteX8" fmla="*/ 1895060 w 1989580"/>
              <a:gd name="connsiteY8" fmla="*/ 1086678 h 2372139"/>
              <a:gd name="connsiteX9" fmla="*/ 1908313 w 1989580"/>
              <a:gd name="connsiteY9" fmla="*/ 993913 h 2372139"/>
              <a:gd name="connsiteX10" fmla="*/ 1934817 w 1989580"/>
              <a:gd name="connsiteY10" fmla="*/ 861391 h 2372139"/>
              <a:gd name="connsiteX11" fmla="*/ 1974573 w 1989580"/>
              <a:gd name="connsiteY11" fmla="*/ 622852 h 2372139"/>
              <a:gd name="connsiteX12" fmla="*/ 1987826 w 1989580"/>
              <a:gd name="connsiteY12" fmla="*/ 556591 h 2372139"/>
              <a:gd name="connsiteX13" fmla="*/ 1987826 w 1989580"/>
              <a:gd name="connsiteY13" fmla="*/ 0 h 2372139"/>
              <a:gd name="connsiteX0" fmla="*/ 0 w 1991752"/>
              <a:gd name="connsiteY0" fmla="*/ 2372139 h 2372139"/>
              <a:gd name="connsiteX1" fmla="*/ 26504 w 1991752"/>
              <a:gd name="connsiteY1" fmla="*/ 1563757 h 2372139"/>
              <a:gd name="connsiteX2" fmla="*/ 225286 w 1991752"/>
              <a:gd name="connsiteY2" fmla="*/ 1338470 h 2372139"/>
              <a:gd name="connsiteX3" fmla="*/ 755373 w 1991752"/>
              <a:gd name="connsiteY3" fmla="*/ 1351722 h 2372139"/>
              <a:gd name="connsiteX4" fmla="*/ 1126434 w 1991752"/>
              <a:gd name="connsiteY4" fmla="*/ 1404731 h 2372139"/>
              <a:gd name="connsiteX5" fmla="*/ 1749286 w 1991752"/>
              <a:gd name="connsiteY5" fmla="*/ 1391478 h 2372139"/>
              <a:gd name="connsiteX6" fmla="*/ 1815547 w 1991752"/>
              <a:gd name="connsiteY6" fmla="*/ 1325217 h 2372139"/>
              <a:gd name="connsiteX7" fmla="*/ 1828800 w 1991752"/>
              <a:gd name="connsiteY7" fmla="*/ 1285461 h 2372139"/>
              <a:gd name="connsiteX8" fmla="*/ 1895060 w 1991752"/>
              <a:gd name="connsiteY8" fmla="*/ 1086678 h 2372139"/>
              <a:gd name="connsiteX9" fmla="*/ 1908313 w 1991752"/>
              <a:gd name="connsiteY9" fmla="*/ 993913 h 2372139"/>
              <a:gd name="connsiteX10" fmla="*/ 1934817 w 1991752"/>
              <a:gd name="connsiteY10" fmla="*/ 861391 h 2372139"/>
              <a:gd name="connsiteX11" fmla="*/ 1987826 w 1991752"/>
              <a:gd name="connsiteY11" fmla="*/ 556591 h 2372139"/>
              <a:gd name="connsiteX12" fmla="*/ 1987826 w 1991752"/>
              <a:gd name="connsiteY12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755373 w 1987826"/>
              <a:gd name="connsiteY3" fmla="*/ 1351722 h 2372139"/>
              <a:gd name="connsiteX4" fmla="*/ 1126434 w 1987826"/>
              <a:gd name="connsiteY4" fmla="*/ 1404731 h 2372139"/>
              <a:gd name="connsiteX5" fmla="*/ 1749286 w 1987826"/>
              <a:gd name="connsiteY5" fmla="*/ 1391478 h 2372139"/>
              <a:gd name="connsiteX6" fmla="*/ 1815547 w 1987826"/>
              <a:gd name="connsiteY6" fmla="*/ 1325217 h 2372139"/>
              <a:gd name="connsiteX7" fmla="*/ 1828800 w 1987826"/>
              <a:gd name="connsiteY7" fmla="*/ 1285461 h 2372139"/>
              <a:gd name="connsiteX8" fmla="*/ 1895060 w 1987826"/>
              <a:gd name="connsiteY8" fmla="*/ 1086678 h 2372139"/>
              <a:gd name="connsiteX9" fmla="*/ 1908313 w 1987826"/>
              <a:gd name="connsiteY9" fmla="*/ 993913 h 2372139"/>
              <a:gd name="connsiteX10" fmla="*/ 1934817 w 1987826"/>
              <a:gd name="connsiteY10" fmla="*/ 861391 h 2372139"/>
              <a:gd name="connsiteX11" fmla="*/ 1987826 w 1987826"/>
              <a:gd name="connsiteY11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755373 w 1987826"/>
              <a:gd name="connsiteY3" fmla="*/ 1351722 h 2372139"/>
              <a:gd name="connsiteX4" fmla="*/ 1126434 w 1987826"/>
              <a:gd name="connsiteY4" fmla="*/ 1404731 h 2372139"/>
              <a:gd name="connsiteX5" fmla="*/ 1749286 w 1987826"/>
              <a:gd name="connsiteY5" fmla="*/ 1391478 h 2372139"/>
              <a:gd name="connsiteX6" fmla="*/ 1815547 w 1987826"/>
              <a:gd name="connsiteY6" fmla="*/ 1325217 h 2372139"/>
              <a:gd name="connsiteX7" fmla="*/ 1828800 w 1987826"/>
              <a:gd name="connsiteY7" fmla="*/ 1285461 h 2372139"/>
              <a:gd name="connsiteX8" fmla="*/ 1895060 w 1987826"/>
              <a:gd name="connsiteY8" fmla="*/ 1086678 h 2372139"/>
              <a:gd name="connsiteX9" fmla="*/ 1934817 w 1987826"/>
              <a:gd name="connsiteY9" fmla="*/ 861391 h 2372139"/>
              <a:gd name="connsiteX10" fmla="*/ 1987826 w 1987826"/>
              <a:gd name="connsiteY10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755373 w 1987826"/>
              <a:gd name="connsiteY3" fmla="*/ 1351722 h 2372139"/>
              <a:gd name="connsiteX4" fmla="*/ 1126434 w 1987826"/>
              <a:gd name="connsiteY4" fmla="*/ 1404731 h 2372139"/>
              <a:gd name="connsiteX5" fmla="*/ 1749286 w 1987826"/>
              <a:gd name="connsiteY5" fmla="*/ 1391478 h 2372139"/>
              <a:gd name="connsiteX6" fmla="*/ 1815547 w 1987826"/>
              <a:gd name="connsiteY6" fmla="*/ 1325217 h 2372139"/>
              <a:gd name="connsiteX7" fmla="*/ 1828800 w 1987826"/>
              <a:gd name="connsiteY7" fmla="*/ 1285461 h 2372139"/>
              <a:gd name="connsiteX8" fmla="*/ 1934817 w 1987826"/>
              <a:gd name="connsiteY8" fmla="*/ 861391 h 2372139"/>
              <a:gd name="connsiteX9" fmla="*/ 1987826 w 1987826"/>
              <a:gd name="connsiteY9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755373 w 1987826"/>
              <a:gd name="connsiteY3" fmla="*/ 1351722 h 2372139"/>
              <a:gd name="connsiteX4" fmla="*/ 1126434 w 1987826"/>
              <a:gd name="connsiteY4" fmla="*/ 1404731 h 2372139"/>
              <a:gd name="connsiteX5" fmla="*/ 1749286 w 1987826"/>
              <a:gd name="connsiteY5" fmla="*/ 1391478 h 2372139"/>
              <a:gd name="connsiteX6" fmla="*/ 1815547 w 1987826"/>
              <a:gd name="connsiteY6" fmla="*/ 1325217 h 2372139"/>
              <a:gd name="connsiteX7" fmla="*/ 1934817 w 1987826"/>
              <a:gd name="connsiteY7" fmla="*/ 861391 h 2372139"/>
              <a:gd name="connsiteX8" fmla="*/ 1987826 w 1987826"/>
              <a:gd name="connsiteY8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755373 w 1987826"/>
              <a:gd name="connsiteY3" fmla="*/ 1351722 h 2372139"/>
              <a:gd name="connsiteX4" fmla="*/ 1126434 w 1987826"/>
              <a:gd name="connsiteY4" fmla="*/ 1404731 h 2372139"/>
              <a:gd name="connsiteX5" fmla="*/ 1749286 w 1987826"/>
              <a:gd name="connsiteY5" fmla="*/ 1391478 h 2372139"/>
              <a:gd name="connsiteX6" fmla="*/ 1934817 w 1987826"/>
              <a:gd name="connsiteY6" fmla="*/ 861391 h 2372139"/>
              <a:gd name="connsiteX7" fmla="*/ 1987826 w 1987826"/>
              <a:gd name="connsiteY7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1126434 w 1987826"/>
              <a:gd name="connsiteY3" fmla="*/ 1404731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36112 w 2023938"/>
              <a:gd name="connsiteY0" fmla="*/ 2372139 h 2372139"/>
              <a:gd name="connsiteX1" fmla="*/ 9608 w 2023938"/>
              <a:gd name="connsiteY1" fmla="*/ 1656522 h 2372139"/>
              <a:gd name="connsiteX2" fmla="*/ 261398 w 2023938"/>
              <a:gd name="connsiteY2" fmla="*/ 1338470 h 2372139"/>
              <a:gd name="connsiteX3" fmla="*/ 1692633 w 2023938"/>
              <a:gd name="connsiteY3" fmla="*/ 1431236 h 2372139"/>
              <a:gd name="connsiteX4" fmla="*/ 1785398 w 2023938"/>
              <a:gd name="connsiteY4" fmla="*/ 1391478 h 2372139"/>
              <a:gd name="connsiteX5" fmla="*/ 1970929 w 2023938"/>
              <a:gd name="connsiteY5" fmla="*/ 861391 h 2372139"/>
              <a:gd name="connsiteX6" fmla="*/ 2023938 w 2023938"/>
              <a:gd name="connsiteY6" fmla="*/ 0 h 2372139"/>
              <a:gd name="connsiteX0" fmla="*/ 0 w 1987826"/>
              <a:gd name="connsiteY0" fmla="*/ 2372139 h 2372139"/>
              <a:gd name="connsiteX1" fmla="*/ 53009 w 1987826"/>
              <a:gd name="connsiteY1" fmla="*/ 1696278 h 2372139"/>
              <a:gd name="connsiteX2" fmla="*/ 225286 w 1987826"/>
              <a:gd name="connsiteY2" fmla="*/ 1338470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0 w 1987826"/>
              <a:gd name="connsiteY0" fmla="*/ 2372139 h 2372139"/>
              <a:gd name="connsiteX1" fmla="*/ 53009 w 1987826"/>
              <a:gd name="connsiteY1" fmla="*/ 1696278 h 2372139"/>
              <a:gd name="connsiteX2" fmla="*/ 225286 w 1987826"/>
              <a:gd name="connsiteY2" fmla="*/ 1338470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0 w 1987826"/>
              <a:gd name="connsiteY0" fmla="*/ 2372139 h 2372139"/>
              <a:gd name="connsiteX1" fmla="*/ 53009 w 1987826"/>
              <a:gd name="connsiteY1" fmla="*/ 1696278 h 2372139"/>
              <a:gd name="connsiteX2" fmla="*/ 225286 w 1987826"/>
              <a:gd name="connsiteY2" fmla="*/ 1338470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0 w 1987826"/>
              <a:gd name="connsiteY0" fmla="*/ 2372139 h 2372139"/>
              <a:gd name="connsiteX1" fmla="*/ 53009 w 1987826"/>
              <a:gd name="connsiteY1" fmla="*/ 1696278 h 2372139"/>
              <a:gd name="connsiteX2" fmla="*/ 530086 w 1987826"/>
              <a:gd name="connsiteY2" fmla="*/ 914401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0 w 1987826"/>
              <a:gd name="connsiteY0" fmla="*/ 2372139 h 2372139"/>
              <a:gd name="connsiteX1" fmla="*/ 53009 w 1987826"/>
              <a:gd name="connsiteY1" fmla="*/ 1696278 h 2372139"/>
              <a:gd name="connsiteX2" fmla="*/ 530086 w 1987826"/>
              <a:gd name="connsiteY2" fmla="*/ 914401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14914 w 2002740"/>
              <a:gd name="connsiteY0" fmla="*/ 2372139 h 2372139"/>
              <a:gd name="connsiteX1" fmla="*/ 41419 w 2002740"/>
              <a:gd name="connsiteY1" fmla="*/ 1709530 h 2372139"/>
              <a:gd name="connsiteX2" fmla="*/ 545000 w 2002740"/>
              <a:gd name="connsiteY2" fmla="*/ 914401 h 2372139"/>
              <a:gd name="connsiteX3" fmla="*/ 1671435 w 2002740"/>
              <a:gd name="connsiteY3" fmla="*/ 1431236 h 2372139"/>
              <a:gd name="connsiteX4" fmla="*/ 1764200 w 2002740"/>
              <a:gd name="connsiteY4" fmla="*/ 1391478 h 2372139"/>
              <a:gd name="connsiteX5" fmla="*/ 1949731 w 2002740"/>
              <a:gd name="connsiteY5" fmla="*/ 861391 h 2372139"/>
              <a:gd name="connsiteX6" fmla="*/ 2002740 w 2002740"/>
              <a:gd name="connsiteY6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679252 w 2010557"/>
              <a:gd name="connsiteY3" fmla="*/ 1431236 h 2372139"/>
              <a:gd name="connsiteX4" fmla="*/ 1772017 w 2010557"/>
              <a:gd name="connsiteY4" fmla="*/ 1391478 h 2372139"/>
              <a:gd name="connsiteX5" fmla="*/ 1957548 w 2010557"/>
              <a:gd name="connsiteY5" fmla="*/ 861391 h 2372139"/>
              <a:gd name="connsiteX6" fmla="*/ 2010557 w 2010557"/>
              <a:gd name="connsiteY6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639495 w 2010557"/>
              <a:gd name="connsiteY3" fmla="*/ 1550506 h 2372139"/>
              <a:gd name="connsiteX4" fmla="*/ 1772017 w 2010557"/>
              <a:gd name="connsiteY4" fmla="*/ 1391478 h 2372139"/>
              <a:gd name="connsiteX5" fmla="*/ 1957548 w 2010557"/>
              <a:gd name="connsiteY5" fmla="*/ 861391 h 2372139"/>
              <a:gd name="connsiteX6" fmla="*/ 2010557 w 2010557"/>
              <a:gd name="connsiteY6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639495 w 2010557"/>
              <a:gd name="connsiteY3" fmla="*/ 1550506 h 2372139"/>
              <a:gd name="connsiteX4" fmla="*/ 1864783 w 2010557"/>
              <a:gd name="connsiteY4" fmla="*/ 1404730 h 2372139"/>
              <a:gd name="connsiteX5" fmla="*/ 1957548 w 2010557"/>
              <a:gd name="connsiteY5" fmla="*/ 861391 h 2372139"/>
              <a:gd name="connsiteX6" fmla="*/ 2010557 w 2010557"/>
              <a:gd name="connsiteY6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639495 w 2010557"/>
              <a:gd name="connsiteY3" fmla="*/ 1550506 h 2372139"/>
              <a:gd name="connsiteX4" fmla="*/ 1864783 w 2010557"/>
              <a:gd name="connsiteY4" fmla="*/ 1404730 h 2372139"/>
              <a:gd name="connsiteX5" fmla="*/ 2010557 w 2010557"/>
              <a:gd name="connsiteY5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639495 w 2010557"/>
              <a:gd name="connsiteY3" fmla="*/ 1550506 h 2372139"/>
              <a:gd name="connsiteX4" fmla="*/ 2010557 w 2010557"/>
              <a:gd name="connsiteY4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811773 w 2010557"/>
              <a:gd name="connsiteY3" fmla="*/ 1550506 h 2372139"/>
              <a:gd name="connsiteX4" fmla="*/ 2010557 w 2010557"/>
              <a:gd name="connsiteY4" fmla="*/ 0 h 2372139"/>
              <a:gd name="connsiteX0" fmla="*/ 15891 w 2003717"/>
              <a:gd name="connsiteY0" fmla="*/ 2372139 h 2372139"/>
              <a:gd name="connsiteX1" fmla="*/ 42396 w 2003717"/>
              <a:gd name="connsiteY1" fmla="*/ 1709530 h 2372139"/>
              <a:gd name="connsiteX2" fmla="*/ 559228 w 2003717"/>
              <a:gd name="connsiteY2" fmla="*/ 1537254 h 2372139"/>
              <a:gd name="connsiteX3" fmla="*/ 1804933 w 2003717"/>
              <a:gd name="connsiteY3" fmla="*/ 1550506 h 2372139"/>
              <a:gd name="connsiteX4" fmla="*/ 2003717 w 2003717"/>
              <a:gd name="connsiteY4" fmla="*/ 0 h 2372139"/>
              <a:gd name="connsiteX0" fmla="*/ 108031 w 2095857"/>
              <a:gd name="connsiteY0" fmla="*/ 2372139 h 2372139"/>
              <a:gd name="connsiteX1" fmla="*/ 134536 w 2095857"/>
              <a:gd name="connsiteY1" fmla="*/ 1709530 h 2372139"/>
              <a:gd name="connsiteX2" fmla="*/ 1897073 w 2095857"/>
              <a:gd name="connsiteY2" fmla="*/ 1550506 h 2372139"/>
              <a:gd name="connsiteX3" fmla="*/ 2095857 w 2095857"/>
              <a:gd name="connsiteY3" fmla="*/ 0 h 2372139"/>
              <a:gd name="connsiteX0" fmla="*/ 24021 w 2011847"/>
              <a:gd name="connsiteY0" fmla="*/ 2372139 h 2372139"/>
              <a:gd name="connsiteX1" fmla="*/ 183048 w 2011847"/>
              <a:gd name="connsiteY1" fmla="*/ 1616764 h 2372139"/>
              <a:gd name="connsiteX2" fmla="*/ 1813063 w 2011847"/>
              <a:gd name="connsiteY2" fmla="*/ 1550506 h 2372139"/>
              <a:gd name="connsiteX3" fmla="*/ 2011847 w 2011847"/>
              <a:gd name="connsiteY3" fmla="*/ 0 h 2372139"/>
              <a:gd name="connsiteX0" fmla="*/ 24021 w 2011847"/>
              <a:gd name="connsiteY0" fmla="*/ 2372139 h 2372139"/>
              <a:gd name="connsiteX1" fmla="*/ 183048 w 2011847"/>
              <a:gd name="connsiteY1" fmla="*/ 1616764 h 2372139"/>
              <a:gd name="connsiteX2" fmla="*/ 1813063 w 2011847"/>
              <a:gd name="connsiteY2" fmla="*/ 1550506 h 2372139"/>
              <a:gd name="connsiteX3" fmla="*/ 2011847 w 2011847"/>
              <a:gd name="connsiteY3" fmla="*/ 0 h 2372139"/>
              <a:gd name="connsiteX0" fmla="*/ 6424 w 1994250"/>
              <a:gd name="connsiteY0" fmla="*/ 2372139 h 2372139"/>
              <a:gd name="connsiteX1" fmla="*/ 205207 w 1994250"/>
              <a:gd name="connsiteY1" fmla="*/ 1669773 h 2372139"/>
              <a:gd name="connsiteX2" fmla="*/ 1795466 w 1994250"/>
              <a:gd name="connsiteY2" fmla="*/ 1550506 h 2372139"/>
              <a:gd name="connsiteX3" fmla="*/ 1994250 w 1994250"/>
              <a:gd name="connsiteY3" fmla="*/ 0 h 2372139"/>
              <a:gd name="connsiteX0" fmla="*/ 10565 w 1998391"/>
              <a:gd name="connsiteY0" fmla="*/ 2372139 h 2372139"/>
              <a:gd name="connsiteX1" fmla="*/ 209348 w 1998391"/>
              <a:gd name="connsiteY1" fmla="*/ 1669773 h 2372139"/>
              <a:gd name="connsiteX2" fmla="*/ 1879120 w 1998391"/>
              <a:gd name="connsiteY2" fmla="*/ 1590263 h 2372139"/>
              <a:gd name="connsiteX3" fmla="*/ 1998391 w 1998391"/>
              <a:gd name="connsiteY3" fmla="*/ 0 h 2372139"/>
              <a:gd name="connsiteX0" fmla="*/ 11279 w 2005469"/>
              <a:gd name="connsiteY0" fmla="*/ 2372139 h 2372139"/>
              <a:gd name="connsiteX1" fmla="*/ 210062 w 2005469"/>
              <a:gd name="connsiteY1" fmla="*/ 1669773 h 2372139"/>
              <a:gd name="connsiteX2" fmla="*/ 1893086 w 2005469"/>
              <a:gd name="connsiteY2" fmla="*/ 1616767 h 2372139"/>
              <a:gd name="connsiteX3" fmla="*/ 1999105 w 2005469"/>
              <a:gd name="connsiteY3" fmla="*/ 0 h 2372139"/>
              <a:gd name="connsiteX0" fmla="*/ 11279 w 2005469"/>
              <a:gd name="connsiteY0" fmla="*/ 2372139 h 2372139"/>
              <a:gd name="connsiteX1" fmla="*/ 210062 w 2005469"/>
              <a:gd name="connsiteY1" fmla="*/ 1669773 h 2372139"/>
              <a:gd name="connsiteX2" fmla="*/ 1893086 w 2005469"/>
              <a:gd name="connsiteY2" fmla="*/ 1616767 h 2372139"/>
              <a:gd name="connsiteX3" fmla="*/ 1999105 w 2005469"/>
              <a:gd name="connsiteY3" fmla="*/ 0 h 2372139"/>
              <a:gd name="connsiteX0" fmla="*/ 6162 w 2000352"/>
              <a:gd name="connsiteY0" fmla="*/ 2372139 h 2372139"/>
              <a:gd name="connsiteX1" fmla="*/ 218197 w 2000352"/>
              <a:gd name="connsiteY1" fmla="*/ 1643269 h 2372139"/>
              <a:gd name="connsiteX2" fmla="*/ 1887969 w 2000352"/>
              <a:gd name="connsiteY2" fmla="*/ 1616767 h 2372139"/>
              <a:gd name="connsiteX3" fmla="*/ 1993988 w 2000352"/>
              <a:gd name="connsiteY3" fmla="*/ 0 h 2372139"/>
              <a:gd name="connsiteX0" fmla="*/ 13674 w 2007864"/>
              <a:gd name="connsiteY0" fmla="*/ 2372139 h 2372139"/>
              <a:gd name="connsiteX1" fmla="*/ 225709 w 2007864"/>
              <a:gd name="connsiteY1" fmla="*/ 1643269 h 2372139"/>
              <a:gd name="connsiteX2" fmla="*/ 1895481 w 2007864"/>
              <a:gd name="connsiteY2" fmla="*/ 1616767 h 2372139"/>
              <a:gd name="connsiteX3" fmla="*/ 2001500 w 2007864"/>
              <a:gd name="connsiteY3" fmla="*/ 0 h 2372139"/>
              <a:gd name="connsiteX0" fmla="*/ 13674 w 2007864"/>
              <a:gd name="connsiteY0" fmla="*/ 2372139 h 2372139"/>
              <a:gd name="connsiteX1" fmla="*/ 225709 w 2007864"/>
              <a:gd name="connsiteY1" fmla="*/ 1643269 h 2372139"/>
              <a:gd name="connsiteX2" fmla="*/ 1895481 w 2007864"/>
              <a:gd name="connsiteY2" fmla="*/ 1616767 h 2372139"/>
              <a:gd name="connsiteX3" fmla="*/ 2001500 w 2007864"/>
              <a:gd name="connsiteY3" fmla="*/ 0 h 2372139"/>
              <a:gd name="connsiteX0" fmla="*/ 13674 w 2007864"/>
              <a:gd name="connsiteY0" fmla="*/ 2372139 h 2372139"/>
              <a:gd name="connsiteX1" fmla="*/ 225709 w 2007864"/>
              <a:gd name="connsiteY1" fmla="*/ 1643269 h 2372139"/>
              <a:gd name="connsiteX2" fmla="*/ 1895481 w 2007864"/>
              <a:gd name="connsiteY2" fmla="*/ 1616767 h 2372139"/>
              <a:gd name="connsiteX3" fmla="*/ 2001500 w 2007864"/>
              <a:gd name="connsiteY3" fmla="*/ 0 h 2372139"/>
              <a:gd name="connsiteX0" fmla="*/ 13674 w 2007864"/>
              <a:gd name="connsiteY0" fmla="*/ 2372139 h 2372139"/>
              <a:gd name="connsiteX1" fmla="*/ 225709 w 2007864"/>
              <a:gd name="connsiteY1" fmla="*/ 1643269 h 2372139"/>
              <a:gd name="connsiteX2" fmla="*/ 1895481 w 2007864"/>
              <a:gd name="connsiteY2" fmla="*/ 1616767 h 2372139"/>
              <a:gd name="connsiteX3" fmla="*/ 2001500 w 2007864"/>
              <a:gd name="connsiteY3" fmla="*/ 0 h 2372139"/>
              <a:gd name="connsiteX0" fmla="*/ 13674 w 2007864"/>
              <a:gd name="connsiteY0" fmla="*/ 2372139 h 2372139"/>
              <a:gd name="connsiteX1" fmla="*/ 225709 w 2007864"/>
              <a:gd name="connsiteY1" fmla="*/ 1643269 h 2372139"/>
              <a:gd name="connsiteX2" fmla="*/ 1560760 w 2007864"/>
              <a:gd name="connsiteY2" fmla="*/ 1692673 h 2372139"/>
              <a:gd name="connsiteX3" fmla="*/ 1895481 w 2007864"/>
              <a:gd name="connsiteY3" fmla="*/ 1616767 h 2372139"/>
              <a:gd name="connsiteX4" fmla="*/ 2001500 w 2007864"/>
              <a:gd name="connsiteY4" fmla="*/ 0 h 2372139"/>
              <a:gd name="connsiteX0" fmla="*/ 13674 w 2001500"/>
              <a:gd name="connsiteY0" fmla="*/ 2372139 h 2372139"/>
              <a:gd name="connsiteX1" fmla="*/ 225709 w 2001500"/>
              <a:gd name="connsiteY1" fmla="*/ 1643269 h 2372139"/>
              <a:gd name="connsiteX2" fmla="*/ 1560760 w 2001500"/>
              <a:gd name="connsiteY2" fmla="*/ 1692673 h 2372139"/>
              <a:gd name="connsiteX3" fmla="*/ 1895481 w 2001500"/>
              <a:gd name="connsiteY3" fmla="*/ 1616767 h 2372139"/>
              <a:gd name="connsiteX4" fmla="*/ 1984829 w 2001500"/>
              <a:gd name="connsiteY4" fmla="*/ 1374621 h 2372139"/>
              <a:gd name="connsiteX5" fmla="*/ 2001500 w 2001500"/>
              <a:gd name="connsiteY5" fmla="*/ 0 h 2372139"/>
              <a:gd name="connsiteX0" fmla="*/ 13674 w 2001500"/>
              <a:gd name="connsiteY0" fmla="*/ 2372139 h 2372139"/>
              <a:gd name="connsiteX1" fmla="*/ 225709 w 2001500"/>
              <a:gd name="connsiteY1" fmla="*/ 1643269 h 2372139"/>
              <a:gd name="connsiteX2" fmla="*/ 381316 w 2001500"/>
              <a:gd name="connsiteY2" fmla="*/ 1613160 h 2372139"/>
              <a:gd name="connsiteX3" fmla="*/ 1560760 w 2001500"/>
              <a:gd name="connsiteY3" fmla="*/ 1692673 h 2372139"/>
              <a:gd name="connsiteX4" fmla="*/ 1895481 w 2001500"/>
              <a:gd name="connsiteY4" fmla="*/ 1616767 h 2372139"/>
              <a:gd name="connsiteX5" fmla="*/ 1984829 w 2001500"/>
              <a:gd name="connsiteY5" fmla="*/ 1374621 h 2372139"/>
              <a:gd name="connsiteX6" fmla="*/ 2001500 w 2001500"/>
              <a:gd name="connsiteY6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7802 w 1995628"/>
              <a:gd name="connsiteY0" fmla="*/ 2372139 h 2372139"/>
              <a:gd name="connsiteX1" fmla="*/ 17636 w 1995628"/>
              <a:gd name="connsiteY1" fmla="*/ 1825195 h 2372139"/>
              <a:gd name="connsiteX2" fmla="*/ 219837 w 1995628"/>
              <a:gd name="connsiteY2" fmla="*/ 1643269 h 2372139"/>
              <a:gd name="connsiteX3" fmla="*/ 375444 w 1995628"/>
              <a:gd name="connsiteY3" fmla="*/ 1613160 h 2372139"/>
              <a:gd name="connsiteX4" fmla="*/ 1554888 w 1995628"/>
              <a:gd name="connsiteY4" fmla="*/ 1692673 h 2372139"/>
              <a:gd name="connsiteX5" fmla="*/ 1889609 w 1995628"/>
              <a:gd name="connsiteY5" fmla="*/ 1616767 h 2372139"/>
              <a:gd name="connsiteX6" fmla="*/ 1978957 w 1995628"/>
              <a:gd name="connsiteY6" fmla="*/ 1374621 h 2372139"/>
              <a:gd name="connsiteX7" fmla="*/ 1995628 w 1995628"/>
              <a:gd name="connsiteY7" fmla="*/ 0 h 2372139"/>
              <a:gd name="connsiteX0" fmla="*/ 0 w 1987826"/>
              <a:gd name="connsiteY0" fmla="*/ 2372139 h 2372139"/>
              <a:gd name="connsiteX1" fmla="*/ 9834 w 1987826"/>
              <a:gd name="connsiteY1" fmla="*/ 1825195 h 2372139"/>
              <a:gd name="connsiteX2" fmla="*/ 92765 w 1987826"/>
              <a:gd name="connsiteY2" fmla="*/ 1616765 h 2372139"/>
              <a:gd name="connsiteX3" fmla="*/ 367642 w 1987826"/>
              <a:gd name="connsiteY3" fmla="*/ 1613160 h 2372139"/>
              <a:gd name="connsiteX4" fmla="*/ 1547086 w 1987826"/>
              <a:gd name="connsiteY4" fmla="*/ 1692673 h 2372139"/>
              <a:gd name="connsiteX5" fmla="*/ 1881807 w 1987826"/>
              <a:gd name="connsiteY5" fmla="*/ 1616767 h 2372139"/>
              <a:gd name="connsiteX6" fmla="*/ 1971155 w 1987826"/>
              <a:gd name="connsiteY6" fmla="*/ 1374621 h 2372139"/>
              <a:gd name="connsiteX7" fmla="*/ 1987826 w 1987826"/>
              <a:gd name="connsiteY7" fmla="*/ 0 h 2372139"/>
              <a:gd name="connsiteX0" fmla="*/ 0 w 1987826"/>
              <a:gd name="connsiteY0" fmla="*/ 2372139 h 2372139"/>
              <a:gd name="connsiteX1" fmla="*/ 9834 w 1987826"/>
              <a:gd name="connsiteY1" fmla="*/ 1825195 h 2372139"/>
              <a:gd name="connsiteX2" fmla="*/ 92765 w 1987826"/>
              <a:gd name="connsiteY2" fmla="*/ 1616765 h 2372139"/>
              <a:gd name="connsiteX3" fmla="*/ 367642 w 1987826"/>
              <a:gd name="connsiteY3" fmla="*/ 1613160 h 2372139"/>
              <a:gd name="connsiteX4" fmla="*/ 1547086 w 1987826"/>
              <a:gd name="connsiteY4" fmla="*/ 1692673 h 2372139"/>
              <a:gd name="connsiteX5" fmla="*/ 1881807 w 1987826"/>
              <a:gd name="connsiteY5" fmla="*/ 1616767 h 2372139"/>
              <a:gd name="connsiteX6" fmla="*/ 1971155 w 1987826"/>
              <a:gd name="connsiteY6" fmla="*/ 1374621 h 2372139"/>
              <a:gd name="connsiteX7" fmla="*/ 1987826 w 1987826"/>
              <a:gd name="connsiteY7" fmla="*/ 0 h 2372139"/>
              <a:gd name="connsiteX0" fmla="*/ 0 w 1987826"/>
              <a:gd name="connsiteY0" fmla="*/ 2372139 h 2372139"/>
              <a:gd name="connsiteX1" fmla="*/ 9834 w 1987826"/>
              <a:gd name="connsiteY1" fmla="*/ 1825195 h 2372139"/>
              <a:gd name="connsiteX2" fmla="*/ 92765 w 1987826"/>
              <a:gd name="connsiteY2" fmla="*/ 1616765 h 2372139"/>
              <a:gd name="connsiteX3" fmla="*/ 367642 w 1987826"/>
              <a:gd name="connsiteY3" fmla="*/ 1613160 h 2372139"/>
              <a:gd name="connsiteX4" fmla="*/ 1547086 w 1987826"/>
              <a:gd name="connsiteY4" fmla="*/ 1692673 h 2372139"/>
              <a:gd name="connsiteX5" fmla="*/ 1881807 w 1987826"/>
              <a:gd name="connsiteY5" fmla="*/ 1616767 h 2372139"/>
              <a:gd name="connsiteX6" fmla="*/ 1971155 w 1987826"/>
              <a:gd name="connsiteY6" fmla="*/ 1374621 h 2372139"/>
              <a:gd name="connsiteX7" fmla="*/ 1987826 w 1987826"/>
              <a:gd name="connsiteY7" fmla="*/ 0 h 2372139"/>
              <a:gd name="connsiteX0" fmla="*/ 0 w 1987826"/>
              <a:gd name="connsiteY0" fmla="*/ 2372139 h 2372139"/>
              <a:gd name="connsiteX1" fmla="*/ 9834 w 1987826"/>
              <a:gd name="connsiteY1" fmla="*/ 1825195 h 2372139"/>
              <a:gd name="connsiteX2" fmla="*/ 92765 w 1987826"/>
              <a:gd name="connsiteY2" fmla="*/ 1616765 h 2372139"/>
              <a:gd name="connsiteX3" fmla="*/ 367642 w 1987826"/>
              <a:gd name="connsiteY3" fmla="*/ 1613160 h 2372139"/>
              <a:gd name="connsiteX4" fmla="*/ 1547086 w 1987826"/>
              <a:gd name="connsiteY4" fmla="*/ 1613160 h 2372139"/>
              <a:gd name="connsiteX5" fmla="*/ 1881807 w 1987826"/>
              <a:gd name="connsiteY5" fmla="*/ 1616767 h 2372139"/>
              <a:gd name="connsiteX6" fmla="*/ 1971155 w 1987826"/>
              <a:gd name="connsiteY6" fmla="*/ 1374621 h 2372139"/>
              <a:gd name="connsiteX7" fmla="*/ 1987826 w 1987826"/>
              <a:gd name="connsiteY7" fmla="*/ 0 h 2372139"/>
              <a:gd name="connsiteX0" fmla="*/ 0 w 1992545"/>
              <a:gd name="connsiteY0" fmla="*/ 2372139 h 2372139"/>
              <a:gd name="connsiteX1" fmla="*/ 9834 w 1992545"/>
              <a:gd name="connsiteY1" fmla="*/ 1825195 h 2372139"/>
              <a:gd name="connsiteX2" fmla="*/ 92765 w 1992545"/>
              <a:gd name="connsiteY2" fmla="*/ 1616765 h 2372139"/>
              <a:gd name="connsiteX3" fmla="*/ 367642 w 1992545"/>
              <a:gd name="connsiteY3" fmla="*/ 1613160 h 2372139"/>
              <a:gd name="connsiteX4" fmla="*/ 1547086 w 1992545"/>
              <a:gd name="connsiteY4" fmla="*/ 1613160 h 2372139"/>
              <a:gd name="connsiteX5" fmla="*/ 1881807 w 1992545"/>
              <a:gd name="connsiteY5" fmla="*/ 1616767 h 2372139"/>
              <a:gd name="connsiteX6" fmla="*/ 1984407 w 1992545"/>
              <a:gd name="connsiteY6" fmla="*/ 1321612 h 2372139"/>
              <a:gd name="connsiteX7" fmla="*/ 1987826 w 1992545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25195 h 2372139"/>
              <a:gd name="connsiteX2" fmla="*/ 92765 w 1989612"/>
              <a:gd name="connsiteY2" fmla="*/ 1616765 h 2372139"/>
              <a:gd name="connsiteX3" fmla="*/ 367642 w 1989612"/>
              <a:gd name="connsiteY3" fmla="*/ 1613160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37904 w 2027516"/>
              <a:gd name="connsiteY0" fmla="*/ 2372139 h 2372139"/>
              <a:gd name="connsiteX1" fmla="*/ 47738 w 2027516"/>
              <a:gd name="connsiteY1" fmla="*/ 1825195 h 2372139"/>
              <a:gd name="connsiteX2" fmla="*/ 64408 w 2027516"/>
              <a:gd name="connsiteY2" fmla="*/ 1311965 h 2372139"/>
              <a:gd name="connsiteX3" fmla="*/ 405546 w 2027516"/>
              <a:gd name="connsiteY3" fmla="*/ 1613160 h 2372139"/>
              <a:gd name="connsiteX4" fmla="*/ 1584990 w 2027516"/>
              <a:gd name="connsiteY4" fmla="*/ 1613160 h 2372139"/>
              <a:gd name="connsiteX5" fmla="*/ 1959468 w 2027516"/>
              <a:gd name="connsiteY5" fmla="*/ 1603514 h 2372139"/>
              <a:gd name="connsiteX6" fmla="*/ 2022311 w 2027516"/>
              <a:gd name="connsiteY6" fmla="*/ 1321612 h 2372139"/>
              <a:gd name="connsiteX7" fmla="*/ 2025730 w 2027516"/>
              <a:gd name="connsiteY7" fmla="*/ 0 h 2372139"/>
              <a:gd name="connsiteX0" fmla="*/ 37904 w 2027516"/>
              <a:gd name="connsiteY0" fmla="*/ 2372139 h 2372139"/>
              <a:gd name="connsiteX1" fmla="*/ 47738 w 2027516"/>
              <a:gd name="connsiteY1" fmla="*/ 1825195 h 2372139"/>
              <a:gd name="connsiteX2" fmla="*/ 64408 w 2027516"/>
              <a:gd name="connsiteY2" fmla="*/ 1311965 h 2372139"/>
              <a:gd name="connsiteX3" fmla="*/ 405546 w 2027516"/>
              <a:gd name="connsiteY3" fmla="*/ 1613160 h 2372139"/>
              <a:gd name="connsiteX4" fmla="*/ 1584990 w 2027516"/>
              <a:gd name="connsiteY4" fmla="*/ 1613160 h 2372139"/>
              <a:gd name="connsiteX5" fmla="*/ 1959468 w 2027516"/>
              <a:gd name="connsiteY5" fmla="*/ 1603514 h 2372139"/>
              <a:gd name="connsiteX6" fmla="*/ 2022311 w 2027516"/>
              <a:gd name="connsiteY6" fmla="*/ 1321612 h 2372139"/>
              <a:gd name="connsiteX7" fmla="*/ 2025730 w 2027516"/>
              <a:gd name="connsiteY7" fmla="*/ 0 h 2372139"/>
              <a:gd name="connsiteX0" fmla="*/ 43774 w 2033386"/>
              <a:gd name="connsiteY0" fmla="*/ 2372139 h 2372139"/>
              <a:gd name="connsiteX1" fmla="*/ 53608 w 2033386"/>
              <a:gd name="connsiteY1" fmla="*/ 1825195 h 2372139"/>
              <a:gd name="connsiteX2" fmla="*/ 70278 w 2033386"/>
              <a:gd name="connsiteY2" fmla="*/ 1311965 h 2372139"/>
              <a:gd name="connsiteX3" fmla="*/ 411416 w 2033386"/>
              <a:gd name="connsiteY3" fmla="*/ 1613160 h 2372139"/>
              <a:gd name="connsiteX4" fmla="*/ 1590860 w 2033386"/>
              <a:gd name="connsiteY4" fmla="*/ 1613160 h 2372139"/>
              <a:gd name="connsiteX5" fmla="*/ 1965338 w 2033386"/>
              <a:gd name="connsiteY5" fmla="*/ 1603514 h 2372139"/>
              <a:gd name="connsiteX6" fmla="*/ 2028181 w 2033386"/>
              <a:gd name="connsiteY6" fmla="*/ 1321612 h 2372139"/>
              <a:gd name="connsiteX7" fmla="*/ 2031600 w 2033386"/>
              <a:gd name="connsiteY7" fmla="*/ 0 h 2372139"/>
              <a:gd name="connsiteX0" fmla="*/ 288 w 1989900"/>
              <a:gd name="connsiteY0" fmla="*/ 2372139 h 2372139"/>
              <a:gd name="connsiteX1" fmla="*/ 10122 w 1989900"/>
              <a:gd name="connsiteY1" fmla="*/ 1825195 h 2372139"/>
              <a:gd name="connsiteX2" fmla="*/ 106305 w 1989900"/>
              <a:gd name="connsiteY2" fmla="*/ 1616765 h 2372139"/>
              <a:gd name="connsiteX3" fmla="*/ 367930 w 1989900"/>
              <a:gd name="connsiteY3" fmla="*/ 1613160 h 2372139"/>
              <a:gd name="connsiteX4" fmla="*/ 1547374 w 1989900"/>
              <a:gd name="connsiteY4" fmla="*/ 1613160 h 2372139"/>
              <a:gd name="connsiteX5" fmla="*/ 1921852 w 1989900"/>
              <a:gd name="connsiteY5" fmla="*/ 1603514 h 2372139"/>
              <a:gd name="connsiteX6" fmla="*/ 1984695 w 1989900"/>
              <a:gd name="connsiteY6" fmla="*/ 1321612 h 2372139"/>
              <a:gd name="connsiteX7" fmla="*/ 1988114 w 1989900"/>
              <a:gd name="connsiteY7" fmla="*/ 0 h 2372139"/>
              <a:gd name="connsiteX0" fmla="*/ 288 w 1989900"/>
              <a:gd name="connsiteY0" fmla="*/ 2372139 h 2372139"/>
              <a:gd name="connsiteX1" fmla="*/ 10122 w 1989900"/>
              <a:gd name="connsiteY1" fmla="*/ 1825195 h 2372139"/>
              <a:gd name="connsiteX2" fmla="*/ 106305 w 1989900"/>
              <a:gd name="connsiteY2" fmla="*/ 1616765 h 2372139"/>
              <a:gd name="connsiteX3" fmla="*/ 367930 w 1989900"/>
              <a:gd name="connsiteY3" fmla="*/ 1546899 h 2372139"/>
              <a:gd name="connsiteX4" fmla="*/ 1547374 w 1989900"/>
              <a:gd name="connsiteY4" fmla="*/ 1613160 h 2372139"/>
              <a:gd name="connsiteX5" fmla="*/ 1921852 w 1989900"/>
              <a:gd name="connsiteY5" fmla="*/ 1603514 h 2372139"/>
              <a:gd name="connsiteX6" fmla="*/ 1984695 w 1989900"/>
              <a:gd name="connsiteY6" fmla="*/ 1321612 h 2372139"/>
              <a:gd name="connsiteX7" fmla="*/ 1988114 w 1989900"/>
              <a:gd name="connsiteY7" fmla="*/ 0 h 2372139"/>
              <a:gd name="connsiteX0" fmla="*/ 288 w 1989900"/>
              <a:gd name="connsiteY0" fmla="*/ 2372139 h 2372139"/>
              <a:gd name="connsiteX1" fmla="*/ 10122 w 1989900"/>
              <a:gd name="connsiteY1" fmla="*/ 1825195 h 2372139"/>
              <a:gd name="connsiteX2" fmla="*/ 106305 w 1989900"/>
              <a:gd name="connsiteY2" fmla="*/ 1616765 h 2372139"/>
              <a:gd name="connsiteX3" fmla="*/ 394435 w 1989900"/>
              <a:gd name="connsiteY3" fmla="*/ 1626412 h 2372139"/>
              <a:gd name="connsiteX4" fmla="*/ 1547374 w 1989900"/>
              <a:gd name="connsiteY4" fmla="*/ 1613160 h 2372139"/>
              <a:gd name="connsiteX5" fmla="*/ 1921852 w 1989900"/>
              <a:gd name="connsiteY5" fmla="*/ 1603514 h 2372139"/>
              <a:gd name="connsiteX6" fmla="*/ 1984695 w 1989900"/>
              <a:gd name="connsiteY6" fmla="*/ 1321612 h 2372139"/>
              <a:gd name="connsiteX7" fmla="*/ 1988114 w 1989900"/>
              <a:gd name="connsiteY7" fmla="*/ 0 h 2372139"/>
              <a:gd name="connsiteX0" fmla="*/ 33966 w 2023578"/>
              <a:gd name="connsiteY0" fmla="*/ 2372139 h 2372139"/>
              <a:gd name="connsiteX1" fmla="*/ 43800 w 2023578"/>
              <a:gd name="connsiteY1" fmla="*/ 1825195 h 2372139"/>
              <a:gd name="connsiteX2" fmla="*/ 73722 w 2023578"/>
              <a:gd name="connsiteY2" fmla="*/ 1669774 h 2372139"/>
              <a:gd name="connsiteX3" fmla="*/ 428113 w 2023578"/>
              <a:gd name="connsiteY3" fmla="*/ 1626412 h 2372139"/>
              <a:gd name="connsiteX4" fmla="*/ 1581052 w 2023578"/>
              <a:gd name="connsiteY4" fmla="*/ 1613160 h 2372139"/>
              <a:gd name="connsiteX5" fmla="*/ 1955530 w 2023578"/>
              <a:gd name="connsiteY5" fmla="*/ 1603514 h 2372139"/>
              <a:gd name="connsiteX6" fmla="*/ 2018373 w 2023578"/>
              <a:gd name="connsiteY6" fmla="*/ 1321612 h 2372139"/>
              <a:gd name="connsiteX7" fmla="*/ 2021792 w 2023578"/>
              <a:gd name="connsiteY7" fmla="*/ 0 h 2372139"/>
              <a:gd name="connsiteX0" fmla="*/ 33966 w 2023578"/>
              <a:gd name="connsiteY0" fmla="*/ 2372139 h 2372139"/>
              <a:gd name="connsiteX1" fmla="*/ 43800 w 2023578"/>
              <a:gd name="connsiteY1" fmla="*/ 1825195 h 2372139"/>
              <a:gd name="connsiteX2" fmla="*/ 73722 w 2023578"/>
              <a:gd name="connsiteY2" fmla="*/ 1669774 h 2372139"/>
              <a:gd name="connsiteX3" fmla="*/ 428113 w 2023578"/>
              <a:gd name="connsiteY3" fmla="*/ 1626412 h 2372139"/>
              <a:gd name="connsiteX4" fmla="*/ 1581052 w 2023578"/>
              <a:gd name="connsiteY4" fmla="*/ 1613160 h 2372139"/>
              <a:gd name="connsiteX5" fmla="*/ 1955530 w 2023578"/>
              <a:gd name="connsiteY5" fmla="*/ 1603514 h 2372139"/>
              <a:gd name="connsiteX6" fmla="*/ 2018373 w 2023578"/>
              <a:gd name="connsiteY6" fmla="*/ 1321612 h 2372139"/>
              <a:gd name="connsiteX7" fmla="*/ 2021792 w 2023578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2519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2519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5553 w 1995165"/>
              <a:gd name="connsiteY0" fmla="*/ 2372139 h 2372139"/>
              <a:gd name="connsiteX1" fmla="*/ 15387 w 1995165"/>
              <a:gd name="connsiteY1" fmla="*/ 1811942 h 2372139"/>
              <a:gd name="connsiteX2" fmla="*/ 45309 w 1995165"/>
              <a:gd name="connsiteY2" fmla="*/ 1669774 h 2372139"/>
              <a:gd name="connsiteX3" fmla="*/ 399700 w 1995165"/>
              <a:gd name="connsiteY3" fmla="*/ 1626412 h 2372139"/>
              <a:gd name="connsiteX4" fmla="*/ 1552639 w 1995165"/>
              <a:gd name="connsiteY4" fmla="*/ 1613160 h 2372139"/>
              <a:gd name="connsiteX5" fmla="*/ 1927117 w 1995165"/>
              <a:gd name="connsiteY5" fmla="*/ 1603514 h 2372139"/>
              <a:gd name="connsiteX6" fmla="*/ 1989960 w 1995165"/>
              <a:gd name="connsiteY6" fmla="*/ 1321612 h 2372139"/>
              <a:gd name="connsiteX7" fmla="*/ 1993379 w 1995165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2193 w 1991805"/>
              <a:gd name="connsiteY0" fmla="*/ 2372139 h 2372139"/>
              <a:gd name="connsiteX1" fmla="*/ 6357 w 1991805"/>
              <a:gd name="connsiteY1" fmla="*/ 1828875 h 2372139"/>
              <a:gd name="connsiteX2" fmla="*/ 41949 w 1991805"/>
              <a:gd name="connsiteY2" fmla="*/ 1669774 h 2372139"/>
              <a:gd name="connsiteX3" fmla="*/ 396340 w 1991805"/>
              <a:gd name="connsiteY3" fmla="*/ 1626412 h 2372139"/>
              <a:gd name="connsiteX4" fmla="*/ 1549279 w 1991805"/>
              <a:gd name="connsiteY4" fmla="*/ 1613160 h 2372139"/>
              <a:gd name="connsiteX5" fmla="*/ 1923757 w 1991805"/>
              <a:gd name="connsiteY5" fmla="*/ 1603514 h 2372139"/>
              <a:gd name="connsiteX6" fmla="*/ 1986600 w 1991805"/>
              <a:gd name="connsiteY6" fmla="*/ 1321612 h 2372139"/>
              <a:gd name="connsiteX7" fmla="*/ 1990019 w 1991805"/>
              <a:gd name="connsiteY7" fmla="*/ 0 h 2372139"/>
              <a:gd name="connsiteX0" fmla="*/ 0 w 1989612"/>
              <a:gd name="connsiteY0" fmla="*/ 2372139 h 2372139"/>
              <a:gd name="connsiteX1" fmla="*/ 4164 w 1989612"/>
              <a:gd name="connsiteY1" fmla="*/ 182887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4164 w 1989612"/>
              <a:gd name="connsiteY1" fmla="*/ 182887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4164 w 1989612"/>
              <a:gd name="connsiteY1" fmla="*/ 182887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4164 w 1989612"/>
              <a:gd name="connsiteY1" fmla="*/ 182887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11724 w 1989612"/>
              <a:gd name="connsiteY1" fmla="*/ 17611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1702 w 1991314"/>
              <a:gd name="connsiteY0" fmla="*/ 2372139 h 2372139"/>
              <a:gd name="connsiteX1" fmla="*/ 41458 w 1991314"/>
              <a:gd name="connsiteY1" fmla="*/ 1669774 h 2372139"/>
              <a:gd name="connsiteX2" fmla="*/ 395849 w 1991314"/>
              <a:gd name="connsiteY2" fmla="*/ 1626412 h 2372139"/>
              <a:gd name="connsiteX3" fmla="*/ 1548788 w 1991314"/>
              <a:gd name="connsiteY3" fmla="*/ 1613160 h 2372139"/>
              <a:gd name="connsiteX4" fmla="*/ 1923266 w 1991314"/>
              <a:gd name="connsiteY4" fmla="*/ 1603514 h 2372139"/>
              <a:gd name="connsiteX5" fmla="*/ 1986109 w 1991314"/>
              <a:gd name="connsiteY5" fmla="*/ 1321612 h 2372139"/>
              <a:gd name="connsiteX6" fmla="*/ 1989528 w 1991314"/>
              <a:gd name="connsiteY6" fmla="*/ 0 h 2372139"/>
              <a:gd name="connsiteX0" fmla="*/ 0 w 1989612"/>
              <a:gd name="connsiteY0" fmla="*/ 2372139 h 2372139"/>
              <a:gd name="connsiteX1" fmla="*/ 58656 w 1989612"/>
              <a:gd name="connsiteY1" fmla="*/ 1686708 h 2372139"/>
              <a:gd name="connsiteX2" fmla="*/ 394147 w 1989612"/>
              <a:gd name="connsiteY2" fmla="*/ 1626412 h 2372139"/>
              <a:gd name="connsiteX3" fmla="*/ 1547086 w 1989612"/>
              <a:gd name="connsiteY3" fmla="*/ 1613160 h 2372139"/>
              <a:gd name="connsiteX4" fmla="*/ 1921564 w 1989612"/>
              <a:gd name="connsiteY4" fmla="*/ 1603514 h 2372139"/>
              <a:gd name="connsiteX5" fmla="*/ 1984407 w 1989612"/>
              <a:gd name="connsiteY5" fmla="*/ 1321612 h 2372139"/>
              <a:gd name="connsiteX6" fmla="*/ 1987826 w 1989612"/>
              <a:gd name="connsiteY6" fmla="*/ 0 h 2372139"/>
              <a:gd name="connsiteX0" fmla="*/ 0 w 1989612"/>
              <a:gd name="connsiteY0" fmla="*/ 2372139 h 2372139"/>
              <a:gd name="connsiteX1" fmla="*/ 58656 w 1989612"/>
              <a:gd name="connsiteY1" fmla="*/ 1686708 h 2372139"/>
              <a:gd name="connsiteX2" fmla="*/ 394147 w 1989612"/>
              <a:gd name="connsiteY2" fmla="*/ 1626412 h 2372139"/>
              <a:gd name="connsiteX3" fmla="*/ 1547086 w 1989612"/>
              <a:gd name="connsiteY3" fmla="*/ 1613160 h 2372139"/>
              <a:gd name="connsiteX4" fmla="*/ 1921564 w 1989612"/>
              <a:gd name="connsiteY4" fmla="*/ 1603514 h 2372139"/>
              <a:gd name="connsiteX5" fmla="*/ 1984407 w 1989612"/>
              <a:gd name="connsiteY5" fmla="*/ 1321612 h 2372139"/>
              <a:gd name="connsiteX6" fmla="*/ 1987826 w 1989612"/>
              <a:gd name="connsiteY6" fmla="*/ 0 h 2372139"/>
              <a:gd name="connsiteX0" fmla="*/ 0 w 1989612"/>
              <a:gd name="connsiteY0" fmla="*/ 2372139 h 2372139"/>
              <a:gd name="connsiteX1" fmla="*/ 58656 w 1989612"/>
              <a:gd name="connsiteY1" fmla="*/ 1686708 h 2372139"/>
              <a:gd name="connsiteX2" fmla="*/ 394147 w 1989612"/>
              <a:gd name="connsiteY2" fmla="*/ 1626412 h 2372139"/>
              <a:gd name="connsiteX3" fmla="*/ 1547086 w 1989612"/>
              <a:gd name="connsiteY3" fmla="*/ 1613160 h 2372139"/>
              <a:gd name="connsiteX4" fmla="*/ 1921564 w 1989612"/>
              <a:gd name="connsiteY4" fmla="*/ 1603514 h 2372139"/>
              <a:gd name="connsiteX5" fmla="*/ 1984407 w 1989612"/>
              <a:gd name="connsiteY5" fmla="*/ 1321612 h 2372139"/>
              <a:gd name="connsiteX6" fmla="*/ 1987826 w 1989612"/>
              <a:gd name="connsiteY6" fmla="*/ 0 h 2372139"/>
              <a:gd name="connsiteX0" fmla="*/ 0 w 1989612"/>
              <a:gd name="connsiteY0" fmla="*/ 2372139 h 2372139"/>
              <a:gd name="connsiteX1" fmla="*/ 58656 w 1989612"/>
              <a:gd name="connsiteY1" fmla="*/ 1686708 h 2372139"/>
              <a:gd name="connsiteX2" fmla="*/ 394147 w 1989612"/>
              <a:gd name="connsiteY2" fmla="*/ 1626412 h 2372139"/>
              <a:gd name="connsiteX3" fmla="*/ 1547086 w 1989612"/>
              <a:gd name="connsiteY3" fmla="*/ 1613160 h 2372139"/>
              <a:gd name="connsiteX4" fmla="*/ 1921564 w 1989612"/>
              <a:gd name="connsiteY4" fmla="*/ 1603514 h 2372139"/>
              <a:gd name="connsiteX5" fmla="*/ 1984407 w 1989612"/>
              <a:gd name="connsiteY5" fmla="*/ 1321612 h 2372139"/>
              <a:gd name="connsiteX6" fmla="*/ 1987826 w 1989612"/>
              <a:gd name="connsiteY6" fmla="*/ 0 h 2372139"/>
              <a:gd name="connsiteX0" fmla="*/ 0 w 2002264"/>
              <a:gd name="connsiteY0" fmla="*/ 2516286 h 2516286"/>
              <a:gd name="connsiteX1" fmla="*/ 71308 w 2002264"/>
              <a:gd name="connsiteY1" fmla="*/ 1686708 h 2516286"/>
              <a:gd name="connsiteX2" fmla="*/ 406799 w 2002264"/>
              <a:gd name="connsiteY2" fmla="*/ 1626412 h 2516286"/>
              <a:gd name="connsiteX3" fmla="*/ 1559738 w 2002264"/>
              <a:gd name="connsiteY3" fmla="*/ 1613160 h 2516286"/>
              <a:gd name="connsiteX4" fmla="*/ 1934216 w 2002264"/>
              <a:gd name="connsiteY4" fmla="*/ 1603514 h 2516286"/>
              <a:gd name="connsiteX5" fmla="*/ 1997059 w 2002264"/>
              <a:gd name="connsiteY5" fmla="*/ 1321612 h 2516286"/>
              <a:gd name="connsiteX6" fmla="*/ 2000478 w 2002264"/>
              <a:gd name="connsiteY6" fmla="*/ 0 h 2516286"/>
              <a:gd name="connsiteX0" fmla="*/ 0 w 2007944"/>
              <a:gd name="connsiteY0" fmla="*/ 2516286 h 2516286"/>
              <a:gd name="connsiteX1" fmla="*/ 71308 w 2007944"/>
              <a:gd name="connsiteY1" fmla="*/ 1686708 h 2516286"/>
              <a:gd name="connsiteX2" fmla="*/ 406799 w 2007944"/>
              <a:gd name="connsiteY2" fmla="*/ 1626412 h 2516286"/>
              <a:gd name="connsiteX3" fmla="*/ 1559738 w 2007944"/>
              <a:gd name="connsiteY3" fmla="*/ 1613160 h 2516286"/>
              <a:gd name="connsiteX4" fmla="*/ 1968807 w 2007944"/>
              <a:gd name="connsiteY4" fmla="*/ 1579628 h 2516286"/>
              <a:gd name="connsiteX5" fmla="*/ 1997059 w 2007944"/>
              <a:gd name="connsiteY5" fmla="*/ 1321612 h 2516286"/>
              <a:gd name="connsiteX6" fmla="*/ 2000478 w 2007944"/>
              <a:gd name="connsiteY6" fmla="*/ 0 h 2516286"/>
              <a:gd name="connsiteX0" fmla="*/ 0 w 2001417"/>
              <a:gd name="connsiteY0" fmla="*/ 2516286 h 2516286"/>
              <a:gd name="connsiteX1" fmla="*/ 71308 w 2001417"/>
              <a:gd name="connsiteY1" fmla="*/ 1686708 h 2516286"/>
              <a:gd name="connsiteX2" fmla="*/ 406799 w 2001417"/>
              <a:gd name="connsiteY2" fmla="*/ 1626412 h 2516286"/>
              <a:gd name="connsiteX3" fmla="*/ 1559738 w 2001417"/>
              <a:gd name="connsiteY3" fmla="*/ 1613160 h 2516286"/>
              <a:gd name="connsiteX4" fmla="*/ 1945745 w 2001417"/>
              <a:gd name="connsiteY4" fmla="*/ 1603515 h 2516286"/>
              <a:gd name="connsiteX5" fmla="*/ 1997059 w 2001417"/>
              <a:gd name="connsiteY5" fmla="*/ 1321612 h 2516286"/>
              <a:gd name="connsiteX6" fmla="*/ 2000478 w 2001417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720487 w 2001060"/>
              <a:gd name="connsiteY3" fmla="*/ 1613161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720487 w 2001060"/>
              <a:gd name="connsiteY3" fmla="*/ 1613161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720487 w 2001060"/>
              <a:gd name="connsiteY3" fmla="*/ 1613161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720487 w 2001060"/>
              <a:gd name="connsiteY3" fmla="*/ 1613161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17631 w 2001060"/>
              <a:gd name="connsiteY1" fmla="*/ 1881990 h 2516286"/>
              <a:gd name="connsiteX2" fmla="*/ 71308 w 2001060"/>
              <a:gd name="connsiteY2" fmla="*/ 1686708 h 2516286"/>
              <a:gd name="connsiteX3" fmla="*/ 406799 w 2001060"/>
              <a:gd name="connsiteY3" fmla="*/ 1626412 h 2516286"/>
              <a:gd name="connsiteX4" fmla="*/ 1720487 w 2001060"/>
              <a:gd name="connsiteY4" fmla="*/ 1613161 h 2516286"/>
              <a:gd name="connsiteX5" fmla="*/ 1950617 w 2001060"/>
              <a:gd name="connsiteY5" fmla="*/ 1583333 h 2516286"/>
              <a:gd name="connsiteX6" fmla="*/ 1997059 w 2001060"/>
              <a:gd name="connsiteY6" fmla="*/ 1321612 h 2516286"/>
              <a:gd name="connsiteX7" fmla="*/ 2000478 w 2001060"/>
              <a:gd name="connsiteY7" fmla="*/ 0 h 2516286"/>
              <a:gd name="connsiteX0" fmla="*/ 0 w 2001060"/>
              <a:gd name="connsiteY0" fmla="*/ 2516286 h 2516286"/>
              <a:gd name="connsiteX1" fmla="*/ 17631 w 2001060"/>
              <a:gd name="connsiteY1" fmla="*/ 1881990 h 2516286"/>
              <a:gd name="connsiteX2" fmla="*/ 71308 w 2001060"/>
              <a:gd name="connsiteY2" fmla="*/ 1686708 h 2516286"/>
              <a:gd name="connsiteX3" fmla="*/ 406799 w 2001060"/>
              <a:gd name="connsiteY3" fmla="*/ 1626412 h 2516286"/>
              <a:gd name="connsiteX4" fmla="*/ 1720487 w 2001060"/>
              <a:gd name="connsiteY4" fmla="*/ 1613161 h 2516286"/>
              <a:gd name="connsiteX5" fmla="*/ 1950617 w 2001060"/>
              <a:gd name="connsiteY5" fmla="*/ 1583333 h 2516286"/>
              <a:gd name="connsiteX6" fmla="*/ 1997059 w 2001060"/>
              <a:gd name="connsiteY6" fmla="*/ 1321612 h 2516286"/>
              <a:gd name="connsiteX7" fmla="*/ 2000478 w 2001060"/>
              <a:gd name="connsiteY7" fmla="*/ 0 h 2516286"/>
              <a:gd name="connsiteX0" fmla="*/ 0 w 2001060"/>
              <a:gd name="connsiteY0" fmla="*/ 2516286 h 2516286"/>
              <a:gd name="connsiteX1" fmla="*/ 17631 w 2001060"/>
              <a:gd name="connsiteY1" fmla="*/ 1791172 h 2516286"/>
              <a:gd name="connsiteX2" fmla="*/ 71308 w 2001060"/>
              <a:gd name="connsiteY2" fmla="*/ 1686708 h 2516286"/>
              <a:gd name="connsiteX3" fmla="*/ 406799 w 2001060"/>
              <a:gd name="connsiteY3" fmla="*/ 1626412 h 2516286"/>
              <a:gd name="connsiteX4" fmla="*/ 1720487 w 2001060"/>
              <a:gd name="connsiteY4" fmla="*/ 1613161 h 2516286"/>
              <a:gd name="connsiteX5" fmla="*/ 1950617 w 2001060"/>
              <a:gd name="connsiteY5" fmla="*/ 1583333 h 2516286"/>
              <a:gd name="connsiteX6" fmla="*/ 1997059 w 2001060"/>
              <a:gd name="connsiteY6" fmla="*/ 1321612 h 2516286"/>
              <a:gd name="connsiteX7" fmla="*/ 2000478 w 2001060"/>
              <a:gd name="connsiteY7" fmla="*/ 0 h 2516286"/>
              <a:gd name="connsiteX0" fmla="*/ 0 w 2001060"/>
              <a:gd name="connsiteY0" fmla="*/ 2516286 h 2516286"/>
              <a:gd name="connsiteX1" fmla="*/ 17631 w 2001060"/>
              <a:gd name="connsiteY1" fmla="*/ 1791172 h 2516286"/>
              <a:gd name="connsiteX2" fmla="*/ 71308 w 2001060"/>
              <a:gd name="connsiteY2" fmla="*/ 1686708 h 2516286"/>
              <a:gd name="connsiteX3" fmla="*/ 406799 w 2001060"/>
              <a:gd name="connsiteY3" fmla="*/ 1626412 h 2516286"/>
              <a:gd name="connsiteX4" fmla="*/ 1720487 w 2001060"/>
              <a:gd name="connsiteY4" fmla="*/ 1613161 h 2516286"/>
              <a:gd name="connsiteX5" fmla="*/ 1950617 w 2001060"/>
              <a:gd name="connsiteY5" fmla="*/ 1583333 h 2516286"/>
              <a:gd name="connsiteX6" fmla="*/ 1997059 w 2001060"/>
              <a:gd name="connsiteY6" fmla="*/ 1321612 h 2516286"/>
              <a:gd name="connsiteX7" fmla="*/ 2000478 w 2001060"/>
              <a:gd name="connsiteY7" fmla="*/ 0 h 2516286"/>
              <a:gd name="connsiteX0" fmla="*/ 0 w 2001060"/>
              <a:gd name="connsiteY0" fmla="*/ 2516286 h 2516286"/>
              <a:gd name="connsiteX1" fmla="*/ 7889 w 2001060"/>
              <a:gd name="connsiteY1" fmla="*/ 1826490 h 2516286"/>
              <a:gd name="connsiteX2" fmla="*/ 71308 w 2001060"/>
              <a:gd name="connsiteY2" fmla="*/ 1686708 h 2516286"/>
              <a:gd name="connsiteX3" fmla="*/ 406799 w 2001060"/>
              <a:gd name="connsiteY3" fmla="*/ 1626412 h 2516286"/>
              <a:gd name="connsiteX4" fmla="*/ 1720487 w 2001060"/>
              <a:gd name="connsiteY4" fmla="*/ 1613161 h 2516286"/>
              <a:gd name="connsiteX5" fmla="*/ 1950617 w 2001060"/>
              <a:gd name="connsiteY5" fmla="*/ 1583333 h 2516286"/>
              <a:gd name="connsiteX6" fmla="*/ 1997059 w 2001060"/>
              <a:gd name="connsiteY6" fmla="*/ 1321612 h 2516286"/>
              <a:gd name="connsiteX7" fmla="*/ 2000478 w 2001060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0 w 2000478"/>
              <a:gd name="connsiteY0" fmla="*/ 2516286 h 2516286"/>
              <a:gd name="connsiteX1" fmla="*/ 3018 w 2000478"/>
              <a:gd name="connsiteY1" fmla="*/ 1897127 h 2516286"/>
              <a:gd name="connsiteX2" fmla="*/ 71308 w 2000478"/>
              <a:gd name="connsiteY2" fmla="*/ 1686708 h 2516286"/>
              <a:gd name="connsiteX3" fmla="*/ 406799 w 2000478"/>
              <a:gd name="connsiteY3" fmla="*/ 1626412 h 2516286"/>
              <a:gd name="connsiteX4" fmla="*/ 1720487 w 2000478"/>
              <a:gd name="connsiteY4" fmla="*/ 1613161 h 2516286"/>
              <a:gd name="connsiteX5" fmla="*/ 1950617 w 2000478"/>
              <a:gd name="connsiteY5" fmla="*/ 1583333 h 2516286"/>
              <a:gd name="connsiteX6" fmla="*/ 1997059 w 2000478"/>
              <a:gd name="connsiteY6" fmla="*/ 1321612 h 2516286"/>
              <a:gd name="connsiteX7" fmla="*/ 2000478 w 2000478"/>
              <a:gd name="connsiteY7" fmla="*/ 0 h 2516286"/>
              <a:gd name="connsiteX0" fmla="*/ 0 w 2000478"/>
              <a:gd name="connsiteY0" fmla="*/ 2516286 h 2516286"/>
              <a:gd name="connsiteX1" fmla="*/ 3018 w 2000478"/>
              <a:gd name="connsiteY1" fmla="*/ 1897127 h 2516286"/>
              <a:gd name="connsiteX2" fmla="*/ 71308 w 2000478"/>
              <a:gd name="connsiteY2" fmla="*/ 1686708 h 2516286"/>
              <a:gd name="connsiteX3" fmla="*/ 406799 w 2000478"/>
              <a:gd name="connsiteY3" fmla="*/ 1626412 h 2516286"/>
              <a:gd name="connsiteX4" fmla="*/ 1662033 w 2000478"/>
              <a:gd name="connsiteY4" fmla="*/ 1618207 h 2516286"/>
              <a:gd name="connsiteX5" fmla="*/ 1950617 w 2000478"/>
              <a:gd name="connsiteY5" fmla="*/ 1583333 h 2516286"/>
              <a:gd name="connsiteX6" fmla="*/ 1997059 w 2000478"/>
              <a:gd name="connsiteY6" fmla="*/ 1321612 h 2516286"/>
              <a:gd name="connsiteX7" fmla="*/ 2000478 w 2000478"/>
              <a:gd name="connsiteY7" fmla="*/ 0 h 2516286"/>
              <a:gd name="connsiteX0" fmla="*/ 0 w 2000478"/>
              <a:gd name="connsiteY0" fmla="*/ 2516286 h 2516286"/>
              <a:gd name="connsiteX1" fmla="*/ 3018 w 2000478"/>
              <a:gd name="connsiteY1" fmla="*/ 1897127 h 2516286"/>
              <a:gd name="connsiteX2" fmla="*/ 71308 w 2000478"/>
              <a:gd name="connsiteY2" fmla="*/ 1686708 h 2516286"/>
              <a:gd name="connsiteX3" fmla="*/ 406799 w 2000478"/>
              <a:gd name="connsiteY3" fmla="*/ 1626412 h 2516286"/>
              <a:gd name="connsiteX4" fmla="*/ 1662033 w 2000478"/>
              <a:gd name="connsiteY4" fmla="*/ 1618207 h 2516286"/>
              <a:gd name="connsiteX5" fmla="*/ 1950617 w 2000478"/>
              <a:gd name="connsiteY5" fmla="*/ 1583333 h 2516286"/>
              <a:gd name="connsiteX6" fmla="*/ 1997059 w 2000478"/>
              <a:gd name="connsiteY6" fmla="*/ 1321612 h 2516286"/>
              <a:gd name="connsiteX7" fmla="*/ 2000478 w 2000478"/>
              <a:gd name="connsiteY7" fmla="*/ 0 h 2516286"/>
              <a:gd name="connsiteX0" fmla="*/ 0 w 2000478"/>
              <a:gd name="connsiteY0" fmla="*/ 2516286 h 2516286"/>
              <a:gd name="connsiteX1" fmla="*/ 3018 w 2000478"/>
              <a:gd name="connsiteY1" fmla="*/ 1897127 h 2516286"/>
              <a:gd name="connsiteX2" fmla="*/ 71308 w 2000478"/>
              <a:gd name="connsiteY2" fmla="*/ 1686708 h 2516286"/>
              <a:gd name="connsiteX3" fmla="*/ 406799 w 2000478"/>
              <a:gd name="connsiteY3" fmla="*/ 1626412 h 2516286"/>
              <a:gd name="connsiteX4" fmla="*/ 1662033 w 2000478"/>
              <a:gd name="connsiteY4" fmla="*/ 1618207 h 2516286"/>
              <a:gd name="connsiteX5" fmla="*/ 1950617 w 2000478"/>
              <a:gd name="connsiteY5" fmla="*/ 1583333 h 2516286"/>
              <a:gd name="connsiteX6" fmla="*/ 1997059 w 2000478"/>
              <a:gd name="connsiteY6" fmla="*/ 1321612 h 2516286"/>
              <a:gd name="connsiteX7" fmla="*/ 2000478 w 2000478"/>
              <a:gd name="connsiteY7" fmla="*/ 0 h 2516286"/>
              <a:gd name="connsiteX0" fmla="*/ 0 w 2002850"/>
              <a:gd name="connsiteY0" fmla="*/ 2516286 h 2516286"/>
              <a:gd name="connsiteX1" fmla="*/ 3018 w 2002850"/>
              <a:gd name="connsiteY1" fmla="*/ 1897127 h 2516286"/>
              <a:gd name="connsiteX2" fmla="*/ 71308 w 2002850"/>
              <a:gd name="connsiteY2" fmla="*/ 1686708 h 2516286"/>
              <a:gd name="connsiteX3" fmla="*/ 406799 w 2002850"/>
              <a:gd name="connsiteY3" fmla="*/ 1626412 h 2516286"/>
              <a:gd name="connsiteX4" fmla="*/ 1662033 w 2002850"/>
              <a:gd name="connsiteY4" fmla="*/ 1618207 h 2516286"/>
              <a:gd name="connsiteX5" fmla="*/ 1926260 w 2002850"/>
              <a:gd name="connsiteY5" fmla="*/ 1593424 h 2516286"/>
              <a:gd name="connsiteX6" fmla="*/ 1997059 w 2002850"/>
              <a:gd name="connsiteY6" fmla="*/ 1321612 h 2516286"/>
              <a:gd name="connsiteX7" fmla="*/ 2000478 w 2002850"/>
              <a:gd name="connsiteY7" fmla="*/ 0 h 2516286"/>
              <a:gd name="connsiteX0" fmla="*/ 0 w 2000704"/>
              <a:gd name="connsiteY0" fmla="*/ 2516286 h 2516286"/>
              <a:gd name="connsiteX1" fmla="*/ 3018 w 2000704"/>
              <a:gd name="connsiteY1" fmla="*/ 1897127 h 2516286"/>
              <a:gd name="connsiteX2" fmla="*/ 71308 w 2000704"/>
              <a:gd name="connsiteY2" fmla="*/ 1686708 h 2516286"/>
              <a:gd name="connsiteX3" fmla="*/ 406799 w 2000704"/>
              <a:gd name="connsiteY3" fmla="*/ 1626412 h 2516286"/>
              <a:gd name="connsiteX4" fmla="*/ 1662033 w 2000704"/>
              <a:gd name="connsiteY4" fmla="*/ 1618207 h 2516286"/>
              <a:gd name="connsiteX5" fmla="*/ 1955487 w 2000704"/>
              <a:gd name="connsiteY5" fmla="*/ 1593424 h 2516286"/>
              <a:gd name="connsiteX6" fmla="*/ 1997059 w 2000704"/>
              <a:gd name="connsiteY6" fmla="*/ 1321612 h 2516286"/>
              <a:gd name="connsiteX7" fmla="*/ 2000478 w 2000704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2132" h="2516286">
                <a:moveTo>
                  <a:pt x="0" y="2516286"/>
                </a:moveTo>
                <a:cubicBezTo>
                  <a:pt x="2938" y="2410570"/>
                  <a:pt x="-2145" y="2035804"/>
                  <a:pt x="3018" y="1897127"/>
                </a:cubicBezTo>
                <a:cubicBezTo>
                  <a:pt x="5160" y="1839591"/>
                  <a:pt x="6447" y="1729304"/>
                  <a:pt x="71308" y="1686708"/>
                </a:cubicBezTo>
                <a:cubicBezTo>
                  <a:pt x="140779" y="1647086"/>
                  <a:pt x="141678" y="1637829"/>
                  <a:pt x="406799" y="1626412"/>
                </a:cubicBezTo>
                <a:cubicBezTo>
                  <a:pt x="671920" y="1614995"/>
                  <a:pt x="1407166" y="1622864"/>
                  <a:pt x="1662033" y="1618207"/>
                </a:cubicBezTo>
                <a:cubicBezTo>
                  <a:pt x="1916900" y="1613550"/>
                  <a:pt x="1875065" y="1621204"/>
                  <a:pt x="1936002" y="1598469"/>
                </a:cubicBezTo>
                <a:cubicBezTo>
                  <a:pt x="1996939" y="1550507"/>
                  <a:pt x="1986313" y="1588023"/>
                  <a:pt x="1997059" y="1321612"/>
                </a:cubicBezTo>
                <a:cubicBezTo>
                  <a:pt x="2007805" y="1055201"/>
                  <a:pt x="1997700" y="229103"/>
                  <a:pt x="2000478" y="0"/>
                </a:cubicBezTo>
              </a:path>
            </a:pathLst>
          </a:custGeom>
          <a:noFill/>
          <a:ln w="44450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F5075F4D-6D5E-1842-AAD8-1002BE2FCE07}"/>
              </a:ext>
            </a:extLst>
          </p:cNvPr>
          <p:cNvSpPr/>
          <p:nvPr/>
        </p:nvSpPr>
        <p:spPr>
          <a:xfrm>
            <a:off x="3999899" y="4359692"/>
            <a:ext cx="3431869" cy="1852880"/>
          </a:xfrm>
          <a:custGeom>
            <a:avLst/>
            <a:gdLst>
              <a:gd name="connsiteX0" fmla="*/ 0 w 1989580"/>
              <a:gd name="connsiteY0" fmla="*/ 2372139 h 2372139"/>
              <a:gd name="connsiteX1" fmla="*/ 26504 w 1989580"/>
              <a:gd name="connsiteY1" fmla="*/ 1802296 h 2372139"/>
              <a:gd name="connsiteX2" fmla="*/ 39756 w 1989580"/>
              <a:gd name="connsiteY2" fmla="*/ 1762539 h 2372139"/>
              <a:gd name="connsiteX3" fmla="*/ 66260 w 1989580"/>
              <a:gd name="connsiteY3" fmla="*/ 1696278 h 2372139"/>
              <a:gd name="connsiteX4" fmla="*/ 106017 w 1989580"/>
              <a:gd name="connsiteY4" fmla="*/ 1563757 h 2372139"/>
              <a:gd name="connsiteX5" fmla="*/ 119269 w 1989580"/>
              <a:gd name="connsiteY5" fmla="*/ 1524000 h 2372139"/>
              <a:gd name="connsiteX6" fmla="*/ 132521 w 1989580"/>
              <a:gd name="connsiteY6" fmla="*/ 1470991 h 2372139"/>
              <a:gd name="connsiteX7" fmla="*/ 225286 w 1989580"/>
              <a:gd name="connsiteY7" fmla="*/ 1338470 h 2372139"/>
              <a:gd name="connsiteX8" fmla="*/ 251791 w 1989580"/>
              <a:gd name="connsiteY8" fmla="*/ 1311965 h 2372139"/>
              <a:gd name="connsiteX9" fmla="*/ 291547 w 1989580"/>
              <a:gd name="connsiteY9" fmla="*/ 1298713 h 2372139"/>
              <a:gd name="connsiteX10" fmla="*/ 755373 w 1989580"/>
              <a:gd name="connsiteY10" fmla="*/ 1351722 h 2372139"/>
              <a:gd name="connsiteX11" fmla="*/ 1126434 w 1989580"/>
              <a:gd name="connsiteY11" fmla="*/ 1404731 h 2372139"/>
              <a:gd name="connsiteX12" fmla="*/ 1749286 w 1989580"/>
              <a:gd name="connsiteY12" fmla="*/ 1391478 h 2372139"/>
              <a:gd name="connsiteX13" fmla="*/ 1815547 w 1989580"/>
              <a:gd name="connsiteY13" fmla="*/ 1325217 h 2372139"/>
              <a:gd name="connsiteX14" fmla="*/ 1828800 w 1989580"/>
              <a:gd name="connsiteY14" fmla="*/ 1285461 h 2372139"/>
              <a:gd name="connsiteX15" fmla="*/ 1842052 w 1989580"/>
              <a:gd name="connsiteY15" fmla="*/ 1219200 h 2372139"/>
              <a:gd name="connsiteX16" fmla="*/ 1881808 w 1989580"/>
              <a:gd name="connsiteY16" fmla="*/ 1152939 h 2372139"/>
              <a:gd name="connsiteX17" fmla="*/ 1895060 w 1989580"/>
              <a:gd name="connsiteY17" fmla="*/ 1086678 h 2372139"/>
              <a:gd name="connsiteX18" fmla="*/ 1908313 w 1989580"/>
              <a:gd name="connsiteY18" fmla="*/ 993913 h 2372139"/>
              <a:gd name="connsiteX19" fmla="*/ 1921565 w 1989580"/>
              <a:gd name="connsiteY19" fmla="*/ 954157 h 2372139"/>
              <a:gd name="connsiteX20" fmla="*/ 1934817 w 1989580"/>
              <a:gd name="connsiteY20" fmla="*/ 861391 h 2372139"/>
              <a:gd name="connsiteX21" fmla="*/ 1961321 w 1989580"/>
              <a:gd name="connsiteY21" fmla="*/ 755374 h 2372139"/>
              <a:gd name="connsiteX22" fmla="*/ 1974573 w 1989580"/>
              <a:gd name="connsiteY22" fmla="*/ 622852 h 2372139"/>
              <a:gd name="connsiteX23" fmla="*/ 1987826 w 1989580"/>
              <a:gd name="connsiteY23" fmla="*/ 556591 h 2372139"/>
              <a:gd name="connsiteX24" fmla="*/ 1987826 w 1989580"/>
              <a:gd name="connsiteY24" fmla="*/ 0 h 2372139"/>
              <a:gd name="connsiteX0" fmla="*/ 0 w 1989580"/>
              <a:gd name="connsiteY0" fmla="*/ 2372139 h 2372139"/>
              <a:gd name="connsiteX1" fmla="*/ 26504 w 1989580"/>
              <a:gd name="connsiteY1" fmla="*/ 1802296 h 2372139"/>
              <a:gd name="connsiteX2" fmla="*/ 39756 w 1989580"/>
              <a:gd name="connsiteY2" fmla="*/ 1762539 h 2372139"/>
              <a:gd name="connsiteX3" fmla="*/ 66260 w 1989580"/>
              <a:gd name="connsiteY3" fmla="*/ 1696278 h 2372139"/>
              <a:gd name="connsiteX4" fmla="*/ 106017 w 1989580"/>
              <a:gd name="connsiteY4" fmla="*/ 1563757 h 2372139"/>
              <a:gd name="connsiteX5" fmla="*/ 119269 w 1989580"/>
              <a:gd name="connsiteY5" fmla="*/ 1524000 h 2372139"/>
              <a:gd name="connsiteX6" fmla="*/ 132521 w 1989580"/>
              <a:gd name="connsiteY6" fmla="*/ 1470991 h 2372139"/>
              <a:gd name="connsiteX7" fmla="*/ 225286 w 1989580"/>
              <a:gd name="connsiteY7" fmla="*/ 1338470 h 2372139"/>
              <a:gd name="connsiteX8" fmla="*/ 251791 w 1989580"/>
              <a:gd name="connsiteY8" fmla="*/ 1311965 h 2372139"/>
              <a:gd name="connsiteX9" fmla="*/ 755373 w 1989580"/>
              <a:gd name="connsiteY9" fmla="*/ 1351722 h 2372139"/>
              <a:gd name="connsiteX10" fmla="*/ 1126434 w 1989580"/>
              <a:gd name="connsiteY10" fmla="*/ 1404731 h 2372139"/>
              <a:gd name="connsiteX11" fmla="*/ 1749286 w 1989580"/>
              <a:gd name="connsiteY11" fmla="*/ 1391478 h 2372139"/>
              <a:gd name="connsiteX12" fmla="*/ 1815547 w 1989580"/>
              <a:gd name="connsiteY12" fmla="*/ 1325217 h 2372139"/>
              <a:gd name="connsiteX13" fmla="*/ 1828800 w 1989580"/>
              <a:gd name="connsiteY13" fmla="*/ 1285461 h 2372139"/>
              <a:gd name="connsiteX14" fmla="*/ 1842052 w 1989580"/>
              <a:gd name="connsiteY14" fmla="*/ 1219200 h 2372139"/>
              <a:gd name="connsiteX15" fmla="*/ 1881808 w 1989580"/>
              <a:gd name="connsiteY15" fmla="*/ 1152939 h 2372139"/>
              <a:gd name="connsiteX16" fmla="*/ 1895060 w 1989580"/>
              <a:gd name="connsiteY16" fmla="*/ 1086678 h 2372139"/>
              <a:gd name="connsiteX17" fmla="*/ 1908313 w 1989580"/>
              <a:gd name="connsiteY17" fmla="*/ 993913 h 2372139"/>
              <a:gd name="connsiteX18" fmla="*/ 1921565 w 1989580"/>
              <a:gd name="connsiteY18" fmla="*/ 954157 h 2372139"/>
              <a:gd name="connsiteX19" fmla="*/ 1934817 w 1989580"/>
              <a:gd name="connsiteY19" fmla="*/ 861391 h 2372139"/>
              <a:gd name="connsiteX20" fmla="*/ 1961321 w 1989580"/>
              <a:gd name="connsiteY20" fmla="*/ 755374 h 2372139"/>
              <a:gd name="connsiteX21" fmla="*/ 1974573 w 1989580"/>
              <a:gd name="connsiteY21" fmla="*/ 622852 h 2372139"/>
              <a:gd name="connsiteX22" fmla="*/ 1987826 w 1989580"/>
              <a:gd name="connsiteY22" fmla="*/ 556591 h 2372139"/>
              <a:gd name="connsiteX23" fmla="*/ 1987826 w 1989580"/>
              <a:gd name="connsiteY23" fmla="*/ 0 h 2372139"/>
              <a:gd name="connsiteX0" fmla="*/ 0 w 1989580"/>
              <a:gd name="connsiteY0" fmla="*/ 2372139 h 2372139"/>
              <a:gd name="connsiteX1" fmla="*/ 26504 w 1989580"/>
              <a:gd name="connsiteY1" fmla="*/ 1802296 h 2372139"/>
              <a:gd name="connsiteX2" fmla="*/ 39756 w 1989580"/>
              <a:gd name="connsiteY2" fmla="*/ 1762539 h 2372139"/>
              <a:gd name="connsiteX3" fmla="*/ 66260 w 1989580"/>
              <a:gd name="connsiteY3" fmla="*/ 1696278 h 2372139"/>
              <a:gd name="connsiteX4" fmla="*/ 106017 w 1989580"/>
              <a:gd name="connsiteY4" fmla="*/ 1563757 h 2372139"/>
              <a:gd name="connsiteX5" fmla="*/ 119269 w 1989580"/>
              <a:gd name="connsiteY5" fmla="*/ 1524000 h 2372139"/>
              <a:gd name="connsiteX6" fmla="*/ 225286 w 1989580"/>
              <a:gd name="connsiteY6" fmla="*/ 1338470 h 2372139"/>
              <a:gd name="connsiteX7" fmla="*/ 251791 w 1989580"/>
              <a:gd name="connsiteY7" fmla="*/ 1311965 h 2372139"/>
              <a:gd name="connsiteX8" fmla="*/ 755373 w 1989580"/>
              <a:gd name="connsiteY8" fmla="*/ 1351722 h 2372139"/>
              <a:gd name="connsiteX9" fmla="*/ 1126434 w 1989580"/>
              <a:gd name="connsiteY9" fmla="*/ 1404731 h 2372139"/>
              <a:gd name="connsiteX10" fmla="*/ 1749286 w 1989580"/>
              <a:gd name="connsiteY10" fmla="*/ 1391478 h 2372139"/>
              <a:gd name="connsiteX11" fmla="*/ 1815547 w 1989580"/>
              <a:gd name="connsiteY11" fmla="*/ 1325217 h 2372139"/>
              <a:gd name="connsiteX12" fmla="*/ 1828800 w 1989580"/>
              <a:gd name="connsiteY12" fmla="*/ 1285461 h 2372139"/>
              <a:gd name="connsiteX13" fmla="*/ 1842052 w 1989580"/>
              <a:gd name="connsiteY13" fmla="*/ 1219200 h 2372139"/>
              <a:gd name="connsiteX14" fmla="*/ 1881808 w 1989580"/>
              <a:gd name="connsiteY14" fmla="*/ 1152939 h 2372139"/>
              <a:gd name="connsiteX15" fmla="*/ 1895060 w 1989580"/>
              <a:gd name="connsiteY15" fmla="*/ 1086678 h 2372139"/>
              <a:gd name="connsiteX16" fmla="*/ 1908313 w 1989580"/>
              <a:gd name="connsiteY16" fmla="*/ 993913 h 2372139"/>
              <a:gd name="connsiteX17" fmla="*/ 1921565 w 1989580"/>
              <a:gd name="connsiteY17" fmla="*/ 954157 h 2372139"/>
              <a:gd name="connsiteX18" fmla="*/ 1934817 w 1989580"/>
              <a:gd name="connsiteY18" fmla="*/ 861391 h 2372139"/>
              <a:gd name="connsiteX19" fmla="*/ 1961321 w 1989580"/>
              <a:gd name="connsiteY19" fmla="*/ 755374 h 2372139"/>
              <a:gd name="connsiteX20" fmla="*/ 1974573 w 1989580"/>
              <a:gd name="connsiteY20" fmla="*/ 622852 h 2372139"/>
              <a:gd name="connsiteX21" fmla="*/ 1987826 w 1989580"/>
              <a:gd name="connsiteY21" fmla="*/ 556591 h 2372139"/>
              <a:gd name="connsiteX22" fmla="*/ 1987826 w 1989580"/>
              <a:gd name="connsiteY22" fmla="*/ 0 h 2372139"/>
              <a:gd name="connsiteX0" fmla="*/ 0 w 1989580"/>
              <a:gd name="connsiteY0" fmla="*/ 2372139 h 2372139"/>
              <a:gd name="connsiteX1" fmla="*/ 26504 w 1989580"/>
              <a:gd name="connsiteY1" fmla="*/ 1802296 h 2372139"/>
              <a:gd name="connsiteX2" fmla="*/ 39756 w 1989580"/>
              <a:gd name="connsiteY2" fmla="*/ 1762539 h 2372139"/>
              <a:gd name="connsiteX3" fmla="*/ 106017 w 1989580"/>
              <a:gd name="connsiteY3" fmla="*/ 1563757 h 2372139"/>
              <a:gd name="connsiteX4" fmla="*/ 119269 w 1989580"/>
              <a:gd name="connsiteY4" fmla="*/ 1524000 h 2372139"/>
              <a:gd name="connsiteX5" fmla="*/ 225286 w 1989580"/>
              <a:gd name="connsiteY5" fmla="*/ 1338470 h 2372139"/>
              <a:gd name="connsiteX6" fmla="*/ 251791 w 1989580"/>
              <a:gd name="connsiteY6" fmla="*/ 1311965 h 2372139"/>
              <a:gd name="connsiteX7" fmla="*/ 755373 w 1989580"/>
              <a:gd name="connsiteY7" fmla="*/ 1351722 h 2372139"/>
              <a:gd name="connsiteX8" fmla="*/ 1126434 w 1989580"/>
              <a:gd name="connsiteY8" fmla="*/ 1404731 h 2372139"/>
              <a:gd name="connsiteX9" fmla="*/ 1749286 w 1989580"/>
              <a:gd name="connsiteY9" fmla="*/ 1391478 h 2372139"/>
              <a:gd name="connsiteX10" fmla="*/ 1815547 w 1989580"/>
              <a:gd name="connsiteY10" fmla="*/ 1325217 h 2372139"/>
              <a:gd name="connsiteX11" fmla="*/ 1828800 w 1989580"/>
              <a:gd name="connsiteY11" fmla="*/ 1285461 h 2372139"/>
              <a:gd name="connsiteX12" fmla="*/ 1842052 w 1989580"/>
              <a:gd name="connsiteY12" fmla="*/ 1219200 h 2372139"/>
              <a:gd name="connsiteX13" fmla="*/ 1881808 w 1989580"/>
              <a:gd name="connsiteY13" fmla="*/ 1152939 h 2372139"/>
              <a:gd name="connsiteX14" fmla="*/ 1895060 w 1989580"/>
              <a:gd name="connsiteY14" fmla="*/ 1086678 h 2372139"/>
              <a:gd name="connsiteX15" fmla="*/ 1908313 w 1989580"/>
              <a:gd name="connsiteY15" fmla="*/ 993913 h 2372139"/>
              <a:gd name="connsiteX16" fmla="*/ 1921565 w 1989580"/>
              <a:gd name="connsiteY16" fmla="*/ 954157 h 2372139"/>
              <a:gd name="connsiteX17" fmla="*/ 1934817 w 1989580"/>
              <a:gd name="connsiteY17" fmla="*/ 861391 h 2372139"/>
              <a:gd name="connsiteX18" fmla="*/ 1961321 w 1989580"/>
              <a:gd name="connsiteY18" fmla="*/ 755374 h 2372139"/>
              <a:gd name="connsiteX19" fmla="*/ 1974573 w 1989580"/>
              <a:gd name="connsiteY19" fmla="*/ 622852 h 2372139"/>
              <a:gd name="connsiteX20" fmla="*/ 1987826 w 1989580"/>
              <a:gd name="connsiteY20" fmla="*/ 556591 h 2372139"/>
              <a:gd name="connsiteX21" fmla="*/ 1987826 w 1989580"/>
              <a:gd name="connsiteY21" fmla="*/ 0 h 2372139"/>
              <a:gd name="connsiteX0" fmla="*/ 0 w 1989580"/>
              <a:gd name="connsiteY0" fmla="*/ 2372139 h 2372139"/>
              <a:gd name="connsiteX1" fmla="*/ 26504 w 1989580"/>
              <a:gd name="connsiteY1" fmla="*/ 1802296 h 2372139"/>
              <a:gd name="connsiteX2" fmla="*/ 106017 w 1989580"/>
              <a:gd name="connsiteY2" fmla="*/ 1563757 h 2372139"/>
              <a:gd name="connsiteX3" fmla="*/ 119269 w 1989580"/>
              <a:gd name="connsiteY3" fmla="*/ 1524000 h 2372139"/>
              <a:gd name="connsiteX4" fmla="*/ 225286 w 1989580"/>
              <a:gd name="connsiteY4" fmla="*/ 1338470 h 2372139"/>
              <a:gd name="connsiteX5" fmla="*/ 251791 w 1989580"/>
              <a:gd name="connsiteY5" fmla="*/ 1311965 h 2372139"/>
              <a:gd name="connsiteX6" fmla="*/ 755373 w 1989580"/>
              <a:gd name="connsiteY6" fmla="*/ 1351722 h 2372139"/>
              <a:gd name="connsiteX7" fmla="*/ 1126434 w 1989580"/>
              <a:gd name="connsiteY7" fmla="*/ 1404731 h 2372139"/>
              <a:gd name="connsiteX8" fmla="*/ 1749286 w 1989580"/>
              <a:gd name="connsiteY8" fmla="*/ 1391478 h 2372139"/>
              <a:gd name="connsiteX9" fmla="*/ 1815547 w 1989580"/>
              <a:gd name="connsiteY9" fmla="*/ 1325217 h 2372139"/>
              <a:gd name="connsiteX10" fmla="*/ 1828800 w 1989580"/>
              <a:gd name="connsiteY10" fmla="*/ 1285461 h 2372139"/>
              <a:gd name="connsiteX11" fmla="*/ 1842052 w 1989580"/>
              <a:gd name="connsiteY11" fmla="*/ 1219200 h 2372139"/>
              <a:gd name="connsiteX12" fmla="*/ 1881808 w 1989580"/>
              <a:gd name="connsiteY12" fmla="*/ 1152939 h 2372139"/>
              <a:gd name="connsiteX13" fmla="*/ 1895060 w 1989580"/>
              <a:gd name="connsiteY13" fmla="*/ 1086678 h 2372139"/>
              <a:gd name="connsiteX14" fmla="*/ 1908313 w 1989580"/>
              <a:gd name="connsiteY14" fmla="*/ 993913 h 2372139"/>
              <a:gd name="connsiteX15" fmla="*/ 1921565 w 1989580"/>
              <a:gd name="connsiteY15" fmla="*/ 954157 h 2372139"/>
              <a:gd name="connsiteX16" fmla="*/ 1934817 w 1989580"/>
              <a:gd name="connsiteY16" fmla="*/ 861391 h 2372139"/>
              <a:gd name="connsiteX17" fmla="*/ 1961321 w 1989580"/>
              <a:gd name="connsiteY17" fmla="*/ 755374 h 2372139"/>
              <a:gd name="connsiteX18" fmla="*/ 1974573 w 1989580"/>
              <a:gd name="connsiteY18" fmla="*/ 622852 h 2372139"/>
              <a:gd name="connsiteX19" fmla="*/ 1987826 w 1989580"/>
              <a:gd name="connsiteY19" fmla="*/ 556591 h 2372139"/>
              <a:gd name="connsiteX20" fmla="*/ 1987826 w 1989580"/>
              <a:gd name="connsiteY20" fmla="*/ 0 h 2372139"/>
              <a:gd name="connsiteX0" fmla="*/ 0 w 1989580"/>
              <a:gd name="connsiteY0" fmla="*/ 2372139 h 2372139"/>
              <a:gd name="connsiteX1" fmla="*/ 106017 w 1989580"/>
              <a:gd name="connsiteY1" fmla="*/ 1563757 h 2372139"/>
              <a:gd name="connsiteX2" fmla="*/ 119269 w 1989580"/>
              <a:gd name="connsiteY2" fmla="*/ 1524000 h 2372139"/>
              <a:gd name="connsiteX3" fmla="*/ 225286 w 1989580"/>
              <a:gd name="connsiteY3" fmla="*/ 1338470 h 2372139"/>
              <a:gd name="connsiteX4" fmla="*/ 251791 w 1989580"/>
              <a:gd name="connsiteY4" fmla="*/ 1311965 h 2372139"/>
              <a:gd name="connsiteX5" fmla="*/ 755373 w 1989580"/>
              <a:gd name="connsiteY5" fmla="*/ 1351722 h 2372139"/>
              <a:gd name="connsiteX6" fmla="*/ 1126434 w 1989580"/>
              <a:gd name="connsiteY6" fmla="*/ 1404731 h 2372139"/>
              <a:gd name="connsiteX7" fmla="*/ 1749286 w 1989580"/>
              <a:gd name="connsiteY7" fmla="*/ 1391478 h 2372139"/>
              <a:gd name="connsiteX8" fmla="*/ 1815547 w 1989580"/>
              <a:gd name="connsiteY8" fmla="*/ 1325217 h 2372139"/>
              <a:gd name="connsiteX9" fmla="*/ 1828800 w 1989580"/>
              <a:gd name="connsiteY9" fmla="*/ 1285461 h 2372139"/>
              <a:gd name="connsiteX10" fmla="*/ 1842052 w 1989580"/>
              <a:gd name="connsiteY10" fmla="*/ 1219200 h 2372139"/>
              <a:gd name="connsiteX11" fmla="*/ 1881808 w 1989580"/>
              <a:gd name="connsiteY11" fmla="*/ 1152939 h 2372139"/>
              <a:gd name="connsiteX12" fmla="*/ 1895060 w 1989580"/>
              <a:gd name="connsiteY12" fmla="*/ 1086678 h 2372139"/>
              <a:gd name="connsiteX13" fmla="*/ 1908313 w 1989580"/>
              <a:gd name="connsiteY13" fmla="*/ 993913 h 2372139"/>
              <a:gd name="connsiteX14" fmla="*/ 1921565 w 1989580"/>
              <a:gd name="connsiteY14" fmla="*/ 954157 h 2372139"/>
              <a:gd name="connsiteX15" fmla="*/ 1934817 w 1989580"/>
              <a:gd name="connsiteY15" fmla="*/ 861391 h 2372139"/>
              <a:gd name="connsiteX16" fmla="*/ 1961321 w 1989580"/>
              <a:gd name="connsiteY16" fmla="*/ 755374 h 2372139"/>
              <a:gd name="connsiteX17" fmla="*/ 1974573 w 1989580"/>
              <a:gd name="connsiteY17" fmla="*/ 622852 h 2372139"/>
              <a:gd name="connsiteX18" fmla="*/ 1987826 w 1989580"/>
              <a:gd name="connsiteY18" fmla="*/ 556591 h 2372139"/>
              <a:gd name="connsiteX19" fmla="*/ 1987826 w 1989580"/>
              <a:gd name="connsiteY19" fmla="*/ 0 h 2372139"/>
              <a:gd name="connsiteX0" fmla="*/ 0 w 1989580"/>
              <a:gd name="connsiteY0" fmla="*/ 2372139 h 2372139"/>
              <a:gd name="connsiteX1" fmla="*/ 106017 w 1989580"/>
              <a:gd name="connsiteY1" fmla="*/ 1563757 h 2372139"/>
              <a:gd name="connsiteX2" fmla="*/ 119269 w 1989580"/>
              <a:gd name="connsiteY2" fmla="*/ 1524000 h 2372139"/>
              <a:gd name="connsiteX3" fmla="*/ 225286 w 1989580"/>
              <a:gd name="connsiteY3" fmla="*/ 1338470 h 2372139"/>
              <a:gd name="connsiteX4" fmla="*/ 251791 w 1989580"/>
              <a:gd name="connsiteY4" fmla="*/ 1311965 h 2372139"/>
              <a:gd name="connsiteX5" fmla="*/ 755373 w 1989580"/>
              <a:gd name="connsiteY5" fmla="*/ 1351722 h 2372139"/>
              <a:gd name="connsiteX6" fmla="*/ 1126434 w 1989580"/>
              <a:gd name="connsiteY6" fmla="*/ 1404731 h 2372139"/>
              <a:gd name="connsiteX7" fmla="*/ 1749286 w 1989580"/>
              <a:gd name="connsiteY7" fmla="*/ 1391478 h 2372139"/>
              <a:gd name="connsiteX8" fmla="*/ 1815547 w 1989580"/>
              <a:gd name="connsiteY8" fmla="*/ 1325217 h 2372139"/>
              <a:gd name="connsiteX9" fmla="*/ 1828800 w 1989580"/>
              <a:gd name="connsiteY9" fmla="*/ 1285461 h 2372139"/>
              <a:gd name="connsiteX10" fmla="*/ 1842052 w 1989580"/>
              <a:gd name="connsiteY10" fmla="*/ 1219200 h 2372139"/>
              <a:gd name="connsiteX11" fmla="*/ 1895060 w 1989580"/>
              <a:gd name="connsiteY11" fmla="*/ 1086678 h 2372139"/>
              <a:gd name="connsiteX12" fmla="*/ 1908313 w 1989580"/>
              <a:gd name="connsiteY12" fmla="*/ 993913 h 2372139"/>
              <a:gd name="connsiteX13" fmla="*/ 1921565 w 1989580"/>
              <a:gd name="connsiteY13" fmla="*/ 954157 h 2372139"/>
              <a:gd name="connsiteX14" fmla="*/ 1934817 w 1989580"/>
              <a:gd name="connsiteY14" fmla="*/ 861391 h 2372139"/>
              <a:gd name="connsiteX15" fmla="*/ 1961321 w 1989580"/>
              <a:gd name="connsiteY15" fmla="*/ 755374 h 2372139"/>
              <a:gd name="connsiteX16" fmla="*/ 1974573 w 1989580"/>
              <a:gd name="connsiteY16" fmla="*/ 622852 h 2372139"/>
              <a:gd name="connsiteX17" fmla="*/ 1987826 w 1989580"/>
              <a:gd name="connsiteY17" fmla="*/ 556591 h 2372139"/>
              <a:gd name="connsiteX18" fmla="*/ 1987826 w 1989580"/>
              <a:gd name="connsiteY18" fmla="*/ 0 h 2372139"/>
              <a:gd name="connsiteX0" fmla="*/ 0 w 1989580"/>
              <a:gd name="connsiteY0" fmla="*/ 2372139 h 2372139"/>
              <a:gd name="connsiteX1" fmla="*/ 106017 w 1989580"/>
              <a:gd name="connsiteY1" fmla="*/ 1563757 h 2372139"/>
              <a:gd name="connsiteX2" fmla="*/ 225286 w 1989580"/>
              <a:gd name="connsiteY2" fmla="*/ 1338470 h 2372139"/>
              <a:gd name="connsiteX3" fmla="*/ 251791 w 1989580"/>
              <a:gd name="connsiteY3" fmla="*/ 1311965 h 2372139"/>
              <a:gd name="connsiteX4" fmla="*/ 755373 w 1989580"/>
              <a:gd name="connsiteY4" fmla="*/ 1351722 h 2372139"/>
              <a:gd name="connsiteX5" fmla="*/ 1126434 w 1989580"/>
              <a:gd name="connsiteY5" fmla="*/ 1404731 h 2372139"/>
              <a:gd name="connsiteX6" fmla="*/ 1749286 w 1989580"/>
              <a:gd name="connsiteY6" fmla="*/ 1391478 h 2372139"/>
              <a:gd name="connsiteX7" fmla="*/ 1815547 w 1989580"/>
              <a:gd name="connsiteY7" fmla="*/ 1325217 h 2372139"/>
              <a:gd name="connsiteX8" fmla="*/ 1828800 w 1989580"/>
              <a:gd name="connsiteY8" fmla="*/ 1285461 h 2372139"/>
              <a:gd name="connsiteX9" fmla="*/ 1842052 w 1989580"/>
              <a:gd name="connsiteY9" fmla="*/ 1219200 h 2372139"/>
              <a:gd name="connsiteX10" fmla="*/ 1895060 w 1989580"/>
              <a:gd name="connsiteY10" fmla="*/ 1086678 h 2372139"/>
              <a:gd name="connsiteX11" fmla="*/ 1908313 w 1989580"/>
              <a:gd name="connsiteY11" fmla="*/ 993913 h 2372139"/>
              <a:gd name="connsiteX12" fmla="*/ 1921565 w 1989580"/>
              <a:gd name="connsiteY12" fmla="*/ 954157 h 2372139"/>
              <a:gd name="connsiteX13" fmla="*/ 1934817 w 1989580"/>
              <a:gd name="connsiteY13" fmla="*/ 861391 h 2372139"/>
              <a:gd name="connsiteX14" fmla="*/ 1961321 w 1989580"/>
              <a:gd name="connsiteY14" fmla="*/ 755374 h 2372139"/>
              <a:gd name="connsiteX15" fmla="*/ 1974573 w 1989580"/>
              <a:gd name="connsiteY15" fmla="*/ 622852 h 2372139"/>
              <a:gd name="connsiteX16" fmla="*/ 1987826 w 1989580"/>
              <a:gd name="connsiteY16" fmla="*/ 556591 h 2372139"/>
              <a:gd name="connsiteX17" fmla="*/ 1987826 w 1989580"/>
              <a:gd name="connsiteY17" fmla="*/ 0 h 2372139"/>
              <a:gd name="connsiteX0" fmla="*/ 0 w 1989580"/>
              <a:gd name="connsiteY0" fmla="*/ 2372139 h 2372139"/>
              <a:gd name="connsiteX1" fmla="*/ 106017 w 1989580"/>
              <a:gd name="connsiteY1" fmla="*/ 1563757 h 2372139"/>
              <a:gd name="connsiteX2" fmla="*/ 225286 w 1989580"/>
              <a:gd name="connsiteY2" fmla="*/ 1338470 h 2372139"/>
              <a:gd name="connsiteX3" fmla="*/ 251791 w 1989580"/>
              <a:gd name="connsiteY3" fmla="*/ 1311965 h 2372139"/>
              <a:gd name="connsiteX4" fmla="*/ 755373 w 1989580"/>
              <a:gd name="connsiteY4" fmla="*/ 1351722 h 2372139"/>
              <a:gd name="connsiteX5" fmla="*/ 1126434 w 1989580"/>
              <a:gd name="connsiteY5" fmla="*/ 1404731 h 2372139"/>
              <a:gd name="connsiteX6" fmla="*/ 1749286 w 1989580"/>
              <a:gd name="connsiteY6" fmla="*/ 1391478 h 2372139"/>
              <a:gd name="connsiteX7" fmla="*/ 1815547 w 1989580"/>
              <a:gd name="connsiteY7" fmla="*/ 1325217 h 2372139"/>
              <a:gd name="connsiteX8" fmla="*/ 1828800 w 1989580"/>
              <a:gd name="connsiteY8" fmla="*/ 1285461 h 2372139"/>
              <a:gd name="connsiteX9" fmla="*/ 1842052 w 1989580"/>
              <a:gd name="connsiteY9" fmla="*/ 1219200 h 2372139"/>
              <a:gd name="connsiteX10" fmla="*/ 1895060 w 1989580"/>
              <a:gd name="connsiteY10" fmla="*/ 1086678 h 2372139"/>
              <a:gd name="connsiteX11" fmla="*/ 1908313 w 1989580"/>
              <a:gd name="connsiteY11" fmla="*/ 993913 h 2372139"/>
              <a:gd name="connsiteX12" fmla="*/ 1921565 w 1989580"/>
              <a:gd name="connsiteY12" fmla="*/ 954157 h 2372139"/>
              <a:gd name="connsiteX13" fmla="*/ 1934817 w 1989580"/>
              <a:gd name="connsiteY13" fmla="*/ 861391 h 2372139"/>
              <a:gd name="connsiteX14" fmla="*/ 1961321 w 1989580"/>
              <a:gd name="connsiteY14" fmla="*/ 755374 h 2372139"/>
              <a:gd name="connsiteX15" fmla="*/ 1974573 w 1989580"/>
              <a:gd name="connsiteY15" fmla="*/ 622852 h 2372139"/>
              <a:gd name="connsiteX16" fmla="*/ 1987826 w 1989580"/>
              <a:gd name="connsiteY16" fmla="*/ 556591 h 2372139"/>
              <a:gd name="connsiteX17" fmla="*/ 1987826 w 1989580"/>
              <a:gd name="connsiteY17" fmla="*/ 0 h 2372139"/>
              <a:gd name="connsiteX0" fmla="*/ 0 w 1989580"/>
              <a:gd name="connsiteY0" fmla="*/ 2372139 h 2372139"/>
              <a:gd name="connsiteX1" fmla="*/ 106017 w 1989580"/>
              <a:gd name="connsiteY1" fmla="*/ 1563757 h 2372139"/>
              <a:gd name="connsiteX2" fmla="*/ 225286 w 1989580"/>
              <a:gd name="connsiteY2" fmla="*/ 1338470 h 2372139"/>
              <a:gd name="connsiteX3" fmla="*/ 755373 w 1989580"/>
              <a:gd name="connsiteY3" fmla="*/ 1351722 h 2372139"/>
              <a:gd name="connsiteX4" fmla="*/ 1126434 w 1989580"/>
              <a:gd name="connsiteY4" fmla="*/ 1404731 h 2372139"/>
              <a:gd name="connsiteX5" fmla="*/ 1749286 w 1989580"/>
              <a:gd name="connsiteY5" fmla="*/ 1391478 h 2372139"/>
              <a:gd name="connsiteX6" fmla="*/ 1815547 w 1989580"/>
              <a:gd name="connsiteY6" fmla="*/ 1325217 h 2372139"/>
              <a:gd name="connsiteX7" fmla="*/ 1828800 w 1989580"/>
              <a:gd name="connsiteY7" fmla="*/ 1285461 h 2372139"/>
              <a:gd name="connsiteX8" fmla="*/ 1842052 w 1989580"/>
              <a:gd name="connsiteY8" fmla="*/ 1219200 h 2372139"/>
              <a:gd name="connsiteX9" fmla="*/ 1895060 w 1989580"/>
              <a:gd name="connsiteY9" fmla="*/ 1086678 h 2372139"/>
              <a:gd name="connsiteX10" fmla="*/ 1908313 w 1989580"/>
              <a:gd name="connsiteY10" fmla="*/ 993913 h 2372139"/>
              <a:gd name="connsiteX11" fmla="*/ 1921565 w 1989580"/>
              <a:gd name="connsiteY11" fmla="*/ 954157 h 2372139"/>
              <a:gd name="connsiteX12" fmla="*/ 1934817 w 1989580"/>
              <a:gd name="connsiteY12" fmla="*/ 861391 h 2372139"/>
              <a:gd name="connsiteX13" fmla="*/ 1961321 w 1989580"/>
              <a:gd name="connsiteY13" fmla="*/ 755374 h 2372139"/>
              <a:gd name="connsiteX14" fmla="*/ 1974573 w 1989580"/>
              <a:gd name="connsiteY14" fmla="*/ 622852 h 2372139"/>
              <a:gd name="connsiteX15" fmla="*/ 1987826 w 1989580"/>
              <a:gd name="connsiteY15" fmla="*/ 556591 h 2372139"/>
              <a:gd name="connsiteX16" fmla="*/ 1987826 w 1989580"/>
              <a:gd name="connsiteY16" fmla="*/ 0 h 2372139"/>
              <a:gd name="connsiteX0" fmla="*/ 0 w 1989580"/>
              <a:gd name="connsiteY0" fmla="*/ 2372139 h 2372139"/>
              <a:gd name="connsiteX1" fmla="*/ 26504 w 1989580"/>
              <a:gd name="connsiteY1" fmla="*/ 1563757 h 2372139"/>
              <a:gd name="connsiteX2" fmla="*/ 225286 w 1989580"/>
              <a:gd name="connsiteY2" fmla="*/ 1338470 h 2372139"/>
              <a:gd name="connsiteX3" fmla="*/ 755373 w 1989580"/>
              <a:gd name="connsiteY3" fmla="*/ 1351722 h 2372139"/>
              <a:gd name="connsiteX4" fmla="*/ 1126434 w 1989580"/>
              <a:gd name="connsiteY4" fmla="*/ 1404731 h 2372139"/>
              <a:gd name="connsiteX5" fmla="*/ 1749286 w 1989580"/>
              <a:gd name="connsiteY5" fmla="*/ 1391478 h 2372139"/>
              <a:gd name="connsiteX6" fmla="*/ 1815547 w 1989580"/>
              <a:gd name="connsiteY6" fmla="*/ 1325217 h 2372139"/>
              <a:gd name="connsiteX7" fmla="*/ 1828800 w 1989580"/>
              <a:gd name="connsiteY7" fmla="*/ 1285461 h 2372139"/>
              <a:gd name="connsiteX8" fmla="*/ 1842052 w 1989580"/>
              <a:gd name="connsiteY8" fmla="*/ 1219200 h 2372139"/>
              <a:gd name="connsiteX9" fmla="*/ 1895060 w 1989580"/>
              <a:gd name="connsiteY9" fmla="*/ 1086678 h 2372139"/>
              <a:gd name="connsiteX10" fmla="*/ 1908313 w 1989580"/>
              <a:gd name="connsiteY10" fmla="*/ 993913 h 2372139"/>
              <a:gd name="connsiteX11" fmla="*/ 1921565 w 1989580"/>
              <a:gd name="connsiteY11" fmla="*/ 954157 h 2372139"/>
              <a:gd name="connsiteX12" fmla="*/ 1934817 w 1989580"/>
              <a:gd name="connsiteY12" fmla="*/ 861391 h 2372139"/>
              <a:gd name="connsiteX13" fmla="*/ 1961321 w 1989580"/>
              <a:gd name="connsiteY13" fmla="*/ 755374 h 2372139"/>
              <a:gd name="connsiteX14" fmla="*/ 1974573 w 1989580"/>
              <a:gd name="connsiteY14" fmla="*/ 622852 h 2372139"/>
              <a:gd name="connsiteX15" fmla="*/ 1987826 w 1989580"/>
              <a:gd name="connsiteY15" fmla="*/ 556591 h 2372139"/>
              <a:gd name="connsiteX16" fmla="*/ 1987826 w 1989580"/>
              <a:gd name="connsiteY16" fmla="*/ 0 h 2372139"/>
              <a:gd name="connsiteX0" fmla="*/ 0 w 1989580"/>
              <a:gd name="connsiteY0" fmla="*/ 2372139 h 2372139"/>
              <a:gd name="connsiteX1" fmla="*/ 26504 w 1989580"/>
              <a:gd name="connsiteY1" fmla="*/ 1563757 h 2372139"/>
              <a:gd name="connsiteX2" fmla="*/ 225286 w 1989580"/>
              <a:gd name="connsiteY2" fmla="*/ 1338470 h 2372139"/>
              <a:gd name="connsiteX3" fmla="*/ 755373 w 1989580"/>
              <a:gd name="connsiteY3" fmla="*/ 1351722 h 2372139"/>
              <a:gd name="connsiteX4" fmla="*/ 1126434 w 1989580"/>
              <a:gd name="connsiteY4" fmla="*/ 1404731 h 2372139"/>
              <a:gd name="connsiteX5" fmla="*/ 1749286 w 1989580"/>
              <a:gd name="connsiteY5" fmla="*/ 1391478 h 2372139"/>
              <a:gd name="connsiteX6" fmla="*/ 1815547 w 1989580"/>
              <a:gd name="connsiteY6" fmla="*/ 1325217 h 2372139"/>
              <a:gd name="connsiteX7" fmla="*/ 1828800 w 1989580"/>
              <a:gd name="connsiteY7" fmla="*/ 1285461 h 2372139"/>
              <a:gd name="connsiteX8" fmla="*/ 1895060 w 1989580"/>
              <a:gd name="connsiteY8" fmla="*/ 1086678 h 2372139"/>
              <a:gd name="connsiteX9" fmla="*/ 1908313 w 1989580"/>
              <a:gd name="connsiteY9" fmla="*/ 993913 h 2372139"/>
              <a:gd name="connsiteX10" fmla="*/ 1921565 w 1989580"/>
              <a:gd name="connsiteY10" fmla="*/ 954157 h 2372139"/>
              <a:gd name="connsiteX11" fmla="*/ 1934817 w 1989580"/>
              <a:gd name="connsiteY11" fmla="*/ 861391 h 2372139"/>
              <a:gd name="connsiteX12" fmla="*/ 1961321 w 1989580"/>
              <a:gd name="connsiteY12" fmla="*/ 755374 h 2372139"/>
              <a:gd name="connsiteX13" fmla="*/ 1974573 w 1989580"/>
              <a:gd name="connsiteY13" fmla="*/ 622852 h 2372139"/>
              <a:gd name="connsiteX14" fmla="*/ 1987826 w 1989580"/>
              <a:gd name="connsiteY14" fmla="*/ 556591 h 2372139"/>
              <a:gd name="connsiteX15" fmla="*/ 1987826 w 1989580"/>
              <a:gd name="connsiteY15" fmla="*/ 0 h 2372139"/>
              <a:gd name="connsiteX0" fmla="*/ 0 w 1989580"/>
              <a:gd name="connsiteY0" fmla="*/ 2372139 h 2372139"/>
              <a:gd name="connsiteX1" fmla="*/ 26504 w 1989580"/>
              <a:gd name="connsiteY1" fmla="*/ 1563757 h 2372139"/>
              <a:gd name="connsiteX2" fmla="*/ 225286 w 1989580"/>
              <a:gd name="connsiteY2" fmla="*/ 1338470 h 2372139"/>
              <a:gd name="connsiteX3" fmla="*/ 755373 w 1989580"/>
              <a:gd name="connsiteY3" fmla="*/ 1351722 h 2372139"/>
              <a:gd name="connsiteX4" fmla="*/ 1126434 w 1989580"/>
              <a:gd name="connsiteY4" fmla="*/ 1404731 h 2372139"/>
              <a:gd name="connsiteX5" fmla="*/ 1749286 w 1989580"/>
              <a:gd name="connsiteY5" fmla="*/ 1391478 h 2372139"/>
              <a:gd name="connsiteX6" fmla="*/ 1815547 w 1989580"/>
              <a:gd name="connsiteY6" fmla="*/ 1325217 h 2372139"/>
              <a:gd name="connsiteX7" fmla="*/ 1828800 w 1989580"/>
              <a:gd name="connsiteY7" fmla="*/ 1285461 h 2372139"/>
              <a:gd name="connsiteX8" fmla="*/ 1895060 w 1989580"/>
              <a:gd name="connsiteY8" fmla="*/ 1086678 h 2372139"/>
              <a:gd name="connsiteX9" fmla="*/ 1908313 w 1989580"/>
              <a:gd name="connsiteY9" fmla="*/ 993913 h 2372139"/>
              <a:gd name="connsiteX10" fmla="*/ 1934817 w 1989580"/>
              <a:gd name="connsiteY10" fmla="*/ 861391 h 2372139"/>
              <a:gd name="connsiteX11" fmla="*/ 1961321 w 1989580"/>
              <a:gd name="connsiteY11" fmla="*/ 755374 h 2372139"/>
              <a:gd name="connsiteX12" fmla="*/ 1974573 w 1989580"/>
              <a:gd name="connsiteY12" fmla="*/ 622852 h 2372139"/>
              <a:gd name="connsiteX13" fmla="*/ 1987826 w 1989580"/>
              <a:gd name="connsiteY13" fmla="*/ 556591 h 2372139"/>
              <a:gd name="connsiteX14" fmla="*/ 1987826 w 1989580"/>
              <a:gd name="connsiteY14" fmla="*/ 0 h 2372139"/>
              <a:gd name="connsiteX0" fmla="*/ 0 w 1989580"/>
              <a:gd name="connsiteY0" fmla="*/ 2372139 h 2372139"/>
              <a:gd name="connsiteX1" fmla="*/ 26504 w 1989580"/>
              <a:gd name="connsiteY1" fmla="*/ 1563757 h 2372139"/>
              <a:gd name="connsiteX2" fmla="*/ 225286 w 1989580"/>
              <a:gd name="connsiteY2" fmla="*/ 1338470 h 2372139"/>
              <a:gd name="connsiteX3" fmla="*/ 755373 w 1989580"/>
              <a:gd name="connsiteY3" fmla="*/ 1351722 h 2372139"/>
              <a:gd name="connsiteX4" fmla="*/ 1126434 w 1989580"/>
              <a:gd name="connsiteY4" fmla="*/ 1404731 h 2372139"/>
              <a:gd name="connsiteX5" fmla="*/ 1749286 w 1989580"/>
              <a:gd name="connsiteY5" fmla="*/ 1391478 h 2372139"/>
              <a:gd name="connsiteX6" fmla="*/ 1815547 w 1989580"/>
              <a:gd name="connsiteY6" fmla="*/ 1325217 h 2372139"/>
              <a:gd name="connsiteX7" fmla="*/ 1828800 w 1989580"/>
              <a:gd name="connsiteY7" fmla="*/ 1285461 h 2372139"/>
              <a:gd name="connsiteX8" fmla="*/ 1895060 w 1989580"/>
              <a:gd name="connsiteY8" fmla="*/ 1086678 h 2372139"/>
              <a:gd name="connsiteX9" fmla="*/ 1908313 w 1989580"/>
              <a:gd name="connsiteY9" fmla="*/ 993913 h 2372139"/>
              <a:gd name="connsiteX10" fmla="*/ 1934817 w 1989580"/>
              <a:gd name="connsiteY10" fmla="*/ 861391 h 2372139"/>
              <a:gd name="connsiteX11" fmla="*/ 1974573 w 1989580"/>
              <a:gd name="connsiteY11" fmla="*/ 622852 h 2372139"/>
              <a:gd name="connsiteX12" fmla="*/ 1987826 w 1989580"/>
              <a:gd name="connsiteY12" fmla="*/ 556591 h 2372139"/>
              <a:gd name="connsiteX13" fmla="*/ 1987826 w 1989580"/>
              <a:gd name="connsiteY13" fmla="*/ 0 h 2372139"/>
              <a:gd name="connsiteX0" fmla="*/ 0 w 1991752"/>
              <a:gd name="connsiteY0" fmla="*/ 2372139 h 2372139"/>
              <a:gd name="connsiteX1" fmla="*/ 26504 w 1991752"/>
              <a:gd name="connsiteY1" fmla="*/ 1563757 h 2372139"/>
              <a:gd name="connsiteX2" fmla="*/ 225286 w 1991752"/>
              <a:gd name="connsiteY2" fmla="*/ 1338470 h 2372139"/>
              <a:gd name="connsiteX3" fmla="*/ 755373 w 1991752"/>
              <a:gd name="connsiteY3" fmla="*/ 1351722 h 2372139"/>
              <a:gd name="connsiteX4" fmla="*/ 1126434 w 1991752"/>
              <a:gd name="connsiteY4" fmla="*/ 1404731 h 2372139"/>
              <a:gd name="connsiteX5" fmla="*/ 1749286 w 1991752"/>
              <a:gd name="connsiteY5" fmla="*/ 1391478 h 2372139"/>
              <a:gd name="connsiteX6" fmla="*/ 1815547 w 1991752"/>
              <a:gd name="connsiteY6" fmla="*/ 1325217 h 2372139"/>
              <a:gd name="connsiteX7" fmla="*/ 1828800 w 1991752"/>
              <a:gd name="connsiteY7" fmla="*/ 1285461 h 2372139"/>
              <a:gd name="connsiteX8" fmla="*/ 1895060 w 1991752"/>
              <a:gd name="connsiteY8" fmla="*/ 1086678 h 2372139"/>
              <a:gd name="connsiteX9" fmla="*/ 1908313 w 1991752"/>
              <a:gd name="connsiteY9" fmla="*/ 993913 h 2372139"/>
              <a:gd name="connsiteX10" fmla="*/ 1934817 w 1991752"/>
              <a:gd name="connsiteY10" fmla="*/ 861391 h 2372139"/>
              <a:gd name="connsiteX11" fmla="*/ 1987826 w 1991752"/>
              <a:gd name="connsiteY11" fmla="*/ 556591 h 2372139"/>
              <a:gd name="connsiteX12" fmla="*/ 1987826 w 1991752"/>
              <a:gd name="connsiteY12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755373 w 1987826"/>
              <a:gd name="connsiteY3" fmla="*/ 1351722 h 2372139"/>
              <a:gd name="connsiteX4" fmla="*/ 1126434 w 1987826"/>
              <a:gd name="connsiteY4" fmla="*/ 1404731 h 2372139"/>
              <a:gd name="connsiteX5" fmla="*/ 1749286 w 1987826"/>
              <a:gd name="connsiteY5" fmla="*/ 1391478 h 2372139"/>
              <a:gd name="connsiteX6" fmla="*/ 1815547 w 1987826"/>
              <a:gd name="connsiteY6" fmla="*/ 1325217 h 2372139"/>
              <a:gd name="connsiteX7" fmla="*/ 1828800 w 1987826"/>
              <a:gd name="connsiteY7" fmla="*/ 1285461 h 2372139"/>
              <a:gd name="connsiteX8" fmla="*/ 1895060 w 1987826"/>
              <a:gd name="connsiteY8" fmla="*/ 1086678 h 2372139"/>
              <a:gd name="connsiteX9" fmla="*/ 1908313 w 1987826"/>
              <a:gd name="connsiteY9" fmla="*/ 993913 h 2372139"/>
              <a:gd name="connsiteX10" fmla="*/ 1934817 w 1987826"/>
              <a:gd name="connsiteY10" fmla="*/ 861391 h 2372139"/>
              <a:gd name="connsiteX11" fmla="*/ 1987826 w 1987826"/>
              <a:gd name="connsiteY11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755373 w 1987826"/>
              <a:gd name="connsiteY3" fmla="*/ 1351722 h 2372139"/>
              <a:gd name="connsiteX4" fmla="*/ 1126434 w 1987826"/>
              <a:gd name="connsiteY4" fmla="*/ 1404731 h 2372139"/>
              <a:gd name="connsiteX5" fmla="*/ 1749286 w 1987826"/>
              <a:gd name="connsiteY5" fmla="*/ 1391478 h 2372139"/>
              <a:gd name="connsiteX6" fmla="*/ 1815547 w 1987826"/>
              <a:gd name="connsiteY6" fmla="*/ 1325217 h 2372139"/>
              <a:gd name="connsiteX7" fmla="*/ 1828800 w 1987826"/>
              <a:gd name="connsiteY7" fmla="*/ 1285461 h 2372139"/>
              <a:gd name="connsiteX8" fmla="*/ 1895060 w 1987826"/>
              <a:gd name="connsiteY8" fmla="*/ 1086678 h 2372139"/>
              <a:gd name="connsiteX9" fmla="*/ 1934817 w 1987826"/>
              <a:gd name="connsiteY9" fmla="*/ 861391 h 2372139"/>
              <a:gd name="connsiteX10" fmla="*/ 1987826 w 1987826"/>
              <a:gd name="connsiteY10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755373 w 1987826"/>
              <a:gd name="connsiteY3" fmla="*/ 1351722 h 2372139"/>
              <a:gd name="connsiteX4" fmla="*/ 1126434 w 1987826"/>
              <a:gd name="connsiteY4" fmla="*/ 1404731 h 2372139"/>
              <a:gd name="connsiteX5" fmla="*/ 1749286 w 1987826"/>
              <a:gd name="connsiteY5" fmla="*/ 1391478 h 2372139"/>
              <a:gd name="connsiteX6" fmla="*/ 1815547 w 1987826"/>
              <a:gd name="connsiteY6" fmla="*/ 1325217 h 2372139"/>
              <a:gd name="connsiteX7" fmla="*/ 1828800 w 1987826"/>
              <a:gd name="connsiteY7" fmla="*/ 1285461 h 2372139"/>
              <a:gd name="connsiteX8" fmla="*/ 1934817 w 1987826"/>
              <a:gd name="connsiteY8" fmla="*/ 861391 h 2372139"/>
              <a:gd name="connsiteX9" fmla="*/ 1987826 w 1987826"/>
              <a:gd name="connsiteY9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755373 w 1987826"/>
              <a:gd name="connsiteY3" fmla="*/ 1351722 h 2372139"/>
              <a:gd name="connsiteX4" fmla="*/ 1126434 w 1987826"/>
              <a:gd name="connsiteY4" fmla="*/ 1404731 h 2372139"/>
              <a:gd name="connsiteX5" fmla="*/ 1749286 w 1987826"/>
              <a:gd name="connsiteY5" fmla="*/ 1391478 h 2372139"/>
              <a:gd name="connsiteX6" fmla="*/ 1815547 w 1987826"/>
              <a:gd name="connsiteY6" fmla="*/ 1325217 h 2372139"/>
              <a:gd name="connsiteX7" fmla="*/ 1934817 w 1987826"/>
              <a:gd name="connsiteY7" fmla="*/ 861391 h 2372139"/>
              <a:gd name="connsiteX8" fmla="*/ 1987826 w 1987826"/>
              <a:gd name="connsiteY8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755373 w 1987826"/>
              <a:gd name="connsiteY3" fmla="*/ 1351722 h 2372139"/>
              <a:gd name="connsiteX4" fmla="*/ 1126434 w 1987826"/>
              <a:gd name="connsiteY4" fmla="*/ 1404731 h 2372139"/>
              <a:gd name="connsiteX5" fmla="*/ 1749286 w 1987826"/>
              <a:gd name="connsiteY5" fmla="*/ 1391478 h 2372139"/>
              <a:gd name="connsiteX6" fmla="*/ 1934817 w 1987826"/>
              <a:gd name="connsiteY6" fmla="*/ 861391 h 2372139"/>
              <a:gd name="connsiteX7" fmla="*/ 1987826 w 1987826"/>
              <a:gd name="connsiteY7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1126434 w 1987826"/>
              <a:gd name="connsiteY3" fmla="*/ 1404731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36112 w 2023938"/>
              <a:gd name="connsiteY0" fmla="*/ 2372139 h 2372139"/>
              <a:gd name="connsiteX1" fmla="*/ 9608 w 2023938"/>
              <a:gd name="connsiteY1" fmla="*/ 1656522 h 2372139"/>
              <a:gd name="connsiteX2" fmla="*/ 261398 w 2023938"/>
              <a:gd name="connsiteY2" fmla="*/ 1338470 h 2372139"/>
              <a:gd name="connsiteX3" fmla="*/ 1692633 w 2023938"/>
              <a:gd name="connsiteY3" fmla="*/ 1431236 h 2372139"/>
              <a:gd name="connsiteX4" fmla="*/ 1785398 w 2023938"/>
              <a:gd name="connsiteY4" fmla="*/ 1391478 h 2372139"/>
              <a:gd name="connsiteX5" fmla="*/ 1970929 w 2023938"/>
              <a:gd name="connsiteY5" fmla="*/ 861391 h 2372139"/>
              <a:gd name="connsiteX6" fmla="*/ 2023938 w 2023938"/>
              <a:gd name="connsiteY6" fmla="*/ 0 h 2372139"/>
              <a:gd name="connsiteX0" fmla="*/ 0 w 1987826"/>
              <a:gd name="connsiteY0" fmla="*/ 2372139 h 2372139"/>
              <a:gd name="connsiteX1" fmla="*/ 53009 w 1987826"/>
              <a:gd name="connsiteY1" fmla="*/ 1696278 h 2372139"/>
              <a:gd name="connsiteX2" fmla="*/ 225286 w 1987826"/>
              <a:gd name="connsiteY2" fmla="*/ 1338470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0 w 1987826"/>
              <a:gd name="connsiteY0" fmla="*/ 2372139 h 2372139"/>
              <a:gd name="connsiteX1" fmla="*/ 53009 w 1987826"/>
              <a:gd name="connsiteY1" fmla="*/ 1696278 h 2372139"/>
              <a:gd name="connsiteX2" fmla="*/ 225286 w 1987826"/>
              <a:gd name="connsiteY2" fmla="*/ 1338470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0 w 1987826"/>
              <a:gd name="connsiteY0" fmla="*/ 2372139 h 2372139"/>
              <a:gd name="connsiteX1" fmla="*/ 53009 w 1987826"/>
              <a:gd name="connsiteY1" fmla="*/ 1696278 h 2372139"/>
              <a:gd name="connsiteX2" fmla="*/ 225286 w 1987826"/>
              <a:gd name="connsiteY2" fmla="*/ 1338470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0 w 1987826"/>
              <a:gd name="connsiteY0" fmla="*/ 2372139 h 2372139"/>
              <a:gd name="connsiteX1" fmla="*/ 53009 w 1987826"/>
              <a:gd name="connsiteY1" fmla="*/ 1696278 h 2372139"/>
              <a:gd name="connsiteX2" fmla="*/ 530086 w 1987826"/>
              <a:gd name="connsiteY2" fmla="*/ 914401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0 w 1987826"/>
              <a:gd name="connsiteY0" fmla="*/ 2372139 h 2372139"/>
              <a:gd name="connsiteX1" fmla="*/ 53009 w 1987826"/>
              <a:gd name="connsiteY1" fmla="*/ 1696278 h 2372139"/>
              <a:gd name="connsiteX2" fmla="*/ 530086 w 1987826"/>
              <a:gd name="connsiteY2" fmla="*/ 914401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14914 w 2002740"/>
              <a:gd name="connsiteY0" fmla="*/ 2372139 h 2372139"/>
              <a:gd name="connsiteX1" fmla="*/ 41419 w 2002740"/>
              <a:gd name="connsiteY1" fmla="*/ 1709530 h 2372139"/>
              <a:gd name="connsiteX2" fmla="*/ 545000 w 2002740"/>
              <a:gd name="connsiteY2" fmla="*/ 914401 h 2372139"/>
              <a:gd name="connsiteX3" fmla="*/ 1671435 w 2002740"/>
              <a:gd name="connsiteY3" fmla="*/ 1431236 h 2372139"/>
              <a:gd name="connsiteX4" fmla="*/ 1764200 w 2002740"/>
              <a:gd name="connsiteY4" fmla="*/ 1391478 h 2372139"/>
              <a:gd name="connsiteX5" fmla="*/ 1949731 w 2002740"/>
              <a:gd name="connsiteY5" fmla="*/ 861391 h 2372139"/>
              <a:gd name="connsiteX6" fmla="*/ 2002740 w 2002740"/>
              <a:gd name="connsiteY6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679252 w 2010557"/>
              <a:gd name="connsiteY3" fmla="*/ 1431236 h 2372139"/>
              <a:gd name="connsiteX4" fmla="*/ 1772017 w 2010557"/>
              <a:gd name="connsiteY4" fmla="*/ 1391478 h 2372139"/>
              <a:gd name="connsiteX5" fmla="*/ 1957548 w 2010557"/>
              <a:gd name="connsiteY5" fmla="*/ 861391 h 2372139"/>
              <a:gd name="connsiteX6" fmla="*/ 2010557 w 2010557"/>
              <a:gd name="connsiteY6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639495 w 2010557"/>
              <a:gd name="connsiteY3" fmla="*/ 1550506 h 2372139"/>
              <a:gd name="connsiteX4" fmla="*/ 1772017 w 2010557"/>
              <a:gd name="connsiteY4" fmla="*/ 1391478 h 2372139"/>
              <a:gd name="connsiteX5" fmla="*/ 1957548 w 2010557"/>
              <a:gd name="connsiteY5" fmla="*/ 861391 h 2372139"/>
              <a:gd name="connsiteX6" fmla="*/ 2010557 w 2010557"/>
              <a:gd name="connsiteY6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639495 w 2010557"/>
              <a:gd name="connsiteY3" fmla="*/ 1550506 h 2372139"/>
              <a:gd name="connsiteX4" fmla="*/ 1864783 w 2010557"/>
              <a:gd name="connsiteY4" fmla="*/ 1404730 h 2372139"/>
              <a:gd name="connsiteX5" fmla="*/ 1957548 w 2010557"/>
              <a:gd name="connsiteY5" fmla="*/ 861391 h 2372139"/>
              <a:gd name="connsiteX6" fmla="*/ 2010557 w 2010557"/>
              <a:gd name="connsiteY6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639495 w 2010557"/>
              <a:gd name="connsiteY3" fmla="*/ 1550506 h 2372139"/>
              <a:gd name="connsiteX4" fmla="*/ 1864783 w 2010557"/>
              <a:gd name="connsiteY4" fmla="*/ 1404730 h 2372139"/>
              <a:gd name="connsiteX5" fmla="*/ 2010557 w 2010557"/>
              <a:gd name="connsiteY5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639495 w 2010557"/>
              <a:gd name="connsiteY3" fmla="*/ 1550506 h 2372139"/>
              <a:gd name="connsiteX4" fmla="*/ 2010557 w 2010557"/>
              <a:gd name="connsiteY4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811773 w 2010557"/>
              <a:gd name="connsiteY3" fmla="*/ 1550506 h 2372139"/>
              <a:gd name="connsiteX4" fmla="*/ 2010557 w 2010557"/>
              <a:gd name="connsiteY4" fmla="*/ 0 h 2372139"/>
              <a:gd name="connsiteX0" fmla="*/ 15891 w 2003717"/>
              <a:gd name="connsiteY0" fmla="*/ 2372139 h 2372139"/>
              <a:gd name="connsiteX1" fmla="*/ 42396 w 2003717"/>
              <a:gd name="connsiteY1" fmla="*/ 1709530 h 2372139"/>
              <a:gd name="connsiteX2" fmla="*/ 559228 w 2003717"/>
              <a:gd name="connsiteY2" fmla="*/ 1537254 h 2372139"/>
              <a:gd name="connsiteX3" fmla="*/ 1804933 w 2003717"/>
              <a:gd name="connsiteY3" fmla="*/ 1550506 h 2372139"/>
              <a:gd name="connsiteX4" fmla="*/ 2003717 w 2003717"/>
              <a:gd name="connsiteY4" fmla="*/ 0 h 2372139"/>
              <a:gd name="connsiteX0" fmla="*/ 108031 w 2095857"/>
              <a:gd name="connsiteY0" fmla="*/ 2372139 h 2372139"/>
              <a:gd name="connsiteX1" fmla="*/ 134536 w 2095857"/>
              <a:gd name="connsiteY1" fmla="*/ 1709530 h 2372139"/>
              <a:gd name="connsiteX2" fmla="*/ 1897073 w 2095857"/>
              <a:gd name="connsiteY2" fmla="*/ 1550506 h 2372139"/>
              <a:gd name="connsiteX3" fmla="*/ 2095857 w 2095857"/>
              <a:gd name="connsiteY3" fmla="*/ 0 h 2372139"/>
              <a:gd name="connsiteX0" fmla="*/ 24021 w 2011847"/>
              <a:gd name="connsiteY0" fmla="*/ 2372139 h 2372139"/>
              <a:gd name="connsiteX1" fmla="*/ 183048 w 2011847"/>
              <a:gd name="connsiteY1" fmla="*/ 1616764 h 2372139"/>
              <a:gd name="connsiteX2" fmla="*/ 1813063 w 2011847"/>
              <a:gd name="connsiteY2" fmla="*/ 1550506 h 2372139"/>
              <a:gd name="connsiteX3" fmla="*/ 2011847 w 2011847"/>
              <a:gd name="connsiteY3" fmla="*/ 0 h 2372139"/>
              <a:gd name="connsiteX0" fmla="*/ 24021 w 2011847"/>
              <a:gd name="connsiteY0" fmla="*/ 2372139 h 2372139"/>
              <a:gd name="connsiteX1" fmla="*/ 183048 w 2011847"/>
              <a:gd name="connsiteY1" fmla="*/ 1616764 h 2372139"/>
              <a:gd name="connsiteX2" fmla="*/ 1813063 w 2011847"/>
              <a:gd name="connsiteY2" fmla="*/ 1550506 h 2372139"/>
              <a:gd name="connsiteX3" fmla="*/ 2011847 w 2011847"/>
              <a:gd name="connsiteY3" fmla="*/ 0 h 2372139"/>
              <a:gd name="connsiteX0" fmla="*/ 6424 w 1994250"/>
              <a:gd name="connsiteY0" fmla="*/ 2372139 h 2372139"/>
              <a:gd name="connsiteX1" fmla="*/ 205207 w 1994250"/>
              <a:gd name="connsiteY1" fmla="*/ 1669773 h 2372139"/>
              <a:gd name="connsiteX2" fmla="*/ 1795466 w 1994250"/>
              <a:gd name="connsiteY2" fmla="*/ 1550506 h 2372139"/>
              <a:gd name="connsiteX3" fmla="*/ 1994250 w 1994250"/>
              <a:gd name="connsiteY3" fmla="*/ 0 h 2372139"/>
              <a:gd name="connsiteX0" fmla="*/ 10565 w 1998391"/>
              <a:gd name="connsiteY0" fmla="*/ 2372139 h 2372139"/>
              <a:gd name="connsiteX1" fmla="*/ 209348 w 1998391"/>
              <a:gd name="connsiteY1" fmla="*/ 1669773 h 2372139"/>
              <a:gd name="connsiteX2" fmla="*/ 1879120 w 1998391"/>
              <a:gd name="connsiteY2" fmla="*/ 1590263 h 2372139"/>
              <a:gd name="connsiteX3" fmla="*/ 1998391 w 1998391"/>
              <a:gd name="connsiteY3" fmla="*/ 0 h 2372139"/>
              <a:gd name="connsiteX0" fmla="*/ 11279 w 2005469"/>
              <a:gd name="connsiteY0" fmla="*/ 2372139 h 2372139"/>
              <a:gd name="connsiteX1" fmla="*/ 210062 w 2005469"/>
              <a:gd name="connsiteY1" fmla="*/ 1669773 h 2372139"/>
              <a:gd name="connsiteX2" fmla="*/ 1893086 w 2005469"/>
              <a:gd name="connsiteY2" fmla="*/ 1616767 h 2372139"/>
              <a:gd name="connsiteX3" fmla="*/ 1999105 w 2005469"/>
              <a:gd name="connsiteY3" fmla="*/ 0 h 2372139"/>
              <a:gd name="connsiteX0" fmla="*/ 11279 w 2005469"/>
              <a:gd name="connsiteY0" fmla="*/ 2372139 h 2372139"/>
              <a:gd name="connsiteX1" fmla="*/ 210062 w 2005469"/>
              <a:gd name="connsiteY1" fmla="*/ 1669773 h 2372139"/>
              <a:gd name="connsiteX2" fmla="*/ 1893086 w 2005469"/>
              <a:gd name="connsiteY2" fmla="*/ 1616767 h 2372139"/>
              <a:gd name="connsiteX3" fmla="*/ 1999105 w 2005469"/>
              <a:gd name="connsiteY3" fmla="*/ 0 h 2372139"/>
              <a:gd name="connsiteX0" fmla="*/ 6162 w 2000352"/>
              <a:gd name="connsiteY0" fmla="*/ 2372139 h 2372139"/>
              <a:gd name="connsiteX1" fmla="*/ 218197 w 2000352"/>
              <a:gd name="connsiteY1" fmla="*/ 1643269 h 2372139"/>
              <a:gd name="connsiteX2" fmla="*/ 1887969 w 2000352"/>
              <a:gd name="connsiteY2" fmla="*/ 1616767 h 2372139"/>
              <a:gd name="connsiteX3" fmla="*/ 1993988 w 2000352"/>
              <a:gd name="connsiteY3" fmla="*/ 0 h 2372139"/>
              <a:gd name="connsiteX0" fmla="*/ 13674 w 2007864"/>
              <a:gd name="connsiteY0" fmla="*/ 2372139 h 2372139"/>
              <a:gd name="connsiteX1" fmla="*/ 225709 w 2007864"/>
              <a:gd name="connsiteY1" fmla="*/ 1643269 h 2372139"/>
              <a:gd name="connsiteX2" fmla="*/ 1895481 w 2007864"/>
              <a:gd name="connsiteY2" fmla="*/ 1616767 h 2372139"/>
              <a:gd name="connsiteX3" fmla="*/ 2001500 w 2007864"/>
              <a:gd name="connsiteY3" fmla="*/ 0 h 2372139"/>
              <a:gd name="connsiteX0" fmla="*/ 13674 w 2007864"/>
              <a:gd name="connsiteY0" fmla="*/ 2372139 h 2372139"/>
              <a:gd name="connsiteX1" fmla="*/ 225709 w 2007864"/>
              <a:gd name="connsiteY1" fmla="*/ 1643269 h 2372139"/>
              <a:gd name="connsiteX2" fmla="*/ 1895481 w 2007864"/>
              <a:gd name="connsiteY2" fmla="*/ 1616767 h 2372139"/>
              <a:gd name="connsiteX3" fmla="*/ 2001500 w 2007864"/>
              <a:gd name="connsiteY3" fmla="*/ 0 h 2372139"/>
              <a:gd name="connsiteX0" fmla="*/ 13674 w 2007864"/>
              <a:gd name="connsiteY0" fmla="*/ 2372139 h 2372139"/>
              <a:gd name="connsiteX1" fmla="*/ 225709 w 2007864"/>
              <a:gd name="connsiteY1" fmla="*/ 1643269 h 2372139"/>
              <a:gd name="connsiteX2" fmla="*/ 1895481 w 2007864"/>
              <a:gd name="connsiteY2" fmla="*/ 1616767 h 2372139"/>
              <a:gd name="connsiteX3" fmla="*/ 2001500 w 2007864"/>
              <a:gd name="connsiteY3" fmla="*/ 0 h 2372139"/>
              <a:gd name="connsiteX0" fmla="*/ 13674 w 2007864"/>
              <a:gd name="connsiteY0" fmla="*/ 2372139 h 2372139"/>
              <a:gd name="connsiteX1" fmla="*/ 225709 w 2007864"/>
              <a:gd name="connsiteY1" fmla="*/ 1643269 h 2372139"/>
              <a:gd name="connsiteX2" fmla="*/ 1895481 w 2007864"/>
              <a:gd name="connsiteY2" fmla="*/ 1616767 h 2372139"/>
              <a:gd name="connsiteX3" fmla="*/ 2001500 w 2007864"/>
              <a:gd name="connsiteY3" fmla="*/ 0 h 2372139"/>
              <a:gd name="connsiteX0" fmla="*/ 13674 w 2007864"/>
              <a:gd name="connsiteY0" fmla="*/ 2372139 h 2372139"/>
              <a:gd name="connsiteX1" fmla="*/ 225709 w 2007864"/>
              <a:gd name="connsiteY1" fmla="*/ 1643269 h 2372139"/>
              <a:gd name="connsiteX2" fmla="*/ 1560760 w 2007864"/>
              <a:gd name="connsiteY2" fmla="*/ 1692673 h 2372139"/>
              <a:gd name="connsiteX3" fmla="*/ 1895481 w 2007864"/>
              <a:gd name="connsiteY3" fmla="*/ 1616767 h 2372139"/>
              <a:gd name="connsiteX4" fmla="*/ 2001500 w 2007864"/>
              <a:gd name="connsiteY4" fmla="*/ 0 h 2372139"/>
              <a:gd name="connsiteX0" fmla="*/ 13674 w 2001500"/>
              <a:gd name="connsiteY0" fmla="*/ 2372139 h 2372139"/>
              <a:gd name="connsiteX1" fmla="*/ 225709 w 2001500"/>
              <a:gd name="connsiteY1" fmla="*/ 1643269 h 2372139"/>
              <a:gd name="connsiteX2" fmla="*/ 1560760 w 2001500"/>
              <a:gd name="connsiteY2" fmla="*/ 1692673 h 2372139"/>
              <a:gd name="connsiteX3" fmla="*/ 1895481 w 2001500"/>
              <a:gd name="connsiteY3" fmla="*/ 1616767 h 2372139"/>
              <a:gd name="connsiteX4" fmla="*/ 1984829 w 2001500"/>
              <a:gd name="connsiteY4" fmla="*/ 1374621 h 2372139"/>
              <a:gd name="connsiteX5" fmla="*/ 2001500 w 2001500"/>
              <a:gd name="connsiteY5" fmla="*/ 0 h 2372139"/>
              <a:gd name="connsiteX0" fmla="*/ 13674 w 2001500"/>
              <a:gd name="connsiteY0" fmla="*/ 2372139 h 2372139"/>
              <a:gd name="connsiteX1" fmla="*/ 225709 w 2001500"/>
              <a:gd name="connsiteY1" fmla="*/ 1643269 h 2372139"/>
              <a:gd name="connsiteX2" fmla="*/ 381316 w 2001500"/>
              <a:gd name="connsiteY2" fmla="*/ 1613160 h 2372139"/>
              <a:gd name="connsiteX3" fmla="*/ 1560760 w 2001500"/>
              <a:gd name="connsiteY3" fmla="*/ 1692673 h 2372139"/>
              <a:gd name="connsiteX4" fmla="*/ 1895481 w 2001500"/>
              <a:gd name="connsiteY4" fmla="*/ 1616767 h 2372139"/>
              <a:gd name="connsiteX5" fmla="*/ 1984829 w 2001500"/>
              <a:gd name="connsiteY5" fmla="*/ 1374621 h 2372139"/>
              <a:gd name="connsiteX6" fmla="*/ 2001500 w 2001500"/>
              <a:gd name="connsiteY6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7802 w 1995628"/>
              <a:gd name="connsiteY0" fmla="*/ 2372139 h 2372139"/>
              <a:gd name="connsiteX1" fmla="*/ 17636 w 1995628"/>
              <a:gd name="connsiteY1" fmla="*/ 1825195 h 2372139"/>
              <a:gd name="connsiteX2" fmla="*/ 219837 w 1995628"/>
              <a:gd name="connsiteY2" fmla="*/ 1643269 h 2372139"/>
              <a:gd name="connsiteX3" fmla="*/ 375444 w 1995628"/>
              <a:gd name="connsiteY3" fmla="*/ 1613160 h 2372139"/>
              <a:gd name="connsiteX4" fmla="*/ 1554888 w 1995628"/>
              <a:gd name="connsiteY4" fmla="*/ 1692673 h 2372139"/>
              <a:gd name="connsiteX5" fmla="*/ 1889609 w 1995628"/>
              <a:gd name="connsiteY5" fmla="*/ 1616767 h 2372139"/>
              <a:gd name="connsiteX6" fmla="*/ 1978957 w 1995628"/>
              <a:gd name="connsiteY6" fmla="*/ 1374621 h 2372139"/>
              <a:gd name="connsiteX7" fmla="*/ 1995628 w 1995628"/>
              <a:gd name="connsiteY7" fmla="*/ 0 h 2372139"/>
              <a:gd name="connsiteX0" fmla="*/ 0 w 1987826"/>
              <a:gd name="connsiteY0" fmla="*/ 2372139 h 2372139"/>
              <a:gd name="connsiteX1" fmla="*/ 9834 w 1987826"/>
              <a:gd name="connsiteY1" fmla="*/ 1825195 h 2372139"/>
              <a:gd name="connsiteX2" fmla="*/ 92765 w 1987826"/>
              <a:gd name="connsiteY2" fmla="*/ 1616765 h 2372139"/>
              <a:gd name="connsiteX3" fmla="*/ 367642 w 1987826"/>
              <a:gd name="connsiteY3" fmla="*/ 1613160 h 2372139"/>
              <a:gd name="connsiteX4" fmla="*/ 1547086 w 1987826"/>
              <a:gd name="connsiteY4" fmla="*/ 1692673 h 2372139"/>
              <a:gd name="connsiteX5" fmla="*/ 1881807 w 1987826"/>
              <a:gd name="connsiteY5" fmla="*/ 1616767 h 2372139"/>
              <a:gd name="connsiteX6" fmla="*/ 1971155 w 1987826"/>
              <a:gd name="connsiteY6" fmla="*/ 1374621 h 2372139"/>
              <a:gd name="connsiteX7" fmla="*/ 1987826 w 1987826"/>
              <a:gd name="connsiteY7" fmla="*/ 0 h 2372139"/>
              <a:gd name="connsiteX0" fmla="*/ 0 w 1987826"/>
              <a:gd name="connsiteY0" fmla="*/ 2372139 h 2372139"/>
              <a:gd name="connsiteX1" fmla="*/ 9834 w 1987826"/>
              <a:gd name="connsiteY1" fmla="*/ 1825195 h 2372139"/>
              <a:gd name="connsiteX2" fmla="*/ 92765 w 1987826"/>
              <a:gd name="connsiteY2" fmla="*/ 1616765 h 2372139"/>
              <a:gd name="connsiteX3" fmla="*/ 367642 w 1987826"/>
              <a:gd name="connsiteY3" fmla="*/ 1613160 h 2372139"/>
              <a:gd name="connsiteX4" fmla="*/ 1547086 w 1987826"/>
              <a:gd name="connsiteY4" fmla="*/ 1692673 h 2372139"/>
              <a:gd name="connsiteX5" fmla="*/ 1881807 w 1987826"/>
              <a:gd name="connsiteY5" fmla="*/ 1616767 h 2372139"/>
              <a:gd name="connsiteX6" fmla="*/ 1971155 w 1987826"/>
              <a:gd name="connsiteY6" fmla="*/ 1374621 h 2372139"/>
              <a:gd name="connsiteX7" fmla="*/ 1987826 w 1987826"/>
              <a:gd name="connsiteY7" fmla="*/ 0 h 2372139"/>
              <a:gd name="connsiteX0" fmla="*/ 0 w 1987826"/>
              <a:gd name="connsiteY0" fmla="*/ 2372139 h 2372139"/>
              <a:gd name="connsiteX1" fmla="*/ 9834 w 1987826"/>
              <a:gd name="connsiteY1" fmla="*/ 1825195 h 2372139"/>
              <a:gd name="connsiteX2" fmla="*/ 92765 w 1987826"/>
              <a:gd name="connsiteY2" fmla="*/ 1616765 h 2372139"/>
              <a:gd name="connsiteX3" fmla="*/ 367642 w 1987826"/>
              <a:gd name="connsiteY3" fmla="*/ 1613160 h 2372139"/>
              <a:gd name="connsiteX4" fmla="*/ 1547086 w 1987826"/>
              <a:gd name="connsiteY4" fmla="*/ 1692673 h 2372139"/>
              <a:gd name="connsiteX5" fmla="*/ 1881807 w 1987826"/>
              <a:gd name="connsiteY5" fmla="*/ 1616767 h 2372139"/>
              <a:gd name="connsiteX6" fmla="*/ 1971155 w 1987826"/>
              <a:gd name="connsiteY6" fmla="*/ 1374621 h 2372139"/>
              <a:gd name="connsiteX7" fmla="*/ 1987826 w 1987826"/>
              <a:gd name="connsiteY7" fmla="*/ 0 h 2372139"/>
              <a:gd name="connsiteX0" fmla="*/ 0 w 1987826"/>
              <a:gd name="connsiteY0" fmla="*/ 2372139 h 2372139"/>
              <a:gd name="connsiteX1" fmla="*/ 9834 w 1987826"/>
              <a:gd name="connsiteY1" fmla="*/ 1825195 h 2372139"/>
              <a:gd name="connsiteX2" fmla="*/ 92765 w 1987826"/>
              <a:gd name="connsiteY2" fmla="*/ 1616765 h 2372139"/>
              <a:gd name="connsiteX3" fmla="*/ 367642 w 1987826"/>
              <a:gd name="connsiteY3" fmla="*/ 1613160 h 2372139"/>
              <a:gd name="connsiteX4" fmla="*/ 1547086 w 1987826"/>
              <a:gd name="connsiteY4" fmla="*/ 1613160 h 2372139"/>
              <a:gd name="connsiteX5" fmla="*/ 1881807 w 1987826"/>
              <a:gd name="connsiteY5" fmla="*/ 1616767 h 2372139"/>
              <a:gd name="connsiteX6" fmla="*/ 1971155 w 1987826"/>
              <a:gd name="connsiteY6" fmla="*/ 1374621 h 2372139"/>
              <a:gd name="connsiteX7" fmla="*/ 1987826 w 1987826"/>
              <a:gd name="connsiteY7" fmla="*/ 0 h 2372139"/>
              <a:gd name="connsiteX0" fmla="*/ 0 w 1992545"/>
              <a:gd name="connsiteY0" fmla="*/ 2372139 h 2372139"/>
              <a:gd name="connsiteX1" fmla="*/ 9834 w 1992545"/>
              <a:gd name="connsiteY1" fmla="*/ 1825195 h 2372139"/>
              <a:gd name="connsiteX2" fmla="*/ 92765 w 1992545"/>
              <a:gd name="connsiteY2" fmla="*/ 1616765 h 2372139"/>
              <a:gd name="connsiteX3" fmla="*/ 367642 w 1992545"/>
              <a:gd name="connsiteY3" fmla="*/ 1613160 h 2372139"/>
              <a:gd name="connsiteX4" fmla="*/ 1547086 w 1992545"/>
              <a:gd name="connsiteY4" fmla="*/ 1613160 h 2372139"/>
              <a:gd name="connsiteX5" fmla="*/ 1881807 w 1992545"/>
              <a:gd name="connsiteY5" fmla="*/ 1616767 h 2372139"/>
              <a:gd name="connsiteX6" fmla="*/ 1984407 w 1992545"/>
              <a:gd name="connsiteY6" fmla="*/ 1321612 h 2372139"/>
              <a:gd name="connsiteX7" fmla="*/ 1987826 w 1992545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25195 h 2372139"/>
              <a:gd name="connsiteX2" fmla="*/ 92765 w 1989612"/>
              <a:gd name="connsiteY2" fmla="*/ 1616765 h 2372139"/>
              <a:gd name="connsiteX3" fmla="*/ 367642 w 1989612"/>
              <a:gd name="connsiteY3" fmla="*/ 1613160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37904 w 2027516"/>
              <a:gd name="connsiteY0" fmla="*/ 2372139 h 2372139"/>
              <a:gd name="connsiteX1" fmla="*/ 47738 w 2027516"/>
              <a:gd name="connsiteY1" fmla="*/ 1825195 h 2372139"/>
              <a:gd name="connsiteX2" fmla="*/ 64408 w 2027516"/>
              <a:gd name="connsiteY2" fmla="*/ 1311965 h 2372139"/>
              <a:gd name="connsiteX3" fmla="*/ 405546 w 2027516"/>
              <a:gd name="connsiteY3" fmla="*/ 1613160 h 2372139"/>
              <a:gd name="connsiteX4" fmla="*/ 1584990 w 2027516"/>
              <a:gd name="connsiteY4" fmla="*/ 1613160 h 2372139"/>
              <a:gd name="connsiteX5" fmla="*/ 1959468 w 2027516"/>
              <a:gd name="connsiteY5" fmla="*/ 1603514 h 2372139"/>
              <a:gd name="connsiteX6" fmla="*/ 2022311 w 2027516"/>
              <a:gd name="connsiteY6" fmla="*/ 1321612 h 2372139"/>
              <a:gd name="connsiteX7" fmla="*/ 2025730 w 2027516"/>
              <a:gd name="connsiteY7" fmla="*/ 0 h 2372139"/>
              <a:gd name="connsiteX0" fmla="*/ 37904 w 2027516"/>
              <a:gd name="connsiteY0" fmla="*/ 2372139 h 2372139"/>
              <a:gd name="connsiteX1" fmla="*/ 47738 w 2027516"/>
              <a:gd name="connsiteY1" fmla="*/ 1825195 h 2372139"/>
              <a:gd name="connsiteX2" fmla="*/ 64408 w 2027516"/>
              <a:gd name="connsiteY2" fmla="*/ 1311965 h 2372139"/>
              <a:gd name="connsiteX3" fmla="*/ 405546 w 2027516"/>
              <a:gd name="connsiteY3" fmla="*/ 1613160 h 2372139"/>
              <a:gd name="connsiteX4" fmla="*/ 1584990 w 2027516"/>
              <a:gd name="connsiteY4" fmla="*/ 1613160 h 2372139"/>
              <a:gd name="connsiteX5" fmla="*/ 1959468 w 2027516"/>
              <a:gd name="connsiteY5" fmla="*/ 1603514 h 2372139"/>
              <a:gd name="connsiteX6" fmla="*/ 2022311 w 2027516"/>
              <a:gd name="connsiteY6" fmla="*/ 1321612 h 2372139"/>
              <a:gd name="connsiteX7" fmla="*/ 2025730 w 2027516"/>
              <a:gd name="connsiteY7" fmla="*/ 0 h 2372139"/>
              <a:gd name="connsiteX0" fmla="*/ 43774 w 2033386"/>
              <a:gd name="connsiteY0" fmla="*/ 2372139 h 2372139"/>
              <a:gd name="connsiteX1" fmla="*/ 53608 w 2033386"/>
              <a:gd name="connsiteY1" fmla="*/ 1825195 h 2372139"/>
              <a:gd name="connsiteX2" fmla="*/ 70278 w 2033386"/>
              <a:gd name="connsiteY2" fmla="*/ 1311965 h 2372139"/>
              <a:gd name="connsiteX3" fmla="*/ 411416 w 2033386"/>
              <a:gd name="connsiteY3" fmla="*/ 1613160 h 2372139"/>
              <a:gd name="connsiteX4" fmla="*/ 1590860 w 2033386"/>
              <a:gd name="connsiteY4" fmla="*/ 1613160 h 2372139"/>
              <a:gd name="connsiteX5" fmla="*/ 1965338 w 2033386"/>
              <a:gd name="connsiteY5" fmla="*/ 1603514 h 2372139"/>
              <a:gd name="connsiteX6" fmla="*/ 2028181 w 2033386"/>
              <a:gd name="connsiteY6" fmla="*/ 1321612 h 2372139"/>
              <a:gd name="connsiteX7" fmla="*/ 2031600 w 2033386"/>
              <a:gd name="connsiteY7" fmla="*/ 0 h 2372139"/>
              <a:gd name="connsiteX0" fmla="*/ 288 w 1989900"/>
              <a:gd name="connsiteY0" fmla="*/ 2372139 h 2372139"/>
              <a:gd name="connsiteX1" fmla="*/ 10122 w 1989900"/>
              <a:gd name="connsiteY1" fmla="*/ 1825195 h 2372139"/>
              <a:gd name="connsiteX2" fmla="*/ 106305 w 1989900"/>
              <a:gd name="connsiteY2" fmla="*/ 1616765 h 2372139"/>
              <a:gd name="connsiteX3" fmla="*/ 367930 w 1989900"/>
              <a:gd name="connsiteY3" fmla="*/ 1613160 h 2372139"/>
              <a:gd name="connsiteX4" fmla="*/ 1547374 w 1989900"/>
              <a:gd name="connsiteY4" fmla="*/ 1613160 h 2372139"/>
              <a:gd name="connsiteX5" fmla="*/ 1921852 w 1989900"/>
              <a:gd name="connsiteY5" fmla="*/ 1603514 h 2372139"/>
              <a:gd name="connsiteX6" fmla="*/ 1984695 w 1989900"/>
              <a:gd name="connsiteY6" fmla="*/ 1321612 h 2372139"/>
              <a:gd name="connsiteX7" fmla="*/ 1988114 w 1989900"/>
              <a:gd name="connsiteY7" fmla="*/ 0 h 2372139"/>
              <a:gd name="connsiteX0" fmla="*/ 288 w 1989900"/>
              <a:gd name="connsiteY0" fmla="*/ 2372139 h 2372139"/>
              <a:gd name="connsiteX1" fmla="*/ 10122 w 1989900"/>
              <a:gd name="connsiteY1" fmla="*/ 1825195 h 2372139"/>
              <a:gd name="connsiteX2" fmla="*/ 106305 w 1989900"/>
              <a:gd name="connsiteY2" fmla="*/ 1616765 h 2372139"/>
              <a:gd name="connsiteX3" fmla="*/ 367930 w 1989900"/>
              <a:gd name="connsiteY3" fmla="*/ 1546899 h 2372139"/>
              <a:gd name="connsiteX4" fmla="*/ 1547374 w 1989900"/>
              <a:gd name="connsiteY4" fmla="*/ 1613160 h 2372139"/>
              <a:gd name="connsiteX5" fmla="*/ 1921852 w 1989900"/>
              <a:gd name="connsiteY5" fmla="*/ 1603514 h 2372139"/>
              <a:gd name="connsiteX6" fmla="*/ 1984695 w 1989900"/>
              <a:gd name="connsiteY6" fmla="*/ 1321612 h 2372139"/>
              <a:gd name="connsiteX7" fmla="*/ 1988114 w 1989900"/>
              <a:gd name="connsiteY7" fmla="*/ 0 h 2372139"/>
              <a:gd name="connsiteX0" fmla="*/ 288 w 1989900"/>
              <a:gd name="connsiteY0" fmla="*/ 2372139 h 2372139"/>
              <a:gd name="connsiteX1" fmla="*/ 10122 w 1989900"/>
              <a:gd name="connsiteY1" fmla="*/ 1825195 h 2372139"/>
              <a:gd name="connsiteX2" fmla="*/ 106305 w 1989900"/>
              <a:gd name="connsiteY2" fmla="*/ 1616765 h 2372139"/>
              <a:gd name="connsiteX3" fmla="*/ 394435 w 1989900"/>
              <a:gd name="connsiteY3" fmla="*/ 1626412 h 2372139"/>
              <a:gd name="connsiteX4" fmla="*/ 1547374 w 1989900"/>
              <a:gd name="connsiteY4" fmla="*/ 1613160 h 2372139"/>
              <a:gd name="connsiteX5" fmla="*/ 1921852 w 1989900"/>
              <a:gd name="connsiteY5" fmla="*/ 1603514 h 2372139"/>
              <a:gd name="connsiteX6" fmla="*/ 1984695 w 1989900"/>
              <a:gd name="connsiteY6" fmla="*/ 1321612 h 2372139"/>
              <a:gd name="connsiteX7" fmla="*/ 1988114 w 1989900"/>
              <a:gd name="connsiteY7" fmla="*/ 0 h 2372139"/>
              <a:gd name="connsiteX0" fmla="*/ 33966 w 2023578"/>
              <a:gd name="connsiteY0" fmla="*/ 2372139 h 2372139"/>
              <a:gd name="connsiteX1" fmla="*/ 43800 w 2023578"/>
              <a:gd name="connsiteY1" fmla="*/ 1825195 h 2372139"/>
              <a:gd name="connsiteX2" fmla="*/ 73722 w 2023578"/>
              <a:gd name="connsiteY2" fmla="*/ 1669774 h 2372139"/>
              <a:gd name="connsiteX3" fmla="*/ 428113 w 2023578"/>
              <a:gd name="connsiteY3" fmla="*/ 1626412 h 2372139"/>
              <a:gd name="connsiteX4" fmla="*/ 1581052 w 2023578"/>
              <a:gd name="connsiteY4" fmla="*/ 1613160 h 2372139"/>
              <a:gd name="connsiteX5" fmla="*/ 1955530 w 2023578"/>
              <a:gd name="connsiteY5" fmla="*/ 1603514 h 2372139"/>
              <a:gd name="connsiteX6" fmla="*/ 2018373 w 2023578"/>
              <a:gd name="connsiteY6" fmla="*/ 1321612 h 2372139"/>
              <a:gd name="connsiteX7" fmla="*/ 2021792 w 2023578"/>
              <a:gd name="connsiteY7" fmla="*/ 0 h 2372139"/>
              <a:gd name="connsiteX0" fmla="*/ 33966 w 2023578"/>
              <a:gd name="connsiteY0" fmla="*/ 2372139 h 2372139"/>
              <a:gd name="connsiteX1" fmla="*/ 43800 w 2023578"/>
              <a:gd name="connsiteY1" fmla="*/ 1825195 h 2372139"/>
              <a:gd name="connsiteX2" fmla="*/ 73722 w 2023578"/>
              <a:gd name="connsiteY2" fmla="*/ 1669774 h 2372139"/>
              <a:gd name="connsiteX3" fmla="*/ 428113 w 2023578"/>
              <a:gd name="connsiteY3" fmla="*/ 1626412 h 2372139"/>
              <a:gd name="connsiteX4" fmla="*/ 1581052 w 2023578"/>
              <a:gd name="connsiteY4" fmla="*/ 1613160 h 2372139"/>
              <a:gd name="connsiteX5" fmla="*/ 1955530 w 2023578"/>
              <a:gd name="connsiteY5" fmla="*/ 1603514 h 2372139"/>
              <a:gd name="connsiteX6" fmla="*/ 2018373 w 2023578"/>
              <a:gd name="connsiteY6" fmla="*/ 1321612 h 2372139"/>
              <a:gd name="connsiteX7" fmla="*/ 2021792 w 2023578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2519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2519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5553 w 1995165"/>
              <a:gd name="connsiteY0" fmla="*/ 2372139 h 2372139"/>
              <a:gd name="connsiteX1" fmla="*/ 15387 w 1995165"/>
              <a:gd name="connsiteY1" fmla="*/ 1811942 h 2372139"/>
              <a:gd name="connsiteX2" fmla="*/ 45309 w 1995165"/>
              <a:gd name="connsiteY2" fmla="*/ 1669774 h 2372139"/>
              <a:gd name="connsiteX3" fmla="*/ 399700 w 1995165"/>
              <a:gd name="connsiteY3" fmla="*/ 1626412 h 2372139"/>
              <a:gd name="connsiteX4" fmla="*/ 1552639 w 1995165"/>
              <a:gd name="connsiteY4" fmla="*/ 1613160 h 2372139"/>
              <a:gd name="connsiteX5" fmla="*/ 1927117 w 1995165"/>
              <a:gd name="connsiteY5" fmla="*/ 1603514 h 2372139"/>
              <a:gd name="connsiteX6" fmla="*/ 1989960 w 1995165"/>
              <a:gd name="connsiteY6" fmla="*/ 1321612 h 2372139"/>
              <a:gd name="connsiteX7" fmla="*/ 1993379 w 1995165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2193 w 1991805"/>
              <a:gd name="connsiteY0" fmla="*/ 2372139 h 2372139"/>
              <a:gd name="connsiteX1" fmla="*/ 6357 w 1991805"/>
              <a:gd name="connsiteY1" fmla="*/ 1828875 h 2372139"/>
              <a:gd name="connsiteX2" fmla="*/ 41949 w 1991805"/>
              <a:gd name="connsiteY2" fmla="*/ 1669774 h 2372139"/>
              <a:gd name="connsiteX3" fmla="*/ 396340 w 1991805"/>
              <a:gd name="connsiteY3" fmla="*/ 1626412 h 2372139"/>
              <a:gd name="connsiteX4" fmla="*/ 1549279 w 1991805"/>
              <a:gd name="connsiteY4" fmla="*/ 1613160 h 2372139"/>
              <a:gd name="connsiteX5" fmla="*/ 1923757 w 1991805"/>
              <a:gd name="connsiteY5" fmla="*/ 1603514 h 2372139"/>
              <a:gd name="connsiteX6" fmla="*/ 1986600 w 1991805"/>
              <a:gd name="connsiteY6" fmla="*/ 1321612 h 2372139"/>
              <a:gd name="connsiteX7" fmla="*/ 1990019 w 1991805"/>
              <a:gd name="connsiteY7" fmla="*/ 0 h 2372139"/>
              <a:gd name="connsiteX0" fmla="*/ 0 w 1989612"/>
              <a:gd name="connsiteY0" fmla="*/ 2372139 h 2372139"/>
              <a:gd name="connsiteX1" fmla="*/ 4164 w 1989612"/>
              <a:gd name="connsiteY1" fmla="*/ 182887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4164 w 1989612"/>
              <a:gd name="connsiteY1" fmla="*/ 182887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4164 w 1989612"/>
              <a:gd name="connsiteY1" fmla="*/ 182887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4164 w 1989612"/>
              <a:gd name="connsiteY1" fmla="*/ 182887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11724 w 1989612"/>
              <a:gd name="connsiteY1" fmla="*/ 17611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1702 w 1991314"/>
              <a:gd name="connsiteY0" fmla="*/ 2372139 h 2372139"/>
              <a:gd name="connsiteX1" fmla="*/ 41458 w 1991314"/>
              <a:gd name="connsiteY1" fmla="*/ 1669774 h 2372139"/>
              <a:gd name="connsiteX2" fmla="*/ 395849 w 1991314"/>
              <a:gd name="connsiteY2" fmla="*/ 1626412 h 2372139"/>
              <a:gd name="connsiteX3" fmla="*/ 1548788 w 1991314"/>
              <a:gd name="connsiteY3" fmla="*/ 1613160 h 2372139"/>
              <a:gd name="connsiteX4" fmla="*/ 1923266 w 1991314"/>
              <a:gd name="connsiteY4" fmla="*/ 1603514 h 2372139"/>
              <a:gd name="connsiteX5" fmla="*/ 1986109 w 1991314"/>
              <a:gd name="connsiteY5" fmla="*/ 1321612 h 2372139"/>
              <a:gd name="connsiteX6" fmla="*/ 1989528 w 1991314"/>
              <a:gd name="connsiteY6" fmla="*/ 0 h 2372139"/>
              <a:gd name="connsiteX0" fmla="*/ 0 w 1989612"/>
              <a:gd name="connsiteY0" fmla="*/ 2372139 h 2372139"/>
              <a:gd name="connsiteX1" fmla="*/ 58656 w 1989612"/>
              <a:gd name="connsiteY1" fmla="*/ 1686708 h 2372139"/>
              <a:gd name="connsiteX2" fmla="*/ 394147 w 1989612"/>
              <a:gd name="connsiteY2" fmla="*/ 1626412 h 2372139"/>
              <a:gd name="connsiteX3" fmla="*/ 1547086 w 1989612"/>
              <a:gd name="connsiteY3" fmla="*/ 1613160 h 2372139"/>
              <a:gd name="connsiteX4" fmla="*/ 1921564 w 1989612"/>
              <a:gd name="connsiteY4" fmla="*/ 1603514 h 2372139"/>
              <a:gd name="connsiteX5" fmla="*/ 1984407 w 1989612"/>
              <a:gd name="connsiteY5" fmla="*/ 1321612 h 2372139"/>
              <a:gd name="connsiteX6" fmla="*/ 1987826 w 1989612"/>
              <a:gd name="connsiteY6" fmla="*/ 0 h 2372139"/>
              <a:gd name="connsiteX0" fmla="*/ 0 w 1989612"/>
              <a:gd name="connsiteY0" fmla="*/ 2372139 h 2372139"/>
              <a:gd name="connsiteX1" fmla="*/ 58656 w 1989612"/>
              <a:gd name="connsiteY1" fmla="*/ 1686708 h 2372139"/>
              <a:gd name="connsiteX2" fmla="*/ 394147 w 1989612"/>
              <a:gd name="connsiteY2" fmla="*/ 1626412 h 2372139"/>
              <a:gd name="connsiteX3" fmla="*/ 1547086 w 1989612"/>
              <a:gd name="connsiteY3" fmla="*/ 1613160 h 2372139"/>
              <a:gd name="connsiteX4" fmla="*/ 1921564 w 1989612"/>
              <a:gd name="connsiteY4" fmla="*/ 1603514 h 2372139"/>
              <a:gd name="connsiteX5" fmla="*/ 1984407 w 1989612"/>
              <a:gd name="connsiteY5" fmla="*/ 1321612 h 2372139"/>
              <a:gd name="connsiteX6" fmla="*/ 1987826 w 1989612"/>
              <a:gd name="connsiteY6" fmla="*/ 0 h 2372139"/>
              <a:gd name="connsiteX0" fmla="*/ 0 w 1989612"/>
              <a:gd name="connsiteY0" fmla="*/ 2372139 h 2372139"/>
              <a:gd name="connsiteX1" fmla="*/ 58656 w 1989612"/>
              <a:gd name="connsiteY1" fmla="*/ 1686708 h 2372139"/>
              <a:gd name="connsiteX2" fmla="*/ 394147 w 1989612"/>
              <a:gd name="connsiteY2" fmla="*/ 1626412 h 2372139"/>
              <a:gd name="connsiteX3" fmla="*/ 1547086 w 1989612"/>
              <a:gd name="connsiteY3" fmla="*/ 1613160 h 2372139"/>
              <a:gd name="connsiteX4" fmla="*/ 1921564 w 1989612"/>
              <a:gd name="connsiteY4" fmla="*/ 1603514 h 2372139"/>
              <a:gd name="connsiteX5" fmla="*/ 1984407 w 1989612"/>
              <a:gd name="connsiteY5" fmla="*/ 1321612 h 2372139"/>
              <a:gd name="connsiteX6" fmla="*/ 1987826 w 1989612"/>
              <a:gd name="connsiteY6" fmla="*/ 0 h 2372139"/>
              <a:gd name="connsiteX0" fmla="*/ 0 w 1989612"/>
              <a:gd name="connsiteY0" fmla="*/ 2372139 h 2372139"/>
              <a:gd name="connsiteX1" fmla="*/ 58656 w 1989612"/>
              <a:gd name="connsiteY1" fmla="*/ 1686708 h 2372139"/>
              <a:gd name="connsiteX2" fmla="*/ 394147 w 1989612"/>
              <a:gd name="connsiteY2" fmla="*/ 1626412 h 2372139"/>
              <a:gd name="connsiteX3" fmla="*/ 1547086 w 1989612"/>
              <a:gd name="connsiteY3" fmla="*/ 1613160 h 2372139"/>
              <a:gd name="connsiteX4" fmla="*/ 1921564 w 1989612"/>
              <a:gd name="connsiteY4" fmla="*/ 1603514 h 2372139"/>
              <a:gd name="connsiteX5" fmla="*/ 1984407 w 1989612"/>
              <a:gd name="connsiteY5" fmla="*/ 1321612 h 2372139"/>
              <a:gd name="connsiteX6" fmla="*/ 1987826 w 1989612"/>
              <a:gd name="connsiteY6" fmla="*/ 0 h 2372139"/>
              <a:gd name="connsiteX0" fmla="*/ 0 w 2002264"/>
              <a:gd name="connsiteY0" fmla="*/ 2516286 h 2516286"/>
              <a:gd name="connsiteX1" fmla="*/ 71308 w 2002264"/>
              <a:gd name="connsiteY1" fmla="*/ 1686708 h 2516286"/>
              <a:gd name="connsiteX2" fmla="*/ 406799 w 2002264"/>
              <a:gd name="connsiteY2" fmla="*/ 1626412 h 2516286"/>
              <a:gd name="connsiteX3" fmla="*/ 1559738 w 2002264"/>
              <a:gd name="connsiteY3" fmla="*/ 1613160 h 2516286"/>
              <a:gd name="connsiteX4" fmla="*/ 1934216 w 2002264"/>
              <a:gd name="connsiteY4" fmla="*/ 1603514 h 2516286"/>
              <a:gd name="connsiteX5" fmla="*/ 1997059 w 2002264"/>
              <a:gd name="connsiteY5" fmla="*/ 1321612 h 2516286"/>
              <a:gd name="connsiteX6" fmla="*/ 2000478 w 2002264"/>
              <a:gd name="connsiteY6" fmla="*/ 0 h 2516286"/>
              <a:gd name="connsiteX0" fmla="*/ 0 w 2007944"/>
              <a:gd name="connsiteY0" fmla="*/ 2516286 h 2516286"/>
              <a:gd name="connsiteX1" fmla="*/ 71308 w 2007944"/>
              <a:gd name="connsiteY1" fmla="*/ 1686708 h 2516286"/>
              <a:gd name="connsiteX2" fmla="*/ 406799 w 2007944"/>
              <a:gd name="connsiteY2" fmla="*/ 1626412 h 2516286"/>
              <a:gd name="connsiteX3" fmla="*/ 1559738 w 2007944"/>
              <a:gd name="connsiteY3" fmla="*/ 1613160 h 2516286"/>
              <a:gd name="connsiteX4" fmla="*/ 1968807 w 2007944"/>
              <a:gd name="connsiteY4" fmla="*/ 1579628 h 2516286"/>
              <a:gd name="connsiteX5" fmla="*/ 1997059 w 2007944"/>
              <a:gd name="connsiteY5" fmla="*/ 1321612 h 2516286"/>
              <a:gd name="connsiteX6" fmla="*/ 2000478 w 2007944"/>
              <a:gd name="connsiteY6" fmla="*/ 0 h 2516286"/>
              <a:gd name="connsiteX0" fmla="*/ 0 w 2001417"/>
              <a:gd name="connsiteY0" fmla="*/ 2516286 h 2516286"/>
              <a:gd name="connsiteX1" fmla="*/ 71308 w 2001417"/>
              <a:gd name="connsiteY1" fmla="*/ 1686708 h 2516286"/>
              <a:gd name="connsiteX2" fmla="*/ 406799 w 2001417"/>
              <a:gd name="connsiteY2" fmla="*/ 1626412 h 2516286"/>
              <a:gd name="connsiteX3" fmla="*/ 1559738 w 2001417"/>
              <a:gd name="connsiteY3" fmla="*/ 1613160 h 2516286"/>
              <a:gd name="connsiteX4" fmla="*/ 1945745 w 2001417"/>
              <a:gd name="connsiteY4" fmla="*/ 1603515 h 2516286"/>
              <a:gd name="connsiteX5" fmla="*/ 1997059 w 2001417"/>
              <a:gd name="connsiteY5" fmla="*/ 1321612 h 2516286"/>
              <a:gd name="connsiteX6" fmla="*/ 2000478 w 2001417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720487 w 2001060"/>
              <a:gd name="connsiteY3" fmla="*/ 1613161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720487 w 2001060"/>
              <a:gd name="connsiteY3" fmla="*/ 1613161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720487 w 2001060"/>
              <a:gd name="connsiteY3" fmla="*/ 1613161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720487 w 2001060"/>
              <a:gd name="connsiteY3" fmla="*/ 1613161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17631 w 2001060"/>
              <a:gd name="connsiteY1" fmla="*/ 1881990 h 2516286"/>
              <a:gd name="connsiteX2" fmla="*/ 71308 w 2001060"/>
              <a:gd name="connsiteY2" fmla="*/ 1686708 h 2516286"/>
              <a:gd name="connsiteX3" fmla="*/ 406799 w 2001060"/>
              <a:gd name="connsiteY3" fmla="*/ 1626412 h 2516286"/>
              <a:gd name="connsiteX4" fmla="*/ 1720487 w 2001060"/>
              <a:gd name="connsiteY4" fmla="*/ 1613161 h 2516286"/>
              <a:gd name="connsiteX5" fmla="*/ 1950617 w 2001060"/>
              <a:gd name="connsiteY5" fmla="*/ 1583333 h 2516286"/>
              <a:gd name="connsiteX6" fmla="*/ 1997059 w 2001060"/>
              <a:gd name="connsiteY6" fmla="*/ 1321612 h 2516286"/>
              <a:gd name="connsiteX7" fmla="*/ 2000478 w 2001060"/>
              <a:gd name="connsiteY7" fmla="*/ 0 h 2516286"/>
              <a:gd name="connsiteX0" fmla="*/ 0 w 2001060"/>
              <a:gd name="connsiteY0" fmla="*/ 2516286 h 2516286"/>
              <a:gd name="connsiteX1" fmla="*/ 17631 w 2001060"/>
              <a:gd name="connsiteY1" fmla="*/ 1881990 h 2516286"/>
              <a:gd name="connsiteX2" fmla="*/ 71308 w 2001060"/>
              <a:gd name="connsiteY2" fmla="*/ 1686708 h 2516286"/>
              <a:gd name="connsiteX3" fmla="*/ 406799 w 2001060"/>
              <a:gd name="connsiteY3" fmla="*/ 1626412 h 2516286"/>
              <a:gd name="connsiteX4" fmla="*/ 1720487 w 2001060"/>
              <a:gd name="connsiteY4" fmla="*/ 1613161 h 2516286"/>
              <a:gd name="connsiteX5" fmla="*/ 1950617 w 2001060"/>
              <a:gd name="connsiteY5" fmla="*/ 1583333 h 2516286"/>
              <a:gd name="connsiteX6" fmla="*/ 1997059 w 2001060"/>
              <a:gd name="connsiteY6" fmla="*/ 1321612 h 2516286"/>
              <a:gd name="connsiteX7" fmla="*/ 2000478 w 2001060"/>
              <a:gd name="connsiteY7" fmla="*/ 0 h 2516286"/>
              <a:gd name="connsiteX0" fmla="*/ 0 w 2001060"/>
              <a:gd name="connsiteY0" fmla="*/ 2516286 h 2516286"/>
              <a:gd name="connsiteX1" fmla="*/ 17631 w 2001060"/>
              <a:gd name="connsiteY1" fmla="*/ 1791172 h 2516286"/>
              <a:gd name="connsiteX2" fmla="*/ 71308 w 2001060"/>
              <a:gd name="connsiteY2" fmla="*/ 1686708 h 2516286"/>
              <a:gd name="connsiteX3" fmla="*/ 406799 w 2001060"/>
              <a:gd name="connsiteY3" fmla="*/ 1626412 h 2516286"/>
              <a:gd name="connsiteX4" fmla="*/ 1720487 w 2001060"/>
              <a:gd name="connsiteY4" fmla="*/ 1613161 h 2516286"/>
              <a:gd name="connsiteX5" fmla="*/ 1950617 w 2001060"/>
              <a:gd name="connsiteY5" fmla="*/ 1583333 h 2516286"/>
              <a:gd name="connsiteX6" fmla="*/ 1997059 w 2001060"/>
              <a:gd name="connsiteY6" fmla="*/ 1321612 h 2516286"/>
              <a:gd name="connsiteX7" fmla="*/ 2000478 w 2001060"/>
              <a:gd name="connsiteY7" fmla="*/ 0 h 2516286"/>
              <a:gd name="connsiteX0" fmla="*/ 0 w 2001060"/>
              <a:gd name="connsiteY0" fmla="*/ 2516286 h 2516286"/>
              <a:gd name="connsiteX1" fmla="*/ 17631 w 2001060"/>
              <a:gd name="connsiteY1" fmla="*/ 1791172 h 2516286"/>
              <a:gd name="connsiteX2" fmla="*/ 71308 w 2001060"/>
              <a:gd name="connsiteY2" fmla="*/ 1686708 h 2516286"/>
              <a:gd name="connsiteX3" fmla="*/ 406799 w 2001060"/>
              <a:gd name="connsiteY3" fmla="*/ 1626412 h 2516286"/>
              <a:gd name="connsiteX4" fmla="*/ 1720487 w 2001060"/>
              <a:gd name="connsiteY4" fmla="*/ 1613161 h 2516286"/>
              <a:gd name="connsiteX5" fmla="*/ 1950617 w 2001060"/>
              <a:gd name="connsiteY5" fmla="*/ 1583333 h 2516286"/>
              <a:gd name="connsiteX6" fmla="*/ 1997059 w 2001060"/>
              <a:gd name="connsiteY6" fmla="*/ 1321612 h 2516286"/>
              <a:gd name="connsiteX7" fmla="*/ 2000478 w 2001060"/>
              <a:gd name="connsiteY7" fmla="*/ 0 h 2516286"/>
              <a:gd name="connsiteX0" fmla="*/ 0 w 2001060"/>
              <a:gd name="connsiteY0" fmla="*/ 2516286 h 2516286"/>
              <a:gd name="connsiteX1" fmla="*/ 7889 w 2001060"/>
              <a:gd name="connsiteY1" fmla="*/ 1826490 h 2516286"/>
              <a:gd name="connsiteX2" fmla="*/ 71308 w 2001060"/>
              <a:gd name="connsiteY2" fmla="*/ 1686708 h 2516286"/>
              <a:gd name="connsiteX3" fmla="*/ 406799 w 2001060"/>
              <a:gd name="connsiteY3" fmla="*/ 1626412 h 2516286"/>
              <a:gd name="connsiteX4" fmla="*/ 1720487 w 2001060"/>
              <a:gd name="connsiteY4" fmla="*/ 1613161 h 2516286"/>
              <a:gd name="connsiteX5" fmla="*/ 1950617 w 2001060"/>
              <a:gd name="connsiteY5" fmla="*/ 1583333 h 2516286"/>
              <a:gd name="connsiteX6" fmla="*/ 1997059 w 2001060"/>
              <a:gd name="connsiteY6" fmla="*/ 1321612 h 2516286"/>
              <a:gd name="connsiteX7" fmla="*/ 2000478 w 2001060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0 w 2000478"/>
              <a:gd name="connsiteY0" fmla="*/ 2516286 h 2516286"/>
              <a:gd name="connsiteX1" fmla="*/ 3018 w 2000478"/>
              <a:gd name="connsiteY1" fmla="*/ 1897127 h 2516286"/>
              <a:gd name="connsiteX2" fmla="*/ 71308 w 2000478"/>
              <a:gd name="connsiteY2" fmla="*/ 1686708 h 2516286"/>
              <a:gd name="connsiteX3" fmla="*/ 406799 w 2000478"/>
              <a:gd name="connsiteY3" fmla="*/ 1626412 h 2516286"/>
              <a:gd name="connsiteX4" fmla="*/ 1720487 w 2000478"/>
              <a:gd name="connsiteY4" fmla="*/ 1613161 h 2516286"/>
              <a:gd name="connsiteX5" fmla="*/ 1950617 w 2000478"/>
              <a:gd name="connsiteY5" fmla="*/ 1583333 h 2516286"/>
              <a:gd name="connsiteX6" fmla="*/ 1997059 w 2000478"/>
              <a:gd name="connsiteY6" fmla="*/ 1321612 h 2516286"/>
              <a:gd name="connsiteX7" fmla="*/ 2000478 w 2000478"/>
              <a:gd name="connsiteY7" fmla="*/ 0 h 2516286"/>
              <a:gd name="connsiteX0" fmla="*/ 0 w 2000478"/>
              <a:gd name="connsiteY0" fmla="*/ 2516286 h 2516286"/>
              <a:gd name="connsiteX1" fmla="*/ 3018 w 2000478"/>
              <a:gd name="connsiteY1" fmla="*/ 1897127 h 2516286"/>
              <a:gd name="connsiteX2" fmla="*/ 71308 w 2000478"/>
              <a:gd name="connsiteY2" fmla="*/ 1686708 h 2516286"/>
              <a:gd name="connsiteX3" fmla="*/ 406799 w 2000478"/>
              <a:gd name="connsiteY3" fmla="*/ 1626412 h 2516286"/>
              <a:gd name="connsiteX4" fmla="*/ 1662033 w 2000478"/>
              <a:gd name="connsiteY4" fmla="*/ 1618207 h 2516286"/>
              <a:gd name="connsiteX5" fmla="*/ 1950617 w 2000478"/>
              <a:gd name="connsiteY5" fmla="*/ 1583333 h 2516286"/>
              <a:gd name="connsiteX6" fmla="*/ 1997059 w 2000478"/>
              <a:gd name="connsiteY6" fmla="*/ 1321612 h 2516286"/>
              <a:gd name="connsiteX7" fmla="*/ 2000478 w 2000478"/>
              <a:gd name="connsiteY7" fmla="*/ 0 h 2516286"/>
              <a:gd name="connsiteX0" fmla="*/ 0 w 2000478"/>
              <a:gd name="connsiteY0" fmla="*/ 2516286 h 2516286"/>
              <a:gd name="connsiteX1" fmla="*/ 3018 w 2000478"/>
              <a:gd name="connsiteY1" fmla="*/ 1897127 h 2516286"/>
              <a:gd name="connsiteX2" fmla="*/ 71308 w 2000478"/>
              <a:gd name="connsiteY2" fmla="*/ 1686708 h 2516286"/>
              <a:gd name="connsiteX3" fmla="*/ 406799 w 2000478"/>
              <a:gd name="connsiteY3" fmla="*/ 1626412 h 2516286"/>
              <a:gd name="connsiteX4" fmla="*/ 1662033 w 2000478"/>
              <a:gd name="connsiteY4" fmla="*/ 1618207 h 2516286"/>
              <a:gd name="connsiteX5" fmla="*/ 1950617 w 2000478"/>
              <a:gd name="connsiteY5" fmla="*/ 1583333 h 2516286"/>
              <a:gd name="connsiteX6" fmla="*/ 1997059 w 2000478"/>
              <a:gd name="connsiteY6" fmla="*/ 1321612 h 2516286"/>
              <a:gd name="connsiteX7" fmla="*/ 2000478 w 2000478"/>
              <a:gd name="connsiteY7" fmla="*/ 0 h 2516286"/>
              <a:gd name="connsiteX0" fmla="*/ 0 w 2000478"/>
              <a:gd name="connsiteY0" fmla="*/ 2516286 h 2516286"/>
              <a:gd name="connsiteX1" fmla="*/ 3018 w 2000478"/>
              <a:gd name="connsiteY1" fmla="*/ 1897127 h 2516286"/>
              <a:gd name="connsiteX2" fmla="*/ 71308 w 2000478"/>
              <a:gd name="connsiteY2" fmla="*/ 1686708 h 2516286"/>
              <a:gd name="connsiteX3" fmla="*/ 406799 w 2000478"/>
              <a:gd name="connsiteY3" fmla="*/ 1626412 h 2516286"/>
              <a:gd name="connsiteX4" fmla="*/ 1662033 w 2000478"/>
              <a:gd name="connsiteY4" fmla="*/ 1618207 h 2516286"/>
              <a:gd name="connsiteX5" fmla="*/ 1950617 w 2000478"/>
              <a:gd name="connsiteY5" fmla="*/ 1583333 h 2516286"/>
              <a:gd name="connsiteX6" fmla="*/ 1997059 w 2000478"/>
              <a:gd name="connsiteY6" fmla="*/ 1321612 h 2516286"/>
              <a:gd name="connsiteX7" fmla="*/ 2000478 w 2000478"/>
              <a:gd name="connsiteY7" fmla="*/ 0 h 2516286"/>
              <a:gd name="connsiteX0" fmla="*/ 0 w 2002850"/>
              <a:gd name="connsiteY0" fmla="*/ 2516286 h 2516286"/>
              <a:gd name="connsiteX1" fmla="*/ 3018 w 2002850"/>
              <a:gd name="connsiteY1" fmla="*/ 1897127 h 2516286"/>
              <a:gd name="connsiteX2" fmla="*/ 71308 w 2002850"/>
              <a:gd name="connsiteY2" fmla="*/ 1686708 h 2516286"/>
              <a:gd name="connsiteX3" fmla="*/ 406799 w 2002850"/>
              <a:gd name="connsiteY3" fmla="*/ 1626412 h 2516286"/>
              <a:gd name="connsiteX4" fmla="*/ 1662033 w 2002850"/>
              <a:gd name="connsiteY4" fmla="*/ 1618207 h 2516286"/>
              <a:gd name="connsiteX5" fmla="*/ 1926260 w 2002850"/>
              <a:gd name="connsiteY5" fmla="*/ 1593424 h 2516286"/>
              <a:gd name="connsiteX6" fmla="*/ 1997059 w 2002850"/>
              <a:gd name="connsiteY6" fmla="*/ 1321612 h 2516286"/>
              <a:gd name="connsiteX7" fmla="*/ 2000478 w 2002850"/>
              <a:gd name="connsiteY7" fmla="*/ 0 h 2516286"/>
              <a:gd name="connsiteX0" fmla="*/ 0 w 2000704"/>
              <a:gd name="connsiteY0" fmla="*/ 2516286 h 2516286"/>
              <a:gd name="connsiteX1" fmla="*/ 3018 w 2000704"/>
              <a:gd name="connsiteY1" fmla="*/ 1897127 h 2516286"/>
              <a:gd name="connsiteX2" fmla="*/ 71308 w 2000704"/>
              <a:gd name="connsiteY2" fmla="*/ 1686708 h 2516286"/>
              <a:gd name="connsiteX3" fmla="*/ 406799 w 2000704"/>
              <a:gd name="connsiteY3" fmla="*/ 1626412 h 2516286"/>
              <a:gd name="connsiteX4" fmla="*/ 1662033 w 2000704"/>
              <a:gd name="connsiteY4" fmla="*/ 1618207 h 2516286"/>
              <a:gd name="connsiteX5" fmla="*/ 1955487 w 2000704"/>
              <a:gd name="connsiteY5" fmla="*/ 1593424 h 2516286"/>
              <a:gd name="connsiteX6" fmla="*/ 1997059 w 2000704"/>
              <a:gd name="connsiteY6" fmla="*/ 1321612 h 2516286"/>
              <a:gd name="connsiteX7" fmla="*/ 2000478 w 2000704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0478"/>
              <a:gd name="connsiteY0" fmla="*/ 2516286 h 2516286"/>
              <a:gd name="connsiteX1" fmla="*/ 3018 w 2000478"/>
              <a:gd name="connsiteY1" fmla="*/ 1897127 h 2516286"/>
              <a:gd name="connsiteX2" fmla="*/ 71308 w 2000478"/>
              <a:gd name="connsiteY2" fmla="*/ 1686708 h 2516286"/>
              <a:gd name="connsiteX3" fmla="*/ 406799 w 2000478"/>
              <a:gd name="connsiteY3" fmla="*/ 1626412 h 2516286"/>
              <a:gd name="connsiteX4" fmla="*/ 1662033 w 2000478"/>
              <a:gd name="connsiteY4" fmla="*/ 1618207 h 2516286"/>
              <a:gd name="connsiteX5" fmla="*/ 1936002 w 2000478"/>
              <a:gd name="connsiteY5" fmla="*/ 1598469 h 2516286"/>
              <a:gd name="connsiteX6" fmla="*/ 1976770 w 2000478"/>
              <a:gd name="connsiteY6" fmla="*/ 805633 h 2516286"/>
              <a:gd name="connsiteX7" fmla="*/ 2000478 w 2000478"/>
              <a:gd name="connsiteY7" fmla="*/ 0 h 2516286"/>
              <a:gd name="connsiteX0" fmla="*/ 0 w 2000478"/>
              <a:gd name="connsiteY0" fmla="*/ 2516286 h 2516286"/>
              <a:gd name="connsiteX1" fmla="*/ 3018 w 2000478"/>
              <a:gd name="connsiteY1" fmla="*/ 1897127 h 2516286"/>
              <a:gd name="connsiteX2" fmla="*/ 71308 w 2000478"/>
              <a:gd name="connsiteY2" fmla="*/ 1686708 h 2516286"/>
              <a:gd name="connsiteX3" fmla="*/ 406799 w 2000478"/>
              <a:gd name="connsiteY3" fmla="*/ 1626412 h 2516286"/>
              <a:gd name="connsiteX4" fmla="*/ 1662033 w 2000478"/>
              <a:gd name="connsiteY4" fmla="*/ 1618207 h 2516286"/>
              <a:gd name="connsiteX5" fmla="*/ 1936002 w 2000478"/>
              <a:gd name="connsiteY5" fmla="*/ 1598469 h 2516286"/>
              <a:gd name="connsiteX6" fmla="*/ 1986914 w 2000478"/>
              <a:gd name="connsiteY6" fmla="*/ 1070994 h 2516286"/>
              <a:gd name="connsiteX7" fmla="*/ 2000478 w 2000478"/>
              <a:gd name="connsiteY7" fmla="*/ 0 h 2516286"/>
              <a:gd name="connsiteX0" fmla="*/ 0 w 2003394"/>
              <a:gd name="connsiteY0" fmla="*/ 2516286 h 2516286"/>
              <a:gd name="connsiteX1" fmla="*/ 3018 w 2003394"/>
              <a:gd name="connsiteY1" fmla="*/ 1897127 h 2516286"/>
              <a:gd name="connsiteX2" fmla="*/ 71308 w 2003394"/>
              <a:gd name="connsiteY2" fmla="*/ 1686708 h 2516286"/>
              <a:gd name="connsiteX3" fmla="*/ 406799 w 2003394"/>
              <a:gd name="connsiteY3" fmla="*/ 1626412 h 2516286"/>
              <a:gd name="connsiteX4" fmla="*/ 1662033 w 2003394"/>
              <a:gd name="connsiteY4" fmla="*/ 1618207 h 2516286"/>
              <a:gd name="connsiteX5" fmla="*/ 1936002 w 2003394"/>
              <a:gd name="connsiteY5" fmla="*/ 1598469 h 2516286"/>
              <a:gd name="connsiteX6" fmla="*/ 1986914 w 2003394"/>
              <a:gd name="connsiteY6" fmla="*/ 1070994 h 2516286"/>
              <a:gd name="connsiteX7" fmla="*/ 2002722 w 2003394"/>
              <a:gd name="connsiteY7" fmla="*/ 551806 h 2516286"/>
              <a:gd name="connsiteX8" fmla="*/ 2000478 w 2003394"/>
              <a:gd name="connsiteY8" fmla="*/ 0 h 2516286"/>
              <a:gd name="connsiteX0" fmla="*/ 0 w 2345386"/>
              <a:gd name="connsiteY0" fmla="*/ 2059276 h 2059276"/>
              <a:gd name="connsiteX1" fmla="*/ 3018 w 2345386"/>
              <a:gd name="connsiteY1" fmla="*/ 1440117 h 2059276"/>
              <a:gd name="connsiteX2" fmla="*/ 71308 w 2345386"/>
              <a:gd name="connsiteY2" fmla="*/ 1229698 h 2059276"/>
              <a:gd name="connsiteX3" fmla="*/ 406799 w 2345386"/>
              <a:gd name="connsiteY3" fmla="*/ 1169402 h 2059276"/>
              <a:gd name="connsiteX4" fmla="*/ 1662033 w 2345386"/>
              <a:gd name="connsiteY4" fmla="*/ 1161197 h 2059276"/>
              <a:gd name="connsiteX5" fmla="*/ 1936002 w 2345386"/>
              <a:gd name="connsiteY5" fmla="*/ 1141459 h 2059276"/>
              <a:gd name="connsiteX6" fmla="*/ 1986914 w 2345386"/>
              <a:gd name="connsiteY6" fmla="*/ 613984 h 2059276"/>
              <a:gd name="connsiteX7" fmla="*/ 2002722 w 2345386"/>
              <a:gd name="connsiteY7" fmla="*/ 94796 h 2059276"/>
              <a:gd name="connsiteX8" fmla="*/ 2345386 w 2345386"/>
              <a:gd name="connsiteY8" fmla="*/ 0 h 2059276"/>
              <a:gd name="connsiteX0" fmla="*/ 0 w 2345386"/>
              <a:gd name="connsiteY0" fmla="*/ 2066729 h 2066729"/>
              <a:gd name="connsiteX1" fmla="*/ 3018 w 2345386"/>
              <a:gd name="connsiteY1" fmla="*/ 1447570 h 2066729"/>
              <a:gd name="connsiteX2" fmla="*/ 71308 w 2345386"/>
              <a:gd name="connsiteY2" fmla="*/ 1237151 h 2066729"/>
              <a:gd name="connsiteX3" fmla="*/ 406799 w 2345386"/>
              <a:gd name="connsiteY3" fmla="*/ 1176855 h 2066729"/>
              <a:gd name="connsiteX4" fmla="*/ 1662033 w 2345386"/>
              <a:gd name="connsiteY4" fmla="*/ 1168650 h 2066729"/>
              <a:gd name="connsiteX5" fmla="*/ 1936002 w 2345386"/>
              <a:gd name="connsiteY5" fmla="*/ 1148912 h 2066729"/>
              <a:gd name="connsiteX6" fmla="*/ 1986914 w 2345386"/>
              <a:gd name="connsiteY6" fmla="*/ 621437 h 2066729"/>
              <a:gd name="connsiteX7" fmla="*/ 2002722 w 2345386"/>
              <a:gd name="connsiteY7" fmla="*/ 102249 h 2066729"/>
              <a:gd name="connsiteX8" fmla="*/ 2345386 w 2345386"/>
              <a:gd name="connsiteY8" fmla="*/ 7453 h 2066729"/>
              <a:gd name="connsiteX0" fmla="*/ 0 w 2345386"/>
              <a:gd name="connsiteY0" fmla="*/ 2059276 h 2059276"/>
              <a:gd name="connsiteX1" fmla="*/ 3018 w 2345386"/>
              <a:gd name="connsiteY1" fmla="*/ 1440117 h 2059276"/>
              <a:gd name="connsiteX2" fmla="*/ 71308 w 2345386"/>
              <a:gd name="connsiteY2" fmla="*/ 1229698 h 2059276"/>
              <a:gd name="connsiteX3" fmla="*/ 406799 w 2345386"/>
              <a:gd name="connsiteY3" fmla="*/ 1169402 h 2059276"/>
              <a:gd name="connsiteX4" fmla="*/ 1662033 w 2345386"/>
              <a:gd name="connsiteY4" fmla="*/ 1161197 h 2059276"/>
              <a:gd name="connsiteX5" fmla="*/ 1936002 w 2345386"/>
              <a:gd name="connsiteY5" fmla="*/ 1141459 h 2059276"/>
              <a:gd name="connsiteX6" fmla="*/ 1986914 w 2345386"/>
              <a:gd name="connsiteY6" fmla="*/ 613984 h 2059276"/>
              <a:gd name="connsiteX7" fmla="*/ 1992578 w 2345386"/>
              <a:gd name="connsiteY7" fmla="*/ 139023 h 2059276"/>
              <a:gd name="connsiteX8" fmla="*/ 2345386 w 2345386"/>
              <a:gd name="connsiteY8" fmla="*/ 0 h 2059276"/>
              <a:gd name="connsiteX0" fmla="*/ 0 w 2335242"/>
              <a:gd name="connsiteY0" fmla="*/ 2044534 h 2044534"/>
              <a:gd name="connsiteX1" fmla="*/ 3018 w 2335242"/>
              <a:gd name="connsiteY1" fmla="*/ 1425375 h 2044534"/>
              <a:gd name="connsiteX2" fmla="*/ 71308 w 2335242"/>
              <a:gd name="connsiteY2" fmla="*/ 1214956 h 2044534"/>
              <a:gd name="connsiteX3" fmla="*/ 406799 w 2335242"/>
              <a:gd name="connsiteY3" fmla="*/ 1154660 h 2044534"/>
              <a:gd name="connsiteX4" fmla="*/ 1662033 w 2335242"/>
              <a:gd name="connsiteY4" fmla="*/ 1146455 h 2044534"/>
              <a:gd name="connsiteX5" fmla="*/ 1936002 w 2335242"/>
              <a:gd name="connsiteY5" fmla="*/ 1126717 h 2044534"/>
              <a:gd name="connsiteX6" fmla="*/ 1986914 w 2335242"/>
              <a:gd name="connsiteY6" fmla="*/ 599242 h 2044534"/>
              <a:gd name="connsiteX7" fmla="*/ 1992578 w 2335242"/>
              <a:gd name="connsiteY7" fmla="*/ 124281 h 2044534"/>
              <a:gd name="connsiteX8" fmla="*/ 2335242 w 2335242"/>
              <a:gd name="connsiteY8" fmla="*/ 0 h 2044534"/>
              <a:gd name="connsiteX0" fmla="*/ 0 w 2335242"/>
              <a:gd name="connsiteY0" fmla="*/ 2044534 h 2044534"/>
              <a:gd name="connsiteX1" fmla="*/ 3018 w 2335242"/>
              <a:gd name="connsiteY1" fmla="*/ 1425375 h 2044534"/>
              <a:gd name="connsiteX2" fmla="*/ 71308 w 2335242"/>
              <a:gd name="connsiteY2" fmla="*/ 1214956 h 2044534"/>
              <a:gd name="connsiteX3" fmla="*/ 406799 w 2335242"/>
              <a:gd name="connsiteY3" fmla="*/ 1154660 h 2044534"/>
              <a:gd name="connsiteX4" fmla="*/ 1662033 w 2335242"/>
              <a:gd name="connsiteY4" fmla="*/ 1146455 h 2044534"/>
              <a:gd name="connsiteX5" fmla="*/ 1936002 w 2335242"/>
              <a:gd name="connsiteY5" fmla="*/ 1126717 h 2044534"/>
              <a:gd name="connsiteX6" fmla="*/ 1986914 w 2335242"/>
              <a:gd name="connsiteY6" fmla="*/ 599242 h 2044534"/>
              <a:gd name="connsiteX7" fmla="*/ 1992578 w 2335242"/>
              <a:gd name="connsiteY7" fmla="*/ 168508 h 2044534"/>
              <a:gd name="connsiteX8" fmla="*/ 2335242 w 2335242"/>
              <a:gd name="connsiteY8" fmla="*/ 0 h 2044534"/>
              <a:gd name="connsiteX0" fmla="*/ 0 w 2325098"/>
              <a:gd name="connsiteY0" fmla="*/ 2059277 h 2059277"/>
              <a:gd name="connsiteX1" fmla="*/ 3018 w 2325098"/>
              <a:gd name="connsiteY1" fmla="*/ 1440118 h 2059277"/>
              <a:gd name="connsiteX2" fmla="*/ 71308 w 2325098"/>
              <a:gd name="connsiteY2" fmla="*/ 1229699 h 2059277"/>
              <a:gd name="connsiteX3" fmla="*/ 406799 w 2325098"/>
              <a:gd name="connsiteY3" fmla="*/ 1169403 h 2059277"/>
              <a:gd name="connsiteX4" fmla="*/ 1662033 w 2325098"/>
              <a:gd name="connsiteY4" fmla="*/ 1161198 h 2059277"/>
              <a:gd name="connsiteX5" fmla="*/ 1936002 w 2325098"/>
              <a:gd name="connsiteY5" fmla="*/ 1141460 h 2059277"/>
              <a:gd name="connsiteX6" fmla="*/ 1986914 w 2325098"/>
              <a:gd name="connsiteY6" fmla="*/ 613985 h 2059277"/>
              <a:gd name="connsiteX7" fmla="*/ 1992578 w 2325098"/>
              <a:gd name="connsiteY7" fmla="*/ 183251 h 2059277"/>
              <a:gd name="connsiteX8" fmla="*/ 2325098 w 2325098"/>
              <a:gd name="connsiteY8" fmla="*/ 0 h 2059277"/>
              <a:gd name="connsiteX0" fmla="*/ 0 w 2355531"/>
              <a:gd name="connsiteY0" fmla="*/ 1957426 h 1957426"/>
              <a:gd name="connsiteX1" fmla="*/ 3018 w 2355531"/>
              <a:gd name="connsiteY1" fmla="*/ 1338267 h 1957426"/>
              <a:gd name="connsiteX2" fmla="*/ 71308 w 2355531"/>
              <a:gd name="connsiteY2" fmla="*/ 1127848 h 1957426"/>
              <a:gd name="connsiteX3" fmla="*/ 406799 w 2355531"/>
              <a:gd name="connsiteY3" fmla="*/ 1067552 h 1957426"/>
              <a:gd name="connsiteX4" fmla="*/ 1662033 w 2355531"/>
              <a:gd name="connsiteY4" fmla="*/ 1059347 h 1957426"/>
              <a:gd name="connsiteX5" fmla="*/ 1936002 w 2355531"/>
              <a:gd name="connsiteY5" fmla="*/ 1039609 h 1957426"/>
              <a:gd name="connsiteX6" fmla="*/ 1986914 w 2355531"/>
              <a:gd name="connsiteY6" fmla="*/ 512134 h 1957426"/>
              <a:gd name="connsiteX7" fmla="*/ 1992578 w 2355531"/>
              <a:gd name="connsiteY7" fmla="*/ 81400 h 1957426"/>
              <a:gd name="connsiteX8" fmla="*/ 2355531 w 2355531"/>
              <a:gd name="connsiteY8" fmla="*/ 45572 h 1957426"/>
              <a:gd name="connsiteX0" fmla="*/ 0 w 2355531"/>
              <a:gd name="connsiteY0" fmla="*/ 1927856 h 1927856"/>
              <a:gd name="connsiteX1" fmla="*/ 3018 w 2355531"/>
              <a:gd name="connsiteY1" fmla="*/ 1308697 h 1927856"/>
              <a:gd name="connsiteX2" fmla="*/ 71308 w 2355531"/>
              <a:gd name="connsiteY2" fmla="*/ 1098278 h 1927856"/>
              <a:gd name="connsiteX3" fmla="*/ 406799 w 2355531"/>
              <a:gd name="connsiteY3" fmla="*/ 1037982 h 1927856"/>
              <a:gd name="connsiteX4" fmla="*/ 1662033 w 2355531"/>
              <a:gd name="connsiteY4" fmla="*/ 1029777 h 1927856"/>
              <a:gd name="connsiteX5" fmla="*/ 1936002 w 2355531"/>
              <a:gd name="connsiteY5" fmla="*/ 1010039 h 1927856"/>
              <a:gd name="connsiteX6" fmla="*/ 1986914 w 2355531"/>
              <a:gd name="connsiteY6" fmla="*/ 482564 h 1927856"/>
              <a:gd name="connsiteX7" fmla="*/ 2002722 w 2355531"/>
              <a:gd name="connsiteY7" fmla="*/ 96057 h 1927856"/>
              <a:gd name="connsiteX8" fmla="*/ 2355531 w 2355531"/>
              <a:gd name="connsiteY8" fmla="*/ 16002 h 1927856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86914 w 2355531"/>
              <a:gd name="connsiteY6" fmla="*/ 466562 h 1911854"/>
              <a:gd name="connsiteX7" fmla="*/ 2002722 w 2355531"/>
              <a:gd name="connsiteY7" fmla="*/ 80055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86914 w 2355531"/>
              <a:gd name="connsiteY6" fmla="*/ 466562 h 1911854"/>
              <a:gd name="connsiteX7" fmla="*/ 2002722 w 2355531"/>
              <a:gd name="connsiteY7" fmla="*/ 80055 h 1911854"/>
              <a:gd name="connsiteX8" fmla="*/ 2355531 w 2355531"/>
              <a:gd name="connsiteY8" fmla="*/ 0 h 1911854"/>
              <a:gd name="connsiteX0" fmla="*/ 0 w 2355531"/>
              <a:gd name="connsiteY0" fmla="*/ 1931279 h 1931279"/>
              <a:gd name="connsiteX1" fmla="*/ 3018 w 2355531"/>
              <a:gd name="connsiteY1" fmla="*/ 1312120 h 1931279"/>
              <a:gd name="connsiteX2" fmla="*/ 71308 w 2355531"/>
              <a:gd name="connsiteY2" fmla="*/ 1101701 h 1931279"/>
              <a:gd name="connsiteX3" fmla="*/ 406799 w 2355531"/>
              <a:gd name="connsiteY3" fmla="*/ 1041405 h 1931279"/>
              <a:gd name="connsiteX4" fmla="*/ 1662033 w 2355531"/>
              <a:gd name="connsiteY4" fmla="*/ 1033200 h 1931279"/>
              <a:gd name="connsiteX5" fmla="*/ 1936002 w 2355531"/>
              <a:gd name="connsiteY5" fmla="*/ 1013462 h 1931279"/>
              <a:gd name="connsiteX6" fmla="*/ 1986914 w 2355531"/>
              <a:gd name="connsiteY6" fmla="*/ 485987 h 1931279"/>
              <a:gd name="connsiteX7" fmla="*/ 2053444 w 2355531"/>
              <a:gd name="connsiteY7" fmla="*/ 55254 h 1931279"/>
              <a:gd name="connsiteX8" fmla="*/ 2355531 w 2355531"/>
              <a:gd name="connsiteY8" fmla="*/ 19425 h 1931279"/>
              <a:gd name="connsiteX0" fmla="*/ 0 w 2355531"/>
              <a:gd name="connsiteY0" fmla="*/ 1912103 h 1912103"/>
              <a:gd name="connsiteX1" fmla="*/ 3018 w 2355531"/>
              <a:gd name="connsiteY1" fmla="*/ 1292944 h 1912103"/>
              <a:gd name="connsiteX2" fmla="*/ 71308 w 2355531"/>
              <a:gd name="connsiteY2" fmla="*/ 1082525 h 1912103"/>
              <a:gd name="connsiteX3" fmla="*/ 406799 w 2355531"/>
              <a:gd name="connsiteY3" fmla="*/ 1022229 h 1912103"/>
              <a:gd name="connsiteX4" fmla="*/ 1662033 w 2355531"/>
              <a:gd name="connsiteY4" fmla="*/ 1014024 h 1912103"/>
              <a:gd name="connsiteX5" fmla="*/ 1936002 w 2355531"/>
              <a:gd name="connsiteY5" fmla="*/ 994286 h 1912103"/>
              <a:gd name="connsiteX6" fmla="*/ 1986914 w 2355531"/>
              <a:gd name="connsiteY6" fmla="*/ 466811 h 1912103"/>
              <a:gd name="connsiteX7" fmla="*/ 2033156 w 2355531"/>
              <a:gd name="connsiteY7" fmla="*/ 65563 h 1912103"/>
              <a:gd name="connsiteX8" fmla="*/ 2355531 w 2355531"/>
              <a:gd name="connsiteY8" fmla="*/ 249 h 1912103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86914 w 2355531"/>
              <a:gd name="connsiteY6" fmla="*/ 466562 h 1911854"/>
              <a:gd name="connsiteX7" fmla="*/ 2033156 w 2355531"/>
              <a:gd name="connsiteY7" fmla="*/ 65314 h 1911854"/>
              <a:gd name="connsiteX8" fmla="*/ 2355531 w 2355531"/>
              <a:gd name="connsiteY8" fmla="*/ 0 h 1911854"/>
              <a:gd name="connsiteX0" fmla="*/ 0 w 2355531"/>
              <a:gd name="connsiteY0" fmla="*/ 1922397 h 1922397"/>
              <a:gd name="connsiteX1" fmla="*/ 3018 w 2355531"/>
              <a:gd name="connsiteY1" fmla="*/ 1303238 h 1922397"/>
              <a:gd name="connsiteX2" fmla="*/ 71308 w 2355531"/>
              <a:gd name="connsiteY2" fmla="*/ 1092819 h 1922397"/>
              <a:gd name="connsiteX3" fmla="*/ 406799 w 2355531"/>
              <a:gd name="connsiteY3" fmla="*/ 1032523 h 1922397"/>
              <a:gd name="connsiteX4" fmla="*/ 1662033 w 2355531"/>
              <a:gd name="connsiteY4" fmla="*/ 1024318 h 1922397"/>
              <a:gd name="connsiteX5" fmla="*/ 1936002 w 2355531"/>
              <a:gd name="connsiteY5" fmla="*/ 1004580 h 1922397"/>
              <a:gd name="connsiteX6" fmla="*/ 1986914 w 2355531"/>
              <a:gd name="connsiteY6" fmla="*/ 477105 h 1922397"/>
              <a:gd name="connsiteX7" fmla="*/ 2012867 w 2355531"/>
              <a:gd name="connsiteY7" fmla="*/ 31629 h 1922397"/>
              <a:gd name="connsiteX8" fmla="*/ 2355531 w 2355531"/>
              <a:gd name="connsiteY8" fmla="*/ 10543 h 1922397"/>
              <a:gd name="connsiteX0" fmla="*/ 0 w 2355531"/>
              <a:gd name="connsiteY0" fmla="*/ 1922397 h 1922397"/>
              <a:gd name="connsiteX1" fmla="*/ 3018 w 2355531"/>
              <a:gd name="connsiteY1" fmla="*/ 1303238 h 1922397"/>
              <a:gd name="connsiteX2" fmla="*/ 71308 w 2355531"/>
              <a:gd name="connsiteY2" fmla="*/ 1092819 h 1922397"/>
              <a:gd name="connsiteX3" fmla="*/ 406799 w 2355531"/>
              <a:gd name="connsiteY3" fmla="*/ 1032523 h 1922397"/>
              <a:gd name="connsiteX4" fmla="*/ 1662033 w 2355531"/>
              <a:gd name="connsiteY4" fmla="*/ 1024318 h 1922397"/>
              <a:gd name="connsiteX5" fmla="*/ 1936002 w 2355531"/>
              <a:gd name="connsiteY5" fmla="*/ 1004580 h 1922397"/>
              <a:gd name="connsiteX6" fmla="*/ 1986914 w 2355531"/>
              <a:gd name="connsiteY6" fmla="*/ 373910 h 1922397"/>
              <a:gd name="connsiteX7" fmla="*/ 2012867 w 2355531"/>
              <a:gd name="connsiteY7" fmla="*/ 31629 h 1922397"/>
              <a:gd name="connsiteX8" fmla="*/ 2355531 w 2355531"/>
              <a:gd name="connsiteY8" fmla="*/ 10543 h 1922397"/>
              <a:gd name="connsiteX0" fmla="*/ 0 w 2355531"/>
              <a:gd name="connsiteY0" fmla="*/ 1922397 h 1922397"/>
              <a:gd name="connsiteX1" fmla="*/ 3018 w 2355531"/>
              <a:gd name="connsiteY1" fmla="*/ 1303238 h 1922397"/>
              <a:gd name="connsiteX2" fmla="*/ 71308 w 2355531"/>
              <a:gd name="connsiteY2" fmla="*/ 1092819 h 1922397"/>
              <a:gd name="connsiteX3" fmla="*/ 406799 w 2355531"/>
              <a:gd name="connsiteY3" fmla="*/ 1032523 h 1922397"/>
              <a:gd name="connsiteX4" fmla="*/ 1662033 w 2355531"/>
              <a:gd name="connsiteY4" fmla="*/ 1024318 h 1922397"/>
              <a:gd name="connsiteX5" fmla="*/ 1936002 w 2355531"/>
              <a:gd name="connsiteY5" fmla="*/ 1004580 h 1922397"/>
              <a:gd name="connsiteX6" fmla="*/ 1986914 w 2355531"/>
              <a:gd name="connsiteY6" fmla="*/ 373910 h 1922397"/>
              <a:gd name="connsiteX7" fmla="*/ 2012867 w 2355531"/>
              <a:gd name="connsiteY7" fmla="*/ 31629 h 1922397"/>
              <a:gd name="connsiteX8" fmla="*/ 2355531 w 2355531"/>
              <a:gd name="connsiteY8" fmla="*/ 10543 h 1922397"/>
              <a:gd name="connsiteX0" fmla="*/ 0 w 2355531"/>
              <a:gd name="connsiteY0" fmla="*/ 1922397 h 1922397"/>
              <a:gd name="connsiteX1" fmla="*/ 3018 w 2355531"/>
              <a:gd name="connsiteY1" fmla="*/ 1303238 h 1922397"/>
              <a:gd name="connsiteX2" fmla="*/ 71308 w 2355531"/>
              <a:gd name="connsiteY2" fmla="*/ 1092819 h 1922397"/>
              <a:gd name="connsiteX3" fmla="*/ 406799 w 2355531"/>
              <a:gd name="connsiteY3" fmla="*/ 1032523 h 1922397"/>
              <a:gd name="connsiteX4" fmla="*/ 1662033 w 2355531"/>
              <a:gd name="connsiteY4" fmla="*/ 1024318 h 1922397"/>
              <a:gd name="connsiteX5" fmla="*/ 1936002 w 2355531"/>
              <a:gd name="connsiteY5" fmla="*/ 1004580 h 1922397"/>
              <a:gd name="connsiteX6" fmla="*/ 1986914 w 2355531"/>
              <a:gd name="connsiteY6" fmla="*/ 373910 h 1922397"/>
              <a:gd name="connsiteX7" fmla="*/ 2012867 w 2355531"/>
              <a:gd name="connsiteY7" fmla="*/ 31629 h 1922397"/>
              <a:gd name="connsiteX8" fmla="*/ 2355531 w 2355531"/>
              <a:gd name="connsiteY8" fmla="*/ 10543 h 1922397"/>
              <a:gd name="connsiteX0" fmla="*/ 0 w 2355531"/>
              <a:gd name="connsiteY0" fmla="*/ 1922397 h 1922397"/>
              <a:gd name="connsiteX1" fmla="*/ 3018 w 2355531"/>
              <a:gd name="connsiteY1" fmla="*/ 1303238 h 1922397"/>
              <a:gd name="connsiteX2" fmla="*/ 71308 w 2355531"/>
              <a:gd name="connsiteY2" fmla="*/ 1092819 h 1922397"/>
              <a:gd name="connsiteX3" fmla="*/ 406799 w 2355531"/>
              <a:gd name="connsiteY3" fmla="*/ 1032523 h 1922397"/>
              <a:gd name="connsiteX4" fmla="*/ 1662033 w 2355531"/>
              <a:gd name="connsiteY4" fmla="*/ 1024318 h 1922397"/>
              <a:gd name="connsiteX5" fmla="*/ 1936002 w 2355531"/>
              <a:gd name="connsiteY5" fmla="*/ 1004580 h 1922397"/>
              <a:gd name="connsiteX6" fmla="*/ 1968880 w 2355531"/>
              <a:gd name="connsiteY6" fmla="*/ 356437 h 1922397"/>
              <a:gd name="connsiteX7" fmla="*/ 2012867 w 2355531"/>
              <a:gd name="connsiteY7" fmla="*/ 31629 h 1922397"/>
              <a:gd name="connsiteX8" fmla="*/ 2355531 w 2355531"/>
              <a:gd name="connsiteY8" fmla="*/ 10543 h 1922397"/>
              <a:gd name="connsiteX0" fmla="*/ 0 w 2355531"/>
              <a:gd name="connsiteY0" fmla="*/ 1929145 h 1929145"/>
              <a:gd name="connsiteX1" fmla="*/ 3018 w 2355531"/>
              <a:gd name="connsiteY1" fmla="*/ 1309986 h 1929145"/>
              <a:gd name="connsiteX2" fmla="*/ 71308 w 2355531"/>
              <a:gd name="connsiteY2" fmla="*/ 1099567 h 1929145"/>
              <a:gd name="connsiteX3" fmla="*/ 406799 w 2355531"/>
              <a:gd name="connsiteY3" fmla="*/ 1039271 h 1929145"/>
              <a:gd name="connsiteX4" fmla="*/ 1662033 w 2355531"/>
              <a:gd name="connsiteY4" fmla="*/ 1031066 h 1929145"/>
              <a:gd name="connsiteX5" fmla="*/ 1936002 w 2355531"/>
              <a:gd name="connsiteY5" fmla="*/ 1011328 h 1929145"/>
              <a:gd name="connsiteX6" fmla="*/ 1968880 w 2355531"/>
              <a:gd name="connsiteY6" fmla="*/ 363185 h 1929145"/>
              <a:gd name="connsiteX7" fmla="*/ 1994832 w 2355531"/>
              <a:gd name="connsiteY7" fmla="*/ 29640 h 1929145"/>
              <a:gd name="connsiteX8" fmla="*/ 2355531 w 2355531"/>
              <a:gd name="connsiteY8" fmla="*/ 17291 h 1929145"/>
              <a:gd name="connsiteX0" fmla="*/ 0 w 2355531"/>
              <a:gd name="connsiteY0" fmla="*/ 1915958 h 1915958"/>
              <a:gd name="connsiteX1" fmla="*/ 3018 w 2355531"/>
              <a:gd name="connsiteY1" fmla="*/ 1296799 h 1915958"/>
              <a:gd name="connsiteX2" fmla="*/ 71308 w 2355531"/>
              <a:gd name="connsiteY2" fmla="*/ 1086380 h 1915958"/>
              <a:gd name="connsiteX3" fmla="*/ 406799 w 2355531"/>
              <a:gd name="connsiteY3" fmla="*/ 1026084 h 1915958"/>
              <a:gd name="connsiteX4" fmla="*/ 1662033 w 2355531"/>
              <a:gd name="connsiteY4" fmla="*/ 1017879 h 1915958"/>
              <a:gd name="connsiteX5" fmla="*/ 1936002 w 2355531"/>
              <a:gd name="connsiteY5" fmla="*/ 998141 h 1915958"/>
              <a:gd name="connsiteX6" fmla="*/ 1968880 w 2355531"/>
              <a:gd name="connsiteY6" fmla="*/ 349998 h 1915958"/>
              <a:gd name="connsiteX7" fmla="*/ 1994832 w 2355531"/>
              <a:gd name="connsiteY7" fmla="*/ 33926 h 1915958"/>
              <a:gd name="connsiteX8" fmla="*/ 2355531 w 2355531"/>
              <a:gd name="connsiteY8" fmla="*/ 4104 h 1915958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1988821 w 2355531"/>
              <a:gd name="connsiteY7" fmla="*/ 56030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1988821 w 2355531"/>
              <a:gd name="connsiteY7" fmla="*/ 56030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1988821 w 2355531"/>
              <a:gd name="connsiteY7" fmla="*/ 56030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1988821 w 2355531"/>
              <a:gd name="connsiteY7" fmla="*/ 56030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1988821 w 2355531"/>
              <a:gd name="connsiteY7" fmla="*/ 56030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1988821 w 2355531"/>
              <a:gd name="connsiteY7" fmla="*/ 56030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1988821 w 2355531"/>
              <a:gd name="connsiteY7" fmla="*/ 56030 h 1911854"/>
              <a:gd name="connsiteX8" fmla="*/ 2355531 w 2355531"/>
              <a:gd name="connsiteY8" fmla="*/ 0 h 1911854"/>
              <a:gd name="connsiteX0" fmla="*/ 0 w 2355531"/>
              <a:gd name="connsiteY0" fmla="*/ 1921076 h 1921076"/>
              <a:gd name="connsiteX1" fmla="*/ 3018 w 2355531"/>
              <a:gd name="connsiteY1" fmla="*/ 1301917 h 1921076"/>
              <a:gd name="connsiteX2" fmla="*/ 71308 w 2355531"/>
              <a:gd name="connsiteY2" fmla="*/ 1091498 h 1921076"/>
              <a:gd name="connsiteX3" fmla="*/ 406799 w 2355531"/>
              <a:gd name="connsiteY3" fmla="*/ 1031202 h 1921076"/>
              <a:gd name="connsiteX4" fmla="*/ 1662033 w 2355531"/>
              <a:gd name="connsiteY4" fmla="*/ 1022997 h 1921076"/>
              <a:gd name="connsiteX5" fmla="*/ 1936002 w 2355531"/>
              <a:gd name="connsiteY5" fmla="*/ 1003259 h 1921076"/>
              <a:gd name="connsiteX6" fmla="*/ 1968880 w 2355531"/>
              <a:gd name="connsiteY6" fmla="*/ 355116 h 1921076"/>
              <a:gd name="connsiteX7" fmla="*/ 1964775 w 2355531"/>
              <a:gd name="connsiteY7" fmla="*/ 21572 h 1921076"/>
              <a:gd name="connsiteX8" fmla="*/ 2355531 w 2355531"/>
              <a:gd name="connsiteY8" fmla="*/ 9222 h 1921076"/>
              <a:gd name="connsiteX0" fmla="*/ 0 w 2355531"/>
              <a:gd name="connsiteY0" fmla="*/ 1921076 h 1921076"/>
              <a:gd name="connsiteX1" fmla="*/ 3018 w 2355531"/>
              <a:gd name="connsiteY1" fmla="*/ 1301917 h 1921076"/>
              <a:gd name="connsiteX2" fmla="*/ 71308 w 2355531"/>
              <a:gd name="connsiteY2" fmla="*/ 1091498 h 1921076"/>
              <a:gd name="connsiteX3" fmla="*/ 406799 w 2355531"/>
              <a:gd name="connsiteY3" fmla="*/ 1031202 h 1921076"/>
              <a:gd name="connsiteX4" fmla="*/ 1662033 w 2355531"/>
              <a:gd name="connsiteY4" fmla="*/ 1022997 h 1921076"/>
              <a:gd name="connsiteX5" fmla="*/ 1936002 w 2355531"/>
              <a:gd name="connsiteY5" fmla="*/ 1003259 h 1921076"/>
              <a:gd name="connsiteX6" fmla="*/ 1968880 w 2355531"/>
              <a:gd name="connsiteY6" fmla="*/ 355116 h 1921076"/>
              <a:gd name="connsiteX7" fmla="*/ 1964775 w 2355531"/>
              <a:gd name="connsiteY7" fmla="*/ 21572 h 1921076"/>
              <a:gd name="connsiteX8" fmla="*/ 2355531 w 2355531"/>
              <a:gd name="connsiteY8" fmla="*/ 9222 h 1921076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1964775 w 2355531"/>
              <a:gd name="connsiteY7" fmla="*/ 12350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1982810 w 2355531"/>
              <a:gd name="connsiteY7" fmla="*/ 12350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2000845 w 2355531"/>
              <a:gd name="connsiteY7" fmla="*/ 38558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2000845 w 2355531"/>
              <a:gd name="connsiteY7" fmla="*/ 38558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2000845 w 2355531"/>
              <a:gd name="connsiteY7" fmla="*/ 38558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74891 w 2355531"/>
              <a:gd name="connsiteY6" fmla="*/ 328421 h 1911854"/>
              <a:gd name="connsiteX7" fmla="*/ 2000845 w 2355531"/>
              <a:gd name="connsiteY7" fmla="*/ 38558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74891 w 2355531"/>
              <a:gd name="connsiteY6" fmla="*/ 328421 h 1911854"/>
              <a:gd name="connsiteX7" fmla="*/ 2000845 w 2355531"/>
              <a:gd name="connsiteY7" fmla="*/ 38558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74891 w 2355531"/>
              <a:gd name="connsiteY6" fmla="*/ 328421 h 1911854"/>
              <a:gd name="connsiteX7" fmla="*/ 2000845 w 2355531"/>
              <a:gd name="connsiteY7" fmla="*/ 38558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74891 w 2355531"/>
              <a:gd name="connsiteY6" fmla="*/ 328421 h 1911854"/>
              <a:gd name="connsiteX7" fmla="*/ 2000845 w 2355531"/>
              <a:gd name="connsiteY7" fmla="*/ 38558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74891 w 2355531"/>
              <a:gd name="connsiteY6" fmla="*/ 328421 h 1911854"/>
              <a:gd name="connsiteX7" fmla="*/ 2000845 w 2355531"/>
              <a:gd name="connsiteY7" fmla="*/ 38558 h 1911854"/>
              <a:gd name="connsiteX8" fmla="*/ 2355531 w 2355531"/>
              <a:gd name="connsiteY8" fmla="*/ 0 h 1911854"/>
              <a:gd name="connsiteX0" fmla="*/ 0 w 2436686"/>
              <a:gd name="connsiteY0" fmla="*/ 1911854 h 1911854"/>
              <a:gd name="connsiteX1" fmla="*/ 3018 w 2436686"/>
              <a:gd name="connsiteY1" fmla="*/ 1292695 h 1911854"/>
              <a:gd name="connsiteX2" fmla="*/ 71308 w 2436686"/>
              <a:gd name="connsiteY2" fmla="*/ 1082276 h 1911854"/>
              <a:gd name="connsiteX3" fmla="*/ 406799 w 2436686"/>
              <a:gd name="connsiteY3" fmla="*/ 1021980 h 1911854"/>
              <a:gd name="connsiteX4" fmla="*/ 1662033 w 2436686"/>
              <a:gd name="connsiteY4" fmla="*/ 1013775 h 1911854"/>
              <a:gd name="connsiteX5" fmla="*/ 1936002 w 2436686"/>
              <a:gd name="connsiteY5" fmla="*/ 994037 h 1911854"/>
              <a:gd name="connsiteX6" fmla="*/ 1974891 w 2436686"/>
              <a:gd name="connsiteY6" fmla="*/ 328421 h 1911854"/>
              <a:gd name="connsiteX7" fmla="*/ 2000845 w 2436686"/>
              <a:gd name="connsiteY7" fmla="*/ 38558 h 1911854"/>
              <a:gd name="connsiteX8" fmla="*/ 2436686 w 2436686"/>
              <a:gd name="connsiteY8" fmla="*/ 0 h 191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6686" h="1911854">
                <a:moveTo>
                  <a:pt x="0" y="1911854"/>
                </a:moveTo>
                <a:cubicBezTo>
                  <a:pt x="2938" y="1806138"/>
                  <a:pt x="-2145" y="1431372"/>
                  <a:pt x="3018" y="1292695"/>
                </a:cubicBezTo>
                <a:cubicBezTo>
                  <a:pt x="5160" y="1235159"/>
                  <a:pt x="6447" y="1124872"/>
                  <a:pt x="71308" y="1082276"/>
                </a:cubicBezTo>
                <a:cubicBezTo>
                  <a:pt x="140779" y="1042654"/>
                  <a:pt x="141678" y="1033397"/>
                  <a:pt x="406799" y="1021980"/>
                </a:cubicBezTo>
                <a:cubicBezTo>
                  <a:pt x="671920" y="1010563"/>
                  <a:pt x="1407166" y="1018432"/>
                  <a:pt x="1662033" y="1013775"/>
                </a:cubicBezTo>
                <a:cubicBezTo>
                  <a:pt x="1916900" y="1009118"/>
                  <a:pt x="1875065" y="1016772"/>
                  <a:pt x="1936002" y="994037"/>
                </a:cubicBezTo>
                <a:cubicBezTo>
                  <a:pt x="1996939" y="946075"/>
                  <a:pt x="1969878" y="636544"/>
                  <a:pt x="1974891" y="328421"/>
                </a:cubicBezTo>
                <a:cubicBezTo>
                  <a:pt x="1978050" y="134254"/>
                  <a:pt x="1964019" y="117136"/>
                  <a:pt x="2000845" y="38558"/>
                </a:cubicBezTo>
                <a:cubicBezTo>
                  <a:pt x="2067729" y="6936"/>
                  <a:pt x="2133857" y="15526"/>
                  <a:pt x="2436686" y="0"/>
                </a:cubicBezTo>
              </a:path>
            </a:pathLst>
          </a:custGeom>
          <a:noFill/>
          <a:ln w="76200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7207C0C-5399-7C47-B4A1-7CBDD975C5B9}"/>
              </a:ext>
            </a:extLst>
          </p:cNvPr>
          <p:cNvSpPr/>
          <p:nvPr/>
        </p:nvSpPr>
        <p:spPr>
          <a:xfrm>
            <a:off x="5777950" y="4168291"/>
            <a:ext cx="318051" cy="3087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EF0EC53-76DC-9346-BAA0-CE4B5131454E}"/>
              </a:ext>
            </a:extLst>
          </p:cNvPr>
          <p:cNvGrpSpPr/>
          <p:nvPr/>
        </p:nvGrpSpPr>
        <p:grpSpPr>
          <a:xfrm>
            <a:off x="5527658" y="4293955"/>
            <a:ext cx="425116" cy="543987"/>
            <a:chOff x="8125986" y="6171651"/>
            <a:chExt cx="425116" cy="54398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B4565E0-F8E1-CD48-BE8B-C86417309444}"/>
                </a:ext>
              </a:extLst>
            </p:cNvPr>
            <p:cNvSpPr txBox="1"/>
            <p:nvPr/>
          </p:nvSpPr>
          <p:spPr>
            <a:xfrm>
              <a:off x="8125986" y="6284751"/>
              <a:ext cx="42511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200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E002BA3-C125-8940-A240-73D6096A1B26}"/>
                </a:ext>
              </a:extLst>
            </p:cNvPr>
            <p:cNvSpPr txBox="1"/>
            <p:nvPr/>
          </p:nvSpPr>
          <p:spPr>
            <a:xfrm>
              <a:off x="8149477" y="6171651"/>
              <a:ext cx="3497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∼</a:t>
              </a:r>
              <a:endPara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A762419B-C7F2-EC45-9B0F-F27E26BD0CF3}"/>
              </a:ext>
            </a:extLst>
          </p:cNvPr>
          <p:cNvSpPr/>
          <p:nvPr/>
        </p:nvSpPr>
        <p:spPr>
          <a:xfrm>
            <a:off x="6467061" y="4796183"/>
            <a:ext cx="530087" cy="343984"/>
          </a:xfrm>
          <a:prstGeom prst="rect">
            <a:avLst/>
          </a:prstGeom>
          <a:solidFill>
            <a:srgbClr val="FFFD78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B9A05E-1360-CC4E-B1E2-3ADA4EF2A125}"/>
              </a:ext>
            </a:extLst>
          </p:cNvPr>
          <p:cNvSpPr/>
          <p:nvPr/>
        </p:nvSpPr>
        <p:spPr>
          <a:xfrm>
            <a:off x="5565914" y="4796183"/>
            <a:ext cx="700468" cy="311474"/>
          </a:xfrm>
          <a:prstGeom prst="rect">
            <a:avLst/>
          </a:prstGeom>
          <a:solidFill>
            <a:srgbClr val="FFFD78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A0E833-2DE2-774A-8F54-5B384A6DDA83}"/>
              </a:ext>
            </a:extLst>
          </p:cNvPr>
          <p:cNvSpPr/>
          <p:nvPr/>
        </p:nvSpPr>
        <p:spPr>
          <a:xfrm>
            <a:off x="4835150" y="4797452"/>
            <a:ext cx="530087" cy="343984"/>
          </a:xfrm>
          <a:prstGeom prst="rect">
            <a:avLst/>
          </a:prstGeom>
          <a:solidFill>
            <a:srgbClr val="FFFD78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AE314E-BAE9-EB4B-A634-6C13313E0C93}"/>
              </a:ext>
            </a:extLst>
          </p:cNvPr>
          <p:cNvSpPr/>
          <p:nvPr/>
        </p:nvSpPr>
        <p:spPr>
          <a:xfrm>
            <a:off x="4102491" y="4779928"/>
            <a:ext cx="530087" cy="343984"/>
          </a:xfrm>
          <a:prstGeom prst="rect">
            <a:avLst/>
          </a:prstGeom>
          <a:solidFill>
            <a:srgbClr val="FFFD78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B3F89F9-EEE8-0844-A4BE-71EB68C6655D}"/>
              </a:ext>
            </a:extLst>
          </p:cNvPr>
          <p:cNvSpPr/>
          <p:nvPr/>
        </p:nvSpPr>
        <p:spPr>
          <a:xfrm>
            <a:off x="7427845" y="4174980"/>
            <a:ext cx="318051" cy="3087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049A36D-5711-9E44-9768-8EC6B08C7C80}"/>
              </a:ext>
            </a:extLst>
          </p:cNvPr>
          <p:cNvSpPr/>
          <p:nvPr/>
        </p:nvSpPr>
        <p:spPr>
          <a:xfrm>
            <a:off x="7215808" y="3761009"/>
            <a:ext cx="742122" cy="27056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tanh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3334144D-A780-E544-8381-05F22A4383FC}"/>
              </a:ext>
            </a:extLst>
          </p:cNvPr>
          <p:cNvCxnSpPr>
            <a:cxnSpLocks/>
          </p:cNvCxnSpPr>
          <p:nvPr/>
        </p:nvCxnSpPr>
        <p:spPr>
          <a:xfrm flipV="1">
            <a:off x="8123583" y="3591791"/>
            <a:ext cx="0" cy="1726412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>
            <a:extLst>
              <a:ext uri="{FF2B5EF4-FFF2-40B4-BE49-F238E27FC236}">
                <a16:creationId xmlns:a16="http://schemas.microsoft.com/office/drawing/2014/main" id="{3A13BD70-DDC5-1A41-B413-80E85980C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4625"/>
            <a:ext cx="8229600" cy="129802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Long Short Term Memory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(LSTM)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DD2CAAE-BA16-3C4B-8FC8-7318013B8200}"/>
              </a:ext>
            </a:extLst>
          </p:cNvPr>
          <p:cNvSpPr/>
          <p:nvPr/>
        </p:nvSpPr>
        <p:spPr>
          <a:xfrm>
            <a:off x="2484120" y="6589555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141195408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E450E-E364-9A4F-A985-68237D50C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149</a:t>
            </a:fld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69BFB9B-FB13-964B-966F-75C91470C5F5}"/>
              </a:ext>
            </a:extLst>
          </p:cNvPr>
          <p:cNvSpPr/>
          <p:nvPr/>
        </p:nvSpPr>
        <p:spPr>
          <a:xfrm>
            <a:off x="3662021" y="2771685"/>
            <a:ext cx="4959927" cy="3131127"/>
          </a:xfrm>
          <a:prstGeom prst="roundRect">
            <a:avLst/>
          </a:prstGeom>
          <a:solidFill>
            <a:srgbClr val="8EFA00">
              <a:alpha val="40000"/>
            </a:srgbClr>
          </a:solidFill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56ABA18-76E0-4E44-B68A-0DAF704F2112}"/>
              </a:ext>
            </a:extLst>
          </p:cNvPr>
          <p:cNvCxnSpPr>
            <a:cxnSpLocks/>
          </p:cNvCxnSpPr>
          <p:nvPr/>
        </p:nvCxnSpPr>
        <p:spPr>
          <a:xfrm flipV="1">
            <a:off x="3130345" y="3441866"/>
            <a:ext cx="6086725" cy="16168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D956D478-0381-BE41-921C-C5A184203F17}"/>
              </a:ext>
            </a:extLst>
          </p:cNvPr>
          <p:cNvSpPr/>
          <p:nvPr/>
        </p:nvSpPr>
        <p:spPr>
          <a:xfrm>
            <a:off x="4234651" y="3283041"/>
            <a:ext cx="318051" cy="3087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D2A5333-4394-224C-950A-EB9F8240CAB4}"/>
              </a:ext>
            </a:extLst>
          </p:cNvPr>
          <p:cNvSpPr/>
          <p:nvPr/>
        </p:nvSpPr>
        <p:spPr>
          <a:xfrm>
            <a:off x="5838164" y="3283041"/>
            <a:ext cx="318051" cy="3087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0C0505-7B1B-E646-ABCB-91E23C5AFA19}"/>
              </a:ext>
            </a:extLst>
          </p:cNvPr>
          <p:cNvSpPr txBox="1"/>
          <p:nvPr/>
        </p:nvSpPr>
        <p:spPr>
          <a:xfrm>
            <a:off x="8700234" y="2903107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A21284-73CB-6240-A66C-86DF4348C8FB}"/>
              </a:ext>
            </a:extLst>
          </p:cNvPr>
          <p:cNvSpPr txBox="1"/>
          <p:nvPr/>
        </p:nvSpPr>
        <p:spPr>
          <a:xfrm>
            <a:off x="2890340" y="2985662"/>
            <a:ext cx="619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t-1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EE8239-6FEC-8246-90BA-64BB8B7AF419}"/>
              </a:ext>
            </a:extLst>
          </p:cNvPr>
          <p:cNvSpPr txBox="1"/>
          <p:nvPr/>
        </p:nvSpPr>
        <p:spPr>
          <a:xfrm>
            <a:off x="8790473" y="4747466"/>
            <a:ext cx="4138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6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6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8793C01-4B17-DD4D-877D-3D12A2568351}"/>
              </a:ext>
            </a:extLst>
          </p:cNvPr>
          <p:cNvSpPr txBox="1"/>
          <p:nvPr/>
        </p:nvSpPr>
        <p:spPr>
          <a:xfrm>
            <a:off x="2954837" y="4864991"/>
            <a:ext cx="59824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t-1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67FB77-F0C4-FE47-A7FB-A6AB7261B1A8}"/>
              </a:ext>
            </a:extLst>
          </p:cNvPr>
          <p:cNvSpPr txBox="1"/>
          <p:nvPr/>
        </p:nvSpPr>
        <p:spPr>
          <a:xfrm>
            <a:off x="3928320" y="4099789"/>
            <a:ext cx="327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EE821C1-F5F0-E647-952E-45AB01FAC5F8}"/>
              </a:ext>
            </a:extLst>
          </p:cNvPr>
          <p:cNvSpPr txBox="1"/>
          <p:nvPr/>
        </p:nvSpPr>
        <p:spPr>
          <a:xfrm>
            <a:off x="4796340" y="4106417"/>
            <a:ext cx="327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BEE1750-884C-4444-9B7B-EC5FCE38927F}"/>
              </a:ext>
            </a:extLst>
          </p:cNvPr>
          <p:cNvSpPr txBox="1"/>
          <p:nvPr/>
        </p:nvSpPr>
        <p:spPr>
          <a:xfrm>
            <a:off x="6407588" y="4077743"/>
            <a:ext cx="396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4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2F8C28D-5427-B34B-8420-2D552C763E28}"/>
              </a:ext>
            </a:extLst>
          </p:cNvPr>
          <p:cNvSpPr txBox="1"/>
          <p:nvPr/>
        </p:nvSpPr>
        <p:spPr>
          <a:xfrm>
            <a:off x="7510372" y="2100302"/>
            <a:ext cx="396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4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7CD9B5F-2D4D-6142-AA82-F275DFBBACF4}"/>
              </a:ext>
            </a:extLst>
          </p:cNvPr>
          <p:cNvSpPr txBox="1"/>
          <p:nvPr/>
        </p:nvSpPr>
        <p:spPr>
          <a:xfrm>
            <a:off x="3583771" y="5850356"/>
            <a:ext cx="39466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6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6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9D7F736-CB92-8145-B459-8F6D3405608B}"/>
              </a:ext>
            </a:extLst>
          </p:cNvPr>
          <p:cNvCxnSpPr>
            <a:cxnSpLocks/>
          </p:cNvCxnSpPr>
          <p:nvPr/>
        </p:nvCxnSpPr>
        <p:spPr>
          <a:xfrm flipV="1">
            <a:off x="8123583" y="2116193"/>
            <a:ext cx="0" cy="1166848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Bent Arrow 38">
            <a:extLst>
              <a:ext uri="{FF2B5EF4-FFF2-40B4-BE49-F238E27FC236}">
                <a16:creationId xmlns:a16="http://schemas.microsoft.com/office/drawing/2014/main" id="{556A3169-5E53-4D46-9262-3091EAE58881}"/>
              </a:ext>
            </a:extLst>
          </p:cNvPr>
          <p:cNvSpPr/>
          <p:nvPr/>
        </p:nvSpPr>
        <p:spPr>
          <a:xfrm rot="10800000" flipH="1">
            <a:off x="7567745" y="3417615"/>
            <a:ext cx="1493844" cy="2018268"/>
          </a:xfrm>
          <a:prstGeom prst="bentArrow">
            <a:avLst>
              <a:gd name="adj1" fmla="val 3051"/>
              <a:gd name="adj2" fmla="val 7929"/>
              <a:gd name="adj3" fmla="val 18497"/>
              <a:gd name="adj4" fmla="val 12858"/>
            </a:avLst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Bent Arrow 39">
            <a:extLst>
              <a:ext uri="{FF2B5EF4-FFF2-40B4-BE49-F238E27FC236}">
                <a16:creationId xmlns:a16="http://schemas.microsoft.com/office/drawing/2014/main" id="{CA84901E-F809-194F-9A5D-B0652BAEDEE9}"/>
              </a:ext>
            </a:extLst>
          </p:cNvPr>
          <p:cNvSpPr/>
          <p:nvPr/>
        </p:nvSpPr>
        <p:spPr>
          <a:xfrm rot="5400000" flipH="1">
            <a:off x="3769364" y="3067896"/>
            <a:ext cx="1729614" cy="2906194"/>
          </a:xfrm>
          <a:prstGeom prst="bentArrow">
            <a:avLst>
              <a:gd name="adj1" fmla="val 3051"/>
              <a:gd name="adj2" fmla="val 7929"/>
              <a:gd name="adj3" fmla="val 18497"/>
              <a:gd name="adj4" fmla="val 12858"/>
            </a:avLst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Bent Arrow 41">
            <a:extLst>
              <a:ext uri="{FF2B5EF4-FFF2-40B4-BE49-F238E27FC236}">
                <a16:creationId xmlns:a16="http://schemas.microsoft.com/office/drawing/2014/main" id="{4C267553-3546-B641-9229-FDBDF69E8A95}"/>
              </a:ext>
            </a:extLst>
          </p:cNvPr>
          <p:cNvSpPr/>
          <p:nvPr/>
        </p:nvSpPr>
        <p:spPr>
          <a:xfrm rot="10800000" flipH="1" flipV="1">
            <a:off x="5053751" y="4243155"/>
            <a:ext cx="724199" cy="1110837"/>
          </a:xfrm>
          <a:prstGeom prst="bentArrow">
            <a:avLst>
              <a:gd name="adj1" fmla="val 10478"/>
              <a:gd name="adj2" fmla="val 17214"/>
              <a:gd name="adj3" fmla="val 34280"/>
              <a:gd name="adj4" fmla="val 12858"/>
            </a:avLst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7FC98E6-AC26-4444-A6B2-8998F24768C3}"/>
              </a:ext>
            </a:extLst>
          </p:cNvPr>
          <p:cNvCxnSpPr>
            <a:cxnSpLocks/>
          </p:cNvCxnSpPr>
          <p:nvPr/>
        </p:nvCxnSpPr>
        <p:spPr>
          <a:xfrm flipH="1" flipV="1">
            <a:off x="4360810" y="3656496"/>
            <a:ext cx="5567" cy="1661706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Freeform 55">
            <a:extLst>
              <a:ext uri="{FF2B5EF4-FFF2-40B4-BE49-F238E27FC236}">
                <a16:creationId xmlns:a16="http://schemas.microsoft.com/office/drawing/2014/main" id="{3D452010-59D7-204C-89CA-5733731416EF}"/>
              </a:ext>
            </a:extLst>
          </p:cNvPr>
          <p:cNvSpPr/>
          <p:nvPr/>
        </p:nvSpPr>
        <p:spPr>
          <a:xfrm>
            <a:off x="4008390" y="3761008"/>
            <a:ext cx="1915913" cy="2447996"/>
          </a:xfrm>
          <a:custGeom>
            <a:avLst/>
            <a:gdLst>
              <a:gd name="connsiteX0" fmla="*/ 0 w 1989580"/>
              <a:gd name="connsiteY0" fmla="*/ 2372139 h 2372139"/>
              <a:gd name="connsiteX1" fmla="*/ 26504 w 1989580"/>
              <a:gd name="connsiteY1" fmla="*/ 1802296 h 2372139"/>
              <a:gd name="connsiteX2" fmla="*/ 39756 w 1989580"/>
              <a:gd name="connsiteY2" fmla="*/ 1762539 h 2372139"/>
              <a:gd name="connsiteX3" fmla="*/ 66260 w 1989580"/>
              <a:gd name="connsiteY3" fmla="*/ 1696278 h 2372139"/>
              <a:gd name="connsiteX4" fmla="*/ 106017 w 1989580"/>
              <a:gd name="connsiteY4" fmla="*/ 1563757 h 2372139"/>
              <a:gd name="connsiteX5" fmla="*/ 119269 w 1989580"/>
              <a:gd name="connsiteY5" fmla="*/ 1524000 h 2372139"/>
              <a:gd name="connsiteX6" fmla="*/ 132521 w 1989580"/>
              <a:gd name="connsiteY6" fmla="*/ 1470991 h 2372139"/>
              <a:gd name="connsiteX7" fmla="*/ 225286 w 1989580"/>
              <a:gd name="connsiteY7" fmla="*/ 1338470 h 2372139"/>
              <a:gd name="connsiteX8" fmla="*/ 251791 w 1989580"/>
              <a:gd name="connsiteY8" fmla="*/ 1311965 h 2372139"/>
              <a:gd name="connsiteX9" fmla="*/ 291547 w 1989580"/>
              <a:gd name="connsiteY9" fmla="*/ 1298713 h 2372139"/>
              <a:gd name="connsiteX10" fmla="*/ 755373 w 1989580"/>
              <a:gd name="connsiteY10" fmla="*/ 1351722 h 2372139"/>
              <a:gd name="connsiteX11" fmla="*/ 1126434 w 1989580"/>
              <a:gd name="connsiteY11" fmla="*/ 1404731 h 2372139"/>
              <a:gd name="connsiteX12" fmla="*/ 1749286 w 1989580"/>
              <a:gd name="connsiteY12" fmla="*/ 1391478 h 2372139"/>
              <a:gd name="connsiteX13" fmla="*/ 1815547 w 1989580"/>
              <a:gd name="connsiteY13" fmla="*/ 1325217 h 2372139"/>
              <a:gd name="connsiteX14" fmla="*/ 1828800 w 1989580"/>
              <a:gd name="connsiteY14" fmla="*/ 1285461 h 2372139"/>
              <a:gd name="connsiteX15" fmla="*/ 1842052 w 1989580"/>
              <a:gd name="connsiteY15" fmla="*/ 1219200 h 2372139"/>
              <a:gd name="connsiteX16" fmla="*/ 1881808 w 1989580"/>
              <a:gd name="connsiteY16" fmla="*/ 1152939 h 2372139"/>
              <a:gd name="connsiteX17" fmla="*/ 1895060 w 1989580"/>
              <a:gd name="connsiteY17" fmla="*/ 1086678 h 2372139"/>
              <a:gd name="connsiteX18" fmla="*/ 1908313 w 1989580"/>
              <a:gd name="connsiteY18" fmla="*/ 993913 h 2372139"/>
              <a:gd name="connsiteX19" fmla="*/ 1921565 w 1989580"/>
              <a:gd name="connsiteY19" fmla="*/ 954157 h 2372139"/>
              <a:gd name="connsiteX20" fmla="*/ 1934817 w 1989580"/>
              <a:gd name="connsiteY20" fmla="*/ 861391 h 2372139"/>
              <a:gd name="connsiteX21" fmla="*/ 1961321 w 1989580"/>
              <a:gd name="connsiteY21" fmla="*/ 755374 h 2372139"/>
              <a:gd name="connsiteX22" fmla="*/ 1974573 w 1989580"/>
              <a:gd name="connsiteY22" fmla="*/ 622852 h 2372139"/>
              <a:gd name="connsiteX23" fmla="*/ 1987826 w 1989580"/>
              <a:gd name="connsiteY23" fmla="*/ 556591 h 2372139"/>
              <a:gd name="connsiteX24" fmla="*/ 1987826 w 1989580"/>
              <a:gd name="connsiteY24" fmla="*/ 0 h 2372139"/>
              <a:gd name="connsiteX0" fmla="*/ 0 w 1989580"/>
              <a:gd name="connsiteY0" fmla="*/ 2372139 h 2372139"/>
              <a:gd name="connsiteX1" fmla="*/ 26504 w 1989580"/>
              <a:gd name="connsiteY1" fmla="*/ 1802296 h 2372139"/>
              <a:gd name="connsiteX2" fmla="*/ 39756 w 1989580"/>
              <a:gd name="connsiteY2" fmla="*/ 1762539 h 2372139"/>
              <a:gd name="connsiteX3" fmla="*/ 66260 w 1989580"/>
              <a:gd name="connsiteY3" fmla="*/ 1696278 h 2372139"/>
              <a:gd name="connsiteX4" fmla="*/ 106017 w 1989580"/>
              <a:gd name="connsiteY4" fmla="*/ 1563757 h 2372139"/>
              <a:gd name="connsiteX5" fmla="*/ 119269 w 1989580"/>
              <a:gd name="connsiteY5" fmla="*/ 1524000 h 2372139"/>
              <a:gd name="connsiteX6" fmla="*/ 132521 w 1989580"/>
              <a:gd name="connsiteY6" fmla="*/ 1470991 h 2372139"/>
              <a:gd name="connsiteX7" fmla="*/ 225286 w 1989580"/>
              <a:gd name="connsiteY7" fmla="*/ 1338470 h 2372139"/>
              <a:gd name="connsiteX8" fmla="*/ 251791 w 1989580"/>
              <a:gd name="connsiteY8" fmla="*/ 1311965 h 2372139"/>
              <a:gd name="connsiteX9" fmla="*/ 755373 w 1989580"/>
              <a:gd name="connsiteY9" fmla="*/ 1351722 h 2372139"/>
              <a:gd name="connsiteX10" fmla="*/ 1126434 w 1989580"/>
              <a:gd name="connsiteY10" fmla="*/ 1404731 h 2372139"/>
              <a:gd name="connsiteX11" fmla="*/ 1749286 w 1989580"/>
              <a:gd name="connsiteY11" fmla="*/ 1391478 h 2372139"/>
              <a:gd name="connsiteX12" fmla="*/ 1815547 w 1989580"/>
              <a:gd name="connsiteY12" fmla="*/ 1325217 h 2372139"/>
              <a:gd name="connsiteX13" fmla="*/ 1828800 w 1989580"/>
              <a:gd name="connsiteY13" fmla="*/ 1285461 h 2372139"/>
              <a:gd name="connsiteX14" fmla="*/ 1842052 w 1989580"/>
              <a:gd name="connsiteY14" fmla="*/ 1219200 h 2372139"/>
              <a:gd name="connsiteX15" fmla="*/ 1881808 w 1989580"/>
              <a:gd name="connsiteY15" fmla="*/ 1152939 h 2372139"/>
              <a:gd name="connsiteX16" fmla="*/ 1895060 w 1989580"/>
              <a:gd name="connsiteY16" fmla="*/ 1086678 h 2372139"/>
              <a:gd name="connsiteX17" fmla="*/ 1908313 w 1989580"/>
              <a:gd name="connsiteY17" fmla="*/ 993913 h 2372139"/>
              <a:gd name="connsiteX18" fmla="*/ 1921565 w 1989580"/>
              <a:gd name="connsiteY18" fmla="*/ 954157 h 2372139"/>
              <a:gd name="connsiteX19" fmla="*/ 1934817 w 1989580"/>
              <a:gd name="connsiteY19" fmla="*/ 861391 h 2372139"/>
              <a:gd name="connsiteX20" fmla="*/ 1961321 w 1989580"/>
              <a:gd name="connsiteY20" fmla="*/ 755374 h 2372139"/>
              <a:gd name="connsiteX21" fmla="*/ 1974573 w 1989580"/>
              <a:gd name="connsiteY21" fmla="*/ 622852 h 2372139"/>
              <a:gd name="connsiteX22" fmla="*/ 1987826 w 1989580"/>
              <a:gd name="connsiteY22" fmla="*/ 556591 h 2372139"/>
              <a:gd name="connsiteX23" fmla="*/ 1987826 w 1989580"/>
              <a:gd name="connsiteY23" fmla="*/ 0 h 2372139"/>
              <a:gd name="connsiteX0" fmla="*/ 0 w 1989580"/>
              <a:gd name="connsiteY0" fmla="*/ 2372139 h 2372139"/>
              <a:gd name="connsiteX1" fmla="*/ 26504 w 1989580"/>
              <a:gd name="connsiteY1" fmla="*/ 1802296 h 2372139"/>
              <a:gd name="connsiteX2" fmla="*/ 39756 w 1989580"/>
              <a:gd name="connsiteY2" fmla="*/ 1762539 h 2372139"/>
              <a:gd name="connsiteX3" fmla="*/ 66260 w 1989580"/>
              <a:gd name="connsiteY3" fmla="*/ 1696278 h 2372139"/>
              <a:gd name="connsiteX4" fmla="*/ 106017 w 1989580"/>
              <a:gd name="connsiteY4" fmla="*/ 1563757 h 2372139"/>
              <a:gd name="connsiteX5" fmla="*/ 119269 w 1989580"/>
              <a:gd name="connsiteY5" fmla="*/ 1524000 h 2372139"/>
              <a:gd name="connsiteX6" fmla="*/ 225286 w 1989580"/>
              <a:gd name="connsiteY6" fmla="*/ 1338470 h 2372139"/>
              <a:gd name="connsiteX7" fmla="*/ 251791 w 1989580"/>
              <a:gd name="connsiteY7" fmla="*/ 1311965 h 2372139"/>
              <a:gd name="connsiteX8" fmla="*/ 755373 w 1989580"/>
              <a:gd name="connsiteY8" fmla="*/ 1351722 h 2372139"/>
              <a:gd name="connsiteX9" fmla="*/ 1126434 w 1989580"/>
              <a:gd name="connsiteY9" fmla="*/ 1404731 h 2372139"/>
              <a:gd name="connsiteX10" fmla="*/ 1749286 w 1989580"/>
              <a:gd name="connsiteY10" fmla="*/ 1391478 h 2372139"/>
              <a:gd name="connsiteX11" fmla="*/ 1815547 w 1989580"/>
              <a:gd name="connsiteY11" fmla="*/ 1325217 h 2372139"/>
              <a:gd name="connsiteX12" fmla="*/ 1828800 w 1989580"/>
              <a:gd name="connsiteY12" fmla="*/ 1285461 h 2372139"/>
              <a:gd name="connsiteX13" fmla="*/ 1842052 w 1989580"/>
              <a:gd name="connsiteY13" fmla="*/ 1219200 h 2372139"/>
              <a:gd name="connsiteX14" fmla="*/ 1881808 w 1989580"/>
              <a:gd name="connsiteY14" fmla="*/ 1152939 h 2372139"/>
              <a:gd name="connsiteX15" fmla="*/ 1895060 w 1989580"/>
              <a:gd name="connsiteY15" fmla="*/ 1086678 h 2372139"/>
              <a:gd name="connsiteX16" fmla="*/ 1908313 w 1989580"/>
              <a:gd name="connsiteY16" fmla="*/ 993913 h 2372139"/>
              <a:gd name="connsiteX17" fmla="*/ 1921565 w 1989580"/>
              <a:gd name="connsiteY17" fmla="*/ 954157 h 2372139"/>
              <a:gd name="connsiteX18" fmla="*/ 1934817 w 1989580"/>
              <a:gd name="connsiteY18" fmla="*/ 861391 h 2372139"/>
              <a:gd name="connsiteX19" fmla="*/ 1961321 w 1989580"/>
              <a:gd name="connsiteY19" fmla="*/ 755374 h 2372139"/>
              <a:gd name="connsiteX20" fmla="*/ 1974573 w 1989580"/>
              <a:gd name="connsiteY20" fmla="*/ 622852 h 2372139"/>
              <a:gd name="connsiteX21" fmla="*/ 1987826 w 1989580"/>
              <a:gd name="connsiteY21" fmla="*/ 556591 h 2372139"/>
              <a:gd name="connsiteX22" fmla="*/ 1987826 w 1989580"/>
              <a:gd name="connsiteY22" fmla="*/ 0 h 2372139"/>
              <a:gd name="connsiteX0" fmla="*/ 0 w 1989580"/>
              <a:gd name="connsiteY0" fmla="*/ 2372139 h 2372139"/>
              <a:gd name="connsiteX1" fmla="*/ 26504 w 1989580"/>
              <a:gd name="connsiteY1" fmla="*/ 1802296 h 2372139"/>
              <a:gd name="connsiteX2" fmla="*/ 39756 w 1989580"/>
              <a:gd name="connsiteY2" fmla="*/ 1762539 h 2372139"/>
              <a:gd name="connsiteX3" fmla="*/ 106017 w 1989580"/>
              <a:gd name="connsiteY3" fmla="*/ 1563757 h 2372139"/>
              <a:gd name="connsiteX4" fmla="*/ 119269 w 1989580"/>
              <a:gd name="connsiteY4" fmla="*/ 1524000 h 2372139"/>
              <a:gd name="connsiteX5" fmla="*/ 225286 w 1989580"/>
              <a:gd name="connsiteY5" fmla="*/ 1338470 h 2372139"/>
              <a:gd name="connsiteX6" fmla="*/ 251791 w 1989580"/>
              <a:gd name="connsiteY6" fmla="*/ 1311965 h 2372139"/>
              <a:gd name="connsiteX7" fmla="*/ 755373 w 1989580"/>
              <a:gd name="connsiteY7" fmla="*/ 1351722 h 2372139"/>
              <a:gd name="connsiteX8" fmla="*/ 1126434 w 1989580"/>
              <a:gd name="connsiteY8" fmla="*/ 1404731 h 2372139"/>
              <a:gd name="connsiteX9" fmla="*/ 1749286 w 1989580"/>
              <a:gd name="connsiteY9" fmla="*/ 1391478 h 2372139"/>
              <a:gd name="connsiteX10" fmla="*/ 1815547 w 1989580"/>
              <a:gd name="connsiteY10" fmla="*/ 1325217 h 2372139"/>
              <a:gd name="connsiteX11" fmla="*/ 1828800 w 1989580"/>
              <a:gd name="connsiteY11" fmla="*/ 1285461 h 2372139"/>
              <a:gd name="connsiteX12" fmla="*/ 1842052 w 1989580"/>
              <a:gd name="connsiteY12" fmla="*/ 1219200 h 2372139"/>
              <a:gd name="connsiteX13" fmla="*/ 1881808 w 1989580"/>
              <a:gd name="connsiteY13" fmla="*/ 1152939 h 2372139"/>
              <a:gd name="connsiteX14" fmla="*/ 1895060 w 1989580"/>
              <a:gd name="connsiteY14" fmla="*/ 1086678 h 2372139"/>
              <a:gd name="connsiteX15" fmla="*/ 1908313 w 1989580"/>
              <a:gd name="connsiteY15" fmla="*/ 993913 h 2372139"/>
              <a:gd name="connsiteX16" fmla="*/ 1921565 w 1989580"/>
              <a:gd name="connsiteY16" fmla="*/ 954157 h 2372139"/>
              <a:gd name="connsiteX17" fmla="*/ 1934817 w 1989580"/>
              <a:gd name="connsiteY17" fmla="*/ 861391 h 2372139"/>
              <a:gd name="connsiteX18" fmla="*/ 1961321 w 1989580"/>
              <a:gd name="connsiteY18" fmla="*/ 755374 h 2372139"/>
              <a:gd name="connsiteX19" fmla="*/ 1974573 w 1989580"/>
              <a:gd name="connsiteY19" fmla="*/ 622852 h 2372139"/>
              <a:gd name="connsiteX20" fmla="*/ 1987826 w 1989580"/>
              <a:gd name="connsiteY20" fmla="*/ 556591 h 2372139"/>
              <a:gd name="connsiteX21" fmla="*/ 1987826 w 1989580"/>
              <a:gd name="connsiteY21" fmla="*/ 0 h 2372139"/>
              <a:gd name="connsiteX0" fmla="*/ 0 w 1989580"/>
              <a:gd name="connsiteY0" fmla="*/ 2372139 h 2372139"/>
              <a:gd name="connsiteX1" fmla="*/ 26504 w 1989580"/>
              <a:gd name="connsiteY1" fmla="*/ 1802296 h 2372139"/>
              <a:gd name="connsiteX2" fmla="*/ 106017 w 1989580"/>
              <a:gd name="connsiteY2" fmla="*/ 1563757 h 2372139"/>
              <a:gd name="connsiteX3" fmla="*/ 119269 w 1989580"/>
              <a:gd name="connsiteY3" fmla="*/ 1524000 h 2372139"/>
              <a:gd name="connsiteX4" fmla="*/ 225286 w 1989580"/>
              <a:gd name="connsiteY4" fmla="*/ 1338470 h 2372139"/>
              <a:gd name="connsiteX5" fmla="*/ 251791 w 1989580"/>
              <a:gd name="connsiteY5" fmla="*/ 1311965 h 2372139"/>
              <a:gd name="connsiteX6" fmla="*/ 755373 w 1989580"/>
              <a:gd name="connsiteY6" fmla="*/ 1351722 h 2372139"/>
              <a:gd name="connsiteX7" fmla="*/ 1126434 w 1989580"/>
              <a:gd name="connsiteY7" fmla="*/ 1404731 h 2372139"/>
              <a:gd name="connsiteX8" fmla="*/ 1749286 w 1989580"/>
              <a:gd name="connsiteY8" fmla="*/ 1391478 h 2372139"/>
              <a:gd name="connsiteX9" fmla="*/ 1815547 w 1989580"/>
              <a:gd name="connsiteY9" fmla="*/ 1325217 h 2372139"/>
              <a:gd name="connsiteX10" fmla="*/ 1828800 w 1989580"/>
              <a:gd name="connsiteY10" fmla="*/ 1285461 h 2372139"/>
              <a:gd name="connsiteX11" fmla="*/ 1842052 w 1989580"/>
              <a:gd name="connsiteY11" fmla="*/ 1219200 h 2372139"/>
              <a:gd name="connsiteX12" fmla="*/ 1881808 w 1989580"/>
              <a:gd name="connsiteY12" fmla="*/ 1152939 h 2372139"/>
              <a:gd name="connsiteX13" fmla="*/ 1895060 w 1989580"/>
              <a:gd name="connsiteY13" fmla="*/ 1086678 h 2372139"/>
              <a:gd name="connsiteX14" fmla="*/ 1908313 w 1989580"/>
              <a:gd name="connsiteY14" fmla="*/ 993913 h 2372139"/>
              <a:gd name="connsiteX15" fmla="*/ 1921565 w 1989580"/>
              <a:gd name="connsiteY15" fmla="*/ 954157 h 2372139"/>
              <a:gd name="connsiteX16" fmla="*/ 1934817 w 1989580"/>
              <a:gd name="connsiteY16" fmla="*/ 861391 h 2372139"/>
              <a:gd name="connsiteX17" fmla="*/ 1961321 w 1989580"/>
              <a:gd name="connsiteY17" fmla="*/ 755374 h 2372139"/>
              <a:gd name="connsiteX18" fmla="*/ 1974573 w 1989580"/>
              <a:gd name="connsiteY18" fmla="*/ 622852 h 2372139"/>
              <a:gd name="connsiteX19" fmla="*/ 1987826 w 1989580"/>
              <a:gd name="connsiteY19" fmla="*/ 556591 h 2372139"/>
              <a:gd name="connsiteX20" fmla="*/ 1987826 w 1989580"/>
              <a:gd name="connsiteY20" fmla="*/ 0 h 2372139"/>
              <a:gd name="connsiteX0" fmla="*/ 0 w 1989580"/>
              <a:gd name="connsiteY0" fmla="*/ 2372139 h 2372139"/>
              <a:gd name="connsiteX1" fmla="*/ 106017 w 1989580"/>
              <a:gd name="connsiteY1" fmla="*/ 1563757 h 2372139"/>
              <a:gd name="connsiteX2" fmla="*/ 119269 w 1989580"/>
              <a:gd name="connsiteY2" fmla="*/ 1524000 h 2372139"/>
              <a:gd name="connsiteX3" fmla="*/ 225286 w 1989580"/>
              <a:gd name="connsiteY3" fmla="*/ 1338470 h 2372139"/>
              <a:gd name="connsiteX4" fmla="*/ 251791 w 1989580"/>
              <a:gd name="connsiteY4" fmla="*/ 1311965 h 2372139"/>
              <a:gd name="connsiteX5" fmla="*/ 755373 w 1989580"/>
              <a:gd name="connsiteY5" fmla="*/ 1351722 h 2372139"/>
              <a:gd name="connsiteX6" fmla="*/ 1126434 w 1989580"/>
              <a:gd name="connsiteY6" fmla="*/ 1404731 h 2372139"/>
              <a:gd name="connsiteX7" fmla="*/ 1749286 w 1989580"/>
              <a:gd name="connsiteY7" fmla="*/ 1391478 h 2372139"/>
              <a:gd name="connsiteX8" fmla="*/ 1815547 w 1989580"/>
              <a:gd name="connsiteY8" fmla="*/ 1325217 h 2372139"/>
              <a:gd name="connsiteX9" fmla="*/ 1828800 w 1989580"/>
              <a:gd name="connsiteY9" fmla="*/ 1285461 h 2372139"/>
              <a:gd name="connsiteX10" fmla="*/ 1842052 w 1989580"/>
              <a:gd name="connsiteY10" fmla="*/ 1219200 h 2372139"/>
              <a:gd name="connsiteX11" fmla="*/ 1881808 w 1989580"/>
              <a:gd name="connsiteY11" fmla="*/ 1152939 h 2372139"/>
              <a:gd name="connsiteX12" fmla="*/ 1895060 w 1989580"/>
              <a:gd name="connsiteY12" fmla="*/ 1086678 h 2372139"/>
              <a:gd name="connsiteX13" fmla="*/ 1908313 w 1989580"/>
              <a:gd name="connsiteY13" fmla="*/ 993913 h 2372139"/>
              <a:gd name="connsiteX14" fmla="*/ 1921565 w 1989580"/>
              <a:gd name="connsiteY14" fmla="*/ 954157 h 2372139"/>
              <a:gd name="connsiteX15" fmla="*/ 1934817 w 1989580"/>
              <a:gd name="connsiteY15" fmla="*/ 861391 h 2372139"/>
              <a:gd name="connsiteX16" fmla="*/ 1961321 w 1989580"/>
              <a:gd name="connsiteY16" fmla="*/ 755374 h 2372139"/>
              <a:gd name="connsiteX17" fmla="*/ 1974573 w 1989580"/>
              <a:gd name="connsiteY17" fmla="*/ 622852 h 2372139"/>
              <a:gd name="connsiteX18" fmla="*/ 1987826 w 1989580"/>
              <a:gd name="connsiteY18" fmla="*/ 556591 h 2372139"/>
              <a:gd name="connsiteX19" fmla="*/ 1987826 w 1989580"/>
              <a:gd name="connsiteY19" fmla="*/ 0 h 2372139"/>
              <a:gd name="connsiteX0" fmla="*/ 0 w 1989580"/>
              <a:gd name="connsiteY0" fmla="*/ 2372139 h 2372139"/>
              <a:gd name="connsiteX1" fmla="*/ 106017 w 1989580"/>
              <a:gd name="connsiteY1" fmla="*/ 1563757 h 2372139"/>
              <a:gd name="connsiteX2" fmla="*/ 119269 w 1989580"/>
              <a:gd name="connsiteY2" fmla="*/ 1524000 h 2372139"/>
              <a:gd name="connsiteX3" fmla="*/ 225286 w 1989580"/>
              <a:gd name="connsiteY3" fmla="*/ 1338470 h 2372139"/>
              <a:gd name="connsiteX4" fmla="*/ 251791 w 1989580"/>
              <a:gd name="connsiteY4" fmla="*/ 1311965 h 2372139"/>
              <a:gd name="connsiteX5" fmla="*/ 755373 w 1989580"/>
              <a:gd name="connsiteY5" fmla="*/ 1351722 h 2372139"/>
              <a:gd name="connsiteX6" fmla="*/ 1126434 w 1989580"/>
              <a:gd name="connsiteY6" fmla="*/ 1404731 h 2372139"/>
              <a:gd name="connsiteX7" fmla="*/ 1749286 w 1989580"/>
              <a:gd name="connsiteY7" fmla="*/ 1391478 h 2372139"/>
              <a:gd name="connsiteX8" fmla="*/ 1815547 w 1989580"/>
              <a:gd name="connsiteY8" fmla="*/ 1325217 h 2372139"/>
              <a:gd name="connsiteX9" fmla="*/ 1828800 w 1989580"/>
              <a:gd name="connsiteY9" fmla="*/ 1285461 h 2372139"/>
              <a:gd name="connsiteX10" fmla="*/ 1842052 w 1989580"/>
              <a:gd name="connsiteY10" fmla="*/ 1219200 h 2372139"/>
              <a:gd name="connsiteX11" fmla="*/ 1895060 w 1989580"/>
              <a:gd name="connsiteY11" fmla="*/ 1086678 h 2372139"/>
              <a:gd name="connsiteX12" fmla="*/ 1908313 w 1989580"/>
              <a:gd name="connsiteY12" fmla="*/ 993913 h 2372139"/>
              <a:gd name="connsiteX13" fmla="*/ 1921565 w 1989580"/>
              <a:gd name="connsiteY13" fmla="*/ 954157 h 2372139"/>
              <a:gd name="connsiteX14" fmla="*/ 1934817 w 1989580"/>
              <a:gd name="connsiteY14" fmla="*/ 861391 h 2372139"/>
              <a:gd name="connsiteX15" fmla="*/ 1961321 w 1989580"/>
              <a:gd name="connsiteY15" fmla="*/ 755374 h 2372139"/>
              <a:gd name="connsiteX16" fmla="*/ 1974573 w 1989580"/>
              <a:gd name="connsiteY16" fmla="*/ 622852 h 2372139"/>
              <a:gd name="connsiteX17" fmla="*/ 1987826 w 1989580"/>
              <a:gd name="connsiteY17" fmla="*/ 556591 h 2372139"/>
              <a:gd name="connsiteX18" fmla="*/ 1987826 w 1989580"/>
              <a:gd name="connsiteY18" fmla="*/ 0 h 2372139"/>
              <a:gd name="connsiteX0" fmla="*/ 0 w 1989580"/>
              <a:gd name="connsiteY0" fmla="*/ 2372139 h 2372139"/>
              <a:gd name="connsiteX1" fmla="*/ 106017 w 1989580"/>
              <a:gd name="connsiteY1" fmla="*/ 1563757 h 2372139"/>
              <a:gd name="connsiteX2" fmla="*/ 225286 w 1989580"/>
              <a:gd name="connsiteY2" fmla="*/ 1338470 h 2372139"/>
              <a:gd name="connsiteX3" fmla="*/ 251791 w 1989580"/>
              <a:gd name="connsiteY3" fmla="*/ 1311965 h 2372139"/>
              <a:gd name="connsiteX4" fmla="*/ 755373 w 1989580"/>
              <a:gd name="connsiteY4" fmla="*/ 1351722 h 2372139"/>
              <a:gd name="connsiteX5" fmla="*/ 1126434 w 1989580"/>
              <a:gd name="connsiteY5" fmla="*/ 1404731 h 2372139"/>
              <a:gd name="connsiteX6" fmla="*/ 1749286 w 1989580"/>
              <a:gd name="connsiteY6" fmla="*/ 1391478 h 2372139"/>
              <a:gd name="connsiteX7" fmla="*/ 1815547 w 1989580"/>
              <a:gd name="connsiteY7" fmla="*/ 1325217 h 2372139"/>
              <a:gd name="connsiteX8" fmla="*/ 1828800 w 1989580"/>
              <a:gd name="connsiteY8" fmla="*/ 1285461 h 2372139"/>
              <a:gd name="connsiteX9" fmla="*/ 1842052 w 1989580"/>
              <a:gd name="connsiteY9" fmla="*/ 1219200 h 2372139"/>
              <a:gd name="connsiteX10" fmla="*/ 1895060 w 1989580"/>
              <a:gd name="connsiteY10" fmla="*/ 1086678 h 2372139"/>
              <a:gd name="connsiteX11" fmla="*/ 1908313 w 1989580"/>
              <a:gd name="connsiteY11" fmla="*/ 993913 h 2372139"/>
              <a:gd name="connsiteX12" fmla="*/ 1921565 w 1989580"/>
              <a:gd name="connsiteY12" fmla="*/ 954157 h 2372139"/>
              <a:gd name="connsiteX13" fmla="*/ 1934817 w 1989580"/>
              <a:gd name="connsiteY13" fmla="*/ 861391 h 2372139"/>
              <a:gd name="connsiteX14" fmla="*/ 1961321 w 1989580"/>
              <a:gd name="connsiteY14" fmla="*/ 755374 h 2372139"/>
              <a:gd name="connsiteX15" fmla="*/ 1974573 w 1989580"/>
              <a:gd name="connsiteY15" fmla="*/ 622852 h 2372139"/>
              <a:gd name="connsiteX16" fmla="*/ 1987826 w 1989580"/>
              <a:gd name="connsiteY16" fmla="*/ 556591 h 2372139"/>
              <a:gd name="connsiteX17" fmla="*/ 1987826 w 1989580"/>
              <a:gd name="connsiteY17" fmla="*/ 0 h 2372139"/>
              <a:gd name="connsiteX0" fmla="*/ 0 w 1989580"/>
              <a:gd name="connsiteY0" fmla="*/ 2372139 h 2372139"/>
              <a:gd name="connsiteX1" fmla="*/ 106017 w 1989580"/>
              <a:gd name="connsiteY1" fmla="*/ 1563757 h 2372139"/>
              <a:gd name="connsiteX2" fmla="*/ 225286 w 1989580"/>
              <a:gd name="connsiteY2" fmla="*/ 1338470 h 2372139"/>
              <a:gd name="connsiteX3" fmla="*/ 251791 w 1989580"/>
              <a:gd name="connsiteY3" fmla="*/ 1311965 h 2372139"/>
              <a:gd name="connsiteX4" fmla="*/ 755373 w 1989580"/>
              <a:gd name="connsiteY4" fmla="*/ 1351722 h 2372139"/>
              <a:gd name="connsiteX5" fmla="*/ 1126434 w 1989580"/>
              <a:gd name="connsiteY5" fmla="*/ 1404731 h 2372139"/>
              <a:gd name="connsiteX6" fmla="*/ 1749286 w 1989580"/>
              <a:gd name="connsiteY6" fmla="*/ 1391478 h 2372139"/>
              <a:gd name="connsiteX7" fmla="*/ 1815547 w 1989580"/>
              <a:gd name="connsiteY7" fmla="*/ 1325217 h 2372139"/>
              <a:gd name="connsiteX8" fmla="*/ 1828800 w 1989580"/>
              <a:gd name="connsiteY8" fmla="*/ 1285461 h 2372139"/>
              <a:gd name="connsiteX9" fmla="*/ 1842052 w 1989580"/>
              <a:gd name="connsiteY9" fmla="*/ 1219200 h 2372139"/>
              <a:gd name="connsiteX10" fmla="*/ 1895060 w 1989580"/>
              <a:gd name="connsiteY10" fmla="*/ 1086678 h 2372139"/>
              <a:gd name="connsiteX11" fmla="*/ 1908313 w 1989580"/>
              <a:gd name="connsiteY11" fmla="*/ 993913 h 2372139"/>
              <a:gd name="connsiteX12" fmla="*/ 1921565 w 1989580"/>
              <a:gd name="connsiteY12" fmla="*/ 954157 h 2372139"/>
              <a:gd name="connsiteX13" fmla="*/ 1934817 w 1989580"/>
              <a:gd name="connsiteY13" fmla="*/ 861391 h 2372139"/>
              <a:gd name="connsiteX14" fmla="*/ 1961321 w 1989580"/>
              <a:gd name="connsiteY14" fmla="*/ 755374 h 2372139"/>
              <a:gd name="connsiteX15" fmla="*/ 1974573 w 1989580"/>
              <a:gd name="connsiteY15" fmla="*/ 622852 h 2372139"/>
              <a:gd name="connsiteX16" fmla="*/ 1987826 w 1989580"/>
              <a:gd name="connsiteY16" fmla="*/ 556591 h 2372139"/>
              <a:gd name="connsiteX17" fmla="*/ 1987826 w 1989580"/>
              <a:gd name="connsiteY17" fmla="*/ 0 h 2372139"/>
              <a:gd name="connsiteX0" fmla="*/ 0 w 1989580"/>
              <a:gd name="connsiteY0" fmla="*/ 2372139 h 2372139"/>
              <a:gd name="connsiteX1" fmla="*/ 106017 w 1989580"/>
              <a:gd name="connsiteY1" fmla="*/ 1563757 h 2372139"/>
              <a:gd name="connsiteX2" fmla="*/ 225286 w 1989580"/>
              <a:gd name="connsiteY2" fmla="*/ 1338470 h 2372139"/>
              <a:gd name="connsiteX3" fmla="*/ 755373 w 1989580"/>
              <a:gd name="connsiteY3" fmla="*/ 1351722 h 2372139"/>
              <a:gd name="connsiteX4" fmla="*/ 1126434 w 1989580"/>
              <a:gd name="connsiteY4" fmla="*/ 1404731 h 2372139"/>
              <a:gd name="connsiteX5" fmla="*/ 1749286 w 1989580"/>
              <a:gd name="connsiteY5" fmla="*/ 1391478 h 2372139"/>
              <a:gd name="connsiteX6" fmla="*/ 1815547 w 1989580"/>
              <a:gd name="connsiteY6" fmla="*/ 1325217 h 2372139"/>
              <a:gd name="connsiteX7" fmla="*/ 1828800 w 1989580"/>
              <a:gd name="connsiteY7" fmla="*/ 1285461 h 2372139"/>
              <a:gd name="connsiteX8" fmla="*/ 1842052 w 1989580"/>
              <a:gd name="connsiteY8" fmla="*/ 1219200 h 2372139"/>
              <a:gd name="connsiteX9" fmla="*/ 1895060 w 1989580"/>
              <a:gd name="connsiteY9" fmla="*/ 1086678 h 2372139"/>
              <a:gd name="connsiteX10" fmla="*/ 1908313 w 1989580"/>
              <a:gd name="connsiteY10" fmla="*/ 993913 h 2372139"/>
              <a:gd name="connsiteX11" fmla="*/ 1921565 w 1989580"/>
              <a:gd name="connsiteY11" fmla="*/ 954157 h 2372139"/>
              <a:gd name="connsiteX12" fmla="*/ 1934817 w 1989580"/>
              <a:gd name="connsiteY12" fmla="*/ 861391 h 2372139"/>
              <a:gd name="connsiteX13" fmla="*/ 1961321 w 1989580"/>
              <a:gd name="connsiteY13" fmla="*/ 755374 h 2372139"/>
              <a:gd name="connsiteX14" fmla="*/ 1974573 w 1989580"/>
              <a:gd name="connsiteY14" fmla="*/ 622852 h 2372139"/>
              <a:gd name="connsiteX15" fmla="*/ 1987826 w 1989580"/>
              <a:gd name="connsiteY15" fmla="*/ 556591 h 2372139"/>
              <a:gd name="connsiteX16" fmla="*/ 1987826 w 1989580"/>
              <a:gd name="connsiteY16" fmla="*/ 0 h 2372139"/>
              <a:gd name="connsiteX0" fmla="*/ 0 w 1989580"/>
              <a:gd name="connsiteY0" fmla="*/ 2372139 h 2372139"/>
              <a:gd name="connsiteX1" fmla="*/ 26504 w 1989580"/>
              <a:gd name="connsiteY1" fmla="*/ 1563757 h 2372139"/>
              <a:gd name="connsiteX2" fmla="*/ 225286 w 1989580"/>
              <a:gd name="connsiteY2" fmla="*/ 1338470 h 2372139"/>
              <a:gd name="connsiteX3" fmla="*/ 755373 w 1989580"/>
              <a:gd name="connsiteY3" fmla="*/ 1351722 h 2372139"/>
              <a:gd name="connsiteX4" fmla="*/ 1126434 w 1989580"/>
              <a:gd name="connsiteY4" fmla="*/ 1404731 h 2372139"/>
              <a:gd name="connsiteX5" fmla="*/ 1749286 w 1989580"/>
              <a:gd name="connsiteY5" fmla="*/ 1391478 h 2372139"/>
              <a:gd name="connsiteX6" fmla="*/ 1815547 w 1989580"/>
              <a:gd name="connsiteY6" fmla="*/ 1325217 h 2372139"/>
              <a:gd name="connsiteX7" fmla="*/ 1828800 w 1989580"/>
              <a:gd name="connsiteY7" fmla="*/ 1285461 h 2372139"/>
              <a:gd name="connsiteX8" fmla="*/ 1842052 w 1989580"/>
              <a:gd name="connsiteY8" fmla="*/ 1219200 h 2372139"/>
              <a:gd name="connsiteX9" fmla="*/ 1895060 w 1989580"/>
              <a:gd name="connsiteY9" fmla="*/ 1086678 h 2372139"/>
              <a:gd name="connsiteX10" fmla="*/ 1908313 w 1989580"/>
              <a:gd name="connsiteY10" fmla="*/ 993913 h 2372139"/>
              <a:gd name="connsiteX11" fmla="*/ 1921565 w 1989580"/>
              <a:gd name="connsiteY11" fmla="*/ 954157 h 2372139"/>
              <a:gd name="connsiteX12" fmla="*/ 1934817 w 1989580"/>
              <a:gd name="connsiteY12" fmla="*/ 861391 h 2372139"/>
              <a:gd name="connsiteX13" fmla="*/ 1961321 w 1989580"/>
              <a:gd name="connsiteY13" fmla="*/ 755374 h 2372139"/>
              <a:gd name="connsiteX14" fmla="*/ 1974573 w 1989580"/>
              <a:gd name="connsiteY14" fmla="*/ 622852 h 2372139"/>
              <a:gd name="connsiteX15" fmla="*/ 1987826 w 1989580"/>
              <a:gd name="connsiteY15" fmla="*/ 556591 h 2372139"/>
              <a:gd name="connsiteX16" fmla="*/ 1987826 w 1989580"/>
              <a:gd name="connsiteY16" fmla="*/ 0 h 2372139"/>
              <a:gd name="connsiteX0" fmla="*/ 0 w 1989580"/>
              <a:gd name="connsiteY0" fmla="*/ 2372139 h 2372139"/>
              <a:gd name="connsiteX1" fmla="*/ 26504 w 1989580"/>
              <a:gd name="connsiteY1" fmla="*/ 1563757 h 2372139"/>
              <a:gd name="connsiteX2" fmla="*/ 225286 w 1989580"/>
              <a:gd name="connsiteY2" fmla="*/ 1338470 h 2372139"/>
              <a:gd name="connsiteX3" fmla="*/ 755373 w 1989580"/>
              <a:gd name="connsiteY3" fmla="*/ 1351722 h 2372139"/>
              <a:gd name="connsiteX4" fmla="*/ 1126434 w 1989580"/>
              <a:gd name="connsiteY4" fmla="*/ 1404731 h 2372139"/>
              <a:gd name="connsiteX5" fmla="*/ 1749286 w 1989580"/>
              <a:gd name="connsiteY5" fmla="*/ 1391478 h 2372139"/>
              <a:gd name="connsiteX6" fmla="*/ 1815547 w 1989580"/>
              <a:gd name="connsiteY6" fmla="*/ 1325217 h 2372139"/>
              <a:gd name="connsiteX7" fmla="*/ 1828800 w 1989580"/>
              <a:gd name="connsiteY7" fmla="*/ 1285461 h 2372139"/>
              <a:gd name="connsiteX8" fmla="*/ 1895060 w 1989580"/>
              <a:gd name="connsiteY8" fmla="*/ 1086678 h 2372139"/>
              <a:gd name="connsiteX9" fmla="*/ 1908313 w 1989580"/>
              <a:gd name="connsiteY9" fmla="*/ 993913 h 2372139"/>
              <a:gd name="connsiteX10" fmla="*/ 1921565 w 1989580"/>
              <a:gd name="connsiteY10" fmla="*/ 954157 h 2372139"/>
              <a:gd name="connsiteX11" fmla="*/ 1934817 w 1989580"/>
              <a:gd name="connsiteY11" fmla="*/ 861391 h 2372139"/>
              <a:gd name="connsiteX12" fmla="*/ 1961321 w 1989580"/>
              <a:gd name="connsiteY12" fmla="*/ 755374 h 2372139"/>
              <a:gd name="connsiteX13" fmla="*/ 1974573 w 1989580"/>
              <a:gd name="connsiteY13" fmla="*/ 622852 h 2372139"/>
              <a:gd name="connsiteX14" fmla="*/ 1987826 w 1989580"/>
              <a:gd name="connsiteY14" fmla="*/ 556591 h 2372139"/>
              <a:gd name="connsiteX15" fmla="*/ 1987826 w 1989580"/>
              <a:gd name="connsiteY15" fmla="*/ 0 h 2372139"/>
              <a:gd name="connsiteX0" fmla="*/ 0 w 1989580"/>
              <a:gd name="connsiteY0" fmla="*/ 2372139 h 2372139"/>
              <a:gd name="connsiteX1" fmla="*/ 26504 w 1989580"/>
              <a:gd name="connsiteY1" fmla="*/ 1563757 h 2372139"/>
              <a:gd name="connsiteX2" fmla="*/ 225286 w 1989580"/>
              <a:gd name="connsiteY2" fmla="*/ 1338470 h 2372139"/>
              <a:gd name="connsiteX3" fmla="*/ 755373 w 1989580"/>
              <a:gd name="connsiteY3" fmla="*/ 1351722 h 2372139"/>
              <a:gd name="connsiteX4" fmla="*/ 1126434 w 1989580"/>
              <a:gd name="connsiteY4" fmla="*/ 1404731 h 2372139"/>
              <a:gd name="connsiteX5" fmla="*/ 1749286 w 1989580"/>
              <a:gd name="connsiteY5" fmla="*/ 1391478 h 2372139"/>
              <a:gd name="connsiteX6" fmla="*/ 1815547 w 1989580"/>
              <a:gd name="connsiteY6" fmla="*/ 1325217 h 2372139"/>
              <a:gd name="connsiteX7" fmla="*/ 1828800 w 1989580"/>
              <a:gd name="connsiteY7" fmla="*/ 1285461 h 2372139"/>
              <a:gd name="connsiteX8" fmla="*/ 1895060 w 1989580"/>
              <a:gd name="connsiteY8" fmla="*/ 1086678 h 2372139"/>
              <a:gd name="connsiteX9" fmla="*/ 1908313 w 1989580"/>
              <a:gd name="connsiteY9" fmla="*/ 993913 h 2372139"/>
              <a:gd name="connsiteX10" fmla="*/ 1934817 w 1989580"/>
              <a:gd name="connsiteY10" fmla="*/ 861391 h 2372139"/>
              <a:gd name="connsiteX11" fmla="*/ 1961321 w 1989580"/>
              <a:gd name="connsiteY11" fmla="*/ 755374 h 2372139"/>
              <a:gd name="connsiteX12" fmla="*/ 1974573 w 1989580"/>
              <a:gd name="connsiteY12" fmla="*/ 622852 h 2372139"/>
              <a:gd name="connsiteX13" fmla="*/ 1987826 w 1989580"/>
              <a:gd name="connsiteY13" fmla="*/ 556591 h 2372139"/>
              <a:gd name="connsiteX14" fmla="*/ 1987826 w 1989580"/>
              <a:gd name="connsiteY14" fmla="*/ 0 h 2372139"/>
              <a:gd name="connsiteX0" fmla="*/ 0 w 1989580"/>
              <a:gd name="connsiteY0" fmla="*/ 2372139 h 2372139"/>
              <a:gd name="connsiteX1" fmla="*/ 26504 w 1989580"/>
              <a:gd name="connsiteY1" fmla="*/ 1563757 h 2372139"/>
              <a:gd name="connsiteX2" fmla="*/ 225286 w 1989580"/>
              <a:gd name="connsiteY2" fmla="*/ 1338470 h 2372139"/>
              <a:gd name="connsiteX3" fmla="*/ 755373 w 1989580"/>
              <a:gd name="connsiteY3" fmla="*/ 1351722 h 2372139"/>
              <a:gd name="connsiteX4" fmla="*/ 1126434 w 1989580"/>
              <a:gd name="connsiteY4" fmla="*/ 1404731 h 2372139"/>
              <a:gd name="connsiteX5" fmla="*/ 1749286 w 1989580"/>
              <a:gd name="connsiteY5" fmla="*/ 1391478 h 2372139"/>
              <a:gd name="connsiteX6" fmla="*/ 1815547 w 1989580"/>
              <a:gd name="connsiteY6" fmla="*/ 1325217 h 2372139"/>
              <a:gd name="connsiteX7" fmla="*/ 1828800 w 1989580"/>
              <a:gd name="connsiteY7" fmla="*/ 1285461 h 2372139"/>
              <a:gd name="connsiteX8" fmla="*/ 1895060 w 1989580"/>
              <a:gd name="connsiteY8" fmla="*/ 1086678 h 2372139"/>
              <a:gd name="connsiteX9" fmla="*/ 1908313 w 1989580"/>
              <a:gd name="connsiteY9" fmla="*/ 993913 h 2372139"/>
              <a:gd name="connsiteX10" fmla="*/ 1934817 w 1989580"/>
              <a:gd name="connsiteY10" fmla="*/ 861391 h 2372139"/>
              <a:gd name="connsiteX11" fmla="*/ 1974573 w 1989580"/>
              <a:gd name="connsiteY11" fmla="*/ 622852 h 2372139"/>
              <a:gd name="connsiteX12" fmla="*/ 1987826 w 1989580"/>
              <a:gd name="connsiteY12" fmla="*/ 556591 h 2372139"/>
              <a:gd name="connsiteX13" fmla="*/ 1987826 w 1989580"/>
              <a:gd name="connsiteY13" fmla="*/ 0 h 2372139"/>
              <a:gd name="connsiteX0" fmla="*/ 0 w 1991752"/>
              <a:gd name="connsiteY0" fmla="*/ 2372139 h 2372139"/>
              <a:gd name="connsiteX1" fmla="*/ 26504 w 1991752"/>
              <a:gd name="connsiteY1" fmla="*/ 1563757 h 2372139"/>
              <a:gd name="connsiteX2" fmla="*/ 225286 w 1991752"/>
              <a:gd name="connsiteY2" fmla="*/ 1338470 h 2372139"/>
              <a:gd name="connsiteX3" fmla="*/ 755373 w 1991752"/>
              <a:gd name="connsiteY3" fmla="*/ 1351722 h 2372139"/>
              <a:gd name="connsiteX4" fmla="*/ 1126434 w 1991752"/>
              <a:gd name="connsiteY4" fmla="*/ 1404731 h 2372139"/>
              <a:gd name="connsiteX5" fmla="*/ 1749286 w 1991752"/>
              <a:gd name="connsiteY5" fmla="*/ 1391478 h 2372139"/>
              <a:gd name="connsiteX6" fmla="*/ 1815547 w 1991752"/>
              <a:gd name="connsiteY6" fmla="*/ 1325217 h 2372139"/>
              <a:gd name="connsiteX7" fmla="*/ 1828800 w 1991752"/>
              <a:gd name="connsiteY7" fmla="*/ 1285461 h 2372139"/>
              <a:gd name="connsiteX8" fmla="*/ 1895060 w 1991752"/>
              <a:gd name="connsiteY8" fmla="*/ 1086678 h 2372139"/>
              <a:gd name="connsiteX9" fmla="*/ 1908313 w 1991752"/>
              <a:gd name="connsiteY9" fmla="*/ 993913 h 2372139"/>
              <a:gd name="connsiteX10" fmla="*/ 1934817 w 1991752"/>
              <a:gd name="connsiteY10" fmla="*/ 861391 h 2372139"/>
              <a:gd name="connsiteX11" fmla="*/ 1987826 w 1991752"/>
              <a:gd name="connsiteY11" fmla="*/ 556591 h 2372139"/>
              <a:gd name="connsiteX12" fmla="*/ 1987826 w 1991752"/>
              <a:gd name="connsiteY12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755373 w 1987826"/>
              <a:gd name="connsiteY3" fmla="*/ 1351722 h 2372139"/>
              <a:gd name="connsiteX4" fmla="*/ 1126434 w 1987826"/>
              <a:gd name="connsiteY4" fmla="*/ 1404731 h 2372139"/>
              <a:gd name="connsiteX5" fmla="*/ 1749286 w 1987826"/>
              <a:gd name="connsiteY5" fmla="*/ 1391478 h 2372139"/>
              <a:gd name="connsiteX6" fmla="*/ 1815547 w 1987826"/>
              <a:gd name="connsiteY6" fmla="*/ 1325217 h 2372139"/>
              <a:gd name="connsiteX7" fmla="*/ 1828800 w 1987826"/>
              <a:gd name="connsiteY7" fmla="*/ 1285461 h 2372139"/>
              <a:gd name="connsiteX8" fmla="*/ 1895060 w 1987826"/>
              <a:gd name="connsiteY8" fmla="*/ 1086678 h 2372139"/>
              <a:gd name="connsiteX9" fmla="*/ 1908313 w 1987826"/>
              <a:gd name="connsiteY9" fmla="*/ 993913 h 2372139"/>
              <a:gd name="connsiteX10" fmla="*/ 1934817 w 1987826"/>
              <a:gd name="connsiteY10" fmla="*/ 861391 h 2372139"/>
              <a:gd name="connsiteX11" fmla="*/ 1987826 w 1987826"/>
              <a:gd name="connsiteY11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755373 w 1987826"/>
              <a:gd name="connsiteY3" fmla="*/ 1351722 h 2372139"/>
              <a:gd name="connsiteX4" fmla="*/ 1126434 w 1987826"/>
              <a:gd name="connsiteY4" fmla="*/ 1404731 h 2372139"/>
              <a:gd name="connsiteX5" fmla="*/ 1749286 w 1987826"/>
              <a:gd name="connsiteY5" fmla="*/ 1391478 h 2372139"/>
              <a:gd name="connsiteX6" fmla="*/ 1815547 w 1987826"/>
              <a:gd name="connsiteY6" fmla="*/ 1325217 h 2372139"/>
              <a:gd name="connsiteX7" fmla="*/ 1828800 w 1987826"/>
              <a:gd name="connsiteY7" fmla="*/ 1285461 h 2372139"/>
              <a:gd name="connsiteX8" fmla="*/ 1895060 w 1987826"/>
              <a:gd name="connsiteY8" fmla="*/ 1086678 h 2372139"/>
              <a:gd name="connsiteX9" fmla="*/ 1934817 w 1987826"/>
              <a:gd name="connsiteY9" fmla="*/ 861391 h 2372139"/>
              <a:gd name="connsiteX10" fmla="*/ 1987826 w 1987826"/>
              <a:gd name="connsiteY10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755373 w 1987826"/>
              <a:gd name="connsiteY3" fmla="*/ 1351722 h 2372139"/>
              <a:gd name="connsiteX4" fmla="*/ 1126434 w 1987826"/>
              <a:gd name="connsiteY4" fmla="*/ 1404731 h 2372139"/>
              <a:gd name="connsiteX5" fmla="*/ 1749286 w 1987826"/>
              <a:gd name="connsiteY5" fmla="*/ 1391478 h 2372139"/>
              <a:gd name="connsiteX6" fmla="*/ 1815547 w 1987826"/>
              <a:gd name="connsiteY6" fmla="*/ 1325217 h 2372139"/>
              <a:gd name="connsiteX7" fmla="*/ 1828800 w 1987826"/>
              <a:gd name="connsiteY7" fmla="*/ 1285461 h 2372139"/>
              <a:gd name="connsiteX8" fmla="*/ 1934817 w 1987826"/>
              <a:gd name="connsiteY8" fmla="*/ 861391 h 2372139"/>
              <a:gd name="connsiteX9" fmla="*/ 1987826 w 1987826"/>
              <a:gd name="connsiteY9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755373 w 1987826"/>
              <a:gd name="connsiteY3" fmla="*/ 1351722 h 2372139"/>
              <a:gd name="connsiteX4" fmla="*/ 1126434 w 1987826"/>
              <a:gd name="connsiteY4" fmla="*/ 1404731 h 2372139"/>
              <a:gd name="connsiteX5" fmla="*/ 1749286 w 1987826"/>
              <a:gd name="connsiteY5" fmla="*/ 1391478 h 2372139"/>
              <a:gd name="connsiteX6" fmla="*/ 1815547 w 1987826"/>
              <a:gd name="connsiteY6" fmla="*/ 1325217 h 2372139"/>
              <a:gd name="connsiteX7" fmla="*/ 1934817 w 1987826"/>
              <a:gd name="connsiteY7" fmla="*/ 861391 h 2372139"/>
              <a:gd name="connsiteX8" fmla="*/ 1987826 w 1987826"/>
              <a:gd name="connsiteY8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755373 w 1987826"/>
              <a:gd name="connsiteY3" fmla="*/ 1351722 h 2372139"/>
              <a:gd name="connsiteX4" fmla="*/ 1126434 w 1987826"/>
              <a:gd name="connsiteY4" fmla="*/ 1404731 h 2372139"/>
              <a:gd name="connsiteX5" fmla="*/ 1749286 w 1987826"/>
              <a:gd name="connsiteY5" fmla="*/ 1391478 h 2372139"/>
              <a:gd name="connsiteX6" fmla="*/ 1934817 w 1987826"/>
              <a:gd name="connsiteY6" fmla="*/ 861391 h 2372139"/>
              <a:gd name="connsiteX7" fmla="*/ 1987826 w 1987826"/>
              <a:gd name="connsiteY7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1126434 w 1987826"/>
              <a:gd name="connsiteY3" fmla="*/ 1404731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36112 w 2023938"/>
              <a:gd name="connsiteY0" fmla="*/ 2372139 h 2372139"/>
              <a:gd name="connsiteX1" fmla="*/ 9608 w 2023938"/>
              <a:gd name="connsiteY1" fmla="*/ 1656522 h 2372139"/>
              <a:gd name="connsiteX2" fmla="*/ 261398 w 2023938"/>
              <a:gd name="connsiteY2" fmla="*/ 1338470 h 2372139"/>
              <a:gd name="connsiteX3" fmla="*/ 1692633 w 2023938"/>
              <a:gd name="connsiteY3" fmla="*/ 1431236 h 2372139"/>
              <a:gd name="connsiteX4" fmla="*/ 1785398 w 2023938"/>
              <a:gd name="connsiteY4" fmla="*/ 1391478 h 2372139"/>
              <a:gd name="connsiteX5" fmla="*/ 1970929 w 2023938"/>
              <a:gd name="connsiteY5" fmla="*/ 861391 h 2372139"/>
              <a:gd name="connsiteX6" fmla="*/ 2023938 w 2023938"/>
              <a:gd name="connsiteY6" fmla="*/ 0 h 2372139"/>
              <a:gd name="connsiteX0" fmla="*/ 0 w 1987826"/>
              <a:gd name="connsiteY0" fmla="*/ 2372139 h 2372139"/>
              <a:gd name="connsiteX1" fmla="*/ 53009 w 1987826"/>
              <a:gd name="connsiteY1" fmla="*/ 1696278 h 2372139"/>
              <a:gd name="connsiteX2" fmla="*/ 225286 w 1987826"/>
              <a:gd name="connsiteY2" fmla="*/ 1338470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0 w 1987826"/>
              <a:gd name="connsiteY0" fmla="*/ 2372139 h 2372139"/>
              <a:gd name="connsiteX1" fmla="*/ 53009 w 1987826"/>
              <a:gd name="connsiteY1" fmla="*/ 1696278 h 2372139"/>
              <a:gd name="connsiteX2" fmla="*/ 225286 w 1987826"/>
              <a:gd name="connsiteY2" fmla="*/ 1338470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0 w 1987826"/>
              <a:gd name="connsiteY0" fmla="*/ 2372139 h 2372139"/>
              <a:gd name="connsiteX1" fmla="*/ 53009 w 1987826"/>
              <a:gd name="connsiteY1" fmla="*/ 1696278 h 2372139"/>
              <a:gd name="connsiteX2" fmla="*/ 225286 w 1987826"/>
              <a:gd name="connsiteY2" fmla="*/ 1338470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0 w 1987826"/>
              <a:gd name="connsiteY0" fmla="*/ 2372139 h 2372139"/>
              <a:gd name="connsiteX1" fmla="*/ 53009 w 1987826"/>
              <a:gd name="connsiteY1" fmla="*/ 1696278 h 2372139"/>
              <a:gd name="connsiteX2" fmla="*/ 530086 w 1987826"/>
              <a:gd name="connsiteY2" fmla="*/ 914401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0 w 1987826"/>
              <a:gd name="connsiteY0" fmla="*/ 2372139 h 2372139"/>
              <a:gd name="connsiteX1" fmla="*/ 53009 w 1987826"/>
              <a:gd name="connsiteY1" fmla="*/ 1696278 h 2372139"/>
              <a:gd name="connsiteX2" fmla="*/ 530086 w 1987826"/>
              <a:gd name="connsiteY2" fmla="*/ 914401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14914 w 2002740"/>
              <a:gd name="connsiteY0" fmla="*/ 2372139 h 2372139"/>
              <a:gd name="connsiteX1" fmla="*/ 41419 w 2002740"/>
              <a:gd name="connsiteY1" fmla="*/ 1709530 h 2372139"/>
              <a:gd name="connsiteX2" fmla="*/ 545000 w 2002740"/>
              <a:gd name="connsiteY2" fmla="*/ 914401 h 2372139"/>
              <a:gd name="connsiteX3" fmla="*/ 1671435 w 2002740"/>
              <a:gd name="connsiteY3" fmla="*/ 1431236 h 2372139"/>
              <a:gd name="connsiteX4" fmla="*/ 1764200 w 2002740"/>
              <a:gd name="connsiteY4" fmla="*/ 1391478 h 2372139"/>
              <a:gd name="connsiteX5" fmla="*/ 1949731 w 2002740"/>
              <a:gd name="connsiteY5" fmla="*/ 861391 h 2372139"/>
              <a:gd name="connsiteX6" fmla="*/ 2002740 w 2002740"/>
              <a:gd name="connsiteY6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679252 w 2010557"/>
              <a:gd name="connsiteY3" fmla="*/ 1431236 h 2372139"/>
              <a:gd name="connsiteX4" fmla="*/ 1772017 w 2010557"/>
              <a:gd name="connsiteY4" fmla="*/ 1391478 h 2372139"/>
              <a:gd name="connsiteX5" fmla="*/ 1957548 w 2010557"/>
              <a:gd name="connsiteY5" fmla="*/ 861391 h 2372139"/>
              <a:gd name="connsiteX6" fmla="*/ 2010557 w 2010557"/>
              <a:gd name="connsiteY6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639495 w 2010557"/>
              <a:gd name="connsiteY3" fmla="*/ 1550506 h 2372139"/>
              <a:gd name="connsiteX4" fmla="*/ 1772017 w 2010557"/>
              <a:gd name="connsiteY4" fmla="*/ 1391478 h 2372139"/>
              <a:gd name="connsiteX5" fmla="*/ 1957548 w 2010557"/>
              <a:gd name="connsiteY5" fmla="*/ 861391 h 2372139"/>
              <a:gd name="connsiteX6" fmla="*/ 2010557 w 2010557"/>
              <a:gd name="connsiteY6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639495 w 2010557"/>
              <a:gd name="connsiteY3" fmla="*/ 1550506 h 2372139"/>
              <a:gd name="connsiteX4" fmla="*/ 1864783 w 2010557"/>
              <a:gd name="connsiteY4" fmla="*/ 1404730 h 2372139"/>
              <a:gd name="connsiteX5" fmla="*/ 1957548 w 2010557"/>
              <a:gd name="connsiteY5" fmla="*/ 861391 h 2372139"/>
              <a:gd name="connsiteX6" fmla="*/ 2010557 w 2010557"/>
              <a:gd name="connsiteY6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639495 w 2010557"/>
              <a:gd name="connsiteY3" fmla="*/ 1550506 h 2372139"/>
              <a:gd name="connsiteX4" fmla="*/ 1864783 w 2010557"/>
              <a:gd name="connsiteY4" fmla="*/ 1404730 h 2372139"/>
              <a:gd name="connsiteX5" fmla="*/ 2010557 w 2010557"/>
              <a:gd name="connsiteY5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639495 w 2010557"/>
              <a:gd name="connsiteY3" fmla="*/ 1550506 h 2372139"/>
              <a:gd name="connsiteX4" fmla="*/ 2010557 w 2010557"/>
              <a:gd name="connsiteY4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811773 w 2010557"/>
              <a:gd name="connsiteY3" fmla="*/ 1550506 h 2372139"/>
              <a:gd name="connsiteX4" fmla="*/ 2010557 w 2010557"/>
              <a:gd name="connsiteY4" fmla="*/ 0 h 2372139"/>
              <a:gd name="connsiteX0" fmla="*/ 15891 w 2003717"/>
              <a:gd name="connsiteY0" fmla="*/ 2372139 h 2372139"/>
              <a:gd name="connsiteX1" fmla="*/ 42396 w 2003717"/>
              <a:gd name="connsiteY1" fmla="*/ 1709530 h 2372139"/>
              <a:gd name="connsiteX2" fmla="*/ 559228 w 2003717"/>
              <a:gd name="connsiteY2" fmla="*/ 1537254 h 2372139"/>
              <a:gd name="connsiteX3" fmla="*/ 1804933 w 2003717"/>
              <a:gd name="connsiteY3" fmla="*/ 1550506 h 2372139"/>
              <a:gd name="connsiteX4" fmla="*/ 2003717 w 2003717"/>
              <a:gd name="connsiteY4" fmla="*/ 0 h 2372139"/>
              <a:gd name="connsiteX0" fmla="*/ 108031 w 2095857"/>
              <a:gd name="connsiteY0" fmla="*/ 2372139 h 2372139"/>
              <a:gd name="connsiteX1" fmla="*/ 134536 w 2095857"/>
              <a:gd name="connsiteY1" fmla="*/ 1709530 h 2372139"/>
              <a:gd name="connsiteX2" fmla="*/ 1897073 w 2095857"/>
              <a:gd name="connsiteY2" fmla="*/ 1550506 h 2372139"/>
              <a:gd name="connsiteX3" fmla="*/ 2095857 w 2095857"/>
              <a:gd name="connsiteY3" fmla="*/ 0 h 2372139"/>
              <a:gd name="connsiteX0" fmla="*/ 24021 w 2011847"/>
              <a:gd name="connsiteY0" fmla="*/ 2372139 h 2372139"/>
              <a:gd name="connsiteX1" fmla="*/ 183048 w 2011847"/>
              <a:gd name="connsiteY1" fmla="*/ 1616764 h 2372139"/>
              <a:gd name="connsiteX2" fmla="*/ 1813063 w 2011847"/>
              <a:gd name="connsiteY2" fmla="*/ 1550506 h 2372139"/>
              <a:gd name="connsiteX3" fmla="*/ 2011847 w 2011847"/>
              <a:gd name="connsiteY3" fmla="*/ 0 h 2372139"/>
              <a:gd name="connsiteX0" fmla="*/ 24021 w 2011847"/>
              <a:gd name="connsiteY0" fmla="*/ 2372139 h 2372139"/>
              <a:gd name="connsiteX1" fmla="*/ 183048 w 2011847"/>
              <a:gd name="connsiteY1" fmla="*/ 1616764 h 2372139"/>
              <a:gd name="connsiteX2" fmla="*/ 1813063 w 2011847"/>
              <a:gd name="connsiteY2" fmla="*/ 1550506 h 2372139"/>
              <a:gd name="connsiteX3" fmla="*/ 2011847 w 2011847"/>
              <a:gd name="connsiteY3" fmla="*/ 0 h 2372139"/>
              <a:gd name="connsiteX0" fmla="*/ 6424 w 1994250"/>
              <a:gd name="connsiteY0" fmla="*/ 2372139 h 2372139"/>
              <a:gd name="connsiteX1" fmla="*/ 205207 w 1994250"/>
              <a:gd name="connsiteY1" fmla="*/ 1669773 h 2372139"/>
              <a:gd name="connsiteX2" fmla="*/ 1795466 w 1994250"/>
              <a:gd name="connsiteY2" fmla="*/ 1550506 h 2372139"/>
              <a:gd name="connsiteX3" fmla="*/ 1994250 w 1994250"/>
              <a:gd name="connsiteY3" fmla="*/ 0 h 2372139"/>
              <a:gd name="connsiteX0" fmla="*/ 10565 w 1998391"/>
              <a:gd name="connsiteY0" fmla="*/ 2372139 h 2372139"/>
              <a:gd name="connsiteX1" fmla="*/ 209348 w 1998391"/>
              <a:gd name="connsiteY1" fmla="*/ 1669773 h 2372139"/>
              <a:gd name="connsiteX2" fmla="*/ 1879120 w 1998391"/>
              <a:gd name="connsiteY2" fmla="*/ 1590263 h 2372139"/>
              <a:gd name="connsiteX3" fmla="*/ 1998391 w 1998391"/>
              <a:gd name="connsiteY3" fmla="*/ 0 h 2372139"/>
              <a:gd name="connsiteX0" fmla="*/ 11279 w 2005469"/>
              <a:gd name="connsiteY0" fmla="*/ 2372139 h 2372139"/>
              <a:gd name="connsiteX1" fmla="*/ 210062 w 2005469"/>
              <a:gd name="connsiteY1" fmla="*/ 1669773 h 2372139"/>
              <a:gd name="connsiteX2" fmla="*/ 1893086 w 2005469"/>
              <a:gd name="connsiteY2" fmla="*/ 1616767 h 2372139"/>
              <a:gd name="connsiteX3" fmla="*/ 1999105 w 2005469"/>
              <a:gd name="connsiteY3" fmla="*/ 0 h 2372139"/>
              <a:gd name="connsiteX0" fmla="*/ 11279 w 2005469"/>
              <a:gd name="connsiteY0" fmla="*/ 2372139 h 2372139"/>
              <a:gd name="connsiteX1" fmla="*/ 210062 w 2005469"/>
              <a:gd name="connsiteY1" fmla="*/ 1669773 h 2372139"/>
              <a:gd name="connsiteX2" fmla="*/ 1893086 w 2005469"/>
              <a:gd name="connsiteY2" fmla="*/ 1616767 h 2372139"/>
              <a:gd name="connsiteX3" fmla="*/ 1999105 w 2005469"/>
              <a:gd name="connsiteY3" fmla="*/ 0 h 2372139"/>
              <a:gd name="connsiteX0" fmla="*/ 6162 w 2000352"/>
              <a:gd name="connsiteY0" fmla="*/ 2372139 h 2372139"/>
              <a:gd name="connsiteX1" fmla="*/ 218197 w 2000352"/>
              <a:gd name="connsiteY1" fmla="*/ 1643269 h 2372139"/>
              <a:gd name="connsiteX2" fmla="*/ 1887969 w 2000352"/>
              <a:gd name="connsiteY2" fmla="*/ 1616767 h 2372139"/>
              <a:gd name="connsiteX3" fmla="*/ 1993988 w 2000352"/>
              <a:gd name="connsiteY3" fmla="*/ 0 h 2372139"/>
              <a:gd name="connsiteX0" fmla="*/ 13674 w 2007864"/>
              <a:gd name="connsiteY0" fmla="*/ 2372139 h 2372139"/>
              <a:gd name="connsiteX1" fmla="*/ 225709 w 2007864"/>
              <a:gd name="connsiteY1" fmla="*/ 1643269 h 2372139"/>
              <a:gd name="connsiteX2" fmla="*/ 1895481 w 2007864"/>
              <a:gd name="connsiteY2" fmla="*/ 1616767 h 2372139"/>
              <a:gd name="connsiteX3" fmla="*/ 2001500 w 2007864"/>
              <a:gd name="connsiteY3" fmla="*/ 0 h 2372139"/>
              <a:gd name="connsiteX0" fmla="*/ 13674 w 2007864"/>
              <a:gd name="connsiteY0" fmla="*/ 2372139 h 2372139"/>
              <a:gd name="connsiteX1" fmla="*/ 225709 w 2007864"/>
              <a:gd name="connsiteY1" fmla="*/ 1643269 h 2372139"/>
              <a:gd name="connsiteX2" fmla="*/ 1895481 w 2007864"/>
              <a:gd name="connsiteY2" fmla="*/ 1616767 h 2372139"/>
              <a:gd name="connsiteX3" fmla="*/ 2001500 w 2007864"/>
              <a:gd name="connsiteY3" fmla="*/ 0 h 2372139"/>
              <a:gd name="connsiteX0" fmla="*/ 13674 w 2007864"/>
              <a:gd name="connsiteY0" fmla="*/ 2372139 h 2372139"/>
              <a:gd name="connsiteX1" fmla="*/ 225709 w 2007864"/>
              <a:gd name="connsiteY1" fmla="*/ 1643269 h 2372139"/>
              <a:gd name="connsiteX2" fmla="*/ 1895481 w 2007864"/>
              <a:gd name="connsiteY2" fmla="*/ 1616767 h 2372139"/>
              <a:gd name="connsiteX3" fmla="*/ 2001500 w 2007864"/>
              <a:gd name="connsiteY3" fmla="*/ 0 h 2372139"/>
              <a:gd name="connsiteX0" fmla="*/ 13674 w 2007864"/>
              <a:gd name="connsiteY0" fmla="*/ 2372139 h 2372139"/>
              <a:gd name="connsiteX1" fmla="*/ 225709 w 2007864"/>
              <a:gd name="connsiteY1" fmla="*/ 1643269 h 2372139"/>
              <a:gd name="connsiteX2" fmla="*/ 1895481 w 2007864"/>
              <a:gd name="connsiteY2" fmla="*/ 1616767 h 2372139"/>
              <a:gd name="connsiteX3" fmla="*/ 2001500 w 2007864"/>
              <a:gd name="connsiteY3" fmla="*/ 0 h 2372139"/>
              <a:gd name="connsiteX0" fmla="*/ 13674 w 2007864"/>
              <a:gd name="connsiteY0" fmla="*/ 2372139 h 2372139"/>
              <a:gd name="connsiteX1" fmla="*/ 225709 w 2007864"/>
              <a:gd name="connsiteY1" fmla="*/ 1643269 h 2372139"/>
              <a:gd name="connsiteX2" fmla="*/ 1560760 w 2007864"/>
              <a:gd name="connsiteY2" fmla="*/ 1692673 h 2372139"/>
              <a:gd name="connsiteX3" fmla="*/ 1895481 w 2007864"/>
              <a:gd name="connsiteY3" fmla="*/ 1616767 h 2372139"/>
              <a:gd name="connsiteX4" fmla="*/ 2001500 w 2007864"/>
              <a:gd name="connsiteY4" fmla="*/ 0 h 2372139"/>
              <a:gd name="connsiteX0" fmla="*/ 13674 w 2001500"/>
              <a:gd name="connsiteY0" fmla="*/ 2372139 h 2372139"/>
              <a:gd name="connsiteX1" fmla="*/ 225709 w 2001500"/>
              <a:gd name="connsiteY1" fmla="*/ 1643269 h 2372139"/>
              <a:gd name="connsiteX2" fmla="*/ 1560760 w 2001500"/>
              <a:gd name="connsiteY2" fmla="*/ 1692673 h 2372139"/>
              <a:gd name="connsiteX3" fmla="*/ 1895481 w 2001500"/>
              <a:gd name="connsiteY3" fmla="*/ 1616767 h 2372139"/>
              <a:gd name="connsiteX4" fmla="*/ 1984829 w 2001500"/>
              <a:gd name="connsiteY4" fmla="*/ 1374621 h 2372139"/>
              <a:gd name="connsiteX5" fmla="*/ 2001500 w 2001500"/>
              <a:gd name="connsiteY5" fmla="*/ 0 h 2372139"/>
              <a:gd name="connsiteX0" fmla="*/ 13674 w 2001500"/>
              <a:gd name="connsiteY0" fmla="*/ 2372139 h 2372139"/>
              <a:gd name="connsiteX1" fmla="*/ 225709 w 2001500"/>
              <a:gd name="connsiteY1" fmla="*/ 1643269 h 2372139"/>
              <a:gd name="connsiteX2" fmla="*/ 381316 w 2001500"/>
              <a:gd name="connsiteY2" fmla="*/ 1613160 h 2372139"/>
              <a:gd name="connsiteX3" fmla="*/ 1560760 w 2001500"/>
              <a:gd name="connsiteY3" fmla="*/ 1692673 h 2372139"/>
              <a:gd name="connsiteX4" fmla="*/ 1895481 w 2001500"/>
              <a:gd name="connsiteY4" fmla="*/ 1616767 h 2372139"/>
              <a:gd name="connsiteX5" fmla="*/ 1984829 w 2001500"/>
              <a:gd name="connsiteY5" fmla="*/ 1374621 h 2372139"/>
              <a:gd name="connsiteX6" fmla="*/ 2001500 w 2001500"/>
              <a:gd name="connsiteY6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7802 w 1995628"/>
              <a:gd name="connsiteY0" fmla="*/ 2372139 h 2372139"/>
              <a:gd name="connsiteX1" fmla="*/ 17636 w 1995628"/>
              <a:gd name="connsiteY1" fmla="*/ 1825195 h 2372139"/>
              <a:gd name="connsiteX2" fmla="*/ 219837 w 1995628"/>
              <a:gd name="connsiteY2" fmla="*/ 1643269 h 2372139"/>
              <a:gd name="connsiteX3" fmla="*/ 375444 w 1995628"/>
              <a:gd name="connsiteY3" fmla="*/ 1613160 h 2372139"/>
              <a:gd name="connsiteX4" fmla="*/ 1554888 w 1995628"/>
              <a:gd name="connsiteY4" fmla="*/ 1692673 h 2372139"/>
              <a:gd name="connsiteX5" fmla="*/ 1889609 w 1995628"/>
              <a:gd name="connsiteY5" fmla="*/ 1616767 h 2372139"/>
              <a:gd name="connsiteX6" fmla="*/ 1978957 w 1995628"/>
              <a:gd name="connsiteY6" fmla="*/ 1374621 h 2372139"/>
              <a:gd name="connsiteX7" fmla="*/ 1995628 w 1995628"/>
              <a:gd name="connsiteY7" fmla="*/ 0 h 2372139"/>
              <a:gd name="connsiteX0" fmla="*/ 0 w 1987826"/>
              <a:gd name="connsiteY0" fmla="*/ 2372139 h 2372139"/>
              <a:gd name="connsiteX1" fmla="*/ 9834 w 1987826"/>
              <a:gd name="connsiteY1" fmla="*/ 1825195 h 2372139"/>
              <a:gd name="connsiteX2" fmla="*/ 92765 w 1987826"/>
              <a:gd name="connsiteY2" fmla="*/ 1616765 h 2372139"/>
              <a:gd name="connsiteX3" fmla="*/ 367642 w 1987826"/>
              <a:gd name="connsiteY3" fmla="*/ 1613160 h 2372139"/>
              <a:gd name="connsiteX4" fmla="*/ 1547086 w 1987826"/>
              <a:gd name="connsiteY4" fmla="*/ 1692673 h 2372139"/>
              <a:gd name="connsiteX5" fmla="*/ 1881807 w 1987826"/>
              <a:gd name="connsiteY5" fmla="*/ 1616767 h 2372139"/>
              <a:gd name="connsiteX6" fmla="*/ 1971155 w 1987826"/>
              <a:gd name="connsiteY6" fmla="*/ 1374621 h 2372139"/>
              <a:gd name="connsiteX7" fmla="*/ 1987826 w 1987826"/>
              <a:gd name="connsiteY7" fmla="*/ 0 h 2372139"/>
              <a:gd name="connsiteX0" fmla="*/ 0 w 1987826"/>
              <a:gd name="connsiteY0" fmla="*/ 2372139 h 2372139"/>
              <a:gd name="connsiteX1" fmla="*/ 9834 w 1987826"/>
              <a:gd name="connsiteY1" fmla="*/ 1825195 h 2372139"/>
              <a:gd name="connsiteX2" fmla="*/ 92765 w 1987826"/>
              <a:gd name="connsiteY2" fmla="*/ 1616765 h 2372139"/>
              <a:gd name="connsiteX3" fmla="*/ 367642 w 1987826"/>
              <a:gd name="connsiteY3" fmla="*/ 1613160 h 2372139"/>
              <a:gd name="connsiteX4" fmla="*/ 1547086 w 1987826"/>
              <a:gd name="connsiteY4" fmla="*/ 1692673 h 2372139"/>
              <a:gd name="connsiteX5" fmla="*/ 1881807 w 1987826"/>
              <a:gd name="connsiteY5" fmla="*/ 1616767 h 2372139"/>
              <a:gd name="connsiteX6" fmla="*/ 1971155 w 1987826"/>
              <a:gd name="connsiteY6" fmla="*/ 1374621 h 2372139"/>
              <a:gd name="connsiteX7" fmla="*/ 1987826 w 1987826"/>
              <a:gd name="connsiteY7" fmla="*/ 0 h 2372139"/>
              <a:gd name="connsiteX0" fmla="*/ 0 w 1987826"/>
              <a:gd name="connsiteY0" fmla="*/ 2372139 h 2372139"/>
              <a:gd name="connsiteX1" fmla="*/ 9834 w 1987826"/>
              <a:gd name="connsiteY1" fmla="*/ 1825195 h 2372139"/>
              <a:gd name="connsiteX2" fmla="*/ 92765 w 1987826"/>
              <a:gd name="connsiteY2" fmla="*/ 1616765 h 2372139"/>
              <a:gd name="connsiteX3" fmla="*/ 367642 w 1987826"/>
              <a:gd name="connsiteY3" fmla="*/ 1613160 h 2372139"/>
              <a:gd name="connsiteX4" fmla="*/ 1547086 w 1987826"/>
              <a:gd name="connsiteY4" fmla="*/ 1692673 h 2372139"/>
              <a:gd name="connsiteX5" fmla="*/ 1881807 w 1987826"/>
              <a:gd name="connsiteY5" fmla="*/ 1616767 h 2372139"/>
              <a:gd name="connsiteX6" fmla="*/ 1971155 w 1987826"/>
              <a:gd name="connsiteY6" fmla="*/ 1374621 h 2372139"/>
              <a:gd name="connsiteX7" fmla="*/ 1987826 w 1987826"/>
              <a:gd name="connsiteY7" fmla="*/ 0 h 2372139"/>
              <a:gd name="connsiteX0" fmla="*/ 0 w 1987826"/>
              <a:gd name="connsiteY0" fmla="*/ 2372139 h 2372139"/>
              <a:gd name="connsiteX1" fmla="*/ 9834 w 1987826"/>
              <a:gd name="connsiteY1" fmla="*/ 1825195 h 2372139"/>
              <a:gd name="connsiteX2" fmla="*/ 92765 w 1987826"/>
              <a:gd name="connsiteY2" fmla="*/ 1616765 h 2372139"/>
              <a:gd name="connsiteX3" fmla="*/ 367642 w 1987826"/>
              <a:gd name="connsiteY3" fmla="*/ 1613160 h 2372139"/>
              <a:gd name="connsiteX4" fmla="*/ 1547086 w 1987826"/>
              <a:gd name="connsiteY4" fmla="*/ 1613160 h 2372139"/>
              <a:gd name="connsiteX5" fmla="*/ 1881807 w 1987826"/>
              <a:gd name="connsiteY5" fmla="*/ 1616767 h 2372139"/>
              <a:gd name="connsiteX6" fmla="*/ 1971155 w 1987826"/>
              <a:gd name="connsiteY6" fmla="*/ 1374621 h 2372139"/>
              <a:gd name="connsiteX7" fmla="*/ 1987826 w 1987826"/>
              <a:gd name="connsiteY7" fmla="*/ 0 h 2372139"/>
              <a:gd name="connsiteX0" fmla="*/ 0 w 1992545"/>
              <a:gd name="connsiteY0" fmla="*/ 2372139 h 2372139"/>
              <a:gd name="connsiteX1" fmla="*/ 9834 w 1992545"/>
              <a:gd name="connsiteY1" fmla="*/ 1825195 h 2372139"/>
              <a:gd name="connsiteX2" fmla="*/ 92765 w 1992545"/>
              <a:gd name="connsiteY2" fmla="*/ 1616765 h 2372139"/>
              <a:gd name="connsiteX3" fmla="*/ 367642 w 1992545"/>
              <a:gd name="connsiteY3" fmla="*/ 1613160 h 2372139"/>
              <a:gd name="connsiteX4" fmla="*/ 1547086 w 1992545"/>
              <a:gd name="connsiteY4" fmla="*/ 1613160 h 2372139"/>
              <a:gd name="connsiteX5" fmla="*/ 1881807 w 1992545"/>
              <a:gd name="connsiteY5" fmla="*/ 1616767 h 2372139"/>
              <a:gd name="connsiteX6" fmla="*/ 1984407 w 1992545"/>
              <a:gd name="connsiteY6" fmla="*/ 1321612 h 2372139"/>
              <a:gd name="connsiteX7" fmla="*/ 1987826 w 1992545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25195 h 2372139"/>
              <a:gd name="connsiteX2" fmla="*/ 92765 w 1989612"/>
              <a:gd name="connsiteY2" fmla="*/ 1616765 h 2372139"/>
              <a:gd name="connsiteX3" fmla="*/ 367642 w 1989612"/>
              <a:gd name="connsiteY3" fmla="*/ 1613160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37904 w 2027516"/>
              <a:gd name="connsiteY0" fmla="*/ 2372139 h 2372139"/>
              <a:gd name="connsiteX1" fmla="*/ 47738 w 2027516"/>
              <a:gd name="connsiteY1" fmla="*/ 1825195 h 2372139"/>
              <a:gd name="connsiteX2" fmla="*/ 64408 w 2027516"/>
              <a:gd name="connsiteY2" fmla="*/ 1311965 h 2372139"/>
              <a:gd name="connsiteX3" fmla="*/ 405546 w 2027516"/>
              <a:gd name="connsiteY3" fmla="*/ 1613160 h 2372139"/>
              <a:gd name="connsiteX4" fmla="*/ 1584990 w 2027516"/>
              <a:gd name="connsiteY4" fmla="*/ 1613160 h 2372139"/>
              <a:gd name="connsiteX5" fmla="*/ 1959468 w 2027516"/>
              <a:gd name="connsiteY5" fmla="*/ 1603514 h 2372139"/>
              <a:gd name="connsiteX6" fmla="*/ 2022311 w 2027516"/>
              <a:gd name="connsiteY6" fmla="*/ 1321612 h 2372139"/>
              <a:gd name="connsiteX7" fmla="*/ 2025730 w 2027516"/>
              <a:gd name="connsiteY7" fmla="*/ 0 h 2372139"/>
              <a:gd name="connsiteX0" fmla="*/ 37904 w 2027516"/>
              <a:gd name="connsiteY0" fmla="*/ 2372139 h 2372139"/>
              <a:gd name="connsiteX1" fmla="*/ 47738 w 2027516"/>
              <a:gd name="connsiteY1" fmla="*/ 1825195 h 2372139"/>
              <a:gd name="connsiteX2" fmla="*/ 64408 w 2027516"/>
              <a:gd name="connsiteY2" fmla="*/ 1311965 h 2372139"/>
              <a:gd name="connsiteX3" fmla="*/ 405546 w 2027516"/>
              <a:gd name="connsiteY3" fmla="*/ 1613160 h 2372139"/>
              <a:gd name="connsiteX4" fmla="*/ 1584990 w 2027516"/>
              <a:gd name="connsiteY4" fmla="*/ 1613160 h 2372139"/>
              <a:gd name="connsiteX5" fmla="*/ 1959468 w 2027516"/>
              <a:gd name="connsiteY5" fmla="*/ 1603514 h 2372139"/>
              <a:gd name="connsiteX6" fmla="*/ 2022311 w 2027516"/>
              <a:gd name="connsiteY6" fmla="*/ 1321612 h 2372139"/>
              <a:gd name="connsiteX7" fmla="*/ 2025730 w 2027516"/>
              <a:gd name="connsiteY7" fmla="*/ 0 h 2372139"/>
              <a:gd name="connsiteX0" fmla="*/ 43774 w 2033386"/>
              <a:gd name="connsiteY0" fmla="*/ 2372139 h 2372139"/>
              <a:gd name="connsiteX1" fmla="*/ 53608 w 2033386"/>
              <a:gd name="connsiteY1" fmla="*/ 1825195 h 2372139"/>
              <a:gd name="connsiteX2" fmla="*/ 70278 w 2033386"/>
              <a:gd name="connsiteY2" fmla="*/ 1311965 h 2372139"/>
              <a:gd name="connsiteX3" fmla="*/ 411416 w 2033386"/>
              <a:gd name="connsiteY3" fmla="*/ 1613160 h 2372139"/>
              <a:gd name="connsiteX4" fmla="*/ 1590860 w 2033386"/>
              <a:gd name="connsiteY4" fmla="*/ 1613160 h 2372139"/>
              <a:gd name="connsiteX5" fmla="*/ 1965338 w 2033386"/>
              <a:gd name="connsiteY5" fmla="*/ 1603514 h 2372139"/>
              <a:gd name="connsiteX6" fmla="*/ 2028181 w 2033386"/>
              <a:gd name="connsiteY6" fmla="*/ 1321612 h 2372139"/>
              <a:gd name="connsiteX7" fmla="*/ 2031600 w 2033386"/>
              <a:gd name="connsiteY7" fmla="*/ 0 h 2372139"/>
              <a:gd name="connsiteX0" fmla="*/ 288 w 1989900"/>
              <a:gd name="connsiteY0" fmla="*/ 2372139 h 2372139"/>
              <a:gd name="connsiteX1" fmla="*/ 10122 w 1989900"/>
              <a:gd name="connsiteY1" fmla="*/ 1825195 h 2372139"/>
              <a:gd name="connsiteX2" fmla="*/ 106305 w 1989900"/>
              <a:gd name="connsiteY2" fmla="*/ 1616765 h 2372139"/>
              <a:gd name="connsiteX3" fmla="*/ 367930 w 1989900"/>
              <a:gd name="connsiteY3" fmla="*/ 1613160 h 2372139"/>
              <a:gd name="connsiteX4" fmla="*/ 1547374 w 1989900"/>
              <a:gd name="connsiteY4" fmla="*/ 1613160 h 2372139"/>
              <a:gd name="connsiteX5" fmla="*/ 1921852 w 1989900"/>
              <a:gd name="connsiteY5" fmla="*/ 1603514 h 2372139"/>
              <a:gd name="connsiteX6" fmla="*/ 1984695 w 1989900"/>
              <a:gd name="connsiteY6" fmla="*/ 1321612 h 2372139"/>
              <a:gd name="connsiteX7" fmla="*/ 1988114 w 1989900"/>
              <a:gd name="connsiteY7" fmla="*/ 0 h 2372139"/>
              <a:gd name="connsiteX0" fmla="*/ 288 w 1989900"/>
              <a:gd name="connsiteY0" fmla="*/ 2372139 h 2372139"/>
              <a:gd name="connsiteX1" fmla="*/ 10122 w 1989900"/>
              <a:gd name="connsiteY1" fmla="*/ 1825195 h 2372139"/>
              <a:gd name="connsiteX2" fmla="*/ 106305 w 1989900"/>
              <a:gd name="connsiteY2" fmla="*/ 1616765 h 2372139"/>
              <a:gd name="connsiteX3" fmla="*/ 367930 w 1989900"/>
              <a:gd name="connsiteY3" fmla="*/ 1546899 h 2372139"/>
              <a:gd name="connsiteX4" fmla="*/ 1547374 w 1989900"/>
              <a:gd name="connsiteY4" fmla="*/ 1613160 h 2372139"/>
              <a:gd name="connsiteX5" fmla="*/ 1921852 w 1989900"/>
              <a:gd name="connsiteY5" fmla="*/ 1603514 h 2372139"/>
              <a:gd name="connsiteX6" fmla="*/ 1984695 w 1989900"/>
              <a:gd name="connsiteY6" fmla="*/ 1321612 h 2372139"/>
              <a:gd name="connsiteX7" fmla="*/ 1988114 w 1989900"/>
              <a:gd name="connsiteY7" fmla="*/ 0 h 2372139"/>
              <a:gd name="connsiteX0" fmla="*/ 288 w 1989900"/>
              <a:gd name="connsiteY0" fmla="*/ 2372139 h 2372139"/>
              <a:gd name="connsiteX1" fmla="*/ 10122 w 1989900"/>
              <a:gd name="connsiteY1" fmla="*/ 1825195 h 2372139"/>
              <a:gd name="connsiteX2" fmla="*/ 106305 w 1989900"/>
              <a:gd name="connsiteY2" fmla="*/ 1616765 h 2372139"/>
              <a:gd name="connsiteX3" fmla="*/ 394435 w 1989900"/>
              <a:gd name="connsiteY3" fmla="*/ 1626412 h 2372139"/>
              <a:gd name="connsiteX4" fmla="*/ 1547374 w 1989900"/>
              <a:gd name="connsiteY4" fmla="*/ 1613160 h 2372139"/>
              <a:gd name="connsiteX5" fmla="*/ 1921852 w 1989900"/>
              <a:gd name="connsiteY5" fmla="*/ 1603514 h 2372139"/>
              <a:gd name="connsiteX6" fmla="*/ 1984695 w 1989900"/>
              <a:gd name="connsiteY6" fmla="*/ 1321612 h 2372139"/>
              <a:gd name="connsiteX7" fmla="*/ 1988114 w 1989900"/>
              <a:gd name="connsiteY7" fmla="*/ 0 h 2372139"/>
              <a:gd name="connsiteX0" fmla="*/ 33966 w 2023578"/>
              <a:gd name="connsiteY0" fmla="*/ 2372139 h 2372139"/>
              <a:gd name="connsiteX1" fmla="*/ 43800 w 2023578"/>
              <a:gd name="connsiteY1" fmla="*/ 1825195 h 2372139"/>
              <a:gd name="connsiteX2" fmla="*/ 73722 w 2023578"/>
              <a:gd name="connsiteY2" fmla="*/ 1669774 h 2372139"/>
              <a:gd name="connsiteX3" fmla="*/ 428113 w 2023578"/>
              <a:gd name="connsiteY3" fmla="*/ 1626412 h 2372139"/>
              <a:gd name="connsiteX4" fmla="*/ 1581052 w 2023578"/>
              <a:gd name="connsiteY4" fmla="*/ 1613160 h 2372139"/>
              <a:gd name="connsiteX5" fmla="*/ 1955530 w 2023578"/>
              <a:gd name="connsiteY5" fmla="*/ 1603514 h 2372139"/>
              <a:gd name="connsiteX6" fmla="*/ 2018373 w 2023578"/>
              <a:gd name="connsiteY6" fmla="*/ 1321612 h 2372139"/>
              <a:gd name="connsiteX7" fmla="*/ 2021792 w 2023578"/>
              <a:gd name="connsiteY7" fmla="*/ 0 h 2372139"/>
              <a:gd name="connsiteX0" fmla="*/ 33966 w 2023578"/>
              <a:gd name="connsiteY0" fmla="*/ 2372139 h 2372139"/>
              <a:gd name="connsiteX1" fmla="*/ 43800 w 2023578"/>
              <a:gd name="connsiteY1" fmla="*/ 1825195 h 2372139"/>
              <a:gd name="connsiteX2" fmla="*/ 73722 w 2023578"/>
              <a:gd name="connsiteY2" fmla="*/ 1669774 h 2372139"/>
              <a:gd name="connsiteX3" fmla="*/ 428113 w 2023578"/>
              <a:gd name="connsiteY3" fmla="*/ 1626412 h 2372139"/>
              <a:gd name="connsiteX4" fmla="*/ 1581052 w 2023578"/>
              <a:gd name="connsiteY4" fmla="*/ 1613160 h 2372139"/>
              <a:gd name="connsiteX5" fmla="*/ 1955530 w 2023578"/>
              <a:gd name="connsiteY5" fmla="*/ 1603514 h 2372139"/>
              <a:gd name="connsiteX6" fmla="*/ 2018373 w 2023578"/>
              <a:gd name="connsiteY6" fmla="*/ 1321612 h 2372139"/>
              <a:gd name="connsiteX7" fmla="*/ 2021792 w 2023578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2519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2519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5553 w 1995165"/>
              <a:gd name="connsiteY0" fmla="*/ 2372139 h 2372139"/>
              <a:gd name="connsiteX1" fmla="*/ 15387 w 1995165"/>
              <a:gd name="connsiteY1" fmla="*/ 1811942 h 2372139"/>
              <a:gd name="connsiteX2" fmla="*/ 45309 w 1995165"/>
              <a:gd name="connsiteY2" fmla="*/ 1669774 h 2372139"/>
              <a:gd name="connsiteX3" fmla="*/ 399700 w 1995165"/>
              <a:gd name="connsiteY3" fmla="*/ 1626412 h 2372139"/>
              <a:gd name="connsiteX4" fmla="*/ 1552639 w 1995165"/>
              <a:gd name="connsiteY4" fmla="*/ 1613160 h 2372139"/>
              <a:gd name="connsiteX5" fmla="*/ 1927117 w 1995165"/>
              <a:gd name="connsiteY5" fmla="*/ 1603514 h 2372139"/>
              <a:gd name="connsiteX6" fmla="*/ 1989960 w 1995165"/>
              <a:gd name="connsiteY6" fmla="*/ 1321612 h 2372139"/>
              <a:gd name="connsiteX7" fmla="*/ 1993379 w 1995165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2193 w 1991805"/>
              <a:gd name="connsiteY0" fmla="*/ 2372139 h 2372139"/>
              <a:gd name="connsiteX1" fmla="*/ 6357 w 1991805"/>
              <a:gd name="connsiteY1" fmla="*/ 1828875 h 2372139"/>
              <a:gd name="connsiteX2" fmla="*/ 41949 w 1991805"/>
              <a:gd name="connsiteY2" fmla="*/ 1669774 h 2372139"/>
              <a:gd name="connsiteX3" fmla="*/ 396340 w 1991805"/>
              <a:gd name="connsiteY3" fmla="*/ 1626412 h 2372139"/>
              <a:gd name="connsiteX4" fmla="*/ 1549279 w 1991805"/>
              <a:gd name="connsiteY4" fmla="*/ 1613160 h 2372139"/>
              <a:gd name="connsiteX5" fmla="*/ 1923757 w 1991805"/>
              <a:gd name="connsiteY5" fmla="*/ 1603514 h 2372139"/>
              <a:gd name="connsiteX6" fmla="*/ 1986600 w 1991805"/>
              <a:gd name="connsiteY6" fmla="*/ 1321612 h 2372139"/>
              <a:gd name="connsiteX7" fmla="*/ 1990019 w 1991805"/>
              <a:gd name="connsiteY7" fmla="*/ 0 h 2372139"/>
              <a:gd name="connsiteX0" fmla="*/ 0 w 1989612"/>
              <a:gd name="connsiteY0" fmla="*/ 2372139 h 2372139"/>
              <a:gd name="connsiteX1" fmla="*/ 4164 w 1989612"/>
              <a:gd name="connsiteY1" fmla="*/ 182887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4164 w 1989612"/>
              <a:gd name="connsiteY1" fmla="*/ 182887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4164 w 1989612"/>
              <a:gd name="connsiteY1" fmla="*/ 182887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4164 w 1989612"/>
              <a:gd name="connsiteY1" fmla="*/ 182887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11724 w 1989612"/>
              <a:gd name="connsiteY1" fmla="*/ 17611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1702 w 1991314"/>
              <a:gd name="connsiteY0" fmla="*/ 2372139 h 2372139"/>
              <a:gd name="connsiteX1" fmla="*/ 41458 w 1991314"/>
              <a:gd name="connsiteY1" fmla="*/ 1669774 h 2372139"/>
              <a:gd name="connsiteX2" fmla="*/ 395849 w 1991314"/>
              <a:gd name="connsiteY2" fmla="*/ 1626412 h 2372139"/>
              <a:gd name="connsiteX3" fmla="*/ 1548788 w 1991314"/>
              <a:gd name="connsiteY3" fmla="*/ 1613160 h 2372139"/>
              <a:gd name="connsiteX4" fmla="*/ 1923266 w 1991314"/>
              <a:gd name="connsiteY4" fmla="*/ 1603514 h 2372139"/>
              <a:gd name="connsiteX5" fmla="*/ 1986109 w 1991314"/>
              <a:gd name="connsiteY5" fmla="*/ 1321612 h 2372139"/>
              <a:gd name="connsiteX6" fmla="*/ 1989528 w 1991314"/>
              <a:gd name="connsiteY6" fmla="*/ 0 h 2372139"/>
              <a:gd name="connsiteX0" fmla="*/ 0 w 1989612"/>
              <a:gd name="connsiteY0" fmla="*/ 2372139 h 2372139"/>
              <a:gd name="connsiteX1" fmla="*/ 58656 w 1989612"/>
              <a:gd name="connsiteY1" fmla="*/ 1686708 h 2372139"/>
              <a:gd name="connsiteX2" fmla="*/ 394147 w 1989612"/>
              <a:gd name="connsiteY2" fmla="*/ 1626412 h 2372139"/>
              <a:gd name="connsiteX3" fmla="*/ 1547086 w 1989612"/>
              <a:gd name="connsiteY3" fmla="*/ 1613160 h 2372139"/>
              <a:gd name="connsiteX4" fmla="*/ 1921564 w 1989612"/>
              <a:gd name="connsiteY4" fmla="*/ 1603514 h 2372139"/>
              <a:gd name="connsiteX5" fmla="*/ 1984407 w 1989612"/>
              <a:gd name="connsiteY5" fmla="*/ 1321612 h 2372139"/>
              <a:gd name="connsiteX6" fmla="*/ 1987826 w 1989612"/>
              <a:gd name="connsiteY6" fmla="*/ 0 h 2372139"/>
              <a:gd name="connsiteX0" fmla="*/ 0 w 1989612"/>
              <a:gd name="connsiteY0" fmla="*/ 2372139 h 2372139"/>
              <a:gd name="connsiteX1" fmla="*/ 58656 w 1989612"/>
              <a:gd name="connsiteY1" fmla="*/ 1686708 h 2372139"/>
              <a:gd name="connsiteX2" fmla="*/ 394147 w 1989612"/>
              <a:gd name="connsiteY2" fmla="*/ 1626412 h 2372139"/>
              <a:gd name="connsiteX3" fmla="*/ 1547086 w 1989612"/>
              <a:gd name="connsiteY3" fmla="*/ 1613160 h 2372139"/>
              <a:gd name="connsiteX4" fmla="*/ 1921564 w 1989612"/>
              <a:gd name="connsiteY4" fmla="*/ 1603514 h 2372139"/>
              <a:gd name="connsiteX5" fmla="*/ 1984407 w 1989612"/>
              <a:gd name="connsiteY5" fmla="*/ 1321612 h 2372139"/>
              <a:gd name="connsiteX6" fmla="*/ 1987826 w 1989612"/>
              <a:gd name="connsiteY6" fmla="*/ 0 h 2372139"/>
              <a:gd name="connsiteX0" fmla="*/ 0 w 1989612"/>
              <a:gd name="connsiteY0" fmla="*/ 2372139 h 2372139"/>
              <a:gd name="connsiteX1" fmla="*/ 58656 w 1989612"/>
              <a:gd name="connsiteY1" fmla="*/ 1686708 h 2372139"/>
              <a:gd name="connsiteX2" fmla="*/ 394147 w 1989612"/>
              <a:gd name="connsiteY2" fmla="*/ 1626412 h 2372139"/>
              <a:gd name="connsiteX3" fmla="*/ 1547086 w 1989612"/>
              <a:gd name="connsiteY3" fmla="*/ 1613160 h 2372139"/>
              <a:gd name="connsiteX4" fmla="*/ 1921564 w 1989612"/>
              <a:gd name="connsiteY4" fmla="*/ 1603514 h 2372139"/>
              <a:gd name="connsiteX5" fmla="*/ 1984407 w 1989612"/>
              <a:gd name="connsiteY5" fmla="*/ 1321612 h 2372139"/>
              <a:gd name="connsiteX6" fmla="*/ 1987826 w 1989612"/>
              <a:gd name="connsiteY6" fmla="*/ 0 h 2372139"/>
              <a:gd name="connsiteX0" fmla="*/ 0 w 1989612"/>
              <a:gd name="connsiteY0" fmla="*/ 2372139 h 2372139"/>
              <a:gd name="connsiteX1" fmla="*/ 58656 w 1989612"/>
              <a:gd name="connsiteY1" fmla="*/ 1686708 h 2372139"/>
              <a:gd name="connsiteX2" fmla="*/ 394147 w 1989612"/>
              <a:gd name="connsiteY2" fmla="*/ 1626412 h 2372139"/>
              <a:gd name="connsiteX3" fmla="*/ 1547086 w 1989612"/>
              <a:gd name="connsiteY3" fmla="*/ 1613160 h 2372139"/>
              <a:gd name="connsiteX4" fmla="*/ 1921564 w 1989612"/>
              <a:gd name="connsiteY4" fmla="*/ 1603514 h 2372139"/>
              <a:gd name="connsiteX5" fmla="*/ 1984407 w 1989612"/>
              <a:gd name="connsiteY5" fmla="*/ 1321612 h 2372139"/>
              <a:gd name="connsiteX6" fmla="*/ 1987826 w 1989612"/>
              <a:gd name="connsiteY6" fmla="*/ 0 h 2372139"/>
              <a:gd name="connsiteX0" fmla="*/ 0 w 2002264"/>
              <a:gd name="connsiteY0" fmla="*/ 2516286 h 2516286"/>
              <a:gd name="connsiteX1" fmla="*/ 71308 w 2002264"/>
              <a:gd name="connsiteY1" fmla="*/ 1686708 h 2516286"/>
              <a:gd name="connsiteX2" fmla="*/ 406799 w 2002264"/>
              <a:gd name="connsiteY2" fmla="*/ 1626412 h 2516286"/>
              <a:gd name="connsiteX3" fmla="*/ 1559738 w 2002264"/>
              <a:gd name="connsiteY3" fmla="*/ 1613160 h 2516286"/>
              <a:gd name="connsiteX4" fmla="*/ 1934216 w 2002264"/>
              <a:gd name="connsiteY4" fmla="*/ 1603514 h 2516286"/>
              <a:gd name="connsiteX5" fmla="*/ 1997059 w 2002264"/>
              <a:gd name="connsiteY5" fmla="*/ 1321612 h 2516286"/>
              <a:gd name="connsiteX6" fmla="*/ 2000478 w 2002264"/>
              <a:gd name="connsiteY6" fmla="*/ 0 h 2516286"/>
              <a:gd name="connsiteX0" fmla="*/ 0 w 2007944"/>
              <a:gd name="connsiteY0" fmla="*/ 2516286 h 2516286"/>
              <a:gd name="connsiteX1" fmla="*/ 71308 w 2007944"/>
              <a:gd name="connsiteY1" fmla="*/ 1686708 h 2516286"/>
              <a:gd name="connsiteX2" fmla="*/ 406799 w 2007944"/>
              <a:gd name="connsiteY2" fmla="*/ 1626412 h 2516286"/>
              <a:gd name="connsiteX3" fmla="*/ 1559738 w 2007944"/>
              <a:gd name="connsiteY3" fmla="*/ 1613160 h 2516286"/>
              <a:gd name="connsiteX4" fmla="*/ 1968807 w 2007944"/>
              <a:gd name="connsiteY4" fmla="*/ 1579628 h 2516286"/>
              <a:gd name="connsiteX5" fmla="*/ 1997059 w 2007944"/>
              <a:gd name="connsiteY5" fmla="*/ 1321612 h 2516286"/>
              <a:gd name="connsiteX6" fmla="*/ 2000478 w 2007944"/>
              <a:gd name="connsiteY6" fmla="*/ 0 h 2516286"/>
              <a:gd name="connsiteX0" fmla="*/ 0 w 2001417"/>
              <a:gd name="connsiteY0" fmla="*/ 2516286 h 2516286"/>
              <a:gd name="connsiteX1" fmla="*/ 71308 w 2001417"/>
              <a:gd name="connsiteY1" fmla="*/ 1686708 h 2516286"/>
              <a:gd name="connsiteX2" fmla="*/ 406799 w 2001417"/>
              <a:gd name="connsiteY2" fmla="*/ 1626412 h 2516286"/>
              <a:gd name="connsiteX3" fmla="*/ 1559738 w 2001417"/>
              <a:gd name="connsiteY3" fmla="*/ 1613160 h 2516286"/>
              <a:gd name="connsiteX4" fmla="*/ 1945745 w 2001417"/>
              <a:gd name="connsiteY4" fmla="*/ 1603515 h 2516286"/>
              <a:gd name="connsiteX5" fmla="*/ 1997059 w 2001417"/>
              <a:gd name="connsiteY5" fmla="*/ 1321612 h 2516286"/>
              <a:gd name="connsiteX6" fmla="*/ 2000478 w 2001417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720487 w 2001060"/>
              <a:gd name="connsiteY3" fmla="*/ 1613161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720487 w 2001060"/>
              <a:gd name="connsiteY3" fmla="*/ 1613161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720487 w 2001060"/>
              <a:gd name="connsiteY3" fmla="*/ 1613161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720487 w 2001060"/>
              <a:gd name="connsiteY3" fmla="*/ 1613161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17631 w 2001060"/>
              <a:gd name="connsiteY1" fmla="*/ 1881990 h 2516286"/>
              <a:gd name="connsiteX2" fmla="*/ 71308 w 2001060"/>
              <a:gd name="connsiteY2" fmla="*/ 1686708 h 2516286"/>
              <a:gd name="connsiteX3" fmla="*/ 406799 w 2001060"/>
              <a:gd name="connsiteY3" fmla="*/ 1626412 h 2516286"/>
              <a:gd name="connsiteX4" fmla="*/ 1720487 w 2001060"/>
              <a:gd name="connsiteY4" fmla="*/ 1613161 h 2516286"/>
              <a:gd name="connsiteX5" fmla="*/ 1950617 w 2001060"/>
              <a:gd name="connsiteY5" fmla="*/ 1583333 h 2516286"/>
              <a:gd name="connsiteX6" fmla="*/ 1997059 w 2001060"/>
              <a:gd name="connsiteY6" fmla="*/ 1321612 h 2516286"/>
              <a:gd name="connsiteX7" fmla="*/ 2000478 w 2001060"/>
              <a:gd name="connsiteY7" fmla="*/ 0 h 2516286"/>
              <a:gd name="connsiteX0" fmla="*/ 0 w 2001060"/>
              <a:gd name="connsiteY0" fmla="*/ 2516286 h 2516286"/>
              <a:gd name="connsiteX1" fmla="*/ 17631 w 2001060"/>
              <a:gd name="connsiteY1" fmla="*/ 1881990 h 2516286"/>
              <a:gd name="connsiteX2" fmla="*/ 71308 w 2001060"/>
              <a:gd name="connsiteY2" fmla="*/ 1686708 h 2516286"/>
              <a:gd name="connsiteX3" fmla="*/ 406799 w 2001060"/>
              <a:gd name="connsiteY3" fmla="*/ 1626412 h 2516286"/>
              <a:gd name="connsiteX4" fmla="*/ 1720487 w 2001060"/>
              <a:gd name="connsiteY4" fmla="*/ 1613161 h 2516286"/>
              <a:gd name="connsiteX5" fmla="*/ 1950617 w 2001060"/>
              <a:gd name="connsiteY5" fmla="*/ 1583333 h 2516286"/>
              <a:gd name="connsiteX6" fmla="*/ 1997059 w 2001060"/>
              <a:gd name="connsiteY6" fmla="*/ 1321612 h 2516286"/>
              <a:gd name="connsiteX7" fmla="*/ 2000478 w 2001060"/>
              <a:gd name="connsiteY7" fmla="*/ 0 h 2516286"/>
              <a:gd name="connsiteX0" fmla="*/ 0 w 2001060"/>
              <a:gd name="connsiteY0" fmla="*/ 2516286 h 2516286"/>
              <a:gd name="connsiteX1" fmla="*/ 17631 w 2001060"/>
              <a:gd name="connsiteY1" fmla="*/ 1791172 h 2516286"/>
              <a:gd name="connsiteX2" fmla="*/ 71308 w 2001060"/>
              <a:gd name="connsiteY2" fmla="*/ 1686708 h 2516286"/>
              <a:gd name="connsiteX3" fmla="*/ 406799 w 2001060"/>
              <a:gd name="connsiteY3" fmla="*/ 1626412 h 2516286"/>
              <a:gd name="connsiteX4" fmla="*/ 1720487 w 2001060"/>
              <a:gd name="connsiteY4" fmla="*/ 1613161 h 2516286"/>
              <a:gd name="connsiteX5" fmla="*/ 1950617 w 2001060"/>
              <a:gd name="connsiteY5" fmla="*/ 1583333 h 2516286"/>
              <a:gd name="connsiteX6" fmla="*/ 1997059 w 2001060"/>
              <a:gd name="connsiteY6" fmla="*/ 1321612 h 2516286"/>
              <a:gd name="connsiteX7" fmla="*/ 2000478 w 2001060"/>
              <a:gd name="connsiteY7" fmla="*/ 0 h 2516286"/>
              <a:gd name="connsiteX0" fmla="*/ 0 w 2001060"/>
              <a:gd name="connsiteY0" fmla="*/ 2516286 h 2516286"/>
              <a:gd name="connsiteX1" fmla="*/ 17631 w 2001060"/>
              <a:gd name="connsiteY1" fmla="*/ 1791172 h 2516286"/>
              <a:gd name="connsiteX2" fmla="*/ 71308 w 2001060"/>
              <a:gd name="connsiteY2" fmla="*/ 1686708 h 2516286"/>
              <a:gd name="connsiteX3" fmla="*/ 406799 w 2001060"/>
              <a:gd name="connsiteY3" fmla="*/ 1626412 h 2516286"/>
              <a:gd name="connsiteX4" fmla="*/ 1720487 w 2001060"/>
              <a:gd name="connsiteY4" fmla="*/ 1613161 h 2516286"/>
              <a:gd name="connsiteX5" fmla="*/ 1950617 w 2001060"/>
              <a:gd name="connsiteY5" fmla="*/ 1583333 h 2516286"/>
              <a:gd name="connsiteX6" fmla="*/ 1997059 w 2001060"/>
              <a:gd name="connsiteY6" fmla="*/ 1321612 h 2516286"/>
              <a:gd name="connsiteX7" fmla="*/ 2000478 w 2001060"/>
              <a:gd name="connsiteY7" fmla="*/ 0 h 2516286"/>
              <a:gd name="connsiteX0" fmla="*/ 0 w 2001060"/>
              <a:gd name="connsiteY0" fmla="*/ 2516286 h 2516286"/>
              <a:gd name="connsiteX1" fmla="*/ 7889 w 2001060"/>
              <a:gd name="connsiteY1" fmla="*/ 1826490 h 2516286"/>
              <a:gd name="connsiteX2" fmla="*/ 71308 w 2001060"/>
              <a:gd name="connsiteY2" fmla="*/ 1686708 h 2516286"/>
              <a:gd name="connsiteX3" fmla="*/ 406799 w 2001060"/>
              <a:gd name="connsiteY3" fmla="*/ 1626412 h 2516286"/>
              <a:gd name="connsiteX4" fmla="*/ 1720487 w 2001060"/>
              <a:gd name="connsiteY4" fmla="*/ 1613161 h 2516286"/>
              <a:gd name="connsiteX5" fmla="*/ 1950617 w 2001060"/>
              <a:gd name="connsiteY5" fmla="*/ 1583333 h 2516286"/>
              <a:gd name="connsiteX6" fmla="*/ 1997059 w 2001060"/>
              <a:gd name="connsiteY6" fmla="*/ 1321612 h 2516286"/>
              <a:gd name="connsiteX7" fmla="*/ 2000478 w 2001060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0 w 2000478"/>
              <a:gd name="connsiteY0" fmla="*/ 2516286 h 2516286"/>
              <a:gd name="connsiteX1" fmla="*/ 3018 w 2000478"/>
              <a:gd name="connsiteY1" fmla="*/ 1897127 h 2516286"/>
              <a:gd name="connsiteX2" fmla="*/ 71308 w 2000478"/>
              <a:gd name="connsiteY2" fmla="*/ 1686708 h 2516286"/>
              <a:gd name="connsiteX3" fmla="*/ 406799 w 2000478"/>
              <a:gd name="connsiteY3" fmla="*/ 1626412 h 2516286"/>
              <a:gd name="connsiteX4" fmla="*/ 1720487 w 2000478"/>
              <a:gd name="connsiteY4" fmla="*/ 1613161 h 2516286"/>
              <a:gd name="connsiteX5" fmla="*/ 1950617 w 2000478"/>
              <a:gd name="connsiteY5" fmla="*/ 1583333 h 2516286"/>
              <a:gd name="connsiteX6" fmla="*/ 1997059 w 2000478"/>
              <a:gd name="connsiteY6" fmla="*/ 1321612 h 2516286"/>
              <a:gd name="connsiteX7" fmla="*/ 2000478 w 2000478"/>
              <a:gd name="connsiteY7" fmla="*/ 0 h 2516286"/>
              <a:gd name="connsiteX0" fmla="*/ 0 w 2000478"/>
              <a:gd name="connsiteY0" fmla="*/ 2516286 h 2516286"/>
              <a:gd name="connsiteX1" fmla="*/ 3018 w 2000478"/>
              <a:gd name="connsiteY1" fmla="*/ 1897127 h 2516286"/>
              <a:gd name="connsiteX2" fmla="*/ 71308 w 2000478"/>
              <a:gd name="connsiteY2" fmla="*/ 1686708 h 2516286"/>
              <a:gd name="connsiteX3" fmla="*/ 406799 w 2000478"/>
              <a:gd name="connsiteY3" fmla="*/ 1626412 h 2516286"/>
              <a:gd name="connsiteX4" fmla="*/ 1662033 w 2000478"/>
              <a:gd name="connsiteY4" fmla="*/ 1618207 h 2516286"/>
              <a:gd name="connsiteX5" fmla="*/ 1950617 w 2000478"/>
              <a:gd name="connsiteY5" fmla="*/ 1583333 h 2516286"/>
              <a:gd name="connsiteX6" fmla="*/ 1997059 w 2000478"/>
              <a:gd name="connsiteY6" fmla="*/ 1321612 h 2516286"/>
              <a:gd name="connsiteX7" fmla="*/ 2000478 w 2000478"/>
              <a:gd name="connsiteY7" fmla="*/ 0 h 2516286"/>
              <a:gd name="connsiteX0" fmla="*/ 0 w 2000478"/>
              <a:gd name="connsiteY0" fmla="*/ 2516286 h 2516286"/>
              <a:gd name="connsiteX1" fmla="*/ 3018 w 2000478"/>
              <a:gd name="connsiteY1" fmla="*/ 1897127 h 2516286"/>
              <a:gd name="connsiteX2" fmla="*/ 71308 w 2000478"/>
              <a:gd name="connsiteY2" fmla="*/ 1686708 h 2516286"/>
              <a:gd name="connsiteX3" fmla="*/ 406799 w 2000478"/>
              <a:gd name="connsiteY3" fmla="*/ 1626412 h 2516286"/>
              <a:gd name="connsiteX4" fmla="*/ 1662033 w 2000478"/>
              <a:gd name="connsiteY4" fmla="*/ 1618207 h 2516286"/>
              <a:gd name="connsiteX5" fmla="*/ 1950617 w 2000478"/>
              <a:gd name="connsiteY5" fmla="*/ 1583333 h 2516286"/>
              <a:gd name="connsiteX6" fmla="*/ 1997059 w 2000478"/>
              <a:gd name="connsiteY6" fmla="*/ 1321612 h 2516286"/>
              <a:gd name="connsiteX7" fmla="*/ 2000478 w 2000478"/>
              <a:gd name="connsiteY7" fmla="*/ 0 h 2516286"/>
              <a:gd name="connsiteX0" fmla="*/ 0 w 2000478"/>
              <a:gd name="connsiteY0" fmla="*/ 2516286 h 2516286"/>
              <a:gd name="connsiteX1" fmla="*/ 3018 w 2000478"/>
              <a:gd name="connsiteY1" fmla="*/ 1897127 h 2516286"/>
              <a:gd name="connsiteX2" fmla="*/ 71308 w 2000478"/>
              <a:gd name="connsiteY2" fmla="*/ 1686708 h 2516286"/>
              <a:gd name="connsiteX3" fmla="*/ 406799 w 2000478"/>
              <a:gd name="connsiteY3" fmla="*/ 1626412 h 2516286"/>
              <a:gd name="connsiteX4" fmla="*/ 1662033 w 2000478"/>
              <a:gd name="connsiteY4" fmla="*/ 1618207 h 2516286"/>
              <a:gd name="connsiteX5" fmla="*/ 1950617 w 2000478"/>
              <a:gd name="connsiteY5" fmla="*/ 1583333 h 2516286"/>
              <a:gd name="connsiteX6" fmla="*/ 1997059 w 2000478"/>
              <a:gd name="connsiteY6" fmla="*/ 1321612 h 2516286"/>
              <a:gd name="connsiteX7" fmla="*/ 2000478 w 2000478"/>
              <a:gd name="connsiteY7" fmla="*/ 0 h 2516286"/>
              <a:gd name="connsiteX0" fmla="*/ 0 w 2002850"/>
              <a:gd name="connsiteY0" fmla="*/ 2516286 h 2516286"/>
              <a:gd name="connsiteX1" fmla="*/ 3018 w 2002850"/>
              <a:gd name="connsiteY1" fmla="*/ 1897127 h 2516286"/>
              <a:gd name="connsiteX2" fmla="*/ 71308 w 2002850"/>
              <a:gd name="connsiteY2" fmla="*/ 1686708 h 2516286"/>
              <a:gd name="connsiteX3" fmla="*/ 406799 w 2002850"/>
              <a:gd name="connsiteY3" fmla="*/ 1626412 h 2516286"/>
              <a:gd name="connsiteX4" fmla="*/ 1662033 w 2002850"/>
              <a:gd name="connsiteY4" fmla="*/ 1618207 h 2516286"/>
              <a:gd name="connsiteX5" fmla="*/ 1926260 w 2002850"/>
              <a:gd name="connsiteY5" fmla="*/ 1593424 h 2516286"/>
              <a:gd name="connsiteX6" fmla="*/ 1997059 w 2002850"/>
              <a:gd name="connsiteY6" fmla="*/ 1321612 h 2516286"/>
              <a:gd name="connsiteX7" fmla="*/ 2000478 w 2002850"/>
              <a:gd name="connsiteY7" fmla="*/ 0 h 2516286"/>
              <a:gd name="connsiteX0" fmla="*/ 0 w 2000704"/>
              <a:gd name="connsiteY0" fmla="*/ 2516286 h 2516286"/>
              <a:gd name="connsiteX1" fmla="*/ 3018 w 2000704"/>
              <a:gd name="connsiteY1" fmla="*/ 1897127 h 2516286"/>
              <a:gd name="connsiteX2" fmla="*/ 71308 w 2000704"/>
              <a:gd name="connsiteY2" fmla="*/ 1686708 h 2516286"/>
              <a:gd name="connsiteX3" fmla="*/ 406799 w 2000704"/>
              <a:gd name="connsiteY3" fmla="*/ 1626412 h 2516286"/>
              <a:gd name="connsiteX4" fmla="*/ 1662033 w 2000704"/>
              <a:gd name="connsiteY4" fmla="*/ 1618207 h 2516286"/>
              <a:gd name="connsiteX5" fmla="*/ 1955487 w 2000704"/>
              <a:gd name="connsiteY5" fmla="*/ 1593424 h 2516286"/>
              <a:gd name="connsiteX6" fmla="*/ 1997059 w 2000704"/>
              <a:gd name="connsiteY6" fmla="*/ 1321612 h 2516286"/>
              <a:gd name="connsiteX7" fmla="*/ 2000478 w 2000704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2132" h="2516286">
                <a:moveTo>
                  <a:pt x="0" y="2516286"/>
                </a:moveTo>
                <a:cubicBezTo>
                  <a:pt x="2938" y="2410570"/>
                  <a:pt x="-2145" y="2035804"/>
                  <a:pt x="3018" y="1897127"/>
                </a:cubicBezTo>
                <a:cubicBezTo>
                  <a:pt x="5160" y="1839591"/>
                  <a:pt x="6447" y="1729304"/>
                  <a:pt x="71308" y="1686708"/>
                </a:cubicBezTo>
                <a:cubicBezTo>
                  <a:pt x="140779" y="1647086"/>
                  <a:pt x="141678" y="1637829"/>
                  <a:pt x="406799" y="1626412"/>
                </a:cubicBezTo>
                <a:cubicBezTo>
                  <a:pt x="671920" y="1614995"/>
                  <a:pt x="1407166" y="1622864"/>
                  <a:pt x="1662033" y="1618207"/>
                </a:cubicBezTo>
                <a:cubicBezTo>
                  <a:pt x="1916900" y="1613550"/>
                  <a:pt x="1875065" y="1621204"/>
                  <a:pt x="1936002" y="1598469"/>
                </a:cubicBezTo>
                <a:cubicBezTo>
                  <a:pt x="1996939" y="1550507"/>
                  <a:pt x="1986313" y="1588023"/>
                  <a:pt x="1997059" y="1321612"/>
                </a:cubicBezTo>
                <a:cubicBezTo>
                  <a:pt x="2007805" y="1055201"/>
                  <a:pt x="1997700" y="229103"/>
                  <a:pt x="2000478" y="0"/>
                </a:cubicBezTo>
              </a:path>
            </a:pathLst>
          </a:custGeom>
          <a:noFill/>
          <a:ln w="44450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F5075F4D-6D5E-1842-AAD8-1002BE2FCE07}"/>
              </a:ext>
            </a:extLst>
          </p:cNvPr>
          <p:cNvSpPr/>
          <p:nvPr/>
        </p:nvSpPr>
        <p:spPr>
          <a:xfrm>
            <a:off x="3999899" y="4359692"/>
            <a:ext cx="3431869" cy="1852880"/>
          </a:xfrm>
          <a:custGeom>
            <a:avLst/>
            <a:gdLst>
              <a:gd name="connsiteX0" fmla="*/ 0 w 1989580"/>
              <a:gd name="connsiteY0" fmla="*/ 2372139 h 2372139"/>
              <a:gd name="connsiteX1" fmla="*/ 26504 w 1989580"/>
              <a:gd name="connsiteY1" fmla="*/ 1802296 h 2372139"/>
              <a:gd name="connsiteX2" fmla="*/ 39756 w 1989580"/>
              <a:gd name="connsiteY2" fmla="*/ 1762539 h 2372139"/>
              <a:gd name="connsiteX3" fmla="*/ 66260 w 1989580"/>
              <a:gd name="connsiteY3" fmla="*/ 1696278 h 2372139"/>
              <a:gd name="connsiteX4" fmla="*/ 106017 w 1989580"/>
              <a:gd name="connsiteY4" fmla="*/ 1563757 h 2372139"/>
              <a:gd name="connsiteX5" fmla="*/ 119269 w 1989580"/>
              <a:gd name="connsiteY5" fmla="*/ 1524000 h 2372139"/>
              <a:gd name="connsiteX6" fmla="*/ 132521 w 1989580"/>
              <a:gd name="connsiteY6" fmla="*/ 1470991 h 2372139"/>
              <a:gd name="connsiteX7" fmla="*/ 225286 w 1989580"/>
              <a:gd name="connsiteY7" fmla="*/ 1338470 h 2372139"/>
              <a:gd name="connsiteX8" fmla="*/ 251791 w 1989580"/>
              <a:gd name="connsiteY8" fmla="*/ 1311965 h 2372139"/>
              <a:gd name="connsiteX9" fmla="*/ 291547 w 1989580"/>
              <a:gd name="connsiteY9" fmla="*/ 1298713 h 2372139"/>
              <a:gd name="connsiteX10" fmla="*/ 755373 w 1989580"/>
              <a:gd name="connsiteY10" fmla="*/ 1351722 h 2372139"/>
              <a:gd name="connsiteX11" fmla="*/ 1126434 w 1989580"/>
              <a:gd name="connsiteY11" fmla="*/ 1404731 h 2372139"/>
              <a:gd name="connsiteX12" fmla="*/ 1749286 w 1989580"/>
              <a:gd name="connsiteY12" fmla="*/ 1391478 h 2372139"/>
              <a:gd name="connsiteX13" fmla="*/ 1815547 w 1989580"/>
              <a:gd name="connsiteY13" fmla="*/ 1325217 h 2372139"/>
              <a:gd name="connsiteX14" fmla="*/ 1828800 w 1989580"/>
              <a:gd name="connsiteY14" fmla="*/ 1285461 h 2372139"/>
              <a:gd name="connsiteX15" fmla="*/ 1842052 w 1989580"/>
              <a:gd name="connsiteY15" fmla="*/ 1219200 h 2372139"/>
              <a:gd name="connsiteX16" fmla="*/ 1881808 w 1989580"/>
              <a:gd name="connsiteY16" fmla="*/ 1152939 h 2372139"/>
              <a:gd name="connsiteX17" fmla="*/ 1895060 w 1989580"/>
              <a:gd name="connsiteY17" fmla="*/ 1086678 h 2372139"/>
              <a:gd name="connsiteX18" fmla="*/ 1908313 w 1989580"/>
              <a:gd name="connsiteY18" fmla="*/ 993913 h 2372139"/>
              <a:gd name="connsiteX19" fmla="*/ 1921565 w 1989580"/>
              <a:gd name="connsiteY19" fmla="*/ 954157 h 2372139"/>
              <a:gd name="connsiteX20" fmla="*/ 1934817 w 1989580"/>
              <a:gd name="connsiteY20" fmla="*/ 861391 h 2372139"/>
              <a:gd name="connsiteX21" fmla="*/ 1961321 w 1989580"/>
              <a:gd name="connsiteY21" fmla="*/ 755374 h 2372139"/>
              <a:gd name="connsiteX22" fmla="*/ 1974573 w 1989580"/>
              <a:gd name="connsiteY22" fmla="*/ 622852 h 2372139"/>
              <a:gd name="connsiteX23" fmla="*/ 1987826 w 1989580"/>
              <a:gd name="connsiteY23" fmla="*/ 556591 h 2372139"/>
              <a:gd name="connsiteX24" fmla="*/ 1987826 w 1989580"/>
              <a:gd name="connsiteY24" fmla="*/ 0 h 2372139"/>
              <a:gd name="connsiteX0" fmla="*/ 0 w 1989580"/>
              <a:gd name="connsiteY0" fmla="*/ 2372139 h 2372139"/>
              <a:gd name="connsiteX1" fmla="*/ 26504 w 1989580"/>
              <a:gd name="connsiteY1" fmla="*/ 1802296 h 2372139"/>
              <a:gd name="connsiteX2" fmla="*/ 39756 w 1989580"/>
              <a:gd name="connsiteY2" fmla="*/ 1762539 h 2372139"/>
              <a:gd name="connsiteX3" fmla="*/ 66260 w 1989580"/>
              <a:gd name="connsiteY3" fmla="*/ 1696278 h 2372139"/>
              <a:gd name="connsiteX4" fmla="*/ 106017 w 1989580"/>
              <a:gd name="connsiteY4" fmla="*/ 1563757 h 2372139"/>
              <a:gd name="connsiteX5" fmla="*/ 119269 w 1989580"/>
              <a:gd name="connsiteY5" fmla="*/ 1524000 h 2372139"/>
              <a:gd name="connsiteX6" fmla="*/ 132521 w 1989580"/>
              <a:gd name="connsiteY6" fmla="*/ 1470991 h 2372139"/>
              <a:gd name="connsiteX7" fmla="*/ 225286 w 1989580"/>
              <a:gd name="connsiteY7" fmla="*/ 1338470 h 2372139"/>
              <a:gd name="connsiteX8" fmla="*/ 251791 w 1989580"/>
              <a:gd name="connsiteY8" fmla="*/ 1311965 h 2372139"/>
              <a:gd name="connsiteX9" fmla="*/ 755373 w 1989580"/>
              <a:gd name="connsiteY9" fmla="*/ 1351722 h 2372139"/>
              <a:gd name="connsiteX10" fmla="*/ 1126434 w 1989580"/>
              <a:gd name="connsiteY10" fmla="*/ 1404731 h 2372139"/>
              <a:gd name="connsiteX11" fmla="*/ 1749286 w 1989580"/>
              <a:gd name="connsiteY11" fmla="*/ 1391478 h 2372139"/>
              <a:gd name="connsiteX12" fmla="*/ 1815547 w 1989580"/>
              <a:gd name="connsiteY12" fmla="*/ 1325217 h 2372139"/>
              <a:gd name="connsiteX13" fmla="*/ 1828800 w 1989580"/>
              <a:gd name="connsiteY13" fmla="*/ 1285461 h 2372139"/>
              <a:gd name="connsiteX14" fmla="*/ 1842052 w 1989580"/>
              <a:gd name="connsiteY14" fmla="*/ 1219200 h 2372139"/>
              <a:gd name="connsiteX15" fmla="*/ 1881808 w 1989580"/>
              <a:gd name="connsiteY15" fmla="*/ 1152939 h 2372139"/>
              <a:gd name="connsiteX16" fmla="*/ 1895060 w 1989580"/>
              <a:gd name="connsiteY16" fmla="*/ 1086678 h 2372139"/>
              <a:gd name="connsiteX17" fmla="*/ 1908313 w 1989580"/>
              <a:gd name="connsiteY17" fmla="*/ 993913 h 2372139"/>
              <a:gd name="connsiteX18" fmla="*/ 1921565 w 1989580"/>
              <a:gd name="connsiteY18" fmla="*/ 954157 h 2372139"/>
              <a:gd name="connsiteX19" fmla="*/ 1934817 w 1989580"/>
              <a:gd name="connsiteY19" fmla="*/ 861391 h 2372139"/>
              <a:gd name="connsiteX20" fmla="*/ 1961321 w 1989580"/>
              <a:gd name="connsiteY20" fmla="*/ 755374 h 2372139"/>
              <a:gd name="connsiteX21" fmla="*/ 1974573 w 1989580"/>
              <a:gd name="connsiteY21" fmla="*/ 622852 h 2372139"/>
              <a:gd name="connsiteX22" fmla="*/ 1987826 w 1989580"/>
              <a:gd name="connsiteY22" fmla="*/ 556591 h 2372139"/>
              <a:gd name="connsiteX23" fmla="*/ 1987826 w 1989580"/>
              <a:gd name="connsiteY23" fmla="*/ 0 h 2372139"/>
              <a:gd name="connsiteX0" fmla="*/ 0 w 1989580"/>
              <a:gd name="connsiteY0" fmla="*/ 2372139 h 2372139"/>
              <a:gd name="connsiteX1" fmla="*/ 26504 w 1989580"/>
              <a:gd name="connsiteY1" fmla="*/ 1802296 h 2372139"/>
              <a:gd name="connsiteX2" fmla="*/ 39756 w 1989580"/>
              <a:gd name="connsiteY2" fmla="*/ 1762539 h 2372139"/>
              <a:gd name="connsiteX3" fmla="*/ 66260 w 1989580"/>
              <a:gd name="connsiteY3" fmla="*/ 1696278 h 2372139"/>
              <a:gd name="connsiteX4" fmla="*/ 106017 w 1989580"/>
              <a:gd name="connsiteY4" fmla="*/ 1563757 h 2372139"/>
              <a:gd name="connsiteX5" fmla="*/ 119269 w 1989580"/>
              <a:gd name="connsiteY5" fmla="*/ 1524000 h 2372139"/>
              <a:gd name="connsiteX6" fmla="*/ 225286 w 1989580"/>
              <a:gd name="connsiteY6" fmla="*/ 1338470 h 2372139"/>
              <a:gd name="connsiteX7" fmla="*/ 251791 w 1989580"/>
              <a:gd name="connsiteY7" fmla="*/ 1311965 h 2372139"/>
              <a:gd name="connsiteX8" fmla="*/ 755373 w 1989580"/>
              <a:gd name="connsiteY8" fmla="*/ 1351722 h 2372139"/>
              <a:gd name="connsiteX9" fmla="*/ 1126434 w 1989580"/>
              <a:gd name="connsiteY9" fmla="*/ 1404731 h 2372139"/>
              <a:gd name="connsiteX10" fmla="*/ 1749286 w 1989580"/>
              <a:gd name="connsiteY10" fmla="*/ 1391478 h 2372139"/>
              <a:gd name="connsiteX11" fmla="*/ 1815547 w 1989580"/>
              <a:gd name="connsiteY11" fmla="*/ 1325217 h 2372139"/>
              <a:gd name="connsiteX12" fmla="*/ 1828800 w 1989580"/>
              <a:gd name="connsiteY12" fmla="*/ 1285461 h 2372139"/>
              <a:gd name="connsiteX13" fmla="*/ 1842052 w 1989580"/>
              <a:gd name="connsiteY13" fmla="*/ 1219200 h 2372139"/>
              <a:gd name="connsiteX14" fmla="*/ 1881808 w 1989580"/>
              <a:gd name="connsiteY14" fmla="*/ 1152939 h 2372139"/>
              <a:gd name="connsiteX15" fmla="*/ 1895060 w 1989580"/>
              <a:gd name="connsiteY15" fmla="*/ 1086678 h 2372139"/>
              <a:gd name="connsiteX16" fmla="*/ 1908313 w 1989580"/>
              <a:gd name="connsiteY16" fmla="*/ 993913 h 2372139"/>
              <a:gd name="connsiteX17" fmla="*/ 1921565 w 1989580"/>
              <a:gd name="connsiteY17" fmla="*/ 954157 h 2372139"/>
              <a:gd name="connsiteX18" fmla="*/ 1934817 w 1989580"/>
              <a:gd name="connsiteY18" fmla="*/ 861391 h 2372139"/>
              <a:gd name="connsiteX19" fmla="*/ 1961321 w 1989580"/>
              <a:gd name="connsiteY19" fmla="*/ 755374 h 2372139"/>
              <a:gd name="connsiteX20" fmla="*/ 1974573 w 1989580"/>
              <a:gd name="connsiteY20" fmla="*/ 622852 h 2372139"/>
              <a:gd name="connsiteX21" fmla="*/ 1987826 w 1989580"/>
              <a:gd name="connsiteY21" fmla="*/ 556591 h 2372139"/>
              <a:gd name="connsiteX22" fmla="*/ 1987826 w 1989580"/>
              <a:gd name="connsiteY22" fmla="*/ 0 h 2372139"/>
              <a:gd name="connsiteX0" fmla="*/ 0 w 1989580"/>
              <a:gd name="connsiteY0" fmla="*/ 2372139 h 2372139"/>
              <a:gd name="connsiteX1" fmla="*/ 26504 w 1989580"/>
              <a:gd name="connsiteY1" fmla="*/ 1802296 h 2372139"/>
              <a:gd name="connsiteX2" fmla="*/ 39756 w 1989580"/>
              <a:gd name="connsiteY2" fmla="*/ 1762539 h 2372139"/>
              <a:gd name="connsiteX3" fmla="*/ 106017 w 1989580"/>
              <a:gd name="connsiteY3" fmla="*/ 1563757 h 2372139"/>
              <a:gd name="connsiteX4" fmla="*/ 119269 w 1989580"/>
              <a:gd name="connsiteY4" fmla="*/ 1524000 h 2372139"/>
              <a:gd name="connsiteX5" fmla="*/ 225286 w 1989580"/>
              <a:gd name="connsiteY5" fmla="*/ 1338470 h 2372139"/>
              <a:gd name="connsiteX6" fmla="*/ 251791 w 1989580"/>
              <a:gd name="connsiteY6" fmla="*/ 1311965 h 2372139"/>
              <a:gd name="connsiteX7" fmla="*/ 755373 w 1989580"/>
              <a:gd name="connsiteY7" fmla="*/ 1351722 h 2372139"/>
              <a:gd name="connsiteX8" fmla="*/ 1126434 w 1989580"/>
              <a:gd name="connsiteY8" fmla="*/ 1404731 h 2372139"/>
              <a:gd name="connsiteX9" fmla="*/ 1749286 w 1989580"/>
              <a:gd name="connsiteY9" fmla="*/ 1391478 h 2372139"/>
              <a:gd name="connsiteX10" fmla="*/ 1815547 w 1989580"/>
              <a:gd name="connsiteY10" fmla="*/ 1325217 h 2372139"/>
              <a:gd name="connsiteX11" fmla="*/ 1828800 w 1989580"/>
              <a:gd name="connsiteY11" fmla="*/ 1285461 h 2372139"/>
              <a:gd name="connsiteX12" fmla="*/ 1842052 w 1989580"/>
              <a:gd name="connsiteY12" fmla="*/ 1219200 h 2372139"/>
              <a:gd name="connsiteX13" fmla="*/ 1881808 w 1989580"/>
              <a:gd name="connsiteY13" fmla="*/ 1152939 h 2372139"/>
              <a:gd name="connsiteX14" fmla="*/ 1895060 w 1989580"/>
              <a:gd name="connsiteY14" fmla="*/ 1086678 h 2372139"/>
              <a:gd name="connsiteX15" fmla="*/ 1908313 w 1989580"/>
              <a:gd name="connsiteY15" fmla="*/ 993913 h 2372139"/>
              <a:gd name="connsiteX16" fmla="*/ 1921565 w 1989580"/>
              <a:gd name="connsiteY16" fmla="*/ 954157 h 2372139"/>
              <a:gd name="connsiteX17" fmla="*/ 1934817 w 1989580"/>
              <a:gd name="connsiteY17" fmla="*/ 861391 h 2372139"/>
              <a:gd name="connsiteX18" fmla="*/ 1961321 w 1989580"/>
              <a:gd name="connsiteY18" fmla="*/ 755374 h 2372139"/>
              <a:gd name="connsiteX19" fmla="*/ 1974573 w 1989580"/>
              <a:gd name="connsiteY19" fmla="*/ 622852 h 2372139"/>
              <a:gd name="connsiteX20" fmla="*/ 1987826 w 1989580"/>
              <a:gd name="connsiteY20" fmla="*/ 556591 h 2372139"/>
              <a:gd name="connsiteX21" fmla="*/ 1987826 w 1989580"/>
              <a:gd name="connsiteY21" fmla="*/ 0 h 2372139"/>
              <a:gd name="connsiteX0" fmla="*/ 0 w 1989580"/>
              <a:gd name="connsiteY0" fmla="*/ 2372139 h 2372139"/>
              <a:gd name="connsiteX1" fmla="*/ 26504 w 1989580"/>
              <a:gd name="connsiteY1" fmla="*/ 1802296 h 2372139"/>
              <a:gd name="connsiteX2" fmla="*/ 106017 w 1989580"/>
              <a:gd name="connsiteY2" fmla="*/ 1563757 h 2372139"/>
              <a:gd name="connsiteX3" fmla="*/ 119269 w 1989580"/>
              <a:gd name="connsiteY3" fmla="*/ 1524000 h 2372139"/>
              <a:gd name="connsiteX4" fmla="*/ 225286 w 1989580"/>
              <a:gd name="connsiteY4" fmla="*/ 1338470 h 2372139"/>
              <a:gd name="connsiteX5" fmla="*/ 251791 w 1989580"/>
              <a:gd name="connsiteY5" fmla="*/ 1311965 h 2372139"/>
              <a:gd name="connsiteX6" fmla="*/ 755373 w 1989580"/>
              <a:gd name="connsiteY6" fmla="*/ 1351722 h 2372139"/>
              <a:gd name="connsiteX7" fmla="*/ 1126434 w 1989580"/>
              <a:gd name="connsiteY7" fmla="*/ 1404731 h 2372139"/>
              <a:gd name="connsiteX8" fmla="*/ 1749286 w 1989580"/>
              <a:gd name="connsiteY8" fmla="*/ 1391478 h 2372139"/>
              <a:gd name="connsiteX9" fmla="*/ 1815547 w 1989580"/>
              <a:gd name="connsiteY9" fmla="*/ 1325217 h 2372139"/>
              <a:gd name="connsiteX10" fmla="*/ 1828800 w 1989580"/>
              <a:gd name="connsiteY10" fmla="*/ 1285461 h 2372139"/>
              <a:gd name="connsiteX11" fmla="*/ 1842052 w 1989580"/>
              <a:gd name="connsiteY11" fmla="*/ 1219200 h 2372139"/>
              <a:gd name="connsiteX12" fmla="*/ 1881808 w 1989580"/>
              <a:gd name="connsiteY12" fmla="*/ 1152939 h 2372139"/>
              <a:gd name="connsiteX13" fmla="*/ 1895060 w 1989580"/>
              <a:gd name="connsiteY13" fmla="*/ 1086678 h 2372139"/>
              <a:gd name="connsiteX14" fmla="*/ 1908313 w 1989580"/>
              <a:gd name="connsiteY14" fmla="*/ 993913 h 2372139"/>
              <a:gd name="connsiteX15" fmla="*/ 1921565 w 1989580"/>
              <a:gd name="connsiteY15" fmla="*/ 954157 h 2372139"/>
              <a:gd name="connsiteX16" fmla="*/ 1934817 w 1989580"/>
              <a:gd name="connsiteY16" fmla="*/ 861391 h 2372139"/>
              <a:gd name="connsiteX17" fmla="*/ 1961321 w 1989580"/>
              <a:gd name="connsiteY17" fmla="*/ 755374 h 2372139"/>
              <a:gd name="connsiteX18" fmla="*/ 1974573 w 1989580"/>
              <a:gd name="connsiteY18" fmla="*/ 622852 h 2372139"/>
              <a:gd name="connsiteX19" fmla="*/ 1987826 w 1989580"/>
              <a:gd name="connsiteY19" fmla="*/ 556591 h 2372139"/>
              <a:gd name="connsiteX20" fmla="*/ 1987826 w 1989580"/>
              <a:gd name="connsiteY20" fmla="*/ 0 h 2372139"/>
              <a:gd name="connsiteX0" fmla="*/ 0 w 1989580"/>
              <a:gd name="connsiteY0" fmla="*/ 2372139 h 2372139"/>
              <a:gd name="connsiteX1" fmla="*/ 106017 w 1989580"/>
              <a:gd name="connsiteY1" fmla="*/ 1563757 h 2372139"/>
              <a:gd name="connsiteX2" fmla="*/ 119269 w 1989580"/>
              <a:gd name="connsiteY2" fmla="*/ 1524000 h 2372139"/>
              <a:gd name="connsiteX3" fmla="*/ 225286 w 1989580"/>
              <a:gd name="connsiteY3" fmla="*/ 1338470 h 2372139"/>
              <a:gd name="connsiteX4" fmla="*/ 251791 w 1989580"/>
              <a:gd name="connsiteY4" fmla="*/ 1311965 h 2372139"/>
              <a:gd name="connsiteX5" fmla="*/ 755373 w 1989580"/>
              <a:gd name="connsiteY5" fmla="*/ 1351722 h 2372139"/>
              <a:gd name="connsiteX6" fmla="*/ 1126434 w 1989580"/>
              <a:gd name="connsiteY6" fmla="*/ 1404731 h 2372139"/>
              <a:gd name="connsiteX7" fmla="*/ 1749286 w 1989580"/>
              <a:gd name="connsiteY7" fmla="*/ 1391478 h 2372139"/>
              <a:gd name="connsiteX8" fmla="*/ 1815547 w 1989580"/>
              <a:gd name="connsiteY8" fmla="*/ 1325217 h 2372139"/>
              <a:gd name="connsiteX9" fmla="*/ 1828800 w 1989580"/>
              <a:gd name="connsiteY9" fmla="*/ 1285461 h 2372139"/>
              <a:gd name="connsiteX10" fmla="*/ 1842052 w 1989580"/>
              <a:gd name="connsiteY10" fmla="*/ 1219200 h 2372139"/>
              <a:gd name="connsiteX11" fmla="*/ 1881808 w 1989580"/>
              <a:gd name="connsiteY11" fmla="*/ 1152939 h 2372139"/>
              <a:gd name="connsiteX12" fmla="*/ 1895060 w 1989580"/>
              <a:gd name="connsiteY12" fmla="*/ 1086678 h 2372139"/>
              <a:gd name="connsiteX13" fmla="*/ 1908313 w 1989580"/>
              <a:gd name="connsiteY13" fmla="*/ 993913 h 2372139"/>
              <a:gd name="connsiteX14" fmla="*/ 1921565 w 1989580"/>
              <a:gd name="connsiteY14" fmla="*/ 954157 h 2372139"/>
              <a:gd name="connsiteX15" fmla="*/ 1934817 w 1989580"/>
              <a:gd name="connsiteY15" fmla="*/ 861391 h 2372139"/>
              <a:gd name="connsiteX16" fmla="*/ 1961321 w 1989580"/>
              <a:gd name="connsiteY16" fmla="*/ 755374 h 2372139"/>
              <a:gd name="connsiteX17" fmla="*/ 1974573 w 1989580"/>
              <a:gd name="connsiteY17" fmla="*/ 622852 h 2372139"/>
              <a:gd name="connsiteX18" fmla="*/ 1987826 w 1989580"/>
              <a:gd name="connsiteY18" fmla="*/ 556591 h 2372139"/>
              <a:gd name="connsiteX19" fmla="*/ 1987826 w 1989580"/>
              <a:gd name="connsiteY19" fmla="*/ 0 h 2372139"/>
              <a:gd name="connsiteX0" fmla="*/ 0 w 1989580"/>
              <a:gd name="connsiteY0" fmla="*/ 2372139 h 2372139"/>
              <a:gd name="connsiteX1" fmla="*/ 106017 w 1989580"/>
              <a:gd name="connsiteY1" fmla="*/ 1563757 h 2372139"/>
              <a:gd name="connsiteX2" fmla="*/ 119269 w 1989580"/>
              <a:gd name="connsiteY2" fmla="*/ 1524000 h 2372139"/>
              <a:gd name="connsiteX3" fmla="*/ 225286 w 1989580"/>
              <a:gd name="connsiteY3" fmla="*/ 1338470 h 2372139"/>
              <a:gd name="connsiteX4" fmla="*/ 251791 w 1989580"/>
              <a:gd name="connsiteY4" fmla="*/ 1311965 h 2372139"/>
              <a:gd name="connsiteX5" fmla="*/ 755373 w 1989580"/>
              <a:gd name="connsiteY5" fmla="*/ 1351722 h 2372139"/>
              <a:gd name="connsiteX6" fmla="*/ 1126434 w 1989580"/>
              <a:gd name="connsiteY6" fmla="*/ 1404731 h 2372139"/>
              <a:gd name="connsiteX7" fmla="*/ 1749286 w 1989580"/>
              <a:gd name="connsiteY7" fmla="*/ 1391478 h 2372139"/>
              <a:gd name="connsiteX8" fmla="*/ 1815547 w 1989580"/>
              <a:gd name="connsiteY8" fmla="*/ 1325217 h 2372139"/>
              <a:gd name="connsiteX9" fmla="*/ 1828800 w 1989580"/>
              <a:gd name="connsiteY9" fmla="*/ 1285461 h 2372139"/>
              <a:gd name="connsiteX10" fmla="*/ 1842052 w 1989580"/>
              <a:gd name="connsiteY10" fmla="*/ 1219200 h 2372139"/>
              <a:gd name="connsiteX11" fmla="*/ 1895060 w 1989580"/>
              <a:gd name="connsiteY11" fmla="*/ 1086678 h 2372139"/>
              <a:gd name="connsiteX12" fmla="*/ 1908313 w 1989580"/>
              <a:gd name="connsiteY12" fmla="*/ 993913 h 2372139"/>
              <a:gd name="connsiteX13" fmla="*/ 1921565 w 1989580"/>
              <a:gd name="connsiteY13" fmla="*/ 954157 h 2372139"/>
              <a:gd name="connsiteX14" fmla="*/ 1934817 w 1989580"/>
              <a:gd name="connsiteY14" fmla="*/ 861391 h 2372139"/>
              <a:gd name="connsiteX15" fmla="*/ 1961321 w 1989580"/>
              <a:gd name="connsiteY15" fmla="*/ 755374 h 2372139"/>
              <a:gd name="connsiteX16" fmla="*/ 1974573 w 1989580"/>
              <a:gd name="connsiteY16" fmla="*/ 622852 h 2372139"/>
              <a:gd name="connsiteX17" fmla="*/ 1987826 w 1989580"/>
              <a:gd name="connsiteY17" fmla="*/ 556591 h 2372139"/>
              <a:gd name="connsiteX18" fmla="*/ 1987826 w 1989580"/>
              <a:gd name="connsiteY18" fmla="*/ 0 h 2372139"/>
              <a:gd name="connsiteX0" fmla="*/ 0 w 1989580"/>
              <a:gd name="connsiteY0" fmla="*/ 2372139 h 2372139"/>
              <a:gd name="connsiteX1" fmla="*/ 106017 w 1989580"/>
              <a:gd name="connsiteY1" fmla="*/ 1563757 h 2372139"/>
              <a:gd name="connsiteX2" fmla="*/ 225286 w 1989580"/>
              <a:gd name="connsiteY2" fmla="*/ 1338470 h 2372139"/>
              <a:gd name="connsiteX3" fmla="*/ 251791 w 1989580"/>
              <a:gd name="connsiteY3" fmla="*/ 1311965 h 2372139"/>
              <a:gd name="connsiteX4" fmla="*/ 755373 w 1989580"/>
              <a:gd name="connsiteY4" fmla="*/ 1351722 h 2372139"/>
              <a:gd name="connsiteX5" fmla="*/ 1126434 w 1989580"/>
              <a:gd name="connsiteY5" fmla="*/ 1404731 h 2372139"/>
              <a:gd name="connsiteX6" fmla="*/ 1749286 w 1989580"/>
              <a:gd name="connsiteY6" fmla="*/ 1391478 h 2372139"/>
              <a:gd name="connsiteX7" fmla="*/ 1815547 w 1989580"/>
              <a:gd name="connsiteY7" fmla="*/ 1325217 h 2372139"/>
              <a:gd name="connsiteX8" fmla="*/ 1828800 w 1989580"/>
              <a:gd name="connsiteY8" fmla="*/ 1285461 h 2372139"/>
              <a:gd name="connsiteX9" fmla="*/ 1842052 w 1989580"/>
              <a:gd name="connsiteY9" fmla="*/ 1219200 h 2372139"/>
              <a:gd name="connsiteX10" fmla="*/ 1895060 w 1989580"/>
              <a:gd name="connsiteY10" fmla="*/ 1086678 h 2372139"/>
              <a:gd name="connsiteX11" fmla="*/ 1908313 w 1989580"/>
              <a:gd name="connsiteY11" fmla="*/ 993913 h 2372139"/>
              <a:gd name="connsiteX12" fmla="*/ 1921565 w 1989580"/>
              <a:gd name="connsiteY12" fmla="*/ 954157 h 2372139"/>
              <a:gd name="connsiteX13" fmla="*/ 1934817 w 1989580"/>
              <a:gd name="connsiteY13" fmla="*/ 861391 h 2372139"/>
              <a:gd name="connsiteX14" fmla="*/ 1961321 w 1989580"/>
              <a:gd name="connsiteY14" fmla="*/ 755374 h 2372139"/>
              <a:gd name="connsiteX15" fmla="*/ 1974573 w 1989580"/>
              <a:gd name="connsiteY15" fmla="*/ 622852 h 2372139"/>
              <a:gd name="connsiteX16" fmla="*/ 1987826 w 1989580"/>
              <a:gd name="connsiteY16" fmla="*/ 556591 h 2372139"/>
              <a:gd name="connsiteX17" fmla="*/ 1987826 w 1989580"/>
              <a:gd name="connsiteY17" fmla="*/ 0 h 2372139"/>
              <a:gd name="connsiteX0" fmla="*/ 0 w 1989580"/>
              <a:gd name="connsiteY0" fmla="*/ 2372139 h 2372139"/>
              <a:gd name="connsiteX1" fmla="*/ 106017 w 1989580"/>
              <a:gd name="connsiteY1" fmla="*/ 1563757 h 2372139"/>
              <a:gd name="connsiteX2" fmla="*/ 225286 w 1989580"/>
              <a:gd name="connsiteY2" fmla="*/ 1338470 h 2372139"/>
              <a:gd name="connsiteX3" fmla="*/ 251791 w 1989580"/>
              <a:gd name="connsiteY3" fmla="*/ 1311965 h 2372139"/>
              <a:gd name="connsiteX4" fmla="*/ 755373 w 1989580"/>
              <a:gd name="connsiteY4" fmla="*/ 1351722 h 2372139"/>
              <a:gd name="connsiteX5" fmla="*/ 1126434 w 1989580"/>
              <a:gd name="connsiteY5" fmla="*/ 1404731 h 2372139"/>
              <a:gd name="connsiteX6" fmla="*/ 1749286 w 1989580"/>
              <a:gd name="connsiteY6" fmla="*/ 1391478 h 2372139"/>
              <a:gd name="connsiteX7" fmla="*/ 1815547 w 1989580"/>
              <a:gd name="connsiteY7" fmla="*/ 1325217 h 2372139"/>
              <a:gd name="connsiteX8" fmla="*/ 1828800 w 1989580"/>
              <a:gd name="connsiteY8" fmla="*/ 1285461 h 2372139"/>
              <a:gd name="connsiteX9" fmla="*/ 1842052 w 1989580"/>
              <a:gd name="connsiteY9" fmla="*/ 1219200 h 2372139"/>
              <a:gd name="connsiteX10" fmla="*/ 1895060 w 1989580"/>
              <a:gd name="connsiteY10" fmla="*/ 1086678 h 2372139"/>
              <a:gd name="connsiteX11" fmla="*/ 1908313 w 1989580"/>
              <a:gd name="connsiteY11" fmla="*/ 993913 h 2372139"/>
              <a:gd name="connsiteX12" fmla="*/ 1921565 w 1989580"/>
              <a:gd name="connsiteY12" fmla="*/ 954157 h 2372139"/>
              <a:gd name="connsiteX13" fmla="*/ 1934817 w 1989580"/>
              <a:gd name="connsiteY13" fmla="*/ 861391 h 2372139"/>
              <a:gd name="connsiteX14" fmla="*/ 1961321 w 1989580"/>
              <a:gd name="connsiteY14" fmla="*/ 755374 h 2372139"/>
              <a:gd name="connsiteX15" fmla="*/ 1974573 w 1989580"/>
              <a:gd name="connsiteY15" fmla="*/ 622852 h 2372139"/>
              <a:gd name="connsiteX16" fmla="*/ 1987826 w 1989580"/>
              <a:gd name="connsiteY16" fmla="*/ 556591 h 2372139"/>
              <a:gd name="connsiteX17" fmla="*/ 1987826 w 1989580"/>
              <a:gd name="connsiteY17" fmla="*/ 0 h 2372139"/>
              <a:gd name="connsiteX0" fmla="*/ 0 w 1989580"/>
              <a:gd name="connsiteY0" fmla="*/ 2372139 h 2372139"/>
              <a:gd name="connsiteX1" fmla="*/ 106017 w 1989580"/>
              <a:gd name="connsiteY1" fmla="*/ 1563757 h 2372139"/>
              <a:gd name="connsiteX2" fmla="*/ 225286 w 1989580"/>
              <a:gd name="connsiteY2" fmla="*/ 1338470 h 2372139"/>
              <a:gd name="connsiteX3" fmla="*/ 755373 w 1989580"/>
              <a:gd name="connsiteY3" fmla="*/ 1351722 h 2372139"/>
              <a:gd name="connsiteX4" fmla="*/ 1126434 w 1989580"/>
              <a:gd name="connsiteY4" fmla="*/ 1404731 h 2372139"/>
              <a:gd name="connsiteX5" fmla="*/ 1749286 w 1989580"/>
              <a:gd name="connsiteY5" fmla="*/ 1391478 h 2372139"/>
              <a:gd name="connsiteX6" fmla="*/ 1815547 w 1989580"/>
              <a:gd name="connsiteY6" fmla="*/ 1325217 h 2372139"/>
              <a:gd name="connsiteX7" fmla="*/ 1828800 w 1989580"/>
              <a:gd name="connsiteY7" fmla="*/ 1285461 h 2372139"/>
              <a:gd name="connsiteX8" fmla="*/ 1842052 w 1989580"/>
              <a:gd name="connsiteY8" fmla="*/ 1219200 h 2372139"/>
              <a:gd name="connsiteX9" fmla="*/ 1895060 w 1989580"/>
              <a:gd name="connsiteY9" fmla="*/ 1086678 h 2372139"/>
              <a:gd name="connsiteX10" fmla="*/ 1908313 w 1989580"/>
              <a:gd name="connsiteY10" fmla="*/ 993913 h 2372139"/>
              <a:gd name="connsiteX11" fmla="*/ 1921565 w 1989580"/>
              <a:gd name="connsiteY11" fmla="*/ 954157 h 2372139"/>
              <a:gd name="connsiteX12" fmla="*/ 1934817 w 1989580"/>
              <a:gd name="connsiteY12" fmla="*/ 861391 h 2372139"/>
              <a:gd name="connsiteX13" fmla="*/ 1961321 w 1989580"/>
              <a:gd name="connsiteY13" fmla="*/ 755374 h 2372139"/>
              <a:gd name="connsiteX14" fmla="*/ 1974573 w 1989580"/>
              <a:gd name="connsiteY14" fmla="*/ 622852 h 2372139"/>
              <a:gd name="connsiteX15" fmla="*/ 1987826 w 1989580"/>
              <a:gd name="connsiteY15" fmla="*/ 556591 h 2372139"/>
              <a:gd name="connsiteX16" fmla="*/ 1987826 w 1989580"/>
              <a:gd name="connsiteY16" fmla="*/ 0 h 2372139"/>
              <a:gd name="connsiteX0" fmla="*/ 0 w 1989580"/>
              <a:gd name="connsiteY0" fmla="*/ 2372139 h 2372139"/>
              <a:gd name="connsiteX1" fmla="*/ 26504 w 1989580"/>
              <a:gd name="connsiteY1" fmla="*/ 1563757 h 2372139"/>
              <a:gd name="connsiteX2" fmla="*/ 225286 w 1989580"/>
              <a:gd name="connsiteY2" fmla="*/ 1338470 h 2372139"/>
              <a:gd name="connsiteX3" fmla="*/ 755373 w 1989580"/>
              <a:gd name="connsiteY3" fmla="*/ 1351722 h 2372139"/>
              <a:gd name="connsiteX4" fmla="*/ 1126434 w 1989580"/>
              <a:gd name="connsiteY4" fmla="*/ 1404731 h 2372139"/>
              <a:gd name="connsiteX5" fmla="*/ 1749286 w 1989580"/>
              <a:gd name="connsiteY5" fmla="*/ 1391478 h 2372139"/>
              <a:gd name="connsiteX6" fmla="*/ 1815547 w 1989580"/>
              <a:gd name="connsiteY6" fmla="*/ 1325217 h 2372139"/>
              <a:gd name="connsiteX7" fmla="*/ 1828800 w 1989580"/>
              <a:gd name="connsiteY7" fmla="*/ 1285461 h 2372139"/>
              <a:gd name="connsiteX8" fmla="*/ 1842052 w 1989580"/>
              <a:gd name="connsiteY8" fmla="*/ 1219200 h 2372139"/>
              <a:gd name="connsiteX9" fmla="*/ 1895060 w 1989580"/>
              <a:gd name="connsiteY9" fmla="*/ 1086678 h 2372139"/>
              <a:gd name="connsiteX10" fmla="*/ 1908313 w 1989580"/>
              <a:gd name="connsiteY10" fmla="*/ 993913 h 2372139"/>
              <a:gd name="connsiteX11" fmla="*/ 1921565 w 1989580"/>
              <a:gd name="connsiteY11" fmla="*/ 954157 h 2372139"/>
              <a:gd name="connsiteX12" fmla="*/ 1934817 w 1989580"/>
              <a:gd name="connsiteY12" fmla="*/ 861391 h 2372139"/>
              <a:gd name="connsiteX13" fmla="*/ 1961321 w 1989580"/>
              <a:gd name="connsiteY13" fmla="*/ 755374 h 2372139"/>
              <a:gd name="connsiteX14" fmla="*/ 1974573 w 1989580"/>
              <a:gd name="connsiteY14" fmla="*/ 622852 h 2372139"/>
              <a:gd name="connsiteX15" fmla="*/ 1987826 w 1989580"/>
              <a:gd name="connsiteY15" fmla="*/ 556591 h 2372139"/>
              <a:gd name="connsiteX16" fmla="*/ 1987826 w 1989580"/>
              <a:gd name="connsiteY16" fmla="*/ 0 h 2372139"/>
              <a:gd name="connsiteX0" fmla="*/ 0 w 1989580"/>
              <a:gd name="connsiteY0" fmla="*/ 2372139 h 2372139"/>
              <a:gd name="connsiteX1" fmla="*/ 26504 w 1989580"/>
              <a:gd name="connsiteY1" fmla="*/ 1563757 h 2372139"/>
              <a:gd name="connsiteX2" fmla="*/ 225286 w 1989580"/>
              <a:gd name="connsiteY2" fmla="*/ 1338470 h 2372139"/>
              <a:gd name="connsiteX3" fmla="*/ 755373 w 1989580"/>
              <a:gd name="connsiteY3" fmla="*/ 1351722 h 2372139"/>
              <a:gd name="connsiteX4" fmla="*/ 1126434 w 1989580"/>
              <a:gd name="connsiteY4" fmla="*/ 1404731 h 2372139"/>
              <a:gd name="connsiteX5" fmla="*/ 1749286 w 1989580"/>
              <a:gd name="connsiteY5" fmla="*/ 1391478 h 2372139"/>
              <a:gd name="connsiteX6" fmla="*/ 1815547 w 1989580"/>
              <a:gd name="connsiteY6" fmla="*/ 1325217 h 2372139"/>
              <a:gd name="connsiteX7" fmla="*/ 1828800 w 1989580"/>
              <a:gd name="connsiteY7" fmla="*/ 1285461 h 2372139"/>
              <a:gd name="connsiteX8" fmla="*/ 1895060 w 1989580"/>
              <a:gd name="connsiteY8" fmla="*/ 1086678 h 2372139"/>
              <a:gd name="connsiteX9" fmla="*/ 1908313 w 1989580"/>
              <a:gd name="connsiteY9" fmla="*/ 993913 h 2372139"/>
              <a:gd name="connsiteX10" fmla="*/ 1921565 w 1989580"/>
              <a:gd name="connsiteY10" fmla="*/ 954157 h 2372139"/>
              <a:gd name="connsiteX11" fmla="*/ 1934817 w 1989580"/>
              <a:gd name="connsiteY11" fmla="*/ 861391 h 2372139"/>
              <a:gd name="connsiteX12" fmla="*/ 1961321 w 1989580"/>
              <a:gd name="connsiteY12" fmla="*/ 755374 h 2372139"/>
              <a:gd name="connsiteX13" fmla="*/ 1974573 w 1989580"/>
              <a:gd name="connsiteY13" fmla="*/ 622852 h 2372139"/>
              <a:gd name="connsiteX14" fmla="*/ 1987826 w 1989580"/>
              <a:gd name="connsiteY14" fmla="*/ 556591 h 2372139"/>
              <a:gd name="connsiteX15" fmla="*/ 1987826 w 1989580"/>
              <a:gd name="connsiteY15" fmla="*/ 0 h 2372139"/>
              <a:gd name="connsiteX0" fmla="*/ 0 w 1989580"/>
              <a:gd name="connsiteY0" fmla="*/ 2372139 h 2372139"/>
              <a:gd name="connsiteX1" fmla="*/ 26504 w 1989580"/>
              <a:gd name="connsiteY1" fmla="*/ 1563757 h 2372139"/>
              <a:gd name="connsiteX2" fmla="*/ 225286 w 1989580"/>
              <a:gd name="connsiteY2" fmla="*/ 1338470 h 2372139"/>
              <a:gd name="connsiteX3" fmla="*/ 755373 w 1989580"/>
              <a:gd name="connsiteY3" fmla="*/ 1351722 h 2372139"/>
              <a:gd name="connsiteX4" fmla="*/ 1126434 w 1989580"/>
              <a:gd name="connsiteY4" fmla="*/ 1404731 h 2372139"/>
              <a:gd name="connsiteX5" fmla="*/ 1749286 w 1989580"/>
              <a:gd name="connsiteY5" fmla="*/ 1391478 h 2372139"/>
              <a:gd name="connsiteX6" fmla="*/ 1815547 w 1989580"/>
              <a:gd name="connsiteY6" fmla="*/ 1325217 h 2372139"/>
              <a:gd name="connsiteX7" fmla="*/ 1828800 w 1989580"/>
              <a:gd name="connsiteY7" fmla="*/ 1285461 h 2372139"/>
              <a:gd name="connsiteX8" fmla="*/ 1895060 w 1989580"/>
              <a:gd name="connsiteY8" fmla="*/ 1086678 h 2372139"/>
              <a:gd name="connsiteX9" fmla="*/ 1908313 w 1989580"/>
              <a:gd name="connsiteY9" fmla="*/ 993913 h 2372139"/>
              <a:gd name="connsiteX10" fmla="*/ 1934817 w 1989580"/>
              <a:gd name="connsiteY10" fmla="*/ 861391 h 2372139"/>
              <a:gd name="connsiteX11" fmla="*/ 1961321 w 1989580"/>
              <a:gd name="connsiteY11" fmla="*/ 755374 h 2372139"/>
              <a:gd name="connsiteX12" fmla="*/ 1974573 w 1989580"/>
              <a:gd name="connsiteY12" fmla="*/ 622852 h 2372139"/>
              <a:gd name="connsiteX13" fmla="*/ 1987826 w 1989580"/>
              <a:gd name="connsiteY13" fmla="*/ 556591 h 2372139"/>
              <a:gd name="connsiteX14" fmla="*/ 1987826 w 1989580"/>
              <a:gd name="connsiteY14" fmla="*/ 0 h 2372139"/>
              <a:gd name="connsiteX0" fmla="*/ 0 w 1989580"/>
              <a:gd name="connsiteY0" fmla="*/ 2372139 h 2372139"/>
              <a:gd name="connsiteX1" fmla="*/ 26504 w 1989580"/>
              <a:gd name="connsiteY1" fmla="*/ 1563757 h 2372139"/>
              <a:gd name="connsiteX2" fmla="*/ 225286 w 1989580"/>
              <a:gd name="connsiteY2" fmla="*/ 1338470 h 2372139"/>
              <a:gd name="connsiteX3" fmla="*/ 755373 w 1989580"/>
              <a:gd name="connsiteY3" fmla="*/ 1351722 h 2372139"/>
              <a:gd name="connsiteX4" fmla="*/ 1126434 w 1989580"/>
              <a:gd name="connsiteY4" fmla="*/ 1404731 h 2372139"/>
              <a:gd name="connsiteX5" fmla="*/ 1749286 w 1989580"/>
              <a:gd name="connsiteY5" fmla="*/ 1391478 h 2372139"/>
              <a:gd name="connsiteX6" fmla="*/ 1815547 w 1989580"/>
              <a:gd name="connsiteY6" fmla="*/ 1325217 h 2372139"/>
              <a:gd name="connsiteX7" fmla="*/ 1828800 w 1989580"/>
              <a:gd name="connsiteY7" fmla="*/ 1285461 h 2372139"/>
              <a:gd name="connsiteX8" fmla="*/ 1895060 w 1989580"/>
              <a:gd name="connsiteY8" fmla="*/ 1086678 h 2372139"/>
              <a:gd name="connsiteX9" fmla="*/ 1908313 w 1989580"/>
              <a:gd name="connsiteY9" fmla="*/ 993913 h 2372139"/>
              <a:gd name="connsiteX10" fmla="*/ 1934817 w 1989580"/>
              <a:gd name="connsiteY10" fmla="*/ 861391 h 2372139"/>
              <a:gd name="connsiteX11" fmla="*/ 1974573 w 1989580"/>
              <a:gd name="connsiteY11" fmla="*/ 622852 h 2372139"/>
              <a:gd name="connsiteX12" fmla="*/ 1987826 w 1989580"/>
              <a:gd name="connsiteY12" fmla="*/ 556591 h 2372139"/>
              <a:gd name="connsiteX13" fmla="*/ 1987826 w 1989580"/>
              <a:gd name="connsiteY13" fmla="*/ 0 h 2372139"/>
              <a:gd name="connsiteX0" fmla="*/ 0 w 1991752"/>
              <a:gd name="connsiteY0" fmla="*/ 2372139 h 2372139"/>
              <a:gd name="connsiteX1" fmla="*/ 26504 w 1991752"/>
              <a:gd name="connsiteY1" fmla="*/ 1563757 h 2372139"/>
              <a:gd name="connsiteX2" fmla="*/ 225286 w 1991752"/>
              <a:gd name="connsiteY2" fmla="*/ 1338470 h 2372139"/>
              <a:gd name="connsiteX3" fmla="*/ 755373 w 1991752"/>
              <a:gd name="connsiteY3" fmla="*/ 1351722 h 2372139"/>
              <a:gd name="connsiteX4" fmla="*/ 1126434 w 1991752"/>
              <a:gd name="connsiteY4" fmla="*/ 1404731 h 2372139"/>
              <a:gd name="connsiteX5" fmla="*/ 1749286 w 1991752"/>
              <a:gd name="connsiteY5" fmla="*/ 1391478 h 2372139"/>
              <a:gd name="connsiteX6" fmla="*/ 1815547 w 1991752"/>
              <a:gd name="connsiteY6" fmla="*/ 1325217 h 2372139"/>
              <a:gd name="connsiteX7" fmla="*/ 1828800 w 1991752"/>
              <a:gd name="connsiteY7" fmla="*/ 1285461 h 2372139"/>
              <a:gd name="connsiteX8" fmla="*/ 1895060 w 1991752"/>
              <a:gd name="connsiteY8" fmla="*/ 1086678 h 2372139"/>
              <a:gd name="connsiteX9" fmla="*/ 1908313 w 1991752"/>
              <a:gd name="connsiteY9" fmla="*/ 993913 h 2372139"/>
              <a:gd name="connsiteX10" fmla="*/ 1934817 w 1991752"/>
              <a:gd name="connsiteY10" fmla="*/ 861391 h 2372139"/>
              <a:gd name="connsiteX11" fmla="*/ 1987826 w 1991752"/>
              <a:gd name="connsiteY11" fmla="*/ 556591 h 2372139"/>
              <a:gd name="connsiteX12" fmla="*/ 1987826 w 1991752"/>
              <a:gd name="connsiteY12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755373 w 1987826"/>
              <a:gd name="connsiteY3" fmla="*/ 1351722 h 2372139"/>
              <a:gd name="connsiteX4" fmla="*/ 1126434 w 1987826"/>
              <a:gd name="connsiteY4" fmla="*/ 1404731 h 2372139"/>
              <a:gd name="connsiteX5" fmla="*/ 1749286 w 1987826"/>
              <a:gd name="connsiteY5" fmla="*/ 1391478 h 2372139"/>
              <a:gd name="connsiteX6" fmla="*/ 1815547 w 1987826"/>
              <a:gd name="connsiteY6" fmla="*/ 1325217 h 2372139"/>
              <a:gd name="connsiteX7" fmla="*/ 1828800 w 1987826"/>
              <a:gd name="connsiteY7" fmla="*/ 1285461 h 2372139"/>
              <a:gd name="connsiteX8" fmla="*/ 1895060 w 1987826"/>
              <a:gd name="connsiteY8" fmla="*/ 1086678 h 2372139"/>
              <a:gd name="connsiteX9" fmla="*/ 1908313 w 1987826"/>
              <a:gd name="connsiteY9" fmla="*/ 993913 h 2372139"/>
              <a:gd name="connsiteX10" fmla="*/ 1934817 w 1987826"/>
              <a:gd name="connsiteY10" fmla="*/ 861391 h 2372139"/>
              <a:gd name="connsiteX11" fmla="*/ 1987826 w 1987826"/>
              <a:gd name="connsiteY11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755373 w 1987826"/>
              <a:gd name="connsiteY3" fmla="*/ 1351722 h 2372139"/>
              <a:gd name="connsiteX4" fmla="*/ 1126434 w 1987826"/>
              <a:gd name="connsiteY4" fmla="*/ 1404731 h 2372139"/>
              <a:gd name="connsiteX5" fmla="*/ 1749286 w 1987826"/>
              <a:gd name="connsiteY5" fmla="*/ 1391478 h 2372139"/>
              <a:gd name="connsiteX6" fmla="*/ 1815547 w 1987826"/>
              <a:gd name="connsiteY6" fmla="*/ 1325217 h 2372139"/>
              <a:gd name="connsiteX7" fmla="*/ 1828800 w 1987826"/>
              <a:gd name="connsiteY7" fmla="*/ 1285461 h 2372139"/>
              <a:gd name="connsiteX8" fmla="*/ 1895060 w 1987826"/>
              <a:gd name="connsiteY8" fmla="*/ 1086678 h 2372139"/>
              <a:gd name="connsiteX9" fmla="*/ 1934817 w 1987826"/>
              <a:gd name="connsiteY9" fmla="*/ 861391 h 2372139"/>
              <a:gd name="connsiteX10" fmla="*/ 1987826 w 1987826"/>
              <a:gd name="connsiteY10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755373 w 1987826"/>
              <a:gd name="connsiteY3" fmla="*/ 1351722 h 2372139"/>
              <a:gd name="connsiteX4" fmla="*/ 1126434 w 1987826"/>
              <a:gd name="connsiteY4" fmla="*/ 1404731 h 2372139"/>
              <a:gd name="connsiteX5" fmla="*/ 1749286 w 1987826"/>
              <a:gd name="connsiteY5" fmla="*/ 1391478 h 2372139"/>
              <a:gd name="connsiteX6" fmla="*/ 1815547 w 1987826"/>
              <a:gd name="connsiteY6" fmla="*/ 1325217 h 2372139"/>
              <a:gd name="connsiteX7" fmla="*/ 1828800 w 1987826"/>
              <a:gd name="connsiteY7" fmla="*/ 1285461 h 2372139"/>
              <a:gd name="connsiteX8" fmla="*/ 1934817 w 1987826"/>
              <a:gd name="connsiteY8" fmla="*/ 861391 h 2372139"/>
              <a:gd name="connsiteX9" fmla="*/ 1987826 w 1987826"/>
              <a:gd name="connsiteY9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755373 w 1987826"/>
              <a:gd name="connsiteY3" fmla="*/ 1351722 h 2372139"/>
              <a:gd name="connsiteX4" fmla="*/ 1126434 w 1987826"/>
              <a:gd name="connsiteY4" fmla="*/ 1404731 h 2372139"/>
              <a:gd name="connsiteX5" fmla="*/ 1749286 w 1987826"/>
              <a:gd name="connsiteY5" fmla="*/ 1391478 h 2372139"/>
              <a:gd name="connsiteX6" fmla="*/ 1815547 w 1987826"/>
              <a:gd name="connsiteY6" fmla="*/ 1325217 h 2372139"/>
              <a:gd name="connsiteX7" fmla="*/ 1934817 w 1987826"/>
              <a:gd name="connsiteY7" fmla="*/ 861391 h 2372139"/>
              <a:gd name="connsiteX8" fmla="*/ 1987826 w 1987826"/>
              <a:gd name="connsiteY8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755373 w 1987826"/>
              <a:gd name="connsiteY3" fmla="*/ 1351722 h 2372139"/>
              <a:gd name="connsiteX4" fmla="*/ 1126434 w 1987826"/>
              <a:gd name="connsiteY4" fmla="*/ 1404731 h 2372139"/>
              <a:gd name="connsiteX5" fmla="*/ 1749286 w 1987826"/>
              <a:gd name="connsiteY5" fmla="*/ 1391478 h 2372139"/>
              <a:gd name="connsiteX6" fmla="*/ 1934817 w 1987826"/>
              <a:gd name="connsiteY6" fmla="*/ 861391 h 2372139"/>
              <a:gd name="connsiteX7" fmla="*/ 1987826 w 1987826"/>
              <a:gd name="connsiteY7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1126434 w 1987826"/>
              <a:gd name="connsiteY3" fmla="*/ 1404731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36112 w 2023938"/>
              <a:gd name="connsiteY0" fmla="*/ 2372139 h 2372139"/>
              <a:gd name="connsiteX1" fmla="*/ 9608 w 2023938"/>
              <a:gd name="connsiteY1" fmla="*/ 1656522 h 2372139"/>
              <a:gd name="connsiteX2" fmla="*/ 261398 w 2023938"/>
              <a:gd name="connsiteY2" fmla="*/ 1338470 h 2372139"/>
              <a:gd name="connsiteX3" fmla="*/ 1692633 w 2023938"/>
              <a:gd name="connsiteY3" fmla="*/ 1431236 h 2372139"/>
              <a:gd name="connsiteX4" fmla="*/ 1785398 w 2023938"/>
              <a:gd name="connsiteY4" fmla="*/ 1391478 h 2372139"/>
              <a:gd name="connsiteX5" fmla="*/ 1970929 w 2023938"/>
              <a:gd name="connsiteY5" fmla="*/ 861391 h 2372139"/>
              <a:gd name="connsiteX6" fmla="*/ 2023938 w 2023938"/>
              <a:gd name="connsiteY6" fmla="*/ 0 h 2372139"/>
              <a:gd name="connsiteX0" fmla="*/ 0 w 1987826"/>
              <a:gd name="connsiteY0" fmla="*/ 2372139 h 2372139"/>
              <a:gd name="connsiteX1" fmla="*/ 53009 w 1987826"/>
              <a:gd name="connsiteY1" fmla="*/ 1696278 h 2372139"/>
              <a:gd name="connsiteX2" fmla="*/ 225286 w 1987826"/>
              <a:gd name="connsiteY2" fmla="*/ 1338470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0 w 1987826"/>
              <a:gd name="connsiteY0" fmla="*/ 2372139 h 2372139"/>
              <a:gd name="connsiteX1" fmla="*/ 53009 w 1987826"/>
              <a:gd name="connsiteY1" fmla="*/ 1696278 h 2372139"/>
              <a:gd name="connsiteX2" fmla="*/ 225286 w 1987826"/>
              <a:gd name="connsiteY2" fmla="*/ 1338470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0 w 1987826"/>
              <a:gd name="connsiteY0" fmla="*/ 2372139 h 2372139"/>
              <a:gd name="connsiteX1" fmla="*/ 53009 w 1987826"/>
              <a:gd name="connsiteY1" fmla="*/ 1696278 h 2372139"/>
              <a:gd name="connsiteX2" fmla="*/ 225286 w 1987826"/>
              <a:gd name="connsiteY2" fmla="*/ 1338470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0 w 1987826"/>
              <a:gd name="connsiteY0" fmla="*/ 2372139 h 2372139"/>
              <a:gd name="connsiteX1" fmla="*/ 53009 w 1987826"/>
              <a:gd name="connsiteY1" fmla="*/ 1696278 h 2372139"/>
              <a:gd name="connsiteX2" fmla="*/ 530086 w 1987826"/>
              <a:gd name="connsiteY2" fmla="*/ 914401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0 w 1987826"/>
              <a:gd name="connsiteY0" fmla="*/ 2372139 h 2372139"/>
              <a:gd name="connsiteX1" fmla="*/ 53009 w 1987826"/>
              <a:gd name="connsiteY1" fmla="*/ 1696278 h 2372139"/>
              <a:gd name="connsiteX2" fmla="*/ 530086 w 1987826"/>
              <a:gd name="connsiteY2" fmla="*/ 914401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14914 w 2002740"/>
              <a:gd name="connsiteY0" fmla="*/ 2372139 h 2372139"/>
              <a:gd name="connsiteX1" fmla="*/ 41419 w 2002740"/>
              <a:gd name="connsiteY1" fmla="*/ 1709530 h 2372139"/>
              <a:gd name="connsiteX2" fmla="*/ 545000 w 2002740"/>
              <a:gd name="connsiteY2" fmla="*/ 914401 h 2372139"/>
              <a:gd name="connsiteX3" fmla="*/ 1671435 w 2002740"/>
              <a:gd name="connsiteY3" fmla="*/ 1431236 h 2372139"/>
              <a:gd name="connsiteX4" fmla="*/ 1764200 w 2002740"/>
              <a:gd name="connsiteY4" fmla="*/ 1391478 h 2372139"/>
              <a:gd name="connsiteX5" fmla="*/ 1949731 w 2002740"/>
              <a:gd name="connsiteY5" fmla="*/ 861391 h 2372139"/>
              <a:gd name="connsiteX6" fmla="*/ 2002740 w 2002740"/>
              <a:gd name="connsiteY6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679252 w 2010557"/>
              <a:gd name="connsiteY3" fmla="*/ 1431236 h 2372139"/>
              <a:gd name="connsiteX4" fmla="*/ 1772017 w 2010557"/>
              <a:gd name="connsiteY4" fmla="*/ 1391478 h 2372139"/>
              <a:gd name="connsiteX5" fmla="*/ 1957548 w 2010557"/>
              <a:gd name="connsiteY5" fmla="*/ 861391 h 2372139"/>
              <a:gd name="connsiteX6" fmla="*/ 2010557 w 2010557"/>
              <a:gd name="connsiteY6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639495 w 2010557"/>
              <a:gd name="connsiteY3" fmla="*/ 1550506 h 2372139"/>
              <a:gd name="connsiteX4" fmla="*/ 1772017 w 2010557"/>
              <a:gd name="connsiteY4" fmla="*/ 1391478 h 2372139"/>
              <a:gd name="connsiteX5" fmla="*/ 1957548 w 2010557"/>
              <a:gd name="connsiteY5" fmla="*/ 861391 h 2372139"/>
              <a:gd name="connsiteX6" fmla="*/ 2010557 w 2010557"/>
              <a:gd name="connsiteY6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639495 w 2010557"/>
              <a:gd name="connsiteY3" fmla="*/ 1550506 h 2372139"/>
              <a:gd name="connsiteX4" fmla="*/ 1864783 w 2010557"/>
              <a:gd name="connsiteY4" fmla="*/ 1404730 h 2372139"/>
              <a:gd name="connsiteX5" fmla="*/ 1957548 w 2010557"/>
              <a:gd name="connsiteY5" fmla="*/ 861391 h 2372139"/>
              <a:gd name="connsiteX6" fmla="*/ 2010557 w 2010557"/>
              <a:gd name="connsiteY6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639495 w 2010557"/>
              <a:gd name="connsiteY3" fmla="*/ 1550506 h 2372139"/>
              <a:gd name="connsiteX4" fmla="*/ 1864783 w 2010557"/>
              <a:gd name="connsiteY4" fmla="*/ 1404730 h 2372139"/>
              <a:gd name="connsiteX5" fmla="*/ 2010557 w 2010557"/>
              <a:gd name="connsiteY5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639495 w 2010557"/>
              <a:gd name="connsiteY3" fmla="*/ 1550506 h 2372139"/>
              <a:gd name="connsiteX4" fmla="*/ 2010557 w 2010557"/>
              <a:gd name="connsiteY4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811773 w 2010557"/>
              <a:gd name="connsiteY3" fmla="*/ 1550506 h 2372139"/>
              <a:gd name="connsiteX4" fmla="*/ 2010557 w 2010557"/>
              <a:gd name="connsiteY4" fmla="*/ 0 h 2372139"/>
              <a:gd name="connsiteX0" fmla="*/ 15891 w 2003717"/>
              <a:gd name="connsiteY0" fmla="*/ 2372139 h 2372139"/>
              <a:gd name="connsiteX1" fmla="*/ 42396 w 2003717"/>
              <a:gd name="connsiteY1" fmla="*/ 1709530 h 2372139"/>
              <a:gd name="connsiteX2" fmla="*/ 559228 w 2003717"/>
              <a:gd name="connsiteY2" fmla="*/ 1537254 h 2372139"/>
              <a:gd name="connsiteX3" fmla="*/ 1804933 w 2003717"/>
              <a:gd name="connsiteY3" fmla="*/ 1550506 h 2372139"/>
              <a:gd name="connsiteX4" fmla="*/ 2003717 w 2003717"/>
              <a:gd name="connsiteY4" fmla="*/ 0 h 2372139"/>
              <a:gd name="connsiteX0" fmla="*/ 108031 w 2095857"/>
              <a:gd name="connsiteY0" fmla="*/ 2372139 h 2372139"/>
              <a:gd name="connsiteX1" fmla="*/ 134536 w 2095857"/>
              <a:gd name="connsiteY1" fmla="*/ 1709530 h 2372139"/>
              <a:gd name="connsiteX2" fmla="*/ 1897073 w 2095857"/>
              <a:gd name="connsiteY2" fmla="*/ 1550506 h 2372139"/>
              <a:gd name="connsiteX3" fmla="*/ 2095857 w 2095857"/>
              <a:gd name="connsiteY3" fmla="*/ 0 h 2372139"/>
              <a:gd name="connsiteX0" fmla="*/ 24021 w 2011847"/>
              <a:gd name="connsiteY0" fmla="*/ 2372139 h 2372139"/>
              <a:gd name="connsiteX1" fmla="*/ 183048 w 2011847"/>
              <a:gd name="connsiteY1" fmla="*/ 1616764 h 2372139"/>
              <a:gd name="connsiteX2" fmla="*/ 1813063 w 2011847"/>
              <a:gd name="connsiteY2" fmla="*/ 1550506 h 2372139"/>
              <a:gd name="connsiteX3" fmla="*/ 2011847 w 2011847"/>
              <a:gd name="connsiteY3" fmla="*/ 0 h 2372139"/>
              <a:gd name="connsiteX0" fmla="*/ 24021 w 2011847"/>
              <a:gd name="connsiteY0" fmla="*/ 2372139 h 2372139"/>
              <a:gd name="connsiteX1" fmla="*/ 183048 w 2011847"/>
              <a:gd name="connsiteY1" fmla="*/ 1616764 h 2372139"/>
              <a:gd name="connsiteX2" fmla="*/ 1813063 w 2011847"/>
              <a:gd name="connsiteY2" fmla="*/ 1550506 h 2372139"/>
              <a:gd name="connsiteX3" fmla="*/ 2011847 w 2011847"/>
              <a:gd name="connsiteY3" fmla="*/ 0 h 2372139"/>
              <a:gd name="connsiteX0" fmla="*/ 6424 w 1994250"/>
              <a:gd name="connsiteY0" fmla="*/ 2372139 h 2372139"/>
              <a:gd name="connsiteX1" fmla="*/ 205207 w 1994250"/>
              <a:gd name="connsiteY1" fmla="*/ 1669773 h 2372139"/>
              <a:gd name="connsiteX2" fmla="*/ 1795466 w 1994250"/>
              <a:gd name="connsiteY2" fmla="*/ 1550506 h 2372139"/>
              <a:gd name="connsiteX3" fmla="*/ 1994250 w 1994250"/>
              <a:gd name="connsiteY3" fmla="*/ 0 h 2372139"/>
              <a:gd name="connsiteX0" fmla="*/ 10565 w 1998391"/>
              <a:gd name="connsiteY0" fmla="*/ 2372139 h 2372139"/>
              <a:gd name="connsiteX1" fmla="*/ 209348 w 1998391"/>
              <a:gd name="connsiteY1" fmla="*/ 1669773 h 2372139"/>
              <a:gd name="connsiteX2" fmla="*/ 1879120 w 1998391"/>
              <a:gd name="connsiteY2" fmla="*/ 1590263 h 2372139"/>
              <a:gd name="connsiteX3" fmla="*/ 1998391 w 1998391"/>
              <a:gd name="connsiteY3" fmla="*/ 0 h 2372139"/>
              <a:gd name="connsiteX0" fmla="*/ 11279 w 2005469"/>
              <a:gd name="connsiteY0" fmla="*/ 2372139 h 2372139"/>
              <a:gd name="connsiteX1" fmla="*/ 210062 w 2005469"/>
              <a:gd name="connsiteY1" fmla="*/ 1669773 h 2372139"/>
              <a:gd name="connsiteX2" fmla="*/ 1893086 w 2005469"/>
              <a:gd name="connsiteY2" fmla="*/ 1616767 h 2372139"/>
              <a:gd name="connsiteX3" fmla="*/ 1999105 w 2005469"/>
              <a:gd name="connsiteY3" fmla="*/ 0 h 2372139"/>
              <a:gd name="connsiteX0" fmla="*/ 11279 w 2005469"/>
              <a:gd name="connsiteY0" fmla="*/ 2372139 h 2372139"/>
              <a:gd name="connsiteX1" fmla="*/ 210062 w 2005469"/>
              <a:gd name="connsiteY1" fmla="*/ 1669773 h 2372139"/>
              <a:gd name="connsiteX2" fmla="*/ 1893086 w 2005469"/>
              <a:gd name="connsiteY2" fmla="*/ 1616767 h 2372139"/>
              <a:gd name="connsiteX3" fmla="*/ 1999105 w 2005469"/>
              <a:gd name="connsiteY3" fmla="*/ 0 h 2372139"/>
              <a:gd name="connsiteX0" fmla="*/ 6162 w 2000352"/>
              <a:gd name="connsiteY0" fmla="*/ 2372139 h 2372139"/>
              <a:gd name="connsiteX1" fmla="*/ 218197 w 2000352"/>
              <a:gd name="connsiteY1" fmla="*/ 1643269 h 2372139"/>
              <a:gd name="connsiteX2" fmla="*/ 1887969 w 2000352"/>
              <a:gd name="connsiteY2" fmla="*/ 1616767 h 2372139"/>
              <a:gd name="connsiteX3" fmla="*/ 1993988 w 2000352"/>
              <a:gd name="connsiteY3" fmla="*/ 0 h 2372139"/>
              <a:gd name="connsiteX0" fmla="*/ 13674 w 2007864"/>
              <a:gd name="connsiteY0" fmla="*/ 2372139 h 2372139"/>
              <a:gd name="connsiteX1" fmla="*/ 225709 w 2007864"/>
              <a:gd name="connsiteY1" fmla="*/ 1643269 h 2372139"/>
              <a:gd name="connsiteX2" fmla="*/ 1895481 w 2007864"/>
              <a:gd name="connsiteY2" fmla="*/ 1616767 h 2372139"/>
              <a:gd name="connsiteX3" fmla="*/ 2001500 w 2007864"/>
              <a:gd name="connsiteY3" fmla="*/ 0 h 2372139"/>
              <a:gd name="connsiteX0" fmla="*/ 13674 w 2007864"/>
              <a:gd name="connsiteY0" fmla="*/ 2372139 h 2372139"/>
              <a:gd name="connsiteX1" fmla="*/ 225709 w 2007864"/>
              <a:gd name="connsiteY1" fmla="*/ 1643269 h 2372139"/>
              <a:gd name="connsiteX2" fmla="*/ 1895481 w 2007864"/>
              <a:gd name="connsiteY2" fmla="*/ 1616767 h 2372139"/>
              <a:gd name="connsiteX3" fmla="*/ 2001500 w 2007864"/>
              <a:gd name="connsiteY3" fmla="*/ 0 h 2372139"/>
              <a:gd name="connsiteX0" fmla="*/ 13674 w 2007864"/>
              <a:gd name="connsiteY0" fmla="*/ 2372139 h 2372139"/>
              <a:gd name="connsiteX1" fmla="*/ 225709 w 2007864"/>
              <a:gd name="connsiteY1" fmla="*/ 1643269 h 2372139"/>
              <a:gd name="connsiteX2" fmla="*/ 1895481 w 2007864"/>
              <a:gd name="connsiteY2" fmla="*/ 1616767 h 2372139"/>
              <a:gd name="connsiteX3" fmla="*/ 2001500 w 2007864"/>
              <a:gd name="connsiteY3" fmla="*/ 0 h 2372139"/>
              <a:gd name="connsiteX0" fmla="*/ 13674 w 2007864"/>
              <a:gd name="connsiteY0" fmla="*/ 2372139 h 2372139"/>
              <a:gd name="connsiteX1" fmla="*/ 225709 w 2007864"/>
              <a:gd name="connsiteY1" fmla="*/ 1643269 h 2372139"/>
              <a:gd name="connsiteX2" fmla="*/ 1895481 w 2007864"/>
              <a:gd name="connsiteY2" fmla="*/ 1616767 h 2372139"/>
              <a:gd name="connsiteX3" fmla="*/ 2001500 w 2007864"/>
              <a:gd name="connsiteY3" fmla="*/ 0 h 2372139"/>
              <a:gd name="connsiteX0" fmla="*/ 13674 w 2007864"/>
              <a:gd name="connsiteY0" fmla="*/ 2372139 h 2372139"/>
              <a:gd name="connsiteX1" fmla="*/ 225709 w 2007864"/>
              <a:gd name="connsiteY1" fmla="*/ 1643269 h 2372139"/>
              <a:gd name="connsiteX2" fmla="*/ 1560760 w 2007864"/>
              <a:gd name="connsiteY2" fmla="*/ 1692673 h 2372139"/>
              <a:gd name="connsiteX3" fmla="*/ 1895481 w 2007864"/>
              <a:gd name="connsiteY3" fmla="*/ 1616767 h 2372139"/>
              <a:gd name="connsiteX4" fmla="*/ 2001500 w 2007864"/>
              <a:gd name="connsiteY4" fmla="*/ 0 h 2372139"/>
              <a:gd name="connsiteX0" fmla="*/ 13674 w 2001500"/>
              <a:gd name="connsiteY0" fmla="*/ 2372139 h 2372139"/>
              <a:gd name="connsiteX1" fmla="*/ 225709 w 2001500"/>
              <a:gd name="connsiteY1" fmla="*/ 1643269 h 2372139"/>
              <a:gd name="connsiteX2" fmla="*/ 1560760 w 2001500"/>
              <a:gd name="connsiteY2" fmla="*/ 1692673 h 2372139"/>
              <a:gd name="connsiteX3" fmla="*/ 1895481 w 2001500"/>
              <a:gd name="connsiteY3" fmla="*/ 1616767 h 2372139"/>
              <a:gd name="connsiteX4" fmla="*/ 1984829 w 2001500"/>
              <a:gd name="connsiteY4" fmla="*/ 1374621 h 2372139"/>
              <a:gd name="connsiteX5" fmla="*/ 2001500 w 2001500"/>
              <a:gd name="connsiteY5" fmla="*/ 0 h 2372139"/>
              <a:gd name="connsiteX0" fmla="*/ 13674 w 2001500"/>
              <a:gd name="connsiteY0" fmla="*/ 2372139 h 2372139"/>
              <a:gd name="connsiteX1" fmla="*/ 225709 w 2001500"/>
              <a:gd name="connsiteY1" fmla="*/ 1643269 h 2372139"/>
              <a:gd name="connsiteX2" fmla="*/ 381316 w 2001500"/>
              <a:gd name="connsiteY2" fmla="*/ 1613160 h 2372139"/>
              <a:gd name="connsiteX3" fmla="*/ 1560760 w 2001500"/>
              <a:gd name="connsiteY3" fmla="*/ 1692673 h 2372139"/>
              <a:gd name="connsiteX4" fmla="*/ 1895481 w 2001500"/>
              <a:gd name="connsiteY4" fmla="*/ 1616767 h 2372139"/>
              <a:gd name="connsiteX5" fmla="*/ 1984829 w 2001500"/>
              <a:gd name="connsiteY5" fmla="*/ 1374621 h 2372139"/>
              <a:gd name="connsiteX6" fmla="*/ 2001500 w 2001500"/>
              <a:gd name="connsiteY6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7802 w 1995628"/>
              <a:gd name="connsiteY0" fmla="*/ 2372139 h 2372139"/>
              <a:gd name="connsiteX1" fmla="*/ 17636 w 1995628"/>
              <a:gd name="connsiteY1" fmla="*/ 1825195 h 2372139"/>
              <a:gd name="connsiteX2" fmla="*/ 219837 w 1995628"/>
              <a:gd name="connsiteY2" fmla="*/ 1643269 h 2372139"/>
              <a:gd name="connsiteX3" fmla="*/ 375444 w 1995628"/>
              <a:gd name="connsiteY3" fmla="*/ 1613160 h 2372139"/>
              <a:gd name="connsiteX4" fmla="*/ 1554888 w 1995628"/>
              <a:gd name="connsiteY4" fmla="*/ 1692673 h 2372139"/>
              <a:gd name="connsiteX5" fmla="*/ 1889609 w 1995628"/>
              <a:gd name="connsiteY5" fmla="*/ 1616767 h 2372139"/>
              <a:gd name="connsiteX6" fmla="*/ 1978957 w 1995628"/>
              <a:gd name="connsiteY6" fmla="*/ 1374621 h 2372139"/>
              <a:gd name="connsiteX7" fmla="*/ 1995628 w 1995628"/>
              <a:gd name="connsiteY7" fmla="*/ 0 h 2372139"/>
              <a:gd name="connsiteX0" fmla="*/ 0 w 1987826"/>
              <a:gd name="connsiteY0" fmla="*/ 2372139 h 2372139"/>
              <a:gd name="connsiteX1" fmla="*/ 9834 w 1987826"/>
              <a:gd name="connsiteY1" fmla="*/ 1825195 h 2372139"/>
              <a:gd name="connsiteX2" fmla="*/ 92765 w 1987826"/>
              <a:gd name="connsiteY2" fmla="*/ 1616765 h 2372139"/>
              <a:gd name="connsiteX3" fmla="*/ 367642 w 1987826"/>
              <a:gd name="connsiteY3" fmla="*/ 1613160 h 2372139"/>
              <a:gd name="connsiteX4" fmla="*/ 1547086 w 1987826"/>
              <a:gd name="connsiteY4" fmla="*/ 1692673 h 2372139"/>
              <a:gd name="connsiteX5" fmla="*/ 1881807 w 1987826"/>
              <a:gd name="connsiteY5" fmla="*/ 1616767 h 2372139"/>
              <a:gd name="connsiteX6" fmla="*/ 1971155 w 1987826"/>
              <a:gd name="connsiteY6" fmla="*/ 1374621 h 2372139"/>
              <a:gd name="connsiteX7" fmla="*/ 1987826 w 1987826"/>
              <a:gd name="connsiteY7" fmla="*/ 0 h 2372139"/>
              <a:gd name="connsiteX0" fmla="*/ 0 w 1987826"/>
              <a:gd name="connsiteY0" fmla="*/ 2372139 h 2372139"/>
              <a:gd name="connsiteX1" fmla="*/ 9834 w 1987826"/>
              <a:gd name="connsiteY1" fmla="*/ 1825195 h 2372139"/>
              <a:gd name="connsiteX2" fmla="*/ 92765 w 1987826"/>
              <a:gd name="connsiteY2" fmla="*/ 1616765 h 2372139"/>
              <a:gd name="connsiteX3" fmla="*/ 367642 w 1987826"/>
              <a:gd name="connsiteY3" fmla="*/ 1613160 h 2372139"/>
              <a:gd name="connsiteX4" fmla="*/ 1547086 w 1987826"/>
              <a:gd name="connsiteY4" fmla="*/ 1692673 h 2372139"/>
              <a:gd name="connsiteX5" fmla="*/ 1881807 w 1987826"/>
              <a:gd name="connsiteY5" fmla="*/ 1616767 h 2372139"/>
              <a:gd name="connsiteX6" fmla="*/ 1971155 w 1987826"/>
              <a:gd name="connsiteY6" fmla="*/ 1374621 h 2372139"/>
              <a:gd name="connsiteX7" fmla="*/ 1987826 w 1987826"/>
              <a:gd name="connsiteY7" fmla="*/ 0 h 2372139"/>
              <a:gd name="connsiteX0" fmla="*/ 0 w 1987826"/>
              <a:gd name="connsiteY0" fmla="*/ 2372139 h 2372139"/>
              <a:gd name="connsiteX1" fmla="*/ 9834 w 1987826"/>
              <a:gd name="connsiteY1" fmla="*/ 1825195 h 2372139"/>
              <a:gd name="connsiteX2" fmla="*/ 92765 w 1987826"/>
              <a:gd name="connsiteY2" fmla="*/ 1616765 h 2372139"/>
              <a:gd name="connsiteX3" fmla="*/ 367642 w 1987826"/>
              <a:gd name="connsiteY3" fmla="*/ 1613160 h 2372139"/>
              <a:gd name="connsiteX4" fmla="*/ 1547086 w 1987826"/>
              <a:gd name="connsiteY4" fmla="*/ 1692673 h 2372139"/>
              <a:gd name="connsiteX5" fmla="*/ 1881807 w 1987826"/>
              <a:gd name="connsiteY5" fmla="*/ 1616767 h 2372139"/>
              <a:gd name="connsiteX6" fmla="*/ 1971155 w 1987826"/>
              <a:gd name="connsiteY6" fmla="*/ 1374621 h 2372139"/>
              <a:gd name="connsiteX7" fmla="*/ 1987826 w 1987826"/>
              <a:gd name="connsiteY7" fmla="*/ 0 h 2372139"/>
              <a:gd name="connsiteX0" fmla="*/ 0 w 1987826"/>
              <a:gd name="connsiteY0" fmla="*/ 2372139 h 2372139"/>
              <a:gd name="connsiteX1" fmla="*/ 9834 w 1987826"/>
              <a:gd name="connsiteY1" fmla="*/ 1825195 h 2372139"/>
              <a:gd name="connsiteX2" fmla="*/ 92765 w 1987826"/>
              <a:gd name="connsiteY2" fmla="*/ 1616765 h 2372139"/>
              <a:gd name="connsiteX3" fmla="*/ 367642 w 1987826"/>
              <a:gd name="connsiteY3" fmla="*/ 1613160 h 2372139"/>
              <a:gd name="connsiteX4" fmla="*/ 1547086 w 1987826"/>
              <a:gd name="connsiteY4" fmla="*/ 1613160 h 2372139"/>
              <a:gd name="connsiteX5" fmla="*/ 1881807 w 1987826"/>
              <a:gd name="connsiteY5" fmla="*/ 1616767 h 2372139"/>
              <a:gd name="connsiteX6" fmla="*/ 1971155 w 1987826"/>
              <a:gd name="connsiteY6" fmla="*/ 1374621 h 2372139"/>
              <a:gd name="connsiteX7" fmla="*/ 1987826 w 1987826"/>
              <a:gd name="connsiteY7" fmla="*/ 0 h 2372139"/>
              <a:gd name="connsiteX0" fmla="*/ 0 w 1992545"/>
              <a:gd name="connsiteY0" fmla="*/ 2372139 h 2372139"/>
              <a:gd name="connsiteX1" fmla="*/ 9834 w 1992545"/>
              <a:gd name="connsiteY1" fmla="*/ 1825195 h 2372139"/>
              <a:gd name="connsiteX2" fmla="*/ 92765 w 1992545"/>
              <a:gd name="connsiteY2" fmla="*/ 1616765 h 2372139"/>
              <a:gd name="connsiteX3" fmla="*/ 367642 w 1992545"/>
              <a:gd name="connsiteY3" fmla="*/ 1613160 h 2372139"/>
              <a:gd name="connsiteX4" fmla="*/ 1547086 w 1992545"/>
              <a:gd name="connsiteY4" fmla="*/ 1613160 h 2372139"/>
              <a:gd name="connsiteX5" fmla="*/ 1881807 w 1992545"/>
              <a:gd name="connsiteY5" fmla="*/ 1616767 h 2372139"/>
              <a:gd name="connsiteX6" fmla="*/ 1984407 w 1992545"/>
              <a:gd name="connsiteY6" fmla="*/ 1321612 h 2372139"/>
              <a:gd name="connsiteX7" fmla="*/ 1987826 w 1992545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25195 h 2372139"/>
              <a:gd name="connsiteX2" fmla="*/ 92765 w 1989612"/>
              <a:gd name="connsiteY2" fmla="*/ 1616765 h 2372139"/>
              <a:gd name="connsiteX3" fmla="*/ 367642 w 1989612"/>
              <a:gd name="connsiteY3" fmla="*/ 1613160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37904 w 2027516"/>
              <a:gd name="connsiteY0" fmla="*/ 2372139 h 2372139"/>
              <a:gd name="connsiteX1" fmla="*/ 47738 w 2027516"/>
              <a:gd name="connsiteY1" fmla="*/ 1825195 h 2372139"/>
              <a:gd name="connsiteX2" fmla="*/ 64408 w 2027516"/>
              <a:gd name="connsiteY2" fmla="*/ 1311965 h 2372139"/>
              <a:gd name="connsiteX3" fmla="*/ 405546 w 2027516"/>
              <a:gd name="connsiteY3" fmla="*/ 1613160 h 2372139"/>
              <a:gd name="connsiteX4" fmla="*/ 1584990 w 2027516"/>
              <a:gd name="connsiteY4" fmla="*/ 1613160 h 2372139"/>
              <a:gd name="connsiteX5" fmla="*/ 1959468 w 2027516"/>
              <a:gd name="connsiteY5" fmla="*/ 1603514 h 2372139"/>
              <a:gd name="connsiteX6" fmla="*/ 2022311 w 2027516"/>
              <a:gd name="connsiteY6" fmla="*/ 1321612 h 2372139"/>
              <a:gd name="connsiteX7" fmla="*/ 2025730 w 2027516"/>
              <a:gd name="connsiteY7" fmla="*/ 0 h 2372139"/>
              <a:gd name="connsiteX0" fmla="*/ 37904 w 2027516"/>
              <a:gd name="connsiteY0" fmla="*/ 2372139 h 2372139"/>
              <a:gd name="connsiteX1" fmla="*/ 47738 w 2027516"/>
              <a:gd name="connsiteY1" fmla="*/ 1825195 h 2372139"/>
              <a:gd name="connsiteX2" fmla="*/ 64408 w 2027516"/>
              <a:gd name="connsiteY2" fmla="*/ 1311965 h 2372139"/>
              <a:gd name="connsiteX3" fmla="*/ 405546 w 2027516"/>
              <a:gd name="connsiteY3" fmla="*/ 1613160 h 2372139"/>
              <a:gd name="connsiteX4" fmla="*/ 1584990 w 2027516"/>
              <a:gd name="connsiteY4" fmla="*/ 1613160 h 2372139"/>
              <a:gd name="connsiteX5" fmla="*/ 1959468 w 2027516"/>
              <a:gd name="connsiteY5" fmla="*/ 1603514 h 2372139"/>
              <a:gd name="connsiteX6" fmla="*/ 2022311 w 2027516"/>
              <a:gd name="connsiteY6" fmla="*/ 1321612 h 2372139"/>
              <a:gd name="connsiteX7" fmla="*/ 2025730 w 2027516"/>
              <a:gd name="connsiteY7" fmla="*/ 0 h 2372139"/>
              <a:gd name="connsiteX0" fmla="*/ 43774 w 2033386"/>
              <a:gd name="connsiteY0" fmla="*/ 2372139 h 2372139"/>
              <a:gd name="connsiteX1" fmla="*/ 53608 w 2033386"/>
              <a:gd name="connsiteY1" fmla="*/ 1825195 h 2372139"/>
              <a:gd name="connsiteX2" fmla="*/ 70278 w 2033386"/>
              <a:gd name="connsiteY2" fmla="*/ 1311965 h 2372139"/>
              <a:gd name="connsiteX3" fmla="*/ 411416 w 2033386"/>
              <a:gd name="connsiteY3" fmla="*/ 1613160 h 2372139"/>
              <a:gd name="connsiteX4" fmla="*/ 1590860 w 2033386"/>
              <a:gd name="connsiteY4" fmla="*/ 1613160 h 2372139"/>
              <a:gd name="connsiteX5" fmla="*/ 1965338 w 2033386"/>
              <a:gd name="connsiteY5" fmla="*/ 1603514 h 2372139"/>
              <a:gd name="connsiteX6" fmla="*/ 2028181 w 2033386"/>
              <a:gd name="connsiteY6" fmla="*/ 1321612 h 2372139"/>
              <a:gd name="connsiteX7" fmla="*/ 2031600 w 2033386"/>
              <a:gd name="connsiteY7" fmla="*/ 0 h 2372139"/>
              <a:gd name="connsiteX0" fmla="*/ 288 w 1989900"/>
              <a:gd name="connsiteY0" fmla="*/ 2372139 h 2372139"/>
              <a:gd name="connsiteX1" fmla="*/ 10122 w 1989900"/>
              <a:gd name="connsiteY1" fmla="*/ 1825195 h 2372139"/>
              <a:gd name="connsiteX2" fmla="*/ 106305 w 1989900"/>
              <a:gd name="connsiteY2" fmla="*/ 1616765 h 2372139"/>
              <a:gd name="connsiteX3" fmla="*/ 367930 w 1989900"/>
              <a:gd name="connsiteY3" fmla="*/ 1613160 h 2372139"/>
              <a:gd name="connsiteX4" fmla="*/ 1547374 w 1989900"/>
              <a:gd name="connsiteY4" fmla="*/ 1613160 h 2372139"/>
              <a:gd name="connsiteX5" fmla="*/ 1921852 w 1989900"/>
              <a:gd name="connsiteY5" fmla="*/ 1603514 h 2372139"/>
              <a:gd name="connsiteX6" fmla="*/ 1984695 w 1989900"/>
              <a:gd name="connsiteY6" fmla="*/ 1321612 h 2372139"/>
              <a:gd name="connsiteX7" fmla="*/ 1988114 w 1989900"/>
              <a:gd name="connsiteY7" fmla="*/ 0 h 2372139"/>
              <a:gd name="connsiteX0" fmla="*/ 288 w 1989900"/>
              <a:gd name="connsiteY0" fmla="*/ 2372139 h 2372139"/>
              <a:gd name="connsiteX1" fmla="*/ 10122 w 1989900"/>
              <a:gd name="connsiteY1" fmla="*/ 1825195 h 2372139"/>
              <a:gd name="connsiteX2" fmla="*/ 106305 w 1989900"/>
              <a:gd name="connsiteY2" fmla="*/ 1616765 h 2372139"/>
              <a:gd name="connsiteX3" fmla="*/ 367930 w 1989900"/>
              <a:gd name="connsiteY3" fmla="*/ 1546899 h 2372139"/>
              <a:gd name="connsiteX4" fmla="*/ 1547374 w 1989900"/>
              <a:gd name="connsiteY4" fmla="*/ 1613160 h 2372139"/>
              <a:gd name="connsiteX5" fmla="*/ 1921852 w 1989900"/>
              <a:gd name="connsiteY5" fmla="*/ 1603514 h 2372139"/>
              <a:gd name="connsiteX6" fmla="*/ 1984695 w 1989900"/>
              <a:gd name="connsiteY6" fmla="*/ 1321612 h 2372139"/>
              <a:gd name="connsiteX7" fmla="*/ 1988114 w 1989900"/>
              <a:gd name="connsiteY7" fmla="*/ 0 h 2372139"/>
              <a:gd name="connsiteX0" fmla="*/ 288 w 1989900"/>
              <a:gd name="connsiteY0" fmla="*/ 2372139 h 2372139"/>
              <a:gd name="connsiteX1" fmla="*/ 10122 w 1989900"/>
              <a:gd name="connsiteY1" fmla="*/ 1825195 h 2372139"/>
              <a:gd name="connsiteX2" fmla="*/ 106305 w 1989900"/>
              <a:gd name="connsiteY2" fmla="*/ 1616765 h 2372139"/>
              <a:gd name="connsiteX3" fmla="*/ 394435 w 1989900"/>
              <a:gd name="connsiteY3" fmla="*/ 1626412 h 2372139"/>
              <a:gd name="connsiteX4" fmla="*/ 1547374 w 1989900"/>
              <a:gd name="connsiteY4" fmla="*/ 1613160 h 2372139"/>
              <a:gd name="connsiteX5" fmla="*/ 1921852 w 1989900"/>
              <a:gd name="connsiteY5" fmla="*/ 1603514 h 2372139"/>
              <a:gd name="connsiteX6" fmla="*/ 1984695 w 1989900"/>
              <a:gd name="connsiteY6" fmla="*/ 1321612 h 2372139"/>
              <a:gd name="connsiteX7" fmla="*/ 1988114 w 1989900"/>
              <a:gd name="connsiteY7" fmla="*/ 0 h 2372139"/>
              <a:gd name="connsiteX0" fmla="*/ 33966 w 2023578"/>
              <a:gd name="connsiteY0" fmla="*/ 2372139 h 2372139"/>
              <a:gd name="connsiteX1" fmla="*/ 43800 w 2023578"/>
              <a:gd name="connsiteY1" fmla="*/ 1825195 h 2372139"/>
              <a:gd name="connsiteX2" fmla="*/ 73722 w 2023578"/>
              <a:gd name="connsiteY2" fmla="*/ 1669774 h 2372139"/>
              <a:gd name="connsiteX3" fmla="*/ 428113 w 2023578"/>
              <a:gd name="connsiteY3" fmla="*/ 1626412 h 2372139"/>
              <a:gd name="connsiteX4" fmla="*/ 1581052 w 2023578"/>
              <a:gd name="connsiteY4" fmla="*/ 1613160 h 2372139"/>
              <a:gd name="connsiteX5" fmla="*/ 1955530 w 2023578"/>
              <a:gd name="connsiteY5" fmla="*/ 1603514 h 2372139"/>
              <a:gd name="connsiteX6" fmla="*/ 2018373 w 2023578"/>
              <a:gd name="connsiteY6" fmla="*/ 1321612 h 2372139"/>
              <a:gd name="connsiteX7" fmla="*/ 2021792 w 2023578"/>
              <a:gd name="connsiteY7" fmla="*/ 0 h 2372139"/>
              <a:gd name="connsiteX0" fmla="*/ 33966 w 2023578"/>
              <a:gd name="connsiteY0" fmla="*/ 2372139 h 2372139"/>
              <a:gd name="connsiteX1" fmla="*/ 43800 w 2023578"/>
              <a:gd name="connsiteY1" fmla="*/ 1825195 h 2372139"/>
              <a:gd name="connsiteX2" fmla="*/ 73722 w 2023578"/>
              <a:gd name="connsiteY2" fmla="*/ 1669774 h 2372139"/>
              <a:gd name="connsiteX3" fmla="*/ 428113 w 2023578"/>
              <a:gd name="connsiteY3" fmla="*/ 1626412 h 2372139"/>
              <a:gd name="connsiteX4" fmla="*/ 1581052 w 2023578"/>
              <a:gd name="connsiteY4" fmla="*/ 1613160 h 2372139"/>
              <a:gd name="connsiteX5" fmla="*/ 1955530 w 2023578"/>
              <a:gd name="connsiteY5" fmla="*/ 1603514 h 2372139"/>
              <a:gd name="connsiteX6" fmla="*/ 2018373 w 2023578"/>
              <a:gd name="connsiteY6" fmla="*/ 1321612 h 2372139"/>
              <a:gd name="connsiteX7" fmla="*/ 2021792 w 2023578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2519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2519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5553 w 1995165"/>
              <a:gd name="connsiteY0" fmla="*/ 2372139 h 2372139"/>
              <a:gd name="connsiteX1" fmla="*/ 15387 w 1995165"/>
              <a:gd name="connsiteY1" fmla="*/ 1811942 h 2372139"/>
              <a:gd name="connsiteX2" fmla="*/ 45309 w 1995165"/>
              <a:gd name="connsiteY2" fmla="*/ 1669774 h 2372139"/>
              <a:gd name="connsiteX3" fmla="*/ 399700 w 1995165"/>
              <a:gd name="connsiteY3" fmla="*/ 1626412 h 2372139"/>
              <a:gd name="connsiteX4" fmla="*/ 1552639 w 1995165"/>
              <a:gd name="connsiteY4" fmla="*/ 1613160 h 2372139"/>
              <a:gd name="connsiteX5" fmla="*/ 1927117 w 1995165"/>
              <a:gd name="connsiteY5" fmla="*/ 1603514 h 2372139"/>
              <a:gd name="connsiteX6" fmla="*/ 1989960 w 1995165"/>
              <a:gd name="connsiteY6" fmla="*/ 1321612 h 2372139"/>
              <a:gd name="connsiteX7" fmla="*/ 1993379 w 1995165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2193 w 1991805"/>
              <a:gd name="connsiteY0" fmla="*/ 2372139 h 2372139"/>
              <a:gd name="connsiteX1" fmla="*/ 6357 w 1991805"/>
              <a:gd name="connsiteY1" fmla="*/ 1828875 h 2372139"/>
              <a:gd name="connsiteX2" fmla="*/ 41949 w 1991805"/>
              <a:gd name="connsiteY2" fmla="*/ 1669774 h 2372139"/>
              <a:gd name="connsiteX3" fmla="*/ 396340 w 1991805"/>
              <a:gd name="connsiteY3" fmla="*/ 1626412 h 2372139"/>
              <a:gd name="connsiteX4" fmla="*/ 1549279 w 1991805"/>
              <a:gd name="connsiteY4" fmla="*/ 1613160 h 2372139"/>
              <a:gd name="connsiteX5" fmla="*/ 1923757 w 1991805"/>
              <a:gd name="connsiteY5" fmla="*/ 1603514 h 2372139"/>
              <a:gd name="connsiteX6" fmla="*/ 1986600 w 1991805"/>
              <a:gd name="connsiteY6" fmla="*/ 1321612 h 2372139"/>
              <a:gd name="connsiteX7" fmla="*/ 1990019 w 1991805"/>
              <a:gd name="connsiteY7" fmla="*/ 0 h 2372139"/>
              <a:gd name="connsiteX0" fmla="*/ 0 w 1989612"/>
              <a:gd name="connsiteY0" fmla="*/ 2372139 h 2372139"/>
              <a:gd name="connsiteX1" fmla="*/ 4164 w 1989612"/>
              <a:gd name="connsiteY1" fmla="*/ 182887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4164 w 1989612"/>
              <a:gd name="connsiteY1" fmla="*/ 182887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4164 w 1989612"/>
              <a:gd name="connsiteY1" fmla="*/ 182887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4164 w 1989612"/>
              <a:gd name="connsiteY1" fmla="*/ 182887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11724 w 1989612"/>
              <a:gd name="connsiteY1" fmla="*/ 17611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1702 w 1991314"/>
              <a:gd name="connsiteY0" fmla="*/ 2372139 h 2372139"/>
              <a:gd name="connsiteX1" fmla="*/ 41458 w 1991314"/>
              <a:gd name="connsiteY1" fmla="*/ 1669774 h 2372139"/>
              <a:gd name="connsiteX2" fmla="*/ 395849 w 1991314"/>
              <a:gd name="connsiteY2" fmla="*/ 1626412 h 2372139"/>
              <a:gd name="connsiteX3" fmla="*/ 1548788 w 1991314"/>
              <a:gd name="connsiteY3" fmla="*/ 1613160 h 2372139"/>
              <a:gd name="connsiteX4" fmla="*/ 1923266 w 1991314"/>
              <a:gd name="connsiteY4" fmla="*/ 1603514 h 2372139"/>
              <a:gd name="connsiteX5" fmla="*/ 1986109 w 1991314"/>
              <a:gd name="connsiteY5" fmla="*/ 1321612 h 2372139"/>
              <a:gd name="connsiteX6" fmla="*/ 1989528 w 1991314"/>
              <a:gd name="connsiteY6" fmla="*/ 0 h 2372139"/>
              <a:gd name="connsiteX0" fmla="*/ 0 w 1989612"/>
              <a:gd name="connsiteY0" fmla="*/ 2372139 h 2372139"/>
              <a:gd name="connsiteX1" fmla="*/ 58656 w 1989612"/>
              <a:gd name="connsiteY1" fmla="*/ 1686708 h 2372139"/>
              <a:gd name="connsiteX2" fmla="*/ 394147 w 1989612"/>
              <a:gd name="connsiteY2" fmla="*/ 1626412 h 2372139"/>
              <a:gd name="connsiteX3" fmla="*/ 1547086 w 1989612"/>
              <a:gd name="connsiteY3" fmla="*/ 1613160 h 2372139"/>
              <a:gd name="connsiteX4" fmla="*/ 1921564 w 1989612"/>
              <a:gd name="connsiteY4" fmla="*/ 1603514 h 2372139"/>
              <a:gd name="connsiteX5" fmla="*/ 1984407 w 1989612"/>
              <a:gd name="connsiteY5" fmla="*/ 1321612 h 2372139"/>
              <a:gd name="connsiteX6" fmla="*/ 1987826 w 1989612"/>
              <a:gd name="connsiteY6" fmla="*/ 0 h 2372139"/>
              <a:gd name="connsiteX0" fmla="*/ 0 w 1989612"/>
              <a:gd name="connsiteY0" fmla="*/ 2372139 h 2372139"/>
              <a:gd name="connsiteX1" fmla="*/ 58656 w 1989612"/>
              <a:gd name="connsiteY1" fmla="*/ 1686708 h 2372139"/>
              <a:gd name="connsiteX2" fmla="*/ 394147 w 1989612"/>
              <a:gd name="connsiteY2" fmla="*/ 1626412 h 2372139"/>
              <a:gd name="connsiteX3" fmla="*/ 1547086 w 1989612"/>
              <a:gd name="connsiteY3" fmla="*/ 1613160 h 2372139"/>
              <a:gd name="connsiteX4" fmla="*/ 1921564 w 1989612"/>
              <a:gd name="connsiteY4" fmla="*/ 1603514 h 2372139"/>
              <a:gd name="connsiteX5" fmla="*/ 1984407 w 1989612"/>
              <a:gd name="connsiteY5" fmla="*/ 1321612 h 2372139"/>
              <a:gd name="connsiteX6" fmla="*/ 1987826 w 1989612"/>
              <a:gd name="connsiteY6" fmla="*/ 0 h 2372139"/>
              <a:gd name="connsiteX0" fmla="*/ 0 w 1989612"/>
              <a:gd name="connsiteY0" fmla="*/ 2372139 h 2372139"/>
              <a:gd name="connsiteX1" fmla="*/ 58656 w 1989612"/>
              <a:gd name="connsiteY1" fmla="*/ 1686708 h 2372139"/>
              <a:gd name="connsiteX2" fmla="*/ 394147 w 1989612"/>
              <a:gd name="connsiteY2" fmla="*/ 1626412 h 2372139"/>
              <a:gd name="connsiteX3" fmla="*/ 1547086 w 1989612"/>
              <a:gd name="connsiteY3" fmla="*/ 1613160 h 2372139"/>
              <a:gd name="connsiteX4" fmla="*/ 1921564 w 1989612"/>
              <a:gd name="connsiteY4" fmla="*/ 1603514 h 2372139"/>
              <a:gd name="connsiteX5" fmla="*/ 1984407 w 1989612"/>
              <a:gd name="connsiteY5" fmla="*/ 1321612 h 2372139"/>
              <a:gd name="connsiteX6" fmla="*/ 1987826 w 1989612"/>
              <a:gd name="connsiteY6" fmla="*/ 0 h 2372139"/>
              <a:gd name="connsiteX0" fmla="*/ 0 w 1989612"/>
              <a:gd name="connsiteY0" fmla="*/ 2372139 h 2372139"/>
              <a:gd name="connsiteX1" fmla="*/ 58656 w 1989612"/>
              <a:gd name="connsiteY1" fmla="*/ 1686708 h 2372139"/>
              <a:gd name="connsiteX2" fmla="*/ 394147 w 1989612"/>
              <a:gd name="connsiteY2" fmla="*/ 1626412 h 2372139"/>
              <a:gd name="connsiteX3" fmla="*/ 1547086 w 1989612"/>
              <a:gd name="connsiteY3" fmla="*/ 1613160 h 2372139"/>
              <a:gd name="connsiteX4" fmla="*/ 1921564 w 1989612"/>
              <a:gd name="connsiteY4" fmla="*/ 1603514 h 2372139"/>
              <a:gd name="connsiteX5" fmla="*/ 1984407 w 1989612"/>
              <a:gd name="connsiteY5" fmla="*/ 1321612 h 2372139"/>
              <a:gd name="connsiteX6" fmla="*/ 1987826 w 1989612"/>
              <a:gd name="connsiteY6" fmla="*/ 0 h 2372139"/>
              <a:gd name="connsiteX0" fmla="*/ 0 w 2002264"/>
              <a:gd name="connsiteY0" fmla="*/ 2516286 h 2516286"/>
              <a:gd name="connsiteX1" fmla="*/ 71308 w 2002264"/>
              <a:gd name="connsiteY1" fmla="*/ 1686708 h 2516286"/>
              <a:gd name="connsiteX2" fmla="*/ 406799 w 2002264"/>
              <a:gd name="connsiteY2" fmla="*/ 1626412 h 2516286"/>
              <a:gd name="connsiteX3" fmla="*/ 1559738 w 2002264"/>
              <a:gd name="connsiteY3" fmla="*/ 1613160 h 2516286"/>
              <a:gd name="connsiteX4" fmla="*/ 1934216 w 2002264"/>
              <a:gd name="connsiteY4" fmla="*/ 1603514 h 2516286"/>
              <a:gd name="connsiteX5" fmla="*/ 1997059 w 2002264"/>
              <a:gd name="connsiteY5" fmla="*/ 1321612 h 2516286"/>
              <a:gd name="connsiteX6" fmla="*/ 2000478 w 2002264"/>
              <a:gd name="connsiteY6" fmla="*/ 0 h 2516286"/>
              <a:gd name="connsiteX0" fmla="*/ 0 w 2007944"/>
              <a:gd name="connsiteY0" fmla="*/ 2516286 h 2516286"/>
              <a:gd name="connsiteX1" fmla="*/ 71308 w 2007944"/>
              <a:gd name="connsiteY1" fmla="*/ 1686708 h 2516286"/>
              <a:gd name="connsiteX2" fmla="*/ 406799 w 2007944"/>
              <a:gd name="connsiteY2" fmla="*/ 1626412 h 2516286"/>
              <a:gd name="connsiteX3" fmla="*/ 1559738 w 2007944"/>
              <a:gd name="connsiteY3" fmla="*/ 1613160 h 2516286"/>
              <a:gd name="connsiteX4" fmla="*/ 1968807 w 2007944"/>
              <a:gd name="connsiteY4" fmla="*/ 1579628 h 2516286"/>
              <a:gd name="connsiteX5" fmla="*/ 1997059 w 2007944"/>
              <a:gd name="connsiteY5" fmla="*/ 1321612 h 2516286"/>
              <a:gd name="connsiteX6" fmla="*/ 2000478 w 2007944"/>
              <a:gd name="connsiteY6" fmla="*/ 0 h 2516286"/>
              <a:gd name="connsiteX0" fmla="*/ 0 w 2001417"/>
              <a:gd name="connsiteY0" fmla="*/ 2516286 h 2516286"/>
              <a:gd name="connsiteX1" fmla="*/ 71308 w 2001417"/>
              <a:gd name="connsiteY1" fmla="*/ 1686708 h 2516286"/>
              <a:gd name="connsiteX2" fmla="*/ 406799 w 2001417"/>
              <a:gd name="connsiteY2" fmla="*/ 1626412 h 2516286"/>
              <a:gd name="connsiteX3" fmla="*/ 1559738 w 2001417"/>
              <a:gd name="connsiteY3" fmla="*/ 1613160 h 2516286"/>
              <a:gd name="connsiteX4" fmla="*/ 1945745 w 2001417"/>
              <a:gd name="connsiteY4" fmla="*/ 1603515 h 2516286"/>
              <a:gd name="connsiteX5" fmla="*/ 1997059 w 2001417"/>
              <a:gd name="connsiteY5" fmla="*/ 1321612 h 2516286"/>
              <a:gd name="connsiteX6" fmla="*/ 2000478 w 2001417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720487 w 2001060"/>
              <a:gd name="connsiteY3" fmla="*/ 1613161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720487 w 2001060"/>
              <a:gd name="connsiteY3" fmla="*/ 1613161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720487 w 2001060"/>
              <a:gd name="connsiteY3" fmla="*/ 1613161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720487 w 2001060"/>
              <a:gd name="connsiteY3" fmla="*/ 1613161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17631 w 2001060"/>
              <a:gd name="connsiteY1" fmla="*/ 1881990 h 2516286"/>
              <a:gd name="connsiteX2" fmla="*/ 71308 w 2001060"/>
              <a:gd name="connsiteY2" fmla="*/ 1686708 h 2516286"/>
              <a:gd name="connsiteX3" fmla="*/ 406799 w 2001060"/>
              <a:gd name="connsiteY3" fmla="*/ 1626412 h 2516286"/>
              <a:gd name="connsiteX4" fmla="*/ 1720487 w 2001060"/>
              <a:gd name="connsiteY4" fmla="*/ 1613161 h 2516286"/>
              <a:gd name="connsiteX5" fmla="*/ 1950617 w 2001060"/>
              <a:gd name="connsiteY5" fmla="*/ 1583333 h 2516286"/>
              <a:gd name="connsiteX6" fmla="*/ 1997059 w 2001060"/>
              <a:gd name="connsiteY6" fmla="*/ 1321612 h 2516286"/>
              <a:gd name="connsiteX7" fmla="*/ 2000478 w 2001060"/>
              <a:gd name="connsiteY7" fmla="*/ 0 h 2516286"/>
              <a:gd name="connsiteX0" fmla="*/ 0 w 2001060"/>
              <a:gd name="connsiteY0" fmla="*/ 2516286 h 2516286"/>
              <a:gd name="connsiteX1" fmla="*/ 17631 w 2001060"/>
              <a:gd name="connsiteY1" fmla="*/ 1881990 h 2516286"/>
              <a:gd name="connsiteX2" fmla="*/ 71308 w 2001060"/>
              <a:gd name="connsiteY2" fmla="*/ 1686708 h 2516286"/>
              <a:gd name="connsiteX3" fmla="*/ 406799 w 2001060"/>
              <a:gd name="connsiteY3" fmla="*/ 1626412 h 2516286"/>
              <a:gd name="connsiteX4" fmla="*/ 1720487 w 2001060"/>
              <a:gd name="connsiteY4" fmla="*/ 1613161 h 2516286"/>
              <a:gd name="connsiteX5" fmla="*/ 1950617 w 2001060"/>
              <a:gd name="connsiteY5" fmla="*/ 1583333 h 2516286"/>
              <a:gd name="connsiteX6" fmla="*/ 1997059 w 2001060"/>
              <a:gd name="connsiteY6" fmla="*/ 1321612 h 2516286"/>
              <a:gd name="connsiteX7" fmla="*/ 2000478 w 2001060"/>
              <a:gd name="connsiteY7" fmla="*/ 0 h 2516286"/>
              <a:gd name="connsiteX0" fmla="*/ 0 w 2001060"/>
              <a:gd name="connsiteY0" fmla="*/ 2516286 h 2516286"/>
              <a:gd name="connsiteX1" fmla="*/ 17631 w 2001060"/>
              <a:gd name="connsiteY1" fmla="*/ 1791172 h 2516286"/>
              <a:gd name="connsiteX2" fmla="*/ 71308 w 2001060"/>
              <a:gd name="connsiteY2" fmla="*/ 1686708 h 2516286"/>
              <a:gd name="connsiteX3" fmla="*/ 406799 w 2001060"/>
              <a:gd name="connsiteY3" fmla="*/ 1626412 h 2516286"/>
              <a:gd name="connsiteX4" fmla="*/ 1720487 w 2001060"/>
              <a:gd name="connsiteY4" fmla="*/ 1613161 h 2516286"/>
              <a:gd name="connsiteX5" fmla="*/ 1950617 w 2001060"/>
              <a:gd name="connsiteY5" fmla="*/ 1583333 h 2516286"/>
              <a:gd name="connsiteX6" fmla="*/ 1997059 w 2001060"/>
              <a:gd name="connsiteY6" fmla="*/ 1321612 h 2516286"/>
              <a:gd name="connsiteX7" fmla="*/ 2000478 w 2001060"/>
              <a:gd name="connsiteY7" fmla="*/ 0 h 2516286"/>
              <a:gd name="connsiteX0" fmla="*/ 0 w 2001060"/>
              <a:gd name="connsiteY0" fmla="*/ 2516286 h 2516286"/>
              <a:gd name="connsiteX1" fmla="*/ 17631 w 2001060"/>
              <a:gd name="connsiteY1" fmla="*/ 1791172 h 2516286"/>
              <a:gd name="connsiteX2" fmla="*/ 71308 w 2001060"/>
              <a:gd name="connsiteY2" fmla="*/ 1686708 h 2516286"/>
              <a:gd name="connsiteX3" fmla="*/ 406799 w 2001060"/>
              <a:gd name="connsiteY3" fmla="*/ 1626412 h 2516286"/>
              <a:gd name="connsiteX4" fmla="*/ 1720487 w 2001060"/>
              <a:gd name="connsiteY4" fmla="*/ 1613161 h 2516286"/>
              <a:gd name="connsiteX5" fmla="*/ 1950617 w 2001060"/>
              <a:gd name="connsiteY5" fmla="*/ 1583333 h 2516286"/>
              <a:gd name="connsiteX6" fmla="*/ 1997059 w 2001060"/>
              <a:gd name="connsiteY6" fmla="*/ 1321612 h 2516286"/>
              <a:gd name="connsiteX7" fmla="*/ 2000478 w 2001060"/>
              <a:gd name="connsiteY7" fmla="*/ 0 h 2516286"/>
              <a:gd name="connsiteX0" fmla="*/ 0 w 2001060"/>
              <a:gd name="connsiteY0" fmla="*/ 2516286 h 2516286"/>
              <a:gd name="connsiteX1" fmla="*/ 7889 w 2001060"/>
              <a:gd name="connsiteY1" fmla="*/ 1826490 h 2516286"/>
              <a:gd name="connsiteX2" fmla="*/ 71308 w 2001060"/>
              <a:gd name="connsiteY2" fmla="*/ 1686708 h 2516286"/>
              <a:gd name="connsiteX3" fmla="*/ 406799 w 2001060"/>
              <a:gd name="connsiteY3" fmla="*/ 1626412 h 2516286"/>
              <a:gd name="connsiteX4" fmla="*/ 1720487 w 2001060"/>
              <a:gd name="connsiteY4" fmla="*/ 1613161 h 2516286"/>
              <a:gd name="connsiteX5" fmla="*/ 1950617 w 2001060"/>
              <a:gd name="connsiteY5" fmla="*/ 1583333 h 2516286"/>
              <a:gd name="connsiteX6" fmla="*/ 1997059 w 2001060"/>
              <a:gd name="connsiteY6" fmla="*/ 1321612 h 2516286"/>
              <a:gd name="connsiteX7" fmla="*/ 2000478 w 2001060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0 w 2000478"/>
              <a:gd name="connsiteY0" fmla="*/ 2516286 h 2516286"/>
              <a:gd name="connsiteX1" fmla="*/ 3018 w 2000478"/>
              <a:gd name="connsiteY1" fmla="*/ 1897127 h 2516286"/>
              <a:gd name="connsiteX2" fmla="*/ 71308 w 2000478"/>
              <a:gd name="connsiteY2" fmla="*/ 1686708 h 2516286"/>
              <a:gd name="connsiteX3" fmla="*/ 406799 w 2000478"/>
              <a:gd name="connsiteY3" fmla="*/ 1626412 h 2516286"/>
              <a:gd name="connsiteX4" fmla="*/ 1720487 w 2000478"/>
              <a:gd name="connsiteY4" fmla="*/ 1613161 h 2516286"/>
              <a:gd name="connsiteX5" fmla="*/ 1950617 w 2000478"/>
              <a:gd name="connsiteY5" fmla="*/ 1583333 h 2516286"/>
              <a:gd name="connsiteX6" fmla="*/ 1997059 w 2000478"/>
              <a:gd name="connsiteY6" fmla="*/ 1321612 h 2516286"/>
              <a:gd name="connsiteX7" fmla="*/ 2000478 w 2000478"/>
              <a:gd name="connsiteY7" fmla="*/ 0 h 2516286"/>
              <a:gd name="connsiteX0" fmla="*/ 0 w 2000478"/>
              <a:gd name="connsiteY0" fmla="*/ 2516286 h 2516286"/>
              <a:gd name="connsiteX1" fmla="*/ 3018 w 2000478"/>
              <a:gd name="connsiteY1" fmla="*/ 1897127 h 2516286"/>
              <a:gd name="connsiteX2" fmla="*/ 71308 w 2000478"/>
              <a:gd name="connsiteY2" fmla="*/ 1686708 h 2516286"/>
              <a:gd name="connsiteX3" fmla="*/ 406799 w 2000478"/>
              <a:gd name="connsiteY3" fmla="*/ 1626412 h 2516286"/>
              <a:gd name="connsiteX4" fmla="*/ 1662033 w 2000478"/>
              <a:gd name="connsiteY4" fmla="*/ 1618207 h 2516286"/>
              <a:gd name="connsiteX5" fmla="*/ 1950617 w 2000478"/>
              <a:gd name="connsiteY5" fmla="*/ 1583333 h 2516286"/>
              <a:gd name="connsiteX6" fmla="*/ 1997059 w 2000478"/>
              <a:gd name="connsiteY6" fmla="*/ 1321612 h 2516286"/>
              <a:gd name="connsiteX7" fmla="*/ 2000478 w 2000478"/>
              <a:gd name="connsiteY7" fmla="*/ 0 h 2516286"/>
              <a:gd name="connsiteX0" fmla="*/ 0 w 2000478"/>
              <a:gd name="connsiteY0" fmla="*/ 2516286 h 2516286"/>
              <a:gd name="connsiteX1" fmla="*/ 3018 w 2000478"/>
              <a:gd name="connsiteY1" fmla="*/ 1897127 h 2516286"/>
              <a:gd name="connsiteX2" fmla="*/ 71308 w 2000478"/>
              <a:gd name="connsiteY2" fmla="*/ 1686708 h 2516286"/>
              <a:gd name="connsiteX3" fmla="*/ 406799 w 2000478"/>
              <a:gd name="connsiteY3" fmla="*/ 1626412 h 2516286"/>
              <a:gd name="connsiteX4" fmla="*/ 1662033 w 2000478"/>
              <a:gd name="connsiteY4" fmla="*/ 1618207 h 2516286"/>
              <a:gd name="connsiteX5" fmla="*/ 1950617 w 2000478"/>
              <a:gd name="connsiteY5" fmla="*/ 1583333 h 2516286"/>
              <a:gd name="connsiteX6" fmla="*/ 1997059 w 2000478"/>
              <a:gd name="connsiteY6" fmla="*/ 1321612 h 2516286"/>
              <a:gd name="connsiteX7" fmla="*/ 2000478 w 2000478"/>
              <a:gd name="connsiteY7" fmla="*/ 0 h 2516286"/>
              <a:gd name="connsiteX0" fmla="*/ 0 w 2000478"/>
              <a:gd name="connsiteY0" fmla="*/ 2516286 h 2516286"/>
              <a:gd name="connsiteX1" fmla="*/ 3018 w 2000478"/>
              <a:gd name="connsiteY1" fmla="*/ 1897127 h 2516286"/>
              <a:gd name="connsiteX2" fmla="*/ 71308 w 2000478"/>
              <a:gd name="connsiteY2" fmla="*/ 1686708 h 2516286"/>
              <a:gd name="connsiteX3" fmla="*/ 406799 w 2000478"/>
              <a:gd name="connsiteY3" fmla="*/ 1626412 h 2516286"/>
              <a:gd name="connsiteX4" fmla="*/ 1662033 w 2000478"/>
              <a:gd name="connsiteY4" fmla="*/ 1618207 h 2516286"/>
              <a:gd name="connsiteX5" fmla="*/ 1950617 w 2000478"/>
              <a:gd name="connsiteY5" fmla="*/ 1583333 h 2516286"/>
              <a:gd name="connsiteX6" fmla="*/ 1997059 w 2000478"/>
              <a:gd name="connsiteY6" fmla="*/ 1321612 h 2516286"/>
              <a:gd name="connsiteX7" fmla="*/ 2000478 w 2000478"/>
              <a:gd name="connsiteY7" fmla="*/ 0 h 2516286"/>
              <a:gd name="connsiteX0" fmla="*/ 0 w 2002850"/>
              <a:gd name="connsiteY0" fmla="*/ 2516286 h 2516286"/>
              <a:gd name="connsiteX1" fmla="*/ 3018 w 2002850"/>
              <a:gd name="connsiteY1" fmla="*/ 1897127 h 2516286"/>
              <a:gd name="connsiteX2" fmla="*/ 71308 w 2002850"/>
              <a:gd name="connsiteY2" fmla="*/ 1686708 h 2516286"/>
              <a:gd name="connsiteX3" fmla="*/ 406799 w 2002850"/>
              <a:gd name="connsiteY3" fmla="*/ 1626412 h 2516286"/>
              <a:gd name="connsiteX4" fmla="*/ 1662033 w 2002850"/>
              <a:gd name="connsiteY4" fmla="*/ 1618207 h 2516286"/>
              <a:gd name="connsiteX5" fmla="*/ 1926260 w 2002850"/>
              <a:gd name="connsiteY5" fmla="*/ 1593424 h 2516286"/>
              <a:gd name="connsiteX6" fmla="*/ 1997059 w 2002850"/>
              <a:gd name="connsiteY6" fmla="*/ 1321612 h 2516286"/>
              <a:gd name="connsiteX7" fmla="*/ 2000478 w 2002850"/>
              <a:gd name="connsiteY7" fmla="*/ 0 h 2516286"/>
              <a:gd name="connsiteX0" fmla="*/ 0 w 2000704"/>
              <a:gd name="connsiteY0" fmla="*/ 2516286 h 2516286"/>
              <a:gd name="connsiteX1" fmla="*/ 3018 w 2000704"/>
              <a:gd name="connsiteY1" fmla="*/ 1897127 h 2516286"/>
              <a:gd name="connsiteX2" fmla="*/ 71308 w 2000704"/>
              <a:gd name="connsiteY2" fmla="*/ 1686708 h 2516286"/>
              <a:gd name="connsiteX3" fmla="*/ 406799 w 2000704"/>
              <a:gd name="connsiteY3" fmla="*/ 1626412 h 2516286"/>
              <a:gd name="connsiteX4" fmla="*/ 1662033 w 2000704"/>
              <a:gd name="connsiteY4" fmla="*/ 1618207 h 2516286"/>
              <a:gd name="connsiteX5" fmla="*/ 1955487 w 2000704"/>
              <a:gd name="connsiteY5" fmla="*/ 1593424 h 2516286"/>
              <a:gd name="connsiteX6" fmla="*/ 1997059 w 2000704"/>
              <a:gd name="connsiteY6" fmla="*/ 1321612 h 2516286"/>
              <a:gd name="connsiteX7" fmla="*/ 2000478 w 2000704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0478"/>
              <a:gd name="connsiteY0" fmla="*/ 2516286 h 2516286"/>
              <a:gd name="connsiteX1" fmla="*/ 3018 w 2000478"/>
              <a:gd name="connsiteY1" fmla="*/ 1897127 h 2516286"/>
              <a:gd name="connsiteX2" fmla="*/ 71308 w 2000478"/>
              <a:gd name="connsiteY2" fmla="*/ 1686708 h 2516286"/>
              <a:gd name="connsiteX3" fmla="*/ 406799 w 2000478"/>
              <a:gd name="connsiteY3" fmla="*/ 1626412 h 2516286"/>
              <a:gd name="connsiteX4" fmla="*/ 1662033 w 2000478"/>
              <a:gd name="connsiteY4" fmla="*/ 1618207 h 2516286"/>
              <a:gd name="connsiteX5" fmla="*/ 1936002 w 2000478"/>
              <a:gd name="connsiteY5" fmla="*/ 1598469 h 2516286"/>
              <a:gd name="connsiteX6" fmla="*/ 1976770 w 2000478"/>
              <a:gd name="connsiteY6" fmla="*/ 805633 h 2516286"/>
              <a:gd name="connsiteX7" fmla="*/ 2000478 w 2000478"/>
              <a:gd name="connsiteY7" fmla="*/ 0 h 2516286"/>
              <a:gd name="connsiteX0" fmla="*/ 0 w 2000478"/>
              <a:gd name="connsiteY0" fmla="*/ 2516286 h 2516286"/>
              <a:gd name="connsiteX1" fmla="*/ 3018 w 2000478"/>
              <a:gd name="connsiteY1" fmla="*/ 1897127 h 2516286"/>
              <a:gd name="connsiteX2" fmla="*/ 71308 w 2000478"/>
              <a:gd name="connsiteY2" fmla="*/ 1686708 h 2516286"/>
              <a:gd name="connsiteX3" fmla="*/ 406799 w 2000478"/>
              <a:gd name="connsiteY3" fmla="*/ 1626412 h 2516286"/>
              <a:gd name="connsiteX4" fmla="*/ 1662033 w 2000478"/>
              <a:gd name="connsiteY4" fmla="*/ 1618207 h 2516286"/>
              <a:gd name="connsiteX5" fmla="*/ 1936002 w 2000478"/>
              <a:gd name="connsiteY5" fmla="*/ 1598469 h 2516286"/>
              <a:gd name="connsiteX6" fmla="*/ 1986914 w 2000478"/>
              <a:gd name="connsiteY6" fmla="*/ 1070994 h 2516286"/>
              <a:gd name="connsiteX7" fmla="*/ 2000478 w 2000478"/>
              <a:gd name="connsiteY7" fmla="*/ 0 h 2516286"/>
              <a:gd name="connsiteX0" fmla="*/ 0 w 2003394"/>
              <a:gd name="connsiteY0" fmla="*/ 2516286 h 2516286"/>
              <a:gd name="connsiteX1" fmla="*/ 3018 w 2003394"/>
              <a:gd name="connsiteY1" fmla="*/ 1897127 h 2516286"/>
              <a:gd name="connsiteX2" fmla="*/ 71308 w 2003394"/>
              <a:gd name="connsiteY2" fmla="*/ 1686708 h 2516286"/>
              <a:gd name="connsiteX3" fmla="*/ 406799 w 2003394"/>
              <a:gd name="connsiteY3" fmla="*/ 1626412 h 2516286"/>
              <a:gd name="connsiteX4" fmla="*/ 1662033 w 2003394"/>
              <a:gd name="connsiteY4" fmla="*/ 1618207 h 2516286"/>
              <a:gd name="connsiteX5" fmla="*/ 1936002 w 2003394"/>
              <a:gd name="connsiteY5" fmla="*/ 1598469 h 2516286"/>
              <a:gd name="connsiteX6" fmla="*/ 1986914 w 2003394"/>
              <a:gd name="connsiteY6" fmla="*/ 1070994 h 2516286"/>
              <a:gd name="connsiteX7" fmla="*/ 2002722 w 2003394"/>
              <a:gd name="connsiteY7" fmla="*/ 551806 h 2516286"/>
              <a:gd name="connsiteX8" fmla="*/ 2000478 w 2003394"/>
              <a:gd name="connsiteY8" fmla="*/ 0 h 2516286"/>
              <a:gd name="connsiteX0" fmla="*/ 0 w 2345386"/>
              <a:gd name="connsiteY0" fmla="*/ 2059276 h 2059276"/>
              <a:gd name="connsiteX1" fmla="*/ 3018 w 2345386"/>
              <a:gd name="connsiteY1" fmla="*/ 1440117 h 2059276"/>
              <a:gd name="connsiteX2" fmla="*/ 71308 w 2345386"/>
              <a:gd name="connsiteY2" fmla="*/ 1229698 h 2059276"/>
              <a:gd name="connsiteX3" fmla="*/ 406799 w 2345386"/>
              <a:gd name="connsiteY3" fmla="*/ 1169402 h 2059276"/>
              <a:gd name="connsiteX4" fmla="*/ 1662033 w 2345386"/>
              <a:gd name="connsiteY4" fmla="*/ 1161197 h 2059276"/>
              <a:gd name="connsiteX5" fmla="*/ 1936002 w 2345386"/>
              <a:gd name="connsiteY5" fmla="*/ 1141459 h 2059276"/>
              <a:gd name="connsiteX6" fmla="*/ 1986914 w 2345386"/>
              <a:gd name="connsiteY6" fmla="*/ 613984 h 2059276"/>
              <a:gd name="connsiteX7" fmla="*/ 2002722 w 2345386"/>
              <a:gd name="connsiteY7" fmla="*/ 94796 h 2059276"/>
              <a:gd name="connsiteX8" fmla="*/ 2345386 w 2345386"/>
              <a:gd name="connsiteY8" fmla="*/ 0 h 2059276"/>
              <a:gd name="connsiteX0" fmla="*/ 0 w 2345386"/>
              <a:gd name="connsiteY0" fmla="*/ 2066729 h 2066729"/>
              <a:gd name="connsiteX1" fmla="*/ 3018 w 2345386"/>
              <a:gd name="connsiteY1" fmla="*/ 1447570 h 2066729"/>
              <a:gd name="connsiteX2" fmla="*/ 71308 w 2345386"/>
              <a:gd name="connsiteY2" fmla="*/ 1237151 h 2066729"/>
              <a:gd name="connsiteX3" fmla="*/ 406799 w 2345386"/>
              <a:gd name="connsiteY3" fmla="*/ 1176855 h 2066729"/>
              <a:gd name="connsiteX4" fmla="*/ 1662033 w 2345386"/>
              <a:gd name="connsiteY4" fmla="*/ 1168650 h 2066729"/>
              <a:gd name="connsiteX5" fmla="*/ 1936002 w 2345386"/>
              <a:gd name="connsiteY5" fmla="*/ 1148912 h 2066729"/>
              <a:gd name="connsiteX6" fmla="*/ 1986914 w 2345386"/>
              <a:gd name="connsiteY6" fmla="*/ 621437 h 2066729"/>
              <a:gd name="connsiteX7" fmla="*/ 2002722 w 2345386"/>
              <a:gd name="connsiteY7" fmla="*/ 102249 h 2066729"/>
              <a:gd name="connsiteX8" fmla="*/ 2345386 w 2345386"/>
              <a:gd name="connsiteY8" fmla="*/ 7453 h 2066729"/>
              <a:gd name="connsiteX0" fmla="*/ 0 w 2345386"/>
              <a:gd name="connsiteY0" fmla="*/ 2059276 h 2059276"/>
              <a:gd name="connsiteX1" fmla="*/ 3018 w 2345386"/>
              <a:gd name="connsiteY1" fmla="*/ 1440117 h 2059276"/>
              <a:gd name="connsiteX2" fmla="*/ 71308 w 2345386"/>
              <a:gd name="connsiteY2" fmla="*/ 1229698 h 2059276"/>
              <a:gd name="connsiteX3" fmla="*/ 406799 w 2345386"/>
              <a:gd name="connsiteY3" fmla="*/ 1169402 h 2059276"/>
              <a:gd name="connsiteX4" fmla="*/ 1662033 w 2345386"/>
              <a:gd name="connsiteY4" fmla="*/ 1161197 h 2059276"/>
              <a:gd name="connsiteX5" fmla="*/ 1936002 w 2345386"/>
              <a:gd name="connsiteY5" fmla="*/ 1141459 h 2059276"/>
              <a:gd name="connsiteX6" fmla="*/ 1986914 w 2345386"/>
              <a:gd name="connsiteY6" fmla="*/ 613984 h 2059276"/>
              <a:gd name="connsiteX7" fmla="*/ 1992578 w 2345386"/>
              <a:gd name="connsiteY7" fmla="*/ 139023 h 2059276"/>
              <a:gd name="connsiteX8" fmla="*/ 2345386 w 2345386"/>
              <a:gd name="connsiteY8" fmla="*/ 0 h 2059276"/>
              <a:gd name="connsiteX0" fmla="*/ 0 w 2335242"/>
              <a:gd name="connsiteY0" fmla="*/ 2044534 h 2044534"/>
              <a:gd name="connsiteX1" fmla="*/ 3018 w 2335242"/>
              <a:gd name="connsiteY1" fmla="*/ 1425375 h 2044534"/>
              <a:gd name="connsiteX2" fmla="*/ 71308 w 2335242"/>
              <a:gd name="connsiteY2" fmla="*/ 1214956 h 2044534"/>
              <a:gd name="connsiteX3" fmla="*/ 406799 w 2335242"/>
              <a:gd name="connsiteY3" fmla="*/ 1154660 h 2044534"/>
              <a:gd name="connsiteX4" fmla="*/ 1662033 w 2335242"/>
              <a:gd name="connsiteY4" fmla="*/ 1146455 h 2044534"/>
              <a:gd name="connsiteX5" fmla="*/ 1936002 w 2335242"/>
              <a:gd name="connsiteY5" fmla="*/ 1126717 h 2044534"/>
              <a:gd name="connsiteX6" fmla="*/ 1986914 w 2335242"/>
              <a:gd name="connsiteY6" fmla="*/ 599242 h 2044534"/>
              <a:gd name="connsiteX7" fmla="*/ 1992578 w 2335242"/>
              <a:gd name="connsiteY7" fmla="*/ 124281 h 2044534"/>
              <a:gd name="connsiteX8" fmla="*/ 2335242 w 2335242"/>
              <a:gd name="connsiteY8" fmla="*/ 0 h 2044534"/>
              <a:gd name="connsiteX0" fmla="*/ 0 w 2335242"/>
              <a:gd name="connsiteY0" fmla="*/ 2044534 h 2044534"/>
              <a:gd name="connsiteX1" fmla="*/ 3018 w 2335242"/>
              <a:gd name="connsiteY1" fmla="*/ 1425375 h 2044534"/>
              <a:gd name="connsiteX2" fmla="*/ 71308 w 2335242"/>
              <a:gd name="connsiteY2" fmla="*/ 1214956 h 2044534"/>
              <a:gd name="connsiteX3" fmla="*/ 406799 w 2335242"/>
              <a:gd name="connsiteY3" fmla="*/ 1154660 h 2044534"/>
              <a:gd name="connsiteX4" fmla="*/ 1662033 w 2335242"/>
              <a:gd name="connsiteY4" fmla="*/ 1146455 h 2044534"/>
              <a:gd name="connsiteX5" fmla="*/ 1936002 w 2335242"/>
              <a:gd name="connsiteY5" fmla="*/ 1126717 h 2044534"/>
              <a:gd name="connsiteX6" fmla="*/ 1986914 w 2335242"/>
              <a:gd name="connsiteY6" fmla="*/ 599242 h 2044534"/>
              <a:gd name="connsiteX7" fmla="*/ 1992578 w 2335242"/>
              <a:gd name="connsiteY7" fmla="*/ 168508 h 2044534"/>
              <a:gd name="connsiteX8" fmla="*/ 2335242 w 2335242"/>
              <a:gd name="connsiteY8" fmla="*/ 0 h 2044534"/>
              <a:gd name="connsiteX0" fmla="*/ 0 w 2325098"/>
              <a:gd name="connsiteY0" fmla="*/ 2059277 h 2059277"/>
              <a:gd name="connsiteX1" fmla="*/ 3018 w 2325098"/>
              <a:gd name="connsiteY1" fmla="*/ 1440118 h 2059277"/>
              <a:gd name="connsiteX2" fmla="*/ 71308 w 2325098"/>
              <a:gd name="connsiteY2" fmla="*/ 1229699 h 2059277"/>
              <a:gd name="connsiteX3" fmla="*/ 406799 w 2325098"/>
              <a:gd name="connsiteY3" fmla="*/ 1169403 h 2059277"/>
              <a:gd name="connsiteX4" fmla="*/ 1662033 w 2325098"/>
              <a:gd name="connsiteY4" fmla="*/ 1161198 h 2059277"/>
              <a:gd name="connsiteX5" fmla="*/ 1936002 w 2325098"/>
              <a:gd name="connsiteY5" fmla="*/ 1141460 h 2059277"/>
              <a:gd name="connsiteX6" fmla="*/ 1986914 w 2325098"/>
              <a:gd name="connsiteY6" fmla="*/ 613985 h 2059277"/>
              <a:gd name="connsiteX7" fmla="*/ 1992578 w 2325098"/>
              <a:gd name="connsiteY7" fmla="*/ 183251 h 2059277"/>
              <a:gd name="connsiteX8" fmla="*/ 2325098 w 2325098"/>
              <a:gd name="connsiteY8" fmla="*/ 0 h 2059277"/>
              <a:gd name="connsiteX0" fmla="*/ 0 w 2355531"/>
              <a:gd name="connsiteY0" fmla="*/ 1957426 h 1957426"/>
              <a:gd name="connsiteX1" fmla="*/ 3018 w 2355531"/>
              <a:gd name="connsiteY1" fmla="*/ 1338267 h 1957426"/>
              <a:gd name="connsiteX2" fmla="*/ 71308 w 2355531"/>
              <a:gd name="connsiteY2" fmla="*/ 1127848 h 1957426"/>
              <a:gd name="connsiteX3" fmla="*/ 406799 w 2355531"/>
              <a:gd name="connsiteY3" fmla="*/ 1067552 h 1957426"/>
              <a:gd name="connsiteX4" fmla="*/ 1662033 w 2355531"/>
              <a:gd name="connsiteY4" fmla="*/ 1059347 h 1957426"/>
              <a:gd name="connsiteX5" fmla="*/ 1936002 w 2355531"/>
              <a:gd name="connsiteY5" fmla="*/ 1039609 h 1957426"/>
              <a:gd name="connsiteX6" fmla="*/ 1986914 w 2355531"/>
              <a:gd name="connsiteY6" fmla="*/ 512134 h 1957426"/>
              <a:gd name="connsiteX7" fmla="*/ 1992578 w 2355531"/>
              <a:gd name="connsiteY7" fmla="*/ 81400 h 1957426"/>
              <a:gd name="connsiteX8" fmla="*/ 2355531 w 2355531"/>
              <a:gd name="connsiteY8" fmla="*/ 45572 h 1957426"/>
              <a:gd name="connsiteX0" fmla="*/ 0 w 2355531"/>
              <a:gd name="connsiteY0" fmla="*/ 1927856 h 1927856"/>
              <a:gd name="connsiteX1" fmla="*/ 3018 w 2355531"/>
              <a:gd name="connsiteY1" fmla="*/ 1308697 h 1927856"/>
              <a:gd name="connsiteX2" fmla="*/ 71308 w 2355531"/>
              <a:gd name="connsiteY2" fmla="*/ 1098278 h 1927856"/>
              <a:gd name="connsiteX3" fmla="*/ 406799 w 2355531"/>
              <a:gd name="connsiteY3" fmla="*/ 1037982 h 1927856"/>
              <a:gd name="connsiteX4" fmla="*/ 1662033 w 2355531"/>
              <a:gd name="connsiteY4" fmla="*/ 1029777 h 1927856"/>
              <a:gd name="connsiteX5" fmla="*/ 1936002 w 2355531"/>
              <a:gd name="connsiteY5" fmla="*/ 1010039 h 1927856"/>
              <a:gd name="connsiteX6" fmla="*/ 1986914 w 2355531"/>
              <a:gd name="connsiteY6" fmla="*/ 482564 h 1927856"/>
              <a:gd name="connsiteX7" fmla="*/ 2002722 w 2355531"/>
              <a:gd name="connsiteY7" fmla="*/ 96057 h 1927856"/>
              <a:gd name="connsiteX8" fmla="*/ 2355531 w 2355531"/>
              <a:gd name="connsiteY8" fmla="*/ 16002 h 1927856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86914 w 2355531"/>
              <a:gd name="connsiteY6" fmla="*/ 466562 h 1911854"/>
              <a:gd name="connsiteX7" fmla="*/ 2002722 w 2355531"/>
              <a:gd name="connsiteY7" fmla="*/ 80055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86914 w 2355531"/>
              <a:gd name="connsiteY6" fmla="*/ 466562 h 1911854"/>
              <a:gd name="connsiteX7" fmla="*/ 2002722 w 2355531"/>
              <a:gd name="connsiteY7" fmla="*/ 80055 h 1911854"/>
              <a:gd name="connsiteX8" fmla="*/ 2355531 w 2355531"/>
              <a:gd name="connsiteY8" fmla="*/ 0 h 1911854"/>
              <a:gd name="connsiteX0" fmla="*/ 0 w 2355531"/>
              <a:gd name="connsiteY0" fmla="*/ 1931279 h 1931279"/>
              <a:gd name="connsiteX1" fmla="*/ 3018 w 2355531"/>
              <a:gd name="connsiteY1" fmla="*/ 1312120 h 1931279"/>
              <a:gd name="connsiteX2" fmla="*/ 71308 w 2355531"/>
              <a:gd name="connsiteY2" fmla="*/ 1101701 h 1931279"/>
              <a:gd name="connsiteX3" fmla="*/ 406799 w 2355531"/>
              <a:gd name="connsiteY3" fmla="*/ 1041405 h 1931279"/>
              <a:gd name="connsiteX4" fmla="*/ 1662033 w 2355531"/>
              <a:gd name="connsiteY4" fmla="*/ 1033200 h 1931279"/>
              <a:gd name="connsiteX5" fmla="*/ 1936002 w 2355531"/>
              <a:gd name="connsiteY5" fmla="*/ 1013462 h 1931279"/>
              <a:gd name="connsiteX6" fmla="*/ 1986914 w 2355531"/>
              <a:gd name="connsiteY6" fmla="*/ 485987 h 1931279"/>
              <a:gd name="connsiteX7" fmla="*/ 2053444 w 2355531"/>
              <a:gd name="connsiteY7" fmla="*/ 55254 h 1931279"/>
              <a:gd name="connsiteX8" fmla="*/ 2355531 w 2355531"/>
              <a:gd name="connsiteY8" fmla="*/ 19425 h 1931279"/>
              <a:gd name="connsiteX0" fmla="*/ 0 w 2355531"/>
              <a:gd name="connsiteY0" fmla="*/ 1912103 h 1912103"/>
              <a:gd name="connsiteX1" fmla="*/ 3018 w 2355531"/>
              <a:gd name="connsiteY1" fmla="*/ 1292944 h 1912103"/>
              <a:gd name="connsiteX2" fmla="*/ 71308 w 2355531"/>
              <a:gd name="connsiteY2" fmla="*/ 1082525 h 1912103"/>
              <a:gd name="connsiteX3" fmla="*/ 406799 w 2355531"/>
              <a:gd name="connsiteY3" fmla="*/ 1022229 h 1912103"/>
              <a:gd name="connsiteX4" fmla="*/ 1662033 w 2355531"/>
              <a:gd name="connsiteY4" fmla="*/ 1014024 h 1912103"/>
              <a:gd name="connsiteX5" fmla="*/ 1936002 w 2355531"/>
              <a:gd name="connsiteY5" fmla="*/ 994286 h 1912103"/>
              <a:gd name="connsiteX6" fmla="*/ 1986914 w 2355531"/>
              <a:gd name="connsiteY6" fmla="*/ 466811 h 1912103"/>
              <a:gd name="connsiteX7" fmla="*/ 2033156 w 2355531"/>
              <a:gd name="connsiteY7" fmla="*/ 65563 h 1912103"/>
              <a:gd name="connsiteX8" fmla="*/ 2355531 w 2355531"/>
              <a:gd name="connsiteY8" fmla="*/ 249 h 1912103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86914 w 2355531"/>
              <a:gd name="connsiteY6" fmla="*/ 466562 h 1911854"/>
              <a:gd name="connsiteX7" fmla="*/ 2033156 w 2355531"/>
              <a:gd name="connsiteY7" fmla="*/ 65314 h 1911854"/>
              <a:gd name="connsiteX8" fmla="*/ 2355531 w 2355531"/>
              <a:gd name="connsiteY8" fmla="*/ 0 h 1911854"/>
              <a:gd name="connsiteX0" fmla="*/ 0 w 2355531"/>
              <a:gd name="connsiteY0" fmla="*/ 1922397 h 1922397"/>
              <a:gd name="connsiteX1" fmla="*/ 3018 w 2355531"/>
              <a:gd name="connsiteY1" fmla="*/ 1303238 h 1922397"/>
              <a:gd name="connsiteX2" fmla="*/ 71308 w 2355531"/>
              <a:gd name="connsiteY2" fmla="*/ 1092819 h 1922397"/>
              <a:gd name="connsiteX3" fmla="*/ 406799 w 2355531"/>
              <a:gd name="connsiteY3" fmla="*/ 1032523 h 1922397"/>
              <a:gd name="connsiteX4" fmla="*/ 1662033 w 2355531"/>
              <a:gd name="connsiteY4" fmla="*/ 1024318 h 1922397"/>
              <a:gd name="connsiteX5" fmla="*/ 1936002 w 2355531"/>
              <a:gd name="connsiteY5" fmla="*/ 1004580 h 1922397"/>
              <a:gd name="connsiteX6" fmla="*/ 1986914 w 2355531"/>
              <a:gd name="connsiteY6" fmla="*/ 477105 h 1922397"/>
              <a:gd name="connsiteX7" fmla="*/ 2012867 w 2355531"/>
              <a:gd name="connsiteY7" fmla="*/ 31629 h 1922397"/>
              <a:gd name="connsiteX8" fmla="*/ 2355531 w 2355531"/>
              <a:gd name="connsiteY8" fmla="*/ 10543 h 1922397"/>
              <a:gd name="connsiteX0" fmla="*/ 0 w 2355531"/>
              <a:gd name="connsiteY0" fmla="*/ 1922397 h 1922397"/>
              <a:gd name="connsiteX1" fmla="*/ 3018 w 2355531"/>
              <a:gd name="connsiteY1" fmla="*/ 1303238 h 1922397"/>
              <a:gd name="connsiteX2" fmla="*/ 71308 w 2355531"/>
              <a:gd name="connsiteY2" fmla="*/ 1092819 h 1922397"/>
              <a:gd name="connsiteX3" fmla="*/ 406799 w 2355531"/>
              <a:gd name="connsiteY3" fmla="*/ 1032523 h 1922397"/>
              <a:gd name="connsiteX4" fmla="*/ 1662033 w 2355531"/>
              <a:gd name="connsiteY4" fmla="*/ 1024318 h 1922397"/>
              <a:gd name="connsiteX5" fmla="*/ 1936002 w 2355531"/>
              <a:gd name="connsiteY5" fmla="*/ 1004580 h 1922397"/>
              <a:gd name="connsiteX6" fmla="*/ 1986914 w 2355531"/>
              <a:gd name="connsiteY6" fmla="*/ 373910 h 1922397"/>
              <a:gd name="connsiteX7" fmla="*/ 2012867 w 2355531"/>
              <a:gd name="connsiteY7" fmla="*/ 31629 h 1922397"/>
              <a:gd name="connsiteX8" fmla="*/ 2355531 w 2355531"/>
              <a:gd name="connsiteY8" fmla="*/ 10543 h 1922397"/>
              <a:gd name="connsiteX0" fmla="*/ 0 w 2355531"/>
              <a:gd name="connsiteY0" fmla="*/ 1922397 h 1922397"/>
              <a:gd name="connsiteX1" fmla="*/ 3018 w 2355531"/>
              <a:gd name="connsiteY1" fmla="*/ 1303238 h 1922397"/>
              <a:gd name="connsiteX2" fmla="*/ 71308 w 2355531"/>
              <a:gd name="connsiteY2" fmla="*/ 1092819 h 1922397"/>
              <a:gd name="connsiteX3" fmla="*/ 406799 w 2355531"/>
              <a:gd name="connsiteY3" fmla="*/ 1032523 h 1922397"/>
              <a:gd name="connsiteX4" fmla="*/ 1662033 w 2355531"/>
              <a:gd name="connsiteY4" fmla="*/ 1024318 h 1922397"/>
              <a:gd name="connsiteX5" fmla="*/ 1936002 w 2355531"/>
              <a:gd name="connsiteY5" fmla="*/ 1004580 h 1922397"/>
              <a:gd name="connsiteX6" fmla="*/ 1986914 w 2355531"/>
              <a:gd name="connsiteY6" fmla="*/ 373910 h 1922397"/>
              <a:gd name="connsiteX7" fmla="*/ 2012867 w 2355531"/>
              <a:gd name="connsiteY7" fmla="*/ 31629 h 1922397"/>
              <a:gd name="connsiteX8" fmla="*/ 2355531 w 2355531"/>
              <a:gd name="connsiteY8" fmla="*/ 10543 h 1922397"/>
              <a:gd name="connsiteX0" fmla="*/ 0 w 2355531"/>
              <a:gd name="connsiteY0" fmla="*/ 1922397 h 1922397"/>
              <a:gd name="connsiteX1" fmla="*/ 3018 w 2355531"/>
              <a:gd name="connsiteY1" fmla="*/ 1303238 h 1922397"/>
              <a:gd name="connsiteX2" fmla="*/ 71308 w 2355531"/>
              <a:gd name="connsiteY2" fmla="*/ 1092819 h 1922397"/>
              <a:gd name="connsiteX3" fmla="*/ 406799 w 2355531"/>
              <a:gd name="connsiteY3" fmla="*/ 1032523 h 1922397"/>
              <a:gd name="connsiteX4" fmla="*/ 1662033 w 2355531"/>
              <a:gd name="connsiteY4" fmla="*/ 1024318 h 1922397"/>
              <a:gd name="connsiteX5" fmla="*/ 1936002 w 2355531"/>
              <a:gd name="connsiteY5" fmla="*/ 1004580 h 1922397"/>
              <a:gd name="connsiteX6" fmla="*/ 1986914 w 2355531"/>
              <a:gd name="connsiteY6" fmla="*/ 373910 h 1922397"/>
              <a:gd name="connsiteX7" fmla="*/ 2012867 w 2355531"/>
              <a:gd name="connsiteY7" fmla="*/ 31629 h 1922397"/>
              <a:gd name="connsiteX8" fmla="*/ 2355531 w 2355531"/>
              <a:gd name="connsiteY8" fmla="*/ 10543 h 1922397"/>
              <a:gd name="connsiteX0" fmla="*/ 0 w 2355531"/>
              <a:gd name="connsiteY0" fmla="*/ 1922397 h 1922397"/>
              <a:gd name="connsiteX1" fmla="*/ 3018 w 2355531"/>
              <a:gd name="connsiteY1" fmla="*/ 1303238 h 1922397"/>
              <a:gd name="connsiteX2" fmla="*/ 71308 w 2355531"/>
              <a:gd name="connsiteY2" fmla="*/ 1092819 h 1922397"/>
              <a:gd name="connsiteX3" fmla="*/ 406799 w 2355531"/>
              <a:gd name="connsiteY3" fmla="*/ 1032523 h 1922397"/>
              <a:gd name="connsiteX4" fmla="*/ 1662033 w 2355531"/>
              <a:gd name="connsiteY4" fmla="*/ 1024318 h 1922397"/>
              <a:gd name="connsiteX5" fmla="*/ 1936002 w 2355531"/>
              <a:gd name="connsiteY5" fmla="*/ 1004580 h 1922397"/>
              <a:gd name="connsiteX6" fmla="*/ 1968880 w 2355531"/>
              <a:gd name="connsiteY6" fmla="*/ 356437 h 1922397"/>
              <a:gd name="connsiteX7" fmla="*/ 2012867 w 2355531"/>
              <a:gd name="connsiteY7" fmla="*/ 31629 h 1922397"/>
              <a:gd name="connsiteX8" fmla="*/ 2355531 w 2355531"/>
              <a:gd name="connsiteY8" fmla="*/ 10543 h 1922397"/>
              <a:gd name="connsiteX0" fmla="*/ 0 w 2355531"/>
              <a:gd name="connsiteY0" fmla="*/ 1929145 h 1929145"/>
              <a:gd name="connsiteX1" fmla="*/ 3018 w 2355531"/>
              <a:gd name="connsiteY1" fmla="*/ 1309986 h 1929145"/>
              <a:gd name="connsiteX2" fmla="*/ 71308 w 2355531"/>
              <a:gd name="connsiteY2" fmla="*/ 1099567 h 1929145"/>
              <a:gd name="connsiteX3" fmla="*/ 406799 w 2355531"/>
              <a:gd name="connsiteY3" fmla="*/ 1039271 h 1929145"/>
              <a:gd name="connsiteX4" fmla="*/ 1662033 w 2355531"/>
              <a:gd name="connsiteY4" fmla="*/ 1031066 h 1929145"/>
              <a:gd name="connsiteX5" fmla="*/ 1936002 w 2355531"/>
              <a:gd name="connsiteY5" fmla="*/ 1011328 h 1929145"/>
              <a:gd name="connsiteX6" fmla="*/ 1968880 w 2355531"/>
              <a:gd name="connsiteY6" fmla="*/ 363185 h 1929145"/>
              <a:gd name="connsiteX7" fmla="*/ 1994832 w 2355531"/>
              <a:gd name="connsiteY7" fmla="*/ 29640 h 1929145"/>
              <a:gd name="connsiteX8" fmla="*/ 2355531 w 2355531"/>
              <a:gd name="connsiteY8" fmla="*/ 17291 h 1929145"/>
              <a:gd name="connsiteX0" fmla="*/ 0 w 2355531"/>
              <a:gd name="connsiteY0" fmla="*/ 1915958 h 1915958"/>
              <a:gd name="connsiteX1" fmla="*/ 3018 w 2355531"/>
              <a:gd name="connsiteY1" fmla="*/ 1296799 h 1915958"/>
              <a:gd name="connsiteX2" fmla="*/ 71308 w 2355531"/>
              <a:gd name="connsiteY2" fmla="*/ 1086380 h 1915958"/>
              <a:gd name="connsiteX3" fmla="*/ 406799 w 2355531"/>
              <a:gd name="connsiteY3" fmla="*/ 1026084 h 1915958"/>
              <a:gd name="connsiteX4" fmla="*/ 1662033 w 2355531"/>
              <a:gd name="connsiteY4" fmla="*/ 1017879 h 1915958"/>
              <a:gd name="connsiteX5" fmla="*/ 1936002 w 2355531"/>
              <a:gd name="connsiteY5" fmla="*/ 998141 h 1915958"/>
              <a:gd name="connsiteX6" fmla="*/ 1968880 w 2355531"/>
              <a:gd name="connsiteY6" fmla="*/ 349998 h 1915958"/>
              <a:gd name="connsiteX7" fmla="*/ 1994832 w 2355531"/>
              <a:gd name="connsiteY7" fmla="*/ 33926 h 1915958"/>
              <a:gd name="connsiteX8" fmla="*/ 2355531 w 2355531"/>
              <a:gd name="connsiteY8" fmla="*/ 4104 h 1915958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1988821 w 2355531"/>
              <a:gd name="connsiteY7" fmla="*/ 56030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1988821 w 2355531"/>
              <a:gd name="connsiteY7" fmla="*/ 56030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1988821 w 2355531"/>
              <a:gd name="connsiteY7" fmla="*/ 56030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1988821 w 2355531"/>
              <a:gd name="connsiteY7" fmla="*/ 56030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1988821 w 2355531"/>
              <a:gd name="connsiteY7" fmla="*/ 56030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1988821 w 2355531"/>
              <a:gd name="connsiteY7" fmla="*/ 56030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1988821 w 2355531"/>
              <a:gd name="connsiteY7" fmla="*/ 56030 h 1911854"/>
              <a:gd name="connsiteX8" fmla="*/ 2355531 w 2355531"/>
              <a:gd name="connsiteY8" fmla="*/ 0 h 1911854"/>
              <a:gd name="connsiteX0" fmla="*/ 0 w 2355531"/>
              <a:gd name="connsiteY0" fmla="*/ 1921076 h 1921076"/>
              <a:gd name="connsiteX1" fmla="*/ 3018 w 2355531"/>
              <a:gd name="connsiteY1" fmla="*/ 1301917 h 1921076"/>
              <a:gd name="connsiteX2" fmla="*/ 71308 w 2355531"/>
              <a:gd name="connsiteY2" fmla="*/ 1091498 h 1921076"/>
              <a:gd name="connsiteX3" fmla="*/ 406799 w 2355531"/>
              <a:gd name="connsiteY3" fmla="*/ 1031202 h 1921076"/>
              <a:gd name="connsiteX4" fmla="*/ 1662033 w 2355531"/>
              <a:gd name="connsiteY4" fmla="*/ 1022997 h 1921076"/>
              <a:gd name="connsiteX5" fmla="*/ 1936002 w 2355531"/>
              <a:gd name="connsiteY5" fmla="*/ 1003259 h 1921076"/>
              <a:gd name="connsiteX6" fmla="*/ 1968880 w 2355531"/>
              <a:gd name="connsiteY6" fmla="*/ 355116 h 1921076"/>
              <a:gd name="connsiteX7" fmla="*/ 1964775 w 2355531"/>
              <a:gd name="connsiteY7" fmla="*/ 21572 h 1921076"/>
              <a:gd name="connsiteX8" fmla="*/ 2355531 w 2355531"/>
              <a:gd name="connsiteY8" fmla="*/ 9222 h 1921076"/>
              <a:gd name="connsiteX0" fmla="*/ 0 w 2355531"/>
              <a:gd name="connsiteY0" fmla="*/ 1921076 h 1921076"/>
              <a:gd name="connsiteX1" fmla="*/ 3018 w 2355531"/>
              <a:gd name="connsiteY1" fmla="*/ 1301917 h 1921076"/>
              <a:gd name="connsiteX2" fmla="*/ 71308 w 2355531"/>
              <a:gd name="connsiteY2" fmla="*/ 1091498 h 1921076"/>
              <a:gd name="connsiteX3" fmla="*/ 406799 w 2355531"/>
              <a:gd name="connsiteY3" fmla="*/ 1031202 h 1921076"/>
              <a:gd name="connsiteX4" fmla="*/ 1662033 w 2355531"/>
              <a:gd name="connsiteY4" fmla="*/ 1022997 h 1921076"/>
              <a:gd name="connsiteX5" fmla="*/ 1936002 w 2355531"/>
              <a:gd name="connsiteY5" fmla="*/ 1003259 h 1921076"/>
              <a:gd name="connsiteX6" fmla="*/ 1968880 w 2355531"/>
              <a:gd name="connsiteY6" fmla="*/ 355116 h 1921076"/>
              <a:gd name="connsiteX7" fmla="*/ 1964775 w 2355531"/>
              <a:gd name="connsiteY7" fmla="*/ 21572 h 1921076"/>
              <a:gd name="connsiteX8" fmla="*/ 2355531 w 2355531"/>
              <a:gd name="connsiteY8" fmla="*/ 9222 h 1921076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1964775 w 2355531"/>
              <a:gd name="connsiteY7" fmla="*/ 12350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1982810 w 2355531"/>
              <a:gd name="connsiteY7" fmla="*/ 12350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2000845 w 2355531"/>
              <a:gd name="connsiteY7" fmla="*/ 38558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2000845 w 2355531"/>
              <a:gd name="connsiteY7" fmla="*/ 38558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2000845 w 2355531"/>
              <a:gd name="connsiteY7" fmla="*/ 38558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74891 w 2355531"/>
              <a:gd name="connsiteY6" fmla="*/ 328421 h 1911854"/>
              <a:gd name="connsiteX7" fmla="*/ 2000845 w 2355531"/>
              <a:gd name="connsiteY7" fmla="*/ 38558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74891 w 2355531"/>
              <a:gd name="connsiteY6" fmla="*/ 328421 h 1911854"/>
              <a:gd name="connsiteX7" fmla="*/ 2000845 w 2355531"/>
              <a:gd name="connsiteY7" fmla="*/ 38558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74891 w 2355531"/>
              <a:gd name="connsiteY6" fmla="*/ 328421 h 1911854"/>
              <a:gd name="connsiteX7" fmla="*/ 2000845 w 2355531"/>
              <a:gd name="connsiteY7" fmla="*/ 38558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74891 w 2355531"/>
              <a:gd name="connsiteY6" fmla="*/ 328421 h 1911854"/>
              <a:gd name="connsiteX7" fmla="*/ 2000845 w 2355531"/>
              <a:gd name="connsiteY7" fmla="*/ 38558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74891 w 2355531"/>
              <a:gd name="connsiteY6" fmla="*/ 328421 h 1911854"/>
              <a:gd name="connsiteX7" fmla="*/ 2000845 w 2355531"/>
              <a:gd name="connsiteY7" fmla="*/ 38558 h 1911854"/>
              <a:gd name="connsiteX8" fmla="*/ 2355531 w 2355531"/>
              <a:gd name="connsiteY8" fmla="*/ 0 h 1911854"/>
              <a:gd name="connsiteX0" fmla="*/ 0 w 2436686"/>
              <a:gd name="connsiteY0" fmla="*/ 1911854 h 1911854"/>
              <a:gd name="connsiteX1" fmla="*/ 3018 w 2436686"/>
              <a:gd name="connsiteY1" fmla="*/ 1292695 h 1911854"/>
              <a:gd name="connsiteX2" fmla="*/ 71308 w 2436686"/>
              <a:gd name="connsiteY2" fmla="*/ 1082276 h 1911854"/>
              <a:gd name="connsiteX3" fmla="*/ 406799 w 2436686"/>
              <a:gd name="connsiteY3" fmla="*/ 1021980 h 1911854"/>
              <a:gd name="connsiteX4" fmla="*/ 1662033 w 2436686"/>
              <a:gd name="connsiteY4" fmla="*/ 1013775 h 1911854"/>
              <a:gd name="connsiteX5" fmla="*/ 1936002 w 2436686"/>
              <a:gd name="connsiteY5" fmla="*/ 994037 h 1911854"/>
              <a:gd name="connsiteX6" fmla="*/ 1974891 w 2436686"/>
              <a:gd name="connsiteY6" fmla="*/ 328421 h 1911854"/>
              <a:gd name="connsiteX7" fmla="*/ 2000845 w 2436686"/>
              <a:gd name="connsiteY7" fmla="*/ 38558 h 1911854"/>
              <a:gd name="connsiteX8" fmla="*/ 2436686 w 2436686"/>
              <a:gd name="connsiteY8" fmla="*/ 0 h 191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6686" h="1911854">
                <a:moveTo>
                  <a:pt x="0" y="1911854"/>
                </a:moveTo>
                <a:cubicBezTo>
                  <a:pt x="2938" y="1806138"/>
                  <a:pt x="-2145" y="1431372"/>
                  <a:pt x="3018" y="1292695"/>
                </a:cubicBezTo>
                <a:cubicBezTo>
                  <a:pt x="5160" y="1235159"/>
                  <a:pt x="6447" y="1124872"/>
                  <a:pt x="71308" y="1082276"/>
                </a:cubicBezTo>
                <a:cubicBezTo>
                  <a:pt x="140779" y="1042654"/>
                  <a:pt x="141678" y="1033397"/>
                  <a:pt x="406799" y="1021980"/>
                </a:cubicBezTo>
                <a:cubicBezTo>
                  <a:pt x="671920" y="1010563"/>
                  <a:pt x="1407166" y="1018432"/>
                  <a:pt x="1662033" y="1013775"/>
                </a:cubicBezTo>
                <a:cubicBezTo>
                  <a:pt x="1916900" y="1009118"/>
                  <a:pt x="1875065" y="1016772"/>
                  <a:pt x="1936002" y="994037"/>
                </a:cubicBezTo>
                <a:cubicBezTo>
                  <a:pt x="1996939" y="946075"/>
                  <a:pt x="1969878" y="636544"/>
                  <a:pt x="1974891" y="328421"/>
                </a:cubicBezTo>
                <a:cubicBezTo>
                  <a:pt x="1978050" y="134254"/>
                  <a:pt x="1964019" y="117136"/>
                  <a:pt x="2000845" y="38558"/>
                </a:cubicBezTo>
                <a:cubicBezTo>
                  <a:pt x="2067729" y="6936"/>
                  <a:pt x="2133857" y="15526"/>
                  <a:pt x="2436686" y="0"/>
                </a:cubicBezTo>
              </a:path>
            </a:pathLst>
          </a:custGeom>
          <a:noFill/>
          <a:ln w="76200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7207C0C-5399-7C47-B4A1-7CBDD975C5B9}"/>
              </a:ext>
            </a:extLst>
          </p:cNvPr>
          <p:cNvSpPr/>
          <p:nvPr/>
        </p:nvSpPr>
        <p:spPr>
          <a:xfrm>
            <a:off x="5777950" y="4168291"/>
            <a:ext cx="318051" cy="3087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EF0EC53-76DC-9346-BAA0-CE4B5131454E}"/>
              </a:ext>
            </a:extLst>
          </p:cNvPr>
          <p:cNvGrpSpPr/>
          <p:nvPr/>
        </p:nvGrpSpPr>
        <p:grpSpPr>
          <a:xfrm>
            <a:off x="5527658" y="4293955"/>
            <a:ext cx="425116" cy="543987"/>
            <a:chOff x="8125986" y="6171651"/>
            <a:chExt cx="425116" cy="54398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B4565E0-F8E1-CD48-BE8B-C86417309444}"/>
                </a:ext>
              </a:extLst>
            </p:cNvPr>
            <p:cNvSpPr txBox="1"/>
            <p:nvPr/>
          </p:nvSpPr>
          <p:spPr>
            <a:xfrm>
              <a:off x="8125986" y="6284751"/>
              <a:ext cx="42511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200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E002BA3-C125-8940-A240-73D6096A1B26}"/>
                </a:ext>
              </a:extLst>
            </p:cNvPr>
            <p:cNvSpPr txBox="1"/>
            <p:nvPr/>
          </p:nvSpPr>
          <p:spPr>
            <a:xfrm>
              <a:off x="8149477" y="6171651"/>
              <a:ext cx="3497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∼</a:t>
              </a:r>
              <a:endPara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A762419B-C7F2-EC45-9B0F-F27E26BD0CF3}"/>
              </a:ext>
            </a:extLst>
          </p:cNvPr>
          <p:cNvSpPr/>
          <p:nvPr/>
        </p:nvSpPr>
        <p:spPr>
          <a:xfrm>
            <a:off x="6467061" y="4796183"/>
            <a:ext cx="530087" cy="343984"/>
          </a:xfrm>
          <a:prstGeom prst="rect">
            <a:avLst/>
          </a:prstGeom>
          <a:solidFill>
            <a:srgbClr val="FFFD78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B9A05E-1360-CC4E-B1E2-3ADA4EF2A125}"/>
              </a:ext>
            </a:extLst>
          </p:cNvPr>
          <p:cNvSpPr/>
          <p:nvPr/>
        </p:nvSpPr>
        <p:spPr>
          <a:xfrm>
            <a:off x="5565914" y="4796183"/>
            <a:ext cx="700468" cy="311474"/>
          </a:xfrm>
          <a:prstGeom prst="rect">
            <a:avLst/>
          </a:prstGeom>
          <a:solidFill>
            <a:srgbClr val="FFFD78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A0E833-2DE2-774A-8F54-5B384A6DDA83}"/>
              </a:ext>
            </a:extLst>
          </p:cNvPr>
          <p:cNvSpPr/>
          <p:nvPr/>
        </p:nvSpPr>
        <p:spPr>
          <a:xfrm>
            <a:off x="4835150" y="4797452"/>
            <a:ext cx="530087" cy="343984"/>
          </a:xfrm>
          <a:prstGeom prst="rect">
            <a:avLst/>
          </a:prstGeom>
          <a:solidFill>
            <a:srgbClr val="FFFD78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AE314E-BAE9-EB4B-A634-6C13313E0C93}"/>
              </a:ext>
            </a:extLst>
          </p:cNvPr>
          <p:cNvSpPr/>
          <p:nvPr/>
        </p:nvSpPr>
        <p:spPr>
          <a:xfrm>
            <a:off x="4102491" y="4779928"/>
            <a:ext cx="530087" cy="343984"/>
          </a:xfrm>
          <a:prstGeom prst="rect">
            <a:avLst/>
          </a:prstGeom>
          <a:solidFill>
            <a:srgbClr val="FFFD78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B3F89F9-EEE8-0844-A4BE-71EB68C6655D}"/>
              </a:ext>
            </a:extLst>
          </p:cNvPr>
          <p:cNvSpPr/>
          <p:nvPr/>
        </p:nvSpPr>
        <p:spPr>
          <a:xfrm>
            <a:off x="7427845" y="4174980"/>
            <a:ext cx="318051" cy="3087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049A36D-5711-9E44-9768-8EC6B08C7C80}"/>
              </a:ext>
            </a:extLst>
          </p:cNvPr>
          <p:cNvSpPr/>
          <p:nvPr/>
        </p:nvSpPr>
        <p:spPr>
          <a:xfrm>
            <a:off x="7215808" y="3761009"/>
            <a:ext cx="742122" cy="27056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tanh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3334144D-A780-E544-8381-05F22A4383FC}"/>
              </a:ext>
            </a:extLst>
          </p:cNvPr>
          <p:cNvCxnSpPr>
            <a:cxnSpLocks/>
          </p:cNvCxnSpPr>
          <p:nvPr/>
        </p:nvCxnSpPr>
        <p:spPr>
          <a:xfrm flipV="1">
            <a:off x="8123583" y="3591791"/>
            <a:ext cx="0" cy="1726412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>
            <a:extLst>
              <a:ext uri="{FF2B5EF4-FFF2-40B4-BE49-F238E27FC236}">
                <a16:creationId xmlns:a16="http://schemas.microsoft.com/office/drawing/2014/main" id="{3A13BD70-DDC5-1A41-B413-80E85980C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4625"/>
            <a:ext cx="8229600" cy="129802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Long Short Term Memory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(LSTM)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4A5F172-D88F-8343-A12C-4F0271B218E8}"/>
              </a:ext>
            </a:extLst>
          </p:cNvPr>
          <p:cNvSpPr txBox="1"/>
          <p:nvPr/>
        </p:nvSpPr>
        <p:spPr>
          <a:xfrm>
            <a:off x="3906163" y="1915288"/>
            <a:ext cx="10032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forget 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gate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B432931-FF5E-7E43-9524-7BC1C709504A}"/>
              </a:ext>
            </a:extLst>
          </p:cNvPr>
          <p:cNvSpPr txBox="1"/>
          <p:nvPr/>
        </p:nvSpPr>
        <p:spPr>
          <a:xfrm>
            <a:off x="5330206" y="1902140"/>
            <a:ext cx="8435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input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gate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03AD32F-93B0-7944-8599-512084C8C8FA}"/>
              </a:ext>
            </a:extLst>
          </p:cNvPr>
          <p:cNvSpPr txBox="1"/>
          <p:nvPr/>
        </p:nvSpPr>
        <p:spPr>
          <a:xfrm>
            <a:off x="6340597" y="1902139"/>
            <a:ext cx="10374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output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gate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F9B4BCF-B52A-8A41-BFB2-675C7F7951B1}"/>
              </a:ext>
            </a:extLst>
          </p:cNvPr>
          <p:cNvSpPr/>
          <p:nvPr/>
        </p:nvSpPr>
        <p:spPr>
          <a:xfrm>
            <a:off x="2484120" y="6589555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2509737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Agents</a:t>
            </a:r>
            <a:r>
              <a:rPr lang="en-US" dirty="0">
                <a:solidFill>
                  <a:schemeClr val="accent1"/>
                </a:solidFill>
              </a:rPr>
              <a:t> interact with </a:t>
            </a:r>
            <a:r>
              <a:rPr lang="en-US" dirty="0">
                <a:solidFill>
                  <a:srgbClr val="C00000"/>
                </a:solidFill>
              </a:rPr>
              <a:t>environments </a:t>
            </a:r>
            <a:r>
              <a:rPr lang="en-US" dirty="0">
                <a:solidFill>
                  <a:schemeClr val="accent1"/>
                </a:solidFill>
              </a:rPr>
              <a:t>through </a:t>
            </a:r>
            <a:r>
              <a:rPr lang="en-US" dirty="0">
                <a:solidFill>
                  <a:srgbClr val="C00000"/>
                </a:solidFill>
              </a:rPr>
              <a:t>sensors</a:t>
            </a:r>
            <a:r>
              <a:rPr lang="en-US" dirty="0">
                <a:solidFill>
                  <a:schemeClr val="accent1"/>
                </a:solidFill>
              </a:rPr>
              <a:t> and </a:t>
            </a:r>
            <a:r>
              <a:rPr lang="en-US" dirty="0">
                <a:solidFill>
                  <a:srgbClr val="C00000"/>
                </a:solidFill>
              </a:rPr>
              <a:t>actuators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C9C127B-33F9-4F41-8F1F-AF413AF84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274" y="1665066"/>
            <a:ext cx="7377453" cy="479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27971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E450E-E364-9A4F-A985-68237D50C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4F9DBB-6917-F24B-AA7A-F60E71A02C4B}"/>
              </a:ext>
            </a:extLst>
          </p:cNvPr>
          <p:cNvSpPr/>
          <p:nvPr/>
        </p:nvSpPr>
        <p:spPr>
          <a:xfrm>
            <a:off x="2484120" y="6589555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A97BED-E773-1645-9361-0F4781260A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478" r="26605"/>
          <a:stretch/>
        </p:blipFill>
        <p:spPr>
          <a:xfrm>
            <a:off x="2844800" y="1941468"/>
            <a:ext cx="6356206" cy="401483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7FED67D-C026-3D40-BD0A-EDB9F0988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63500"/>
            <a:ext cx="8229600" cy="1447800"/>
          </a:xfrm>
        </p:spPr>
        <p:txBody>
          <a:bodyPr>
            <a:no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LSTM</a:t>
            </a:r>
            <a:br>
              <a:rPr lang="en-US" i="1" dirty="0">
                <a:solidFill>
                  <a:schemeClr val="accent1"/>
                </a:solidFill>
              </a:rPr>
            </a:br>
            <a:r>
              <a:rPr lang="en-US" i="1" dirty="0">
                <a:solidFill>
                  <a:schemeClr val="accent1"/>
                </a:solidFill>
              </a:rPr>
              <a:t>Memory state (C)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229062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E450E-E364-9A4F-A985-68237D50C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3A6684-DF5C-4248-8A1D-AE8AF1C670F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4050" y="2139950"/>
            <a:ext cx="8343900" cy="25781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2353BD-95AF-8548-9A73-0AB83F7C3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63500"/>
            <a:ext cx="8229600" cy="1447800"/>
          </a:xfrm>
        </p:spPr>
        <p:txBody>
          <a:bodyPr>
            <a:no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LSTM</a:t>
            </a:r>
            <a:br>
              <a:rPr lang="en-US" i="1" dirty="0">
                <a:solidFill>
                  <a:schemeClr val="accent1"/>
                </a:solidFill>
              </a:rPr>
            </a:br>
            <a:r>
              <a:rPr lang="en-US" i="1" dirty="0">
                <a:solidFill>
                  <a:schemeClr val="accent1"/>
                </a:solidFill>
              </a:rPr>
              <a:t>forget gate (f)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C92E79-A065-E643-8EAC-CC7313F79F7B}"/>
              </a:ext>
            </a:extLst>
          </p:cNvPr>
          <p:cNvSpPr/>
          <p:nvPr/>
        </p:nvSpPr>
        <p:spPr>
          <a:xfrm>
            <a:off x="2484120" y="6589555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296520289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E450E-E364-9A4F-A985-68237D50C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F79057-355B-D74B-A123-D0C65FB0F4A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4050" y="2139950"/>
            <a:ext cx="8343900" cy="25781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22B747C-C7B7-AA4A-9228-C931EB4E4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63500"/>
            <a:ext cx="8229600" cy="1447800"/>
          </a:xfrm>
        </p:spPr>
        <p:txBody>
          <a:bodyPr>
            <a:no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LSTM</a:t>
            </a:r>
            <a:br>
              <a:rPr lang="en-US" i="1" dirty="0">
                <a:solidFill>
                  <a:schemeClr val="accent1"/>
                </a:solidFill>
              </a:rPr>
            </a:br>
            <a:r>
              <a:rPr lang="en-US" i="1" dirty="0">
                <a:solidFill>
                  <a:schemeClr val="accent1"/>
                </a:solidFill>
              </a:rPr>
              <a:t>input gate (</a:t>
            </a:r>
            <a:r>
              <a:rPr lang="en-US" i="1" dirty="0" err="1">
                <a:solidFill>
                  <a:schemeClr val="accent1"/>
                </a:solidFill>
              </a:rPr>
              <a:t>i</a:t>
            </a:r>
            <a:r>
              <a:rPr lang="en-US" i="1" dirty="0">
                <a:solidFill>
                  <a:schemeClr val="accent1"/>
                </a:solidFill>
              </a:rPr>
              <a:t>)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08D49E-4D2A-F142-B128-43343C10076E}"/>
              </a:ext>
            </a:extLst>
          </p:cNvPr>
          <p:cNvSpPr/>
          <p:nvPr/>
        </p:nvSpPr>
        <p:spPr>
          <a:xfrm>
            <a:off x="2484120" y="6589555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2069916219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E450E-E364-9A4F-A985-68237D50C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DEF9E4-A1C2-C147-B921-C2B5884EDF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4050" y="2139950"/>
            <a:ext cx="8343900" cy="25781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DAF116C-89E5-0943-B04E-AC3C32148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63500"/>
            <a:ext cx="8229600" cy="1473200"/>
          </a:xfrm>
        </p:spPr>
        <p:txBody>
          <a:bodyPr>
            <a:no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LSTM</a:t>
            </a:r>
            <a:br>
              <a:rPr lang="en-US" i="1" dirty="0">
                <a:solidFill>
                  <a:schemeClr val="accent1"/>
                </a:solidFill>
              </a:rPr>
            </a:br>
            <a:r>
              <a:rPr lang="en-US" i="1" dirty="0">
                <a:solidFill>
                  <a:schemeClr val="accent1"/>
                </a:solidFill>
              </a:rPr>
              <a:t>Memory state (C)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843E63-9A35-B644-8E3A-04C72F9EC6EF}"/>
              </a:ext>
            </a:extLst>
          </p:cNvPr>
          <p:cNvSpPr/>
          <p:nvPr/>
        </p:nvSpPr>
        <p:spPr>
          <a:xfrm>
            <a:off x="2484120" y="6589555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1216835158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483A9-F1FA-6C4D-8094-7E14E3CB2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63500"/>
            <a:ext cx="8229600" cy="1447800"/>
          </a:xfrm>
        </p:spPr>
        <p:txBody>
          <a:bodyPr>
            <a:no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LSTM</a:t>
            </a:r>
            <a:br>
              <a:rPr lang="en-US" i="1" dirty="0">
                <a:solidFill>
                  <a:schemeClr val="accent1"/>
                </a:solidFill>
              </a:rPr>
            </a:br>
            <a:r>
              <a:rPr lang="en-US" i="1" dirty="0">
                <a:solidFill>
                  <a:schemeClr val="accent1"/>
                </a:solidFill>
              </a:rPr>
              <a:t>output gate (o)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E450E-E364-9A4F-A985-68237D50C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79496-3AEA-BB46-A082-2868D405CA5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4050" y="2139950"/>
            <a:ext cx="8343900" cy="25781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79A222-4FB2-5D43-886C-9BA4E374D5DD}"/>
              </a:ext>
            </a:extLst>
          </p:cNvPr>
          <p:cNvSpPr/>
          <p:nvPr/>
        </p:nvSpPr>
        <p:spPr>
          <a:xfrm>
            <a:off x="2484120" y="6589555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10552154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E450E-E364-9A4F-A985-68237D50C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F2349E-5650-6E47-9998-70DB7B4EF19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5950" y="2432050"/>
            <a:ext cx="8611069" cy="26606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8AC0FC8-961C-3947-9C9E-62A841766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00" y="0"/>
            <a:ext cx="8737600" cy="2006600"/>
          </a:xfrm>
        </p:spPr>
        <p:txBody>
          <a:bodyPr>
            <a:normAutofit fontScale="90000"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LSTM</a:t>
            </a:r>
            <a:br>
              <a:rPr lang="en-US" i="1" dirty="0">
                <a:solidFill>
                  <a:schemeClr val="accent1"/>
                </a:solidFill>
              </a:rPr>
            </a:br>
            <a:r>
              <a:rPr lang="en-US" i="1" dirty="0">
                <a:solidFill>
                  <a:schemeClr val="accent1"/>
                </a:solidFill>
              </a:rPr>
              <a:t>forget (f), input (</a:t>
            </a:r>
            <a:r>
              <a:rPr lang="en-US" i="1" dirty="0" err="1">
                <a:solidFill>
                  <a:schemeClr val="accent1"/>
                </a:solidFill>
              </a:rPr>
              <a:t>i</a:t>
            </a:r>
            <a:r>
              <a:rPr lang="en-US" i="1" dirty="0">
                <a:solidFill>
                  <a:schemeClr val="accent1"/>
                </a:solidFill>
              </a:rPr>
              <a:t>), output (o) gates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6363A9-43DD-D040-9C25-87E81053BC2B}"/>
              </a:ext>
            </a:extLst>
          </p:cNvPr>
          <p:cNvSpPr/>
          <p:nvPr/>
        </p:nvSpPr>
        <p:spPr>
          <a:xfrm>
            <a:off x="2484120" y="6589555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1297874254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E450E-E364-9A4F-A985-68237D50C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3F66F6-636F-6B40-A910-01F7B799F90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2098" y="2724150"/>
            <a:ext cx="9063202" cy="280035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5768551-86C3-6247-8039-12DC7F218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2264618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chemeClr val="accent1"/>
                </a:solidFill>
              </a:rPr>
              <a:t>Gated Recurrent Unit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zh-TW" altLang="en-US" dirty="0">
                <a:solidFill>
                  <a:schemeClr val="accent1"/>
                </a:solidFill>
              </a:rPr>
              <a:t> </a:t>
            </a:r>
            <a:r>
              <a:rPr lang="en-US" altLang="zh-TW" dirty="0">
                <a:solidFill>
                  <a:schemeClr val="accent1"/>
                </a:solidFill>
              </a:rPr>
              <a:t>(GRU)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en-US" i="1" dirty="0">
                <a:solidFill>
                  <a:schemeClr val="accent1"/>
                </a:solidFill>
              </a:rPr>
              <a:t>update (z), reset (r) gates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E98591-9F57-A048-9F35-FA154F716A07}"/>
              </a:ext>
            </a:extLst>
          </p:cNvPr>
          <p:cNvSpPr/>
          <p:nvPr/>
        </p:nvSpPr>
        <p:spPr>
          <a:xfrm>
            <a:off x="2484120" y="6589555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1695175986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/>
          <p:cNvSpPr>
            <a:spLocks noGrp="1"/>
          </p:cNvSpPr>
          <p:nvPr>
            <p:ph type="title"/>
          </p:nvPr>
        </p:nvSpPr>
        <p:spPr>
          <a:xfrm>
            <a:off x="1992313" y="115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LSTM Recurrent Neural Network</a:t>
            </a:r>
          </a:p>
        </p:txBody>
      </p:sp>
      <p:sp>
        <p:nvSpPr>
          <p:cNvPr id="9625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5392E5B-9623-CE49-BBFB-ACFCAFB4A04B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157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19400" y="6611938"/>
            <a:ext cx="6553200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github.com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/Vict0rSch/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deep_learning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/tree/master/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keras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/recurrent</a:t>
            </a:r>
          </a:p>
        </p:txBody>
      </p:sp>
      <p:pic>
        <p:nvPicPr>
          <p:cNvPr id="96260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2222922"/>
            <a:ext cx="91440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8E0B91F-C33D-CD4D-B199-ABD526E01FAF}"/>
              </a:ext>
            </a:extLst>
          </p:cNvPr>
          <p:cNvSpPr/>
          <p:nvPr/>
        </p:nvSpPr>
        <p:spPr>
          <a:xfrm>
            <a:off x="1703513" y="5426640"/>
            <a:ext cx="108867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Traditional Neural Network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3FCCEF-FBE1-8541-8635-511B376D0A59}"/>
              </a:ext>
            </a:extLst>
          </p:cNvPr>
          <p:cNvSpPr/>
          <p:nvPr/>
        </p:nvSpPr>
        <p:spPr>
          <a:xfrm>
            <a:off x="3008101" y="5426640"/>
            <a:ext cx="10206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Music </a:t>
            </a:r>
            <a:br>
              <a:rPr lang="en-US" sz="1400" b="1" dirty="0">
                <a:solidFill>
                  <a:schemeClr val="tx2"/>
                </a:solidFill>
              </a:rPr>
            </a:br>
            <a:r>
              <a:rPr lang="en-US" sz="1400" b="1" dirty="0">
                <a:solidFill>
                  <a:schemeClr val="tx2"/>
                </a:solidFill>
              </a:rPr>
              <a:t>Generation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E9A5C5-DB5F-E84C-9054-9EB7AC63AD12}"/>
              </a:ext>
            </a:extLst>
          </p:cNvPr>
          <p:cNvSpPr/>
          <p:nvPr/>
        </p:nvSpPr>
        <p:spPr>
          <a:xfrm>
            <a:off x="4736294" y="5426640"/>
            <a:ext cx="11630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Sentiment </a:t>
            </a:r>
            <a:br>
              <a:rPr lang="en-US" sz="1400" b="1" dirty="0">
                <a:solidFill>
                  <a:schemeClr val="tx2"/>
                </a:solidFill>
              </a:rPr>
            </a:br>
            <a:r>
              <a:rPr lang="en-US" sz="1400" b="1" dirty="0">
                <a:solidFill>
                  <a:schemeClr val="tx2"/>
                </a:solidFill>
              </a:rPr>
              <a:t>Classification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EB9F50-364F-254D-9FAA-B147FE5CECEA}"/>
              </a:ext>
            </a:extLst>
          </p:cNvPr>
          <p:cNvSpPr/>
          <p:nvPr/>
        </p:nvSpPr>
        <p:spPr>
          <a:xfrm>
            <a:off x="6626847" y="5426640"/>
            <a:ext cx="106920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Name </a:t>
            </a:r>
            <a:br>
              <a:rPr lang="en-US" sz="1400" b="1" dirty="0">
                <a:solidFill>
                  <a:schemeClr val="tx2"/>
                </a:solidFill>
              </a:rPr>
            </a:br>
            <a:r>
              <a:rPr lang="en-US" sz="1400" b="1" dirty="0">
                <a:solidFill>
                  <a:schemeClr val="tx2"/>
                </a:solidFill>
              </a:rPr>
              <a:t>Entity </a:t>
            </a:r>
            <a:br>
              <a:rPr lang="en-US" sz="1400" b="1" dirty="0">
                <a:solidFill>
                  <a:schemeClr val="tx2"/>
                </a:solidFill>
              </a:rPr>
            </a:br>
            <a:r>
              <a:rPr lang="en-US" sz="1400" b="1" dirty="0">
                <a:solidFill>
                  <a:schemeClr val="tx2"/>
                </a:solidFill>
              </a:rPr>
              <a:t>Recognition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BB6B54-0E52-E341-8E40-834D0923DC9E}"/>
              </a:ext>
            </a:extLst>
          </p:cNvPr>
          <p:cNvSpPr/>
          <p:nvPr/>
        </p:nvSpPr>
        <p:spPr>
          <a:xfrm>
            <a:off x="9075540" y="5426640"/>
            <a:ext cx="10113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Machine </a:t>
            </a:r>
            <a:br>
              <a:rPr lang="en-US" sz="1400" b="1" dirty="0">
                <a:solidFill>
                  <a:schemeClr val="tx2"/>
                </a:solidFill>
              </a:rPr>
            </a:br>
            <a:r>
              <a:rPr lang="en-US" sz="1400" b="1" dirty="0">
                <a:solidFill>
                  <a:schemeClr val="tx2"/>
                </a:solidFill>
              </a:rPr>
              <a:t>Translation</a:t>
            </a:r>
          </a:p>
        </p:txBody>
      </p:sp>
    </p:spTree>
    <p:extLst>
      <p:ext uri="{BB962C8B-B14F-4D97-AF65-F5344CB8AC3E}">
        <p14:creationId xmlns:p14="http://schemas.microsoft.com/office/powerpoint/2010/main" val="3364435746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241EE-9B0A-E241-A010-147BA5E1C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24241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Long Short Term Memory (LSTM) 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for Time Series Forecasting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158</a:t>
            </a:fld>
            <a:endParaRPr lang="zh-TW" alt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34F2950-E969-3049-AC11-679399698E7A}"/>
              </a:ext>
            </a:extLst>
          </p:cNvPr>
          <p:cNvSpPr/>
          <p:nvPr/>
        </p:nvSpPr>
        <p:spPr>
          <a:xfrm>
            <a:off x="2120533" y="3690591"/>
            <a:ext cx="1260140" cy="7631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LSTM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1720" y="5183468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0857" y="5183468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097224" y="5183468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5498BB-B8E4-D142-BC9D-CB889CDE1BB8}"/>
              </a:ext>
            </a:extLst>
          </p:cNvPr>
          <p:cNvSpPr/>
          <p:nvPr/>
        </p:nvSpPr>
        <p:spPr>
          <a:xfrm>
            <a:off x="5826649" y="2204863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E05827-925D-9E42-9D09-E60CBF0EFCB7}"/>
              </a:ext>
            </a:extLst>
          </p:cNvPr>
          <p:cNvSpPr/>
          <p:nvPr/>
        </p:nvSpPr>
        <p:spPr>
          <a:xfrm>
            <a:off x="7550857" y="2204863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A63444-2F87-1540-A294-6794770D3694}"/>
              </a:ext>
            </a:extLst>
          </p:cNvPr>
          <p:cNvSpPr/>
          <p:nvPr/>
        </p:nvSpPr>
        <p:spPr>
          <a:xfrm>
            <a:off x="4137328" y="2204863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B8884FA-7760-AB48-96C3-03AA0DBC5539}"/>
              </a:ext>
            </a:extLst>
          </p:cNvPr>
          <p:cNvSpPr/>
          <p:nvPr/>
        </p:nvSpPr>
        <p:spPr>
          <a:xfrm>
            <a:off x="3827298" y="3690591"/>
            <a:ext cx="1260140" cy="7631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LSTM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9D9AEDE-84C0-1940-8F0F-0C1FF0A11DAE}"/>
              </a:ext>
            </a:extLst>
          </p:cNvPr>
          <p:cNvSpPr/>
          <p:nvPr/>
        </p:nvSpPr>
        <p:spPr>
          <a:xfrm>
            <a:off x="5534062" y="3690591"/>
            <a:ext cx="1260140" cy="7631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LSTM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01378A3-34A6-BD4B-84A0-C28751BCC09C}"/>
              </a:ext>
            </a:extLst>
          </p:cNvPr>
          <p:cNvSpPr/>
          <p:nvPr/>
        </p:nvSpPr>
        <p:spPr>
          <a:xfrm>
            <a:off x="7240827" y="3690591"/>
            <a:ext cx="1260140" cy="7631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LSTM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C1E49FF-762F-E548-8095-BCCC4D85FC7A}"/>
              </a:ext>
            </a:extLst>
          </p:cNvPr>
          <p:cNvSpPr/>
          <p:nvPr/>
        </p:nvSpPr>
        <p:spPr>
          <a:xfrm>
            <a:off x="8947591" y="3690591"/>
            <a:ext cx="1260140" cy="7631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LSTM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45817" y="5183468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932" y="5183468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75065" y="2204863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1CBA15-38A0-1544-9BBE-194DE4641833}"/>
              </a:ext>
            </a:extLst>
          </p:cNvPr>
          <p:cNvSpPr/>
          <p:nvPr/>
        </p:nvSpPr>
        <p:spPr>
          <a:xfrm>
            <a:off x="2431878" y="2204863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  <a:stCxn id="20" idx="0"/>
            <a:endCxn id="8" idx="2"/>
          </p:cNvCxnSpPr>
          <p:nvPr/>
        </p:nvCxnSpPr>
        <p:spPr>
          <a:xfrm flipH="1" flipV="1">
            <a:off x="2750603" y="4453778"/>
            <a:ext cx="15254" cy="7296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12809" y="4450615"/>
            <a:ext cx="15254" cy="71370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  <a:endCxn id="17" idx="2"/>
          </p:cNvCxnSpPr>
          <p:nvPr/>
        </p:nvCxnSpPr>
        <p:spPr>
          <a:xfrm flipH="1" flipV="1">
            <a:off x="6164132" y="4453777"/>
            <a:ext cx="7628" cy="74087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  <a:stCxn id="11" idx="0"/>
            <a:endCxn id="18" idx="2"/>
          </p:cNvCxnSpPr>
          <p:nvPr/>
        </p:nvCxnSpPr>
        <p:spPr>
          <a:xfrm flipV="1">
            <a:off x="7870897" y="4453778"/>
            <a:ext cx="0" cy="7296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  <a:stCxn id="21" idx="0"/>
            <a:endCxn id="19" idx="2"/>
          </p:cNvCxnSpPr>
          <p:nvPr/>
        </p:nvCxnSpPr>
        <p:spPr>
          <a:xfrm flipH="1" flipV="1">
            <a:off x="9577662" y="4453778"/>
            <a:ext cx="5311" cy="7296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2A4190-CDDA-9E41-9FBE-711FCF1C65FA}"/>
              </a:ext>
            </a:extLst>
          </p:cNvPr>
          <p:cNvCxnSpPr>
            <a:cxnSpLocks/>
            <a:stCxn id="8" idx="0"/>
            <a:endCxn id="24" idx="4"/>
          </p:cNvCxnSpPr>
          <p:nvPr/>
        </p:nvCxnSpPr>
        <p:spPr>
          <a:xfrm flipV="1">
            <a:off x="2750604" y="2844943"/>
            <a:ext cx="1315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181DA6-0D79-A34F-8A9A-66565F391D31}"/>
              </a:ext>
            </a:extLst>
          </p:cNvPr>
          <p:cNvCxnSpPr>
            <a:cxnSpLocks/>
            <a:stCxn id="16" idx="0"/>
            <a:endCxn id="15" idx="4"/>
          </p:cNvCxnSpPr>
          <p:nvPr/>
        </p:nvCxnSpPr>
        <p:spPr>
          <a:xfrm flipV="1">
            <a:off x="4457368" y="2844943"/>
            <a:ext cx="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E5B4048-4611-0D4F-BEB0-4C23C443ACF2}"/>
              </a:ext>
            </a:extLst>
          </p:cNvPr>
          <p:cNvCxnSpPr>
            <a:cxnSpLocks/>
            <a:stCxn id="17" idx="0"/>
            <a:endCxn id="13" idx="4"/>
          </p:cNvCxnSpPr>
          <p:nvPr/>
        </p:nvCxnSpPr>
        <p:spPr>
          <a:xfrm flipH="1" flipV="1">
            <a:off x="6146690" y="2844943"/>
            <a:ext cx="17443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2421E27-41E9-904B-8D3D-0CC5CD5BB406}"/>
              </a:ext>
            </a:extLst>
          </p:cNvPr>
          <p:cNvCxnSpPr>
            <a:cxnSpLocks/>
            <a:stCxn id="18" idx="0"/>
            <a:endCxn id="14" idx="4"/>
          </p:cNvCxnSpPr>
          <p:nvPr/>
        </p:nvCxnSpPr>
        <p:spPr>
          <a:xfrm flipV="1">
            <a:off x="7870897" y="2844943"/>
            <a:ext cx="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  <a:stCxn id="19" idx="0"/>
            <a:endCxn id="22" idx="4"/>
          </p:cNvCxnSpPr>
          <p:nvPr/>
        </p:nvCxnSpPr>
        <p:spPr>
          <a:xfrm flipV="1">
            <a:off x="9577661" y="2844943"/>
            <a:ext cx="17444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8" idx="3"/>
            <a:endCxn id="16" idx="1"/>
          </p:cNvCxnSpPr>
          <p:nvPr/>
        </p:nvCxnSpPr>
        <p:spPr>
          <a:xfrm>
            <a:off x="3380674" y="4072184"/>
            <a:ext cx="4466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</p:cNvCxnSpPr>
          <p:nvPr/>
        </p:nvCxnSpPr>
        <p:spPr>
          <a:xfrm>
            <a:off x="5087439" y="4072184"/>
            <a:ext cx="4466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</p:cNvCxnSpPr>
          <p:nvPr/>
        </p:nvCxnSpPr>
        <p:spPr>
          <a:xfrm>
            <a:off x="6794203" y="4072184"/>
            <a:ext cx="4466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</p:cNvCxnSpPr>
          <p:nvPr/>
        </p:nvCxnSpPr>
        <p:spPr>
          <a:xfrm>
            <a:off x="8500968" y="4072184"/>
            <a:ext cx="4466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5100976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9F9978B-5BA0-4541-BD30-31D8FBD0085B}"/>
              </a:ext>
            </a:extLst>
          </p:cNvPr>
          <p:cNvSpPr/>
          <p:nvPr/>
        </p:nvSpPr>
        <p:spPr>
          <a:xfrm>
            <a:off x="8565346" y="3632877"/>
            <a:ext cx="1275070" cy="9630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2D6FC5-1341-474C-B1DA-EE817C408342}"/>
              </a:ext>
            </a:extLst>
          </p:cNvPr>
          <p:cNvSpPr/>
          <p:nvPr/>
        </p:nvSpPr>
        <p:spPr>
          <a:xfrm>
            <a:off x="2029922" y="3632878"/>
            <a:ext cx="6469553" cy="9630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997170-10AB-E944-BEC5-881FB34CE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921" y="0"/>
            <a:ext cx="8229600" cy="1143000"/>
          </a:xfrm>
        </p:spPr>
        <p:txBody>
          <a:bodyPr/>
          <a:lstStyle/>
          <a:p>
            <a:r>
              <a:rPr lang="en-US" sz="6600" dirty="0">
                <a:solidFill>
                  <a:schemeClr val="accent1"/>
                </a:solidFill>
              </a:rPr>
              <a:t>Time Series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1EC5C-2E2A-DB43-B294-13FDD88AA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B707F3-520F-EB42-B80E-3E8B0F896D23}"/>
              </a:ext>
            </a:extLst>
          </p:cNvPr>
          <p:cNvSpPr/>
          <p:nvPr/>
        </p:nvSpPr>
        <p:spPr>
          <a:xfrm>
            <a:off x="1918770" y="1270502"/>
            <a:ext cx="85042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Courier" pitchFamily="2" charset="0"/>
              </a:rPr>
              <a:t>[</a:t>
            </a:r>
            <a:r>
              <a:rPr lang="en-US" sz="3600" dirty="0">
                <a:solidFill>
                  <a:schemeClr val="accent1"/>
                </a:solidFill>
                <a:latin typeface="Courier" pitchFamily="2" charset="0"/>
              </a:rPr>
              <a:t>100, 110, 120, 130, 140</a:t>
            </a:r>
            <a:r>
              <a:rPr lang="en-US" sz="3600" dirty="0">
                <a:latin typeface="Courier" pitchFamily="2" charset="0"/>
              </a:rPr>
              <a:t>, </a:t>
            </a:r>
            <a:r>
              <a:rPr lang="en-US" sz="3600" dirty="0">
                <a:solidFill>
                  <a:srgbClr val="C00000"/>
                </a:solidFill>
                <a:latin typeface="Courier" pitchFamily="2" charset="0"/>
              </a:rPr>
              <a:t>150</a:t>
            </a:r>
            <a:r>
              <a:rPr lang="en-US" sz="3600" dirty="0">
                <a:latin typeface="Courier" pitchFamily="2" charset="0"/>
              </a:rPr>
              <a:t>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0FD57D-E589-364C-9649-A81FB69BF24E}"/>
              </a:ext>
            </a:extLst>
          </p:cNvPr>
          <p:cNvSpPr/>
          <p:nvPr/>
        </p:nvSpPr>
        <p:spPr>
          <a:xfrm>
            <a:off x="1977616" y="3794659"/>
            <a:ext cx="7934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Courier" pitchFamily="2" charset="0"/>
              </a:rPr>
              <a:t>[100 110 120 130 140] 150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DDC7C3-E458-BB41-BC47-53DC92C82678}"/>
              </a:ext>
            </a:extLst>
          </p:cNvPr>
          <p:cNvSpPr txBox="1"/>
          <p:nvPr/>
        </p:nvSpPr>
        <p:spPr>
          <a:xfrm>
            <a:off x="4943872" y="2900476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434443-BCBA-0140-8795-663047127E37}"/>
              </a:ext>
            </a:extLst>
          </p:cNvPr>
          <p:cNvSpPr txBox="1"/>
          <p:nvPr/>
        </p:nvSpPr>
        <p:spPr>
          <a:xfrm>
            <a:off x="8963873" y="2900476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Y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D9C1E38-E2DB-C047-8B5E-C791789BB3A5}"/>
              </a:ext>
            </a:extLst>
          </p:cNvPr>
          <p:cNvSpPr/>
          <p:nvPr/>
        </p:nvSpPr>
        <p:spPr>
          <a:xfrm>
            <a:off x="4947868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575072-4D45-D545-B47C-E867AC28719F}"/>
              </a:ext>
            </a:extLst>
          </p:cNvPr>
          <p:cNvSpPr/>
          <p:nvPr/>
        </p:nvSpPr>
        <p:spPr>
          <a:xfrm>
            <a:off x="6206010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BD0090-A3CA-E64B-A6AA-E379AEB4F022}"/>
              </a:ext>
            </a:extLst>
          </p:cNvPr>
          <p:cNvSpPr/>
          <p:nvPr/>
        </p:nvSpPr>
        <p:spPr>
          <a:xfrm>
            <a:off x="3689726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C584EC0-B59B-6A45-A484-26A45D4A139D}"/>
              </a:ext>
            </a:extLst>
          </p:cNvPr>
          <p:cNvSpPr/>
          <p:nvPr/>
        </p:nvSpPr>
        <p:spPr>
          <a:xfrm>
            <a:off x="2431584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0055966-2A68-1244-A6B5-5F6A25EFF115}"/>
              </a:ext>
            </a:extLst>
          </p:cNvPr>
          <p:cNvSpPr/>
          <p:nvPr/>
        </p:nvSpPr>
        <p:spPr>
          <a:xfrm>
            <a:off x="7464152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7E85061-8C5E-244E-A102-FAC0C0F3F28A}"/>
              </a:ext>
            </a:extLst>
          </p:cNvPr>
          <p:cNvSpPr/>
          <p:nvPr/>
        </p:nvSpPr>
        <p:spPr>
          <a:xfrm>
            <a:off x="8926195" y="2284864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811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84482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AI Acting Humanly: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The Turing Test Approach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(Alan Turing, 1950)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7153" y="2060849"/>
            <a:ext cx="10192643" cy="4248471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Knowledge Representation</a:t>
            </a:r>
          </a:p>
          <a:p>
            <a:r>
              <a:rPr lang="en-US" b="1" dirty="0">
                <a:solidFill>
                  <a:schemeClr val="accent1"/>
                </a:solidFill>
              </a:rPr>
              <a:t>Automated Reasoning</a:t>
            </a:r>
          </a:p>
          <a:p>
            <a:r>
              <a:rPr lang="en-US" b="1" dirty="0">
                <a:solidFill>
                  <a:srgbClr val="FF0000"/>
                </a:solidFill>
              </a:rPr>
              <a:t>Machine Learning (ML)</a:t>
            </a:r>
          </a:p>
          <a:p>
            <a:pPr lvl="1"/>
            <a:r>
              <a:rPr lang="en-US" sz="3200" dirty="0">
                <a:solidFill>
                  <a:srgbClr val="FF0000"/>
                </a:solidFill>
              </a:rPr>
              <a:t>Deep Learning (DL)</a:t>
            </a:r>
          </a:p>
          <a:p>
            <a:r>
              <a:rPr lang="en-US" b="1" dirty="0">
                <a:solidFill>
                  <a:srgbClr val="C00000"/>
                </a:solidFill>
              </a:rPr>
              <a:t>Computer Vision</a:t>
            </a:r>
            <a:r>
              <a:rPr lang="zh-TW" altLang="en-US" b="1" dirty="0">
                <a:solidFill>
                  <a:srgbClr val="C00000"/>
                </a:solidFill>
              </a:rPr>
              <a:t> </a:t>
            </a:r>
            <a:r>
              <a:rPr lang="en-US" altLang="zh-TW" b="1" dirty="0">
                <a:solidFill>
                  <a:srgbClr val="C00000"/>
                </a:solidFill>
              </a:rPr>
              <a:t>(Image, Video)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Natural Language Processing (NLP)</a:t>
            </a:r>
          </a:p>
          <a:p>
            <a:r>
              <a:rPr lang="en-US" b="1" dirty="0">
                <a:solidFill>
                  <a:srgbClr val="C00000"/>
                </a:solidFill>
              </a:rPr>
              <a:t>Robotics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332DB0-FB6C-9E4E-8231-F39C2A9843E7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436390252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9F9978B-5BA0-4541-BD30-31D8FBD0085B}"/>
              </a:ext>
            </a:extLst>
          </p:cNvPr>
          <p:cNvSpPr/>
          <p:nvPr/>
        </p:nvSpPr>
        <p:spPr>
          <a:xfrm>
            <a:off x="6827473" y="2565493"/>
            <a:ext cx="761134" cy="37856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2D6FC5-1341-474C-B1DA-EE817C408342}"/>
              </a:ext>
            </a:extLst>
          </p:cNvPr>
          <p:cNvSpPr/>
          <p:nvPr/>
        </p:nvSpPr>
        <p:spPr>
          <a:xfrm>
            <a:off x="3509527" y="2543505"/>
            <a:ext cx="3209925" cy="37856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997170-10AB-E944-BEC5-881FB34CE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921" y="130628"/>
            <a:ext cx="8229600" cy="99172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Time Series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1EC5C-2E2A-DB43-B294-13FDD88AA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B707F3-520F-EB42-B80E-3E8B0F896D23}"/>
              </a:ext>
            </a:extLst>
          </p:cNvPr>
          <p:cNvSpPr/>
          <p:nvPr/>
        </p:nvSpPr>
        <p:spPr>
          <a:xfrm>
            <a:off x="1848086" y="1122348"/>
            <a:ext cx="849463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latin typeface="Courier" pitchFamily="2" charset="0"/>
              </a:rPr>
              <a:t>[</a:t>
            </a:r>
            <a:r>
              <a:rPr lang="en-US" sz="3000" dirty="0">
                <a:solidFill>
                  <a:schemeClr val="accent1"/>
                </a:solidFill>
                <a:latin typeface="Courier" pitchFamily="2" charset="0"/>
              </a:rPr>
              <a:t>10, 20, 30</a:t>
            </a:r>
            <a:r>
              <a:rPr lang="en-US" sz="3000" dirty="0">
                <a:latin typeface="Courier" pitchFamily="2" charset="0"/>
              </a:rPr>
              <a:t>, </a:t>
            </a:r>
            <a:r>
              <a:rPr lang="en-US" sz="3000" dirty="0">
                <a:solidFill>
                  <a:srgbClr val="C00000"/>
                </a:solidFill>
                <a:latin typeface="Courier" pitchFamily="2" charset="0"/>
              </a:rPr>
              <a:t>40</a:t>
            </a:r>
            <a:r>
              <a:rPr lang="en-US" sz="3000" dirty="0">
                <a:latin typeface="Courier" pitchFamily="2" charset="0"/>
              </a:rPr>
              <a:t>, 50, 60, 70, 80, 90]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0FD57D-E589-364C-9649-A81FB69BF24E}"/>
              </a:ext>
            </a:extLst>
          </p:cNvPr>
          <p:cNvSpPr/>
          <p:nvPr/>
        </p:nvSpPr>
        <p:spPr>
          <a:xfrm>
            <a:off x="3509527" y="2543505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>
                <a:latin typeface="Courier" pitchFamily="2" charset="0"/>
              </a:rPr>
              <a:t>[10 20 30] 40</a:t>
            </a:r>
          </a:p>
          <a:p>
            <a:r>
              <a:rPr lang="en-US" sz="4000" dirty="0">
                <a:latin typeface="Courier" pitchFamily="2" charset="0"/>
              </a:rPr>
              <a:t>[20 30 40] 50</a:t>
            </a:r>
          </a:p>
          <a:p>
            <a:r>
              <a:rPr lang="en-US" sz="4000" dirty="0">
                <a:latin typeface="Courier" pitchFamily="2" charset="0"/>
              </a:rPr>
              <a:t>[30 40 50] 60</a:t>
            </a:r>
          </a:p>
          <a:p>
            <a:r>
              <a:rPr lang="en-US" sz="4000" dirty="0">
                <a:latin typeface="Courier" pitchFamily="2" charset="0"/>
              </a:rPr>
              <a:t>[40 50 60] 70</a:t>
            </a:r>
          </a:p>
          <a:p>
            <a:r>
              <a:rPr lang="en-US" sz="4000" dirty="0">
                <a:latin typeface="Courier" pitchFamily="2" charset="0"/>
              </a:rPr>
              <a:t>[50 60 70] 80</a:t>
            </a:r>
          </a:p>
          <a:p>
            <a:r>
              <a:rPr lang="en-US" sz="4000" dirty="0">
                <a:latin typeface="Courier" pitchFamily="2" charset="0"/>
              </a:rPr>
              <a:t>[60 70 80] 90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DDC7C3-E458-BB41-BC47-53DC92C82678}"/>
              </a:ext>
            </a:extLst>
          </p:cNvPr>
          <p:cNvSpPr txBox="1"/>
          <p:nvPr/>
        </p:nvSpPr>
        <p:spPr>
          <a:xfrm>
            <a:off x="4929492" y="1845122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434443-BCBA-0140-8795-663047127E37}"/>
              </a:ext>
            </a:extLst>
          </p:cNvPr>
          <p:cNvSpPr txBox="1"/>
          <p:nvPr/>
        </p:nvSpPr>
        <p:spPr>
          <a:xfrm>
            <a:off x="6969032" y="1841385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4134627524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30352-F726-E740-BD45-D19990B61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9976" y="184699"/>
            <a:ext cx="8229600" cy="96814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TensorFlow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43741-CFF2-7E4D-94C8-F89C3A893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4B5AFC-0523-9E42-ADE7-4226BB674CF1}"/>
              </a:ext>
            </a:extLst>
          </p:cNvPr>
          <p:cNvSpPr/>
          <p:nvPr/>
        </p:nvSpPr>
        <p:spPr>
          <a:xfrm>
            <a:off x="4389007" y="6488668"/>
            <a:ext cx="2904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https://www.tensorflow.org/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CB06EC-F663-E248-9D71-29F6C0B4E5E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206" y="108240"/>
            <a:ext cx="1681594" cy="3771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CBA1F4-C354-2543-97BD-1FBE21CD985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426498"/>
            <a:ext cx="9144000" cy="473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440703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30352-F726-E740-BD45-D19990B61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9976" y="184699"/>
            <a:ext cx="8229600" cy="968149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PyTorch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43741-CFF2-7E4D-94C8-F89C3A893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035BBD-CB75-B640-A0B3-21FBEB1AE1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256623"/>
            <a:ext cx="9144000" cy="515946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234CD6-75F5-EF40-A81C-EA8A8EED6C57}"/>
              </a:ext>
            </a:extLst>
          </p:cNvPr>
          <p:cNvSpPr/>
          <p:nvPr/>
        </p:nvSpPr>
        <p:spPr>
          <a:xfrm>
            <a:off x="5007054" y="6488636"/>
            <a:ext cx="2095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https://pytorch.org/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445088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5BA79-DB90-6246-8E2D-65F7AE207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TensorFlow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13AC8-5C58-D346-BB6B-925352A62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An end-to-end open source </a:t>
            </a:r>
            <a:br>
              <a:rPr lang="en-US" sz="3600" dirty="0"/>
            </a:br>
            <a:r>
              <a:rPr lang="en-US" sz="3600" dirty="0">
                <a:solidFill>
                  <a:schemeClr val="accent1"/>
                </a:solidFill>
              </a:rPr>
              <a:t>machine learning platform</a:t>
            </a:r>
            <a:r>
              <a:rPr lang="en-US" sz="3600" dirty="0"/>
              <a:t>.</a:t>
            </a:r>
          </a:p>
          <a:p>
            <a:r>
              <a:rPr lang="en-US" sz="3600" dirty="0"/>
              <a:t>The core open source library to help you develop and train </a:t>
            </a:r>
            <a:r>
              <a:rPr lang="en-US" sz="3600" dirty="0">
                <a:solidFill>
                  <a:schemeClr val="accent1"/>
                </a:solidFill>
              </a:rPr>
              <a:t>ML models</a:t>
            </a:r>
            <a:r>
              <a:rPr lang="en-US" sz="3600" dirty="0"/>
              <a:t>. </a:t>
            </a:r>
          </a:p>
          <a:p>
            <a:r>
              <a:rPr lang="en-US" sz="3600" dirty="0"/>
              <a:t>Get started quickly by running </a:t>
            </a:r>
            <a:br>
              <a:rPr lang="en-US" sz="3600" dirty="0"/>
            </a:br>
            <a:r>
              <a:rPr lang="en-US" sz="3600" dirty="0" err="1">
                <a:solidFill>
                  <a:schemeClr val="accent1"/>
                </a:solidFill>
              </a:rPr>
              <a:t>Colab</a:t>
            </a:r>
            <a:r>
              <a:rPr lang="en-US" sz="3600" dirty="0">
                <a:solidFill>
                  <a:schemeClr val="accent1"/>
                </a:solidFill>
              </a:rPr>
              <a:t> notebooks</a:t>
            </a:r>
            <a:r>
              <a:rPr lang="en-US" sz="3600" dirty="0"/>
              <a:t> directly in your browser.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CAD30B-1A33-6741-B35C-CE9E28808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BE9CC8-2A25-FA4A-9598-7AEA33CF5BFC}"/>
              </a:ext>
            </a:extLst>
          </p:cNvPr>
          <p:cNvSpPr/>
          <p:nvPr/>
        </p:nvSpPr>
        <p:spPr>
          <a:xfrm>
            <a:off x="4389007" y="6488668"/>
            <a:ext cx="2904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https://www.tensorflow.org/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768E5B-60A3-CB4D-A5B4-B71AF2673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206" y="138220"/>
            <a:ext cx="2717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101267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93BC6-A982-0E4E-9FD1-6F36A1725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04932"/>
            <a:ext cx="8229600" cy="72219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TensorFlow 2.0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95629-A0D8-3D48-84B6-E42871144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164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407480-FE1F-5049-A936-4FA920CCBF8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3174" y="846254"/>
            <a:ext cx="6976870" cy="567510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B2E1BB6-4F4E-AA4E-BBD8-F35DA6F2D2E2}"/>
              </a:ext>
            </a:extLst>
          </p:cNvPr>
          <p:cNvSpPr/>
          <p:nvPr/>
        </p:nvSpPr>
        <p:spPr>
          <a:xfrm>
            <a:off x="3812729" y="6466443"/>
            <a:ext cx="3847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https://www.tensorflow.org/overview/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2FF8798-4DD7-7B41-A494-5DE1DDAB099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206" y="108240"/>
            <a:ext cx="1681594" cy="3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91640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2D4C5-64A6-8349-BA59-E8F0B7FB4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TensorFlow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Image Classification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002EA2-2DCF-ED44-93D7-519C66459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6BA261-46F5-B648-9FEF-D51A3DC359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7802" y="1417639"/>
            <a:ext cx="8747315" cy="49675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D4A97A8-2BDE-0B4F-A24D-136CDC697A65}"/>
              </a:ext>
            </a:extLst>
          </p:cNvPr>
          <p:cNvSpPr/>
          <p:nvPr/>
        </p:nvSpPr>
        <p:spPr>
          <a:xfrm>
            <a:off x="2925581" y="6536350"/>
            <a:ext cx="5988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https://www.tensorflow.org/tutorials/keras/classification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1CB4AE-D2E7-D64A-92E7-52C0FB1C729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206" y="108240"/>
            <a:ext cx="1681594" cy="3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87794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2D4C5-64A6-8349-BA59-E8F0B7FB4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Image Classification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Fashion MNIST dataset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002EA2-2DCF-ED44-93D7-519C66459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4A97A8-2BDE-0B4F-A24D-136CDC697A65}"/>
              </a:ext>
            </a:extLst>
          </p:cNvPr>
          <p:cNvSpPr/>
          <p:nvPr/>
        </p:nvSpPr>
        <p:spPr>
          <a:xfrm>
            <a:off x="2925581" y="6536350"/>
            <a:ext cx="5988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https://www.tensorflow.org/tutorials/keras/classification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E99D19-E33A-204E-9EC8-0A47A458BF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6439" y="1528816"/>
            <a:ext cx="5859122" cy="48963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67E56A-E3E0-4A41-91AD-1A78CF562B5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206" y="108240"/>
            <a:ext cx="1681594" cy="3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004947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2D4C5-64A6-8349-BA59-E8F0B7FB4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Text Classification with TF Hub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002EA2-2DCF-ED44-93D7-519C66459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4A97A8-2BDE-0B4F-A24D-136CDC697A65}"/>
              </a:ext>
            </a:extLst>
          </p:cNvPr>
          <p:cNvSpPr/>
          <p:nvPr/>
        </p:nvSpPr>
        <p:spPr>
          <a:xfrm>
            <a:off x="2453391" y="6514036"/>
            <a:ext cx="72852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https://www.tensorflow.org/tutorials/keras/text_classification_with_hub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1CB4AE-D2E7-D64A-92E7-52C0FB1C72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206" y="108240"/>
            <a:ext cx="1681594" cy="3771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04D6AB-D20F-C74D-80B9-F8410E423E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297719"/>
            <a:ext cx="9144000" cy="516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68608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2D4C5-64A6-8349-BA59-E8F0B7FB4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Text Classification with Pre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002EA2-2DCF-ED44-93D7-519C66459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4A97A8-2BDE-0B4F-A24D-136CDC697A65}"/>
              </a:ext>
            </a:extLst>
          </p:cNvPr>
          <p:cNvSpPr/>
          <p:nvPr/>
        </p:nvSpPr>
        <p:spPr>
          <a:xfrm>
            <a:off x="2557770" y="6525313"/>
            <a:ext cx="67785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https://www.tensorflow.org/tutorials/keras/text_classification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1CB4AE-D2E7-D64A-92E7-52C0FB1C72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206" y="108240"/>
            <a:ext cx="1681594" cy="3771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366F19-C334-6E4E-813E-D4AAD790833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473819"/>
            <a:ext cx="9144000" cy="513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262165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8A12A1-6339-F948-A101-F7B855EA7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9A6FC2-20A4-7A46-B407-2205229E8D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372669"/>
            <a:ext cx="9144000" cy="515124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765051E-0BE7-694F-B4C1-AF34FDBFC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Regression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4357D5-EB3C-C446-A7A8-807751DD21A7}"/>
              </a:ext>
            </a:extLst>
          </p:cNvPr>
          <p:cNvSpPr/>
          <p:nvPr/>
        </p:nvSpPr>
        <p:spPr>
          <a:xfrm>
            <a:off x="2925581" y="6536350"/>
            <a:ext cx="5988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https://www.tensorflow.org/tutorials/keras/regression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F34578-F481-D849-8353-0DBF2952031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206" y="108240"/>
            <a:ext cx="1681594" cy="3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504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2940" y="72008"/>
            <a:ext cx="8857556" cy="126876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Artificial Intelligence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Machine Learning &amp; Deep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7528" y="1412776"/>
            <a:ext cx="8640961" cy="51125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35560" y="6649964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blogs.nvidia.com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/blog/2016/07/29/whats-difference-artificial-intelligence-machine-learning-deep-learning-ai/</a:t>
            </a:r>
          </a:p>
        </p:txBody>
      </p:sp>
    </p:spTree>
    <p:extLst>
      <p:ext uri="{BB962C8B-B14F-4D97-AF65-F5344CB8AC3E}">
        <p14:creationId xmlns:p14="http://schemas.microsoft.com/office/powerpoint/2010/main" val="107963570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93BC6-A982-0E4E-9FD1-6F36A1725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547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TensorFlow 2.0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Time Series Forecasting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95629-A0D8-3D48-84B6-E42871144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170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318275-46F4-0B4A-AFB1-21E848057C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519" y="1462608"/>
            <a:ext cx="8757560" cy="48043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63FDA5F-AA9C-BC41-81A9-D53D3161D0B1}"/>
              </a:ext>
            </a:extLst>
          </p:cNvPr>
          <p:cNvSpPr/>
          <p:nvPr/>
        </p:nvSpPr>
        <p:spPr>
          <a:xfrm>
            <a:off x="2550826" y="6466443"/>
            <a:ext cx="6745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https://www.tensorflow.org/tutorials/structured_data/time_series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45783A-B202-534C-A564-2E094C32702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206" y="108240"/>
            <a:ext cx="1681594" cy="3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38743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ED018-8EF2-0A45-9170-DCCB5408C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41667"/>
            <a:ext cx="8229600" cy="10759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Basic Classification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Fashion MNIST Image Classification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7BA30E-D012-BF44-9FDE-15C839D8B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171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8139CF-281D-AD43-8025-AE0B0C691A8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544683"/>
            <a:ext cx="9144000" cy="505652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CE32EE7-C0C2-5B43-B232-6D1D61C6DD51}"/>
              </a:ext>
            </a:extLst>
          </p:cNvPr>
          <p:cNvSpPr/>
          <p:nvPr/>
        </p:nvSpPr>
        <p:spPr>
          <a:xfrm>
            <a:off x="1631505" y="1228700"/>
            <a:ext cx="87849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https://colab.research.google.com/drive/19PJOJi1vn1kjcutlzNHjRSLbeVl4kd5z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AEAB57-D6D2-C04C-8052-2630197CEEFD}"/>
              </a:ext>
            </a:extLst>
          </p:cNvPr>
          <p:cNvSpPr/>
          <p:nvPr/>
        </p:nvSpPr>
        <p:spPr>
          <a:xfrm>
            <a:off x="1900707" y="6608428"/>
            <a:ext cx="839058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hlinkClick r:id="rId4"/>
              </a:rPr>
              <a:t>https://colab.research.google.com/github/tensorflow/docs/blob/master/site/en/tutorials/keras/basic_classification.ipynb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747166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ED018-8EF2-0A45-9170-DCCB5408C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80305"/>
            <a:ext cx="8229600" cy="92727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Text Classification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IMDB Movie Reviews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7BA30E-D012-BF44-9FDE-15C839D8B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172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29E968-112C-1943-9A96-9880F35F1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512333"/>
            <a:ext cx="9144000" cy="512122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D7311D2-704C-584F-9B22-964B6127EFC7}"/>
              </a:ext>
            </a:extLst>
          </p:cNvPr>
          <p:cNvSpPr/>
          <p:nvPr/>
        </p:nvSpPr>
        <p:spPr>
          <a:xfrm>
            <a:off x="1631504" y="1141341"/>
            <a:ext cx="8856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https://colab.research.google.com/drive/1x16h1GhHsLIrLYtPCvCHaoO1W-i_gror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344DEA-84E5-C546-99DE-B8FC458B6A10}"/>
              </a:ext>
            </a:extLst>
          </p:cNvPr>
          <p:cNvSpPr/>
          <p:nvPr/>
        </p:nvSpPr>
        <p:spPr>
          <a:xfrm>
            <a:off x="1900707" y="6608428"/>
            <a:ext cx="839058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>
                <a:hlinkClick r:id="rId4"/>
              </a:rPr>
              <a:t>https://colab.research.google.com/github/tensorflow/docs/blob/master/site/en/tutorials/keras/basic_text_classification.ipynb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728096007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ED018-8EF2-0A45-9170-DCCB5408C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51514"/>
            <a:ext cx="8229600" cy="117902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Basic Regression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Predict House Prices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7BA30E-D012-BF44-9FDE-15C839D8B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173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13F92E-A0CD-C14A-8D47-C5A45FD4DC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519612"/>
            <a:ext cx="9144000" cy="51066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BF4AA8B-B2BE-CC43-907D-A86189093CD0}"/>
              </a:ext>
            </a:extLst>
          </p:cNvPr>
          <p:cNvSpPr/>
          <p:nvPr/>
        </p:nvSpPr>
        <p:spPr>
          <a:xfrm>
            <a:off x="1710744" y="1163158"/>
            <a:ext cx="8777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https://colab.research.google.com/drive/1v4c8ZHTnRtgd2_25K_AURjR6SCVBRdlj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8AF4B7-337F-5B4F-B33F-9D83C6175316}"/>
              </a:ext>
            </a:extLst>
          </p:cNvPr>
          <p:cNvSpPr/>
          <p:nvPr/>
        </p:nvSpPr>
        <p:spPr>
          <a:xfrm>
            <a:off x="1900707" y="6608428"/>
            <a:ext cx="839058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hlinkClick r:id="rId4"/>
              </a:rPr>
              <a:t>https://colab.research.google.com/github/tensorflow/docs/blob/master/site/en/tutorials/keras/basic_regression.ipynb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59743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174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B59521-B762-384A-804C-A14839A717F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5704" y="1340997"/>
            <a:ext cx="9144000" cy="501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52817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3723" y="274638"/>
            <a:ext cx="10603523" cy="6245225"/>
          </a:xfrm>
        </p:spPr>
        <p:txBody>
          <a:bodyPr/>
          <a:lstStyle/>
          <a:p>
            <a:r>
              <a:rPr lang="en-US" altLang="zh-TW" sz="9600" dirty="0">
                <a:solidFill>
                  <a:srgbClr val="C00000"/>
                </a:solidFill>
              </a:rPr>
              <a:t>Reinforcement Learning </a:t>
            </a:r>
            <a:endParaRPr lang="zh-TW" altLang="en-US" sz="96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9867726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CDF78-1497-3942-8FAD-22874074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16763"/>
            <a:ext cx="8229600" cy="92620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Reinforcement Learning (RL)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8B789E-F0CD-C540-89C4-12E02A809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176</a:t>
            </a:fld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C1BE402-EC7D-8C42-B5A4-72576A470591}"/>
              </a:ext>
            </a:extLst>
          </p:cNvPr>
          <p:cNvSpPr/>
          <p:nvPr/>
        </p:nvSpPr>
        <p:spPr>
          <a:xfrm>
            <a:off x="5740953" y="1920717"/>
            <a:ext cx="2651760" cy="26517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254E707-93E5-BA44-977A-5DC61A19FF1D}"/>
              </a:ext>
            </a:extLst>
          </p:cNvPr>
          <p:cNvSpPr/>
          <p:nvPr/>
        </p:nvSpPr>
        <p:spPr>
          <a:xfrm>
            <a:off x="4593554" y="1323473"/>
            <a:ext cx="2651760" cy="26517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7C98327-F682-184A-A640-7297FDDB34A8}"/>
              </a:ext>
            </a:extLst>
          </p:cNvPr>
          <p:cNvSpPr/>
          <p:nvPr/>
        </p:nvSpPr>
        <p:spPr>
          <a:xfrm>
            <a:off x="3481236" y="1920717"/>
            <a:ext cx="2651760" cy="26517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54D472D-BF66-AC42-8E59-60459C008A53}"/>
              </a:ext>
            </a:extLst>
          </p:cNvPr>
          <p:cNvSpPr/>
          <p:nvPr/>
        </p:nvSpPr>
        <p:spPr>
          <a:xfrm>
            <a:off x="3466313" y="3173097"/>
            <a:ext cx="2651760" cy="26517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43A8E1D-8C45-3349-9B58-064EF249FC52}"/>
              </a:ext>
            </a:extLst>
          </p:cNvPr>
          <p:cNvSpPr/>
          <p:nvPr/>
        </p:nvSpPr>
        <p:spPr>
          <a:xfrm>
            <a:off x="4566562" y="3781250"/>
            <a:ext cx="2651760" cy="26517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BC5F91A-B81F-B545-9D71-C4C20DEB664B}"/>
              </a:ext>
            </a:extLst>
          </p:cNvPr>
          <p:cNvSpPr/>
          <p:nvPr/>
        </p:nvSpPr>
        <p:spPr>
          <a:xfrm>
            <a:off x="5733036" y="3169098"/>
            <a:ext cx="2651760" cy="26517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0A009AB-0444-5A4E-B75C-3406D36698B2}"/>
              </a:ext>
            </a:extLst>
          </p:cNvPr>
          <p:cNvSpPr/>
          <p:nvPr/>
        </p:nvSpPr>
        <p:spPr>
          <a:xfrm>
            <a:off x="4616278" y="2565443"/>
            <a:ext cx="2651760" cy="26517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1390B4-F828-EC41-87CB-454D1C3089DF}"/>
              </a:ext>
            </a:extLst>
          </p:cNvPr>
          <p:cNvSpPr txBox="1"/>
          <p:nvPr/>
        </p:nvSpPr>
        <p:spPr>
          <a:xfrm>
            <a:off x="3483268" y="2828747"/>
            <a:ext cx="115127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CA6577-C083-454D-9F61-CD90E22C235F}"/>
              </a:ext>
            </a:extLst>
          </p:cNvPr>
          <p:cNvSpPr txBox="1"/>
          <p:nvPr/>
        </p:nvSpPr>
        <p:spPr>
          <a:xfrm>
            <a:off x="3450800" y="4576262"/>
            <a:ext cx="119776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Mathematics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624463-E6A3-084D-BADB-EF411644FB24}"/>
              </a:ext>
            </a:extLst>
          </p:cNvPr>
          <p:cNvSpPr txBox="1"/>
          <p:nvPr/>
        </p:nvSpPr>
        <p:spPr>
          <a:xfrm>
            <a:off x="5342474" y="5971046"/>
            <a:ext cx="10759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Economics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1A7ED3-4C70-6044-81A9-39E813E8F184}"/>
              </a:ext>
            </a:extLst>
          </p:cNvPr>
          <p:cNvSpPr txBox="1"/>
          <p:nvPr/>
        </p:nvSpPr>
        <p:spPr>
          <a:xfrm>
            <a:off x="7223854" y="4609696"/>
            <a:ext cx="112402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Psychology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546734-429B-8C49-8D08-33CC7300C327}"/>
              </a:ext>
            </a:extLst>
          </p:cNvPr>
          <p:cNvSpPr txBox="1"/>
          <p:nvPr/>
        </p:nvSpPr>
        <p:spPr>
          <a:xfrm>
            <a:off x="7154581" y="2928154"/>
            <a:ext cx="128112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Neuroscience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CFCFF7-A7BD-294A-BD69-22CED7120327}"/>
              </a:ext>
            </a:extLst>
          </p:cNvPr>
          <p:cNvSpPr txBox="1"/>
          <p:nvPr/>
        </p:nvSpPr>
        <p:spPr>
          <a:xfrm>
            <a:off x="5116451" y="1567042"/>
            <a:ext cx="165141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Computer Science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1B1B76-E80A-8D4F-8B60-DEBF3A3A8629}"/>
              </a:ext>
            </a:extLst>
          </p:cNvPr>
          <p:cNvSpPr txBox="1"/>
          <p:nvPr/>
        </p:nvSpPr>
        <p:spPr>
          <a:xfrm>
            <a:off x="5515069" y="2847784"/>
            <a:ext cx="9012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</a:t>
            </a:r>
            <a:b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890D54-5FDC-9D43-B26B-1E2B8B4A83FF}"/>
              </a:ext>
            </a:extLst>
          </p:cNvPr>
          <p:cNvSpPr txBox="1"/>
          <p:nvPr/>
        </p:nvSpPr>
        <p:spPr>
          <a:xfrm>
            <a:off x="6366917" y="3163748"/>
            <a:ext cx="8338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Reward </a:t>
            </a:r>
            <a:b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C9EB73-F418-6D49-A867-778E952A3A6B}"/>
              </a:ext>
            </a:extLst>
          </p:cNvPr>
          <p:cNvSpPr txBox="1"/>
          <p:nvPr/>
        </p:nvSpPr>
        <p:spPr>
          <a:xfrm>
            <a:off x="5876219" y="4074489"/>
            <a:ext cx="16514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Classical/Operant </a:t>
            </a:r>
            <a:b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2E849C-22D6-024F-86A5-A81398A8D77B}"/>
              </a:ext>
            </a:extLst>
          </p:cNvPr>
          <p:cNvSpPr txBox="1"/>
          <p:nvPr/>
        </p:nvSpPr>
        <p:spPr>
          <a:xfrm>
            <a:off x="5445339" y="4595644"/>
            <a:ext cx="10406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Bounded </a:t>
            </a:r>
            <a:b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Rationality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82277D-4F23-4046-B019-39501D5C958A}"/>
              </a:ext>
            </a:extLst>
          </p:cNvPr>
          <p:cNvSpPr txBox="1"/>
          <p:nvPr/>
        </p:nvSpPr>
        <p:spPr>
          <a:xfrm>
            <a:off x="4683531" y="4092831"/>
            <a:ext cx="111440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Operations </a:t>
            </a:r>
            <a:b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841C29-F561-C94F-A39D-07596FF2CBC6}"/>
              </a:ext>
            </a:extLst>
          </p:cNvPr>
          <p:cNvSpPr txBox="1"/>
          <p:nvPr/>
        </p:nvSpPr>
        <p:spPr>
          <a:xfrm>
            <a:off x="4750922" y="3132028"/>
            <a:ext cx="8066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Optimal</a:t>
            </a:r>
            <a:b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037AB89-420C-0A45-B485-D154CB1B8193}"/>
              </a:ext>
            </a:extLst>
          </p:cNvPr>
          <p:cNvSpPr txBox="1"/>
          <p:nvPr/>
        </p:nvSpPr>
        <p:spPr>
          <a:xfrm>
            <a:off x="5085161" y="3582194"/>
            <a:ext cx="16786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Reinforcement </a:t>
            </a:r>
            <a:b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8D68CB0-5E0B-D445-9301-5688ADB9510F}"/>
              </a:ext>
            </a:extLst>
          </p:cNvPr>
          <p:cNvSpPr/>
          <p:nvPr/>
        </p:nvSpPr>
        <p:spPr>
          <a:xfrm>
            <a:off x="1979398" y="6602605"/>
            <a:ext cx="823140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170693009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CDF78-1497-3942-8FAD-22874074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397" y="117321"/>
            <a:ext cx="8229600" cy="102564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Branches of Machine Learning (ML)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Reinforcement Learning (RL)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8B789E-F0CD-C540-89C4-12E02A809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177</a:t>
            </a:fld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254E707-93E5-BA44-977A-5DC61A19FF1D}"/>
              </a:ext>
            </a:extLst>
          </p:cNvPr>
          <p:cNvSpPr/>
          <p:nvPr/>
        </p:nvSpPr>
        <p:spPr>
          <a:xfrm>
            <a:off x="5434288" y="1823410"/>
            <a:ext cx="3108960" cy="31089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546734-429B-8C49-8D08-33CC7300C327}"/>
              </a:ext>
            </a:extLst>
          </p:cNvPr>
          <p:cNvSpPr txBox="1"/>
          <p:nvPr/>
        </p:nvSpPr>
        <p:spPr>
          <a:xfrm>
            <a:off x="6808610" y="2893389"/>
            <a:ext cx="1774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Unsupervised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DFC0393-FE5A-0941-96B9-2281A25912F3}"/>
              </a:ext>
            </a:extLst>
          </p:cNvPr>
          <p:cNvSpPr txBox="1"/>
          <p:nvPr/>
        </p:nvSpPr>
        <p:spPr>
          <a:xfrm>
            <a:off x="5510551" y="3359457"/>
            <a:ext cx="12811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</a:t>
            </a:r>
            <a:b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2723BFD-ADA9-B64C-A93D-9CE48B28C9AD}"/>
              </a:ext>
            </a:extLst>
          </p:cNvPr>
          <p:cNvSpPr txBox="1"/>
          <p:nvPr/>
        </p:nvSpPr>
        <p:spPr>
          <a:xfrm>
            <a:off x="5243235" y="5186185"/>
            <a:ext cx="1864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Reinforcement </a:t>
            </a:r>
            <a:b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93354D3-2399-F747-BB31-C055C4D864B8}"/>
              </a:ext>
            </a:extLst>
          </p:cNvPr>
          <p:cNvSpPr txBox="1"/>
          <p:nvPr/>
        </p:nvSpPr>
        <p:spPr>
          <a:xfrm>
            <a:off x="3805771" y="2883718"/>
            <a:ext cx="149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Supervised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0020CFC-4D98-CC46-9C00-54B2D11206DF}"/>
              </a:ext>
            </a:extLst>
          </p:cNvPr>
          <p:cNvSpPr/>
          <p:nvPr/>
        </p:nvSpPr>
        <p:spPr>
          <a:xfrm>
            <a:off x="3743594" y="1804354"/>
            <a:ext cx="3108960" cy="31089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665E109-4724-104A-A490-FF4AA0D2475C}"/>
              </a:ext>
            </a:extLst>
          </p:cNvPr>
          <p:cNvSpPr/>
          <p:nvPr/>
        </p:nvSpPr>
        <p:spPr>
          <a:xfrm>
            <a:off x="4624661" y="3285498"/>
            <a:ext cx="3108960" cy="31089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C9EF6F3-AB11-0341-9980-6E870B928FFB}"/>
              </a:ext>
            </a:extLst>
          </p:cNvPr>
          <p:cNvSpPr/>
          <p:nvPr/>
        </p:nvSpPr>
        <p:spPr>
          <a:xfrm>
            <a:off x="3581402" y="1277858"/>
            <a:ext cx="5120640" cy="511660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2F5172E-471B-5F4D-9790-3382FA2F3E85}"/>
              </a:ext>
            </a:extLst>
          </p:cNvPr>
          <p:cNvSpPr txBox="1"/>
          <p:nvPr/>
        </p:nvSpPr>
        <p:spPr>
          <a:xfrm>
            <a:off x="1862093" y="1669466"/>
            <a:ext cx="20008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Labeled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Direct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Predict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83D8005-5231-EE49-BFDE-A7C7A0C1988C}"/>
              </a:ext>
            </a:extLst>
          </p:cNvPr>
          <p:cNvSpPr txBox="1"/>
          <p:nvPr/>
        </p:nvSpPr>
        <p:spPr>
          <a:xfrm>
            <a:off x="8134562" y="1460809"/>
            <a:ext cx="25827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No Labels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No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Find hidden structure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D887AB-6460-634D-BA55-7E2731239784}"/>
              </a:ext>
            </a:extLst>
          </p:cNvPr>
          <p:cNvSpPr txBox="1"/>
          <p:nvPr/>
        </p:nvSpPr>
        <p:spPr>
          <a:xfrm>
            <a:off x="7900644" y="5518014"/>
            <a:ext cx="27093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Reward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series of actions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9888AA8-AF18-294C-90DE-BBDB9EE58CB1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183030570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691A-A83C-0F4A-9241-2CBAB3EB8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49943"/>
            <a:ext cx="10245397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David Silver (2015),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Introduction to 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85284-5B5E-B349-9B24-1CC68356D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122" y="1389929"/>
            <a:ext cx="10779369" cy="5199626"/>
          </a:xfrm>
        </p:spPr>
        <p:txBody>
          <a:bodyPr>
            <a:noAutofit/>
          </a:bodyPr>
          <a:lstStyle/>
          <a:p>
            <a:pPr>
              <a:spcAft>
                <a:spcPts val="300"/>
              </a:spcAft>
            </a:pPr>
            <a:r>
              <a:rPr lang="en-US" sz="2400" dirty="0"/>
              <a:t>Elementary Reinforcement Learning</a:t>
            </a:r>
          </a:p>
          <a:p>
            <a:pPr marL="857250" lvl="1" indent="-457200">
              <a:spcAft>
                <a:spcPts val="300"/>
              </a:spcAft>
            </a:pPr>
            <a:r>
              <a:rPr lang="en-US" sz="2400" dirty="0"/>
              <a:t>1: Introduction to Reinforcement Learning</a:t>
            </a:r>
          </a:p>
          <a:p>
            <a:pPr marL="857250" lvl="1" indent="-457200">
              <a:spcAft>
                <a:spcPts val="300"/>
              </a:spcAft>
            </a:pPr>
            <a:r>
              <a:rPr lang="en-US" sz="2400" dirty="0"/>
              <a:t>2: Markov Decision Processes</a:t>
            </a:r>
          </a:p>
          <a:p>
            <a:pPr marL="857250" lvl="1" indent="-457200">
              <a:spcAft>
                <a:spcPts val="300"/>
              </a:spcAft>
            </a:pPr>
            <a:r>
              <a:rPr lang="en-US" sz="2400" dirty="0"/>
              <a:t>3: Planning by Dynamic Programming</a:t>
            </a:r>
          </a:p>
          <a:p>
            <a:pPr marL="857250" lvl="1" indent="-457200">
              <a:spcAft>
                <a:spcPts val="300"/>
              </a:spcAft>
            </a:pPr>
            <a:r>
              <a:rPr lang="en-US" sz="2400" dirty="0"/>
              <a:t>4: Model-Free Prediction</a:t>
            </a:r>
          </a:p>
          <a:p>
            <a:pPr marL="857250" lvl="1" indent="-457200">
              <a:spcAft>
                <a:spcPts val="300"/>
              </a:spcAft>
            </a:pPr>
            <a:r>
              <a:rPr lang="en-US" sz="2400" dirty="0"/>
              <a:t>5: Model-Free Control</a:t>
            </a:r>
          </a:p>
          <a:p>
            <a:pPr>
              <a:spcAft>
                <a:spcPts val="300"/>
              </a:spcAft>
            </a:pPr>
            <a:r>
              <a:rPr lang="en-US" sz="2400" dirty="0"/>
              <a:t>Reinforcement Learning in Practice</a:t>
            </a:r>
          </a:p>
          <a:p>
            <a:pPr marL="857250" lvl="1" indent="-457200">
              <a:spcAft>
                <a:spcPts val="300"/>
              </a:spcAft>
            </a:pPr>
            <a:r>
              <a:rPr lang="en-US" sz="2400" dirty="0"/>
              <a:t>6: Value Function Approximation</a:t>
            </a:r>
          </a:p>
          <a:p>
            <a:pPr marL="857250" lvl="1" indent="-457200">
              <a:spcAft>
                <a:spcPts val="300"/>
              </a:spcAft>
            </a:pPr>
            <a:r>
              <a:rPr lang="en-US" sz="2400" dirty="0"/>
              <a:t>7: Policy Gradient Methods</a:t>
            </a:r>
          </a:p>
          <a:p>
            <a:pPr marL="857250" lvl="1" indent="-457200">
              <a:spcAft>
                <a:spcPts val="300"/>
              </a:spcAft>
            </a:pPr>
            <a:r>
              <a:rPr lang="en-US" sz="2400" dirty="0"/>
              <a:t>8: Integrating Learning and Planning</a:t>
            </a:r>
          </a:p>
          <a:p>
            <a:pPr marL="857250" lvl="1" indent="-457200">
              <a:spcAft>
                <a:spcPts val="300"/>
              </a:spcAft>
            </a:pPr>
            <a:r>
              <a:rPr lang="en-US" sz="2400" dirty="0"/>
              <a:t>9: Exploration and Exploitation</a:t>
            </a:r>
          </a:p>
          <a:p>
            <a:pPr marL="857250" lvl="1" indent="-457200">
              <a:spcAft>
                <a:spcPts val="300"/>
              </a:spcAft>
            </a:pPr>
            <a:r>
              <a:rPr lang="en-US" sz="2400" dirty="0"/>
              <a:t>10: Case Study: RL in Classic Games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A37C13-6962-7541-956F-13D362483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178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1A726C-B706-394D-B891-0FD7BD7711FE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1219785560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6D4FE-D4E8-EA4D-A70F-E9B62E398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416" y="126356"/>
            <a:ext cx="9985248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 err="1">
                <a:solidFill>
                  <a:schemeClr val="accent1"/>
                </a:solidFill>
              </a:rPr>
              <a:t>AlphaZero</a:t>
            </a:r>
            <a:r>
              <a:rPr lang="en-US" dirty="0">
                <a:solidFill>
                  <a:schemeClr val="accent1"/>
                </a:solidFill>
              </a:rPr>
              <a:t> (AZ) and AlphaGo Zero (AZ0)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A8B955-5BDB-4842-A4FD-DDC92C846C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AlphaZero</a:t>
            </a:r>
            <a:r>
              <a:rPr lang="en-US" dirty="0"/>
              <a:t> (Silver et al., 2018)</a:t>
            </a:r>
          </a:p>
          <a:p>
            <a:pPr lvl="1"/>
            <a:r>
              <a:rPr lang="en-US" dirty="0"/>
              <a:t>A general reinforcement learning algorithm that masters chess, shogi, and Go through self-play. (Science)</a:t>
            </a:r>
          </a:p>
          <a:p>
            <a:r>
              <a:rPr lang="en-US" dirty="0"/>
              <a:t>AlphaGo Zero (Silver et al., 2017)</a:t>
            </a:r>
          </a:p>
          <a:p>
            <a:pPr lvl="1"/>
            <a:r>
              <a:rPr lang="en-US" dirty="0"/>
              <a:t>Mastering the game of Go without human knowledge (Nature)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D096FC-BD01-5947-8FD9-EBD2F1405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3657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8631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B1EEF8-9F9B-3A44-BB07-3FAD5A4205BD}"/>
              </a:ext>
            </a:extLst>
          </p:cNvPr>
          <p:cNvSpPr/>
          <p:nvPr/>
        </p:nvSpPr>
        <p:spPr>
          <a:xfrm>
            <a:off x="2756756" y="6611780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leonardoaraujosantos.gitbooks.io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/artificial-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inteligence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/content/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deep_learning.html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F37D7453-69B7-A34F-A31B-BAECF8894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528" y="883467"/>
            <a:ext cx="8496944" cy="5688632"/>
          </a:xfrm>
          <a:prstGeom prst="roundRect">
            <a:avLst>
              <a:gd name="adj" fmla="val 758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61AE9-BB18-AC40-A8FD-B88023EA7682}"/>
              </a:ext>
            </a:extLst>
          </p:cNvPr>
          <p:cNvSpPr txBox="1"/>
          <p:nvPr/>
        </p:nvSpPr>
        <p:spPr>
          <a:xfrm>
            <a:off x="4151784" y="9615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Intelligence (AI)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ABCEF111-C555-9347-9A77-33D3519F1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616" y="1772816"/>
            <a:ext cx="7174804" cy="4752528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15A1E4-E118-E94E-88CF-147057131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C22123-9E90-2F41-A977-B8C2CB8C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97F93D-7333-1B4B-AE30-157A7572E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016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D0B649-6114-8849-9680-7606998E3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4412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806050-1B07-0E4B-8ADE-95B1DD59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706" y="3606140"/>
            <a:ext cx="3312596" cy="1902074"/>
          </a:xfrm>
          <a:prstGeom prst="roundRect">
            <a:avLst>
              <a:gd name="adj" fmla="val 7587"/>
            </a:avLst>
          </a:prstGeom>
          <a:solidFill>
            <a:srgbClr val="92D050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8DC4D-8CA7-5042-82B4-AF8BBBF44B8F}"/>
              </a:ext>
            </a:extLst>
          </p:cNvPr>
          <p:cNvSpPr txBox="1"/>
          <p:nvPr/>
        </p:nvSpPr>
        <p:spPr>
          <a:xfrm>
            <a:off x="4235855" y="184482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03364-5747-7B4B-99A7-E2E638EA7045}"/>
              </a:ext>
            </a:extLst>
          </p:cNvPr>
          <p:cNvSpPr txBox="1"/>
          <p:nvPr/>
        </p:nvSpPr>
        <p:spPr>
          <a:xfrm>
            <a:off x="4462706" y="3688850"/>
            <a:ext cx="3312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Learning (DL)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CNN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RNN LSTM GRU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94226-F57C-CF4A-8BDB-A9FB770D8BCC}"/>
              </a:ext>
            </a:extLst>
          </p:cNvPr>
          <p:cNvSpPr txBox="1"/>
          <p:nvPr/>
        </p:nvSpPr>
        <p:spPr>
          <a:xfrm>
            <a:off x="2976650" y="2674441"/>
            <a:ext cx="3312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Supervised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61831E-48D1-AA4B-AB8C-20130B915125}"/>
              </a:ext>
            </a:extLst>
          </p:cNvPr>
          <p:cNvSpPr txBox="1"/>
          <p:nvPr/>
        </p:nvSpPr>
        <p:spPr>
          <a:xfrm>
            <a:off x="6239548" y="2661814"/>
            <a:ext cx="3258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Unsupervised 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1ED119-4142-8D41-B147-1E915B1336BF}"/>
              </a:ext>
            </a:extLst>
          </p:cNvPr>
          <p:cNvSpPr txBox="1"/>
          <p:nvPr/>
        </p:nvSpPr>
        <p:spPr>
          <a:xfrm>
            <a:off x="3011110" y="5445225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Semi-supervised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F50849-55BF-5B45-806E-6E9D9214B132}"/>
              </a:ext>
            </a:extLst>
          </p:cNvPr>
          <p:cNvSpPr txBox="1"/>
          <p:nvPr/>
        </p:nvSpPr>
        <p:spPr>
          <a:xfrm>
            <a:off x="6286256" y="5468894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288409764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722A2-85A3-F542-B727-1C7E38DE9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735" y="74141"/>
            <a:ext cx="9843061" cy="2000487"/>
          </a:xfrm>
        </p:spPr>
        <p:txBody>
          <a:bodyPr>
            <a:no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AlphaZero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Shedding new light on the grand games of chess, shogi and Go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E67BA4-AB10-104E-8DD0-E33CF5358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C7C2E5-64BC-9F4F-981D-E00F16D40191}"/>
              </a:ext>
            </a:extLst>
          </p:cNvPr>
          <p:cNvSpPr/>
          <p:nvPr/>
        </p:nvSpPr>
        <p:spPr>
          <a:xfrm>
            <a:off x="3501081" y="6351684"/>
            <a:ext cx="5362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https://www.youtube.com/watch?v=7L2sUGcOgh0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90B02D-DB3F-C54D-BE07-6787BA27B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247" y="2148769"/>
            <a:ext cx="85725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83745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4FAA0F-DAEF-EF43-A97B-02C00437A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181</a:t>
            </a:fld>
            <a:endParaRPr lang="en-US"/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C39F933-0A40-EC40-BB97-6B8E56300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2857" y="111767"/>
            <a:ext cx="8847438" cy="1239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pPr algn="ctr"/>
            <a:r>
              <a:rPr lang="en-GB" altLang="en-US" b="1" dirty="0" err="1">
                <a:solidFill>
                  <a:schemeClr val="accent1"/>
                </a:solidFill>
                <a:latin typeface="Arial" panose="020B0604020202020204" pitchFamily="34" charset="0"/>
              </a:rPr>
              <a:t>AlphaZero</a:t>
            </a:r>
            <a:endParaRPr lang="en-GB" altLang="en-US" b="1" dirty="0">
              <a:solidFill>
                <a:schemeClr val="accent1"/>
              </a:solidFill>
              <a:latin typeface="Arial" panose="020B0604020202020204" pitchFamily="34" charset="0"/>
            </a:endParaRPr>
          </a:p>
          <a:p>
            <a:pPr algn="ctr"/>
            <a:r>
              <a:rPr lang="en-GB" altLang="en-US" b="1" dirty="0">
                <a:solidFill>
                  <a:schemeClr val="accent1"/>
                </a:solidFill>
                <a:latin typeface="Arial" panose="020B0604020202020204" pitchFamily="34" charset="0"/>
              </a:rPr>
              <a:t>A general reinforcement learning algorithm </a:t>
            </a:r>
            <a:br>
              <a:rPr lang="en-GB" altLang="en-US" b="1" dirty="0">
                <a:solidFill>
                  <a:schemeClr val="accent1"/>
                </a:solidFill>
                <a:latin typeface="Arial" panose="020B0604020202020204" pitchFamily="34" charset="0"/>
              </a:rPr>
            </a:br>
            <a:r>
              <a:rPr lang="en-GB" altLang="en-US" b="1" dirty="0">
                <a:solidFill>
                  <a:schemeClr val="accent1"/>
                </a:solidFill>
                <a:latin typeface="Arial" panose="020B0604020202020204" pitchFamily="34" charset="0"/>
              </a:rPr>
              <a:t>that masters chess, shogi, and Go through self-play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FF46FE1D-ADB3-3E4D-B4F7-EE98575C4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1812" y="1210963"/>
            <a:ext cx="4549528" cy="52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53D7467C-8B81-5441-9E00-2D5604D88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418" y="6669361"/>
            <a:ext cx="8291383" cy="166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pPr algn="ctr"/>
            <a:r>
              <a:rPr lang="en-GB" altLang="en-US" sz="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Source: David Silver et al. (2018), "A general reinforcement learning algorithm that masters chess, shogi, and Go through self-play." Science 362, no. 6419 (2018): 1140-1144.</a:t>
            </a:r>
          </a:p>
        </p:txBody>
      </p:sp>
    </p:spTree>
    <p:extLst>
      <p:ext uri="{BB962C8B-B14F-4D97-AF65-F5344CB8AC3E}">
        <p14:creationId xmlns:p14="http://schemas.microsoft.com/office/powerpoint/2010/main" val="17005039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5FBF7-6BFE-AE4B-881B-FE12B8D55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969962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AlphaZero’s</a:t>
            </a:r>
            <a:r>
              <a:rPr lang="en-US" dirty="0">
                <a:solidFill>
                  <a:schemeClr val="accent1"/>
                </a:solidFill>
              </a:rPr>
              <a:t> search procedure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95D02-B4F1-244C-842E-74F526D1F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182</a:t>
            </a:fld>
            <a:endParaRPr lang="en-US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F2386457-5C23-E242-9210-63C0AC981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2749" y="969962"/>
            <a:ext cx="3859636" cy="5557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CC00F106-F099-E842-B4BD-DFAFD4981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418" y="6669361"/>
            <a:ext cx="8291383" cy="166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pPr algn="ctr"/>
            <a:r>
              <a:rPr lang="en-GB" altLang="en-US" sz="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Source: David Silver et al. (2018), "A general reinforcement learning algorithm that masters chess, shogi, and Go through self-play." Science 362, no. 6419 (2018): 1140-1144.</a:t>
            </a:r>
          </a:p>
        </p:txBody>
      </p:sp>
    </p:spTree>
    <p:extLst>
      <p:ext uri="{BB962C8B-B14F-4D97-AF65-F5344CB8AC3E}">
        <p14:creationId xmlns:p14="http://schemas.microsoft.com/office/powerpoint/2010/main" val="2620009089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053C5-8AC5-134F-BEC4-855D368E7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5807" y="4444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Self-play reinforcement learning in AlphaGo Zero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70ADC-5E72-0949-AD23-A442582BF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8B44DF-328D-EF41-9089-50107E2C9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6902" y="1336648"/>
            <a:ext cx="5967411" cy="52531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3EBEE6-52AD-9F4D-9459-AEDEC18D7036}"/>
              </a:ext>
            </a:extLst>
          </p:cNvPr>
          <p:cNvSpPr/>
          <p:nvPr/>
        </p:nvSpPr>
        <p:spPr>
          <a:xfrm>
            <a:off x="2255204" y="6597906"/>
            <a:ext cx="737080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David Silver et al. (2017), "Mastering the game of Go without human knowledge." Nature 550 (2017): 354–359.</a:t>
            </a:r>
          </a:p>
        </p:txBody>
      </p:sp>
    </p:spTree>
    <p:extLst>
      <p:ext uri="{BB962C8B-B14F-4D97-AF65-F5344CB8AC3E}">
        <p14:creationId xmlns:p14="http://schemas.microsoft.com/office/powerpoint/2010/main" val="3948077540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8"/>
            <a:ext cx="8229600" cy="1239981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Richard S. Sutton &amp; Andrew G. </a:t>
            </a:r>
            <a:r>
              <a:rPr lang="en-US" sz="2400" dirty="0" err="1">
                <a:solidFill>
                  <a:schemeClr val="accent1"/>
                </a:solidFill>
              </a:rPr>
              <a:t>Barto</a:t>
            </a:r>
            <a:r>
              <a:rPr lang="en-US" sz="2400" dirty="0">
                <a:solidFill>
                  <a:schemeClr val="accent1"/>
                </a:solidFill>
              </a:rPr>
              <a:t> (2018),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Reinforcement Learning: An Introduction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2</a:t>
            </a:r>
            <a:r>
              <a:rPr lang="en-US" sz="2400" baseline="30000" dirty="0">
                <a:solidFill>
                  <a:schemeClr val="accent1"/>
                </a:solidFill>
              </a:rPr>
              <a:t>nd</a:t>
            </a:r>
            <a:r>
              <a:rPr lang="en-US" sz="2400" dirty="0">
                <a:solidFill>
                  <a:schemeClr val="accent1"/>
                </a:solidFill>
              </a:rPr>
              <a:t> Edition, A Bradford Book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F745CF-80CB-7448-A9D1-BCC754A6D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5377" y="1362220"/>
            <a:ext cx="3726297" cy="51262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435537"/>
            <a:ext cx="82314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www.amazon.com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/Reinforcement-Learning-Introduction-Adaptive-Computation/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/0262039249</a:t>
            </a:r>
          </a:p>
        </p:txBody>
      </p:sp>
    </p:spTree>
    <p:extLst>
      <p:ext uri="{BB962C8B-B14F-4D97-AF65-F5344CB8AC3E}">
        <p14:creationId xmlns:p14="http://schemas.microsoft.com/office/powerpoint/2010/main" val="1338421540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506C3-372B-B949-99C6-EF7162140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Reinforcement learning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9599F-3BC0-2E4E-9BFA-B876ECB53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Reinforcement learning is </a:t>
            </a:r>
            <a:br>
              <a:rPr lang="en-US" sz="4000" dirty="0"/>
            </a:br>
            <a:r>
              <a:rPr lang="en-US" sz="4000" dirty="0">
                <a:solidFill>
                  <a:srgbClr val="C00000"/>
                </a:solidFill>
              </a:rPr>
              <a:t>learning what to do</a:t>
            </a:r>
            <a:br>
              <a:rPr lang="en-US" sz="4000" dirty="0"/>
            </a:br>
            <a:r>
              <a:rPr lang="en-US" sz="4000" dirty="0"/>
              <a:t>—how to map </a:t>
            </a:r>
            <a:r>
              <a:rPr lang="en-US" sz="4000" dirty="0">
                <a:solidFill>
                  <a:srgbClr val="C00000"/>
                </a:solidFill>
              </a:rPr>
              <a:t>situations</a:t>
            </a:r>
            <a:r>
              <a:rPr lang="en-US" sz="4000" dirty="0"/>
              <a:t> to </a:t>
            </a:r>
            <a:r>
              <a:rPr lang="en-US" sz="4000" dirty="0">
                <a:solidFill>
                  <a:srgbClr val="C00000"/>
                </a:solidFill>
              </a:rPr>
              <a:t>actions</a:t>
            </a:r>
            <a:br>
              <a:rPr lang="en-US" sz="4000" dirty="0"/>
            </a:br>
            <a:r>
              <a:rPr lang="en-US" sz="4000" dirty="0"/>
              <a:t>—so as to maximize a numerical </a:t>
            </a:r>
            <a:r>
              <a:rPr lang="en-US" sz="4000" dirty="0">
                <a:solidFill>
                  <a:srgbClr val="C00000"/>
                </a:solidFill>
              </a:rPr>
              <a:t>reward</a:t>
            </a:r>
            <a:r>
              <a:rPr lang="en-US" sz="4000" dirty="0"/>
              <a:t> signal.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C91B2-769E-F242-B615-681A650AB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F2F6FD-A645-FB45-9096-13954B079440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</p:spTree>
    <p:extLst>
      <p:ext uri="{BB962C8B-B14F-4D97-AF65-F5344CB8AC3E}">
        <p14:creationId xmlns:p14="http://schemas.microsoft.com/office/powerpoint/2010/main" val="882064153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506C3-372B-B949-99C6-EF7162140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Two most important distinguishing features of 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9599F-3BC0-2E4E-9BFA-B876ECB53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trial-and-error search </a:t>
            </a:r>
          </a:p>
          <a:p>
            <a:r>
              <a:rPr lang="en-US" sz="4000" dirty="0"/>
              <a:t>delayed reward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C91B2-769E-F242-B615-681A650AB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F2F6FD-A645-FB45-9096-13954B079440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</p:spTree>
    <p:extLst>
      <p:ext uri="{BB962C8B-B14F-4D97-AF65-F5344CB8AC3E}">
        <p14:creationId xmlns:p14="http://schemas.microsoft.com/office/powerpoint/2010/main" val="3123297458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3602692533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6837258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4946217" y="2884816"/>
            <a:ext cx="617411" cy="1694270"/>
          </a:xfrm>
          <a:prstGeom prst="bentConnector3">
            <a:avLst>
              <a:gd name="adj1" fmla="val -25274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6187189" y="3268472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7561471" y="2423152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4969916" y="3518687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3619797" y="2415898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30D8D-172B-1D41-B271-BD73C2907E79}"/>
              </a:ext>
            </a:extLst>
          </p:cNvPr>
          <p:cNvSpPr txBox="1"/>
          <p:nvPr/>
        </p:nvSpPr>
        <p:spPr>
          <a:xfrm>
            <a:off x="3119036" y="2049534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24950F-C7E6-1C47-8586-BAC1D6E38022}"/>
              </a:ext>
            </a:extLst>
          </p:cNvPr>
          <p:cNvSpPr txBox="1"/>
          <p:nvPr/>
        </p:nvSpPr>
        <p:spPr>
          <a:xfrm>
            <a:off x="7070155" y="2057673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DD06F-F508-CF48-8811-BF8EB27F1CD4}"/>
              </a:ext>
            </a:extLst>
          </p:cNvPr>
          <p:cNvSpPr txBox="1"/>
          <p:nvPr/>
        </p:nvSpPr>
        <p:spPr>
          <a:xfrm>
            <a:off x="4508821" y="3217561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50954460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6837258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4946217" y="2884816"/>
            <a:ext cx="617411" cy="1694270"/>
          </a:xfrm>
          <a:prstGeom prst="bentConnector3">
            <a:avLst>
              <a:gd name="adj1" fmla="val -25274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6187189" y="3268472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7561471" y="2423152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4969916" y="3518687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3619797" y="2415898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30D8D-172B-1D41-B271-BD73C2907E79}"/>
              </a:ext>
            </a:extLst>
          </p:cNvPr>
          <p:cNvSpPr txBox="1"/>
          <p:nvPr/>
        </p:nvSpPr>
        <p:spPr>
          <a:xfrm>
            <a:off x="3119036" y="2049534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24950F-C7E6-1C47-8586-BAC1D6E38022}"/>
              </a:ext>
            </a:extLst>
          </p:cNvPr>
          <p:cNvSpPr txBox="1"/>
          <p:nvPr/>
        </p:nvSpPr>
        <p:spPr>
          <a:xfrm>
            <a:off x="7070155" y="2057673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DD06F-F508-CF48-8811-BF8EB27F1CD4}"/>
              </a:ext>
            </a:extLst>
          </p:cNvPr>
          <p:cNvSpPr txBox="1"/>
          <p:nvPr/>
        </p:nvSpPr>
        <p:spPr>
          <a:xfrm>
            <a:off x="4508821" y="3217561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715622-5053-BF40-B11A-3DA984043056}"/>
              </a:ext>
            </a:extLst>
          </p:cNvPr>
          <p:cNvSpPr txBox="1"/>
          <p:nvPr/>
        </p:nvSpPr>
        <p:spPr>
          <a:xfrm>
            <a:off x="7739189" y="2877562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5C4674-299C-B541-BC55-05642B5CAE2E}"/>
              </a:ext>
            </a:extLst>
          </p:cNvPr>
          <p:cNvSpPr txBox="1"/>
          <p:nvPr/>
        </p:nvSpPr>
        <p:spPr>
          <a:xfrm>
            <a:off x="6193816" y="3550327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427619-DA6F-0142-8581-B969445AED83}"/>
              </a:ext>
            </a:extLst>
          </p:cNvPr>
          <p:cNvSpPr txBox="1"/>
          <p:nvPr/>
        </p:nvSpPr>
        <p:spPr>
          <a:xfrm>
            <a:off x="4274486" y="2877563"/>
            <a:ext cx="441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8448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3 Machine Learning Algorithms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712" y="765473"/>
            <a:ext cx="4766590" cy="59124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51584" y="6648568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Enrico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Galimberti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blogs.teradata.com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/data-points/tree-machine-learning-algorithms/</a:t>
            </a:r>
          </a:p>
        </p:txBody>
      </p:sp>
    </p:spTree>
    <p:extLst>
      <p:ext uri="{BB962C8B-B14F-4D97-AF65-F5344CB8AC3E}">
        <p14:creationId xmlns:p14="http://schemas.microsoft.com/office/powerpoint/2010/main" val="4267559817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2FB0C-000C-F642-BB1D-02EB6C51B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Agent and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972CF-5C90-3443-88AA-E4DCBB917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8714" y="1700701"/>
            <a:ext cx="4942497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At each step </a:t>
            </a:r>
            <a:r>
              <a:rPr lang="en-US" i="1" dirty="0"/>
              <a:t>t</a:t>
            </a:r>
            <a:r>
              <a:rPr lang="en-US" dirty="0"/>
              <a:t> the agent: </a:t>
            </a:r>
          </a:p>
          <a:p>
            <a:pPr lvl="1"/>
            <a:r>
              <a:rPr lang="en-US" dirty="0"/>
              <a:t>Executes </a:t>
            </a:r>
            <a:r>
              <a:rPr lang="en-US" dirty="0">
                <a:solidFill>
                  <a:srgbClr val="C00000"/>
                </a:solidFill>
              </a:rPr>
              <a:t>action</a:t>
            </a:r>
            <a:r>
              <a:rPr lang="en-US" dirty="0"/>
              <a:t> </a:t>
            </a:r>
            <a:r>
              <a:rPr lang="en-US" i="1" dirty="0"/>
              <a:t>A</a:t>
            </a:r>
            <a:r>
              <a:rPr lang="en-US" i="1" baseline="-25000" dirty="0"/>
              <a:t>t</a:t>
            </a:r>
          </a:p>
          <a:p>
            <a:pPr lvl="1"/>
            <a:r>
              <a:rPr lang="en-US" dirty="0"/>
              <a:t>Receives </a:t>
            </a:r>
            <a:r>
              <a:rPr lang="en-US" dirty="0">
                <a:solidFill>
                  <a:srgbClr val="C00000"/>
                </a:solidFill>
              </a:rPr>
              <a:t>observation</a:t>
            </a:r>
            <a:r>
              <a:rPr lang="en-US" dirty="0"/>
              <a:t> </a:t>
            </a:r>
            <a:r>
              <a:rPr lang="en-US" i="1" dirty="0" err="1"/>
              <a:t>O</a:t>
            </a:r>
            <a:r>
              <a:rPr lang="en-US" i="1" baseline="-25000" dirty="0" err="1"/>
              <a:t>t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Receives scalar </a:t>
            </a:r>
            <a:r>
              <a:rPr lang="en-US" dirty="0">
                <a:solidFill>
                  <a:srgbClr val="C00000"/>
                </a:solidFill>
              </a:rPr>
              <a:t>reward</a:t>
            </a:r>
            <a:r>
              <a:rPr lang="en-US" dirty="0"/>
              <a:t> </a:t>
            </a:r>
            <a:r>
              <a:rPr lang="en-US" i="1" dirty="0" err="1"/>
              <a:t>R</a:t>
            </a:r>
            <a:r>
              <a:rPr lang="en-US" i="1" baseline="-25000" dirty="0" err="1"/>
              <a:t>t</a:t>
            </a:r>
            <a:endParaRPr lang="en-US" i="1" baseline="-25000" dirty="0"/>
          </a:p>
          <a:p>
            <a:r>
              <a:rPr lang="en-US" dirty="0"/>
              <a:t>The environment: </a:t>
            </a:r>
          </a:p>
          <a:p>
            <a:pPr lvl="1"/>
            <a:r>
              <a:rPr lang="en-US" dirty="0"/>
              <a:t>Receives action </a:t>
            </a:r>
            <a:r>
              <a:rPr lang="en-US" i="1" dirty="0"/>
              <a:t>A</a:t>
            </a:r>
            <a:r>
              <a:rPr lang="en-US" i="1" baseline="-25000" dirty="0"/>
              <a:t>t</a:t>
            </a:r>
          </a:p>
          <a:p>
            <a:pPr lvl="1"/>
            <a:r>
              <a:rPr lang="en-US" dirty="0"/>
              <a:t>Emits observation </a:t>
            </a:r>
            <a:r>
              <a:rPr lang="en-US" i="1" dirty="0"/>
              <a:t>O</a:t>
            </a:r>
            <a:r>
              <a:rPr lang="en-US" i="1" baseline="-25000" dirty="0"/>
              <a:t>t+1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Emits scalar reward </a:t>
            </a:r>
            <a:r>
              <a:rPr lang="en-US" i="1" dirty="0"/>
              <a:t>R</a:t>
            </a:r>
            <a:r>
              <a:rPr lang="en-US" i="1" baseline="-25000" dirty="0"/>
              <a:t>t+1</a:t>
            </a:r>
          </a:p>
          <a:p>
            <a:r>
              <a:rPr lang="en-US" dirty="0"/>
              <a:t>t increments at </a:t>
            </a:r>
            <a:r>
              <a:rPr lang="en-US" dirty="0" err="1"/>
              <a:t>env</a:t>
            </a:r>
            <a:r>
              <a:rPr lang="en-US" dirty="0"/>
              <a:t>. step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E71F2A-C7F9-284B-AEDF-11B09358B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190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2AB4129-FF8A-2346-86EA-AFBDD84D22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8101" y="2546046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8769686-2257-DF4E-AA05-331AD26CA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0690" y="4183543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7AC8B7EE-B920-9F40-A9D6-4143BD4F0794}"/>
              </a:ext>
            </a:extLst>
          </p:cNvPr>
          <p:cNvCxnSpPr>
            <a:cxnSpLocks/>
            <a:stCxn id="5" idx="3"/>
            <a:endCxn id="6" idx="3"/>
          </p:cNvCxnSpPr>
          <p:nvPr/>
        </p:nvCxnSpPr>
        <p:spPr>
          <a:xfrm>
            <a:off x="9321730" y="2929702"/>
            <a:ext cx="590903" cy="1694270"/>
          </a:xfrm>
          <a:prstGeom prst="bentConnector3">
            <a:avLst>
              <a:gd name="adj1" fmla="val 165385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DF5C2DB3-06CC-C741-9E0F-029221C590FA}"/>
              </a:ext>
            </a:extLst>
          </p:cNvPr>
          <p:cNvCxnSpPr>
            <a:cxnSpLocks/>
            <a:stCxn id="6" idx="1"/>
            <a:endCxn id="5" idx="1"/>
          </p:cNvCxnSpPr>
          <p:nvPr/>
        </p:nvCxnSpPr>
        <p:spPr>
          <a:xfrm rot="10800000" flipH="1">
            <a:off x="7430689" y="2929702"/>
            <a:ext cx="617411" cy="1694270"/>
          </a:xfrm>
          <a:prstGeom prst="bentConnector3">
            <a:avLst>
              <a:gd name="adj1" fmla="val -48538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00FCCB9-6A12-5B47-9B36-6C4B57660621}"/>
              </a:ext>
            </a:extLst>
          </p:cNvPr>
          <p:cNvCxnSpPr>
            <a:cxnSpLocks/>
            <a:stCxn id="6" idx="0"/>
            <a:endCxn id="5" idx="2"/>
          </p:cNvCxnSpPr>
          <p:nvPr/>
        </p:nvCxnSpPr>
        <p:spPr>
          <a:xfrm flipV="1">
            <a:off x="8671661" y="3313358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9840084-ABCB-CE47-B118-7CF94DE5B48D}"/>
              </a:ext>
            </a:extLst>
          </p:cNvPr>
          <p:cNvSpPr txBox="1"/>
          <p:nvPr/>
        </p:nvSpPr>
        <p:spPr>
          <a:xfrm>
            <a:off x="9395887" y="2482018"/>
            <a:ext cx="869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F31CA8-FA2B-4146-89A9-6D9041C93FCA}"/>
              </a:ext>
            </a:extLst>
          </p:cNvPr>
          <p:cNvSpPr txBox="1"/>
          <p:nvPr/>
        </p:nvSpPr>
        <p:spPr>
          <a:xfrm>
            <a:off x="7653582" y="3611837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1406D0-B254-ED48-8B70-AE79FC33F612}"/>
              </a:ext>
            </a:extLst>
          </p:cNvPr>
          <p:cNvSpPr txBox="1"/>
          <p:nvPr/>
        </p:nvSpPr>
        <p:spPr>
          <a:xfrm>
            <a:off x="6611230" y="2365442"/>
            <a:ext cx="15103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665530-6B1E-5741-B115-421DB8FC2715}"/>
              </a:ext>
            </a:extLst>
          </p:cNvPr>
          <p:cNvSpPr txBox="1"/>
          <p:nvPr/>
        </p:nvSpPr>
        <p:spPr>
          <a:xfrm>
            <a:off x="9572327" y="2907083"/>
            <a:ext cx="389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8BDD81-1916-EB42-89AF-3DBE7EA1618B}"/>
              </a:ext>
            </a:extLst>
          </p:cNvPr>
          <p:cNvSpPr txBox="1"/>
          <p:nvPr/>
        </p:nvSpPr>
        <p:spPr>
          <a:xfrm>
            <a:off x="8678288" y="3595212"/>
            <a:ext cx="389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0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3B8B9E-7F95-0C4A-8533-E0338250B60F}"/>
              </a:ext>
            </a:extLst>
          </p:cNvPr>
          <p:cNvSpPr txBox="1"/>
          <p:nvPr/>
        </p:nvSpPr>
        <p:spPr>
          <a:xfrm>
            <a:off x="7231301" y="2907083"/>
            <a:ext cx="418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0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42CCB4-5987-A643-955B-A70B8CFB0E08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2771901523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2FB0C-000C-F642-BB1D-02EB6C51B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05366"/>
            <a:ext cx="8229600" cy="83705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History and State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972CF-5C90-3443-88AA-E4DCBB917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3584" y="1348366"/>
            <a:ext cx="9765792" cy="521387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The </a:t>
            </a:r>
            <a:r>
              <a:rPr lang="en-US" dirty="0">
                <a:solidFill>
                  <a:srgbClr val="C00000"/>
                </a:solidFill>
              </a:rPr>
              <a:t>history</a:t>
            </a:r>
            <a:r>
              <a:rPr lang="en-US" dirty="0"/>
              <a:t> is the sequence of observations, actions, rewards </a:t>
            </a:r>
          </a:p>
          <a:p>
            <a:pPr marL="457200" lvl="1" indent="0">
              <a:buNone/>
            </a:pPr>
            <a:r>
              <a:rPr lang="en-US" dirty="0"/>
              <a:t>		</a:t>
            </a:r>
            <a:r>
              <a:rPr lang="en-US" sz="3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1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O</a:t>
            </a:r>
            <a:r>
              <a:rPr lang="en-US" sz="31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</a:t>
            </a:r>
            <a:r>
              <a:rPr lang="en-US" sz="31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</a:t>
            </a:r>
            <a:r>
              <a:rPr lang="en-US" sz="31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,...,A</a:t>
            </a:r>
            <a:r>
              <a:rPr lang="en-US" sz="31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t-1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,O</a:t>
            </a:r>
            <a:r>
              <a:rPr lang="en-US" sz="31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,R</a:t>
            </a:r>
            <a:r>
              <a:rPr lang="en-US" sz="31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  <a:p>
            <a:endParaRPr lang="en-US" dirty="0"/>
          </a:p>
          <a:p>
            <a:r>
              <a:rPr lang="en-US" dirty="0"/>
              <a:t>i.e. all observable variables up to time t</a:t>
            </a:r>
          </a:p>
          <a:p>
            <a:r>
              <a:rPr lang="en-US" dirty="0"/>
              <a:t>i.e. the sensorimotor stream of a robot or embodied agent </a:t>
            </a:r>
          </a:p>
          <a:p>
            <a:r>
              <a:rPr lang="en-US" dirty="0"/>
              <a:t>What happens next depends on the history:</a:t>
            </a:r>
          </a:p>
          <a:p>
            <a:pPr lvl="1"/>
            <a:r>
              <a:rPr lang="en-US" dirty="0"/>
              <a:t>The agent selects actions</a:t>
            </a:r>
          </a:p>
          <a:p>
            <a:pPr lvl="1"/>
            <a:r>
              <a:rPr lang="en-US" dirty="0"/>
              <a:t>The environment selects observations/rewards</a:t>
            </a:r>
          </a:p>
          <a:p>
            <a:r>
              <a:rPr lang="en-US" dirty="0">
                <a:solidFill>
                  <a:srgbClr val="C00000"/>
                </a:solidFill>
              </a:rPr>
              <a:t>State</a:t>
            </a:r>
            <a:r>
              <a:rPr lang="en-US" dirty="0"/>
              <a:t> is the information used to determine what happens next </a:t>
            </a:r>
          </a:p>
          <a:p>
            <a:r>
              <a:rPr lang="en-US" dirty="0"/>
              <a:t>Formally, state is a function of the history:</a:t>
            </a:r>
          </a:p>
          <a:p>
            <a:pPr marL="457200" lvl="1" indent="0">
              <a:buNone/>
            </a:pPr>
            <a:r>
              <a:rPr lang="en-US" dirty="0"/>
              <a:t>		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=f(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E71F2A-C7F9-284B-AEDF-11B09358B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191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42CCB4-5987-A643-955B-A70B8CFB0E08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96006014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2FB0C-000C-F642-BB1D-02EB6C51B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46622"/>
            <a:ext cx="8229600" cy="88914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Information State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972CF-5C90-3443-88AA-E4DCBB917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0" y="1163783"/>
            <a:ext cx="10153957" cy="530629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An </a:t>
            </a:r>
            <a:r>
              <a:rPr lang="en-US" dirty="0">
                <a:solidFill>
                  <a:srgbClr val="C00000"/>
                </a:solidFill>
              </a:rPr>
              <a:t>information state </a:t>
            </a:r>
            <a:r>
              <a:rPr lang="en-US" dirty="0"/>
              <a:t>(a.k.a. </a:t>
            </a:r>
            <a:r>
              <a:rPr lang="en-US" dirty="0">
                <a:solidFill>
                  <a:srgbClr val="C00000"/>
                </a:solidFill>
              </a:rPr>
              <a:t>Markov state</a:t>
            </a:r>
            <a:r>
              <a:rPr lang="en-US" dirty="0"/>
              <a:t>) contains all useful information from the history.</a:t>
            </a:r>
          </a:p>
          <a:p>
            <a:r>
              <a:rPr lang="en-US" dirty="0"/>
              <a:t>Definition</a:t>
            </a:r>
          </a:p>
          <a:p>
            <a:pPr marL="800100" lvl="2" indent="0">
              <a:buNone/>
            </a:pPr>
            <a:r>
              <a:rPr lang="en-US" sz="2600" dirty="0"/>
              <a:t>A state </a:t>
            </a:r>
            <a:r>
              <a:rPr lang="en-US" sz="2600" i="1" dirty="0"/>
              <a:t>S</a:t>
            </a:r>
            <a:r>
              <a:rPr lang="en-US" sz="2600" i="1" baseline="-25000" dirty="0"/>
              <a:t>t</a:t>
            </a:r>
            <a:r>
              <a:rPr lang="en-US" sz="2600" dirty="0"/>
              <a:t> is </a:t>
            </a:r>
            <a:r>
              <a:rPr lang="en-US" sz="2600" dirty="0">
                <a:solidFill>
                  <a:srgbClr val="C00000"/>
                </a:solidFill>
              </a:rPr>
              <a:t>Markov</a:t>
            </a:r>
            <a:r>
              <a:rPr lang="en-US" sz="2600" dirty="0"/>
              <a:t> if and only if</a:t>
            </a:r>
          </a:p>
          <a:p>
            <a:pPr marL="800100" lvl="2" indent="0">
              <a:buNone/>
            </a:pPr>
            <a:r>
              <a:rPr lang="en-US" sz="2600" i="1" dirty="0"/>
              <a:t>		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P[S</a:t>
            </a:r>
            <a:r>
              <a:rPr lang="en-US" sz="2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t+1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| S</a:t>
            </a:r>
            <a:r>
              <a:rPr lang="en-US" sz="2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= P[S</a:t>
            </a:r>
            <a:r>
              <a:rPr lang="en-US" sz="2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t+1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| S</a:t>
            </a:r>
            <a:r>
              <a:rPr lang="en-US" sz="2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,...,S</a:t>
            </a:r>
            <a:r>
              <a:rPr lang="en-US" sz="2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r>
              <a:rPr lang="en-US" dirty="0"/>
              <a:t>“The future is independent of the past given the present”</a:t>
            </a:r>
          </a:p>
          <a:p>
            <a:pPr marL="457200" lvl="1" indent="0">
              <a:buNone/>
            </a:pPr>
            <a:r>
              <a:rPr lang="en-US" dirty="0"/>
              <a:t>		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S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H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t+1:∞</a:t>
            </a:r>
          </a:p>
          <a:p>
            <a:r>
              <a:rPr lang="en-US" dirty="0"/>
              <a:t>Once the state is known, the history may be thrown away i.e. The state is a sufficient statistic of the future</a:t>
            </a:r>
          </a:p>
          <a:p>
            <a:r>
              <a:rPr lang="en-US" dirty="0"/>
              <a:t>The environment state </a:t>
            </a:r>
            <a:r>
              <a:rPr lang="en-US" i="1" dirty="0"/>
              <a:t>S</a:t>
            </a:r>
            <a:r>
              <a:rPr lang="en-US" i="1" baseline="-25000" dirty="0"/>
              <a:t>t</a:t>
            </a:r>
            <a:r>
              <a:rPr lang="en-US" i="1" baseline="30000" dirty="0"/>
              <a:t>e</a:t>
            </a:r>
            <a:r>
              <a:rPr lang="en-US" dirty="0"/>
              <a:t> is Markov</a:t>
            </a:r>
          </a:p>
          <a:p>
            <a:r>
              <a:rPr lang="en-US" dirty="0"/>
              <a:t>The history </a:t>
            </a:r>
            <a:r>
              <a:rPr lang="en-US" i="1" dirty="0" err="1"/>
              <a:t>H</a:t>
            </a:r>
            <a:r>
              <a:rPr lang="en-US" i="1" baseline="-25000" dirty="0" err="1"/>
              <a:t>t</a:t>
            </a:r>
            <a:r>
              <a:rPr lang="en-US" dirty="0"/>
              <a:t> is Markov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E71F2A-C7F9-284B-AEDF-11B09358B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192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42CCB4-5987-A643-955B-A70B8CFB0E08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4290748640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2FB0C-000C-F642-BB1D-02EB6C51B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8914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Fully Observable Environments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972CF-5C90-3443-88AA-E4DCBB917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6291" y="1422604"/>
            <a:ext cx="4735214" cy="505243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Full observability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agent </a:t>
            </a:r>
            <a:r>
              <a:rPr lang="en-US" dirty="0">
                <a:solidFill>
                  <a:srgbClr val="C00000"/>
                </a:solidFill>
              </a:rPr>
              <a:t>directly</a:t>
            </a:r>
            <a:r>
              <a:rPr lang="en-US" dirty="0"/>
              <a:t> observes environment state</a:t>
            </a:r>
          </a:p>
          <a:p>
            <a:pPr lvl="1"/>
            <a:r>
              <a:rPr lang="en-US" dirty="0"/>
              <a:t>Agent state = environment state = information state </a:t>
            </a:r>
          </a:p>
          <a:p>
            <a:pPr lvl="1"/>
            <a:r>
              <a:rPr lang="en-US" dirty="0"/>
              <a:t>Formally, this is a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Markov decision process (MDP)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E71F2A-C7F9-284B-AEDF-11B09358B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193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42CCB4-5987-A643-955B-A70B8CFB0E08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A21C275-F3F7-E442-BDE5-03633660A4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8101" y="2546046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3DB0A76-2276-4D40-ABC7-B250B00D6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0690" y="4183543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4935A828-8620-3F4F-9BEB-73A36034730F}"/>
              </a:ext>
            </a:extLst>
          </p:cNvPr>
          <p:cNvCxnSpPr>
            <a:cxnSpLocks/>
            <a:stCxn id="6" idx="3"/>
            <a:endCxn id="7" idx="3"/>
          </p:cNvCxnSpPr>
          <p:nvPr/>
        </p:nvCxnSpPr>
        <p:spPr>
          <a:xfrm>
            <a:off x="9321730" y="2929702"/>
            <a:ext cx="590903" cy="1694270"/>
          </a:xfrm>
          <a:prstGeom prst="bentConnector3">
            <a:avLst>
              <a:gd name="adj1" fmla="val 165385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>
            <a:extLst>
              <a:ext uri="{FF2B5EF4-FFF2-40B4-BE49-F238E27FC236}">
                <a16:creationId xmlns:a16="http://schemas.microsoft.com/office/drawing/2014/main" id="{C8219A72-85E3-8248-9ED8-B0D94FDF3BA3}"/>
              </a:ext>
            </a:extLst>
          </p:cNvPr>
          <p:cNvCxnSpPr>
            <a:cxnSpLocks/>
            <a:stCxn id="7" idx="1"/>
            <a:endCxn id="6" idx="1"/>
          </p:cNvCxnSpPr>
          <p:nvPr/>
        </p:nvCxnSpPr>
        <p:spPr>
          <a:xfrm rot="10800000" flipH="1">
            <a:off x="7430689" y="2929702"/>
            <a:ext cx="617411" cy="1694270"/>
          </a:xfrm>
          <a:prstGeom prst="bentConnector3">
            <a:avLst>
              <a:gd name="adj1" fmla="val -48538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84C9568-D253-B141-AE7F-3D9AE264DC39}"/>
              </a:ext>
            </a:extLst>
          </p:cNvPr>
          <p:cNvCxnSpPr>
            <a:cxnSpLocks/>
            <a:stCxn id="7" idx="0"/>
            <a:endCxn id="6" idx="2"/>
          </p:cNvCxnSpPr>
          <p:nvPr/>
        </p:nvCxnSpPr>
        <p:spPr>
          <a:xfrm flipV="1">
            <a:off x="8671661" y="3313358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4352710-D1F3-6449-B7AF-1B7708134AF9}"/>
              </a:ext>
            </a:extLst>
          </p:cNvPr>
          <p:cNvSpPr txBox="1"/>
          <p:nvPr/>
        </p:nvSpPr>
        <p:spPr>
          <a:xfrm>
            <a:off x="9395887" y="2482018"/>
            <a:ext cx="869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FB5E8B-DB97-F44D-9DA7-A48F5E17EEE6}"/>
              </a:ext>
            </a:extLst>
          </p:cNvPr>
          <p:cNvSpPr txBox="1"/>
          <p:nvPr/>
        </p:nvSpPr>
        <p:spPr>
          <a:xfrm>
            <a:off x="7653582" y="3611837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B44642-6D1C-2149-8564-30747CBD556C}"/>
              </a:ext>
            </a:extLst>
          </p:cNvPr>
          <p:cNvSpPr txBox="1"/>
          <p:nvPr/>
        </p:nvSpPr>
        <p:spPr>
          <a:xfrm>
            <a:off x="7041654" y="2463326"/>
            <a:ext cx="739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90DE0D-5F3C-9E46-90E3-4D6C7B4C503B}"/>
              </a:ext>
            </a:extLst>
          </p:cNvPr>
          <p:cNvSpPr txBox="1"/>
          <p:nvPr/>
        </p:nvSpPr>
        <p:spPr>
          <a:xfrm>
            <a:off x="9572327" y="2907083"/>
            <a:ext cx="389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4EBCBF-A63B-6B4C-9746-20D546E7F37D}"/>
              </a:ext>
            </a:extLst>
          </p:cNvPr>
          <p:cNvSpPr txBox="1"/>
          <p:nvPr/>
        </p:nvSpPr>
        <p:spPr>
          <a:xfrm>
            <a:off x="8678288" y="3595212"/>
            <a:ext cx="389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0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AF6B16-4C0B-224D-9BDD-6E20264DE913}"/>
              </a:ext>
            </a:extLst>
          </p:cNvPr>
          <p:cNvSpPr txBox="1"/>
          <p:nvPr/>
        </p:nvSpPr>
        <p:spPr>
          <a:xfrm>
            <a:off x="7231301" y="2907083"/>
            <a:ext cx="360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684599071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2FB0C-000C-F642-BB1D-02EB6C51B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8914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Partially Observable Environments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972CF-5C90-3443-88AA-E4DCBB917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182071"/>
            <a:ext cx="10405872" cy="5306292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Partial observability</a:t>
            </a:r>
            <a:r>
              <a:rPr lang="en-US" dirty="0"/>
              <a:t>: agent </a:t>
            </a:r>
            <a:r>
              <a:rPr lang="en-US" dirty="0">
                <a:solidFill>
                  <a:srgbClr val="C00000"/>
                </a:solidFill>
              </a:rPr>
              <a:t>indirectly</a:t>
            </a:r>
            <a:r>
              <a:rPr lang="en-US" dirty="0"/>
              <a:t> observes environment</a:t>
            </a:r>
          </a:p>
          <a:p>
            <a:pPr lvl="1"/>
            <a:r>
              <a:rPr lang="en-US" dirty="0"/>
              <a:t>A robot with camera vision isn’t told its absolute location</a:t>
            </a:r>
          </a:p>
          <a:p>
            <a:pPr lvl="1"/>
            <a:r>
              <a:rPr lang="en-US" dirty="0"/>
              <a:t>A trading agent only observes current prices</a:t>
            </a:r>
          </a:p>
          <a:p>
            <a:pPr lvl="1"/>
            <a:r>
              <a:rPr lang="en-US" dirty="0"/>
              <a:t>A poker playing agent only observes public cards</a:t>
            </a:r>
          </a:p>
          <a:p>
            <a:r>
              <a:rPr lang="en-US" dirty="0"/>
              <a:t>Now agent state ≠ environment state</a:t>
            </a:r>
          </a:p>
          <a:p>
            <a:r>
              <a:rPr lang="en-US" dirty="0"/>
              <a:t>Formally this is a </a:t>
            </a:r>
            <a:r>
              <a:rPr lang="en-US" dirty="0">
                <a:solidFill>
                  <a:srgbClr val="C00000"/>
                </a:solidFill>
              </a:rPr>
              <a:t>partially observable Markov decision process (POMDP)</a:t>
            </a:r>
          </a:p>
          <a:p>
            <a:r>
              <a:rPr lang="en-US" dirty="0"/>
              <a:t>Agent must construct its own state representation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/>
              <a:t>, e.g.</a:t>
            </a:r>
          </a:p>
          <a:p>
            <a:pPr lvl="1"/>
            <a:r>
              <a:rPr lang="en-US" dirty="0"/>
              <a:t>Complete history: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>
                <a:solidFill>
                  <a:srgbClr val="C00000"/>
                </a:solidFill>
              </a:rPr>
              <a:t>Beliefs</a:t>
            </a:r>
            <a:r>
              <a:rPr lang="en-US" dirty="0"/>
              <a:t> of environment state: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(P[S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s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],...,P[S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])</a:t>
            </a:r>
          </a:p>
          <a:p>
            <a:pPr lvl="1"/>
            <a:r>
              <a:rPr lang="en-US" dirty="0"/>
              <a:t>Recurrent neural network: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t-1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E71F2A-C7F9-284B-AEDF-11B09358B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194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42CCB4-5987-A643-955B-A70B8CFB0E08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3776251485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b="0" dirty="0">
                <a:solidFill>
                  <a:schemeClr val="accent1"/>
                </a:solidFill>
              </a:rPr>
              <a:t>The Agent-Environment Interaction</a:t>
            </a:r>
            <a:br>
              <a:rPr lang="en-US" sz="3200" b="0" dirty="0">
                <a:solidFill>
                  <a:schemeClr val="accent1"/>
                </a:solidFill>
              </a:rPr>
            </a:br>
            <a:r>
              <a:rPr lang="en-US" sz="3200" b="0" dirty="0">
                <a:solidFill>
                  <a:schemeClr val="accent1"/>
                </a:solidFill>
              </a:rPr>
              <a:t>in a Markov Decision Process (MDP)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7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6837258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</p:cNvCxnSpPr>
          <p:nvPr/>
        </p:nvCxnSpPr>
        <p:spPr>
          <a:xfrm rot="10800000" flipH="1">
            <a:off x="4062751" y="2757357"/>
            <a:ext cx="1472384" cy="2025441"/>
          </a:xfrm>
          <a:prstGeom prst="bentConnector3">
            <a:avLst>
              <a:gd name="adj1" fmla="val -64274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</p:cNvCxnSpPr>
          <p:nvPr/>
        </p:nvCxnSpPr>
        <p:spPr>
          <a:xfrm flipH="1">
            <a:off x="4108173" y="4776161"/>
            <a:ext cx="838042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605BFD19-DCD3-4B49-8FA3-5D12B4403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3517" y="4759939"/>
            <a:ext cx="76947" cy="45719"/>
          </a:xfrm>
          <a:prstGeom prst="roundRect">
            <a:avLst>
              <a:gd name="adj" fmla="val 18924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FEF91A7-F316-A542-9641-AE460E4A7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3517" y="4361735"/>
            <a:ext cx="76947" cy="45719"/>
          </a:xfrm>
          <a:prstGeom prst="roundRect">
            <a:avLst>
              <a:gd name="adj" fmla="val 18924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95B58F88-CA01-FD46-B389-019D3A685E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5901" y="3019629"/>
            <a:ext cx="76947" cy="45719"/>
          </a:xfrm>
          <a:prstGeom prst="roundRect">
            <a:avLst>
              <a:gd name="adj" fmla="val 18924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B88BA462-382F-DB45-9181-9A5153CDD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5901" y="2734498"/>
            <a:ext cx="76947" cy="45719"/>
          </a:xfrm>
          <a:prstGeom prst="roundRect">
            <a:avLst>
              <a:gd name="adj" fmla="val 18924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91055E4-971C-D140-8082-F8511E4EDE8C}"/>
              </a:ext>
            </a:extLst>
          </p:cNvPr>
          <p:cNvCxnSpPr/>
          <p:nvPr/>
        </p:nvCxnSpPr>
        <p:spPr>
          <a:xfrm>
            <a:off x="4081989" y="4138657"/>
            <a:ext cx="0" cy="880859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59D3074-8B58-C640-A42E-A6EAC33D38E8}"/>
              </a:ext>
            </a:extLst>
          </p:cNvPr>
          <p:cNvCxnSpPr>
            <a:cxnSpLocks/>
          </p:cNvCxnSpPr>
          <p:nvPr/>
        </p:nvCxnSpPr>
        <p:spPr>
          <a:xfrm flipH="1">
            <a:off x="4108173" y="4397025"/>
            <a:ext cx="838042" cy="0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>
            <a:extLst>
              <a:ext uri="{FF2B5EF4-FFF2-40B4-BE49-F238E27FC236}">
                <a16:creationId xmlns:a16="http://schemas.microsoft.com/office/drawing/2014/main" id="{5CA5AB06-FA01-7C40-92B5-E93323C33B0B}"/>
              </a:ext>
            </a:extLst>
          </p:cNvPr>
          <p:cNvCxnSpPr>
            <a:cxnSpLocks/>
            <a:stCxn id="30" idx="1"/>
          </p:cNvCxnSpPr>
          <p:nvPr/>
        </p:nvCxnSpPr>
        <p:spPr>
          <a:xfrm rot="10800000" flipH="1">
            <a:off x="4043516" y="3065348"/>
            <a:ext cx="1510856" cy="1319246"/>
          </a:xfrm>
          <a:prstGeom prst="bentConnector3">
            <a:avLst>
              <a:gd name="adj1" fmla="val -41812"/>
            </a:avLst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8967020" y="3440074"/>
            <a:ext cx="869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D0C20AC-E433-244F-98C3-A2DD10F2C381}"/>
              </a:ext>
            </a:extLst>
          </p:cNvPr>
          <p:cNvSpPr txBox="1"/>
          <p:nvPr/>
        </p:nvSpPr>
        <p:spPr>
          <a:xfrm>
            <a:off x="8967019" y="3747954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C4CF2DF-0F52-624A-8A01-C33BB4FCFCA0}"/>
              </a:ext>
            </a:extLst>
          </p:cNvPr>
          <p:cNvSpPr txBox="1"/>
          <p:nvPr/>
        </p:nvSpPr>
        <p:spPr>
          <a:xfrm>
            <a:off x="3417863" y="3665838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B5F200B-D103-3241-AF8A-C797CB9EB0B5}"/>
              </a:ext>
            </a:extLst>
          </p:cNvPr>
          <p:cNvSpPr txBox="1"/>
          <p:nvPr/>
        </p:nvSpPr>
        <p:spPr>
          <a:xfrm>
            <a:off x="2537875" y="3660926"/>
            <a:ext cx="3786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3413643" y="3327038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2386123" y="3324861"/>
            <a:ext cx="739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802BBFA-128E-744F-AB14-C41026716A04}"/>
              </a:ext>
            </a:extLst>
          </p:cNvPr>
          <p:cNvSpPr txBox="1"/>
          <p:nvPr/>
        </p:nvSpPr>
        <p:spPr>
          <a:xfrm>
            <a:off x="4302283" y="4355106"/>
            <a:ext cx="5998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35E518F-A199-574F-A69F-7059380BC701}"/>
              </a:ext>
            </a:extLst>
          </p:cNvPr>
          <p:cNvSpPr txBox="1"/>
          <p:nvPr/>
        </p:nvSpPr>
        <p:spPr>
          <a:xfrm>
            <a:off x="4317374" y="3989897"/>
            <a:ext cx="6319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+1</a:t>
            </a:r>
          </a:p>
        </p:txBody>
      </p:sp>
    </p:spTree>
    <p:extLst>
      <p:ext uri="{BB962C8B-B14F-4D97-AF65-F5344CB8AC3E}">
        <p14:creationId xmlns:p14="http://schemas.microsoft.com/office/powerpoint/2010/main" val="2437842310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506C3-372B-B949-99C6-EF7162140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Characteristics of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9599F-3BC0-2E4E-9BFA-B876ECB53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No supervisor, only a </a:t>
            </a:r>
            <a:r>
              <a:rPr lang="en-US" sz="4000" dirty="0">
                <a:solidFill>
                  <a:srgbClr val="C00000"/>
                </a:solidFill>
              </a:rPr>
              <a:t>reward</a:t>
            </a:r>
            <a:r>
              <a:rPr lang="en-US" sz="4000" dirty="0"/>
              <a:t> signal</a:t>
            </a:r>
          </a:p>
          <a:p>
            <a:r>
              <a:rPr lang="en-US" sz="4000" dirty="0"/>
              <a:t>Feedback is </a:t>
            </a:r>
            <a:r>
              <a:rPr lang="en-US" sz="4000" dirty="0">
                <a:solidFill>
                  <a:srgbClr val="C00000"/>
                </a:solidFill>
              </a:rPr>
              <a:t>delayed</a:t>
            </a:r>
            <a:r>
              <a:rPr lang="en-US" sz="4000" dirty="0"/>
              <a:t>, not instantaneous</a:t>
            </a:r>
          </a:p>
          <a:p>
            <a:r>
              <a:rPr lang="en-US" sz="4000" dirty="0">
                <a:solidFill>
                  <a:srgbClr val="C00000"/>
                </a:solidFill>
              </a:rPr>
              <a:t>Time</a:t>
            </a:r>
            <a:r>
              <a:rPr lang="en-US" sz="4000" dirty="0"/>
              <a:t> really matters </a:t>
            </a:r>
            <a:br>
              <a:rPr lang="en-US" sz="4000" dirty="0"/>
            </a:br>
            <a:r>
              <a:rPr lang="en-US" sz="4000" dirty="0"/>
              <a:t>(</a:t>
            </a:r>
            <a:r>
              <a:rPr lang="en-US" sz="4000" dirty="0">
                <a:solidFill>
                  <a:srgbClr val="C00000"/>
                </a:solidFill>
              </a:rPr>
              <a:t>sequential</a:t>
            </a:r>
            <a:r>
              <a:rPr lang="en-US" sz="4000" dirty="0"/>
              <a:t>, non </a:t>
            </a:r>
            <a:r>
              <a:rPr lang="en-US" sz="4000" dirty="0" err="1"/>
              <a:t>i.i.d</a:t>
            </a:r>
            <a:r>
              <a:rPr lang="en-US" sz="4000" dirty="0"/>
              <a:t> data)</a:t>
            </a:r>
          </a:p>
          <a:p>
            <a:r>
              <a:rPr lang="en-US" sz="4000" dirty="0"/>
              <a:t>Agent’s </a:t>
            </a:r>
            <a:r>
              <a:rPr lang="en-US" sz="4000" dirty="0">
                <a:solidFill>
                  <a:srgbClr val="C00000"/>
                </a:solidFill>
              </a:rPr>
              <a:t>actions</a:t>
            </a:r>
            <a:r>
              <a:rPr lang="en-US" sz="4000" dirty="0"/>
              <a:t> affect the subsequent data it receives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C91B2-769E-F242-B615-681A650AB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EB757D-B0B4-6E48-B54F-42E603D70A95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1485033875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506C3-372B-B949-99C6-EF7162140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Examples of 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9599F-3BC0-2E4E-9BFA-B876ECB53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600201"/>
            <a:ext cx="10245397" cy="4800599"/>
          </a:xfrm>
        </p:spPr>
        <p:txBody>
          <a:bodyPr>
            <a:normAutofit/>
          </a:bodyPr>
          <a:lstStyle/>
          <a:p>
            <a:r>
              <a:rPr lang="en-US" sz="3600" dirty="0"/>
              <a:t>Make a humanoid robot walk</a:t>
            </a:r>
          </a:p>
          <a:p>
            <a:r>
              <a:rPr lang="en-US" sz="3600" dirty="0"/>
              <a:t>Play may different Atari games better than humans</a:t>
            </a:r>
          </a:p>
          <a:p>
            <a:r>
              <a:rPr lang="en-US" sz="3600" dirty="0"/>
              <a:t>Manage an investment portfolio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C91B2-769E-F242-B615-681A650AB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340364-E24D-4C48-A15E-066A30B224E3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3837185755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506C3-372B-B949-99C6-EF7162140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Examples of Rewards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9599F-3BC0-2E4E-9BFA-B876ECB53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7552" y="1316737"/>
            <a:ext cx="10588752" cy="5245508"/>
          </a:xfrm>
        </p:spPr>
        <p:txBody>
          <a:bodyPr>
            <a:normAutofit/>
          </a:bodyPr>
          <a:lstStyle/>
          <a:p>
            <a:r>
              <a:rPr lang="en-US" dirty="0"/>
              <a:t>Make a humanoid robot walk</a:t>
            </a:r>
          </a:p>
          <a:p>
            <a:pPr lvl="1"/>
            <a:r>
              <a:rPr lang="en-US" sz="3200" dirty="0"/>
              <a:t>+</a:t>
            </a:r>
            <a:r>
              <a:rPr lang="en-US" sz="3200" dirty="0" err="1"/>
              <a:t>ve</a:t>
            </a:r>
            <a:r>
              <a:rPr lang="en-US" sz="3200" dirty="0"/>
              <a:t> reward for forward motion</a:t>
            </a:r>
          </a:p>
          <a:p>
            <a:pPr lvl="1"/>
            <a:r>
              <a:rPr lang="en-US" sz="3200" dirty="0"/>
              <a:t>-</a:t>
            </a:r>
            <a:r>
              <a:rPr lang="en-US" sz="3200" dirty="0" err="1"/>
              <a:t>ve</a:t>
            </a:r>
            <a:r>
              <a:rPr lang="en-US" sz="3200" dirty="0"/>
              <a:t> reward for falling over</a:t>
            </a:r>
          </a:p>
          <a:p>
            <a:r>
              <a:rPr lang="en-US" dirty="0"/>
              <a:t>Play may different Atari games better than humans</a:t>
            </a:r>
          </a:p>
          <a:p>
            <a:pPr lvl="1"/>
            <a:r>
              <a:rPr lang="en-US" sz="3200" dirty="0"/>
              <a:t>+/-</a:t>
            </a:r>
            <a:r>
              <a:rPr lang="en-US" sz="3200" dirty="0" err="1"/>
              <a:t>ve</a:t>
            </a:r>
            <a:r>
              <a:rPr lang="en-US" sz="3200" dirty="0"/>
              <a:t> reward for increasing/decreasing score</a:t>
            </a:r>
          </a:p>
          <a:p>
            <a:r>
              <a:rPr lang="en-US" dirty="0"/>
              <a:t>Manage an investment portfolio</a:t>
            </a:r>
          </a:p>
          <a:p>
            <a:pPr lvl="1"/>
            <a:r>
              <a:rPr lang="en-US" sz="3200" dirty="0"/>
              <a:t>+</a:t>
            </a:r>
            <a:r>
              <a:rPr lang="en-US" sz="3200" dirty="0" err="1"/>
              <a:t>ve</a:t>
            </a:r>
            <a:r>
              <a:rPr lang="en-US" sz="3200" dirty="0"/>
              <a:t> reward for each $ in bank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C91B2-769E-F242-B615-681A650AB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CFBE88-E35B-1542-9D93-E8A0327DD619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3601709392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6337F-1751-4A41-98E8-AE4FBFF4C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1704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Sequential Decision Making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1FC26-4EB1-7144-8086-313E6EE0D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976" y="1152145"/>
            <a:ext cx="10208821" cy="517550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Goal: </a:t>
            </a:r>
            <a:r>
              <a:rPr lang="en-US" dirty="0">
                <a:solidFill>
                  <a:srgbClr val="C00000"/>
                </a:solidFill>
              </a:rPr>
              <a:t>select actions to maximize total future reward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C00000"/>
                </a:solidFill>
              </a:rPr>
              <a:t>Actions</a:t>
            </a:r>
            <a:r>
              <a:rPr lang="en-US" dirty="0"/>
              <a:t> may have long term consequence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C00000"/>
                </a:solidFill>
              </a:rPr>
              <a:t>Reward</a:t>
            </a:r>
            <a:r>
              <a:rPr lang="en-US" dirty="0"/>
              <a:t> may be delayed</a:t>
            </a:r>
          </a:p>
          <a:p>
            <a:pPr>
              <a:spcAft>
                <a:spcPts val="600"/>
              </a:spcAft>
            </a:pPr>
            <a:r>
              <a:rPr lang="en-US" dirty="0"/>
              <a:t>It may be better to sacrifice immediate reward to gain more long-term reward</a:t>
            </a:r>
          </a:p>
          <a:p>
            <a:pPr>
              <a:spcAft>
                <a:spcPts val="600"/>
              </a:spcAft>
            </a:pPr>
            <a:r>
              <a:rPr lang="en-US" dirty="0"/>
              <a:t>Examples: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A financial investment (may take months to mature)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Blocking opponent moves (might help winning chances many moves from now)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90132B-1B06-C142-83B1-A339FCD9E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9734AE-89A7-BD44-AFA8-68C9A5727101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433142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 2022/09/14  Introduction to Artificial Intelligence</a:t>
            </a:r>
          </a:p>
          <a:p>
            <a:pPr marL="0" indent="0">
              <a:buNone/>
            </a:pPr>
            <a:r>
              <a:rPr lang="en-US" sz="2800" dirty="0"/>
              <a:t>2  2022/09/21  Artificial Intelligence and Intelligent Agents</a:t>
            </a:r>
          </a:p>
          <a:p>
            <a:pPr marL="0" indent="0">
              <a:buNone/>
            </a:pPr>
            <a:r>
              <a:rPr lang="en-US" sz="2800" dirty="0"/>
              <a:t>3  2022/09/28  Problem Solving</a:t>
            </a:r>
          </a:p>
          <a:p>
            <a:pPr marL="0" indent="0">
              <a:buNone/>
            </a:pPr>
            <a:r>
              <a:rPr lang="en-US" sz="2800" dirty="0"/>
              <a:t>4  2022/10/05  Knowledge, Reasoning and Knowledge Representation;</a:t>
            </a:r>
            <a:br>
              <a:rPr lang="en-US" sz="2800" dirty="0"/>
            </a:br>
            <a:r>
              <a:rPr lang="en-US" sz="2800" dirty="0"/>
              <a:t>                            Uncertain Knowledge and Reasoning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5  2022/10/12  Case Study on Artificial Intelligence I </a:t>
            </a:r>
          </a:p>
          <a:p>
            <a:pPr marL="0" indent="0">
              <a:buNone/>
            </a:pPr>
            <a:r>
              <a:rPr lang="en-US" sz="2800" dirty="0"/>
              <a:t>6  2022/10/19  Machine Learning: Supervised and Unsupervised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19794-C508-414E-872F-6FF55806D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737519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rgbClr val="4F81BD"/>
                </a:solidFill>
              </a:rPr>
              <a:t>Machine Learning (ML)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1CD9B-AEE0-A14F-B928-BC64E44AF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F3E290-80C7-D54C-ACEF-80F6533F8A50}"/>
              </a:ext>
            </a:extLst>
          </p:cNvPr>
          <p:cNvSpPr/>
          <p:nvPr/>
        </p:nvSpPr>
        <p:spPr>
          <a:xfrm>
            <a:off x="3224808" y="6638768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www.mactores.com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/services/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aws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-big-data-machine-learning-cognitive-services/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BCF145-03DB-7942-92AC-0EE4A207CB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/>
          <a:stretch/>
        </p:blipFill>
        <p:spPr>
          <a:xfrm>
            <a:off x="2063552" y="737519"/>
            <a:ext cx="8113234" cy="593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328908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6337F-1751-4A41-98E8-AE4FBFF4C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Elements of 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1FC26-4EB1-7144-8086-313E6EE0DD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Agent</a:t>
            </a:r>
          </a:p>
          <a:p>
            <a:r>
              <a:rPr lang="en-US" sz="3600" dirty="0"/>
              <a:t>Environment</a:t>
            </a:r>
          </a:p>
          <a:p>
            <a:r>
              <a:rPr lang="en-US" sz="3600" dirty="0">
                <a:solidFill>
                  <a:srgbClr val="C00000"/>
                </a:solidFill>
              </a:rPr>
              <a:t>Policy</a:t>
            </a:r>
          </a:p>
          <a:p>
            <a:r>
              <a:rPr lang="en-US" sz="3600" dirty="0">
                <a:solidFill>
                  <a:srgbClr val="C00000"/>
                </a:solidFill>
              </a:rPr>
              <a:t>Reward signal</a:t>
            </a:r>
          </a:p>
          <a:p>
            <a:r>
              <a:rPr lang="en-US" sz="3600" dirty="0">
                <a:solidFill>
                  <a:srgbClr val="C00000"/>
                </a:solidFill>
              </a:rPr>
              <a:t>Value function</a:t>
            </a:r>
          </a:p>
          <a:p>
            <a:r>
              <a:rPr lang="en-US" sz="3600" dirty="0">
                <a:solidFill>
                  <a:srgbClr val="C00000"/>
                </a:solidFill>
              </a:rPr>
              <a:t>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90132B-1B06-C142-83B1-A339FCD9E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AFEE3C-6258-2943-ACBA-B0141A333F63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</p:spTree>
    <p:extLst>
      <p:ext uri="{BB962C8B-B14F-4D97-AF65-F5344CB8AC3E}">
        <p14:creationId xmlns:p14="http://schemas.microsoft.com/office/powerpoint/2010/main" val="3401524988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6337F-1751-4A41-98E8-AE4FBFF4C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Elements of 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1FC26-4EB1-7144-8086-313E6EE0D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1451890"/>
            <a:ext cx="10661904" cy="511035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Policy</a:t>
            </a:r>
          </a:p>
          <a:p>
            <a:pPr lvl="1"/>
            <a:r>
              <a:rPr lang="en-US" dirty="0"/>
              <a:t>Agent’s </a:t>
            </a:r>
            <a:r>
              <a:rPr lang="en-US" dirty="0">
                <a:solidFill>
                  <a:srgbClr val="C00000"/>
                </a:solidFill>
              </a:rPr>
              <a:t>behavior</a:t>
            </a:r>
            <a:endParaRPr lang="en-US" dirty="0"/>
          </a:p>
          <a:p>
            <a:pPr lvl="1"/>
            <a:r>
              <a:rPr lang="en-US" dirty="0"/>
              <a:t>It is a map from state to action</a:t>
            </a:r>
          </a:p>
          <a:p>
            <a:r>
              <a:rPr lang="en-US" dirty="0"/>
              <a:t>Reward signal</a:t>
            </a:r>
          </a:p>
          <a:p>
            <a:pPr lvl="1"/>
            <a:r>
              <a:rPr lang="en-US" dirty="0"/>
              <a:t>The </a:t>
            </a:r>
            <a:r>
              <a:rPr lang="en-US" dirty="0">
                <a:solidFill>
                  <a:srgbClr val="C00000"/>
                </a:solidFill>
              </a:rPr>
              <a:t>goal</a:t>
            </a:r>
            <a:r>
              <a:rPr lang="en-US" dirty="0"/>
              <a:t> of a reinforcement learning problem</a:t>
            </a:r>
          </a:p>
          <a:p>
            <a:r>
              <a:rPr lang="en-US" dirty="0"/>
              <a:t>Value function</a:t>
            </a:r>
          </a:p>
          <a:p>
            <a:pPr lvl="1"/>
            <a:r>
              <a:rPr lang="en-US" dirty="0"/>
              <a:t>How good is each state and/or action</a:t>
            </a:r>
          </a:p>
          <a:p>
            <a:pPr lvl="1"/>
            <a:r>
              <a:rPr lang="en-US" dirty="0"/>
              <a:t>A prediction of future reward</a:t>
            </a:r>
          </a:p>
          <a:p>
            <a:r>
              <a:rPr lang="en-US" dirty="0"/>
              <a:t>Model</a:t>
            </a:r>
          </a:p>
          <a:p>
            <a:pPr lvl="1"/>
            <a:r>
              <a:rPr lang="en-US" dirty="0"/>
              <a:t>Agent’s representation of the environment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90132B-1B06-C142-83B1-A339FCD9E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01C063-FEE0-D240-BBEF-05BCB732B065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</p:spTree>
    <p:extLst>
      <p:ext uri="{BB962C8B-B14F-4D97-AF65-F5344CB8AC3E}">
        <p14:creationId xmlns:p14="http://schemas.microsoft.com/office/powerpoint/2010/main" val="134960829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76202-D50E-144F-BAEE-269AC6BD2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Major Components of an RL Agent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D2BCD-C1B4-6C45-A60A-BC453556E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rgbClr val="C00000"/>
                </a:solidFill>
              </a:rPr>
              <a:t>Policy</a:t>
            </a:r>
            <a:r>
              <a:rPr lang="en-US" sz="3600" dirty="0"/>
              <a:t>: agent’s </a:t>
            </a:r>
            <a:r>
              <a:rPr lang="en-US" sz="3600" dirty="0" err="1"/>
              <a:t>behaviour</a:t>
            </a:r>
            <a:r>
              <a:rPr lang="en-US" sz="3600" dirty="0"/>
              <a:t> function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rgbClr val="C00000"/>
                </a:solidFill>
              </a:rPr>
              <a:t>Value</a:t>
            </a:r>
            <a:r>
              <a:rPr lang="en-US" sz="3600" dirty="0"/>
              <a:t> function: how good is each state and/or action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rgbClr val="C00000"/>
                </a:solidFill>
              </a:rPr>
              <a:t>Model</a:t>
            </a:r>
            <a:r>
              <a:rPr lang="en-US" sz="3600" dirty="0"/>
              <a:t>: agent’s representation of the environment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775FB7-B06B-9D4E-BAB1-BD62A0061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B9C0AE-D56D-4F48-9372-D1B99969E7BF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1090249861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76202-D50E-144F-BAEE-269AC6BD2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D2BCD-C1B4-6C45-A60A-BC453556E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</a:t>
            </a:r>
            <a:r>
              <a:rPr lang="en-US" dirty="0">
                <a:solidFill>
                  <a:srgbClr val="C00000"/>
                </a:solidFill>
              </a:rPr>
              <a:t>policy</a:t>
            </a:r>
            <a:r>
              <a:rPr lang="en-US" dirty="0"/>
              <a:t> is the agent’s </a:t>
            </a:r>
            <a:r>
              <a:rPr lang="en-US" dirty="0" err="1"/>
              <a:t>behaviour</a:t>
            </a:r>
            <a:endParaRPr lang="en-US" dirty="0"/>
          </a:p>
          <a:p>
            <a:r>
              <a:rPr lang="en-US" dirty="0"/>
              <a:t>It is a map from state to action, e.g.</a:t>
            </a:r>
          </a:p>
          <a:p>
            <a:pPr lvl="1"/>
            <a:r>
              <a:rPr lang="en-US" sz="3200" dirty="0"/>
              <a:t>Deterministic policy: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= </a:t>
            </a:r>
            <a:r>
              <a:rPr lang="el-GR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π(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s)</a:t>
            </a:r>
          </a:p>
          <a:p>
            <a:pPr lvl="1"/>
            <a:r>
              <a:rPr lang="en-US" sz="3200" dirty="0"/>
              <a:t>Stochastic policy: </a:t>
            </a:r>
            <a:r>
              <a:rPr lang="el-GR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π(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a|s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P[A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a|S</a:t>
            </a:r>
            <a:r>
              <a:rPr lang="en-US" sz="3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s]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775FB7-B06B-9D4E-BAB1-BD62A0061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B9C0AE-D56D-4F48-9372-D1B99969E7BF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3115270454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76202-D50E-144F-BAEE-269AC6BD2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Value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D2BCD-C1B4-6C45-A60A-BC453556E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Value function </a:t>
            </a:r>
            <a:r>
              <a:rPr lang="en-US" dirty="0"/>
              <a:t>is a prediction of future reward </a:t>
            </a:r>
          </a:p>
          <a:p>
            <a:r>
              <a:rPr lang="en-US" dirty="0"/>
              <a:t>Used to evaluate the goodness/badness of states </a:t>
            </a:r>
          </a:p>
          <a:p>
            <a:r>
              <a:rPr lang="en-US" dirty="0"/>
              <a:t>And therefore to select between actions, e.g.</a:t>
            </a:r>
          </a:p>
          <a:p>
            <a:pPr marL="1257300" lvl="3" indent="0">
              <a:buNone/>
            </a:pP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l-GR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l-GR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s)=E</a:t>
            </a:r>
            <a:r>
              <a:rPr lang="el-GR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[R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t+1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l-GR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t+2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l-GR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l-GR" sz="3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t+3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+...|S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=s]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775FB7-B06B-9D4E-BAB1-BD62A0061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B9C0AE-D56D-4F48-9372-D1B99969E7BF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2172731514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76202-D50E-144F-BAEE-269AC6BD2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D2BCD-C1B4-6C45-A60A-BC453556E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</a:t>
            </a:r>
            <a:r>
              <a:rPr lang="en-US" dirty="0">
                <a:solidFill>
                  <a:srgbClr val="C00000"/>
                </a:solidFill>
              </a:rPr>
              <a:t>model</a:t>
            </a:r>
            <a:r>
              <a:rPr lang="en-US" dirty="0"/>
              <a:t> predicts what the environment will do next 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/>
              <a:t> predicts the next state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/>
              <a:t> predicts the next (immediate) reward, e.g.</a:t>
            </a:r>
          </a:p>
          <a:p>
            <a:pPr marL="857250" lvl="2" indent="0">
              <a:buNone/>
            </a:pP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ss′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P[S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t+1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=s′ |S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t+1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=s, A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=a] </a:t>
            </a:r>
          </a:p>
          <a:p>
            <a:pPr marL="857250" lvl="2" indent="0">
              <a:buNone/>
            </a:pP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E[R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t+1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|S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=s, A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=a]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775FB7-B06B-9D4E-BAB1-BD62A0061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B9C0AE-D56D-4F48-9372-D1B99969E7BF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2682864991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6337F-1751-4A41-98E8-AE4FBFF4C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09518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1FC26-4EB1-7144-8086-313E6EE0D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823" y="1230289"/>
            <a:ext cx="10281973" cy="514193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Value Based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No Policy (Implicit)</a:t>
            </a:r>
          </a:p>
          <a:p>
            <a:pPr lvl="1"/>
            <a:r>
              <a:rPr lang="en-US" dirty="0"/>
              <a:t>Value Function</a:t>
            </a:r>
          </a:p>
          <a:p>
            <a:r>
              <a:rPr lang="en-US" dirty="0"/>
              <a:t>Policy Based</a:t>
            </a:r>
          </a:p>
          <a:p>
            <a:pPr lvl="1"/>
            <a:r>
              <a:rPr lang="en-US" dirty="0"/>
              <a:t>Policy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No Value Function</a:t>
            </a:r>
          </a:p>
          <a:p>
            <a:r>
              <a:rPr lang="en-US" dirty="0"/>
              <a:t>Actor Critic</a:t>
            </a:r>
          </a:p>
          <a:p>
            <a:pPr lvl="1"/>
            <a:r>
              <a:rPr lang="en-US" dirty="0"/>
              <a:t>Policy</a:t>
            </a:r>
          </a:p>
          <a:p>
            <a:pPr lvl="1"/>
            <a:r>
              <a:rPr lang="en-US" dirty="0"/>
              <a:t>Value Function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90132B-1B06-C142-83B1-A339FCD9E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BBA09C-6453-FD4D-B0E0-6E0C9DDAD14C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1958025008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6337F-1751-4A41-98E8-AE4FBFF4C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1FC26-4EB1-7144-8086-313E6EE0D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571626"/>
            <a:ext cx="10387584" cy="4800600"/>
          </a:xfrm>
        </p:spPr>
        <p:txBody>
          <a:bodyPr>
            <a:normAutofit/>
          </a:bodyPr>
          <a:lstStyle/>
          <a:p>
            <a:r>
              <a:rPr lang="en-US" dirty="0"/>
              <a:t>Model Free</a:t>
            </a:r>
          </a:p>
          <a:p>
            <a:pPr lvl="1"/>
            <a:r>
              <a:rPr lang="en-US" sz="3200" dirty="0"/>
              <a:t>Policy and/or Value Function</a:t>
            </a:r>
          </a:p>
          <a:p>
            <a:pPr lvl="1"/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No Model</a:t>
            </a:r>
          </a:p>
          <a:p>
            <a:r>
              <a:rPr lang="en-US" dirty="0"/>
              <a:t>Model Based</a:t>
            </a:r>
          </a:p>
          <a:p>
            <a:pPr lvl="1"/>
            <a:r>
              <a:rPr lang="en-US" sz="3200" dirty="0"/>
              <a:t>Policy and/or Value Function</a:t>
            </a:r>
          </a:p>
          <a:p>
            <a:pPr lvl="1"/>
            <a:r>
              <a:rPr lang="en-US" sz="3200" dirty="0"/>
              <a:t>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90132B-1B06-C142-83B1-A339FCD9E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207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573F1D-0B33-CB49-9837-CDC478C5E0B6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2804029796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CDF78-1497-3942-8FAD-22874074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397" y="117321"/>
            <a:ext cx="8229600" cy="102564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(RL) Taxonomy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8B789E-F0CD-C540-89C4-12E02A809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208</a:t>
            </a:fld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254E707-93E5-BA44-977A-5DC61A19FF1D}"/>
              </a:ext>
            </a:extLst>
          </p:cNvPr>
          <p:cNvSpPr/>
          <p:nvPr/>
        </p:nvSpPr>
        <p:spPr>
          <a:xfrm>
            <a:off x="5434288" y="1823410"/>
            <a:ext cx="3108960" cy="31089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DFC0393-FE5A-0941-96B9-2281A25912F3}"/>
              </a:ext>
            </a:extLst>
          </p:cNvPr>
          <p:cNvSpPr txBox="1"/>
          <p:nvPr/>
        </p:nvSpPr>
        <p:spPr>
          <a:xfrm>
            <a:off x="5734163" y="3001550"/>
            <a:ext cx="7200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Actor</a:t>
            </a:r>
            <a:b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2723BFD-ADA9-B64C-A93D-9CE48B28C9AD}"/>
              </a:ext>
            </a:extLst>
          </p:cNvPr>
          <p:cNvSpPr txBox="1"/>
          <p:nvPr/>
        </p:nvSpPr>
        <p:spPr>
          <a:xfrm>
            <a:off x="5749783" y="5186184"/>
            <a:ext cx="851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0020CFC-4D98-CC46-9C00-54B2D11206DF}"/>
              </a:ext>
            </a:extLst>
          </p:cNvPr>
          <p:cNvSpPr/>
          <p:nvPr/>
        </p:nvSpPr>
        <p:spPr>
          <a:xfrm>
            <a:off x="3743594" y="1804354"/>
            <a:ext cx="3108960" cy="31089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665E109-4724-104A-A490-FF4AA0D2475C}"/>
              </a:ext>
            </a:extLst>
          </p:cNvPr>
          <p:cNvSpPr/>
          <p:nvPr/>
        </p:nvSpPr>
        <p:spPr>
          <a:xfrm>
            <a:off x="4624661" y="3285498"/>
            <a:ext cx="3108960" cy="31089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650ED9-9772-3446-82E6-28558D5712CE}"/>
              </a:ext>
            </a:extLst>
          </p:cNvPr>
          <p:cNvSpPr txBox="1"/>
          <p:nvPr/>
        </p:nvSpPr>
        <p:spPr>
          <a:xfrm>
            <a:off x="6810082" y="4001049"/>
            <a:ext cx="1471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Policy-Based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66300E-4FAC-8B48-94B8-1AD0775C26A0}"/>
              </a:ext>
            </a:extLst>
          </p:cNvPr>
          <p:cNvSpPr txBox="1"/>
          <p:nvPr/>
        </p:nvSpPr>
        <p:spPr>
          <a:xfrm>
            <a:off x="7226188" y="2879500"/>
            <a:ext cx="864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767334-D20F-7D43-ADE7-166D27024EC3}"/>
              </a:ext>
            </a:extLst>
          </p:cNvPr>
          <p:cNvSpPr txBox="1"/>
          <p:nvPr/>
        </p:nvSpPr>
        <p:spPr>
          <a:xfrm>
            <a:off x="3704414" y="2873149"/>
            <a:ext cx="1826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 Function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3D38AF-EE95-3F43-8E13-4E5B64DBA758}"/>
              </a:ext>
            </a:extLst>
          </p:cNvPr>
          <p:cNvSpPr txBox="1"/>
          <p:nvPr/>
        </p:nvSpPr>
        <p:spPr>
          <a:xfrm>
            <a:off x="5493538" y="2288100"/>
            <a:ext cx="12795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Model-Free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F0477A-4F31-6546-ABDF-6CB4F25DBF77}"/>
              </a:ext>
            </a:extLst>
          </p:cNvPr>
          <p:cNvSpPr txBox="1"/>
          <p:nvPr/>
        </p:nvSpPr>
        <p:spPr>
          <a:xfrm>
            <a:off x="4124498" y="4067343"/>
            <a:ext cx="1402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Value-Based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C87F04-DA0C-424C-A4AE-2701CAB741D8}"/>
              </a:ext>
            </a:extLst>
          </p:cNvPr>
          <p:cNvSpPr txBox="1"/>
          <p:nvPr/>
        </p:nvSpPr>
        <p:spPr>
          <a:xfrm>
            <a:off x="5402970" y="3898066"/>
            <a:ext cx="14606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Model-Based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9F2080C-751F-AD4F-BD15-DE900BB2444D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1112224323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CDF78-1497-3942-8FAD-22874074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397" y="117321"/>
            <a:ext cx="8229600" cy="102564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(RL)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Taxonomy of RL Algorithms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8B789E-F0CD-C540-89C4-12E02A809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209</a:t>
            </a:fld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9F2080C-751F-AD4F-BD15-DE900BB2444D}"/>
              </a:ext>
            </a:extLst>
          </p:cNvPr>
          <p:cNvSpPr/>
          <p:nvPr/>
        </p:nvSpPr>
        <p:spPr>
          <a:xfrm>
            <a:off x="1979398" y="6602606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spinningup.openai.com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/latest/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spinningup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/rl_intro2.html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467D1C-0CFB-BC4C-9B4B-903883F6F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387" y="1430250"/>
            <a:ext cx="10098410" cy="517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849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352019" y="6571720"/>
            <a:ext cx="955997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O. Bustos and A. Pomares-Quimbaya (2020), "Stock Market Movement Forecast: A Systematic Review."  Expert Systems with Applications (2020): 113464.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018" y="56362"/>
            <a:ext cx="9559971" cy="1135493"/>
          </a:xfrm>
        </p:spPr>
        <p:txBody>
          <a:bodyPr>
            <a:normAutofit fontScale="90000"/>
          </a:bodyPr>
          <a:lstStyle/>
          <a:p>
            <a:r>
              <a:rPr lang="en-US" sz="3800" dirty="0">
                <a:solidFill>
                  <a:schemeClr val="accent1"/>
                </a:solidFill>
              </a:rPr>
              <a:t>Stock Market Movement Forecast:</a:t>
            </a:r>
            <a:br>
              <a:rPr lang="en-US" sz="3800" dirty="0">
                <a:solidFill>
                  <a:schemeClr val="accent1"/>
                </a:solidFill>
              </a:rPr>
            </a:br>
            <a:r>
              <a:rPr lang="en-US" sz="3800" dirty="0">
                <a:solidFill>
                  <a:srgbClr val="C00000"/>
                </a:solidFill>
              </a:rPr>
              <a:t>ML Phases of the stock market modeling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8ED4C7-5915-984A-B020-80CD34ECD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12" y="1220356"/>
            <a:ext cx="9559972" cy="533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16076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D57C2-932C-704C-90AA-23DC4ED0F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104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Learning and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EF142-CDB5-834B-941B-19EF24296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968" y="1251383"/>
            <a:ext cx="10638693" cy="518861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Two fundamental problems in </a:t>
            </a:r>
            <a:r>
              <a:rPr lang="en-US" dirty="0">
                <a:solidFill>
                  <a:srgbClr val="C00000"/>
                </a:solidFill>
              </a:rPr>
              <a:t>sequential decision making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Reinforcement Learning</a:t>
            </a:r>
          </a:p>
          <a:p>
            <a:pPr lvl="2"/>
            <a:r>
              <a:rPr lang="en-US" sz="2600" dirty="0"/>
              <a:t>The environment is initially unknown</a:t>
            </a:r>
          </a:p>
          <a:p>
            <a:pPr lvl="2"/>
            <a:r>
              <a:rPr lang="en-US" sz="2600" dirty="0"/>
              <a:t>The agent interacts with environment</a:t>
            </a:r>
          </a:p>
          <a:p>
            <a:pPr lvl="2"/>
            <a:r>
              <a:rPr lang="en-US" sz="2600" dirty="0"/>
              <a:t>The agent improves its policy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Planning</a:t>
            </a:r>
          </a:p>
          <a:p>
            <a:pPr lvl="2"/>
            <a:r>
              <a:rPr lang="en-US" sz="2600" dirty="0"/>
              <a:t>A model of the environment is known</a:t>
            </a:r>
          </a:p>
          <a:p>
            <a:pPr lvl="2"/>
            <a:r>
              <a:rPr lang="en-US" sz="2600" dirty="0"/>
              <a:t>The agent performs computations with its model </a:t>
            </a:r>
            <a:br>
              <a:rPr lang="en-US" sz="2600" dirty="0"/>
            </a:br>
            <a:r>
              <a:rPr lang="en-US" sz="2600" dirty="0"/>
              <a:t>(without any external interaction)</a:t>
            </a:r>
          </a:p>
          <a:p>
            <a:pPr lvl="2"/>
            <a:r>
              <a:rPr lang="en-US" sz="2600" dirty="0"/>
              <a:t>The agent improves its policy</a:t>
            </a:r>
          </a:p>
          <a:p>
            <a:pPr lvl="2"/>
            <a:r>
              <a:rPr lang="en-US" sz="2600" dirty="0" err="1"/>
              <a:t>a.k.a</a:t>
            </a:r>
            <a:r>
              <a:rPr lang="en-US" sz="2600" dirty="0"/>
              <a:t> deliberation, reasoning, introspection, pondering, thought, 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19D79-8753-4C4D-BD35-E2CF898C1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AEADBF-0531-A941-B54C-2728F502AFCF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3269665893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D57C2-932C-704C-90AA-23DC4ED0F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104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Atari Example: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EF142-CDB5-834B-941B-19EF24296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5164" y="1941287"/>
            <a:ext cx="5883748" cy="4498714"/>
          </a:xfrm>
        </p:spPr>
        <p:txBody>
          <a:bodyPr>
            <a:normAutofit/>
          </a:bodyPr>
          <a:lstStyle/>
          <a:p>
            <a:r>
              <a:rPr lang="en-US" dirty="0"/>
              <a:t>Rules of the game are unknown</a:t>
            </a:r>
          </a:p>
          <a:p>
            <a:r>
              <a:rPr lang="en-US" dirty="0"/>
              <a:t>Learn directly from interactive game-play</a:t>
            </a:r>
          </a:p>
          <a:p>
            <a:r>
              <a:rPr lang="en-US" dirty="0"/>
              <a:t>Pick actions on joystick, see pixels and scores</a:t>
            </a:r>
            <a:endParaRPr lang="en-US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19D79-8753-4C4D-BD35-E2CF898C1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AEADBF-0531-A941-B54C-2728F502AFCF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6A5B07-0D7E-4241-BF84-9EEF9A2E8A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55" y="1963883"/>
            <a:ext cx="5330674" cy="399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94701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D57C2-932C-704C-90AA-23DC4ED0F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52401"/>
            <a:ext cx="8229600" cy="124690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Atari Example: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EF142-CDB5-834B-941B-19EF24296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3137" y="1534205"/>
            <a:ext cx="5157482" cy="506840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Rules of the game are known </a:t>
            </a:r>
          </a:p>
          <a:p>
            <a:r>
              <a:rPr lang="en-US" dirty="0"/>
              <a:t>Can query emulator</a:t>
            </a:r>
          </a:p>
          <a:p>
            <a:pPr lvl="1"/>
            <a:r>
              <a:rPr lang="en-US" dirty="0"/>
              <a:t>perfect model inside agent’s brain </a:t>
            </a:r>
          </a:p>
          <a:p>
            <a:r>
              <a:rPr lang="en-US" dirty="0"/>
              <a:t>If I take action a from state s:</a:t>
            </a:r>
          </a:p>
          <a:p>
            <a:pPr lvl="1"/>
            <a:r>
              <a:rPr lang="en-US" dirty="0"/>
              <a:t>what would the next state be? </a:t>
            </a:r>
          </a:p>
          <a:p>
            <a:pPr lvl="1"/>
            <a:r>
              <a:rPr lang="en-US" dirty="0"/>
              <a:t>what would the score be?</a:t>
            </a:r>
          </a:p>
          <a:p>
            <a:r>
              <a:rPr lang="en-US" dirty="0"/>
              <a:t>Plan ahead to find optimal policy </a:t>
            </a:r>
          </a:p>
          <a:p>
            <a:pPr lvl="1"/>
            <a:r>
              <a:rPr lang="en-US" dirty="0"/>
              <a:t>e.g. tree search</a:t>
            </a:r>
            <a:endParaRPr lang="en-US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19D79-8753-4C4D-BD35-E2CF898C1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AEADBF-0531-A941-B54C-2728F502AFCF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E4D04B-E235-7D45-8785-078143114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9894" y="1994773"/>
            <a:ext cx="3503308" cy="367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59942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D57C2-932C-704C-90AA-23DC4ED0F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52401"/>
            <a:ext cx="8229600" cy="124690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Exploration and Exploitation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EF142-CDB5-834B-941B-19EF24296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3137" y="1534205"/>
            <a:ext cx="8550063" cy="5068401"/>
          </a:xfrm>
        </p:spPr>
        <p:txBody>
          <a:bodyPr>
            <a:normAutofit/>
          </a:bodyPr>
          <a:lstStyle/>
          <a:p>
            <a:r>
              <a:rPr lang="en-US" sz="2800" dirty="0"/>
              <a:t>Reinforcement learning is like </a:t>
            </a:r>
            <a:r>
              <a:rPr lang="en-US" sz="2800" dirty="0">
                <a:solidFill>
                  <a:srgbClr val="C00000"/>
                </a:solidFill>
              </a:rPr>
              <a:t>trial-and-error</a:t>
            </a:r>
            <a:r>
              <a:rPr lang="en-US" sz="2800" dirty="0"/>
              <a:t> learning </a:t>
            </a:r>
          </a:p>
          <a:p>
            <a:r>
              <a:rPr lang="en-US" sz="2800" dirty="0"/>
              <a:t>The agent should discover a good </a:t>
            </a:r>
            <a:r>
              <a:rPr lang="en-US" sz="2800" dirty="0">
                <a:solidFill>
                  <a:srgbClr val="C00000"/>
                </a:solidFill>
              </a:rPr>
              <a:t>policy</a:t>
            </a:r>
          </a:p>
          <a:p>
            <a:r>
              <a:rPr lang="en-US" sz="2800" dirty="0"/>
              <a:t>From its </a:t>
            </a:r>
            <a:r>
              <a:rPr lang="en-US" sz="2800" dirty="0">
                <a:solidFill>
                  <a:srgbClr val="C00000"/>
                </a:solidFill>
              </a:rPr>
              <a:t>experiences</a:t>
            </a:r>
            <a:r>
              <a:rPr lang="en-US" sz="2800" dirty="0"/>
              <a:t> of the environment</a:t>
            </a:r>
          </a:p>
          <a:p>
            <a:r>
              <a:rPr lang="en-US" sz="2800" dirty="0"/>
              <a:t>Without losing too much </a:t>
            </a:r>
            <a:r>
              <a:rPr lang="en-US" sz="2800" dirty="0">
                <a:solidFill>
                  <a:srgbClr val="C00000"/>
                </a:solidFill>
              </a:rPr>
              <a:t>reward</a:t>
            </a:r>
            <a:r>
              <a:rPr lang="en-US" sz="2800" dirty="0"/>
              <a:t> along the way</a:t>
            </a:r>
          </a:p>
          <a:p>
            <a:r>
              <a:rPr lang="en-US" sz="2800" dirty="0">
                <a:solidFill>
                  <a:srgbClr val="C00000"/>
                </a:solidFill>
              </a:rPr>
              <a:t>Exploration</a:t>
            </a:r>
            <a:r>
              <a:rPr lang="en-US" sz="2800" dirty="0"/>
              <a:t> finds more information about the environment</a:t>
            </a:r>
          </a:p>
          <a:p>
            <a:r>
              <a:rPr lang="en-US" sz="2800" dirty="0">
                <a:solidFill>
                  <a:srgbClr val="C00000"/>
                </a:solidFill>
              </a:rPr>
              <a:t>Exploitation</a:t>
            </a:r>
            <a:r>
              <a:rPr lang="en-US" sz="2800" dirty="0"/>
              <a:t> exploits known information to </a:t>
            </a:r>
            <a:r>
              <a:rPr lang="en-US" sz="2800" dirty="0" err="1"/>
              <a:t>maximise</a:t>
            </a:r>
            <a:r>
              <a:rPr lang="en-US" sz="2800" dirty="0"/>
              <a:t> reward </a:t>
            </a:r>
          </a:p>
          <a:p>
            <a:r>
              <a:rPr lang="en-US" sz="2800" dirty="0"/>
              <a:t>It is usually important to explore as well as exploit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19D79-8753-4C4D-BD35-E2CF898C1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AEADBF-0531-A941-B54C-2728F502AFCF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1687673587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D57C2-932C-704C-90AA-23DC4ED0F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96981"/>
            <a:ext cx="8229600" cy="124690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Exploration and Exploitation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EF142-CDB5-834B-941B-19EF24296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3137" y="1399310"/>
            <a:ext cx="8550063" cy="5203296"/>
          </a:xfrm>
        </p:spPr>
        <p:txBody>
          <a:bodyPr>
            <a:noAutofit/>
          </a:bodyPr>
          <a:lstStyle/>
          <a:p>
            <a:r>
              <a:rPr lang="en-US" dirty="0"/>
              <a:t>Restaurant Selection</a:t>
            </a:r>
          </a:p>
          <a:p>
            <a:pPr lvl="1"/>
            <a:r>
              <a:rPr lang="en-US" sz="3200" dirty="0"/>
              <a:t>Exploitation: Go to your favorite restaurant</a:t>
            </a:r>
          </a:p>
          <a:p>
            <a:pPr lvl="1"/>
            <a:r>
              <a:rPr lang="en-US" sz="3200" dirty="0"/>
              <a:t>Exploration: Try a new restaurant</a:t>
            </a:r>
          </a:p>
          <a:p>
            <a:r>
              <a:rPr lang="en-US" dirty="0"/>
              <a:t> Online Banner Advertisements</a:t>
            </a:r>
          </a:p>
          <a:p>
            <a:pPr lvl="1"/>
            <a:r>
              <a:rPr lang="en-US" sz="3200" dirty="0"/>
              <a:t>Exploitation: Show the most successful advert</a:t>
            </a:r>
          </a:p>
          <a:p>
            <a:pPr lvl="1"/>
            <a:r>
              <a:rPr lang="en-US" sz="3200" dirty="0"/>
              <a:t>Exploration: Show a different advert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19D79-8753-4C4D-BD35-E2CF898C1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AEADBF-0531-A941-B54C-2728F502AFCF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2784858735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D57C2-932C-704C-90AA-23DC4ED0F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96981"/>
            <a:ext cx="8229600" cy="124690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Exploration and Exploitation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EF142-CDB5-834B-941B-19EF24296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3137" y="1399310"/>
            <a:ext cx="8550063" cy="5203296"/>
          </a:xfrm>
        </p:spPr>
        <p:txBody>
          <a:bodyPr>
            <a:noAutofit/>
          </a:bodyPr>
          <a:lstStyle/>
          <a:p>
            <a:r>
              <a:rPr lang="en-US" dirty="0"/>
              <a:t>Oil Drilling</a:t>
            </a:r>
          </a:p>
          <a:p>
            <a:pPr lvl="1"/>
            <a:r>
              <a:rPr lang="en-US" sz="3200" dirty="0"/>
              <a:t>Exploitation: Drill at the best known location</a:t>
            </a:r>
          </a:p>
          <a:p>
            <a:pPr lvl="1"/>
            <a:r>
              <a:rPr lang="en-US" sz="3200" dirty="0"/>
              <a:t>Exploration: Drill at a new location </a:t>
            </a:r>
          </a:p>
          <a:p>
            <a:r>
              <a:rPr lang="en-US" dirty="0"/>
              <a:t>Game Playing</a:t>
            </a:r>
          </a:p>
          <a:p>
            <a:pPr lvl="1"/>
            <a:r>
              <a:rPr lang="en-US" sz="3200" dirty="0"/>
              <a:t>Exploitation: Play the move you believe is best </a:t>
            </a:r>
          </a:p>
          <a:p>
            <a:pPr lvl="1"/>
            <a:r>
              <a:rPr lang="en-US" sz="3200" dirty="0"/>
              <a:t>Exploration: Play an experimental move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19D79-8753-4C4D-BD35-E2CF898C1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215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AEADBF-0531-A941-B54C-2728F502AFCF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1193529503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D57C2-932C-704C-90AA-23DC4ED0F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96981"/>
            <a:ext cx="8229600" cy="124690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Prediction and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EF142-CDB5-834B-941B-19EF24296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3137" y="1399310"/>
            <a:ext cx="8550063" cy="5203296"/>
          </a:xfrm>
        </p:spPr>
        <p:txBody>
          <a:bodyPr>
            <a:noAutofit/>
          </a:bodyPr>
          <a:lstStyle/>
          <a:p>
            <a:r>
              <a:rPr lang="en-US" sz="4000" dirty="0"/>
              <a:t>Prediction: evaluate the future </a:t>
            </a:r>
          </a:p>
          <a:p>
            <a:pPr lvl="1"/>
            <a:r>
              <a:rPr lang="en-US" sz="4000" dirty="0"/>
              <a:t>Given a policy</a:t>
            </a:r>
          </a:p>
          <a:p>
            <a:r>
              <a:rPr lang="en-US" sz="4000" dirty="0"/>
              <a:t>Control: optimize the future </a:t>
            </a:r>
          </a:p>
          <a:p>
            <a:pPr lvl="1"/>
            <a:r>
              <a:rPr lang="en-US" sz="4000" dirty="0"/>
              <a:t>Find the best policy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19D79-8753-4C4D-BD35-E2CF898C1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216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AEADBF-0531-A941-B54C-2728F502AFCF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1523773729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6BDE-0486-5147-8E56-5DFD97C61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1565"/>
            <a:ext cx="8229600" cy="130549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Markov Decision Processes (MDP)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Example: </a:t>
            </a:r>
            <a:r>
              <a:rPr lang="en-US" sz="4000">
                <a:solidFill>
                  <a:schemeClr val="accent1"/>
                </a:solidFill>
              </a:rPr>
              <a:t>Student MDP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E3BD46-88DC-8749-A598-78DAD18C0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688196-DA7A-2B4B-9092-26863394F3EF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DDFD8D-D47B-654B-8D41-70C83AB55F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8865" y="1347055"/>
            <a:ext cx="5756633" cy="525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274089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8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Generalized Policy Iteration (GPI)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80A4FA-DF97-5146-831E-D75DF76584B2}"/>
              </a:ext>
            </a:extLst>
          </p:cNvPr>
          <p:cNvSpPr txBox="1"/>
          <p:nvPr/>
        </p:nvSpPr>
        <p:spPr>
          <a:xfrm>
            <a:off x="2933675" y="1472338"/>
            <a:ext cx="2052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evaluation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F173BF-3EC2-954D-A372-4031E75D8D93}"/>
              </a:ext>
            </a:extLst>
          </p:cNvPr>
          <p:cNvSpPr txBox="1"/>
          <p:nvPr/>
        </p:nvSpPr>
        <p:spPr>
          <a:xfrm>
            <a:off x="2714113" y="4962417"/>
            <a:ext cx="25523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improvement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0C6759-A3CD-4241-8314-6C52D63FE7B4}"/>
              </a:ext>
            </a:extLst>
          </p:cNvPr>
          <p:cNvSpPr txBox="1"/>
          <p:nvPr/>
        </p:nvSpPr>
        <p:spPr>
          <a:xfrm>
            <a:off x="1913653" y="3135929"/>
            <a:ext cx="519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𝜋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709A7C-DB1B-D340-93E2-97D0740FF695}"/>
              </a:ext>
            </a:extLst>
          </p:cNvPr>
          <p:cNvSpPr txBox="1"/>
          <p:nvPr/>
        </p:nvSpPr>
        <p:spPr>
          <a:xfrm>
            <a:off x="5266415" y="3135929"/>
            <a:ext cx="5293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3E33A3-94F0-F84B-A19F-2266F198A954}"/>
              </a:ext>
            </a:extLst>
          </p:cNvPr>
          <p:cNvSpPr txBox="1"/>
          <p:nvPr/>
        </p:nvSpPr>
        <p:spPr>
          <a:xfrm>
            <a:off x="2757396" y="4174943"/>
            <a:ext cx="237917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i="1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𝜋  → </a:t>
            </a:r>
            <a:r>
              <a:rPr lang="en-US" sz="2600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greedy (</a:t>
            </a:r>
            <a:r>
              <a:rPr lang="en-US" sz="2600" i="1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V</a:t>
            </a:r>
            <a:r>
              <a:rPr lang="en-US" sz="2600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EC95DB-0946-1147-8DDA-2F61AD98861E}"/>
              </a:ext>
            </a:extLst>
          </p:cNvPr>
          <p:cNvSpPr txBox="1"/>
          <p:nvPr/>
        </p:nvSpPr>
        <p:spPr>
          <a:xfrm>
            <a:off x="3216062" y="2106533"/>
            <a:ext cx="118051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i="1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V → v</a:t>
            </a:r>
            <a:r>
              <a:rPr lang="en-US" sz="2600" i="1" baseline="-25000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𝜋</a:t>
            </a:r>
            <a:endParaRPr lang="en-US" sz="2600" dirty="0">
              <a:latin typeface="Times New Roman" panose="02020603050405020304" pitchFamily="18" charset="0"/>
              <a:ea typeface="Baskerville" panose="02020502070401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13ACD27A-9B07-4247-A9B2-A6E2A9EAC312}"/>
              </a:ext>
            </a:extLst>
          </p:cNvPr>
          <p:cNvSpPr/>
          <p:nvPr/>
        </p:nvSpPr>
        <p:spPr>
          <a:xfrm>
            <a:off x="2267482" y="2057113"/>
            <a:ext cx="3373394" cy="2610273"/>
          </a:xfrm>
          <a:prstGeom prst="arc">
            <a:avLst>
              <a:gd name="adj1" fmla="val 11373599"/>
              <a:gd name="adj2" fmla="val 21086786"/>
            </a:avLst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C0EAEF1D-714B-984F-A0E5-0003BB905157}"/>
              </a:ext>
            </a:extLst>
          </p:cNvPr>
          <p:cNvSpPr/>
          <p:nvPr/>
        </p:nvSpPr>
        <p:spPr>
          <a:xfrm>
            <a:off x="2262810" y="2387790"/>
            <a:ext cx="3373394" cy="2610273"/>
          </a:xfrm>
          <a:prstGeom prst="arc">
            <a:avLst>
              <a:gd name="adj1" fmla="val 582389"/>
              <a:gd name="adj2" fmla="val 10334266"/>
            </a:avLst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D81465C-EF23-BA49-9349-B5A2C0A8E1BE}"/>
              </a:ext>
            </a:extLst>
          </p:cNvPr>
          <p:cNvCxnSpPr>
            <a:cxnSpLocks/>
          </p:cNvCxnSpPr>
          <p:nvPr/>
        </p:nvCxnSpPr>
        <p:spPr>
          <a:xfrm flipH="1">
            <a:off x="3216062" y="6295098"/>
            <a:ext cx="1202748" cy="0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BC16F43-6DFE-FB47-A5E7-402D043B6154}"/>
              </a:ext>
            </a:extLst>
          </p:cNvPr>
          <p:cNvSpPr txBox="1"/>
          <p:nvPr/>
        </p:nvSpPr>
        <p:spPr>
          <a:xfrm>
            <a:off x="4418810" y="5676422"/>
            <a:ext cx="6222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v</a:t>
            </a:r>
            <a:r>
              <a:rPr lang="en-US" sz="4400" i="1" baseline="-25000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*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4F85E0-412C-194A-BF5F-C8B0BD8F61A0}"/>
              </a:ext>
            </a:extLst>
          </p:cNvPr>
          <p:cNvSpPr txBox="1"/>
          <p:nvPr/>
        </p:nvSpPr>
        <p:spPr>
          <a:xfrm>
            <a:off x="2433348" y="5746154"/>
            <a:ext cx="7072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𝜋</a:t>
            </a:r>
            <a:r>
              <a:rPr lang="en-US" sz="4400" i="1" baseline="-25000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*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E697008-3AAC-5845-9402-FD4E7B6093A7}"/>
              </a:ext>
            </a:extLst>
          </p:cNvPr>
          <p:cNvCxnSpPr>
            <a:cxnSpLocks/>
          </p:cNvCxnSpPr>
          <p:nvPr/>
        </p:nvCxnSpPr>
        <p:spPr>
          <a:xfrm>
            <a:off x="3229222" y="6130873"/>
            <a:ext cx="1189589" cy="0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39A2867B-E6F9-D94D-AA5F-C1E9D0BDC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481" y="2245639"/>
            <a:ext cx="4357357" cy="332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08473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122238"/>
            <a:ext cx="10954512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Generalized Policy Iteration (GPI)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B14FCA-DFD4-9643-B635-6E5FF93CEDB9}"/>
              </a:ext>
            </a:extLst>
          </p:cNvPr>
          <p:cNvSpPr txBox="1"/>
          <p:nvPr/>
        </p:nvSpPr>
        <p:spPr>
          <a:xfrm>
            <a:off x="2085430" y="1430844"/>
            <a:ext cx="85779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iteration of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evaluation </a:t>
            </a:r>
            <a:r>
              <a:rPr lang="en-US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improvement</a:t>
            </a:r>
            <a:r>
              <a:rPr lang="en-US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US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independent of their granularity.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80A4FA-DF97-5146-831E-D75DF76584B2}"/>
              </a:ext>
            </a:extLst>
          </p:cNvPr>
          <p:cNvSpPr txBox="1"/>
          <p:nvPr/>
        </p:nvSpPr>
        <p:spPr>
          <a:xfrm>
            <a:off x="4734772" y="2317467"/>
            <a:ext cx="2052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evaluation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F173BF-3EC2-954D-A372-4031E75D8D93}"/>
              </a:ext>
            </a:extLst>
          </p:cNvPr>
          <p:cNvSpPr txBox="1"/>
          <p:nvPr/>
        </p:nvSpPr>
        <p:spPr>
          <a:xfrm>
            <a:off x="4515210" y="5807546"/>
            <a:ext cx="25523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improvement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0C6759-A3CD-4241-8314-6C52D63FE7B4}"/>
              </a:ext>
            </a:extLst>
          </p:cNvPr>
          <p:cNvSpPr txBox="1"/>
          <p:nvPr/>
        </p:nvSpPr>
        <p:spPr>
          <a:xfrm>
            <a:off x="3714750" y="3981058"/>
            <a:ext cx="519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𝜋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709A7C-DB1B-D340-93E2-97D0740FF695}"/>
              </a:ext>
            </a:extLst>
          </p:cNvPr>
          <p:cNvSpPr txBox="1"/>
          <p:nvPr/>
        </p:nvSpPr>
        <p:spPr>
          <a:xfrm>
            <a:off x="7067513" y="3981058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 err="1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Ｑ</a:t>
            </a:r>
            <a:endParaRPr lang="en-US" sz="4400" i="1" dirty="0">
              <a:latin typeface="Times New Roman" panose="02020603050405020304" pitchFamily="18" charset="0"/>
              <a:ea typeface="Baskerville" panose="02020502070401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3E33A3-94F0-F84B-A19F-2266F198A954}"/>
              </a:ext>
            </a:extLst>
          </p:cNvPr>
          <p:cNvSpPr txBox="1"/>
          <p:nvPr/>
        </p:nvSpPr>
        <p:spPr>
          <a:xfrm>
            <a:off x="4558492" y="5020072"/>
            <a:ext cx="250902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i="1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𝜋  → </a:t>
            </a:r>
            <a:r>
              <a:rPr lang="en-US" sz="2600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greedy (</a:t>
            </a:r>
            <a:r>
              <a:rPr lang="en-US" sz="2600" i="1" dirty="0" err="1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Ｑ</a:t>
            </a:r>
            <a:r>
              <a:rPr lang="en-US" sz="2600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EC95DB-0946-1147-8DDA-2F61AD98861E}"/>
              </a:ext>
            </a:extLst>
          </p:cNvPr>
          <p:cNvSpPr txBox="1"/>
          <p:nvPr/>
        </p:nvSpPr>
        <p:spPr>
          <a:xfrm>
            <a:off x="5017159" y="2951662"/>
            <a:ext cx="13163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i="1" dirty="0" err="1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Ｑ</a:t>
            </a:r>
            <a:r>
              <a:rPr lang="en-US" sz="2600" i="1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 → q</a:t>
            </a:r>
            <a:r>
              <a:rPr lang="en-US" sz="2600" i="1" baseline="-25000" dirty="0"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𝜋</a:t>
            </a:r>
            <a:endParaRPr lang="en-US" sz="2600" dirty="0">
              <a:latin typeface="Times New Roman" panose="02020603050405020304" pitchFamily="18" charset="0"/>
              <a:ea typeface="Baskerville" panose="02020502070401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13ACD27A-9B07-4247-A9B2-A6E2A9EAC312}"/>
              </a:ext>
            </a:extLst>
          </p:cNvPr>
          <p:cNvSpPr/>
          <p:nvPr/>
        </p:nvSpPr>
        <p:spPr>
          <a:xfrm>
            <a:off x="4068579" y="2902242"/>
            <a:ext cx="3373394" cy="2610273"/>
          </a:xfrm>
          <a:prstGeom prst="arc">
            <a:avLst>
              <a:gd name="adj1" fmla="val 11373599"/>
              <a:gd name="adj2" fmla="val 21086786"/>
            </a:avLst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C0EAEF1D-714B-984F-A0E5-0003BB905157}"/>
              </a:ext>
            </a:extLst>
          </p:cNvPr>
          <p:cNvSpPr/>
          <p:nvPr/>
        </p:nvSpPr>
        <p:spPr>
          <a:xfrm>
            <a:off x="4063907" y="3232919"/>
            <a:ext cx="3373394" cy="2610273"/>
          </a:xfrm>
          <a:prstGeom prst="arc">
            <a:avLst>
              <a:gd name="adj1" fmla="val 582389"/>
              <a:gd name="adj2" fmla="val 10334266"/>
            </a:avLst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854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EC73C-2B12-8A42-A070-20C1D3F86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78F6EE-862E-3D47-B485-1A1DE74CE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801" y="0"/>
            <a:ext cx="8775828" cy="1196752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Machine Learning Tasks and Methods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C60C957C-9A1F-6547-9534-1246106C8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536" y="6453336"/>
            <a:ext cx="81780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altLang="zh-TW" sz="1000" dirty="0" err="1">
                <a:solidFill>
                  <a:srgbClr val="A6A6A6"/>
                </a:solidFill>
              </a:rPr>
              <a:t>Liye</a:t>
            </a:r>
            <a:r>
              <a:rPr lang="en-US" altLang="zh-TW" sz="1000" dirty="0">
                <a:solidFill>
                  <a:srgbClr val="A6A6A6"/>
                </a:solidFill>
              </a:rPr>
              <a:t> Ma and </a:t>
            </a:r>
            <a:r>
              <a:rPr lang="en-US" altLang="zh-TW" sz="1000" dirty="0" err="1">
                <a:solidFill>
                  <a:srgbClr val="A6A6A6"/>
                </a:solidFill>
              </a:rPr>
              <a:t>Baohong</a:t>
            </a:r>
            <a:r>
              <a:rPr lang="en-US" altLang="zh-TW" sz="1000" dirty="0">
                <a:solidFill>
                  <a:srgbClr val="A6A6A6"/>
                </a:solidFill>
              </a:rPr>
              <a:t> Sun (2020), "Machine learning and AI in marketing – Connecting computing power to human insights." International Journal of Research in Marketing, 37, no. 3, 481-504.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CF5D8D8-F9B4-544C-92E9-70E25262F2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578" y="1034279"/>
            <a:ext cx="9457996" cy="541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62559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A7CA7-1BBC-E84E-B14E-A7179BE05F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SARSA: On-policy TD Control </a:t>
            </a:r>
          </a:p>
          <a:p>
            <a:r>
              <a:rPr lang="en-US" sz="4000" dirty="0"/>
              <a:t>Q-learning: Off-policy TD Control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11D73A-689D-424E-AC00-81D456806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220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8A38942-772C-5A4F-B6CF-54F70FED8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416" y="122238"/>
            <a:ext cx="10117381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Temporal-Difference (TD) Learning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7E4356-09B3-1544-A987-E412B4E98759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</p:spTree>
    <p:extLst>
      <p:ext uri="{BB962C8B-B14F-4D97-AF65-F5344CB8AC3E}">
        <p14:creationId xmlns:p14="http://schemas.microsoft.com/office/powerpoint/2010/main" val="404811715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122238"/>
            <a:ext cx="10826496" cy="209930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SARSA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(state-action-reward-state-action)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On-policy TD Control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8220982-0BC0-8B45-8F78-80DABA1A5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594957"/>
            <a:ext cx="8395855" cy="7396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Q(S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←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Q(S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[R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t+1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Q(S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t+1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t+1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 Q(S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]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44556D8-9CE7-2749-80A1-EC0A347C7044}"/>
              </a:ext>
            </a:extLst>
          </p:cNvPr>
          <p:cNvSpPr/>
          <p:nvPr/>
        </p:nvSpPr>
        <p:spPr>
          <a:xfrm>
            <a:off x="5349720" y="3534002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00362C7-8BF0-1245-9FE2-7D9E5C4C8C9F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5441161" y="3716882"/>
            <a:ext cx="9531" cy="641170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752FA5A3-098F-F24D-9E4A-A7A55AD2B3EA}"/>
              </a:ext>
            </a:extLst>
          </p:cNvPr>
          <p:cNvSpPr/>
          <p:nvPr/>
        </p:nvSpPr>
        <p:spPr>
          <a:xfrm>
            <a:off x="5304000" y="4358052"/>
            <a:ext cx="274320" cy="27432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06BAF39-1D7D-5B42-B031-1F2C37AC75E6}"/>
              </a:ext>
            </a:extLst>
          </p:cNvPr>
          <p:cNvSpPr/>
          <p:nvPr/>
        </p:nvSpPr>
        <p:spPr>
          <a:xfrm>
            <a:off x="5349720" y="5429558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86DDA80-E15E-2941-A448-D9E4F95E0C7F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5441160" y="4632372"/>
            <a:ext cx="0" cy="797186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F1AB7C6-16FB-D94B-B702-5CDB8727B1E7}"/>
              </a:ext>
            </a:extLst>
          </p:cNvPr>
          <p:cNvSpPr/>
          <p:nvPr/>
        </p:nvSpPr>
        <p:spPr>
          <a:xfrm>
            <a:off x="4852138" y="5864051"/>
            <a:ext cx="11785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SARSA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05E4973-A1A0-744B-A20E-0BB95A63F3BA}"/>
              </a:ext>
            </a:extLst>
          </p:cNvPr>
          <p:cNvSpPr/>
          <p:nvPr/>
        </p:nvSpPr>
        <p:spPr>
          <a:xfrm>
            <a:off x="5657475" y="3303170"/>
            <a:ext cx="7159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S, 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3BBD1F2-48C9-CA45-984A-AE5B7D6626F9}"/>
              </a:ext>
            </a:extLst>
          </p:cNvPr>
          <p:cNvSpPr/>
          <p:nvPr/>
        </p:nvSpPr>
        <p:spPr>
          <a:xfrm>
            <a:off x="5668808" y="3727699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235EF01-D0F9-5146-9775-BC7282AE2C16}"/>
              </a:ext>
            </a:extLst>
          </p:cNvPr>
          <p:cNvSpPr/>
          <p:nvPr/>
        </p:nvSpPr>
        <p:spPr>
          <a:xfrm>
            <a:off x="5698988" y="4245673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S’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87CFC2-5D37-F743-969C-98EC5FD82600}"/>
              </a:ext>
            </a:extLst>
          </p:cNvPr>
          <p:cNvSpPr/>
          <p:nvPr/>
        </p:nvSpPr>
        <p:spPr>
          <a:xfrm>
            <a:off x="5625751" y="5255593"/>
            <a:ext cx="475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A’</a:t>
            </a:r>
          </a:p>
        </p:txBody>
      </p:sp>
    </p:spTree>
    <p:extLst>
      <p:ext uri="{BB962C8B-B14F-4D97-AF65-F5344CB8AC3E}">
        <p14:creationId xmlns:p14="http://schemas.microsoft.com/office/powerpoint/2010/main" val="1934845246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70C2B-54FB-3848-92BE-66916A9E8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51233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Q-learning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Off-policy TD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AAD7E-431E-704F-80D8-D99DD5F72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2216" y="2045322"/>
            <a:ext cx="8846108" cy="8647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Q(S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←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Q(S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[R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t+1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 Q(S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t+1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a) - Q(S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C4E542-C891-4845-8DE7-A314D8E98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8DE6C2-64D3-C24D-AD9C-B8633CA296A9}"/>
              </a:ext>
            </a:extLst>
          </p:cNvPr>
          <p:cNvSpPr/>
          <p:nvPr/>
        </p:nvSpPr>
        <p:spPr>
          <a:xfrm>
            <a:off x="8069574" y="569140"/>
            <a:ext cx="2141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(Watkins, 1989)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DC7F9-865F-F94C-8185-EEA9100CFA63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61CD8A1-9B3B-5C47-9D55-A5C084B4D993}"/>
              </a:ext>
            </a:extLst>
          </p:cNvPr>
          <p:cNvSpPr/>
          <p:nvPr/>
        </p:nvSpPr>
        <p:spPr>
          <a:xfrm>
            <a:off x="5349720" y="3457802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B8A9E8F-CBA4-E746-B406-A1CAD28B17C0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5441161" y="3640682"/>
            <a:ext cx="9531" cy="641170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3DCE8182-06E2-C841-BAAC-CF05A2DAA0CF}"/>
              </a:ext>
            </a:extLst>
          </p:cNvPr>
          <p:cNvSpPr/>
          <p:nvPr/>
        </p:nvSpPr>
        <p:spPr>
          <a:xfrm>
            <a:off x="4800139" y="5353358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11FBF8D-9972-6F44-8BAD-9F25102B3440}"/>
              </a:ext>
            </a:extLst>
          </p:cNvPr>
          <p:cNvSpPr/>
          <p:nvPr/>
        </p:nvSpPr>
        <p:spPr>
          <a:xfrm>
            <a:off x="5304000" y="4281852"/>
            <a:ext cx="274320" cy="27432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73F5E33-A127-D34E-BBCE-FDCBBF4E3279}"/>
              </a:ext>
            </a:extLst>
          </p:cNvPr>
          <p:cNvSpPr/>
          <p:nvPr/>
        </p:nvSpPr>
        <p:spPr>
          <a:xfrm>
            <a:off x="5349720" y="5353358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91C6F6A-563D-BF4D-99B8-7579582C7813}"/>
              </a:ext>
            </a:extLst>
          </p:cNvPr>
          <p:cNvSpPr/>
          <p:nvPr/>
        </p:nvSpPr>
        <p:spPr>
          <a:xfrm>
            <a:off x="5904839" y="5353358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FB4BC06-5951-5E4C-8EB7-299777A558AE}"/>
              </a:ext>
            </a:extLst>
          </p:cNvPr>
          <p:cNvCxnSpPr>
            <a:cxnSpLocks/>
            <a:stCxn id="11" idx="3"/>
            <a:endCxn id="10" idx="0"/>
          </p:cNvCxnSpPr>
          <p:nvPr/>
        </p:nvCxnSpPr>
        <p:spPr>
          <a:xfrm flipH="1">
            <a:off x="4891579" y="4516000"/>
            <a:ext cx="452594" cy="837359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9888289-C90E-4B44-90D4-85D947E790CA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5441160" y="4556172"/>
            <a:ext cx="0" cy="797186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BFCCFD5-BC5B-AA47-858E-BEF7CA20411E}"/>
              </a:ext>
            </a:extLst>
          </p:cNvPr>
          <p:cNvCxnSpPr>
            <a:cxnSpLocks/>
            <a:stCxn id="11" idx="5"/>
            <a:endCxn id="13" idx="0"/>
          </p:cNvCxnSpPr>
          <p:nvPr/>
        </p:nvCxnSpPr>
        <p:spPr>
          <a:xfrm>
            <a:off x="5538147" y="4516000"/>
            <a:ext cx="458132" cy="837359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Arc 16">
            <a:extLst>
              <a:ext uri="{FF2B5EF4-FFF2-40B4-BE49-F238E27FC236}">
                <a16:creationId xmlns:a16="http://schemas.microsoft.com/office/drawing/2014/main" id="{CD822B60-645B-C947-AFB2-DF01085E4B00}"/>
              </a:ext>
            </a:extLst>
          </p:cNvPr>
          <p:cNvSpPr/>
          <p:nvPr/>
        </p:nvSpPr>
        <p:spPr>
          <a:xfrm>
            <a:off x="5117876" y="4344302"/>
            <a:ext cx="611592" cy="486191"/>
          </a:xfrm>
          <a:prstGeom prst="arc">
            <a:avLst>
              <a:gd name="adj1" fmla="val 2135946"/>
              <a:gd name="adj2" fmla="val 8349457"/>
            </a:avLst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4D3FC2-7B62-B74C-B4F5-2EBB49A478CF}"/>
              </a:ext>
            </a:extLst>
          </p:cNvPr>
          <p:cNvSpPr/>
          <p:nvPr/>
        </p:nvSpPr>
        <p:spPr>
          <a:xfrm>
            <a:off x="4698722" y="5697367"/>
            <a:ext cx="1503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Q-learning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765992-8AD2-2544-997F-E3B52DE1B733}"/>
              </a:ext>
            </a:extLst>
          </p:cNvPr>
          <p:cNvSpPr/>
          <p:nvPr/>
        </p:nvSpPr>
        <p:spPr>
          <a:xfrm>
            <a:off x="5657475" y="3226970"/>
            <a:ext cx="7159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S, 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FB8BACF-7476-9448-9BD9-F8F2A75C5D89}"/>
              </a:ext>
            </a:extLst>
          </p:cNvPr>
          <p:cNvSpPr/>
          <p:nvPr/>
        </p:nvSpPr>
        <p:spPr>
          <a:xfrm>
            <a:off x="5668808" y="3651499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30596A-CA65-3149-A895-ABAECBC35C1E}"/>
              </a:ext>
            </a:extLst>
          </p:cNvPr>
          <p:cNvSpPr/>
          <p:nvPr/>
        </p:nvSpPr>
        <p:spPr>
          <a:xfrm>
            <a:off x="5698988" y="4169473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S’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ADD53F3-EDE8-8740-9B5B-EF33082203BE}"/>
              </a:ext>
            </a:extLst>
          </p:cNvPr>
          <p:cNvSpPr/>
          <p:nvPr/>
        </p:nvSpPr>
        <p:spPr>
          <a:xfrm>
            <a:off x="6127288" y="5170482"/>
            <a:ext cx="475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A’</a:t>
            </a:r>
          </a:p>
        </p:txBody>
      </p:sp>
    </p:spTree>
    <p:extLst>
      <p:ext uri="{BB962C8B-B14F-4D97-AF65-F5344CB8AC3E}">
        <p14:creationId xmlns:p14="http://schemas.microsoft.com/office/powerpoint/2010/main" val="1780964085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70C2B-54FB-3848-92BE-66916A9E8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274638"/>
            <a:ext cx="10062517" cy="151233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Q-learning</a:t>
            </a:r>
            <a:r>
              <a:rPr lang="en-US" dirty="0">
                <a:solidFill>
                  <a:schemeClr val="accent1"/>
                </a:solidFill>
              </a:rPr>
              <a:t> and Expected SARSA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C4E542-C891-4845-8DE7-A314D8E98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DC7F9-865F-F94C-8185-EEA9100CFA63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61CD8A1-9B3B-5C47-9D55-A5C084B4D993}"/>
              </a:ext>
            </a:extLst>
          </p:cNvPr>
          <p:cNvSpPr/>
          <p:nvPr/>
        </p:nvSpPr>
        <p:spPr>
          <a:xfrm>
            <a:off x="3429480" y="2634842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B8A9E8F-CBA4-E746-B406-A1CAD28B17C0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3520921" y="2817722"/>
            <a:ext cx="9531" cy="641170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3DCE8182-06E2-C841-BAAC-CF05A2DAA0CF}"/>
              </a:ext>
            </a:extLst>
          </p:cNvPr>
          <p:cNvSpPr/>
          <p:nvPr/>
        </p:nvSpPr>
        <p:spPr>
          <a:xfrm>
            <a:off x="2879899" y="4530398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11FBF8D-9972-6F44-8BAD-9F25102B3440}"/>
              </a:ext>
            </a:extLst>
          </p:cNvPr>
          <p:cNvSpPr/>
          <p:nvPr/>
        </p:nvSpPr>
        <p:spPr>
          <a:xfrm>
            <a:off x="3383760" y="3458892"/>
            <a:ext cx="274320" cy="27432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73F5E33-A127-D34E-BBCE-FDCBBF4E3279}"/>
              </a:ext>
            </a:extLst>
          </p:cNvPr>
          <p:cNvSpPr/>
          <p:nvPr/>
        </p:nvSpPr>
        <p:spPr>
          <a:xfrm>
            <a:off x="3429480" y="4530398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91C6F6A-563D-BF4D-99B8-7579582C7813}"/>
              </a:ext>
            </a:extLst>
          </p:cNvPr>
          <p:cNvSpPr/>
          <p:nvPr/>
        </p:nvSpPr>
        <p:spPr>
          <a:xfrm>
            <a:off x="3984599" y="4530398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FB4BC06-5951-5E4C-8EB7-299777A558AE}"/>
              </a:ext>
            </a:extLst>
          </p:cNvPr>
          <p:cNvCxnSpPr>
            <a:cxnSpLocks/>
            <a:stCxn id="11" idx="3"/>
            <a:endCxn id="10" idx="0"/>
          </p:cNvCxnSpPr>
          <p:nvPr/>
        </p:nvCxnSpPr>
        <p:spPr>
          <a:xfrm flipH="1">
            <a:off x="2971339" y="3693040"/>
            <a:ext cx="452594" cy="837359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9888289-C90E-4B44-90D4-85D947E790CA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3520920" y="3733212"/>
            <a:ext cx="0" cy="797186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BFCCFD5-BC5B-AA47-858E-BEF7CA20411E}"/>
              </a:ext>
            </a:extLst>
          </p:cNvPr>
          <p:cNvCxnSpPr>
            <a:cxnSpLocks/>
            <a:stCxn id="11" idx="5"/>
            <a:endCxn id="13" idx="0"/>
          </p:cNvCxnSpPr>
          <p:nvPr/>
        </p:nvCxnSpPr>
        <p:spPr>
          <a:xfrm>
            <a:off x="3617907" y="3693040"/>
            <a:ext cx="458132" cy="837359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Arc 16">
            <a:extLst>
              <a:ext uri="{FF2B5EF4-FFF2-40B4-BE49-F238E27FC236}">
                <a16:creationId xmlns:a16="http://schemas.microsoft.com/office/drawing/2014/main" id="{CD822B60-645B-C947-AFB2-DF01085E4B00}"/>
              </a:ext>
            </a:extLst>
          </p:cNvPr>
          <p:cNvSpPr/>
          <p:nvPr/>
        </p:nvSpPr>
        <p:spPr>
          <a:xfrm>
            <a:off x="3197636" y="3521342"/>
            <a:ext cx="611592" cy="486191"/>
          </a:xfrm>
          <a:prstGeom prst="arc">
            <a:avLst>
              <a:gd name="adj1" fmla="val 2135946"/>
              <a:gd name="adj2" fmla="val 8349457"/>
            </a:avLst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4D3FC2-7B62-B74C-B4F5-2EBB49A478CF}"/>
              </a:ext>
            </a:extLst>
          </p:cNvPr>
          <p:cNvSpPr/>
          <p:nvPr/>
        </p:nvSpPr>
        <p:spPr>
          <a:xfrm>
            <a:off x="2778482" y="4874407"/>
            <a:ext cx="1503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Q-learning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765992-8AD2-2544-997F-E3B52DE1B733}"/>
              </a:ext>
            </a:extLst>
          </p:cNvPr>
          <p:cNvSpPr/>
          <p:nvPr/>
        </p:nvSpPr>
        <p:spPr>
          <a:xfrm>
            <a:off x="3737235" y="2404010"/>
            <a:ext cx="7159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S, 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FB8BACF-7476-9448-9BD9-F8F2A75C5D89}"/>
              </a:ext>
            </a:extLst>
          </p:cNvPr>
          <p:cNvSpPr/>
          <p:nvPr/>
        </p:nvSpPr>
        <p:spPr>
          <a:xfrm>
            <a:off x="3748568" y="2828539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30596A-CA65-3149-A895-ABAECBC35C1E}"/>
              </a:ext>
            </a:extLst>
          </p:cNvPr>
          <p:cNvSpPr/>
          <p:nvPr/>
        </p:nvSpPr>
        <p:spPr>
          <a:xfrm>
            <a:off x="3778748" y="3346513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S’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ADD53F3-EDE8-8740-9B5B-EF33082203BE}"/>
              </a:ext>
            </a:extLst>
          </p:cNvPr>
          <p:cNvSpPr/>
          <p:nvPr/>
        </p:nvSpPr>
        <p:spPr>
          <a:xfrm>
            <a:off x="4207048" y="4347522"/>
            <a:ext cx="475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A’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1DBA956-9427-B14A-974A-B14D49D5B25A}"/>
              </a:ext>
            </a:extLst>
          </p:cNvPr>
          <p:cNvSpPr/>
          <p:nvPr/>
        </p:nvSpPr>
        <p:spPr>
          <a:xfrm>
            <a:off x="7986240" y="2569622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F9BDC4A-F58E-F844-9800-C57D49F654FD}"/>
              </a:ext>
            </a:extLst>
          </p:cNvPr>
          <p:cNvCxnSpPr>
            <a:cxnSpLocks/>
            <a:stCxn id="24" idx="4"/>
          </p:cNvCxnSpPr>
          <p:nvPr/>
        </p:nvCxnSpPr>
        <p:spPr>
          <a:xfrm>
            <a:off x="8077681" y="2752502"/>
            <a:ext cx="9531" cy="641170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C310D0FC-7467-2047-B2EE-48F1F0825328}"/>
              </a:ext>
            </a:extLst>
          </p:cNvPr>
          <p:cNvSpPr/>
          <p:nvPr/>
        </p:nvSpPr>
        <p:spPr>
          <a:xfrm>
            <a:off x="7436659" y="4465178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825E1A-CBC5-794E-9EFB-70CCFAA5C576}"/>
              </a:ext>
            </a:extLst>
          </p:cNvPr>
          <p:cNvSpPr/>
          <p:nvPr/>
        </p:nvSpPr>
        <p:spPr>
          <a:xfrm>
            <a:off x="7940520" y="3393672"/>
            <a:ext cx="274320" cy="27432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0275CC4-80CA-3843-A9A9-738A8D3E1F9E}"/>
              </a:ext>
            </a:extLst>
          </p:cNvPr>
          <p:cNvSpPr/>
          <p:nvPr/>
        </p:nvSpPr>
        <p:spPr>
          <a:xfrm>
            <a:off x="7986240" y="4465178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2842840-6DAE-E24A-8F27-8555896B3D7A}"/>
              </a:ext>
            </a:extLst>
          </p:cNvPr>
          <p:cNvSpPr/>
          <p:nvPr/>
        </p:nvSpPr>
        <p:spPr>
          <a:xfrm>
            <a:off x="8541359" y="4465178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A303272-F641-3C4F-932F-5BDD7DC8A19C}"/>
              </a:ext>
            </a:extLst>
          </p:cNvPr>
          <p:cNvCxnSpPr>
            <a:cxnSpLocks/>
            <a:stCxn id="27" idx="3"/>
            <a:endCxn id="26" idx="0"/>
          </p:cNvCxnSpPr>
          <p:nvPr/>
        </p:nvCxnSpPr>
        <p:spPr>
          <a:xfrm flipH="1">
            <a:off x="7528099" y="3627820"/>
            <a:ext cx="452594" cy="837359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AEE6227-A7C3-7147-B924-E9CE05D0BA40}"/>
              </a:ext>
            </a:extLst>
          </p:cNvPr>
          <p:cNvCxnSpPr>
            <a:cxnSpLocks/>
            <a:endCxn id="28" idx="0"/>
          </p:cNvCxnSpPr>
          <p:nvPr/>
        </p:nvCxnSpPr>
        <p:spPr>
          <a:xfrm>
            <a:off x="8077680" y="3667992"/>
            <a:ext cx="0" cy="797186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E4BF1E7-41B1-E840-ACAC-67F6FFDC4EDF}"/>
              </a:ext>
            </a:extLst>
          </p:cNvPr>
          <p:cNvCxnSpPr>
            <a:cxnSpLocks/>
            <a:stCxn id="27" idx="5"/>
            <a:endCxn id="29" idx="0"/>
          </p:cNvCxnSpPr>
          <p:nvPr/>
        </p:nvCxnSpPr>
        <p:spPr>
          <a:xfrm>
            <a:off x="8174667" y="3627820"/>
            <a:ext cx="458132" cy="837359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E222AFFA-D511-9F40-A63A-E6657A117C5F}"/>
              </a:ext>
            </a:extLst>
          </p:cNvPr>
          <p:cNvSpPr/>
          <p:nvPr/>
        </p:nvSpPr>
        <p:spPr>
          <a:xfrm>
            <a:off x="6983902" y="4871891"/>
            <a:ext cx="23984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Expected SARSA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80884DC-6E90-0746-BB0A-3291835EC9E2}"/>
              </a:ext>
            </a:extLst>
          </p:cNvPr>
          <p:cNvSpPr/>
          <p:nvPr/>
        </p:nvSpPr>
        <p:spPr>
          <a:xfrm>
            <a:off x="8293995" y="2338790"/>
            <a:ext cx="7159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S, A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C0E512D-6C7F-124B-B258-E2626E4735FA}"/>
              </a:ext>
            </a:extLst>
          </p:cNvPr>
          <p:cNvSpPr/>
          <p:nvPr/>
        </p:nvSpPr>
        <p:spPr>
          <a:xfrm>
            <a:off x="8305328" y="2763319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E0B3052-9CD5-3140-BE92-3D816C30B73E}"/>
              </a:ext>
            </a:extLst>
          </p:cNvPr>
          <p:cNvSpPr/>
          <p:nvPr/>
        </p:nvSpPr>
        <p:spPr>
          <a:xfrm>
            <a:off x="8335508" y="3281293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S’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6A2CB60-139C-F34E-8EEB-8371D4AB0AD2}"/>
              </a:ext>
            </a:extLst>
          </p:cNvPr>
          <p:cNvSpPr/>
          <p:nvPr/>
        </p:nvSpPr>
        <p:spPr>
          <a:xfrm>
            <a:off x="8763808" y="4282302"/>
            <a:ext cx="475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A’</a:t>
            </a:r>
          </a:p>
        </p:txBody>
      </p:sp>
    </p:spTree>
    <p:extLst>
      <p:ext uri="{BB962C8B-B14F-4D97-AF65-F5344CB8AC3E}">
        <p14:creationId xmlns:p14="http://schemas.microsoft.com/office/powerpoint/2010/main" val="2874009666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22239"/>
            <a:ext cx="10814538" cy="95042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Q-learning and Double Q-learning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8D7C97-9E2C-7E46-8B26-6F09371BB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655" y="1468899"/>
            <a:ext cx="8593270" cy="508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42243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122238"/>
            <a:ext cx="10826496" cy="79216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n-step methods for sate-action value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6AC77E-C25B-E74B-87F3-631660179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624" y="1310641"/>
            <a:ext cx="7385239" cy="529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493854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8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Actor-Critic (AC)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BCB825-0147-CB4A-AF85-BE9153418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358" y="1584649"/>
            <a:ext cx="5037447" cy="49644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C424D6F-6760-D944-B055-5998E2A6E7B2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www.kdnuggets.com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/2018/03/5-things-reinforcement-learning.html</a:t>
            </a:r>
          </a:p>
        </p:txBody>
      </p:sp>
    </p:spTree>
    <p:extLst>
      <p:ext uri="{BB962C8B-B14F-4D97-AF65-F5344CB8AC3E}">
        <p14:creationId xmlns:p14="http://schemas.microsoft.com/office/powerpoint/2010/main" val="3354965386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04749975-D91A-8041-8A1C-357D7CD1D2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6939" y="1513010"/>
            <a:ext cx="3079009" cy="2935422"/>
          </a:xfrm>
          <a:prstGeom prst="roundRect">
            <a:avLst>
              <a:gd name="adj" fmla="val 5639"/>
            </a:avLst>
          </a:prstGeom>
          <a:noFill/>
          <a:ln w="19050">
            <a:solidFill>
              <a:schemeClr val="bg1">
                <a:lumMod val="75000"/>
              </a:schemeClr>
            </a:solidFill>
            <a:prstDash val="dash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873" y="103891"/>
            <a:ext cx="10362254" cy="124524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Actor-Critic (AC) Learning Methods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227</a:t>
            </a:fld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8474" y="1638688"/>
            <a:ext cx="2462997" cy="992025"/>
          </a:xfrm>
          <a:prstGeom prst="roundRect">
            <a:avLst>
              <a:gd name="adj" fmla="val 13637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Policy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Actor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3409" y="5231792"/>
            <a:ext cx="3893127" cy="984292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7561471" y="2134700"/>
            <a:ext cx="715065" cy="3589238"/>
          </a:xfrm>
          <a:prstGeom prst="bentConnector3">
            <a:avLst>
              <a:gd name="adj1" fmla="val 21146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4383408" y="2134700"/>
            <a:ext cx="715065" cy="3589238"/>
          </a:xfrm>
          <a:prstGeom prst="bentConnector3">
            <a:avLst>
              <a:gd name="adj1" fmla="val -142565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16" idx="2"/>
          </p:cNvCxnSpPr>
          <p:nvPr/>
        </p:nvCxnSpPr>
        <p:spPr>
          <a:xfrm flipV="1">
            <a:off x="6329972" y="4302904"/>
            <a:ext cx="0" cy="928888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7919002" y="2134700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6425624" y="4559034"/>
            <a:ext cx="1247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3579913" y="2185631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1E26119-8529-A34E-B0A4-35DF6C9A27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8474" y="3312476"/>
            <a:ext cx="2462997" cy="990429"/>
          </a:xfrm>
          <a:prstGeom prst="roundRect">
            <a:avLst>
              <a:gd name="adj" fmla="val 13637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Value Table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40FF5EC-5FDA-2549-907A-73C177534C2F}"/>
              </a:ext>
            </a:extLst>
          </p:cNvPr>
          <p:cNvCxnSpPr>
            <a:cxnSpLocks/>
            <a:stCxn id="16" idx="0"/>
            <a:endCxn id="8" idx="2"/>
          </p:cNvCxnSpPr>
          <p:nvPr/>
        </p:nvCxnSpPr>
        <p:spPr>
          <a:xfrm flipV="1">
            <a:off x="6329972" y="2630713"/>
            <a:ext cx="0" cy="681763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65300938-C500-114A-AAA5-D39B55FF7B00}"/>
              </a:ext>
            </a:extLst>
          </p:cNvPr>
          <p:cNvSpPr txBox="1"/>
          <p:nvPr/>
        </p:nvSpPr>
        <p:spPr>
          <a:xfrm>
            <a:off x="4168620" y="4375407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</a:p>
        </p:txBody>
      </p:sp>
      <p:cxnSp>
        <p:nvCxnSpPr>
          <p:cNvPr id="56" name="Elbow Connector 55">
            <a:extLst>
              <a:ext uri="{FF2B5EF4-FFF2-40B4-BE49-F238E27FC236}">
                <a16:creationId xmlns:a16="http://schemas.microsoft.com/office/drawing/2014/main" id="{7F91FFCB-640D-9B48-9F45-A6339255F1BF}"/>
              </a:ext>
            </a:extLst>
          </p:cNvPr>
          <p:cNvCxnSpPr>
            <a:cxnSpLocks/>
            <a:stCxn id="9" idx="1"/>
            <a:endCxn id="16" idx="1"/>
          </p:cNvCxnSpPr>
          <p:nvPr/>
        </p:nvCxnSpPr>
        <p:spPr>
          <a:xfrm rot="10800000" flipH="1">
            <a:off x="4383408" y="3807690"/>
            <a:ext cx="715065" cy="1916248"/>
          </a:xfrm>
          <a:prstGeom prst="bentConnector3">
            <a:avLst>
              <a:gd name="adj1" fmla="val -31969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A4F25EDE-1EE8-A441-86B3-FC67035478E0}"/>
              </a:ext>
            </a:extLst>
          </p:cNvPr>
          <p:cNvSpPr txBox="1"/>
          <p:nvPr/>
        </p:nvSpPr>
        <p:spPr>
          <a:xfrm>
            <a:off x="6434239" y="2731287"/>
            <a:ext cx="1247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Critique</a:t>
            </a:r>
          </a:p>
        </p:txBody>
      </p:sp>
    </p:spTree>
    <p:extLst>
      <p:ext uri="{BB962C8B-B14F-4D97-AF65-F5344CB8AC3E}">
        <p14:creationId xmlns:p14="http://schemas.microsoft.com/office/powerpoint/2010/main" val="3319028261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22238"/>
            <a:ext cx="10111154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Methods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753499-C1EE-1043-B448-95ED200CD8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721" y="1274687"/>
            <a:ext cx="6679045" cy="528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676584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122238"/>
            <a:ext cx="10867293" cy="89101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Monte Carlo Tree Search (MCTS)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AD15D5-E731-514B-B175-DCD42C3E51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7518" y="926757"/>
            <a:ext cx="7256879" cy="558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509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8D9D0-EE05-E744-B9B4-A3505E4C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74638"/>
            <a:ext cx="8640960" cy="6245225"/>
          </a:xfrm>
        </p:spPr>
        <p:txBody>
          <a:bodyPr/>
          <a:lstStyle/>
          <a:p>
            <a:r>
              <a:rPr lang="en-US" sz="12000" dirty="0">
                <a:solidFill>
                  <a:srgbClr val="C00000"/>
                </a:solidFill>
              </a:rPr>
              <a:t>Machine Learning</a:t>
            </a:r>
            <a:endParaRPr lang="en-US" sz="50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C7D2B-6748-B04A-8425-539708696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4945554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F9472-87D5-9240-9359-40A55E5F7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80129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Monte Carlo Tree Search (MCTS)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MCTS in AlphaGo Zero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58B837-98B5-FC44-9D4C-33CDAB42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DE51C0-18F7-1046-BD3D-B118EE0F41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3268" y="2620031"/>
            <a:ext cx="8845826" cy="24060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03A8F24-6A3D-7740-BE44-B9ECAA414993}"/>
              </a:ext>
            </a:extLst>
          </p:cNvPr>
          <p:cNvSpPr/>
          <p:nvPr/>
        </p:nvSpPr>
        <p:spPr>
          <a:xfrm>
            <a:off x="2255204" y="6597906"/>
            <a:ext cx="737080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David Silver et al. (2017), "Mastering the game of Go without human knowledge." Nature 550 (2017): 354–359.</a:t>
            </a:r>
          </a:p>
        </p:txBody>
      </p:sp>
    </p:spTree>
    <p:extLst>
      <p:ext uri="{BB962C8B-B14F-4D97-AF65-F5344CB8AC3E}">
        <p14:creationId xmlns:p14="http://schemas.microsoft.com/office/powerpoint/2010/main" val="3025999961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F9472-87D5-9240-9359-40A55E5F7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6486" y="30893"/>
            <a:ext cx="8229600" cy="89677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MCTS in AlphaGo Zero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58B837-98B5-FC44-9D4C-33CDAB42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DE51C0-18F7-1046-BD3D-B118EE0F41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6055" y="927671"/>
            <a:ext cx="3130463" cy="4100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03A8F24-6A3D-7740-BE44-B9ECAA414993}"/>
              </a:ext>
            </a:extLst>
          </p:cNvPr>
          <p:cNvSpPr/>
          <p:nvPr/>
        </p:nvSpPr>
        <p:spPr>
          <a:xfrm>
            <a:off x="2255204" y="6597906"/>
            <a:ext cx="737080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David Silver et al. (2017), "Mastering the game of Go without human knowledge." Nature 550 (2017): 354–359.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695730-F1AA-0D4E-91DD-6C4D5B84AC72}"/>
              </a:ext>
            </a:extLst>
          </p:cNvPr>
          <p:cNvSpPr/>
          <p:nvPr/>
        </p:nvSpPr>
        <p:spPr>
          <a:xfrm>
            <a:off x="1642508" y="4950203"/>
            <a:ext cx="88575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a:</a:t>
            </a:r>
            <a:r>
              <a:rPr lang="en-US" sz="2400" dirty="0">
                <a:solidFill>
                  <a:schemeClr val="accent1"/>
                </a:solidFill>
              </a:rPr>
              <a:t> Each simulation traverses the tree by selecting the edge with maximum action value Q, plus an upper confidence bound U that depends on a stored prior probability P and visit count N for that edge (which is incremented once traversed).</a:t>
            </a:r>
          </a:p>
        </p:txBody>
      </p:sp>
    </p:spTree>
    <p:extLst>
      <p:ext uri="{BB962C8B-B14F-4D97-AF65-F5344CB8AC3E}">
        <p14:creationId xmlns:p14="http://schemas.microsoft.com/office/powerpoint/2010/main" val="1895095012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58B837-98B5-FC44-9D4C-33CDAB42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232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3A8F24-6A3D-7740-BE44-B9ECAA414993}"/>
              </a:ext>
            </a:extLst>
          </p:cNvPr>
          <p:cNvSpPr/>
          <p:nvPr/>
        </p:nvSpPr>
        <p:spPr>
          <a:xfrm>
            <a:off x="2255204" y="6597906"/>
            <a:ext cx="737080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David Silver et al. (2017), "Mastering the game of Go without human knowledge." Nature 550 (2017): 354–359.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695730-F1AA-0D4E-91DD-6C4D5B84AC72}"/>
              </a:ext>
            </a:extLst>
          </p:cNvPr>
          <p:cNvSpPr/>
          <p:nvPr/>
        </p:nvSpPr>
        <p:spPr>
          <a:xfrm>
            <a:off x="1807133" y="5217087"/>
            <a:ext cx="85777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b:</a:t>
            </a:r>
            <a:r>
              <a:rPr lang="en-US" sz="2400" dirty="0">
                <a:solidFill>
                  <a:schemeClr val="accent1"/>
                </a:solidFill>
              </a:rPr>
              <a:t> The leaf node is expanded and the associated position s is evaluated by the neural network (P(s, ·),V(s)) =   f</a:t>
            </a:r>
            <a:r>
              <a:rPr lang="el-GR" sz="2400" baseline="-25000" dirty="0">
                <a:solidFill>
                  <a:schemeClr val="accent1"/>
                </a:solidFill>
              </a:rPr>
              <a:t>θ</a:t>
            </a:r>
            <a:r>
              <a:rPr lang="el-GR" sz="2400" dirty="0">
                <a:solidFill>
                  <a:schemeClr val="accent1"/>
                </a:solidFill>
              </a:rPr>
              <a:t>(</a:t>
            </a:r>
            <a:r>
              <a:rPr lang="en-US" sz="2400" dirty="0">
                <a:solidFill>
                  <a:schemeClr val="accent1"/>
                </a:solidFill>
              </a:rPr>
              <a:t>s); the vector of P values are stored in the outgoing edges from s.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094C361-5AF4-1D42-975C-9605C8495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6486" y="30893"/>
            <a:ext cx="8229600" cy="89677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MCTS in AlphaGo Zero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9FF4FE-B96E-E445-9986-591622DACB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7729" y="936022"/>
            <a:ext cx="3385752" cy="410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22715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58B837-98B5-FC44-9D4C-33CDAB42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233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3A8F24-6A3D-7740-BE44-B9ECAA414993}"/>
              </a:ext>
            </a:extLst>
          </p:cNvPr>
          <p:cNvSpPr/>
          <p:nvPr/>
        </p:nvSpPr>
        <p:spPr>
          <a:xfrm>
            <a:off x="2255204" y="6597906"/>
            <a:ext cx="737080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David Silver et al. (2017), "Mastering the game of Go without human knowledge." Nature 550 (2017): 354–359.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695730-F1AA-0D4E-91DD-6C4D5B84AC72}"/>
              </a:ext>
            </a:extLst>
          </p:cNvPr>
          <p:cNvSpPr/>
          <p:nvPr/>
        </p:nvSpPr>
        <p:spPr>
          <a:xfrm>
            <a:off x="2055342" y="5255256"/>
            <a:ext cx="81307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c</a:t>
            </a:r>
            <a:r>
              <a:rPr lang="en-US" sz="2400" dirty="0">
                <a:solidFill>
                  <a:schemeClr val="accent1"/>
                </a:solidFill>
              </a:rPr>
              <a:t>: Action value Q is updated to track the mean of all evaluations V in the subtree below that action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649E08F-6B91-2645-9D1A-C4BA11E9D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6486" y="30893"/>
            <a:ext cx="8229600" cy="89677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MCTS in AlphaGo Zero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E03511-76F6-5944-8D29-DAD67049F6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5989" y="1041176"/>
            <a:ext cx="4127157" cy="410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080527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58B837-98B5-FC44-9D4C-33CDAB42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234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3A8F24-6A3D-7740-BE44-B9ECAA414993}"/>
              </a:ext>
            </a:extLst>
          </p:cNvPr>
          <p:cNvSpPr/>
          <p:nvPr/>
        </p:nvSpPr>
        <p:spPr>
          <a:xfrm>
            <a:off x="2255204" y="6597906"/>
            <a:ext cx="737080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David Silver et al. (2017), "Mastering the game of Go without human knowledge." Nature 550 (2017): 354–359.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695730-F1AA-0D4E-91DD-6C4D5B84AC72}"/>
              </a:ext>
            </a:extLst>
          </p:cNvPr>
          <p:cNvSpPr/>
          <p:nvPr/>
        </p:nvSpPr>
        <p:spPr>
          <a:xfrm>
            <a:off x="2055342" y="5028245"/>
            <a:ext cx="81307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d:</a:t>
            </a:r>
            <a:r>
              <a:rPr lang="en-US" sz="2400" dirty="0">
                <a:solidFill>
                  <a:schemeClr val="accent1"/>
                </a:solidFill>
              </a:rPr>
              <a:t> Once the search is complete, search probabilities </a:t>
            </a:r>
            <a:r>
              <a:rPr lang="el-GR" sz="2400" dirty="0">
                <a:solidFill>
                  <a:schemeClr val="accent1"/>
                </a:solidFill>
              </a:rPr>
              <a:t>π </a:t>
            </a:r>
            <a:r>
              <a:rPr lang="en-US" sz="2400" dirty="0">
                <a:solidFill>
                  <a:schemeClr val="accent1"/>
                </a:solidFill>
              </a:rPr>
              <a:t>are returned, proportional to N</a:t>
            </a:r>
            <a:r>
              <a:rPr lang="en-US" sz="2400" baseline="30000" dirty="0">
                <a:solidFill>
                  <a:schemeClr val="accent1"/>
                </a:solidFill>
              </a:rPr>
              <a:t>1/</a:t>
            </a:r>
            <a:r>
              <a:rPr lang="el-GR" sz="2400" baseline="30000" dirty="0">
                <a:solidFill>
                  <a:schemeClr val="accent1"/>
                </a:solidFill>
              </a:rPr>
              <a:t>τ</a:t>
            </a:r>
            <a:r>
              <a:rPr lang="el-GR" sz="2400" dirty="0">
                <a:solidFill>
                  <a:schemeClr val="accent1"/>
                </a:solidFill>
              </a:rPr>
              <a:t>, </a:t>
            </a:r>
            <a:r>
              <a:rPr lang="en-US" sz="2400" dirty="0">
                <a:solidFill>
                  <a:schemeClr val="accent1"/>
                </a:solidFill>
              </a:rPr>
              <a:t>where N is the visit count of each move from the root state and </a:t>
            </a:r>
            <a:r>
              <a:rPr lang="el-GR" sz="2400" dirty="0">
                <a:solidFill>
                  <a:schemeClr val="accent1"/>
                </a:solidFill>
              </a:rPr>
              <a:t>τ </a:t>
            </a:r>
            <a:r>
              <a:rPr lang="en-US" sz="2400" dirty="0">
                <a:solidFill>
                  <a:schemeClr val="accent1"/>
                </a:solidFill>
              </a:rPr>
              <a:t>is a parameter controlling temperature.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7661D45-FB84-2E4B-8A6B-73AA8B9FB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6486" y="30893"/>
            <a:ext cx="8229600" cy="89677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MCTS in AlphaGo Zero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001447-0EF4-E24E-BB55-72E179BFFE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9308" y="927671"/>
            <a:ext cx="2245120" cy="410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7377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8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Actor Critic ANN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45B4AE-96D2-604A-BCFD-FF020C9DF5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3971" y="1623478"/>
            <a:ext cx="8749706" cy="493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591425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Up-Down Arrow 23">
            <a:extLst>
              <a:ext uri="{FF2B5EF4-FFF2-40B4-BE49-F238E27FC236}">
                <a16:creationId xmlns:a16="http://schemas.microsoft.com/office/drawing/2014/main" id="{741A0D3F-E1F4-FF46-A55A-CF1BBD5B8991}"/>
              </a:ext>
            </a:extLst>
          </p:cNvPr>
          <p:cNvSpPr/>
          <p:nvPr/>
        </p:nvSpPr>
        <p:spPr>
          <a:xfrm>
            <a:off x="5632541" y="2850675"/>
            <a:ext cx="415328" cy="2462730"/>
          </a:xfrm>
          <a:prstGeom prst="upDown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8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General Dyna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B2906C5-3237-3849-8657-195A2ED54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4563" y="5313406"/>
            <a:ext cx="2371125" cy="616466"/>
          </a:xfrm>
          <a:prstGeom prst="roundRect">
            <a:avLst>
              <a:gd name="adj" fmla="val 25326"/>
            </a:avLst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D4ACCE8-57E6-5F48-A568-E3DE760BEC12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6456981" y="4313801"/>
            <a:ext cx="941281" cy="851325"/>
          </a:xfrm>
          <a:prstGeom prst="straightConnector1">
            <a:avLst/>
          </a:prstGeom>
          <a:ln w="254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E67BC0D-2B64-C94E-A5CB-1C4E9A8B7230}"/>
              </a:ext>
            </a:extLst>
          </p:cNvPr>
          <p:cNvSpPr txBox="1"/>
          <p:nvPr/>
        </p:nvSpPr>
        <p:spPr>
          <a:xfrm>
            <a:off x="8087838" y="3992490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search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D0ACE83-E0F4-184E-8C33-261017AD7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8262" y="4794422"/>
            <a:ext cx="1379155" cy="741406"/>
          </a:xfrm>
          <a:prstGeom prst="roundRect">
            <a:avLst>
              <a:gd name="adj" fmla="val 3277"/>
            </a:avLst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46CB777-DD8E-5547-82C2-1F292575810B}"/>
              </a:ext>
            </a:extLst>
          </p:cNvPr>
          <p:cNvCxnSpPr>
            <a:cxnSpLocks/>
            <a:stCxn id="13" idx="0"/>
            <a:endCxn id="22" idx="2"/>
          </p:cNvCxnSpPr>
          <p:nvPr/>
        </p:nvCxnSpPr>
        <p:spPr>
          <a:xfrm flipH="1" flipV="1">
            <a:off x="8087839" y="3836600"/>
            <a:ext cx="1" cy="957822"/>
          </a:xfrm>
          <a:prstGeom prst="straightConnector1">
            <a:avLst/>
          </a:prstGeom>
          <a:ln w="254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22C9FF19-4FBD-184D-9637-1C8E94655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1445" y="3121286"/>
            <a:ext cx="1712787" cy="715314"/>
          </a:xfrm>
          <a:prstGeom prst="roundRect">
            <a:avLst>
              <a:gd name="adj" fmla="val 46055"/>
            </a:avLst>
          </a:prstGeom>
          <a:solidFill>
            <a:srgbClr val="D5FC79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simulated experience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6BA5DD6F-3C2A-C947-803E-C3E543384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7723" y="3598486"/>
            <a:ext cx="1712787" cy="715314"/>
          </a:xfrm>
          <a:prstGeom prst="roundRect">
            <a:avLst>
              <a:gd name="adj" fmla="val 46055"/>
            </a:avLst>
          </a:prstGeom>
          <a:solidFill>
            <a:srgbClr val="D5FC79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real experience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9B3D44-1A50-764A-8225-935BFFCED7C9}"/>
              </a:ext>
            </a:extLst>
          </p:cNvPr>
          <p:cNvSpPr txBox="1"/>
          <p:nvPr/>
        </p:nvSpPr>
        <p:spPr>
          <a:xfrm>
            <a:off x="6759085" y="4099637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model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86D1B87-D298-5D40-972C-2CE42A4D0FDD}"/>
              </a:ext>
            </a:extLst>
          </p:cNvPr>
          <p:cNvSpPr txBox="1"/>
          <p:nvPr/>
        </p:nvSpPr>
        <p:spPr>
          <a:xfrm>
            <a:off x="6682689" y="2755316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planning update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02CC22-5FB9-AB40-9F57-B2E9A65281F8}"/>
              </a:ext>
            </a:extLst>
          </p:cNvPr>
          <p:cNvSpPr txBox="1"/>
          <p:nvPr/>
        </p:nvSpPr>
        <p:spPr>
          <a:xfrm>
            <a:off x="3149222" y="3247281"/>
            <a:ext cx="1201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direct DL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update</a:t>
            </a: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F9923AA0-89C3-3A4C-90C0-D2ED29AA5CC0}"/>
              </a:ext>
            </a:extLst>
          </p:cNvPr>
          <p:cNvSpPr/>
          <p:nvPr/>
        </p:nvSpPr>
        <p:spPr>
          <a:xfrm>
            <a:off x="5970166" y="1732923"/>
            <a:ext cx="1272746" cy="1827724"/>
          </a:xfrm>
          <a:custGeom>
            <a:avLst/>
            <a:gdLst>
              <a:gd name="connsiteX0" fmla="*/ 1272746 w 1272746"/>
              <a:gd name="connsiteY0" fmla="*/ 1618735 h 1643479"/>
              <a:gd name="connsiteX1" fmla="*/ 803190 w 1272746"/>
              <a:gd name="connsiteY1" fmla="*/ 1421027 h 1643479"/>
              <a:gd name="connsiteX2" fmla="*/ 0 w 1272746"/>
              <a:gd name="connsiteY2" fmla="*/ 0 h 1643479"/>
              <a:gd name="connsiteX0" fmla="*/ 1272746 w 1272746"/>
              <a:gd name="connsiteY0" fmla="*/ 1618735 h 1637601"/>
              <a:gd name="connsiteX1" fmla="*/ 790833 w 1272746"/>
              <a:gd name="connsiteY1" fmla="*/ 1396314 h 1637601"/>
              <a:gd name="connsiteX2" fmla="*/ 0 w 1272746"/>
              <a:gd name="connsiteY2" fmla="*/ 0 h 1637601"/>
              <a:gd name="connsiteX0" fmla="*/ 1272746 w 1272746"/>
              <a:gd name="connsiteY0" fmla="*/ 1618735 h 1639947"/>
              <a:gd name="connsiteX1" fmla="*/ 790833 w 1272746"/>
              <a:gd name="connsiteY1" fmla="*/ 1396314 h 1639947"/>
              <a:gd name="connsiteX2" fmla="*/ 0 w 1272746"/>
              <a:gd name="connsiteY2" fmla="*/ 0 h 1639947"/>
              <a:gd name="connsiteX0" fmla="*/ 1272746 w 1272746"/>
              <a:gd name="connsiteY0" fmla="*/ 1618735 h 1623565"/>
              <a:gd name="connsiteX1" fmla="*/ 790833 w 1272746"/>
              <a:gd name="connsiteY1" fmla="*/ 1396314 h 1623565"/>
              <a:gd name="connsiteX2" fmla="*/ 0 w 1272746"/>
              <a:gd name="connsiteY2" fmla="*/ 0 h 1623565"/>
              <a:gd name="connsiteX0" fmla="*/ 1272746 w 1272746"/>
              <a:gd name="connsiteY0" fmla="*/ 1618735 h 1623565"/>
              <a:gd name="connsiteX1" fmla="*/ 889687 w 1272746"/>
              <a:gd name="connsiteY1" fmla="*/ 1396314 h 1623565"/>
              <a:gd name="connsiteX2" fmla="*/ 0 w 1272746"/>
              <a:gd name="connsiteY2" fmla="*/ 0 h 1623565"/>
              <a:gd name="connsiteX0" fmla="*/ 1272746 w 1272746"/>
              <a:gd name="connsiteY0" fmla="*/ 1618735 h 1618735"/>
              <a:gd name="connsiteX1" fmla="*/ 889687 w 1272746"/>
              <a:gd name="connsiteY1" fmla="*/ 1396314 h 1618735"/>
              <a:gd name="connsiteX2" fmla="*/ 0 w 1272746"/>
              <a:gd name="connsiteY2" fmla="*/ 0 h 1618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2746" h="1618735">
                <a:moveTo>
                  <a:pt x="1272746" y="1618735"/>
                </a:moveTo>
                <a:cubicBezTo>
                  <a:pt x="995749" y="1617705"/>
                  <a:pt x="1052385" y="1619539"/>
                  <a:pt x="889687" y="1396314"/>
                </a:cubicBezTo>
                <a:cubicBezTo>
                  <a:pt x="726989" y="1173089"/>
                  <a:pt x="295533" y="575619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  <a:tailEnd type="triangle" w="lg" len="lg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CC5FCDD2-477A-DD45-8855-C7B207C0A84A}"/>
              </a:ext>
            </a:extLst>
          </p:cNvPr>
          <p:cNvSpPr/>
          <p:nvPr/>
        </p:nvSpPr>
        <p:spPr>
          <a:xfrm>
            <a:off x="4201505" y="1746049"/>
            <a:ext cx="1091306" cy="2229407"/>
          </a:xfrm>
          <a:custGeom>
            <a:avLst/>
            <a:gdLst>
              <a:gd name="connsiteX0" fmla="*/ 957491 w 1241697"/>
              <a:gd name="connsiteY0" fmla="*/ 2075935 h 2075935"/>
              <a:gd name="connsiteX1" fmla="*/ 129589 w 1241697"/>
              <a:gd name="connsiteY1" fmla="*/ 1767016 h 2075935"/>
              <a:gd name="connsiteX2" fmla="*/ 117232 w 1241697"/>
              <a:gd name="connsiteY2" fmla="*/ 1198605 h 2075935"/>
              <a:gd name="connsiteX3" fmla="*/ 1241697 w 1241697"/>
              <a:gd name="connsiteY3" fmla="*/ 0 h 2075935"/>
              <a:gd name="connsiteX0" fmla="*/ 926096 w 1210302"/>
              <a:gd name="connsiteY0" fmla="*/ 2075935 h 2086381"/>
              <a:gd name="connsiteX1" fmla="*/ 172334 w 1210302"/>
              <a:gd name="connsiteY1" fmla="*/ 2026508 h 2086381"/>
              <a:gd name="connsiteX2" fmla="*/ 85837 w 1210302"/>
              <a:gd name="connsiteY2" fmla="*/ 1198605 h 2086381"/>
              <a:gd name="connsiteX3" fmla="*/ 1210302 w 1210302"/>
              <a:gd name="connsiteY3" fmla="*/ 0 h 2086381"/>
              <a:gd name="connsiteX0" fmla="*/ 939123 w 1223329"/>
              <a:gd name="connsiteY0" fmla="*/ 2075935 h 2075935"/>
              <a:gd name="connsiteX1" fmla="*/ 185361 w 1223329"/>
              <a:gd name="connsiteY1" fmla="*/ 2026508 h 2075935"/>
              <a:gd name="connsiteX2" fmla="*/ 98864 w 1223329"/>
              <a:gd name="connsiteY2" fmla="*/ 1198605 h 2075935"/>
              <a:gd name="connsiteX3" fmla="*/ 1223329 w 1223329"/>
              <a:gd name="connsiteY3" fmla="*/ 0 h 2075935"/>
              <a:gd name="connsiteX0" fmla="*/ 890535 w 1174741"/>
              <a:gd name="connsiteY0" fmla="*/ 2075935 h 2075935"/>
              <a:gd name="connsiteX1" fmla="*/ 136773 w 1174741"/>
              <a:gd name="connsiteY1" fmla="*/ 2026508 h 2075935"/>
              <a:gd name="connsiteX2" fmla="*/ 99703 w 1174741"/>
              <a:gd name="connsiteY2" fmla="*/ 1482810 h 2075935"/>
              <a:gd name="connsiteX3" fmla="*/ 1174741 w 1174741"/>
              <a:gd name="connsiteY3" fmla="*/ 0 h 2075935"/>
              <a:gd name="connsiteX0" fmla="*/ 835855 w 1120061"/>
              <a:gd name="connsiteY0" fmla="*/ 2075935 h 2075935"/>
              <a:gd name="connsiteX1" fmla="*/ 82093 w 1120061"/>
              <a:gd name="connsiteY1" fmla="*/ 2026508 h 2075935"/>
              <a:gd name="connsiteX2" fmla="*/ 45023 w 1120061"/>
              <a:gd name="connsiteY2" fmla="*/ 1482810 h 2075935"/>
              <a:gd name="connsiteX3" fmla="*/ 1120061 w 1120061"/>
              <a:gd name="connsiteY3" fmla="*/ 0 h 2075935"/>
              <a:gd name="connsiteX0" fmla="*/ 906493 w 1190699"/>
              <a:gd name="connsiteY0" fmla="*/ 2075935 h 2075935"/>
              <a:gd name="connsiteX1" fmla="*/ 152731 w 1190699"/>
              <a:gd name="connsiteY1" fmla="*/ 2026508 h 2075935"/>
              <a:gd name="connsiteX2" fmla="*/ 115661 w 1190699"/>
              <a:gd name="connsiteY2" fmla="*/ 1482810 h 2075935"/>
              <a:gd name="connsiteX3" fmla="*/ 1190699 w 1190699"/>
              <a:gd name="connsiteY3" fmla="*/ 0 h 2075935"/>
              <a:gd name="connsiteX0" fmla="*/ 827580 w 1111786"/>
              <a:gd name="connsiteY0" fmla="*/ 2075935 h 2075935"/>
              <a:gd name="connsiteX1" fmla="*/ 73818 w 1111786"/>
              <a:gd name="connsiteY1" fmla="*/ 2026508 h 2075935"/>
              <a:gd name="connsiteX2" fmla="*/ 36748 w 1111786"/>
              <a:gd name="connsiteY2" fmla="*/ 1482810 h 2075935"/>
              <a:gd name="connsiteX3" fmla="*/ 1111786 w 1111786"/>
              <a:gd name="connsiteY3" fmla="*/ 0 h 2075935"/>
              <a:gd name="connsiteX0" fmla="*/ 854519 w 1138725"/>
              <a:gd name="connsiteY0" fmla="*/ 2075935 h 2075935"/>
              <a:gd name="connsiteX1" fmla="*/ 100757 w 1138725"/>
              <a:gd name="connsiteY1" fmla="*/ 2026508 h 2075935"/>
              <a:gd name="connsiteX2" fmla="*/ 63687 w 1138725"/>
              <a:gd name="connsiteY2" fmla="*/ 1482810 h 2075935"/>
              <a:gd name="connsiteX3" fmla="*/ 1138725 w 1138725"/>
              <a:gd name="connsiteY3" fmla="*/ 0 h 2075935"/>
              <a:gd name="connsiteX0" fmla="*/ 827580 w 1111786"/>
              <a:gd name="connsiteY0" fmla="*/ 2075935 h 2075935"/>
              <a:gd name="connsiteX1" fmla="*/ 73818 w 1111786"/>
              <a:gd name="connsiteY1" fmla="*/ 2026508 h 2075935"/>
              <a:gd name="connsiteX2" fmla="*/ 36748 w 1111786"/>
              <a:gd name="connsiteY2" fmla="*/ 1482810 h 2075935"/>
              <a:gd name="connsiteX3" fmla="*/ 1111786 w 1111786"/>
              <a:gd name="connsiteY3" fmla="*/ 0 h 2075935"/>
              <a:gd name="connsiteX0" fmla="*/ 816905 w 1101111"/>
              <a:gd name="connsiteY0" fmla="*/ 2075935 h 2075935"/>
              <a:gd name="connsiteX1" fmla="*/ 63143 w 1101111"/>
              <a:gd name="connsiteY1" fmla="*/ 2026508 h 2075935"/>
              <a:gd name="connsiteX2" fmla="*/ 26073 w 1101111"/>
              <a:gd name="connsiteY2" fmla="*/ 1482810 h 2075935"/>
              <a:gd name="connsiteX3" fmla="*/ 1101111 w 1101111"/>
              <a:gd name="connsiteY3" fmla="*/ 0 h 2075935"/>
              <a:gd name="connsiteX0" fmla="*/ 862797 w 1147003"/>
              <a:gd name="connsiteY0" fmla="*/ 2075935 h 2075935"/>
              <a:gd name="connsiteX1" fmla="*/ 183176 w 1147003"/>
              <a:gd name="connsiteY1" fmla="*/ 2038865 h 2075935"/>
              <a:gd name="connsiteX2" fmla="*/ 71965 w 1147003"/>
              <a:gd name="connsiteY2" fmla="*/ 1482810 h 2075935"/>
              <a:gd name="connsiteX3" fmla="*/ 1147003 w 1147003"/>
              <a:gd name="connsiteY3" fmla="*/ 0 h 2075935"/>
              <a:gd name="connsiteX0" fmla="*/ 847617 w 1131823"/>
              <a:gd name="connsiteY0" fmla="*/ 2075935 h 2118709"/>
              <a:gd name="connsiteX1" fmla="*/ 167996 w 1131823"/>
              <a:gd name="connsiteY1" fmla="*/ 2038865 h 2118709"/>
              <a:gd name="connsiteX2" fmla="*/ 56785 w 1131823"/>
              <a:gd name="connsiteY2" fmla="*/ 1482810 h 2118709"/>
              <a:gd name="connsiteX3" fmla="*/ 1131823 w 1131823"/>
              <a:gd name="connsiteY3" fmla="*/ 0 h 2118709"/>
              <a:gd name="connsiteX0" fmla="*/ 847617 w 1131823"/>
              <a:gd name="connsiteY0" fmla="*/ 2075935 h 2075935"/>
              <a:gd name="connsiteX1" fmla="*/ 167996 w 1131823"/>
              <a:gd name="connsiteY1" fmla="*/ 2038865 h 2075935"/>
              <a:gd name="connsiteX2" fmla="*/ 56785 w 1131823"/>
              <a:gd name="connsiteY2" fmla="*/ 1482810 h 2075935"/>
              <a:gd name="connsiteX3" fmla="*/ 1131823 w 1131823"/>
              <a:gd name="connsiteY3" fmla="*/ 0 h 2075935"/>
              <a:gd name="connsiteX0" fmla="*/ 802910 w 1087116"/>
              <a:gd name="connsiteY0" fmla="*/ 2075935 h 2075935"/>
              <a:gd name="connsiteX1" fmla="*/ 123289 w 1087116"/>
              <a:gd name="connsiteY1" fmla="*/ 2038865 h 2075935"/>
              <a:gd name="connsiteX2" fmla="*/ 12078 w 1087116"/>
              <a:gd name="connsiteY2" fmla="*/ 1482810 h 2075935"/>
              <a:gd name="connsiteX3" fmla="*/ 1087116 w 1087116"/>
              <a:gd name="connsiteY3" fmla="*/ 0 h 2075935"/>
              <a:gd name="connsiteX0" fmla="*/ 832029 w 1116235"/>
              <a:gd name="connsiteY0" fmla="*/ 2075935 h 2075935"/>
              <a:gd name="connsiteX1" fmla="*/ 152408 w 1116235"/>
              <a:gd name="connsiteY1" fmla="*/ 2038865 h 2075935"/>
              <a:gd name="connsiteX2" fmla="*/ 41197 w 1116235"/>
              <a:gd name="connsiteY2" fmla="*/ 1482810 h 2075935"/>
              <a:gd name="connsiteX3" fmla="*/ 1116235 w 1116235"/>
              <a:gd name="connsiteY3" fmla="*/ 0 h 2075935"/>
              <a:gd name="connsiteX0" fmla="*/ 832029 w 1116235"/>
              <a:gd name="connsiteY0" fmla="*/ 2075935 h 2075935"/>
              <a:gd name="connsiteX1" fmla="*/ 152408 w 1116235"/>
              <a:gd name="connsiteY1" fmla="*/ 2038865 h 2075935"/>
              <a:gd name="connsiteX2" fmla="*/ 41197 w 1116235"/>
              <a:gd name="connsiteY2" fmla="*/ 1482810 h 2075935"/>
              <a:gd name="connsiteX3" fmla="*/ 1116235 w 1116235"/>
              <a:gd name="connsiteY3" fmla="*/ 0 h 2075935"/>
              <a:gd name="connsiteX0" fmla="*/ 837378 w 1121584"/>
              <a:gd name="connsiteY0" fmla="*/ 2075935 h 2157016"/>
              <a:gd name="connsiteX1" fmla="*/ 157757 w 1121584"/>
              <a:gd name="connsiteY1" fmla="*/ 2038865 h 2157016"/>
              <a:gd name="connsiteX2" fmla="*/ 46546 w 1121584"/>
              <a:gd name="connsiteY2" fmla="*/ 1482810 h 2157016"/>
              <a:gd name="connsiteX3" fmla="*/ 1121584 w 1121584"/>
              <a:gd name="connsiteY3" fmla="*/ 0 h 2157016"/>
              <a:gd name="connsiteX0" fmla="*/ 832029 w 1116235"/>
              <a:gd name="connsiteY0" fmla="*/ 2075935 h 2075935"/>
              <a:gd name="connsiteX1" fmla="*/ 152408 w 1116235"/>
              <a:gd name="connsiteY1" fmla="*/ 2038865 h 2075935"/>
              <a:gd name="connsiteX2" fmla="*/ 41197 w 1116235"/>
              <a:gd name="connsiteY2" fmla="*/ 1482810 h 2075935"/>
              <a:gd name="connsiteX3" fmla="*/ 1116235 w 1116235"/>
              <a:gd name="connsiteY3" fmla="*/ 0 h 2075935"/>
              <a:gd name="connsiteX0" fmla="*/ 842160 w 1126366"/>
              <a:gd name="connsiteY0" fmla="*/ 2075935 h 2075935"/>
              <a:gd name="connsiteX1" fmla="*/ 187252 w 1126366"/>
              <a:gd name="connsiteY1" fmla="*/ 2038865 h 2075935"/>
              <a:gd name="connsiteX2" fmla="*/ 51328 w 1126366"/>
              <a:gd name="connsiteY2" fmla="*/ 1482810 h 2075935"/>
              <a:gd name="connsiteX3" fmla="*/ 1126366 w 1126366"/>
              <a:gd name="connsiteY3" fmla="*/ 0 h 2075935"/>
              <a:gd name="connsiteX0" fmla="*/ 857751 w 1141957"/>
              <a:gd name="connsiteY0" fmla="*/ 2075935 h 2118709"/>
              <a:gd name="connsiteX1" fmla="*/ 202843 w 1141957"/>
              <a:gd name="connsiteY1" fmla="*/ 2038865 h 2118709"/>
              <a:gd name="connsiteX2" fmla="*/ 66919 w 1141957"/>
              <a:gd name="connsiteY2" fmla="*/ 1482810 h 2118709"/>
              <a:gd name="connsiteX3" fmla="*/ 1141957 w 1141957"/>
              <a:gd name="connsiteY3" fmla="*/ 0 h 2118709"/>
              <a:gd name="connsiteX0" fmla="*/ 803769 w 1087975"/>
              <a:gd name="connsiteY0" fmla="*/ 2075935 h 2118709"/>
              <a:gd name="connsiteX1" fmla="*/ 148861 w 1087975"/>
              <a:gd name="connsiteY1" fmla="*/ 2038865 h 2118709"/>
              <a:gd name="connsiteX2" fmla="*/ 12937 w 1087975"/>
              <a:gd name="connsiteY2" fmla="*/ 1482810 h 2118709"/>
              <a:gd name="connsiteX3" fmla="*/ 1087975 w 1087975"/>
              <a:gd name="connsiteY3" fmla="*/ 0 h 2118709"/>
              <a:gd name="connsiteX0" fmla="*/ 857751 w 1141957"/>
              <a:gd name="connsiteY0" fmla="*/ 2075935 h 2118709"/>
              <a:gd name="connsiteX1" fmla="*/ 202843 w 1141957"/>
              <a:gd name="connsiteY1" fmla="*/ 2038865 h 2118709"/>
              <a:gd name="connsiteX2" fmla="*/ 66919 w 1141957"/>
              <a:gd name="connsiteY2" fmla="*/ 1482810 h 2118709"/>
              <a:gd name="connsiteX3" fmla="*/ 1141957 w 1141957"/>
              <a:gd name="connsiteY3" fmla="*/ 0 h 2118709"/>
              <a:gd name="connsiteX0" fmla="*/ 814367 w 1098573"/>
              <a:gd name="connsiteY0" fmla="*/ 2075935 h 2118709"/>
              <a:gd name="connsiteX1" fmla="*/ 159459 w 1098573"/>
              <a:gd name="connsiteY1" fmla="*/ 2038865 h 2118709"/>
              <a:gd name="connsiteX2" fmla="*/ 23535 w 1098573"/>
              <a:gd name="connsiteY2" fmla="*/ 1482810 h 2118709"/>
              <a:gd name="connsiteX3" fmla="*/ 1098573 w 1098573"/>
              <a:gd name="connsiteY3" fmla="*/ 0 h 2118709"/>
              <a:gd name="connsiteX0" fmla="*/ 830803 w 1115009"/>
              <a:gd name="connsiteY0" fmla="*/ 2075935 h 2075935"/>
              <a:gd name="connsiteX1" fmla="*/ 175895 w 1115009"/>
              <a:gd name="connsiteY1" fmla="*/ 2038865 h 2075935"/>
              <a:gd name="connsiteX2" fmla="*/ 39971 w 1115009"/>
              <a:gd name="connsiteY2" fmla="*/ 1482810 h 2075935"/>
              <a:gd name="connsiteX3" fmla="*/ 1115009 w 1115009"/>
              <a:gd name="connsiteY3" fmla="*/ 0 h 2075935"/>
              <a:gd name="connsiteX0" fmla="*/ 830803 w 1115009"/>
              <a:gd name="connsiteY0" fmla="*/ 2075935 h 2093624"/>
              <a:gd name="connsiteX1" fmla="*/ 175895 w 1115009"/>
              <a:gd name="connsiteY1" fmla="*/ 2038865 h 2093624"/>
              <a:gd name="connsiteX2" fmla="*/ 39971 w 1115009"/>
              <a:gd name="connsiteY2" fmla="*/ 1482810 h 2093624"/>
              <a:gd name="connsiteX3" fmla="*/ 1115009 w 1115009"/>
              <a:gd name="connsiteY3" fmla="*/ 0 h 2093624"/>
              <a:gd name="connsiteX0" fmla="*/ 847150 w 1131356"/>
              <a:gd name="connsiteY0" fmla="*/ 2075935 h 2090152"/>
              <a:gd name="connsiteX1" fmla="*/ 278739 w 1131356"/>
              <a:gd name="connsiteY1" fmla="*/ 2026508 h 2090152"/>
              <a:gd name="connsiteX2" fmla="*/ 56318 w 1131356"/>
              <a:gd name="connsiteY2" fmla="*/ 1482810 h 2090152"/>
              <a:gd name="connsiteX3" fmla="*/ 1131356 w 1131356"/>
              <a:gd name="connsiteY3" fmla="*/ 0 h 2090152"/>
              <a:gd name="connsiteX0" fmla="*/ 889223 w 1173429"/>
              <a:gd name="connsiteY0" fmla="*/ 2075935 h 2093624"/>
              <a:gd name="connsiteX1" fmla="*/ 197245 w 1173429"/>
              <a:gd name="connsiteY1" fmla="*/ 2038864 h 2093624"/>
              <a:gd name="connsiteX2" fmla="*/ 98391 w 1173429"/>
              <a:gd name="connsiteY2" fmla="*/ 1482810 h 2093624"/>
              <a:gd name="connsiteX3" fmla="*/ 1173429 w 1173429"/>
              <a:gd name="connsiteY3" fmla="*/ 0 h 2093624"/>
              <a:gd name="connsiteX0" fmla="*/ 861568 w 1145774"/>
              <a:gd name="connsiteY0" fmla="*/ 2075935 h 2120120"/>
              <a:gd name="connsiteX1" fmla="*/ 169590 w 1145774"/>
              <a:gd name="connsiteY1" fmla="*/ 2038864 h 2120120"/>
              <a:gd name="connsiteX2" fmla="*/ 70736 w 1145774"/>
              <a:gd name="connsiteY2" fmla="*/ 1482810 h 2120120"/>
              <a:gd name="connsiteX3" fmla="*/ 1145774 w 1145774"/>
              <a:gd name="connsiteY3" fmla="*/ 0 h 2120120"/>
              <a:gd name="connsiteX0" fmla="*/ 861568 w 1145774"/>
              <a:gd name="connsiteY0" fmla="*/ 2075935 h 2097227"/>
              <a:gd name="connsiteX1" fmla="*/ 169590 w 1145774"/>
              <a:gd name="connsiteY1" fmla="*/ 2038864 h 2097227"/>
              <a:gd name="connsiteX2" fmla="*/ 70736 w 1145774"/>
              <a:gd name="connsiteY2" fmla="*/ 1482810 h 2097227"/>
              <a:gd name="connsiteX3" fmla="*/ 1145774 w 1145774"/>
              <a:gd name="connsiteY3" fmla="*/ 0 h 2097227"/>
              <a:gd name="connsiteX0" fmla="*/ 807100 w 1091306"/>
              <a:gd name="connsiteY0" fmla="*/ 2075935 h 2097227"/>
              <a:gd name="connsiteX1" fmla="*/ 115122 w 1091306"/>
              <a:gd name="connsiteY1" fmla="*/ 2038864 h 2097227"/>
              <a:gd name="connsiteX2" fmla="*/ 16268 w 1091306"/>
              <a:gd name="connsiteY2" fmla="*/ 1482810 h 2097227"/>
              <a:gd name="connsiteX3" fmla="*/ 1091306 w 1091306"/>
              <a:gd name="connsiteY3" fmla="*/ 0 h 2097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1306" h="2097227">
                <a:moveTo>
                  <a:pt x="807100" y="2075935"/>
                </a:moveTo>
                <a:cubicBezTo>
                  <a:pt x="438456" y="2105797"/>
                  <a:pt x="222213" y="2113003"/>
                  <a:pt x="115122" y="2038864"/>
                </a:cubicBezTo>
                <a:cubicBezTo>
                  <a:pt x="8031" y="1964725"/>
                  <a:pt x="-22861" y="1649626"/>
                  <a:pt x="16268" y="1482810"/>
                </a:cubicBezTo>
                <a:cubicBezTo>
                  <a:pt x="55397" y="1315994"/>
                  <a:pt x="646462" y="501478"/>
                  <a:pt x="1091306" y="0"/>
                </a:cubicBezTo>
              </a:path>
            </a:pathLst>
          </a:custGeom>
          <a:noFill/>
          <a:ln w="25400">
            <a:solidFill>
              <a:schemeClr val="tx1"/>
            </a:solidFill>
            <a:tailEnd type="triangle" w="lg" len="lg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934975B-F75C-124A-8EB5-05CF362E6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8862" y="1989788"/>
            <a:ext cx="2731265" cy="799102"/>
          </a:xfrm>
          <a:prstGeom prst="roundRect">
            <a:avLst>
              <a:gd name="adj" fmla="val 3277"/>
            </a:avLst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Policy/value functions</a:t>
            </a:r>
          </a:p>
        </p:txBody>
      </p:sp>
    </p:spTree>
    <p:extLst>
      <p:ext uri="{BB962C8B-B14F-4D97-AF65-F5344CB8AC3E}">
        <p14:creationId xmlns:p14="http://schemas.microsoft.com/office/powerpoint/2010/main" val="171491803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8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Dyna: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Integrated Planning, Acting, and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8D60A0-CFC7-304C-9563-88012496A576}"/>
              </a:ext>
            </a:extLst>
          </p:cNvPr>
          <p:cNvSpPr txBox="1"/>
          <p:nvPr/>
        </p:nvSpPr>
        <p:spPr>
          <a:xfrm>
            <a:off x="4917091" y="1530606"/>
            <a:ext cx="2242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value/policy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260D87-150D-5942-B9B2-8A2C49552DA8}"/>
              </a:ext>
            </a:extLst>
          </p:cNvPr>
          <p:cNvSpPr txBox="1"/>
          <p:nvPr/>
        </p:nvSpPr>
        <p:spPr>
          <a:xfrm>
            <a:off x="6749752" y="4454929"/>
            <a:ext cx="2064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experience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23D75A3D-6766-024E-A355-00A1EDB3C2B0}"/>
              </a:ext>
            </a:extLst>
          </p:cNvPr>
          <p:cNvSpPr/>
          <p:nvPr/>
        </p:nvSpPr>
        <p:spPr>
          <a:xfrm>
            <a:off x="3866887" y="1484380"/>
            <a:ext cx="4297680" cy="4297680"/>
          </a:xfrm>
          <a:prstGeom prst="arc">
            <a:avLst>
              <a:gd name="adj1" fmla="val 18295081"/>
              <a:gd name="adj2" fmla="val 1417547"/>
            </a:avLst>
          </a:prstGeom>
          <a:ln w="635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C39FA6AD-D19B-B14E-A313-4DB800556AA2}"/>
              </a:ext>
            </a:extLst>
          </p:cNvPr>
          <p:cNvSpPr/>
          <p:nvPr/>
        </p:nvSpPr>
        <p:spPr>
          <a:xfrm>
            <a:off x="3866887" y="1484380"/>
            <a:ext cx="4297680" cy="4297680"/>
          </a:xfrm>
          <a:prstGeom prst="arc">
            <a:avLst>
              <a:gd name="adj1" fmla="val 2410704"/>
              <a:gd name="adj2" fmla="val 8148719"/>
            </a:avLst>
          </a:prstGeom>
          <a:ln w="635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874ACDA9-958A-F34C-92B5-73A3D9E15FCA}"/>
              </a:ext>
            </a:extLst>
          </p:cNvPr>
          <p:cNvSpPr/>
          <p:nvPr/>
        </p:nvSpPr>
        <p:spPr>
          <a:xfrm>
            <a:off x="3866887" y="1484380"/>
            <a:ext cx="4297680" cy="4297680"/>
          </a:xfrm>
          <a:prstGeom prst="arc">
            <a:avLst>
              <a:gd name="adj1" fmla="val 9311306"/>
              <a:gd name="adj2" fmla="val 14061900"/>
            </a:avLst>
          </a:prstGeom>
          <a:ln w="635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24EFBA79-6E3C-2A43-9CB2-C762493CE9BC}"/>
              </a:ext>
            </a:extLst>
          </p:cNvPr>
          <p:cNvSpPr/>
          <p:nvPr/>
        </p:nvSpPr>
        <p:spPr>
          <a:xfrm>
            <a:off x="5899690" y="376157"/>
            <a:ext cx="4324027" cy="4380193"/>
          </a:xfrm>
          <a:prstGeom prst="arc">
            <a:avLst>
              <a:gd name="adj1" fmla="val 7206714"/>
              <a:gd name="adj2" fmla="val 11199667"/>
            </a:avLst>
          </a:prstGeom>
          <a:ln w="635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2BFED2-4FB9-244F-AFF0-C29DE19FF46D}"/>
              </a:ext>
            </a:extLst>
          </p:cNvPr>
          <p:cNvSpPr txBox="1"/>
          <p:nvPr/>
        </p:nvSpPr>
        <p:spPr>
          <a:xfrm>
            <a:off x="3677362" y="4454929"/>
            <a:ext cx="1242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DFA6BF-BEF8-F448-94E4-AD64B1180E30}"/>
              </a:ext>
            </a:extLst>
          </p:cNvPr>
          <p:cNvSpPr txBox="1"/>
          <p:nvPr/>
        </p:nvSpPr>
        <p:spPr>
          <a:xfrm>
            <a:off x="2586600" y="2996309"/>
            <a:ext cx="1351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planning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A3DD47-E25E-A640-9683-4636D766E9FB}"/>
              </a:ext>
            </a:extLst>
          </p:cNvPr>
          <p:cNvSpPr txBox="1"/>
          <p:nvPr/>
        </p:nvSpPr>
        <p:spPr>
          <a:xfrm>
            <a:off x="5374366" y="5760831"/>
            <a:ext cx="12827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model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B7DBD5-8BAC-2A4E-8D0C-7D85AFC0DF02}"/>
              </a:ext>
            </a:extLst>
          </p:cNvPr>
          <p:cNvSpPr txBox="1"/>
          <p:nvPr/>
        </p:nvSpPr>
        <p:spPr>
          <a:xfrm>
            <a:off x="8002133" y="2561881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85FBBC-7F8C-194F-A3C2-D938B879B2F8}"/>
              </a:ext>
            </a:extLst>
          </p:cNvPr>
          <p:cNvSpPr txBox="1"/>
          <p:nvPr/>
        </p:nvSpPr>
        <p:spPr>
          <a:xfrm>
            <a:off x="6095258" y="3068311"/>
            <a:ext cx="10230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direct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RL</a:t>
            </a:r>
          </a:p>
        </p:txBody>
      </p:sp>
    </p:spTree>
    <p:extLst>
      <p:ext uri="{BB962C8B-B14F-4D97-AF65-F5344CB8AC3E}">
        <p14:creationId xmlns:p14="http://schemas.microsoft.com/office/powerpoint/2010/main" val="2014252554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8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Model-Based RL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8D60A0-CFC7-304C-9563-88012496A576}"/>
              </a:ext>
            </a:extLst>
          </p:cNvPr>
          <p:cNvSpPr txBox="1"/>
          <p:nvPr/>
        </p:nvSpPr>
        <p:spPr>
          <a:xfrm>
            <a:off x="4917091" y="1530606"/>
            <a:ext cx="2242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value/policy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260D87-150D-5942-B9B2-8A2C49552DA8}"/>
              </a:ext>
            </a:extLst>
          </p:cNvPr>
          <p:cNvSpPr txBox="1"/>
          <p:nvPr/>
        </p:nvSpPr>
        <p:spPr>
          <a:xfrm>
            <a:off x="6749752" y="4454929"/>
            <a:ext cx="2064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experience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23D75A3D-6766-024E-A355-00A1EDB3C2B0}"/>
              </a:ext>
            </a:extLst>
          </p:cNvPr>
          <p:cNvSpPr/>
          <p:nvPr/>
        </p:nvSpPr>
        <p:spPr>
          <a:xfrm>
            <a:off x="3866887" y="1484380"/>
            <a:ext cx="4297680" cy="4297680"/>
          </a:xfrm>
          <a:prstGeom prst="arc">
            <a:avLst>
              <a:gd name="adj1" fmla="val 18295081"/>
              <a:gd name="adj2" fmla="val 1417547"/>
            </a:avLst>
          </a:prstGeom>
          <a:ln w="635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C39FA6AD-D19B-B14E-A313-4DB800556AA2}"/>
              </a:ext>
            </a:extLst>
          </p:cNvPr>
          <p:cNvSpPr/>
          <p:nvPr/>
        </p:nvSpPr>
        <p:spPr>
          <a:xfrm>
            <a:off x="3866887" y="1484380"/>
            <a:ext cx="4297680" cy="4297680"/>
          </a:xfrm>
          <a:prstGeom prst="arc">
            <a:avLst>
              <a:gd name="adj1" fmla="val 2410704"/>
              <a:gd name="adj2" fmla="val 8148719"/>
            </a:avLst>
          </a:prstGeom>
          <a:ln w="635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874ACDA9-958A-F34C-92B5-73A3D9E15FCA}"/>
              </a:ext>
            </a:extLst>
          </p:cNvPr>
          <p:cNvSpPr/>
          <p:nvPr/>
        </p:nvSpPr>
        <p:spPr>
          <a:xfrm>
            <a:off x="3866887" y="1484380"/>
            <a:ext cx="4297680" cy="4297680"/>
          </a:xfrm>
          <a:prstGeom prst="arc">
            <a:avLst>
              <a:gd name="adj1" fmla="val 9311306"/>
              <a:gd name="adj2" fmla="val 14061900"/>
            </a:avLst>
          </a:prstGeom>
          <a:ln w="635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2BFED2-4FB9-244F-AFF0-C29DE19FF46D}"/>
              </a:ext>
            </a:extLst>
          </p:cNvPr>
          <p:cNvSpPr txBox="1"/>
          <p:nvPr/>
        </p:nvSpPr>
        <p:spPr>
          <a:xfrm>
            <a:off x="3677362" y="4454929"/>
            <a:ext cx="1242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DFA6BF-BEF8-F448-94E4-AD64B1180E30}"/>
              </a:ext>
            </a:extLst>
          </p:cNvPr>
          <p:cNvSpPr txBox="1"/>
          <p:nvPr/>
        </p:nvSpPr>
        <p:spPr>
          <a:xfrm>
            <a:off x="2586600" y="2996309"/>
            <a:ext cx="1351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planning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A3DD47-E25E-A640-9683-4636D766E9FB}"/>
              </a:ext>
            </a:extLst>
          </p:cNvPr>
          <p:cNvSpPr txBox="1"/>
          <p:nvPr/>
        </p:nvSpPr>
        <p:spPr>
          <a:xfrm>
            <a:off x="5374366" y="5760831"/>
            <a:ext cx="12827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model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B7DBD5-8BAC-2A4E-8D0C-7D85AFC0DF02}"/>
              </a:ext>
            </a:extLst>
          </p:cNvPr>
          <p:cNvSpPr txBox="1"/>
          <p:nvPr/>
        </p:nvSpPr>
        <p:spPr>
          <a:xfrm>
            <a:off x="8002133" y="2561881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acting</a:t>
            </a:r>
          </a:p>
        </p:txBody>
      </p:sp>
    </p:spTree>
    <p:extLst>
      <p:ext uri="{BB962C8B-B14F-4D97-AF65-F5344CB8AC3E}">
        <p14:creationId xmlns:p14="http://schemas.microsoft.com/office/powerpoint/2010/main" val="612693281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8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Model-Free RL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(DQN, A3C) 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8D60A0-CFC7-304C-9563-88012496A576}"/>
              </a:ext>
            </a:extLst>
          </p:cNvPr>
          <p:cNvSpPr txBox="1"/>
          <p:nvPr/>
        </p:nvSpPr>
        <p:spPr>
          <a:xfrm>
            <a:off x="4917091" y="1530606"/>
            <a:ext cx="2242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value/policy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260D87-150D-5942-B9B2-8A2C49552DA8}"/>
              </a:ext>
            </a:extLst>
          </p:cNvPr>
          <p:cNvSpPr txBox="1"/>
          <p:nvPr/>
        </p:nvSpPr>
        <p:spPr>
          <a:xfrm>
            <a:off x="6749752" y="4454929"/>
            <a:ext cx="2064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23D75A3D-6766-024E-A355-00A1EDB3C2B0}"/>
              </a:ext>
            </a:extLst>
          </p:cNvPr>
          <p:cNvSpPr/>
          <p:nvPr/>
        </p:nvSpPr>
        <p:spPr>
          <a:xfrm>
            <a:off x="3866887" y="1484380"/>
            <a:ext cx="4297680" cy="4297680"/>
          </a:xfrm>
          <a:prstGeom prst="arc">
            <a:avLst>
              <a:gd name="adj1" fmla="val 18295081"/>
              <a:gd name="adj2" fmla="val 1417547"/>
            </a:avLst>
          </a:prstGeom>
          <a:ln w="63500">
            <a:solidFill>
              <a:srgbClr val="C00000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C39FA6AD-D19B-B14E-A313-4DB800556AA2}"/>
              </a:ext>
            </a:extLst>
          </p:cNvPr>
          <p:cNvSpPr/>
          <p:nvPr/>
        </p:nvSpPr>
        <p:spPr>
          <a:xfrm>
            <a:off x="3866887" y="1484380"/>
            <a:ext cx="4297680" cy="4297680"/>
          </a:xfrm>
          <a:prstGeom prst="arc">
            <a:avLst>
              <a:gd name="adj1" fmla="val 2410704"/>
              <a:gd name="adj2" fmla="val 8148719"/>
            </a:avLst>
          </a:prstGeom>
          <a:ln w="635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874ACDA9-958A-F34C-92B5-73A3D9E15FCA}"/>
              </a:ext>
            </a:extLst>
          </p:cNvPr>
          <p:cNvSpPr/>
          <p:nvPr/>
        </p:nvSpPr>
        <p:spPr>
          <a:xfrm>
            <a:off x="3866887" y="1484380"/>
            <a:ext cx="4297680" cy="4297680"/>
          </a:xfrm>
          <a:prstGeom prst="arc">
            <a:avLst>
              <a:gd name="adj1" fmla="val 9311306"/>
              <a:gd name="adj2" fmla="val 14061900"/>
            </a:avLst>
          </a:prstGeom>
          <a:ln w="635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24EFBA79-6E3C-2A43-9CB2-C762493CE9BC}"/>
              </a:ext>
            </a:extLst>
          </p:cNvPr>
          <p:cNvSpPr/>
          <p:nvPr/>
        </p:nvSpPr>
        <p:spPr>
          <a:xfrm>
            <a:off x="5899690" y="376157"/>
            <a:ext cx="4324027" cy="4380193"/>
          </a:xfrm>
          <a:prstGeom prst="arc">
            <a:avLst>
              <a:gd name="adj1" fmla="val 7206714"/>
              <a:gd name="adj2" fmla="val 11199667"/>
            </a:avLst>
          </a:prstGeom>
          <a:ln w="63500">
            <a:solidFill>
              <a:srgbClr val="C00000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2BFED2-4FB9-244F-AFF0-C29DE19FF46D}"/>
              </a:ext>
            </a:extLst>
          </p:cNvPr>
          <p:cNvSpPr txBox="1"/>
          <p:nvPr/>
        </p:nvSpPr>
        <p:spPr>
          <a:xfrm>
            <a:off x="3677362" y="4454929"/>
            <a:ext cx="1242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DFA6BF-BEF8-F448-94E4-AD64B1180E30}"/>
              </a:ext>
            </a:extLst>
          </p:cNvPr>
          <p:cNvSpPr txBox="1"/>
          <p:nvPr/>
        </p:nvSpPr>
        <p:spPr>
          <a:xfrm>
            <a:off x="2586600" y="2996309"/>
            <a:ext cx="1351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planning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A3DD47-E25E-A640-9683-4636D766E9FB}"/>
              </a:ext>
            </a:extLst>
          </p:cNvPr>
          <p:cNvSpPr txBox="1"/>
          <p:nvPr/>
        </p:nvSpPr>
        <p:spPr>
          <a:xfrm>
            <a:off x="5374366" y="5760831"/>
            <a:ext cx="12827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model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B7DBD5-8BAC-2A4E-8D0C-7D85AFC0DF02}"/>
              </a:ext>
            </a:extLst>
          </p:cNvPr>
          <p:cNvSpPr txBox="1"/>
          <p:nvPr/>
        </p:nvSpPr>
        <p:spPr>
          <a:xfrm>
            <a:off x="8002133" y="2561881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85FBBC-7F8C-194F-A3C2-D938B879B2F8}"/>
              </a:ext>
            </a:extLst>
          </p:cNvPr>
          <p:cNvSpPr txBox="1"/>
          <p:nvPr/>
        </p:nvSpPr>
        <p:spPr>
          <a:xfrm>
            <a:off x="6095258" y="3068311"/>
            <a:ext cx="10230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</a:t>
            </a:r>
            <a:b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RL</a:t>
            </a:r>
          </a:p>
        </p:txBody>
      </p:sp>
    </p:spTree>
    <p:extLst>
      <p:ext uri="{BB962C8B-B14F-4D97-AF65-F5344CB8AC3E}">
        <p14:creationId xmlns:p14="http://schemas.microsoft.com/office/powerpoint/2010/main" val="2865083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</a:t>
            </a:fld>
            <a:endParaRPr lang="zh-TW" alt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7C4CE39-B7F3-D44C-A6D7-1917671DC302}"/>
              </a:ext>
            </a:extLst>
          </p:cNvPr>
          <p:cNvSpPr/>
          <p:nvPr/>
        </p:nvSpPr>
        <p:spPr>
          <a:xfrm>
            <a:off x="2537062" y="4084585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AEE3E05-F136-2644-947B-45BD07AB1662}"/>
              </a:ext>
            </a:extLst>
          </p:cNvPr>
          <p:cNvSpPr/>
          <p:nvPr/>
        </p:nvSpPr>
        <p:spPr>
          <a:xfrm>
            <a:off x="6024030" y="4084586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7F294-F20A-694C-A107-3033C31DD8F3}"/>
              </a:ext>
            </a:extLst>
          </p:cNvPr>
          <p:cNvSpPr txBox="1"/>
          <p:nvPr/>
        </p:nvSpPr>
        <p:spPr>
          <a:xfrm>
            <a:off x="4037036" y="3669992"/>
            <a:ext cx="82586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7A0F6-F483-A348-9950-98FA05A466F5}"/>
              </a:ext>
            </a:extLst>
          </p:cNvPr>
          <p:cNvSpPr txBox="1"/>
          <p:nvPr/>
        </p:nvSpPr>
        <p:spPr>
          <a:xfrm>
            <a:off x="7431497" y="3669992"/>
            <a:ext cx="75373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D5FA2-723B-9548-88ED-5C5C46BB0C35}"/>
              </a:ext>
            </a:extLst>
          </p:cNvPr>
          <p:cNvSpPr txBox="1"/>
          <p:nvPr/>
        </p:nvSpPr>
        <p:spPr>
          <a:xfrm>
            <a:off x="3938142" y="1994064"/>
            <a:ext cx="48221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DBEA34-4532-9464-63E1-7DC8839D9834}"/>
              </a:ext>
            </a:extLst>
          </p:cNvPr>
          <p:cNvSpPr txBox="1"/>
          <p:nvPr/>
        </p:nvSpPr>
        <p:spPr>
          <a:xfrm>
            <a:off x="3631025" y="5391077"/>
            <a:ext cx="12971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5F07AB-4207-7A20-CC16-6DB7C7446D0C}"/>
              </a:ext>
            </a:extLst>
          </p:cNvPr>
          <p:cNvSpPr txBox="1"/>
          <p:nvPr/>
        </p:nvSpPr>
        <p:spPr>
          <a:xfrm>
            <a:off x="6762737" y="5391077"/>
            <a:ext cx="16674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Output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A8031C-B965-664A-5395-FB2CFD82DFD4}"/>
              </a:ext>
            </a:extLst>
          </p:cNvPr>
          <p:cNvSpPr txBox="1"/>
          <p:nvPr/>
        </p:nvSpPr>
        <p:spPr>
          <a:xfrm>
            <a:off x="6974641" y="6056781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label</a:t>
            </a:r>
          </a:p>
        </p:txBody>
      </p:sp>
    </p:spTree>
    <p:extLst>
      <p:ext uri="{BB962C8B-B14F-4D97-AF65-F5344CB8AC3E}">
        <p14:creationId xmlns:p14="http://schemas.microsoft.com/office/powerpoint/2010/main" val="3058119759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"/>
            <a:ext cx="8229600" cy="129267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Algorithms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240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D7CB32-7577-8743-B905-0DF4910B03CC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amitray.com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/deep-learning-past-present-and-future-a-review/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4E64153-ECCC-B844-9D6A-247FABEDF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1714" y="3240084"/>
            <a:ext cx="7963693" cy="665768"/>
          </a:xfrm>
          <a:prstGeom prst="roundRect">
            <a:avLst>
              <a:gd name="adj" fmla="val 5381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Q-Learning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AD1E63D-4531-294D-BE9D-5B565F4B8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1713" y="3900485"/>
            <a:ext cx="2660396" cy="665768"/>
          </a:xfrm>
          <a:prstGeom prst="roundRect">
            <a:avLst>
              <a:gd name="adj" fmla="val 5381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TD Learning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89EE963-067A-804F-9ED0-10450E20E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2109" y="3900485"/>
            <a:ext cx="2660396" cy="665768"/>
          </a:xfrm>
          <a:prstGeom prst="roundRect">
            <a:avLst>
              <a:gd name="adj" fmla="val 5381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Partially Observable MDP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(POMDP)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9B8C693-CB57-234C-8181-6B53582B0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8059" y="3900485"/>
            <a:ext cx="2629664" cy="665768"/>
          </a:xfrm>
          <a:prstGeom prst="roundRect">
            <a:avLst>
              <a:gd name="adj" fmla="val 5381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Actor-Critic Methods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DBE7BFF-E37D-B546-8151-A55447D5DF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031" y="1327582"/>
            <a:ext cx="7963693" cy="665768"/>
          </a:xfrm>
          <a:prstGeom prst="roundRect">
            <a:avLst>
              <a:gd name="adj" fmla="val 5381"/>
            </a:avLst>
          </a:prstGeom>
          <a:solidFill>
            <a:srgbClr val="D5FC79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Deep Reinforcement Learning (DRL)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7244AB3-3D39-B347-ADEC-AA6AA8E70E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030" y="1993350"/>
            <a:ext cx="2660396" cy="665768"/>
          </a:xfrm>
          <a:prstGeom prst="roundRect">
            <a:avLst>
              <a:gd name="adj" fmla="val 5381"/>
            </a:avLst>
          </a:prstGeom>
          <a:solidFill>
            <a:srgbClr val="D5FC79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Dynamic Programming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2F67369-1863-1149-916B-083709354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4426" y="1993350"/>
            <a:ext cx="2660396" cy="665768"/>
          </a:xfrm>
          <a:prstGeom prst="roundRect">
            <a:avLst>
              <a:gd name="adj" fmla="val 5381"/>
            </a:avLst>
          </a:prstGeom>
          <a:solidFill>
            <a:srgbClr val="D5FC79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Markov Decision Process (MDP)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1947D82-DE44-ED46-B696-4A33D22D6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0377" y="1993350"/>
            <a:ext cx="2637347" cy="665768"/>
          </a:xfrm>
          <a:prstGeom prst="roundRect">
            <a:avLst>
              <a:gd name="adj" fmla="val 5381"/>
            </a:avLst>
          </a:prstGeom>
          <a:solidFill>
            <a:srgbClr val="D5FC79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Monte Carlo Method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11DDDC8-6203-F44A-91B5-0BDE0B811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4763" y="5152586"/>
            <a:ext cx="7963693" cy="665768"/>
          </a:xfrm>
          <a:prstGeom prst="roundRect">
            <a:avLst>
              <a:gd name="adj" fmla="val 538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Deep Q Network (DQN)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6A36B1DC-9B4B-4B47-8E09-0C35395CE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4762" y="5812987"/>
            <a:ext cx="1861493" cy="665768"/>
          </a:xfrm>
          <a:prstGeom prst="roundRect">
            <a:avLst>
              <a:gd name="adj" fmla="val 538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Double DQN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373D5F7-F275-784A-881F-36ABFB687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6254" y="5812987"/>
            <a:ext cx="2064328" cy="665768"/>
          </a:xfrm>
          <a:prstGeom prst="roundRect">
            <a:avLst>
              <a:gd name="adj" fmla="val 538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Neural Fitted Q Learning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87FF02F-7661-D145-9BC0-89475612E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6148" y="5812987"/>
            <a:ext cx="2023344" cy="665768"/>
          </a:xfrm>
          <a:prstGeom prst="roundRect">
            <a:avLst>
              <a:gd name="adj" fmla="val 538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Deep Recurrent Q Network (DQRN)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E00BDDDE-31B2-7546-964B-2B9FF5BC7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9493" y="5812987"/>
            <a:ext cx="942108" cy="665768"/>
          </a:xfrm>
          <a:prstGeom prst="roundRect">
            <a:avLst>
              <a:gd name="adj" fmla="val 538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A3C</a:t>
            </a:r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3E513FB0-D077-6840-82BC-686F7ECB16C2}"/>
              </a:ext>
            </a:extLst>
          </p:cNvPr>
          <p:cNvSpPr/>
          <p:nvPr/>
        </p:nvSpPr>
        <p:spPr>
          <a:xfrm>
            <a:off x="5577017" y="2676095"/>
            <a:ext cx="926757" cy="51650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2E290E47-583F-0A41-B576-1EE0A99E2071}"/>
              </a:ext>
            </a:extLst>
          </p:cNvPr>
          <p:cNvSpPr/>
          <p:nvPr/>
        </p:nvSpPr>
        <p:spPr>
          <a:xfrm>
            <a:off x="5562770" y="4601166"/>
            <a:ext cx="926757" cy="51650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A3B279E-038E-244C-8652-5E6FF658E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2" y="5812987"/>
            <a:ext cx="1063805" cy="665768"/>
          </a:xfrm>
          <a:prstGeom prst="roundRect">
            <a:avLst>
              <a:gd name="adj" fmla="val 538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Rainbow</a:t>
            </a:r>
          </a:p>
        </p:txBody>
      </p:sp>
    </p:spTree>
    <p:extLst>
      <p:ext uri="{BB962C8B-B14F-4D97-AF65-F5344CB8AC3E}">
        <p14:creationId xmlns:p14="http://schemas.microsoft.com/office/powerpoint/2010/main" val="2540362892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10A07-5E2B-CF47-868B-4F40F9506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24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Human-level control through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deep reinforcement</a:t>
            </a:r>
            <a:r>
              <a:rPr lang="zh-TW" altLang="en-US" dirty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learning</a:t>
            </a:r>
            <a:r>
              <a:rPr lang="zh-TW" altLang="en-US" dirty="0">
                <a:solidFill>
                  <a:schemeClr val="accent1"/>
                </a:solidFill>
              </a:rPr>
              <a:t> </a:t>
            </a:r>
            <a:r>
              <a:rPr lang="en-US" altLang="zh-TW" dirty="0">
                <a:solidFill>
                  <a:schemeClr val="accent1"/>
                </a:solidFill>
              </a:rPr>
              <a:t>(DQN)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2EF3DA-2C92-374F-9B62-4295495FB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0B850F-FF27-8641-860E-E1673EA60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730" y="1431498"/>
            <a:ext cx="7826539" cy="45499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33D8C2C-737E-0443-B087-AE7760329637}"/>
              </a:ext>
            </a:extLst>
          </p:cNvPr>
          <p:cNvSpPr/>
          <p:nvPr/>
        </p:nvSpPr>
        <p:spPr>
          <a:xfrm>
            <a:off x="1981198" y="6519446"/>
            <a:ext cx="8229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Volodymyr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Mnih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Koray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Kavukcuoglu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David Silver, Andrei A.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Rusu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Joel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Veness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Marc G.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Bellemare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Alex Graves et al. "Human-level control through deep reinforcement learning." Nature 518, no. 7540 (2015): 529.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11920C-56B0-C54E-9F09-3566B44ED59E}"/>
              </a:ext>
            </a:extLst>
          </p:cNvPr>
          <p:cNvSpPr/>
          <p:nvPr/>
        </p:nvSpPr>
        <p:spPr>
          <a:xfrm>
            <a:off x="2835493" y="6037366"/>
            <a:ext cx="67023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Schematic illustration of the convolutional neural network</a:t>
            </a:r>
          </a:p>
        </p:txBody>
      </p:sp>
    </p:spTree>
    <p:extLst>
      <p:ext uri="{BB962C8B-B14F-4D97-AF65-F5344CB8AC3E}">
        <p14:creationId xmlns:p14="http://schemas.microsoft.com/office/powerpoint/2010/main" val="2398386363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30BF9-0DE7-634E-ADA2-EB903E736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1805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Deep Q-Network (DQN)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70FCA-C6F5-7E4C-8352-7044AC347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FA296A-5484-A949-9B38-C585FBBEC4AD}"/>
              </a:ext>
            </a:extLst>
          </p:cNvPr>
          <p:cNvSpPr/>
          <p:nvPr/>
        </p:nvSpPr>
        <p:spPr>
          <a:xfrm>
            <a:off x="2775030" y="6599657"/>
            <a:ext cx="62454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neuro.cs.ut.ee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/demystifying-deep-reinforcement-learning/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DA977CF-68F0-6A40-B77A-DDACE20C6E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3793" y="5084619"/>
            <a:ext cx="1228172" cy="1136073"/>
          </a:xfrm>
          <a:prstGeom prst="roundRect">
            <a:avLst>
              <a:gd name="adj" fmla="val 4768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2E1EF6C-C008-0A4D-A52C-197F323962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0109" y="5084619"/>
            <a:ext cx="1228172" cy="1136073"/>
          </a:xfrm>
          <a:prstGeom prst="roundRect">
            <a:avLst>
              <a:gd name="adj" fmla="val 4768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69E3D83-370E-6C44-8C19-14035C9800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5374" y="5009921"/>
            <a:ext cx="1228172" cy="1136073"/>
          </a:xfrm>
          <a:prstGeom prst="roundRect">
            <a:avLst>
              <a:gd name="adj" fmla="val 4768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760748A-1656-A54B-80C1-D72F3D0B10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3772" y="5009921"/>
            <a:ext cx="1228172" cy="1136073"/>
          </a:xfrm>
          <a:prstGeom prst="roundRect">
            <a:avLst>
              <a:gd name="adj" fmla="val 4768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48C698B-B040-6646-9723-817DE62CC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0627" y="5009921"/>
            <a:ext cx="1228172" cy="1136073"/>
          </a:xfrm>
          <a:prstGeom prst="roundRect">
            <a:avLst>
              <a:gd name="adj" fmla="val 4768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9190909-EFF7-834C-AF1C-6AAA8898F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0249" y="1713028"/>
            <a:ext cx="1507524" cy="832465"/>
          </a:xfrm>
          <a:prstGeom prst="roundRect">
            <a:avLst>
              <a:gd name="adj" fmla="val 4768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Q-value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33971E1-2FE7-3048-9E42-3EF067619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3971" y="1713028"/>
            <a:ext cx="1507524" cy="832465"/>
          </a:xfrm>
          <a:prstGeom prst="roundRect">
            <a:avLst>
              <a:gd name="adj" fmla="val 4768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Q-value 1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3606426-FC38-7E46-A0BE-D19488C035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7765" y="1713028"/>
            <a:ext cx="1507524" cy="832465"/>
          </a:xfrm>
          <a:prstGeom prst="roundRect">
            <a:avLst>
              <a:gd name="adj" fmla="val 4768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Q-value 2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9FB7AC3-925B-AD41-A661-051D12948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1559" y="1701229"/>
            <a:ext cx="1507524" cy="832465"/>
          </a:xfrm>
          <a:prstGeom prst="roundRect">
            <a:avLst>
              <a:gd name="adj" fmla="val 4768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Q-value 3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099B437-8F3D-2A46-B3CB-A41CFA30F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8182" y="3374161"/>
            <a:ext cx="2108510" cy="1012488"/>
          </a:xfrm>
          <a:prstGeom prst="roundRect">
            <a:avLst>
              <a:gd name="adj" fmla="val 4768"/>
            </a:avLst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B74C964-9483-9F46-9449-4E0351930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7272" y="3374719"/>
            <a:ext cx="2108510" cy="1012488"/>
          </a:xfrm>
          <a:prstGeom prst="roundRect">
            <a:avLst>
              <a:gd name="adj" fmla="val 4768"/>
            </a:avLst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644C359-E92D-264B-BE6D-8D5D0E45A4E1}"/>
              </a:ext>
            </a:extLst>
          </p:cNvPr>
          <p:cNvCxnSpPr>
            <a:cxnSpLocks/>
            <a:stCxn id="17" idx="0"/>
            <a:endCxn id="13" idx="2"/>
          </p:cNvCxnSpPr>
          <p:nvPr/>
        </p:nvCxnSpPr>
        <p:spPr>
          <a:xfrm flipH="1" flipV="1">
            <a:off x="3464011" y="2545493"/>
            <a:ext cx="8426" cy="828669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7CD9E01-60D1-D642-A3C7-E0EE6810DBD5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2557859" y="4386650"/>
            <a:ext cx="1002769" cy="623270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6448759-B655-D848-8365-F733C3C94FB7}"/>
              </a:ext>
            </a:extLst>
          </p:cNvPr>
          <p:cNvCxnSpPr>
            <a:cxnSpLocks/>
            <a:stCxn id="12" idx="0"/>
            <a:endCxn id="17" idx="2"/>
          </p:cNvCxnSpPr>
          <p:nvPr/>
        </p:nvCxnSpPr>
        <p:spPr>
          <a:xfrm flipH="1" flipV="1">
            <a:off x="3472437" y="4386650"/>
            <a:ext cx="702276" cy="623271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67DB48A-3997-7648-B901-7FA46AF52BE9}"/>
              </a:ext>
            </a:extLst>
          </p:cNvPr>
          <p:cNvCxnSpPr>
            <a:cxnSpLocks/>
            <a:stCxn id="10" idx="0"/>
            <a:endCxn id="18" idx="2"/>
          </p:cNvCxnSpPr>
          <p:nvPr/>
        </p:nvCxnSpPr>
        <p:spPr>
          <a:xfrm flipV="1">
            <a:off x="7739461" y="4387208"/>
            <a:ext cx="12067" cy="622713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DD33E8C-284B-574F-99CA-5A69D17BCFBA}"/>
              </a:ext>
            </a:extLst>
          </p:cNvPr>
          <p:cNvCxnSpPr>
            <a:cxnSpLocks/>
            <a:stCxn id="18" idx="0"/>
            <a:endCxn id="16" idx="2"/>
          </p:cNvCxnSpPr>
          <p:nvPr/>
        </p:nvCxnSpPr>
        <p:spPr>
          <a:xfrm flipV="1">
            <a:off x="7751527" y="2533693"/>
            <a:ext cx="1853794" cy="841026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B969C34-0F2E-644B-A573-711FC2463BCB}"/>
              </a:ext>
            </a:extLst>
          </p:cNvPr>
          <p:cNvCxnSpPr>
            <a:cxnSpLocks/>
            <a:stCxn id="18" idx="0"/>
            <a:endCxn id="14" idx="2"/>
          </p:cNvCxnSpPr>
          <p:nvPr/>
        </p:nvCxnSpPr>
        <p:spPr>
          <a:xfrm flipH="1" flipV="1">
            <a:off x="5897733" y="2545493"/>
            <a:ext cx="1853794" cy="829227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4FAF2F3-9C4E-774B-A952-646C7ABCE4E9}"/>
              </a:ext>
            </a:extLst>
          </p:cNvPr>
          <p:cNvCxnSpPr>
            <a:cxnSpLocks/>
            <a:stCxn id="18" idx="0"/>
            <a:endCxn id="15" idx="2"/>
          </p:cNvCxnSpPr>
          <p:nvPr/>
        </p:nvCxnSpPr>
        <p:spPr>
          <a:xfrm flipV="1">
            <a:off x="7751527" y="2545493"/>
            <a:ext cx="0" cy="829227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7144987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E40A4-BFAA-7449-B315-30EDDA7BE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with policy represented via DNN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8BB5AD-BE93-5246-9252-17A2BE0C1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AD29E4-0EEE-7B46-835A-21A8C0772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513" y="1802642"/>
            <a:ext cx="9699931" cy="429104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8EF3FF-DE1A-8B4B-8C9E-17200680ADB3}"/>
              </a:ext>
            </a:extLst>
          </p:cNvPr>
          <p:cNvSpPr/>
          <p:nvPr/>
        </p:nvSpPr>
        <p:spPr>
          <a:xfrm>
            <a:off x="1981201" y="6435665"/>
            <a:ext cx="80742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Hongzi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Mao, Mohammad Alizadeh,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Ishai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Menache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Srikanth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Kandula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(2016) "Resource management with deep reinforcement learning." In Proceedings of the 15th ACM Workshop on Hot Topics in Networks, pp. 50-56. ACM, 2016.</a:t>
            </a:r>
          </a:p>
        </p:txBody>
      </p:sp>
    </p:spTree>
    <p:extLst>
      <p:ext uri="{BB962C8B-B14F-4D97-AF65-F5344CB8AC3E}">
        <p14:creationId xmlns:p14="http://schemas.microsoft.com/office/powerpoint/2010/main" val="2708726039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08264-169B-5549-AE09-A9CE9D46D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96983"/>
            <a:ext cx="8229600" cy="1149927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Reinforcement Learning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Deep Q-Learning in FIFA 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23669D-41F6-9B4C-95E3-96E8E22B3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F9F811-B5D5-8848-B00E-66ACB0BA3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500768"/>
            <a:ext cx="8082362" cy="47400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46C7ADF-AE62-4649-9D7B-F50BB5EFC929}"/>
              </a:ext>
            </a:extLst>
          </p:cNvPr>
          <p:cNvSpPr/>
          <p:nvPr/>
        </p:nvSpPr>
        <p:spPr>
          <a:xfrm>
            <a:off x="2475209" y="6611780"/>
            <a:ext cx="724158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/using-deep-q-learning-in-fifa-18-to-perfect-the-art-of-free-kicks-f2e4e979ee66</a:t>
            </a:r>
          </a:p>
        </p:txBody>
      </p:sp>
    </p:spTree>
    <p:extLst>
      <p:ext uri="{BB962C8B-B14F-4D97-AF65-F5344CB8AC3E}">
        <p14:creationId xmlns:p14="http://schemas.microsoft.com/office/powerpoint/2010/main" val="279325998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08264-169B-5549-AE09-A9CE9D46D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96982"/>
            <a:ext cx="8229600" cy="1233054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Asynchronous Advantage Actor-Critic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(A3C)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23669D-41F6-9B4C-95E3-96E8E22B3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6C7ADF-AE62-4649-9D7B-F50BB5EFC929}"/>
              </a:ext>
            </a:extLst>
          </p:cNvPr>
          <p:cNvSpPr/>
          <p:nvPr/>
        </p:nvSpPr>
        <p:spPr>
          <a:xfrm>
            <a:off x="1856509" y="6597924"/>
            <a:ext cx="835429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/emergent-future/simple-reinforcement-learning-with-tensorflow-part-8-asynchronous-actor-critic-agents-a3c-c88f72a5e9f2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EBE2D4-EAF7-134D-B61D-3ED150E0C4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70" t="4700" r="7115" b="3465"/>
          <a:stretch/>
        </p:blipFill>
        <p:spPr>
          <a:xfrm>
            <a:off x="3411803" y="1414743"/>
            <a:ext cx="5368394" cy="509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837063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08264-169B-5549-AE09-A9CE9D46D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96983"/>
            <a:ext cx="8229600" cy="1149927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Training workflow of each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worker agent in A3C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23669D-41F6-9B4C-95E3-96E8E22B3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070ED9-84F0-DB46-BF69-D92846F925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1768" y="1383093"/>
            <a:ext cx="6008465" cy="522316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7214AD1-9363-A24B-AE7B-664B648A5D79}"/>
              </a:ext>
            </a:extLst>
          </p:cNvPr>
          <p:cNvSpPr/>
          <p:nvPr/>
        </p:nvSpPr>
        <p:spPr>
          <a:xfrm>
            <a:off x="1856509" y="6597924"/>
            <a:ext cx="835429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/emergent-future/simple-reinforcement-learning-with-tensorflow-part-8-asynchronous-actor-critic-agents-a3c-c88f72a5e9f2</a:t>
            </a:r>
          </a:p>
        </p:txBody>
      </p:sp>
    </p:spTree>
    <p:extLst>
      <p:ext uri="{BB962C8B-B14F-4D97-AF65-F5344CB8AC3E}">
        <p14:creationId xmlns:p14="http://schemas.microsoft.com/office/powerpoint/2010/main" val="491065488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8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Example: PCMAN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www.kdnuggets.com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/2018/03/5-things-reinforcement-learning.html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40D006-5183-E044-9D85-BEE0AA3EC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974" y="2148635"/>
            <a:ext cx="8279744" cy="367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000100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C7AD1-578A-2548-BC67-CE3D9A124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19363"/>
            <a:ext cx="8229600" cy="81741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Dueling Network </a:t>
            </a:r>
            <a:r>
              <a:rPr lang="en-US" dirty="0">
                <a:solidFill>
                  <a:schemeClr val="accent1"/>
                </a:solidFill>
              </a:rPr>
              <a:t>Architectures for Deep Reinforcement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16D85D-575D-1E47-A25F-654EA2984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8EA8FD-92EC-9245-A43C-F3967BE87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960" y="1419845"/>
            <a:ext cx="6342081" cy="51864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C297D0-A611-4946-9403-1923EA4C8DA1}"/>
              </a:ext>
            </a:extLst>
          </p:cNvPr>
          <p:cNvSpPr/>
          <p:nvPr/>
        </p:nvSpPr>
        <p:spPr>
          <a:xfrm>
            <a:off x="3810859" y="1232937"/>
            <a:ext cx="37398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Single stream Q-network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01FD9F-1E34-7B45-A235-6DD838BFC159}"/>
              </a:ext>
            </a:extLst>
          </p:cNvPr>
          <p:cNvSpPr/>
          <p:nvPr/>
        </p:nvSpPr>
        <p:spPr>
          <a:xfrm>
            <a:off x="4192288" y="3898815"/>
            <a:ext cx="27284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Dueling Q-network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39E7C0-7027-BB41-8724-7C08A3F25163}"/>
              </a:ext>
            </a:extLst>
          </p:cNvPr>
          <p:cNvSpPr/>
          <p:nvPr/>
        </p:nvSpPr>
        <p:spPr>
          <a:xfrm>
            <a:off x="2036621" y="6588071"/>
            <a:ext cx="80742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 et al. (2015). "Dueling network architectures for deep reinforcement learning."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arXiv:1511.06581 (2015)</a:t>
            </a:r>
          </a:p>
        </p:txBody>
      </p:sp>
    </p:spTree>
    <p:extLst>
      <p:ext uri="{BB962C8B-B14F-4D97-AF65-F5344CB8AC3E}">
        <p14:creationId xmlns:p14="http://schemas.microsoft.com/office/powerpoint/2010/main" val="3715033433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987F4-337F-B742-9EA9-5F7976CE8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508" y="110837"/>
            <a:ext cx="8478982" cy="1063339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Rainbow</a:t>
            </a:r>
            <a:r>
              <a:rPr lang="en-US" sz="4000" dirty="0">
                <a:solidFill>
                  <a:schemeClr val="accent1"/>
                </a:solidFill>
              </a:rPr>
              <a:t>: Combining improvements in deep reinforcement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9387F-9F78-0D41-B503-9AA7D208D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4CD3E9-C0A4-7B41-A278-8D627CA546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9997" y="1265210"/>
            <a:ext cx="5532004" cy="51926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B5F49A7-ACF0-964D-A669-3E701D3F1F0F}"/>
              </a:ext>
            </a:extLst>
          </p:cNvPr>
          <p:cNvSpPr/>
          <p:nvPr/>
        </p:nvSpPr>
        <p:spPr>
          <a:xfrm>
            <a:off x="2058895" y="6457890"/>
            <a:ext cx="80742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Matteo Hessel, Joseph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Modayil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Hado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Van Hasselt, Tom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Schaul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Georg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Ostrovski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Will Dabney, Dan Horgan, Bilal Piot, Mohammad Azar, and David Silver (2017). "Rainbow: Combining improvements in deep reinforcement learning."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preprint arXiv:1710.02298 (2017).</a:t>
            </a:r>
          </a:p>
        </p:txBody>
      </p:sp>
    </p:spTree>
    <p:extLst>
      <p:ext uri="{BB962C8B-B14F-4D97-AF65-F5344CB8AC3E}">
        <p14:creationId xmlns:p14="http://schemas.microsoft.com/office/powerpoint/2010/main" val="29326001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7754FB-9DF8-8640-AA53-EEB8B7B96695}"/>
              </a:ext>
            </a:extLst>
          </p:cNvPr>
          <p:cNvSpPr/>
          <p:nvPr/>
        </p:nvSpPr>
        <p:spPr>
          <a:xfrm>
            <a:off x="2573066" y="2483018"/>
            <a:ext cx="77048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pitchFamily="2" charset="0"/>
              </a:rPr>
              <a:t>5.1,3.5,1.4,0.2,Iris-setosa 4.9,3.0,1.4,0.2,Iris-setosa 4.7,3.2,1.3,0.2,Iris-setosa 7.0,3.2,4.7,1.4,Iris-versicolor 6.4,3.2,4.5,1.5,Iris-versicolor 6.9,3.1,4.9,1.5,Iris-versicolor 6.3,3.3,6.0,2.5,Iris-virginica 5.8,2.7,5.1,1.9,Iris-virginica 7.1,3.0,5.9,2.1,Iris-virginica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7C4CE39-B7F3-D44C-A6D7-1917671DC302}"/>
              </a:ext>
            </a:extLst>
          </p:cNvPr>
          <p:cNvSpPr/>
          <p:nvPr/>
        </p:nvSpPr>
        <p:spPr>
          <a:xfrm>
            <a:off x="2537062" y="2378774"/>
            <a:ext cx="3389796" cy="4054534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AEE3E05-F136-2644-947B-45BD07AB1662}"/>
              </a:ext>
            </a:extLst>
          </p:cNvPr>
          <p:cNvSpPr/>
          <p:nvPr/>
        </p:nvSpPr>
        <p:spPr>
          <a:xfrm>
            <a:off x="6024030" y="2378774"/>
            <a:ext cx="3389796" cy="4054534"/>
          </a:xfrm>
          <a:prstGeom prst="roundRect">
            <a:avLst>
              <a:gd name="adj" fmla="val 2491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7F294-F20A-694C-A107-3033C31DD8F3}"/>
              </a:ext>
            </a:extLst>
          </p:cNvPr>
          <p:cNvSpPr txBox="1"/>
          <p:nvPr/>
        </p:nvSpPr>
        <p:spPr>
          <a:xfrm>
            <a:off x="1697400" y="3932395"/>
            <a:ext cx="530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7A0F6-F483-A348-9950-98FA05A466F5}"/>
              </a:ext>
            </a:extLst>
          </p:cNvPr>
          <p:cNvSpPr txBox="1"/>
          <p:nvPr/>
        </p:nvSpPr>
        <p:spPr>
          <a:xfrm>
            <a:off x="9656294" y="3701562"/>
            <a:ext cx="4924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D5FA2-723B-9548-88ED-5C5C46BB0C35}"/>
              </a:ext>
            </a:extLst>
          </p:cNvPr>
          <p:cNvSpPr txBox="1"/>
          <p:nvPr/>
        </p:nvSpPr>
        <p:spPr>
          <a:xfrm>
            <a:off x="5222628" y="1749906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F65258-6DF7-C584-0E22-CBC3E681857E}"/>
              </a:ext>
            </a:extLst>
          </p:cNvPr>
          <p:cNvSpPr txBox="1"/>
          <p:nvPr/>
        </p:nvSpPr>
        <p:spPr>
          <a:xfrm>
            <a:off x="292905" y="2321033"/>
            <a:ext cx="20649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B44EB96-A29B-9F94-46D2-1520873F3EA6}"/>
              </a:ext>
            </a:extLst>
          </p:cNvPr>
          <p:cNvSpPr/>
          <p:nvPr/>
        </p:nvSpPr>
        <p:spPr>
          <a:xfrm>
            <a:off x="265609" y="2471642"/>
            <a:ext cx="9883128" cy="492194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28696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8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Typical Strategy Development Workflow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www.wildml.com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/2018/02/introduction-to-learning-to-trade-with-reinforcement-learning/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3C2B1D-D76A-E64D-AB53-8B75ED8FF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47" y="2763399"/>
            <a:ext cx="11731505" cy="194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58721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8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(RL) in Trading Strategies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www.wildml.com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/2018/02/introduction-to-learning-to-trade-with-reinforcement-learning/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D13BE2-F99C-B641-89E2-945E31E07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942" y="2487168"/>
            <a:ext cx="10726116" cy="298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956216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"/>
            <a:ext cx="8229600" cy="1294904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Portfolio management system in equity market neutral using reinforcement learning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(Wu et al., 2021)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519446"/>
            <a:ext cx="82314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Mu-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En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Wu, Jia-Hao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Syu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Jerry Chun-Wei Lin, and Jan-Ming Ho. "Portfolio management system in equity market neutral using reinforcement learning." </a:t>
            </a:r>
            <a:br>
              <a:rPr lang="en-US" sz="8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Applied Intelligence (2021): 1-13.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7E76B8-DC41-6741-97D1-E424833DCB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3552" y="1366914"/>
            <a:ext cx="8117986" cy="515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695536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7"/>
            <a:ext cx="8229600" cy="1618128"/>
          </a:xfrm>
        </p:spPr>
        <p:txBody>
          <a:bodyPr>
            <a:noAutofit/>
          </a:bodyPr>
          <a:lstStyle/>
          <a:p>
            <a:r>
              <a:rPr lang="en-US" dirty="0" err="1">
                <a:solidFill>
                  <a:srgbClr val="C00000"/>
                </a:solidFill>
              </a:rPr>
              <a:t>FinRL</a:t>
            </a:r>
            <a:r>
              <a:rPr lang="en-US" dirty="0">
                <a:solidFill>
                  <a:schemeClr val="accent1"/>
                </a:solidFill>
              </a:rPr>
              <a:t>: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A Deep Reinforcement Learning Library for </a:t>
            </a:r>
            <a:br>
              <a:rPr lang="en-US" sz="2800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Automated Stock Trading in Quantitative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519446"/>
            <a:ext cx="82314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Xiao-Yang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Hongyang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Qian Chen,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Runjia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Liuqing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Bowen Xiao, and Christina Dan Wang (2020). "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FinRL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 A Deep Reinforcement Learning Library for Automated Stock Trading in Quantitative Finance."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arXiv:2011.09607 (2020).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8DC972-F11A-3F49-B99F-42D9AE7EB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5334" y="1767354"/>
            <a:ext cx="8629138" cy="47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38536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8"/>
            <a:ext cx="8229600" cy="1506563"/>
          </a:xfrm>
        </p:spPr>
        <p:txBody>
          <a:bodyPr>
            <a:no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FinRL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Deep Reinforcement Learning Algorithms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519446"/>
            <a:ext cx="82314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Xiao-Yang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Hongyang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Qian Chen,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Runjia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Liuqing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Bowen Xiao, and Christina Dan Wang (2020). "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FinRL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 A Deep Reinforcement Learning Library for Automated Stock Trading in Quantitative Finance."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arXiv:2011.09607 (2020).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5DD8C9-BFF7-0C42-BBBC-3A203082D7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632" y="1716243"/>
            <a:ext cx="9839224" cy="471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454338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519446"/>
            <a:ext cx="82314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Xiao-Yang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Hongyang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Qian Chen,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Runjia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Liuqing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Bowen Xiao, and Christina Dan Wang (2020). "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FinRL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 A Deep Reinforcement Learning Library for Automated Stock Trading in Quantitative Finance."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arXiv:2011.09607 (2020).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6E37AB-F477-2A44-81EC-D6A1B9736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500" y="3200946"/>
            <a:ext cx="10966999" cy="277196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8315ACA-E5A3-3C4E-9704-814415EE82AE}"/>
              </a:ext>
            </a:extLst>
          </p:cNvPr>
          <p:cNvSpPr txBox="1">
            <a:spLocks/>
          </p:cNvSpPr>
          <p:nvPr/>
        </p:nvSpPr>
        <p:spPr bwMode="auto">
          <a:xfrm>
            <a:off x="1965542" y="35171"/>
            <a:ext cx="8229600" cy="292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 err="1">
                <a:solidFill>
                  <a:schemeClr val="accent1"/>
                </a:solidFill>
              </a:rPr>
              <a:t>FinRL</a:t>
            </a:r>
            <a:r>
              <a:rPr lang="en-US" dirty="0">
                <a:solidFill>
                  <a:schemeClr val="accent1"/>
                </a:solidFill>
              </a:rPr>
              <a:t>: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A Deep Reinforcement Learning Library for </a:t>
            </a:r>
            <a:br>
              <a:rPr lang="en-US" sz="2800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Automated Stock Trading in Quantitative Finance</a:t>
            </a:r>
          </a:p>
          <a:p>
            <a:r>
              <a:rPr lang="en-US" sz="4000" dirty="0">
                <a:solidFill>
                  <a:schemeClr val="accent6">
                    <a:lumMod val="50000"/>
                  </a:schemeClr>
                </a:solidFill>
              </a:rPr>
              <a:t>Evaluation of Trading Performance</a:t>
            </a:r>
          </a:p>
          <a:p>
            <a:r>
              <a:rPr lang="en-US" sz="4000" dirty="0">
                <a:solidFill>
                  <a:schemeClr val="accent6">
                    <a:lumMod val="50000"/>
                  </a:schemeClr>
                </a:solidFill>
              </a:rPr>
              <a:t>Training-Validation-Testing Flow</a:t>
            </a:r>
          </a:p>
        </p:txBody>
      </p:sp>
    </p:spTree>
    <p:extLst>
      <p:ext uri="{BB962C8B-B14F-4D97-AF65-F5344CB8AC3E}">
        <p14:creationId xmlns:p14="http://schemas.microsoft.com/office/powerpoint/2010/main" val="4208853185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8"/>
            <a:ext cx="8229600" cy="229865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(RL)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 err="1">
                <a:solidFill>
                  <a:schemeClr val="accent1"/>
                </a:solidFill>
              </a:rPr>
              <a:t>FinRL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800" dirty="0">
                <a:solidFill>
                  <a:schemeClr val="accent6">
                    <a:lumMod val="50000"/>
                  </a:schemeClr>
                </a:solidFill>
              </a:rPr>
              <a:t>Performance of single stock trading </a:t>
            </a:r>
            <a:br>
              <a:rPr lang="en-US" sz="38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using Proximal policy optimization (PPO) in the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FinRL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519446"/>
            <a:ext cx="82314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Xiao-Yang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Hongyang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Qian Chen,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Runjia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Liuqing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Bowen Xiao, and Christina Dan Wang (2020). "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FinRL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 A Deep Reinforcement Learning Library for Automated Stock Trading in Quantitative Finance."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arXiv:2011.09607 (2020).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57E0BB-938E-8946-A3DC-51A2567F1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6218" y="2564905"/>
            <a:ext cx="8799565" cy="392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73897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519446"/>
            <a:ext cx="82314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Xiao-Yang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Hongyang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Qian Chen,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Runjia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Liuqing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Bowen Xiao, and Christina Dan Wang (2020). "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FinRL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 A Deep Reinforcement Learning Library for Automated Stock Trading in Quantitative Finance."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arXiv:2011.09607 (2020).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965220-C605-A64A-BF9B-83063AE9B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528" y="3175620"/>
            <a:ext cx="8537004" cy="331683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A104C9C-D2CA-D64B-BCCB-106F26AE6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7"/>
            <a:ext cx="8229600" cy="328651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(RL)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 err="1">
                <a:solidFill>
                  <a:schemeClr val="accent1"/>
                </a:solidFill>
              </a:rPr>
              <a:t>FinRL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800" dirty="0">
                <a:solidFill>
                  <a:schemeClr val="accent6">
                    <a:lumMod val="50000"/>
                  </a:schemeClr>
                </a:solidFill>
              </a:rPr>
              <a:t>Performance of multiple stock trading and portfolio allocation </a:t>
            </a:r>
            <a:br>
              <a:rPr lang="en-US" sz="38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3800" dirty="0">
                <a:solidFill>
                  <a:schemeClr val="accent6">
                    <a:lumMod val="50000"/>
                  </a:schemeClr>
                </a:solidFill>
              </a:rPr>
              <a:t>using the </a:t>
            </a:r>
            <a:r>
              <a:rPr lang="en-US" sz="3800" dirty="0" err="1">
                <a:solidFill>
                  <a:schemeClr val="accent6">
                    <a:lumMod val="50000"/>
                  </a:schemeClr>
                </a:solidFill>
              </a:rPr>
              <a:t>FinRL</a:t>
            </a:r>
            <a:r>
              <a:rPr lang="en-US" sz="3800" dirty="0">
                <a:solidFill>
                  <a:schemeClr val="accent6">
                    <a:lumMod val="50000"/>
                  </a:schemeClr>
                </a:solidFill>
              </a:rPr>
              <a:t> library</a:t>
            </a:r>
            <a:br>
              <a:rPr lang="en-US" sz="3800" dirty="0">
                <a:solidFill>
                  <a:schemeClr val="accent6">
                    <a:lumMod val="50000"/>
                  </a:schemeClr>
                </a:solidFill>
              </a:rPr>
            </a:b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461114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519446"/>
            <a:ext cx="82314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Xiao-Yang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Hongyang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Qian Chen,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Runjia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Liuqing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Bowen Xiao, and Christina Dan Wang (2020). "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FinRL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 A Deep Reinforcement Learning Library for Automated Stock Trading in Quantitative Finance."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arXiv:2011.09607 (2020).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A104C9C-D2CA-D64B-BCCB-106F26AE6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7"/>
            <a:ext cx="8229600" cy="328651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(RL)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 err="1">
                <a:solidFill>
                  <a:schemeClr val="accent1"/>
                </a:solidFill>
              </a:rPr>
              <a:t>FinRL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800" dirty="0">
                <a:solidFill>
                  <a:schemeClr val="accent6">
                    <a:lumMod val="50000"/>
                  </a:schemeClr>
                </a:solidFill>
              </a:rPr>
              <a:t>Performance of single stock trading </a:t>
            </a:r>
            <a:br>
              <a:rPr lang="en-US" sz="38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3800" dirty="0">
                <a:solidFill>
                  <a:schemeClr val="accent6">
                    <a:lumMod val="50000"/>
                  </a:schemeClr>
                </a:solidFill>
              </a:rPr>
              <a:t>using Proximal policy optimization (PPO) in the </a:t>
            </a:r>
            <a:r>
              <a:rPr lang="en-US" sz="3800" dirty="0" err="1">
                <a:solidFill>
                  <a:schemeClr val="accent6">
                    <a:lumMod val="50000"/>
                  </a:schemeClr>
                </a:solidFill>
              </a:rPr>
              <a:t>FinRL</a:t>
            </a:r>
            <a:r>
              <a:rPr lang="en-US" sz="3800" dirty="0">
                <a:solidFill>
                  <a:schemeClr val="accent6">
                    <a:lumMod val="50000"/>
                  </a:schemeClr>
                </a:solidFill>
              </a:rPr>
              <a:t> library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31A978-956E-154E-9B61-C94AA1637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0867" y="3466047"/>
            <a:ext cx="8750267" cy="272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59830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519446"/>
            <a:ext cx="82314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Xiao-Yang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Hongyang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Qian Chen,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Runjia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Liuqing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Bowen Xiao, and Christina Dan Wang (2020). "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FinRL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 A Deep Reinforcement Learning Library for Automated Stock Trading in Quantitative Finance."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arXiv:2011.09607 (2020).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A104C9C-D2CA-D64B-BCCB-106F26AE6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7"/>
            <a:ext cx="8229600" cy="328651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(RL)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 err="1">
                <a:solidFill>
                  <a:schemeClr val="accent1"/>
                </a:solidFill>
              </a:rPr>
              <a:t>FinRL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800" dirty="0"/>
              <a:t>Performance of </a:t>
            </a: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multiple stock trading </a:t>
            </a:r>
            <a:r>
              <a:rPr lang="en-US" sz="3800" dirty="0"/>
              <a:t>and </a:t>
            </a:r>
            <a:r>
              <a:rPr lang="en-US" sz="3800" dirty="0">
                <a:solidFill>
                  <a:srgbClr val="00B0F0"/>
                </a:solidFill>
              </a:rPr>
              <a:t>portfolio allocation </a:t>
            </a:r>
            <a:br>
              <a:rPr lang="en-US" sz="3800" dirty="0"/>
            </a:br>
            <a:r>
              <a:rPr lang="en-US" sz="2400" dirty="0"/>
              <a:t>over the DJIA constituents stocks using the </a:t>
            </a:r>
            <a:r>
              <a:rPr lang="en-US" sz="2400" dirty="0" err="1"/>
              <a:t>FinRL</a:t>
            </a:r>
            <a:r>
              <a:rPr lang="en-US" sz="2400" dirty="0"/>
              <a:t> library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F3EDAD-58C4-4F4B-AB43-65B516967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6409" y="3466761"/>
            <a:ext cx="8739183" cy="253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018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9F9978B-5BA0-4541-BD30-31D8FBD0085B}"/>
              </a:ext>
            </a:extLst>
          </p:cNvPr>
          <p:cNvSpPr/>
          <p:nvPr/>
        </p:nvSpPr>
        <p:spPr>
          <a:xfrm>
            <a:off x="6827473" y="2565493"/>
            <a:ext cx="761134" cy="37856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2D6FC5-1341-474C-B1DA-EE817C408342}"/>
              </a:ext>
            </a:extLst>
          </p:cNvPr>
          <p:cNvSpPr/>
          <p:nvPr/>
        </p:nvSpPr>
        <p:spPr>
          <a:xfrm>
            <a:off x="3509527" y="2543505"/>
            <a:ext cx="3209925" cy="37856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997170-10AB-E944-BEC5-881FB34CE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921" y="130628"/>
            <a:ext cx="8229600" cy="99172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Time Series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1EC5C-2E2A-DB43-B294-13FDD88AA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B707F3-520F-EB42-B80E-3E8B0F896D23}"/>
              </a:ext>
            </a:extLst>
          </p:cNvPr>
          <p:cNvSpPr/>
          <p:nvPr/>
        </p:nvSpPr>
        <p:spPr>
          <a:xfrm>
            <a:off x="1848086" y="1122348"/>
            <a:ext cx="849463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latin typeface="Courier" pitchFamily="2" charset="0"/>
              </a:rPr>
              <a:t>[</a:t>
            </a:r>
            <a:r>
              <a:rPr lang="en-US" sz="3000" dirty="0">
                <a:solidFill>
                  <a:schemeClr val="accent1"/>
                </a:solidFill>
                <a:latin typeface="Courier" pitchFamily="2" charset="0"/>
              </a:rPr>
              <a:t>10, 20, 30</a:t>
            </a:r>
            <a:r>
              <a:rPr lang="en-US" sz="3000" dirty="0">
                <a:latin typeface="Courier" pitchFamily="2" charset="0"/>
              </a:rPr>
              <a:t>, </a:t>
            </a:r>
            <a:r>
              <a:rPr lang="en-US" sz="3000" dirty="0">
                <a:solidFill>
                  <a:srgbClr val="C00000"/>
                </a:solidFill>
                <a:latin typeface="Courier" pitchFamily="2" charset="0"/>
              </a:rPr>
              <a:t>40</a:t>
            </a:r>
            <a:r>
              <a:rPr lang="en-US" sz="3000" dirty="0">
                <a:latin typeface="Courier" pitchFamily="2" charset="0"/>
              </a:rPr>
              <a:t>, 50, 60, 70, 80, 90]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0FD57D-E589-364C-9649-A81FB69BF24E}"/>
              </a:ext>
            </a:extLst>
          </p:cNvPr>
          <p:cNvSpPr/>
          <p:nvPr/>
        </p:nvSpPr>
        <p:spPr>
          <a:xfrm>
            <a:off x="3509527" y="2543505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>
                <a:latin typeface="Courier" pitchFamily="2" charset="0"/>
              </a:rPr>
              <a:t>[10 20 30] 40</a:t>
            </a:r>
          </a:p>
          <a:p>
            <a:r>
              <a:rPr lang="en-US" sz="4000" dirty="0">
                <a:latin typeface="Courier" pitchFamily="2" charset="0"/>
              </a:rPr>
              <a:t>[20 30 40] 50</a:t>
            </a:r>
          </a:p>
          <a:p>
            <a:r>
              <a:rPr lang="en-US" sz="4000" dirty="0">
                <a:latin typeface="Courier" pitchFamily="2" charset="0"/>
              </a:rPr>
              <a:t>[30 40 50] 60</a:t>
            </a:r>
          </a:p>
          <a:p>
            <a:r>
              <a:rPr lang="en-US" sz="4000" dirty="0">
                <a:latin typeface="Courier" pitchFamily="2" charset="0"/>
              </a:rPr>
              <a:t>[40 50 60] 70</a:t>
            </a:r>
          </a:p>
          <a:p>
            <a:r>
              <a:rPr lang="en-US" sz="4000" dirty="0">
                <a:latin typeface="Courier" pitchFamily="2" charset="0"/>
              </a:rPr>
              <a:t>[50 60 70] 80</a:t>
            </a:r>
          </a:p>
          <a:p>
            <a:r>
              <a:rPr lang="en-US" sz="4000" dirty="0">
                <a:latin typeface="Courier" pitchFamily="2" charset="0"/>
              </a:rPr>
              <a:t>[60 70 80] 90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DDC7C3-E458-BB41-BC47-53DC92C82678}"/>
              </a:ext>
            </a:extLst>
          </p:cNvPr>
          <p:cNvSpPr txBox="1"/>
          <p:nvPr/>
        </p:nvSpPr>
        <p:spPr>
          <a:xfrm>
            <a:off x="4929492" y="1845122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434443-BCBA-0140-8795-663047127E37}"/>
              </a:ext>
            </a:extLst>
          </p:cNvPr>
          <p:cNvSpPr txBox="1"/>
          <p:nvPr/>
        </p:nvSpPr>
        <p:spPr>
          <a:xfrm>
            <a:off x="6969032" y="1841385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228569572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A7CA7-1BBC-E84E-B14E-A7179BE05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844824"/>
            <a:ext cx="8229600" cy="4464496"/>
          </a:xfrm>
        </p:spPr>
        <p:txBody>
          <a:bodyPr>
            <a:normAutofit/>
          </a:bodyPr>
          <a:lstStyle/>
          <a:p>
            <a:r>
              <a:rPr lang="en-US" sz="4000" dirty="0" err="1"/>
              <a:t>OpenAI</a:t>
            </a:r>
            <a:r>
              <a:rPr lang="en-US" sz="4000" dirty="0"/>
              <a:t> Gym</a:t>
            </a:r>
          </a:p>
          <a:p>
            <a:r>
              <a:rPr lang="en-US" sz="4000" dirty="0"/>
              <a:t>Google Dopamine</a:t>
            </a:r>
          </a:p>
          <a:p>
            <a:r>
              <a:rPr lang="en-US" sz="4000" dirty="0" err="1"/>
              <a:t>RLlib</a:t>
            </a:r>
            <a:endParaRPr lang="en-US" sz="4000" dirty="0"/>
          </a:p>
          <a:p>
            <a:r>
              <a:rPr lang="en-US" sz="4000" dirty="0"/>
              <a:t>Horizon</a:t>
            </a:r>
          </a:p>
          <a:p>
            <a:r>
              <a:rPr lang="en-US" sz="4000" dirty="0" err="1"/>
              <a:t>FinRL</a:t>
            </a:r>
            <a:endParaRPr lang="en-US" sz="4000" dirty="0"/>
          </a:p>
          <a:p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11D73A-689D-424E-AC00-81D456806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260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8A38942-772C-5A4F-B6CF-54F70FED8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8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Deep Reinforcement Learning Library </a:t>
            </a:r>
          </a:p>
        </p:txBody>
      </p:sp>
    </p:spTree>
    <p:extLst>
      <p:ext uri="{BB962C8B-B14F-4D97-AF65-F5344CB8AC3E}">
        <p14:creationId xmlns:p14="http://schemas.microsoft.com/office/powerpoint/2010/main" val="2870869662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B0D38-ED22-AC42-9D78-C2902542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576"/>
            <a:ext cx="8229600" cy="74316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Open AI Gym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5BF742-A303-F742-AF83-3CD6862C9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261</a:t>
            </a:fld>
            <a:endParaRPr lang="zh-TW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47289F-A8A5-7B47-BBBB-D4696E370198}"/>
              </a:ext>
            </a:extLst>
          </p:cNvPr>
          <p:cNvSpPr/>
          <p:nvPr/>
        </p:nvSpPr>
        <p:spPr>
          <a:xfrm>
            <a:off x="4778972" y="6476092"/>
            <a:ext cx="2634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https://gym.openai.com/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020F59-BE05-6A40-A70A-B6D309291A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3451" y="988543"/>
            <a:ext cx="8551430" cy="532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77703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B0D38-ED22-AC42-9D78-C2902542A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Google Dopamine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5BF742-A303-F742-AF83-3CD6862C9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262</a:t>
            </a:fld>
            <a:endParaRPr lang="zh-TW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F77492-7F35-FD4F-A300-4201BB9694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7768" y="1700808"/>
            <a:ext cx="4130800" cy="3024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F077921-6781-9743-87E7-3CD33782CF27}"/>
              </a:ext>
            </a:extLst>
          </p:cNvPr>
          <p:cNvSpPr/>
          <p:nvPr/>
        </p:nvSpPr>
        <p:spPr>
          <a:xfrm>
            <a:off x="1970856" y="4869160"/>
            <a:ext cx="8229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Dopamine is a research framework </a:t>
            </a:r>
            <a:br>
              <a:rPr lang="en-US" sz="3200" dirty="0"/>
            </a:br>
            <a:r>
              <a:rPr lang="en-US" sz="3200" dirty="0"/>
              <a:t>for fast prototyping of </a:t>
            </a:r>
            <a:br>
              <a:rPr lang="en-US" sz="3200" dirty="0"/>
            </a:br>
            <a:r>
              <a:rPr lang="en-US" sz="3200" dirty="0"/>
              <a:t>reinforcement learning algorithms.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47289F-A8A5-7B47-BBBB-D4696E370198}"/>
              </a:ext>
            </a:extLst>
          </p:cNvPr>
          <p:cNvSpPr/>
          <p:nvPr/>
        </p:nvSpPr>
        <p:spPr>
          <a:xfrm>
            <a:off x="4176244" y="6476092"/>
            <a:ext cx="3839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https://github.com/google/dopamine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028377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340C0-2F0F-4C48-BB03-0DDB6BFF8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408234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Deep Reinforcement Learning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Dopamine </a:t>
            </a:r>
            <a:r>
              <a:rPr lang="en-US" sz="3200" dirty="0" err="1">
                <a:solidFill>
                  <a:schemeClr val="accent1"/>
                </a:solidFill>
              </a:rPr>
              <a:t>Colab</a:t>
            </a:r>
            <a:r>
              <a:rPr lang="en-US" sz="3200" dirty="0">
                <a:solidFill>
                  <a:schemeClr val="accent1"/>
                </a:solidFill>
              </a:rPr>
              <a:t> Examples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DQN Rainbow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805DC8-2330-A445-9756-D997EF6CC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48F78A-344F-324E-810E-996047C5EE0B}"/>
              </a:ext>
            </a:extLst>
          </p:cNvPr>
          <p:cNvSpPr/>
          <p:nvPr/>
        </p:nvSpPr>
        <p:spPr>
          <a:xfrm>
            <a:off x="2035122" y="6550224"/>
            <a:ext cx="81217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2"/>
              </a:rPr>
              <a:t>https://colab.research.google.com/github/google/dopamine/blob/master/dopamine/colab/agents.ipynb</a:t>
            </a:r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B46BD4-5D72-A340-B746-6B7F813190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408234"/>
            <a:ext cx="9144000" cy="511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334029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B0D38-ED22-AC42-9D78-C2902542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5332"/>
            <a:ext cx="8229600" cy="144945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RLlib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Scalable Reinforcement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5BF742-A303-F742-AF83-3CD6862C9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264</a:t>
            </a:fld>
            <a:endParaRPr lang="zh-TW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47289F-A8A5-7B47-BBBB-D4696E370198}"/>
              </a:ext>
            </a:extLst>
          </p:cNvPr>
          <p:cNvSpPr/>
          <p:nvPr/>
        </p:nvSpPr>
        <p:spPr>
          <a:xfrm>
            <a:off x="4101448" y="6476092"/>
            <a:ext cx="3989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https://docs.ray.io/en/master/rllib.html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C816C6-0672-934C-81AE-F91415781B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716" y="1628800"/>
            <a:ext cx="8796773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10786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265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8996" y="6567489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sz="1000" dirty="0">
                <a:hlinkClick r:id="rId2"/>
              </a:rPr>
              <a:t>https://www.amazon.com/Hands-Machine-Learning-Scikit-Learn-TensorFlow/dp/1492032646/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084" y="76199"/>
            <a:ext cx="8830253" cy="1359816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Aurélien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Géron</a:t>
            </a:r>
            <a:r>
              <a:rPr lang="en-US" sz="2400" dirty="0">
                <a:solidFill>
                  <a:schemeClr val="accent1"/>
                </a:solidFill>
              </a:rPr>
              <a:t> (2019),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200" dirty="0">
                <a:solidFill>
                  <a:srgbClr val="FF0000"/>
                </a:solidFill>
              </a:rPr>
              <a:t>Hands-On Machine Learning with </a:t>
            </a:r>
            <a:r>
              <a:rPr lang="en-US" sz="2200" dirty="0" err="1">
                <a:solidFill>
                  <a:srgbClr val="FF0000"/>
                </a:solidFill>
              </a:rPr>
              <a:t>Scikit</a:t>
            </a:r>
            <a:r>
              <a:rPr lang="en-US" sz="2200" dirty="0">
                <a:solidFill>
                  <a:srgbClr val="FF0000"/>
                </a:solidFill>
              </a:rPr>
              <a:t>-Learn, </a:t>
            </a:r>
            <a:r>
              <a:rPr lang="en-US" sz="2200" dirty="0" err="1">
                <a:solidFill>
                  <a:srgbClr val="FF0000"/>
                </a:solidFill>
              </a:rPr>
              <a:t>Keras</a:t>
            </a:r>
            <a:r>
              <a:rPr lang="en-US" sz="2200" dirty="0">
                <a:solidFill>
                  <a:srgbClr val="FF0000"/>
                </a:solidFill>
              </a:rPr>
              <a:t>, and TensorFlow: Concepts, Tools, and Techniques to Build Intelligent Systems</a:t>
            </a:r>
            <a:r>
              <a:rPr lang="en-US" sz="2400" dirty="0">
                <a:solidFill>
                  <a:schemeClr val="accent1"/>
                </a:solidFill>
              </a:rPr>
              <a:t>, 2nd Edition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O’Reilly Media, 2019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802507-0AE5-7648-810D-FEB972771904}"/>
              </a:ext>
            </a:extLst>
          </p:cNvPr>
          <p:cNvSpPr/>
          <p:nvPr/>
        </p:nvSpPr>
        <p:spPr>
          <a:xfrm>
            <a:off x="4080769" y="6198156"/>
            <a:ext cx="4030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https://github.com/ageron/handson-ml2</a:t>
            </a:r>
            <a:endParaRPr lang="en-US" altLang="zh-TW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C87681-E43B-D941-AB49-CAFC6F1B1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6984" y="1557564"/>
            <a:ext cx="3541014" cy="46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29358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ADDBD-93A7-814E-B7F0-6028738BF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5807" y="57177"/>
            <a:ext cx="8229600" cy="92646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Hands-On Machine Learning with 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 err="1">
                <a:solidFill>
                  <a:schemeClr val="accent1"/>
                </a:solidFill>
              </a:rPr>
              <a:t>Scikit</a:t>
            </a:r>
            <a:r>
              <a:rPr lang="en-US" sz="3600" dirty="0">
                <a:solidFill>
                  <a:schemeClr val="accent1"/>
                </a:solidFill>
              </a:rPr>
              <a:t>-Learn, </a:t>
            </a:r>
            <a:r>
              <a:rPr lang="en-US" sz="3600" dirty="0" err="1">
                <a:solidFill>
                  <a:schemeClr val="accent1"/>
                </a:solidFill>
              </a:rPr>
              <a:t>Keras</a:t>
            </a:r>
            <a:r>
              <a:rPr lang="en-US" sz="3600" dirty="0">
                <a:solidFill>
                  <a:schemeClr val="accent1"/>
                </a:solidFill>
              </a:rPr>
              <a:t>, and TensorFlow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74632-2ABB-CC4C-B4A7-42232A839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7999F5-596E-4C4B-87C1-36D4257C6215}"/>
              </a:ext>
            </a:extLst>
          </p:cNvPr>
          <p:cNvSpPr/>
          <p:nvPr/>
        </p:nvSpPr>
        <p:spPr>
          <a:xfrm>
            <a:off x="2611396" y="983642"/>
            <a:ext cx="759940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Helvetica Neue" panose="02000503000000020004" pitchFamily="2" charset="0"/>
              </a:rPr>
              <a:t>Notebooks</a:t>
            </a: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chemeClr val="accent1"/>
                </a:solidFill>
                <a:latin typeface="Helvetica Neue" panose="02000503000000020004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Machine Learning landscape</a:t>
            </a:r>
            <a:endParaRPr lang="en-US" dirty="0">
              <a:solidFill>
                <a:schemeClr val="accent1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chemeClr val="accent1"/>
                </a:solidFill>
                <a:latin typeface="Helvetica Neue" panose="02000503000000020004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End-to-end Machine Learning project</a:t>
            </a:r>
            <a:endParaRPr lang="en-US" dirty="0">
              <a:solidFill>
                <a:schemeClr val="accent1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chemeClr val="accent1"/>
                </a:solidFill>
                <a:latin typeface="Helvetica Neue" panose="02000503000000020004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Classification</a:t>
            </a:r>
            <a:endParaRPr lang="en-US" dirty="0">
              <a:solidFill>
                <a:schemeClr val="accent1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chemeClr val="accent1"/>
                </a:solidFill>
                <a:latin typeface="Helvetica Neue" panose="02000503000000020004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Training Models</a:t>
            </a:r>
            <a:endParaRPr lang="en-US" dirty="0">
              <a:solidFill>
                <a:schemeClr val="accent1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chemeClr val="accent1"/>
                </a:solidFill>
                <a:latin typeface="Helvetica Neue" panose="02000503000000020004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 Vector Machines</a:t>
            </a:r>
            <a:endParaRPr lang="en-US" dirty="0">
              <a:solidFill>
                <a:schemeClr val="accent1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chemeClr val="accent1"/>
                </a:solidFill>
                <a:latin typeface="Helvetica Neue" panose="02000503000000020004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Decision Trees</a:t>
            </a:r>
            <a:endParaRPr lang="en-US" dirty="0">
              <a:solidFill>
                <a:schemeClr val="accent1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8"/>
              </a:rPr>
              <a:t>Ensemble Learning and Random Forests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9"/>
              </a:rPr>
              <a:t>Dimensionality Reduction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0"/>
              </a:rPr>
              <a:t>Unsupervised Learning Techniques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1"/>
              </a:rPr>
              <a:t>Artificial Neural Nets with Keras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2"/>
              </a:rPr>
              <a:t>Training Deep Neural Networks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3"/>
              </a:rPr>
              <a:t>Custom Models and Training with TensorFlow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4"/>
              </a:rPr>
              <a:t>Loading and Preprocessing Data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Deep Computer Vision Using Convolutional Neural Networks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Processing Sequences Using RNNs and CNNs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Natural Language Processing with RNNs and Attention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8"/>
              </a:rPr>
              <a:t>Representation Learning Using Autoencoders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Reinforcement Learning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20"/>
              </a:rPr>
              <a:t>Training and Deploying TensorFlow Models at Scale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8964EC-2A08-7C47-B97C-5D2B09E08DE0}"/>
              </a:ext>
            </a:extLst>
          </p:cNvPr>
          <p:cNvSpPr/>
          <p:nvPr/>
        </p:nvSpPr>
        <p:spPr>
          <a:xfrm>
            <a:off x="4269455" y="6610538"/>
            <a:ext cx="31745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21"/>
              </a:rPr>
              <a:t>https://github.com/ageron/handson-ml2</a:t>
            </a:r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34CE2E-484F-4146-8CA3-467FFFCBDAD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09412" y="1115150"/>
            <a:ext cx="2401389" cy="314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556004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8D6C-DCCA-5E40-89AA-4BA8C89A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53752"/>
            <a:ext cx="8496944" cy="1143000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Stuart Russell and Peter </a:t>
            </a:r>
            <a:r>
              <a:rPr lang="en-US" sz="2400" dirty="0" err="1">
                <a:solidFill>
                  <a:schemeClr val="accent1"/>
                </a:solidFill>
              </a:rPr>
              <a:t>Norvig</a:t>
            </a:r>
            <a:r>
              <a:rPr lang="en-US" sz="2400" dirty="0">
                <a:solidFill>
                  <a:schemeClr val="accent1"/>
                </a:solidFill>
              </a:rPr>
              <a:t> (2020),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Artificial Intelligence: A Modern Approach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1800" dirty="0">
                <a:solidFill>
                  <a:schemeClr val="accent1"/>
                </a:solidFill>
              </a:rPr>
              <a:t>4th Edition, Pearson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09F32-402C-3B4D-B654-0B991CF1A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267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2E8801-D892-4842-9D33-2D720BE16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8299" y="1275482"/>
            <a:ext cx="4075401" cy="51251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309EB6-A6EB-E24E-8D4D-E0E9E2E25228}"/>
              </a:ext>
            </a:extLst>
          </p:cNvPr>
          <p:cNvSpPr/>
          <p:nvPr/>
        </p:nvSpPr>
        <p:spPr>
          <a:xfrm>
            <a:off x="2589022" y="6381329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E251A6-4267-904E-809D-99B16D316596}"/>
              </a:ext>
            </a:extLst>
          </p:cNvPr>
          <p:cNvSpPr/>
          <p:nvPr/>
        </p:nvSpPr>
        <p:spPr>
          <a:xfrm>
            <a:off x="2603611" y="6597353"/>
            <a:ext cx="646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3"/>
              </a:rPr>
              <a:t>https://www.amazon.com/Artificial-Intelligence-A-Modern-Approach/dp/0134610997/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791625800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41A09-2FE6-F54A-B2A4-9ACADA4E9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2555" y="960972"/>
            <a:ext cx="10426890" cy="539511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3000" dirty="0">
                <a:solidFill>
                  <a:srgbClr val="C00000"/>
                </a:solidFill>
              </a:rPr>
              <a:t>Artificial Intelligence: A Modern Approach (AIMA)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hlinkClick r:id="rId2"/>
              </a:rPr>
              <a:t>http://aima.cs.berkeley.edu/</a:t>
            </a:r>
            <a:endParaRPr lang="en-US" dirty="0"/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solidFill>
                  <a:srgbClr val="C00000"/>
                </a:solidFill>
              </a:rPr>
              <a:t>AIMA Python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hlinkClick r:id="rId3"/>
              </a:rPr>
              <a:t>http://aima.cs.berkeley.edu/python/readme.html</a:t>
            </a:r>
            <a:endParaRPr lang="en-US" dirty="0"/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hlinkClick r:id="rId4"/>
              </a:rPr>
              <a:t>https://github.com/aimacode/aima-python</a:t>
            </a:r>
            <a:endParaRPr lang="en-US" dirty="0"/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Learning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hlinkClick r:id="rId5"/>
              </a:rPr>
              <a:t>http://aima.cs.berkeley.edu/python/learning.html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48CE1-2B18-A843-B41A-A57C32F38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268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AE924A-E1D0-2B43-A004-80F96C514AAB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DAC70CA-BCFA-843F-8568-E4594D095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89" y="116632"/>
            <a:ext cx="11477767" cy="661174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Artificial Intelligence: A Modern Approach (AIMA)</a:t>
            </a:r>
          </a:p>
        </p:txBody>
      </p:sp>
    </p:spTree>
    <p:extLst>
      <p:ext uri="{BB962C8B-B14F-4D97-AF65-F5344CB8AC3E}">
        <p14:creationId xmlns:p14="http://schemas.microsoft.com/office/powerpoint/2010/main" val="2764420605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DE863-4C5A-F44A-9E36-D55B1062E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89" y="116632"/>
            <a:ext cx="11477767" cy="661174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Artificial Intelligence: A Modern Approach (AIMA)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48CE1-2B18-A843-B41A-A57C32F38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269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AE924A-E1D0-2B43-A004-80F96C514AAB}"/>
              </a:ext>
            </a:extLst>
          </p:cNvPr>
          <p:cNvSpPr/>
          <p:nvPr/>
        </p:nvSpPr>
        <p:spPr>
          <a:xfrm>
            <a:off x="2603612" y="6538371"/>
            <a:ext cx="6984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http://aima.cs.berkeley.edu/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3CA481-D259-2E68-6DC8-4971908191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155" y="777806"/>
            <a:ext cx="9529687" cy="578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3522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9F9978B-5BA0-4541-BD30-31D8FBD0085B}"/>
              </a:ext>
            </a:extLst>
          </p:cNvPr>
          <p:cNvSpPr/>
          <p:nvPr/>
        </p:nvSpPr>
        <p:spPr>
          <a:xfrm>
            <a:off x="8565346" y="3632877"/>
            <a:ext cx="1275070" cy="9630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2D6FC5-1341-474C-B1DA-EE817C408342}"/>
              </a:ext>
            </a:extLst>
          </p:cNvPr>
          <p:cNvSpPr/>
          <p:nvPr/>
        </p:nvSpPr>
        <p:spPr>
          <a:xfrm>
            <a:off x="2029922" y="3632878"/>
            <a:ext cx="6469553" cy="9630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997170-10AB-E944-BEC5-881FB34CE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921" y="0"/>
            <a:ext cx="8229600" cy="1143000"/>
          </a:xfrm>
        </p:spPr>
        <p:txBody>
          <a:bodyPr/>
          <a:lstStyle/>
          <a:p>
            <a:r>
              <a:rPr lang="en-US" sz="6600" dirty="0">
                <a:solidFill>
                  <a:schemeClr val="accent1"/>
                </a:solidFill>
              </a:rPr>
              <a:t>Time Series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1EC5C-2E2A-DB43-B294-13FDD88AA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B707F3-520F-EB42-B80E-3E8B0F896D23}"/>
              </a:ext>
            </a:extLst>
          </p:cNvPr>
          <p:cNvSpPr/>
          <p:nvPr/>
        </p:nvSpPr>
        <p:spPr>
          <a:xfrm>
            <a:off x="1918770" y="1270502"/>
            <a:ext cx="85042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Courier" pitchFamily="2" charset="0"/>
              </a:rPr>
              <a:t>[</a:t>
            </a:r>
            <a:r>
              <a:rPr lang="en-US" sz="3600" dirty="0">
                <a:solidFill>
                  <a:schemeClr val="accent1"/>
                </a:solidFill>
                <a:latin typeface="Courier" pitchFamily="2" charset="0"/>
              </a:rPr>
              <a:t>100, 110, 120, 130, 140</a:t>
            </a:r>
            <a:r>
              <a:rPr lang="en-US" sz="3600" dirty="0">
                <a:latin typeface="Courier" pitchFamily="2" charset="0"/>
              </a:rPr>
              <a:t>, </a:t>
            </a:r>
            <a:r>
              <a:rPr lang="en-US" sz="3600" dirty="0">
                <a:solidFill>
                  <a:srgbClr val="C00000"/>
                </a:solidFill>
                <a:latin typeface="Courier" pitchFamily="2" charset="0"/>
              </a:rPr>
              <a:t>150</a:t>
            </a:r>
            <a:r>
              <a:rPr lang="en-US" sz="3600" dirty="0">
                <a:latin typeface="Courier" pitchFamily="2" charset="0"/>
              </a:rPr>
              <a:t>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0FD57D-E589-364C-9649-A81FB69BF24E}"/>
              </a:ext>
            </a:extLst>
          </p:cNvPr>
          <p:cNvSpPr/>
          <p:nvPr/>
        </p:nvSpPr>
        <p:spPr>
          <a:xfrm>
            <a:off x="1977616" y="3794659"/>
            <a:ext cx="7934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Courier" pitchFamily="2" charset="0"/>
              </a:rPr>
              <a:t>[100 110 120 130 140] 150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DDC7C3-E458-BB41-BC47-53DC92C82678}"/>
              </a:ext>
            </a:extLst>
          </p:cNvPr>
          <p:cNvSpPr txBox="1"/>
          <p:nvPr/>
        </p:nvSpPr>
        <p:spPr>
          <a:xfrm>
            <a:off x="4943872" y="2900476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434443-BCBA-0140-8795-663047127E37}"/>
              </a:ext>
            </a:extLst>
          </p:cNvPr>
          <p:cNvSpPr txBox="1"/>
          <p:nvPr/>
        </p:nvSpPr>
        <p:spPr>
          <a:xfrm>
            <a:off x="8963873" y="2900476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Y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D9C1E38-E2DB-C047-8B5E-C791789BB3A5}"/>
              </a:ext>
            </a:extLst>
          </p:cNvPr>
          <p:cNvSpPr/>
          <p:nvPr/>
        </p:nvSpPr>
        <p:spPr>
          <a:xfrm>
            <a:off x="4947868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575072-4D45-D545-B47C-E867AC28719F}"/>
              </a:ext>
            </a:extLst>
          </p:cNvPr>
          <p:cNvSpPr/>
          <p:nvPr/>
        </p:nvSpPr>
        <p:spPr>
          <a:xfrm>
            <a:off x="6206010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BD0090-A3CA-E64B-A6AA-E379AEB4F022}"/>
              </a:ext>
            </a:extLst>
          </p:cNvPr>
          <p:cNvSpPr/>
          <p:nvPr/>
        </p:nvSpPr>
        <p:spPr>
          <a:xfrm>
            <a:off x="3689726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C584EC0-B59B-6A45-A484-26A45D4A139D}"/>
              </a:ext>
            </a:extLst>
          </p:cNvPr>
          <p:cNvSpPr/>
          <p:nvPr/>
        </p:nvSpPr>
        <p:spPr>
          <a:xfrm>
            <a:off x="2431584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0055966-2A68-1244-A6B5-5F6A25EFF115}"/>
              </a:ext>
            </a:extLst>
          </p:cNvPr>
          <p:cNvSpPr/>
          <p:nvPr/>
        </p:nvSpPr>
        <p:spPr>
          <a:xfrm>
            <a:off x="7464152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7E85061-8C5E-244E-A102-FAC0C0F3F28A}"/>
              </a:ext>
            </a:extLst>
          </p:cNvPr>
          <p:cNvSpPr/>
          <p:nvPr/>
        </p:nvSpPr>
        <p:spPr>
          <a:xfrm>
            <a:off x="8926195" y="2284864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49332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24A9F-4664-D544-A4A6-2A5485706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19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Papers with Code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State-of-the-Art (SOTA)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BF997-E09C-484C-8C9B-0387329EE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270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3B1D34-4357-0D4E-AB86-D0B0FD219162}"/>
              </a:ext>
            </a:extLst>
          </p:cNvPr>
          <p:cNvSpPr/>
          <p:nvPr/>
        </p:nvSpPr>
        <p:spPr>
          <a:xfrm>
            <a:off x="4418457" y="6536350"/>
            <a:ext cx="3355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https://paperswithcode.com/sota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6AD6D5-6F04-664C-905E-6BEBDEC4ED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0970" y="1308533"/>
            <a:ext cx="8801891" cy="520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43957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5A5D8-1366-7F4E-8684-40F571C5E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078" y="140677"/>
            <a:ext cx="10650414" cy="883261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2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8173C-66A3-264E-94CB-06DA62308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707" y="1023938"/>
            <a:ext cx="10955215" cy="5559424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5100" dirty="0"/>
              <a:t>Deep Learning (DL)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5100" dirty="0"/>
              <a:t>Neural Networks (NN)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5100" dirty="0"/>
              <a:t>Convolutional Neural Networks (CNN)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5100" dirty="0"/>
              <a:t>Recurrent Neural Networks (RNN)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5100" dirty="0"/>
              <a:t>Reinforcement Learning (RL)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5100" dirty="0"/>
              <a:t>Markov Decision Processes (MDP) 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5100" dirty="0"/>
              <a:t>Deep Reinforcement Learning (DRL) Algorithms</a:t>
            </a:r>
          </a:p>
          <a:p>
            <a:pPr lvl="2">
              <a:lnSpc>
                <a:spcPct val="120000"/>
              </a:lnSpc>
              <a:spcAft>
                <a:spcPts val="300"/>
              </a:spcAft>
            </a:pPr>
            <a:r>
              <a:rPr lang="en-US" sz="5100" b="1" dirty="0"/>
              <a:t>SARSA</a:t>
            </a:r>
          </a:p>
          <a:p>
            <a:pPr lvl="2">
              <a:lnSpc>
                <a:spcPct val="120000"/>
              </a:lnSpc>
              <a:spcAft>
                <a:spcPts val="300"/>
              </a:spcAft>
            </a:pPr>
            <a:r>
              <a:rPr lang="en-US" sz="5100" b="1" dirty="0"/>
              <a:t>Q-Learning</a:t>
            </a:r>
          </a:p>
          <a:p>
            <a:pPr lvl="2">
              <a:lnSpc>
                <a:spcPct val="120000"/>
              </a:lnSpc>
              <a:spcAft>
                <a:spcPts val="300"/>
              </a:spcAft>
            </a:pPr>
            <a:r>
              <a:rPr lang="en-US" sz="5100" b="1" dirty="0"/>
              <a:t>DQN, A3C, Rainbow</a:t>
            </a:r>
          </a:p>
          <a:p>
            <a:endParaRPr lang="en-US" sz="4400" dirty="0"/>
          </a:p>
          <a:p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625A-1DE5-8B41-BA0C-CF9F24443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271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3069719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16F70-8938-FB4A-954F-072E275BE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695" y="44624"/>
            <a:ext cx="10133102" cy="907306"/>
          </a:xfrm>
        </p:spPr>
        <p:txBody>
          <a:bodyPr/>
          <a:lstStyle/>
          <a:p>
            <a:r>
              <a:rPr lang="en-US" altLang="zh-TW" dirty="0">
                <a:solidFill>
                  <a:schemeClr val="tx2"/>
                </a:solidFill>
              </a:rPr>
              <a:t>References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9B6D8-C75A-8144-8E1A-6A08EAB1D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538" y="951930"/>
            <a:ext cx="11060724" cy="5789439"/>
          </a:xfrm>
        </p:spPr>
        <p:txBody>
          <a:bodyPr>
            <a:noAutofit/>
          </a:bodyPr>
          <a:lstStyle/>
          <a:p>
            <a:pPr marL="228600" indent="-228600">
              <a:spcAft>
                <a:spcPts val="300"/>
              </a:spcAft>
            </a:pPr>
            <a:r>
              <a:rPr lang="en-US" altLang="zh-TW" sz="1000" b="0" dirty="0"/>
              <a:t>Stuart Russell and Peter </a:t>
            </a:r>
            <a:r>
              <a:rPr lang="en-US" altLang="zh-TW" sz="1000" b="0" dirty="0" err="1"/>
              <a:t>Norvig</a:t>
            </a:r>
            <a:r>
              <a:rPr lang="en-US" altLang="zh-TW" sz="1000" b="0" dirty="0"/>
              <a:t> (2020), Artificial Intelligence: A Modern Approach, 4th Edition, Pearson.</a:t>
            </a:r>
          </a:p>
          <a:p>
            <a:pPr marL="228600" indent="-228600">
              <a:spcAft>
                <a:spcPts val="300"/>
              </a:spcAft>
            </a:pPr>
            <a:r>
              <a:rPr lang="en-US" altLang="zh-TW" sz="1000" b="0" dirty="0" err="1"/>
              <a:t>Aurélien</a:t>
            </a:r>
            <a:r>
              <a:rPr lang="en-US" altLang="zh-TW" sz="1000" b="0" dirty="0"/>
              <a:t> </a:t>
            </a:r>
            <a:r>
              <a:rPr lang="en-US" altLang="zh-TW" sz="1000" b="0" dirty="0" err="1"/>
              <a:t>Géron</a:t>
            </a:r>
            <a:r>
              <a:rPr lang="en-US" altLang="zh-TW" sz="1000" b="0" dirty="0"/>
              <a:t> (2019), Hands-On Machine Learning with Scikit-Learn, </a:t>
            </a:r>
            <a:r>
              <a:rPr lang="en-US" altLang="zh-TW" sz="1000" b="0" dirty="0" err="1"/>
              <a:t>Keras</a:t>
            </a:r>
            <a:r>
              <a:rPr lang="en-US" altLang="zh-TW" sz="1000" b="0" dirty="0"/>
              <a:t>, and TensorFlow: Concepts, Tools, and Techniques to Build Intelligent Systems, 2nd Edition, O’Reilly Media.</a:t>
            </a:r>
          </a:p>
          <a:p>
            <a:pPr marL="228600" indent="-228600">
              <a:spcAft>
                <a:spcPts val="300"/>
              </a:spcAft>
            </a:pPr>
            <a:r>
              <a:rPr lang="en-US" sz="1000" b="0" dirty="0"/>
              <a:t>Steven </a:t>
            </a:r>
            <a:r>
              <a:rPr lang="en-US" sz="1000" b="0" dirty="0" err="1"/>
              <a:t>D'Ascoli</a:t>
            </a:r>
            <a:r>
              <a:rPr lang="en-US" sz="1000" b="0" dirty="0"/>
              <a:t> (2022), Artificial Intelligence and Deep Learning with Python:  Every Line of Code Explained For Readers New to AI and New to Python, Independently published.</a:t>
            </a:r>
          </a:p>
          <a:p>
            <a:pPr marL="228600" indent="-228600">
              <a:spcAft>
                <a:spcPts val="300"/>
              </a:spcAft>
            </a:pPr>
            <a:r>
              <a:rPr lang="en-US" sz="1000" b="0" dirty="0" err="1"/>
              <a:t>Nithin</a:t>
            </a:r>
            <a:r>
              <a:rPr lang="en-US" sz="1000" b="0" dirty="0"/>
              <a:t> </a:t>
            </a:r>
            <a:r>
              <a:rPr lang="en-US" sz="1000" b="0" dirty="0" err="1"/>
              <a:t>Buduma</a:t>
            </a:r>
            <a:r>
              <a:rPr lang="en-US" sz="1000" b="0" dirty="0"/>
              <a:t>, Nikhil </a:t>
            </a:r>
            <a:r>
              <a:rPr lang="en-US" sz="1000" b="0" dirty="0" err="1"/>
              <a:t>Buduma</a:t>
            </a:r>
            <a:r>
              <a:rPr lang="en-US" sz="1000" b="0" dirty="0"/>
              <a:t>, Joe Papa (2022), Fundamentals of Deep Learning: Designing Next-Generation Machine Intelligence Algorithms, 2nd Edition, ‎O'Reilly Media.</a:t>
            </a:r>
          </a:p>
          <a:p>
            <a:pPr marL="228600" indent="-228600">
              <a:spcAft>
                <a:spcPts val="300"/>
              </a:spcAft>
            </a:pPr>
            <a:r>
              <a:rPr lang="en-US" sz="1000" b="0" dirty="0"/>
              <a:t>Ahmet Murat </a:t>
            </a:r>
            <a:r>
              <a:rPr lang="en-US" sz="1000" b="0" dirty="0" err="1"/>
              <a:t>Ozbayoglu</a:t>
            </a:r>
            <a:r>
              <a:rPr lang="en-US" sz="1000" b="0" dirty="0"/>
              <a:t>, Mehmet </a:t>
            </a:r>
            <a:r>
              <a:rPr lang="en-US" sz="1000" b="0" dirty="0" err="1"/>
              <a:t>Ugur</a:t>
            </a:r>
            <a:r>
              <a:rPr lang="en-US" sz="1000" b="0" dirty="0"/>
              <a:t> </a:t>
            </a:r>
            <a:r>
              <a:rPr lang="en-US" sz="1000" b="0" dirty="0" err="1"/>
              <a:t>Gudelek</a:t>
            </a:r>
            <a:r>
              <a:rPr lang="en-US" sz="1000" b="0" dirty="0"/>
              <a:t>, and Omer </a:t>
            </a:r>
            <a:r>
              <a:rPr lang="en-US" sz="1000" b="0" dirty="0" err="1"/>
              <a:t>Berat</a:t>
            </a:r>
            <a:r>
              <a:rPr lang="en-US" sz="1000" b="0" dirty="0"/>
              <a:t> </a:t>
            </a:r>
            <a:r>
              <a:rPr lang="en-US" sz="1000" b="0" dirty="0" err="1"/>
              <a:t>Sezer</a:t>
            </a:r>
            <a:r>
              <a:rPr lang="en-US" sz="1000" b="0" dirty="0"/>
              <a:t> (2020). "Deep learning for financial applications: A survey." Applied Soft Computing (2020): 106384.</a:t>
            </a:r>
          </a:p>
          <a:p>
            <a:pPr marL="228600" indent="-228600">
              <a:spcAft>
                <a:spcPts val="300"/>
              </a:spcAft>
            </a:pPr>
            <a:r>
              <a:rPr lang="en-US" sz="1000" b="0" dirty="0"/>
              <a:t>Omer </a:t>
            </a:r>
            <a:r>
              <a:rPr lang="en-US" sz="1000" b="0" dirty="0" err="1"/>
              <a:t>Berat</a:t>
            </a:r>
            <a:r>
              <a:rPr lang="en-US" sz="1000" b="0" dirty="0"/>
              <a:t> </a:t>
            </a:r>
            <a:r>
              <a:rPr lang="en-US" sz="1000" b="0" dirty="0" err="1"/>
              <a:t>Sezer</a:t>
            </a:r>
            <a:r>
              <a:rPr lang="en-US" sz="1000" b="0" dirty="0"/>
              <a:t>, Mehmet </a:t>
            </a:r>
            <a:r>
              <a:rPr lang="en-US" sz="1000" b="0" dirty="0" err="1"/>
              <a:t>Ugur</a:t>
            </a:r>
            <a:r>
              <a:rPr lang="en-US" sz="1000" b="0" dirty="0"/>
              <a:t> </a:t>
            </a:r>
            <a:r>
              <a:rPr lang="en-US" sz="1000" b="0" dirty="0" err="1"/>
              <a:t>Gudelek</a:t>
            </a:r>
            <a:r>
              <a:rPr lang="en-US" sz="1000" b="0" dirty="0"/>
              <a:t>, and Ahmet Murat </a:t>
            </a:r>
            <a:r>
              <a:rPr lang="en-US" sz="1000" b="0" dirty="0" err="1"/>
              <a:t>Ozbayoglu</a:t>
            </a:r>
            <a:r>
              <a:rPr lang="en-US" sz="1000" b="0" dirty="0"/>
              <a:t> (2020), "Financial time series forecasting with deep learning: A systematic literature review: 2005–2019." Applied Soft Computing 90 (2020): 106181.</a:t>
            </a:r>
          </a:p>
          <a:p>
            <a:pPr marL="228600" indent="-228600">
              <a:spcAft>
                <a:spcPts val="300"/>
              </a:spcAft>
            </a:pPr>
            <a:r>
              <a:rPr lang="en-US" sz="1000" b="0" dirty="0"/>
              <a:t>Deep Learning Basics: Neural Networks Demystified, </a:t>
            </a:r>
            <a:br>
              <a:rPr lang="en-US" sz="1000" b="0" dirty="0"/>
            </a:br>
            <a:r>
              <a:rPr lang="en-US" sz="1000" b="0" dirty="0"/>
              <a:t>https://</a:t>
            </a:r>
            <a:r>
              <a:rPr lang="en-US" sz="1000" b="0" dirty="0" err="1"/>
              <a:t>www.youtube.com</a:t>
            </a:r>
            <a:r>
              <a:rPr lang="en-US" sz="1000" b="0" dirty="0"/>
              <a:t>/</a:t>
            </a:r>
            <a:r>
              <a:rPr lang="en-US" sz="1000" b="0" dirty="0" err="1"/>
              <a:t>playlist?list</a:t>
            </a:r>
            <a:r>
              <a:rPr lang="en-US" sz="1000" b="0" dirty="0"/>
              <a:t>=PLiaHhY2iBX9hdHaRr6b7XevZtgZRa1PoU</a:t>
            </a:r>
          </a:p>
          <a:p>
            <a:pPr marL="228600" indent="-228600">
              <a:spcAft>
                <a:spcPts val="300"/>
              </a:spcAft>
            </a:pPr>
            <a:r>
              <a:rPr lang="en-US" sz="1000" b="0" dirty="0"/>
              <a:t>Deep Learning SIMPLIFIED, </a:t>
            </a:r>
            <a:br>
              <a:rPr lang="en-US" sz="1000" b="0" dirty="0"/>
            </a:br>
            <a:r>
              <a:rPr lang="en-US" sz="1000" b="0" dirty="0"/>
              <a:t>https://</a:t>
            </a:r>
            <a:r>
              <a:rPr lang="en-US" sz="1000" b="0" dirty="0" err="1"/>
              <a:t>www.youtube.com</a:t>
            </a:r>
            <a:r>
              <a:rPr lang="en-US" sz="1000" b="0" dirty="0"/>
              <a:t>/</a:t>
            </a:r>
            <a:r>
              <a:rPr lang="en-US" sz="1000" b="0" dirty="0" err="1"/>
              <a:t>playlist?list</a:t>
            </a:r>
            <a:r>
              <a:rPr lang="en-US" sz="1000" b="0" dirty="0"/>
              <a:t>=PLjJh1vlSEYgvGod9wWiydumYl8hOXixNu</a:t>
            </a:r>
          </a:p>
          <a:p>
            <a:pPr marL="228600" indent="-228600">
              <a:spcAft>
                <a:spcPts val="300"/>
              </a:spcAft>
            </a:pPr>
            <a:r>
              <a:rPr lang="en-US" sz="1000" b="0" dirty="0"/>
              <a:t>3Blue1Brown (2017), But what *is* a Neural Network? | Chapter 1, deep learning, https://</a:t>
            </a:r>
            <a:r>
              <a:rPr lang="en-US" sz="1000" b="0" dirty="0" err="1"/>
              <a:t>www.youtube.com</a:t>
            </a:r>
            <a:r>
              <a:rPr lang="en-US" sz="1000" b="0" dirty="0"/>
              <a:t>/</a:t>
            </a:r>
            <a:r>
              <a:rPr lang="en-US" sz="1000" b="0" dirty="0" err="1"/>
              <a:t>watch?v</a:t>
            </a:r>
            <a:r>
              <a:rPr lang="en-US" sz="1000" b="0" dirty="0"/>
              <a:t>=</a:t>
            </a:r>
            <a:r>
              <a:rPr lang="en-US" sz="1000" b="0" dirty="0" err="1"/>
              <a:t>aircAruvnKk</a:t>
            </a:r>
            <a:endParaRPr lang="en-US" sz="1000" b="0" dirty="0"/>
          </a:p>
          <a:p>
            <a:pPr marL="228600" indent="-228600">
              <a:spcAft>
                <a:spcPts val="300"/>
              </a:spcAft>
            </a:pPr>
            <a:r>
              <a:rPr lang="en-US" sz="1000" b="0" dirty="0"/>
              <a:t>3Blue1Brown (2017), Gradient descent, how neural networks learn | Chapter 2, deep learning, https://</a:t>
            </a:r>
            <a:r>
              <a:rPr lang="en-US" sz="1000" b="0" dirty="0" err="1"/>
              <a:t>www.youtube.com</a:t>
            </a:r>
            <a:r>
              <a:rPr lang="en-US" sz="1000" b="0" dirty="0"/>
              <a:t>/</a:t>
            </a:r>
            <a:r>
              <a:rPr lang="en-US" sz="1000" b="0" dirty="0" err="1"/>
              <a:t>watch?v</a:t>
            </a:r>
            <a:r>
              <a:rPr lang="en-US" sz="1000" b="0" dirty="0"/>
              <a:t>=</a:t>
            </a:r>
            <a:r>
              <a:rPr lang="en-US" sz="1000" b="0" dirty="0" err="1"/>
              <a:t>IHZwWFHWa</a:t>
            </a:r>
            <a:r>
              <a:rPr lang="en-US" sz="1000" b="0" dirty="0"/>
              <a:t>-w</a:t>
            </a:r>
          </a:p>
          <a:p>
            <a:pPr marL="228600" indent="-228600">
              <a:spcAft>
                <a:spcPts val="300"/>
              </a:spcAft>
            </a:pPr>
            <a:r>
              <a:rPr lang="en-US" sz="1000" b="0" dirty="0"/>
              <a:t>3Blue1Brown (2017), What is backpropagation really doing? | Chapter 3, deep learning, https://</a:t>
            </a:r>
            <a:r>
              <a:rPr lang="en-US" sz="1000" b="0" dirty="0" err="1"/>
              <a:t>www.youtube.com</a:t>
            </a:r>
            <a:r>
              <a:rPr lang="en-US" sz="1000" b="0" dirty="0"/>
              <a:t>/</a:t>
            </a:r>
            <a:r>
              <a:rPr lang="en-US" sz="1000" b="0" dirty="0" err="1"/>
              <a:t>watch?v</a:t>
            </a:r>
            <a:r>
              <a:rPr lang="en-US" sz="1000" b="0" dirty="0"/>
              <a:t>=Ilg3gGewQ5U</a:t>
            </a:r>
          </a:p>
          <a:p>
            <a:pPr marL="228600" indent="-228600">
              <a:spcAft>
                <a:spcPts val="300"/>
              </a:spcAft>
            </a:pPr>
            <a:r>
              <a:rPr lang="en-US" sz="1000" b="0" dirty="0"/>
              <a:t>Richard S. Sutton &amp; Andrew G. </a:t>
            </a:r>
            <a:r>
              <a:rPr lang="en-US" sz="1000" b="0" dirty="0" err="1"/>
              <a:t>Barto</a:t>
            </a:r>
            <a:r>
              <a:rPr lang="en-US" sz="1000" b="0" dirty="0"/>
              <a:t> (2018), Reinforcement Learning: An Introduction, 2nd Edition, A Bradford Book.</a:t>
            </a:r>
          </a:p>
          <a:p>
            <a:pPr marL="228600" indent="-228600">
              <a:spcAft>
                <a:spcPts val="300"/>
              </a:spcAft>
            </a:pPr>
            <a:r>
              <a:rPr lang="en-US" sz="1000" b="0" dirty="0"/>
              <a:t>David Silver (2015), Introduction to reinforcement learning, https://</a:t>
            </a:r>
            <a:r>
              <a:rPr lang="en-US" sz="1000" b="0" dirty="0" err="1"/>
              <a:t>www.youtube.com</a:t>
            </a:r>
            <a:r>
              <a:rPr lang="en-US" sz="1000" b="0" dirty="0"/>
              <a:t>/</a:t>
            </a:r>
            <a:r>
              <a:rPr lang="en-US" sz="1000" b="0" dirty="0" err="1"/>
              <a:t>playlist?list</a:t>
            </a:r>
            <a:r>
              <a:rPr lang="en-US" sz="1000" b="0" dirty="0"/>
              <a:t>=PLqYmG7hTraZDM-OYHWgPebj2MfCFzFObQ</a:t>
            </a:r>
          </a:p>
          <a:p>
            <a:pPr marL="228600" indent="-228600">
              <a:spcAft>
                <a:spcPts val="300"/>
              </a:spcAft>
            </a:pPr>
            <a:r>
              <a:rPr lang="en-US" sz="1000" b="0" dirty="0"/>
              <a:t>David Silver, Thomas Hubert, Julian </a:t>
            </a:r>
            <a:r>
              <a:rPr lang="en-US" sz="1000" b="0" dirty="0" err="1"/>
              <a:t>Schrittwieser</a:t>
            </a:r>
            <a:r>
              <a:rPr lang="en-US" sz="1000" b="0" dirty="0"/>
              <a:t>, </a:t>
            </a:r>
            <a:r>
              <a:rPr lang="en-US" sz="1000" b="0" dirty="0" err="1"/>
              <a:t>Ioannis</a:t>
            </a:r>
            <a:r>
              <a:rPr lang="en-US" sz="1000" b="0" dirty="0"/>
              <a:t> </a:t>
            </a:r>
            <a:r>
              <a:rPr lang="en-US" sz="1000" b="0" dirty="0" err="1"/>
              <a:t>Antonoglou</a:t>
            </a:r>
            <a:r>
              <a:rPr lang="en-US" sz="1000" b="0" dirty="0"/>
              <a:t>, Matthew Lai, Arthur </a:t>
            </a:r>
            <a:r>
              <a:rPr lang="en-US" sz="1000" b="0" dirty="0" err="1"/>
              <a:t>Guez</a:t>
            </a:r>
            <a:r>
              <a:rPr lang="en-US" sz="1000" b="0" dirty="0"/>
              <a:t>, Marc </a:t>
            </a:r>
            <a:r>
              <a:rPr lang="en-US" sz="1000" b="0" dirty="0" err="1"/>
              <a:t>Lanctot</a:t>
            </a:r>
            <a:r>
              <a:rPr lang="en-US" sz="1000" b="0" dirty="0"/>
              <a:t>, Laurent </a:t>
            </a:r>
            <a:r>
              <a:rPr lang="en-US" sz="1000" b="0" dirty="0" err="1"/>
              <a:t>Sifre</a:t>
            </a:r>
            <a:r>
              <a:rPr lang="en-US" sz="1000" b="0" dirty="0"/>
              <a:t>, </a:t>
            </a:r>
            <a:r>
              <a:rPr lang="en-US" sz="1000" b="0" dirty="0" err="1"/>
              <a:t>Dharshan</a:t>
            </a:r>
            <a:r>
              <a:rPr lang="en-US" sz="1000" b="0" dirty="0"/>
              <a:t> Kumaran, </a:t>
            </a:r>
            <a:r>
              <a:rPr lang="en-US" sz="1000" b="0" dirty="0" err="1"/>
              <a:t>Thore</a:t>
            </a:r>
            <a:r>
              <a:rPr lang="en-US" sz="1000" b="0" dirty="0"/>
              <a:t> Graepel, Timothy </a:t>
            </a:r>
            <a:r>
              <a:rPr lang="en-US" sz="1000" b="0" dirty="0" err="1"/>
              <a:t>Lillicrap</a:t>
            </a:r>
            <a:r>
              <a:rPr lang="en-US" sz="1000" b="0" dirty="0"/>
              <a:t>, Karen </a:t>
            </a:r>
            <a:r>
              <a:rPr lang="en-US" sz="1000" b="0" dirty="0" err="1"/>
              <a:t>Simonyan</a:t>
            </a:r>
            <a:r>
              <a:rPr lang="en-US" sz="1000" b="0" dirty="0"/>
              <a:t>, </a:t>
            </a:r>
            <a:r>
              <a:rPr lang="en-US" sz="1000" b="0" dirty="0" err="1"/>
              <a:t>Demis</a:t>
            </a:r>
            <a:r>
              <a:rPr lang="en-US" sz="1000" b="0" dirty="0"/>
              <a:t> Hassabis (2018), "A general reinforcement learning algorithm that masters chess, shogi, and Go through self-play." Science 362, no. 6419 (2018): 1140-1144.</a:t>
            </a:r>
          </a:p>
          <a:p>
            <a:pPr marL="228600" indent="-228600">
              <a:spcAft>
                <a:spcPts val="300"/>
              </a:spcAft>
            </a:pPr>
            <a:r>
              <a:rPr lang="en-US" sz="1000" b="0" dirty="0"/>
              <a:t>David Silver, Julian </a:t>
            </a:r>
            <a:r>
              <a:rPr lang="en-US" sz="1000" b="0" dirty="0" err="1"/>
              <a:t>Schrittwieser</a:t>
            </a:r>
            <a:r>
              <a:rPr lang="en-US" sz="1000" b="0" dirty="0"/>
              <a:t>, Karen </a:t>
            </a:r>
            <a:r>
              <a:rPr lang="en-US" sz="1000" b="0" dirty="0" err="1"/>
              <a:t>Simonyan</a:t>
            </a:r>
            <a:r>
              <a:rPr lang="en-US" sz="1000" b="0" dirty="0"/>
              <a:t>, </a:t>
            </a:r>
            <a:r>
              <a:rPr lang="en-US" sz="1000" b="0" dirty="0" err="1"/>
              <a:t>Ioannis</a:t>
            </a:r>
            <a:r>
              <a:rPr lang="en-US" sz="1000" b="0" dirty="0"/>
              <a:t> </a:t>
            </a:r>
            <a:r>
              <a:rPr lang="en-US" sz="1000" b="0" dirty="0" err="1"/>
              <a:t>Antonoglou</a:t>
            </a:r>
            <a:r>
              <a:rPr lang="en-US" sz="1000" b="0" dirty="0"/>
              <a:t>, Aja Huang, Arthur </a:t>
            </a:r>
            <a:r>
              <a:rPr lang="en-US" sz="1000" b="0" dirty="0" err="1"/>
              <a:t>Guez</a:t>
            </a:r>
            <a:r>
              <a:rPr lang="en-US" sz="1000" b="0" dirty="0"/>
              <a:t>, Thomas Hubert, Lucas Baker, Matthew Lai, Adrian Bolton, </a:t>
            </a:r>
            <a:r>
              <a:rPr lang="en-US" sz="1000" b="0" dirty="0" err="1"/>
              <a:t>Yutian</a:t>
            </a:r>
            <a:r>
              <a:rPr lang="en-US" sz="1000" b="0" dirty="0"/>
              <a:t> Chen, Timothy </a:t>
            </a:r>
            <a:r>
              <a:rPr lang="en-US" sz="1000" b="0" dirty="0" err="1"/>
              <a:t>Lillicrap</a:t>
            </a:r>
            <a:r>
              <a:rPr lang="en-US" sz="1000" b="0" dirty="0"/>
              <a:t>, Fan Hui, Laurent </a:t>
            </a:r>
            <a:r>
              <a:rPr lang="en-US" sz="1000" b="0" dirty="0" err="1"/>
              <a:t>Sifre</a:t>
            </a:r>
            <a:r>
              <a:rPr lang="en-US" sz="1000" b="0" dirty="0"/>
              <a:t>, George van den </a:t>
            </a:r>
            <a:r>
              <a:rPr lang="en-US" sz="1000" b="0" dirty="0" err="1"/>
              <a:t>Driessche</a:t>
            </a:r>
            <a:r>
              <a:rPr lang="en-US" sz="1000" b="0" dirty="0"/>
              <a:t>, </a:t>
            </a:r>
            <a:r>
              <a:rPr lang="en-US" sz="1000" b="0" dirty="0" err="1"/>
              <a:t>Thore</a:t>
            </a:r>
            <a:r>
              <a:rPr lang="en-US" sz="1000" b="0" dirty="0"/>
              <a:t> Graepel, and </a:t>
            </a:r>
            <a:r>
              <a:rPr lang="en-US" sz="1000" b="0" dirty="0" err="1"/>
              <a:t>Demis</a:t>
            </a:r>
            <a:r>
              <a:rPr lang="en-US" sz="1000" b="0" dirty="0"/>
              <a:t> Hassabis (2017), "Mastering the game of Go without human knowledge." Nature 550 (2017): 354–359.</a:t>
            </a:r>
          </a:p>
          <a:p>
            <a:pPr marL="228600" indent="-228600">
              <a:spcAft>
                <a:spcPts val="300"/>
              </a:spcAft>
            </a:pPr>
            <a:r>
              <a:rPr lang="en-US" sz="1000" b="0" dirty="0" err="1"/>
              <a:t>Hado</a:t>
            </a:r>
            <a:r>
              <a:rPr lang="en-US" sz="1000" b="0" dirty="0"/>
              <a:t> Van Hasselt, Arthur </a:t>
            </a:r>
            <a:r>
              <a:rPr lang="en-US" sz="1000" b="0" dirty="0" err="1"/>
              <a:t>Guez</a:t>
            </a:r>
            <a:r>
              <a:rPr lang="en-US" sz="1000" b="0" dirty="0"/>
              <a:t>, and David Silver (2016). "Deep Reinforcement Learning with Double Q-Learning." In AAAI, vol. 2, p. 5. 2016.</a:t>
            </a:r>
          </a:p>
          <a:p>
            <a:pPr marL="228600" indent="-228600">
              <a:spcAft>
                <a:spcPts val="300"/>
              </a:spcAft>
            </a:pPr>
            <a:r>
              <a:rPr lang="en-US" sz="1000" b="0" dirty="0"/>
              <a:t>Matteo Hessel, Joseph </a:t>
            </a:r>
            <a:r>
              <a:rPr lang="en-US" sz="1000" b="0" dirty="0" err="1"/>
              <a:t>Modayil</a:t>
            </a:r>
            <a:r>
              <a:rPr lang="en-US" sz="1000" b="0" dirty="0"/>
              <a:t>, </a:t>
            </a:r>
            <a:r>
              <a:rPr lang="en-US" sz="1000" b="0" dirty="0" err="1"/>
              <a:t>Hado</a:t>
            </a:r>
            <a:r>
              <a:rPr lang="en-US" sz="1000" b="0" dirty="0"/>
              <a:t> Van Hasselt, Tom </a:t>
            </a:r>
            <a:r>
              <a:rPr lang="en-US" sz="1000" b="0" dirty="0" err="1"/>
              <a:t>Schaul</a:t>
            </a:r>
            <a:r>
              <a:rPr lang="en-US" sz="1000" b="0" dirty="0"/>
              <a:t>, Georg </a:t>
            </a:r>
            <a:r>
              <a:rPr lang="en-US" sz="1000" b="0" dirty="0" err="1"/>
              <a:t>Ostrovski</a:t>
            </a:r>
            <a:r>
              <a:rPr lang="en-US" sz="1000" b="0" dirty="0"/>
              <a:t>, Will Dabney, Dan Horgan, Bilal Piot, Mohammad Azar, and David Silver (2017). "Rainbow: Combining improvements in deep reinforcement learning." </a:t>
            </a:r>
            <a:r>
              <a:rPr lang="en-US" sz="1000" b="0" dirty="0" err="1"/>
              <a:t>arXiv</a:t>
            </a:r>
            <a:r>
              <a:rPr lang="en-US" sz="1000" b="0" dirty="0"/>
              <a:t> preprint arXiv:1710.02298 (2017).</a:t>
            </a:r>
          </a:p>
          <a:p>
            <a:pPr marL="228600" indent="-228600">
              <a:spcAft>
                <a:spcPts val="300"/>
              </a:spcAft>
            </a:pPr>
            <a:r>
              <a:rPr lang="en-US" sz="1000" b="0" dirty="0"/>
              <a:t>Volodymyr </a:t>
            </a:r>
            <a:r>
              <a:rPr lang="en-US" sz="1000" b="0" dirty="0" err="1"/>
              <a:t>Mnih</a:t>
            </a:r>
            <a:r>
              <a:rPr lang="en-US" sz="1000" b="0" dirty="0"/>
              <a:t>, </a:t>
            </a:r>
            <a:r>
              <a:rPr lang="en-US" sz="1000" b="0" dirty="0" err="1"/>
              <a:t>Koray</a:t>
            </a:r>
            <a:r>
              <a:rPr lang="en-US" sz="1000" b="0" dirty="0"/>
              <a:t> </a:t>
            </a:r>
            <a:r>
              <a:rPr lang="en-US" sz="1000" b="0" dirty="0" err="1"/>
              <a:t>Kavukcuoglu</a:t>
            </a:r>
            <a:r>
              <a:rPr lang="en-US" sz="1000" b="0" dirty="0"/>
              <a:t>, David Silver, Andrei A. </a:t>
            </a:r>
            <a:r>
              <a:rPr lang="en-US" sz="1000" b="0" dirty="0" err="1"/>
              <a:t>Rusu</a:t>
            </a:r>
            <a:r>
              <a:rPr lang="en-US" sz="1000" b="0" dirty="0"/>
              <a:t>, Joel </a:t>
            </a:r>
            <a:r>
              <a:rPr lang="en-US" sz="1000" b="0" dirty="0" err="1"/>
              <a:t>Veness</a:t>
            </a:r>
            <a:r>
              <a:rPr lang="en-US" sz="1000" b="0" dirty="0"/>
              <a:t>, Marc G. Bellemare, Alex Graves et al. (2015) "Human-level control through deep reinforcement learning." Nature 518, no. 7540 (2015): 529.</a:t>
            </a:r>
          </a:p>
          <a:p>
            <a:pPr marL="228600" indent="-228600">
              <a:spcAft>
                <a:spcPts val="300"/>
              </a:spcAft>
            </a:pPr>
            <a:r>
              <a:rPr lang="en-US" sz="1000" b="0" dirty="0" err="1"/>
              <a:t>Ziyu</a:t>
            </a:r>
            <a:r>
              <a:rPr lang="en-US" sz="1000" b="0" dirty="0"/>
              <a:t> Wang, Tom </a:t>
            </a:r>
            <a:r>
              <a:rPr lang="en-US" sz="1000" b="0" dirty="0" err="1"/>
              <a:t>Schaul</a:t>
            </a:r>
            <a:r>
              <a:rPr lang="en-US" sz="1000" b="0" dirty="0"/>
              <a:t>, Matteo Hessel, </a:t>
            </a:r>
            <a:r>
              <a:rPr lang="en-US" sz="1000" b="0" dirty="0" err="1"/>
              <a:t>Hado</a:t>
            </a:r>
            <a:r>
              <a:rPr lang="en-US" sz="1000" b="0" dirty="0"/>
              <a:t> Van Hasselt, Marc </a:t>
            </a:r>
            <a:r>
              <a:rPr lang="en-US" sz="1000" b="0" dirty="0" err="1"/>
              <a:t>Lanctot</a:t>
            </a:r>
            <a:r>
              <a:rPr lang="en-US" sz="1000" b="0" dirty="0"/>
              <a:t>, and Nando De Freitas (2015). "Dueling network architectures for deep reinforcement learning." </a:t>
            </a:r>
            <a:r>
              <a:rPr lang="en-US" sz="1000" b="0" dirty="0" err="1"/>
              <a:t>arXiv</a:t>
            </a:r>
            <a:r>
              <a:rPr lang="en-US" sz="1000" b="0" dirty="0"/>
              <a:t> preprint arXiv:1511.06581 (2015). </a:t>
            </a:r>
          </a:p>
          <a:p>
            <a:pPr marL="228600" indent="-228600">
              <a:spcAft>
                <a:spcPts val="300"/>
              </a:spcAft>
            </a:pPr>
            <a:r>
              <a:rPr lang="en-US" sz="1000" b="0" dirty="0"/>
              <a:t>Xiao-Yang Liu, </a:t>
            </a:r>
            <a:r>
              <a:rPr lang="en-US" sz="1000" b="0" dirty="0" err="1"/>
              <a:t>Hongyang</a:t>
            </a:r>
            <a:r>
              <a:rPr lang="en-US" sz="1000" b="0" dirty="0"/>
              <a:t> Yang, Qian Chen, </a:t>
            </a:r>
            <a:r>
              <a:rPr lang="en-US" sz="1000" b="0" dirty="0" err="1"/>
              <a:t>Runjia</a:t>
            </a:r>
            <a:r>
              <a:rPr lang="en-US" sz="1000" b="0" dirty="0"/>
              <a:t> Zhang, </a:t>
            </a:r>
            <a:r>
              <a:rPr lang="en-US" sz="1000" b="0" dirty="0" err="1"/>
              <a:t>Liuqing</a:t>
            </a:r>
            <a:r>
              <a:rPr lang="en-US" sz="1000" b="0" dirty="0"/>
              <a:t> Yang, Bowen Xiao, and Christina Dan Wang (2020). "</a:t>
            </a:r>
            <a:r>
              <a:rPr lang="en-US" sz="1000" b="0" dirty="0" err="1"/>
              <a:t>FinRL</a:t>
            </a:r>
            <a:r>
              <a:rPr lang="en-US" sz="1000" b="0" dirty="0"/>
              <a:t>: A Deep Reinforcement Learning Library for Automated Stock Trading in Quantitative Finance." </a:t>
            </a:r>
            <a:r>
              <a:rPr lang="en-US" sz="1000" b="0" dirty="0" err="1"/>
              <a:t>arXiv</a:t>
            </a:r>
            <a:r>
              <a:rPr lang="en-US" sz="1000" b="0" dirty="0"/>
              <a:t> preprint arXiv:2011.09607 (2020).</a:t>
            </a:r>
          </a:p>
          <a:p>
            <a:pPr marL="228600" indent="-228600">
              <a:spcAft>
                <a:spcPts val="300"/>
              </a:spcAft>
            </a:pPr>
            <a:r>
              <a:rPr lang="en-US" sz="1000" b="0" dirty="0"/>
              <a:t>Mu-</a:t>
            </a:r>
            <a:r>
              <a:rPr lang="en-US" sz="1000" b="0" dirty="0" err="1"/>
              <a:t>En</a:t>
            </a:r>
            <a:r>
              <a:rPr lang="en-US" sz="1000" b="0" dirty="0"/>
              <a:t> Wu, Jia-Hao </a:t>
            </a:r>
            <a:r>
              <a:rPr lang="en-US" sz="1000" b="0" dirty="0" err="1"/>
              <a:t>Syu</a:t>
            </a:r>
            <a:r>
              <a:rPr lang="en-US" sz="1000" b="0" dirty="0"/>
              <a:t>, Jerry Chun-Wei Lin, and Jan-Ming Ho. "Portfolio management system in equity market neutral using reinforcement learning." Applied Intelligence (2021): 1-13.</a:t>
            </a:r>
          </a:p>
          <a:p>
            <a:pPr marL="228600" indent="-228600">
              <a:spcAft>
                <a:spcPts val="300"/>
              </a:spcAft>
            </a:pPr>
            <a:r>
              <a:rPr lang="en-US" sz="1000" b="0" dirty="0"/>
              <a:t>Min-Yuh Day (2022), Python 101, </a:t>
            </a:r>
            <a:r>
              <a:rPr lang="en-US" sz="1000" b="0" dirty="0">
                <a:hlinkClick r:id="rId2"/>
              </a:rPr>
              <a:t>https://tinyurl.com/aintpupython101</a:t>
            </a:r>
            <a:endParaRPr lang="en-US" sz="10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8DDE3-DE9A-684D-A2C4-2DDE871B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272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91637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1"/>
            <a:ext cx="8496944" cy="106291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Linear function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C68FB8-1B0F-374E-8FEE-C2D0B325CC38}"/>
              </a:ext>
            </a:extLst>
          </p:cNvPr>
          <p:cNvSpPr txBox="1"/>
          <p:nvPr/>
        </p:nvSpPr>
        <p:spPr>
          <a:xfrm>
            <a:off x="3503712" y="910921"/>
            <a:ext cx="48221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20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2453CC-A6F8-7947-B00A-04A450A2D21F}"/>
              </a:ext>
            </a:extLst>
          </p:cNvPr>
          <p:cNvSpPr txBox="1"/>
          <p:nvPr/>
        </p:nvSpPr>
        <p:spPr>
          <a:xfrm>
            <a:off x="2233085" y="2808438"/>
            <a:ext cx="60516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218137-F748-BC49-BDA4-EF6E033D96BF}"/>
              </a:ext>
            </a:extLst>
          </p:cNvPr>
          <p:cNvSpPr txBox="1"/>
          <p:nvPr/>
        </p:nvSpPr>
        <p:spPr>
          <a:xfrm>
            <a:off x="2233084" y="4687976"/>
            <a:ext cx="80393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9000" b="1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7993791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1"/>
            <a:ext cx="8496944" cy="107099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Linear Regression Weight Space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FDA7BB-22E0-194D-AF10-63B0C2D7D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41" y="2734296"/>
            <a:ext cx="8703630" cy="32149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65EF7E-8B1A-1A48-96A9-762574F83312}"/>
              </a:ext>
            </a:extLst>
          </p:cNvPr>
          <p:cNvSpPr txBox="1"/>
          <p:nvPr/>
        </p:nvSpPr>
        <p:spPr>
          <a:xfrm>
            <a:off x="2054197" y="943560"/>
            <a:ext cx="80393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9000" b="1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7307DD-91E1-2D43-85AA-AFB818609DDD}"/>
              </a:ext>
            </a:extLst>
          </p:cNvPr>
          <p:cNvSpPr txBox="1"/>
          <p:nvPr/>
        </p:nvSpPr>
        <p:spPr>
          <a:xfrm>
            <a:off x="5992657" y="5984774"/>
            <a:ext cx="4500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Loss function for Weights (w</a:t>
            </a:r>
            <a:r>
              <a:rPr lang="en-US" sz="24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</a:t>
            </a:r>
            <a:r>
              <a:rPr lang="en-US" sz="24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420028-7E1A-0B42-98D9-3F1BC5A03D3D}"/>
              </a:ext>
            </a:extLst>
          </p:cNvPr>
          <p:cNvSpPr txBox="1"/>
          <p:nvPr/>
        </p:nvSpPr>
        <p:spPr>
          <a:xfrm>
            <a:off x="2652734" y="5991672"/>
            <a:ext cx="2363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0.232 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+ 246</a:t>
            </a:r>
            <a:endParaRPr lang="en-US" sz="24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0339CF-4A62-9245-AA36-3CF5D2F15CDB}"/>
              </a:ext>
            </a:extLst>
          </p:cNvPr>
          <p:cNvSpPr txBox="1"/>
          <p:nvPr/>
        </p:nvSpPr>
        <p:spPr>
          <a:xfrm>
            <a:off x="6254891" y="2456382"/>
            <a:ext cx="40895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w*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argmin</a:t>
            </a:r>
            <a:r>
              <a:rPr lang="en-US" sz="3200" b="1" i="1" baseline="-250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3200" b="1" i="1" baseline="-25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Loss(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="1" i="1" baseline="-25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i="1" baseline="-25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955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7  2022/10/26  The Theory of Learning and Ensemble Learning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8  2022/11/02  Midterm Project Report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9  2022/11/09  Deep Learning and Reinforcement Learning </a:t>
            </a:r>
          </a:p>
          <a:p>
            <a:pPr marL="0" indent="0">
              <a:buNone/>
            </a:pPr>
            <a:r>
              <a:rPr lang="en-US" sz="2800" dirty="0"/>
              <a:t>10  2022/11/16  Deep Learning for Natural Language Processing 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11  2022/11/23  Invited Talk: AI for Information Retrieval 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12  2022/11/30  Case Study on Artificial Intelligence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35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8D9D0-EE05-E744-B9B4-A3505E4C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74638"/>
            <a:ext cx="8640960" cy="6245225"/>
          </a:xfrm>
        </p:spPr>
        <p:txBody>
          <a:bodyPr/>
          <a:lstStyle/>
          <a:p>
            <a:r>
              <a:rPr lang="en-US" sz="12000" dirty="0">
                <a:solidFill>
                  <a:srgbClr val="C00000"/>
                </a:solidFill>
              </a:rPr>
              <a:t>Deep Learning</a:t>
            </a:r>
            <a:endParaRPr lang="en-US" sz="50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C7D2B-6748-B04A-8425-539708696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92575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6034087"/>
          </a:xfrm>
        </p:spPr>
        <p:txBody>
          <a:bodyPr/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Deep Learning </a:t>
            </a:r>
            <a:b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and </a:t>
            </a:r>
            <a:b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7782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1BC69DD-A79F-CC46-81A9-C60C3FDAB38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6402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1992313" y="30164"/>
            <a:ext cx="8229600" cy="777875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TensorFlow Playground</a:t>
            </a:r>
          </a:p>
        </p:txBody>
      </p:sp>
      <p:sp>
        <p:nvSpPr>
          <p:cNvPr id="3481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2E231C0-1742-2548-8F5C-943C1D97A3D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4819" name="Rectangle 4"/>
          <p:cNvSpPr>
            <a:spLocks noChangeArrowheads="1"/>
          </p:cNvSpPr>
          <p:nvPr/>
        </p:nvSpPr>
        <p:spPr bwMode="auto">
          <a:xfrm>
            <a:off x="4367214" y="6488114"/>
            <a:ext cx="3481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hlinkClick r:id="rId2"/>
              </a:rPr>
              <a:t>http://playground.tensorflow.org/</a:t>
            </a:r>
            <a:endParaRPr lang="en-US" altLang="en-US" sz="1800"/>
          </a:p>
        </p:txBody>
      </p:sp>
      <p:pic>
        <p:nvPicPr>
          <p:cNvPr id="34820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919163"/>
            <a:ext cx="9144000" cy="560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6538" y="33338"/>
            <a:ext cx="773113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00342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sz="6600" dirty="0">
                <a:solidFill>
                  <a:schemeClr val="accent1"/>
                </a:solidFill>
              </a:rPr>
              <a:t>Tensor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417639"/>
            <a:ext cx="8229600" cy="510222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3</a:t>
            </a:r>
            <a:r>
              <a:rPr lang="en-US" dirty="0">
                <a:solidFill>
                  <a:schemeClr val="accent1"/>
                </a:solidFill>
              </a:rPr>
              <a:t> </a:t>
            </a:r>
          </a:p>
          <a:p>
            <a:pPr lvl="1"/>
            <a:r>
              <a:rPr lang="en-US" dirty="0"/>
              <a:t># a rank 0 tensor; this is a </a:t>
            </a:r>
            <a:r>
              <a:rPr lang="en-US" b="1" dirty="0">
                <a:solidFill>
                  <a:srgbClr val="FF0000"/>
                </a:solidFill>
              </a:rPr>
              <a:t>scalar</a:t>
            </a:r>
            <a:r>
              <a:rPr lang="en-US" dirty="0"/>
              <a:t> with shape []</a:t>
            </a:r>
          </a:p>
          <a:p>
            <a:r>
              <a:rPr lang="en-US" b="1" dirty="0">
                <a:solidFill>
                  <a:schemeClr val="accent1"/>
                </a:solidFill>
              </a:rPr>
              <a:t>[1. ,2., 3.] </a:t>
            </a:r>
          </a:p>
          <a:p>
            <a:pPr lvl="1"/>
            <a:r>
              <a:rPr lang="en-US" dirty="0"/>
              <a:t># a rank 1 tensor; this is a </a:t>
            </a:r>
            <a:r>
              <a:rPr lang="en-US" b="1" dirty="0">
                <a:solidFill>
                  <a:srgbClr val="FF0000"/>
                </a:solidFill>
              </a:rPr>
              <a:t>vector</a:t>
            </a:r>
            <a:r>
              <a:rPr lang="en-US" dirty="0"/>
              <a:t> with shape [3]</a:t>
            </a:r>
          </a:p>
          <a:p>
            <a:r>
              <a:rPr lang="en-US" b="1" dirty="0">
                <a:solidFill>
                  <a:srgbClr val="FF0000"/>
                </a:solidFill>
              </a:rPr>
              <a:t>[[1., 2., 3.], [4., 5., 6.]] </a:t>
            </a:r>
          </a:p>
          <a:p>
            <a:pPr lvl="1"/>
            <a:r>
              <a:rPr lang="en-US" dirty="0"/>
              <a:t># a rank 2 tensor; a </a:t>
            </a:r>
            <a:r>
              <a:rPr lang="en-US" b="1" dirty="0">
                <a:solidFill>
                  <a:srgbClr val="FF0000"/>
                </a:solidFill>
              </a:rPr>
              <a:t>matrix</a:t>
            </a:r>
            <a:r>
              <a:rPr lang="en-US" dirty="0"/>
              <a:t> with shape [2, 3]</a:t>
            </a:r>
          </a:p>
          <a:p>
            <a:r>
              <a:rPr lang="en-US" sz="2800" dirty="0">
                <a:solidFill>
                  <a:srgbClr val="C00000"/>
                </a:solidFill>
              </a:rPr>
              <a:t>[[[1., 2., 3.]], [[7., 8., 9.]]] </a:t>
            </a:r>
          </a:p>
          <a:p>
            <a:pPr lvl="1"/>
            <a:r>
              <a:rPr lang="en-US" dirty="0"/>
              <a:t># a rank 3 </a:t>
            </a:r>
            <a:r>
              <a:rPr lang="en-US" b="1" dirty="0">
                <a:solidFill>
                  <a:srgbClr val="FF0000"/>
                </a:solidFill>
              </a:rPr>
              <a:t>tensor</a:t>
            </a:r>
            <a:r>
              <a:rPr lang="en-US" dirty="0"/>
              <a:t> with shape [2, 1, 3]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33</a:t>
            </a:fld>
            <a:endParaRPr lang="zh-TW" alt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83114" y="6477000"/>
            <a:ext cx="2943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hlinkClick r:id="rId2"/>
              </a:rPr>
              <a:t>https://</a:t>
            </a:r>
            <a:r>
              <a:rPr lang="en-US" altLang="en-US" sz="1800" dirty="0">
                <a:hlinkClick r:id="rId2"/>
              </a:rPr>
              <a:t>www.tensorflow.org/</a:t>
            </a:r>
            <a:endParaRPr lang="en-US" altLang="en-US" sz="1800" dirty="0"/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6538" y="44624"/>
            <a:ext cx="773113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88345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A9220-A70E-3C44-A346-5359ADA19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34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D74398-FF68-494F-96BF-77BD010FDDA3}"/>
              </a:ext>
            </a:extLst>
          </p:cNvPr>
          <p:cNvSpPr/>
          <p:nvPr/>
        </p:nvSpPr>
        <p:spPr>
          <a:xfrm>
            <a:off x="7443828" y="492784"/>
            <a:ext cx="7393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80</a:t>
            </a:r>
            <a:endParaRPr lang="en-US" sz="3600" b="1" dirty="0">
              <a:latin typeface="Courier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C78592-C4F5-B54E-9087-CC9CF2B7FEB9}"/>
              </a:ext>
            </a:extLst>
          </p:cNvPr>
          <p:cNvSpPr/>
          <p:nvPr/>
        </p:nvSpPr>
        <p:spPr>
          <a:xfrm>
            <a:off x="6354873" y="1700809"/>
            <a:ext cx="29578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[50 60 70]</a:t>
            </a:r>
            <a:endParaRPr lang="en-US" sz="3600" b="1" dirty="0">
              <a:latin typeface="Courier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14213E-99F0-CC46-A688-B0292D0F7EFA}"/>
              </a:ext>
            </a:extLst>
          </p:cNvPr>
          <p:cNvSpPr/>
          <p:nvPr/>
        </p:nvSpPr>
        <p:spPr>
          <a:xfrm>
            <a:off x="6611869" y="3082186"/>
            <a:ext cx="240322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50 60 70</a:t>
            </a:r>
          </a:p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55 65 75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DA0188-3510-0246-AAA5-7036317EC854}"/>
              </a:ext>
            </a:extLst>
          </p:cNvPr>
          <p:cNvSpPr/>
          <p:nvPr/>
        </p:nvSpPr>
        <p:spPr>
          <a:xfrm>
            <a:off x="4439639" y="4869161"/>
            <a:ext cx="600837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[50 60 70] [70 80 90]</a:t>
            </a:r>
          </a:p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[55 65 75] [75 85 95]</a:t>
            </a:r>
          </a:p>
        </p:txBody>
      </p:sp>
      <p:sp>
        <p:nvSpPr>
          <p:cNvPr id="12" name="Right Bracket 11">
            <a:extLst>
              <a:ext uri="{FF2B5EF4-FFF2-40B4-BE49-F238E27FC236}">
                <a16:creationId xmlns:a16="http://schemas.microsoft.com/office/drawing/2014/main" id="{53CD109D-1531-7B4B-895A-A93FC709125C}"/>
              </a:ext>
            </a:extLst>
          </p:cNvPr>
          <p:cNvSpPr/>
          <p:nvPr/>
        </p:nvSpPr>
        <p:spPr>
          <a:xfrm>
            <a:off x="10200456" y="4869160"/>
            <a:ext cx="216024" cy="117057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ket 12">
            <a:extLst>
              <a:ext uri="{FF2B5EF4-FFF2-40B4-BE49-F238E27FC236}">
                <a16:creationId xmlns:a16="http://schemas.microsoft.com/office/drawing/2014/main" id="{A70AE9E4-70EA-0740-AFAF-17A8A21FD37D}"/>
              </a:ext>
            </a:extLst>
          </p:cNvPr>
          <p:cNvSpPr/>
          <p:nvPr/>
        </p:nvSpPr>
        <p:spPr>
          <a:xfrm>
            <a:off x="4439816" y="4894113"/>
            <a:ext cx="288032" cy="1206307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ket 13">
            <a:extLst>
              <a:ext uri="{FF2B5EF4-FFF2-40B4-BE49-F238E27FC236}">
                <a16:creationId xmlns:a16="http://schemas.microsoft.com/office/drawing/2014/main" id="{2008507E-35BE-E545-BA3A-F7E51E297088}"/>
              </a:ext>
            </a:extLst>
          </p:cNvPr>
          <p:cNvSpPr/>
          <p:nvPr/>
        </p:nvSpPr>
        <p:spPr>
          <a:xfrm>
            <a:off x="6524346" y="3068961"/>
            <a:ext cx="271410" cy="1143549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ket 14">
            <a:extLst>
              <a:ext uri="{FF2B5EF4-FFF2-40B4-BE49-F238E27FC236}">
                <a16:creationId xmlns:a16="http://schemas.microsoft.com/office/drawing/2014/main" id="{DFADBA74-BD77-9547-B6D9-F1F595C5EBEB}"/>
              </a:ext>
            </a:extLst>
          </p:cNvPr>
          <p:cNvSpPr/>
          <p:nvPr/>
        </p:nvSpPr>
        <p:spPr>
          <a:xfrm>
            <a:off x="8837838" y="3068961"/>
            <a:ext cx="210491" cy="1140809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C9E1E4-4C0F-3C41-AF8B-08A24A5C1C60}"/>
              </a:ext>
            </a:extLst>
          </p:cNvPr>
          <p:cNvSpPr/>
          <p:nvPr/>
        </p:nvSpPr>
        <p:spPr>
          <a:xfrm>
            <a:off x="1944008" y="369674"/>
            <a:ext cx="15791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Scalar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45DBD9-92D7-D24F-8D58-5BAC062705FF}"/>
              </a:ext>
            </a:extLst>
          </p:cNvPr>
          <p:cNvSpPr/>
          <p:nvPr/>
        </p:nvSpPr>
        <p:spPr>
          <a:xfrm>
            <a:off x="1929133" y="1639253"/>
            <a:ext cx="17019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Vector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1440790-6A62-904F-A0E8-1F6641A6A4CC}"/>
              </a:ext>
            </a:extLst>
          </p:cNvPr>
          <p:cNvSpPr/>
          <p:nvPr/>
        </p:nvSpPr>
        <p:spPr>
          <a:xfrm>
            <a:off x="1960839" y="3206923"/>
            <a:ext cx="17455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Matrix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0408944-620F-AD42-9531-05474BFD33D3}"/>
              </a:ext>
            </a:extLst>
          </p:cNvPr>
          <p:cNvSpPr/>
          <p:nvPr/>
        </p:nvSpPr>
        <p:spPr>
          <a:xfrm>
            <a:off x="1871969" y="5112545"/>
            <a:ext cx="17292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Tensor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6276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6034087"/>
          </a:xfrm>
        </p:spPr>
        <p:txBody>
          <a:bodyPr/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Deep Learning </a:t>
            </a:r>
            <a:b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and </a:t>
            </a:r>
            <a:b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7782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1BC69DD-A79F-CC46-81A9-C60C3FDAB38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6818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6690"/>
          </a:xfrm>
        </p:spPr>
        <p:txBody>
          <a:bodyPr/>
          <a:lstStyle/>
          <a:p>
            <a:r>
              <a:rPr lang="en-US" altLang="zh-TW" sz="8800" dirty="0">
                <a:solidFill>
                  <a:schemeClr val="accent1"/>
                </a:solidFill>
              </a:rPr>
              <a:t>Deep Learning Foundations: </a:t>
            </a:r>
            <a:br>
              <a:rPr lang="en-US" altLang="zh-TW" sz="8800" dirty="0">
                <a:solidFill>
                  <a:schemeClr val="accent1"/>
                </a:solidFill>
              </a:rPr>
            </a:br>
            <a:r>
              <a:rPr lang="en-US" altLang="zh-TW" sz="8800" dirty="0">
                <a:solidFill>
                  <a:srgbClr val="FF0000"/>
                </a:solidFill>
              </a:rPr>
              <a:t>Neural Networks</a:t>
            </a:r>
          </a:p>
        </p:txBody>
      </p:sp>
      <p:sp>
        <p:nvSpPr>
          <p:cNvPr id="922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F1D03E8-FF17-4F01-A2FF-4ABF1F4BD2C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36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3683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37</a:t>
            </a:fld>
            <a:endParaRPr lang="zh-TW" altLang="en-US"/>
          </a:p>
        </p:txBody>
      </p:sp>
      <p:sp>
        <p:nvSpPr>
          <p:cNvPr id="5" name="Oval 6"/>
          <p:cNvSpPr/>
          <p:nvPr/>
        </p:nvSpPr>
        <p:spPr>
          <a:xfrm>
            <a:off x="3867150" y="383698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" name="Oval 7"/>
          <p:cNvSpPr/>
          <p:nvPr/>
        </p:nvSpPr>
        <p:spPr>
          <a:xfrm>
            <a:off x="3867150" y="50244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Oval 12"/>
          <p:cNvSpPr/>
          <p:nvPr/>
        </p:nvSpPr>
        <p:spPr>
          <a:xfrm>
            <a:off x="5703889" y="4352926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Oval 13"/>
          <p:cNvSpPr/>
          <p:nvPr/>
        </p:nvSpPr>
        <p:spPr>
          <a:xfrm>
            <a:off x="5703889" y="5516564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" name="Oval 19"/>
          <p:cNvSpPr/>
          <p:nvPr/>
        </p:nvSpPr>
        <p:spPr>
          <a:xfrm>
            <a:off x="5703889" y="3189289"/>
            <a:ext cx="719137" cy="719137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20"/>
          <p:cNvSpPr/>
          <p:nvPr/>
        </p:nvSpPr>
        <p:spPr>
          <a:xfrm>
            <a:off x="7720014" y="4352926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TextBox 24"/>
          <p:cNvSpPr txBox="1"/>
          <p:nvPr/>
        </p:nvSpPr>
        <p:spPr>
          <a:xfrm>
            <a:off x="3084514" y="1412876"/>
            <a:ext cx="1843087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12" name="Straight Arrow Connector 27"/>
          <p:cNvCxnSpPr>
            <a:stCxn id="5" idx="6"/>
            <a:endCxn id="7" idx="1"/>
          </p:cNvCxnSpPr>
          <p:nvPr/>
        </p:nvCxnSpPr>
        <p:spPr>
          <a:xfrm>
            <a:off x="4586289" y="4197350"/>
            <a:ext cx="1222375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32"/>
          <p:cNvCxnSpPr>
            <a:stCxn id="6" idx="6"/>
            <a:endCxn id="7" idx="3"/>
          </p:cNvCxnSpPr>
          <p:nvPr/>
        </p:nvCxnSpPr>
        <p:spPr>
          <a:xfrm flipV="1">
            <a:off x="4586289" y="4967288"/>
            <a:ext cx="1222375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34"/>
          <p:cNvCxnSpPr>
            <a:stCxn id="5" idx="6"/>
            <a:endCxn id="9" idx="2"/>
          </p:cNvCxnSpPr>
          <p:nvPr/>
        </p:nvCxnSpPr>
        <p:spPr>
          <a:xfrm flipV="1">
            <a:off x="4586288" y="3549650"/>
            <a:ext cx="1117600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35"/>
          <p:cNvCxnSpPr>
            <a:stCxn id="6" idx="6"/>
            <a:endCxn id="8" idx="2"/>
          </p:cNvCxnSpPr>
          <p:nvPr/>
        </p:nvCxnSpPr>
        <p:spPr>
          <a:xfrm>
            <a:off x="4586288" y="5384801"/>
            <a:ext cx="1117600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40"/>
          <p:cNvCxnSpPr>
            <a:stCxn id="5" idx="6"/>
            <a:endCxn id="8" idx="1"/>
          </p:cNvCxnSpPr>
          <p:nvPr/>
        </p:nvCxnSpPr>
        <p:spPr>
          <a:xfrm>
            <a:off x="4586289" y="4197351"/>
            <a:ext cx="1222375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80"/>
          <p:cNvCxnSpPr>
            <a:stCxn id="6" idx="6"/>
            <a:endCxn id="9" idx="3"/>
          </p:cNvCxnSpPr>
          <p:nvPr/>
        </p:nvCxnSpPr>
        <p:spPr>
          <a:xfrm flipV="1">
            <a:off x="4586289" y="3803650"/>
            <a:ext cx="1222375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00"/>
          <p:cNvCxnSpPr>
            <a:stCxn id="8" idx="6"/>
            <a:endCxn id="10" idx="3"/>
          </p:cNvCxnSpPr>
          <p:nvPr/>
        </p:nvCxnSpPr>
        <p:spPr>
          <a:xfrm flipV="1">
            <a:off x="6423026" y="4967289"/>
            <a:ext cx="1401763" cy="90963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03"/>
          <p:cNvCxnSpPr>
            <a:stCxn id="7" idx="6"/>
            <a:endCxn id="10" idx="2"/>
          </p:cNvCxnSpPr>
          <p:nvPr/>
        </p:nvCxnSpPr>
        <p:spPr>
          <a:xfrm>
            <a:off x="6423025" y="4713288"/>
            <a:ext cx="1296988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31"/>
          <p:cNvCxnSpPr>
            <a:stCxn id="9" idx="6"/>
            <a:endCxn id="10" idx="1"/>
          </p:cNvCxnSpPr>
          <p:nvPr/>
        </p:nvCxnSpPr>
        <p:spPr>
          <a:xfrm>
            <a:off x="6423026" y="3549650"/>
            <a:ext cx="1401763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181"/>
          <p:cNvSpPr txBox="1">
            <a:spLocks noChangeArrowheads="1"/>
          </p:cNvSpPr>
          <p:nvPr/>
        </p:nvSpPr>
        <p:spPr bwMode="auto">
          <a:xfrm>
            <a:off x="7248526" y="1412876"/>
            <a:ext cx="2098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zh-TW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22" name="TextBox 182"/>
          <p:cNvSpPr txBox="1">
            <a:spLocks noChangeArrowheads="1"/>
          </p:cNvSpPr>
          <p:nvPr/>
        </p:nvSpPr>
        <p:spPr bwMode="auto">
          <a:xfrm>
            <a:off x="5086351" y="1412876"/>
            <a:ext cx="2017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(H)</a:t>
            </a:r>
          </a:p>
        </p:txBody>
      </p:sp>
      <p:cxnSp>
        <p:nvCxnSpPr>
          <p:cNvPr id="23" name="Straight Arrow Connector 205"/>
          <p:cNvCxnSpPr>
            <a:stCxn id="10" idx="6"/>
          </p:cNvCxnSpPr>
          <p:nvPr/>
        </p:nvCxnSpPr>
        <p:spPr>
          <a:xfrm>
            <a:off x="8439151" y="4713288"/>
            <a:ext cx="720725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09"/>
          <p:cNvSpPr txBox="1">
            <a:spLocks noChangeArrowheads="1"/>
          </p:cNvSpPr>
          <p:nvPr/>
        </p:nvSpPr>
        <p:spPr bwMode="auto">
          <a:xfrm>
            <a:off x="9350375" y="4437063"/>
            <a:ext cx="388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Y</a:t>
            </a:r>
          </a:p>
        </p:txBody>
      </p:sp>
      <p:cxnSp>
        <p:nvCxnSpPr>
          <p:cNvPr id="25" name="Straight Arrow Connector 210"/>
          <p:cNvCxnSpPr>
            <a:endCxn id="5" idx="2"/>
          </p:cNvCxnSpPr>
          <p:nvPr/>
        </p:nvCxnSpPr>
        <p:spPr>
          <a:xfrm flipV="1">
            <a:off x="3038476" y="4197351"/>
            <a:ext cx="828675" cy="2381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13"/>
          <p:cNvCxnSpPr>
            <a:endCxn id="6" idx="2"/>
          </p:cNvCxnSpPr>
          <p:nvPr/>
        </p:nvCxnSpPr>
        <p:spPr>
          <a:xfrm>
            <a:off x="3111500" y="5373688"/>
            <a:ext cx="755650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16"/>
          <p:cNvSpPr txBox="1">
            <a:spLocks noChangeArrowheads="1"/>
          </p:cNvSpPr>
          <p:nvPr/>
        </p:nvSpPr>
        <p:spPr bwMode="auto">
          <a:xfrm>
            <a:off x="2495550" y="3933826"/>
            <a:ext cx="5603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X1</a:t>
            </a:r>
          </a:p>
        </p:txBody>
      </p:sp>
      <p:sp>
        <p:nvSpPr>
          <p:cNvPr id="28" name="TextBox 217"/>
          <p:cNvSpPr txBox="1">
            <a:spLocks noChangeArrowheads="1"/>
          </p:cNvSpPr>
          <p:nvPr/>
        </p:nvSpPr>
        <p:spPr bwMode="auto">
          <a:xfrm>
            <a:off x="2535239" y="5157789"/>
            <a:ext cx="560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X2</a:t>
            </a:r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b="1" dirty="0">
                <a:solidFill>
                  <a:schemeClr val="accent1"/>
                </a:solidFill>
              </a:rPr>
              <a:t>Deep Learning and </a:t>
            </a:r>
            <a:br>
              <a:rPr lang="en-US" altLang="zh-TW" b="1" dirty="0">
                <a:solidFill>
                  <a:schemeClr val="accent1"/>
                </a:solidFill>
              </a:rPr>
            </a:br>
            <a:r>
              <a:rPr lang="en-US" altLang="zh-TW" b="1" dirty="0">
                <a:solidFill>
                  <a:schemeClr val="accent1"/>
                </a:solidFill>
              </a:rPr>
              <a:t>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39686854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38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b="1" dirty="0">
                <a:solidFill>
                  <a:schemeClr val="accent1"/>
                </a:solidFill>
              </a:rPr>
              <a:t>Deep Learning and </a:t>
            </a:r>
            <a:br>
              <a:rPr lang="en-US" altLang="zh-TW" b="1" dirty="0">
                <a:solidFill>
                  <a:schemeClr val="accent1"/>
                </a:solidFill>
              </a:rPr>
            </a:br>
            <a:r>
              <a:rPr lang="en-US" altLang="zh-TW" b="1" dirty="0">
                <a:solidFill>
                  <a:schemeClr val="accent1"/>
                </a:solidFill>
              </a:rPr>
              <a:t>Neural Networks</a:t>
            </a:r>
          </a:p>
        </p:txBody>
      </p:sp>
      <p:sp>
        <p:nvSpPr>
          <p:cNvPr id="6" name="Oval 6"/>
          <p:cNvSpPr/>
          <p:nvPr/>
        </p:nvSpPr>
        <p:spPr>
          <a:xfrm>
            <a:off x="3035300" y="2924175"/>
            <a:ext cx="431800" cy="433388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Oval 7"/>
          <p:cNvSpPr/>
          <p:nvPr/>
        </p:nvSpPr>
        <p:spPr>
          <a:xfrm>
            <a:off x="3035300" y="411321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Oval 8"/>
          <p:cNvSpPr/>
          <p:nvPr/>
        </p:nvSpPr>
        <p:spPr>
          <a:xfrm>
            <a:off x="3035300" y="530066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" name="Oval 12"/>
          <p:cNvSpPr/>
          <p:nvPr/>
        </p:nvSpPr>
        <p:spPr>
          <a:xfrm>
            <a:off x="4872038" y="3441700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13"/>
          <p:cNvSpPr/>
          <p:nvPr/>
        </p:nvSpPr>
        <p:spPr>
          <a:xfrm>
            <a:off x="4872038" y="4605338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4"/>
          <p:cNvSpPr/>
          <p:nvPr/>
        </p:nvSpPr>
        <p:spPr>
          <a:xfrm>
            <a:off x="4872038" y="57689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" name="Oval 15"/>
          <p:cNvSpPr/>
          <p:nvPr/>
        </p:nvSpPr>
        <p:spPr>
          <a:xfrm>
            <a:off x="8688388" y="346551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Oval 16"/>
          <p:cNvSpPr/>
          <p:nvPr/>
        </p:nvSpPr>
        <p:spPr>
          <a:xfrm>
            <a:off x="8688388" y="465296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" name="Oval 19"/>
          <p:cNvSpPr/>
          <p:nvPr/>
        </p:nvSpPr>
        <p:spPr>
          <a:xfrm>
            <a:off x="4872038" y="22764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Oval 20"/>
          <p:cNvSpPr/>
          <p:nvPr/>
        </p:nvSpPr>
        <p:spPr>
          <a:xfrm>
            <a:off x="6888163" y="3441700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Oval 21"/>
          <p:cNvSpPr/>
          <p:nvPr/>
        </p:nvSpPr>
        <p:spPr>
          <a:xfrm>
            <a:off x="6888163" y="4605338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22"/>
          <p:cNvSpPr/>
          <p:nvPr/>
        </p:nvSpPr>
        <p:spPr>
          <a:xfrm>
            <a:off x="6888163" y="57689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23"/>
          <p:cNvSpPr/>
          <p:nvPr/>
        </p:nvSpPr>
        <p:spPr>
          <a:xfrm>
            <a:off x="6888163" y="22764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TextBox 24"/>
          <p:cNvSpPr txBox="1">
            <a:spLocks noChangeArrowheads="1"/>
          </p:cNvSpPr>
          <p:nvPr/>
        </p:nvSpPr>
        <p:spPr bwMode="auto">
          <a:xfrm>
            <a:off x="2135188" y="1301750"/>
            <a:ext cx="17256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Input Layer</a:t>
            </a:r>
          </a:p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(X)</a:t>
            </a:r>
          </a:p>
        </p:txBody>
      </p:sp>
      <p:cxnSp>
        <p:nvCxnSpPr>
          <p:cNvPr id="20" name="Straight Arrow Connector 26"/>
          <p:cNvCxnSpPr>
            <a:stCxn id="14" idx="6"/>
            <a:endCxn id="18" idx="2"/>
          </p:cNvCxnSpPr>
          <p:nvPr/>
        </p:nvCxnSpPr>
        <p:spPr>
          <a:xfrm>
            <a:off x="5303839" y="2492375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7"/>
          <p:cNvCxnSpPr>
            <a:stCxn id="6" idx="6"/>
            <a:endCxn id="9" idx="1"/>
          </p:cNvCxnSpPr>
          <p:nvPr/>
        </p:nvCxnSpPr>
        <p:spPr>
          <a:xfrm>
            <a:off x="3467100" y="3141663"/>
            <a:ext cx="1468438" cy="36195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8"/>
          <p:cNvCxnSpPr>
            <a:stCxn id="11" idx="6"/>
            <a:endCxn id="15" idx="3"/>
          </p:cNvCxnSpPr>
          <p:nvPr/>
        </p:nvCxnSpPr>
        <p:spPr>
          <a:xfrm flipV="1">
            <a:off x="5303839" y="3810001"/>
            <a:ext cx="1647825" cy="21748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31"/>
          <p:cNvCxnSpPr>
            <a:stCxn id="7" idx="6"/>
            <a:endCxn id="11" idx="1"/>
          </p:cNvCxnSpPr>
          <p:nvPr/>
        </p:nvCxnSpPr>
        <p:spPr>
          <a:xfrm>
            <a:off x="3467100" y="4329113"/>
            <a:ext cx="1468438" cy="150336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32"/>
          <p:cNvCxnSpPr>
            <a:stCxn id="7" idx="6"/>
            <a:endCxn id="9" idx="2"/>
          </p:cNvCxnSpPr>
          <p:nvPr/>
        </p:nvCxnSpPr>
        <p:spPr>
          <a:xfrm flipV="1">
            <a:off x="3467100" y="3657601"/>
            <a:ext cx="1404938" cy="67151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33"/>
          <p:cNvCxnSpPr>
            <a:stCxn id="6" idx="6"/>
            <a:endCxn id="11" idx="0"/>
          </p:cNvCxnSpPr>
          <p:nvPr/>
        </p:nvCxnSpPr>
        <p:spPr>
          <a:xfrm>
            <a:off x="3467100" y="3141663"/>
            <a:ext cx="1620838" cy="26273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34"/>
          <p:cNvCxnSpPr>
            <a:stCxn id="6" idx="6"/>
            <a:endCxn id="14" idx="1"/>
          </p:cNvCxnSpPr>
          <p:nvPr/>
        </p:nvCxnSpPr>
        <p:spPr>
          <a:xfrm flipV="1">
            <a:off x="3467100" y="2339975"/>
            <a:ext cx="1468438" cy="80168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35"/>
          <p:cNvCxnSpPr>
            <a:stCxn id="7" idx="6"/>
            <a:endCxn id="10" idx="2"/>
          </p:cNvCxnSpPr>
          <p:nvPr/>
        </p:nvCxnSpPr>
        <p:spPr>
          <a:xfrm>
            <a:off x="3467100" y="4329114"/>
            <a:ext cx="1404938" cy="4921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40"/>
          <p:cNvCxnSpPr>
            <a:stCxn id="6" idx="6"/>
            <a:endCxn id="10" idx="1"/>
          </p:cNvCxnSpPr>
          <p:nvPr/>
        </p:nvCxnSpPr>
        <p:spPr>
          <a:xfrm>
            <a:off x="3467100" y="3141664"/>
            <a:ext cx="1468438" cy="15271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50"/>
          <p:cNvCxnSpPr>
            <a:stCxn id="8" idx="6"/>
            <a:endCxn id="14" idx="3"/>
          </p:cNvCxnSpPr>
          <p:nvPr/>
        </p:nvCxnSpPr>
        <p:spPr>
          <a:xfrm flipV="1">
            <a:off x="3467100" y="2646363"/>
            <a:ext cx="1468438" cy="28702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51"/>
          <p:cNvCxnSpPr>
            <a:stCxn id="8" idx="6"/>
            <a:endCxn id="10" idx="3"/>
          </p:cNvCxnSpPr>
          <p:nvPr/>
        </p:nvCxnSpPr>
        <p:spPr>
          <a:xfrm flipV="1">
            <a:off x="3467100" y="4973639"/>
            <a:ext cx="1468438" cy="5429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52"/>
          <p:cNvCxnSpPr>
            <a:stCxn id="8" idx="6"/>
            <a:endCxn id="11" idx="2"/>
          </p:cNvCxnSpPr>
          <p:nvPr/>
        </p:nvCxnSpPr>
        <p:spPr>
          <a:xfrm>
            <a:off x="3467100" y="5516563"/>
            <a:ext cx="1404938" cy="4683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63"/>
          <p:cNvCxnSpPr>
            <a:stCxn id="11" idx="6"/>
            <a:endCxn id="16" idx="3"/>
          </p:cNvCxnSpPr>
          <p:nvPr/>
        </p:nvCxnSpPr>
        <p:spPr>
          <a:xfrm flipV="1">
            <a:off x="5303839" y="4973639"/>
            <a:ext cx="1647825" cy="1011237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64"/>
          <p:cNvCxnSpPr>
            <a:stCxn id="11" idx="6"/>
            <a:endCxn id="17" idx="2"/>
          </p:cNvCxnSpPr>
          <p:nvPr/>
        </p:nvCxnSpPr>
        <p:spPr>
          <a:xfrm>
            <a:off x="5303839" y="5984875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65"/>
          <p:cNvCxnSpPr>
            <a:stCxn id="8" idx="6"/>
            <a:endCxn id="9" idx="3"/>
          </p:cNvCxnSpPr>
          <p:nvPr/>
        </p:nvCxnSpPr>
        <p:spPr>
          <a:xfrm flipV="1">
            <a:off x="3467100" y="3810001"/>
            <a:ext cx="1468438" cy="170656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80"/>
          <p:cNvCxnSpPr>
            <a:stCxn id="7" idx="6"/>
            <a:endCxn id="14" idx="2"/>
          </p:cNvCxnSpPr>
          <p:nvPr/>
        </p:nvCxnSpPr>
        <p:spPr>
          <a:xfrm flipV="1">
            <a:off x="3467100" y="2492375"/>
            <a:ext cx="1404938" cy="18367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97"/>
          <p:cNvCxnSpPr>
            <a:stCxn id="11" idx="6"/>
            <a:endCxn id="18" idx="3"/>
          </p:cNvCxnSpPr>
          <p:nvPr/>
        </p:nvCxnSpPr>
        <p:spPr>
          <a:xfrm flipV="1">
            <a:off x="5303839" y="2646363"/>
            <a:ext cx="1647825" cy="33385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100"/>
          <p:cNvCxnSpPr>
            <a:stCxn id="10" idx="6"/>
            <a:endCxn id="15" idx="2"/>
          </p:cNvCxnSpPr>
          <p:nvPr/>
        </p:nvCxnSpPr>
        <p:spPr>
          <a:xfrm flipV="1">
            <a:off x="5303839" y="3657600"/>
            <a:ext cx="1584325" cy="11636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103"/>
          <p:cNvCxnSpPr>
            <a:stCxn id="9" idx="6"/>
            <a:endCxn id="15" idx="2"/>
          </p:cNvCxnSpPr>
          <p:nvPr/>
        </p:nvCxnSpPr>
        <p:spPr>
          <a:xfrm>
            <a:off x="5303839" y="3657600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106"/>
          <p:cNvCxnSpPr>
            <a:stCxn id="10" idx="6"/>
            <a:endCxn id="16" idx="2"/>
          </p:cNvCxnSpPr>
          <p:nvPr/>
        </p:nvCxnSpPr>
        <p:spPr>
          <a:xfrm>
            <a:off x="5303839" y="4821238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109"/>
          <p:cNvCxnSpPr>
            <a:endCxn id="17" idx="2"/>
          </p:cNvCxnSpPr>
          <p:nvPr/>
        </p:nvCxnSpPr>
        <p:spPr>
          <a:xfrm>
            <a:off x="5303839" y="4752975"/>
            <a:ext cx="1584325" cy="12319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110"/>
          <p:cNvCxnSpPr>
            <a:stCxn id="9" idx="6"/>
            <a:endCxn id="18" idx="2"/>
          </p:cNvCxnSpPr>
          <p:nvPr/>
        </p:nvCxnSpPr>
        <p:spPr>
          <a:xfrm flipV="1">
            <a:off x="5303839" y="2492376"/>
            <a:ext cx="1584325" cy="11652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118"/>
          <p:cNvCxnSpPr>
            <a:stCxn id="10" idx="6"/>
            <a:endCxn id="18" idx="3"/>
          </p:cNvCxnSpPr>
          <p:nvPr/>
        </p:nvCxnSpPr>
        <p:spPr>
          <a:xfrm flipV="1">
            <a:off x="5303839" y="2646364"/>
            <a:ext cx="1647825" cy="21748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121"/>
          <p:cNvCxnSpPr>
            <a:stCxn id="9" idx="6"/>
            <a:endCxn id="16" idx="2"/>
          </p:cNvCxnSpPr>
          <p:nvPr/>
        </p:nvCxnSpPr>
        <p:spPr>
          <a:xfrm>
            <a:off x="5303839" y="3657600"/>
            <a:ext cx="1584325" cy="11636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124"/>
          <p:cNvCxnSpPr>
            <a:stCxn id="9" idx="6"/>
            <a:endCxn id="17" idx="1"/>
          </p:cNvCxnSpPr>
          <p:nvPr/>
        </p:nvCxnSpPr>
        <p:spPr>
          <a:xfrm>
            <a:off x="5303839" y="3657601"/>
            <a:ext cx="1647825" cy="21748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127"/>
          <p:cNvCxnSpPr>
            <a:stCxn id="14" idx="6"/>
            <a:endCxn id="17" idx="1"/>
          </p:cNvCxnSpPr>
          <p:nvPr/>
        </p:nvCxnSpPr>
        <p:spPr>
          <a:xfrm>
            <a:off x="5303839" y="2492375"/>
            <a:ext cx="1647825" cy="33401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131"/>
          <p:cNvCxnSpPr>
            <a:stCxn id="14" idx="6"/>
            <a:endCxn id="15" idx="1"/>
          </p:cNvCxnSpPr>
          <p:nvPr/>
        </p:nvCxnSpPr>
        <p:spPr>
          <a:xfrm>
            <a:off x="5303839" y="2492375"/>
            <a:ext cx="1647825" cy="10112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134"/>
          <p:cNvCxnSpPr>
            <a:stCxn id="14" idx="6"/>
            <a:endCxn id="16" idx="1"/>
          </p:cNvCxnSpPr>
          <p:nvPr/>
        </p:nvCxnSpPr>
        <p:spPr>
          <a:xfrm>
            <a:off x="5303839" y="2492376"/>
            <a:ext cx="1647825" cy="217646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145"/>
          <p:cNvCxnSpPr>
            <a:stCxn id="18" idx="6"/>
            <a:endCxn id="13" idx="0"/>
          </p:cNvCxnSpPr>
          <p:nvPr/>
        </p:nvCxnSpPr>
        <p:spPr>
          <a:xfrm>
            <a:off x="7319964" y="2492375"/>
            <a:ext cx="1584325" cy="216058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146"/>
          <p:cNvCxnSpPr>
            <a:stCxn id="16" idx="6"/>
            <a:endCxn id="13" idx="2"/>
          </p:cNvCxnSpPr>
          <p:nvPr/>
        </p:nvCxnSpPr>
        <p:spPr>
          <a:xfrm>
            <a:off x="7319964" y="4821239"/>
            <a:ext cx="1368425" cy="476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147"/>
          <p:cNvCxnSpPr>
            <a:stCxn id="17" idx="6"/>
            <a:endCxn id="12" idx="4"/>
          </p:cNvCxnSpPr>
          <p:nvPr/>
        </p:nvCxnSpPr>
        <p:spPr>
          <a:xfrm flipV="1">
            <a:off x="7319964" y="3897313"/>
            <a:ext cx="1584325" cy="208756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148"/>
          <p:cNvCxnSpPr>
            <a:stCxn id="15" idx="6"/>
            <a:endCxn id="13" idx="1"/>
          </p:cNvCxnSpPr>
          <p:nvPr/>
        </p:nvCxnSpPr>
        <p:spPr>
          <a:xfrm>
            <a:off x="7319964" y="3657601"/>
            <a:ext cx="1431925" cy="105886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149"/>
          <p:cNvCxnSpPr>
            <a:stCxn id="18" idx="6"/>
            <a:endCxn id="12" idx="1"/>
          </p:cNvCxnSpPr>
          <p:nvPr/>
        </p:nvCxnSpPr>
        <p:spPr>
          <a:xfrm>
            <a:off x="7319964" y="2492375"/>
            <a:ext cx="1431925" cy="10366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151"/>
          <p:cNvCxnSpPr>
            <a:stCxn id="15" idx="6"/>
            <a:endCxn id="12" idx="2"/>
          </p:cNvCxnSpPr>
          <p:nvPr/>
        </p:nvCxnSpPr>
        <p:spPr>
          <a:xfrm>
            <a:off x="7319964" y="3657601"/>
            <a:ext cx="1368425" cy="2381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155"/>
          <p:cNvCxnSpPr>
            <a:stCxn id="17" idx="6"/>
            <a:endCxn id="13" idx="3"/>
          </p:cNvCxnSpPr>
          <p:nvPr/>
        </p:nvCxnSpPr>
        <p:spPr>
          <a:xfrm flipV="1">
            <a:off x="7319964" y="5021263"/>
            <a:ext cx="1431925" cy="9636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156"/>
          <p:cNvCxnSpPr>
            <a:stCxn id="16" idx="6"/>
            <a:endCxn id="12" idx="3"/>
          </p:cNvCxnSpPr>
          <p:nvPr/>
        </p:nvCxnSpPr>
        <p:spPr>
          <a:xfrm flipV="1">
            <a:off x="7319964" y="3833814"/>
            <a:ext cx="1431925" cy="9874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181"/>
          <p:cNvSpPr txBox="1">
            <a:spLocks noChangeArrowheads="1"/>
          </p:cNvSpPr>
          <p:nvPr/>
        </p:nvSpPr>
        <p:spPr bwMode="auto">
          <a:xfrm>
            <a:off x="8472488" y="1373188"/>
            <a:ext cx="19669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Output Layer</a:t>
            </a:r>
          </a:p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(Y)</a:t>
            </a:r>
          </a:p>
        </p:txBody>
      </p:sp>
      <p:sp>
        <p:nvSpPr>
          <p:cNvPr id="57" name="TextBox 182"/>
          <p:cNvSpPr txBox="1">
            <a:spLocks noChangeArrowheads="1"/>
          </p:cNvSpPr>
          <p:nvPr/>
        </p:nvSpPr>
        <p:spPr bwMode="auto">
          <a:xfrm>
            <a:off x="5016501" y="1301750"/>
            <a:ext cx="2017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(H)</a:t>
            </a:r>
          </a:p>
        </p:txBody>
      </p:sp>
    </p:spTree>
    <p:extLst>
      <p:ext uri="{BB962C8B-B14F-4D97-AF65-F5344CB8AC3E}">
        <p14:creationId xmlns:p14="http://schemas.microsoft.com/office/powerpoint/2010/main" val="40269721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39</a:t>
            </a:fld>
            <a:endParaRPr lang="zh-TW" altLang="en-US"/>
          </a:p>
        </p:txBody>
      </p:sp>
      <p:sp>
        <p:nvSpPr>
          <p:cNvPr id="5" name="Oval 6"/>
          <p:cNvSpPr/>
          <p:nvPr/>
        </p:nvSpPr>
        <p:spPr>
          <a:xfrm>
            <a:off x="1992314" y="3836989"/>
            <a:ext cx="719137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" name="Oval 7"/>
          <p:cNvSpPr/>
          <p:nvPr/>
        </p:nvSpPr>
        <p:spPr>
          <a:xfrm>
            <a:off x="1992314" y="5024439"/>
            <a:ext cx="719137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Oval 12"/>
          <p:cNvSpPr/>
          <p:nvPr/>
        </p:nvSpPr>
        <p:spPr>
          <a:xfrm>
            <a:off x="3503614" y="4352926"/>
            <a:ext cx="720725" cy="720725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8" name="Oval 13"/>
          <p:cNvSpPr/>
          <p:nvPr/>
        </p:nvSpPr>
        <p:spPr>
          <a:xfrm>
            <a:off x="3503614" y="5516564"/>
            <a:ext cx="720725" cy="720725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9" name="Oval 19"/>
          <p:cNvSpPr/>
          <p:nvPr/>
        </p:nvSpPr>
        <p:spPr>
          <a:xfrm>
            <a:off x="3503614" y="3189289"/>
            <a:ext cx="720725" cy="719137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0" name="Oval 20"/>
          <p:cNvSpPr/>
          <p:nvPr/>
        </p:nvSpPr>
        <p:spPr>
          <a:xfrm>
            <a:off x="9409114" y="4352926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TextBox 24"/>
          <p:cNvSpPr txBox="1"/>
          <p:nvPr/>
        </p:nvSpPr>
        <p:spPr>
          <a:xfrm>
            <a:off x="1774826" y="1412876"/>
            <a:ext cx="1844675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12" name="Straight Arrow Connector 27"/>
          <p:cNvCxnSpPr>
            <a:stCxn id="5" idx="6"/>
            <a:endCxn id="7" idx="1"/>
          </p:cNvCxnSpPr>
          <p:nvPr/>
        </p:nvCxnSpPr>
        <p:spPr>
          <a:xfrm>
            <a:off x="2711450" y="4197350"/>
            <a:ext cx="896938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32"/>
          <p:cNvCxnSpPr>
            <a:stCxn id="6" idx="6"/>
            <a:endCxn id="7" idx="3"/>
          </p:cNvCxnSpPr>
          <p:nvPr/>
        </p:nvCxnSpPr>
        <p:spPr>
          <a:xfrm flipV="1">
            <a:off x="2711450" y="4967288"/>
            <a:ext cx="896938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34"/>
          <p:cNvCxnSpPr>
            <a:stCxn id="5" idx="6"/>
            <a:endCxn id="9" idx="2"/>
          </p:cNvCxnSpPr>
          <p:nvPr/>
        </p:nvCxnSpPr>
        <p:spPr>
          <a:xfrm flipV="1">
            <a:off x="2711451" y="3549650"/>
            <a:ext cx="792163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35"/>
          <p:cNvCxnSpPr>
            <a:stCxn id="6" idx="6"/>
            <a:endCxn id="8" idx="2"/>
          </p:cNvCxnSpPr>
          <p:nvPr/>
        </p:nvCxnSpPr>
        <p:spPr>
          <a:xfrm>
            <a:off x="2711451" y="5384801"/>
            <a:ext cx="792163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40"/>
          <p:cNvCxnSpPr>
            <a:stCxn id="5" idx="6"/>
            <a:endCxn id="8" idx="1"/>
          </p:cNvCxnSpPr>
          <p:nvPr/>
        </p:nvCxnSpPr>
        <p:spPr>
          <a:xfrm>
            <a:off x="2711450" y="4197351"/>
            <a:ext cx="896938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80"/>
          <p:cNvCxnSpPr>
            <a:stCxn id="6" idx="6"/>
            <a:endCxn id="9" idx="3"/>
          </p:cNvCxnSpPr>
          <p:nvPr/>
        </p:nvCxnSpPr>
        <p:spPr>
          <a:xfrm flipV="1">
            <a:off x="2711450" y="3803650"/>
            <a:ext cx="896938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00"/>
          <p:cNvCxnSpPr>
            <a:stCxn id="36" idx="6"/>
            <a:endCxn id="10" idx="3"/>
          </p:cNvCxnSpPr>
          <p:nvPr/>
        </p:nvCxnSpPr>
        <p:spPr>
          <a:xfrm flipV="1">
            <a:off x="8975726" y="4967288"/>
            <a:ext cx="538163" cy="9334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03"/>
          <p:cNvCxnSpPr>
            <a:stCxn id="35" idx="6"/>
            <a:endCxn id="10" idx="2"/>
          </p:cNvCxnSpPr>
          <p:nvPr/>
        </p:nvCxnSpPr>
        <p:spPr>
          <a:xfrm flipV="1">
            <a:off x="8975725" y="4713288"/>
            <a:ext cx="433388" cy="238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31"/>
          <p:cNvCxnSpPr>
            <a:stCxn id="37" idx="6"/>
            <a:endCxn id="10" idx="1"/>
          </p:cNvCxnSpPr>
          <p:nvPr/>
        </p:nvCxnSpPr>
        <p:spPr>
          <a:xfrm>
            <a:off x="8975726" y="3573464"/>
            <a:ext cx="538163" cy="8858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181"/>
          <p:cNvSpPr txBox="1">
            <a:spLocks noChangeArrowheads="1"/>
          </p:cNvSpPr>
          <p:nvPr/>
        </p:nvSpPr>
        <p:spPr bwMode="auto">
          <a:xfrm>
            <a:off x="8328026" y="1412876"/>
            <a:ext cx="21002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zh-TW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22" name="TextBox 182"/>
          <p:cNvSpPr txBox="1">
            <a:spLocks noChangeArrowheads="1"/>
          </p:cNvSpPr>
          <p:nvPr/>
        </p:nvSpPr>
        <p:spPr bwMode="auto">
          <a:xfrm>
            <a:off x="5010151" y="1412876"/>
            <a:ext cx="21701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Hidden Layers</a:t>
            </a:r>
          </a:p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(H)</a:t>
            </a:r>
          </a:p>
        </p:txBody>
      </p:sp>
      <p:sp>
        <p:nvSpPr>
          <p:cNvPr id="23" name="Oval 29"/>
          <p:cNvSpPr/>
          <p:nvPr/>
        </p:nvSpPr>
        <p:spPr>
          <a:xfrm>
            <a:off x="4440239" y="4376739"/>
            <a:ext cx="719137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4" name="Oval 30"/>
          <p:cNvSpPr/>
          <p:nvPr/>
        </p:nvSpPr>
        <p:spPr>
          <a:xfrm>
            <a:off x="4440239" y="5541964"/>
            <a:ext cx="719137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5" name="Oval 31"/>
          <p:cNvSpPr/>
          <p:nvPr/>
        </p:nvSpPr>
        <p:spPr>
          <a:xfrm>
            <a:off x="4440239" y="3213100"/>
            <a:ext cx="719137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6" name="Oval 38"/>
          <p:cNvSpPr/>
          <p:nvPr/>
        </p:nvSpPr>
        <p:spPr>
          <a:xfrm>
            <a:off x="5375276" y="4376739"/>
            <a:ext cx="720725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7" name="Oval 39"/>
          <p:cNvSpPr/>
          <p:nvPr/>
        </p:nvSpPr>
        <p:spPr>
          <a:xfrm>
            <a:off x="5375276" y="5541964"/>
            <a:ext cx="720725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8" name="Oval 41"/>
          <p:cNvSpPr/>
          <p:nvPr/>
        </p:nvSpPr>
        <p:spPr>
          <a:xfrm>
            <a:off x="5375276" y="3213100"/>
            <a:ext cx="720725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9" name="Oval 42"/>
          <p:cNvSpPr/>
          <p:nvPr/>
        </p:nvSpPr>
        <p:spPr>
          <a:xfrm>
            <a:off x="6311901" y="4376739"/>
            <a:ext cx="720725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0" name="Oval 43"/>
          <p:cNvSpPr/>
          <p:nvPr/>
        </p:nvSpPr>
        <p:spPr>
          <a:xfrm>
            <a:off x="6311901" y="5541964"/>
            <a:ext cx="720725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1" name="Oval 44"/>
          <p:cNvSpPr/>
          <p:nvPr/>
        </p:nvSpPr>
        <p:spPr>
          <a:xfrm>
            <a:off x="6311901" y="3213100"/>
            <a:ext cx="720725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2" name="Oval 45"/>
          <p:cNvSpPr/>
          <p:nvPr/>
        </p:nvSpPr>
        <p:spPr>
          <a:xfrm>
            <a:off x="7248525" y="4376739"/>
            <a:ext cx="719138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3" name="Oval 46"/>
          <p:cNvSpPr/>
          <p:nvPr/>
        </p:nvSpPr>
        <p:spPr>
          <a:xfrm>
            <a:off x="7248525" y="5541964"/>
            <a:ext cx="719138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4" name="Oval 47"/>
          <p:cNvSpPr/>
          <p:nvPr/>
        </p:nvSpPr>
        <p:spPr>
          <a:xfrm>
            <a:off x="7248525" y="3213100"/>
            <a:ext cx="719138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5" name="Oval 51"/>
          <p:cNvSpPr/>
          <p:nvPr/>
        </p:nvSpPr>
        <p:spPr>
          <a:xfrm>
            <a:off x="8256589" y="4376739"/>
            <a:ext cx="719137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6" name="Oval 52"/>
          <p:cNvSpPr/>
          <p:nvPr/>
        </p:nvSpPr>
        <p:spPr>
          <a:xfrm>
            <a:off x="8256589" y="5541964"/>
            <a:ext cx="719137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7" name="Oval 53"/>
          <p:cNvSpPr/>
          <p:nvPr/>
        </p:nvSpPr>
        <p:spPr>
          <a:xfrm>
            <a:off x="8256589" y="3213100"/>
            <a:ext cx="719137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8" name="TextBox 56"/>
          <p:cNvSpPr txBox="1">
            <a:spLocks noChangeArrowheads="1"/>
          </p:cNvSpPr>
          <p:nvPr/>
        </p:nvSpPr>
        <p:spPr bwMode="auto">
          <a:xfrm>
            <a:off x="4367213" y="2349501"/>
            <a:ext cx="32813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FF0000"/>
                </a:solidFill>
              </a:rPr>
              <a:t>Deep Neural Networks</a:t>
            </a:r>
          </a:p>
          <a:p>
            <a:pPr algn="ctr" eaLnBrk="1" hangingPunct="1"/>
            <a:r>
              <a:rPr lang="en-US" altLang="zh-TW">
                <a:solidFill>
                  <a:srgbClr val="FF0000"/>
                </a:solidFill>
              </a:rPr>
              <a:t>Deep Learning</a:t>
            </a:r>
          </a:p>
        </p:txBody>
      </p:sp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b="1" dirty="0">
                <a:solidFill>
                  <a:schemeClr val="accent1"/>
                </a:solidFill>
              </a:rPr>
              <a:t>Deep Learning and </a:t>
            </a:r>
            <a:br>
              <a:rPr lang="en-US" altLang="zh-TW" b="1" dirty="0">
                <a:solidFill>
                  <a:schemeClr val="accent1"/>
                </a:solidFill>
              </a:rPr>
            </a:br>
            <a:r>
              <a:rPr lang="en-US" altLang="zh-TW" b="1" dirty="0">
                <a:solidFill>
                  <a:schemeClr val="accent1"/>
                </a:solidFill>
              </a:rPr>
              <a:t>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3304451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13  2022/12/07  Computer Vision and Robotics </a:t>
            </a:r>
          </a:p>
          <a:p>
            <a:pPr marL="0" indent="0">
              <a:buNone/>
            </a:pPr>
            <a:r>
              <a:rPr lang="en-US" sz="2800" dirty="0"/>
              <a:t>14  2022/12/14  Philosophy and Ethics of AI and the Future of AI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 2022/12/21  Final Project Report I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 2022/12/28  Final Project Report II </a:t>
            </a:r>
          </a:p>
          <a:p>
            <a:pPr marL="0" indent="0">
              <a:buNone/>
            </a:pPr>
            <a:r>
              <a:rPr lang="en-US" sz="2800" dirty="0"/>
              <a:t>17  2023/01/04  Self-learning </a:t>
            </a:r>
          </a:p>
          <a:p>
            <a:pPr marL="0" indent="0">
              <a:buNone/>
            </a:pPr>
            <a:r>
              <a:rPr lang="en-US" sz="2800" dirty="0"/>
              <a:t>18  2023/01/11  Self-learning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645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sz="6600" dirty="0">
                <a:solidFill>
                  <a:srgbClr val="FF0000"/>
                </a:solidFill>
              </a:rPr>
              <a:t>Deep Learning </a:t>
            </a:r>
            <a:br>
              <a:rPr lang="en-US" sz="6600" dirty="0">
                <a:solidFill>
                  <a:srgbClr val="FF0000"/>
                </a:solidFill>
              </a:rPr>
            </a:br>
            <a:r>
              <a:rPr lang="en-US" sz="6600" dirty="0">
                <a:solidFill>
                  <a:srgbClr val="FF0000"/>
                </a:solidFill>
              </a:rPr>
              <a:t>and </a:t>
            </a:r>
            <a:br>
              <a:rPr lang="en-US" sz="6600" dirty="0">
                <a:solidFill>
                  <a:srgbClr val="FF0000"/>
                </a:solidFill>
              </a:rPr>
            </a:br>
            <a:r>
              <a:rPr lang="en-US" sz="6600" dirty="0">
                <a:solidFill>
                  <a:srgbClr val="FF0000"/>
                </a:solidFill>
              </a:rPr>
              <a:t>Deep Neural Networks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90041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41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3030102" y="6669361"/>
            <a:ext cx="6131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www.asimovinstitute.org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/neural-network-zoo/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87488" y="332656"/>
            <a:ext cx="2448844" cy="2448272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accent1"/>
                </a:solidFill>
              </a:rPr>
              <a:t>Neural Networks</a:t>
            </a:r>
            <a:br>
              <a:rPr lang="en-US">
                <a:solidFill>
                  <a:schemeClr val="accent1"/>
                </a:solidFill>
              </a:rPr>
            </a:br>
            <a:r>
              <a:rPr lang="en-US">
                <a:solidFill>
                  <a:schemeClr val="accent1"/>
                </a:solidFill>
              </a:rPr>
              <a:t>(NN)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760" y="116632"/>
            <a:ext cx="4324975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6857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42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030102" y="6669361"/>
            <a:ext cx="6131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www.asimovinstitute.org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/neural-network-zoo/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7568" y="115402"/>
            <a:ext cx="7776864" cy="645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955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43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030102" y="6669361"/>
            <a:ext cx="6131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www.asimovinstitute.org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/neural-network-zoo/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496" y="548680"/>
            <a:ext cx="9022114" cy="583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5548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7792" y="20533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Convolutional Neural Networks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(CNN or Deep Convolutional Neural Networks, DCNN)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44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576" y="1366467"/>
            <a:ext cx="7787208" cy="47921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30102" y="6669361"/>
            <a:ext cx="6131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www.asimovinstitute.org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/neural-network-zoo/</a:t>
            </a:r>
          </a:p>
        </p:txBody>
      </p:sp>
      <p:sp>
        <p:nvSpPr>
          <p:cNvPr id="9" name="Rectangle 8"/>
          <p:cNvSpPr/>
          <p:nvPr/>
        </p:nvSpPr>
        <p:spPr>
          <a:xfrm>
            <a:off x="2304852" y="6471502"/>
            <a:ext cx="77836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LeCun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Yann, et al. “Gradient-based learning applied to document recognition.” Proceedings of the IEEE 86.11 (1998): 2278-2324.</a:t>
            </a:r>
          </a:p>
        </p:txBody>
      </p:sp>
    </p:spTree>
    <p:extLst>
      <p:ext uri="{BB962C8B-B14F-4D97-AF65-F5344CB8AC3E}">
        <p14:creationId xmlns:p14="http://schemas.microsoft.com/office/powerpoint/2010/main" val="25942417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45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688" y="1505711"/>
            <a:ext cx="5729312" cy="445889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Recurrent Neural Networks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(RNN)</a:t>
            </a:r>
          </a:p>
        </p:txBody>
      </p:sp>
      <p:sp>
        <p:nvSpPr>
          <p:cNvPr id="7" name="Rectangle 6"/>
          <p:cNvSpPr/>
          <p:nvPr/>
        </p:nvSpPr>
        <p:spPr>
          <a:xfrm>
            <a:off x="3030102" y="6669361"/>
            <a:ext cx="6131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www.asimovinstitute.org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/neural-network-zoo/</a:t>
            </a:r>
          </a:p>
        </p:txBody>
      </p:sp>
      <p:sp>
        <p:nvSpPr>
          <p:cNvPr id="8" name="Rectangle 7"/>
          <p:cNvSpPr/>
          <p:nvPr/>
        </p:nvSpPr>
        <p:spPr>
          <a:xfrm>
            <a:off x="3395259" y="6495148"/>
            <a:ext cx="551417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Elman, Jeffrey L. “Finding structure in time.” Cognitive science 14.2 (1990): 179-211</a:t>
            </a:r>
          </a:p>
        </p:txBody>
      </p:sp>
    </p:spTree>
    <p:extLst>
      <p:ext uri="{BB962C8B-B14F-4D97-AF65-F5344CB8AC3E}">
        <p14:creationId xmlns:p14="http://schemas.microsoft.com/office/powerpoint/2010/main" val="18999913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Long / Short Term Memory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(LSTM)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46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800" y="1628800"/>
            <a:ext cx="5740400" cy="4546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11624" y="6453337"/>
            <a:ext cx="67687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Hochreiter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Sepp, and Jürgen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Schmidhuber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“Long short-term memory.” Neural computation 9.8 (1997): 1735-1780.</a:t>
            </a:r>
          </a:p>
        </p:txBody>
      </p:sp>
      <p:sp>
        <p:nvSpPr>
          <p:cNvPr id="7" name="Rectangle 6"/>
          <p:cNvSpPr/>
          <p:nvPr/>
        </p:nvSpPr>
        <p:spPr>
          <a:xfrm>
            <a:off x="3030102" y="6669361"/>
            <a:ext cx="6131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www.asimovinstitute.org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/neural-network-zoo/</a:t>
            </a:r>
          </a:p>
        </p:txBody>
      </p:sp>
    </p:spTree>
    <p:extLst>
      <p:ext uri="{BB962C8B-B14F-4D97-AF65-F5344CB8AC3E}">
        <p14:creationId xmlns:p14="http://schemas.microsoft.com/office/powerpoint/2010/main" val="24748402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Gated Recurrent </a:t>
            </a:r>
            <a:r>
              <a:rPr lang="en-US">
                <a:solidFill>
                  <a:schemeClr val="accent1"/>
                </a:solidFill>
              </a:rPr>
              <a:t>Units </a:t>
            </a:r>
            <a:br>
              <a:rPr lang="en-US">
                <a:solidFill>
                  <a:schemeClr val="accent1"/>
                </a:solidFill>
              </a:rPr>
            </a:br>
            <a:r>
              <a:rPr lang="en-US">
                <a:solidFill>
                  <a:schemeClr val="accent1"/>
                </a:solidFill>
              </a:rPr>
              <a:t>(</a:t>
            </a:r>
            <a:r>
              <a:rPr lang="en-US" dirty="0">
                <a:solidFill>
                  <a:schemeClr val="accent1"/>
                </a:solidFill>
              </a:rPr>
              <a:t>GRU)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47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700" y="1657350"/>
            <a:ext cx="6070600" cy="4622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30102" y="6669361"/>
            <a:ext cx="6131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www.asimovinstitute.org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/neural-network-zoo/</a:t>
            </a:r>
          </a:p>
        </p:txBody>
      </p:sp>
      <p:sp>
        <p:nvSpPr>
          <p:cNvPr id="8" name="Rectangle 7"/>
          <p:cNvSpPr/>
          <p:nvPr/>
        </p:nvSpPr>
        <p:spPr>
          <a:xfrm>
            <a:off x="2000162" y="6489271"/>
            <a:ext cx="866783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Chung,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Junyoung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et al. “Empirical evaluation of gated recurrent neural networks on sequence modeling.”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arXiv:1412.3555 (2014).</a:t>
            </a:r>
          </a:p>
        </p:txBody>
      </p:sp>
    </p:spTree>
    <p:extLst>
      <p:ext uri="{BB962C8B-B14F-4D97-AF65-F5344CB8AC3E}">
        <p14:creationId xmlns:p14="http://schemas.microsoft.com/office/powerpoint/2010/main" val="10093254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Generative </a:t>
            </a:r>
            <a:r>
              <a:rPr lang="en-US">
                <a:solidFill>
                  <a:schemeClr val="accent1"/>
                </a:solidFill>
              </a:rPr>
              <a:t>Adversarial Networks </a:t>
            </a:r>
            <a:r>
              <a:rPr lang="en-US" dirty="0">
                <a:solidFill>
                  <a:schemeClr val="accent1"/>
                </a:solidFill>
              </a:rPr>
              <a:t>(GAN)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48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375514"/>
            <a:ext cx="8388424" cy="34297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30102" y="6639164"/>
            <a:ext cx="6131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www.asimovinstitute.org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/neural-network-zoo/</a:t>
            </a:r>
          </a:p>
        </p:txBody>
      </p:sp>
      <p:sp>
        <p:nvSpPr>
          <p:cNvPr id="7" name="Rectangle 6"/>
          <p:cNvSpPr/>
          <p:nvPr/>
        </p:nvSpPr>
        <p:spPr>
          <a:xfrm>
            <a:off x="2479464" y="6423140"/>
            <a:ext cx="723307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Goodfellow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Ian, et al. “Generative adversarial nets.” Advances in Neural Information Processing Systems. 2014.</a:t>
            </a:r>
          </a:p>
        </p:txBody>
      </p:sp>
    </p:spTree>
    <p:extLst>
      <p:ext uri="{BB962C8B-B14F-4D97-AF65-F5344CB8AC3E}">
        <p14:creationId xmlns:p14="http://schemas.microsoft.com/office/powerpoint/2010/main" val="9810612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Support Vector Machines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(SVM)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49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800" y="1784350"/>
            <a:ext cx="5740400" cy="4368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4788" y="6381329"/>
            <a:ext cx="6102424" cy="24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Cortes, Corinna, and Vladimir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Vapnik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“Support-vector networks.” Machine learning 20.3 (1995): 273-297.</a:t>
            </a:r>
          </a:p>
        </p:txBody>
      </p:sp>
      <p:sp>
        <p:nvSpPr>
          <p:cNvPr id="7" name="Rectangle 6"/>
          <p:cNvSpPr/>
          <p:nvPr/>
        </p:nvSpPr>
        <p:spPr>
          <a:xfrm>
            <a:off x="3030102" y="6639164"/>
            <a:ext cx="6131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www.asimovinstitute.org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/neural-network-zoo/</a:t>
            </a:r>
          </a:p>
        </p:txBody>
      </p:sp>
    </p:spTree>
    <p:extLst>
      <p:ext uri="{BB962C8B-B14F-4D97-AF65-F5344CB8AC3E}">
        <p14:creationId xmlns:p14="http://schemas.microsoft.com/office/powerpoint/2010/main" val="1716732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3723" y="274638"/>
            <a:ext cx="10603523" cy="6245225"/>
          </a:xfrm>
        </p:spPr>
        <p:txBody>
          <a:bodyPr/>
          <a:lstStyle/>
          <a:p>
            <a:r>
              <a:rPr lang="en-US" altLang="zh-TW" sz="9600" dirty="0">
                <a:solidFill>
                  <a:srgbClr val="C00000"/>
                </a:solidFill>
              </a:rPr>
              <a:t>Deep Learning and </a:t>
            </a:r>
            <a:br>
              <a:rPr lang="en-US" altLang="zh-TW" sz="9600" dirty="0">
                <a:solidFill>
                  <a:srgbClr val="C00000"/>
                </a:solidFill>
              </a:rPr>
            </a:br>
            <a:r>
              <a:rPr lang="en-US" altLang="zh-TW" sz="9600" dirty="0">
                <a:solidFill>
                  <a:srgbClr val="C00000"/>
                </a:solidFill>
              </a:rPr>
              <a:t>Reinforcement Learning </a:t>
            </a:r>
            <a:endParaRPr lang="zh-TW" altLang="en-US" sz="96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54611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Calibri" charset="0"/>
              <a:ea typeface="標楷體" charset="-120"/>
            </a:endParaRPr>
          </a:p>
        </p:txBody>
      </p:sp>
      <p:sp>
        <p:nvSpPr>
          <p:cNvPr id="4710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5D2FC38-EEDE-504A-B0FF-0BDB695E7742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710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88913"/>
            <a:ext cx="9144000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Rectangle 5"/>
          <p:cNvSpPr>
            <a:spLocks noChangeArrowheads="1"/>
          </p:cNvSpPr>
          <p:nvPr/>
        </p:nvSpPr>
        <p:spPr bwMode="auto">
          <a:xfrm>
            <a:off x="7535863" y="-26988"/>
            <a:ext cx="30972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0000"/>
                </a:solidFill>
              </a:rPr>
              <a:t> From image to text</a:t>
            </a:r>
          </a:p>
        </p:txBody>
      </p:sp>
      <p:sp>
        <p:nvSpPr>
          <p:cNvPr id="7" name="Rectangle 6"/>
          <p:cNvSpPr/>
          <p:nvPr/>
        </p:nvSpPr>
        <p:spPr>
          <a:xfrm>
            <a:off x="1774826" y="6588126"/>
            <a:ext cx="8569325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LeCun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Yann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Yoshua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Bengio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, and Geoffrey Hinton. "Deep learning." Nature 521, no. 7553 (2015): 436-444.</a:t>
            </a:r>
          </a:p>
        </p:txBody>
      </p:sp>
    </p:spTree>
    <p:extLst>
      <p:ext uri="{BB962C8B-B14F-4D97-AF65-F5344CB8AC3E}">
        <p14:creationId xmlns:p14="http://schemas.microsoft.com/office/powerpoint/2010/main" val="29880162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2063750" y="260350"/>
            <a:ext cx="8229600" cy="1512888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rgbClr val="FF0000"/>
                </a:solidFill>
                <a:latin typeface="Calibri" charset="0"/>
                <a:ea typeface="標楷體" charset="-120"/>
              </a:rPr>
              <a:t>From image to text </a:t>
            </a:r>
            <a:br>
              <a:rPr lang="en-US" altLang="en-US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3000">
                <a:latin typeface="Calibri" charset="0"/>
                <a:ea typeface="標楷體" charset="-120"/>
              </a:rPr>
              <a:t>Image: deep </a:t>
            </a:r>
            <a:r>
              <a:rPr lang="en-US" altLang="en-US" sz="3000">
                <a:solidFill>
                  <a:schemeClr val="accent1"/>
                </a:solidFill>
                <a:latin typeface="Calibri" charset="0"/>
                <a:ea typeface="標楷體" charset="-120"/>
              </a:rPr>
              <a:t>convolution neural network (CNN)</a:t>
            </a:r>
            <a:br>
              <a:rPr lang="en-US" altLang="en-US" sz="3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3000">
                <a:latin typeface="Calibri" charset="0"/>
                <a:ea typeface="標楷體" charset="-120"/>
              </a:rPr>
              <a:t>Text: </a:t>
            </a:r>
            <a:r>
              <a:rPr lang="en-US" altLang="en-US" sz="3000">
                <a:solidFill>
                  <a:srgbClr val="4F81BD"/>
                </a:solidFill>
                <a:latin typeface="Calibri" charset="0"/>
                <a:ea typeface="標楷體" charset="-120"/>
              </a:rPr>
              <a:t>recurrent neural network (RNN) </a:t>
            </a:r>
          </a:p>
        </p:txBody>
      </p:sp>
      <p:sp>
        <p:nvSpPr>
          <p:cNvPr id="4813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64DF155-98D4-5049-93F9-59EC33563DB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8131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2314" y="2060576"/>
            <a:ext cx="8116887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74826" y="6588126"/>
            <a:ext cx="8569325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LeCun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Yann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Yoshua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Bengio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, and Geoffrey Hinton. "Deep learning." Nature 521, no. 7553 (2015): 436-444.</a:t>
            </a:r>
          </a:p>
        </p:txBody>
      </p:sp>
    </p:spTree>
    <p:extLst>
      <p:ext uri="{BB962C8B-B14F-4D97-AF65-F5344CB8AC3E}">
        <p14:creationId xmlns:p14="http://schemas.microsoft.com/office/powerpoint/2010/main" val="28206889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445DDD4-0098-A74E-AA44-4D42FC08105C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867150" y="383698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67150" y="50244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5703889" y="4352926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5703889" y="5516564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5703889" y="3189289"/>
            <a:ext cx="719137" cy="719137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7720014" y="4352926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195289" y="1412876"/>
            <a:ext cx="162153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28" name="Straight Arrow Connector 27"/>
          <p:cNvCxnSpPr>
            <a:stCxn id="7" idx="6"/>
            <a:endCxn id="13" idx="1"/>
          </p:cNvCxnSpPr>
          <p:nvPr/>
        </p:nvCxnSpPr>
        <p:spPr>
          <a:xfrm>
            <a:off x="4586289" y="4197350"/>
            <a:ext cx="1222375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6"/>
            <a:endCxn id="13" idx="3"/>
          </p:cNvCxnSpPr>
          <p:nvPr/>
        </p:nvCxnSpPr>
        <p:spPr>
          <a:xfrm flipV="1">
            <a:off x="4586289" y="4967288"/>
            <a:ext cx="1222375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20" idx="2"/>
          </p:cNvCxnSpPr>
          <p:nvPr/>
        </p:nvCxnSpPr>
        <p:spPr>
          <a:xfrm flipV="1">
            <a:off x="4586288" y="3549650"/>
            <a:ext cx="1117600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14" idx="2"/>
          </p:cNvCxnSpPr>
          <p:nvPr/>
        </p:nvCxnSpPr>
        <p:spPr>
          <a:xfrm>
            <a:off x="4586288" y="5384801"/>
            <a:ext cx="1117600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" idx="6"/>
            <a:endCxn id="14" idx="1"/>
          </p:cNvCxnSpPr>
          <p:nvPr/>
        </p:nvCxnSpPr>
        <p:spPr>
          <a:xfrm>
            <a:off x="4586289" y="4197351"/>
            <a:ext cx="1222375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8" idx="6"/>
            <a:endCxn id="20" idx="3"/>
          </p:cNvCxnSpPr>
          <p:nvPr/>
        </p:nvCxnSpPr>
        <p:spPr>
          <a:xfrm flipV="1">
            <a:off x="4586289" y="3803650"/>
            <a:ext cx="1222375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14" idx="6"/>
            <a:endCxn id="21" idx="3"/>
          </p:cNvCxnSpPr>
          <p:nvPr/>
        </p:nvCxnSpPr>
        <p:spPr>
          <a:xfrm flipV="1">
            <a:off x="6423026" y="4967289"/>
            <a:ext cx="1401763" cy="90963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13" idx="6"/>
            <a:endCxn id="21" idx="2"/>
          </p:cNvCxnSpPr>
          <p:nvPr/>
        </p:nvCxnSpPr>
        <p:spPr>
          <a:xfrm>
            <a:off x="6423025" y="4713288"/>
            <a:ext cx="1296988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20" idx="6"/>
            <a:endCxn id="21" idx="1"/>
          </p:cNvCxnSpPr>
          <p:nvPr/>
        </p:nvCxnSpPr>
        <p:spPr>
          <a:xfrm>
            <a:off x="6423026" y="3549650"/>
            <a:ext cx="1401763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39" name="TextBox 181"/>
          <p:cNvSpPr txBox="1">
            <a:spLocks noChangeArrowheads="1"/>
          </p:cNvSpPr>
          <p:nvPr/>
        </p:nvSpPr>
        <p:spPr bwMode="auto">
          <a:xfrm>
            <a:off x="7248526" y="1412876"/>
            <a:ext cx="2098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30740" name="TextBox 182"/>
          <p:cNvSpPr txBox="1">
            <a:spLocks noChangeArrowheads="1"/>
          </p:cNvSpPr>
          <p:nvPr/>
        </p:nvSpPr>
        <p:spPr bwMode="auto">
          <a:xfrm>
            <a:off x="5086351" y="1412876"/>
            <a:ext cx="2017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(H)</a:t>
            </a:r>
          </a:p>
        </p:txBody>
      </p:sp>
      <p:sp>
        <p:nvSpPr>
          <p:cNvPr id="187" name="Rectangle 186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cxnSp>
        <p:nvCxnSpPr>
          <p:cNvPr id="206" name="Straight Arrow Connector 205"/>
          <p:cNvCxnSpPr>
            <a:stCxn id="21" idx="6"/>
          </p:cNvCxnSpPr>
          <p:nvPr/>
        </p:nvCxnSpPr>
        <p:spPr>
          <a:xfrm>
            <a:off x="8439151" y="4713288"/>
            <a:ext cx="720725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43" name="TextBox 209"/>
          <p:cNvSpPr txBox="1">
            <a:spLocks noChangeArrowheads="1"/>
          </p:cNvSpPr>
          <p:nvPr/>
        </p:nvSpPr>
        <p:spPr bwMode="auto">
          <a:xfrm>
            <a:off x="9350375" y="4437063"/>
            <a:ext cx="388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Y</a:t>
            </a:r>
          </a:p>
        </p:txBody>
      </p:sp>
      <p:cxnSp>
        <p:nvCxnSpPr>
          <p:cNvPr id="211" name="Straight Arrow Connector 210"/>
          <p:cNvCxnSpPr>
            <a:endCxn id="7" idx="2"/>
          </p:cNvCxnSpPr>
          <p:nvPr/>
        </p:nvCxnSpPr>
        <p:spPr>
          <a:xfrm flipV="1">
            <a:off x="3038476" y="4197351"/>
            <a:ext cx="828675" cy="2381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/>
          <p:cNvCxnSpPr>
            <a:endCxn id="8" idx="2"/>
          </p:cNvCxnSpPr>
          <p:nvPr/>
        </p:nvCxnSpPr>
        <p:spPr>
          <a:xfrm>
            <a:off x="3111500" y="5373688"/>
            <a:ext cx="755650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46" name="TextBox 216"/>
          <p:cNvSpPr txBox="1">
            <a:spLocks noChangeArrowheads="1"/>
          </p:cNvSpPr>
          <p:nvPr/>
        </p:nvSpPr>
        <p:spPr bwMode="auto">
          <a:xfrm>
            <a:off x="2495550" y="3933826"/>
            <a:ext cx="5603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X1</a:t>
            </a:r>
          </a:p>
        </p:txBody>
      </p:sp>
      <p:sp>
        <p:nvSpPr>
          <p:cNvPr id="30747" name="TextBox 217"/>
          <p:cNvSpPr txBox="1">
            <a:spLocks noChangeArrowheads="1"/>
          </p:cNvSpPr>
          <p:nvPr/>
        </p:nvSpPr>
        <p:spPr bwMode="auto">
          <a:xfrm>
            <a:off x="2535239" y="5157789"/>
            <a:ext cx="560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X2</a:t>
            </a:r>
          </a:p>
        </p:txBody>
      </p:sp>
    </p:spTree>
    <p:extLst>
      <p:ext uri="{BB962C8B-B14F-4D97-AF65-F5344CB8AC3E}">
        <p14:creationId xmlns:p14="http://schemas.microsoft.com/office/powerpoint/2010/main" val="18022779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E980D03-847A-E745-B7E6-24B0EF26EA2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40014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  <p:sp>
        <p:nvSpPr>
          <p:cNvPr id="57347" name="Title 1"/>
          <p:cNvSpPr>
            <a:spLocks noGrp="1"/>
          </p:cNvSpPr>
          <p:nvPr>
            <p:ph type="title"/>
          </p:nvPr>
        </p:nvSpPr>
        <p:spPr>
          <a:xfrm>
            <a:off x="1981200" y="44451"/>
            <a:ext cx="8229600" cy="777875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The Neuron</a:t>
            </a:r>
          </a:p>
        </p:txBody>
      </p:sp>
      <p:sp>
        <p:nvSpPr>
          <p:cNvPr id="6" name="Oval 5"/>
          <p:cNvSpPr/>
          <p:nvPr/>
        </p:nvSpPr>
        <p:spPr>
          <a:xfrm>
            <a:off x="3863975" y="35131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863975" y="4676776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63975" y="2349500"/>
            <a:ext cx="719138" cy="719138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880100" y="3513139"/>
            <a:ext cx="719138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0" name="Straight Arrow Connector 9"/>
          <p:cNvCxnSpPr>
            <a:stCxn id="7" idx="6"/>
            <a:endCxn id="9" idx="3"/>
          </p:cNvCxnSpPr>
          <p:nvPr/>
        </p:nvCxnSpPr>
        <p:spPr>
          <a:xfrm flipV="1">
            <a:off x="4583113" y="4127500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6"/>
            <a:endCxn id="9" idx="2"/>
          </p:cNvCxnSpPr>
          <p:nvPr/>
        </p:nvCxnSpPr>
        <p:spPr>
          <a:xfrm>
            <a:off x="4583114" y="3873500"/>
            <a:ext cx="1296987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6"/>
            <a:endCxn id="9" idx="1"/>
          </p:cNvCxnSpPr>
          <p:nvPr/>
        </p:nvCxnSpPr>
        <p:spPr>
          <a:xfrm>
            <a:off x="4583113" y="2708275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6"/>
          </p:cNvCxnSpPr>
          <p:nvPr/>
        </p:nvCxnSpPr>
        <p:spPr>
          <a:xfrm flipV="1">
            <a:off x="6599238" y="3860800"/>
            <a:ext cx="1441450" cy="12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356" name="TextBox 216"/>
          <p:cNvSpPr txBox="1">
            <a:spLocks noChangeArrowheads="1"/>
          </p:cNvSpPr>
          <p:nvPr/>
        </p:nvSpPr>
        <p:spPr bwMode="auto">
          <a:xfrm>
            <a:off x="3277430" y="2420939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1</a:t>
            </a:r>
          </a:p>
        </p:txBody>
      </p:sp>
      <p:sp>
        <p:nvSpPr>
          <p:cNvPr id="57357" name="TextBox 216"/>
          <p:cNvSpPr txBox="1">
            <a:spLocks noChangeArrowheads="1"/>
          </p:cNvSpPr>
          <p:nvPr/>
        </p:nvSpPr>
        <p:spPr bwMode="auto">
          <a:xfrm>
            <a:off x="3277430" y="3573464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2</a:t>
            </a:r>
          </a:p>
        </p:txBody>
      </p:sp>
      <p:sp>
        <p:nvSpPr>
          <p:cNvPr id="57358" name="TextBox 216"/>
          <p:cNvSpPr txBox="1">
            <a:spLocks noChangeArrowheads="1"/>
          </p:cNvSpPr>
          <p:nvPr/>
        </p:nvSpPr>
        <p:spPr bwMode="auto">
          <a:xfrm>
            <a:off x="3244886" y="4868864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n</a:t>
            </a:r>
          </a:p>
        </p:txBody>
      </p:sp>
      <p:sp>
        <p:nvSpPr>
          <p:cNvPr id="57359" name="TextBox 216"/>
          <p:cNvSpPr txBox="1">
            <a:spLocks noChangeArrowheads="1"/>
          </p:cNvSpPr>
          <p:nvPr/>
        </p:nvSpPr>
        <p:spPr bwMode="auto">
          <a:xfrm>
            <a:off x="4828224" y="4005264"/>
            <a:ext cx="4924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is-IS" altLang="en-US" i="1">
                <a:solidFill>
                  <a:srgbClr val="4F81BD"/>
                </a:solidFill>
              </a:rPr>
              <a:t>…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57360" name="TextBox 216"/>
          <p:cNvSpPr txBox="1">
            <a:spLocks noChangeArrowheads="1"/>
          </p:cNvSpPr>
          <p:nvPr/>
        </p:nvSpPr>
        <p:spPr bwMode="auto">
          <a:xfrm>
            <a:off x="3257392" y="4221164"/>
            <a:ext cx="4924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is-IS" altLang="en-US" i="1">
                <a:solidFill>
                  <a:srgbClr val="4F81BD"/>
                </a:solidFill>
              </a:rPr>
              <a:t>…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57361" name="TextBox 216"/>
          <p:cNvSpPr txBox="1">
            <a:spLocks noChangeArrowheads="1"/>
          </p:cNvSpPr>
          <p:nvPr/>
        </p:nvSpPr>
        <p:spPr bwMode="auto">
          <a:xfrm>
            <a:off x="8140492" y="3573464"/>
            <a:ext cx="338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y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57362" name="TextBox 216"/>
          <p:cNvSpPr txBox="1">
            <a:spLocks noChangeArrowheads="1"/>
          </p:cNvSpPr>
          <p:nvPr/>
        </p:nvSpPr>
        <p:spPr bwMode="auto">
          <a:xfrm>
            <a:off x="4932065" y="2535239"/>
            <a:ext cx="5212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w</a:t>
            </a:r>
            <a:r>
              <a:rPr lang="en-US" altLang="en-US" i="1" baseline="-25000">
                <a:solidFill>
                  <a:srgbClr val="4F81BD"/>
                </a:solidFill>
              </a:rPr>
              <a:t>1</a:t>
            </a:r>
          </a:p>
        </p:txBody>
      </p:sp>
      <p:sp>
        <p:nvSpPr>
          <p:cNvPr id="57363" name="TextBox 216"/>
          <p:cNvSpPr txBox="1">
            <a:spLocks noChangeArrowheads="1"/>
          </p:cNvSpPr>
          <p:nvPr/>
        </p:nvSpPr>
        <p:spPr bwMode="auto">
          <a:xfrm>
            <a:off x="4938415" y="3357564"/>
            <a:ext cx="5212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w</a:t>
            </a:r>
            <a:r>
              <a:rPr lang="en-US" altLang="en-US" i="1" baseline="-25000">
                <a:solidFill>
                  <a:srgbClr val="4F81BD"/>
                </a:solidFill>
              </a:rPr>
              <a:t>2</a:t>
            </a:r>
          </a:p>
        </p:txBody>
      </p:sp>
      <p:sp>
        <p:nvSpPr>
          <p:cNvPr id="57364" name="TextBox 216"/>
          <p:cNvSpPr txBox="1">
            <a:spLocks noChangeArrowheads="1"/>
          </p:cNvSpPr>
          <p:nvPr/>
        </p:nvSpPr>
        <p:spPr bwMode="auto">
          <a:xfrm>
            <a:off x="4932065" y="4652964"/>
            <a:ext cx="5212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w</a:t>
            </a:r>
            <a:r>
              <a:rPr lang="en-US" altLang="en-US" i="1" baseline="-25000">
                <a:solidFill>
                  <a:srgbClr val="4F81BD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1131464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Neuron and Synapse</a:t>
            </a:r>
          </a:p>
        </p:txBody>
      </p:sp>
      <p:sp>
        <p:nvSpPr>
          <p:cNvPr id="5837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91195BA6-8622-2341-B055-E7D992C31C5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5837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1088" y="836613"/>
            <a:ext cx="7810500" cy="56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220176" y="6581776"/>
            <a:ext cx="30404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en.wikipedia.org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/wiki/Neuron</a:t>
            </a:r>
          </a:p>
        </p:txBody>
      </p:sp>
    </p:spTree>
    <p:extLst>
      <p:ext uri="{BB962C8B-B14F-4D97-AF65-F5344CB8AC3E}">
        <p14:creationId xmlns:p14="http://schemas.microsoft.com/office/powerpoint/2010/main" val="2695768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2C96A3C-475C-EE4E-A8A6-61A6E1785645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40014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  <p:sp>
        <p:nvSpPr>
          <p:cNvPr id="58371" name="Title 1"/>
          <p:cNvSpPr>
            <a:spLocks noGrp="1"/>
          </p:cNvSpPr>
          <p:nvPr>
            <p:ph type="title"/>
          </p:nvPr>
        </p:nvSpPr>
        <p:spPr>
          <a:xfrm>
            <a:off x="1981200" y="44451"/>
            <a:ext cx="8229600" cy="777875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The Neuron</a:t>
            </a:r>
          </a:p>
        </p:txBody>
      </p:sp>
      <p:sp>
        <p:nvSpPr>
          <p:cNvPr id="6" name="Oval 5"/>
          <p:cNvSpPr/>
          <p:nvPr/>
        </p:nvSpPr>
        <p:spPr>
          <a:xfrm>
            <a:off x="3863975" y="35131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863975" y="4676776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63975" y="2349500"/>
            <a:ext cx="719138" cy="719138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880100" y="3513139"/>
            <a:ext cx="719138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0" name="Straight Arrow Connector 9"/>
          <p:cNvCxnSpPr>
            <a:stCxn id="7" idx="6"/>
            <a:endCxn id="9" idx="3"/>
          </p:cNvCxnSpPr>
          <p:nvPr/>
        </p:nvCxnSpPr>
        <p:spPr>
          <a:xfrm flipV="1">
            <a:off x="4583113" y="4127500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6"/>
            <a:endCxn id="9" idx="2"/>
          </p:cNvCxnSpPr>
          <p:nvPr/>
        </p:nvCxnSpPr>
        <p:spPr>
          <a:xfrm>
            <a:off x="4583114" y="3873500"/>
            <a:ext cx="1296987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6"/>
            <a:endCxn id="9" idx="1"/>
          </p:cNvCxnSpPr>
          <p:nvPr/>
        </p:nvCxnSpPr>
        <p:spPr>
          <a:xfrm>
            <a:off x="4583113" y="2708275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6"/>
          </p:cNvCxnSpPr>
          <p:nvPr/>
        </p:nvCxnSpPr>
        <p:spPr>
          <a:xfrm flipV="1">
            <a:off x="6599238" y="3860800"/>
            <a:ext cx="1441450" cy="12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380" name="TextBox 216"/>
          <p:cNvSpPr txBox="1">
            <a:spLocks noChangeArrowheads="1"/>
          </p:cNvSpPr>
          <p:nvPr/>
        </p:nvSpPr>
        <p:spPr bwMode="auto">
          <a:xfrm>
            <a:off x="3277430" y="2420939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1</a:t>
            </a:r>
          </a:p>
        </p:txBody>
      </p:sp>
      <p:sp>
        <p:nvSpPr>
          <p:cNvPr id="58381" name="TextBox 216"/>
          <p:cNvSpPr txBox="1">
            <a:spLocks noChangeArrowheads="1"/>
          </p:cNvSpPr>
          <p:nvPr/>
        </p:nvSpPr>
        <p:spPr bwMode="auto">
          <a:xfrm>
            <a:off x="3277430" y="3573464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2</a:t>
            </a:r>
          </a:p>
        </p:txBody>
      </p:sp>
      <p:sp>
        <p:nvSpPr>
          <p:cNvPr id="58382" name="TextBox 216"/>
          <p:cNvSpPr txBox="1">
            <a:spLocks noChangeArrowheads="1"/>
          </p:cNvSpPr>
          <p:nvPr/>
        </p:nvSpPr>
        <p:spPr bwMode="auto">
          <a:xfrm>
            <a:off x="3244886" y="4868864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n</a:t>
            </a:r>
          </a:p>
        </p:txBody>
      </p:sp>
      <p:sp>
        <p:nvSpPr>
          <p:cNvPr id="58383" name="TextBox 216"/>
          <p:cNvSpPr txBox="1">
            <a:spLocks noChangeArrowheads="1"/>
          </p:cNvSpPr>
          <p:nvPr/>
        </p:nvSpPr>
        <p:spPr bwMode="auto">
          <a:xfrm>
            <a:off x="4828224" y="4005264"/>
            <a:ext cx="4924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is-IS" altLang="en-US" i="1">
                <a:solidFill>
                  <a:srgbClr val="4F81BD"/>
                </a:solidFill>
              </a:rPr>
              <a:t>…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58384" name="TextBox 216"/>
          <p:cNvSpPr txBox="1">
            <a:spLocks noChangeArrowheads="1"/>
          </p:cNvSpPr>
          <p:nvPr/>
        </p:nvSpPr>
        <p:spPr bwMode="auto">
          <a:xfrm>
            <a:off x="3257392" y="4221164"/>
            <a:ext cx="4924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is-IS" altLang="en-US" i="1">
                <a:solidFill>
                  <a:srgbClr val="4F81BD"/>
                </a:solidFill>
              </a:rPr>
              <a:t>…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58385" name="TextBox 216"/>
          <p:cNvSpPr txBox="1">
            <a:spLocks noChangeArrowheads="1"/>
          </p:cNvSpPr>
          <p:nvPr/>
        </p:nvSpPr>
        <p:spPr bwMode="auto">
          <a:xfrm>
            <a:off x="8140492" y="3573464"/>
            <a:ext cx="338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y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58386" name="TextBox 216"/>
          <p:cNvSpPr txBox="1">
            <a:spLocks noChangeArrowheads="1"/>
          </p:cNvSpPr>
          <p:nvPr/>
        </p:nvSpPr>
        <p:spPr bwMode="auto">
          <a:xfrm>
            <a:off x="4932065" y="2535239"/>
            <a:ext cx="5212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w</a:t>
            </a:r>
            <a:r>
              <a:rPr lang="en-US" altLang="en-US" i="1" baseline="-25000">
                <a:solidFill>
                  <a:srgbClr val="4F81BD"/>
                </a:solidFill>
              </a:rPr>
              <a:t>1</a:t>
            </a:r>
          </a:p>
        </p:txBody>
      </p:sp>
      <p:sp>
        <p:nvSpPr>
          <p:cNvPr id="58387" name="TextBox 216"/>
          <p:cNvSpPr txBox="1">
            <a:spLocks noChangeArrowheads="1"/>
          </p:cNvSpPr>
          <p:nvPr/>
        </p:nvSpPr>
        <p:spPr bwMode="auto">
          <a:xfrm>
            <a:off x="4938415" y="3357564"/>
            <a:ext cx="5212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w</a:t>
            </a:r>
            <a:r>
              <a:rPr lang="en-US" altLang="en-US" i="1" baseline="-25000">
                <a:solidFill>
                  <a:srgbClr val="4F81BD"/>
                </a:solidFill>
              </a:rPr>
              <a:t>2</a:t>
            </a:r>
          </a:p>
        </p:txBody>
      </p:sp>
      <p:sp>
        <p:nvSpPr>
          <p:cNvPr id="58388" name="TextBox 216"/>
          <p:cNvSpPr txBox="1">
            <a:spLocks noChangeArrowheads="1"/>
          </p:cNvSpPr>
          <p:nvPr/>
        </p:nvSpPr>
        <p:spPr bwMode="auto">
          <a:xfrm>
            <a:off x="4932065" y="4652964"/>
            <a:ext cx="5212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w</a:t>
            </a:r>
            <a:r>
              <a:rPr lang="en-US" altLang="en-US" i="1" baseline="-25000">
                <a:solidFill>
                  <a:srgbClr val="4F81BD"/>
                </a:solidFill>
              </a:rPr>
              <a:t>n</a:t>
            </a:r>
          </a:p>
        </p:txBody>
      </p:sp>
      <p:graphicFrame>
        <p:nvGraphicFramePr>
          <p:cNvPr id="58389" name="Object 27"/>
          <p:cNvGraphicFramePr>
            <a:graphicFrameLocks noChangeAspect="1"/>
          </p:cNvGraphicFramePr>
          <p:nvPr/>
        </p:nvGraphicFramePr>
        <p:xfrm>
          <a:off x="5951538" y="908050"/>
          <a:ext cx="2767012" cy="144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27100" imgH="482600" progId="Equation.3">
                  <p:embed/>
                </p:oleObj>
              </mc:Choice>
              <mc:Fallback>
                <p:oleObj name="Equation" r:id="rId2" imgW="927100" imgH="482600" progId="Equation.3">
                  <p:embed/>
                  <p:pic>
                    <p:nvPicPr>
                      <p:cNvPr id="58389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1538" y="908050"/>
                        <a:ext cx="2767012" cy="144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90" name="Object 30"/>
          <p:cNvGraphicFramePr>
            <a:graphicFrameLocks noChangeAspect="1"/>
          </p:cNvGraphicFramePr>
          <p:nvPr/>
        </p:nvGraphicFramePr>
        <p:xfrm>
          <a:off x="5880100" y="6043613"/>
          <a:ext cx="2497138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54100" imgH="203200" progId="Equation.3">
                  <p:embed/>
                </p:oleObj>
              </mc:Choice>
              <mc:Fallback>
                <p:oleObj name="Equation" r:id="rId4" imgW="1054100" imgH="203200" progId="Equation.3">
                  <p:embed/>
                  <p:pic>
                    <p:nvPicPr>
                      <p:cNvPr id="5839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0100" y="6043613"/>
                        <a:ext cx="2497138" cy="481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8391" name="Group 38"/>
          <p:cNvGrpSpPr>
            <a:grpSpLocks/>
          </p:cNvGrpSpPr>
          <p:nvPr/>
        </p:nvGrpSpPr>
        <p:grpSpPr bwMode="auto">
          <a:xfrm>
            <a:off x="6240464" y="5013326"/>
            <a:ext cx="2016125" cy="1008063"/>
            <a:chOff x="4716016" y="5013176"/>
            <a:chExt cx="2016224" cy="1008112"/>
          </a:xfrm>
        </p:grpSpPr>
        <p:cxnSp>
          <p:nvCxnSpPr>
            <p:cNvPr id="32" name="Straight Arrow Connector 31"/>
            <p:cNvCxnSpPr/>
            <p:nvPr/>
          </p:nvCxnSpPr>
          <p:spPr>
            <a:xfrm>
              <a:off x="4716016" y="6021288"/>
              <a:ext cx="1009700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5724127" y="5013176"/>
              <a:ext cx="1008113" cy="1008112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905722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EE6D685-6CD0-F146-BBB0-80159A361E33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40014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  <p:sp>
        <p:nvSpPr>
          <p:cNvPr id="6" name="Oval 5"/>
          <p:cNvSpPr/>
          <p:nvPr/>
        </p:nvSpPr>
        <p:spPr>
          <a:xfrm>
            <a:off x="3863975" y="35131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863975" y="4676776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63975" y="2349500"/>
            <a:ext cx="719138" cy="719138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880100" y="3513139"/>
            <a:ext cx="719138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0" name="Straight Arrow Connector 9"/>
          <p:cNvCxnSpPr>
            <a:stCxn id="7" idx="6"/>
            <a:endCxn id="9" idx="3"/>
          </p:cNvCxnSpPr>
          <p:nvPr/>
        </p:nvCxnSpPr>
        <p:spPr>
          <a:xfrm flipV="1">
            <a:off x="4583113" y="4127500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6"/>
            <a:endCxn id="9" idx="2"/>
          </p:cNvCxnSpPr>
          <p:nvPr/>
        </p:nvCxnSpPr>
        <p:spPr>
          <a:xfrm>
            <a:off x="4583114" y="3873500"/>
            <a:ext cx="1296987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6"/>
            <a:endCxn id="9" idx="1"/>
          </p:cNvCxnSpPr>
          <p:nvPr/>
        </p:nvCxnSpPr>
        <p:spPr>
          <a:xfrm>
            <a:off x="4583113" y="2708275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6"/>
          </p:cNvCxnSpPr>
          <p:nvPr/>
        </p:nvCxnSpPr>
        <p:spPr>
          <a:xfrm flipV="1">
            <a:off x="6599238" y="3860800"/>
            <a:ext cx="1441450" cy="12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403" name="TextBox 216"/>
          <p:cNvSpPr txBox="1">
            <a:spLocks noChangeArrowheads="1"/>
          </p:cNvSpPr>
          <p:nvPr/>
        </p:nvSpPr>
        <p:spPr bwMode="auto">
          <a:xfrm>
            <a:off x="3277430" y="2420939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1</a:t>
            </a:r>
          </a:p>
        </p:txBody>
      </p:sp>
      <p:sp>
        <p:nvSpPr>
          <p:cNvPr id="59404" name="TextBox 216"/>
          <p:cNvSpPr txBox="1">
            <a:spLocks noChangeArrowheads="1"/>
          </p:cNvSpPr>
          <p:nvPr/>
        </p:nvSpPr>
        <p:spPr bwMode="auto">
          <a:xfrm>
            <a:off x="3277430" y="3573464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2</a:t>
            </a:r>
          </a:p>
        </p:txBody>
      </p:sp>
      <p:sp>
        <p:nvSpPr>
          <p:cNvPr id="59405" name="TextBox 216"/>
          <p:cNvSpPr txBox="1">
            <a:spLocks noChangeArrowheads="1"/>
          </p:cNvSpPr>
          <p:nvPr/>
        </p:nvSpPr>
        <p:spPr bwMode="auto">
          <a:xfrm>
            <a:off x="3244886" y="4868864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3</a:t>
            </a:r>
          </a:p>
        </p:txBody>
      </p:sp>
      <p:sp>
        <p:nvSpPr>
          <p:cNvPr id="59406" name="TextBox 216"/>
          <p:cNvSpPr txBox="1">
            <a:spLocks noChangeArrowheads="1"/>
          </p:cNvSpPr>
          <p:nvPr/>
        </p:nvSpPr>
        <p:spPr bwMode="auto">
          <a:xfrm>
            <a:off x="8140492" y="3573464"/>
            <a:ext cx="338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y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59407" name="TextBox 216"/>
          <p:cNvSpPr txBox="1">
            <a:spLocks noChangeArrowheads="1"/>
          </p:cNvSpPr>
          <p:nvPr/>
        </p:nvSpPr>
        <p:spPr bwMode="auto">
          <a:xfrm>
            <a:off x="4827904" y="2492376"/>
            <a:ext cx="8867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-0.21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59408" name="TextBox 216"/>
          <p:cNvSpPr txBox="1">
            <a:spLocks noChangeArrowheads="1"/>
          </p:cNvSpPr>
          <p:nvPr/>
        </p:nvSpPr>
        <p:spPr bwMode="auto">
          <a:xfrm>
            <a:off x="4891936" y="3471864"/>
            <a:ext cx="612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0.3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59409" name="TextBox 216"/>
          <p:cNvSpPr txBox="1">
            <a:spLocks noChangeArrowheads="1"/>
          </p:cNvSpPr>
          <p:nvPr/>
        </p:nvSpPr>
        <p:spPr bwMode="auto">
          <a:xfrm>
            <a:off x="4887174" y="4695826"/>
            <a:ext cx="612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0.7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59410" name="TextBox 216"/>
          <p:cNvSpPr txBox="1">
            <a:spLocks noChangeArrowheads="1"/>
          </p:cNvSpPr>
          <p:nvPr/>
        </p:nvSpPr>
        <p:spPr bwMode="auto">
          <a:xfrm>
            <a:off x="4756150" y="1557339"/>
            <a:ext cx="12906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Weights</a:t>
            </a:r>
            <a:endParaRPr lang="en-US" altLang="en-US" baseline="-25000">
              <a:solidFill>
                <a:srgbClr val="FF0000"/>
              </a:solidFill>
            </a:endParaRPr>
          </a:p>
        </p:txBody>
      </p:sp>
      <p:sp>
        <p:nvSpPr>
          <p:cNvPr id="59411" name="TextBox 216"/>
          <p:cNvSpPr txBox="1">
            <a:spLocks noChangeArrowheads="1"/>
          </p:cNvSpPr>
          <p:nvPr/>
        </p:nvSpPr>
        <p:spPr bwMode="auto">
          <a:xfrm>
            <a:off x="1793875" y="3644901"/>
            <a:ext cx="1022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accent1"/>
                </a:solidFill>
              </a:rPr>
              <a:t>Inputs</a:t>
            </a:r>
            <a:endParaRPr lang="en-US" altLang="en-US" baseline="-25000">
              <a:solidFill>
                <a:schemeClr val="accent1"/>
              </a:solidFill>
            </a:endParaRPr>
          </a:p>
        </p:txBody>
      </p:sp>
      <p:sp>
        <p:nvSpPr>
          <p:cNvPr id="59412" name="TextBox 216"/>
          <p:cNvSpPr txBox="1">
            <a:spLocks noChangeArrowheads="1"/>
          </p:cNvSpPr>
          <p:nvPr/>
        </p:nvSpPr>
        <p:spPr bwMode="auto">
          <a:xfrm>
            <a:off x="2208213" y="620713"/>
            <a:ext cx="792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3200" i="1"/>
              <a:t>y = max ( 0, </a:t>
            </a:r>
            <a:r>
              <a:rPr lang="en-US" altLang="en-US" sz="3200" i="1">
                <a:solidFill>
                  <a:srgbClr val="FF0000"/>
                </a:solidFill>
              </a:rPr>
              <a:t>-0.21 </a:t>
            </a:r>
            <a:r>
              <a:rPr lang="en-US" altLang="en-US" sz="3200" i="1"/>
              <a:t>* x</a:t>
            </a:r>
            <a:r>
              <a:rPr lang="en-US" altLang="en-US" sz="3200" i="1" baseline="-25000"/>
              <a:t>1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0.3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2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0.7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3 </a:t>
            </a:r>
            <a:r>
              <a:rPr lang="en-US" altLang="en-US" sz="3200" i="1"/>
              <a:t>)</a:t>
            </a:r>
            <a:endParaRPr lang="en-US" altLang="en-US" sz="3200" i="1" baseline="-25000"/>
          </a:p>
        </p:txBody>
      </p:sp>
    </p:spTree>
    <p:extLst>
      <p:ext uri="{BB962C8B-B14F-4D97-AF65-F5344CB8AC3E}">
        <p14:creationId xmlns:p14="http://schemas.microsoft.com/office/powerpoint/2010/main" val="31376716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542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B15DBF6-FB84-4E42-BE1A-6DD00CC7CCA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867150" y="383698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67150" y="50244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5703889" y="4352926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5703889" y="5516564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5703889" y="3189289"/>
            <a:ext cx="719137" cy="719137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7720014" y="4352926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28" name="Straight Arrow Connector 27"/>
          <p:cNvCxnSpPr>
            <a:stCxn id="7" idx="6"/>
            <a:endCxn id="13" idx="1"/>
          </p:cNvCxnSpPr>
          <p:nvPr/>
        </p:nvCxnSpPr>
        <p:spPr>
          <a:xfrm>
            <a:off x="4586289" y="4197350"/>
            <a:ext cx="1222375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6"/>
            <a:endCxn id="13" idx="3"/>
          </p:cNvCxnSpPr>
          <p:nvPr/>
        </p:nvCxnSpPr>
        <p:spPr>
          <a:xfrm flipV="1">
            <a:off x="4586289" y="4967288"/>
            <a:ext cx="1222375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20" idx="2"/>
          </p:cNvCxnSpPr>
          <p:nvPr/>
        </p:nvCxnSpPr>
        <p:spPr>
          <a:xfrm flipV="1">
            <a:off x="4586288" y="3549650"/>
            <a:ext cx="1117600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14" idx="2"/>
          </p:cNvCxnSpPr>
          <p:nvPr/>
        </p:nvCxnSpPr>
        <p:spPr>
          <a:xfrm>
            <a:off x="4586288" y="5384801"/>
            <a:ext cx="1117600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" idx="6"/>
            <a:endCxn id="14" idx="1"/>
          </p:cNvCxnSpPr>
          <p:nvPr/>
        </p:nvCxnSpPr>
        <p:spPr>
          <a:xfrm>
            <a:off x="4586289" y="4197351"/>
            <a:ext cx="1222375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8" idx="6"/>
            <a:endCxn id="20" idx="3"/>
          </p:cNvCxnSpPr>
          <p:nvPr/>
        </p:nvCxnSpPr>
        <p:spPr>
          <a:xfrm flipV="1">
            <a:off x="4586289" y="3803650"/>
            <a:ext cx="1222375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14" idx="6"/>
            <a:endCxn id="21" idx="3"/>
          </p:cNvCxnSpPr>
          <p:nvPr/>
        </p:nvCxnSpPr>
        <p:spPr>
          <a:xfrm flipV="1">
            <a:off x="6423026" y="4967289"/>
            <a:ext cx="1401763" cy="90963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13" idx="6"/>
            <a:endCxn id="21" idx="2"/>
          </p:cNvCxnSpPr>
          <p:nvPr/>
        </p:nvCxnSpPr>
        <p:spPr>
          <a:xfrm>
            <a:off x="6423025" y="4713288"/>
            <a:ext cx="1296988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20" idx="6"/>
            <a:endCxn id="21" idx="1"/>
          </p:cNvCxnSpPr>
          <p:nvPr/>
        </p:nvCxnSpPr>
        <p:spPr>
          <a:xfrm>
            <a:off x="6423026" y="3549650"/>
            <a:ext cx="1401763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7" name="Rectangle 186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</p:spTree>
    <p:extLst>
      <p:ext uri="{BB962C8B-B14F-4D97-AF65-F5344CB8AC3E}">
        <p14:creationId xmlns:p14="http://schemas.microsoft.com/office/powerpoint/2010/main" val="6405337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552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D42DFE1-4502-7546-AB0C-B7871DA94E34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867150" y="383698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67150" y="50244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5703889" y="4352926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5703889" y="5516564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5703889" y="3189289"/>
            <a:ext cx="719137" cy="719137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7720014" y="4352926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195289" y="1412876"/>
            <a:ext cx="162153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28" name="Straight Arrow Connector 27"/>
          <p:cNvCxnSpPr>
            <a:stCxn id="7" idx="6"/>
            <a:endCxn id="13" idx="1"/>
          </p:cNvCxnSpPr>
          <p:nvPr/>
        </p:nvCxnSpPr>
        <p:spPr>
          <a:xfrm>
            <a:off x="4586289" y="4197350"/>
            <a:ext cx="1222375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6"/>
            <a:endCxn id="13" idx="3"/>
          </p:cNvCxnSpPr>
          <p:nvPr/>
        </p:nvCxnSpPr>
        <p:spPr>
          <a:xfrm flipV="1">
            <a:off x="4586289" y="4967288"/>
            <a:ext cx="1222375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20" idx="2"/>
          </p:cNvCxnSpPr>
          <p:nvPr/>
        </p:nvCxnSpPr>
        <p:spPr>
          <a:xfrm flipV="1">
            <a:off x="4586288" y="3549650"/>
            <a:ext cx="1117600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14" idx="2"/>
          </p:cNvCxnSpPr>
          <p:nvPr/>
        </p:nvCxnSpPr>
        <p:spPr>
          <a:xfrm>
            <a:off x="4586288" y="5384801"/>
            <a:ext cx="1117600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" idx="6"/>
            <a:endCxn id="14" idx="1"/>
          </p:cNvCxnSpPr>
          <p:nvPr/>
        </p:nvCxnSpPr>
        <p:spPr>
          <a:xfrm>
            <a:off x="4586289" y="4197351"/>
            <a:ext cx="1222375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8" idx="6"/>
            <a:endCxn id="20" idx="3"/>
          </p:cNvCxnSpPr>
          <p:nvPr/>
        </p:nvCxnSpPr>
        <p:spPr>
          <a:xfrm flipV="1">
            <a:off x="4586289" y="3803650"/>
            <a:ext cx="1222375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14" idx="6"/>
            <a:endCxn id="21" idx="3"/>
          </p:cNvCxnSpPr>
          <p:nvPr/>
        </p:nvCxnSpPr>
        <p:spPr>
          <a:xfrm flipV="1">
            <a:off x="6423026" y="4967289"/>
            <a:ext cx="1401763" cy="90963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13" idx="6"/>
            <a:endCxn id="21" idx="2"/>
          </p:cNvCxnSpPr>
          <p:nvPr/>
        </p:nvCxnSpPr>
        <p:spPr>
          <a:xfrm>
            <a:off x="6423025" y="4713288"/>
            <a:ext cx="1296988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20" idx="6"/>
            <a:endCxn id="21" idx="1"/>
          </p:cNvCxnSpPr>
          <p:nvPr/>
        </p:nvCxnSpPr>
        <p:spPr>
          <a:xfrm>
            <a:off x="6423026" y="3549650"/>
            <a:ext cx="1401763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315" name="TextBox 181"/>
          <p:cNvSpPr txBox="1">
            <a:spLocks noChangeArrowheads="1"/>
          </p:cNvSpPr>
          <p:nvPr/>
        </p:nvSpPr>
        <p:spPr bwMode="auto">
          <a:xfrm>
            <a:off x="7248526" y="1412876"/>
            <a:ext cx="2098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55316" name="TextBox 182"/>
          <p:cNvSpPr txBox="1">
            <a:spLocks noChangeArrowheads="1"/>
          </p:cNvSpPr>
          <p:nvPr/>
        </p:nvSpPr>
        <p:spPr bwMode="auto">
          <a:xfrm>
            <a:off x="5086351" y="1412876"/>
            <a:ext cx="2017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(H)</a:t>
            </a:r>
          </a:p>
        </p:txBody>
      </p:sp>
      <p:sp>
        <p:nvSpPr>
          <p:cNvPr id="187" name="Rectangle 186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cxnSp>
        <p:nvCxnSpPr>
          <p:cNvPr id="206" name="Straight Arrow Connector 205"/>
          <p:cNvCxnSpPr>
            <a:stCxn id="21" idx="6"/>
          </p:cNvCxnSpPr>
          <p:nvPr/>
        </p:nvCxnSpPr>
        <p:spPr>
          <a:xfrm>
            <a:off x="8439151" y="4713288"/>
            <a:ext cx="720725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319" name="TextBox 209"/>
          <p:cNvSpPr txBox="1">
            <a:spLocks noChangeArrowheads="1"/>
          </p:cNvSpPr>
          <p:nvPr/>
        </p:nvSpPr>
        <p:spPr bwMode="auto">
          <a:xfrm>
            <a:off x="9350375" y="4437063"/>
            <a:ext cx="388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Y</a:t>
            </a:r>
          </a:p>
        </p:txBody>
      </p:sp>
      <p:cxnSp>
        <p:nvCxnSpPr>
          <p:cNvPr id="211" name="Straight Arrow Connector 210"/>
          <p:cNvCxnSpPr>
            <a:endCxn id="7" idx="2"/>
          </p:cNvCxnSpPr>
          <p:nvPr/>
        </p:nvCxnSpPr>
        <p:spPr>
          <a:xfrm flipV="1">
            <a:off x="3038476" y="4197351"/>
            <a:ext cx="828675" cy="2381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/>
          <p:cNvCxnSpPr>
            <a:endCxn id="8" idx="2"/>
          </p:cNvCxnSpPr>
          <p:nvPr/>
        </p:nvCxnSpPr>
        <p:spPr>
          <a:xfrm>
            <a:off x="3111500" y="5373688"/>
            <a:ext cx="755650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322" name="TextBox 216"/>
          <p:cNvSpPr txBox="1">
            <a:spLocks noChangeArrowheads="1"/>
          </p:cNvSpPr>
          <p:nvPr/>
        </p:nvSpPr>
        <p:spPr bwMode="auto">
          <a:xfrm>
            <a:off x="2495550" y="3933826"/>
            <a:ext cx="5603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X1</a:t>
            </a:r>
          </a:p>
        </p:txBody>
      </p:sp>
      <p:sp>
        <p:nvSpPr>
          <p:cNvPr id="55323" name="TextBox 217"/>
          <p:cNvSpPr txBox="1">
            <a:spLocks noChangeArrowheads="1"/>
          </p:cNvSpPr>
          <p:nvPr/>
        </p:nvSpPr>
        <p:spPr bwMode="auto">
          <a:xfrm>
            <a:off x="2535239" y="5157789"/>
            <a:ext cx="560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X2</a:t>
            </a:r>
          </a:p>
        </p:txBody>
      </p:sp>
    </p:spTree>
    <p:extLst>
      <p:ext uri="{BB962C8B-B14F-4D97-AF65-F5344CB8AC3E}">
        <p14:creationId xmlns:p14="http://schemas.microsoft.com/office/powerpoint/2010/main" val="26816872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>
          <a:xfrm>
            <a:off x="1981200" y="115889"/>
            <a:ext cx="8229600" cy="1081087"/>
          </a:xfrm>
        </p:spPr>
        <p:txBody>
          <a:bodyPr/>
          <a:lstStyle/>
          <a:p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563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C6EC55D-AE13-404B-95D3-278A2828EDB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992314" y="3836989"/>
            <a:ext cx="719137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992314" y="5024439"/>
            <a:ext cx="719137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3503614" y="4352926"/>
            <a:ext cx="720725" cy="720725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503614" y="5516564"/>
            <a:ext cx="720725" cy="720725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503614" y="3189289"/>
            <a:ext cx="720725" cy="719137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9409114" y="4352926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886395" y="1412876"/>
            <a:ext cx="162153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28" name="Straight Arrow Connector 27"/>
          <p:cNvCxnSpPr>
            <a:stCxn id="7" idx="6"/>
            <a:endCxn id="13" idx="1"/>
          </p:cNvCxnSpPr>
          <p:nvPr/>
        </p:nvCxnSpPr>
        <p:spPr>
          <a:xfrm>
            <a:off x="2711450" y="4197350"/>
            <a:ext cx="896938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6"/>
            <a:endCxn id="13" idx="3"/>
          </p:cNvCxnSpPr>
          <p:nvPr/>
        </p:nvCxnSpPr>
        <p:spPr>
          <a:xfrm flipV="1">
            <a:off x="2711450" y="4967288"/>
            <a:ext cx="896938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20" idx="2"/>
          </p:cNvCxnSpPr>
          <p:nvPr/>
        </p:nvCxnSpPr>
        <p:spPr>
          <a:xfrm flipV="1">
            <a:off x="2711451" y="3549650"/>
            <a:ext cx="792163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14" idx="2"/>
          </p:cNvCxnSpPr>
          <p:nvPr/>
        </p:nvCxnSpPr>
        <p:spPr>
          <a:xfrm>
            <a:off x="2711451" y="5384801"/>
            <a:ext cx="792163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" idx="6"/>
            <a:endCxn id="14" idx="1"/>
          </p:cNvCxnSpPr>
          <p:nvPr/>
        </p:nvCxnSpPr>
        <p:spPr>
          <a:xfrm>
            <a:off x="2711450" y="4197351"/>
            <a:ext cx="896938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8" idx="6"/>
            <a:endCxn id="20" idx="3"/>
          </p:cNvCxnSpPr>
          <p:nvPr/>
        </p:nvCxnSpPr>
        <p:spPr>
          <a:xfrm flipV="1">
            <a:off x="2711450" y="3803650"/>
            <a:ext cx="896938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53" idx="6"/>
            <a:endCxn id="21" idx="3"/>
          </p:cNvCxnSpPr>
          <p:nvPr/>
        </p:nvCxnSpPr>
        <p:spPr>
          <a:xfrm flipV="1">
            <a:off x="8975726" y="4967288"/>
            <a:ext cx="538163" cy="9334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52" idx="6"/>
            <a:endCxn id="21" idx="2"/>
          </p:cNvCxnSpPr>
          <p:nvPr/>
        </p:nvCxnSpPr>
        <p:spPr>
          <a:xfrm flipV="1">
            <a:off x="8975725" y="4713288"/>
            <a:ext cx="433388" cy="238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54" idx="6"/>
            <a:endCxn id="21" idx="1"/>
          </p:cNvCxnSpPr>
          <p:nvPr/>
        </p:nvCxnSpPr>
        <p:spPr>
          <a:xfrm>
            <a:off x="8975726" y="3573464"/>
            <a:ext cx="538163" cy="8858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339" name="TextBox 181"/>
          <p:cNvSpPr txBox="1">
            <a:spLocks noChangeArrowheads="1"/>
          </p:cNvSpPr>
          <p:nvPr/>
        </p:nvSpPr>
        <p:spPr bwMode="auto">
          <a:xfrm>
            <a:off x="8328026" y="1412876"/>
            <a:ext cx="21002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56340" name="TextBox 182"/>
          <p:cNvSpPr txBox="1">
            <a:spLocks noChangeArrowheads="1"/>
          </p:cNvSpPr>
          <p:nvPr/>
        </p:nvSpPr>
        <p:spPr bwMode="auto">
          <a:xfrm>
            <a:off x="5010151" y="1412876"/>
            <a:ext cx="21701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Hidden Layers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(H)</a:t>
            </a:r>
          </a:p>
        </p:txBody>
      </p:sp>
      <p:sp>
        <p:nvSpPr>
          <p:cNvPr id="187" name="Rectangle 186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sp>
        <p:nvSpPr>
          <p:cNvPr id="30" name="Oval 29"/>
          <p:cNvSpPr/>
          <p:nvPr/>
        </p:nvSpPr>
        <p:spPr>
          <a:xfrm>
            <a:off x="4440239" y="4376739"/>
            <a:ext cx="719137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4440239" y="5541964"/>
            <a:ext cx="719137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4440239" y="3213100"/>
            <a:ext cx="719137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5375276" y="4376739"/>
            <a:ext cx="720725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5375276" y="5541964"/>
            <a:ext cx="720725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5375276" y="3213100"/>
            <a:ext cx="720725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6311901" y="4376739"/>
            <a:ext cx="720725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6311901" y="5541964"/>
            <a:ext cx="720725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6311901" y="3213100"/>
            <a:ext cx="720725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7248525" y="4376739"/>
            <a:ext cx="719138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7248525" y="5541964"/>
            <a:ext cx="719138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7248525" y="3213100"/>
            <a:ext cx="719138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8256589" y="4376739"/>
            <a:ext cx="719137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8256589" y="5541964"/>
            <a:ext cx="719137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8256589" y="3213100"/>
            <a:ext cx="719137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6357" name="TextBox 56"/>
          <p:cNvSpPr txBox="1">
            <a:spLocks noChangeArrowheads="1"/>
          </p:cNvSpPr>
          <p:nvPr/>
        </p:nvSpPr>
        <p:spPr bwMode="auto">
          <a:xfrm>
            <a:off x="4367213" y="2349501"/>
            <a:ext cx="32813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Deep Neural Networks</a:t>
            </a:r>
          </a:p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Deep Learning</a:t>
            </a:r>
          </a:p>
        </p:txBody>
      </p:sp>
    </p:spTree>
    <p:extLst>
      <p:ext uri="{BB962C8B-B14F-4D97-AF65-F5344CB8AC3E}">
        <p14:creationId xmlns:p14="http://schemas.microsoft.com/office/powerpoint/2010/main" val="3137858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5A5D8-1366-7F4E-8684-40F571C5E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078" y="140677"/>
            <a:ext cx="10650414" cy="883261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2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8173C-66A3-264E-94CB-06DA62308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707" y="1023938"/>
            <a:ext cx="10955215" cy="5559424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5100" dirty="0"/>
              <a:t>Deep Learning (DL)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5100" dirty="0"/>
              <a:t>Neural Networks (NN)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5100" dirty="0"/>
              <a:t>Convolutional Neural Networks (CNN)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5100" dirty="0"/>
              <a:t>Recurrent Neural Networks (RNN)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5100" dirty="0"/>
              <a:t>Reinforcement Learning (RL)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5100" dirty="0"/>
              <a:t>Markov Decision Processes (MDP) 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5100" dirty="0"/>
              <a:t>Deep Reinforcement Learning (DRL) Algorithms</a:t>
            </a:r>
          </a:p>
          <a:p>
            <a:pPr lvl="2">
              <a:lnSpc>
                <a:spcPct val="120000"/>
              </a:lnSpc>
              <a:spcAft>
                <a:spcPts val="300"/>
              </a:spcAft>
            </a:pPr>
            <a:r>
              <a:rPr lang="en-US" sz="5100" b="1" dirty="0"/>
              <a:t>SARSA</a:t>
            </a:r>
          </a:p>
          <a:p>
            <a:pPr lvl="2">
              <a:lnSpc>
                <a:spcPct val="120000"/>
              </a:lnSpc>
              <a:spcAft>
                <a:spcPts val="300"/>
              </a:spcAft>
            </a:pPr>
            <a:r>
              <a:rPr lang="en-US" sz="5100" b="1" dirty="0"/>
              <a:t>Q-Learning</a:t>
            </a:r>
          </a:p>
          <a:p>
            <a:pPr lvl="2">
              <a:lnSpc>
                <a:spcPct val="120000"/>
              </a:lnSpc>
              <a:spcAft>
                <a:spcPts val="300"/>
              </a:spcAft>
            </a:pPr>
            <a:r>
              <a:rPr lang="en-US" sz="5100" b="1" dirty="0"/>
              <a:t>DQN, A3C, Rainbow</a:t>
            </a:r>
          </a:p>
          <a:p>
            <a:endParaRPr lang="en-US" sz="4400" dirty="0"/>
          </a:p>
          <a:p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625A-1DE5-8B41-BA0C-CF9F24443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23542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5734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381F0FC3-266A-404B-8202-EA1DA05E2EF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867150" y="383698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67150" y="50244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5703889" y="4352926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5703889" y="5516564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5703889" y="3189289"/>
            <a:ext cx="719137" cy="719137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7720014" y="4352926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195289" y="1412876"/>
            <a:ext cx="162153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28" name="Straight Arrow Connector 27"/>
          <p:cNvCxnSpPr>
            <a:stCxn id="7" idx="6"/>
            <a:endCxn id="13" idx="1"/>
          </p:cNvCxnSpPr>
          <p:nvPr/>
        </p:nvCxnSpPr>
        <p:spPr>
          <a:xfrm>
            <a:off x="4586289" y="4197350"/>
            <a:ext cx="1222375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6"/>
            <a:endCxn id="13" idx="3"/>
          </p:cNvCxnSpPr>
          <p:nvPr/>
        </p:nvCxnSpPr>
        <p:spPr>
          <a:xfrm flipV="1">
            <a:off x="4586289" y="4967288"/>
            <a:ext cx="1222375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20" idx="2"/>
          </p:cNvCxnSpPr>
          <p:nvPr/>
        </p:nvCxnSpPr>
        <p:spPr>
          <a:xfrm flipV="1">
            <a:off x="4586288" y="3549650"/>
            <a:ext cx="1117600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14" idx="2"/>
          </p:cNvCxnSpPr>
          <p:nvPr/>
        </p:nvCxnSpPr>
        <p:spPr>
          <a:xfrm>
            <a:off x="4586288" y="5384801"/>
            <a:ext cx="1117600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" idx="6"/>
            <a:endCxn id="14" idx="1"/>
          </p:cNvCxnSpPr>
          <p:nvPr/>
        </p:nvCxnSpPr>
        <p:spPr>
          <a:xfrm>
            <a:off x="4586289" y="4197351"/>
            <a:ext cx="1222375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8" idx="6"/>
            <a:endCxn id="20" idx="3"/>
          </p:cNvCxnSpPr>
          <p:nvPr/>
        </p:nvCxnSpPr>
        <p:spPr>
          <a:xfrm flipV="1">
            <a:off x="4586289" y="3803650"/>
            <a:ext cx="1222375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14" idx="6"/>
            <a:endCxn id="21" idx="3"/>
          </p:cNvCxnSpPr>
          <p:nvPr/>
        </p:nvCxnSpPr>
        <p:spPr>
          <a:xfrm flipV="1">
            <a:off x="6423026" y="4967289"/>
            <a:ext cx="1401763" cy="90963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13" idx="6"/>
            <a:endCxn id="21" idx="2"/>
          </p:cNvCxnSpPr>
          <p:nvPr/>
        </p:nvCxnSpPr>
        <p:spPr>
          <a:xfrm>
            <a:off x="6423025" y="4713288"/>
            <a:ext cx="1296988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20" idx="6"/>
            <a:endCxn id="21" idx="1"/>
          </p:cNvCxnSpPr>
          <p:nvPr/>
        </p:nvCxnSpPr>
        <p:spPr>
          <a:xfrm>
            <a:off x="6423026" y="3549650"/>
            <a:ext cx="1401763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363" name="TextBox 181"/>
          <p:cNvSpPr txBox="1">
            <a:spLocks noChangeArrowheads="1"/>
          </p:cNvSpPr>
          <p:nvPr/>
        </p:nvSpPr>
        <p:spPr bwMode="auto">
          <a:xfrm>
            <a:off x="7248526" y="1412876"/>
            <a:ext cx="2098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57364" name="TextBox 182"/>
          <p:cNvSpPr txBox="1">
            <a:spLocks noChangeArrowheads="1"/>
          </p:cNvSpPr>
          <p:nvPr/>
        </p:nvSpPr>
        <p:spPr bwMode="auto">
          <a:xfrm>
            <a:off x="5086351" y="1412876"/>
            <a:ext cx="2017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(H)</a:t>
            </a:r>
          </a:p>
        </p:txBody>
      </p:sp>
      <p:sp>
        <p:nvSpPr>
          <p:cNvPr id="187" name="Rectangle 186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cxnSp>
        <p:nvCxnSpPr>
          <p:cNvPr id="206" name="Straight Arrow Connector 205"/>
          <p:cNvCxnSpPr>
            <a:stCxn id="21" idx="6"/>
          </p:cNvCxnSpPr>
          <p:nvPr/>
        </p:nvCxnSpPr>
        <p:spPr>
          <a:xfrm>
            <a:off x="8439151" y="4713288"/>
            <a:ext cx="720725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367" name="TextBox 209"/>
          <p:cNvSpPr txBox="1">
            <a:spLocks noChangeArrowheads="1"/>
          </p:cNvSpPr>
          <p:nvPr/>
        </p:nvSpPr>
        <p:spPr bwMode="auto">
          <a:xfrm>
            <a:off x="9350375" y="4437063"/>
            <a:ext cx="388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Y</a:t>
            </a:r>
          </a:p>
        </p:txBody>
      </p:sp>
      <p:cxnSp>
        <p:nvCxnSpPr>
          <p:cNvPr id="211" name="Straight Arrow Connector 210"/>
          <p:cNvCxnSpPr>
            <a:endCxn id="7" idx="2"/>
          </p:cNvCxnSpPr>
          <p:nvPr/>
        </p:nvCxnSpPr>
        <p:spPr>
          <a:xfrm flipV="1">
            <a:off x="3038476" y="4197351"/>
            <a:ext cx="828675" cy="2381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/>
          <p:cNvCxnSpPr>
            <a:endCxn id="8" idx="2"/>
          </p:cNvCxnSpPr>
          <p:nvPr/>
        </p:nvCxnSpPr>
        <p:spPr>
          <a:xfrm>
            <a:off x="3111500" y="5373688"/>
            <a:ext cx="755650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370" name="TextBox 216"/>
          <p:cNvSpPr txBox="1">
            <a:spLocks noChangeArrowheads="1"/>
          </p:cNvSpPr>
          <p:nvPr/>
        </p:nvSpPr>
        <p:spPr bwMode="auto">
          <a:xfrm>
            <a:off x="2495550" y="3933826"/>
            <a:ext cx="5603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X1</a:t>
            </a:r>
          </a:p>
        </p:txBody>
      </p:sp>
      <p:sp>
        <p:nvSpPr>
          <p:cNvPr id="57371" name="TextBox 217"/>
          <p:cNvSpPr txBox="1">
            <a:spLocks noChangeArrowheads="1"/>
          </p:cNvSpPr>
          <p:nvPr/>
        </p:nvSpPr>
        <p:spPr bwMode="auto">
          <a:xfrm>
            <a:off x="2535239" y="5157789"/>
            <a:ext cx="560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384466" y="3213101"/>
            <a:ext cx="120533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a typeface="新細明體" charset="0"/>
                <a:cs typeface="新細明體" charset="0"/>
              </a:rPr>
              <a:t>Synapse</a:t>
            </a:r>
          </a:p>
        </p:txBody>
      </p:sp>
      <p:sp>
        <p:nvSpPr>
          <p:cNvPr id="57373" name="TextBox 37"/>
          <p:cNvSpPr txBox="1">
            <a:spLocks noChangeArrowheads="1"/>
          </p:cNvSpPr>
          <p:nvPr/>
        </p:nvSpPr>
        <p:spPr bwMode="auto">
          <a:xfrm>
            <a:off x="5168901" y="2420939"/>
            <a:ext cx="20351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chemeClr val="accent1"/>
                </a:solidFill>
              </a:rPr>
              <a:t>Neuron</a:t>
            </a:r>
          </a:p>
        </p:txBody>
      </p:sp>
      <p:sp>
        <p:nvSpPr>
          <p:cNvPr id="57374" name="TextBox 38"/>
          <p:cNvSpPr txBox="1">
            <a:spLocks noChangeArrowheads="1"/>
          </p:cNvSpPr>
          <p:nvPr/>
        </p:nvSpPr>
        <p:spPr bwMode="auto">
          <a:xfrm>
            <a:off x="7896226" y="3500439"/>
            <a:ext cx="20351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chemeClr val="accent1"/>
                </a:solidFill>
              </a:rPr>
              <a:t>Neuron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688722" y="3357564"/>
            <a:ext cx="120533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a typeface="新細明體" charset="0"/>
                <a:cs typeface="新細明體" charset="0"/>
              </a:rPr>
              <a:t>Synapse</a:t>
            </a:r>
          </a:p>
        </p:txBody>
      </p:sp>
    </p:spTree>
    <p:extLst>
      <p:ext uri="{BB962C8B-B14F-4D97-AF65-F5344CB8AC3E}">
        <p14:creationId xmlns:p14="http://schemas.microsoft.com/office/powerpoint/2010/main" val="19247587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6041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7CD5A17-1543-D74E-A123-8203FCE4800A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867150" y="383698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67150" y="50244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5703889" y="4352926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5703889" y="5516564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5703889" y="3189289"/>
            <a:ext cx="719137" cy="719137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7720014" y="4352926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195289" y="1412876"/>
            <a:ext cx="162153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28" name="Straight Arrow Connector 27"/>
          <p:cNvCxnSpPr>
            <a:stCxn id="7" idx="6"/>
            <a:endCxn id="13" idx="1"/>
          </p:cNvCxnSpPr>
          <p:nvPr/>
        </p:nvCxnSpPr>
        <p:spPr>
          <a:xfrm>
            <a:off x="4586289" y="4197350"/>
            <a:ext cx="1222375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6"/>
            <a:endCxn id="13" idx="3"/>
          </p:cNvCxnSpPr>
          <p:nvPr/>
        </p:nvCxnSpPr>
        <p:spPr>
          <a:xfrm flipV="1">
            <a:off x="4586289" y="4967288"/>
            <a:ext cx="1222375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20" idx="2"/>
          </p:cNvCxnSpPr>
          <p:nvPr/>
        </p:nvCxnSpPr>
        <p:spPr>
          <a:xfrm flipV="1">
            <a:off x="4586288" y="3549650"/>
            <a:ext cx="1117600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14" idx="2"/>
          </p:cNvCxnSpPr>
          <p:nvPr/>
        </p:nvCxnSpPr>
        <p:spPr>
          <a:xfrm>
            <a:off x="4586288" y="5384801"/>
            <a:ext cx="1117600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" idx="6"/>
            <a:endCxn id="14" idx="1"/>
          </p:cNvCxnSpPr>
          <p:nvPr/>
        </p:nvCxnSpPr>
        <p:spPr>
          <a:xfrm>
            <a:off x="4586289" y="4197351"/>
            <a:ext cx="1222375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8" idx="6"/>
            <a:endCxn id="20" idx="3"/>
          </p:cNvCxnSpPr>
          <p:nvPr/>
        </p:nvCxnSpPr>
        <p:spPr>
          <a:xfrm flipV="1">
            <a:off x="4586289" y="3803650"/>
            <a:ext cx="1222375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14" idx="6"/>
            <a:endCxn id="21" idx="3"/>
          </p:cNvCxnSpPr>
          <p:nvPr/>
        </p:nvCxnSpPr>
        <p:spPr>
          <a:xfrm flipV="1">
            <a:off x="6423026" y="4967289"/>
            <a:ext cx="1401763" cy="90963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13" idx="6"/>
            <a:endCxn id="21" idx="2"/>
          </p:cNvCxnSpPr>
          <p:nvPr/>
        </p:nvCxnSpPr>
        <p:spPr>
          <a:xfrm>
            <a:off x="6423025" y="4713288"/>
            <a:ext cx="1296988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20" idx="6"/>
            <a:endCxn id="21" idx="1"/>
          </p:cNvCxnSpPr>
          <p:nvPr/>
        </p:nvCxnSpPr>
        <p:spPr>
          <a:xfrm>
            <a:off x="6423026" y="3549650"/>
            <a:ext cx="1401763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435" name="TextBox 181"/>
          <p:cNvSpPr txBox="1">
            <a:spLocks noChangeArrowheads="1"/>
          </p:cNvSpPr>
          <p:nvPr/>
        </p:nvSpPr>
        <p:spPr bwMode="auto">
          <a:xfrm>
            <a:off x="7248526" y="1412876"/>
            <a:ext cx="2098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60436" name="TextBox 182"/>
          <p:cNvSpPr txBox="1">
            <a:spLocks noChangeArrowheads="1"/>
          </p:cNvSpPr>
          <p:nvPr/>
        </p:nvSpPr>
        <p:spPr bwMode="auto">
          <a:xfrm>
            <a:off x="5086351" y="1412876"/>
            <a:ext cx="2017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(H)</a:t>
            </a:r>
          </a:p>
        </p:txBody>
      </p:sp>
      <p:sp>
        <p:nvSpPr>
          <p:cNvPr id="187" name="Rectangle 186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cxnSp>
        <p:nvCxnSpPr>
          <p:cNvPr id="206" name="Straight Arrow Connector 205"/>
          <p:cNvCxnSpPr>
            <a:stCxn id="21" idx="6"/>
          </p:cNvCxnSpPr>
          <p:nvPr/>
        </p:nvCxnSpPr>
        <p:spPr>
          <a:xfrm>
            <a:off x="8439151" y="4713288"/>
            <a:ext cx="720725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439" name="TextBox 209"/>
          <p:cNvSpPr txBox="1">
            <a:spLocks noChangeArrowheads="1"/>
          </p:cNvSpPr>
          <p:nvPr/>
        </p:nvSpPr>
        <p:spPr bwMode="auto">
          <a:xfrm>
            <a:off x="9139238" y="4479926"/>
            <a:ext cx="989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Score</a:t>
            </a:r>
          </a:p>
        </p:txBody>
      </p:sp>
      <p:cxnSp>
        <p:nvCxnSpPr>
          <p:cNvPr id="211" name="Straight Arrow Connector 210"/>
          <p:cNvCxnSpPr>
            <a:endCxn id="7" idx="2"/>
          </p:cNvCxnSpPr>
          <p:nvPr/>
        </p:nvCxnSpPr>
        <p:spPr>
          <a:xfrm flipV="1">
            <a:off x="3038476" y="4197351"/>
            <a:ext cx="828675" cy="2381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/>
          <p:cNvCxnSpPr>
            <a:endCxn id="8" idx="2"/>
          </p:cNvCxnSpPr>
          <p:nvPr/>
        </p:nvCxnSpPr>
        <p:spPr>
          <a:xfrm>
            <a:off x="3111500" y="5373688"/>
            <a:ext cx="755650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442" name="TextBox 216"/>
          <p:cNvSpPr txBox="1">
            <a:spLocks noChangeArrowheads="1"/>
          </p:cNvSpPr>
          <p:nvPr/>
        </p:nvSpPr>
        <p:spPr bwMode="auto">
          <a:xfrm>
            <a:off x="1992314" y="3789363"/>
            <a:ext cx="10048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Hours</a:t>
            </a:r>
            <a:br>
              <a:rPr lang="en-US" altLang="en-US">
                <a:solidFill>
                  <a:srgbClr val="4F81BD"/>
                </a:solidFill>
              </a:rPr>
            </a:br>
            <a:r>
              <a:rPr lang="en-US" altLang="en-US">
                <a:solidFill>
                  <a:srgbClr val="4F81BD"/>
                </a:solidFill>
              </a:rPr>
              <a:t>Sleep</a:t>
            </a:r>
          </a:p>
        </p:txBody>
      </p:sp>
      <p:sp>
        <p:nvSpPr>
          <p:cNvPr id="60443" name="TextBox 29"/>
          <p:cNvSpPr txBox="1">
            <a:spLocks noChangeArrowheads="1"/>
          </p:cNvSpPr>
          <p:nvPr/>
        </p:nvSpPr>
        <p:spPr bwMode="auto">
          <a:xfrm>
            <a:off x="2063750" y="5013326"/>
            <a:ext cx="10048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Hours</a:t>
            </a:r>
            <a:br>
              <a:rPr lang="en-US" altLang="en-US">
                <a:solidFill>
                  <a:srgbClr val="4F81BD"/>
                </a:solidFill>
              </a:rPr>
            </a:br>
            <a:r>
              <a:rPr lang="en-US" altLang="en-US">
                <a:solidFill>
                  <a:srgbClr val="4F81BD"/>
                </a:solidFill>
              </a:rPr>
              <a:t>Study</a:t>
            </a:r>
          </a:p>
        </p:txBody>
      </p:sp>
    </p:spTree>
    <p:extLst>
      <p:ext uri="{BB962C8B-B14F-4D97-AF65-F5344CB8AC3E}">
        <p14:creationId xmlns:p14="http://schemas.microsoft.com/office/powerpoint/2010/main" val="40868583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6144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ECA6013-4564-1844-8748-B5F440D9B6E2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79650" y="6611938"/>
            <a:ext cx="7416800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  <a:hlinkClick r:id="rId2"/>
              </a:rPr>
              <a:t>https://www.youtube.com/watch?v=P2HPcj8lRJE&amp;list=PLjJh1vlSEYgvGod9wWiydumYl8hOXixNu&amp;index=2</a:t>
            </a:r>
            <a:endParaRPr lang="en-US" sz="1000" dirty="0">
              <a:solidFill>
                <a:schemeClr val="bg1">
                  <a:lumMod val="75000"/>
                </a:schemeClr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035300" y="2924175"/>
            <a:ext cx="431800" cy="433388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035300" y="411321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3035300" y="530066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4872038" y="3441700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4872038" y="4605338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4872038" y="57689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8688388" y="346551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8688388" y="465296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4872038" y="22764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6888163" y="3441700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6888163" y="4605338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6888163" y="57689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6888163" y="22764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1457" name="TextBox 24"/>
          <p:cNvSpPr txBox="1">
            <a:spLocks noChangeArrowheads="1"/>
          </p:cNvSpPr>
          <p:nvPr/>
        </p:nvSpPr>
        <p:spPr bwMode="auto">
          <a:xfrm>
            <a:off x="2135188" y="1301750"/>
            <a:ext cx="17256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Input Layer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(X)</a:t>
            </a:r>
          </a:p>
        </p:txBody>
      </p:sp>
      <p:cxnSp>
        <p:nvCxnSpPr>
          <p:cNvPr id="27" name="Straight Arrow Connector 26"/>
          <p:cNvCxnSpPr>
            <a:stCxn id="20" idx="6"/>
            <a:endCxn id="24" idx="2"/>
          </p:cNvCxnSpPr>
          <p:nvPr/>
        </p:nvCxnSpPr>
        <p:spPr>
          <a:xfrm>
            <a:off x="5303839" y="2492375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7" idx="6"/>
            <a:endCxn id="13" idx="1"/>
          </p:cNvCxnSpPr>
          <p:nvPr/>
        </p:nvCxnSpPr>
        <p:spPr>
          <a:xfrm>
            <a:off x="3467100" y="3141663"/>
            <a:ext cx="1468438" cy="36195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5" idx="6"/>
            <a:endCxn id="21" idx="3"/>
          </p:cNvCxnSpPr>
          <p:nvPr/>
        </p:nvCxnSpPr>
        <p:spPr>
          <a:xfrm flipV="1">
            <a:off x="5303839" y="3810001"/>
            <a:ext cx="1647825" cy="21748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8" idx="6"/>
            <a:endCxn id="15" idx="1"/>
          </p:cNvCxnSpPr>
          <p:nvPr/>
        </p:nvCxnSpPr>
        <p:spPr>
          <a:xfrm>
            <a:off x="3467100" y="4329113"/>
            <a:ext cx="1468438" cy="150336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6"/>
            <a:endCxn id="13" idx="2"/>
          </p:cNvCxnSpPr>
          <p:nvPr/>
        </p:nvCxnSpPr>
        <p:spPr>
          <a:xfrm flipV="1">
            <a:off x="3467100" y="3657601"/>
            <a:ext cx="1404938" cy="67151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7" idx="6"/>
            <a:endCxn id="15" idx="0"/>
          </p:cNvCxnSpPr>
          <p:nvPr/>
        </p:nvCxnSpPr>
        <p:spPr>
          <a:xfrm>
            <a:off x="3467100" y="3141663"/>
            <a:ext cx="1620838" cy="26273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20" idx="1"/>
          </p:cNvCxnSpPr>
          <p:nvPr/>
        </p:nvCxnSpPr>
        <p:spPr>
          <a:xfrm flipV="1">
            <a:off x="3467100" y="2339975"/>
            <a:ext cx="1468438" cy="80168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14" idx="2"/>
          </p:cNvCxnSpPr>
          <p:nvPr/>
        </p:nvCxnSpPr>
        <p:spPr>
          <a:xfrm>
            <a:off x="3467100" y="4329114"/>
            <a:ext cx="1404938" cy="4921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" idx="6"/>
            <a:endCxn id="14" idx="1"/>
          </p:cNvCxnSpPr>
          <p:nvPr/>
        </p:nvCxnSpPr>
        <p:spPr>
          <a:xfrm>
            <a:off x="3467100" y="3141664"/>
            <a:ext cx="1468438" cy="15271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9" idx="6"/>
            <a:endCxn id="20" idx="3"/>
          </p:cNvCxnSpPr>
          <p:nvPr/>
        </p:nvCxnSpPr>
        <p:spPr>
          <a:xfrm flipV="1">
            <a:off x="3467100" y="2646363"/>
            <a:ext cx="1468438" cy="28702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9" idx="6"/>
            <a:endCxn id="14" idx="3"/>
          </p:cNvCxnSpPr>
          <p:nvPr/>
        </p:nvCxnSpPr>
        <p:spPr>
          <a:xfrm flipV="1">
            <a:off x="3467100" y="4973639"/>
            <a:ext cx="1468438" cy="5429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9" idx="6"/>
            <a:endCxn id="15" idx="2"/>
          </p:cNvCxnSpPr>
          <p:nvPr/>
        </p:nvCxnSpPr>
        <p:spPr>
          <a:xfrm>
            <a:off x="3467100" y="5516563"/>
            <a:ext cx="1404938" cy="4683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15" idx="6"/>
            <a:endCxn id="22" idx="3"/>
          </p:cNvCxnSpPr>
          <p:nvPr/>
        </p:nvCxnSpPr>
        <p:spPr>
          <a:xfrm flipV="1">
            <a:off x="5303839" y="4973639"/>
            <a:ext cx="1647825" cy="1011237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15" idx="6"/>
            <a:endCxn id="23" idx="2"/>
          </p:cNvCxnSpPr>
          <p:nvPr/>
        </p:nvCxnSpPr>
        <p:spPr>
          <a:xfrm>
            <a:off x="5303839" y="5984875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9" idx="6"/>
            <a:endCxn id="13" idx="3"/>
          </p:cNvCxnSpPr>
          <p:nvPr/>
        </p:nvCxnSpPr>
        <p:spPr>
          <a:xfrm flipV="1">
            <a:off x="3467100" y="3810001"/>
            <a:ext cx="1468438" cy="170656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8" idx="6"/>
            <a:endCxn id="20" idx="2"/>
          </p:cNvCxnSpPr>
          <p:nvPr/>
        </p:nvCxnSpPr>
        <p:spPr>
          <a:xfrm flipV="1">
            <a:off x="3467100" y="2492375"/>
            <a:ext cx="1404938" cy="18367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15" idx="6"/>
            <a:endCxn id="24" idx="3"/>
          </p:cNvCxnSpPr>
          <p:nvPr/>
        </p:nvCxnSpPr>
        <p:spPr>
          <a:xfrm flipV="1">
            <a:off x="5303839" y="2646363"/>
            <a:ext cx="1647825" cy="33385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14" idx="6"/>
            <a:endCxn id="21" idx="2"/>
          </p:cNvCxnSpPr>
          <p:nvPr/>
        </p:nvCxnSpPr>
        <p:spPr>
          <a:xfrm flipV="1">
            <a:off x="5303839" y="3657600"/>
            <a:ext cx="1584325" cy="11636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13" idx="6"/>
            <a:endCxn id="21" idx="2"/>
          </p:cNvCxnSpPr>
          <p:nvPr/>
        </p:nvCxnSpPr>
        <p:spPr>
          <a:xfrm>
            <a:off x="5303839" y="3657600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>
            <a:stCxn id="14" idx="6"/>
            <a:endCxn id="22" idx="2"/>
          </p:cNvCxnSpPr>
          <p:nvPr/>
        </p:nvCxnSpPr>
        <p:spPr>
          <a:xfrm>
            <a:off x="5303839" y="4821238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>
            <a:endCxn id="23" idx="2"/>
          </p:cNvCxnSpPr>
          <p:nvPr/>
        </p:nvCxnSpPr>
        <p:spPr>
          <a:xfrm>
            <a:off x="5303839" y="4752975"/>
            <a:ext cx="1584325" cy="12319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>
            <a:stCxn id="13" idx="6"/>
            <a:endCxn id="24" idx="2"/>
          </p:cNvCxnSpPr>
          <p:nvPr/>
        </p:nvCxnSpPr>
        <p:spPr>
          <a:xfrm flipV="1">
            <a:off x="5303839" y="2492376"/>
            <a:ext cx="1584325" cy="11652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>
            <a:stCxn id="14" idx="6"/>
            <a:endCxn id="24" idx="3"/>
          </p:cNvCxnSpPr>
          <p:nvPr/>
        </p:nvCxnSpPr>
        <p:spPr>
          <a:xfrm flipV="1">
            <a:off x="5303839" y="2646364"/>
            <a:ext cx="1647825" cy="21748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>
            <a:stCxn id="13" idx="6"/>
            <a:endCxn id="22" idx="2"/>
          </p:cNvCxnSpPr>
          <p:nvPr/>
        </p:nvCxnSpPr>
        <p:spPr>
          <a:xfrm>
            <a:off x="5303839" y="3657600"/>
            <a:ext cx="1584325" cy="11636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>
            <a:stCxn id="13" idx="6"/>
            <a:endCxn id="23" idx="1"/>
          </p:cNvCxnSpPr>
          <p:nvPr/>
        </p:nvCxnSpPr>
        <p:spPr>
          <a:xfrm>
            <a:off x="5303839" y="3657601"/>
            <a:ext cx="1647825" cy="21748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>
            <a:stCxn id="20" idx="6"/>
            <a:endCxn id="23" idx="1"/>
          </p:cNvCxnSpPr>
          <p:nvPr/>
        </p:nvCxnSpPr>
        <p:spPr>
          <a:xfrm>
            <a:off x="5303839" y="2492375"/>
            <a:ext cx="1647825" cy="33401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20" idx="6"/>
            <a:endCxn id="21" idx="1"/>
          </p:cNvCxnSpPr>
          <p:nvPr/>
        </p:nvCxnSpPr>
        <p:spPr>
          <a:xfrm>
            <a:off x="5303839" y="2492375"/>
            <a:ext cx="1647825" cy="10112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>
            <a:stCxn id="20" idx="6"/>
            <a:endCxn id="22" idx="1"/>
          </p:cNvCxnSpPr>
          <p:nvPr/>
        </p:nvCxnSpPr>
        <p:spPr>
          <a:xfrm>
            <a:off x="5303839" y="2492376"/>
            <a:ext cx="1647825" cy="217646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/>
          <p:cNvCxnSpPr>
            <a:stCxn id="24" idx="6"/>
            <a:endCxn id="17" idx="0"/>
          </p:cNvCxnSpPr>
          <p:nvPr/>
        </p:nvCxnSpPr>
        <p:spPr>
          <a:xfrm>
            <a:off x="7319964" y="2492375"/>
            <a:ext cx="1584325" cy="216058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>
            <a:stCxn id="22" idx="6"/>
            <a:endCxn id="17" idx="2"/>
          </p:cNvCxnSpPr>
          <p:nvPr/>
        </p:nvCxnSpPr>
        <p:spPr>
          <a:xfrm>
            <a:off x="7319964" y="4821239"/>
            <a:ext cx="1368425" cy="476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/>
          <p:cNvCxnSpPr>
            <a:stCxn id="23" idx="6"/>
            <a:endCxn id="16" idx="4"/>
          </p:cNvCxnSpPr>
          <p:nvPr/>
        </p:nvCxnSpPr>
        <p:spPr>
          <a:xfrm flipV="1">
            <a:off x="7319964" y="3897313"/>
            <a:ext cx="1584325" cy="208756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>
            <a:stCxn id="21" idx="6"/>
            <a:endCxn id="17" idx="1"/>
          </p:cNvCxnSpPr>
          <p:nvPr/>
        </p:nvCxnSpPr>
        <p:spPr>
          <a:xfrm>
            <a:off x="7319964" y="3657601"/>
            <a:ext cx="1431925" cy="105886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>
            <a:stCxn id="24" idx="6"/>
            <a:endCxn id="16" idx="1"/>
          </p:cNvCxnSpPr>
          <p:nvPr/>
        </p:nvCxnSpPr>
        <p:spPr>
          <a:xfrm>
            <a:off x="7319964" y="2492375"/>
            <a:ext cx="1431925" cy="10366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/>
          <p:cNvCxnSpPr>
            <a:stCxn id="21" idx="6"/>
            <a:endCxn id="16" idx="2"/>
          </p:cNvCxnSpPr>
          <p:nvPr/>
        </p:nvCxnSpPr>
        <p:spPr>
          <a:xfrm>
            <a:off x="7319964" y="3657601"/>
            <a:ext cx="1368425" cy="2381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/>
          <p:cNvCxnSpPr>
            <a:stCxn id="23" idx="6"/>
            <a:endCxn id="17" idx="3"/>
          </p:cNvCxnSpPr>
          <p:nvPr/>
        </p:nvCxnSpPr>
        <p:spPr>
          <a:xfrm flipV="1">
            <a:off x="7319964" y="5021263"/>
            <a:ext cx="1431925" cy="9636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/>
          <p:cNvCxnSpPr>
            <a:stCxn id="22" idx="6"/>
            <a:endCxn id="16" idx="3"/>
          </p:cNvCxnSpPr>
          <p:nvPr/>
        </p:nvCxnSpPr>
        <p:spPr>
          <a:xfrm flipV="1">
            <a:off x="7319964" y="3833814"/>
            <a:ext cx="1431925" cy="9874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494" name="TextBox 181"/>
          <p:cNvSpPr txBox="1">
            <a:spLocks noChangeArrowheads="1"/>
          </p:cNvSpPr>
          <p:nvPr/>
        </p:nvSpPr>
        <p:spPr bwMode="auto">
          <a:xfrm>
            <a:off x="8472488" y="1373188"/>
            <a:ext cx="19669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Output Layer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(Y)</a:t>
            </a:r>
          </a:p>
        </p:txBody>
      </p:sp>
      <p:sp>
        <p:nvSpPr>
          <p:cNvPr id="61495" name="TextBox 182"/>
          <p:cNvSpPr txBox="1">
            <a:spLocks noChangeArrowheads="1"/>
          </p:cNvSpPr>
          <p:nvPr/>
        </p:nvSpPr>
        <p:spPr bwMode="auto">
          <a:xfrm>
            <a:off x="5016501" y="1301750"/>
            <a:ext cx="2017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(H)</a:t>
            </a:r>
          </a:p>
        </p:txBody>
      </p:sp>
    </p:spTree>
    <p:extLst>
      <p:ext uri="{BB962C8B-B14F-4D97-AF65-F5344CB8AC3E}">
        <p14:creationId xmlns:p14="http://schemas.microsoft.com/office/powerpoint/2010/main" val="17256040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445DDD4-0098-A74E-AA44-4D42FC08105C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867150" y="383698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67150" y="50244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5703889" y="4352926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5703889" y="5516564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5703889" y="3189289"/>
            <a:ext cx="719137" cy="719137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7720014" y="4352926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195289" y="1412876"/>
            <a:ext cx="162153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28" name="Straight Arrow Connector 27"/>
          <p:cNvCxnSpPr>
            <a:stCxn id="7" idx="6"/>
            <a:endCxn id="13" idx="1"/>
          </p:cNvCxnSpPr>
          <p:nvPr/>
        </p:nvCxnSpPr>
        <p:spPr>
          <a:xfrm>
            <a:off x="4586289" y="4197350"/>
            <a:ext cx="1222375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6"/>
            <a:endCxn id="13" idx="3"/>
          </p:cNvCxnSpPr>
          <p:nvPr/>
        </p:nvCxnSpPr>
        <p:spPr>
          <a:xfrm flipV="1">
            <a:off x="4586289" y="4967288"/>
            <a:ext cx="1222375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20" idx="2"/>
          </p:cNvCxnSpPr>
          <p:nvPr/>
        </p:nvCxnSpPr>
        <p:spPr>
          <a:xfrm flipV="1">
            <a:off x="4586288" y="3549650"/>
            <a:ext cx="1117600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14" idx="2"/>
          </p:cNvCxnSpPr>
          <p:nvPr/>
        </p:nvCxnSpPr>
        <p:spPr>
          <a:xfrm>
            <a:off x="4586288" y="5384801"/>
            <a:ext cx="1117600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" idx="6"/>
            <a:endCxn id="14" idx="1"/>
          </p:cNvCxnSpPr>
          <p:nvPr/>
        </p:nvCxnSpPr>
        <p:spPr>
          <a:xfrm>
            <a:off x="4586289" y="4197351"/>
            <a:ext cx="1222375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8" idx="6"/>
            <a:endCxn id="20" idx="3"/>
          </p:cNvCxnSpPr>
          <p:nvPr/>
        </p:nvCxnSpPr>
        <p:spPr>
          <a:xfrm flipV="1">
            <a:off x="4586289" y="3803650"/>
            <a:ext cx="1222375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14" idx="6"/>
            <a:endCxn id="21" idx="3"/>
          </p:cNvCxnSpPr>
          <p:nvPr/>
        </p:nvCxnSpPr>
        <p:spPr>
          <a:xfrm flipV="1">
            <a:off x="6423026" y="4967289"/>
            <a:ext cx="1401763" cy="90963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13" idx="6"/>
            <a:endCxn id="21" idx="2"/>
          </p:cNvCxnSpPr>
          <p:nvPr/>
        </p:nvCxnSpPr>
        <p:spPr>
          <a:xfrm>
            <a:off x="6423025" y="4713288"/>
            <a:ext cx="1296988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20" idx="6"/>
            <a:endCxn id="21" idx="1"/>
          </p:cNvCxnSpPr>
          <p:nvPr/>
        </p:nvCxnSpPr>
        <p:spPr>
          <a:xfrm>
            <a:off x="6423026" y="3549650"/>
            <a:ext cx="1401763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39" name="TextBox 181"/>
          <p:cNvSpPr txBox="1">
            <a:spLocks noChangeArrowheads="1"/>
          </p:cNvSpPr>
          <p:nvPr/>
        </p:nvSpPr>
        <p:spPr bwMode="auto">
          <a:xfrm>
            <a:off x="7248526" y="1412876"/>
            <a:ext cx="2098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30740" name="TextBox 182"/>
          <p:cNvSpPr txBox="1">
            <a:spLocks noChangeArrowheads="1"/>
          </p:cNvSpPr>
          <p:nvPr/>
        </p:nvSpPr>
        <p:spPr bwMode="auto">
          <a:xfrm>
            <a:off x="5086351" y="1412876"/>
            <a:ext cx="2017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(H)</a:t>
            </a:r>
          </a:p>
        </p:txBody>
      </p:sp>
      <p:sp>
        <p:nvSpPr>
          <p:cNvPr id="187" name="Rectangle 186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cxnSp>
        <p:nvCxnSpPr>
          <p:cNvPr id="206" name="Straight Arrow Connector 205"/>
          <p:cNvCxnSpPr>
            <a:stCxn id="21" idx="6"/>
          </p:cNvCxnSpPr>
          <p:nvPr/>
        </p:nvCxnSpPr>
        <p:spPr>
          <a:xfrm>
            <a:off x="8439151" y="4713288"/>
            <a:ext cx="720725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43" name="TextBox 209"/>
          <p:cNvSpPr txBox="1">
            <a:spLocks noChangeArrowheads="1"/>
          </p:cNvSpPr>
          <p:nvPr/>
        </p:nvSpPr>
        <p:spPr bwMode="auto">
          <a:xfrm>
            <a:off x="9350375" y="4437063"/>
            <a:ext cx="388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Y</a:t>
            </a:r>
          </a:p>
        </p:txBody>
      </p:sp>
      <p:cxnSp>
        <p:nvCxnSpPr>
          <p:cNvPr id="211" name="Straight Arrow Connector 210"/>
          <p:cNvCxnSpPr>
            <a:endCxn id="7" idx="2"/>
          </p:cNvCxnSpPr>
          <p:nvPr/>
        </p:nvCxnSpPr>
        <p:spPr>
          <a:xfrm flipV="1">
            <a:off x="3038476" y="4197351"/>
            <a:ext cx="828675" cy="2381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/>
          <p:cNvCxnSpPr>
            <a:endCxn id="8" idx="2"/>
          </p:cNvCxnSpPr>
          <p:nvPr/>
        </p:nvCxnSpPr>
        <p:spPr>
          <a:xfrm>
            <a:off x="3111500" y="5373688"/>
            <a:ext cx="755650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46" name="TextBox 216"/>
          <p:cNvSpPr txBox="1">
            <a:spLocks noChangeArrowheads="1"/>
          </p:cNvSpPr>
          <p:nvPr/>
        </p:nvSpPr>
        <p:spPr bwMode="auto">
          <a:xfrm>
            <a:off x="2495550" y="3933826"/>
            <a:ext cx="5603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X1</a:t>
            </a:r>
          </a:p>
        </p:txBody>
      </p:sp>
      <p:sp>
        <p:nvSpPr>
          <p:cNvPr id="30747" name="TextBox 217"/>
          <p:cNvSpPr txBox="1">
            <a:spLocks noChangeArrowheads="1"/>
          </p:cNvSpPr>
          <p:nvPr/>
        </p:nvSpPr>
        <p:spPr bwMode="auto">
          <a:xfrm>
            <a:off x="2535239" y="5157789"/>
            <a:ext cx="560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X2</a:t>
            </a:r>
          </a:p>
        </p:txBody>
      </p:sp>
    </p:spTree>
    <p:extLst>
      <p:ext uri="{BB962C8B-B14F-4D97-AF65-F5344CB8AC3E}">
        <p14:creationId xmlns:p14="http://schemas.microsoft.com/office/powerpoint/2010/main" val="20753514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652490B-6C98-6C4E-99C4-9455A496F465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08439" y="2205039"/>
            <a:ext cx="3062287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3     5     </a:t>
            </a: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ea typeface="新細明體" charset="0"/>
                <a:cs typeface="新細明體" charset="0"/>
              </a:rPr>
              <a:t>75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68751" y="3213100"/>
            <a:ext cx="3063875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5     1     </a:t>
            </a:r>
            <a:r>
              <a:rPr lang="en-US" sz="4400" b="1" dirty="0">
                <a:solidFill>
                  <a:srgbClr val="4F6228"/>
                </a:solidFill>
                <a:ea typeface="新細明體" charset="0"/>
                <a:cs typeface="新細明體" charset="0"/>
              </a:rPr>
              <a:t>82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48075" y="4221164"/>
            <a:ext cx="3384550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10     2     </a:t>
            </a:r>
            <a:r>
              <a:rPr lang="en-US" sz="4400" b="1" dirty="0">
                <a:solidFill>
                  <a:srgbClr val="4F6228"/>
                </a:solidFill>
                <a:ea typeface="新細明體" charset="0"/>
                <a:cs typeface="新細明體" charset="0"/>
              </a:rPr>
              <a:t>93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19513" y="5300664"/>
            <a:ext cx="3384550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8     3     </a:t>
            </a:r>
            <a:r>
              <a:rPr lang="en-US" sz="4400" b="1" dirty="0">
                <a:solidFill>
                  <a:srgbClr val="4F6228"/>
                </a:solidFill>
                <a:ea typeface="新細明體" charset="0"/>
                <a:cs typeface="新細明體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71814" y="1052513"/>
            <a:ext cx="1728787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Hours </a:t>
            </a:r>
            <a:b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</a:b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Sleep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19513" y="0"/>
            <a:ext cx="446405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X       </a:t>
            </a:r>
            <a:r>
              <a:rPr lang="en-US" sz="6000" b="1" dirty="0">
                <a:solidFill>
                  <a:srgbClr val="008000"/>
                </a:solidFill>
                <a:ea typeface="新細明體" charset="0"/>
                <a:cs typeface="新細明體" charset="0"/>
              </a:rPr>
              <a:t>Y</a:t>
            </a:r>
          </a:p>
        </p:txBody>
      </p:sp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>
            <a:off x="3287713" y="2205038"/>
            <a:ext cx="4392612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>
            <a:off x="3143251" y="5229225"/>
            <a:ext cx="4392613" cy="0"/>
          </a:xfrm>
          <a:prstGeom prst="line">
            <a:avLst/>
          </a:prstGeom>
          <a:noFill/>
          <a:ln w="25400">
            <a:solidFill>
              <a:schemeClr val="accent1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Connector 17"/>
          <p:cNvCxnSpPr>
            <a:cxnSpLocks noChangeShapeType="1"/>
          </p:cNvCxnSpPr>
          <p:nvPr/>
        </p:nvCxnSpPr>
        <p:spPr bwMode="auto">
          <a:xfrm>
            <a:off x="6024563" y="620714"/>
            <a:ext cx="0" cy="554513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6240463" y="1412875"/>
            <a:ext cx="165576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a typeface="新細明體" charset="0"/>
                <a:cs typeface="新細明體" charset="0"/>
              </a:rPr>
              <a:t>Score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656138" y="1052513"/>
            <a:ext cx="1439862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Hours </a:t>
            </a:r>
            <a:b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</a:b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Study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0608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1548156-0E96-AC45-B7C1-42B1C3718840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08439" y="2205039"/>
            <a:ext cx="3062287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3     5     </a:t>
            </a: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ea typeface="新細明體" charset="0"/>
                <a:cs typeface="新細明體" charset="0"/>
              </a:rPr>
              <a:t>75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68751" y="3213100"/>
            <a:ext cx="3063875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5     1     </a:t>
            </a:r>
            <a:r>
              <a:rPr lang="en-US" sz="4400" b="1" dirty="0">
                <a:solidFill>
                  <a:srgbClr val="4F6228"/>
                </a:solidFill>
                <a:ea typeface="新細明體" charset="0"/>
                <a:cs typeface="新細明體" charset="0"/>
              </a:rPr>
              <a:t>82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48075" y="4221164"/>
            <a:ext cx="3384550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10     2     </a:t>
            </a:r>
            <a:r>
              <a:rPr lang="en-US" sz="4400" b="1" dirty="0">
                <a:solidFill>
                  <a:srgbClr val="4F6228"/>
                </a:solidFill>
                <a:ea typeface="新細明體" charset="0"/>
                <a:cs typeface="新細明體" charset="0"/>
              </a:rPr>
              <a:t>93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19513" y="5300664"/>
            <a:ext cx="3384550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8     3     </a:t>
            </a:r>
            <a:r>
              <a:rPr lang="en-US" sz="4400" b="1" dirty="0">
                <a:solidFill>
                  <a:srgbClr val="4F6228"/>
                </a:solidFill>
                <a:ea typeface="新細明體" charset="0"/>
                <a:cs typeface="新細明體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71814" y="1052513"/>
            <a:ext cx="1728787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Hours </a:t>
            </a:r>
            <a:b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</a:b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Sleep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19513" y="0"/>
            <a:ext cx="446405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X       </a:t>
            </a:r>
            <a:r>
              <a:rPr lang="en-US" sz="6000" b="1" dirty="0">
                <a:solidFill>
                  <a:srgbClr val="008000"/>
                </a:solidFill>
                <a:ea typeface="新細明體" charset="0"/>
                <a:cs typeface="新細明體" charset="0"/>
              </a:rPr>
              <a:t>Y</a:t>
            </a:r>
          </a:p>
        </p:txBody>
      </p:sp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>
            <a:off x="3287713" y="2205038"/>
            <a:ext cx="4392612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>
            <a:off x="3143251" y="5229225"/>
            <a:ext cx="4392613" cy="0"/>
          </a:xfrm>
          <a:prstGeom prst="line">
            <a:avLst/>
          </a:prstGeom>
          <a:noFill/>
          <a:ln w="25400">
            <a:solidFill>
              <a:schemeClr val="accent1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Connector 17"/>
          <p:cNvCxnSpPr>
            <a:cxnSpLocks noChangeShapeType="1"/>
          </p:cNvCxnSpPr>
          <p:nvPr/>
        </p:nvCxnSpPr>
        <p:spPr bwMode="auto">
          <a:xfrm>
            <a:off x="6024563" y="620714"/>
            <a:ext cx="0" cy="554513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6240463" y="1412875"/>
            <a:ext cx="165576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a typeface="新細明體" charset="0"/>
                <a:cs typeface="新細明體" charset="0"/>
              </a:rPr>
              <a:t>Score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656138" y="1052513"/>
            <a:ext cx="1439862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Hours </a:t>
            </a:r>
            <a:b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</a:b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Study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37902" name="TextBox 14"/>
          <p:cNvSpPr txBox="1">
            <a:spLocks noChangeArrowheads="1"/>
          </p:cNvSpPr>
          <p:nvPr/>
        </p:nvSpPr>
        <p:spPr bwMode="auto">
          <a:xfrm>
            <a:off x="1524001" y="3141663"/>
            <a:ext cx="2060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chemeClr val="accent1"/>
                </a:solidFill>
              </a:rPr>
              <a:t>Training </a:t>
            </a:r>
          </a:p>
        </p:txBody>
      </p:sp>
      <p:sp>
        <p:nvSpPr>
          <p:cNvPr id="37903" name="TextBox 15"/>
          <p:cNvSpPr txBox="1">
            <a:spLocks noChangeArrowheads="1"/>
          </p:cNvSpPr>
          <p:nvPr/>
        </p:nvSpPr>
        <p:spPr bwMode="auto">
          <a:xfrm>
            <a:off x="1536701" y="5445125"/>
            <a:ext cx="2060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chemeClr val="accent1"/>
                </a:solidFill>
              </a:rPr>
              <a:t>Testing </a:t>
            </a:r>
          </a:p>
        </p:txBody>
      </p:sp>
    </p:spTree>
    <p:extLst>
      <p:ext uri="{BB962C8B-B14F-4D97-AF65-F5344CB8AC3E}">
        <p14:creationId xmlns:p14="http://schemas.microsoft.com/office/powerpoint/2010/main" val="14037996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3512" y="2420889"/>
            <a:ext cx="8712968" cy="1598949"/>
          </a:xfrm>
        </p:spPr>
        <p:txBody>
          <a:bodyPr/>
          <a:lstStyle/>
          <a:p>
            <a:pPr marL="0" indent="0" algn="ctr">
              <a:buNone/>
            </a:pPr>
            <a:r>
              <a:rPr lang="en-US" sz="9600" dirty="0">
                <a:solidFill>
                  <a:srgbClr val="00B050"/>
                </a:solidFill>
              </a:rPr>
              <a:t>Y</a:t>
            </a:r>
            <a:r>
              <a:rPr lang="en-US" sz="9600" dirty="0"/>
              <a:t> = </a:t>
            </a:r>
            <a:r>
              <a:rPr lang="en-US" sz="9600" dirty="0">
                <a:solidFill>
                  <a:srgbClr val="FF0000"/>
                </a:solidFill>
              </a:rPr>
              <a:t>W</a:t>
            </a:r>
            <a:r>
              <a:rPr lang="en-US" sz="9600" dirty="0"/>
              <a:t> </a:t>
            </a:r>
            <a:r>
              <a:rPr lang="en-US" sz="96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US" sz="9600" dirty="0"/>
              <a:t> + </a:t>
            </a:r>
            <a:r>
              <a:rPr lang="en-US" sz="9600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66</a:t>
            </a:fld>
            <a:endParaRPr lang="zh-TW" altLang="en-US"/>
          </a:p>
        </p:txBody>
      </p:sp>
      <p:sp>
        <p:nvSpPr>
          <p:cNvPr id="22" name="Rectangle 21"/>
          <p:cNvSpPr/>
          <p:nvPr/>
        </p:nvSpPr>
        <p:spPr>
          <a:xfrm>
            <a:off x="2819636" y="6611780"/>
            <a:ext cx="6480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=G8eNWzxOgqE</a:t>
            </a:r>
          </a:p>
        </p:txBody>
      </p:sp>
    </p:spTree>
    <p:extLst>
      <p:ext uri="{BB962C8B-B14F-4D97-AF65-F5344CB8AC3E}">
        <p14:creationId xmlns:p14="http://schemas.microsoft.com/office/powerpoint/2010/main" val="2627105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3512" y="2420889"/>
            <a:ext cx="8712968" cy="1598949"/>
          </a:xfrm>
        </p:spPr>
        <p:txBody>
          <a:bodyPr/>
          <a:lstStyle/>
          <a:p>
            <a:pPr marL="0" indent="0" algn="ctr">
              <a:buNone/>
            </a:pPr>
            <a:r>
              <a:rPr lang="en-US" sz="9600" dirty="0">
                <a:solidFill>
                  <a:srgbClr val="00B050"/>
                </a:solidFill>
              </a:rPr>
              <a:t>Y</a:t>
            </a:r>
            <a:r>
              <a:rPr lang="en-US" sz="9600" dirty="0"/>
              <a:t> = </a:t>
            </a:r>
            <a:r>
              <a:rPr lang="en-US" sz="9600" dirty="0">
                <a:solidFill>
                  <a:srgbClr val="FF0000"/>
                </a:solidFill>
              </a:rPr>
              <a:t>W</a:t>
            </a:r>
            <a:r>
              <a:rPr lang="en-US" sz="9600" dirty="0"/>
              <a:t> </a:t>
            </a:r>
            <a:r>
              <a:rPr lang="en-US" sz="96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US" sz="9600" dirty="0"/>
              <a:t> + </a:t>
            </a:r>
            <a:r>
              <a:rPr lang="en-US" sz="9600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67</a:t>
            </a:fld>
            <a:endParaRPr lang="zh-TW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795385" y="4570165"/>
            <a:ext cx="15380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Weights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31238" y="4540548"/>
            <a:ext cx="8531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bias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91674" y="1541060"/>
            <a:ext cx="1414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Output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70482" y="1541060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input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575720" y="2150096"/>
            <a:ext cx="0" cy="486816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780271" y="2150096"/>
            <a:ext cx="0" cy="486816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591944" y="4019837"/>
            <a:ext cx="0" cy="432048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8499475" y="4019837"/>
            <a:ext cx="0" cy="432048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210836" y="5394157"/>
            <a:ext cx="17277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Trained</a:t>
            </a:r>
            <a:endParaRPr lang="en-US" sz="4000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5735960" y="5154939"/>
            <a:ext cx="717892" cy="239218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6" idx="2"/>
          </p:cNvCxnSpPr>
          <p:nvPr/>
        </p:nvCxnSpPr>
        <p:spPr>
          <a:xfrm flipV="1">
            <a:off x="8115781" y="5125322"/>
            <a:ext cx="342017" cy="289056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819636" y="6611780"/>
            <a:ext cx="6480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=G8eNWzxOgqE</a:t>
            </a:r>
          </a:p>
        </p:txBody>
      </p:sp>
    </p:spTree>
    <p:extLst>
      <p:ext uri="{BB962C8B-B14F-4D97-AF65-F5344CB8AC3E}">
        <p14:creationId xmlns:p14="http://schemas.microsoft.com/office/powerpoint/2010/main" val="37272276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3284985"/>
            <a:ext cx="3456384" cy="1008112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>
                <a:solidFill>
                  <a:srgbClr val="FF0000"/>
                </a:solidFill>
              </a:rPr>
              <a:t>W</a:t>
            </a:r>
            <a:r>
              <a:rPr lang="en-US" sz="4800" dirty="0"/>
              <a:t> 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US" sz="4800" dirty="0"/>
              <a:t> + </a:t>
            </a:r>
            <a:r>
              <a:rPr lang="en-US" sz="4800" dirty="0">
                <a:solidFill>
                  <a:srgbClr val="C00000"/>
                </a:solidFill>
              </a:rPr>
              <a:t>b </a:t>
            </a:r>
            <a:r>
              <a:rPr lang="en-US" sz="4800" dirty="0"/>
              <a:t>=</a:t>
            </a:r>
            <a:r>
              <a:rPr lang="en-US" sz="4800" dirty="0">
                <a:solidFill>
                  <a:srgbClr val="C00000"/>
                </a:solidFill>
              </a:rPr>
              <a:t> </a:t>
            </a:r>
            <a:r>
              <a:rPr lang="en-US" sz="4800" dirty="0">
                <a:solidFill>
                  <a:srgbClr val="00B050"/>
                </a:solidFill>
              </a:rPr>
              <a:t>Y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68</a:t>
            </a:fld>
            <a:endParaRPr lang="zh-TW" altLang="en-US"/>
          </a:p>
        </p:txBody>
      </p:sp>
      <p:sp>
        <p:nvSpPr>
          <p:cNvPr id="22" name="Rectangle 21"/>
          <p:cNvSpPr/>
          <p:nvPr/>
        </p:nvSpPr>
        <p:spPr>
          <a:xfrm>
            <a:off x="2819636" y="6611780"/>
            <a:ext cx="6480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=G8eNWzxOgqE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54936" y="2492898"/>
            <a:ext cx="7104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2.0</a:t>
            </a:r>
          </a:p>
          <a:p>
            <a:endParaRPr lang="en-US" sz="3200" b="1" dirty="0">
              <a:solidFill>
                <a:srgbClr val="00B05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1.0</a:t>
            </a:r>
          </a:p>
          <a:p>
            <a:endParaRPr lang="en-US" sz="3200" b="1" dirty="0">
              <a:solidFill>
                <a:srgbClr val="00B05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0.1</a:t>
            </a:r>
          </a:p>
        </p:txBody>
      </p:sp>
      <p:sp>
        <p:nvSpPr>
          <p:cNvPr id="2" name="Left Bracket 1"/>
          <p:cNvSpPr/>
          <p:nvPr/>
        </p:nvSpPr>
        <p:spPr>
          <a:xfrm>
            <a:off x="4943872" y="2348880"/>
            <a:ext cx="228704" cy="2880320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ket 8"/>
          <p:cNvSpPr/>
          <p:nvPr/>
        </p:nvSpPr>
        <p:spPr>
          <a:xfrm>
            <a:off x="5703007" y="2348880"/>
            <a:ext cx="180020" cy="288032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516381" y="2492899"/>
            <a:ext cx="7104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0.7</a:t>
            </a:r>
          </a:p>
          <a:p>
            <a:endParaRPr lang="en-US" sz="3200" b="1" dirty="0">
              <a:solidFill>
                <a:schemeClr val="accent3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0.2</a:t>
            </a:r>
          </a:p>
          <a:p>
            <a:endParaRPr lang="en-US" sz="3200" b="1" dirty="0">
              <a:solidFill>
                <a:schemeClr val="accent3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0.1</a:t>
            </a:r>
          </a:p>
        </p:txBody>
      </p:sp>
      <p:sp>
        <p:nvSpPr>
          <p:cNvPr id="21" name="Left Bracket 20"/>
          <p:cNvSpPr/>
          <p:nvPr/>
        </p:nvSpPr>
        <p:spPr>
          <a:xfrm>
            <a:off x="9405317" y="2348881"/>
            <a:ext cx="228704" cy="2880320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Bracket 22"/>
          <p:cNvSpPr/>
          <p:nvPr/>
        </p:nvSpPr>
        <p:spPr>
          <a:xfrm>
            <a:off x="10164452" y="2348881"/>
            <a:ext cx="180020" cy="288032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679833" y="5545853"/>
            <a:ext cx="1261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Scores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74253" y="5545853"/>
            <a:ext cx="2258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Probabilities</a:t>
            </a:r>
          </a:p>
        </p:txBody>
      </p:sp>
      <p:cxnSp>
        <p:nvCxnSpPr>
          <p:cNvPr id="26" name="Straight Arrow Connector 25"/>
          <p:cNvCxnSpPr>
            <a:stCxn id="24" idx="3"/>
            <a:endCxn id="25" idx="1"/>
          </p:cNvCxnSpPr>
          <p:nvPr/>
        </p:nvCxnSpPr>
        <p:spPr>
          <a:xfrm>
            <a:off x="5941140" y="5838240"/>
            <a:ext cx="2433113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941139" y="2780928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934097" y="3861048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941139" y="4797152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384032" y="2348880"/>
            <a:ext cx="2592288" cy="288032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6812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3284985"/>
            <a:ext cx="3456384" cy="1008112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>
                <a:solidFill>
                  <a:srgbClr val="FF0000"/>
                </a:solidFill>
              </a:rPr>
              <a:t>W</a:t>
            </a:r>
            <a:r>
              <a:rPr lang="en-US" sz="4800" dirty="0"/>
              <a:t> 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US" sz="4800" dirty="0"/>
              <a:t> + </a:t>
            </a:r>
            <a:r>
              <a:rPr lang="en-US" sz="4800" dirty="0">
                <a:solidFill>
                  <a:srgbClr val="C00000"/>
                </a:solidFill>
              </a:rPr>
              <a:t>b </a:t>
            </a:r>
            <a:r>
              <a:rPr lang="en-US" sz="4800" dirty="0"/>
              <a:t>=</a:t>
            </a:r>
            <a:r>
              <a:rPr lang="en-US" sz="4800" dirty="0">
                <a:solidFill>
                  <a:srgbClr val="C00000"/>
                </a:solidFill>
              </a:rPr>
              <a:t> </a:t>
            </a:r>
            <a:r>
              <a:rPr lang="en-US" sz="4800" dirty="0">
                <a:solidFill>
                  <a:srgbClr val="00B050"/>
                </a:solidFill>
              </a:rPr>
              <a:t>Y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69</a:t>
            </a:fld>
            <a:endParaRPr lang="zh-TW" altLang="en-US"/>
          </a:p>
        </p:txBody>
      </p:sp>
      <p:sp>
        <p:nvSpPr>
          <p:cNvPr id="22" name="Rectangle 21"/>
          <p:cNvSpPr/>
          <p:nvPr/>
        </p:nvSpPr>
        <p:spPr>
          <a:xfrm>
            <a:off x="2819636" y="6611780"/>
            <a:ext cx="6480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=G8eNWzxOgqE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54936" y="2492898"/>
            <a:ext cx="7104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2.0</a:t>
            </a:r>
          </a:p>
          <a:p>
            <a:endParaRPr lang="en-US" sz="3200" b="1" dirty="0">
              <a:solidFill>
                <a:srgbClr val="00B05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1.0</a:t>
            </a:r>
          </a:p>
          <a:p>
            <a:endParaRPr lang="en-US" sz="3200" b="1" dirty="0">
              <a:solidFill>
                <a:srgbClr val="00B05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0.1</a:t>
            </a:r>
          </a:p>
        </p:txBody>
      </p:sp>
      <p:sp>
        <p:nvSpPr>
          <p:cNvPr id="2" name="Left Bracket 1"/>
          <p:cNvSpPr/>
          <p:nvPr/>
        </p:nvSpPr>
        <p:spPr>
          <a:xfrm>
            <a:off x="4943872" y="2348880"/>
            <a:ext cx="228704" cy="2880320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ket 8"/>
          <p:cNvSpPr/>
          <p:nvPr/>
        </p:nvSpPr>
        <p:spPr>
          <a:xfrm>
            <a:off x="5703007" y="2348880"/>
            <a:ext cx="180020" cy="288032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516381" y="2492899"/>
            <a:ext cx="7104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0.7</a:t>
            </a:r>
          </a:p>
          <a:p>
            <a:endParaRPr lang="en-US" sz="3200" b="1" dirty="0">
              <a:solidFill>
                <a:schemeClr val="accent3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0.2</a:t>
            </a:r>
          </a:p>
          <a:p>
            <a:endParaRPr lang="en-US" sz="3200" b="1" dirty="0">
              <a:solidFill>
                <a:schemeClr val="accent3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0.1</a:t>
            </a:r>
          </a:p>
        </p:txBody>
      </p:sp>
      <p:sp>
        <p:nvSpPr>
          <p:cNvPr id="21" name="Left Bracket 20"/>
          <p:cNvSpPr/>
          <p:nvPr/>
        </p:nvSpPr>
        <p:spPr>
          <a:xfrm>
            <a:off x="9405317" y="2348881"/>
            <a:ext cx="228704" cy="2880320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Bracket 22"/>
          <p:cNvSpPr/>
          <p:nvPr/>
        </p:nvSpPr>
        <p:spPr>
          <a:xfrm>
            <a:off x="10164452" y="2348881"/>
            <a:ext cx="180020" cy="288032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679833" y="5545853"/>
            <a:ext cx="1261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Scores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74253" y="5545853"/>
            <a:ext cx="2258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Probabilities</a:t>
            </a:r>
          </a:p>
        </p:txBody>
      </p:sp>
      <p:cxnSp>
        <p:nvCxnSpPr>
          <p:cNvPr id="26" name="Straight Arrow Connector 25"/>
          <p:cNvCxnSpPr>
            <a:stCxn id="24" idx="3"/>
            <a:endCxn id="25" idx="1"/>
          </p:cNvCxnSpPr>
          <p:nvPr/>
        </p:nvCxnSpPr>
        <p:spPr>
          <a:xfrm>
            <a:off x="5941140" y="5838240"/>
            <a:ext cx="2433113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180680" y="5508762"/>
            <a:ext cx="11801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Logits</a:t>
            </a:r>
          </a:p>
        </p:txBody>
      </p: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2143412" y="95014"/>
            <a:ext cx="8229600" cy="1196996"/>
          </a:xfrm>
        </p:spPr>
        <p:txBody>
          <a:bodyPr>
            <a:normAutofit fontScale="90000"/>
          </a:bodyPr>
          <a:lstStyle/>
          <a:p>
            <a:r>
              <a:rPr lang="en-US" altLang="zh-TW" sz="9600" dirty="0" err="1">
                <a:solidFill>
                  <a:schemeClr val="accent1"/>
                </a:solidFill>
              </a:rPr>
              <a:t>SoftMAX</a:t>
            </a:r>
            <a:endParaRPr lang="en-US" sz="9600" dirty="0">
              <a:solidFill>
                <a:schemeClr val="accent1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941139" y="2780928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934097" y="3861048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941139" y="4797152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384032" y="2348880"/>
            <a:ext cx="2592288" cy="288032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6456041" y="3370144"/>
                <a:ext cx="2439479" cy="8377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𝑆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mr-IN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mr-IN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400" i="1">
                                  <a:latin typeface="Cambria Math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mr-I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041" y="3370144"/>
                <a:ext cx="2439479" cy="837793"/>
              </a:xfrm>
              <a:prstGeom prst="rect">
                <a:avLst/>
              </a:prstGeom>
              <a:blipFill>
                <a:blip r:embed="rId2"/>
                <a:stretch>
                  <a:fillRect t="-26866" b="-10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4784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8D6C-DCCA-5E40-89AA-4BA8C89A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53752"/>
            <a:ext cx="8496944" cy="1143000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Stuart Russell and Peter </a:t>
            </a:r>
            <a:r>
              <a:rPr lang="en-US" sz="2400" dirty="0" err="1">
                <a:solidFill>
                  <a:schemeClr val="accent1"/>
                </a:solidFill>
              </a:rPr>
              <a:t>Norvig</a:t>
            </a:r>
            <a:r>
              <a:rPr lang="en-US" sz="2400" dirty="0">
                <a:solidFill>
                  <a:schemeClr val="accent1"/>
                </a:solidFill>
              </a:rPr>
              <a:t> (2020),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Artificial Intelligence: A Modern Approach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1800" dirty="0">
                <a:solidFill>
                  <a:schemeClr val="accent1"/>
                </a:solidFill>
              </a:rPr>
              <a:t>4th Edition, Pearson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09F32-402C-3B4D-B654-0B991CF1A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2E8801-D892-4842-9D33-2D720BE16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8299" y="1275482"/>
            <a:ext cx="4075401" cy="51251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309EB6-A6EB-E24E-8D4D-E0E9E2E25228}"/>
              </a:ext>
            </a:extLst>
          </p:cNvPr>
          <p:cNvSpPr/>
          <p:nvPr/>
        </p:nvSpPr>
        <p:spPr>
          <a:xfrm>
            <a:off x="2589022" y="6381329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E251A6-4267-904E-809D-99B16D316596}"/>
              </a:ext>
            </a:extLst>
          </p:cNvPr>
          <p:cNvSpPr/>
          <p:nvPr/>
        </p:nvSpPr>
        <p:spPr>
          <a:xfrm>
            <a:off x="2603611" y="6597353"/>
            <a:ext cx="646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3"/>
              </a:rPr>
              <a:t>https://www.amazon.com/Artificial-Intelligence-A-Modern-Approach/dp/0134610997/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7309313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3284985"/>
            <a:ext cx="3456384" cy="1008112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>
                <a:solidFill>
                  <a:srgbClr val="FF0000"/>
                </a:solidFill>
              </a:rPr>
              <a:t>W</a:t>
            </a:r>
            <a:r>
              <a:rPr lang="en-US" sz="4800" dirty="0"/>
              <a:t> 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US" sz="4800" dirty="0"/>
              <a:t> + </a:t>
            </a:r>
            <a:r>
              <a:rPr lang="en-US" sz="4800" dirty="0">
                <a:solidFill>
                  <a:srgbClr val="C00000"/>
                </a:solidFill>
              </a:rPr>
              <a:t>b </a:t>
            </a:r>
            <a:r>
              <a:rPr lang="en-US" sz="4800" dirty="0"/>
              <a:t>=</a:t>
            </a:r>
            <a:r>
              <a:rPr lang="en-US" sz="4800" dirty="0">
                <a:solidFill>
                  <a:srgbClr val="C00000"/>
                </a:solidFill>
              </a:rPr>
              <a:t> </a:t>
            </a:r>
            <a:r>
              <a:rPr lang="en-US" sz="4800" dirty="0">
                <a:solidFill>
                  <a:srgbClr val="00B050"/>
                </a:solidFill>
              </a:rPr>
              <a:t>Y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70</a:t>
            </a:fld>
            <a:endParaRPr lang="zh-TW" altLang="en-US"/>
          </a:p>
        </p:txBody>
      </p:sp>
      <p:sp>
        <p:nvSpPr>
          <p:cNvPr id="22" name="Rectangle 21"/>
          <p:cNvSpPr/>
          <p:nvPr/>
        </p:nvSpPr>
        <p:spPr>
          <a:xfrm>
            <a:off x="2819636" y="6611780"/>
            <a:ext cx="6480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=G8eNWzxOgqE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54936" y="2492898"/>
            <a:ext cx="7104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2.0</a:t>
            </a:r>
          </a:p>
          <a:p>
            <a:endParaRPr lang="en-US" sz="3200" b="1" dirty="0">
              <a:solidFill>
                <a:srgbClr val="00B05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1.0</a:t>
            </a:r>
          </a:p>
          <a:p>
            <a:endParaRPr lang="en-US" sz="3200" b="1" dirty="0">
              <a:solidFill>
                <a:srgbClr val="00B05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0.1</a:t>
            </a:r>
          </a:p>
        </p:txBody>
      </p:sp>
      <p:sp>
        <p:nvSpPr>
          <p:cNvPr id="2" name="Left Bracket 1"/>
          <p:cNvSpPr/>
          <p:nvPr/>
        </p:nvSpPr>
        <p:spPr>
          <a:xfrm>
            <a:off x="4943872" y="2348880"/>
            <a:ext cx="228704" cy="2880320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ket 8"/>
          <p:cNvSpPr/>
          <p:nvPr/>
        </p:nvSpPr>
        <p:spPr>
          <a:xfrm>
            <a:off x="5703007" y="2348880"/>
            <a:ext cx="180020" cy="288032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516381" y="2492899"/>
            <a:ext cx="7104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0.7</a:t>
            </a:r>
          </a:p>
          <a:p>
            <a:endParaRPr lang="en-US" sz="3200" b="1" dirty="0">
              <a:solidFill>
                <a:schemeClr val="accent3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0.2</a:t>
            </a:r>
          </a:p>
          <a:p>
            <a:endParaRPr lang="en-US" sz="3200" b="1" dirty="0">
              <a:solidFill>
                <a:schemeClr val="accent3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0.1</a:t>
            </a:r>
          </a:p>
        </p:txBody>
      </p:sp>
      <p:sp>
        <p:nvSpPr>
          <p:cNvPr id="21" name="Left Bracket 20"/>
          <p:cNvSpPr/>
          <p:nvPr/>
        </p:nvSpPr>
        <p:spPr>
          <a:xfrm>
            <a:off x="9405317" y="2348881"/>
            <a:ext cx="228704" cy="2880320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Bracket 22"/>
          <p:cNvSpPr/>
          <p:nvPr/>
        </p:nvSpPr>
        <p:spPr>
          <a:xfrm>
            <a:off x="10164452" y="2348881"/>
            <a:ext cx="180020" cy="288032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679833" y="5545853"/>
            <a:ext cx="1261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Scores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74253" y="5545853"/>
            <a:ext cx="2258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Probabilities</a:t>
            </a:r>
          </a:p>
        </p:txBody>
      </p:sp>
      <p:cxnSp>
        <p:nvCxnSpPr>
          <p:cNvPr id="26" name="Straight Arrow Connector 25"/>
          <p:cNvCxnSpPr>
            <a:stCxn id="24" idx="3"/>
            <a:endCxn id="25" idx="1"/>
          </p:cNvCxnSpPr>
          <p:nvPr/>
        </p:nvCxnSpPr>
        <p:spPr>
          <a:xfrm>
            <a:off x="5941140" y="5838240"/>
            <a:ext cx="2433113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180680" y="5508762"/>
            <a:ext cx="11801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Logits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941139" y="2780928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934097" y="3861048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941139" y="4797152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384032" y="2348880"/>
            <a:ext cx="2592288" cy="288032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6456041" y="3370144"/>
                <a:ext cx="2439479" cy="8377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𝑆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mr-IN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mr-IN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400" i="1">
                                  <a:latin typeface="Cambria Math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mr-I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041" y="3370144"/>
                <a:ext cx="2439479" cy="837793"/>
              </a:xfrm>
              <a:prstGeom prst="rect">
                <a:avLst/>
              </a:prstGeom>
              <a:blipFill>
                <a:blip r:embed="rId2"/>
                <a:stretch>
                  <a:fillRect t="-26866" b="-10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1850718" y="67410"/>
                <a:ext cx="8490353" cy="68570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𝑆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sup>
                        </m:sSup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i="1">
                                <a:latin typeface="Cambria Math" charset="0"/>
                              </a:rPr>
                              <m:t>𝑗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mr-IN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sup>
                            </m:sSup>
                          </m:e>
                        </m:nary>
                      </m:den>
                    </m:f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1.0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0.1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dirty="0"/>
                  <a:t>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1.0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0.1</m:t>
                            </m:r>
                          </m:sup>
                        </m:sSup>
                      </m:den>
                    </m:f>
                    <m:r>
                      <a:rPr lang="en-US" altLang="zh-TW" sz="2400" i="1">
                        <a:latin typeface="Cambria Math" charset="0"/>
                      </a:rPr>
                      <m:t>=0.7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0718" y="67410"/>
                <a:ext cx="8490353" cy="685701"/>
              </a:xfrm>
              <a:prstGeom prst="rect">
                <a:avLst/>
              </a:prstGeom>
              <a:blipFill>
                <a:blip r:embed="rId3"/>
                <a:stretch>
                  <a:fillRect l="-1194" t="-16364" b="-8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1850718" y="815210"/>
                <a:ext cx="8490353" cy="6959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𝑆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sup>
                        </m:sSup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i="1">
                                <a:latin typeface="Cambria Math" charset="0"/>
                              </a:rPr>
                              <m:t>𝑗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mr-IN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𝑗</m:t>
                                    </m:r>
                                  </m:sub>
                                </m:sSub>
                              </m:sup>
                            </m:sSup>
                          </m:e>
                        </m:nary>
                      </m:den>
                    </m:f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1.0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1.0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0.1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dirty="0"/>
                  <a:t>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1.0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1.0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0.1</m:t>
                            </m:r>
                          </m:sup>
                        </m:sSup>
                      </m:den>
                    </m:f>
                    <m:r>
                      <a:rPr lang="en-US" altLang="zh-TW" sz="2400" i="1">
                        <a:latin typeface="Cambria Math" charset="0"/>
                      </a:rPr>
                      <m:t>=0.2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0718" y="815210"/>
                <a:ext cx="8490353" cy="695960"/>
              </a:xfrm>
              <a:prstGeom prst="rect">
                <a:avLst/>
              </a:prstGeom>
              <a:blipFill>
                <a:blip r:embed="rId4"/>
                <a:stretch>
                  <a:fillRect l="-1194" t="-14286" b="-8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850718" y="1483492"/>
                <a:ext cx="8490353" cy="6959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𝑆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sup>
                        </m:sSup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i="1">
                                <a:latin typeface="Cambria Math" charset="0"/>
                              </a:rPr>
                              <m:t>𝑗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mr-IN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𝑗</m:t>
                                    </m:r>
                                  </m:sub>
                                </m:sSub>
                              </m:sup>
                            </m:sSup>
                          </m:e>
                        </m:nary>
                      </m:den>
                    </m:f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i="1">
                                <a:latin typeface="Cambria Math" charset="0"/>
                              </a:rPr>
                              <m:t>0.</m:t>
                            </m:r>
                            <m:r>
                              <a:rPr lang="en-US" altLang="zh-TW" sz="2400" i="1">
                                <a:latin typeface="Cambria Math" charset="0"/>
                              </a:rPr>
                              <m:t>1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1.0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0.1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dirty="0"/>
                  <a:t>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0.1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1.0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0.1</m:t>
                            </m:r>
                          </m:sup>
                        </m:sSup>
                      </m:den>
                    </m:f>
                    <m:r>
                      <a:rPr lang="en-US" altLang="zh-TW" sz="2400" i="1">
                        <a:latin typeface="Cambria Math" charset="0"/>
                      </a:rPr>
                      <m:t>=0.1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0718" y="1483492"/>
                <a:ext cx="8490353" cy="695960"/>
              </a:xfrm>
              <a:prstGeom prst="rect">
                <a:avLst/>
              </a:prstGeom>
              <a:blipFill>
                <a:blip r:embed="rId5"/>
                <a:stretch>
                  <a:fillRect l="-1194" t="-14286" b="-89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990327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23012"/>
          </a:xfrm>
        </p:spPr>
        <p:txBody>
          <a:bodyPr/>
          <a:lstStyle/>
          <a:p>
            <a:r>
              <a:rPr lang="en-US" altLang="en-US" sz="5000">
                <a:solidFill>
                  <a:schemeClr val="accent1"/>
                </a:solidFill>
                <a:latin typeface="Calibri" charset="0"/>
                <a:ea typeface="標楷體" charset="-120"/>
              </a:rPr>
              <a:t>Training a Network</a:t>
            </a:r>
            <a:br>
              <a:rPr lang="en-US" altLang="en-US" sz="5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5000">
                <a:solidFill>
                  <a:schemeClr val="accent1"/>
                </a:solidFill>
                <a:latin typeface="Calibri" charset="0"/>
                <a:ea typeface="標楷體" charset="-120"/>
              </a:rPr>
              <a:t>=</a:t>
            </a:r>
            <a:br>
              <a:rPr lang="en-US" altLang="en-US" sz="5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5000">
                <a:solidFill>
                  <a:schemeClr val="accent1"/>
                </a:solidFill>
                <a:latin typeface="Calibri" charset="0"/>
                <a:ea typeface="標楷體" charset="-120"/>
              </a:rPr>
              <a:t>Minimize the Cost Function</a:t>
            </a:r>
          </a:p>
        </p:txBody>
      </p:sp>
      <p:sp>
        <p:nvSpPr>
          <p:cNvPr id="3891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F3E141C-1A0C-5C4D-BF91-D8FA953D060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</p:spTree>
    <p:extLst>
      <p:ext uri="{BB962C8B-B14F-4D97-AF65-F5344CB8AC3E}">
        <p14:creationId xmlns:p14="http://schemas.microsoft.com/office/powerpoint/2010/main" val="246384579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23012"/>
          </a:xfrm>
        </p:spPr>
        <p:txBody>
          <a:bodyPr/>
          <a:lstStyle/>
          <a:p>
            <a: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Training a Network</a:t>
            </a:r>
            <a:b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=</a:t>
            </a:r>
            <a:b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Minimize the </a:t>
            </a:r>
            <a:r>
              <a:rPr lang="en-US" altLang="en-US" sz="5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Cost</a:t>
            </a:r>
            <a: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Function</a:t>
            </a:r>
            <a:b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Minimize the </a:t>
            </a:r>
            <a:r>
              <a:rPr lang="en-US" altLang="en-US" sz="5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Loss</a:t>
            </a:r>
            <a: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Function</a:t>
            </a:r>
          </a:p>
        </p:txBody>
      </p:sp>
      <p:sp>
        <p:nvSpPr>
          <p:cNvPr id="3891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F3E141C-1A0C-5C4D-BF91-D8FA953D060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</p:spTree>
    <p:extLst>
      <p:ext uri="{BB962C8B-B14F-4D97-AF65-F5344CB8AC3E}">
        <p14:creationId xmlns:p14="http://schemas.microsoft.com/office/powerpoint/2010/main" val="211487636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Error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en-US" dirty="0">
                <a:latin typeface="Calibri" charset="0"/>
                <a:ea typeface="標楷體" charset="-120"/>
              </a:rPr>
              <a:t>=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Predict Y </a:t>
            </a:r>
            <a:r>
              <a:rPr lang="en-US" altLang="en-US" dirty="0">
                <a:latin typeface="Calibri" charset="0"/>
                <a:ea typeface="標楷體" charset="-120"/>
              </a:rPr>
              <a:t>-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en-US" dirty="0">
                <a:solidFill>
                  <a:srgbClr val="00B050"/>
                </a:solidFill>
                <a:latin typeface="Calibri" charset="0"/>
                <a:ea typeface="標楷體" charset="-120"/>
              </a:rPr>
              <a:t>Actual Y</a:t>
            </a:r>
            <a:b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Error : Cost : Loss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215680" y="5916501"/>
            <a:ext cx="604867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215680" y="1988840"/>
            <a:ext cx="0" cy="39276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434644" y="3212977"/>
            <a:ext cx="648072" cy="27035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791744" y="4178673"/>
            <a:ext cx="636222" cy="1737829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3215680" y="5093568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215680" y="4178672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215680" y="3263776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215680" y="2348880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790299" y="493187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/>
              <a:t>25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790299" y="400506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50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90299" y="310297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75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673279" y="217259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100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097650" y="6033515"/>
            <a:ext cx="67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Test1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791238" y="6034127"/>
            <a:ext cx="67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Test2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445916" y="5999996"/>
            <a:ext cx="67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/>
              <a:t>Test3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6096000" y="2708921"/>
            <a:ext cx="648072" cy="3172717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453100" y="4537817"/>
            <a:ext cx="636222" cy="134382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757356" y="2348881"/>
            <a:ext cx="648072" cy="3545219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114456" y="4156271"/>
            <a:ext cx="636222" cy="1737829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9418711" y="2541925"/>
            <a:ext cx="182880" cy="182880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9418712" y="2852936"/>
            <a:ext cx="182880" cy="18288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9714485" y="2411596"/>
                <a:ext cx="2457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B050"/>
                          </a:solidFill>
                          <a:latin typeface="Cambria Math" charset="0"/>
                        </a:rPr>
                        <m:t>𝑦</m:t>
                      </m:r>
                    </m:oMath>
                  </m:oMathPara>
                </a14:m>
                <a:endParaRPr lang="en-US" sz="24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4485" y="2411596"/>
                <a:ext cx="245708" cy="369332"/>
              </a:xfrm>
              <a:prstGeom prst="rect">
                <a:avLst/>
              </a:prstGeom>
              <a:blipFill>
                <a:blip r:embed="rId2"/>
                <a:stretch>
                  <a:fillRect l="-30000" r="-25000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9725056" y="2791961"/>
                <a:ext cx="2457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5056" y="2791961"/>
                <a:ext cx="245708" cy="369332"/>
              </a:xfrm>
              <a:prstGeom prst="rect">
                <a:avLst/>
              </a:prstGeom>
              <a:blipFill>
                <a:blip r:embed="rId3"/>
                <a:stretch>
                  <a:fillRect l="-23810" t="-12903" r="-23810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3835799" y="3501008"/>
                <a:ext cx="2279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𝑒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5799" y="3501008"/>
                <a:ext cx="227948" cy="369332"/>
              </a:xfrm>
              <a:prstGeom prst="rect">
                <a:avLst/>
              </a:prstGeom>
              <a:blipFill>
                <a:blip r:embed="rId4"/>
                <a:stretch>
                  <a:fillRect l="-10000" r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Straight Arrow Connector 48"/>
          <p:cNvCxnSpPr/>
          <p:nvPr/>
        </p:nvCxnSpPr>
        <p:spPr>
          <a:xfrm>
            <a:off x="4295800" y="3212977"/>
            <a:ext cx="0" cy="908513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00269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Error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en-US" dirty="0">
                <a:latin typeface="Calibri" charset="0"/>
                <a:ea typeface="標楷體" charset="-120"/>
              </a:rPr>
              <a:t>=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Predict Y </a:t>
            </a:r>
            <a:r>
              <a:rPr lang="en-US" altLang="en-US" dirty="0">
                <a:latin typeface="Calibri" charset="0"/>
                <a:ea typeface="標楷體" charset="-120"/>
              </a:rPr>
              <a:t>-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en-US" dirty="0">
                <a:solidFill>
                  <a:srgbClr val="00B050"/>
                </a:solidFill>
                <a:latin typeface="Calibri" charset="0"/>
                <a:ea typeface="標楷體" charset="-120"/>
              </a:rPr>
              <a:t>Actual Y</a:t>
            </a:r>
            <a:b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Error : Cost : Loss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215680" y="5916501"/>
            <a:ext cx="604867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215680" y="1988840"/>
            <a:ext cx="0" cy="39276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434644" y="3212977"/>
            <a:ext cx="648072" cy="27035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791744" y="3631368"/>
            <a:ext cx="636222" cy="228513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3215680" y="5093568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215680" y="4178672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215680" y="3263776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215680" y="2348880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790299" y="493187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/>
              <a:t>25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790299" y="400506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50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90299" y="310297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75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673279" y="217259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100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097650" y="6033515"/>
            <a:ext cx="67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Test1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791238" y="6034127"/>
            <a:ext cx="67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Test2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445916" y="5999996"/>
            <a:ext cx="67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/>
              <a:t>Test3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6096000" y="2708921"/>
            <a:ext cx="648072" cy="3172717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453100" y="3102979"/>
            <a:ext cx="636222" cy="277865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757356" y="2348881"/>
            <a:ext cx="648072" cy="3545219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114456" y="2541925"/>
            <a:ext cx="636222" cy="335217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9418711" y="2541925"/>
            <a:ext cx="182880" cy="182880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9418712" y="2852936"/>
            <a:ext cx="182880" cy="18288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9714485" y="2411596"/>
                <a:ext cx="2457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B050"/>
                          </a:solidFill>
                          <a:latin typeface="Cambria Math" charset="0"/>
                        </a:rPr>
                        <m:t>𝑦</m:t>
                      </m:r>
                    </m:oMath>
                  </m:oMathPara>
                </a14:m>
                <a:endParaRPr lang="en-US" sz="24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4485" y="2411596"/>
                <a:ext cx="245708" cy="369332"/>
              </a:xfrm>
              <a:prstGeom prst="rect">
                <a:avLst/>
              </a:prstGeom>
              <a:blipFill>
                <a:blip r:embed="rId2"/>
                <a:stretch>
                  <a:fillRect l="-30000" r="-25000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9725056" y="2791961"/>
                <a:ext cx="2457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5056" y="2791961"/>
                <a:ext cx="245708" cy="369332"/>
              </a:xfrm>
              <a:prstGeom prst="rect">
                <a:avLst/>
              </a:prstGeom>
              <a:blipFill>
                <a:blip r:embed="rId3"/>
                <a:stretch>
                  <a:fillRect l="-23810" t="-12903" r="-23810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3835799" y="3140968"/>
                <a:ext cx="2279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𝑒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5799" y="3140968"/>
                <a:ext cx="227948" cy="369332"/>
              </a:xfrm>
              <a:prstGeom prst="rect">
                <a:avLst/>
              </a:prstGeom>
              <a:blipFill>
                <a:blip r:embed="rId4"/>
                <a:stretch>
                  <a:fillRect l="-10000" r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Straight Arrow Connector 48"/>
          <p:cNvCxnSpPr/>
          <p:nvPr/>
        </p:nvCxnSpPr>
        <p:spPr>
          <a:xfrm>
            <a:off x="4295800" y="3212976"/>
            <a:ext cx="0" cy="418392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473796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Error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en-US" dirty="0">
                <a:latin typeface="Calibri" charset="0"/>
                <a:ea typeface="標楷體" charset="-120"/>
              </a:rPr>
              <a:t>=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Predict Y </a:t>
            </a:r>
            <a:r>
              <a:rPr lang="en-US" altLang="en-US" dirty="0">
                <a:latin typeface="Calibri" charset="0"/>
                <a:ea typeface="標楷體" charset="-120"/>
              </a:rPr>
              <a:t>-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en-US" dirty="0">
                <a:solidFill>
                  <a:srgbClr val="00B050"/>
                </a:solidFill>
                <a:latin typeface="Calibri" charset="0"/>
                <a:ea typeface="標楷體" charset="-120"/>
              </a:rPr>
              <a:t>Actual Y</a:t>
            </a:r>
            <a:b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Error : Cost : Loss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215680" y="5916501"/>
            <a:ext cx="604867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215680" y="1988840"/>
            <a:ext cx="0" cy="39276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434644" y="3212977"/>
            <a:ext cx="648072" cy="27035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791744" y="3472312"/>
            <a:ext cx="636222" cy="244419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3215680" y="5093568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215680" y="4178672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215680" y="3263776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215680" y="2348880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790299" y="493187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/>
              <a:t>25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790299" y="400506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50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90299" y="310297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75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673279" y="217259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100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097650" y="6033515"/>
            <a:ext cx="67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Test1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791238" y="6034127"/>
            <a:ext cx="67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Test2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445916" y="5999996"/>
            <a:ext cx="67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/>
              <a:t>Test3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6096000" y="2708921"/>
            <a:ext cx="648072" cy="3172717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453100" y="2852937"/>
            <a:ext cx="636222" cy="302870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757356" y="2348881"/>
            <a:ext cx="648072" cy="3545219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114456" y="2411597"/>
            <a:ext cx="636222" cy="3482503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9418711" y="2541925"/>
            <a:ext cx="182880" cy="182880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9418712" y="2852936"/>
            <a:ext cx="182880" cy="18288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9714485" y="2411596"/>
                <a:ext cx="2457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B050"/>
                          </a:solidFill>
                          <a:latin typeface="Cambria Math" charset="0"/>
                        </a:rPr>
                        <m:t>𝑦</m:t>
                      </m:r>
                    </m:oMath>
                  </m:oMathPara>
                </a14:m>
                <a:endParaRPr lang="en-US" sz="24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4485" y="2411596"/>
                <a:ext cx="245708" cy="369332"/>
              </a:xfrm>
              <a:prstGeom prst="rect">
                <a:avLst/>
              </a:prstGeom>
              <a:blipFill>
                <a:blip r:embed="rId2"/>
                <a:stretch>
                  <a:fillRect l="-30000" r="-25000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9725056" y="2791961"/>
                <a:ext cx="2457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5056" y="2791961"/>
                <a:ext cx="245708" cy="369332"/>
              </a:xfrm>
              <a:prstGeom prst="rect">
                <a:avLst/>
              </a:prstGeom>
              <a:blipFill>
                <a:blip r:embed="rId3"/>
                <a:stretch>
                  <a:fillRect l="-23810" t="-12903" r="-23810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3835799" y="3068960"/>
                <a:ext cx="2279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𝑒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5799" y="3068960"/>
                <a:ext cx="227948" cy="369332"/>
              </a:xfrm>
              <a:prstGeom prst="rect">
                <a:avLst/>
              </a:prstGeom>
              <a:blipFill>
                <a:blip r:embed="rId4"/>
                <a:stretch>
                  <a:fillRect l="-10000" r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Straight Arrow Connector 48"/>
          <p:cNvCxnSpPr/>
          <p:nvPr/>
        </p:nvCxnSpPr>
        <p:spPr>
          <a:xfrm>
            <a:off x="4295800" y="3212977"/>
            <a:ext cx="0" cy="259335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251149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altLang="zh-TW" sz="9600" dirty="0">
                <a:solidFill>
                  <a:schemeClr val="accent1"/>
                </a:solidFill>
              </a:rPr>
              <a:t>Activation</a:t>
            </a:r>
            <a:r>
              <a:rPr lang="zh-TW" altLang="en-US" sz="9600" dirty="0">
                <a:solidFill>
                  <a:schemeClr val="accent1"/>
                </a:solidFill>
              </a:rPr>
              <a:t> </a:t>
            </a:r>
            <a:r>
              <a:rPr lang="en-US" altLang="zh-TW" sz="9600" dirty="0">
                <a:solidFill>
                  <a:schemeClr val="accent1"/>
                </a:solidFill>
              </a:rPr>
              <a:t>Functions</a:t>
            </a:r>
            <a:endParaRPr lang="en-US" sz="96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116743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Activation Functions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77</a:t>
            </a:fld>
            <a:endParaRPr lang="zh-TW" altLang="en-US"/>
          </a:p>
        </p:txBody>
      </p:sp>
      <p:sp>
        <p:nvSpPr>
          <p:cNvPr id="8" name="Rectangle 7"/>
          <p:cNvSpPr/>
          <p:nvPr/>
        </p:nvSpPr>
        <p:spPr>
          <a:xfrm>
            <a:off x="4871865" y="6597353"/>
            <a:ext cx="299633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://cs231n.github.io/neural-networks-1/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9256" y="2772739"/>
            <a:ext cx="2259193" cy="1525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881815" y="1447118"/>
            <a:ext cx="223407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ReLU</a:t>
            </a:r>
            <a:endParaRPr lang="en-US" sz="3200" b="1" dirty="0">
              <a:solidFill>
                <a:srgbClr val="FF0000"/>
              </a:solidFill>
            </a:endParaRPr>
          </a:p>
          <a:p>
            <a:pPr algn="ctr"/>
            <a:r>
              <a:rPr lang="en-US" dirty="0"/>
              <a:t>(Rectified Linear Unit)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2703778"/>
            <a:ext cx="2493049" cy="158931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82354" y="1492261"/>
            <a:ext cx="15488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Sigmoid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841" y="2708920"/>
            <a:ext cx="2793183" cy="29523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06705" y="1475933"/>
            <a:ext cx="10384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B050"/>
                </a:solidFill>
              </a:rPr>
              <a:t>TanH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2207568" y="2778399"/>
            <a:ext cx="2176882" cy="1379266"/>
          </a:xfrm>
          <a:custGeom>
            <a:avLst/>
            <a:gdLst>
              <a:gd name="connsiteX0" fmla="*/ 0 w 3784600"/>
              <a:gd name="connsiteY0" fmla="*/ 3416300 h 3416300"/>
              <a:gd name="connsiteX1" fmla="*/ 1689100 w 3784600"/>
              <a:gd name="connsiteY1" fmla="*/ 1701800 h 3416300"/>
              <a:gd name="connsiteX2" fmla="*/ 2247900 w 3784600"/>
              <a:gd name="connsiteY2" fmla="*/ 393700 h 3416300"/>
              <a:gd name="connsiteX3" fmla="*/ 3784600 w 3784600"/>
              <a:gd name="connsiteY3" fmla="*/ 0 h 3416300"/>
              <a:gd name="connsiteX4" fmla="*/ 3784600 w 3784600"/>
              <a:gd name="connsiteY4" fmla="*/ 0 h 3416300"/>
              <a:gd name="connsiteX0" fmla="*/ 0 w 3784600"/>
              <a:gd name="connsiteY0" fmla="*/ 3416300 h 3416300"/>
              <a:gd name="connsiteX1" fmla="*/ 1727200 w 3784600"/>
              <a:gd name="connsiteY1" fmla="*/ 2108200 h 3416300"/>
              <a:gd name="connsiteX2" fmla="*/ 2247900 w 3784600"/>
              <a:gd name="connsiteY2" fmla="*/ 393700 h 3416300"/>
              <a:gd name="connsiteX3" fmla="*/ 3784600 w 3784600"/>
              <a:gd name="connsiteY3" fmla="*/ 0 h 3416300"/>
              <a:gd name="connsiteX4" fmla="*/ 3784600 w 3784600"/>
              <a:gd name="connsiteY4" fmla="*/ 0 h 3416300"/>
              <a:gd name="connsiteX0" fmla="*/ 0 w 4191000"/>
              <a:gd name="connsiteY0" fmla="*/ 2679700 h 2679700"/>
              <a:gd name="connsiteX1" fmla="*/ 2133600 w 4191000"/>
              <a:gd name="connsiteY1" fmla="*/ 2108200 h 2679700"/>
              <a:gd name="connsiteX2" fmla="*/ 2654300 w 4191000"/>
              <a:gd name="connsiteY2" fmla="*/ 3937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2133600 w 4191000"/>
              <a:gd name="connsiteY1" fmla="*/ 2108200 h 2679700"/>
              <a:gd name="connsiteX2" fmla="*/ 2654300 w 4191000"/>
              <a:gd name="connsiteY2" fmla="*/ 3937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2133600 w 4191000"/>
              <a:gd name="connsiteY1" fmla="*/ 2108200 h 2679700"/>
              <a:gd name="connsiteX2" fmla="*/ 2628900 w 4191000"/>
              <a:gd name="connsiteY2" fmla="*/ 4064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1854200 w 4191000"/>
              <a:gd name="connsiteY1" fmla="*/ 2298700 h 2679700"/>
              <a:gd name="connsiteX2" fmla="*/ 2628900 w 4191000"/>
              <a:gd name="connsiteY2" fmla="*/ 4064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1634145 w 4191000"/>
              <a:gd name="connsiteY1" fmla="*/ 2372880 h 2679700"/>
              <a:gd name="connsiteX2" fmla="*/ 2628900 w 4191000"/>
              <a:gd name="connsiteY2" fmla="*/ 4064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84626 h 2685395"/>
              <a:gd name="connsiteX1" fmla="*/ 1634145 w 4191000"/>
              <a:gd name="connsiteY1" fmla="*/ 2377806 h 2685395"/>
              <a:gd name="connsiteX2" fmla="*/ 2580000 w 4191000"/>
              <a:gd name="connsiteY2" fmla="*/ 262966 h 2685395"/>
              <a:gd name="connsiteX3" fmla="*/ 4191000 w 4191000"/>
              <a:gd name="connsiteY3" fmla="*/ 4926 h 2685395"/>
              <a:gd name="connsiteX4" fmla="*/ 4191000 w 4191000"/>
              <a:gd name="connsiteY4" fmla="*/ 4926 h 2685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1000" h="2685395">
                <a:moveTo>
                  <a:pt x="0" y="2684626"/>
                </a:moveTo>
                <a:cubicBezTo>
                  <a:pt x="796925" y="2663459"/>
                  <a:pt x="1204145" y="2781416"/>
                  <a:pt x="1634145" y="2377806"/>
                </a:cubicBezTo>
                <a:cubicBezTo>
                  <a:pt x="2064145" y="1974196"/>
                  <a:pt x="2153858" y="658446"/>
                  <a:pt x="2580000" y="262966"/>
                </a:cubicBezTo>
                <a:cubicBezTo>
                  <a:pt x="3006142" y="-132514"/>
                  <a:pt x="3922500" y="47933"/>
                  <a:pt x="4191000" y="4926"/>
                </a:cubicBezTo>
                <a:lnTo>
                  <a:pt x="4191000" y="4926"/>
                </a:ln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4804682" y="2841141"/>
            <a:ext cx="2515454" cy="2603340"/>
          </a:xfrm>
          <a:custGeom>
            <a:avLst/>
            <a:gdLst>
              <a:gd name="connsiteX0" fmla="*/ 0 w 3784600"/>
              <a:gd name="connsiteY0" fmla="*/ 3416300 h 3416300"/>
              <a:gd name="connsiteX1" fmla="*/ 1689100 w 3784600"/>
              <a:gd name="connsiteY1" fmla="*/ 1701800 h 3416300"/>
              <a:gd name="connsiteX2" fmla="*/ 2247900 w 3784600"/>
              <a:gd name="connsiteY2" fmla="*/ 393700 h 3416300"/>
              <a:gd name="connsiteX3" fmla="*/ 3784600 w 3784600"/>
              <a:gd name="connsiteY3" fmla="*/ 0 h 3416300"/>
              <a:gd name="connsiteX4" fmla="*/ 3784600 w 3784600"/>
              <a:gd name="connsiteY4" fmla="*/ 0 h 3416300"/>
              <a:gd name="connsiteX0" fmla="*/ 0 w 3784600"/>
              <a:gd name="connsiteY0" fmla="*/ 3416300 h 3416300"/>
              <a:gd name="connsiteX1" fmla="*/ 1727200 w 3784600"/>
              <a:gd name="connsiteY1" fmla="*/ 2108200 h 3416300"/>
              <a:gd name="connsiteX2" fmla="*/ 2247900 w 3784600"/>
              <a:gd name="connsiteY2" fmla="*/ 393700 h 3416300"/>
              <a:gd name="connsiteX3" fmla="*/ 3784600 w 3784600"/>
              <a:gd name="connsiteY3" fmla="*/ 0 h 3416300"/>
              <a:gd name="connsiteX4" fmla="*/ 3784600 w 3784600"/>
              <a:gd name="connsiteY4" fmla="*/ 0 h 3416300"/>
              <a:gd name="connsiteX0" fmla="*/ 0 w 4191000"/>
              <a:gd name="connsiteY0" fmla="*/ 2679700 h 2679700"/>
              <a:gd name="connsiteX1" fmla="*/ 2133600 w 4191000"/>
              <a:gd name="connsiteY1" fmla="*/ 2108200 h 2679700"/>
              <a:gd name="connsiteX2" fmla="*/ 2654300 w 4191000"/>
              <a:gd name="connsiteY2" fmla="*/ 3937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2133600 w 4191000"/>
              <a:gd name="connsiteY1" fmla="*/ 2108200 h 2679700"/>
              <a:gd name="connsiteX2" fmla="*/ 2654300 w 4191000"/>
              <a:gd name="connsiteY2" fmla="*/ 3937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2133600 w 4191000"/>
              <a:gd name="connsiteY1" fmla="*/ 2108200 h 2679700"/>
              <a:gd name="connsiteX2" fmla="*/ 2628900 w 4191000"/>
              <a:gd name="connsiteY2" fmla="*/ 4064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1854200 w 4191000"/>
              <a:gd name="connsiteY1" fmla="*/ 2298700 h 2679700"/>
              <a:gd name="connsiteX2" fmla="*/ 2628900 w 4191000"/>
              <a:gd name="connsiteY2" fmla="*/ 4064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1634145 w 4191000"/>
              <a:gd name="connsiteY1" fmla="*/ 2372880 h 2679700"/>
              <a:gd name="connsiteX2" fmla="*/ 2628900 w 4191000"/>
              <a:gd name="connsiteY2" fmla="*/ 4064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84626 h 2685395"/>
              <a:gd name="connsiteX1" fmla="*/ 1634145 w 4191000"/>
              <a:gd name="connsiteY1" fmla="*/ 2377806 h 2685395"/>
              <a:gd name="connsiteX2" fmla="*/ 2580000 w 4191000"/>
              <a:gd name="connsiteY2" fmla="*/ 262966 h 2685395"/>
              <a:gd name="connsiteX3" fmla="*/ 4191000 w 4191000"/>
              <a:gd name="connsiteY3" fmla="*/ 4926 h 2685395"/>
              <a:gd name="connsiteX4" fmla="*/ 4191000 w 4191000"/>
              <a:gd name="connsiteY4" fmla="*/ 4926 h 2685395"/>
              <a:gd name="connsiteX0" fmla="*/ 0 w 4191000"/>
              <a:gd name="connsiteY0" fmla="*/ 2697892 h 2699605"/>
              <a:gd name="connsiteX1" fmla="*/ 1634145 w 4191000"/>
              <a:gd name="connsiteY1" fmla="*/ 2391072 h 2699605"/>
              <a:gd name="connsiteX2" fmla="*/ 2199130 w 4191000"/>
              <a:gd name="connsiteY2" fmla="*/ 249920 h 2699605"/>
              <a:gd name="connsiteX3" fmla="*/ 4191000 w 4191000"/>
              <a:gd name="connsiteY3" fmla="*/ 18192 h 2699605"/>
              <a:gd name="connsiteX4" fmla="*/ 4191000 w 4191000"/>
              <a:gd name="connsiteY4" fmla="*/ 18192 h 2699605"/>
              <a:gd name="connsiteX0" fmla="*/ 0 w 4191000"/>
              <a:gd name="connsiteY0" fmla="*/ 2701857 h 2727113"/>
              <a:gd name="connsiteX1" fmla="*/ 1888059 w 4191000"/>
              <a:gd name="connsiteY1" fmla="*/ 2460818 h 2727113"/>
              <a:gd name="connsiteX2" fmla="*/ 2199130 w 4191000"/>
              <a:gd name="connsiteY2" fmla="*/ 253885 h 2727113"/>
              <a:gd name="connsiteX3" fmla="*/ 4191000 w 4191000"/>
              <a:gd name="connsiteY3" fmla="*/ 22157 h 2727113"/>
              <a:gd name="connsiteX4" fmla="*/ 4191000 w 4191000"/>
              <a:gd name="connsiteY4" fmla="*/ 22157 h 2727113"/>
              <a:gd name="connsiteX0" fmla="*/ 0 w 4191000"/>
              <a:gd name="connsiteY0" fmla="*/ 2701857 h 2736429"/>
              <a:gd name="connsiteX1" fmla="*/ 1888059 w 4191000"/>
              <a:gd name="connsiteY1" fmla="*/ 2460818 h 2736429"/>
              <a:gd name="connsiteX2" fmla="*/ 2199130 w 4191000"/>
              <a:gd name="connsiteY2" fmla="*/ 253885 h 2736429"/>
              <a:gd name="connsiteX3" fmla="*/ 4191000 w 4191000"/>
              <a:gd name="connsiteY3" fmla="*/ 22157 h 2736429"/>
              <a:gd name="connsiteX4" fmla="*/ 4191000 w 4191000"/>
              <a:gd name="connsiteY4" fmla="*/ 22157 h 2736429"/>
              <a:gd name="connsiteX0" fmla="*/ 0 w 4191000"/>
              <a:gd name="connsiteY0" fmla="*/ 2701857 h 2701857"/>
              <a:gd name="connsiteX1" fmla="*/ 1888059 w 4191000"/>
              <a:gd name="connsiteY1" fmla="*/ 2460818 h 2701857"/>
              <a:gd name="connsiteX2" fmla="*/ 2199130 w 4191000"/>
              <a:gd name="connsiteY2" fmla="*/ 253885 h 2701857"/>
              <a:gd name="connsiteX3" fmla="*/ 4191000 w 4191000"/>
              <a:gd name="connsiteY3" fmla="*/ 22157 h 2701857"/>
              <a:gd name="connsiteX4" fmla="*/ 4191000 w 4191000"/>
              <a:gd name="connsiteY4" fmla="*/ 22157 h 2701857"/>
              <a:gd name="connsiteX0" fmla="*/ 0 w 4191000"/>
              <a:gd name="connsiteY0" fmla="*/ 2701857 h 2703159"/>
              <a:gd name="connsiteX1" fmla="*/ 1888059 w 4191000"/>
              <a:gd name="connsiteY1" fmla="*/ 2460818 h 2703159"/>
              <a:gd name="connsiteX2" fmla="*/ 2199130 w 4191000"/>
              <a:gd name="connsiteY2" fmla="*/ 253885 h 2703159"/>
              <a:gd name="connsiteX3" fmla="*/ 4191000 w 4191000"/>
              <a:gd name="connsiteY3" fmla="*/ 22157 h 2703159"/>
              <a:gd name="connsiteX4" fmla="*/ 4191000 w 4191000"/>
              <a:gd name="connsiteY4" fmla="*/ 22157 h 2703159"/>
              <a:gd name="connsiteX0" fmla="*/ 0 w 4191000"/>
              <a:gd name="connsiteY0" fmla="*/ 2701857 h 2706529"/>
              <a:gd name="connsiteX1" fmla="*/ 1888059 w 4191000"/>
              <a:gd name="connsiteY1" fmla="*/ 2460818 h 2706529"/>
              <a:gd name="connsiteX2" fmla="*/ 2199130 w 4191000"/>
              <a:gd name="connsiteY2" fmla="*/ 253885 h 2706529"/>
              <a:gd name="connsiteX3" fmla="*/ 4191000 w 4191000"/>
              <a:gd name="connsiteY3" fmla="*/ 22157 h 2706529"/>
              <a:gd name="connsiteX4" fmla="*/ 4191000 w 4191000"/>
              <a:gd name="connsiteY4" fmla="*/ 22157 h 2706529"/>
              <a:gd name="connsiteX0" fmla="*/ 0 w 4191000"/>
              <a:gd name="connsiteY0" fmla="*/ 2711651 h 2716323"/>
              <a:gd name="connsiteX1" fmla="*/ 1888059 w 4191000"/>
              <a:gd name="connsiteY1" fmla="*/ 2470612 h 2716323"/>
              <a:gd name="connsiteX2" fmla="*/ 2199130 w 4191000"/>
              <a:gd name="connsiteY2" fmla="*/ 263679 h 2716323"/>
              <a:gd name="connsiteX3" fmla="*/ 4191000 w 4191000"/>
              <a:gd name="connsiteY3" fmla="*/ 31951 h 2716323"/>
              <a:gd name="connsiteX4" fmla="*/ 4191000 w 4191000"/>
              <a:gd name="connsiteY4" fmla="*/ 31951 h 2716323"/>
              <a:gd name="connsiteX0" fmla="*/ 0 w 4191000"/>
              <a:gd name="connsiteY0" fmla="*/ 2704300 h 2728801"/>
              <a:gd name="connsiteX1" fmla="*/ 1888059 w 4191000"/>
              <a:gd name="connsiteY1" fmla="*/ 2463261 h 2728801"/>
              <a:gd name="connsiteX2" fmla="*/ 2304927 w 4191000"/>
              <a:gd name="connsiteY2" fmla="*/ 269484 h 2728801"/>
              <a:gd name="connsiteX3" fmla="*/ 4191000 w 4191000"/>
              <a:gd name="connsiteY3" fmla="*/ 24600 h 2728801"/>
              <a:gd name="connsiteX4" fmla="*/ 4191000 w 4191000"/>
              <a:gd name="connsiteY4" fmla="*/ 24600 h 2728801"/>
              <a:gd name="connsiteX0" fmla="*/ 0 w 4191000"/>
              <a:gd name="connsiteY0" fmla="*/ 2684153 h 2706410"/>
              <a:gd name="connsiteX1" fmla="*/ 1888059 w 4191000"/>
              <a:gd name="connsiteY1" fmla="*/ 2443114 h 2706410"/>
              <a:gd name="connsiteX2" fmla="*/ 2262608 w 4191000"/>
              <a:gd name="connsiteY2" fmla="*/ 288805 h 2706410"/>
              <a:gd name="connsiteX3" fmla="*/ 4191000 w 4191000"/>
              <a:gd name="connsiteY3" fmla="*/ 4453 h 2706410"/>
              <a:gd name="connsiteX4" fmla="*/ 4191000 w 4191000"/>
              <a:gd name="connsiteY4" fmla="*/ 4453 h 2706410"/>
              <a:gd name="connsiteX0" fmla="*/ 0 w 4191000"/>
              <a:gd name="connsiteY0" fmla="*/ 2679700 h 2727716"/>
              <a:gd name="connsiteX1" fmla="*/ 1824580 w 4191000"/>
              <a:gd name="connsiteY1" fmla="*/ 2491286 h 2727716"/>
              <a:gd name="connsiteX2" fmla="*/ 2262608 w 4191000"/>
              <a:gd name="connsiteY2" fmla="*/ 284352 h 2727716"/>
              <a:gd name="connsiteX3" fmla="*/ 4191000 w 4191000"/>
              <a:gd name="connsiteY3" fmla="*/ 0 h 2727716"/>
              <a:gd name="connsiteX4" fmla="*/ 4191000 w 4191000"/>
              <a:gd name="connsiteY4" fmla="*/ 0 h 2727716"/>
              <a:gd name="connsiteX0" fmla="*/ 0 w 4191000"/>
              <a:gd name="connsiteY0" fmla="*/ 2679700 h 2689230"/>
              <a:gd name="connsiteX1" fmla="*/ 1824580 w 4191000"/>
              <a:gd name="connsiteY1" fmla="*/ 2491286 h 2689230"/>
              <a:gd name="connsiteX2" fmla="*/ 2262608 w 4191000"/>
              <a:gd name="connsiteY2" fmla="*/ 284352 h 2689230"/>
              <a:gd name="connsiteX3" fmla="*/ 4191000 w 4191000"/>
              <a:gd name="connsiteY3" fmla="*/ 0 h 2689230"/>
              <a:gd name="connsiteX4" fmla="*/ 4191000 w 4191000"/>
              <a:gd name="connsiteY4" fmla="*/ 0 h 2689230"/>
              <a:gd name="connsiteX0" fmla="*/ 0 w 4191000"/>
              <a:gd name="connsiteY0" fmla="*/ 2679700 h 2689230"/>
              <a:gd name="connsiteX1" fmla="*/ 1824580 w 4191000"/>
              <a:gd name="connsiteY1" fmla="*/ 2491286 h 2689230"/>
              <a:gd name="connsiteX2" fmla="*/ 2262608 w 4191000"/>
              <a:gd name="connsiteY2" fmla="*/ 284352 h 2689230"/>
              <a:gd name="connsiteX3" fmla="*/ 4191000 w 4191000"/>
              <a:gd name="connsiteY3" fmla="*/ 0 h 2689230"/>
              <a:gd name="connsiteX4" fmla="*/ 4191000 w 4191000"/>
              <a:gd name="connsiteY4" fmla="*/ 0 h 2689230"/>
              <a:gd name="connsiteX0" fmla="*/ 0 w 4191000"/>
              <a:gd name="connsiteY0" fmla="*/ 2679700 h 2702749"/>
              <a:gd name="connsiteX1" fmla="*/ 1824580 w 4191000"/>
              <a:gd name="connsiteY1" fmla="*/ 2491286 h 2702749"/>
              <a:gd name="connsiteX2" fmla="*/ 2262608 w 4191000"/>
              <a:gd name="connsiteY2" fmla="*/ 284352 h 2702749"/>
              <a:gd name="connsiteX3" fmla="*/ 4191000 w 4191000"/>
              <a:gd name="connsiteY3" fmla="*/ 0 h 2702749"/>
              <a:gd name="connsiteX4" fmla="*/ 4191000 w 4191000"/>
              <a:gd name="connsiteY4" fmla="*/ 0 h 2702749"/>
              <a:gd name="connsiteX0" fmla="*/ 0 w 4191000"/>
              <a:gd name="connsiteY0" fmla="*/ 2679700 h 2693556"/>
              <a:gd name="connsiteX1" fmla="*/ 1824580 w 4191000"/>
              <a:gd name="connsiteY1" fmla="*/ 2491286 h 2693556"/>
              <a:gd name="connsiteX2" fmla="*/ 2262608 w 4191000"/>
              <a:gd name="connsiteY2" fmla="*/ 284352 h 2693556"/>
              <a:gd name="connsiteX3" fmla="*/ 4191000 w 4191000"/>
              <a:gd name="connsiteY3" fmla="*/ 0 h 2693556"/>
              <a:gd name="connsiteX4" fmla="*/ 4191000 w 4191000"/>
              <a:gd name="connsiteY4" fmla="*/ 0 h 2693556"/>
              <a:gd name="connsiteX0" fmla="*/ 0 w 4191000"/>
              <a:gd name="connsiteY0" fmla="*/ 2679700 h 2699475"/>
              <a:gd name="connsiteX1" fmla="*/ 1782261 w 4191000"/>
              <a:gd name="connsiteY1" fmla="*/ 2504442 h 2699475"/>
              <a:gd name="connsiteX2" fmla="*/ 2262608 w 4191000"/>
              <a:gd name="connsiteY2" fmla="*/ 284352 h 2699475"/>
              <a:gd name="connsiteX3" fmla="*/ 4191000 w 4191000"/>
              <a:gd name="connsiteY3" fmla="*/ 0 h 2699475"/>
              <a:gd name="connsiteX4" fmla="*/ 4191000 w 4191000"/>
              <a:gd name="connsiteY4" fmla="*/ 0 h 2699475"/>
              <a:gd name="connsiteX0" fmla="*/ 0 w 4191000"/>
              <a:gd name="connsiteY0" fmla="*/ 2679700 h 2688196"/>
              <a:gd name="connsiteX1" fmla="*/ 1782261 w 4191000"/>
              <a:gd name="connsiteY1" fmla="*/ 2478129 h 2688196"/>
              <a:gd name="connsiteX2" fmla="*/ 2262608 w 4191000"/>
              <a:gd name="connsiteY2" fmla="*/ 284352 h 2688196"/>
              <a:gd name="connsiteX3" fmla="*/ 4191000 w 4191000"/>
              <a:gd name="connsiteY3" fmla="*/ 0 h 2688196"/>
              <a:gd name="connsiteX4" fmla="*/ 4191000 w 4191000"/>
              <a:gd name="connsiteY4" fmla="*/ 0 h 2688196"/>
              <a:gd name="connsiteX0" fmla="*/ 0 w 4191000"/>
              <a:gd name="connsiteY0" fmla="*/ 2679700 h 2699475"/>
              <a:gd name="connsiteX1" fmla="*/ 1782261 w 4191000"/>
              <a:gd name="connsiteY1" fmla="*/ 2504442 h 2699475"/>
              <a:gd name="connsiteX2" fmla="*/ 2262608 w 4191000"/>
              <a:gd name="connsiteY2" fmla="*/ 284352 h 2699475"/>
              <a:gd name="connsiteX3" fmla="*/ 4191000 w 4191000"/>
              <a:gd name="connsiteY3" fmla="*/ 0 h 2699475"/>
              <a:gd name="connsiteX4" fmla="*/ 4191000 w 4191000"/>
              <a:gd name="connsiteY4" fmla="*/ 0 h 2699475"/>
              <a:gd name="connsiteX0" fmla="*/ 0 w 4191000"/>
              <a:gd name="connsiteY0" fmla="*/ 2685445 h 2741606"/>
              <a:gd name="connsiteX1" fmla="*/ 1782261 w 4191000"/>
              <a:gd name="connsiteY1" fmla="*/ 2510187 h 2741606"/>
              <a:gd name="connsiteX2" fmla="*/ 2326087 w 4191000"/>
              <a:gd name="connsiteY2" fmla="*/ 276941 h 2741606"/>
              <a:gd name="connsiteX3" fmla="*/ 4191000 w 4191000"/>
              <a:gd name="connsiteY3" fmla="*/ 5745 h 2741606"/>
              <a:gd name="connsiteX4" fmla="*/ 4191000 w 4191000"/>
              <a:gd name="connsiteY4" fmla="*/ 5745 h 2741606"/>
              <a:gd name="connsiteX0" fmla="*/ 0 w 4191000"/>
              <a:gd name="connsiteY0" fmla="*/ 2684039 h 2725939"/>
              <a:gd name="connsiteX1" fmla="*/ 1761102 w 4191000"/>
              <a:gd name="connsiteY1" fmla="*/ 2482469 h 2725939"/>
              <a:gd name="connsiteX2" fmla="*/ 2326087 w 4191000"/>
              <a:gd name="connsiteY2" fmla="*/ 275535 h 2725939"/>
              <a:gd name="connsiteX3" fmla="*/ 4191000 w 4191000"/>
              <a:gd name="connsiteY3" fmla="*/ 4339 h 2725939"/>
              <a:gd name="connsiteX4" fmla="*/ 4191000 w 4191000"/>
              <a:gd name="connsiteY4" fmla="*/ 4339 h 2725939"/>
              <a:gd name="connsiteX0" fmla="*/ 0 w 4191000"/>
              <a:gd name="connsiteY0" fmla="*/ 2684039 h 2697437"/>
              <a:gd name="connsiteX1" fmla="*/ 1761102 w 4191000"/>
              <a:gd name="connsiteY1" fmla="*/ 2482469 h 2697437"/>
              <a:gd name="connsiteX2" fmla="*/ 2326087 w 4191000"/>
              <a:gd name="connsiteY2" fmla="*/ 275535 h 2697437"/>
              <a:gd name="connsiteX3" fmla="*/ 4191000 w 4191000"/>
              <a:gd name="connsiteY3" fmla="*/ 4339 h 2697437"/>
              <a:gd name="connsiteX4" fmla="*/ 4191000 w 4191000"/>
              <a:gd name="connsiteY4" fmla="*/ 4339 h 2697437"/>
              <a:gd name="connsiteX0" fmla="*/ 0 w 4191000"/>
              <a:gd name="connsiteY0" fmla="*/ 2684039 h 2697437"/>
              <a:gd name="connsiteX1" fmla="*/ 1761102 w 4191000"/>
              <a:gd name="connsiteY1" fmla="*/ 2482469 h 2697437"/>
              <a:gd name="connsiteX2" fmla="*/ 2326087 w 4191000"/>
              <a:gd name="connsiteY2" fmla="*/ 275535 h 2697437"/>
              <a:gd name="connsiteX3" fmla="*/ 4191000 w 4191000"/>
              <a:gd name="connsiteY3" fmla="*/ 4339 h 2697437"/>
              <a:gd name="connsiteX4" fmla="*/ 4191000 w 4191000"/>
              <a:gd name="connsiteY4" fmla="*/ 4339 h 2697437"/>
              <a:gd name="connsiteX0" fmla="*/ 0 w 4191000"/>
              <a:gd name="connsiteY0" fmla="*/ 2684039 h 2684039"/>
              <a:gd name="connsiteX1" fmla="*/ 1761102 w 4191000"/>
              <a:gd name="connsiteY1" fmla="*/ 2482469 h 2684039"/>
              <a:gd name="connsiteX2" fmla="*/ 2326087 w 4191000"/>
              <a:gd name="connsiteY2" fmla="*/ 275535 h 2684039"/>
              <a:gd name="connsiteX3" fmla="*/ 4191000 w 4191000"/>
              <a:gd name="connsiteY3" fmla="*/ 4339 h 2684039"/>
              <a:gd name="connsiteX4" fmla="*/ 4191000 w 4191000"/>
              <a:gd name="connsiteY4" fmla="*/ 4339 h 2684039"/>
              <a:gd name="connsiteX0" fmla="*/ 0 w 4191000"/>
              <a:gd name="connsiteY0" fmla="*/ 2719353 h 2765488"/>
              <a:gd name="connsiteX1" fmla="*/ 1761102 w 4191000"/>
              <a:gd name="connsiteY1" fmla="*/ 2517783 h 2765488"/>
              <a:gd name="connsiteX2" fmla="*/ 2368406 w 4191000"/>
              <a:gd name="connsiteY2" fmla="*/ 245069 h 2765488"/>
              <a:gd name="connsiteX3" fmla="*/ 4191000 w 4191000"/>
              <a:gd name="connsiteY3" fmla="*/ 39653 h 2765488"/>
              <a:gd name="connsiteX4" fmla="*/ 4191000 w 4191000"/>
              <a:gd name="connsiteY4" fmla="*/ 39653 h 2765488"/>
              <a:gd name="connsiteX0" fmla="*/ 0 w 4191000"/>
              <a:gd name="connsiteY0" fmla="*/ 2679700 h 2725835"/>
              <a:gd name="connsiteX1" fmla="*/ 1761102 w 4191000"/>
              <a:gd name="connsiteY1" fmla="*/ 2478130 h 2725835"/>
              <a:gd name="connsiteX2" fmla="*/ 2368406 w 4191000"/>
              <a:gd name="connsiteY2" fmla="*/ 205416 h 2725835"/>
              <a:gd name="connsiteX3" fmla="*/ 4191000 w 4191000"/>
              <a:gd name="connsiteY3" fmla="*/ 0 h 2725835"/>
              <a:gd name="connsiteX4" fmla="*/ 4191000 w 4191000"/>
              <a:gd name="connsiteY4" fmla="*/ 0 h 2725835"/>
              <a:gd name="connsiteX0" fmla="*/ 0 w 4191000"/>
              <a:gd name="connsiteY0" fmla="*/ 2679700 h 2725835"/>
              <a:gd name="connsiteX1" fmla="*/ 1761102 w 4191000"/>
              <a:gd name="connsiteY1" fmla="*/ 2478130 h 2725835"/>
              <a:gd name="connsiteX2" fmla="*/ 2368406 w 4191000"/>
              <a:gd name="connsiteY2" fmla="*/ 205416 h 2725835"/>
              <a:gd name="connsiteX3" fmla="*/ 4191000 w 4191000"/>
              <a:gd name="connsiteY3" fmla="*/ 0 h 2725835"/>
              <a:gd name="connsiteX4" fmla="*/ 4191000 w 4191000"/>
              <a:gd name="connsiteY4" fmla="*/ 0 h 2725835"/>
              <a:gd name="connsiteX0" fmla="*/ 0 w 4191000"/>
              <a:gd name="connsiteY0" fmla="*/ 2679700 h 2730115"/>
              <a:gd name="connsiteX1" fmla="*/ 1761102 w 4191000"/>
              <a:gd name="connsiteY1" fmla="*/ 2478130 h 2730115"/>
              <a:gd name="connsiteX2" fmla="*/ 2431884 w 4191000"/>
              <a:gd name="connsiteY2" fmla="*/ 139635 h 2730115"/>
              <a:gd name="connsiteX3" fmla="*/ 4191000 w 4191000"/>
              <a:gd name="connsiteY3" fmla="*/ 0 h 2730115"/>
              <a:gd name="connsiteX4" fmla="*/ 4191000 w 4191000"/>
              <a:gd name="connsiteY4" fmla="*/ 0 h 2730115"/>
              <a:gd name="connsiteX0" fmla="*/ 0 w 4191000"/>
              <a:gd name="connsiteY0" fmla="*/ 2694386 h 2747389"/>
              <a:gd name="connsiteX1" fmla="*/ 1761102 w 4191000"/>
              <a:gd name="connsiteY1" fmla="*/ 2492816 h 2747389"/>
              <a:gd name="connsiteX2" fmla="*/ 2495363 w 4191000"/>
              <a:gd name="connsiteY2" fmla="*/ 114853 h 2747389"/>
              <a:gd name="connsiteX3" fmla="*/ 4191000 w 4191000"/>
              <a:gd name="connsiteY3" fmla="*/ 14686 h 2747389"/>
              <a:gd name="connsiteX4" fmla="*/ 4191000 w 4191000"/>
              <a:gd name="connsiteY4" fmla="*/ 14686 h 2747389"/>
              <a:gd name="connsiteX0" fmla="*/ 0 w 4191000"/>
              <a:gd name="connsiteY0" fmla="*/ 2679700 h 2732703"/>
              <a:gd name="connsiteX1" fmla="*/ 1761102 w 4191000"/>
              <a:gd name="connsiteY1" fmla="*/ 2478130 h 2732703"/>
              <a:gd name="connsiteX2" fmla="*/ 2495363 w 4191000"/>
              <a:gd name="connsiteY2" fmla="*/ 100167 h 2732703"/>
              <a:gd name="connsiteX3" fmla="*/ 4191000 w 4191000"/>
              <a:gd name="connsiteY3" fmla="*/ 0 h 2732703"/>
              <a:gd name="connsiteX4" fmla="*/ 4191000 w 4191000"/>
              <a:gd name="connsiteY4" fmla="*/ 0 h 2732703"/>
              <a:gd name="connsiteX0" fmla="*/ 0 w 4191000"/>
              <a:gd name="connsiteY0" fmla="*/ 2684790 h 2737793"/>
              <a:gd name="connsiteX1" fmla="*/ 1761102 w 4191000"/>
              <a:gd name="connsiteY1" fmla="*/ 2483220 h 2737793"/>
              <a:gd name="connsiteX2" fmla="*/ 2495363 w 4191000"/>
              <a:gd name="connsiteY2" fmla="*/ 105257 h 2737793"/>
              <a:gd name="connsiteX3" fmla="*/ 4191000 w 4191000"/>
              <a:gd name="connsiteY3" fmla="*/ 5090 h 2737793"/>
              <a:gd name="connsiteX4" fmla="*/ 4191000 w 4191000"/>
              <a:gd name="connsiteY4" fmla="*/ 5090 h 2737793"/>
              <a:gd name="connsiteX0" fmla="*/ 0 w 4191000"/>
              <a:gd name="connsiteY0" fmla="*/ 2684790 h 2686916"/>
              <a:gd name="connsiteX1" fmla="*/ 1761102 w 4191000"/>
              <a:gd name="connsiteY1" fmla="*/ 2483220 h 2686916"/>
              <a:gd name="connsiteX2" fmla="*/ 2495363 w 4191000"/>
              <a:gd name="connsiteY2" fmla="*/ 105257 h 2686916"/>
              <a:gd name="connsiteX3" fmla="*/ 4191000 w 4191000"/>
              <a:gd name="connsiteY3" fmla="*/ 5090 h 2686916"/>
              <a:gd name="connsiteX4" fmla="*/ 4191000 w 4191000"/>
              <a:gd name="connsiteY4" fmla="*/ 5090 h 2686916"/>
              <a:gd name="connsiteX0" fmla="*/ 0 w 4191000"/>
              <a:gd name="connsiteY0" fmla="*/ 2791388 h 2809467"/>
              <a:gd name="connsiteX1" fmla="*/ 1739942 w 4191000"/>
              <a:gd name="connsiteY1" fmla="*/ 2629287 h 2809467"/>
              <a:gd name="connsiteX2" fmla="*/ 2495363 w 4191000"/>
              <a:gd name="connsiteY2" fmla="*/ 211855 h 2809467"/>
              <a:gd name="connsiteX3" fmla="*/ 4191000 w 4191000"/>
              <a:gd name="connsiteY3" fmla="*/ 111688 h 2809467"/>
              <a:gd name="connsiteX4" fmla="*/ 4191000 w 4191000"/>
              <a:gd name="connsiteY4" fmla="*/ 111688 h 2809467"/>
              <a:gd name="connsiteX0" fmla="*/ 0 w 4191000"/>
              <a:gd name="connsiteY0" fmla="*/ 2791388 h 2791388"/>
              <a:gd name="connsiteX1" fmla="*/ 1739942 w 4191000"/>
              <a:gd name="connsiteY1" fmla="*/ 2629287 h 2791388"/>
              <a:gd name="connsiteX2" fmla="*/ 2495363 w 4191000"/>
              <a:gd name="connsiteY2" fmla="*/ 211855 h 2791388"/>
              <a:gd name="connsiteX3" fmla="*/ 4191000 w 4191000"/>
              <a:gd name="connsiteY3" fmla="*/ 111688 h 2791388"/>
              <a:gd name="connsiteX4" fmla="*/ 4191000 w 4191000"/>
              <a:gd name="connsiteY4" fmla="*/ 111688 h 2791388"/>
              <a:gd name="connsiteX0" fmla="*/ 0 w 4191000"/>
              <a:gd name="connsiteY0" fmla="*/ 2755192 h 2827084"/>
              <a:gd name="connsiteX1" fmla="*/ 1739942 w 4191000"/>
              <a:gd name="connsiteY1" fmla="*/ 2593091 h 2827084"/>
              <a:gd name="connsiteX2" fmla="*/ 2410725 w 4191000"/>
              <a:gd name="connsiteY2" fmla="*/ 228284 h 2827084"/>
              <a:gd name="connsiteX3" fmla="*/ 4191000 w 4191000"/>
              <a:gd name="connsiteY3" fmla="*/ 75492 h 2827084"/>
              <a:gd name="connsiteX4" fmla="*/ 4191000 w 4191000"/>
              <a:gd name="connsiteY4" fmla="*/ 75492 h 2827084"/>
              <a:gd name="connsiteX0" fmla="*/ 0 w 4191000"/>
              <a:gd name="connsiteY0" fmla="*/ 2706850 h 2778742"/>
              <a:gd name="connsiteX1" fmla="*/ 1739942 w 4191000"/>
              <a:gd name="connsiteY1" fmla="*/ 2544749 h 2778742"/>
              <a:gd name="connsiteX2" fmla="*/ 2410725 w 4191000"/>
              <a:gd name="connsiteY2" fmla="*/ 179942 h 2778742"/>
              <a:gd name="connsiteX3" fmla="*/ 4191000 w 4191000"/>
              <a:gd name="connsiteY3" fmla="*/ 27150 h 2778742"/>
              <a:gd name="connsiteX4" fmla="*/ 4191000 w 4191000"/>
              <a:gd name="connsiteY4" fmla="*/ 27150 h 2778742"/>
              <a:gd name="connsiteX0" fmla="*/ 0 w 4191000"/>
              <a:gd name="connsiteY0" fmla="*/ 2692041 h 2763933"/>
              <a:gd name="connsiteX1" fmla="*/ 1739942 w 4191000"/>
              <a:gd name="connsiteY1" fmla="*/ 2529940 h 2763933"/>
              <a:gd name="connsiteX2" fmla="*/ 2410725 w 4191000"/>
              <a:gd name="connsiteY2" fmla="*/ 165133 h 2763933"/>
              <a:gd name="connsiteX3" fmla="*/ 4191000 w 4191000"/>
              <a:gd name="connsiteY3" fmla="*/ 12341 h 2763933"/>
              <a:gd name="connsiteX4" fmla="*/ 4191000 w 4191000"/>
              <a:gd name="connsiteY4" fmla="*/ 12341 h 2763933"/>
              <a:gd name="connsiteX0" fmla="*/ 0 w 4191000"/>
              <a:gd name="connsiteY0" fmla="*/ 2696846 h 2768738"/>
              <a:gd name="connsiteX1" fmla="*/ 1739942 w 4191000"/>
              <a:gd name="connsiteY1" fmla="*/ 2534745 h 2768738"/>
              <a:gd name="connsiteX2" fmla="*/ 2410725 w 4191000"/>
              <a:gd name="connsiteY2" fmla="*/ 169938 h 2768738"/>
              <a:gd name="connsiteX3" fmla="*/ 4191000 w 4191000"/>
              <a:gd name="connsiteY3" fmla="*/ 17146 h 2768738"/>
              <a:gd name="connsiteX4" fmla="*/ 4191000 w 4191000"/>
              <a:gd name="connsiteY4" fmla="*/ 17146 h 2768738"/>
              <a:gd name="connsiteX0" fmla="*/ 0 w 4191000"/>
              <a:gd name="connsiteY0" fmla="*/ 2696846 h 2696846"/>
              <a:gd name="connsiteX1" fmla="*/ 1739942 w 4191000"/>
              <a:gd name="connsiteY1" fmla="*/ 2534745 h 2696846"/>
              <a:gd name="connsiteX2" fmla="*/ 2410725 w 4191000"/>
              <a:gd name="connsiteY2" fmla="*/ 169938 h 2696846"/>
              <a:gd name="connsiteX3" fmla="*/ 4191000 w 4191000"/>
              <a:gd name="connsiteY3" fmla="*/ 17146 h 2696846"/>
              <a:gd name="connsiteX4" fmla="*/ 4191000 w 4191000"/>
              <a:gd name="connsiteY4" fmla="*/ 17146 h 2696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1000" h="2696846">
                <a:moveTo>
                  <a:pt x="0" y="2696846"/>
                </a:moveTo>
                <a:cubicBezTo>
                  <a:pt x="796925" y="2675679"/>
                  <a:pt x="1507431" y="2758554"/>
                  <a:pt x="1739942" y="2534745"/>
                </a:cubicBezTo>
                <a:cubicBezTo>
                  <a:pt x="1972453" y="2310936"/>
                  <a:pt x="2129170" y="444821"/>
                  <a:pt x="2410725" y="169938"/>
                </a:cubicBezTo>
                <a:cubicBezTo>
                  <a:pt x="2692280" y="-104945"/>
                  <a:pt x="3894288" y="42611"/>
                  <a:pt x="4191000" y="17146"/>
                </a:cubicBezTo>
                <a:lnTo>
                  <a:pt x="4191000" y="17146"/>
                </a:ln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7968208" y="2841141"/>
            <a:ext cx="2088232" cy="1316524"/>
          </a:xfrm>
          <a:custGeom>
            <a:avLst/>
            <a:gdLst>
              <a:gd name="connsiteX0" fmla="*/ 0 w 1765300"/>
              <a:gd name="connsiteY0" fmla="*/ 749300 h 749300"/>
              <a:gd name="connsiteX1" fmla="*/ 952500 w 1765300"/>
              <a:gd name="connsiteY1" fmla="*/ 736600 h 749300"/>
              <a:gd name="connsiteX2" fmla="*/ 1765300 w 1765300"/>
              <a:gd name="connsiteY2" fmla="*/ 0 h 749300"/>
              <a:gd name="connsiteX0" fmla="*/ 0 w 1765300"/>
              <a:gd name="connsiteY0" fmla="*/ 749300 h 749300"/>
              <a:gd name="connsiteX1" fmla="*/ 810072 w 1765300"/>
              <a:gd name="connsiteY1" fmla="*/ 743936 h 749300"/>
              <a:gd name="connsiteX2" fmla="*/ 1765300 w 1765300"/>
              <a:gd name="connsiteY2" fmla="*/ 0 h 749300"/>
              <a:gd name="connsiteX0" fmla="*/ 0 w 1765300"/>
              <a:gd name="connsiteY0" fmla="*/ 749300 h 749300"/>
              <a:gd name="connsiteX1" fmla="*/ 853016 w 1765300"/>
              <a:gd name="connsiteY1" fmla="*/ 743936 h 749300"/>
              <a:gd name="connsiteX2" fmla="*/ 1765300 w 1765300"/>
              <a:gd name="connsiteY2" fmla="*/ 0 h 74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65300" h="749300">
                <a:moveTo>
                  <a:pt x="0" y="749300"/>
                </a:moveTo>
                <a:lnTo>
                  <a:pt x="853016" y="743936"/>
                </a:lnTo>
                <a:lnTo>
                  <a:pt x="1765300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033014" y="5868562"/>
            <a:ext cx="21884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i="1" dirty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f(x) = </a:t>
            </a:r>
            <a:r>
              <a:rPr lang="en-US" sz="2400" b="1" i="1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max(0, x</a:t>
            </a:r>
            <a:r>
              <a:rPr lang="en-US" sz="2400" b="1" i="1" dirty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642318" y="5832708"/>
            <a:ext cx="10663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[0, 1]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447928" y="5868562"/>
            <a:ext cx="11913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[-1, 1]</a:t>
            </a:r>
          </a:p>
        </p:txBody>
      </p:sp>
    </p:spTree>
    <p:extLst>
      <p:ext uri="{BB962C8B-B14F-4D97-AF65-F5344CB8AC3E}">
        <p14:creationId xmlns:p14="http://schemas.microsoft.com/office/powerpoint/2010/main" val="110900830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Activation Functions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78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236" y="2262419"/>
            <a:ext cx="10744486" cy="31425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31704" y="6638768"/>
            <a:ext cx="55983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adilmoujahid.com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/posts/2016/06/introduction-deep-learning-python-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caffe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89681660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altLang="zh-TW" sz="9600" dirty="0">
                <a:solidFill>
                  <a:schemeClr val="accent1"/>
                </a:solidFill>
              </a:rPr>
              <a:t>Loss </a:t>
            </a:r>
            <a:br>
              <a:rPr lang="en-US" altLang="zh-TW" sz="9600" dirty="0">
                <a:solidFill>
                  <a:schemeClr val="accent1"/>
                </a:solidFill>
              </a:rPr>
            </a:br>
            <a:r>
              <a:rPr lang="en-US" altLang="zh-TW" sz="9600" dirty="0">
                <a:solidFill>
                  <a:schemeClr val="accent1"/>
                </a:solidFill>
              </a:rPr>
              <a:t>Function</a:t>
            </a:r>
            <a:endParaRPr lang="en-US" sz="96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5562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/>
              <a:t>Artificial Intelligence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Problem Solving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Knowledge and Reasoning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Uncertain Knowledge and Reasoning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rgbClr val="FF0000"/>
                </a:solidFill>
              </a:rPr>
              <a:t>Machine Learning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Communicating, Perceiving, and Acting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Philosophy and Ethics of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Modern Approach </a:t>
            </a:r>
          </a:p>
        </p:txBody>
      </p:sp>
    </p:spTree>
    <p:extLst>
      <p:ext uri="{BB962C8B-B14F-4D97-AF65-F5344CB8AC3E}">
        <p14:creationId xmlns:p14="http://schemas.microsoft.com/office/powerpoint/2010/main" val="275204010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669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Binary Classification: 2 Class</a:t>
            </a:r>
            <a:br>
              <a:rPr lang="en-US">
                <a:solidFill>
                  <a:schemeClr val="accent1"/>
                </a:solidFill>
              </a:rPr>
            </a:br>
            <a:br>
              <a:rPr lang="en-US">
                <a:solidFill>
                  <a:schemeClr val="accent1"/>
                </a:solidFill>
              </a:rPr>
            </a:br>
            <a:r>
              <a:rPr lang="en-US">
                <a:solidFill>
                  <a:schemeClr val="accent1"/>
                </a:solidFill>
              </a:rPr>
              <a:t>Activation </a:t>
            </a:r>
            <a:r>
              <a:rPr lang="en-US" dirty="0">
                <a:solidFill>
                  <a:schemeClr val="accent1"/>
                </a:solidFill>
              </a:rPr>
              <a:t>Function: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Sigmoid</a:t>
            </a:r>
            <a:br>
              <a:rPr lang="en-US" dirty="0">
                <a:solidFill>
                  <a:schemeClr val="accent1"/>
                </a:solidFill>
              </a:rPr>
            </a:b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Loss Function: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Binary Cross-Entropy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80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167353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669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Multiple Classification: 10 Class</a:t>
            </a:r>
            <a:br>
              <a:rPr lang="en-US" dirty="0">
                <a:solidFill>
                  <a:schemeClr val="accent1"/>
                </a:solidFill>
              </a:rPr>
            </a:b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Activation Function: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 err="1">
                <a:solidFill>
                  <a:schemeClr val="accent1"/>
                </a:solidFill>
              </a:rPr>
              <a:t>SoftMAX</a:t>
            </a:r>
            <a:br>
              <a:rPr lang="en-US" dirty="0">
                <a:solidFill>
                  <a:schemeClr val="accent1"/>
                </a:solidFill>
              </a:rPr>
            </a:b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Loss Function: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Categorical Cross-Entropy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81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762114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14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9600" dirty="0">
                <a:solidFill>
                  <a:schemeClr val="accent1"/>
                </a:solidFill>
              </a:rPr>
              <a:t>Dropout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8400" y="1772816"/>
            <a:ext cx="8172400" cy="44758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07568" y="6435763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Srivastava,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Nitish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Geoffrey E. Hinton, Alex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Krizhevsky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Ilya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Sutskever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Ruslan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Salakhutdinov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"Dropout: a simple way to prevent neural networks from overfitting."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Journal of machine learning research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15, no. 1 (2014): 1929-1958.</a:t>
            </a:r>
          </a:p>
        </p:txBody>
      </p:sp>
      <p:sp>
        <p:nvSpPr>
          <p:cNvPr id="8" name="Rectangle 7"/>
          <p:cNvSpPr/>
          <p:nvPr/>
        </p:nvSpPr>
        <p:spPr>
          <a:xfrm>
            <a:off x="1703512" y="1354370"/>
            <a:ext cx="87849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>
                <a:solidFill>
                  <a:schemeClr val="accent1"/>
                </a:solidFill>
              </a:rPr>
              <a:t>Dropout: a simple way to prevent neural networks from overfitting</a:t>
            </a:r>
          </a:p>
        </p:txBody>
      </p:sp>
    </p:spTree>
    <p:extLst>
      <p:ext uri="{BB962C8B-B14F-4D97-AF65-F5344CB8AC3E}">
        <p14:creationId xmlns:p14="http://schemas.microsoft.com/office/powerpoint/2010/main" val="87052841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Learning Algorithm</a:t>
            </a:r>
            <a:endParaRPr lang="en-US" altLang="en-US">
              <a:latin typeface="Calibri" charset="0"/>
              <a:ea typeface="標楷體" charset="-120"/>
            </a:endParaRPr>
          </a:p>
        </p:txBody>
      </p:sp>
      <p:sp>
        <p:nvSpPr>
          <p:cNvPr id="61442" name="Content Placeholder 2"/>
          <p:cNvSpPr>
            <a:spLocks noGrp="1"/>
          </p:cNvSpPr>
          <p:nvPr>
            <p:ph idx="1"/>
          </p:nvPr>
        </p:nvSpPr>
        <p:spPr>
          <a:xfrm>
            <a:off x="748146" y="1816967"/>
            <a:ext cx="10480870" cy="4105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3600" dirty="0">
                <a:latin typeface="Calibri" charset="0"/>
                <a:ea typeface="標楷體" charset="-120"/>
              </a:rPr>
              <a:t>While not done:</a:t>
            </a:r>
          </a:p>
          <a:p>
            <a:pPr marL="400050" lvl="1" indent="0">
              <a:buNone/>
            </a:pPr>
            <a:r>
              <a:rPr lang="en-US" altLang="en-US" sz="3600" dirty="0">
                <a:latin typeface="Calibri" charset="0"/>
                <a:ea typeface="標楷體" charset="-120"/>
              </a:rPr>
              <a:t>Pick a random training example “(input, label)”</a:t>
            </a:r>
          </a:p>
          <a:p>
            <a:pPr marL="400050" lvl="1" indent="0">
              <a:buNone/>
            </a:pPr>
            <a:r>
              <a:rPr lang="en-US" altLang="en-US" sz="3600" dirty="0">
                <a:latin typeface="Calibri" charset="0"/>
                <a:ea typeface="標楷體" charset="-120"/>
              </a:rPr>
              <a:t>Run neural network on “input”</a:t>
            </a:r>
          </a:p>
          <a:p>
            <a:pPr marL="400050" lvl="1" indent="0">
              <a:buNone/>
            </a:pPr>
            <a:r>
              <a:rPr lang="en-US" altLang="en-US" sz="36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Adjust weights on edges to make output closer to “label”</a:t>
            </a:r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C3D982F-8771-9741-9D39-98715327AAD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40014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</p:spTree>
    <p:extLst>
      <p:ext uri="{BB962C8B-B14F-4D97-AF65-F5344CB8AC3E}">
        <p14:creationId xmlns:p14="http://schemas.microsoft.com/office/powerpoint/2010/main" val="348898657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F15580E-8132-694A-B5BE-6F2374C7B7F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40014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  <p:sp>
        <p:nvSpPr>
          <p:cNvPr id="6" name="Oval 5"/>
          <p:cNvSpPr/>
          <p:nvPr/>
        </p:nvSpPr>
        <p:spPr>
          <a:xfrm>
            <a:off x="3863975" y="35131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863975" y="4676776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63975" y="2349500"/>
            <a:ext cx="719138" cy="719138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880100" y="3513139"/>
            <a:ext cx="719138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0" name="Straight Arrow Connector 9"/>
          <p:cNvCxnSpPr>
            <a:stCxn id="7" idx="6"/>
            <a:endCxn id="9" idx="3"/>
          </p:cNvCxnSpPr>
          <p:nvPr/>
        </p:nvCxnSpPr>
        <p:spPr>
          <a:xfrm flipV="1">
            <a:off x="4583113" y="4127500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6"/>
            <a:endCxn id="9" idx="2"/>
          </p:cNvCxnSpPr>
          <p:nvPr/>
        </p:nvCxnSpPr>
        <p:spPr>
          <a:xfrm>
            <a:off x="4583114" y="3873500"/>
            <a:ext cx="1296987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6"/>
            <a:endCxn id="9" idx="1"/>
          </p:cNvCxnSpPr>
          <p:nvPr/>
        </p:nvCxnSpPr>
        <p:spPr>
          <a:xfrm>
            <a:off x="4583113" y="2708275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6"/>
          </p:cNvCxnSpPr>
          <p:nvPr/>
        </p:nvCxnSpPr>
        <p:spPr>
          <a:xfrm flipV="1">
            <a:off x="6599238" y="3860800"/>
            <a:ext cx="1441450" cy="12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475" name="TextBox 216"/>
          <p:cNvSpPr txBox="1">
            <a:spLocks noChangeArrowheads="1"/>
          </p:cNvSpPr>
          <p:nvPr/>
        </p:nvSpPr>
        <p:spPr bwMode="auto">
          <a:xfrm>
            <a:off x="3277430" y="2420939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1</a:t>
            </a:r>
          </a:p>
        </p:txBody>
      </p:sp>
      <p:sp>
        <p:nvSpPr>
          <p:cNvPr id="62476" name="TextBox 216"/>
          <p:cNvSpPr txBox="1">
            <a:spLocks noChangeArrowheads="1"/>
          </p:cNvSpPr>
          <p:nvPr/>
        </p:nvSpPr>
        <p:spPr bwMode="auto">
          <a:xfrm>
            <a:off x="3277430" y="3573464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2</a:t>
            </a:r>
          </a:p>
        </p:txBody>
      </p:sp>
      <p:sp>
        <p:nvSpPr>
          <p:cNvPr id="62477" name="TextBox 216"/>
          <p:cNvSpPr txBox="1">
            <a:spLocks noChangeArrowheads="1"/>
          </p:cNvSpPr>
          <p:nvPr/>
        </p:nvSpPr>
        <p:spPr bwMode="auto">
          <a:xfrm>
            <a:off x="3244886" y="4868864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3</a:t>
            </a:r>
          </a:p>
        </p:txBody>
      </p:sp>
      <p:sp>
        <p:nvSpPr>
          <p:cNvPr id="62478" name="TextBox 216"/>
          <p:cNvSpPr txBox="1">
            <a:spLocks noChangeArrowheads="1"/>
          </p:cNvSpPr>
          <p:nvPr/>
        </p:nvSpPr>
        <p:spPr bwMode="auto">
          <a:xfrm>
            <a:off x="8140492" y="3573464"/>
            <a:ext cx="338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y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62479" name="TextBox 216"/>
          <p:cNvSpPr txBox="1">
            <a:spLocks noChangeArrowheads="1"/>
          </p:cNvSpPr>
          <p:nvPr/>
        </p:nvSpPr>
        <p:spPr bwMode="auto">
          <a:xfrm>
            <a:off x="4827904" y="2492376"/>
            <a:ext cx="8867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-0.21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62480" name="TextBox 216"/>
          <p:cNvSpPr txBox="1">
            <a:spLocks noChangeArrowheads="1"/>
          </p:cNvSpPr>
          <p:nvPr/>
        </p:nvSpPr>
        <p:spPr bwMode="auto">
          <a:xfrm>
            <a:off x="4891936" y="3471864"/>
            <a:ext cx="612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0.3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62481" name="TextBox 216"/>
          <p:cNvSpPr txBox="1">
            <a:spLocks noChangeArrowheads="1"/>
          </p:cNvSpPr>
          <p:nvPr/>
        </p:nvSpPr>
        <p:spPr bwMode="auto">
          <a:xfrm>
            <a:off x="4887174" y="4695826"/>
            <a:ext cx="612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0.7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62482" name="TextBox 216"/>
          <p:cNvSpPr txBox="1">
            <a:spLocks noChangeArrowheads="1"/>
          </p:cNvSpPr>
          <p:nvPr/>
        </p:nvSpPr>
        <p:spPr bwMode="auto">
          <a:xfrm>
            <a:off x="4756150" y="1557339"/>
            <a:ext cx="12906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Weights</a:t>
            </a:r>
            <a:endParaRPr lang="en-US" altLang="en-US" baseline="-25000">
              <a:solidFill>
                <a:srgbClr val="FF0000"/>
              </a:solidFill>
            </a:endParaRPr>
          </a:p>
        </p:txBody>
      </p:sp>
      <p:sp>
        <p:nvSpPr>
          <p:cNvPr id="62483" name="TextBox 216"/>
          <p:cNvSpPr txBox="1">
            <a:spLocks noChangeArrowheads="1"/>
          </p:cNvSpPr>
          <p:nvPr/>
        </p:nvSpPr>
        <p:spPr bwMode="auto">
          <a:xfrm>
            <a:off x="1793875" y="3644901"/>
            <a:ext cx="1022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accent1"/>
                </a:solidFill>
              </a:rPr>
              <a:t>Inputs</a:t>
            </a:r>
            <a:endParaRPr lang="en-US" altLang="en-US" baseline="-25000">
              <a:solidFill>
                <a:schemeClr val="accent1"/>
              </a:solidFill>
            </a:endParaRPr>
          </a:p>
        </p:txBody>
      </p:sp>
      <p:sp>
        <p:nvSpPr>
          <p:cNvPr id="62484" name="TextBox 216"/>
          <p:cNvSpPr txBox="1">
            <a:spLocks noChangeArrowheads="1"/>
          </p:cNvSpPr>
          <p:nvPr/>
        </p:nvSpPr>
        <p:spPr bwMode="auto">
          <a:xfrm>
            <a:off x="2208213" y="620713"/>
            <a:ext cx="792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3200" i="1"/>
              <a:t>y = max ( 0, </a:t>
            </a:r>
            <a:r>
              <a:rPr lang="en-US" altLang="en-US" sz="3200" i="1">
                <a:solidFill>
                  <a:srgbClr val="FF0000"/>
                </a:solidFill>
              </a:rPr>
              <a:t>-0.21 </a:t>
            </a:r>
            <a:r>
              <a:rPr lang="en-US" altLang="en-US" sz="3200" i="1"/>
              <a:t>* x</a:t>
            </a:r>
            <a:r>
              <a:rPr lang="en-US" altLang="en-US" sz="3200" i="1" baseline="-25000"/>
              <a:t>1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0.3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2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0.7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3 </a:t>
            </a:r>
            <a:r>
              <a:rPr lang="en-US" altLang="en-US" sz="3200" i="1"/>
              <a:t>)</a:t>
            </a:r>
            <a:endParaRPr lang="en-US" altLang="en-US" sz="3200" i="1" baseline="-25000"/>
          </a:p>
        </p:txBody>
      </p:sp>
    </p:spTree>
    <p:extLst>
      <p:ext uri="{BB962C8B-B14F-4D97-AF65-F5344CB8AC3E}">
        <p14:creationId xmlns:p14="http://schemas.microsoft.com/office/powerpoint/2010/main" val="299871509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A46FD164-2D27-3A41-831A-BFE0C932D0B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40014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  <p:sp>
        <p:nvSpPr>
          <p:cNvPr id="6" name="Oval 5"/>
          <p:cNvSpPr/>
          <p:nvPr/>
        </p:nvSpPr>
        <p:spPr>
          <a:xfrm>
            <a:off x="3863975" y="35131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863975" y="4676776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63975" y="2349500"/>
            <a:ext cx="719138" cy="719138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880100" y="3513139"/>
            <a:ext cx="719138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0" name="Straight Arrow Connector 9"/>
          <p:cNvCxnSpPr>
            <a:stCxn id="7" idx="6"/>
            <a:endCxn id="9" idx="3"/>
          </p:cNvCxnSpPr>
          <p:nvPr/>
        </p:nvCxnSpPr>
        <p:spPr>
          <a:xfrm flipV="1">
            <a:off x="4583113" y="4127500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6"/>
            <a:endCxn id="9" idx="2"/>
          </p:cNvCxnSpPr>
          <p:nvPr/>
        </p:nvCxnSpPr>
        <p:spPr>
          <a:xfrm>
            <a:off x="4583114" y="3873500"/>
            <a:ext cx="1296987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6"/>
            <a:endCxn id="9" idx="1"/>
          </p:cNvCxnSpPr>
          <p:nvPr/>
        </p:nvCxnSpPr>
        <p:spPr>
          <a:xfrm>
            <a:off x="4583113" y="2708275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6"/>
          </p:cNvCxnSpPr>
          <p:nvPr/>
        </p:nvCxnSpPr>
        <p:spPr>
          <a:xfrm flipV="1">
            <a:off x="6599238" y="3860800"/>
            <a:ext cx="1441450" cy="12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499" name="TextBox 216"/>
          <p:cNvSpPr txBox="1">
            <a:spLocks noChangeArrowheads="1"/>
          </p:cNvSpPr>
          <p:nvPr/>
        </p:nvSpPr>
        <p:spPr bwMode="auto">
          <a:xfrm>
            <a:off x="3277430" y="2420939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1</a:t>
            </a:r>
          </a:p>
        </p:txBody>
      </p:sp>
      <p:sp>
        <p:nvSpPr>
          <p:cNvPr id="63500" name="TextBox 216"/>
          <p:cNvSpPr txBox="1">
            <a:spLocks noChangeArrowheads="1"/>
          </p:cNvSpPr>
          <p:nvPr/>
        </p:nvSpPr>
        <p:spPr bwMode="auto">
          <a:xfrm>
            <a:off x="3277430" y="3573464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2</a:t>
            </a:r>
          </a:p>
        </p:txBody>
      </p:sp>
      <p:sp>
        <p:nvSpPr>
          <p:cNvPr id="63501" name="TextBox 216"/>
          <p:cNvSpPr txBox="1">
            <a:spLocks noChangeArrowheads="1"/>
          </p:cNvSpPr>
          <p:nvPr/>
        </p:nvSpPr>
        <p:spPr bwMode="auto">
          <a:xfrm>
            <a:off x="3244886" y="4868864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3</a:t>
            </a:r>
          </a:p>
        </p:txBody>
      </p:sp>
      <p:sp>
        <p:nvSpPr>
          <p:cNvPr id="63502" name="TextBox 216"/>
          <p:cNvSpPr txBox="1">
            <a:spLocks noChangeArrowheads="1"/>
          </p:cNvSpPr>
          <p:nvPr/>
        </p:nvSpPr>
        <p:spPr bwMode="auto">
          <a:xfrm>
            <a:off x="8140492" y="3573464"/>
            <a:ext cx="338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y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63503" name="TextBox 216"/>
          <p:cNvSpPr txBox="1">
            <a:spLocks noChangeArrowheads="1"/>
          </p:cNvSpPr>
          <p:nvPr/>
        </p:nvSpPr>
        <p:spPr bwMode="auto">
          <a:xfrm>
            <a:off x="4827904" y="2492376"/>
            <a:ext cx="8867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6600"/>
                </a:solidFill>
              </a:rPr>
              <a:t>-0.21</a:t>
            </a:r>
            <a:endParaRPr lang="en-US" altLang="en-US" i="1" baseline="-25000">
              <a:solidFill>
                <a:srgbClr val="FF6600"/>
              </a:solidFill>
            </a:endParaRPr>
          </a:p>
        </p:txBody>
      </p:sp>
      <p:sp>
        <p:nvSpPr>
          <p:cNvPr id="63504" name="TextBox 216"/>
          <p:cNvSpPr txBox="1">
            <a:spLocks noChangeArrowheads="1"/>
          </p:cNvSpPr>
          <p:nvPr/>
        </p:nvSpPr>
        <p:spPr bwMode="auto">
          <a:xfrm>
            <a:off x="4891936" y="3471864"/>
            <a:ext cx="612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6600"/>
                </a:solidFill>
              </a:rPr>
              <a:t>0.3</a:t>
            </a:r>
            <a:endParaRPr lang="en-US" altLang="en-US" i="1" baseline="-25000">
              <a:solidFill>
                <a:srgbClr val="FF6600"/>
              </a:solidFill>
            </a:endParaRPr>
          </a:p>
        </p:txBody>
      </p:sp>
      <p:sp>
        <p:nvSpPr>
          <p:cNvPr id="63505" name="TextBox 216"/>
          <p:cNvSpPr txBox="1">
            <a:spLocks noChangeArrowheads="1"/>
          </p:cNvSpPr>
          <p:nvPr/>
        </p:nvSpPr>
        <p:spPr bwMode="auto">
          <a:xfrm>
            <a:off x="4801413" y="4695826"/>
            <a:ext cx="7841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0.65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63506" name="TextBox 216"/>
          <p:cNvSpPr txBox="1">
            <a:spLocks noChangeArrowheads="1"/>
          </p:cNvSpPr>
          <p:nvPr/>
        </p:nvSpPr>
        <p:spPr bwMode="auto">
          <a:xfrm>
            <a:off x="4756150" y="1557339"/>
            <a:ext cx="12906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Weights</a:t>
            </a:r>
            <a:endParaRPr lang="en-US" altLang="en-US" baseline="-25000">
              <a:solidFill>
                <a:srgbClr val="FF0000"/>
              </a:solidFill>
            </a:endParaRPr>
          </a:p>
        </p:txBody>
      </p:sp>
      <p:sp>
        <p:nvSpPr>
          <p:cNvPr id="63507" name="TextBox 216"/>
          <p:cNvSpPr txBox="1">
            <a:spLocks noChangeArrowheads="1"/>
          </p:cNvSpPr>
          <p:nvPr/>
        </p:nvSpPr>
        <p:spPr bwMode="auto">
          <a:xfrm>
            <a:off x="1793875" y="3644901"/>
            <a:ext cx="1022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accent1"/>
                </a:solidFill>
              </a:rPr>
              <a:t>Inputs</a:t>
            </a:r>
            <a:endParaRPr lang="en-US" altLang="en-US" baseline="-25000">
              <a:solidFill>
                <a:schemeClr val="accent1"/>
              </a:solidFill>
            </a:endParaRPr>
          </a:p>
        </p:txBody>
      </p:sp>
      <p:sp>
        <p:nvSpPr>
          <p:cNvPr id="63508" name="TextBox 216"/>
          <p:cNvSpPr txBox="1">
            <a:spLocks noChangeArrowheads="1"/>
          </p:cNvSpPr>
          <p:nvPr/>
        </p:nvSpPr>
        <p:spPr bwMode="auto">
          <a:xfrm>
            <a:off x="2251075" y="44451"/>
            <a:ext cx="8382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3200"/>
              <a:t>Next time:</a:t>
            </a:r>
          </a:p>
          <a:p>
            <a:pPr algn="ctr" eaLnBrk="1" hangingPunct="1"/>
            <a:r>
              <a:rPr lang="en-US" altLang="en-US" sz="3200" i="1"/>
              <a:t>y = max ( 0, </a:t>
            </a:r>
            <a:r>
              <a:rPr lang="en-US" altLang="en-US" sz="3200" i="1">
                <a:solidFill>
                  <a:srgbClr val="FF0000"/>
                </a:solidFill>
              </a:rPr>
              <a:t>-0.23 </a:t>
            </a:r>
            <a:r>
              <a:rPr lang="en-US" altLang="en-US" sz="3200" i="1"/>
              <a:t>* x</a:t>
            </a:r>
            <a:r>
              <a:rPr lang="en-US" altLang="en-US" sz="3200" i="1" baseline="-25000"/>
              <a:t>1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0.31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2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0.65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3 </a:t>
            </a:r>
            <a:r>
              <a:rPr lang="en-US" altLang="en-US" sz="3200" i="1"/>
              <a:t>)</a:t>
            </a:r>
            <a:endParaRPr lang="en-US" altLang="en-US" sz="3200" i="1" baseline="-25000"/>
          </a:p>
        </p:txBody>
      </p:sp>
      <p:sp>
        <p:nvSpPr>
          <p:cNvPr id="63509" name="TextBox 216"/>
          <p:cNvSpPr txBox="1">
            <a:spLocks noChangeArrowheads="1"/>
          </p:cNvSpPr>
          <p:nvPr/>
        </p:nvSpPr>
        <p:spPr bwMode="auto">
          <a:xfrm>
            <a:off x="2208213" y="1044575"/>
            <a:ext cx="792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3200" i="1"/>
              <a:t>y = max ( 0, </a:t>
            </a:r>
            <a:r>
              <a:rPr lang="en-US" altLang="en-US" sz="3200" i="1">
                <a:solidFill>
                  <a:srgbClr val="FF0000"/>
                </a:solidFill>
              </a:rPr>
              <a:t>-0.21 </a:t>
            </a:r>
            <a:r>
              <a:rPr lang="en-US" altLang="en-US" sz="3200" i="1"/>
              <a:t>* x</a:t>
            </a:r>
            <a:r>
              <a:rPr lang="en-US" altLang="en-US" sz="3200" i="1" baseline="-25000"/>
              <a:t>1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0.3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2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0.7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3 </a:t>
            </a:r>
            <a:r>
              <a:rPr lang="en-US" altLang="en-US" sz="3200" i="1"/>
              <a:t>)</a:t>
            </a:r>
            <a:endParaRPr lang="en-US" altLang="en-US" sz="3200" i="1" baseline="-25000"/>
          </a:p>
        </p:txBody>
      </p:sp>
      <p:sp>
        <p:nvSpPr>
          <p:cNvPr id="63510" name="TextBox 216"/>
          <p:cNvSpPr txBox="1">
            <a:spLocks noChangeArrowheads="1"/>
          </p:cNvSpPr>
          <p:nvPr/>
        </p:nvSpPr>
        <p:spPr bwMode="auto">
          <a:xfrm>
            <a:off x="4827904" y="2205039"/>
            <a:ext cx="8867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-0.23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63511" name="TextBox 216"/>
          <p:cNvSpPr txBox="1">
            <a:spLocks noChangeArrowheads="1"/>
          </p:cNvSpPr>
          <p:nvPr/>
        </p:nvSpPr>
        <p:spPr bwMode="auto">
          <a:xfrm>
            <a:off x="4806175" y="3182939"/>
            <a:ext cx="7841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0.31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63512" name="TextBox 216"/>
          <p:cNvSpPr txBox="1">
            <a:spLocks noChangeArrowheads="1"/>
          </p:cNvSpPr>
          <p:nvPr/>
        </p:nvSpPr>
        <p:spPr bwMode="auto">
          <a:xfrm>
            <a:off x="4879236" y="5013326"/>
            <a:ext cx="612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6600"/>
                </a:solidFill>
              </a:rPr>
              <a:t>0.7</a:t>
            </a:r>
            <a:endParaRPr lang="en-US" altLang="en-US" i="1" baseline="-25000">
              <a:solidFill>
                <a:srgbClr val="FF6600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4872038" y="5157788"/>
            <a:ext cx="576262" cy="215900"/>
          </a:xfrm>
          <a:prstGeom prst="straightConnector1">
            <a:avLst/>
          </a:prstGeom>
          <a:ln w="38100" cmpd="sng">
            <a:solidFill>
              <a:schemeClr val="bg1">
                <a:lumMod val="6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4943476" y="3573463"/>
            <a:ext cx="576263" cy="215900"/>
          </a:xfrm>
          <a:prstGeom prst="straightConnector1">
            <a:avLst/>
          </a:prstGeom>
          <a:ln w="38100" cmpd="sng">
            <a:solidFill>
              <a:schemeClr val="bg1">
                <a:lumMod val="6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5024438" y="2636838"/>
            <a:ext cx="576262" cy="215900"/>
          </a:xfrm>
          <a:prstGeom prst="straightConnector1">
            <a:avLst/>
          </a:prstGeom>
          <a:ln w="38100" cmpd="sng">
            <a:solidFill>
              <a:schemeClr val="bg1">
                <a:lumMod val="6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63509" idx="1"/>
          </p:cNvCxnSpPr>
          <p:nvPr/>
        </p:nvCxnSpPr>
        <p:spPr>
          <a:xfrm>
            <a:off x="2208214" y="1336676"/>
            <a:ext cx="7920037" cy="4763"/>
          </a:xfrm>
          <a:prstGeom prst="straightConnector1">
            <a:avLst/>
          </a:prstGeom>
          <a:ln w="38100" cmpd="sng">
            <a:solidFill>
              <a:schemeClr val="bg1">
                <a:lumMod val="6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50176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911669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chemeClr val="accent1"/>
                </a:solidFill>
              </a:rPr>
              <a:t>Optimizer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Stochastic Gradient Descent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(SGD)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86</a:t>
            </a:fld>
            <a:endParaRPr lang="zh-TW" altLang="en-US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2999658" y="2492896"/>
            <a:ext cx="15869" cy="36004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999656" y="6093296"/>
            <a:ext cx="5256584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216"/>
          <p:cNvSpPr txBox="1">
            <a:spLocks noChangeArrowheads="1"/>
          </p:cNvSpPr>
          <p:nvPr/>
        </p:nvSpPr>
        <p:spPr bwMode="auto">
          <a:xfrm>
            <a:off x="5288126" y="6093297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/>
              <a:t>w</a:t>
            </a:r>
            <a:endParaRPr lang="en-US" altLang="en-US" i="1" baseline="-25000"/>
          </a:p>
        </p:txBody>
      </p:sp>
      <p:sp>
        <p:nvSpPr>
          <p:cNvPr id="13" name="TextBox 216"/>
          <p:cNvSpPr txBox="1">
            <a:spLocks noChangeArrowheads="1"/>
          </p:cNvSpPr>
          <p:nvPr/>
        </p:nvSpPr>
        <p:spPr bwMode="auto">
          <a:xfrm>
            <a:off x="2135561" y="3212977"/>
            <a:ext cx="7665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/>
              <a:t>J(w</a:t>
            </a:r>
            <a:r>
              <a:rPr lang="en-US" altLang="en-US" i="1" dirty="0"/>
              <a:t>)</a:t>
            </a:r>
          </a:p>
        </p:txBody>
      </p:sp>
      <p:sp>
        <p:nvSpPr>
          <p:cNvPr id="15" name="Freeform 14"/>
          <p:cNvSpPr/>
          <p:nvPr/>
        </p:nvSpPr>
        <p:spPr>
          <a:xfrm>
            <a:off x="3375567" y="2958599"/>
            <a:ext cx="4232602" cy="2694816"/>
          </a:xfrm>
          <a:custGeom>
            <a:avLst/>
            <a:gdLst>
              <a:gd name="connsiteX0" fmla="*/ 0 w 3515932"/>
              <a:gd name="connsiteY0" fmla="*/ 0 h 2691685"/>
              <a:gd name="connsiteX1" fmla="*/ 1725769 w 3515932"/>
              <a:gd name="connsiteY1" fmla="*/ 2691685 h 2691685"/>
              <a:gd name="connsiteX2" fmla="*/ 3515932 w 3515932"/>
              <a:gd name="connsiteY2" fmla="*/ 0 h 2691685"/>
              <a:gd name="connsiteX0" fmla="*/ 0 w 3515932"/>
              <a:gd name="connsiteY0" fmla="*/ 0 h 2744669"/>
              <a:gd name="connsiteX1" fmla="*/ 1896650 w 3515932"/>
              <a:gd name="connsiteY1" fmla="*/ 2744669 h 2744669"/>
              <a:gd name="connsiteX2" fmla="*/ 3515932 w 3515932"/>
              <a:gd name="connsiteY2" fmla="*/ 0 h 2744669"/>
              <a:gd name="connsiteX0" fmla="*/ 0 w 3515932"/>
              <a:gd name="connsiteY0" fmla="*/ 0 h 2745032"/>
              <a:gd name="connsiteX1" fmla="*/ 1896650 w 3515932"/>
              <a:gd name="connsiteY1" fmla="*/ 2744669 h 2745032"/>
              <a:gd name="connsiteX2" fmla="*/ 3515932 w 3515932"/>
              <a:gd name="connsiteY2" fmla="*/ 0 h 2745032"/>
              <a:gd name="connsiteX0" fmla="*/ 0 w 3515932"/>
              <a:gd name="connsiteY0" fmla="*/ 0 h 2745046"/>
              <a:gd name="connsiteX1" fmla="*/ 1896650 w 3515932"/>
              <a:gd name="connsiteY1" fmla="*/ 2744669 h 2745046"/>
              <a:gd name="connsiteX2" fmla="*/ 3515932 w 3515932"/>
              <a:gd name="connsiteY2" fmla="*/ 0 h 2745046"/>
              <a:gd name="connsiteX0" fmla="*/ 0 w 3515932"/>
              <a:gd name="connsiteY0" fmla="*/ 0 h 2745118"/>
              <a:gd name="connsiteX1" fmla="*/ 1896650 w 3515932"/>
              <a:gd name="connsiteY1" fmla="*/ 2744669 h 2745118"/>
              <a:gd name="connsiteX2" fmla="*/ 3515932 w 3515932"/>
              <a:gd name="connsiteY2" fmla="*/ 0 h 2745118"/>
              <a:gd name="connsiteX0" fmla="*/ 0 w 3515932"/>
              <a:gd name="connsiteY0" fmla="*/ 0 h 2771601"/>
              <a:gd name="connsiteX1" fmla="*/ 1811065 w 3515932"/>
              <a:gd name="connsiteY1" fmla="*/ 2771162 h 2771601"/>
              <a:gd name="connsiteX2" fmla="*/ 3515932 w 3515932"/>
              <a:gd name="connsiteY2" fmla="*/ 0 h 2771601"/>
              <a:gd name="connsiteX0" fmla="*/ 0 w 3515932"/>
              <a:gd name="connsiteY0" fmla="*/ 0 h 2771601"/>
              <a:gd name="connsiteX1" fmla="*/ 1875254 w 3515932"/>
              <a:gd name="connsiteY1" fmla="*/ 2771162 h 2771601"/>
              <a:gd name="connsiteX2" fmla="*/ 3515932 w 3515932"/>
              <a:gd name="connsiteY2" fmla="*/ 0 h 277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15932" h="2771601">
                <a:moveTo>
                  <a:pt x="0" y="0"/>
                </a:moveTo>
                <a:cubicBezTo>
                  <a:pt x="142832" y="1624005"/>
                  <a:pt x="465013" y="2797654"/>
                  <a:pt x="1875254" y="2771162"/>
                </a:cubicBezTo>
                <a:cubicBezTo>
                  <a:pt x="3285495" y="2744670"/>
                  <a:pt x="3515932" y="0"/>
                  <a:pt x="3515932" y="0"/>
                </a:cubicBezTo>
              </a:path>
            </a:pathLst>
          </a:cu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960096" y="3933056"/>
            <a:ext cx="360040" cy="32079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6744072" y="3140970"/>
            <a:ext cx="1008112" cy="2512447"/>
          </a:xfrm>
          <a:prstGeom prst="straightConnector1">
            <a:avLst/>
          </a:prstGeom>
          <a:ln w="38100" cmpd="sng">
            <a:solidFill>
              <a:srgbClr val="C00000"/>
            </a:solidFill>
            <a:prstDash val="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6807282" y="4306008"/>
            <a:ext cx="257108" cy="464755"/>
          </a:xfrm>
          <a:prstGeom prst="straightConnector1">
            <a:avLst/>
          </a:prstGeom>
          <a:ln w="38100" cmpd="sng">
            <a:solidFill>
              <a:schemeClr val="accent2">
                <a:lumMod val="60000"/>
                <a:lumOff val="4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6330016" y="4885710"/>
            <a:ext cx="414057" cy="415499"/>
          </a:xfrm>
          <a:prstGeom prst="straightConnector1">
            <a:avLst/>
          </a:prstGeom>
          <a:ln w="38100" cmpd="sng">
            <a:solidFill>
              <a:schemeClr val="accent2">
                <a:lumMod val="60000"/>
                <a:lumOff val="4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5737158" y="5306691"/>
            <a:ext cx="574866" cy="173362"/>
          </a:xfrm>
          <a:prstGeom prst="straightConnector1">
            <a:avLst/>
          </a:prstGeom>
          <a:ln w="38100" cmpd="sng">
            <a:solidFill>
              <a:schemeClr val="accent2">
                <a:lumMod val="60000"/>
                <a:lumOff val="4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216"/>
          <p:cNvSpPr txBox="1">
            <a:spLocks noChangeArrowheads="1"/>
          </p:cNvSpPr>
          <p:nvPr/>
        </p:nvSpPr>
        <p:spPr bwMode="auto">
          <a:xfrm>
            <a:off x="6043659" y="3147679"/>
            <a:ext cx="107593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Initial </a:t>
            </a:r>
            <a:br>
              <a:rPr lang="en-US" altLang="en-US">
                <a:solidFill>
                  <a:srgbClr val="FF0000"/>
                </a:solidFill>
              </a:rPr>
            </a:br>
            <a:r>
              <a:rPr lang="en-US" altLang="en-US">
                <a:solidFill>
                  <a:srgbClr val="FF0000"/>
                </a:solidFill>
              </a:rPr>
              <a:t>weight</a:t>
            </a:r>
            <a:endParaRPr lang="en-US" altLang="en-US" baseline="-25000" dirty="0">
              <a:solidFill>
                <a:srgbClr val="FF0000"/>
              </a:solidFill>
            </a:endParaRPr>
          </a:p>
        </p:txBody>
      </p:sp>
      <p:sp>
        <p:nvSpPr>
          <p:cNvPr id="42" name="TextBox 216"/>
          <p:cNvSpPr txBox="1">
            <a:spLocks noChangeArrowheads="1"/>
          </p:cNvSpPr>
          <p:nvPr/>
        </p:nvSpPr>
        <p:spPr bwMode="auto">
          <a:xfrm>
            <a:off x="7583864" y="3332344"/>
            <a:ext cx="14494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C00000"/>
                </a:solidFill>
              </a:rPr>
              <a:t>Gradient</a:t>
            </a:r>
            <a:endParaRPr lang="en-US" altLang="en-US" b="1" baseline="-25000" dirty="0">
              <a:solidFill>
                <a:srgbClr val="C00000"/>
              </a:solidFill>
            </a:endParaRPr>
          </a:p>
        </p:txBody>
      </p:sp>
      <p:sp>
        <p:nvSpPr>
          <p:cNvPr id="43" name="TextBox 216"/>
          <p:cNvSpPr txBox="1">
            <a:spLocks noChangeArrowheads="1"/>
          </p:cNvSpPr>
          <p:nvPr/>
        </p:nvSpPr>
        <p:spPr bwMode="auto">
          <a:xfrm>
            <a:off x="4339884" y="4488657"/>
            <a:ext cx="181011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dirty="0">
                <a:solidFill>
                  <a:srgbClr val="FF0000"/>
                </a:solidFill>
              </a:rPr>
              <a:t>Global </a:t>
            </a:r>
            <a:r>
              <a:rPr lang="en-US" altLang="en-US">
                <a:solidFill>
                  <a:srgbClr val="FF0000"/>
                </a:solidFill>
              </a:rPr>
              <a:t>cost </a:t>
            </a:r>
            <a:br>
              <a:rPr lang="en-US" altLang="en-US">
                <a:solidFill>
                  <a:srgbClr val="FF0000"/>
                </a:solidFill>
              </a:rPr>
            </a:br>
            <a:r>
              <a:rPr lang="en-US" altLang="en-US">
                <a:solidFill>
                  <a:srgbClr val="FF0000"/>
                </a:solidFill>
              </a:rPr>
              <a:t>minimum</a:t>
            </a:r>
            <a:endParaRPr lang="en-US" altLang="en-US" baseline="-25000" dirty="0">
              <a:solidFill>
                <a:srgbClr val="FF00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5316122" y="5319654"/>
            <a:ext cx="360040" cy="32079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37575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3F7E6F0B-2835-984C-A8A8-66B84017790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451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825501"/>
            <a:ext cx="9144000" cy="519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40014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</p:spTree>
    <p:extLst>
      <p:ext uri="{BB962C8B-B14F-4D97-AF65-F5344CB8AC3E}">
        <p14:creationId xmlns:p14="http://schemas.microsoft.com/office/powerpoint/2010/main" val="152679399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003" y="150750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Neural Network and Deep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88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174" y="1556792"/>
            <a:ext cx="8382626" cy="46805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79127" y="6381329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chemeClr val="bg1">
                    <a:lumMod val="75000"/>
                  </a:schemeClr>
                </a:solidFill>
              </a:rPr>
              <a:t>Source: 3Blue1Brown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(2017), But what *is* a Neural Network? | Chapter 1, deep learning,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https://www.youtube.com/watch?v=aircAruvnKk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19229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600" dirty="0">
                <a:solidFill>
                  <a:schemeClr val="accent1"/>
                </a:solidFill>
              </a:rPr>
              <a:t>Gradient Descent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how neural networks learn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25216" y="6351712"/>
            <a:ext cx="7643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200">
                <a:solidFill>
                  <a:schemeClr val="bg1">
                    <a:lumMod val="75000"/>
                  </a:schemeClr>
                </a:solidFill>
              </a:rPr>
              <a:t>: 3Blue1Brown (2017), Gradient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descent, how neural networks learn | Chapter 2, deep learning, 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https://www.youtube.com/watch?v=IHZwWFHWa-w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529" y="1988840"/>
            <a:ext cx="8487653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89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Intelligence: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8800" dirty="0">
                <a:solidFill>
                  <a:srgbClr val="FF0000"/>
                </a:solidFill>
              </a:rPr>
              <a:t>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168792538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7200">
                <a:solidFill>
                  <a:schemeClr val="accent1"/>
                </a:solidFill>
              </a:rPr>
              <a:t>Backpropagation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657" y="1628800"/>
            <a:ext cx="8199601" cy="45365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08405"/>
            <a:ext cx="7128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3Blue1Brown (2017), What is backpropagation really doing? | Chapter 3, deep learning,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https://www.youtube.com/watch?v=Ilg3gGewQ5U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  <a:latin typeface="Calibri" charset="0"/>
              <a:ea typeface="標楷體" charset="-120"/>
            </a:endParaRPr>
          </a:p>
        </p:txBody>
      </p:sp>
      <p:sp>
        <p:nvSpPr>
          <p:cNvPr id="7" name="Right Arrow 6"/>
          <p:cNvSpPr/>
          <p:nvPr/>
        </p:nvSpPr>
        <p:spPr>
          <a:xfrm rot="10800000">
            <a:off x="4871864" y="1844824"/>
            <a:ext cx="2088232" cy="432048"/>
          </a:xfrm>
          <a:prstGeom prst="rightArrow">
            <a:avLst>
              <a:gd name="adj1" fmla="val 50000"/>
              <a:gd name="adj2" fmla="val 79809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0438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BF337-A99C-7149-9019-1CB88F415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625" y="274638"/>
            <a:ext cx="8505172" cy="6331619"/>
          </a:xfrm>
        </p:spPr>
        <p:txBody>
          <a:bodyPr>
            <a:normAutofit/>
          </a:bodyPr>
          <a:lstStyle/>
          <a:p>
            <a:r>
              <a:rPr lang="en-US" sz="8800" dirty="0">
                <a:solidFill>
                  <a:srgbClr val="C00000"/>
                </a:solidFill>
              </a:rPr>
              <a:t>Convolutional Neural Networks (CNN)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A6621-F43A-B342-955D-CCB74AD66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6289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6DAC8-8880-4E46-9CAA-DC6AC31ED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Convolutional Neural Networks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(CNN)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057088-C58A-E74C-A3C2-F7CEB7A42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53E97A-69EE-E341-96E2-3077ABB1496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9100" y="2386614"/>
            <a:ext cx="8813800" cy="2413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9D05784-E920-AF4F-A13F-9E34C60ADE2B}"/>
              </a:ext>
            </a:extLst>
          </p:cNvPr>
          <p:cNvSpPr/>
          <p:nvPr/>
        </p:nvSpPr>
        <p:spPr>
          <a:xfrm>
            <a:off x="3231356" y="6260453"/>
            <a:ext cx="57292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Source: http://</a:t>
            </a:r>
            <a:r>
              <a:rPr lang="en-US" sz="1000" dirty="0" err="1"/>
              <a:t>yann.lecun.com</a:t>
            </a:r>
            <a:r>
              <a:rPr lang="en-US" sz="1000" dirty="0"/>
              <a:t>/</a:t>
            </a:r>
            <a:r>
              <a:rPr lang="en-US" sz="1000" dirty="0" err="1"/>
              <a:t>exdb</a:t>
            </a:r>
            <a:r>
              <a:rPr lang="en-US" sz="1000" dirty="0"/>
              <a:t>/</a:t>
            </a:r>
            <a:r>
              <a:rPr lang="en-US" sz="1000" dirty="0" err="1"/>
              <a:t>publis</a:t>
            </a:r>
            <a:r>
              <a:rPr lang="en-US" sz="1000" dirty="0"/>
              <a:t>/pdf/lecun-01a.pdf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6241F6-8032-2B4F-8FAD-00B225CAE4FE}"/>
              </a:ext>
            </a:extLst>
          </p:cNvPr>
          <p:cNvSpPr/>
          <p:nvPr/>
        </p:nvSpPr>
        <p:spPr>
          <a:xfrm>
            <a:off x="1824038" y="6506673"/>
            <a:ext cx="83867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Source: </a:t>
            </a:r>
            <a:r>
              <a:rPr lang="en-US" sz="1000" dirty="0" err="1">
                <a:solidFill>
                  <a:srgbClr val="222222"/>
                </a:solidFill>
                <a:latin typeface="Arial" panose="020B0604020202020204" pitchFamily="34" charset="0"/>
              </a:rPr>
              <a:t>LeCun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, Yann, Léon </a:t>
            </a:r>
            <a:r>
              <a:rPr lang="en-US" sz="1000" dirty="0" err="1">
                <a:solidFill>
                  <a:srgbClr val="222222"/>
                </a:solidFill>
                <a:latin typeface="Arial" panose="020B0604020202020204" pitchFamily="34" charset="0"/>
              </a:rPr>
              <a:t>Bottou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rgbClr val="222222"/>
                </a:solidFill>
                <a:latin typeface="Arial" panose="020B0604020202020204" pitchFamily="34" charset="0"/>
              </a:rPr>
              <a:t>Yoshua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222222"/>
                </a:solidFill>
                <a:latin typeface="Arial" panose="020B0604020202020204" pitchFamily="34" charset="0"/>
              </a:rPr>
              <a:t>Bengio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, and Patrick Haffner. </a:t>
            </a:r>
            <a:b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"Gradient-based learning applied to document recognition." </a:t>
            </a:r>
            <a:r>
              <a:rPr lang="en-US" sz="1000" i="1" dirty="0">
                <a:solidFill>
                  <a:srgbClr val="222222"/>
                </a:solidFill>
                <a:latin typeface="Arial" panose="020B0604020202020204" pitchFamily="34" charset="0"/>
              </a:rPr>
              <a:t>Proceedings of the IEEE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 86, no. 11 (1998): 2278-2324.</a:t>
            </a:r>
            <a:endParaRPr lang="en-US" sz="1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9937A9-CD1E-C14A-9A09-4C35C54F6010}"/>
              </a:ext>
            </a:extLst>
          </p:cNvPr>
          <p:cNvSpPr/>
          <p:nvPr/>
        </p:nvSpPr>
        <p:spPr>
          <a:xfrm>
            <a:off x="1841656" y="4921311"/>
            <a:ext cx="85010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Architecture of LeNet-5 (7 Layers)</a:t>
            </a:r>
          </a:p>
          <a:p>
            <a:pPr algn="ctr"/>
            <a:r>
              <a:rPr lang="en-US" sz="3600" dirty="0">
                <a:solidFill>
                  <a:schemeClr val="accent1"/>
                </a:solidFill>
              </a:rPr>
              <a:t>(</a:t>
            </a:r>
            <a:r>
              <a:rPr lang="en-US" sz="3600" dirty="0" err="1">
                <a:solidFill>
                  <a:schemeClr val="accent1"/>
                </a:solidFill>
              </a:rPr>
              <a:t>LeCun</a:t>
            </a:r>
            <a:r>
              <a:rPr lang="en-US" sz="3600" dirty="0">
                <a:solidFill>
                  <a:schemeClr val="accent1"/>
                </a:solidFill>
              </a:rPr>
              <a:t> et al., 1998) </a:t>
            </a:r>
          </a:p>
        </p:txBody>
      </p:sp>
    </p:spTree>
    <p:extLst>
      <p:ext uri="{BB962C8B-B14F-4D97-AF65-F5344CB8AC3E}">
        <p14:creationId xmlns:p14="http://schemas.microsoft.com/office/powerpoint/2010/main" val="68075968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59CCE-34C9-404D-9013-3BB4D83BD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Convolutional Neural Networks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(CNN)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6C1B7-1111-A849-B5A3-5AC7632C70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Convolution</a:t>
            </a:r>
          </a:p>
          <a:p>
            <a:r>
              <a:rPr lang="en-US" sz="4000" dirty="0"/>
              <a:t>Pooling</a:t>
            </a:r>
          </a:p>
          <a:p>
            <a:r>
              <a:rPr lang="en-US" sz="4000" dirty="0"/>
              <a:t>Fully Connection (FC) (Flattening)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D871A6-A304-7541-A138-C25492D32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40507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56172-1387-294C-93BC-80664E9B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622" y="128016"/>
            <a:ext cx="8924543" cy="1042416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accent1"/>
                </a:solidFill>
              </a:rPr>
              <a:t>A friendly introduction to </a:t>
            </a:r>
            <a:br>
              <a:rPr lang="en-US" sz="3000" dirty="0">
                <a:solidFill>
                  <a:schemeClr val="accent1"/>
                </a:solidFill>
              </a:rPr>
            </a:br>
            <a:r>
              <a:rPr lang="en-US" sz="3000" dirty="0">
                <a:solidFill>
                  <a:schemeClr val="accent1"/>
                </a:solidFill>
              </a:rPr>
              <a:t>Convolutional Neural Networks and Image Recognition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56C83-B0E7-BF4A-A67D-A39A8FB55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8818EB-5703-1F4B-8D7E-3852C3A04057}"/>
              </a:ext>
            </a:extLst>
          </p:cNvPr>
          <p:cNvSpPr/>
          <p:nvPr/>
        </p:nvSpPr>
        <p:spPr>
          <a:xfrm>
            <a:off x="2299844" y="6484635"/>
            <a:ext cx="76260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Luis Serrano (2017), A friendly introduction to Convolutional Neural Networks and Image Recognition, </a:t>
            </a:r>
          </a:p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https://www.youtube.com/watch?v=2-Ol7ZB0MmU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8EF9047-B0D6-3F47-8466-DBFA456E67CE}"/>
              </a:ext>
            </a:extLst>
          </p:cNvPr>
          <p:cNvGrpSpPr/>
          <p:nvPr/>
        </p:nvGrpSpPr>
        <p:grpSpPr>
          <a:xfrm>
            <a:off x="1903212" y="3322349"/>
            <a:ext cx="960120" cy="959071"/>
            <a:chOff x="2371784" y="1741790"/>
            <a:chExt cx="960120" cy="95907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272D139-D223-C941-BFAB-E7B4A26A5542}"/>
                </a:ext>
              </a:extLst>
            </p:cNvPr>
            <p:cNvSpPr/>
            <p:nvPr/>
          </p:nvSpPr>
          <p:spPr>
            <a:xfrm>
              <a:off x="2371784" y="1741790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80380A-6DED-D146-BA82-878EB71B29C8}"/>
                </a:ext>
              </a:extLst>
            </p:cNvPr>
            <p:cNvSpPr/>
            <p:nvPr/>
          </p:nvSpPr>
          <p:spPr>
            <a:xfrm>
              <a:off x="2691776" y="174179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D0075AF-00CD-2E45-8581-DA4A4679E2D6}"/>
                </a:ext>
              </a:extLst>
            </p:cNvPr>
            <p:cNvSpPr/>
            <p:nvPr/>
          </p:nvSpPr>
          <p:spPr>
            <a:xfrm>
              <a:off x="3011864" y="1741790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2B36311-6252-074C-82FC-E0FE35685A5D}"/>
                </a:ext>
              </a:extLst>
            </p:cNvPr>
            <p:cNvSpPr/>
            <p:nvPr/>
          </p:nvSpPr>
          <p:spPr>
            <a:xfrm>
              <a:off x="2371784" y="206078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6654360-EFCD-2542-BF8A-CC1F647043C9}"/>
                </a:ext>
              </a:extLst>
            </p:cNvPr>
            <p:cNvSpPr/>
            <p:nvPr/>
          </p:nvSpPr>
          <p:spPr>
            <a:xfrm>
              <a:off x="3011864" y="206078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19672B2-428D-BB42-9060-363055B06B96}"/>
                </a:ext>
              </a:extLst>
            </p:cNvPr>
            <p:cNvSpPr/>
            <p:nvPr/>
          </p:nvSpPr>
          <p:spPr>
            <a:xfrm>
              <a:off x="2691824" y="2059732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2190A24-7DF7-0E4E-B723-036DC7A85321}"/>
                </a:ext>
              </a:extLst>
            </p:cNvPr>
            <p:cNvSpPr/>
            <p:nvPr/>
          </p:nvSpPr>
          <p:spPr>
            <a:xfrm>
              <a:off x="2371784" y="2380821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D1B4A7F-B8DE-4F4C-AE0A-C8A33796F451}"/>
                </a:ext>
              </a:extLst>
            </p:cNvPr>
            <p:cNvSpPr/>
            <p:nvPr/>
          </p:nvSpPr>
          <p:spPr>
            <a:xfrm>
              <a:off x="2691776" y="2379772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EA161B1-C4D4-7945-8046-5AF9847D9D42}"/>
                </a:ext>
              </a:extLst>
            </p:cNvPr>
            <p:cNvSpPr/>
            <p:nvPr/>
          </p:nvSpPr>
          <p:spPr>
            <a:xfrm>
              <a:off x="3011816" y="2379772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C1A7243F-A1CE-5444-A0EB-EC713063C865}"/>
              </a:ext>
            </a:extLst>
          </p:cNvPr>
          <p:cNvGrpSpPr/>
          <p:nvPr/>
        </p:nvGrpSpPr>
        <p:grpSpPr>
          <a:xfrm>
            <a:off x="8415513" y="4799290"/>
            <a:ext cx="643830" cy="639031"/>
            <a:chOff x="1665905" y="3848612"/>
            <a:chExt cx="643830" cy="639031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DDBE407D-1132-C04E-A93C-597F363E5185}"/>
                </a:ext>
              </a:extLst>
            </p:cNvPr>
            <p:cNvSpPr/>
            <p:nvPr/>
          </p:nvSpPr>
          <p:spPr>
            <a:xfrm>
              <a:off x="1669655" y="3848612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0EAEC372-EE1D-2349-9407-883251EBC7C3}"/>
                </a:ext>
              </a:extLst>
            </p:cNvPr>
            <p:cNvSpPr/>
            <p:nvPr/>
          </p:nvSpPr>
          <p:spPr>
            <a:xfrm>
              <a:off x="1989647" y="3848612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B3B6F6B1-2B21-E845-B1E8-04B30267DBD8}"/>
                </a:ext>
              </a:extLst>
            </p:cNvPr>
            <p:cNvSpPr/>
            <p:nvPr/>
          </p:nvSpPr>
          <p:spPr>
            <a:xfrm>
              <a:off x="1669655" y="4167603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14F1FA6-7D42-6641-B381-A9DF6BCD1A94}"/>
                </a:ext>
              </a:extLst>
            </p:cNvPr>
            <p:cNvSpPr/>
            <p:nvPr/>
          </p:nvSpPr>
          <p:spPr>
            <a:xfrm>
              <a:off x="1989695" y="4166554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CF283CBE-6A2D-9F4D-85B9-04F86F9FE7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85945" y="3854151"/>
              <a:ext cx="320640" cy="31794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E8892B4-D55E-E34E-A891-84BE079FF0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5905" y="4157036"/>
              <a:ext cx="319992" cy="32004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0BE4BE57-6123-DE42-A5D1-9BBE78190698}"/>
              </a:ext>
            </a:extLst>
          </p:cNvPr>
          <p:cNvGrpSpPr/>
          <p:nvPr/>
        </p:nvGrpSpPr>
        <p:grpSpPr>
          <a:xfrm>
            <a:off x="8415513" y="2122317"/>
            <a:ext cx="647924" cy="644769"/>
            <a:chOff x="1693772" y="5001617"/>
            <a:chExt cx="647924" cy="644769"/>
          </a:xfrm>
        </p:grpSpPr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B0F19EAC-F231-5645-847B-21025929DC3A}"/>
                </a:ext>
              </a:extLst>
            </p:cNvPr>
            <p:cNvSpPr/>
            <p:nvPr/>
          </p:nvSpPr>
          <p:spPr>
            <a:xfrm>
              <a:off x="1693820" y="5001617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37B4CAAD-1A6A-9249-80A3-98A067E58F60}"/>
                </a:ext>
              </a:extLst>
            </p:cNvPr>
            <p:cNvSpPr/>
            <p:nvPr/>
          </p:nvSpPr>
          <p:spPr>
            <a:xfrm>
              <a:off x="2013812" y="5001617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5C62301A-3BB9-0844-AB38-DE548A2EEC10}"/>
                </a:ext>
              </a:extLst>
            </p:cNvPr>
            <p:cNvSpPr/>
            <p:nvPr/>
          </p:nvSpPr>
          <p:spPr>
            <a:xfrm>
              <a:off x="1693820" y="5320608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A7F32001-1FD5-8F43-A43F-175F3AF5D173}"/>
                </a:ext>
              </a:extLst>
            </p:cNvPr>
            <p:cNvSpPr/>
            <p:nvPr/>
          </p:nvSpPr>
          <p:spPr>
            <a:xfrm>
              <a:off x="2013860" y="5319559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67DF9159-252E-A74E-84DA-9278149C8FB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93772" y="5012108"/>
              <a:ext cx="327884" cy="32682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8117A632-2AEC-2144-9706-4D8BC9B1FA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21656" y="5329494"/>
              <a:ext cx="320040" cy="316892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8" name="Right Arrow 317">
            <a:extLst>
              <a:ext uri="{FF2B5EF4-FFF2-40B4-BE49-F238E27FC236}">
                <a16:creationId xmlns:a16="http://schemas.microsoft.com/office/drawing/2014/main" id="{0C6CFA9A-90A5-A444-ADCB-09B43156A5B1}"/>
              </a:ext>
            </a:extLst>
          </p:cNvPr>
          <p:cNvSpPr/>
          <p:nvPr/>
        </p:nvSpPr>
        <p:spPr>
          <a:xfrm rot="20177811">
            <a:off x="3079306" y="2902798"/>
            <a:ext cx="2621392" cy="16152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F0A2D9D-CC25-CF41-A28B-E1403F361546}"/>
              </a:ext>
            </a:extLst>
          </p:cNvPr>
          <p:cNvGrpSpPr/>
          <p:nvPr/>
        </p:nvGrpSpPr>
        <p:grpSpPr>
          <a:xfrm>
            <a:off x="5840719" y="2122317"/>
            <a:ext cx="640080" cy="639031"/>
            <a:chOff x="4108173" y="2122316"/>
            <a:chExt cx="640080" cy="639031"/>
          </a:xfrm>
        </p:grpSpPr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97A5A0BD-B0ED-014D-8942-0358399F7C21}"/>
                </a:ext>
              </a:extLst>
            </p:cNvPr>
            <p:cNvSpPr/>
            <p:nvPr/>
          </p:nvSpPr>
          <p:spPr>
            <a:xfrm>
              <a:off x="4108173" y="2122316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A38EBDF6-4DA0-9E4E-AEEB-F000DEF934AE}"/>
                </a:ext>
              </a:extLst>
            </p:cNvPr>
            <p:cNvSpPr/>
            <p:nvPr/>
          </p:nvSpPr>
          <p:spPr>
            <a:xfrm>
              <a:off x="4428165" y="2122316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-4</a:t>
              </a:r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EAEE5E78-F5D2-144B-88A5-D181B2008AAF}"/>
                </a:ext>
              </a:extLst>
            </p:cNvPr>
            <p:cNvSpPr/>
            <p:nvPr/>
          </p:nvSpPr>
          <p:spPr>
            <a:xfrm>
              <a:off x="4108173" y="2441307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-4</a:t>
              </a: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C8C2B714-FA72-CA43-B1C6-E158A0270F2D}"/>
                </a:ext>
              </a:extLst>
            </p:cNvPr>
            <p:cNvSpPr/>
            <p:nvPr/>
          </p:nvSpPr>
          <p:spPr>
            <a:xfrm>
              <a:off x="4428213" y="2440258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B94D121-F7B7-DA4C-8F26-825352EE16E6}"/>
              </a:ext>
            </a:extLst>
          </p:cNvPr>
          <p:cNvGrpSpPr/>
          <p:nvPr/>
        </p:nvGrpSpPr>
        <p:grpSpPr>
          <a:xfrm>
            <a:off x="3673922" y="2122317"/>
            <a:ext cx="640080" cy="639031"/>
            <a:chOff x="2149922" y="2126759"/>
            <a:chExt cx="640080" cy="639031"/>
          </a:xfrm>
        </p:grpSpPr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7E4735C6-82B7-C249-ADCA-6D8FBD0D7DDB}"/>
                </a:ext>
              </a:extLst>
            </p:cNvPr>
            <p:cNvSpPr/>
            <p:nvPr/>
          </p:nvSpPr>
          <p:spPr>
            <a:xfrm>
              <a:off x="2149922" y="2126759"/>
              <a:ext cx="320040" cy="32004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15F3BA8D-B4B0-2A45-B2B8-9F02FB03B682}"/>
                </a:ext>
              </a:extLst>
            </p:cNvPr>
            <p:cNvSpPr/>
            <p:nvPr/>
          </p:nvSpPr>
          <p:spPr>
            <a:xfrm>
              <a:off x="2469914" y="2126759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9B0B82A0-80BF-8240-A80F-9F577F7955E1}"/>
                </a:ext>
              </a:extLst>
            </p:cNvPr>
            <p:cNvSpPr/>
            <p:nvPr/>
          </p:nvSpPr>
          <p:spPr>
            <a:xfrm>
              <a:off x="2149922" y="244575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343BD17C-5742-B44B-AF8C-0C36510664ED}"/>
                </a:ext>
              </a:extLst>
            </p:cNvPr>
            <p:cNvSpPr/>
            <p:nvPr/>
          </p:nvSpPr>
          <p:spPr>
            <a:xfrm>
              <a:off x="2469962" y="2444701"/>
              <a:ext cx="320040" cy="32004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+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C23B15-9621-914B-8988-42A2609D4F4F}"/>
              </a:ext>
            </a:extLst>
          </p:cNvPr>
          <p:cNvGrpSpPr/>
          <p:nvPr/>
        </p:nvGrpSpPr>
        <p:grpSpPr>
          <a:xfrm>
            <a:off x="3673922" y="4799290"/>
            <a:ext cx="640080" cy="639031"/>
            <a:chOff x="2088281" y="4228461"/>
            <a:chExt cx="640080" cy="639031"/>
          </a:xfrm>
        </p:grpSpPr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3F88AA81-1D4A-6140-AF76-6D41EEE1CB51}"/>
                </a:ext>
              </a:extLst>
            </p:cNvPr>
            <p:cNvSpPr/>
            <p:nvPr/>
          </p:nvSpPr>
          <p:spPr>
            <a:xfrm>
              <a:off x="2088281" y="422846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9D44C63A-B201-5145-969D-69B35ACF2E44}"/>
                </a:ext>
              </a:extLst>
            </p:cNvPr>
            <p:cNvSpPr/>
            <p:nvPr/>
          </p:nvSpPr>
          <p:spPr>
            <a:xfrm>
              <a:off x="2408273" y="4228461"/>
              <a:ext cx="320040" cy="32004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ADF7A3B0-27E5-DF46-B2E3-3B1197D2B2BB}"/>
                </a:ext>
              </a:extLst>
            </p:cNvPr>
            <p:cNvSpPr/>
            <p:nvPr/>
          </p:nvSpPr>
          <p:spPr>
            <a:xfrm>
              <a:off x="2088281" y="4547452"/>
              <a:ext cx="320040" cy="32004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0AF3FBDC-52AA-5949-AF13-CCA8BECCFBE7}"/>
                </a:ext>
              </a:extLst>
            </p:cNvPr>
            <p:cNvSpPr/>
            <p:nvPr/>
          </p:nvSpPr>
          <p:spPr>
            <a:xfrm>
              <a:off x="2408321" y="4546403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09F5E31-8AED-C445-B898-D096BFF5D0EF}"/>
              </a:ext>
            </a:extLst>
          </p:cNvPr>
          <p:cNvGrpSpPr/>
          <p:nvPr/>
        </p:nvGrpSpPr>
        <p:grpSpPr>
          <a:xfrm>
            <a:off x="5840719" y="4799290"/>
            <a:ext cx="640080" cy="639031"/>
            <a:chOff x="4108717" y="4227412"/>
            <a:chExt cx="640080" cy="639031"/>
          </a:xfrm>
        </p:grpSpPr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5A1081AC-A8D8-424B-867A-36B1DED9043F}"/>
                </a:ext>
              </a:extLst>
            </p:cNvPr>
            <p:cNvSpPr/>
            <p:nvPr/>
          </p:nvSpPr>
          <p:spPr>
            <a:xfrm>
              <a:off x="4108717" y="4227412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-4</a:t>
              </a:r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D58C37C1-9E6E-4C42-A0C8-3BE54FABE7B2}"/>
                </a:ext>
              </a:extLst>
            </p:cNvPr>
            <p:cNvSpPr/>
            <p:nvPr/>
          </p:nvSpPr>
          <p:spPr>
            <a:xfrm>
              <a:off x="4428709" y="4227412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EA0A277B-734F-2048-9803-8D5DD37D6E18}"/>
                </a:ext>
              </a:extLst>
            </p:cNvPr>
            <p:cNvSpPr/>
            <p:nvPr/>
          </p:nvSpPr>
          <p:spPr>
            <a:xfrm>
              <a:off x="4108717" y="4546403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6AD1D28D-0761-6949-8B28-A63EA8F59F63}"/>
                </a:ext>
              </a:extLst>
            </p:cNvPr>
            <p:cNvSpPr/>
            <p:nvPr/>
          </p:nvSpPr>
          <p:spPr>
            <a:xfrm>
              <a:off x="4428757" y="4545354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-4</a:t>
              </a:r>
            </a:p>
          </p:txBody>
        </p:sp>
      </p:grpSp>
      <p:sp>
        <p:nvSpPr>
          <p:cNvPr id="250" name="Right Arrow 249">
            <a:extLst>
              <a:ext uri="{FF2B5EF4-FFF2-40B4-BE49-F238E27FC236}">
                <a16:creationId xmlns:a16="http://schemas.microsoft.com/office/drawing/2014/main" id="{96657ADC-772C-6247-8700-33A755F64626}"/>
              </a:ext>
            </a:extLst>
          </p:cNvPr>
          <p:cNvSpPr/>
          <p:nvPr/>
        </p:nvSpPr>
        <p:spPr>
          <a:xfrm rot="1268343">
            <a:off x="3053488" y="4274382"/>
            <a:ext cx="2621392" cy="16152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Right Arrow 250">
            <a:extLst>
              <a:ext uri="{FF2B5EF4-FFF2-40B4-BE49-F238E27FC236}">
                <a16:creationId xmlns:a16="http://schemas.microsoft.com/office/drawing/2014/main" id="{D73948C4-F8A8-8B4A-96C2-2362A008C72E}"/>
              </a:ext>
            </a:extLst>
          </p:cNvPr>
          <p:cNvSpPr/>
          <p:nvPr/>
        </p:nvSpPr>
        <p:spPr>
          <a:xfrm>
            <a:off x="6563955" y="2313561"/>
            <a:ext cx="1802585" cy="26721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Right Arrow 263">
            <a:extLst>
              <a:ext uri="{FF2B5EF4-FFF2-40B4-BE49-F238E27FC236}">
                <a16:creationId xmlns:a16="http://schemas.microsoft.com/office/drawing/2014/main" id="{C1FC7560-0357-0C44-BFEA-1D8D6CA28710}"/>
              </a:ext>
            </a:extLst>
          </p:cNvPr>
          <p:cNvSpPr/>
          <p:nvPr/>
        </p:nvSpPr>
        <p:spPr>
          <a:xfrm>
            <a:off x="6507899" y="5043627"/>
            <a:ext cx="1802585" cy="26721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Rectangle 264">
            <a:extLst>
              <a:ext uri="{FF2B5EF4-FFF2-40B4-BE49-F238E27FC236}">
                <a16:creationId xmlns:a16="http://schemas.microsoft.com/office/drawing/2014/main" id="{965DDCDD-06BA-4648-9C91-74DA9807E31E}"/>
              </a:ext>
            </a:extLst>
          </p:cNvPr>
          <p:cNvSpPr/>
          <p:nvPr/>
        </p:nvSpPr>
        <p:spPr>
          <a:xfrm>
            <a:off x="2358979" y="5745404"/>
            <a:ext cx="36417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Convolution Layer</a:t>
            </a:r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id="{D9238DD5-98C5-4C46-A91F-9EA94EE8AB83}"/>
              </a:ext>
            </a:extLst>
          </p:cNvPr>
          <p:cNvSpPr/>
          <p:nvPr/>
        </p:nvSpPr>
        <p:spPr>
          <a:xfrm>
            <a:off x="6249971" y="5740158"/>
            <a:ext cx="29519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Pooling Layer</a:t>
            </a:r>
          </a:p>
        </p:txBody>
      </p:sp>
    </p:spTree>
    <p:extLst>
      <p:ext uri="{BB962C8B-B14F-4D97-AF65-F5344CB8AC3E}">
        <p14:creationId xmlns:p14="http://schemas.microsoft.com/office/powerpoint/2010/main" val="150332758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56172-1387-294C-93BC-80664E9B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622" y="128016"/>
            <a:ext cx="8924543" cy="1042416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accent1"/>
                </a:solidFill>
              </a:rPr>
              <a:t>A friendly introduction to </a:t>
            </a:r>
            <a:br>
              <a:rPr lang="en-US" sz="3000" dirty="0">
                <a:solidFill>
                  <a:schemeClr val="accent1"/>
                </a:solidFill>
              </a:rPr>
            </a:br>
            <a:r>
              <a:rPr lang="en-US" sz="3000" dirty="0">
                <a:solidFill>
                  <a:schemeClr val="accent1"/>
                </a:solidFill>
              </a:rPr>
              <a:t>Convolutional Neural Networks and Image Recognition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56C83-B0E7-BF4A-A67D-A39A8FB55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8818EB-5703-1F4B-8D7E-3852C3A04057}"/>
              </a:ext>
            </a:extLst>
          </p:cNvPr>
          <p:cNvSpPr/>
          <p:nvPr/>
        </p:nvSpPr>
        <p:spPr>
          <a:xfrm>
            <a:off x="2299844" y="6484635"/>
            <a:ext cx="76260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Luis Serrano (2017), A friendly introduction to Convolutional Neural Networks and Image Recognition, </a:t>
            </a:r>
          </a:p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https://www.youtube.com/watch?v=2-Ol7ZB0MmU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8EF9047-B0D6-3F47-8466-DBFA456E67CE}"/>
              </a:ext>
            </a:extLst>
          </p:cNvPr>
          <p:cNvGrpSpPr/>
          <p:nvPr/>
        </p:nvGrpSpPr>
        <p:grpSpPr>
          <a:xfrm>
            <a:off x="1886384" y="1462481"/>
            <a:ext cx="960120" cy="959071"/>
            <a:chOff x="2371784" y="1741790"/>
            <a:chExt cx="960120" cy="95907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272D139-D223-C941-BFAB-E7B4A26A5542}"/>
                </a:ext>
              </a:extLst>
            </p:cNvPr>
            <p:cNvSpPr/>
            <p:nvPr/>
          </p:nvSpPr>
          <p:spPr>
            <a:xfrm>
              <a:off x="2371784" y="1741790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80380A-6DED-D146-BA82-878EB71B29C8}"/>
                </a:ext>
              </a:extLst>
            </p:cNvPr>
            <p:cNvSpPr/>
            <p:nvPr/>
          </p:nvSpPr>
          <p:spPr>
            <a:xfrm>
              <a:off x="2691776" y="174179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D0075AF-00CD-2E45-8581-DA4A4679E2D6}"/>
                </a:ext>
              </a:extLst>
            </p:cNvPr>
            <p:cNvSpPr/>
            <p:nvPr/>
          </p:nvSpPr>
          <p:spPr>
            <a:xfrm>
              <a:off x="3011864" y="1741790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2B36311-6252-074C-82FC-E0FE35685A5D}"/>
                </a:ext>
              </a:extLst>
            </p:cNvPr>
            <p:cNvSpPr/>
            <p:nvPr/>
          </p:nvSpPr>
          <p:spPr>
            <a:xfrm>
              <a:off x="2371784" y="206078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6654360-EFCD-2542-BF8A-CC1F647043C9}"/>
                </a:ext>
              </a:extLst>
            </p:cNvPr>
            <p:cNvSpPr/>
            <p:nvPr/>
          </p:nvSpPr>
          <p:spPr>
            <a:xfrm>
              <a:off x="3011864" y="206078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19672B2-428D-BB42-9060-363055B06B96}"/>
                </a:ext>
              </a:extLst>
            </p:cNvPr>
            <p:cNvSpPr/>
            <p:nvPr/>
          </p:nvSpPr>
          <p:spPr>
            <a:xfrm>
              <a:off x="2691824" y="2059732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2190A24-7DF7-0E4E-B723-036DC7A85321}"/>
                </a:ext>
              </a:extLst>
            </p:cNvPr>
            <p:cNvSpPr/>
            <p:nvPr/>
          </p:nvSpPr>
          <p:spPr>
            <a:xfrm>
              <a:off x="2371784" y="2380821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D1B4A7F-B8DE-4F4C-AE0A-C8A33796F451}"/>
                </a:ext>
              </a:extLst>
            </p:cNvPr>
            <p:cNvSpPr/>
            <p:nvPr/>
          </p:nvSpPr>
          <p:spPr>
            <a:xfrm>
              <a:off x="2691776" y="2379772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EA161B1-C4D4-7945-8046-5AF9847D9D42}"/>
                </a:ext>
              </a:extLst>
            </p:cNvPr>
            <p:cNvSpPr/>
            <p:nvPr/>
          </p:nvSpPr>
          <p:spPr>
            <a:xfrm>
              <a:off x="3011816" y="2379772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DA74708-ED93-5549-B6C3-5F1FC38AEE70}"/>
              </a:ext>
            </a:extLst>
          </p:cNvPr>
          <p:cNvGrpSpPr/>
          <p:nvPr/>
        </p:nvGrpSpPr>
        <p:grpSpPr>
          <a:xfrm>
            <a:off x="1886384" y="2645641"/>
            <a:ext cx="963434" cy="959546"/>
            <a:chOff x="781484" y="4161099"/>
            <a:chExt cx="963434" cy="95954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2B97F66-F415-844F-B811-00510F02C312}"/>
                </a:ext>
              </a:extLst>
            </p:cNvPr>
            <p:cNvSpPr/>
            <p:nvPr/>
          </p:nvSpPr>
          <p:spPr>
            <a:xfrm>
              <a:off x="1424878" y="4478517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0BCCEFA-934C-2C41-911F-C8C8812C1413}"/>
                </a:ext>
              </a:extLst>
            </p:cNvPr>
            <p:cNvSpPr/>
            <p:nvPr/>
          </p:nvSpPr>
          <p:spPr>
            <a:xfrm>
              <a:off x="781484" y="4163093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0292677-7501-6341-A04C-85FB51D56499}"/>
                </a:ext>
              </a:extLst>
            </p:cNvPr>
            <p:cNvSpPr/>
            <p:nvPr/>
          </p:nvSpPr>
          <p:spPr>
            <a:xfrm>
              <a:off x="1101524" y="4161099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FDBA763-BE46-F046-B85D-5FA77C853FDD}"/>
                </a:ext>
              </a:extLst>
            </p:cNvPr>
            <p:cNvSpPr/>
            <p:nvPr/>
          </p:nvSpPr>
          <p:spPr>
            <a:xfrm>
              <a:off x="1421564" y="4163136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8E066C7-7C88-3141-9540-E7A183071CB2}"/>
                </a:ext>
              </a:extLst>
            </p:cNvPr>
            <p:cNvSpPr/>
            <p:nvPr/>
          </p:nvSpPr>
          <p:spPr>
            <a:xfrm>
              <a:off x="1101524" y="4481139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CD24B51-80B8-CA4E-8FB7-BEFE7F67BA22}"/>
                </a:ext>
              </a:extLst>
            </p:cNvPr>
            <p:cNvSpPr/>
            <p:nvPr/>
          </p:nvSpPr>
          <p:spPr>
            <a:xfrm>
              <a:off x="781484" y="4482084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249C1F6-49F9-834D-8E59-5090E8C9554C}"/>
                </a:ext>
              </a:extLst>
            </p:cNvPr>
            <p:cNvSpPr/>
            <p:nvPr/>
          </p:nvSpPr>
          <p:spPr>
            <a:xfrm>
              <a:off x="781484" y="4800605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B313ABC-2259-5F46-86FC-206F07AA26EA}"/>
                </a:ext>
              </a:extLst>
            </p:cNvPr>
            <p:cNvSpPr/>
            <p:nvPr/>
          </p:nvSpPr>
          <p:spPr>
            <a:xfrm>
              <a:off x="1101524" y="4800130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3A7D193-B105-BB4B-88E2-E5731BEAD05E}"/>
                </a:ext>
              </a:extLst>
            </p:cNvPr>
            <p:cNvSpPr/>
            <p:nvPr/>
          </p:nvSpPr>
          <p:spPr>
            <a:xfrm>
              <a:off x="1421564" y="479966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DCEF7F62-9B3B-C94B-9629-B00B61CF72E3}"/>
              </a:ext>
            </a:extLst>
          </p:cNvPr>
          <p:cNvGrpSpPr/>
          <p:nvPr/>
        </p:nvGrpSpPr>
        <p:grpSpPr>
          <a:xfrm>
            <a:off x="1886384" y="3842076"/>
            <a:ext cx="960120" cy="962182"/>
            <a:chOff x="2352374" y="4347722"/>
            <a:chExt cx="960120" cy="962182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F191FAD3-6B22-FF48-A997-D66D0722B1A8}"/>
                </a:ext>
              </a:extLst>
            </p:cNvPr>
            <p:cNvSpPr/>
            <p:nvPr/>
          </p:nvSpPr>
          <p:spPr>
            <a:xfrm>
              <a:off x="2672366" y="434982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9CAC16A-5145-4F4A-927C-78B43F64EB80}"/>
                </a:ext>
              </a:extLst>
            </p:cNvPr>
            <p:cNvSpPr/>
            <p:nvPr/>
          </p:nvSpPr>
          <p:spPr>
            <a:xfrm>
              <a:off x="2992454" y="4349820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3620544-F2E3-2145-AEA1-EFB8CDCB3C92}"/>
                </a:ext>
              </a:extLst>
            </p:cNvPr>
            <p:cNvSpPr/>
            <p:nvPr/>
          </p:nvSpPr>
          <p:spPr>
            <a:xfrm>
              <a:off x="2352374" y="466881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DBADDC6-C2DD-E240-8663-CC9CE502B860}"/>
                </a:ext>
              </a:extLst>
            </p:cNvPr>
            <p:cNvSpPr/>
            <p:nvPr/>
          </p:nvSpPr>
          <p:spPr>
            <a:xfrm>
              <a:off x="2992454" y="466881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09A022C-BFE7-3247-8662-E27E6516DF4C}"/>
                </a:ext>
              </a:extLst>
            </p:cNvPr>
            <p:cNvSpPr/>
            <p:nvPr/>
          </p:nvSpPr>
          <p:spPr>
            <a:xfrm>
              <a:off x="2672414" y="4667762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3276E072-3025-2E4F-A85F-9747935ADDBA}"/>
                </a:ext>
              </a:extLst>
            </p:cNvPr>
            <p:cNvSpPr/>
            <p:nvPr/>
          </p:nvSpPr>
          <p:spPr>
            <a:xfrm>
              <a:off x="2352374" y="4988851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42CC48B7-AC00-954D-8622-C7E228859430}"/>
                </a:ext>
              </a:extLst>
            </p:cNvPr>
            <p:cNvSpPr/>
            <p:nvPr/>
          </p:nvSpPr>
          <p:spPr>
            <a:xfrm>
              <a:off x="2672366" y="4987802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D1F4053-6B82-E54C-9127-43D44810B109}"/>
                </a:ext>
              </a:extLst>
            </p:cNvPr>
            <p:cNvSpPr/>
            <p:nvPr/>
          </p:nvSpPr>
          <p:spPr>
            <a:xfrm>
              <a:off x="2992358" y="4989864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09008C35-BEDC-F44C-8141-D239E7B475F8}"/>
                </a:ext>
              </a:extLst>
            </p:cNvPr>
            <p:cNvSpPr/>
            <p:nvPr/>
          </p:nvSpPr>
          <p:spPr>
            <a:xfrm>
              <a:off x="2352374" y="4347722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A4AC527-0CD6-EC49-AC2D-D59F0951DB0D}"/>
              </a:ext>
            </a:extLst>
          </p:cNvPr>
          <p:cNvGrpSpPr/>
          <p:nvPr/>
        </p:nvGrpSpPr>
        <p:grpSpPr>
          <a:xfrm>
            <a:off x="1886384" y="5099824"/>
            <a:ext cx="960216" cy="959595"/>
            <a:chOff x="612497" y="5389855"/>
            <a:chExt cx="960216" cy="959595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FB76A91-13FF-EF49-8160-2F64AAD1248D}"/>
                </a:ext>
              </a:extLst>
            </p:cNvPr>
            <p:cNvSpPr/>
            <p:nvPr/>
          </p:nvSpPr>
          <p:spPr>
            <a:xfrm>
              <a:off x="612593" y="5391428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BA380C4A-049C-984E-96B0-5B21B1886C6A}"/>
                </a:ext>
              </a:extLst>
            </p:cNvPr>
            <p:cNvSpPr/>
            <p:nvPr/>
          </p:nvSpPr>
          <p:spPr>
            <a:xfrm>
              <a:off x="932585" y="5391428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21D4EAF2-224F-1F45-926B-C0667EA6184F}"/>
                </a:ext>
              </a:extLst>
            </p:cNvPr>
            <p:cNvSpPr/>
            <p:nvPr/>
          </p:nvSpPr>
          <p:spPr>
            <a:xfrm>
              <a:off x="612593" y="5710419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A08431A-674D-4F42-98C0-B4CA0D737797}"/>
                </a:ext>
              </a:extLst>
            </p:cNvPr>
            <p:cNvSpPr/>
            <p:nvPr/>
          </p:nvSpPr>
          <p:spPr>
            <a:xfrm>
              <a:off x="1252673" y="5710419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35457FB0-5092-A049-8D8F-44215E808D0B}"/>
                </a:ext>
              </a:extLst>
            </p:cNvPr>
            <p:cNvSpPr/>
            <p:nvPr/>
          </p:nvSpPr>
          <p:spPr>
            <a:xfrm>
              <a:off x="932633" y="5709370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B5C8CC74-4B4A-B84E-AC52-9D6391CB6447}"/>
                </a:ext>
              </a:extLst>
            </p:cNvPr>
            <p:cNvSpPr/>
            <p:nvPr/>
          </p:nvSpPr>
          <p:spPr>
            <a:xfrm>
              <a:off x="932585" y="602941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587769AA-C31B-0543-BEA7-309E97DE0400}"/>
                </a:ext>
              </a:extLst>
            </p:cNvPr>
            <p:cNvSpPr/>
            <p:nvPr/>
          </p:nvSpPr>
          <p:spPr>
            <a:xfrm>
              <a:off x="1252625" y="6029410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97E2183-3974-A54D-A7C0-41CB73F41ECE}"/>
                </a:ext>
              </a:extLst>
            </p:cNvPr>
            <p:cNvSpPr/>
            <p:nvPr/>
          </p:nvSpPr>
          <p:spPr>
            <a:xfrm>
              <a:off x="1252625" y="5389855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DCF97127-CDF6-4848-A55E-AD9F38B12CB6}"/>
                </a:ext>
              </a:extLst>
            </p:cNvPr>
            <p:cNvSpPr/>
            <p:nvPr/>
          </p:nvSpPr>
          <p:spPr>
            <a:xfrm>
              <a:off x="612497" y="602941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26985450-484C-0147-8DE7-9A634D3F22A5}"/>
              </a:ext>
            </a:extLst>
          </p:cNvPr>
          <p:cNvGrpSpPr/>
          <p:nvPr/>
        </p:nvGrpSpPr>
        <p:grpSpPr>
          <a:xfrm>
            <a:off x="3913763" y="1587577"/>
            <a:ext cx="640320" cy="643519"/>
            <a:chOff x="1642208" y="1294234"/>
            <a:chExt cx="640320" cy="643519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C3E3BBE8-4DA1-3A41-9CE7-03DCAA04B514}"/>
                </a:ext>
              </a:extLst>
            </p:cNvPr>
            <p:cNvGrpSpPr/>
            <p:nvPr/>
          </p:nvGrpSpPr>
          <p:grpSpPr>
            <a:xfrm>
              <a:off x="1642448" y="1296331"/>
              <a:ext cx="640080" cy="639031"/>
              <a:chOff x="1642448" y="1296331"/>
              <a:chExt cx="640080" cy="639031"/>
            </a:xfrm>
          </p:grpSpPr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612A197A-96C2-F040-9EE4-8EE7F0998E5F}"/>
                  </a:ext>
                </a:extLst>
              </p:cNvPr>
              <p:cNvSpPr/>
              <p:nvPr/>
            </p:nvSpPr>
            <p:spPr>
              <a:xfrm>
                <a:off x="1642448" y="1296331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2C738B76-4AC9-D347-B37C-4200DC796BF5}"/>
                  </a:ext>
                </a:extLst>
              </p:cNvPr>
              <p:cNvSpPr/>
              <p:nvPr/>
            </p:nvSpPr>
            <p:spPr>
              <a:xfrm>
                <a:off x="1962440" y="1296331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526267D4-7F0C-B84B-A72E-7BC7283DC793}"/>
                  </a:ext>
                </a:extLst>
              </p:cNvPr>
              <p:cNvSpPr/>
              <p:nvPr/>
            </p:nvSpPr>
            <p:spPr>
              <a:xfrm>
                <a:off x="1642448" y="1615322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900F2697-C1E1-0443-8A4A-3AB91F4DAB1F}"/>
                  </a:ext>
                </a:extLst>
              </p:cNvPr>
              <p:cNvSpPr/>
              <p:nvPr/>
            </p:nvSpPr>
            <p:spPr>
              <a:xfrm>
                <a:off x="1962488" y="1614273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CB540CD6-687D-CC46-8CC4-CADD0F9D23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62392" y="1295282"/>
              <a:ext cx="320040" cy="31899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0605BA31-B37D-9A45-8552-52D40A52EB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42400" y="1618762"/>
              <a:ext cx="320040" cy="31899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4E6D2E08-7009-B241-BD9D-E8CC917F8F3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62392" y="1617420"/>
              <a:ext cx="319944" cy="310302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8ADBA1D-A642-5643-9E8B-266F51F0233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42208" y="1294234"/>
              <a:ext cx="320184" cy="320039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5CAD6880-603F-AB4E-8B50-0D744C42FC52}"/>
              </a:ext>
            </a:extLst>
          </p:cNvPr>
          <p:cNvGrpSpPr/>
          <p:nvPr/>
        </p:nvGrpSpPr>
        <p:grpSpPr>
          <a:xfrm>
            <a:off x="3913583" y="2869912"/>
            <a:ext cx="640680" cy="643520"/>
            <a:chOff x="1641848" y="3879854"/>
            <a:chExt cx="640680" cy="643520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6FDF54E5-986D-2A4E-BA87-C8B16AD248C2}"/>
                </a:ext>
              </a:extLst>
            </p:cNvPr>
            <p:cNvSpPr/>
            <p:nvPr/>
          </p:nvSpPr>
          <p:spPr>
            <a:xfrm>
              <a:off x="1642448" y="3879854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517ACB97-2EF7-2743-9633-090623F514CC}"/>
                </a:ext>
              </a:extLst>
            </p:cNvPr>
            <p:cNvSpPr/>
            <p:nvPr/>
          </p:nvSpPr>
          <p:spPr>
            <a:xfrm>
              <a:off x="1962440" y="3879854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E9E4B9E4-9402-AA45-B7DB-2CC7F345981C}"/>
                </a:ext>
              </a:extLst>
            </p:cNvPr>
            <p:cNvSpPr/>
            <p:nvPr/>
          </p:nvSpPr>
          <p:spPr>
            <a:xfrm>
              <a:off x="1642448" y="4198845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04D57FEE-4BA4-A34D-BEE0-17AC72BD4822}"/>
                </a:ext>
              </a:extLst>
            </p:cNvPr>
            <p:cNvSpPr/>
            <p:nvPr/>
          </p:nvSpPr>
          <p:spPr>
            <a:xfrm>
              <a:off x="1962488" y="4197796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E6EDB8B-A416-0246-AECF-4FDDC78419C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62392" y="3880904"/>
              <a:ext cx="319704" cy="32138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A4454EA6-F4FF-B642-A0F2-1270673ED38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41848" y="4207828"/>
              <a:ext cx="319608" cy="30895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157F7E36-FFD8-604A-92CA-A1E8F2855F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1888" y="4198846"/>
              <a:ext cx="320208" cy="32452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54EA7-33DA-1C4E-8DCE-C445773D91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42208" y="3889886"/>
              <a:ext cx="319944" cy="320499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57BEF987-08EF-A04E-9023-4907A677CA55}"/>
              </a:ext>
            </a:extLst>
          </p:cNvPr>
          <p:cNvGrpSpPr/>
          <p:nvPr/>
        </p:nvGrpSpPr>
        <p:grpSpPr>
          <a:xfrm>
            <a:off x="5954640" y="1695097"/>
            <a:ext cx="1269743" cy="330531"/>
            <a:chOff x="3302257" y="1428631"/>
            <a:chExt cx="1269743" cy="330531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670B9D37-DB8B-C846-9D16-BF9F345A48FD}"/>
                </a:ext>
              </a:extLst>
            </p:cNvPr>
            <p:cNvGrpSpPr/>
            <p:nvPr/>
          </p:nvGrpSpPr>
          <p:grpSpPr>
            <a:xfrm>
              <a:off x="3302257" y="1428631"/>
              <a:ext cx="320088" cy="322431"/>
              <a:chOff x="2795902" y="2672926"/>
              <a:chExt cx="320088" cy="322431"/>
            </a:xfrm>
          </p:grpSpPr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0775EB67-74F0-F543-9858-ADF7E50DA1D7}"/>
                  </a:ext>
                </a:extLst>
              </p:cNvPr>
              <p:cNvSpPr/>
              <p:nvPr/>
            </p:nvSpPr>
            <p:spPr>
              <a:xfrm>
                <a:off x="2795950" y="2672926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B698EE84-8167-8B47-A3BF-2D728AA06E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795902" y="2673976"/>
                <a:ext cx="319704" cy="32138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FD3299DF-2ABD-844C-8329-D72F25053707}"/>
                </a:ext>
              </a:extLst>
            </p:cNvPr>
            <p:cNvGrpSpPr/>
            <p:nvPr/>
          </p:nvGrpSpPr>
          <p:grpSpPr>
            <a:xfrm>
              <a:off x="4251360" y="1428631"/>
              <a:ext cx="320640" cy="320040"/>
              <a:chOff x="2475358" y="2991917"/>
              <a:chExt cx="320640" cy="320040"/>
            </a:xfrm>
          </p:grpSpPr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4EC70E64-7EBE-3C48-9B94-805491FD5906}"/>
                  </a:ext>
                </a:extLst>
              </p:cNvPr>
              <p:cNvSpPr/>
              <p:nvPr/>
            </p:nvSpPr>
            <p:spPr>
              <a:xfrm>
                <a:off x="2475958" y="2991917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71B67118-1623-FA45-9B79-90AACD41CCA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475358" y="3000900"/>
                <a:ext cx="319608" cy="30895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45C44667-4FAB-6744-98E3-EDCFE9C5961A}"/>
                </a:ext>
              </a:extLst>
            </p:cNvPr>
            <p:cNvGrpSpPr/>
            <p:nvPr/>
          </p:nvGrpSpPr>
          <p:grpSpPr>
            <a:xfrm>
              <a:off x="3621961" y="1428631"/>
              <a:ext cx="320640" cy="325578"/>
              <a:chOff x="2795398" y="2990868"/>
              <a:chExt cx="320640" cy="325578"/>
            </a:xfrm>
          </p:grpSpPr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121BC8D4-7BB2-F941-96BD-C35559E60A1C}"/>
                  </a:ext>
                </a:extLst>
              </p:cNvPr>
              <p:cNvSpPr/>
              <p:nvPr/>
            </p:nvSpPr>
            <p:spPr>
              <a:xfrm>
                <a:off x="2795998" y="2990868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0B277C99-7FDA-BF4A-AE70-166B0A2A0F8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5398" y="2991918"/>
                <a:ext cx="320208" cy="32452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638CFD36-D9AB-894A-A6DF-C82A9EE4AA95}"/>
                </a:ext>
              </a:extLst>
            </p:cNvPr>
            <p:cNvGrpSpPr/>
            <p:nvPr/>
          </p:nvGrpSpPr>
          <p:grpSpPr>
            <a:xfrm>
              <a:off x="3941617" y="1428631"/>
              <a:ext cx="320280" cy="330531"/>
              <a:chOff x="2475718" y="2672926"/>
              <a:chExt cx="320280" cy="330531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985BAE2F-8CC7-5449-A0C1-C91691ACE39D}"/>
                  </a:ext>
                </a:extLst>
              </p:cNvPr>
              <p:cNvSpPr/>
              <p:nvPr/>
            </p:nvSpPr>
            <p:spPr>
              <a:xfrm>
                <a:off x="2475958" y="2672926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C9D0F9DD-B1FC-1549-B810-A9A215A63EC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75718" y="2682958"/>
                <a:ext cx="319944" cy="32049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C1A7243F-A1CE-5444-A0EB-EC713063C865}"/>
              </a:ext>
            </a:extLst>
          </p:cNvPr>
          <p:cNvGrpSpPr/>
          <p:nvPr/>
        </p:nvGrpSpPr>
        <p:grpSpPr>
          <a:xfrm>
            <a:off x="3912008" y="4010431"/>
            <a:ext cx="643830" cy="639031"/>
            <a:chOff x="1665905" y="3848612"/>
            <a:chExt cx="643830" cy="639031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DDBE407D-1132-C04E-A93C-597F363E5185}"/>
                </a:ext>
              </a:extLst>
            </p:cNvPr>
            <p:cNvSpPr/>
            <p:nvPr/>
          </p:nvSpPr>
          <p:spPr>
            <a:xfrm>
              <a:off x="1669655" y="3848612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0EAEC372-EE1D-2349-9407-883251EBC7C3}"/>
                </a:ext>
              </a:extLst>
            </p:cNvPr>
            <p:cNvSpPr/>
            <p:nvPr/>
          </p:nvSpPr>
          <p:spPr>
            <a:xfrm>
              <a:off x="1989647" y="3848612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B3B6F6B1-2B21-E845-B1E8-04B30267DBD8}"/>
                </a:ext>
              </a:extLst>
            </p:cNvPr>
            <p:cNvSpPr/>
            <p:nvPr/>
          </p:nvSpPr>
          <p:spPr>
            <a:xfrm>
              <a:off x="1669655" y="4167603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14F1FA6-7D42-6641-B381-A9DF6BCD1A94}"/>
                </a:ext>
              </a:extLst>
            </p:cNvPr>
            <p:cNvSpPr/>
            <p:nvPr/>
          </p:nvSpPr>
          <p:spPr>
            <a:xfrm>
              <a:off x="1989695" y="4166554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CF283CBE-6A2D-9F4D-85B9-04F86F9FE7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85945" y="3854151"/>
              <a:ext cx="320640" cy="31794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E8892B4-D55E-E34E-A891-84BE079FF0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5905" y="4157036"/>
              <a:ext cx="319992" cy="32004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0BE4BE57-6123-DE42-A5D1-9BBE78190698}"/>
              </a:ext>
            </a:extLst>
          </p:cNvPr>
          <p:cNvGrpSpPr/>
          <p:nvPr/>
        </p:nvGrpSpPr>
        <p:grpSpPr>
          <a:xfrm>
            <a:off x="3909961" y="5331603"/>
            <a:ext cx="647924" cy="644769"/>
            <a:chOff x="1693772" y="5001617"/>
            <a:chExt cx="647924" cy="644769"/>
          </a:xfrm>
        </p:grpSpPr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B0F19EAC-F231-5645-847B-21025929DC3A}"/>
                </a:ext>
              </a:extLst>
            </p:cNvPr>
            <p:cNvSpPr/>
            <p:nvPr/>
          </p:nvSpPr>
          <p:spPr>
            <a:xfrm>
              <a:off x="1693820" y="5001617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37B4CAAD-1A6A-9249-80A3-98A067E58F60}"/>
                </a:ext>
              </a:extLst>
            </p:cNvPr>
            <p:cNvSpPr/>
            <p:nvPr/>
          </p:nvSpPr>
          <p:spPr>
            <a:xfrm>
              <a:off x="2013812" y="5001617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5C62301A-3BB9-0844-AB38-DE548A2EEC10}"/>
                </a:ext>
              </a:extLst>
            </p:cNvPr>
            <p:cNvSpPr/>
            <p:nvPr/>
          </p:nvSpPr>
          <p:spPr>
            <a:xfrm>
              <a:off x="1693820" y="5320608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A7F32001-1FD5-8F43-A43F-175F3AF5D173}"/>
                </a:ext>
              </a:extLst>
            </p:cNvPr>
            <p:cNvSpPr/>
            <p:nvPr/>
          </p:nvSpPr>
          <p:spPr>
            <a:xfrm>
              <a:off x="2013860" y="5319559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67DF9159-252E-A74E-84DA-9278149C8FB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93772" y="5012108"/>
              <a:ext cx="327884" cy="32682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8117A632-2AEC-2144-9706-4D8BC9B1FA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21656" y="5329494"/>
              <a:ext cx="320040" cy="316892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0FDE8BDA-0FA8-A44A-8C78-98A8FB731773}"/>
              </a:ext>
            </a:extLst>
          </p:cNvPr>
          <p:cNvGrpSpPr/>
          <p:nvPr/>
        </p:nvGrpSpPr>
        <p:grpSpPr>
          <a:xfrm>
            <a:off x="5960160" y="3060110"/>
            <a:ext cx="1269708" cy="330531"/>
            <a:chOff x="3292885" y="2818808"/>
            <a:chExt cx="1269708" cy="330531"/>
          </a:xfrm>
        </p:grpSpPr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014114E8-5AA5-8E4F-8E00-E0679C116AE2}"/>
                </a:ext>
              </a:extLst>
            </p:cNvPr>
            <p:cNvGrpSpPr/>
            <p:nvPr/>
          </p:nvGrpSpPr>
          <p:grpSpPr>
            <a:xfrm>
              <a:off x="3922249" y="2818808"/>
              <a:ext cx="320088" cy="322431"/>
              <a:chOff x="2795902" y="2672926"/>
              <a:chExt cx="320088" cy="322431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CEE7E28-B3CD-D543-BB8B-EE0BBC07F5DD}"/>
                  </a:ext>
                </a:extLst>
              </p:cNvPr>
              <p:cNvSpPr/>
              <p:nvPr/>
            </p:nvSpPr>
            <p:spPr>
              <a:xfrm>
                <a:off x="2795950" y="2672926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33B4F277-63FA-4748-A2F5-AFA6AF8D5B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795902" y="2673976"/>
                <a:ext cx="319704" cy="32138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78C74AAC-6FE0-2641-935B-7D6AB175ACCA}"/>
                </a:ext>
              </a:extLst>
            </p:cNvPr>
            <p:cNvGrpSpPr/>
            <p:nvPr/>
          </p:nvGrpSpPr>
          <p:grpSpPr>
            <a:xfrm>
              <a:off x="3602628" y="2818808"/>
              <a:ext cx="320640" cy="320040"/>
              <a:chOff x="2475358" y="2991917"/>
              <a:chExt cx="320640" cy="320040"/>
            </a:xfrm>
          </p:grpSpPr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4139E5C8-0419-A841-88E0-A28AA5E751C7}"/>
                  </a:ext>
                </a:extLst>
              </p:cNvPr>
              <p:cNvSpPr/>
              <p:nvPr/>
            </p:nvSpPr>
            <p:spPr>
              <a:xfrm>
                <a:off x="2475958" y="2991917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B5C43D2D-86E7-D54D-B589-E8635B3DCE5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475358" y="3000900"/>
                <a:ext cx="319608" cy="30895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398DA70D-2957-1A4B-8662-97D881319321}"/>
                </a:ext>
              </a:extLst>
            </p:cNvPr>
            <p:cNvGrpSpPr/>
            <p:nvPr/>
          </p:nvGrpSpPr>
          <p:grpSpPr>
            <a:xfrm>
              <a:off x="4241953" y="2818808"/>
              <a:ext cx="320640" cy="325578"/>
              <a:chOff x="2795398" y="2990868"/>
              <a:chExt cx="320640" cy="325578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D010DDF3-E299-C34C-BAFC-F7A844B45618}"/>
                  </a:ext>
                </a:extLst>
              </p:cNvPr>
              <p:cNvSpPr/>
              <p:nvPr/>
            </p:nvSpPr>
            <p:spPr>
              <a:xfrm>
                <a:off x="2795998" y="2990868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782660F2-29D3-724E-8BA9-D14C20FF8BD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5398" y="2991918"/>
                <a:ext cx="320208" cy="32452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3B369B87-034F-8245-969C-902559E223BE}"/>
                </a:ext>
              </a:extLst>
            </p:cNvPr>
            <p:cNvGrpSpPr/>
            <p:nvPr/>
          </p:nvGrpSpPr>
          <p:grpSpPr>
            <a:xfrm>
              <a:off x="3292885" y="2818808"/>
              <a:ext cx="320280" cy="330531"/>
              <a:chOff x="2475718" y="2672926"/>
              <a:chExt cx="320280" cy="330531"/>
            </a:xfrm>
          </p:grpSpPr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09C199D5-82AC-AD48-8A4E-EC6915362FD8}"/>
                  </a:ext>
                </a:extLst>
              </p:cNvPr>
              <p:cNvSpPr/>
              <p:nvPr/>
            </p:nvSpPr>
            <p:spPr>
              <a:xfrm>
                <a:off x="2475958" y="2672926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D41EC008-C259-B049-9838-C3A4182D294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75718" y="2682958"/>
                <a:ext cx="319944" cy="32049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75C6B441-B0CA-CF41-BD1B-63ACD258F557}"/>
              </a:ext>
            </a:extLst>
          </p:cNvPr>
          <p:cNvGrpSpPr/>
          <p:nvPr/>
        </p:nvGrpSpPr>
        <p:grpSpPr>
          <a:xfrm>
            <a:off x="5960174" y="4241855"/>
            <a:ext cx="1269695" cy="330531"/>
            <a:chOff x="3293173" y="4051354"/>
            <a:chExt cx="1269695" cy="330531"/>
          </a:xfrm>
        </p:grpSpPr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B3E820EE-A4A6-9244-BFA2-E00E1E60186D}"/>
                </a:ext>
              </a:extLst>
            </p:cNvPr>
            <p:cNvSpPr/>
            <p:nvPr/>
          </p:nvSpPr>
          <p:spPr>
            <a:xfrm>
              <a:off x="3293173" y="4051354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E0C3548B-B1EF-1A4D-AC5A-1E1E8957E2CC}"/>
                </a:ext>
              </a:extLst>
            </p:cNvPr>
            <p:cNvSpPr/>
            <p:nvPr/>
          </p:nvSpPr>
          <p:spPr>
            <a:xfrm>
              <a:off x="4242828" y="4051354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78A6A8C8-3776-F641-A866-0C7548D5D3EC}"/>
                </a:ext>
              </a:extLst>
            </p:cNvPr>
            <p:cNvSpPr/>
            <p:nvPr/>
          </p:nvSpPr>
          <p:spPr>
            <a:xfrm>
              <a:off x="3613429" y="4051354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B02E58C1-F587-9B46-A5D2-F1F008FBA0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12829" y="4052404"/>
              <a:ext cx="320208" cy="32452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CA66368E-D292-A448-970F-59A48E356314}"/>
                </a:ext>
              </a:extLst>
            </p:cNvPr>
            <p:cNvSpPr/>
            <p:nvPr/>
          </p:nvSpPr>
          <p:spPr>
            <a:xfrm>
              <a:off x="3932725" y="4051354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07D8A44B-F927-7B41-9D12-91123F31EB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2485" y="4061386"/>
              <a:ext cx="319944" cy="320499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DC3E5DA2-C99F-074B-A928-DE5E767527C5}"/>
              </a:ext>
            </a:extLst>
          </p:cNvPr>
          <p:cNvGrpSpPr/>
          <p:nvPr/>
        </p:nvGrpSpPr>
        <p:grpSpPr>
          <a:xfrm>
            <a:off x="5964614" y="5419697"/>
            <a:ext cx="1269743" cy="322431"/>
            <a:chOff x="3292741" y="5342605"/>
            <a:chExt cx="1269743" cy="322431"/>
          </a:xfrm>
        </p:grpSpPr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DBB20B08-E4BE-8C46-97AC-6E64F7F45234}"/>
                </a:ext>
              </a:extLst>
            </p:cNvPr>
            <p:cNvSpPr/>
            <p:nvPr/>
          </p:nvSpPr>
          <p:spPr>
            <a:xfrm>
              <a:off x="3292789" y="5342605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1EE9D5C0-2928-B843-B452-98E324C1D32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92741" y="5343655"/>
              <a:ext cx="319704" cy="32138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814213FF-42A8-0C43-9B8C-0BD27F15E398}"/>
                </a:ext>
              </a:extLst>
            </p:cNvPr>
            <p:cNvSpPr/>
            <p:nvPr/>
          </p:nvSpPr>
          <p:spPr>
            <a:xfrm>
              <a:off x="4242444" y="5342605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F2AC88C9-DBDF-F747-9E68-DC28B214627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41844" y="5351588"/>
              <a:ext cx="319608" cy="30895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775EDE0A-91FC-324B-B0E3-393C77B1A427}"/>
                </a:ext>
              </a:extLst>
            </p:cNvPr>
            <p:cNvSpPr/>
            <p:nvPr/>
          </p:nvSpPr>
          <p:spPr>
            <a:xfrm>
              <a:off x="3613045" y="5342605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23ED8D46-C514-F143-91C8-5982F1988FAF}"/>
                </a:ext>
              </a:extLst>
            </p:cNvPr>
            <p:cNvSpPr/>
            <p:nvPr/>
          </p:nvSpPr>
          <p:spPr>
            <a:xfrm>
              <a:off x="3932341" y="5342605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15" name="Group 314">
            <a:extLst>
              <a:ext uri="{FF2B5EF4-FFF2-40B4-BE49-F238E27FC236}">
                <a16:creationId xmlns:a16="http://schemas.microsoft.com/office/drawing/2014/main" id="{1D41F73F-E853-6143-A560-EFA6C660E2BB}"/>
              </a:ext>
            </a:extLst>
          </p:cNvPr>
          <p:cNvGrpSpPr/>
          <p:nvPr/>
        </p:nvGrpSpPr>
        <p:grpSpPr>
          <a:xfrm>
            <a:off x="8576513" y="1609793"/>
            <a:ext cx="1591439" cy="638150"/>
            <a:chOff x="7052512" y="1444693"/>
            <a:chExt cx="1591439" cy="638150"/>
          </a:xfrm>
        </p:grpSpPr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3DBD9504-2768-D04D-9A2B-104BD5FB2E5B}"/>
                </a:ext>
              </a:extLst>
            </p:cNvPr>
            <p:cNvGrpSpPr/>
            <p:nvPr/>
          </p:nvGrpSpPr>
          <p:grpSpPr>
            <a:xfrm>
              <a:off x="7374256" y="1444811"/>
              <a:ext cx="1269695" cy="320040"/>
              <a:chOff x="7402487" y="1444811"/>
              <a:chExt cx="1269695" cy="320040"/>
            </a:xfrm>
          </p:grpSpPr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2CEC2370-295B-164D-997A-30D0F842DEF4}"/>
                  </a:ext>
                </a:extLst>
              </p:cNvPr>
              <p:cNvSpPr/>
              <p:nvPr/>
            </p:nvSpPr>
            <p:spPr>
              <a:xfrm>
                <a:off x="7402487" y="1444811"/>
                <a:ext cx="320040" cy="32004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292DDD76-7B30-404F-9BB9-5A2C3B5FE403}"/>
                  </a:ext>
                </a:extLst>
              </p:cNvPr>
              <p:cNvSpPr/>
              <p:nvPr/>
            </p:nvSpPr>
            <p:spPr>
              <a:xfrm>
                <a:off x="8352142" y="1444811"/>
                <a:ext cx="320040" cy="32004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4DDCCC39-8C28-F84A-9938-AB5382CB83EA}"/>
                  </a:ext>
                </a:extLst>
              </p:cNvPr>
              <p:cNvSpPr/>
              <p:nvPr/>
            </p:nvSpPr>
            <p:spPr>
              <a:xfrm>
                <a:off x="7722743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7A64486C-5B3B-074D-B7BD-EBDF76E4D90D}"/>
                  </a:ext>
                </a:extLst>
              </p:cNvPr>
              <p:cNvSpPr/>
              <p:nvPr/>
            </p:nvSpPr>
            <p:spPr>
              <a:xfrm>
                <a:off x="8042039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7A86B6B2-F464-C549-B5F0-6F0906EB81F2}"/>
                </a:ext>
              </a:extLst>
            </p:cNvPr>
            <p:cNvGrpSpPr/>
            <p:nvPr/>
          </p:nvGrpSpPr>
          <p:grpSpPr>
            <a:xfrm>
              <a:off x="7374256" y="1758552"/>
              <a:ext cx="1269695" cy="320040"/>
              <a:chOff x="7402487" y="1444811"/>
              <a:chExt cx="1269695" cy="320040"/>
            </a:xfrm>
          </p:grpSpPr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F745C412-8189-AF4E-86AD-5B74E85EF740}"/>
                  </a:ext>
                </a:extLst>
              </p:cNvPr>
              <p:cNvSpPr/>
              <p:nvPr/>
            </p:nvSpPr>
            <p:spPr>
              <a:xfrm>
                <a:off x="7402487" y="1444811"/>
                <a:ext cx="320040" cy="32004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C2617934-7DE6-1347-9F3F-CB2DD08E2171}"/>
                  </a:ext>
                </a:extLst>
              </p:cNvPr>
              <p:cNvSpPr/>
              <p:nvPr/>
            </p:nvSpPr>
            <p:spPr>
              <a:xfrm>
                <a:off x="8352142" y="1444811"/>
                <a:ext cx="320040" cy="32004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71227EA1-35EF-154A-8307-EB2E0F2E7C87}"/>
                  </a:ext>
                </a:extLst>
              </p:cNvPr>
              <p:cNvSpPr/>
              <p:nvPr/>
            </p:nvSpPr>
            <p:spPr>
              <a:xfrm>
                <a:off x="7722743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4F668C3E-A950-5546-B9B7-58FEC30FAEC1}"/>
                  </a:ext>
                </a:extLst>
              </p:cNvPr>
              <p:cNvSpPr/>
              <p:nvPr/>
            </p:nvSpPr>
            <p:spPr>
              <a:xfrm>
                <a:off x="8042039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</p:grp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EEB93FB8-0E5D-234A-BD83-EEA784B01359}"/>
                </a:ext>
              </a:extLst>
            </p:cNvPr>
            <p:cNvGrpSpPr/>
            <p:nvPr/>
          </p:nvGrpSpPr>
          <p:grpSpPr>
            <a:xfrm>
              <a:off x="7054552" y="1444693"/>
              <a:ext cx="320088" cy="322431"/>
              <a:chOff x="2795902" y="2672926"/>
              <a:chExt cx="320088" cy="322431"/>
            </a:xfrm>
          </p:grpSpPr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311FECE4-626E-D248-817E-9A519F9AEEE9}"/>
                  </a:ext>
                </a:extLst>
              </p:cNvPr>
              <p:cNvSpPr/>
              <p:nvPr/>
            </p:nvSpPr>
            <p:spPr>
              <a:xfrm>
                <a:off x="2795950" y="2672926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id="{A6F0F377-54D2-B146-91C8-6878D81A573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795902" y="2673976"/>
                <a:ext cx="319704" cy="32138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A54AF045-9281-634F-9FAA-7B1869161E93}"/>
                </a:ext>
              </a:extLst>
            </p:cNvPr>
            <p:cNvGrpSpPr/>
            <p:nvPr/>
          </p:nvGrpSpPr>
          <p:grpSpPr>
            <a:xfrm>
              <a:off x="7052512" y="1757265"/>
              <a:ext cx="320640" cy="325578"/>
              <a:chOff x="2795398" y="2990868"/>
              <a:chExt cx="320640" cy="325578"/>
            </a:xfrm>
          </p:grpSpPr>
          <p:sp>
            <p:nvSpPr>
              <p:cNvPr id="240" name="Rectangle 239">
                <a:extLst>
                  <a:ext uri="{FF2B5EF4-FFF2-40B4-BE49-F238E27FC236}">
                    <a16:creationId xmlns:a16="http://schemas.microsoft.com/office/drawing/2014/main" id="{816BC304-E030-1E45-8EF3-2842F9C9C741}"/>
                  </a:ext>
                </a:extLst>
              </p:cNvPr>
              <p:cNvSpPr/>
              <p:nvPr/>
            </p:nvSpPr>
            <p:spPr>
              <a:xfrm>
                <a:off x="2795998" y="2990868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41" name="Straight Connector 240">
                <a:extLst>
                  <a:ext uri="{FF2B5EF4-FFF2-40B4-BE49-F238E27FC236}">
                    <a16:creationId xmlns:a16="http://schemas.microsoft.com/office/drawing/2014/main" id="{277FDCAF-34AF-3847-832A-B35C64CDAB8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5398" y="2991918"/>
                <a:ext cx="320208" cy="32452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7" name="Group 316">
            <a:extLst>
              <a:ext uri="{FF2B5EF4-FFF2-40B4-BE49-F238E27FC236}">
                <a16:creationId xmlns:a16="http://schemas.microsoft.com/office/drawing/2014/main" id="{242BDD9A-7EC4-0F40-8449-29DA3B265B34}"/>
              </a:ext>
            </a:extLst>
          </p:cNvPr>
          <p:cNvGrpSpPr/>
          <p:nvPr/>
        </p:nvGrpSpPr>
        <p:grpSpPr>
          <a:xfrm>
            <a:off x="8576513" y="2841982"/>
            <a:ext cx="1591439" cy="638150"/>
            <a:chOff x="7052512" y="2676882"/>
            <a:chExt cx="1591439" cy="638150"/>
          </a:xfrm>
        </p:grpSpPr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691F6395-1A1B-8A45-96F7-1B49EB6F35C2}"/>
                </a:ext>
              </a:extLst>
            </p:cNvPr>
            <p:cNvSpPr/>
            <p:nvPr/>
          </p:nvSpPr>
          <p:spPr>
            <a:xfrm>
              <a:off x="7374256" y="267700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33D88CD3-A864-5544-9365-31E01AC9BBF6}"/>
                </a:ext>
              </a:extLst>
            </p:cNvPr>
            <p:cNvSpPr/>
            <p:nvPr/>
          </p:nvSpPr>
          <p:spPr>
            <a:xfrm>
              <a:off x="8323911" y="267700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C7BF3F55-2C14-104C-A2D3-AE785ADD3AFD}"/>
                </a:ext>
              </a:extLst>
            </p:cNvPr>
            <p:cNvSpPr/>
            <p:nvPr/>
          </p:nvSpPr>
          <p:spPr>
            <a:xfrm>
              <a:off x="7694512" y="2677000"/>
              <a:ext cx="320040" cy="32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9FC38C04-4E1A-C644-A2DE-77C6F39C6D9B}"/>
                </a:ext>
              </a:extLst>
            </p:cNvPr>
            <p:cNvSpPr/>
            <p:nvPr/>
          </p:nvSpPr>
          <p:spPr>
            <a:xfrm>
              <a:off x="8013808" y="2677000"/>
              <a:ext cx="320040" cy="32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29ADF729-22F9-BA4F-AD5C-E9D4D99EEF91}"/>
                </a:ext>
              </a:extLst>
            </p:cNvPr>
            <p:cNvSpPr/>
            <p:nvPr/>
          </p:nvSpPr>
          <p:spPr>
            <a:xfrm>
              <a:off x="7374256" y="2990741"/>
              <a:ext cx="320040" cy="32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C79FE563-E6A9-034E-9B73-10C8FBFA9EA2}"/>
                </a:ext>
              </a:extLst>
            </p:cNvPr>
            <p:cNvSpPr/>
            <p:nvPr/>
          </p:nvSpPr>
          <p:spPr>
            <a:xfrm>
              <a:off x="8323911" y="2990741"/>
              <a:ext cx="320040" cy="32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F8B06A79-6772-3845-B199-C66599B19AEE}"/>
                </a:ext>
              </a:extLst>
            </p:cNvPr>
            <p:cNvSpPr/>
            <p:nvPr/>
          </p:nvSpPr>
          <p:spPr>
            <a:xfrm>
              <a:off x="7694512" y="299074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78F220E0-235C-664B-AD0B-DBBD224EF003}"/>
                </a:ext>
              </a:extLst>
            </p:cNvPr>
            <p:cNvSpPr/>
            <p:nvPr/>
          </p:nvSpPr>
          <p:spPr>
            <a:xfrm>
              <a:off x="8013808" y="299074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A1BC975C-B795-BD45-81D5-E98B335E833A}"/>
                </a:ext>
              </a:extLst>
            </p:cNvPr>
            <p:cNvSpPr/>
            <p:nvPr/>
          </p:nvSpPr>
          <p:spPr>
            <a:xfrm>
              <a:off x="7054600" y="2676882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CB812057-DAD1-6940-814B-8A4FC2F7C42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54552" y="2677932"/>
              <a:ext cx="319704" cy="32138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035B8476-B766-1C4A-82D8-2057F295EEB8}"/>
                </a:ext>
              </a:extLst>
            </p:cNvPr>
            <p:cNvSpPr/>
            <p:nvPr/>
          </p:nvSpPr>
          <p:spPr>
            <a:xfrm>
              <a:off x="7053112" y="2989454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1A8A6CAF-0CF1-464A-9473-1F54D9A146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52512" y="2990504"/>
              <a:ext cx="320208" cy="32452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6" name="Group 315">
            <a:extLst>
              <a:ext uri="{FF2B5EF4-FFF2-40B4-BE49-F238E27FC236}">
                <a16:creationId xmlns:a16="http://schemas.microsoft.com/office/drawing/2014/main" id="{F1842125-1A3D-654B-B4D0-46644ED38B82}"/>
              </a:ext>
            </a:extLst>
          </p:cNvPr>
          <p:cNvGrpSpPr/>
          <p:nvPr/>
        </p:nvGrpSpPr>
        <p:grpSpPr>
          <a:xfrm>
            <a:off x="8576513" y="4074171"/>
            <a:ext cx="1591439" cy="638150"/>
            <a:chOff x="7052512" y="3909071"/>
            <a:chExt cx="1591439" cy="638150"/>
          </a:xfrm>
        </p:grpSpPr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21B57789-B093-CB4D-BA36-8603A18BB391}"/>
                </a:ext>
              </a:extLst>
            </p:cNvPr>
            <p:cNvSpPr/>
            <p:nvPr/>
          </p:nvSpPr>
          <p:spPr>
            <a:xfrm>
              <a:off x="7374256" y="3909189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33FBCF15-7506-3C4A-8C90-A20C43074737}"/>
                </a:ext>
              </a:extLst>
            </p:cNvPr>
            <p:cNvSpPr/>
            <p:nvPr/>
          </p:nvSpPr>
          <p:spPr>
            <a:xfrm>
              <a:off x="8323911" y="3909189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8D3485E3-0D45-6B43-9CEA-355F1C9602FD}"/>
                </a:ext>
              </a:extLst>
            </p:cNvPr>
            <p:cNvSpPr/>
            <p:nvPr/>
          </p:nvSpPr>
          <p:spPr>
            <a:xfrm>
              <a:off x="7694512" y="3909189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2A355DE4-8AF0-D746-9590-B943FFC5C139}"/>
                </a:ext>
              </a:extLst>
            </p:cNvPr>
            <p:cNvSpPr/>
            <p:nvPr/>
          </p:nvSpPr>
          <p:spPr>
            <a:xfrm>
              <a:off x="8013808" y="3909189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9ABDC261-5CF0-2547-BC24-A12BF9630C17}"/>
                </a:ext>
              </a:extLst>
            </p:cNvPr>
            <p:cNvSpPr/>
            <p:nvPr/>
          </p:nvSpPr>
          <p:spPr>
            <a:xfrm>
              <a:off x="7374256" y="422293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CEB25E79-2CAE-4046-8642-36DB50942C59}"/>
                </a:ext>
              </a:extLst>
            </p:cNvPr>
            <p:cNvSpPr/>
            <p:nvPr/>
          </p:nvSpPr>
          <p:spPr>
            <a:xfrm>
              <a:off x="8323911" y="422293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AD713462-E6D4-9642-BF61-0787A4BA9A6F}"/>
                </a:ext>
              </a:extLst>
            </p:cNvPr>
            <p:cNvSpPr/>
            <p:nvPr/>
          </p:nvSpPr>
          <p:spPr>
            <a:xfrm>
              <a:off x="7694512" y="4222930"/>
              <a:ext cx="320040" cy="32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478E5399-D559-C640-BC96-814DC6D0EC7E}"/>
                </a:ext>
              </a:extLst>
            </p:cNvPr>
            <p:cNvSpPr/>
            <p:nvPr/>
          </p:nvSpPr>
          <p:spPr>
            <a:xfrm>
              <a:off x="8013808" y="4222930"/>
              <a:ext cx="320040" cy="32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7277606A-7417-E94C-97FB-4E3AE4B7F407}"/>
                </a:ext>
              </a:extLst>
            </p:cNvPr>
            <p:cNvSpPr/>
            <p:nvPr/>
          </p:nvSpPr>
          <p:spPr>
            <a:xfrm>
              <a:off x="7054600" y="3909071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164543D6-AA1D-4146-91F9-5A057E39133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54552" y="3910121"/>
              <a:ext cx="319704" cy="32138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22A2174E-CF08-0F49-A9F1-52B567AA0DE1}"/>
                </a:ext>
              </a:extLst>
            </p:cNvPr>
            <p:cNvSpPr/>
            <p:nvPr/>
          </p:nvSpPr>
          <p:spPr>
            <a:xfrm>
              <a:off x="7053112" y="4221643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401B1C9C-7D7A-4A41-AC5E-AAD2F46AA4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52512" y="4222693"/>
              <a:ext cx="320208" cy="32452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8" name="Group 297">
            <a:extLst>
              <a:ext uri="{FF2B5EF4-FFF2-40B4-BE49-F238E27FC236}">
                <a16:creationId xmlns:a16="http://schemas.microsoft.com/office/drawing/2014/main" id="{E2F81ECD-37BD-E24F-A156-342DDE02A8BC}"/>
              </a:ext>
            </a:extLst>
          </p:cNvPr>
          <p:cNvGrpSpPr/>
          <p:nvPr/>
        </p:nvGrpSpPr>
        <p:grpSpPr>
          <a:xfrm>
            <a:off x="8576513" y="5306361"/>
            <a:ext cx="1591439" cy="638150"/>
            <a:chOff x="7080743" y="1444693"/>
            <a:chExt cx="1591439" cy="638150"/>
          </a:xfrm>
        </p:grpSpPr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id="{9C659E44-CCD7-764E-B66C-E80C0E314F0E}"/>
                </a:ext>
              </a:extLst>
            </p:cNvPr>
            <p:cNvGrpSpPr/>
            <p:nvPr/>
          </p:nvGrpSpPr>
          <p:grpSpPr>
            <a:xfrm>
              <a:off x="7402487" y="1444811"/>
              <a:ext cx="1269695" cy="320040"/>
              <a:chOff x="7402487" y="1444811"/>
              <a:chExt cx="1269695" cy="320040"/>
            </a:xfrm>
          </p:grpSpPr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EA692E6E-64EF-E749-A65B-4893F8C16EF1}"/>
                  </a:ext>
                </a:extLst>
              </p:cNvPr>
              <p:cNvSpPr/>
              <p:nvPr/>
            </p:nvSpPr>
            <p:spPr>
              <a:xfrm>
                <a:off x="7402487" y="1444811"/>
                <a:ext cx="320040" cy="32004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C223C556-1693-A443-86BC-075C4D897F06}"/>
                  </a:ext>
                </a:extLst>
              </p:cNvPr>
              <p:cNvSpPr/>
              <p:nvPr/>
            </p:nvSpPr>
            <p:spPr>
              <a:xfrm>
                <a:off x="8352142" y="1444811"/>
                <a:ext cx="320040" cy="32004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0D4FC834-A5F8-C242-BFDD-A4B59919D85F}"/>
                  </a:ext>
                </a:extLst>
              </p:cNvPr>
              <p:cNvSpPr/>
              <p:nvPr/>
            </p:nvSpPr>
            <p:spPr>
              <a:xfrm>
                <a:off x="7722743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  <p:sp>
            <p:nvSpPr>
              <p:cNvPr id="314" name="Rectangle 313">
                <a:extLst>
                  <a:ext uri="{FF2B5EF4-FFF2-40B4-BE49-F238E27FC236}">
                    <a16:creationId xmlns:a16="http://schemas.microsoft.com/office/drawing/2014/main" id="{CE6D1E63-D095-B745-B442-641D30F764ED}"/>
                  </a:ext>
                </a:extLst>
              </p:cNvPr>
              <p:cNvSpPr/>
              <p:nvPr/>
            </p:nvSpPr>
            <p:spPr>
              <a:xfrm>
                <a:off x="8042039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</p:grpSp>
        <p:grpSp>
          <p:nvGrpSpPr>
            <p:cNvPr id="300" name="Group 299">
              <a:extLst>
                <a:ext uri="{FF2B5EF4-FFF2-40B4-BE49-F238E27FC236}">
                  <a16:creationId xmlns:a16="http://schemas.microsoft.com/office/drawing/2014/main" id="{DD29B6A8-18F0-0D41-92D3-5AAE53108C77}"/>
                </a:ext>
              </a:extLst>
            </p:cNvPr>
            <p:cNvGrpSpPr/>
            <p:nvPr/>
          </p:nvGrpSpPr>
          <p:grpSpPr>
            <a:xfrm>
              <a:off x="7402487" y="1758552"/>
              <a:ext cx="1269695" cy="320040"/>
              <a:chOff x="7402487" y="1444811"/>
              <a:chExt cx="1269695" cy="320040"/>
            </a:xfrm>
          </p:grpSpPr>
          <p:sp>
            <p:nvSpPr>
              <p:cNvPr id="307" name="Rectangle 306">
                <a:extLst>
                  <a:ext uri="{FF2B5EF4-FFF2-40B4-BE49-F238E27FC236}">
                    <a16:creationId xmlns:a16="http://schemas.microsoft.com/office/drawing/2014/main" id="{AC8E1CC7-07EF-CB4D-9E9E-38CEBBC8CB15}"/>
                  </a:ext>
                </a:extLst>
              </p:cNvPr>
              <p:cNvSpPr/>
              <p:nvPr/>
            </p:nvSpPr>
            <p:spPr>
              <a:xfrm>
                <a:off x="7402487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  <p:sp>
            <p:nvSpPr>
              <p:cNvPr id="308" name="Rectangle 307">
                <a:extLst>
                  <a:ext uri="{FF2B5EF4-FFF2-40B4-BE49-F238E27FC236}">
                    <a16:creationId xmlns:a16="http://schemas.microsoft.com/office/drawing/2014/main" id="{AA74591A-E611-C54F-9880-7A9E1FEF2839}"/>
                  </a:ext>
                </a:extLst>
              </p:cNvPr>
              <p:cNvSpPr/>
              <p:nvPr/>
            </p:nvSpPr>
            <p:spPr>
              <a:xfrm>
                <a:off x="8352142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  <p:sp>
            <p:nvSpPr>
              <p:cNvPr id="309" name="Rectangle 308">
                <a:extLst>
                  <a:ext uri="{FF2B5EF4-FFF2-40B4-BE49-F238E27FC236}">
                    <a16:creationId xmlns:a16="http://schemas.microsoft.com/office/drawing/2014/main" id="{C2EA083A-B100-F045-909A-9832A1E4BDF3}"/>
                  </a:ext>
                </a:extLst>
              </p:cNvPr>
              <p:cNvSpPr/>
              <p:nvPr/>
            </p:nvSpPr>
            <p:spPr>
              <a:xfrm>
                <a:off x="7722743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  <p:sp>
            <p:nvSpPr>
              <p:cNvPr id="310" name="Rectangle 309">
                <a:extLst>
                  <a:ext uri="{FF2B5EF4-FFF2-40B4-BE49-F238E27FC236}">
                    <a16:creationId xmlns:a16="http://schemas.microsoft.com/office/drawing/2014/main" id="{E027F355-627F-D74B-ABC8-AB7C63221CA3}"/>
                  </a:ext>
                </a:extLst>
              </p:cNvPr>
              <p:cNvSpPr/>
              <p:nvPr/>
            </p:nvSpPr>
            <p:spPr>
              <a:xfrm>
                <a:off x="8042039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</p:grpSp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0151FFB2-1480-F946-BED1-7F9C1BE64A5B}"/>
                </a:ext>
              </a:extLst>
            </p:cNvPr>
            <p:cNvGrpSpPr/>
            <p:nvPr/>
          </p:nvGrpSpPr>
          <p:grpSpPr>
            <a:xfrm>
              <a:off x="7082783" y="1444693"/>
              <a:ext cx="320088" cy="322431"/>
              <a:chOff x="2795902" y="2672926"/>
              <a:chExt cx="320088" cy="322431"/>
            </a:xfrm>
          </p:grpSpPr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id="{FC95EFEA-2780-4C45-B5C4-0801641DC449}"/>
                  </a:ext>
                </a:extLst>
              </p:cNvPr>
              <p:cNvSpPr/>
              <p:nvPr/>
            </p:nvSpPr>
            <p:spPr>
              <a:xfrm>
                <a:off x="2795950" y="2672926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06" name="Straight Connector 305">
                <a:extLst>
                  <a:ext uri="{FF2B5EF4-FFF2-40B4-BE49-F238E27FC236}">
                    <a16:creationId xmlns:a16="http://schemas.microsoft.com/office/drawing/2014/main" id="{8FE5688F-ACA3-AB4E-BCCD-00941ED96D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795902" y="2673976"/>
                <a:ext cx="319704" cy="32138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987731F6-60EB-F14E-ABFE-A3087C42F5C6}"/>
                </a:ext>
              </a:extLst>
            </p:cNvPr>
            <p:cNvGrpSpPr/>
            <p:nvPr/>
          </p:nvGrpSpPr>
          <p:grpSpPr>
            <a:xfrm>
              <a:off x="7080743" y="1757265"/>
              <a:ext cx="320640" cy="325578"/>
              <a:chOff x="2795398" y="2990868"/>
              <a:chExt cx="320640" cy="325578"/>
            </a:xfrm>
          </p:grpSpPr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0A444A75-E0A2-7840-AB40-CF5E67F34C70}"/>
                  </a:ext>
                </a:extLst>
              </p:cNvPr>
              <p:cNvSpPr/>
              <p:nvPr/>
            </p:nvSpPr>
            <p:spPr>
              <a:xfrm>
                <a:off x="2795998" y="2990868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04" name="Straight Connector 303">
                <a:extLst>
                  <a:ext uri="{FF2B5EF4-FFF2-40B4-BE49-F238E27FC236}">
                    <a16:creationId xmlns:a16="http://schemas.microsoft.com/office/drawing/2014/main" id="{5A260871-EF9F-5A44-B541-DD226EE6E5F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5398" y="2991918"/>
                <a:ext cx="320208" cy="32452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8" name="Right Arrow 317">
            <a:extLst>
              <a:ext uri="{FF2B5EF4-FFF2-40B4-BE49-F238E27FC236}">
                <a16:creationId xmlns:a16="http://schemas.microsoft.com/office/drawing/2014/main" id="{0C6CFA9A-90A5-A444-ADCB-09B43156A5B1}"/>
              </a:ext>
            </a:extLst>
          </p:cNvPr>
          <p:cNvSpPr/>
          <p:nvPr/>
        </p:nvSpPr>
        <p:spPr>
          <a:xfrm>
            <a:off x="2974324" y="1831416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9" name="Right Arrow 318">
            <a:extLst>
              <a:ext uri="{FF2B5EF4-FFF2-40B4-BE49-F238E27FC236}">
                <a16:creationId xmlns:a16="http://schemas.microsoft.com/office/drawing/2014/main" id="{594EA246-F336-404C-80AB-4768D6548C1A}"/>
              </a:ext>
            </a:extLst>
          </p:cNvPr>
          <p:cNvSpPr/>
          <p:nvPr/>
        </p:nvSpPr>
        <p:spPr>
          <a:xfrm>
            <a:off x="2974324" y="3039081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" name="Right Arrow 319">
            <a:extLst>
              <a:ext uri="{FF2B5EF4-FFF2-40B4-BE49-F238E27FC236}">
                <a16:creationId xmlns:a16="http://schemas.microsoft.com/office/drawing/2014/main" id="{5F9F9706-E2D9-D84F-BF27-69DC688848C7}"/>
              </a:ext>
            </a:extLst>
          </p:cNvPr>
          <p:cNvSpPr/>
          <p:nvPr/>
        </p:nvSpPr>
        <p:spPr>
          <a:xfrm>
            <a:off x="2974324" y="4223939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1" name="Right Arrow 320">
            <a:extLst>
              <a:ext uri="{FF2B5EF4-FFF2-40B4-BE49-F238E27FC236}">
                <a16:creationId xmlns:a16="http://schemas.microsoft.com/office/drawing/2014/main" id="{6EB2A0F3-C0F8-5D46-A6E1-318B6B458F7D}"/>
              </a:ext>
            </a:extLst>
          </p:cNvPr>
          <p:cNvSpPr/>
          <p:nvPr/>
        </p:nvSpPr>
        <p:spPr>
          <a:xfrm>
            <a:off x="2974324" y="5505508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" name="Right Arrow 321">
            <a:extLst>
              <a:ext uri="{FF2B5EF4-FFF2-40B4-BE49-F238E27FC236}">
                <a16:creationId xmlns:a16="http://schemas.microsoft.com/office/drawing/2014/main" id="{C35766E6-BC83-9446-AFF1-6D7C170806A9}"/>
              </a:ext>
            </a:extLst>
          </p:cNvPr>
          <p:cNvSpPr/>
          <p:nvPr/>
        </p:nvSpPr>
        <p:spPr>
          <a:xfrm>
            <a:off x="4967900" y="1842456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3" name="Right Arrow 322">
            <a:extLst>
              <a:ext uri="{FF2B5EF4-FFF2-40B4-BE49-F238E27FC236}">
                <a16:creationId xmlns:a16="http://schemas.microsoft.com/office/drawing/2014/main" id="{D147278E-0BDC-C94D-B7D4-0BC5CF6068BD}"/>
              </a:ext>
            </a:extLst>
          </p:cNvPr>
          <p:cNvSpPr/>
          <p:nvPr/>
        </p:nvSpPr>
        <p:spPr>
          <a:xfrm>
            <a:off x="4967900" y="3050121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4" name="Right Arrow 323">
            <a:extLst>
              <a:ext uri="{FF2B5EF4-FFF2-40B4-BE49-F238E27FC236}">
                <a16:creationId xmlns:a16="http://schemas.microsoft.com/office/drawing/2014/main" id="{96CD53EA-651F-B844-9759-44EA2AA7ED4B}"/>
              </a:ext>
            </a:extLst>
          </p:cNvPr>
          <p:cNvSpPr/>
          <p:nvPr/>
        </p:nvSpPr>
        <p:spPr>
          <a:xfrm>
            <a:off x="4967900" y="4234979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5" name="Right Arrow 324">
            <a:extLst>
              <a:ext uri="{FF2B5EF4-FFF2-40B4-BE49-F238E27FC236}">
                <a16:creationId xmlns:a16="http://schemas.microsoft.com/office/drawing/2014/main" id="{5FF7E0F9-D0F7-414E-B6E1-081237C7E0D3}"/>
              </a:ext>
            </a:extLst>
          </p:cNvPr>
          <p:cNvSpPr/>
          <p:nvPr/>
        </p:nvSpPr>
        <p:spPr>
          <a:xfrm>
            <a:off x="4967900" y="5516548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" name="Right Arrow 325">
            <a:extLst>
              <a:ext uri="{FF2B5EF4-FFF2-40B4-BE49-F238E27FC236}">
                <a16:creationId xmlns:a16="http://schemas.microsoft.com/office/drawing/2014/main" id="{C9AC329D-3A21-3840-B290-2B96303719DB}"/>
              </a:ext>
            </a:extLst>
          </p:cNvPr>
          <p:cNvSpPr/>
          <p:nvPr/>
        </p:nvSpPr>
        <p:spPr>
          <a:xfrm>
            <a:off x="7584304" y="1849924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" name="Right Arrow 326">
            <a:extLst>
              <a:ext uri="{FF2B5EF4-FFF2-40B4-BE49-F238E27FC236}">
                <a16:creationId xmlns:a16="http://schemas.microsoft.com/office/drawing/2014/main" id="{74086202-C4C5-5540-823A-EB016CB06126}"/>
              </a:ext>
            </a:extLst>
          </p:cNvPr>
          <p:cNvSpPr/>
          <p:nvPr/>
        </p:nvSpPr>
        <p:spPr>
          <a:xfrm>
            <a:off x="7584304" y="3057589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8" name="Right Arrow 327">
            <a:extLst>
              <a:ext uri="{FF2B5EF4-FFF2-40B4-BE49-F238E27FC236}">
                <a16:creationId xmlns:a16="http://schemas.microsoft.com/office/drawing/2014/main" id="{35C3810F-3F0D-D041-A472-FD74CB598E2F}"/>
              </a:ext>
            </a:extLst>
          </p:cNvPr>
          <p:cNvSpPr/>
          <p:nvPr/>
        </p:nvSpPr>
        <p:spPr>
          <a:xfrm>
            <a:off x="7584304" y="4242447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9" name="Right Arrow 328">
            <a:extLst>
              <a:ext uri="{FF2B5EF4-FFF2-40B4-BE49-F238E27FC236}">
                <a16:creationId xmlns:a16="http://schemas.microsoft.com/office/drawing/2014/main" id="{B2806235-AE76-FA4C-85BE-E74350D77D57}"/>
              </a:ext>
            </a:extLst>
          </p:cNvPr>
          <p:cNvSpPr/>
          <p:nvPr/>
        </p:nvSpPr>
        <p:spPr>
          <a:xfrm>
            <a:off x="7584304" y="5524016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35393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56172-1387-294C-93BC-80664E9B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622" y="128016"/>
            <a:ext cx="8924543" cy="1042416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accent1"/>
                </a:solidFill>
              </a:rPr>
              <a:t>A friendly introduction to </a:t>
            </a:r>
            <a:br>
              <a:rPr lang="en-US" sz="3000" dirty="0">
                <a:solidFill>
                  <a:schemeClr val="accent1"/>
                </a:solidFill>
              </a:rPr>
            </a:br>
            <a:r>
              <a:rPr lang="en-US" sz="3000" dirty="0">
                <a:solidFill>
                  <a:schemeClr val="accent1"/>
                </a:solidFill>
              </a:rPr>
              <a:t>Convolutional Neural Networks and Image Recognition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56C83-B0E7-BF4A-A67D-A39A8FB55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BB4F07-BE7C-F846-8EF7-E80C810B48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0621" y="1302641"/>
            <a:ext cx="8924544" cy="5034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71ABB76-A8C0-674D-BF72-F87DC6289F2F}"/>
              </a:ext>
            </a:extLst>
          </p:cNvPr>
          <p:cNvSpPr/>
          <p:nvPr/>
        </p:nvSpPr>
        <p:spPr>
          <a:xfrm>
            <a:off x="2299844" y="6484635"/>
            <a:ext cx="76260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Luis Serrano (2017), A friendly introduction to Convolutional Neural Networks and Image Recognition, </a:t>
            </a:r>
          </a:p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https://www.youtube.com/watch?v=2-Ol7ZB0MmU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58851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56C83-B0E7-BF4A-A67D-A39A8FB55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7A6E16-EC45-9C40-ABE8-F89038981A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302613"/>
            <a:ext cx="9144000" cy="509402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FEE9DDE-BFCE-BA49-9D55-23645A905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622" y="128016"/>
            <a:ext cx="8924543" cy="1042416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accent1"/>
                </a:solidFill>
              </a:rPr>
              <a:t>A friendly introduction to </a:t>
            </a:r>
            <a:br>
              <a:rPr lang="en-US" sz="3000" dirty="0">
                <a:solidFill>
                  <a:schemeClr val="accent1"/>
                </a:solidFill>
              </a:rPr>
            </a:br>
            <a:r>
              <a:rPr lang="en-US" sz="3000" dirty="0">
                <a:solidFill>
                  <a:schemeClr val="accent1"/>
                </a:solidFill>
              </a:rPr>
              <a:t>Convolutional Neural Networks and Image Recognition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EB5CCA-C104-1D4E-B9F6-8C4757720770}"/>
              </a:ext>
            </a:extLst>
          </p:cNvPr>
          <p:cNvSpPr/>
          <p:nvPr/>
        </p:nvSpPr>
        <p:spPr>
          <a:xfrm>
            <a:off x="2299844" y="6484635"/>
            <a:ext cx="76260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Luis Serrano (2017), A friendly introduction to Convolutional Neural Networks and Image Recognition, </a:t>
            </a:r>
          </a:p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https://www.youtube.com/watch?v=2-Ol7ZB0MmU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95435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2D456-2BC1-3743-8E1E-9D73D4A55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CNN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71608B-635A-E947-9AD6-69A6946D90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4737" y="2351527"/>
            <a:ext cx="8686800" cy="224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67352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2D456-2BC1-3743-8E1E-9D73D4A55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379" y="21976"/>
            <a:ext cx="8855242" cy="92450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Layer</a:t>
            </a:r>
            <a:endParaRPr lang="en-US" sz="27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A8A5BA-5E88-1043-9735-C03D1C91940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6302" y="1678280"/>
            <a:ext cx="7659396" cy="46583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E1F4A0A-FD07-9A46-8FED-C9866D65A31E}"/>
              </a:ext>
            </a:extLst>
          </p:cNvPr>
          <p:cNvSpPr/>
          <p:nvPr/>
        </p:nvSpPr>
        <p:spPr>
          <a:xfrm>
            <a:off x="2616200" y="893865"/>
            <a:ext cx="75084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is a </a:t>
            </a:r>
            <a:r>
              <a:rPr lang="en-US" b="1" dirty="0">
                <a:solidFill>
                  <a:schemeClr val="accent1"/>
                </a:solidFill>
              </a:rPr>
              <a:t>mathematical operation </a:t>
            </a:r>
            <a:r>
              <a:rPr lang="en-US" dirty="0">
                <a:solidFill>
                  <a:schemeClr val="accent1"/>
                </a:solidFill>
              </a:rPr>
              <a:t>to </a:t>
            </a:r>
            <a:r>
              <a:rPr lang="en-US" b="1" dirty="0">
                <a:solidFill>
                  <a:schemeClr val="accent1"/>
                </a:solidFill>
              </a:rPr>
              <a:t>merge two sets </a:t>
            </a:r>
            <a:r>
              <a:rPr lang="en-US" dirty="0">
                <a:solidFill>
                  <a:schemeClr val="accent1"/>
                </a:solidFill>
              </a:rPr>
              <a:t>of information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C96A99-5066-6E4D-A5FC-C2A18F9D28AB}"/>
              </a:ext>
            </a:extLst>
          </p:cNvPr>
          <p:cNvSpPr/>
          <p:nvPr/>
        </p:nvSpPr>
        <p:spPr>
          <a:xfrm>
            <a:off x="7592207" y="1185640"/>
            <a:ext cx="21714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3x3 convolution</a:t>
            </a:r>
          </a:p>
        </p:txBody>
      </p:sp>
    </p:spTree>
    <p:extLst>
      <p:ext uri="{BB962C8B-B14F-4D97-AF65-F5344CB8AC3E}">
        <p14:creationId xmlns:p14="http://schemas.microsoft.com/office/powerpoint/2010/main" val="33297091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31312</TotalTime>
  <Words>12805</Words>
  <Application>Microsoft Macintosh PowerPoint</Application>
  <PresentationFormat>Widescreen</PresentationFormat>
  <Paragraphs>2074</Paragraphs>
  <Slides>272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272</vt:i4>
      </vt:variant>
    </vt:vector>
  </HeadingPairs>
  <TitlesOfParts>
    <vt:vector size="282" baseType="lpstr">
      <vt:lpstr>Arial</vt:lpstr>
      <vt:lpstr>Calibri</vt:lpstr>
      <vt:lpstr>Cambria Math</vt:lpstr>
      <vt:lpstr>Courier</vt:lpstr>
      <vt:lpstr>Helvetica Neue</vt:lpstr>
      <vt:lpstr>Roboto</vt:lpstr>
      <vt:lpstr>Times</vt:lpstr>
      <vt:lpstr>Times New Roman</vt:lpstr>
      <vt:lpstr>Office Theme</vt:lpstr>
      <vt:lpstr>Equation</vt:lpstr>
      <vt:lpstr>Deep Learning and  Reinforcement Learning </vt:lpstr>
      <vt:lpstr>Syllabus</vt:lpstr>
      <vt:lpstr>Syllabus</vt:lpstr>
      <vt:lpstr>Syllabus</vt:lpstr>
      <vt:lpstr>Deep Learning and  Reinforcement Learning </vt:lpstr>
      <vt:lpstr>Outline</vt:lpstr>
      <vt:lpstr>Stuart Russell and Peter Norvig (2020),  Artificial Intelligence: A Modern Approach,  4th Edition, Pearson</vt:lpstr>
      <vt:lpstr>Artificial Intelligence:  A Modern Approach </vt:lpstr>
      <vt:lpstr>Artificial Intelligence:  Machine Learning</vt:lpstr>
      <vt:lpstr>Artificial Intelligence:  5. Machine Learning</vt:lpstr>
      <vt:lpstr>Artificial Intelligence:  Reinforcement Learning</vt:lpstr>
      <vt:lpstr>Reinforcement Learning (DL)</vt:lpstr>
      <vt:lpstr>Reinforcement Learning (DL)</vt:lpstr>
      <vt:lpstr>Reinforcement Learning (DL)</vt:lpstr>
      <vt:lpstr>Agents interact with environments through sensors and actuators</vt:lpstr>
      <vt:lpstr>AI Acting Humanly: The Turing Test Approach (Alan Turing, 1950)</vt:lpstr>
      <vt:lpstr>Artificial Intelligence Machine Learning &amp; Deep Learning</vt:lpstr>
      <vt:lpstr>AI, ML, DL</vt:lpstr>
      <vt:lpstr>3 Machine Learning Algorithms</vt:lpstr>
      <vt:lpstr>Machine Learning (ML)</vt:lpstr>
      <vt:lpstr>Stock Market Movement Forecast: ML Phases of the stock market modeling</vt:lpstr>
      <vt:lpstr>Machine Learning Tasks and Methods</vt:lpstr>
      <vt:lpstr>Machine Learning</vt:lpstr>
      <vt:lpstr>Machine Learning Supervised Learning (Classification) Learning from Examples</vt:lpstr>
      <vt:lpstr>Machine Learning Supervised Learning (Classification) Learning from Examples</vt:lpstr>
      <vt:lpstr>Time Series Data</vt:lpstr>
      <vt:lpstr>Time Series Data</vt:lpstr>
      <vt:lpstr>Linear function</vt:lpstr>
      <vt:lpstr>Linear Regression Weight Space</vt:lpstr>
      <vt:lpstr>Deep Learning</vt:lpstr>
      <vt:lpstr>Deep Learning  and  Neural Networks</vt:lpstr>
      <vt:lpstr>TensorFlow Playground</vt:lpstr>
      <vt:lpstr>Tensor</vt:lpstr>
      <vt:lpstr>PowerPoint Presentation</vt:lpstr>
      <vt:lpstr>Deep Learning  and  Neural Networks</vt:lpstr>
      <vt:lpstr>Deep Learning Foundations:  Neural Networks</vt:lpstr>
      <vt:lpstr>Deep Learning and  Neural Networks</vt:lpstr>
      <vt:lpstr>Deep Learning and  Neural Networks</vt:lpstr>
      <vt:lpstr>Deep Learning and  Neural Networks</vt:lpstr>
      <vt:lpstr>Deep Learning  and  Deep Neural Networks</vt:lpstr>
      <vt:lpstr>Neural Networks (NN)</vt:lpstr>
      <vt:lpstr>PowerPoint Presentation</vt:lpstr>
      <vt:lpstr>PowerPoint Presentation</vt:lpstr>
      <vt:lpstr>Convolutional Neural Networks  (CNN or Deep Convolutional Neural Networks, DCNN)</vt:lpstr>
      <vt:lpstr>Recurrent Neural Networks  (RNN)</vt:lpstr>
      <vt:lpstr>Long / Short Term Memory  (LSTM)</vt:lpstr>
      <vt:lpstr>Gated Recurrent Units  (GRU)</vt:lpstr>
      <vt:lpstr>Generative Adversarial Networks (GAN)</vt:lpstr>
      <vt:lpstr>Support Vector Machines  (SVM)</vt:lpstr>
      <vt:lpstr>PowerPoint Presentation</vt:lpstr>
      <vt:lpstr>From image to text  Image: deep convolution neural network (CNN) Text: recurrent neural network (RNN) </vt:lpstr>
      <vt:lpstr>Neural Networks</vt:lpstr>
      <vt:lpstr>The Neuron</vt:lpstr>
      <vt:lpstr>Neuron and Synapse</vt:lpstr>
      <vt:lpstr>The Neuron</vt:lpstr>
      <vt:lpstr>PowerPoint Presentation</vt:lpstr>
      <vt:lpstr>Neural Networks</vt:lpstr>
      <vt:lpstr>Neural Networks</vt:lpstr>
      <vt:lpstr>Neural Networks</vt:lpstr>
      <vt:lpstr>Neural Networks</vt:lpstr>
      <vt:lpstr>Neural Networks</vt:lpstr>
      <vt:lpstr>Neural Networks</vt:lpstr>
      <vt:lpstr>Neural Networks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SoftMAX</vt:lpstr>
      <vt:lpstr>PowerPoint Presentation</vt:lpstr>
      <vt:lpstr>Training a Network = Minimize the Cost Function</vt:lpstr>
      <vt:lpstr>Training a Network = Minimize the Cost Function  Minimize the Loss Function</vt:lpstr>
      <vt:lpstr>Error = Predict Y - Actual Y Error : Cost : Loss</vt:lpstr>
      <vt:lpstr>Error = Predict Y - Actual Y Error : Cost : Loss</vt:lpstr>
      <vt:lpstr>Error = Predict Y - Actual Y Error : Cost : Loss</vt:lpstr>
      <vt:lpstr>Activation Functions</vt:lpstr>
      <vt:lpstr>Activation Functions</vt:lpstr>
      <vt:lpstr>Activation Functions</vt:lpstr>
      <vt:lpstr>Loss  Function</vt:lpstr>
      <vt:lpstr>Binary Classification: 2 Class  Activation Function:  Sigmoid  Loss Function:  Binary Cross-Entropy</vt:lpstr>
      <vt:lpstr>Multiple Classification: 10 Class  Activation Function:  SoftMAX  Loss Function:  Categorical Cross-Entropy</vt:lpstr>
      <vt:lpstr>Dropout</vt:lpstr>
      <vt:lpstr>Learning Algorithm</vt:lpstr>
      <vt:lpstr>PowerPoint Presentation</vt:lpstr>
      <vt:lpstr>PowerPoint Presentation</vt:lpstr>
      <vt:lpstr>Optimizer:  Stochastic Gradient Descent (SGD)</vt:lpstr>
      <vt:lpstr>PowerPoint Presentation</vt:lpstr>
      <vt:lpstr>Neural Network and Deep Learning</vt:lpstr>
      <vt:lpstr>Gradient Descent  how neural networks learn </vt:lpstr>
      <vt:lpstr>Backpropagation </vt:lpstr>
      <vt:lpstr>Convolutional Neural Networks (CNN)</vt:lpstr>
      <vt:lpstr>Convolutional Neural Networks  (CNN)</vt:lpstr>
      <vt:lpstr>Convolutional Neural Networks  (CNN)</vt:lpstr>
      <vt:lpstr>A friendly introduction to  Convolutional Neural Networks and Image Recognition</vt:lpstr>
      <vt:lpstr>A friendly introduction to  Convolutional Neural Networks and Image Recognition</vt:lpstr>
      <vt:lpstr>A friendly introduction to  Convolutional Neural Networks and Image Recognition</vt:lpstr>
      <vt:lpstr>A friendly introduction to  Convolutional Neural Networks and Image Recognition</vt:lpstr>
      <vt:lpstr>CNN Architecture</vt:lpstr>
      <vt:lpstr>CNN Convolution Layer</vt:lpstr>
      <vt:lpstr>CNN Convolution Layer Input x Filter --&gt; Feature Map</vt:lpstr>
      <vt:lpstr>CNN Convolution Layer Input x Filter --&gt; Feature 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Dropout</vt:lpstr>
      <vt:lpstr>Model Performance</vt:lpstr>
      <vt:lpstr>Visual Recognition  Image Classification</vt:lpstr>
      <vt:lpstr>PowerPoint Presentation</vt:lpstr>
      <vt:lpstr>Convolutional Neural Networks (CNNs / ConvNets)</vt:lpstr>
      <vt:lpstr>A regular 3-layer Neural Network</vt:lpstr>
      <vt:lpstr>A ConvNet arranges its neurons in three dimensions  (width, height, depth)</vt:lpstr>
      <vt:lpstr>The activations of an  example ConvNet architecture.</vt:lpstr>
      <vt:lpstr>ConvNets</vt:lpstr>
      <vt:lpstr>ConvNets</vt:lpstr>
      <vt:lpstr>Convolution Demo</vt:lpstr>
      <vt:lpstr>ConvNets</vt:lpstr>
      <vt:lpstr>ConvNets max pooling</vt:lpstr>
      <vt:lpstr>Convolutional Neural Networks (CNN) (LeNet)</vt:lpstr>
      <vt:lpstr>Recurrent  Neural Networks (RNN)</vt:lpstr>
      <vt:lpstr>Recurrent Neural Networks (RNN) </vt:lpstr>
      <vt:lpstr>Recurrent Neural Networks (RNN) Time Series Forecasting</vt:lpstr>
      <vt:lpstr>Recurrent Neural Networks (RNN) </vt:lpstr>
      <vt:lpstr>Recurrent Neural Networks (RNN) Sentiment Analysis</vt:lpstr>
      <vt:lpstr>Recurrent Neural Networks (RNN) Sentiment Analysis</vt:lpstr>
      <vt:lpstr>Recurrent Neural Network (RNN)</vt:lpstr>
      <vt:lpstr>RNN</vt:lpstr>
      <vt:lpstr>RNN long-term dependencies</vt:lpstr>
      <vt:lpstr>Vanishing Gradient  Exploding Gradient</vt:lpstr>
      <vt:lpstr>Recurrent Neural Networks (RNN) </vt:lpstr>
      <vt:lpstr>RNN Vanishing Gradient problem  Exploding Gradient problem</vt:lpstr>
      <vt:lpstr>RNN Vanishing Gradient problem </vt:lpstr>
      <vt:lpstr>RNN Exploding Gradient problem</vt:lpstr>
      <vt:lpstr>RNN LSTM</vt:lpstr>
      <vt:lpstr>Long Short Term Memory (LSTM)</vt:lpstr>
      <vt:lpstr>Long Short Term Memory (LSTM)</vt:lpstr>
      <vt:lpstr>Gated Recurrent Unit  (GRU)</vt:lpstr>
      <vt:lpstr>Gated Recurrent Unit  (GRU)</vt:lpstr>
      <vt:lpstr>LSTM</vt:lpstr>
      <vt:lpstr>LSTM vs GRU</vt:lpstr>
      <vt:lpstr>Long Short Term Memory (LSTM)</vt:lpstr>
      <vt:lpstr>Long Short Term Memory (LSTM)</vt:lpstr>
      <vt:lpstr>LSTM Memory state (C)</vt:lpstr>
      <vt:lpstr>LSTM forget gate (f)</vt:lpstr>
      <vt:lpstr>LSTM input gate (i)</vt:lpstr>
      <vt:lpstr>LSTM Memory state (C)</vt:lpstr>
      <vt:lpstr>LSTM output gate (o)</vt:lpstr>
      <vt:lpstr>LSTM forget (f), input (i), output (o) gates</vt:lpstr>
      <vt:lpstr>Gated Recurrent Unit  (GRU) update (z), reset (r) gates</vt:lpstr>
      <vt:lpstr> LSTM Recurrent Neural Network</vt:lpstr>
      <vt:lpstr>Long Short Term Memory (LSTM)  for Time Series Forecasting</vt:lpstr>
      <vt:lpstr>Time Series Data</vt:lpstr>
      <vt:lpstr>Time Series Data</vt:lpstr>
      <vt:lpstr>TensorFlow</vt:lpstr>
      <vt:lpstr>PyTorch</vt:lpstr>
      <vt:lpstr>TensorFlow</vt:lpstr>
      <vt:lpstr>TensorFlow 2.0</vt:lpstr>
      <vt:lpstr>TensorFlow Image Classification</vt:lpstr>
      <vt:lpstr>Image Classification Fashion MNIST dataset</vt:lpstr>
      <vt:lpstr>Text Classification with TF Hub</vt:lpstr>
      <vt:lpstr>Text Classification with Pre Text</vt:lpstr>
      <vt:lpstr>Regression</vt:lpstr>
      <vt:lpstr>TensorFlow 2.0  Time Series Forecasting</vt:lpstr>
      <vt:lpstr>Basic Classification  Fashion MNIST Image Classification</vt:lpstr>
      <vt:lpstr>Text Classification IMDB Movie Reviews</vt:lpstr>
      <vt:lpstr>Basic Regression Predict House Prices</vt:lpstr>
      <vt:lpstr>PowerPoint Presentation</vt:lpstr>
      <vt:lpstr>Reinforcement Learning </vt:lpstr>
      <vt:lpstr>Reinforcement Learning (RL)</vt:lpstr>
      <vt:lpstr>Branches of Machine Learning (ML) Reinforcement Learning (RL) </vt:lpstr>
      <vt:lpstr>David Silver (2015),  Introduction to reinforcement learning</vt:lpstr>
      <vt:lpstr>Reinforcement Learning AlphaZero (AZ) and AlphaGo Zero (AZ0)</vt:lpstr>
      <vt:lpstr>AlphaZero:  Shedding new light on the grand games of chess, shogi and Go</vt:lpstr>
      <vt:lpstr>PowerPoint Presentation</vt:lpstr>
      <vt:lpstr>AlphaZero’s search procedure</vt:lpstr>
      <vt:lpstr>Self-play reinforcement learning in AlphaGo Zero</vt:lpstr>
      <vt:lpstr>Richard S. Sutton &amp; Andrew G. Barto (2018),  Reinforcement Learning: An Introduction,  2nd Edition, A Bradford Book</vt:lpstr>
      <vt:lpstr>Reinforcement learning </vt:lpstr>
      <vt:lpstr>Two most important distinguishing features of reinforcement learning</vt:lpstr>
      <vt:lpstr>Reinforcement Learning (DL)</vt:lpstr>
      <vt:lpstr>Reinforcement Learning (DL)</vt:lpstr>
      <vt:lpstr>Reinforcement Learning (DL)</vt:lpstr>
      <vt:lpstr>Agent and Environment</vt:lpstr>
      <vt:lpstr>History and State</vt:lpstr>
      <vt:lpstr>Information State </vt:lpstr>
      <vt:lpstr>Fully Observable Environments</vt:lpstr>
      <vt:lpstr>Partially Observable Environments</vt:lpstr>
      <vt:lpstr>Reinforcement Learning (DL) The Agent-Environment Interaction in a Markov Decision Process (MDP)</vt:lpstr>
      <vt:lpstr>Characteristics of  Reinforcement Learning</vt:lpstr>
      <vt:lpstr>Examples of Reinforcement Learning</vt:lpstr>
      <vt:lpstr>Examples of Rewards</vt:lpstr>
      <vt:lpstr>Sequential Decision Making</vt:lpstr>
      <vt:lpstr>Elements of Reinforcement Learning</vt:lpstr>
      <vt:lpstr>Elements of Reinforcement Learning</vt:lpstr>
      <vt:lpstr>Major Components of an RL Agent</vt:lpstr>
      <vt:lpstr>Policy</vt:lpstr>
      <vt:lpstr>Value Function</vt:lpstr>
      <vt:lpstr>Model</vt:lpstr>
      <vt:lpstr>Reinforcement Learning</vt:lpstr>
      <vt:lpstr>Reinforcement Learning</vt:lpstr>
      <vt:lpstr>Reinforcement Learning (RL) Taxonomy </vt:lpstr>
      <vt:lpstr>Reinforcement Learning (RL) A Taxonomy of RL Algorithms</vt:lpstr>
      <vt:lpstr>Learning and Planning</vt:lpstr>
      <vt:lpstr>Atari Example:  Reinforcement Learning</vt:lpstr>
      <vt:lpstr>Atari Example:  Planning</vt:lpstr>
      <vt:lpstr>Exploration and Exploitation</vt:lpstr>
      <vt:lpstr>Exploration and Exploitation Examples</vt:lpstr>
      <vt:lpstr>Exploration and Exploitation Examples</vt:lpstr>
      <vt:lpstr>Prediction and Control</vt:lpstr>
      <vt:lpstr>Markov Decision Processes (MDP)  Example: Student MDP</vt:lpstr>
      <vt:lpstr>Generalized Policy Iteration (GPI)</vt:lpstr>
      <vt:lpstr>Generalized Policy Iteration (GPI)</vt:lpstr>
      <vt:lpstr>Temporal-Difference (TD) Learning</vt:lpstr>
      <vt:lpstr>SARSA  (state-action-reward-state-action) On-policy TD Control</vt:lpstr>
      <vt:lpstr>Q-learning Off-policy TD Control</vt:lpstr>
      <vt:lpstr>Q-learning and Expected SARSA</vt:lpstr>
      <vt:lpstr>Q-learning and Double Q-learning</vt:lpstr>
      <vt:lpstr>n-step methods for sate-action value</vt:lpstr>
      <vt:lpstr>Reinforcement Learning Actor-Critic (AC) Architecture</vt:lpstr>
      <vt:lpstr>Reinforcement Learning Actor-Critic (AC) Learning Methods</vt:lpstr>
      <vt:lpstr>Reinforcement Learning Methods</vt:lpstr>
      <vt:lpstr>Monte Carlo Tree Search (MCTS)</vt:lpstr>
      <vt:lpstr>Monte Carlo Tree Search (MCTS) MCTS in AlphaGo Zero</vt:lpstr>
      <vt:lpstr>MCTS in AlphaGo Zero</vt:lpstr>
      <vt:lpstr>MCTS in AlphaGo Zero</vt:lpstr>
      <vt:lpstr>MCTS in AlphaGo Zero</vt:lpstr>
      <vt:lpstr>MCTS in AlphaGo Zero</vt:lpstr>
      <vt:lpstr>Reinforcement Learning Actor Critic ANN</vt:lpstr>
      <vt:lpstr>Reinforcement Learning General Dyna Architecture</vt:lpstr>
      <vt:lpstr>Dyna:  Integrated Planning, Acting, and Learning</vt:lpstr>
      <vt:lpstr>Model-Based RL</vt:lpstr>
      <vt:lpstr>Model-Free RL (DQN, A3C) </vt:lpstr>
      <vt:lpstr>Reinforcement Learning Algorithms</vt:lpstr>
      <vt:lpstr>Human-level control through  deep reinforcement learning (DQN)</vt:lpstr>
      <vt:lpstr>Deep Q-Network (DQN)</vt:lpstr>
      <vt:lpstr>Reinforcement Learning  with policy represented via DNN</vt:lpstr>
      <vt:lpstr>Reinforcement Learning Deep Q-Learning in FIFA 18</vt:lpstr>
      <vt:lpstr>Asynchronous Advantage Actor-Critic  (A3C)</vt:lpstr>
      <vt:lpstr>Training workflow of each  worker agent in A3C</vt:lpstr>
      <vt:lpstr>Reinforcement Learning Example: PCMAN</vt:lpstr>
      <vt:lpstr>Dueling Network Architectures for Deep Reinforcement Learning</vt:lpstr>
      <vt:lpstr>Rainbow: Combining improvements in deep reinforcement learning</vt:lpstr>
      <vt:lpstr>A Typical Strategy Development Workflow</vt:lpstr>
      <vt:lpstr>Reinforcement Learning (RL) in Trading Strategies</vt:lpstr>
      <vt:lpstr>Portfolio management system in equity market neutral using reinforcement learning (Wu et al., 2021)</vt:lpstr>
      <vt:lpstr>FinRL: A Deep Reinforcement Learning Library for  Automated Stock Trading in Quantitative Finance</vt:lpstr>
      <vt:lpstr>FinRL  Deep Reinforcement Learning Algorithms</vt:lpstr>
      <vt:lpstr>PowerPoint Presentation</vt:lpstr>
      <vt:lpstr>Reinforcement Learning (RL) FinRL Performance of single stock trading  using Proximal policy optimization (PPO) in the FinRL library</vt:lpstr>
      <vt:lpstr>Reinforcement Learning (RL) FinRL Performance of multiple stock trading and portfolio allocation  using the FinRL library </vt:lpstr>
      <vt:lpstr>Reinforcement Learning (RL) FinRL Performance of single stock trading  using Proximal policy optimization (PPO) in the FinRL library</vt:lpstr>
      <vt:lpstr>Reinforcement Learning (RL) FinRL Performance of multiple stock trading and portfolio allocation  over the DJIA constituents stocks using the FinRL library</vt:lpstr>
      <vt:lpstr>Deep Reinforcement Learning Library </vt:lpstr>
      <vt:lpstr>Open AI Gym</vt:lpstr>
      <vt:lpstr>Google Dopamine</vt:lpstr>
      <vt:lpstr>Deep Reinforcement Learning  Dopamine Colab Examples DQN Rainbow</vt:lpstr>
      <vt:lpstr>RLlib:  Scalable Reinforcement Learning</vt:lpstr>
      <vt:lpstr> Aurélien Géron (2019),  Hands-On Machine Learning with Scikit-Learn, Keras, and TensorFlow: Concepts, Tools, and Techniques to Build Intelligent Systems, 2nd Edition O’Reilly Media, 2019</vt:lpstr>
      <vt:lpstr>Hands-On Machine Learning with  Scikit-Learn, Keras, and TensorFlow</vt:lpstr>
      <vt:lpstr>Stuart Russell and Peter Norvig (2020),  Artificial Intelligence: A Modern Approach,  4th Edition, Pearson</vt:lpstr>
      <vt:lpstr>Artificial Intelligence: A Modern Approach (AIMA)</vt:lpstr>
      <vt:lpstr>Artificial Intelligence: A Modern Approach (AIMA)</vt:lpstr>
      <vt:lpstr>Papers with Code State-of-the-Art (SOTA)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</dc:title>
  <dc:subject/>
  <dc:creator>Min-Yuh Day</dc:creator>
  <cp:keywords>Artificial Intelligence, AI</cp:keywords>
  <dc:description>Artificial Intelligence</dc:description>
  <cp:lastModifiedBy>imyday@gmail.com</cp:lastModifiedBy>
  <cp:revision>1495</cp:revision>
  <cp:lastPrinted>2020-12-23T14:44:17Z</cp:lastPrinted>
  <dcterms:created xsi:type="dcterms:W3CDTF">2019-09-12T03:09:52Z</dcterms:created>
  <dcterms:modified xsi:type="dcterms:W3CDTF">2022-11-08T18:50:39Z</dcterms:modified>
  <cp:category/>
</cp:coreProperties>
</file>