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983" r:id="rId9"/>
    <p:sldId id="988" r:id="rId10"/>
    <p:sldId id="990" r:id="rId11"/>
    <p:sldId id="267" r:id="rId12"/>
    <p:sldId id="268" r:id="rId13"/>
    <p:sldId id="650" r:id="rId14"/>
    <p:sldId id="271" r:id="rId15"/>
    <p:sldId id="272" r:id="rId16"/>
    <p:sldId id="615" r:id="rId17"/>
    <p:sldId id="618" r:id="rId18"/>
    <p:sldId id="617" r:id="rId19"/>
    <p:sldId id="616" r:id="rId20"/>
    <p:sldId id="649" r:id="rId21"/>
    <p:sldId id="630" r:id="rId22"/>
    <p:sldId id="631" r:id="rId23"/>
    <p:sldId id="632" r:id="rId24"/>
    <p:sldId id="647" r:id="rId25"/>
    <p:sldId id="648" r:id="rId26"/>
    <p:sldId id="625" r:id="rId27"/>
    <p:sldId id="644" r:id="rId28"/>
    <p:sldId id="645" r:id="rId29"/>
    <p:sldId id="646" r:id="rId30"/>
    <p:sldId id="637" r:id="rId31"/>
    <p:sldId id="638" r:id="rId32"/>
    <p:sldId id="639" r:id="rId33"/>
    <p:sldId id="642" r:id="rId34"/>
    <p:sldId id="640" r:id="rId35"/>
    <p:sldId id="641" r:id="rId36"/>
    <p:sldId id="643" r:id="rId37"/>
    <p:sldId id="635" r:id="rId38"/>
    <p:sldId id="636" r:id="rId39"/>
    <p:sldId id="828" r:id="rId40"/>
    <p:sldId id="689" r:id="rId41"/>
    <p:sldId id="690" r:id="rId42"/>
    <p:sldId id="677" r:id="rId43"/>
    <p:sldId id="691" r:id="rId44"/>
    <p:sldId id="678" r:id="rId45"/>
    <p:sldId id="680" r:id="rId46"/>
    <p:sldId id="681" r:id="rId47"/>
    <p:sldId id="829" r:id="rId48"/>
    <p:sldId id="825" r:id="rId49"/>
    <p:sldId id="826" r:id="rId50"/>
    <p:sldId id="827" r:id="rId51"/>
    <p:sldId id="823" r:id="rId52"/>
    <p:sldId id="830" r:id="rId53"/>
    <p:sldId id="698" r:id="rId54"/>
    <p:sldId id="692" r:id="rId55"/>
    <p:sldId id="702" r:id="rId56"/>
    <p:sldId id="694" r:id="rId57"/>
    <p:sldId id="695" r:id="rId58"/>
    <p:sldId id="703" r:id="rId59"/>
    <p:sldId id="696" r:id="rId60"/>
    <p:sldId id="704" r:id="rId61"/>
    <p:sldId id="697" r:id="rId62"/>
    <p:sldId id="706" r:id="rId63"/>
    <p:sldId id="705" r:id="rId64"/>
    <p:sldId id="991" r:id="rId65"/>
    <p:sldId id="99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23"/>
    <p:restoredTop sz="94677"/>
  </p:normalViewPr>
  <p:slideViewPr>
    <p:cSldViewPr snapToGrid="0" snapToObjects="1">
      <p:cViewPr varScale="1">
        <p:scale>
          <a:sx n="76" d="100"/>
          <a:sy n="76" d="100"/>
        </p:scale>
        <p:origin x="22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2/23/22</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2/23/22</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2/23/22</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EACD-31BA-5546-8DC5-A7D4FA41B908}"/>
              </a:ext>
              <a:ext uri="{C183D7F6-B498-43B3-948B-1728B52AA6E4}">
                <adec:decorative xmlns:adec="http://schemas.microsoft.com/office/drawing/2017/decorative" val="1"/>
              </a:ext>
            </a:extLst>
          </p:cNvPr>
          <p:cNvSpPr>
            <a:spLocks noGrp="1"/>
          </p:cNvSpPr>
          <p:nvPr>
            <p:ph type="title"/>
          </p:nvPr>
        </p:nvSpPr>
        <p:spPr>
          <a:xfrm>
            <a:off x="419100" y="365125"/>
            <a:ext cx="9034272" cy="474119"/>
          </a:xfrm>
        </p:spPr>
        <p:txBody>
          <a:bodyPr>
            <a:noAutofit/>
          </a:bodyPr>
          <a:lstStyle>
            <a:lvl1pPr>
              <a:defRPr sz="4000">
                <a:solidFill>
                  <a:schemeClr val="tx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DBF8715D-4D79-7041-A43B-D5474972C918}"/>
              </a:ext>
              <a:ext uri="{C183D7F6-B498-43B3-948B-1728B52AA6E4}">
                <adec:decorative xmlns:adec="http://schemas.microsoft.com/office/drawing/2017/decorative" val="1"/>
              </a:ext>
            </a:extLst>
          </p:cNvPr>
          <p:cNvSpPr>
            <a:spLocks noGrp="1"/>
          </p:cNvSpPr>
          <p:nvPr>
            <p:ph type="ftr" sz="quarter" idx="3"/>
          </p:nvPr>
        </p:nvSpPr>
        <p:spPr>
          <a:xfrm>
            <a:off x="419100" y="6356350"/>
            <a:ext cx="3735457" cy="365125"/>
          </a:xfrm>
          <a:prstGeom prst="rect">
            <a:avLst/>
          </a:prstGeom>
        </p:spPr>
        <p:txBody>
          <a:bodyPr vert="horz" lIns="91440" tIns="45720" rIns="91440" bIns="45720" rtlCol="0" anchor="ctr"/>
          <a:lstStyle>
            <a:lvl1pPr algn="l">
              <a:defRPr sz="900" b="0" i="0">
                <a:solidFill>
                  <a:schemeClr val="tx1">
                    <a:tint val="75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 2019 Amazon Web Services, Inc. or its Affiliates. All rights reserved.</a:t>
            </a:r>
          </a:p>
        </p:txBody>
      </p:sp>
      <p:pic>
        <p:nvPicPr>
          <p:cNvPr id="7" name="Picture 6">
            <a:extLst>
              <a:ext uri="{FF2B5EF4-FFF2-40B4-BE49-F238E27FC236}">
                <a16:creationId xmlns:a16="http://schemas.microsoft.com/office/drawing/2014/main" id="{1FCA25A4-C80D-FC44-8153-D8376A9E41F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909200" y="365125"/>
            <a:ext cx="1772652" cy="449072"/>
          </a:xfrm>
          <a:prstGeom prst="rect">
            <a:avLst/>
          </a:prstGeom>
        </p:spPr>
      </p:pic>
      <p:sp>
        <p:nvSpPr>
          <p:cNvPr id="9" name="Slide Number Placeholder 5">
            <a:extLst>
              <a:ext uri="{FF2B5EF4-FFF2-40B4-BE49-F238E27FC236}">
                <a16:creationId xmlns:a16="http://schemas.microsoft.com/office/drawing/2014/main" id="{A201426F-66D0-6C49-85B0-A8C2D43E6E2C}"/>
              </a:ext>
            </a:extLst>
          </p:cNvPr>
          <p:cNvSpPr>
            <a:spLocks noGrp="1"/>
          </p:cNvSpPr>
          <p:nvPr>
            <p:ph type="sldNum" sz="quarter" idx="12"/>
          </p:nvPr>
        </p:nvSpPr>
        <p:spPr>
          <a:xfrm>
            <a:off x="9029700" y="6356350"/>
            <a:ext cx="2743200" cy="365125"/>
          </a:xfrm>
        </p:spPr>
        <p:txBody>
          <a:bodyPr/>
          <a:lstStyle/>
          <a:p>
            <a:fld id="{B6A95138-A96E-2F42-A959-2EFD44FE4AB7}" type="slidenum">
              <a:rPr lang="en-US" smtClean="0"/>
              <a:t>‹#›</a:t>
            </a:fld>
            <a:endParaRPr lang="en-US" dirty="0"/>
          </a:p>
        </p:txBody>
      </p:sp>
    </p:spTree>
    <p:custDataLst>
      <p:tags r:id="rId1"/>
    </p:custDataLst>
    <p:extLst>
      <p:ext uri="{BB962C8B-B14F-4D97-AF65-F5344CB8AC3E}">
        <p14:creationId xmlns:p14="http://schemas.microsoft.com/office/powerpoint/2010/main" val="12727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p:txBody>
          <a:bodyPr>
            <a:normAutofit/>
          </a:bodyPr>
          <a:lstStyle>
            <a:lvl1pPr algn="ctr">
              <a:defRPr sz="4800" b="1">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838200" y="1825625"/>
            <a:ext cx="10515600" cy="4351338"/>
          </a:xfrm>
        </p:spPr>
        <p:txBody>
          <a:bodyPr/>
          <a:lstStyle>
            <a:lvl1pPr>
              <a:defRPr sz="3200"/>
            </a:lvl1pPr>
            <a:lvl2pPr>
              <a:defRPr sz="2800"/>
            </a:lvl2pPr>
            <a:lvl3pPr>
              <a:defRPr sz="2400"/>
            </a:lvl3pPr>
            <a:lvl4pPr>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2/23/22</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2/23/22</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2/23/22</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2/23/22</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2/23/22</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2/23/22</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2/23/22</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2/23/22</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2/23/22</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5.png"/><Relationship Id="rId5" Type="http://schemas.openxmlformats.org/officeDocument/2006/relationships/hyperlink" Target="https://web.ntpu.edu.tw/~myday/" TargetMode="External"/><Relationship Id="rId15" Type="http://schemas.openxmlformats.org/officeDocument/2006/relationships/image" Target="../media/image9.jpg"/><Relationship Id="rId10" Type="http://schemas.openxmlformats.org/officeDocument/2006/relationships/image" Target="../media/image4.jpg"/><Relationship Id="rId4" Type="http://schemas.openxmlformats.org/officeDocument/2006/relationships/hyperlink" Target="https://web.ntpu.edu.tw/~myday/cindex.htm"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aws.amazon.com/certification/certified-solutions-architect-associate/" TargetMode="External"/><Relationship Id="rId3" Type="http://schemas.openxmlformats.org/officeDocument/2006/relationships/hyperlink" Target="https://aws.amazon.com/education/awseducate/" TargetMode="External"/><Relationship Id="rId7" Type="http://schemas.openxmlformats.org/officeDocument/2006/relationships/hyperlink" Target="https://aws.amazon.com/training/course-descriptions/architect/" TargetMode="External"/><Relationship Id="rId2" Type="http://schemas.openxmlformats.org/officeDocument/2006/relationships/hyperlink" Target="https://aws.amazon.com/training/awsacademy/" TargetMode="External"/><Relationship Id="rId1" Type="http://schemas.openxmlformats.org/officeDocument/2006/relationships/slideLayout" Target="../slideLayouts/slideLayout2.xml"/><Relationship Id="rId6" Type="http://schemas.openxmlformats.org/officeDocument/2006/relationships/hyperlink" Target="https://aws.amazon.com/certification/certified-cloud-practitioner/" TargetMode="External"/><Relationship Id="rId11" Type="http://schemas.openxmlformats.org/officeDocument/2006/relationships/image" Target="../media/image5.png"/><Relationship Id="rId5" Type="http://schemas.openxmlformats.org/officeDocument/2006/relationships/hyperlink" Target="https://aws.amazon.com/training/course-descriptions/cloud-practitioner-essentials/" TargetMode="External"/><Relationship Id="rId10" Type="http://schemas.openxmlformats.org/officeDocument/2006/relationships/image" Target="../media/image4.jpg"/><Relationship Id="rId4" Type="http://schemas.openxmlformats.org/officeDocument/2006/relationships/hyperlink" Target="https://www.aws.training/" TargetMode="Externa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aws.amazon.com/certificat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aws.amazon.com/training/awsacadem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aws.amazon.com/training/course-descriptions/cloud-practitioner-essentials/" TargetMode="External"/><Relationship Id="rId7" Type="http://schemas.openxmlformats.org/officeDocument/2006/relationships/hyperlink" Target="https://aws.amazon.com/training/awsacademy/"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architect/" TargetMode="External"/><Relationship Id="rId5" Type="http://schemas.openxmlformats.org/officeDocument/2006/relationships/hyperlink" Target="https://aws.amazon.com/certification/certified-solutions-architect-associate/" TargetMode="External"/><Relationship Id="rId4" Type="http://schemas.openxmlformats.org/officeDocument/2006/relationships/hyperlink" Target="https://aws.amazon.com/training/course-descriptions/essentials/" TargetMode="Externa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ithub.com/aws-samples/aws-serverless-airline-booki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MyoOeHTp2pg"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web.ntpu.edu.tw/~myday/teaching.htm#1102FBCC" TargetMode="External"/><Relationship Id="rId13" Type="http://schemas.openxmlformats.org/officeDocument/2006/relationships/image" Target="../media/image6.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5.png"/><Relationship Id="rId2" Type="http://schemas.openxmlformats.org/officeDocument/2006/relationships/hyperlink" Target="http://www.aacsb.ntpu.edu.tw/teach/teachdba.php?teacher=NzU3MTBf6Kyd5qau5qGC" TargetMode="External"/><Relationship Id="rId16"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4.jpg"/><Relationship Id="rId5" Type="http://schemas.openxmlformats.org/officeDocument/2006/relationships/hyperlink" Target="https://web.ntpu.edu.tw/~myday/" TargetMode="Externa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hyperlink" Target="https://web.ntpu.edu.tw/~myday/cindex.htm" TargetMode="External"/><Relationship Id="rId9" Type="http://schemas.openxmlformats.org/officeDocument/2006/relationships/image" Target="../media/image2.jpe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2022-02-23</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2022)</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(1102)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(2022.02 - 2022.06)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文</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3F10_L)</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281625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10</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13   2022/05/18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accent2">
                    <a:lumMod val="75000"/>
                  </a:schemeClr>
                </a:solidFill>
                <a:latin typeface="Calibri" pitchFamily="34" charset="0"/>
                <a:ea typeface="標楷體" pitchFamily="65" charset="-120"/>
              </a:rPr>
              <a:t>14   2022/05/25   </a:t>
            </a:r>
            <a:r>
              <a:rPr lang="zh-TW" altLang="en-US" dirty="0">
                <a:solidFill>
                  <a:schemeClr val="accent2">
                    <a:lumMod val="75000"/>
                  </a:schemeClr>
                </a:solidFill>
                <a:latin typeface="Calibri" pitchFamily="34" charset="0"/>
                <a:ea typeface="標楷體" pitchFamily="65" charset="-120"/>
              </a:rPr>
              <a:t>雲端專案成果報告與討論 </a:t>
            </a:r>
            <a:br>
              <a:rPr lang="en-US" altLang="zh-TW" dirty="0">
                <a:solidFill>
                  <a:schemeClr val="accent2">
                    <a:lumMod val="75000"/>
                  </a:schemeClr>
                </a:solidFill>
                <a:latin typeface="Calibri" pitchFamily="34" charset="0"/>
                <a:ea typeface="標楷體" pitchFamily="65" charset="-120"/>
              </a:rPr>
            </a:br>
            <a:r>
              <a:rPr lang="en-US" altLang="zh-TW" dirty="0">
                <a:solidFill>
                  <a:schemeClr val="accent2">
                    <a:lumMod val="75000"/>
                  </a:schemeClr>
                </a:solidFill>
                <a:latin typeface="Calibri" pitchFamily="34" charset="0"/>
                <a:ea typeface="標楷體" pitchFamily="65" charset="-120"/>
              </a:rPr>
              <a:t>                                (Cloud Project Presentation and Discussion)</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15   2022/06/01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accent2">
                    <a:lumMod val="75000"/>
                  </a:schemeClr>
                </a:solidFill>
                <a:latin typeface="Calibri" pitchFamily="34" charset="0"/>
                <a:ea typeface="標楷體" pitchFamily="65" charset="-120"/>
              </a:rPr>
              <a:t>16   2022/06/08   </a:t>
            </a:r>
            <a:r>
              <a:rPr lang="zh-TW" altLang="en-US" dirty="0">
                <a:solidFill>
                  <a:schemeClr val="accent2">
                    <a:lumMod val="75000"/>
                  </a:schemeClr>
                </a:solidFill>
                <a:latin typeface="Calibri" pitchFamily="34" charset="0"/>
                <a:ea typeface="標楷體" pitchFamily="65" charset="-120"/>
              </a:rPr>
              <a:t>期末專案成果報告 </a:t>
            </a:r>
            <a:br>
              <a:rPr lang="en-US" altLang="zh-TW" dirty="0">
                <a:solidFill>
                  <a:schemeClr val="accent2">
                    <a:lumMod val="75000"/>
                  </a:schemeClr>
                </a:solidFill>
                <a:latin typeface="Calibri" pitchFamily="34" charset="0"/>
                <a:ea typeface="標楷體" pitchFamily="65" charset="-120"/>
              </a:rPr>
            </a:br>
            <a:r>
              <a:rPr lang="en-US" altLang="zh-TW" dirty="0">
                <a:solidFill>
                  <a:schemeClr val="accent2">
                    <a:lumMod val="75000"/>
                  </a:schemeClr>
                </a:solidFill>
                <a:latin typeface="Calibri" pitchFamily="34" charset="0"/>
                <a:ea typeface="標楷體" pitchFamily="65" charset="-120"/>
              </a:rPr>
              <a:t>                                (Final Project Presentation)</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17   2022/06/15   </a:t>
            </a:r>
            <a:r>
              <a:rPr lang="zh-TW" altLang="en-US" dirty="0">
                <a:solidFill>
                  <a:schemeClr val="bg1">
                    <a:lumMod val="65000"/>
                  </a:schemeClr>
                </a:solidFill>
                <a:latin typeface="Calibri" pitchFamily="34" charset="0"/>
                <a:ea typeface="標楷體" pitchFamily="65" charset="-120"/>
              </a:rPr>
              <a:t>學生自主學習 </a:t>
            </a:r>
            <a:r>
              <a:rPr lang="en-US" altLang="zh-TW" dirty="0">
                <a:solidFill>
                  <a:schemeClr val="bg1">
                    <a:lumMod val="6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18   2022/06/22   </a:t>
            </a:r>
            <a:r>
              <a:rPr lang="zh-TW" altLang="en-US" dirty="0">
                <a:solidFill>
                  <a:schemeClr val="bg1">
                    <a:lumMod val="65000"/>
                  </a:schemeClr>
                </a:solidFill>
                <a:latin typeface="Calibri" pitchFamily="34" charset="0"/>
                <a:ea typeface="標楷體" pitchFamily="65" charset="-120"/>
              </a:rPr>
              <a:t>學生自主學習 </a:t>
            </a:r>
            <a:r>
              <a:rPr lang="en-US" altLang="zh-TW" dirty="0">
                <a:solidFill>
                  <a:schemeClr val="bg1">
                    <a:lumMod val="65000"/>
                  </a:schemeClr>
                </a:solidFill>
                <a:latin typeface="Calibri" pitchFamily="34" charset="0"/>
                <a:ea typeface="標楷體" pitchFamily="65" charset="-120"/>
              </a:rPr>
              <a:t>(Self-learning)</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48530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D9D-B851-D443-9A34-15E5DDBC3868}"/>
              </a:ext>
            </a:extLst>
          </p:cNvPr>
          <p:cNvSpPr>
            <a:spLocks noGrp="1"/>
          </p:cNvSpPr>
          <p:nvPr>
            <p:ph idx="1"/>
          </p:nvPr>
        </p:nvSpPr>
        <p:spPr>
          <a:xfrm>
            <a:off x="578223" y="1364104"/>
            <a:ext cx="10878671" cy="5319083"/>
          </a:xfrm>
        </p:spPr>
        <p:txBody>
          <a:bodyPr>
            <a:normAutofit/>
          </a:bodyPr>
          <a:lstStyle/>
          <a:p>
            <a:pPr>
              <a:lnSpc>
                <a:spcPct val="100000"/>
              </a:lnSpc>
            </a:pPr>
            <a:r>
              <a:rPr lang="zh-TW" altLang="en-US" b="1" dirty="0">
                <a:latin typeface="Calibri" pitchFamily="34" charset="0"/>
                <a:ea typeface="標楷體" pitchFamily="65" charset="-120"/>
              </a:rPr>
              <a:t>課堂參與</a:t>
            </a:r>
            <a:r>
              <a:rPr lang="en-US" altLang="zh-TW" b="1" dirty="0">
                <a:latin typeface="Calibri" pitchFamily="34" charset="0"/>
                <a:ea typeface="標楷體" pitchFamily="65" charset="-120"/>
              </a:rPr>
              <a:t> (Class Participation): 20 %</a:t>
            </a:r>
          </a:p>
          <a:p>
            <a:pPr>
              <a:lnSpc>
                <a:spcPct val="100000"/>
              </a:lnSpc>
            </a:pPr>
            <a:r>
              <a:rPr lang="zh-TW" altLang="en-US" b="1" dirty="0">
                <a:latin typeface="Calibri" pitchFamily="34" charset="0"/>
                <a:ea typeface="標楷體" pitchFamily="65" charset="-120"/>
              </a:rPr>
              <a:t>個人報告</a:t>
            </a:r>
            <a:r>
              <a:rPr lang="en-US" altLang="zh-TW" b="1" dirty="0">
                <a:latin typeface="Calibri" pitchFamily="34" charset="0"/>
                <a:ea typeface="標楷體" pitchFamily="65" charset="-120"/>
              </a:rPr>
              <a:t> (Individual Presentation): 80 %</a:t>
            </a:r>
          </a:p>
          <a:p>
            <a:pPr>
              <a:lnSpc>
                <a:spcPct val="100000"/>
              </a:lnSpc>
            </a:pPr>
            <a:r>
              <a:rPr lang="zh-TW" altLang="en-US" b="1" dirty="0">
                <a:latin typeface="Calibri" pitchFamily="34" charset="0"/>
                <a:ea typeface="標楷體" pitchFamily="65" charset="-120"/>
              </a:rPr>
              <a:t>其他評量方式</a:t>
            </a:r>
            <a:r>
              <a:rPr lang="en-US" altLang="zh-TW" b="1" dirty="0">
                <a:latin typeface="Calibri" pitchFamily="34" charset="0"/>
                <a:ea typeface="標楷體" pitchFamily="65" charset="-120"/>
              </a:rPr>
              <a:t>(Other Evaluation Methods): </a:t>
            </a:r>
            <a:r>
              <a:rPr lang="en-US" altLang="zh-TW" b="1" dirty="0">
                <a:solidFill>
                  <a:srgbClr val="C00000"/>
                </a:solidFill>
                <a:latin typeface="Calibri" pitchFamily="34" charset="0"/>
                <a:ea typeface="標楷體" pitchFamily="65" charset="-120"/>
              </a:rPr>
              <a:t>AWS</a:t>
            </a:r>
            <a:r>
              <a:rPr lang="zh-TW" altLang="en-US" b="1" dirty="0">
                <a:solidFill>
                  <a:srgbClr val="C00000"/>
                </a:solidFill>
                <a:latin typeface="Calibri" pitchFamily="34" charset="0"/>
                <a:ea typeface="標楷體" pitchFamily="65" charset="-120"/>
              </a:rPr>
              <a:t>認證成績</a:t>
            </a:r>
            <a:endParaRPr lang="en-US" altLang="zh-TW" b="1" dirty="0">
              <a:solidFill>
                <a:srgbClr val="C00000"/>
              </a:solidFill>
              <a:latin typeface="Calibri" pitchFamily="34" charset="0"/>
              <a:ea typeface="標楷體" pitchFamily="65" charset="-120"/>
            </a:endParaRPr>
          </a:p>
        </p:txBody>
      </p:sp>
      <p:sp>
        <p:nvSpPr>
          <p:cNvPr id="4" name="Slide Number Placeholder 3">
            <a:extLst>
              <a:ext uri="{FF2B5EF4-FFF2-40B4-BE49-F238E27FC236}">
                <a16:creationId xmlns:a16="http://schemas.microsoft.com/office/drawing/2014/main" id="{B191FFF4-2396-E746-8782-B79C947854F8}"/>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7" name="Title 1">
            <a:extLst>
              <a:ext uri="{FF2B5EF4-FFF2-40B4-BE49-F238E27FC236}">
                <a16:creationId xmlns:a16="http://schemas.microsoft.com/office/drawing/2014/main" id="{1207E341-5024-9C43-B666-A5B2FE8771C0}"/>
              </a:ext>
            </a:extLst>
          </p:cNvPr>
          <p:cNvSpPr>
            <a:spLocks noGrp="1"/>
          </p:cNvSpPr>
          <p:nvPr>
            <p:ph type="title"/>
          </p:nvPr>
        </p:nvSpPr>
        <p:spPr>
          <a:xfrm>
            <a:off x="838200" y="121024"/>
            <a:ext cx="10515600" cy="798834"/>
          </a:xfrm>
        </p:spPr>
        <p:txBody>
          <a:bodyPr vert="horz" lIns="91440" tIns="45720" rIns="91440" bIns="45720" rtlCol="0" anchor="ctr">
            <a:normAutofit/>
          </a:bodyPr>
          <a:lstStyle/>
          <a:p>
            <a:r>
              <a:rPr lang="zh-TW" altLang="en-US" dirty="0">
                <a:latin typeface="Arial Unicode MS" pitchFamily="34" charset="-120"/>
                <a:ea typeface="標楷體" pitchFamily="65" charset="-120"/>
              </a:rPr>
              <a:t>評量方式</a:t>
            </a:r>
            <a:r>
              <a:rPr lang="en-US" altLang="zh-TW" dirty="0">
                <a:latin typeface="Arial Unicode MS" pitchFamily="34" charset="-120"/>
                <a:ea typeface="標楷體" pitchFamily="65" charset="-120"/>
              </a:rPr>
              <a:t> </a:t>
            </a:r>
            <a:r>
              <a:rPr lang="en-US" altLang="zh-TW" dirty="0">
                <a:latin typeface="Calibri" panose="020F0502020204030204" pitchFamily="34" charset="0"/>
                <a:ea typeface="標楷體" pitchFamily="65" charset="-120"/>
                <a:cs typeface="Calibri" panose="020F0502020204030204" pitchFamily="34" charset="0"/>
              </a:rPr>
              <a:t>(Evaluation Methods)</a:t>
            </a:r>
          </a:p>
        </p:txBody>
      </p:sp>
      <p:pic>
        <p:nvPicPr>
          <p:cNvPr id="10" name="Picture 9">
            <a:extLst>
              <a:ext uri="{FF2B5EF4-FFF2-40B4-BE49-F238E27FC236}">
                <a16:creationId xmlns:a16="http://schemas.microsoft.com/office/drawing/2014/main" id="{D61534E2-6C6F-5D42-8517-3E93E6046C76}"/>
              </a:ext>
            </a:extLst>
          </p:cNvPr>
          <p:cNvPicPr>
            <a:picLocks noChangeAspect="1"/>
          </p:cNvPicPr>
          <p:nvPr/>
        </p:nvPicPr>
        <p:blipFill>
          <a:blip r:embed="rId2"/>
          <a:stretch>
            <a:fillRect/>
          </a:stretch>
        </p:blipFill>
        <p:spPr>
          <a:xfrm>
            <a:off x="4077603" y="3214565"/>
            <a:ext cx="3522411" cy="3522411"/>
          </a:xfrm>
          <a:prstGeom prst="rect">
            <a:avLst/>
          </a:prstGeom>
        </p:spPr>
      </p:pic>
      <p:pic>
        <p:nvPicPr>
          <p:cNvPr id="11" name="Picture 10">
            <a:extLst>
              <a:ext uri="{FF2B5EF4-FFF2-40B4-BE49-F238E27FC236}">
                <a16:creationId xmlns:a16="http://schemas.microsoft.com/office/drawing/2014/main" id="{F6BAEECD-D680-E44E-BBCC-C32E83A7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2" name="Picture 11">
            <a:extLst>
              <a:ext uri="{FF2B5EF4-FFF2-40B4-BE49-F238E27FC236}">
                <a16:creationId xmlns:a16="http://schemas.microsoft.com/office/drawing/2014/main" id="{13E4B9AB-9A0A-8C4A-B324-DFAA40560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70818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D9D-B851-D443-9A34-15E5DDBC3868}"/>
              </a:ext>
            </a:extLst>
          </p:cNvPr>
          <p:cNvSpPr>
            <a:spLocks noGrp="1"/>
          </p:cNvSpPr>
          <p:nvPr>
            <p:ph idx="1"/>
          </p:nvPr>
        </p:nvSpPr>
        <p:spPr>
          <a:xfrm>
            <a:off x="578223" y="1062318"/>
            <a:ext cx="10878671" cy="5795682"/>
          </a:xfrm>
        </p:spPr>
        <p:txBody>
          <a:bodyPr>
            <a:normAutofit fontScale="92500" lnSpcReduction="20000"/>
          </a:bodyPr>
          <a:lstStyle/>
          <a:p>
            <a:r>
              <a:rPr lang="en-US" dirty="0">
                <a:hlinkClick r:id="rId2"/>
              </a:rPr>
              <a:t>https://aws.amazon.com/training/awsacademy/</a:t>
            </a:r>
            <a:endParaRPr lang="en-US" dirty="0"/>
          </a:p>
          <a:p>
            <a:r>
              <a:rPr lang="en-US" dirty="0">
                <a:hlinkClick r:id="rId3"/>
              </a:rPr>
              <a:t>https://aws.amazon.com/education/awseducate/</a:t>
            </a:r>
            <a:endParaRPr lang="en-US" dirty="0"/>
          </a:p>
          <a:p>
            <a:r>
              <a:rPr lang="en-US" dirty="0">
                <a:hlinkClick r:id="rId4"/>
              </a:rPr>
              <a:t>https://www.aws.training/</a:t>
            </a:r>
            <a:endParaRPr lang="en-US" dirty="0"/>
          </a:p>
          <a:p>
            <a:r>
              <a:rPr lang="en-US" b="1" dirty="0"/>
              <a:t>AWS Cloud Practitioner Essentials (Second Edition)</a:t>
            </a:r>
            <a:endParaRPr lang="en-US" dirty="0"/>
          </a:p>
          <a:p>
            <a:pPr lvl="1"/>
            <a:r>
              <a:rPr lang="en-US" sz="2300" dirty="0">
                <a:hlinkClick r:id="rId5"/>
              </a:rPr>
              <a:t>https://aws.amazon.com/training/course-descriptions/cloud-practitioner-essentials/</a:t>
            </a:r>
            <a:endParaRPr lang="en-US" sz="2300" dirty="0"/>
          </a:p>
          <a:p>
            <a:r>
              <a:rPr lang="en-US" b="1" dirty="0">
                <a:solidFill>
                  <a:srgbClr val="C00000"/>
                </a:solidFill>
              </a:rPr>
              <a:t>AWS Certified Cloud Practitioner</a:t>
            </a:r>
          </a:p>
          <a:p>
            <a:pPr lvl="1"/>
            <a:r>
              <a:rPr lang="en-US" sz="2300" dirty="0">
                <a:hlinkClick r:id="rId6"/>
              </a:rPr>
              <a:t>https://aws.amazon.com/certification/certified-cloud-practitioner/</a:t>
            </a:r>
            <a:endParaRPr lang="en-US" sz="2300" dirty="0"/>
          </a:p>
          <a:p>
            <a:r>
              <a:rPr lang="en-US" b="1" dirty="0"/>
              <a:t>Architecting on AWS</a:t>
            </a:r>
            <a:endParaRPr lang="en-US" dirty="0"/>
          </a:p>
          <a:p>
            <a:pPr lvl="1"/>
            <a:r>
              <a:rPr lang="en-US" sz="2300" dirty="0">
                <a:hlinkClick r:id="rId7"/>
              </a:rPr>
              <a:t>https://aws.amazon.com/training/course-descriptions/architect/</a:t>
            </a:r>
            <a:endParaRPr lang="en-US" sz="2300" dirty="0"/>
          </a:p>
          <a:p>
            <a:r>
              <a:rPr lang="en-US" b="1" dirty="0">
                <a:solidFill>
                  <a:srgbClr val="C00000"/>
                </a:solidFill>
              </a:rPr>
              <a:t>AWS Certified Solutions Architect – Associate</a:t>
            </a:r>
            <a:r>
              <a:rPr lang="en-US" dirty="0"/>
              <a:t>	</a:t>
            </a:r>
          </a:p>
          <a:p>
            <a:pPr lvl="1"/>
            <a:r>
              <a:rPr lang="en-US" sz="2300" dirty="0">
                <a:hlinkClick r:id="rId8"/>
              </a:rPr>
              <a:t>https://aws.amazon.com/certification/certified-solutions-architect-associate/</a:t>
            </a:r>
            <a:endParaRPr lang="en-US" sz="2300" dirty="0"/>
          </a:p>
          <a:p>
            <a:r>
              <a:rPr lang="en-US" dirty="0"/>
              <a:t>Ben Piper and David Clinton (2019), </a:t>
            </a:r>
            <a:br>
              <a:rPr lang="en-US" dirty="0"/>
            </a:br>
            <a:r>
              <a:rPr lang="en-US" b="1" dirty="0"/>
              <a:t>AWS Certified Solutions Architect Study Guide: </a:t>
            </a:r>
            <a:br>
              <a:rPr lang="en-US" b="1" dirty="0"/>
            </a:br>
            <a:r>
              <a:rPr lang="en-US" b="1" dirty="0"/>
              <a:t>Associate SAA-C01 Exam</a:t>
            </a:r>
            <a:r>
              <a:rPr lang="en-US" dirty="0"/>
              <a:t>, 2 edition, </a:t>
            </a:r>
            <a:r>
              <a:rPr lang="en-US" dirty="0" err="1"/>
              <a:t>Sybex</a:t>
            </a:r>
            <a:r>
              <a:rPr lang="en-US" dirty="0"/>
              <a:t>, 2019</a:t>
            </a:r>
          </a:p>
          <a:p>
            <a:pPr lvl="1"/>
            <a:endParaRPr lang="en-US" sz="2300" dirty="0"/>
          </a:p>
        </p:txBody>
      </p:sp>
      <p:sp>
        <p:nvSpPr>
          <p:cNvPr id="4" name="Slide Number Placeholder 3">
            <a:extLst>
              <a:ext uri="{FF2B5EF4-FFF2-40B4-BE49-F238E27FC236}">
                <a16:creationId xmlns:a16="http://schemas.microsoft.com/office/drawing/2014/main" id="{B191FFF4-2396-E746-8782-B79C947854F8}"/>
              </a:ext>
            </a:extLst>
          </p:cNvPr>
          <p:cNvSpPr>
            <a:spLocks noGrp="1"/>
          </p:cNvSpPr>
          <p:nvPr>
            <p:ph type="sldNum" sz="quarter" idx="12"/>
          </p:nvPr>
        </p:nvSpPr>
        <p:spPr/>
        <p:txBody>
          <a:bodyPr/>
          <a:lstStyle/>
          <a:p>
            <a:fld id="{5D6FF71F-CF6A-4C46-8F9B-61D49EEA70E3}" type="slidenum">
              <a:rPr lang="en-US" smtClean="0"/>
              <a:t>12</a:t>
            </a:fld>
            <a:endParaRPr lang="en-US"/>
          </a:p>
        </p:txBody>
      </p:sp>
      <p:sp>
        <p:nvSpPr>
          <p:cNvPr id="7" name="Title 1">
            <a:extLst>
              <a:ext uri="{FF2B5EF4-FFF2-40B4-BE49-F238E27FC236}">
                <a16:creationId xmlns:a16="http://schemas.microsoft.com/office/drawing/2014/main" id="{1207E341-5024-9C43-B666-A5B2FE8771C0}"/>
              </a:ext>
            </a:extLst>
          </p:cNvPr>
          <p:cNvSpPr>
            <a:spLocks noGrp="1"/>
          </p:cNvSpPr>
          <p:nvPr>
            <p:ph type="title"/>
          </p:nvPr>
        </p:nvSpPr>
        <p:spPr>
          <a:xfrm>
            <a:off x="838200" y="121024"/>
            <a:ext cx="10515600" cy="798834"/>
          </a:xfrm>
        </p:spPr>
        <p:txBody>
          <a:bodyPr vert="horz" lIns="91440" tIns="45720" rIns="91440" bIns="45720" rtlCol="0" anchor="ctr">
            <a:normAutofit/>
          </a:bodyPr>
          <a:lstStyle/>
          <a:p>
            <a:r>
              <a:rPr lang="zh-TW" altLang="en-US" dirty="0">
                <a:latin typeface="Arial Unicode MS" pitchFamily="34" charset="-120"/>
                <a:ea typeface="標楷體" pitchFamily="65" charset="-120"/>
              </a:rPr>
              <a:t>其他參考資料</a:t>
            </a:r>
            <a:r>
              <a:rPr lang="en-US" altLang="zh-TW" dirty="0">
                <a:latin typeface="Arial Unicode MS" pitchFamily="34" charset="-120"/>
                <a:ea typeface="標楷體" pitchFamily="65" charset="-120"/>
              </a:rPr>
              <a:t> </a:t>
            </a:r>
            <a:r>
              <a:rPr lang="en-US" altLang="zh-TW" dirty="0">
                <a:latin typeface="Calibri" panose="020F0502020204030204" pitchFamily="34" charset="0"/>
                <a:ea typeface="標楷體" pitchFamily="65" charset="-120"/>
                <a:cs typeface="Calibri" panose="020F0502020204030204" pitchFamily="34" charset="0"/>
              </a:rPr>
              <a:t>(Other References)</a:t>
            </a:r>
          </a:p>
        </p:txBody>
      </p:sp>
      <p:pic>
        <p:nvPicPr>
          <p:cNvPr id="8" name="Picture 7">
            <a:extLst>
              <a:ext uri="{FF2B5EF4-FFF2-40B4-BE49-F238E27FC236}">
                <a16:creationId xmlns:a16="http://schemas.microsoft.com/office/drawing/2014/main" id="{4DDBFFD6-3B99-CF4D-9603-6253BE83172B}"/>
              </a:ext>
            </a:extLst>
          </p:cNvPr>
          <p:cNvPicPr>
            <a:picLocks noChangeAspect="1"/>
          </p:cNvPicPr>
          <p:nvPr/>
        </p:nvPicPr>
        <p:blipFill>
          <a:blip r:embed="rId9"/>
          <a:stretch>
            <a:fillRect/>
          </a:stretch>
        </p:blipFill>
        <p:spPr>
          <a:xfrm>
            <a:off x="11072392" y="117339"/>
            <a:ext cx="976854" cy="247470"/>
          </a:xfrm>
          <a:prstGeom prst="rect">
            <a:avLst/>
          </a:prstGeom>
        </p:spPr>
      </p:pic>
      <p:pic>
        <p:nvPicPr>
          <p:cNvPr id="9" name="Picture 8">
            <a:extLst>
              <a:ext uri="{FF2B5EF4-FFF2-40B4-BE49-F238E27FC236}">
                <a16:creationId xmlns:a16="http://schemas.microsoft.com/office/drawing/2014/main" id="{0CAC1D54-53D0-9E4B-9C50-D8AAC55585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177192"/>
            <a:ext cx="819132" cy="528472"/>
          </a:xfrm>
          <a:prstGeom prst="rect">
            <a:avLst/>
          </a:prstGeom>
        </p:spPr>
      </p:pic>
      <p:pic>
        <p:nvPicPr>
          <p:cNvPr id="10" name="Picture 9">
            <a:extLst>
              <a:ext uri="{FF2B5EF4-FFF2-40B4-BE49-F238E27FC236}">
                <a16:creationId xmlns:a16="http://schemas.microsoft.com/office/drawing/2014/main" id="{4E23BAF2-D564-0741-99D7-B7259D23DD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793573"/>
            <a:ext cx="821019" cy="200123"/>
          </a:xfrm>
          <a:prstGeom prst="rect">
            <a:avLst/>
          </a:prstGeom>
        </p:spPr>
      </p:pic>
    </p:spTree>
    <p:extLst>
      <p:ext uri="{BB962C8B-B14F-4D97-AF65-F5344CB8AC3E}">
        <p14:creationId xmlns:p14="http://schemas.microsoft.com/office/powerpoint/2010/main" val="333762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14E232-68AD-D942-8F0A-6BDB6A8319F4}"/>
              </a:ext>
            </a:extLst>
          </p:cNvPr>
          <p:cNvPicPr>
            <a:picLocks noChangeAspect="1"/>
          </p:cNvPicPr>
          <p:nvPr/>
        </p:nvPicPr>
        <p:blipFill>
          <a:blip r:embed="rId2"/>
          <a:stretch>
            <a:fillRect/>
          </a:stretch>
        </p:blipFill>
        <p:spPr>
          <a:xfrm>
            <a:off x="763667" y="589609"/>
            <a:ext cx="10664666" cy="6027855"/>
          </a:xfrm>
          <a:prstGeom prst="rect">
            <a:avLst/>
          </a:prstGeom>
        </p:spPr>
      </p:pic>
      <p:sp>
        <p:nvSpPr>
          <p:cNvPr id="6" name="Rectangle 5">
            <a:extLst>
              <a:ext uri="{FF2B5EF4-FFF2-40B4-BE49-F238E27FC236}">
                <a16:creationId xmlns:a16="http://schemas.microsoft.com/office/drawing/2014/main" id="{0CD61A5C-8CC8-4848-90EE-3EC3822EB43E}"/>
              </a:ext>
            </a:extLst>
          </p:cNvPr>
          <p:cNvSpPr/>
          <p:nvPr/>
        </p:nvSpPr>
        <p:spPr>
          <a:xfrm>
            <a:off x="4118599" y="6511350"/>
            <a:ext cx="3817968" cy="369332"/>
          </a:xfrm>
          <a:prstGeom prst="rect">
            <a:avLst/>
          </a:prstGeom>
        </p:spPr>
        <p:txBody>
          <a:bodyPr wrap="none">
            <a:spAutoFit/>
          </a:bodyPr>
          <a:lstStyle/>
          <a:p>
            <a:r>
              <a:rPr lang="en-US" dirty="0">
                <a:hlinkClick r:id="rId3"/>
              </a:rPr>
              <a:t>https://aws.amazon.com/certification/</a:t>
            </a:r>
            <a:endParaRPr lang="en-US" dirty="0"/>
          </a:p>
        </p:txBody>
      </p:sp>
      <p:sp>
        <p:nvSpPr>
          <p:cNvPr id="7" name="Rounded Rectangle 6">
            <a:extLst>
              <a:ext uri="{FF2B5EF4-FFF2-40B4-BE49-F238E27FC236}">
                <a16:creationId xmlns:a16="http://schemas.microsoft.com/office/drawing/2014/main" id="{545CC0C4-9C7E-7341-8BF1-BEFCCEE9799A}"/>
              </a:ext>
            </a:extLst>
          </p:cNvPr>
          <p:cNvSpPr/>
          <p:nvPr/>
        </p:nvSpPr>
        <p:spPr>
          <a:xfrm>
            <a:off x="655983" y="4834680"/>
            <a:ext cx="7590550" cy="1630370"/>
          </a:xfrm>
          <a:prstGeom prst="roundRect">
            <a:avLst>
              <a:gd name="adj" fmla="val 634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370BEE-58E4-3240-AC8A-90B8806F39B1}"/>
              </a:ext>
            </a:extLst>
          </p:cNvPr>
          <p:cNvSpPr/>
          <p:nvPr/>
        </p:nvSpPr>
        <p:spPr>
          <a:xfrm>
            <a:off x="655983" y="2624667"/>
            <a:ext cx="4271617" cy="2120952"/>
          </a:xfrm>
          <a:prstGeom prst="roundRect">
            <a:avLst>
              <a:gd name="adj" fmla="val 487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8324FF-6D98-F049-86C5-14CABEAD292D}"/>
              </a:ext>
            </a:extLst>
          </p:cNvPr>
          <p:cNvSpPr txBox="1"/>
          <p:nvPr/>
        </p:nvSpPr>
        <p:spPr>
          <a:xfrm>
            <a:off x="2200304" y="3942129"/>
            <a:ext cx="958083" cy="646331"/>
          </a:xfrm>
          <a:prstGeom prst="rect">
            <a:avLst/>
          </a:prstGeom>
          <a:noFill/>
        </p:spPr>
        <p:txBody>
          <a:bodyPr wrap="none" rtlCol="0">
            <a:spAutoFit/>
          </a:bodyPr>
          <a:lstStyle/>
          <a:p>
            <a:r>
              <a:rPr lang="en-US" sz="3600" b="1" dirty="0">
                <a:solidFill>
                  <a:srgbClr val="C00000"/>
                </a:solidFill>
              </a:rPr>
              <a:t>SAA</a:t>
            </a:r>
          </a:p>
        </p:txBody>
      </p:sp>
      <p:sp>
        <p:nvSpPr>
          <p:cNvPr id="10" name="TextBox 9">
            <a:extLst>
              <a:ext uri="{FF2B5EF4-FFF2-40B4-BE49-F238E27FC236}">
                <a16:creationId xmlns:a16="http://schemas.microsoft.com/office/drawing/2014/main" id="{822618DF-6368-F641-945B-411FA2FA79C7}"/>
              </a:ext>
            </a:extLst>
          </p:cNvPr>
          <p:cNvSpPr txBox="1"/>
          <p:nvPr/>
        </p:nvSpPr>
        <p:spPr>
          <a:xfrm>
            <a:off x="2261264" y="5809605"/>
            <a:ext cx="835485" cy="646331"/>
          </a:xfrm>
          <a:prstGeom prst="rect">
            <a:avLst/>
          </a:prstGeom>
          <a:noFill/>
        </p:spPr>
        <p:txBody>
          <a:bodyPr wrap="none" rtlCol="0">
            <a:spAutoFit/>
          </a:bodyPr>
          <a:lstStyle/>
          <a:p>
            <a:r>
              <a:rPr lang="en-US" sz="3600" b="1" dirty="0">
                <a:solidFill>
                  <a:srgbClr val="C00000"/>
                </a:solidFill>
              </a:rPr>
              <a:t>CLF</a:t>
            </a:r>
          </a:p>
        </p:txBody>
      </p:sp>
      <p:sp>
        <p:nvSpPr>
          <p:cNvPr id="11" name="TextBox 10">
            <a:extLst>
              <a:ext uri="{FF2B5EF4-FFF2-40B4-BE49-F238E27FC236}">
                <a16:creationId xmlns:a16="http://schemas.microsoft.com/office/drawing/2014/main" id="{D5B679E7-D0D0-4845-BF2C-08E832AE7A6E}"/>
              </a:ext>
            </a:extLst>
          </p:cNvPr>
          <p:cNvSpPr txBox="1"/>
          <p:nvPr/>
        </p:nvSpPr>
        <p:spPr>
          <a:xfrm>
            <a:off x="0" y="5142138"/>
            <a:ext cx="695739" cy="861774"/>
          </a:xfrm>
          <a:prstGeom prst="rect">
            <a:avLst/>
          </a:prstGeom>
          <a:noFill/>
        </p:spPr>
        <p:txBody>
          <a:bodyPr wrap="square" rtlCol="0">
            <a:spAutoFit/>
          </a:bodyPr>
          <a:lstStyle/>
          <a:p>
            <a:pPr algn="ctr"/>
            <a:r>
              <a:rPr lang="en-US" sz="5000" b="1" dirty="0">
                <a:solidFill>
                  <a:srgbClr val="C00000"/>
                </a:solidFill>
              </a:rPr>
              <a:t>1</a:t>
            </a:r>
          </a:p>
        </p:txBody>
      </p:sp>
      <p:sp>
        <p:nvSpPr>
          <p:cNvPr id="12" name="TextBox 11">
            <a:extLst>
              <a:ext uri="{FF2B5EF4-FFF2-40B4-BE49-F238E27FC236}">
                <a16:creationId xmlns:a16="http://schemas.microsoft.com/office/drawing/2014/main" id="{FAEFA240-1C0A-654F-BE1F-6607EFFCB053}"/>
              </a:ext>
            </a:extLst>
          </p:cNvPr>
          <p:cNvSpPr txBox="1"/>
          <p:nvPr/>
        </p:nvSpPr>
        <p:spPr>
          <a:xfrm>
            <a:off x="-39756" y="3388131"/>
            <a:ext cx="695739" cy="861774"/>
          </a:xfrm>
          <a:prstGeom prst="rect">
            <a:avLst/>
          </a:prstGeom>
          <a:noFill/>
        </p:spPr>
        <p:txBody>
          <a:bodyPr wrap="square" rtlCol="0">
            <a:spAutoFit/>
          </a:bodyPr>
          <a:lstStyle/>
          <a:p>
            <a:pPr algn="ctr"/>
            <a:r>
              <a:rPr lang="en-US" sz="5000" b="1" dirty="0">
                <a:solidFill>
                  <a:srgbClr val="C00000"/>
                </a:solidFill>
              </a:rPr>
              <a:t>2</a:t>
            </a:r>
          </a:p>
        </p:txBody>
      </p:sp>
      <p:sp>
        <p:nvSpPr>
          <p:cNvPr id="13" name="Slide Number Placeholder 3">
            <a:extLst>
              <a:ext uri="{FF2B5EF4-FFF2-40B4-BE49-F238E27FC236}">
                <a16:creationId xmlns:a16="http://schemas.microsoft.com/office/drawing/2014/main" id="{E64799CB-9305-A942-B96C-A9846E081AF2}"/>
              </a:ext>
            </a:extLst>
          </p:cNvPr>
          <p:cNvSpPr>
            <a:spLocks noGrp="1"/>
          </p:cNvSpPr>
          <p:nvPr>
            <p:ph type="sldNum" sz="quarter" idx="12"/>
          </p:nvPr>
        </p:nvSpPr>
        <p:spPr>
          <a:xfrm>
            <a:off x="9320626" y="6480313"/>
            <a:ext cx="2743200" cy="274302"/>
          </a:xfrm>
        </p:spPr>
        <p:txBody>
          <a:bodyPr/>
          <a:lstStyle/>
          <a:p>
            <a:fld id="{5D6FF71F-CF6A-4C46-8F9B-61D49EEA70E3}" type="slidenum">
              <a:rPr lang="en-US" smtClean="0"/>
              <a:t>13</a:t>
            </a:fld>
            <a:endParaRPr lang="en-US" dirty="0"/>
          </a:p>
        </p:txBody>
      </p:sp>
      <p:sp>
        <p:nvSpPr>
          <p:cNvPr id="16" name="TextBox 15">
            <a:extLst>
              <a:ext uri="{FF2B5EF4-FFF2-40B4-BE49-F238E27FC236}">
                <a16:creationId xmlns:a16="http://schemas.microsoft.com/office/drawing/2014/main" id="{FD16BF55-FA58-DD43-B804-B9FB97216C73}"/>
              </a:ext>
            </a:extLst>
          </p:cNvPr>
          <p:cNvSpPr txBox="1"/>
          <p:nvPr/>
        </p:nvSpPr>
        <p:spPr>
          <a:xfrm>
            <a:off x="773059" y="55633"/>
            <a:ext cx="10655274" cy="584775"/>
          </a:xfrm>
          <a:prstGeom prst="rect">
            <a:avLst/>
          </a:prstGeom>
          <a:noFill/>
        </p:spPr>
        <p:txBody>
          <a:bodyPr wrap="square">
            <a:spAutoFit/>
          </a:bodyPr>
          <a:lstStyle/>
          <a:p>
            <a:pPr algn="l"/>
            <a:r>
              <a:rPr lang="en-US" sz="3200" b="1" i="0" dirty="0">
                <a:solidFill>
                  <a:srgbClr val="232F3E"/>
                </a:solidFill>
                <a:effectLst/>
                <a:latin typeface="Calibri" panose="020F0502020204030204" pitchFamily="34" charset="0"/>
                <a:cs typeface="Calibri" panose="020F0502020204030204" pitchFamily="34" charset="0"/>
              </a:rPr>
              <a:t>Available AWS Certifications</a:t>
            </a:r>
          </a:p>
        </p:txBody>
      </p:sp>
    </p:spTree>
    <p:extLst>
      <p:ext uri="{BB962C8B-B14F-4D97-AF65-F5344CB8AC3E}">
        <p14:creationId xmlns:p14="http://schemas.microsoft.com/office/powerpoint/2010/main" val="302283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84E5-6CDF-7445-B450-33E8E8120433}"/>
              </a:ext>
            </a:extLst>
          </p:cNvPr>
          <p:cNvSpPr>
            <a:spLocks noGrp="1"/>
          </p:cNvSpPr>
          <p:nvPr>
            <p:ph type="title"/>
          </p:nvPr>
        </p:nvSpPr>
        <p:spPr/>
        <p:txBody>
          <a:bodyPr>
            <a:normAutofit/>
          </a:bodyPr>
          <a:lstStyle/>
          <a:p>
            <a:r>
              <a:rPr lang="en-US" dirty="0">
                <a:latin typeface="+mn-lt"/>
              </a:rPr>
              <a:t>AWS Certified Cloud Practitioner</a:t>
            </a:r>
          </a:p>
        </p:txBody>
      </p:sp>
      <p:sp>
        <p:nvSpPr>
          <p:cNvPr id="3" name="Content Placeholder 2">
            <a:extLst>
              <a:ext uri="{FF2B5EF4-FFF2-40B4-BE49-F238E27FC236}">
                <a16:creationId xmlns:a16="http://schemas.microsoft.com/office/drawing/2014/main" id="{528B9C6D-C2BE-F44D-B094-521BBE4D1DCF}"/>
              </a:ext>
            </a:extLst>
          </p:cNvPr>
          <p:cNvSpPr>
            <a:spLocks noGrp="1"/>
          </p:cNvSpPr>
          <p:nvPr>
            <p:ph idx="1"/>
          </p:nvPr>
        </p:nvSpPr>
        <p:spPr/>
        <p:txBody>
          <a:bodyPr/>
          <a:lstStyle/>
          <a:p>
            <a:r>
              <a:rPr lang="en-US" dirty="0"/>
              <a:t>This certification provides individuals in a larger variety of cloud and technology roles with a way to validate their AWS Cloud knowledge and enhance their professional credibility.</a:t>
            </a:r>
          </a:p>
          <a:p>
            <a:r>
              <a:rPr lang="en-US" dirty="0"/>
              <a:t>This exam covers four domains, including cloud concepts, security, technology, and billing and pricing.</a:t>
            </a:r>
          </a:p>
        </p:txBody>
      </p:sp>
      <p:sp>
        <p:nvSpPr>
          <p:cNvPr id="4" name="Slide Number Placeholder 3">
            <a:extLst>
              <a:ext uri="{FF2B5EF4-FFF2-40B4-BE49-F238E27FC236}">
                <a16:creationId xmlns:a16="http://schemas.microsoft.com/office/drawing/2014/main" id="{2B0399F1-AB77-9A40-B168-567B3D8575FB}"/>
              </a:ext>
            </a:extLst>
          </p:cNvPr>
          <p:cNvSpPr>
            <a:spLocks noGrp="1"/>
          </p:cNvSpPr>
          <p:nvPr>
            <p:ph type="sldNum" sz="quarter" idx="12"/>
          </p:nvPr>
        </p:nvSpPr>
        <p:spPr/>
        <p:txBody>
          <a:bodyPr/>
          <a:lstStyle/>
          <a:p>
            <a:fld id="{5D6FF71F-CF6A-4C46-8F9B-61D49EEA70E3}" type="slidenum">
              <a:rPr lang="en-US" smtClean="0"/>
              <a:t>14</a:t>
            </a:fld>
            <a:endParaRPr lang="en-US"/>
          </a:p>
        </p:txBody>
      </p:sp>
      <p:pic>
        <p:nvPicPr>
          <p:cNvPr id="5" name="Picture 4">
            <a:extLst>
              <a:ext uri="{FF2B5EF4-FFF2-40B4-BE49-F238E27FC236}">
                <a16:creationId xmlns:a16="http://schemas.microsoft.com/office/drawing/2014/main" id="{A9680D6C-D58B-374E-8AB4-639997D2F898}"/>
              </a:ext>
            </a:extLst>
          </p:cNvPr>
          <p:cNvPicPr>
            <a:picLocks noChangeAspect="1"/>
          </p:cNvPicPr>
          <p:nvPr/>
        </p:nvPicPr>
        <p:blipFill>
          <a:blip r:embed="rId2"/>
          <a:stretch>
            <a:fillRect/>
          </a:stretch>
        </p:blipFill>
        <p:spPr>
          <a:xfrm>
            <a:off x="280203" y="748907"/>
            <a:ext cx="557997" cy="557997"/>
          </a:xfrm>
          <a:prstGeom prst="rect">
            <a:avLst/>
          </a:prstGeom>
        </p:spPr>
      </p:pic>
      <p:sp>
        <p:nvSpPr>
          <p:cNvPr id="6" name="Rectangle 5">
            <a:extLst>
              <a:ext uri="{FF2B5EF4-FFF2-40B4-BE49-F238E27FC236}">
                <a16:creationId xmlns:a16="http://schemas.microsoft.com/office/drawing/2014/main" id="{CDB26D4D-46E3-7B43-B189-96966E512121}"/>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https://aws.amazon.com/certification/certified-cloud-practitioner/</a:t>
            </a:r>
            <a:endParaRPr lang="en-US" dirty="0"/>
          </a:p>
        </p:txBody>
      </p:sp>
      <p:pic>
        <p:nvPicPr>
          <p:cNvPr id="7" name="Picture 6">
            <a:extLst>
              <a:ext uri="{FF2B5EF4-FFF2-40B4-BE49-F238E27FC236}">
                <a16:creationId xmlns:a16="http://schemas.microsoft.com/office/drawing/2014/main" id="{D4070FDA-C93E-3B4C-966C-278610C71740}"/>
              </a:ext>
            </a:extLst>
          </p:cNvPr>
          <p:cNvPicPr>
            <a:picLocks noChangeAspect="1"/>
          </p:cNvPicPr>
          <p:nvPr/>
        </p:nvPicPr>
        <p:blipFill>
          <a:blip r:embed="rId4"/>
          <a:stretch>
            <a:fillRect/>
          </a:stretch>
        </p:blipFill>
        <p:spPr>
          <a:xfrm>
            <a:off x="9953746" y="4411482"/>
            <a:ext cx="2095500" cy="2095500"/>
          </a:xfrm>
          <a:prstGeom prst="rect">
            <a:avLst/>
          </a:prstGeom>
        </p:spPr>
      </p:pic>
    </p:spTree>
    <p:extLst>
      <p:ext uri="{BB962C8B-B14F-4D97-AF65-F5344CB8AC3E}">
        <p14:creationId xmlns:p14="http://schemas.microsoft.com/office/powerpoint/2010/main" val="347689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3ABA-98A6-E94B-BB4D-A42030542CCB}"/>
              </a:ext>
            </a:extLst>
          </p:cNvPr>
          <p:cNvSpPr>
            <a:spLocks noGrp="1"/>
          </p:cNvSpPr>
          <p:nvPr>
            <p:ph type="title"/>
          </p:nvPr>
        </p:nvSpPr>
        <p:spPr/>
        <p:txBody>
          <a:bodyPr>
            <a:normAutofit fontScale="90000"/>
          </a:bodyPr>
          <a:lstStyle/>
          <a:p>
            <a:r>
              <a:rPr lang="en-US" dirty="0">
                <a:latin typeface="+mn-lt"/>
              </a:rPr>
              <a:t>AWS Certified Solutions Architect – Associate</a:t>
            </a:r>
          </a:p>
        </p:txBody>
      </p:sp>
      <p:sp>
        <p:nvSpPr>
          <p:cNvPr id="3" name="Content Placeholder 2">
            <a:extLst>
              <a:ext uri="{FF2B5EF4-FFF2-40B4-BE49-F238E27FC236}">
                <a16:creationId xmlns:a16="http://schemas.microsoft.com/office/drawing/2014/main" id="{FDFB0B4B-2244-B246-8142-CAF1AAEA8AB4}"/>
              </a:ext>
            </a:extLst>
          </p:cNvPr>
          <p:cNvSpPr>
            <a:spLocks noGrp="1"/>
          </p:cNvSpPr>
          <p:nvPr>
            <p:ph idx="1"/>
          </p:nvPr>
        </p:nvSpPr>
        <p:spPr/>
        <p:txBody>
          <a:bodyPr/>
          <a:lstStyle/>
          <a:p>
            <a:r>
              <a:rPr lang="en-US" dirty="0"/>
              <a:t>This certification validates your ability to effectively demonstrate knowledge of how to architect and deploy secure and robust applications on AWS technologies. </a:t>
            </a:r>
          </a:p>
          <a:p>
            <a:r>
              <a:rPr lang="en-US" dirty="0"/>
              <a:t>This exam is for anyone with at least one year of hands-on experience designing available, cost-efficient, fault-tolerant, and scalable and distributed systems on AWS.</a:t>
            </a:r>
          </a:p>
        </p:txBody>
      </p:sp>
      <p:sp>
        <p:nvSpPr>
          <p:cNvPr id="4" name="Slide Number Placeholder 3">
            <a:extLst>
              <a:ext uri="{FF2B5EF4-FFF2-40B4-BE49-F238E27FC236}">
                <a16:creationId xmlns:a16="http://schemas.microsoft.com/office/drawing/2014/main" id="{3E158153-94DF-CB4E-A329-64A62302559F}"/>
              </a:ext>
            </a:extLst>
          </p:cNvPr>
          <p:cNvSpPr>
            <a:spLocks noGrp="1"/>
          </p:cNvSpPr>
          <p:nvPr>
            <p:ph type="sldNum" sz="quarter" idx="12"/>
          </p:nvPr>
        </p:nvSpPr>
        <p:spPr/>
        <p:txBody>
          <a:bodyPr/>
          <a:lstStyle/>
          <a:p>
            <a:fld id="{5D6FF71F-CF6A-4C46-8F9B-61D49EEA70E3}" type="slidenum">
              <a:rPr lang="en-US" smtClean="0"/>
              <a:t>15</a:t>
            </a:fld>
            <a:endParaRPr lang="en-US"/>
          </a:p>
        </p:txBody>
      </p:sp>
      <p:pic>
        <p:nvPicPr>
          <p:cNvPr id="5" name="Picture 4">
            <a:extLst>
              <a:ext uri="{FF2B5EF4-FFF2-40B4-BE49-F238E27FC236}">
                <a16:creationId xmlns:a16="http://schemas.microsoft.com/office/drawing/2014/main" id="{0E537448-F99D-A848-8836-EB11912658E2}"/>
              </a:ext>
            </a:extLst>
          </p:cNvPr>
          <p:cNvPicPr>
            <a:picLocks noChangeAspect="1"/>
          </p:cNvPicPr>
          <p:nvPr/>
        </p:nvPicPr>
        <p:blipFill>
          <a:blip r:embed="rId2"/>
          <a:stretch>
            <a:fillRect/>
          </a:stretch>
        </p:blipFill>
        <p:spPr>
          <a:xfrm>
            <a:off x="231494" y="612182"/>
            <a:ext cx="606706" cy="606706"/>
          </a:xfrm>
          <a:prstGeom prst="rect">
            <a:avLst/>
          </a:prstGeom>
        </p:spPr>
      </p:pic>
      <p:sp>
        <p:nvSpPr>
          <p:cNvPr id="6" name="Rectangle 5">
            <a:extLst>
              <a:ext uri="{FF2B5EF4-FFF2-40B4-BE49-F238E27FC236}">
                <a16:creationId xmlns:a16="http://schemas.microsoft.com/office/drawing/2014/main" id="{CA4AF30A-918E-C644-B724-5B2BC39D12FE}"/>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https://aws.amazon.com/certification/certified-solutions-architect-associate/</a:t>
            </a:r>
            <a:endParaRPr lang="en-US" dirty="0"/>
          </a:p>
        </p:txBody>
      </p:sp>
      <p:pic>
        <p:nvPicPr>
          <p:cNvPr id="7" name="Picture 6">
            <a:extLst>
              <a:ext uri="{FF2B5EF4-FFF2-40B4-BE49-F238E27FC236}">
                <a16:creationId xmlns:a16="http://schemas.microsoft.com/office/drawing/2014/main" id="{34BE7C1F-2FEA-9242-87BD-C721F55F0CCD}"/>
              </a:ext>
            </a:extLst>
          </p:cNvPr>
          <p:cNvPicPr>
            <a:picLocks noChangeAspect="1"/>
          </p:cNvPicPr>
          <p:nvPr/>
        </p:nvPicPr>
        <p:blipFill>
          <a:blip r:embed="rId4"/>
          <a:stretch>
            <a:fillRect/>
          </a:stretch>
        </p:blipFill>
        <p:spPr>
          <a:xfrm>
            <a:off x="9953746" y="4436707"/>
            <a:ext cx="2095500" cy="2095500"/>
          </a:xfrm>
          <a:prstGeom prst="rect">
            <a:avLst/>
          </a:prstGeom>
        </p:spPr>
      </p:pic>
    </p:spTree>
    <p:extLst>
      <p:ext uri="{BB962C8B-B14F-4D97-AF65-F5344CB8AC3E}">
        <p14:creationId xmlns:p14="http://schemas.microsoft.com/office/powerpoint/2010/main" val="397770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838200" y="1"/>
            <a:ext cx="10515600" cy="1207924"/>
          </a:xfrm>
        </p:spPr>
        <p:txBody>
          <a:bodyPr/>
          <a:lstStyle/>
          <a:p>
            <a:r>
              <a:rPr lang="en-US" b="1"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440305"/>
            <a:ext cx="11887150" cy="4913308"/>
          </a:xfrm>
        </p:spPr>
        <p:txBody>
          <a:bodyPr>
            <a:normAutofit lnSpcReduction="1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(2021/05)</a:t>
            </a:r>
          </a:p>
          <a:p>
            <a:pPr lvl="1"/>
            <a:r>
              <a:rPr lang="en-US" sz="2300" dirty="0">
                <a:hlinkClick r:id="rId2"/>
              </a:rPr>
              <a:t>https://aws.amazon.com/certification/certified-cloud-practitioner/</a:t>
            </a:r>
            <a:endParaRPr lang="en-US" sz="2300" dirty="0"/>
          </a:p>
          <a:p>
            <a:endParaRPr lang="en-US" sz="4000" b="1" dirty="0">
              <a:solidFill>
                <a:srgbClr val="C00000"/>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3"/>
              </a:rPr>
              <a:t>https://aws.amazon.com/certification/certified-solutions-architect-associate/</a:t>
            </a:r>
            <a:endParaRPr lang="en-US" sz="2000" dirty="0"/>
          </a:p>
          <a:p>
            <a:endParaRPr lang="en-US" dirty="0">
              <a:hlinkClick r:id="rId4"/>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16</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4"/>
              </a:rPr>
              <a:t>https://aws.amazon.com/training/awsacademy/</a:t>
            </a:r>
            <a:endParaRPr lang="en-US" dirty="0"/>
          </a:p>
        </p:txBody>
      </p:sp>
      <p:pic>
        <p:nvPicPr>
          <p:cNvPr id="8" name="Picture 7">
            <a:extLst>
              <a:ext uri="{FF2B5EF4-FFF2-40B4-BE49-F238E27FC236}">
                <a16:creationId xmlns:a16="http://schemas.microsoft.com/office/drawing/2014/main" id="{E1DF872A-C95F-9348-BC38-F525CD6188BD}"/>
              </a:ext>
            </a:extLst>
          </p:cNvPr>
          <p:cNvPicPr>
            <a:picLocks noChangeAspect="1"/>
          </p:cNvPicPr>
          <p:nvPr/>
        </p:nvPicPr>
        <p:blipFill>
          <a:blip r:embed="rId5"/>
          <a:stretch>
            <a:fillRect/>
          </a:stretch>
        </p:blipFill>
        <p:spPr>
          <a:xfrm>
            <a:off x="10482694" y="4487833"/>
            <a:ext cx="1707544" cy="1707544"/>
          </a:xfrm>
          <a:prstGeom prst="rect">
            <a:avLst/>
          </a:prstGeom>
        </p:spPr>
      </p:pic>
      <p:pic>
        <p:nvPicPr>
          <p:cNvPr id="9" name="Picture 8">
            <a:extLst>
              <a:ext uri="{FF2B5EF4-FFF2-40B4-BE49-F238E27FC236}">
                <a16:creationId xmlns:a16="http://schemas.microsoft.com/office/drawing/2014/main" id="{43F51667-FAE2-404A-8604-1AF9E97D3625}"/>
              </a:ext>
            </a:extLst>
          </p:cNvPr>
          <p:cNvPicPr>
            <a:picLocks noChangeAspect="1"/>
          </p:cNvPicPr>
          <p:nvPr/>
        </p:nvPicPr>
        <p:blipFill>
          <a:blip r:embed="rId6"/>
          <a:stretch>
            <a:fillRect/>
          </a:stretch>
        </p:blipFill>
        <p:spPr>
          <a:xfrm>
            <a:off x="10482694" y="1881326"/>
            <a:ext cx="1707544" cy="1707544"/>
          </a:xfrm>
          <a:prstGeom prst="rect">
            <a:avLst/>
          </a:prstGeom>
        </p:spPr>
      </p:pic>
      <p:sp>
        <p:nvSpPr>
          <p:cNvPr id="10" name="TextBox 9">
            <a:extLst>
              <a:ext uri="{FF2B5EF4-FFF2-40B4-BE49-F238E27FC236}">
                <a16:creationId xmlns:a16="http://schemas.microsoft.com/office/drawing/2014/main" id="{5BA591B7-8A83-B246-9794-53144D5ADD15}"/>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1" name="TextBox 10">
            <a:extLst>
              <a:ext uri="{FF2B5EF4-FFF2-40B4-BE49-F238E27FC236}">
                <a16:creationId xmlns:a16="http://schemas.microsoft.com/office/drawing/2014/main" id="{4AF4C424-A238-BE4D-9138-1B9C84178F66}"/>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111997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924314" y="-4762"/>
            <a:ext cx="10515600" cy="1014110"/>
          </a:xfrm>
        </p:spPr>
        <p:txBody>
          <a:bodyPr/>
          <a:lstStyle/>
          <a:p>
            <a:r>
              <a:rPr lang="en-US"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009348"/>
            <a:ext cx="11887150" cy="5430127"/>
          </a:xfrm>
        </p:spPr>
        <p:txBody>
          <a:bodyPr>
            <a:normAutofit fontScale="85000" lnSpcReduction="2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(2021/05)</a:t>
            </a:r>
          </a:p>
          <a:p>
            <a:pPr lvl="1"/>
            <a:r>
              <a:rPr lang="en-US" sz="2300" dirty="0">
                <a:hlinkClick r:id="rId2"/>
              </a:rPr>
              <a:t>https://aws.amazon.com/certification/certified-cloud-practitioner/</a:t>
            </a:r>
            <a:endParaRPr lang="en-US" sz="2300" dirty="0"/>
          </a:p>
          <a:p>
            <a:pPr lvl="1"/>
            <a:r>
              <a:rPr lang="en-US" b="1" dirty="0"/>
              <a:t>AWS Cloud Practitioner Essentials (Second Edition)</a:t>
            </a:r>
            <a:endParaRPr lang="en-US" dirty="0"/>
          </a:p>
          <a:p>
            <a:pPr lvl="2"/>
            <a:r>
              <a:rPr lang="en-US" sz="1900" dirty="0">
                <a:hlinkClick r:id="rId3"/>
              </a:rPr>
              <a:t>https://aws.amazon.com/training/course-descriptions/cloud-practitioner-essentials/</a:t>
            </a:r>
            <a:endParaRPr lang="en-US" sz="4400" b="1" dirty="0">
              <a:solidFill>
                <a:srgbClr val="C00000"/>
              </a:solidFill>
            </a:endParaRPr>
          </a:p>
          <a:p>
            <a:pPr lvl="1"/>
            <a:r>
              <a:rPr lang="en-US" b="1" dirty="0"/>
              <a:t>AWS Technical Essentials</a:t>
            </a:r>
            <a:r>
              <a:rPr lang="en-US" dirty="0"/>
              <a:t> </a:t>
            </a:r>
          </a:p>
          <a:p>
            <a:pPr lvl="2"/>
            <a:r>
              <a:rPr lang="en-US" sz="1900" dirty="0">
                <a:hlinkClick r:id="rId4"/>
              </a:rPr>
              <a:t>https://aws.amazon.com/training/course-descriptions/essentials/</a:t>
            </a:r>
            <a:endParaRPr lang="en-US" sz="4000" b="1" dirty="0">
              <a:solidFill>
                <a:srgbClr val="C00000"/>
              </a:solidFill>
            </a:endParaRPr>
          </a:p>
          <a:p>
            <a:endParaRPr lang="en-US" sz="4000" b="1" dirty="0">
              <a:solidFill>
                <a:schemeClr val="accent2">
                  <a:lumMod val="75000"/>
                </a:schemeClr>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5"/>
              </a:rPr>
              <a:t>https://aws.amazon.com/certification/certified-solutions-architect-associate/</a:t>
            </a:r>
            <a:endParaRPr lang="en-US" sz="2000" dirty="0"/>
          </a:p>
          <a:p>
            <a:pPr lvl="1"/>
            <a:r>
              <a:rPr lang="en-US" b="1" dirty="0"/>
              <a:t>Architecting on AWS</a:t>
            </a:r>
            <a:endParaRPr lang="en-US" dirty="0"/>
          </a:p>
          <a:p>
            <a:pPr lvl="2"/>
            <a:r>
              <a:rPr lang="en-US" sz="1900" dirty="0">
                <a:hlinkClick r:id="rId6"/>
              </a:rPr>
              <a:t>https://aws.amazon.com/training/course-descriptions/architect/</a:t>
            </a:r>
            <a:endParaRPr lang="en-US" sz="2000" dirty="0"/>
          </a:p>
          <a:p>
            <a:endParaRPr lang="en-US" dirty="0">
              <a:hlinkClick r:id="rId7"/>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17</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7"/>
              </a:rPr>
              <a:t>https://aws.amazon.com/training/awsacademy/</a:t>
            </a:r>
            <a:endParaRPr lang="en-US" dirty="0"/>
          </a:p>
        </p:txBody>
      </p:sp>
      <p:pic>
        <p:nvPicPr>
          <p:cNvPr id="12" name="Picture 11">
            <a:extLst>
              <a:ext uri="{FF2B5EF4-FFF2-40B4-BE49-F238E27FC236}">
                <a16:creationId xmlns:a16="http://schemas.microsoft.com/office/drawing/2014/main" id="{90BE0CE3-9A26-DF40-AB61-8DB685A26882}"/>
              </a:ext>
            </a:extLst>
          </p:cNvPr>
          <p:cNvPicPr>
            <a:picLocks noChangeAspect="1"/>
          </p:cNvPicPr>
          <p:nvPr/>
        </p:nvPicPr>
        <p:blipFill>
          <a:blip r:embed="rId8"/>
          <a:stretch>
            <a:fillRect/>
          </a:stretch>
        </p:blipFill>
        <p:spPr>
          <a:xfrm>
            <a:off x="10482694" y="4487833"/>
            <a:ext cx="1707544" cy="1707544"/>
          </a:xfrm>
          <a:prstGeom prst="rect">
            <a:avLst/>
          </a:prstGeom>
        </p:spPr>
      </p:pic>
      <p:pic>
        <p:nvPicPr>
          <p:cNvPr id="13" name="Picture 12">
            <a:extLst>
              <a:ext uri="{FF2B5EF4-FFF2-40B4-BE49-F238E27FC236}">
                <a16:creationId xmlns:a16="http://schemas.microsoft.com/office/drawing/2014/main" id="{FD23801A-5C18-F14E-BB07-8ECA1998A217}"/>
              </a:ext>
            </a:extLst>
          </p:cNvPr>
          <p:cNvPicPr>
            <a:picLocks noChangeAspect="1"/>
          </p:cNvPicPr>
          <p:nvPr/>
        </p:nvPicPr>
        <p:blipFill>
          <a:blip r:embed="rId9"/>
          <a:stretch>
            <a:fillRect/>
          </a:stretch>
        </p:blipFill>
        <p:spPr>
          <a:xfrm>
            <a:off x="10482694" y="1881326"/>
            <a:ext cx="1707544" cy="1707544"/>
          </a:xfrm>
          <a:prstGeom prst="rect">
            <a:avLst/>
          </a:prstGeom>
        </p:spPr>
      </p:pic>
      <p:sp>
        <p:nvSpPr>
          <p:cNvPr id="14" name="TextBox 13">
            <a:extLst>
              <a:ext uri="{FF2B5EF4-FFF2-40B4-BE49-F238E27FC236}">
                <a16:creationId xmlns:a16="http://schemas.microsoft.com/office/drawing/2014/main" id="{8CB7D6DC-B900-D54F-8C05-4F406C9E1544}"/>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5" name="TextBox 14">
            <a:extLst>
              <a:ext uri="{FF2B5EF4-FFF2-40B4-BE49-F238E27FC236}">
                <a16:creationId xmlns:a16="http://schemas.microsoft.com/office/drawing/2014/main" id="{E27E9624-106F-494E-A72F-D091FF1638E9}"/>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249836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18</a:t>
            </a:fld>
            <a:endParaRPr lang="en-US" dirty="0"/>
          </a:p>
        </p:txBody>
      </p:sp>
      <p:graphicFrame>
        <p:nvGraphicFramePr>
          <p:cNvPr id="6" name="Table 5">
            <a:extLst>
              <a:ext uri="{FF2B5EF4-FFF2-40B4-BE49-F238E27FC236}">
                <a16:creationId xmlns:a16="http://schemas.microsoft.com/office/drawing/2014/main" id="{CFFB7478-0078-D445-97F8-9DD2D5321942}"/>
              </a:ext>
            </a:extLst>
          </p:cNvPr>
          <p:cNvGraphicFramePr>
            <a:graphicFrameLocks noGrp="1"/>
          </p:cNvGraphicFramePr>
          <p:nvPr>
            <p:extLst>
              <p:ext uri="{D42A27DB-BD31-4B8C-83A1-F6EECF244321}">
                <p14:modId xmlns:p14="http://schemas.microsoft.com/office/powerpoint/2010/main" val="562410198"/>
              </p:ext>
            </p:extLst>
          </p:nvPr>
        </p:nvGraphicFramePr>
        <p:xfrm>
          <a:off x="399960" y="2034717"/>
          <a:ext cx="11547062" cy="3958590"/>
        </p:xfrm>
        <a:graphic>
          <a:graphicData uri="http://schemas.openxmlformats.org/drawingml/2006/table">
            <a:tbl>
              <a:tblPr>
                <a:tableStyleId>{5C22544A-7EE6-4342-B048-85BDC9FD1C3A}</a:tableStyleId>
              </a:tblPr>
              <a:tblGrid>
                <a:gridCol w="9166980">
                  <a:extLst>
                    <a:ext uri="{9D8B030D-6E8A-4147-A177-3AD203B41FA5}">
                      <a16:colId xmlns:a16="http://schemas.microsoft.com/office/drawing/2014/main" val="2428135294"/>
                    </a:ext>
                  </a:extLst>
                </a:gridCol>
                <a:gridCol w="2380082">
                  <a:extLst>
                    <a:ext uri="{9D8B030D-6E8A-4147-A177-3AD203B41FA5}">
                      <a16:colId xmlns:a16="http://schemas.microsoft.com/office/drawing/2014/main" val="2841852345"/>
                    </a:ext>
                  </a:extLst>
                </a:gridCol>
              </a:tblGrid>
              <a:tr h="203200">
                <a:tc>
                  <a:txBody>
                    <a:bodyPr/>
                    <a:lstStyle/>
                    <a:p>
                      <a:pPr algn="ctr" fontAlgn="b"/>
                      <a:r>
                        <a:rPr lang="en-US" sz="4000" u="none" strike="noStrike" dirty="0">
                          <a:effectLst/>
                        </a:rPr>
                        <a:t>Domain</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7423184"/>
                  </a:ext>
                </a:extLst>
              </a:tr>
              <a:tr h="203200">
                <a:tc>
                  <a:txBody>
                    <a:bodyPr/>
                    <a:lstStyle/>
                    <a:p>
                      <a:pPr algn="l" fontAlgn="b"/>
                      <a:r>
                        <a:rPr lang="en-US" sz="4000" u="none" strike="noStrike" dirty="0">
                          <a:effectLst/>
                        </a:rPr>
                        <a:t>Domain 1: </a:t>
                      </a:r>
                      <a:r>
                        <a:rPr lang="en-US" sz="4000" u="none" strike="noStrike" dirty="0">
                          <a:solidFill>
                            <a:srgbClr val="C00000"/>
                          </a:solidFill>
                          <a:effectLst/>
                        </a:rPr>
                        <a:t>Cloud Concepts</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2030651"/>
                  </a:ext>
                </a:extLst>
              </a:tr>
              <a:tr h="203200">
                <a:tc>
                  <a:txBody>
                    <a:bodyPr/>
                    <a:lstStyle/>
                    <a:p>
                      <a:pPr algn="l" fontAlgn="b"/>
                      <a:r>
                        <a:rPr lang="en-US" sz="4000" u="none" strike="noStrike" dirty="0">
                          <a:effectLst/>
                        </a:rPr>
                        <a:t>Domain 2: </a:t>
                      </a:r>
                      <a:r>
                        <a:rPr lang="en-US" sz="4000" u="none" strike="noStrike" dirty="0">
                          <a:solidFill>
                            <a:srgbClr val="C00000"/>
                          </a:solidFill>
                          <a:effectLst/>
                        </a:rPr>
                        <a:t>Security and Compliance</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8514794"/>
                  </a:ext>
                </a:extLst>
              </a:tr>
              <a:tr h="203200">
                <a:tc>
                  <a:txBody>
                    <a:bodyPr/>
                    <a:lstStyle/>
                    <a:p>
                      <a:pPr algn="l" fontAlgn="b"/>
                      <a:r>
                        <a:rPr lang="en-US" sz="4000" u="none" strike="noStrike" dirty="0">
                          <a:effectLst/>
                        </a:rPr>
                        <a:t>Domain 3: </a:t>
                      </a:r>
                      <a:r>
                        <a:rPr lang="en-US" sz="4000" u="none" strike="noStrike" dirty="0">
                          <a:solidFill>
                            <a:srgbClr val="C00000"/>
                          </a:solidFill>
                          <a:effectLst/>
                        </a:rPr>
                        <a:t>Technology</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33%</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005848"/>
                  </a:ext>
                </a:extLst>
              </a:tr>
              <a:tr h="203200">
                <a:tc>
                  <a:txBody>
                    <a:bodyPr/>
                    <a:lstStyle/>
                    <a:p>
                      <a:pPr algn="l" fontAlgn="b"/>
                      <a:r>
                        <a:rPr lang="en-US" sz="4000" u="none" strike="noStrike" dirty="0">
                          <a:effectLst/>
                        </a:rPr>
                        <a:t>Domain 4: </a:t>
                      </a:r>
                      <a:r>
                        <a:rPr lang="en-US" sz="4000" u="none" strike="noStrike" dirty="0">
                          <a:solidFill>
                            <a:srgbClr val="C00000"/>
                          </a:solidFill>
                          <a:effectLst/>
                        </a:rPr>
                        <a:t>Billing and Pricing</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6708565"/>
                  </a:ext>
                </a:extLst>
              </a:tr>
              <a:tr h="203200">
                <a:tc>
                  <a:txBody>
                    <a:bodyPr/>
                    <a:lstStyle/>
                    <a:p>
                      <a:pPr algn="ctr" fontAlgn="b"/>
                      <a:r>
                        <a:rPr lang="en-US" sz="4000" u="none" strike="noStrike" dirty="0">
                          <a:effectLst/>
                        </a:rPr>
                        <a:t>TOTAL</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9927151"/>
                  </a:ext>
                </a:extLst>
              </a:tr>
            </a:tbl>
          </a:graphicData>
        </a:graphic>
      </p:graphicFrame>
      <p:pic>
        <p:nvPicPr>
          <p:cNvPr id="7" name="Picture 6">
            <a:extLst>
              <a:ext uri="{FF2B5EF4-FFF2-40B4-BE49-F238E27FC236}">
                <a16:creationId xmlns:a16="http://schemas.microsoft.com/office/drawing/2014/main" id="{AAFCF886-706A-5245-AA19-E5E3887F13B8}"/>
              </a:ext>
            </a:extLst>
          </p:cNvPr>
          <p:cNvPicPr>
            <a:picLocks noChangeAspect="1"/>
          </p:cNvPicPr>
          <p:nvPr/>
        </p:nvPicPr>
        <p:blipFill>
          <a:blip r:embed="rId2"/>
          <a:stretch>
            <a:fillRect/>
          </a:stretch>
        </p:blipFill>
        <p:spPr>
          <a:xfrm>
            <a:off x="125506" y="219596"/>
            <a:ext cx="1707544" cy="1707544"/>
          </a:xfrm>
          <a:prstGeom prst="rect">
            <a:avLst/>
          </a:prstGeom>
        </p:spPr>
      </p:pic>
      <p:sp>
        <p:nvSpPr>
          <p:cNvPr id="8" name="TextBox 7">
            <a:extLst>
              <a:ext uri="{FF2B5EF4-FFF2-40B4-BE49-F238E27FC236}">
                <a16:creationId xmlns:a16="http://schemas.microsoft.com/office/drawing/2014/main" id="{2546721A-85EA-F245-B190-5D5E64B895F6}"/>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3"/>
              </a:rPr>
              <a:t>https://aws.amazon.com/certification/certified-cloud-practitioner/</a:t>
            </a:r>
            <a:endParaRPr lang="en-US" sz="1200" dirty="0"/>
          </a:p>
        </p:txBody>
      </p:sp>
    </p:spTree>
    <p:extLst>
      <p:ext uri="{BB962C8B-B14F-4D97-AF65-F5344CB8AC3E}">
        <p14:creationId xmlns:p14="http://schemas.microsoft.com/office/powerpoint/2010/main" val="23343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19</a:t>
            </a:fld>
            <a:endParaRPr lang="en-US" dirty="0"/>
          </a:p>
        </p:txBody>
      </p:sp>
      <p:graphicFrame>
        <p:nvGraphicFramePr>
          <p:cNvPr id="5" name="Table 4">
            <a:extLst>
              <a:ext uri="{FF2B5EF4-FFF2-40B4-BE49-F238E27FC236}">
                <a16:creationId xmlns:a16="http://schemas.microsoft.com/office/drawing/2014/main" id="{3151329B-9CE3-E346-BB1D-2A6E54C51504}"/>
              </a:ext>
            </a:extLst>
          </p:cNvPr>
          <p:cNvGraphicFramePr>
            <a:graphicFrameLocks noGrp="1"/>
          </p:cNvGraphicFramePr>
          <p:nvPr>
            <p:extLst>
              <p:ext uri="{D42A27DB-BD31-4B8C-83A1-F6EECF244321}">
                <p14:modId xmlns:p14="http://schemas.microsoft.com/office/powerpoint/2010/main" val="1115393135"/>
              </p:ext>
            </p:extLst>
          </p:nvPr>
        </p:nvGraphicFramePr>
        <p:xfrm>
          <a:off x="258417" y="1800108"/>
          <a:ext cx="11628341" cy="4464869"/>
        </p:xfrm>
        <a:graphic>
          <a:graphicData uri="http://schemas.openxmlformats.org/drawingml/2006/table">
            <a:tbl>
              <a:tblPr>
                <a:tableStyleId>{5C22544A-7EE6-4342-B048-85BDC9FD1C3A}</a:tableStyleId>
              </a:tblPr>
              <a:tblGrid>
                <a:gridCol w="9462052">
                  <a:extLst>
                    <a:ext uri="{9D8B030D-6E8A-4147-A177-3AD203B41FA5}">
                      <a16:colId xmlns:a16="http://schemas.microsoft.com/office/drawing/2014/main" val="389078140"/>
                    </a:ext>
                  </a:extLst>
                </a:gridCol>
                <a:gridCol w="2166289">
                  <a:extLst>
                    <a:ext uri="{9D8B030D-6E8A-4147-A177-3AD203B41FA5}">
                      <a16:colId xmlns:a16="http://schemas.microsoft.com/office/drawing/2014/main" val="3199223176"/>
                    </a:ext>
                  </a:extLst>
                </a:gridCol>
              </a:tblGrid>
              <a:tr h="984464">
                <a:tc>
                  <a:txBody>
                    <a:bodyPr/>
                    <a:lstStyle/>
                    <a:p>
                      <a:pPr algn="ctr" fontAlgn="b"/>
                      <a:r>
                        <a:rPr lang="en-US" sz="3200" u="none" strike="noStrike" dirty="0">
                          <a:effectLst/>
                        </a:rPr>
                        <a:t>Domain</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670947"/>
                  </a:ext>
                </a:extLst>
              </a:tr>
              <a:tr h="696081">
                <a:tc>
                  <a:txBody>
                    <a:bodyPr/>
                    <a:lstStyle/>
                    <a:p>
                      <a:pPr algn="l" fontAlgn="b"/>
                      <a:r>
                        <a:rPr lang="en-US" sz="3200" u="none" strike="noStrike" dirty="0">
                          <a:effectLst/>
                        </a:rPr>
                        <a:t>Domain 1: Design </a:t>
                      </a:r>
                      <a:r>
                        <a:rPr lang="en-US" sz="3200" u="none" strike="noStrike" dirty="0">
                          <a:solidFill>
                            <a:srgbClr val="C00000"/>
                          </a:solidFill>
                          <a:effectLst/>
                        </a:rPr>
                        <a:t>Resilient</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823081"/>
                  </a:ext>
                </a:extLst>
              </a:tr>
              <a:tr h="696081">
                <a:tc>
                  <a:txBody>
                    <a:bodyPr/>
                    <a:lstStyle/>
                    <a:p>
                      <a:pPr algn="l" fontAlgn="b"/>
                      <a:r>
                        <a:rPr lang="en-US" sz="3200" u="none" strike="noStrike" dirty="0">
                          <a:effectLst/>
                        </a:rPr>
                        <a:t>Domain 2: Design </a:t>
                      </a:r>
                      <a:r>
                        <a:rPr lang="en-US" sz="3200" u="none" strike="noStrike" dirty="0">
                          <a:solidFill>
                            <a:srgbClr val="C00000"/>
                          </a:solidFill>
                          <a:effectLst/>
                        </a:rPr>
                        <a:t>High-Performing</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3866874"/>
                  </a:ext>
                </a:extLst>
              </a:tr>
              <a:tr h="696081">
                <a:tc>
                  <a:txBody>
                    <a:bodyPr/>
                    <a:lstStyle/>
                    <a:p>
                      <a:pPr algn="l" fontAlgn="b"/>
                      <a:r>
                        <a:rPr lang="en-US" sz="3200" u="none" strike="noStrike" dirty="0">
                          <a:effectLst/>
                        </a:rPr>
                        <a:t>Domain 3: Specify </a:t>
                      </a:r>
                      <a:r>
                        <a:rPr lang="en-US" sz="3200" u="none" strike="noStrike" dirty="0">
                          <a:solidFill>
                            <a:srgbClr val="C00000"/>
                          </a:solidFill>
                          <a:effectLst/>
                        </a:rPr>
                        <a:t>Secure</a:t>
                      </a:r>
                      <a:r>
                        <a:rPr lang="en-US" sz="3200" u="none" strike="noStrike" dirty="0">
                          <a:effectLst/>
                        </a:rPr>
                        <a:t> Applications and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24%</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559453"/>
                  </a:ext>
                </a:extLst>
              </a:tr>
              <a:tr h="696081">
                <a:tc>
                  <a:txBody>
                    <a:bodyPr/>
                    <a:lstStyle/>
                    <a:p>
                      <a:pPr algn="l" fontAlgn="b"/>
                      <a:r>
                        <a:rPr lang="en-US" sz="3200" u="none" strike="noStrike" dirty="0">
                          <a:effectLst/>
                        </a:rPr>
                        <a:t>Domain 4: Design </a:t>
                      </a:r>
                      <a:r>
                        <a:rPr lang="en-US" sz="3200" u="none" strike="noStrike" dirty="0">
                          <a:solidFill>
                            <a:srgbClr val="C00000"/>
                          </a:solidFill>
                          <a:effectLst/>
                        </a:rPr>
                        <a:t>Cost-Optimized</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5203985"/>
                  </a:ext>
                </a:extLst>
              </a:tr>
              <a:tr h="696081">
                <a:tc>
                  <a:txBody>
                    <a:bodyPr/>
                    <a:lstStyle/>
                    <a:p>
                      <a:pPr algn="ctr" fontAlgn="b"/>
                      <a:r>
                        <a:rPr lang="en-US" sz="2800" u="none" strike="noStrike" dirty="0">
                          <a:effectLst/>
                        </a:rPr>
                        <a:t>TOTAL</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7002365"/>
                  </a:ext>
                </a:extLst>
              </a:tr>
            </a:tbl>
          </a:graphicData>
        </a:graphic>
      </p:graphicFrame>
      <p:pic>
        <p:nvPicPr>
          <p:cNvPr id="6" name="Picture 5">
            <a:extLst>
              <a:ext uri="{FF2B5EF4-FFF2-40B4-BE49-F238E27FC236}">
                <a16:creationId xmlns:a16="http://schemas.microsoft.com/office/drawing/2014/main" id="{9173F2A1-6138-5446-893A-4CF0E89C5D55}"/>
              </a:ext>
            </a:extLst>
          </p:cNvPr>
          <p:cNvPicPr>
            <a:picLocks noChangeAspect="1"/>
          </p:cNvPicPr>
          <p:nvPr/>
        </p:nvPicPr>
        <p:blipFill>
          <a:blip r:embed="rId2"/>
          <a:stretch>
            <a:fillRect/>
          </a:stretch>
        </p:blipFill>
        <p:spPr>
          <a:xfrm>
            <a:off x="25337" y="33598"/>
            <a:ext cx="1641007" cy="1641007"/>
          </a:xfrm>
          <a:prstGeom prst="rect">
            <a:avLst/>
          </a:prstGeom>
        </p:spPr>
      </p:pic>
      <p:sp>
        <p:nvSpPr>
          <p:cNvPr id="3" name="TextBox 2">
            <a:extLst>
              <a:ext uri="{FF2B5EF4-FFF2-40B4-BE49-F238E27FC236}">
                <a16:creationId xmlns:a16="http://schemas.microsoft.com/office/drawing/2014/main" id="{15A305FB-62E3-1B42-AE80-50DD0091ABEA}"/>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196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5DC9D-E4DD-0B4D-836A-0DA495BB6C33}"/>
              </a:ext>
            </a:extLst>
          </p:cNvPr>
          <p:cNvPicPr>
            <a:picLocks noChangeAspect="1"/>
          </p:cNvPicPr>
          <p:nvPr/>
        </p:nvPicPr>
        <p:blipFill>
          <a:blip r:embed="rId2"/>
          <a:stretch>
            <a:fillRect/>
          </a:stretch>
        </p:blipFill>
        <p:spPr>
          <a:xfrm>
            <a:off x="6516438" y="1317812"/>
            <a:ext cx="5014243" cy="1270275"/>
          </a:xfrm>
          <a:prstGeom prst="rect">
            <a:avLst/>
          </a:prstGeom>
        </p:spPr>
      </p:pic>
      <p:sp>
        <p:nvSpPr>
          <p:cNvPr id="9" name="Cross 8">
            <a:extLst>
              <a:ext uri="{FF2B5EF4-FFF2-40B4-BE49-F238E27FC236}">
                <a16:creationId xmlns:a16="http://schemas.microsoft.com/office/drawing/2014/main" id="{6343F973-F002-5348-A6DA-FBA96354AFF9}"/>
              </a:ext>
            </a:extLst>
          </p:cNvPr>
          <p:cNvSpPr/>
          <p:nvPr/>
        </p:nvSpPr>
        <p:spPr>
          <a:xfrm>
            <a:off x="5669453" y="1514115"/>
            <a:ext cx="601883" cy="612304"/>
          </a:xfrm>
          <a:prstGeom prst="plus">
            <a:avLst>
              <a:gd name="adj" fmla="val 36538"/>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9DC26AB7-334B-7C43-BED3-A2D33ADADACF}"/>
              </a:ext>
            </a:extLst>
          </p:cNvPr>
          <p:cNvSpPr>
            <a:spLocks noGrp="1"/>
          </p:cNvSpPr>
          <p:nvPr>
            <p:ph type="sldNum" sz="quarter" idx="12"/>
          </p:nvPr>
        </p:nvSpPr>
        <p:spPr/>
        <p:txBody>
          <a:bodyPr/>
          <a:lstStyle/>
          <a:p>
            <a:fld id="{5D6FF71F-CF6A-4C46-8F9B-61D49EEA70E3}" type="slidenum">
              <a:rPr lang="en-US" smtClean="0"/>
              <a:t>2</a:t>
            </a:fld>
            <a:endParaRPr lang="en-US" dirty="0"/>
          </a:p>
        </p:txBody>
      </p:sp>
      <p:pic>
        <p:nvPicPr>
          <p:cNvPr id="3" name="Picture 2">
            <a:extLst>
              <a:ext uri="{FF2B5EF4-FFF2-40B4-BE49-F238E27FC236}">
                <a16:creationId xmlns:a16="http://schemas.microsoft.com/office/drawing/2014/main" id="{09AA8FB2-62C0-1D41-8256-59CB691192BB}"/>
              </a:ext>
            </a:extLst>
          </p:cNvPr>
          <p:cNvPicPr>
            <a:picLocks noChangeAspect="1"/>
          </p:cNvPicPr>
          <p:nvPr/>
        </p:nvPicPr>
        <p:blipFill>
          <a:blip r:embed="rId3"/>
          <a:stretch>
            <a:fillRect/>
          </a:stretch>
        </p:blipFill>
        <p:spPr>
          <a:xfrm>
            <a:off x="5122725" y="2963718"/>
            <a:ext cx="1727588" cy="2095500"/>
          </a:xfrm>
          <a:prstGeom prst="rect">
            <a:avLst/>
          </a:prstGeom>
        </p:spPr>
      </p:pic>
      <p:pic>
        <p:nvPicPr>
          <p:cNvPr id="12" name="Picture 11">
            <a:extLst>
              <a:ext uri="{FF2B5EF4-FFF2-40B4-BE49-F238E27FC236}">
                <a16:creationId xmlns:a16="http://schemas.microsoft.com/office/drawing/2014/main" id="{ACE8BE38-17F7-DB42-B121-AF1205BF7754}"/>
              </a:ext>
            </a:extLst>
          </p:cNvPr>
          <p:cNvPicPr>
            <a:picLocks noChangeAspect="1"/>
          </p:cNvPicPr>
          <p:nvPr/>
        </p:nvPicPr>
        <p:blipFill>
          <a:blip r:embed="rId4"/>
          <a:stretch>
            <a:fillRect/>
          </a:stretch>
        </p:blipFill>
        <p:spPr>
          <a:xfrm>
            <a:off x="3995011" y="4612082"/>
            <a:ext cx="2095500" cy="2095500"/>
          </a:xfrm>
          <a:prstGeom prst="rect">
            <a:avLst/>
          </a:prstGeom>
        </p:spPr>
      </p:pic>
      <p:pic>
        <p:nvPicPr>
          <p:cNvPr id="14" name="Picture 13">
            <a:extLst>
              <a:ext uri="{FF2B5EF4-FFF2-40B4-BE49-F238E27FC236}">
                <a16:creationId xmlns:a16="http://schemas.microsoft.com/office/drawing/2014/main" id="{5C2589FC-264F-1A41-972F-00AEB49A2FA3}"/>
              </a:ext>
            </a:extLst>
          </p:cNvPr>
          <p:cNvPicPr>
            <a:picLocks noChangeAspect="1"/>
          </p:cNvPicPr>
          <p:nvPr/>
        </p:nvPicPr>
        <p:blipFill>
          <a:blip r:embed="rId5"/>
          <a:stretch>
            <a:fillRect/>
          </a:stretch>
        </p:blipFill>
        <p:spPr>
          <a:xfrm>
            <a:off x="5868349" y="4612082"/>
            <a:ext cx="2095500" cy="2095500"/>
          </a:xfrm>
          <a:prstGeom prst="rect">
            <a:avLst/>
          </a:prstGeom>
        </p:spPr>
      </p:pic>
      <p:pic>
        <p:nvPicPr>
          <p:cNvPr id="13" name="Picture 12">
            <a:extLst>
              <a:ext uri="{FF2B5EF4-FFF2-40B4-BE49-F238E27FC236}">
                <a16:creationId xmlns:a16="http://schemas.microsoft.com/office/drawing/2014/main" id="{396E5ED1-37F6-FB4E-9395-5B97E1995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8332" y="570491"/>
            <a:ext cx="2373048" cy="1530999"/>
          </a:xfrm>
          <a:prstGeom prst="rect">
            <a:avLst/>
          </a:prstGeom>
        </p:spPr>
      </p:pic>
      <p:pic>
        <p:nvPicPr>
          <p:cNvPr id="15" name="Picture 14">
            <a:extLst>
              <a:ext uri="{FF2B5EF4-FFF2-40B4-BE49-F238E27FC236}">
                <a16:creationId xmlns:a16="http://schemas.microsoft.com/office/drawing/2014/main" id="{23D9027E-DF87-8847-8E9C-FDABE4367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224" y="2206066"/>
            <a:ext cx="2378515" cy="579761"/>
          </a:xfrm>
          <a:prstGeom prst="rect">
            <a:avLst/>
          </a:prstGeom>
        </p:spPr>
      </p:pic>
    </p:spTree>
    <p:extLst>
      <p:ext uri="{BB962C8B-B14F-4D97-AF65-F5344CB8AC3E}">
        <p14:creationId xmlns:p14="http://schemas.microsoft.com/office/powerpoint/2010/main" val="242716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20</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3882498" y="2038264"/>
            <a:ext cx="4243267" cy="4243267"/>
          </a:xfrm>
          <a:prstGeom prst="rect">
            <a:avLst/>
          </a:prstGeom>
        </p:spPr>
      </p:pic>
    </p:spTree>
    <p:extLst>
      <p:ext uri="{BB962C8B-B14F-4D97-AF65-F5344CB8AC3E}">
        <p14:creationId xmlns:p14="http://schemas.microsoft.com/office/powerpoint/2010/main" val="195059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1: </a:t>
            </a:r>
            <a:r>
              <a:rPr lang="en-US" b="1" dirty="0">
                <a:solidFill>
                  <a:srgbClr val="C00000"/>
                </a:solidFill>
              </a:rPr>
              <a:t>Cloud Concepts</a:t>
            </a:r>
          </a:p>
          <a:p>
            <a:pPr lvl="1">
              <a:lnSpc>
                <a:spcPct val="100000"/>
              </a:lnSpc>
              <a:spcBef>
                <a:spcPts val="600"/>
              </a:spcBef>
            </a:pPr>
            <a:r>
              <a:rPr lang="en-US" sz="3200" dirty="0"/>
              <a:t>1.1 Define the AWS Cloud and its value proposition</a:t>
            </a:r>
          </a:p>
          <a:p>
            <a:pPr lvl="1">
              <a:lnSpc>
                <a:spcPct val="100000"/>
              </a:lnSpc>
              <a:spcBef>
                <a:spcPts val="600"/>
              </a:spcBef>
            </a:pPr>
            <a:r>
              <a:rPr lang="en-US" sz="3200" dirty="0"/>
              <a:t>1.2 Identify aspects of AWS Cloud economics</a:t>
            </a:r>
          </a:p>
          <a:p>
            <a:pPr lvl="1">
              <a:lnSpc>
                <a:spcPct val="100000"/>
              </a:lnSpc>
              <a:spcBef>
                <a:spcPts val="600"/>
              </a:spcBef>
            </a:pPr>
            <a:r>
              <a:rPr lang="en-US" sz="3200" dirty="0"/>
              <a:t>1.3 List the different cloud architecture design principles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21</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266960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2: </a:t>
            </a:r>
            <a:r>
              <a:rPr lang="en-US" b="1" dirty="0">
                <a:solidFill>
                  <a:srgbClr val="C00000"/>
                </a:solidFill>
              </a:rPr>
              <a:t>Security and Compliance</a:t>
            </a:r>
          </a:p>
          <a:p>
            <a:pPr lvl="1">
              <a:lnSpc>
                <a:spcPct val="100000"/>
              </a:lnSpc>
              <a:spcBef>
                <a:spcPts val="600"/>
              </a:spcBef>
            </a:pPr>
            <a:r>
              <a:rPr lang="en-US" dirty="0"/>
              <a:t>2.1 Define the AWS shared responsibility model</a:t>
            </a:r>
          </a:p>
          <a:p>
            <a:pPr lvl="1">
              <a:lnSpc>
                <a:spcPct val="100000"/>
              </a:lnSpc>
              <a:spcBef>
                <a:spcPts val="600"/>
              </a:spcBef>
            </a:pPr>
            <a:r>
              <a:rPr lang="en-US" dirty="0"/>
              <a:t>2.2 Define AWS Cloud security and compliance concepts</a:t>
            </a:r>
          </a:p>
          <a:p>
            <a:pPr lvl="1">
              <a:lnSpc>
                <a:spcPct val="100000"/>
              </a:lnSpc>
              <a:spcBef>
                <a:spcPts val="600"/>
              </a:spcBef>
            </a:pPr>
            <a:r>
              <a:rPr lang="en-US" dirty="0"/>
              <a:t>2.3 Identify AWS access management capabilities</a:t>
            </a:r>
          </a:p>
          <a:p>
            <a:pPr lvl="1">
              <a:lnSpc>
                <a:spcPct val="100000"/>
              </a:lnSpc>
              <a:spcBef>
                <a:spcPts val="600"/>
              </a:spcBef>
            </a:pPr>
            <a:r>
              <a:rPr lang="en-US" dirty="0"/>
              <a:t>2.4 Identify resources for security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22</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1971209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3: </a:t>
            </a:r>
            <a:r>
              <a:rPr lang="en-US" b="1" dirty="0">
                <a:solidFill>
                  <a:srgbClr val="C00000"/>
                </a:solidFill>
              </a:rPr>
              <a:t>Technology</a:t>
            </a:r>
          </a:p>
          <a:p>
            <a:pPr lvl="1">
              <a:lnSpc>
                <a:spcPct val="100000"/>
              </a:lnSpc>
              <a:spcBef>
                <a:spcPts val="600"/>
              </a:spcBef>
            </a:pPr>
            <a:r>
              <a:rPr lang="en-US" sz="3200" dirty="0"/>
              <a:t>3.1 Define methods of deploying and operating in the </a:t>
            </a:r>
            <a:br>
              <a:rPr lang="en-US" sz="3200" dirty="0"/>
            </a:br>
            <a:r>
              <a:rPr lang="en-US" sz="3200" dirty="0"/>
              <a:t>       AWS Cloud</a:t>
            </a:r>
          </a:p>
          <a:p>
            <a:pPr lvl="1">
              <a:lnSpc>
                <a:spcPct val="100000"/>
              </a:lnSpc>
              <a:spcBef>
                <a:spcPts val="600"/>
              </a:spcBef>
            </a:pPr>
            <a:r>
              <a:rPr lang="en-US" sz="3200" dirty="0"/>
              <a:t>3.2 Define the AWS global infrastructure</a:t>
            </a:r>
          </a:p>
          <a:p>
            <a:pPr lvl="1">
              <a:lnSpc>
                <a:spcPct val="100000"/>
              </a:lnSpc>
              <a:spcBef>
                <a:spcPts val="600"/>
              </a:spcBef>
            </a:pPr>
            <a:r>
              <a:rPr lang="en-US" sz="3200" dirty="0"/>
              <a:t>3.3 Identify the core AWS services</a:t>
            </a:r>
          </a:p>
          <a:p>
            <a:pPr lvl="1">
              <a:lnSpc>
                <a:spcPct val="100000"/>
              </a:lnSpc>
              <a:spcBef>
                <a:spcPts val="600"/>
              </a:spcBef>
            </a:pPr>
            <a:r>
              <a:rPr lang="en-US" sz="3200" dirty="0"/>
              <a:t>3.4 Identify resources for technology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23</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576182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4: </a:t>
            </a:r>
            <a:r>
              <a:rPr lang="en-US" b="1" dirty="0">
                <a:solidFill>
                  <a:srgbClr val="C00000"/>
                </a:solidFill>
              </a:rPr>
              <a:t>Billing and Pricing</a:t>
            </a:r>
          </a:p>
          <a:p>
            <a:pPr lvl="1">
              <a:lnSpc>
                <a:spcPct val="100000"/>
              </a:lnSpc>
              <a:spcBef>
                <a:spcPts val="600"/>
              </a:spcBef>
            </a:pPr>
            <a:r>
              <a:rPr lang="en-US" sz="3200" dirty="0"/>
              <a:t>4.1 Compare and contrast the various pricing models for AWS</a:t>
            </a:r>
          </a:p>
          <a:p>
            <a:pPr lvl="1">
              <a:lnSpc>
                <a:spcPct val="100000"/>
              </a:lnSpc>
              <a:spcBef>
                <a:spcPts val="600"/>
              </a:spcBef>
            </a:pPr>
            <a:r>
              <a:rPr lang="en-US" sz="3200" dirty="0"/>
              <a:t>4.2 Recognize the various account structures in relation to</a:t>
            </a:r>
            <a:br>
              <a:rPr lang="en-US" sz="3200" dirty="0"/>
            </a:br>
            <a:r>
              <a:rPr lang="en-US" sz="3200" dirty="0"/>
              <a:t>       AWS billing and pricing</a:t>
            </a:r>
          </a:p>
          <a:p>
            <a:pPr lvl="1">
              <a:lnSpc>
                <a:spcPct val="100000"/>
              </a:lnSpc>
              <a:spcBef>
                <a:spcPts val="600"/>
              </a:spcBef>
            </a:pPr>
            <a:r>
              <a:rPr lang="en-US" sz="3200" dirty="0"/>
              <a:t>4.3 Identify resources available for billing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24</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165936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329400"/>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4040931" y="1804597"/>
            <a:ext cx="4110138" cy="4110138"/>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544752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1: Design </a:t>
            </a:r>
            <a:r>
              <a:rPr lang="en-US" sz="3600" b="1" dirty="0">
                <a:solidFill>
                  <a:srgbClr val="C00000"/>
                </a:solidFill>
              </a:rPr>
              <a:t>Resilient</a:t>
            </a:r>
            <a:r>
              <a:rPr lang="en-US" sz="3600" b="1" dirty="0"/>
              <a:t> Architectures</a:t>
            </a:r>
          </a:p>
          <a:p>
            <a:pPr lvl="1">
              <a:lnSpc>
                <a:spcPct val="100000"/>
              </a:lnSpc>
              <a:spcBef>
                <a:spcPts val="600"/>
              </a:spcBef>
              <a:spcAft>
                <a:spcPts val="600"/>
              </a:spcAft>
            </a:pPr>
            <a:r>
              <a:rPr lang="en-US" sz="3200" dirty="0"/>
              <a:t>1.1 Design a multi-tier architecture solution</a:t>
            </a:r>
          </a:p>
          <a:p>
            <a:pPr lvl="1">
              <a:lnSpc>
                <a:spcPct val="100000"/>
              </a:lnSpc>
              <a:spcBef>
                <a:spcPts val="600"/>
              </a:spcBef>
              <a:spcAft>
                <a:spcPts val="600"/>
              </a:spcAft>
            </a:pPr>
            <a:r>
              <a:rPr lang="en-US" sz="3200" dirty="0"/>
              <a:t>1.2 Design highly available and/or fault-tolerant architectures</a:t>
            </a:r>
          </a:p>
          <a:p>
            <a:pPr lvl="1">
              <a:lnSpc>
                <a:spcPct val="100000"/>
              </a:lnSpc>
              <a:spcBef>
                <a:spcPts val="600"/>
              </a:spcBef>
              <a:spcAft>
                <a:spcPts val="600"/>
              </a:spcAft>
            </a:pPr>
            <a:r>
              <a:rPr lang="en-US" sz="3200" dirty="0"/>
              <a:t>1.3 Design decoupling mechanisms using AWS services</a:t>
            </a:r>
          </a:p>
          <a:p>
            <a:pPr lvl="1">
              <a:lnSpc>
                <a:spcPct val="100000"/>
              </a:lnSpc>
              <a:spcBef>
                <a:spcPts val="600"/>
              </a:spcBef>
              <a:spcAft>
                <a:spcPts val="600"/>
              </a:spcAft>
            </a:pPr>
            <a:r>
              <a:rPr lang="en-US" sz="3200" dirty="0"/>
              <a:t>1.4 Choose appropriate resilient storage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125958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2: Design </a:t>
            </a:r>
            <a:r>
              <a:rPr lang="en-US" sz="3600" b="1" dirty="0">
                <a:solidFill>
                  <a:srgbClr val="C00000"/>
                </a:solidFill>
              </a:rPr>
              <a:t>High-Performing</a:t>
            </a:r>
            <a:r>
              <a:rPr lang="en-US" sz="3600" b="1" dirty="0"/>
              <a:t> Architectures</a:t>
            </a:r>
          </a:p>
          <a:p>
            <a:pPr lvl="1">
              <a:lnSpc>
                <a:spcPct val="100000"/>
              </a:lnSpc>
              <a:spcBef>
                <a:spcPts val="600"/>
              </a:spcBef>
              <a:spcAft>
                <a:spcPts val="600"/>
              </a:spcAft>
            </a:pPr>
            <a:r>
              <a:rPr lang="en-US" dirty="0"/>
              <a:t>2.1 Identify elastic and scalable compute solutions for a workload</a:t>
            </a:r>
          </a:p>
          <a:p>
            <a:pPr lvl="1">
              <a:lnSpc>
                <a:spcPct val="100000"/>
              </a:lnSpc>
              <a:spcBef>
                <a:spcPts val="600"/>
              </a:spcBef>
              <a:spcAft>
                <a:spcPts val="600"/>
              </a:spcAft>
            </a:pPr>
            <a:r>
              <a:rPr lang="en-US" dirty="0"/>
              <a:t>2.2 Select high-performing and scalable storage solutions for a workload</a:t>
            </a:r>
          </a:p>
          <a:p>
            <a:pPr lvl="1">
              <a:lnSpc>
                <a:spcPct val="100000"/>
              </a:lnSpc>
              <a:spcBef>
                <a:spcPts val="600"/>
              </a:spcBef>
              <a:spcAft>
                <a:spcPts val="600"/>
              </a:spcAft>
            </a:pPr>
            <a:r>
              <a:rPr lang="en-US" dirty="0"/>
              <a:t>2.3 Select high-performing networking solutions for a workload</a:t>
            </a:r>
          </a:p>
          <a:p>
            <a:pPr lvl="1">
              <a:lnSpc>
                <a:spcPct val="100000"/>
              </a:lnSpc>
              <a:spcBef>
                <a:spcPts val="600"/>
              </a:spcBef>
              <a:spcAft>
                <a:spcPts val="600"/>
              </a:spcAft>
            </a:pPr>
            <a:r>
              <a:rPr lang="en-US" dirty="0"/>
              <a:t>2.4 Choose high-performing database solutions for a workload</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2348500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3: Design </a:t>
            </a:r>
            <a:r>
              <a:rPr lang="en-US" sz="3600" b="1" dirty="0">
                <a:solidFill>
                  <a:srgbClr val="C00000"/>
                </a:solidFill>
              </a:rPr>
              <a:t>Secure</a:t>
            </a:r>
            <a:r>
              <a:rPr lang="en-US" sz="3600" b="1" dirty="0"/>
              <a:t> Applications and Architectures</a:t>
            </a:r>
          </a:p>
          <a:p>
            <a:pPr lvl="1">
              <a:lnSpc>
                <a:spcPct val="100000"/>
              </a:lnSpc>
              <a:spcBef>
                <a:spcPts val="600"/>
              </a:spcBef>
              <a:spcAft>
                <a:spcPts val="600"/>
              </a:spcAft>
            </a:pPr>
            <a:r>
              <a:rPr lang="en-US" sz="3600" dirty="0"/>
              <a:t>3.1 Design secure access to AWS resources</a:t>
            </a:r>
          </a:p>
          <a:p>
            <a:pPr lvl="1">
              <a:lnSpc>
                <a:spcPct val="100000"/>
              </a:lnSpc>
              <a:spcBef>
                <a:spcPts val="600"/>
              </a:spcBef>
              <a:spcAft>
                <a:spcPts val="600"/>
              </a:spcAft>
            </a:pPr>
            <a:r>
              <a:rPr lang="en-US" sz="3600" dirty="0"/>
              <a:t>3.2 Design secure application tiers</a:t>
            </a:r>
          </a:p>
          <a:p>
            <a:pPr lvl="1">
              <a:lnSpc>
                <a:spcPct val="100000"/>
              </a:lnSpc>
              <a:spcBef>
                <a:spcPts val="600"/>
              </a:spcBef>
              <a:spcAft>
                <a:spcPts val="600"/>
              </a:spcAft>
            </a:pPr>
            <a:r>
              <a:rPr lang="en-US" sz="3600" dirty="0"/>
              <a:t>3.3 Select appropriate data security options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28</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296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4: Design </a:t>
            </a:r>
            <a:r>
              <a:rPr lang="en-US" sz="3600" b="1" dirty="0">
                <a:solidFill>
                  <a:srgbClr val="C00000"/>
                </a:solidFill>
              </a:rPr>
              <a:t>Cost-Optimized</a:t>
            </a:r>
            <a:r>
              <a:rPr lang="en-US" sz="3600" b="1" dirty="0"/>
              <a:t> Architectures</a:t>
            </a:r>
          </a:p>
          <a:p>
            <a:pPr lvl="1">
              <a:lnSpc>
                <a:spcPct val="100000"/>
              </a:lnSpc>
              <a:spcBef>
                <a:spcPts val="600"/>
              </a:spcBef>
              <a:spcAft>
                <a:spcPts val="600"/>
              </a:spcAft>
            </a:pPr>
            <a:r>
              <a:rPr lang="en-US" sz="3300" dirty="0"/>
              <a:t>4.1 Identify cost-effective storage solutions</a:t>
            </a:r>
          </a:p>
          <a:p>
            <a:pPr lvl="1">
              <a:lnSpc>
                <a:spcPct val="100000"/>
              </a:lnSpc>
              <a:spcBef>
                <a:spcPts val="600"/>
              </a:spcBef>
              <a:spcAft>
                <a:spcPts val="600"/>
              </a:spcAft>
            </a:pPr>
            <a:r>
              <a:rPr lang="en-US" sz="3300" dirty="0"/>
              <a:t>4.2 Identify cost-effective compute and database services</a:t>
            </a:r>
          </a:p>
          <a:p>
            <a:pPr lvl="1">
              <a:lnSpc>
                <a:spcPct val="100000"/>
              </a:lnSpc>
              <a:spcBef>
                <a:spcPts val="600"/>
              </a:spcBef>
              <a:spcAft>
                <a:spcPts val="600"/>
              </a:spcAft>
            </a:pPr>
            <a:r>
              <a:rPr lang="en-US" sz="3300" dirty="0"/>
              <a:t>4.3 Design cost-optimized network architectures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29</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61460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A5295-E8BE-6D4D-9CAF-8AD1DDBEA64D}"/>
              </a:ext>
            </a:extLst>
          </p:cNvPr>
          <p:cNvSpPr>
            <a:spLocks noGrp="1"/>
          </p:cNvSpPr>
          <p:nvPr>
            <p:ph idx="1"/>
          </p:nvPr>
        </p:nvSpPr>
        <p:spPr>
          <a:xfrm>
            <a:off x="838200" y="2528888"/>
            <a:ext cx="10515600" cy="4079246"/>
          </a:xfrm>
        </p:spPr>
        <p:txBody>
          <a:bodyPr>
            <a:normAutofit fontScale="92500" lnSpcReduction="10000"/>
          </a:bodyPr>
          <a:lstStyle/>
          <a:p>
            <a:pPr fontAlgn="base">
              <a:spcBef>
                <a:spcPct val="20000"/>
              </a:spcBef>
              <a:spcAft>
                <a:spcPct val="0"/>
              </a:spcAft>
            </a:pPr>
            <a:r>
              <a:rPr lang="zh-TW" altLang="en-US" dirty="0">
                <a:latin typeface="Calibri" pitchFamily="34" charset="0"/>
                <a:ea typeface="標楷體" pitchFamily="65" charset="-120"/>
              </a:rPr>
              <a:t>課程名稱 ：企業雲端運算入門</a:t>
            </a:r>
            <a:r>
              <a:rPr lang="en-US" altLang="zh-TW" dirty="0">
                <a:latin typeface="Calibri" pitchFamily="34" charset="0"/>
                <a:ea typeface="標楷體" pitchFamily="65" charset="-120"/>
              </a:rPr>
              <a:t>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(Foundation of Business Cloud Computing)</a:t>
            </a:r>
          </a:p>
          <a:p>
            <a:pPr fontAlgn="base">
              <a:spcBef>
                <a:spcPct val="20000"/>
              </a:spcBef>
              <a:spcAft>
                <a:spcPct val="0"/>
              </a:spcAft>
            </a:pPr>
            <a:r>
              <a:rPr lang="zh-TW" altLang="en-US" dirty="0">
                <a:latin typeface="Calibri" pitchFamily="34" charset="0"/>
                <a:ea typeface="標楷體" pitchFamily="65" charset="-120"/>
              </a:rPr>
              <a:t>應修系級 </a:t>
            </a:r>
            <a:r>
              <a:rPr lang="en-US" altLang="zh-TW" dirty="0">
                <a:latin typeface="Calibri" pitchFamily="34" charset="0"/>
                <a:ea typeface="標楷體" pitchFamily="65" charset="-120"/>
              </a:rPr>
              <a:t>Major</a:t>
            </a:r>
            <a:r>
              <a:rPr lang="zh-TW" altLang="en-US" dirty="0">
                <a:latin typeface="Calibri" pitchFamily="34" charset="0"/>
                <a:ea typeface="標楷體" pitchFamily="65" charset="-120"/>
              </a:rPr>
              <a:t>：企業管理學系</a:t>
            </a:r>
            <a:r>
              <a:rPr lang="en-US" altLang="zh-TW" dirty="0">
                <a:latin typeface="Calibri" pitchFamily="34" charset="0"/>
                <a:ea typeface="標楷體" pitchFamily="65" charset="-120"/>
              </a:rPr>
              <a:t>4A ,</a:t>
            </a:r>
            <a:r>
              <a:rPr lang="zh-TW" altLang="en-US" dirty="0">
                <a:latin typeface="Calibri" pitchFamily="34" charset="0"/>
                <a:ea typeface="標楷體" pitchFamily="65" charset="-120"/>
              </a:rPr>
              <a:t> </a:t>
            </a:r>
            <a:r>
              <a:rPr lang="en-US" altLang="zh-TW" dirty="0">
                <a:latin typeface="Calibri" pitchFamily="34" charset="0"/>
                <a:ea typeface="標楷體" pitchFamily="65" charset="-120"/>
              </a:rPr>
              <a:t>4B,</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t>
            </a:r>
            <a:r>
              <a:rPr lang="zh-TW" altLang="en-US" dirty="0">
                <a:latin typeface="Calibri" pitchFamily="34" charset="0"/>
                <a:ea typeface="標楷體" pitchFamily="65" charset="-120"/>
              </a:rPr>
              <a:t>商業智慧與大數據分析學士學分學程</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授課教師 </a:t>
            </a:r>
            <a:r>
              <a:rPr lang="en-US" altLang="zh-TW" dirty="0">
                <a:latin typeface="Calibri" pitchFamily="34" charset="0"/>
                <a:ea typeface="標楷體" pitchFamily="65" charset="-120"/>
              </a:rPr>
              <a:t>Instructor</a:t>
            </a:r>
            <a:r>
              <a:rPr lang="zh-TW" altLang="en-US" dirty="0">
                <a:latin typeface="Calibri" pitchFamily="34" charset="0"/>
                <a:ea typeface="標楷體" pitchFamily="65" charset="-120"/>
              </a:rPr>
              <a:t>：謝榮桂   戴敏育</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選修類別 </a:t>
            </a:r>
            <a:r>
              <a:rPr lang="en-US" altLang="zh-TW" dirty="0">
                <a:latin typeface="Calibri" pitchFamily="34" charset="0"/>
                <a:ea typeface="標楷體" pitchFamily="65" charset="-120"/>
              </a:rPr>
              <a:t>Required/Elective</a:t>
            </a:r>
            <a:r>
              <a:rPr lang="zh-TW" altLang="en-US" dirty="0">
                <a:latin typeface="Calibri" pitchFamily="34" charset="0"/>
                <a:ea typeface="標楷體" pitchFamily="65" charset="-120"/>
              </a:rPr>
              <a:t>：選 </a:t>
            </a:r>
            <a:r>
              <a:rPr lang="en-US" altLang="zh-TW" dirty="0">
                <a:latin typeface="Calibri" pitchFamily="34" charset="0"/>
                <a:ea typeface="標楷體" pitchFamily="65" charset="-120"/>
              </a:rPr>
              <a:t>(Elective)</a:t>
            </a:r>
          </a:p>
          <a:p>
            <a:pPr fontAlgn="base">
              <a:spcBef>
                <a:spcPct val="20000"/>
              </a:spcBef>
              <a:spcAft>
                <a:spcPct val="0"/>
              </a:spcAft>
            </a:pPr>
            <a:r>
              <a:rPr lang="zh-TW" altLang="en-US" dirty="0">
                <a:latin typeface="Calibri" pitchFamily="34" charset="0"/>
                <a:ea typeface="標楷體" pitchFamily="65" charset="-120"/>
              </a:rPr>
              <a:t>學　　分 </a:t>
            </a:r>
            <a:r>
              <a:rPr lang="en-US" altLang="zh-TW" dirty="0">
                <a:latin typeface="Calibri" pitchFamily="34" charset="0"/>
                <a:ea typeface="標楷體" pitchFamily="65" charset="-120"/>
              </a:rPr>
              <a:t>Credit(s) </a:t>
            </a:r>
            <a:r>
              <a:rPr lang="zh-TW" altLang="en-US" dirty="0">
                <a:latin typeface="Calibri" pitchFamily="34" charset="0"/>
                <a:ea typeface="標楷體" pitchFamily="65" charset="-120"/>
              </a:rPr>
              <a:t>：</a:t>
            </a:r>
            <a:r>
              <a:rPr lang="en-US" altLang="zh-TW" dirty="0">
                <a:latin typeface="Calibri" pitchFamily="34" charset="0"/>
                <a:ea typeface="標楷體" pitchFamily="65" charset="-120"/>
              </a:rPr>
              <a:t>3 </a:t>
            </a:r>
            <a:r>
              <a:rPr lang="zh-TW" altLang="en-US" dirty="0">
                <a:latin typeface="Calibri" pitchFamily="34" charset="0"/>
                <a:ea typeface="標楷體" pitchFamily="65" charset="-120"/>
              </a:rPr>
              <a:t>學分</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週三 </a:t>
            </a:r>
            <a:r>
              <a:rPr lang="en-US" altLang="zh-TW" dirty="0">
                <a:latin typeface="Calibri" pitchFamily="34" charset="0"/>
                <a:ea typeface="標楷體" pitchFamily="65" charset="-120"/>
              </a:rPr>
              <a:t>Wed, 6, 7, 8, 14:10-17:00 </a:t>
            </a:r>
          </a:p>
          <a:p>
            <a:pPr fontAlgn="base">
              <a:spcBef>
                <a:spcPct val="20000"/>
              </a:spcBef>
              <a:spcAft>
                <a:spcPct val="0"/>
              </a:spcAft>
            </a:pPr>
            <a:r>
              <a:rPr lang="en-US" altLang="zh-TW" dirty="0">
                <a:latin typeface="Calibri" pitchFamily="34" charset="0"/>
                <a:ea typeface="標楷體" pitchFamily="65" charset="-120"/>
              </a:rPr>
              <a:t>(</a:t>
            </a:r>
            <a:r>
              <a:rPr lang="zh-TW" altLang="en-US" dirty="0">
                <a:latin typeface="Calibri" pitchFamily="34" charset="0"/>
                <a:ea typeface="標楷體" pitchFamily="65" charset="-120"/>
              </a:rPr>
              <a:t>台北大學三峽校區 文</a:t>
            </a:r>
            <a:r>
              <a:rPr lang="en-US" altLang="zh-TW" dirty="0">
                <a:latin typeface="Calibri" pitchFamily="34" charset="0"/>
                <a:ea typeface="標楷體" pitchFamily="65" charset="-120"/>
              </a:rPr>
              <a:t>3F10_L)</a:t>
            </a:r>
          </a:p>
        </p:txBody>
      </p:sp>
      <p:sp>
        <p:nvSpPr>
          <p:cNvPr id="6" name="Title 5">
            <a:extLst>
              <a:ext uri="{FF2B5EF4-FFF2-40B4-BE49-F238E27FC236}">
                <a16:creationId xmlns:a16="http://schemas.microsoft.com/office/drawing/2014/main" id="{B49E450C-4E95-FD44-9127-F93442E1C4B2}"/>
              </a:ext>
            </a:extLst>
          </p:cNvPr>
          <p:cNvSpPr>
            <a:spLocks noGrp="1"/>
          </p:cNvSpPr>
          <p:nvPr>
            <p:ph type="title"/>
          </p:nvPr>
        </p:nvSpPr>
        <p:spPr>
          <a:xfrm>
            <a:off x="838200" y="63796"/>
            <a:ext cx="10515600" cy="2465092"/>
          </a:xfrm>
        </p:spPr>
        <p:txBody>
          <a:bodyPr>
            <a:normAutofit/>
          </a:bodyPr>
          <a:lstStyle/>
          <a:p>
            <a:r>
              <a:rPr lang="zh-TW" altLang="en-US" sz="4900" dirty="0">
                <a:latin typeface="Arial Unicode MS" pitchFamily="34" charset="-120"/>
                <a:ea typeface="標楷體" pitchFamily="65" charset="-120"/>
              </a:rPr>
              <a:t>國立臺北大學</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110</a:t>
            </a:r>
            <a:r>
              <a:rPr lang="zh-TW" altLang="en-US" sz="4900" dirty="0">
                <a:latin typeface="Arial Unicode MS" pitchFamily="34" charset="-120"/>
                <a:ea typeface="標楷體" pitchFamily="65" charset="-120"/>
              </a:rPr>
              <a:t>學年度第</a:t>
            </a:r>
            <a:r>
              <a:rPr lang="en-US" altLang="zh-TW" sz="4900" dirty="0">
                <a:latin typeface="Arial Unicode MS" pitchFamily="34" charset="-120"/>
                <a:ea typeface="標楷體" pitchFamily="65" charset="-120"/>
              </a:rPr>
              <a:t>2</a:t>
            </a:r>
            <a:r>
              <a:rPr lang="zh-TW" altLang="en-US" sz="4900" dirty="0">
                <a:latin typeface="Arial Unicode MS" pitchFamily="34" charset="-120"/>
                <a:ea typeface="標楷體" pitchFamily="65" charset="-120"/>
              </a:rPr>
              <a:t>學期</a:t>
            </a:r>
            <a:r>
              <a:rPr lang="en-US" altLang="zh-TW" sz="4900" dirty="0">
                <a:latin typeface="Arial Unicode MS" pitchFamily="34" charset="-120"/>
                <a:ea typeface="標楷體" pitchFamily="65" charset="-120"/>
              </a:rPr>
              <a:t> </a:t>
            </a:r>
            <a:r>
              <a:rPr lang="zh-TW" altLang="en-US" sz="4900" dirty="0">
                <a:latin typeface="Arial Unicode MS" pitchFamily="34" charset="-120"/>
                <a:ea typeface="標楷體" pitchFamily="65" charset="-120"/>
              </a:rPr>
              <a:t>課程大綱</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Spring 2022 (2022.02 - 2022.06)</a:t>
            </a:r>
            <a:endParaRPr lang="en-US" dirty="0">
              <a:solidFill>
                <a:schemeClr val="accent1">
                  <a:lumMod val="75000"/>
                </a:schemeClr>
              </a:solidFill>
            </a:endParaRPr>
          </a:p>
        </p:txBody>
      </p:sp>
      <p:sp>
        <p:nvSpPr>
          <p:cNvPr id="9" name="Slide Number Placeholder 9">
            <a:extLst>
              <a:ext uri="{FF2B5EF4-FFF2-40B4-BE49-F238E27FC236}">
                <a16:creationId xmlns:a16="http://schemas.microsoft.com/office/drawing/2014/main" id="{9E549708-C59F-A14F-BFD1-E9748F08F01B}"/>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3</a:t>
            </a:fld>
            <a:endParaRPr lang="en-US" dirty="0"/>
          </a:p>
        </p:txBody>
      </p:sp>
      <p:pic>
        <p:nvPicPr>
          <p:cNvPr id="13" name="Picture 12">
            <a:extLst>
              <a:ext uri="{FF2B5EF4-FFF2-40B4-BE49-F238E27FC236}">
                <a16:creationId xmlns:a16="http://schemas.microsoft.com/office/drawing/2014/main" id="{D520EF7D-C66A-2F46-8F44-5426404C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B1085348-7C97-D740-9123-B43603CCA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2" name="Rectangle 1">
            <a:extLst>
              <a:ext uri="{FF2B5EF4-FFF2-40B4-BE49-F238E27FC236}">
                <a16:creationId xmlns:a16="http://schemas.microsoft.com/office/drawing/2014/main" id="{9A30641D-11F6-2D44-91E8-1D251CD41916}"/>
              </a:ext>
            </a:extLst>
          </p:cNvPr>
          <p:cNvSpPr/>
          <p:nvPr/>
        </p:nvSpPr>
        <p:spPr>
          <a:xfrm>
            <a:off x="7707602" y="5696263"/>
            <a:ext cx="3261024" cy="523220"/>
          </a:xfrm>
          <a:prstGeom prst="rect">
            <a:avLst/>
          </a:prstGeom>
        </p:spPr>
        <p:txBody>
          <a:bodyPr wrap="square">
            <a:spAutoFit/>
          </a:bodyPr>
          <a:lstStyle/>
          <a:p>
            <a:r>
              <a:rPr lang="en-US" altLang="zh-TW"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r>
              <a:rPr lang="zh-TW" altLang="en-US"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自主學習課程</a:t>
            </a:r>
            <a:r>
              <a:rPr lang="en-US" altLang="zh-TW"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endParaRPr lang="en-US" sz="2800" dirty="0">
              <a:solidFill>
                <a:srgbClr val="C00000"/>
              </a:solidFill>
              <a:latin typeface="DFKai-SB" panose="03000509000000000000" pitchFamily="49" charset="-120"/>
              <a:ea typeface="DFKai-SB" panose="03000509000000000000" pitchFamily="49" charset="-120"/>
              <a:cs typeface="DFKai-SB" panose="03000509000000000000" pitchFamily="49" charset="-120"/>
            </a:endParaRPr>
          </a:p>
        </p:txBody>
      </p:sp>
    </p:spTree>
    <p:extLst>
      <p:ext uri="{BB962C8B-B14F-4D97-AF65-F5344CB8AC3E}">
        <p14:creationId xmlns:p14="http://schemas.microsoft.com/office/powerpoint/2010/main" val="340078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30</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Products and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10" name="Picture 9">
            <a:extLst>
              <a:ext uri="{FF2B5EF4-FFF2-40B4-BE49-F238E27FC236}">
                <a16:creationId xmlns:a16="http://schemas.microsoft.com/office/drawing/2014/main" id="{C83062E1-EA12-2949-A54D-E65A1AF34BDD}"/>
              </a:ext>
            </a:extLst>
          </p:cNvPr>
          <p:cNvPicPr>
            <a:picLocks noChangeAspect="1"/>
          </p:cNvPicPr>
          <p:nvPr/>
        </p:nvPicPr>
        <p:blipFill>
          <a:blip r:embed="rId4"/>
          <a:stretch>
            <a:fillRect/>
          </a:stretch>
        </p:blipFill>
        <p:spPr>
          <a:xfrm>
            <a:off x="455063" y="1069088"/>
            <a:ext cx="11297957" cy="5459683"/>
          </a:xfrm>
          <a:prstGeom prst="rect">
            <a:avLst/>
          </a:prstGeom>
        </p:spPr>
      </p:pic>
      <p:sp>
        <p:nvSpPr>
          <p:cNvPr id="11" name="Rounded Rectangle 10">
            <a:extLst>
              <a:ext uri="{FF2B5EF4-FFF2-40B4-BE49-F238E27FC236}">
                <a16:creationId xmlns:a16="http://schemas.microsoft.com/office/drawing/2014/main" id="{D1E2CCE9-A1B5-F740-93E6-5417FD0DCE7B}"/>
              </a:ext>
            </a:extLst>
          </p:cNvPr>
          <p:cNvSpPr/>
          <p:nvPr/>
        </p:nvSpPr>
        <p:spPr>
          <a:xfrm>
            <a:off x="2690847"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88C14F8-9E26-F049-ABAD-279E7A328336}"/>
              </a:ext>
            </a:extLst>
          </p:cNvPr>
          <p:cNvSpPr/>
          <p:nvPr/>
        </p:nvSpPr>
        <p:spPr>
          <a:xfrm>
            <a:off x="7443382"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A46E76C-9868-5843-B39D-611B84467E59}"/>
              </a:ext>
            </a:extLst>
          </p:cNvPr>
          <p:cNvSpPr/>
          <p:nvPr/>
        </p:nvSpPr>
        <p:spPr>
          <a:xfrm>
            <a:off x="7443382"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3B5DD96-40C6-A140-B7A7-B24E77A3CD68}"/>
              </a:ext>
            </a:extLst>
          </p:cNvPr>
          <p:cNvSpPr/>
          <p:nvPr/>
        </p:nvSpPr>
        <p:spPr>
          <a:xfrm>
            <a:off x="7443382" y="427119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5C741E2-D27A-0F41-B20D-0649FD567064}"/>
              </a:ext>
            </a:extLst>
          </p:cNvPr>
          <p:cNvSpPr/>
          <p:nvPr/>
        </p:nvSpPr>
        <p:spPr>
          <a:xfrm>
            <a:off x="5085238"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397F7C6-D19B-4D46-93B4-3F09030B306C}"/>
              </a:ext>
            </a:extLst>
          </p:cNvPr>
          <p:cNvSpPr/>
          <p:nvPr/>
        </p:nvSpPr>
        <p:spPr>
          <a:xfrm>
            <a:off x="7443382" y="91682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31</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Compute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E330133A-2E3D-D44A-BC7D-7D633CDA3FCF}"/>
              </a:ext>
            </a:extLst>
          </p:cNvPr>
          <p:cNvPicPr>
            <a:picLocks noChangeAspect="1"/>
          </p:cNvPicPr>
          <p:nvPr/>
        </p:nvPicPr>
        <p:blipFill>
          <a:blip r:embed="rId4"/>
          <a:stretch>
            <a:fillRect/>
          </a:stretch>
        </p:blipFill>
        <p:spPr>
          <a:xfrm>
            <a:off x="154324" y="1204761"/>
            <a:ext cx="11914800" cy="5185716"/>
          </a:xfrm>
          <a:prstGeom prst="rect">
            <a:avLst/>
          </a:prstGeom>
        </p:spPr>
      </p:pic>
      <p:sp>
        <p:nvSpPr>
          <p:cNvPr id="6" name="Rectangle 5">
            <a:extLst>
              <a:ext uri="{FF2B5EF4-FFF2-40B4-BE49-F238E27FC236}">
                <a16:creationId xmlns:a16="http://schemas.microsoft.com/office/drawing/2014/main" id="{B5087917-6745-8647-A516-ABD7D1429445}"/>
              </a:ext>
            </a:extLst>
          </p:cNvPr>
          <p:cNvSpPr/>
          <p:nvPr/>
        </p:nvSpPr>
        <p:spPr>
          <a:xfrm>
            <a:off x="233091" y="1204761"/>
            <a:ext cx="2419361" cy="106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2F01DA-1B30-5B4E-B9D2-AB8914B50C3A}"/>
              </a:ext>
            </a:extLst>
          </p:cNvPr>
          <p:cNvSpPr/>
          <p:nvPr/>
        </p:nvSpPr>
        <p:spPr>
          <a:xfrm>
            <a:off x="4679699" y="1204762"/>
            <a:ext cx="7091754" cy="102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C18778-3F12-FC42-A960-77DB9FBE3E97}"/>
              </a:ext>
            </a:extLst>
          </p:cNvPr>
          <p:cNvSpPr/>
          <p:nvPr/>
        </p:nvSpPr>
        <p:spPr>
          <a:xfrm>
            <a:off x="2986268" y="1204761"/>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CF2D98C-C826-7D45-B505-38C60196EA06}"/>
              </a:ext>
            </a:extLst>
          </p:cNvPr>
          <p:cNvSpPr/>
          <p:nvPr/>
        </p:nvSpPr>
        <p:spPr>
          <a:xfrm>
            <a:off x="601883" y="2424295"/>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F319CE8-0329-2B41-8B57-435740CD21FC}"/>
              </a:ext>
            </a:extLst>
          </p:cNvPr>
          <p:cNvSpPr/>
          <p:nvPr/>
        </p:nvSpPr>
        <p:spPr>
          <a:xfrm>
            <a:off x="601883" y="3216508"/>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CDD0B3-06F7-E944-9BF4-B7F228707479}"/>
              </a:ext>
            </a:extLst>
          </p:cNvPr>
          <p:cNvSpPr/>
          <p:nvPr/>
        </p:nvSpPr>
        <p:spPr>
          <a:xfrm>
            <a:off x="601883" y="4931470"/>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397143E-D797-A54E-A9A5-05BD185E716B}"/>
              </a:ext>
            </a:extLst>
          </p:cNvPr>
          <p:cNvSpPr/>
          <p:nvPr/>
        </p:nvSpPr>
        <p:spPr>
          <a:xfrm>
            <a:off x="4714424" y="2375371"/>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314A8AC-3BA5-2049-885D-D7FD7F96B185}"/>
              </a:ext>
            </a:extLst>
          </p:cNvPr>
          <p:cNvSpPr/>
          <p:nvPr/>
        </p:nvSpPr>
        <p:spPr>
          <a:xfrm>
            <a:off x="4727929" y="4101926"/>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4A5141C-AC18-2E43-A114-217CFAA1324F}"/>
              </a:ext>
            </a:extLst>
          </p:cNvPr>
          <p:cNvSpPr/>
          <p:nvPr/>
        </p:nvSpPr>
        <p:spPr>
          <a:xfrm>
            <a:off x="8715737" y="3251191"/>
            <a:ext cx="2937893"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22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32</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Database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3EDCD9FC-DEBD-EE4F-BC25-49AC702A3586}"/>
              </a:ext>
            </a:extLst>
          </p:cNvPr>
          <p:cNvPicPr>
            <a:picLocks noChangeAspect="1"/>
          </p:cNvPicPr>
          <p:nvPr/>
        </p:nvPicPr>
        <p:blipFill>
          <a:blip r:embed="rId4"/>
          <a:stretch>
            <a:fillRect/>
          </a:stretch>
        </p:blipFill>
        <p:spPr>
          <a:xfrm>
            <a:off x="0" y="1328577"/>
            <a:ext cx="12192000" cy="5112774"/>
          </a:xfrm>
          <a:prstGeom prst="rect">
            <a:avLst/>
          </a:prstGeom>
        </p:spPr>
      </p:pic>
      <p:sp>
        <p:nvSpPr>
          <p:cNvPr id="11" name="Rectangle 10">
            <a:extLst>
              <a:ext uri="{FF2B5EF4-FFF2-40B4-BE49-F238E27FC236}">
                <a16:creationId xmlns:a16="http://schemas.microsoft.com/office/drawing/2014/main" id="{813C665E-2CB9-3041-8D34-AC655EBDA9C0}"/>
              </a:ext>
            </a:extLst>
          </p:cNvPr>
          <p:cNvSpPr/>
          <p:nvPr/>
        </p:nvSpPr>
        <p:spPr>
          <a:xfrm>
            <a:off x="10515598" y="1264395"/>
            <a:ext cx="1451113" cy="1170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15D147B-0C9C-BC4E-93A2-7419FF124DE0}"/>
              </a:ext>
            </a:extLst>
          </p:cNvPr>
          <p:cNvSpPr/>
          <p:nvPr/>
        </p:nvSpPr>
        <p:spPr>
          <a:xfrm>
            <a:off x="8094981" y="1371230"/>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120A59B-FEAC-1B42-82C0-67FF1F7D19FF}"/>
              </a:ext>
            </a:extLst>
          </p:cNvPr>
          <p:cNvSpPr/>
          <p:nvPr/>
        </p:nvSpPr>
        <p:spPr>
          <a:xfrm>
            <a:off x="85240" y="2587239"/>
            <a:ext cx="3566550" cy="7138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F8F7D2-9B4F-2341-8122-014C23817D0D}"/>
              </a:ext>
            </a:extLst>
          </p:cNvPr>
          <p:cNvSpPr/>
          <p:nvPr/>
        </p:nvSpPr>
        <p:spPr>
          <a:xfrm>
            <a:off x="99139" y="1325051"/>
            <a:ext cx="73584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486CCCE-2C3A-F041-96E2-F707FC0648F7}"/>
              </a:ext>
            </a:extLst>
          </p:cNvPr>
          <p:cNvSpPr/>
          <p:nvPr/>
        </p:nvSpPr>
        <p:spPr>
          <a:xfrm>
            <a:off x="85240" y="3779398"/>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AC4EB6-A9DB-CE42-8427-40D2BAC66B0F}"/>
              </a:ext>
            </a:extLst>
          </p:cNvPr>
          <p:cNvSpPr/>
          <p:nvPr/>
        </p:nvSpPr>
        <p:spPr>
          <a:xfrm>
            <a:off x="99139" y="5806533"/>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35EAD34-6BD7-9244-8463-71FCD966E946}"/>
              </a:ext>
            </a:extLst>
          </p:cNvPr>
          <p:cNvSpPr/>
          <p:nvPr/>
        </p:nvSpPr>
        <p:spPr>
          <a:xfrm>
            <a:off x="4312724" y="474911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C55D97D-5BC5-534F-A1C3-12F752DA5D3B}"/>
              </a:ext>
            </a:extLst>
          </p:cNvPr>
          <p:cNvSpPr/>
          <p:nvPr/>
        </p:nvSpPr>
        <p:spPr>
          <a:xfrm>
            <a:off x="4312724" y="262008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01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33</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Storage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4FC1243C-8FAE-C144-853B-73FCA38C9BEE}"/>
              </a:ext>
            </a:extLst>
          </p:cNvPr>
          <p:cNvPicPr>
            <a:picLocks noChangeAspect="1"/>
          </p:cNvPicPr>
          <p:nvPr/>
        </p:nvPicPr>
        <p:blipFill>
          <a:blip r:embed="rId4"/>
          <a:stretch>
            <a:fillRect/>
          </a:stretch>
        </p:blipFill>
        <p:spPr>
          <a:xfrm>
            <a:off x="88486" y="1328576"/>
            <a:ext cx="12103514" cy="4968693"/>
          </a:xfrm>
          <a:prstGeom prst="rect">
            <a:avLst/>
          </a:prstGeom>
        </p:spPr>
      </p:pic>
      <p:sp>
        <p:nvSpPr>
          <p:cNvPr id="9" name="Rounded Rectangle 8">
            <a:extLst>
              <a:ext uri="{FF2B5EF4-FFF2-40B4-BE49-F238E27FC236}">
                <a16:creationId xmlns:a16="http://schemas.microsoft.com/office/drawing/2014/main" id="{7E5CF4E7-8CD5-BF47-933C-B7172F4BEE8D}"/>
              </a:ext>
            </a:extLst>
          </p:cNvPr>
          <p:cNvSpPr/>
          <p:nvPr/>
        </p:nvSpPr>
        <p:spPr>
          <a:xfrm>
            <a:off x="8247585" y="1356712"/>
            <a:ext cx="1445055" cy="10798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A884ED-4A48-014D-8E3F-D30EFADD3961}"/>
              </a:ext>
            </a:extLst>
          </p:cNvPr>
          <p:cNvSpPr/>
          <p:nvPr/>
        </p:nvSpPr>
        <p:spPr>
          <a:xfrm>
            <a:off x="99139" y="1325051"/>
            <a:ext cx="7358485" cy="129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6DD427F-2A1D-7043-9954-45B35FB94669}"/>
              </a:ext>
            </a:extLst>
          </p:cNvPr>
          <p:cNvSpPr/>
          <p:nvPr/>
        </p:nvSpPr>
        <p:spPr>
          <a:xfrm>
            <a:off x="4399172"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8B32ECD-5044-F84C-B977-21A4FA6F9770}"/>
              </a:ext>
            </a:extLst>
          </p:cNvPr>
          <p:cNvSpPr/>
          <p:nvPr/>
        </p:nvSpPr>
        <p:spPr>
          <a:xfrm>
            <a:off x="88486"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67FC7C1-CC65-664B-8216-57A54F265C10}"/>
              </a:ext>
            </a:extLst>
          </p:cNvPr>
          <p:cNvSpPr/>
          <p:nvPr/>
        </p:nvSpPr>
        <p:spPr>
          <a:xfrm>
            <a:off x="9242473" y="2823796"/>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17916C8-1953-CB44-B3B5-D4305E3B61D8}"/>
              </a:ext>
            </a:extLst>
          </p:cNvPr>
          <p:cNvSpPr/>
          <p:nvPr/>
        </p:nvSpPr>
        <p:spPr>
          <a:xfrm>
            <a:off x="9268261" y="3721785"/>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5DDD58A-6B2D-194D-98B0-A774A56EEAB7}"/>
              </a:ext>
            </a:extLst>
          </p:cNvPr>
          <p:cNvSpPr/>
          <p:nvPr/>
        </p:nvSpPr>
        <p:spPr>
          <a:xfrm>
            <a:off x="9251845" y="4661974"/>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26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34</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Networking </a:t>
            </a:r>
            <a:r>
              <a:rPr lang="en-US" sz="4400" b="1" dirty="0">
                <a:latin typeface="+mn-lt"/>
              </a:rPr>
              <a:t>&amp; Content </a:t>
            </a:r>
            <a:r>
              <a:rPr lang="en-US" sz="4400" b="1" dirty="0" err="1">
                <a:latin typeface="+mn-lt"/>
              </a:rPr>
              <a:t>Dilivery</a:t>
            </a:r>
            <a:endParaRPr lang="en-US" sz="4400" b="1" dirty="0">
              <a:latin typeface="+mn-lt"/>
            </a:endParaRP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B8CF8AA2-4414-4D42-BB35-DC4CEA877AA8}"/>
              </a:ext>
            </a:extLst>
          </p:cNvPr>
          <p:cNvPicPr>
            <a:picLocks noChangeAspect="1"/>
          </p:cNvPicPr>
          <p:nvPr/>
        </p:nvPicPr>
        <p:blipFill>
          <a:blip r:embed="rId4"/>
          <a:stretch>
            <a:fillRect/>
          </a:stretch>
        </p:blipFill>
        <p:spPr>
          <a:xfrm>
            <a:off x="102662" y="1080678"/>
            <a:ext cx="12033066" cy="4759507"/>
          </a:xfrm>
          <a:prstGeom prst="rect">
            <a:avLst/>
          </a:prstGeom>
        </p:spPr>
      </p:pic>
      <p:sp>
        <p:nvSpPr>
          <p:cNvPr id="9" name="Rounded Rectangle 8">
            <a:extLst>
              <a:ext uri="{FF2B5EF4-FFF2-40B4-BE49-F238E27FC236}">
                <a16:creationId xmlns:a16="http://schemas.microsoft.com/office/drawing/2014/main" id="{CBF7870E-1811-7647-9191-E567C4372D8D}"/>
              </a:ext>
            </a:extLst>
          </p:cNvPr>
          <p:cNvSpPr/>
          <p:nvPr/>
        </p:nvSpPr>
        <p:spPr>
          <a:xfrm>
            <a:off x="7532534" y="1087161"/>
            <a:ext cx="2019429" cy="1104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27F91-B8FF-D745-8105-D5A95AA85B84}"/>
              </a:ext>
            </a:extLst>
          </p:cNvPr>
          <p:cNvSpPr/>
          <p:nvPr/>
        </p:nvSpPr>
        <p:spPr>
          <a:xfrm>
            <a:off x="198127" y="1040982"/>
            <a:ext cx="6680976"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257CDC5-DAFA-024B-B462-54FE0138C33F}"/>
              </a:ext>
            </a:extLst>
          </p:cNvPr>
          <p:cNvSpPr/>
          <p:nvPr/>
        </p:nvSpPr>
        <p:spPr>
          <a:xfrm>
            <a:off x="198126" y="2479135"/>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42B9B2-AE37-EC49-AECE-7787B6EA59A2}"/>
              </a:ext>
            </a:extLst>
          </p:cNvPr>
          <p:cNvSpPr/>
          <p:nvPr/>
        </p:nvSpPr>
        <p:spPr>
          <a:xfrm>
            <a:off x="9814643" y="1080678"/>
            <a:ext cx="23210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7801703-7FC8-F344-B3F7-A8311713E859}"/>
              </a:ext>
            </a:extLst>
          </p:cNvPr>
          <p:cNvSpPr/>
          <p:nvPr/>
        </p:nvSpPr>
        <p:spPr>
          <a:xfrm>
            <a:off x="209847" y="3334920"/>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B1A95D2-ABE3-D74D-A5F4-171E6CAAD4AE}"/>
              </a:ext>
            </a:extLst>
          </p:cNvPr>
          <p:cNvSpPr/>
          <p:nvPr/>
        </p:nvSpPr>
        <p:spPr>
          <a:xfrm>
            <a:off x="4164111" y="2479135"/>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0303814-9D2E-474F-A18D-28D8FBF0BE29}"/>
              </a:ext>
            </a:extLst>
          </p:cNvPr>
          <p:cNvSpPr/>
          <p:nvPr/>
        </p:nvSpPr>
        <p:spPr>
          <a:xfrm>
            <a:off x="4164112" y="425577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4E3C84E-FF83-7740-9209-8B55AA6849AE}"/>
              </a:ext>
            </a:extLst>
          </p:cNvPr>
          <p:cNvSpPr/>
          <p:nvPr/>
        </p:nvSpPr>
        <p:spPr>
          <a:xfrm>
            <a:off x="4164111" y="5045658"/>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C0F8D05-88DC-C24A-9548-A8A9DB66C6BE}"/>
              </a:ext>
            </a:extLst>
          </p:cNvPr>
          <p:cNvSpPr/>
          <p:nvPr/>
        </p:nvSpPr>
        <p:spPr>
          <a:xfrm>
            <a:off x="8335450" y="246509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52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64981" y="0"/>
            <a:ext cx="11115261" cy="1133061"/>
          </a:xfrm>
        </p:spPr>
        <p:txBody>
          <a:bodyPr>
            <a:noAutofit/>
          </a:bodyPr>
          <a:lstStyle/>
          <a:p>
            <a:r>
              <a:rPr lang="en-US" b="1" dirty="0">
                <a:latin typeface="+mn-lt"/>
              </a:rPr>
              <a:t>AWS Security, </a:t>
            </a:r>
            <a:r>
              <a:rPr lang="en-US" sz="4600" b="1" dirty="0">
                <a:latin typeface="+mn-lt"/>
              </a:rPr>
              <a:t>Identity &amp; Compliance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253E41EF-99BA-D848-AF0D-08A736EE053A}"/>
              </a:ext>
            </a:extLst>
          </p:cNvPr>
          <p:cNvPicPr>
            <a:picLocks noChangeAspect="1"/>
          </p:cNvPicPr>
          <p:nvPr/>
        </p:nvPicPr>
        <p:blipFill>
          <a:blip r:embed="rId4"/>
          <a:stretch>
            <a:fillRect/>
          </a:stretch>
        </p:blipFill>
        <p:spPr>
          <a:xfrm>
            <a:off x="1034924" y="1106705"/>
            <a:ext cx="10122149" cy="5430957"/>
          </a:xfrm>
          <a:prstGeom prst="rect">
            <a:avLst/>
          </a:prstGeom>
        </p:spPr>
      </p:pic>
      <p:sp>
        <p:nvSpPr>
          <p:cNvPr id="9" name="Rounded Rectangle 8">
            <a:extLst>
              <a:ext uri="{FF2B5EF4-FFF2-40B4-BE49-F238E27FC236}">
                <a16:creationId xmlns:a16="http://schemas.microsoft.com/office/drawing/2014/main" id="{81CD2693-0A8A-054F-9265-D56760B22E53}"/>
              </a:ext>
            </a:extLst>
          </p:cNvPr>
          <p:cNvSpPr/>
          <p:nvPr/>
        </p:nvSpPr>
        <p:spPr>
          <a:xfrm>
            <a:off x="5131147" y="1062862"/>
            <a:ext cx="1565074" cy="1053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36C56E-A001-8F41-8B9A-F45B7F96CAE8}"/>
              </a:ext>
            </a:extLst>
          </p:cNvPr>
          <p:cNvSpPr/>
          <p:nvPr/>
        </p:nvSpPr>
        <p:spPr>
          <a:xfrm>
            <a:off x="1153550" y="1133060"/>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B406F2A-3E00-6A4F-88FF-649584B36A16}"/>
              </a:ext>
            </a:extLst>
          </p:cNvPr>
          <p:cNvSpPr/>
          <p:nvPr/>
        </p:nvSpPr>
        <p:spPr>
          <a:xfrm>
            <a:off x="1034924" y="2239766"/>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4CF994-F05D-A04C-9D89-55DA1A1607A0}"/>
              </a:ext>
            </a:extLst>
          </p:cNvPr>
          <p:cNvSpPr/>
          <p:nvPr/>
        </p:nvSpPr>
        <p:spPr>
          <a:xfrm>
            <a:off x="6917481" y="1204677"/>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275539B-10E8-FF4D-97A7-92B1F79D4B6F}"/>
              </a:ext>
            </a:extLst>
          </p:cNvPr>
          <p:cNvSpPr/>
          <p:nvPr/>
        </p:nvSpPr>
        <p:spPr>
          <a:xfrm>
            <a:off x="1034924" y="4403130"/>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1203431-E25A-514D-A930-73E567F98301}"/>
              </a:ext>
            </a:extLst>
          </p:cNvPr>
          <p:cNvSpPr/>
          <p:nvPr/>
        </p:nvSpPr>
        <p:spPr>
          <a:xfrm>
            <a:off x="1034924" y="5907619"/>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4D555FB-1F30-844C-ADE7-1A9B908FCE0C}"/>
              </a:ext>
            </a:extLst>
          </p:cNvPr>
          <p:cNvSpPr/>
          <p:nvPr/>
        </p:nvSpPr>
        <p:spPr>
          <a:xfrm>
            <a:off x="4581244" y="3028937"/>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04BEA2B-C351-9A4E-BFDD-984AF88D2199}"/>
              </a:ext>
            </a:extLst>
          </p:cNvPr>
          <p:cNvSpPr/>
          <p:nvPr/>
        </p:nvSpPr>
        <p:spPr>
          <a:xfrm>
            <a:off x="4563353" y="2284945"/>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D5170F6-7AEE-2442-A3E0-2DAF5ED3D7AA}"/>
              </a:ext>
            </a:extLst>
          </p:cNvPr>
          <p:cNvSpPr/>
          <p:nvPr/>
        </p:nvSpPr>
        <p:spPr>
          <a:xfrm>
            <a:off x="7800652" y="3712660"/>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8FE15A6C-F386-9345-B2CF-071D9D8B743E}"/>
              </a:ext>
            </a:extLst>
          </p:cNvPr>
          <p:cNvSpPr/>
          <p:nvPr/>
        </p:nvSpPr>
        <p:spPr>
          <a:xfrm>
            <a:off x="7800652" y="4441437"/>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F02DFC07-083B-E84F-8DC6-50EFAA90E782}"/>
              </a:ext>
            </a:extLst>
          </p:cNvPr>
          <p:cNvSpPr/>
          <p:nvPr/>
        </p:nvSpPr>
        <p:spPr>
          <a:xfrm>
            <a:off x="4563352" y="5214348"/>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12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Cost Management</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D99CA842-BE95-8F49-8194-FA0E6164B217}"/>
              </a:ext>
            </a:extLst>
          </p:cNvPr>
          <p:cNvPicPr>
            <a:picLocks noChangeAspect="1"/>
          </p:cNvPicPr>
          <p:nvPr/>
        </p:nvPicPr>
        <p:blipFill>
          <a:blip r:embed="rId4"/>
          <a:stretch>
            <a:fillRect/>
          </a:stretch>
        </p:blipFill>
        <p:spPr>
          <a:xfrm>
            <a:off x="56272" y="2035687"/>
            <a:ext cx="12049246" cy="2820036"/>
          </a:xfrm>
          <a:prstGeom prst="rect">
            <a:avLst/>
          </a:prstGeom>
        </p:spPr>
      </p:pic>
      <p:sp>
        <p:nvSpPr>
          <p:cNvPr id="9" name="Rounded Rectangle 8">
            <a:extLst>
              <a:ext uri="{FF2B5EF4-FFF2-40B4-BE49-F238E27FC236}">
                <a16:creationId xmlns:a16="http://schemas.microsoft.com/office/drawing/2014/main" id="{6DBBA0D6-42E0-2041-8880-7B793BD35D60}"/>
              </a:ext>
            </a:extLst>
          </p:cNvPr>
          <p:cNvSpPr/>
          <p:nvPr/>
        </p:nvSpPr>
        <p:spPr>
          <a:xfrm>
            <a:off x="7500491" y="2020402"/>
            <a:ext cx="2065540" cy="11088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D13A15-4224-174C-9FF1-45BC2CEACA64}"/>
              </a:ext>
            </a:extLst>
          </p:cNvPr>
          <p:cNvSpPr/>
          <p:nvPr/>
        </p:nvSpPr>
        <p:spPr>
          <a:xfrm>
            <a:off x="56272" y="2076674"/>
            <a:ext cx="7358485"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9F8A611-9E3B-C142-9153-B5275E5A1A91}"/>
              </a:ext>
            </a:extLst>
          </p:cNvPr>
          <p:cNvSpPr/>
          <p:nvPr/>
        </p:nvSpPr>
        <p:spPr>
          <a:xfrm>
            <a:off x="4312724" y="3282589"/>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540D494-139D-7846-A43F-87AD6C4F19FB}"/>
              </a:ext>
            </a:extLst>
          </p:cNvPr>
          <p:cNvSpPr/>
          <p:nvPr/>
        </p:nvSpPr>
        <p:spPr>
          <a:xfrm>
            <a:off x="202608"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B1A5F0-8176-AD4B-B602-AED8C88322E3}"/>
              </a:ext>
            </a:extLst>
          </p:cNvPr>
          <p:cNvSpPr/>
          <p:nvPr/>
        </p:nvSpPr>
        <p:spPr>
          <a:xfrm>
            <a:off x="8422840"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6464AF-F27A-154C-B344-86091D3CE214}"/>
              </a:ext>
            </a:extLst>
          </p:cNvPr>
          <p:cNvSpPr/>
          <p:nvPr/>
        </p:nvSpPr>
        <p:spPr>
          <a:xfrm>
            <a:off x="10466363" y="2076674"/>
            <a:ext cx="1523027"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lnSpcReduction="10000"/>
          </a:bodyPr>
          <a:lstStyle/>
          <a:p>
            <a:pPr>
              <a:lnSpc>
                <a:spcPct val="100000"/>
              </a:lnSpc>
              <a:spcBef>
                <a:spcPts val="600"/>
              </a:spcBef>
            </a:pPr>
            <a:r>
              <a:rPr lang="en-US" dirty="0"/>
              <a:t>Amazon </a:t>
            </a:r>
            <a:r>
              <a:rPr lang="en-US" b="1" dirty="0"/>
              <a:t>EC2</a:t>
            </a:r>
          </a:p>
          <a:p>
            <a:pPr lvl="1">
              <a:lnSpc>
                <a:spcPct val="100000"/>
              </a:lnSpc>
              <a:spcBef>
                <a:spcPts val="600"/>
              </a:spcBef>
            </a:pPr>
            <a:r>
              <a:rPr lang="en-US" dirty="0"/>
              <a:t>Virtual servers in the cloud</a:t>
            </a:r>
          </a:p>
          <a:p>
            <a:pPr>
              <a:lnSpc>
                <a:spcPct val="100000"/>
              </a:lnSpc>
              <a:spcBef>
                <a:spcPts val="600"/>
              </a:spcBef>
            </a:pPr>
            <a:r>
              <a:rPr lang="en-US" dirty="0"/>
              <a:t>Amazon </a:t>
            </a:r>
            <a:r>
              <a:rPr lang="en-US" b="1" dirty="0"/>
              <a:t>Simple Storage Service (S3)</a:t>
            </a:r>
          </a:p>
          <a:p>
            <a:pPr lvl="1">
              <a:lnSpc>
                <a:spcPct val="100000"/>
              </a:lnSpc>
              <a:spcBef>
                <a:spcPts val="600"/>
              </a:spcBef>
            </a:pPr>
            <a:r>
              <a:rPr lang="en-US" dirty="0"/>
              <a:t>Scalable storage in the cloud</a:t>
            </a:r>
          </a:p>
          <a:p>
            <a:pPr>
              <a:lnSpc>
                <a:spcPct val="100000"/>
              </a:lnSpc>
              <a:spcBef>
                <a:spcPts val="600"/>
              </a:spcBef>
            </a:pPr>
            <a:r>
              <a:rPr lang="en-US" dirty="0"/>
              <a:t>Amazon </a:t>
            </a:r>
            <a:r>
              <a:rPr lang="en-US" b="1" dirty="0"/>
              <a:t>Aurora</a:t>
            </a:r>
          </a:p>
          <a:p>
            <a:pPr lvl="1">
              <a:lnSpc>
                <a:spcPct val="100000"/>
              </a:lnSpc>
              <a:spcBef>
                <a:spcPts val="600"/>
              </a:spcBef>
            </a:pPr>
            <a:r>
              <a:rPr lang="en-US" dirty="0"/>
              <a:t>High performance managed relational database</a:t>
            </a:r>
          </a:p>
          <a:p>
            <a:pPr>
              <a:lnSpc>
                <a:spcPct val="100000"/>
              </a:lnSpc>
              <a:spcBef>
                <a:spcPts val="600"/>
              </a:spcBef>
            </a:pPr>
            <a:r>
              <a:rPr lang="en-US" dirty="0"/>
              <a:t>Amazon </a:t>
            </a:r>
            <a:r>
              <a:rPr lang="en-US" b="1" dirty="0"/>
              <a:t>DynamoDB</a:t>
            </a:r>
          </a:p>
          <a:p>
            <a:pPr lvl="1">
              <a:lnSpc>
                <a:spcPct val="100000"/>
              </a:lnSpc>
              <a:spcBef>
                <a:spcPts val="600"/>
              </a:spcBef>
            </a:pPr>
            <a:r>
              <a:rPr lang="en-US" dirty="0"/>
              <a:t>Managed NoSQL database</a:t>
            </a:r>
          </a:p>
          <a:p>
            <a:pPr>
              <a:lnSpc>
                <a:spcPct val="100000"/>
              </a:lnSpc>
              <a:spcBef>
                <a:spcPts val="600"/>
              </a:spcBef>
            </a:pPr>
            <a:r>
              <a:rPr lang="en-US" dirty="0"/>
              <a:t>Amazon </a:t>
            </a:r>
            <a:r>
              <a:rPr lang="en-US" b="1" dirty="0"/>
              <a:t>RDS</a:t>
            </a:r>
          </a:p>
          <a:p>
            <a:pPr lvl="1">
              <a:lnSpc>
                <a:spcPct val="100000"/>
              </a:lnSpc>
              <a:spcBef>
                <a:spcPts val="600"/>
              </a:spcBef>
            </a:pPr>
            <a:r>
              <a:rPr lang="en-US" dirty="0"/>
              <a:t>Managed relational database service for MySQL, PostgreSQL, Oracle, SQL Server, and MariaDB</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346784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a:bodyPr>
          <a:lstStyle/>
          <a:p>
            <a:pPr>
              <a:lnSpc>
                <a:spcPct val="100000"/>
              </a:lnSpc>
              <a:spcBef>
                <a:spcPts val="600"/>
              </a:spcBef>
            </a:pPr>
            <a:r>
              <a:rPr lang="en-US" dirty="0"/>
              <a:t>AWS </a:t>
            </a:r>
            <a:r>
              <a:rPr lang="en-US" b="1" dirty="0"/>
              <a:t>Lambda</a:t>
            </a:r>
          </a:p>
          <a:p>
            <a:pPr lvl="1">
              <a:lnSpc>
                <a:spcPct val="100000"/>
              </a:lnSpc>
              <a:spcBef>
                <a:spcPts val="600"/>
              </a:spcBef>
            </a:pPr>
            <a:r>
              <a:rPr lang="en-US" dirty="0"/>
              <a:t>Run code without thinking about servers</a:t>
            </a:r>
          </a:p>
          <a:p>
            <a:pPr>
              <a:lnSpc>
                <a:spcPct val="100000"/>
              </a:lnSpc>
              <a:spcBef>
                <a:spcPts val="600"/>
              </a:spcBef>
            </a:pPr>
            <a:r>
              <a:rPr lang="en-US" dirty="0"/>
              <a:t>AWS </a:t>
            </a:r>
            <a:r>
              <a:rPr lang="en-US" b="1" dirty="0"/>
              <a:t>Elastic Beanstalk</a:t>
            </a:r>
          </a:p>
          <a:p>
            <a:pPr lvl="1">
              <a:lnSpc>
                <a:spcPct val="100000"/>
              </a:lnSpc>
              <a:spcBef>
                <a:spcPts val="600"/>
              </a:spcBef>
            </a:pPr>
            <a:r>
              <a:rPr lang="en-US" dirty="0"/>
              <a:t>Run and manage web apps</a:t>
            </a:r>
          </a:p>
          <a:p>
            <a:pPr>
              <a:lnSpc>
                <a:spcPct val="100000"/>
              </a:lnSpc>
              <a:spcBef>
                <a:spcPts val="600"/>
              </a:spcBef>
            </a:pPr>
            <a:r>
              <a:rPr lang="en-US" dirty="0"/>
              <a:t>Amazon </a:t>
            </a:r>
            <a:r>
              <a:rPr lang="en-US" b="1" dirty="0"/>
              <a:t>VPC</a:t>
            </a:r>
          </a:p>
          <a:p>
            <a:pPr lvl="1">
              <a:lnSpc>
                <a:spcPct val="100000"/>
              </a:lnSpc>
              <a:spcBef>
                <a:spcPts val="600"/>
              </a:spcBef>
            </a:pPr>
            <a:r>
              <a:rPr lang="en-US" dirty="0"/>
              <a:t>Isolated cloud resources</a:t>
            </a:r>
          </a:p>
          <a:p>
            <a:pPr>
              <a:lnSpc>
                <a:spcPct val="100000"/>
              </a:lnSpc>
              <a:spcBef>
                <a:spcPts val="600"/>
              </a:spcBef>
            </a:pPr>
            <a:r>
              <a:rPr lang="en-US" dirty="0"/>
              <a:t>Amazon </a:t>
            </a:r>
            <a:r>
              <a:rPr lang="en-US" b="1" dirty="0" err="1"/>
              <a:t>Lightsail</a:t>
            </a:r>
            <a:endParaRPr lang="en-US" b="1" dirty="0"/>
          </a:p>
          <a:p>
            <a:pPr lvl="1">
              <a:lnSpc>
                <a:spcPct val="100000"/>
              </a:lnSpc>
              <a:spcBef>
                <a:spcPts val="600"/>
              </a:spcBef>
            </a:pPr>
            <a:r>
              <a:rPr lang="en-US" dirty="0"/>
              <a:t>Launch and manage virtual private servers</a:t>
            </a:r>
          </a:p>
          <a:p>
            <a:pPr>
              <a:lnSpc>
                <a:spcPct val="100000"/>
              </a:lnSpc>
              <a:spcBef>
                <a:spcPts val="600"/>
              </a:spcBef>
            </a:pPr>
            <a:r>
              <a:rPr lang="en-US" dirty="0"/>
              <a:t>Amazon </a:t>
            </a:r>
            <a:r>
              <a:rPr lang="en-US" b="1" dirty="0" err="1"/>
              <a:t>SageMaker</a:t>
            </a:r>
            <a:endParaRPr lang="en-US" b="1" dirty="0"/>
          </a:p>
          <a:p>
            <a:pPr lvl="1">
              <a:lnSpc>
                <a:spcPct val="100000"/>
              </a:lnSpc>
              <a:spcBef>
                <a:spcPts val="600"/>
              </a:spcBef>
            </a:pPr>
            <a:r>
              <a:rPr lang="en-US" dirty="0"/>
              <a:t>Build, train, and deploy machine learning models at scale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6" name="Picture 5">
            <a:extLst>
              <a:ext uri="{FF2B5EF4-FFF2-40B4-BE49-F238E27FC236}">
                <a16:creationId xmlns:a16="http://schemas.microsoft.com/office/drawing/2014/main" id="{BC2196A8-A2A5-2048-814E-AB9299C959F3}"/>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5094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Web Application </a:t>
            </a:r>
            <a:br>
              <a:rPr lang="en-US" sz="9600" dirty="0">
                <a:latin typeface="+mn-lt"/>
              </a:rPr>
            </a:br>
            <a:r>
              <a:rPr lang="en-US" sz="9600" dirty="0">
                <a:latin typeface="+mn-lt"/>
              </a:rPr>
              <a:t>with   </a:t>
            </a:r>
            <a:br>
              <a:rPr lang="en-US" sz="9600" dirty="0">
                <a:latin typeface="+mn-lt"/>
              </a:rPr>
            </a:br>
            <a:r>
              <a:rPr lang="en-US" sz="9600" dirty="0">
                <a:latin typeface="+mn-lt"/>
              </a:rPr>
              <a:t>AWS Core Services</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39</a:t>
            </a:fld>
            <a:endParaRPr lang="en-US"/>
          </a:p>
        </p:txBody>
      </p:sp>
      <p:pic>
        <p:nvPicPr>
          <p:cNvPr id="5" name="Picture 4">
            <a:extLst>
              <a:ext uri="{FF2B5EF4-FFF2-40B4-BE49-F238E27FC236}">
                <a16:creationId xmlns:a16="http://schemas.microsoft.com/office/drawing/2014/main" id="{808485E7-4F0E-E54B-B730-1AF0EA6E43FE}"/>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46503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教學目標</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200" y="1400175"/>
            <a:ext cx="10515600" cy="4776788"/>
          </a:xfrm>
        </p:spPr>
        <p:txBody>
          <a:bodyPr vert="horz" lIns="91440" tIns="45720" rIns="91440" bIns="45720" rtlCol="0">
            <a:normAutofit/>
          </a:bodyPr>
          <a:lstStyle/>
          <a:p>
            <a:pPr marL="342900" indent="-342900" fontAlgn="base">
              <a:spcBef>
                <a:spcPct val="20000"/>
              </a:spcBef>
              <a:spcAft>
                <a:spcPct val="0"/>
              </a:spcAft>
              <a:buFont typeface="Arial" charset="0"/>
            </a:pPr>
            <a:r>
              <a:rPr lang="zh-TW" altLang="en-US" dirty="0">
                <a:solidFill>
                  <a:schemeClr val="accent1">
                    <a:lumMod val="75000"/>
                  </a:schemeClr>
                </a:solidFill>
                <a:latin typeface="Calibri" pitchFamily="34" charset="0"/>
                <a:ea typeface="標楷體" pitchFamily="65" charset="-120"/>
              </a:rPr>
              <a:t>本課程主要介紹亞馬遜公司的雲端運算服務</a:t>
            </a:r>
            <a:br>
              <a:rPr lang="en-US" altLang="zh-TW" dirty="0">
                <a:solidFill>
                  <a:schemeClr val="accent1">
                    <a:lumMod val="75000"/>
                  </a:schemeClr>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Amazon Web Services (AWS)</a:t>
            </a:r>
            <a:r>
              <a:rPr lang="zh-TW" altLang="en-US" dirty="0">
                <a:solidFill>
                  <a:schemeClr val="accent1">
                    <a:lumMod val="75000"/>
                  </a:schemeClr>
                </a:solidFill>
                <a:latin typeface="Calibri" pitchFamily="34" charset="0"/>
                <a:ea typeface="標楷體" pitchFamily="65" charset="-120"/>
              </a:rPr>
              <a:t>，</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對於想要全面瞭解企業雲端運算概念的同學，</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本課程將詳細介紹</a:t>
            </a:r>
            <a:br>
              <a:rPr lang="en-US" altLang="zh-TW" dirty="0">
                <a:solidFill>
                  <a:schemeClr val="accent1">
                    <a:lumMod val="75000"/>
                  </a:schemeClr>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雲概念、</a:t>
            </a:r>
            <a:br>
              <a:rPr lang="en-US" altLang="zh-TW" dirty="0">
                <a:solidFill>
                  <a:srgbClr val="C00000"/>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AWS </a:t>
            </a:r>
            <a:r>
              <a:rPr lang="zh-TW" altLang="en-US" dirty="0">
                <a:solidFill>
                  <a:srgbClr val="C00000"/>
                </a:solidFill>
                <a:latin typeface="Calibri" pitchFamily="34" charset="0"/>
                <a:ea typeface="標楷體" pitchFamily="65" charset="-120"/>
              </a:rPr>
              <a:t>核心服務、</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安全性、</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架構、</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定價和相關支援等服務，</a:t>
            </a:r>
            <a:br>
              <a:rPr lang="en-US" altLang="zh-TW" dirty="0">
                <a:solidFill>
                  <a:srgbClr val="C00000"/>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並以通過認證</a:t>
            </a:r>
            <a:r>
              <a:rPr lang="en-US" altLang="zh-TW" dirty="0">
                <a:solidFill>
                  <a:schemeClr val="accent1">
                    <a:lumMod val="75000"/>
                  </a:schemeClr>
                </a:solidFill>
                <a:latin typeface="Calibri" pitchFamily="34" charset="0"/>
                <a:ea typeface="標楷體" pitchFamily="65" charset="-120"/>
              </a:rPr>
              <a:t> </a:t>
            </a:r>
            <a:r>
              <a:rPr lang="en-US" altLang="zh-TW" dirty="0">
                <a:solidFill>
                  <a:srgbClr val="C00000"/>
                </a:solidFill>
                <a:latin typeface="Calibri" pitchFamily="34" charset="0"/>
                <a:ea typeface="標楷體" pitchFamily="65" charset="-120"/>
              </a:rPr>
              <a:t>AWS Certified Cloud Practitioner</a:t>
            </a:r>
            <a:r>
              <a:rPr lang="zh-TW" altLang="en-US" dirty="0">
                <a:solidFill>
                  <a:schemeClr val="accent1">
                    <a:lumMod val="75000"/>
                  </a:schemeClr>
                </a:solidFill>
                <a:latin typeface="Calibri" pitchFamily="34" charset="0"/>
                <a:ea typeface="標楷體" pitchFamily="65" charset="-120"/>
              </a:rPr>
              <a:t>為目標。</a:t>
            </a:r>
            <a:endParaRPr lang="en-US" dirty="0">
              <a:latin typeface="DFKai-SB" panose="03000509000000000000" pitchFamily="49" charset="-120"/>
              <a:ea typeface="DFKai-SB" panose="03000509000000000000" pitchFamily="49" charset="-120"/>
              <a:cs typeface="DFKai-SB" panose="03000509000000000000" pitchFamily="49"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437DFD4D-A45B-CE4A-BA45-F29FE1083A6E}"/>
              </a:ext>
            </a:extLst>
          </p:cNvPr>
          <p:cNvPicPr>
            <a:picLocks noChangeAspect="1"/>
          </p:cNvPicPr>
          <p:nvPr/>
        </p:nvPicPr>
        <p:blipFill>
          <a:blip r:embed="rId2"/>
          <a:stretch>
            <a:fillRect/>
          </a:stretch>
        </p:blipFill>
        <p:spPr>
          <a:xfrm>
            <a:off x="9896138" y="2792831"/>
            <a:ext cx="2212445" cy="2212445"/>
          </a:xfrm>
          <a:prstGeom prst="rect">
            <a:avLst/>
          </a:prstGeom>
        </p:spPr>
      </p:pic>
      <p:pic>
        <p:nvPicPr>
          <p:cNvPr id="9" name="Picture 8">
            <a:extLst>
              <a:ext uri="{FF2B5EF4-FFF2-40B4-BE49-F238E27FC236}">
                <a16:creationId xmlns:a16="http://schemas.microsoft.com/office/drawing/2014/main" id="{B5546556-0B52-9949-8A5B-89EE92B67E8A}"/>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10" name="Picture 9">
            <a:extLst>
              <a:ext uri="{FF2B5EF4-FFF2-40B4-BE49-F238E27FC236}">
                <a16:creationId xmlns:a16="http://schemas.microsoft.com/office/drawing/2014/main" id="{5466F306-1E42-AE41-9648-B872DE5EA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1" name="Picture 10">
            <a:extLst>
              <a:ext uri="{FF2B5EF4-FFF2-40B4-BE49-F238E27FC236}">
                <a16:creationId xmlns:a16="http://schemas.microsoft.com/office/drawing/2014/main" id="{DAC4DD75-C233-B448-8C9A-96C1BC90C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2745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40</a:t>
            </a:fld>
            <a:endParaRPr lang="en-US" dirty="0"/>
          </a:p>
        </p:txBody>
      </p:sp>
      <p:pic>
        <p:nvPicPr>
          <p:cNvPr id="6" name="Picture 5">
            <a:extLst>
              <a:ext uri="{FF2B5EF4-FFF2-40B4-BE49-F238E27FC236}">
                <a16:creationId xmlns:a16="http://schemas.microsoft.com/office/drawing/2014/main" id="{6231DF6D-F53C-8A41-8A05-E79B337336B1}"/>
              </a:ext>
            </a:extLst>
          </p:cNvPr>
          <p:cNvPicPr>
            <a:picLocks noChangeAspect="1"/>
          </p:cNvPicPr>
          <p:nvPr/>
        </p:nvPicPr>
        <p:blipFill>
          <a:blip r:embed="rId2"/>
          <a:stretch>
            <a:fillRect/>
          </a:stretch>
        </p:blipFill>
        <p:spPr>
          <a:xfrm>
            <a:off x="73340" y="13854"/>
            <a:ext cx="11744588" cy="6616669"/>
          </a:xfrm>
          <a:prstGeom prst="rect">
            <a:avLst/>
          </a:prstGeom>
        </p:spPr>
      </p:pic>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sp>
        <p:nvSpPr>
          <p:cNvPr id="3" name="Rounded Rectangle 2">
            <a:extLst>
              <a:ext uri="{FF2B5EF4-FFF2-40B4-BE49-F238E27FC236}">
                <a16:creationId xmlns:a16="http://schemas.microsoft.com/office/drawing/2014/main" id="{BBA623DD-853B-0748-9296-A45494C780FA}"/>
              </a:ext>
            </a:extLst>
          </p:cNvPr>
          <p:cNvSpPr/>
          <p:nvPr/>
        </p:nvSpPr>
        <p:spPr>
          <a:xfrm>
            <a:off x="3771033" y="2188359"/>
            <a:ext cx="958975" cy="935182"/>
          </a:xfrm>
          <a:prstGeom prst="roundRect">
            <a:avLst>
              <a:gd name="adj" fmla="val 26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19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41</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Tree>
    <p:extLst>
      <p:ext uri="{BB962C8B-B14F-4D97-AF65-F5344CB8AC3E}">
        <p14:creationId xmlns:p14="http://schemas.microsoft.com/office/powerpoint/2010/main" val="272896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42</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8" name="Rounded Rectangle 7">
            <a:extLst>
              <a:ext uri="{FF2B5EF4-FFF2-40B4-BE49-F238E27FC236}">
                <a16:creationId xmlns:a16="http://schemas.microsoft.com/office/drawing/2014/main" id="{4109B63D-1941-3B44-BBB9-2E132FDD3950}"/>
              </a:ext>
            </a:extLst>
          </p:cNvPr>
          <p:cNvSpPr/>
          <p:nvPr/>
        </p:nvSpPr>
        <p:spPr>
          <a:xfrm>
            <a:off x="3771033" y="2188359"/>
            <a:ext cx="958975" cy="935182"/>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29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43</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10" name="Rounded Rectangle 9">
            <a:extLst>
              <a:ext uri="{FF2B5EF4-FFF2-40B4-BE49-F238E27FC236}">
                <a16:creationId xmlns:a16="http://schemas.microsoft.com/office/drawing/2014/main" id="{79FE04D9-0BFF-5146-BA66-5A1EE3FBD353}"/>
              </a:ext>
            </a:extLst>
          </p:cNvPr>
          <p:cNvSpPr/>
          <p:nvPr/>
        </p:nvSpPr>
        <p:spPr>
          <a:xfrm>
            <a:off x="8294915" y="96019"/>
            <a:ext cx="1087574" cy="94697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D24E899-6A69-CA4E-940D-AC0643315A86}"/>
              </a:ext>
            </a:extLst>
          </p:cNvPr>
          <p:cNvSpPr/>
          <p:nvPr/>
        </p:nvSpPr>
        <p:spPr>
          <a:xfrm>
            <a:off x="4250520" y="653258"/>
            <a:ext cx="1453594" cy="841713"/>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6D07E7-715B-5048-9E0A-6435AF55371E}"/>
              </a:ext>
            </a:extLst>
          </p:cNvPr>
          <p:cNvSpPr/>
          <p:nvPr/>
        </p:nvSpPr>
        <p:spPr>
          <a:xfrm>
            <a:off x="8409778" y="1738416"/>
            <a:ext cx="857848" cy="75804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124C918-F37D-7B4C-ABC7-1758E0F4308B}"/>
              </a:ext>
            </a:extLst>
          </p:cNvPr>
          <p:cNvSpPr/>
          <p:nvPr/>
        </p:nvSpPr>
        <p:spPr>
          <a:xfrm>
            <a:off x="4601029" y="5391038"/>
            <a:ext cx="1219199" cy="1210022"/>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B6C45FA-E46D-174D-B3DE-834F3833301E}"/>
              </a:ext>
            </a:extLst>
          </p:cNvPr>
          <p:cNvSpPr/>
          <p:nvPr/>
        </p:nvSpPr>
        <p:spPr>
          <a:xfrm>
            <a:off x="7743825" y="2160108"/>
            <a:ext cx="665953" cy="115459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55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44</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0020DBE6-4DCB-AA4E-9B60-16F50A92BC9D}"/>
              </a:ext>
            </a:extLst>
          </p:cNvPr>
          <p:cNvPicPr>
            <a:picLocks noChangeAspect="1"/>
          </p:cNvPicPr>
          <p:nvPr/>
        </p:nvPicPr>
        <p:blipFill>
          <a:blip r:embed="rId2"/>
          <a:stretch>
            <a:fillRect/>
          </a:stretch>
        </p:blipFill>
        <p:spPr>
          <a:xfrm>
            <a:off x="62563" y="27291"/>
            <a:ext cx="11727655" cy="6607130"/>
          </a:xfrm>
          <a:prstGeom prst="rect">
            <a:avLst/>
          </a:prstGeom>
        </p:spPr>
      </p:pic>
    </p:spTree>
    <p:extLst>
      <p:ext uri="{BB962C8B-B14F-4D97-AF65-F5344CB8AC3E}">
        <p14:creationId xmlns:p14="http://schemas.microsoft.com/office/powerpoint/2010/main" val="1690303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45</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E08B3CAB-4473-AA48-A4DE-88C40FDD8D63}"/>
              </a:ext>
            </a:extLst>
          </p:cNvPr>
          <p:cNvPicPr>
            <a:picLocks noChangeAspect="1"/>
          </p:cNvPicPr>
          <p:nvPr/>
        </p:nvPicPr>
        <p:blipFill>
          <a:blip r:embed="rId2"/>
          <a:stretch>
            <a:fillRect/>
          </a:stretch>
        </p:blipFill>
        <p:spPr>
          <a:xfrm>
            <a:off x="169264" y="0"/>
            <a:ext cx="11716882" cy="6601060"/>
          </a:xfrm>
          <a:prstGeom prst="rect">
            <a:avLst/>
          </a:prstGeom>
        </p:spPr>
      </p:pic>
    </p:spTree>
    <p:extLst>
      <p:ext uri="{BB962C8B-B14F-4D97-AF65-F5344CB8AC3E}">
        <p14:creationId xmlns:p14="http://schemas.microsoft.com/office/powerpoint/2010/main" val="141328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46</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8" name="Picture 7">
            <a:extLst>
              <a:ext uri="{FF2B5EF4-FFF2-40B4-BE49-F238E27FC236}">
                <a16:creationId xmlns:a16="http://schemas.microsoft.com/office/drawing/2014/main" id="{BE455137-1418-D942-80CE-F0CA006E9AA2}"/>
              </a:ext>
            </a:extLst>
          </p:cNvPr>
          <p:cNvPicPr>
            <a:picLocks noChangeAspect="1"/>
          </p:cNvPicPr>
          <p:nvPr/>
        </p:nvPicPr>
        <p:blipFill>
          <a:blip r:embed="rId2"/>
          <a:stretch>
            <a:fillRect/>
          </a:stretch>
        </p:blipFill>
        <p:spPr>
          <a:xfrm>
            <a:off x="113435" y="0"/>
            <a:ext cx="11716882" cy="6601060"/>
          </a:xfrm>
          <a:prstGeom prst="rect">
            <a:avLst/>
          </a:prstGeom>
        </p:spPr>
      </p:pic>
    </p:spTree>
    <p:extLst>
      <p:ext uri="{BB962C8B-B14F-4D97-AF65-F5344CB8AC3E}">
        <p14:creationId xmlns:p14="http://schemas.microsoft.com/office/powerpoint/2010/main" val="3888719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AWS </a:t>
            </a:r>
            <a:br>
              <a:rPr lang="en-US" sz="9600" dirty="0">
                <a:latin typeface="+mn-lt"/>
              </a:rPr>
            </a:br>
            <a:r>
              <a:rPr lang="en-US" sz="9600" dirty="0">
                <a:latin typeface="+mn-lt"/>
              </a:rPr>
              <a:t>Serverless Architecture</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47</a:t>
            </a:fld>
            <a:endParaRPr lang="en-US"/>
          </a:p>
        </p:txBody>
      </p:sp>
      <p:pic>
        <p:nvPicPr>
          <p:cNvPr id="5" name="Picture 4">
            <a:extLst>
              <a:ext uri="{FF2B5EF4-FFF2-40B4-BE49-F238E27FC236}">
                <a16:creationId xmlns:a16="http://schemas.microsoft.com/office/drawing/2014/main" id="{D482565A-965D-B54C-A462-DADA994C7DB9}"/>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51660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238538" y="203893"/>
            <a:ext cx="11115261" cy="779463"/>
          </a:xfrm>
        </p:spPr>
        <p:txBody>
          <a:bodyPr>
            <a:noAutofit/>
          </a:bodyPr>
          <a:lstStyle/>
          <a:p>
            <a:r>
              <a:rPr lang="en-US" sz="5400" b="1" dirty="0"/>
              <a:t>AWS Serverless Airline Booking</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48</a:t>
            </a:fld>
            <a:endParaRPr lang="en-US" dirty="0"/>
          </a:p>
        </p:txBody>
      </p:sp>
      <p:pic>
        <p:nvPicPr>
          <p:cNvPr id="8" name="Picture 7">
            <a:extLst>
              <a:ext uri="{FF2B5EF4-FFF2-40B4-BE49-F238E27FC236}">
                <a16:creationId xmlns:a16="http://schemas.microsoft.com/office/drawing/2014/main" id="{4B94317F-B33C-084D-8363-2E83F359A781}"/>
              </a:ext>
            </a:extLst>
          </p:cNvPr>
          <p:cNvPicPr>
            <a:picLocks noChangeAspect="1"/>
          </p:cNvPicPr>
          <p:nvPr/>
        </p:nvPicPr>
        <p:blipFill>
          <a:blip r:embed="rId2"/>
          <a:stretch>
            <a:fillRect/>
          </a:stretch>
        </p:blipFill>
        <p:spPr>
          <a:xfrm>
            <a:off x="834886" y="1085442"/>
            <a:ext cx="10757537" cy="5312661"/>
          </a:xfrm>
          <a:prstGeom prst="rect">
            <a:avLst/>
          </a:prstGeom>
        </p:spPr>
      </p:pic>
      <p:sp>
        <p:nvSpPr>
          <p:cNvPr id="10" name="TextBox 9">
            <a:extLst>
              <a:ext uri="{FF2B5EF4-FFF2-40B4-BE49-F238E27FC236}">
                <a16:creationId xmlns:a16="http://schemas.microsoft.com/office/drawing/2014/main" id="{F48BC01E-9713-7542-86BE-8A945FFE5809}"/>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9572034E-4895-5B41-AC48-D71299331E41}"/>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8896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0" y="0"/>
            <a:ext cx="12049246" cy="1325563"/>
          </a:xfrm>
        </p:spPr>
        <p:txBody>
          <a:bodyPr>
            <a:normAutofit fontScale="90000"/>
          </a:bodyPr>
          <a:lstStyle/>
          <a:p>
            <a:r>
              <a:rPr lang="en-US" b="1" dirty="0"/>
              <a:t>AWS Serverless Airline Booking </a:t>
            </a:r>
            <a:br>
              <a:rPr lang="en-US" b="1" dirty="0"/>
            </a:br>
            <a:r>
              <a:rPr lang="en-US" b="1" dirty="0"/>
              <a:t>Stack</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49</a:t>
            </a:fld>
            <a:endParaRPr lang="en-US" dirty="0"/>
          </a:p>
        </p:txBody>
      </p:sp>
      <p:pic>
        <p:nvPicPr>
          <p:cNvPr id="5" name="Picture 4">
            <a:extLst>
              <a:ext uri="{FF2B5EF4-FFF2-40B4-BE49-F238E27FC236}">
                <a16:creationId xmlns:a16="http://schemas.microsoft.com/office/drawing/2014/main" id="{54284516-3E17-3643-9961-CCA601338DC1}"/>
              </a:ext>
            </a:extLst>
          </p:cNvPr>
          <p:cNvPicPr>
            <a:picLocks noChangeAspect="1"/>
          </p:cNvPicPr>
          <p:nvPr/>
        </p:nvPicPr>
        <p:blipFill>
          <a:blip r:embed="rId2"/>
          <a:stretch>
            <a:fillRect/>
          </a:stretch>
        </p:blipFill>
        <p:spPr>
          <a:xfrm>
            <a:off x="1107936" y="1164954"/>
            <a:ext cx="9984133" cy="5321427"/>
          </a:xfrm>
          <a:prstGeom prst="rect">
            <a:avLst/>
          </a:prstGeom>
        </p:spPr>
      </p:pic>
      <p:sp>
        <p:nvSpPr>
          <p:cNvPr id="9" name="TextBox 8">
            <a:extLst>
              <a:ext uri="{FF2B5EF4-FFF2-40B4-BE49-F238E27FC236}">
                <a16:creationId xmlns:a16="http://schemas.microsoft.com/office/drawing/2014/main" id="{FF49C370-5F30-8740-B28E-902CC5A75EED}"/>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1A419A33-C115-AD4A-B319-5F93AB4C89A7}"/>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70249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Objectives</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416594"/>
            <a:ext cx="10515600" cy="5169400"/>
          </a:xfrm>
        </p:spPr>
        <p:txBody>
          <a:bodyPr>
            <a:normAutofit lnSpcReduction="10000"/>
          </a:bodyPr>
          <a:lstStyle/>
          <a:p>
            <a:r>
              <a:rPr lang="en-US" dirty="0"/>
              <a:t>This course introduces </a:t>
            </a:r>
            <a:r>
              <a:rPr lang="en-US" dirty="0">
                <a:solidFill>
                  <a:srgbClr val="C00000"/>
                </a:solidFill>
              </a:rPr>
              <a:t>Amazon Web Services (AWS)</a:t>
            </a:r>
            <a:r>
              <a:rPr lang="en-US" dirty="0"/>
              <a:t>, the cloud computing service of Amazon. </a:t>
            </a:r>
          </a:p>
          <a:p>
            <a:r>
              <a:rPr lang="en-US" dirty="0"/>
              <a:t>For students who want to fully understand the concept of enterprise cloud computing, this course will introduce the AWS Academy Cloud Foundations. </a:t>
            </a:r>
          </a:p>
          <a:p>
            <a:r>
              <a:rPr lang="en-US" dirty="0"/>
              <a:t>Topics include </a:t>
            </a:r>
            <a:r>
              <a:rPr lang="en-US" dirty="0">
                <a:solidFill>
                  <a:srgbClr val="C00000"/>
                </a:solidFill>
              </a:rPr>
              <a:t>Cloud Concepts Overview, Cloud Economics and Billing, AWS Global Infrastructure Overview, AWS Cloud Security, Networking and Content Delivery, Cloud Compute, Cloud Storage, Cloud Databases, Cloud Architecture, Cloud Automatic Scaling and Monitoring</a:t>
            </a:r>
            <a:r>
              <a:rPr lang="en-US" dirty="0"/>
              <a:t>. </a:t>
            </a:r>
          </a:p>
          <a:p>
            <a:r>
              <a:rPr lang="en-US" dirty="0"/>
              <a:t>The course objective is training students to pass the certification of </a:t>
            </a:r>
            <a:r>
              <a:rPr lang="en-US" dirty="0">
                <a:solidFill>
                  <a:srgbClr val="C00000"/>
                </a:solidFill>
              </a:rPr>
              <a:t>AWS Certified Cloud Practitioner</a:t>
            </a:r>
            <a:r>
              <a:rPr lang="en-US" dirty="0"/>
              <a:t>.</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5</a:t>
            </a:fld>
            <a:endParaRPr lang="en-US"/>
          </a:p>
        </p:txBody>
      </p:sp>
      <p:pic>
        <p:nvPicPr>
          <p:cNvPr id="7" name="Picture 6">
            <a:extLst>
              <a:ext uri="{FF2B5EF4-FFF2-40B4-BE49-F238E27FC236}">
                <a16:creationId xmlns:a16="http://schemas.microsoft.com/office/drawing/2014/main" id="{9231EE55-E1AB-0248-A832-9F2441BDEC44}"/>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9" name="Picture 8">
            <a:extLst>
              <a:ext uri="{FF2B5EF4-FFF2-40B4-BE49-F238E27FC236}">
                <a16:creationId xmlns:a16="http://schemas.microsoft.com/office/drawing/2014/main" id="{4388AA4D-D998-D24E-8D29-AB0089677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C5DBA3EF-792E-224B-BAD6-051687E2F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225010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914400" y="0"/>
            <a:ext cx="10515600" cy="1325563"/>
          </a:xfrm>
        </p:spPr>
        <p:txBody>
          <a:bodyPr>
            <a:normAutofit fontScale="90000"/>
          </a:bodyPr>
          <a:lstStyle/>
          <a:p>
            <a:r>
              <a:rPr lang="en-US" b="1" dirty="0"/>
              <a:t>AWS Serverless Airline Booking </a:t>
            </a:r>
            <a:br>
              <a:rPr lang="en-US" b="1" dirty="0"/>
            </a:br>
            <a:r>
              <a:rPr lang="en-US" b="1" dirty="0"/>
              <a:t>High level infrastructure architecture</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50</a:t>
            </a:fld>
            <a:endParaRPr lang="en-US" dirty="0"/>
          </a:p>
        </p:txBody>
      </p:sp>
      <p:sp>
        <p:nvSpPr>
          <p:cNvPr id="6" name="TextBox 5">
            <a:extLst>
              <a:ext uri="{FF2B5EF4-FFF2-40B4-BE49-F238E27FC236}">
                <a16:creationId xmlns:a16="http://schemas.microsoft.com/office/drawing/2014/main" id="{258FCC7F-8611-EC4B-BE66-35F65C269A53}"/>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2"/>
              </a:rPr>
              <a:t>https://github.com/aws-samples/aws-serverless-airline-booking</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EFC88720-11C1-4540-95CA-E7D3CE073D01}"/>
              </a:ext>
            </a:extLst>
          </p:cNvPr>
          <p:cNvPicPr>
            <a:picLocks noChangeAspect="1"/>
          </p:cNvPicPr>
          <p:nvPr/>
        </p:nvPicPr>
        <p:blipFill>
          <a:blip r:embed="rId3"/>
          <a:stretch>
            <a:fillRect/>
          </a:stretch>
        </p:blipFill>
        <p:spPr>
          <a:xfrm>
            <a:off x="914400" y="1253728"/>
            <a:ext cx="10439401" cy="5202662"/>
          </a:xfrm>
          <a:prstGeom prst="rect">
            <a:avLst/>
          </a:prstGeom>
        </p:spPr>
      </p:pic>
      <p:pic>
        <p:nvPicPr>
          <p:cNvPr id="8" name="Picture 7">
            <a:extLst>
              <a:ext uri="{FF2B5EF4-FFF2-40B4-BE49-F238E27FC236}">
                <a16:creationId xmlns:a16="http://schemas.microsoft.com/office/drawing/2014/main" id="{9DBBB06E-ACBF-994A-9F33-C272AD6CB182}"/>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46239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E4-B218-F847-B629-63632474DFF0}"/>
              </a:ext>
            </a:extLst>
          </p:cNvPr>
          <p:cNvSpPr>
            <a:spLocks noGrp="1"/>
          </p:cNvSpPr>
          <p:nvPr>
            <p:ph type="title"/>
          </p:nvPr>
        </p:nvSpPr>
        <p:spPr>
          <a:xfrm>
            <a:off x="238539" y="1"/>
            <a:ext cx="11115261" cy="1332928"/>
          </a:xfrm>
        </p:spPr>
        <p:txBody>
          <a:bodyPr>
            <a:normAutofit fontScale="90000"/>
          </a:bodyPr>
          <a:lstStyle/>
          <a:p>
            <a:r>
              <a:rPr lang="en-US" b="1" dirty="0"/>
              <a:t>AWS Serverless Architecture</a:t>
            </a:r>
            <a:br>
              <a:rPr lang="en-US" b="1" dirty="0"/>
            </a:br>
            <a:r>
              <a:rPr lang="en-US" b="1" dirty="0"/>
              <a:t>AWS Operational Responsibility Models</a:t>
            </a:r>
          </a:p>
        </p:txBody>
      </p:sp>
      <p:sp>
        <p:nvSpPr>
          <p:cNvPr id="4" name="Slide Number Placeholder 3">
            <a:extLst>
              <a:ext uri="{FF2B5EF4-FFF2-40B4-BE49-F238E27FC236}">
                <a16:creationId xmlns:a16="http://schemas.microsoft.com/office/drawing/2014/main" id="{F300E1BB-23FF-4641-91AA-1C7F7753B871}"/>
              </a:ext>
            </a:extLst>
          </p:cNvPr>
          <p:cNvSpPr>
            <a:spLocks noGrp="1"/>
          </p:cNvSpPr>
          <p:nvPr>
            <p:ph type="sldNum" sz="quarter" idx="12"/>
          </p:nvPr>
        </p:nvSpPr>
        <p:spPr/>
        <p:txBody>
          <a:bodyPr/>
          <a:lstStyle/>
          <a:p>
            <a:fld id="{9FC43BFD-8FF7-A343-A8A6-E2338FCE8046}" type="slidenum">
              <a:rPr lang="en-US" smtClean="0"/>
              <a:pPr/>
              <a:t>51</a:t>
            </a:fld>
            <a:endParaRPr lang="en-US" dirty="0"/>
          </a:p>
        </p:txBody>
      </p:sp>
      <p:pic>
        <p:nvPicPr>
          <p:cNvPr id="6" name="Picture 5">
            <a:extLst>
              <a:ext uri="{FF2B5EF4-FFF2-40B4-BE49-F238E27FC236}">
                <a16:creationId xmlns:a16="http://schemas.microsoft.com/office/drawing/2014/main" id="{9F206147-307C-534A-BEF8-74C1C3F98E21}"/>
              </a:ext>
            </a:extLst>
          </p:cNvPr>
          <p:cNvPicPr>
            <a:picLocks noChangeAspect="1"/>
          </p:cNvPicPr>
          <p:nvPr/>
        </p:nvPicPr>
        <p:blipFill>
          <a:blip r:embed="rId2"/>
          <a:stretch>
            <a:fillRect/>
          </a:stretch>
        </p:blipFill>
        <p:spPr>
          <a:xfrm>
            <a:off x="0" y="1389225"/>
            <a:ext cx="12192000" cy="4993954"/>
          </a:xfrm>
          <a:prstGeom prst="rect">
            <a:avLst/>
          </a:prstGeom>
        </p:spPr>
      </p:pic>
      <p:sp>
        <p:nvSpPr>
          <p:cNvPr id="7" name="Rounded Rectangle 6">
            <a:extLst>
              <a:ext uri="{FF2B5EF4-FFF2-40B4-BE49-F238E27FC236}">
                <a16:creationId xmlns:a16="http://schemas.microsoft.com/office/drawing/2014/main" id="{791EB96E-68CE-8A4E-8606-813E8B48A913}"/>
              </a:ext>
            </a:extLst>
          </p:cNvPr>
          <p:cNvSpPr/>
          <p:nvPr/>
        </p:nvSpPr>
        <p:spPr>
          <a:xfrm>
            <a:off x="10177670" y="1332927"/>
            <a:ext cx="1948018" cy="505025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9E55DB-12D3-5F49-9272-70DB46ED733B}"/>
              </a:ext>
            </a:extLst>
          </p:cNvPr>
          <p:cNvSpPr/>
          <p:nvPr/>
        </p:nvSpPr>
        <p:spPr>
          <a:xfrm>
            <a:off x="1252330" y="1306421"/>
            <a:ext cx="3120887" cy="5133055"/>
          </a:xfrm>
          <a:prstGeom prst="roundRect">
            <a:avLst>
              <a:gd name="adj" fmla="val 3714"/>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TextBox 8">
            <a:extLst>
              <a:ext uri="{FF2B5EF4-FFF2-40B4-BE49-F238E27FC236}">
                <a16:creationId xmlns:a16="http://schemas.microsoft.com/office/drawing/2014/main" id="{748D06C0-D53E-F140-916E-024C979F7DC6}"/>
              </a:ext>
            </a:extLst>
          </p:cNvPr>
          <p:cNvSpPr txBox="1"/>
          <p:nvPr/>
        </p:nvSpPr>
        <p:spPr>
          <a:xfrm>
            <a:off x="3568700" y="6517372"/>
            <a:ext cx="7937500"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err="1">
                <a:solidFill>
                  <a:schemeClr val="bg1">
                    <a:lumMod val="75000"/>
                  </a:schemeClr>
                </a:solidFill>
              </a:rPr>
              <a:t>Heitor</a:t>
            </a:r>
            <a:r>
              <a:rPr lang="en-US" sz="1000" dirty="0">
                <a:solidFill>
                  <a:schemeClr val="bg1">
                    <a:lumMod val="75000"/>
                  </a:schemeClr>
                </a:solidFill>
              </a:rPr>
              <a:t> </a:t>
            </a:r>
            <a:r>
              <a:rPr lang="en-US" sz="1000" dirty="0" err="1">
                <a:solidFill>
                  <a:schemeClr val="bg1">
                    <a:lumMod val="75000"/>
                  </a:schemeClr>
                </a:solidFill>
              </a:rPr>
              <a:t>Lessa</a:t>
            </a:r>
            <a:r>
              <a:rPr lang="en-US" sz="1000" dirty="0">
                <a:solidFill>
                  <a:schemeClr val="bg1">
                    <a:lumMod val="75000"/>
                  </a:schemeClr>
                </a:solidFill>
              </a:rPr>
              <a:t> (2019), How to build a full stack serverless airline ticketing web app, </a:t>
            </a:r>
            <a:r>
              <a:rPr lang="en-US" sz="800" dirty="0">
                <a:solidFill>
                  <a:schemeClr val="bg1">
                    <a:lumMod val="75000"/>
                  </a:schemeClr>
                </a:solidFill>
                <a:hlinkClick r:id="rId3"/>
              </a:rPr>
              <a:t>https://www.youtube.com/watch?v=MyoOeHTp2pg</a:t>
            </a:r>
            <a:endParaRPr lang="en-US" sz="800" dirty="0">
              <a:solidFill>
                <a:schemeClr val="bg1">
                  <a:lumMod val="75000"/>
                </a:schemeClr>
              </a:solidFill>
            </a:endParaRPr>
          </a:p>
        </p:txBody>
      </p:sp>
      <p:pic>
        <p:nvPicPr>
          <p:cNvPr id="10" name="Picture 9">
            <a:extLst>
              <a:ext uri="{FF2B5EF4-FFF2-40B4-BE49-F238E27FC236}">
                <a16:creationId xmlns:a16="http://schemas.microsoft.com/office/drawing/2014/main" id="{41167A89-6AC4-DF46-900E-861816C7505F}"/>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53519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Build </a:t>
            </a:r>
            <a:br>
              <a:rPr lang="en-US" sz="9600" dirty="0">
                <a:latin typeface="+mn-lt"/>
              </a:rPr>
            </a:br>
            <a:r>
              <a:rPr lang="en-US" sz="9600" dirty="0">
                <a:latin typeface="+mn-lt"/>
              </a:rPr>
              <a:t>a </a:t>
            </a:r>
            <a:br>
              <a:rPr lang="en-US" sz="9600" dirty="0">
                <a:latin typeface="+mn-lt"/>
              </a:rPr>
            </a:br>
            <a:r>
              <a:rPr lang="en-US" sz="9600" dirty="0">
                <a:latin typeface="+mn-lt"/>
              </a:rPr>
              <a:t>Serverless </a:t>
            </a:r>
            <a:br>
              <a:rPr lang="en-US" sz="9600" dirty="0">
                <a:latin typeface="+mn-lt"/>
              </a:rPr>
            </a:br>
            <a:r>
              <a:rPr lang="en-US" sz="9600" dirty="0">
                <a:latin typeface="+mn-lt"/>
              </a:rPr>
              <a:t>Web Application</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52</a:t>
            </a:fld>
            <a:endParaRPr lang="en-US"/>
          </a:p>
        </p:txBody>
      </p:sp>
      <p:pic>
        <p:nvPicPr>
          <p:cNvPr id="5" name="Picture 4">
            <a:extLst>
              <a:ext uri="{FF2B5EF4-FFF2-40B4-BE49-F238E27FC236}">
                <a16:creationId xmlns:a16="http://schemas.microsoft.com/office/drawing/2014/main" id="{56D6BE57-CCD9-4A4B-9CEC-68ACA10814F8}"/>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279326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a:bodyPr>
          <a:lstStyle/>
          <a:p>
            <a:r>
              <a:rPr lang="en-US" b="1" dirty="0"/>
              <a:t>Build a Serverless Web Application</a:t>
            </a:r>
            <a:endParaRPr lang="en-US" sz="2700" dirty="0"/>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3CB08A6-125C-FF42-864B-5F9FB26C9DD7}"/>
              </a:ext>
            </a:extLst>
          </p:cNvPr>
          <p:cNvPicPr>
            <a:picLocks noChangeAspect="1"/>
          </p:cNvPicPr>
          <p:nvPr/>
        </p:nvPicPr>
        <p:blipFill>
          <a:blip r:embed="rId3"/>
          <a:stretch>
            <a:fillRect/>
          </a:stretch>
        </p:blipFill>
        <p:spPr>
          <a:xfrm>
            <a:off x="857250" y="1200575"/>
            <a:ext cx="10425673" cy="5238901"/>
          </a:xfrm>
          <a:prstGeom prst="rect">
            <a:avLst/>
          </a:prstGeom>
        </p:spPr>
      </p:pic>
      <p:pic>
        <p:nvPicPr>
          <p:cNvPr id="7" name="Picture 6">
            <a:extLst>
              <a:ext uri="{FF2B5EF4-FFF2-40B4-BE49-F238E27FC236}">
                <a16:creationId xmlns:a16="http://schemas.microsoft.com/office/drawing/2014/main" id="{25A3D8D3-D168-8E44-93F2-754646042E0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977765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pic>
        <p:nvPicPr>
          <p:cNvPr id="6" name="Picture 5">
            <a:extLst>
              <a:ext uri="{FF2B5EF4-FFF2-40B4-BE49-F238E27FC236}">
                <a16:creationId xmlns:a16="http://schemas.microsoft.com/office/drawing/2014/main" id="{1D4DF3A0-358A-B842-A59E-96277A24154C}"/>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1026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55</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0B3196-4271-3046-80F3-FC109581C83F}"/>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11" name="Rounded Rectangle 10">
            <a:extLst>
              <a:ext uri="{FF2B5EF4-FFF2-40B4-BE49-F238E27FC236}">
                <a16:creationId xmlns:a16="http://schemas.microsoft.com/office/drawing/2014/main" id="{196892EE-CE13-9D41-9671-AB517E439454}"/>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50BE13-C1F6-C645-94AE-BD5C4E45111B}"/>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pic>
        <p:nvPicPr>
          <p:cNvPr id="8" name="Picture 7">
            <a:extLst>
              <a:ext uri="{FF2B5EF4-FFF2-40B4-BE49-F238E27FC236}">
                <a16:creationId xmlns:a16="http://schemas.microsoft.com/office/drawing/2014/main" id="{3D279120-5DC1-1344-B57A-13704AFFCFA8}"/>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542390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56</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5EF532E-EB32-0D49-97DB-F1E7F0282F1D}"/>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8" name="Rounded Rectangle 7">
            <a:extLst>
              <a:ext uri="{FF2B5EF4-FFF2-40B4-BE49-F238E27FC236}">
                <a16:creationId xmlns:a16="http://schemas.microsoft.com/office/drawing/2014/main" id="{F1CDAF5C-51DD-BF45-9BC2-88C4CB4C3D6B}"/>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0161AD-B1BC-DD41-B58C-C50FAC025A42}"/>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sp>
        <p:nvSpPr>
          <p:cNvPr id="6" name="TextBox 5">
            <a:extLst>
              <a:ext uri="{FF2B5EF4-FFF2-40B4-BE49-F238E27FC236}">
                <a16:creationId xmlns:a16="http://schemas.microsoft.com/office/drawing/2014/main" id="{B25D2226-8D68-6947-9235-2348CEEEA6F0}"/>
              </a:ext>
            </a:extLst>
          </p:cNvPr>
          <p:cNvSpPr txBox="1"/>
          <p:nvPr/>
        </p:nvSpPr>
        <p:spPr>
          <a:xfrm>
            <a:off x="885824" y="2066145"/>
            <a:ext cx="7494826" cy="4154984"/>
          </a:xfrm>
          <a:prstGeom prst="rect">
            <a:avLst/>
          </a:prstGeom>
          <a:solidFill>
            <a:schemeClr val="accent4">
              <a:lumMod val="20000"/>
              <a:lumOff val="80000"/>
            </a:schemeClr>
          </a:solidFill>
        </p:spPr>
        <p:txBody>
          <a:bodyPr wrap="square" rtlCol="0">
            <a:spAutoFit/>
          </a:bodyPr>
          <a:lstStyle/>
          <a:p>
            <a:r>
              <a:rPr lang="en-US" sz="4400" b="1" dirty="0">
                <a:solidFill>
                  <a:schemeClr val="accent1"/>
                </a:solidFill>
              </a:rPr>
              <a:t>Static Web Hosting</a:t>
            </a:r>
          </a:p>
          <a:p>
            <a:r>
              <a:rPr lang="en-US" sz="4400" b="1" dirty="0">
                <a:solidFill>
                  <a:srgbClr val="C00000"/>
                </a:solidFill>
              </a:rPr>
              <a:t>Amazon S3 </a:t>
            </a:r>
            <a:r>
              <a:rPr lang="en-US" sz="4400" dirty="0"/>
              <a:t>hosts static web resources including HTML, CSS, JavaScript, and image files which are loaded in the user's browser.</a:t>
            </a:r>
          </a:p>
        </p:txBody>
      </p:sp>
      <p:pic>
        <p:nvPicPr>
          <p:cNvPr id="11" name="Picture 10">
            <a:extLst>
              <a:ext uri="{FF2B5EF4-FFF2-40B4-BE49-F238E27FC236}">
                <a16:creationId xmlns:a16="http://schemas.microsoft.com/office/drawing/2014/main" id="{B6E4CE32-2A43-564B-89EC-36A8675CB37E}"/>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803481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52BF81-98A0-2847-83F1-6914B81CE1CF}"/>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11" name="TextBox 10">
            <a:extLst>
              <a:ext uri="{FF2B5EF4-FFF2-40B4-BE49-F238E27FC236}">
                <a16:creationId xmlns:a16="http://schemas.microsoft.com/office/drawing/2014/main" id="{9E04387B-6936-3E4C-B407-089015327C9A}"/>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9" name="Picture 8">
            <a:extLst>
              <a:ext uri="{FF2B5EF4-FFF2-40B4-BE49-F238E27FC236}">
                <a16:creationId xmlns:a16="http://schemas.microsoft.com/office/drawing/2014/main" id="{699D15BC-6C9C-5C4C-A584-581692364FB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163818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60242-FFA2-B44D-A29A-1CE90B92FB39}"/>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10" name="Picture 9">
            <a:extLst>
              <a:ext uri="{FF2B5EF4-FFF2-40B4-BE49-F238E27FC236}">
                <a16:creationId xmlns:a16="http://schemas.microsoft.com/office/drawing/2014/main" id="{AE33A29E-75CC-C842-A578-C1E99949202E}"/>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842963" y="1642249"/>
            <a:ext cx="7539038" cy="3785652"/>
          </a:xfrm>
          <a:prstGeom prst="rect">
            <a:avLst/>
          </a:prstGeom>
          <a:solidFill>
            <a:schemeClr val="accent4">
              <a:lumMod val="20000"/>
              <a:lumOff val="80000"/>
            </a:schemeClr>
          </a:solidFill>
        </p:spPr>
        <p:txBody>
          <a:bodyPr wrap="square" rtlCol="0">
            <a:spAutoFit/>
          </a:bodyPr>
          <a:lstStyle/>
          <a:p>
            <a:r>
              <a:rPr lang="en-US" sz="4800" b="1" dirty="0">
                <a:solidFill>
                  <a:schemeClr val="accent1"/>
                </a:solidFill>
              </a:rPr>
              <a:t>User Management</a:t>
            </a:r>
            <a:endParaRPr lang="en-US" sz="4800" dirty="0"/>
          </a:p>
          <a:p>
            <a:r>
              <a:rPr lang="en-US" sz="4800" b="1" dirty="0">
                <a:solidFill>
                  <a:srgbClr val="C00000"/>
                </a:solidFill>
              </a:rPr>
              <a:t>Amazon Cognito </a:t>
            </a:r>
            <a:r>
              <a:rPr lang="en-US" sz="4800" dirty="0"/>
              <a:t>provides </a:t>
            </a:r>
            <a:br>
              <a:rPr lang="en-US" sz="4800" dirty="0"/>
            </a:br>
            <a:r>
              <a:rPr lang="en-US" sz="4800" dirty="0"/>
              <a:t>user management and authentication functions to secure the backend API.</a:t>
            </a:r>
          </a:p>
        </p:txBody>
      </p:sp>
      <p:pic>
        <p:nvPicPr>
          <p:cNvPr id="11" name="Picture 10">
            <a:extLst>
              <a:ext uri="{FF2B5EF4-FFF2-40B4-BE49-F238E27FC236}">
                <a16:creationId xmlns:a16="http://schemas.microsoft.com/office/drawing/2014/main" id="{ED1E00D0-966D-5D48-A24C-CF9EC2D51A4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88739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59</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720DA4A-CCF1-5B40-860F-E24A82095EF3}"/>
              </a:ext>
            </a:extLst>
          </p:cNvPr>
          <p:cNvPicPr>
            <a:picLocks noChangeAspect="1"/>
          </p:cNvPicPr>
          <p:nvPr/>
        </p:nvPicPr>
        <p:blipFill rotWithShape="1">
          <a:blip r:embed="rId3"/>
          <a:srcRect l="10027" t="8723" r="9188" b="10834"/>
          <a:stretch/>
        </p:blipFill>
        <p:spPr>
          <a:xfrm>
            <a:off x="1385889" y="1289083"/>
            <a:ext cx="9244012" cy="5118380"/>
          </a:xfrm>
          <a:prstGeom prst="rect">
            <a:avLst/>
          </a:prstGeom>
        </p:spPr>
      </p:pic>
      <p:sp>
        <p:nvSpPr>
          <p:cNvPr id="14" name="Rounded Rectangle 13">
            <a:extLst>
              <a:ext uri="{FF2B5EF4-FFF2-40B4-BE49-F238E27FC236}">
                <a16:creationId xmlns:a16="http://schemas.microsoft.com/office/drawing/2014/main" id="{450FC867-2B80-4249-974E-6FF0BB4DEB39}"/>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196885-F051-3D43-BC3C-D06DC0756F67}"/>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8" name="Picture 7">
            <a:extLst>
              <a:ext uri="{FF2B5EF4-FFF2-40B4-BE49-F238E27FC236}">
                <a16:creationId xmlns:a16="http://schemas.microsoft.com/office/drawing/2014/main" id="{7E3114E7-283B-1B42-93B7-7FBEC5929CB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285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內容綱要</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199" y="1552353"/>
            <a:ext cx="10748963" cy="4624610"/>
          </a:xfrm>
        </p:spPr>
        <p:txBody>
          <a:bodyPr vert="horz" lIns="91440" tIns="45720" rIns="91440" bIns="45720" rtlCol="0">
            <a:normAutofit/>
          </a:bodyPr>
          <a:lstStyle/>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說明如何使用 </a:t>
            </a:r>
            <a:r>
              <a:rPr lang="en-US" altLang="zh-TW" dirty="0">
                <a:latin typeface="Calibri" pitchFamily="34" charset="0"/>
                <a:ea typeface="標楷體" pitchFamily="65" charset="-120"/>
              </a:rPr>
              <a:t>AWS </a:t>
            </a:r>
            <a:r>
              <a:rPr lang="zh-TW" altLang="en-US" dirty="0">
                <a:latin typeface="Calibri" pitchFamily="34" charset="0"/>
                <a:ea typeface="標楷體" pitchFamily="65" charset="-120"/>
              </a:rPr>
              <a:t>帳戶的最佳實務</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架構完善的框架和設計原則</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高可用性和可靠性</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描述</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設計決策的業務影響</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描述</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如何設置組織結構以簡化帳單和提高帳戶可見性</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替代支援選項和功能</a:t>
            </a:r>
            <a:endParaRPr lang="en-US" dirty="0">
              <a:latin typeface="Calibri" pitchFamily="34" charset="0"/>
              <a:ea typeface="標楷體" pitchFamily="65"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6</a:t>
            </a:fld>
            <a:endParaRPr lang="en-US"/>
          </a:p>
        </p:txBody>
      </p:sp>
      <p:pic>
        <p:nvPicPr>
          <p:cNvPr id="7" name="Picture 6">
            <a:extLst>
              <a:ext uri="{FF2B5EF4-FFF2-40B4-BE49-F238E27FC236}">
                <a16:creationId xmlns:a16="http://schemas.microsoft.com/office/drawing/2014/main" id="{908AB27F-AEA9-204D-8E08-1476B1FCEBC3}"/>
              </a:ext>
            </a:extLst>
          </p:cNvPr>
          <p:cNvPicPr>
            <a:picLocks noChangeAspect="1"/>
          </p:cNvPicPr>
          <p:nvPr/>
        </p:nvPicPr>
        <p:blipFill>
          <a:blip r:embed="rId2"/>
          <a:stretch>
            <a:fillRect/>
          </a:stretch>
        </p:blipFill>
        <p:spPr>
          <a:xfrm>
            <a:off x="11032138" y="172483"/>
            <a:ext cx="1017108" cy="1017108"/>
          </a:xfrm>
          <a:prstGeom prst="rect">
            <a:avLst/>
          </a:prstGeom>
        </p:spPr>
      </p:pic>
      <p:pic>
        <p:nvPicPr>
          <p:cNvPr id="9" name="Picture 8">
            <a:extLst>
              <a:ext uri="{FF2B5EF4-FFF2-40B4-BE49-F238E27FC236}">
                <a16:creationId xmlns:a16="http://schemas.microsoft.com/office/drawing/2014/main" id="{F7BC3A0C-96E8-8B42-87B4-23DE5A04F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119E75AD-E031-E84C-BAEF-1645BC16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2170260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60</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9" name="Picture 8">
            <a:extLst>
              <a:ext uri="{FF2B5EF4-FFF2-40B4-BE49-F238E27FC236}">
                <a16:creationId xmlns:a16="http://schemas.microsoft.com/office/drawing/2014/main" id="{3D44F398-7B54-7E44-94FA-7E34CC2A00EB}"/>
              </a:ext>
            </a:extLst>
          </p:cNvPr>
          <p:cNvPicPr>
            <a:picLocks noChangeAspect="1"/>
          </p:cNvPicPr>
          <p:nvPr/>
        </p:nvPicPr>
        <p:blipFill rotWithShape="1">
          <a:blip r:embed="rId3"/>
          <a:srcRect l="10027" t="8723" r="9188" b="10834"/>
          <a:stretch/>
        </p:blipFill>
        <p:spPr>
          <a:xfrm>
            <a:off x="1467213" y="1303604"/>
            <a:ext cx="9244012" cy="511838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700961"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Serverless Backend</a:t>
            </a:r>
            <a:endParaRPr lang="en-US" sz="4000" dirty="0"/>
          </a:p>
          <a:p>
            <a:r>
              <a:rPr lang="en-US" sz="4000" b="1" dirty="0">
                <a:solidFill>
                  <a:srgbClr val="C00000"/>
                </a:solidFill>
              </a:rPr>
              <a:t>Amazon DynamoDB </a:t>
            </a:r>
            <a:r>
              <a:rPr lang="en-US" sz="4000" dirty="0"/>
              <a:t>provides a persistence layer where data can be stored by the API's </a:t>
            </a:r>
            <a:r>
              <a:rPr lang="en-US" sz="4000" b="1" dirty="0">
                <a:solidFill>
                  <a:srgbClr val="C00000"/>
                </a:solidFill>
              </a:rPr>
              <a:t>Lambda</a:t>
            </a:r>
            <a:r>
              <a:rPr lang="en-US" sz="4000" dirty="0"/>
              <a:t> function.</a:t>
            </a:r>
          </a:p>
        </p:txBody>
      </p:sp>
      <p:pic>
        <p:nvPicPr>
          <p:cNvPr id="10" name="Picture 9">
            <a:extLst>
              <a:ext uri="{FF2B5EF4-FFF2-40B4-BE49-F238E27FC236}">
                <a16:creationId xmlns:a16="http://schemas.microsoft.com/office/drawing/2014/main" id="{EF3E0F65-D625-2848-8BC6-4ABBFAE025C0}"/>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838027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61</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pic>
        <p:nvPicPr>
          <p:cNvPr id="9" name="Picture 8">
            <a:extLst>
              <a:ext uri="{FF2B5EF4-FFF2-40B4-BE49-F238E27FC236}">
                <a16:creationId xmlns:a16="http://schemas.microsoft.com/office/drawing/2014/main" id="{2F246C37-7090-4741-B7D5-6E46F53A92C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49941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858125"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RESTful API</a:t>
            </a:r>
          </a:p>
          <a:p>
            <a:r>
              <a:rPr lang="en-US" sz="4000" dirty="0"/>
              <a:t>JavaScript executed in the browser sends and receives data from a public backend API built using </a:t>
            </a:r>
            <a:r>
              <a:rPr lang="en-US" sz="4000" b="1" dirty="0">
                <a:solidFill>
                  <a:srgbClr val="C00000"/>
                </a:solidFill>
              </a:rPr>
              <a:t>Lambda</a:t>
            </a:r>
            <a:r>
              <a:rPr lang="en-US" sz="4000" dirty="0"/>
              <a:t> and </a:t>
            </a:r>
            <a:r>
              <a:rPr lang="en-US" sz="4000" b="1" dirty="0">
                <a:solidFill>
                  <a:srgbClr val="C00000"/>
                </a:solidFill>
              </a:rPr>
              <a:t>API Gateway</a:t>
            </a:r>
            <a:r>
              <a:rPr lang="en-US" sz="4000" dirty="0"/>
              <a:t>.</a:t>
            </a:r>
          </a:p>
        </p:txBody>
      </p:sp>
      <p:pic>
        <p:nvPicPr>
          <p:cNvPr id="9" name="Picture 8">
            <a:extLst>
              <a:ext uri="{FF2B5EF4-FFF2-40B4-BE49-F238E27FC236}">
                <a16:creationId xmlns:a16="http://schemas.microsoft.com/office/drawing/2014/main" id="{6D81F840-A25B-034A-8093-B7348BB5D145}"/>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95925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10858500" cy="5016758"/>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Terminate resources</a:t>
            </a:r>
          </a:p>
          <a:p>
            <a:r>
              <a:rPr lang="en-US" sz="4000" dirty="0"/>
              <a:t>Resource Cleanup</a:t>
            </a:r>
          </a:p>
          <a:p>
            <a:r>
              <a:rPr lang="en-US" sz="4000" dirty="0"/>
              <a:t>You will terminate an </a:t>
            </a:r>
            <a:r>
              <a:rPr lang="en-US" sz="4000" b="1" dirty="0">
                <a:solidFill>
                  <a:srgbClr val="C00000"/>
                </a:solidFill>
              </a:rPr>
              <a:t>Amazon S3 </a:t>
            </a:r>
            <a:r>
              <a:rPr lang="en-US" sz="4000" dirty="0"/>
              <a:t>bucket, an </a:t>
            </a:r>
            <a:r>
              <a:rPr lang="en-US" sz="4000" b="1" dirty="0">
                <a:solidFill>
                  <a:srgbClr val="C00000"/>
                </a:solidFill>
              </a:rPr>
              <a:t>Amazon Cognito </a:t>
            </a:r>
            <a:r>
              <a:rPr lang="en-US" sz="4000" dirty="0"/>
              <a:t>User Pool, an </a:t>
            </a:r>
            <a:r>
              <a:rPr lang="en-US" sz="4000" b="1" dirty="0">
                <a:solidFill>
                  <a:srgbClr val="C00000"/>
                </a:solidFill>
              </a:rPr>
              <a:t>AWS Lambda </a:t>
            </a:r>
            <a:r>
              <a:rPr lang="en-US" sz="4000" dirty="0"/>
              <a:t>function, an </a:t>
            </a:r>
            <a:r>
              <a:rPr lang="en-US" sz="4000" b="1" dirty="0">
                <a:solidFill>
                  <a:srgbClr val="C00000"/>
                </a:solidFill>
              </a:rPr>
              <a:t>IAM</a:t>
            </a:r>
            <a:r>
              <a:rPr lang="en-US" sz="4000" dirty="0"/>
              <a:t> role, a </a:t>
            </a:r>
            <a:r>
              <a:rPr lang="en-US" sz="4000" b="1" dirty="0">
                <a:solidFill>
                  <a:srgbClr val="C00000"/>
                </a:solidFill>
              </a:rPr>
              <a:t>DynamoDB</a:t>
            </a:r>
            <a:r>
              <a:rPr lang="en-US" sz="4000" dirty="0"/>
              <a:t> table, a </a:t>
            </a:r>
            <a:r>
              <a:rPr lang="en-US" sz="4000" b="1" dirty="0">
                <a:solidFill>
                  <a:srgbClr val="C00000"/>
                </a:solidFill>
              </a:rPr>
              <a:t>REST API</a:t>
            </a:r>
            <a:r>
              <a:rPr lang="en-US" sz="4000" dirty="0"/>
              <a:t>, and a </a:t>
            </a:r>
            <a:r>
              <a:rPr lang="en-US" sz="4000" b="1" dirty="0">
                <a:solidFill>
                  <a:srgbClr val="C00000"/>
                </a:solidFill>
              </a:rPr>
              <a:t>CloudWatch</a:t>
            </a:r>
            <a:r>
              <a:rPr lang="en-US" sz="4000" dirty="0"/>
              <a:t> Log. </a:t>
            </a:r>
            <a:br>
              <a:rPr lang="en-US" sz="4000" dirty="0"/>
            </a:br>
            <a:r>
              <a:rPr lang="en-US" sz="4000" dirty="0"/>
              <a:t>It is a best practice to </a:t>
            </a:r>
            <a:r>
              <a:rPr lang="en-US" sz="4000" dirty="0">
                <a:solidFill>
                  <a:srgbClr val="FF0000"/>
                </a:solidFill>
              </a:rPr>
              <a:t>delete resources </a:t>
            </a:r>
            <a:r>
              <a:rPr lang="en-US" sz="4000" dirty="0"/>
              <a:t>you are no longer using to avoid unwanted charges.</a:t>
            </a:r>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5</a:t>
            </a:r>
          </a:p>
        </p:txBody>
      </p:sp>
      <p:pic>
        <p:nvPicPr>
          <p:cNvPr id="8" name="Picture 7">
            <a:extLst>
              <a:ext uri="{FF2B5EF4-FFF2-40B4-BE49-F238E27FC236}">
                <a16:creationId xmlns:a16="http://schemas.microsoft.com/office/drawing/2014/main" id="{FAE31192-1B7C-AF49-A903-6E8C863BDE6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709885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64645"/>
            <a:ext cx="10515600" cy="1017109"/>
          </a:xfrm>
        </p:spPr>
        <p:txBody>
          <a:bodyPr/>
          <a:lstStyle/>
          <a:p>
            <a:r>
              <a:rPr lang="en-US" dirty="0">
                <a:latin typeface="+mn-lt"/>
              </a:rPr>
              <a:t>Summary</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64</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spTree>
    <p:extLst>
      <p:ext uri="{BB962C8B-B14F-4D97-AF65-F5344CB8AC3E}">
        <p14:creationId xmlns:p14="http://schemas.microsoft.com/office/powerpoint/2010/main" val="1428133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hlinkClick r:id="rId8"/>
              </a:rPr>
              <a:t>http://web.ntpu.edu.tw/~myday/teaching.htm#1102FBCC</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9"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2022)</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(1102)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(2022.02 - 2022.06)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文</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3F10_L)</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10"/>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3"/>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4"/>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5"/>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6"/>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206631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Outline</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7</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pic>
        <p:nvPicPr>
          <p:cNvPr id="9" name="Picture 8">
            <a:extLst>
              <a:ext uri="{FF2B5EF4-FFF2-40B4-BE49-F238E27FC236}">
                <a16:creationId xmlns:a16="http://schemas.microsoft.com/office/drawing/2014/main" id="{ED9A5D0E-8DE6-654E-9DAE-9BE992278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DE8EC617-4BA4-9B48-8842-3C8F05960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5111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8</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fontScale="92500" lnSpcReduction="10000"/>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rgbClr val="FF0000"/>
                </a:solidFill>
                <a:latin typeface="Calibri" pitchFamily="34" charset="0"/>
                <a:ea typeface="標楷體" pitchFamily="65" charset="-120"/>
              </a:rPr>
              <a:t>1   2022/02/23   </a:t>
            </a:r>
            <a:r>
              <a:rPr lang="zh-TW" altLang="en-US" dirty="0">
                <a:solidFill>
                  <a:srgbClr val="FF0000"/>
                </a:solidFill>
                <a:latin typeface="Calibri" pitchFamily="34" charset="0"/>
                <a:ea typeface="標楷體" pitchFamily="65" charset="-120"/>
              </a:rPr>
              <a:t>雲端概念概述 </a:t>
            </a:r>
            <a:br>
              <a:rPr lang="en-US" altLang="zh-TW" dirty="0">
                <a:solidFill>
                  <a:srgbClr val="FF0000"/>
                </a:solidFill>
                <a:latin typeface="Calibri" pitchFamily="34" charset="0"/>
                <a:ea typeface="標楷體" pitchFamily="65" charset="-120"/>
              </a:rPr>
            </a:br>
            <a:r>
              <a:rPr lang="en-US" altLang="zh-TW" dirty="0">
                <a:solidFill>
                  <a:srgbClr val="FF0000"/>
                </a:solidFill>
                <a:latin typeface="Calibri" pitchFamily="34" charset="0"/>
                <a:ea typeface="標楷體" pitchFamily="65" charset="-120"/>
              </a:rPr>
              <a:t>                              (Cloud Concepts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2   2022/03/02   </a:t>
            </a:r>
            <a:r>
              <a:rPr lang="zh-TW" altLang="en-US" dirty="0">
                <a:latin typeface="Calibri" pitchFamily="34" charset="0"/>
                <a:ea typeface="標楷體" pitchFamily="65" charset="-120"/>
              </a:rPr>
              <a:t>雲端經濟與計費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Economics and Billing)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3   2022/03/09   AWS</a:t>
            </a:r>
            <a:r>
              <a:rPr lang="zh-TW" altLang="en-US" dirty="0">
                <a:latin typeface="Calibri" pitchFamily="34" charset="0"/>
                <a:ea typeface="標楷體" pitchFamily="65" charset="-120"/>
              </a:rPr>
              <a:t>全球基礎設施概述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Global Infrastructure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4   2022/03/16   AWS</a:t>
            </a:r>
            <a:r>
              <a:rPr lang="zh-TW" altLang="en-US" dirty="0">
                <a:latin typeface="Calibri" pitchFamily="34" charset="0"/>
                <a:ea typeface="標楷體" pitchFamily="65" charset="-120"/>
              </a:rPr>
              <a:t>雲端安全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Cloud Security)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5   2022/03/23   </a:t>
            </a:r>
            <a:r>
              <a:rPr lang="zh-TW" altLang="en-US" dirty="0">
                <a:latin typeface="Calibri" pitchFamily="34" charset="0"/>
                <a:ea typeface="標楷體" pitchFamily="65" charset="-120"/>
              </a:rPr>
              <a:t>網路和內容交付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(Networking and Content Delivery)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6   2022/03/30   </a:t>
            </a:r>
            <a:r>
              <a:rPr lang="zh-TW" altLang="en-US" dirty="0">
                <a:latin typeface="Calibri" pitchFamily="34" charset="0"/>
                <a:ea typeface="標楷體" pitchFamily="65" charset="-120"/>
              </a:rPr>
              <a:t>雲端計算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Compute)</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97027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9</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7   2022/04/06   </a:t>
            </a:r>
            <a:r>
              <a:rPr lang="zh-TW" altLang="en-US" dirty="0">
                <a:solidFill>
                  <a:schemeClr val="bg1">
                    <a:lumMod val="65000"/>
                  </a:schemeClr>
                </a:solidFill>
                <a:latin typeface="Calibri" pitchFamily="34" charset="0"/>
                <a:ea typeface="標楷體" pitchFamily="65" charset="-120"/>
              </a:rPr>
              <a:t>放假一天 </a:t>
            </a:r>
            <a:r>
              <a:rPr lang="en-US" altLang="zh-TW" dirty="0">
                <a:solidFill>
                  <a:schemeClr val="bg1">
                    <a:lumMod val="65000"/>
                  </a:schemeClr>
                </a:solidFill>
                <a:latin typeface="Calibri" pitchFamily="34" charset="0"/>
                <a:ea typeface="標楷體" pitchFamily="65" charset="-120"/>
              </a:rPr>
              <a:t>(Make-up Holiday, No Classes)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8   2022/04/13   </a:t>
            </a:r>
            <a:r>
              <a:rPr lang="zh-TW" altLang="en-US" dirty="0">
                <a:latin typeface="Calibri" pitchFamily="34" charset="0"/>
                <a:ea typeface="標楷體" pitchFamily="65" charset="-120"/>
              </a:rPr>
              <a:t>雲端儲存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Storage)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9   2022/04/20   </a:t>
            </a:r>
            <a:r>
              <a:rPr lang="zh-TW" altLang="en-US" dirty="0">
                <a:latin typeface="Calibri" pitchFamily="34" charset="0"/>
                <a:ea typeface="標楷體" pitchFamily="65" charset="-120"/>
              </a:rPr>
              <a:t>雲端數據庫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Databases)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10   2022/04/27   </a:t>
            </a:r>
            <a:r>
              <a:rPr lang="zh-TW" altLang="en-US" dirty="0">
                <a:latin typeface="Calibri" pitchFamily="34" charset="0"/>
                <a:ea typeface="標楷體" pitchFamily="65" charset="-120"/>
              </a:rPr>
              <a:t>雲端架構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Architecture)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11   2022/05/04   </a:t>
            </a:r>
            <a:r>
              <a:rPr lang="zh-TW" altLang="en-US" dirty="0">
                <a:latin typeface="Calibri" pitchFamily="34" charset="0"/>
                <a:ea typeface="標楷體" pitchFamily="65" charset="-120"/>
              </a:rPr>
              <a:t>雲端自動擴展和監控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Automatic Scaling and Monitoring)</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12   2022/05/11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697613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3248</Words>
  <Application>Microsoft Macintosh PowerPoint</Application>
  <PresentationFormat>Widescreen</PresentationFormat>
  <Paragraphs>395</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Amazon Ember Light</vt:lpstr>
      <vt:lpstr>Arial Unicode MS</vt:lpstr>
      <vt:lpstr>DFKai-SB</vt:lpstr>
      <vt:lpstr>DFKai-SB</vt:lpstr>
      <vt:lpstr>Heiti TC Medium</vt:lpstr>
      <vt:lpstr>Arial</vt:lpstr>
      <vt:lpstr>Calibri</vt:lpstr>
      <vt:lpstr>Calibri Light</vt:lpstr>
      <vt:lpstr>Office Theme</vt:lpstr>
      <vt:lpstr>企業雲端運算入門  (Foundation of Business Cloud Computing)</vt:lpstr>
      <vt:lpstr>PowerPoint Presentation</vt:lpstr>
      <vt:lpstr>國立臺北大學 110學年度第2學期 課程大綱 Spring 2022 (2022.02 - 2022.06)</vt:lpstr>
      <vt:lpstr>教學目標</vt:lpstr>
      <vt:lpstr>Course Objectives</vt:lpstr>
      <vt:lpstr>內容綱要</vt:lpstr>
      <vt:lpstr>Course Outline</vt:lpstr>
      <vt:lpstr>課程大綱 (Syllabus)</vt:lpstr>
      <vt:lpstr>課程大綱 (Syllabus)</vt:lpstr>
      <vt:lpstr>課程大綱 (Syllabus)</vt:lpstr>
      <vt:lpstr>評量方式 (Evaluation Methods)</vt:lpstr>
      <vt:lpstr>其他參考資料 (Other References)</vt:lpstr>
      <vt:lpstr>PowerPoint Presentation</vt:lpstr>
      <vt:lpstr>AWS Certified Cloud Practitioner</vt:lpstr>
      <vt:lpstr>AWS Certified Solutions Architect – Associate</vt:lpstr>
      <vt:lpstr>AWS Academy and Certifications</vt:lpstr>
      <vt:lpstr>AWS Academy and Certifications</vt:lpstr>
      <vt:lpstr>AWS Certified Cloud Practitioner  (CLF-C01) </vt:lpstr>
      <vt:lpstr>AWS Certified Solutions Architect –  Associate (SAA-C02) </vt:lpstr>
      <vt:lpstr>AWS Certified Cloud Practitioner  (CLF-C01) </vt:lpstr>
      <vt:lpstr>AWS Certified Cloud Practitioner  (CLF-C01) </vt:lpstr>
      <vt:lpstr>AWS Certified Cloud Practitioner  (CLF-C01) </vt:lpstr>
      <vt:lpstr>AWS Certified Cloud Practitioner  (CLF-C01) </vt:lpstr>
      <vt:lpstr>AWS Certified Cloud Practitioner  (CLF-C01) </vt:lpstr>
      <vt:lpstr>AWS Certified Solutions Architect –  Associate (SAA-C02) </vt:lpstr>
      <vt:lpstr>AWS Certified Solutions Architect –  Associate (SAA-C02) </vt:lpstr>
      <vt:lpstr>AWS Certified Solutions Architect –  Associate (SAA-C02) </vt:lpstr>
      <vt:lpstr>AWS Certified Solutions Architect –  Associate (SAA-C02) </vt:lpstr>
      <vt:lpstr>AWS Certified Solutions Architect –  Associate (SAA-C02) </vt:lpstr>
      <vt:lpstr>AWS Products and Services</vt:lpstr>
      <vt:lpstr>AWS Compute</vt:lpstr>
      <vt:lpstr>AWS Database</vt:lpstr>
      <vt:lpstr>AWS Storage</vt:lpstr>
      <vt:lpstr>AWS Networking &amp; Content Dilivery</vt:lpstr>
      <vt:lpstr>AWS Security, Identity &amp; Compliance</vt:lpstr>
      <vt:lpstr>AWS Cost Management</vt:lpstr>
      <vt:lpstr>AWS Services</vt:lpstr>
      <vt:lpstr>AWS Services</vt:lpstr>
      <vt:lpstr>Web Application  with    AWS Core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AWS  Serverless Architecture</vt:lpstr>
      <vt:lpstr>AWS Serverless Airline Booking</vt:lpstr>
      <vt:lpstr>AWS Serverless Airline Booking  Stack</vt:lpstr>
      <vt:lpstr>AWS Serverless Airline Booking  High level infrastructure architecture</vt:lpstr>
      <vt:lpstr>AWS Serverless Architecture AWS Operational Responsibility Models</vt:lpstr>
      <vt:lpstr>Build  a  Serverless  Web Application</vt:lpstr>
      <vt:lpstr>Build a Serverless Web Application</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Summary</vt:lpstr>
      <vt:lpstr>企業雲端運算入門  (Foundation of Business Cloud Computing)</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企業雲端運算入門 (Foundation of Business Cloud Computing)</dc:title>
  <dc:subject/>
  <dc:creator>MYDAY</dc:creator>
  <cp:keywords>企業雲端運算入門 (Foundation of Business Cloud Computing)</cp:keywords>
  <dc:description>企業雲端運算入門 (Foundation of Business Cloud Computing), AWS Academy Cloud Foundations, ACF, AWS Cloud Practitioner</dc:description>
  <cp:lastModifiedBy>imyday@gmail.com</cp:lastModifiedBy>
  <cp:revision>141</cp:revision>
  <cp:lastPrinted>2020-12-23T14:44:17Z</cp:lastPrinted>
  <dcterms:created xsi:type="dcterms:W3CDTF">2019-09-12T03:09:52Z</dcterms:created>
  <dcterms:modified xsi:type="dcterms:W3CDTF">2022-02-22T23:36:14Z</dcterms:modified>
  <cp:category/>
</cp:coreProperties>
</file>