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0"/>
  </p:notesMasterIdLst>
  <p:sldIdLst>
    <p:sldId id="3462" r:id="rId2"/>
    <p:sldId id="3780" r:id="rId3"/>
    <p:sldId id="3784" r:id="rId4"/>
    <p:sldId id="3785" r:id="rId5"/>
    <p:sldId id="3804" r:id="rId6"/>
    <p:sldId id="3803" r:id="rId7"/>
    <p:sldId id="3794" r:id="rId8"/>
    <p:sldId id="2758" r:id="rId9"/>
    <p:sldId id="1398" r:id="rId10"/>
    <p:sldId id="1399" r:id="rId11"/>
    <p:sldId id="2716" r:id="rId12"/>
    <p:sldId id="3822" r:id="rId13"/>
    <p:sldId id="3793" r:id="rId14"/>
    <p:sldId id="3222" r:id="rId15"/>
    <p:sldId id="3164" r:id="rId16"/>
    <p:sldId id="1413" r:id="rId17"/>
    <p:sldId id="1414" r:id="rId18"/>
    <p:sldId id="1415" r:id="rId19"/>
    <p:sldId id="1416" r:id="rId20"/>
    <p:sldId id="1498" r:id="rId21"/>
    <p:sldId id="1625" r:id="rId22"/>
    <p:sldId id="1626" r:id="rId23"/>
    <p:sldId id="2796" r:id="rId24"/>
    <p:sldId id="1274" r:id="rId25"/>
    <p:sldId id="1281" r:id="rId26"/>
    <p:sldId id="1282" r:id="rId27"/>
    <p:sldId id="1283" r:id="rId28"/>
    <p:sldId id="2762" r:id="rId29"/>
    <p:sldId id="3777" r:id="rId30"/>
    <p:sldId id="3786" r:id="rId31"/>
    <p:sldId id="3790" r:id="rId32"/>
    <p:sldId id="3789" r:id="rId33"/>
    <p:sldId id="3791" r:id="rId34"/>
    <p:sldId id="3795" r:id="rId35"/>
    <p:sldId id="2992" r:id="rId36"/>
    <p:sldId id="2718" r:id="rId37"/>
    <p:sldId id="1622" r:id="rId38"/>
    <p:sldId id="2719" r:id="rId39"/>
    <p:sldId id="1601" r:id="rId40"/>
    <p:sldId id="860" r:id="rId41"/>
    <p:sldId id="861" r:id="rId42"/>
    <p:sldId id="876" r:id="rId43"/>
    <p:sldId id="877" r:id="rId44"/>
    <p:sldId id="2729" r:id="rId45"/>
    <p:sldId id="2730" r:id="rId46"/>
    <p:sldId id="2731" r:id="rId47"/>
    <p:sldId id="2732" r:id="rId48"/>
    <p:sldId id="2733" r:id="rId49"/>
    <p:sldId id="2735" r:id="rId50"/>
    <p:sldId id="2736" r:id="rId51"/>
    <p:sldId id="1613" r:id="rId52"/>
    <p:sldId id="1619" r:id="rId53"/>
    <p:sldId id="1616" r:id="rId54"/>
    <p:sldId id="1588" r:id="rId55"/>
    <p:sldId id="1617" r:id="rId56"/>
    <p:sldId id="1618" r:id="rId57"/>
    <p:sldId id="1620" r:id="rId58"/>
    <p:sldId id="1621" r:id="rId59"/>
    <p:sldId id="2720" r:id="rId60"/>
    <p:sldId id="1845" r:id="rId61"/>
    <p:sldId id="3816" r:id="rId62"/>
    <p:sldId id="3818" r:id="rId63"/>
    <p:sldId id="3819" r:id="rId64"/>
    <p:sldId id="3820" r:id="rId65"/>
    <p:sldId id="1846" r:id="rId66"/>
    <p:sldId id="1848" r:id="rId67"/>
    <p:sldId id="2721" r:id="rId68"/>
    <p:sldId id="2722" r:id="rId69"/>
    <p:sldId id="1824" r:id="rId70"/>
    <p:sldId id="1844" r:id="rId71"/>
    <p:sldId id="1825" r:id="rId72"/>
    <p:sldId id="1826" r:id="rId73"/>
    <p:sldId id="3798" r:id="rId74"/>
    <p:sldId id="3799" r:id="rId75"/>
    <p:sldId id="3800" r:id="rId76"/>
    <p:sldId id="3801" r:id="rId77"/>
    <p:sldId id="3136" r:id="rId78"/>
    <p:sldId id="3137" r:id="rId79"/>
    <p:sldId id="3802" r:id="rId80"/>
    <p:sldId id="3139" r:id="rId81"/>
    <p:sldId id="3140" r:id="rId82"/>
    <p:sldId id="3141" r:id="rId83"/>
    <p:sldId id="3142" r:id="rId84"/>
    <p:sldId id="1823" r:id="rId85"/>
    <p:sldId id="1842" r:id="rId86"/>
    <p:sldId id="1822" r:id="rId87"/>
    <p:sldId id="1840" r:id="rId88"/>
    <p:sldId id="1841" r:id="rId89"/>
    <p:sldId id="3143" r:id="rId90"/>
    <p:sldId id="3132" r:id="rId91"/>
    <p:sldId id="3133" r:id="rId92"/>
    <p:sldId id="2795" r:id="rId93"/>
    <p:sldId id="2788" r:id="rId94"/>
    <p:sldId id="3134" r:id="rId95"/>
    <p:sldId id="3135" r:id="rId96"/>
    <p:sldId id="2792" r:id="rId97"/>
    <p:sldId id="2793" r:id="rId98"/>
    <p:sldId id="2794" r:id="rId99"/>
    <p:sldId id="3148" r:id="rId100"/>
    <p:sldId id="3149" r:id="rId101"/>
    <p:sldId id="3813" r:id="rId102"/>
    <p:sldId id="3144" r:id="rId103"/>
    <p:sldId id="3117" r:id="rId104"/>
    <p:sldId id="3138" r:id="rId105"/>
    <p:sldId id="3805" r:id="rId106"/>
    <p:sldId id="3807" r:id="rId107"/>
    <p:sldId id="3806" r:id="rId108"/>
    <p:sldId id="1729" r:id="rId109"/>
    <p:sldId id="2761" r:id="rId110"/>
    <p:sldId id="1730" r:id="rId111"/>
    <p:sldId id="2997" r:id="rId112"/>
    <p:sldId id="1586" r:id="rId113"/>
    <p:sldId id="1819" r:id="rId114"/>
    <p:sldId id="1821" r:id="rId115"/>
    <p:sldId id="2760" r:id="rId116"/>
    <p:sldId id="1820" r:id="rId117"/>
    <p:sldId id="3007" r:id="rId118"/>
    <p:sldId id="2959" r:id="rId119"/>
    <p:sldId id="2960" r:id="rId120"/>
    <p:sldId id="2962" r:id="rId121"/>
    <p:sldId id="2964" r:id="rId122"/>
    <p:sldId id="2963" r:id="rId123"/>
    <p:sldId id="3009" r:id="rId124"/>
    <p:sldId id="3814" r:id="rId125"/>
    <p:sldId id="3815" r:id="rId126"/>
    <p:sldId id="3006" r:id="rId127"/>
    <p:sldId id="2956" r:id="rId128"/>
    <p:sldId id="1818" r:id="rId1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41"/>
    <p:restoredTop sz="92173"/>
  </p:normalViewPr>
  <p:slideViewPr>
    <p:cSldViewPr snapToGrid="0" snapToObjects="1">
      <p:cViewPr varScale="1">
        <p:scale>
          <a:sx n="70" d="100"/>
          <a:sy n="70" d="100"/>
        </p:scale>
        <p:origin x="208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3/1/22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3/1/22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3/1/22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3/1/22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3/1/22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3/1/22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3/1/22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3/1/22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3/1/22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3/1/22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3/1/22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3/1/22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3/1/22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hyperlink" Target="https://meet.google.com/paj-zhhj-m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oft.com/en-us/research/blog/turing-nlg-a-17-billion-parameter-language-model-by-microsoft/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huggingface/transformers" TargetMode="External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huggingface.co/docs/transformers/index" TargetMode="Externa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huggingface.co/" TargetMode="Externa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s://spacy.io/" TargetMode="External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://www.nltk.org/book/" TargetMode="Externa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s://radimrehurek.com/gensim/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s://textblob.readthedocs.io/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s://polyglot.readthedocs.io/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://scikit-learn.org/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aintpupython101" TargetMode="Externa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lab.research.google.com/drive/1FEG6DnGvwfUbeo4zJ1zTunjMqf2RkCrT" TargetMode="Externa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lab.research.google.com/drive/1FEG6DnGvwfUbeo4zJ1zTunjMqf2RkCrT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lab.research.google.com/drive/1FEG6DnGvwfUbeo4zJ1zTunjMqf2RkCrT" TargetMode="Externa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lab.research.google.com/drive/1FEG6DnGvwfUbeo4zJ1zTunjMqf2RkCrT" TargetMode="Externa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lab.research.google.com/drive/1FEG6DnGvwfUbeo4zJ1zTunjMqf2RkCrT" TargetMode="Externa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lab.research.google.com/drive/1FEG6DnGvwfUbeo4zJ1zTunjMqf2RkCrT" TargetMode="Externa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lp-with-transformers/notebooks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lp-with-transformers/notebooks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ltk.org/book/" TargetMode="External"/><Relationship Id="rId2" Type="http://schemas.openxmlformats.org/officeDocument/2006/relationships/hyperlink" Target="http://www.search-engines-book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aintpupython101" TargetMode="External"/><Relationship Id="rId5" Type="http://schemas.openxmlformats.org/officeDocument/2006/relationships/hyperlink" Target="https://notebooks.quantumstat.com/" TargetMode="External"/><Relationship Id="rId4" Type="http://schemas.openxmlformats.org/officeDocument/2006/relationships/hyperlink" Target="http://www.nltk.org/book_1ed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ww.amazon.com/Text-Analytics-Python-Practitioners-Processing/dp/1484243536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www.amazon.com/Applied-Text-Analysis-Python-Language-Aware/dp/1491963042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www.amazon.com/Machine-Learning-Text-Charu-Aggarwal/dp/3319735306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www.amazon.com/Introduction-Text-Mining-Research-Collection/dp/1506337007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Hands-Natural-Language-Processing-Python/dp/178913949X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www.amazon.com/Natural-Language-Processing-Transformers-Applications/dp/1098103246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www.amazon.com/Transformers-Natural-Language-Processing-architectures/dp/1800565798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www.amazon.com/Mastering-Transformers-state-art-processing/dp/1801077657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www.amazon.com/Practical-Natural-Language-Processing-Pragmatic/dp/1492054054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amazon.com/Practical-Natural-Language-Processing-Pragmatic/dp/149205405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Text_mining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facebookresearch/fastText/blob/master/pretrained-vectors.md" TargetMode="Externa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facebookresearch/fastText/blob/master/pretrained-vectors.md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hunlp/PLMpapers" TargetMode="Externa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819066" cy="191306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5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Foundations of Text Analytics: </a:t>
            </a:r>
            <a:br>
              <a:rPr lang="en-US" altLang="zh-TW" sz="5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5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Natural Language Processing (NLP)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02"/>
            <a:ext cx="9144000" cy="8276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 for Text Analytics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1102AITA02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(M5026) (Spring 2022)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2, 3, 4 (9:10-12:00) (B8F40)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2022-03-01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DBB581-E02B-0641-8942-DCE742BF27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12606" y="3143523"/>
            <a:ext cx="1779394" cy="17793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469D20B-C574-4E4A-9464-E6AC325AD393}"/>
              </a:ext>
            </a:extLst>
          </p:cNvPr>
          <p:cNvSpPr txBox="1"/>
          <p:nvPr/>
        </p:nvSpPr>
        <p:spPr>
          <a:xfrm>
            <a:off x="10471279" y="4775201"/>
            <a:ext cx="1582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dirty="0">
                <a:solidFill>
                  <a:schemeClr val="accent1"/>
                </a:solidFill>
                <a:hlinkClick r:id="rId16"/>
              </a:rPr>
              <a:t>https://meet.google.com/paj-zhhj-mya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962650"/>
          </a:xfrm>
        </p:spPr>
        <p:txBody>
          <a:bodyPr/>
          <a:lstStyle/>
          <a:p>
            <a:r>
              <a:rPr lang="en-US" altLang="zh-TW" sz="96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Natural Language Processing</a:t>
            </a:r>
            <a:br>
              <a:rPr lang="en-US" altLang="zh-TW" sz="96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96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(NLP) </a:t>
            </a:r>
            <a:endParaRPr lang="en-US" altLang="en-US" sz="96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4848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49A3EB3-FC5E-9849-8171-0A1139604A4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41946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66EE2-23DB-8847-BAAB-EBC698CE5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211" y="100455"/>
            <a:ext cx="11028784" cy="97539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Transformers Pre-trained Language Model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01E80D-0FDE-9C4E-A53B-B703F745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100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D80E04-7A64-9041-BB20-B062D8544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45" y="1412776"/>
            <a:ext cx="8861648" cy="49878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6FDD40-8C4D-7544-AEFC-6BAF56277E72}"/>
              </a:ext>
            </a:extLst>
          </p:cNvPr>
          <p:cNvSpPr txBox="1"/>
          <p:nvPr/>
        </p:nvSpPr>
        <p:spPr>
          <a:xfrm>
            <a:off x="2605324" y="6597353"/>
            <a:ext cx="6580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hlinkClick r:id="rId3"/>
              </a:rPr>
              <a:t>https://www.microsoft.com/en-us/research/blog/turing-nlg-a-17-billion-parameter-language-model-by-microsoft/</a:t>
            </a:r>
            <a:endParaRPr lang="en-US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DE7569-03B2-C84B-B1D9-4C0DE95F60A4}"/>
              </a:ext>
            </a:extLst>
          </p:cNvPr>
          <p:cNvSpPr txBox="1"/>
          <p:nvPr/>
        </p:nvSpPr>
        <p:spPr>
          <a:xfrm>
            <a:off x="2954834" y="4725145"/>
            <a:ext cx="13077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BERT-Large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340m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0ED7AC-AD88-234E-9476-0002BE54B8C8}"/>
              </a:ext>
            </a:extLst>
          </p:cNvPr>
          <p:cNvSpPr txBox="1"/>
          <p:nvPr/>
        </p:nvSpPr>
        <p:spPr>
          <a:xfrm>
            <a:off x="938610" y="6262201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C8432B-8D9A-754C-8FEE-AC36D3524E5A}"/>
              </a:ext>
            </a:extLst>
          </p:cNvPr>
          <p:cNvSpPr txBox="1"/>
          <p:nvPr/>
        </p:nvSpPr>
        <p:spPr>
          <a:xfrm>
            <a:off x="4105725" y="6262201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0517E7-9AEA-0E49-A375-09767C58BE9E}"/>
              </a:ext>
            </a:extLst>
          </p:cNvPr>
          <p:cNvSpPr txBox="1"/>
          <p:nvPr/>
        </p:nvSpPr>
        <p:spPr>
          <a:xfrm>
            <a:off x="7670326" y="6254931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01E867-3D4D-EF4F-BD7A-C0F0E775AC4E}"/>
              </a:ext>
            </a:extLst>
          </p:cNvPr>
          <p:cNvSpPr txBox="1"/>
          <p:nvPr/>
        </p:nvSpPr>
        <p:spPr>
          <a:xfrm>
            <a:off x="4460766" y="4365105"/>
            <a:ext cx="777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GPT-2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16A68D-7CC3-E14C-BCC8-F6D1C33AA089}"/>
              </a:ext>
            </a:extLst>
          </p:cNvPr>
          <p:cNvSpPr txBox="1"/>
          <p:nvPr/>
        </p:nvSpPr>
        <p:spPr>
          <a:xfrm>
            <a:off x="6123186" y="4716434"/>
            <a:ext cx="1078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RoBERTa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355m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F32030-DF4D-1840-9799-94CEB3819DA8}"/>
              </a:ext>
            </a:extLst>
          </p:cNvPr>
          <p:cNvSpPr txBox="1"/>
          <p:nvPr/>
        </p:nvSpPr>
        <p:spPr>
          <a:xfrm>
            <a:off x="6971011" y="5053361"/>
            <a:ext cx="11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DistilBERT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BF2FB0-7BBE-8745-A1C5-DB45BA000114}"/>
              </a:ext>
            </a:extLst>
          </p:cNvPr>
          <p:cNvSpPr txBox="1"/>
          <p:nvPr/>
        </p:nvSpPr>
        <p:spPr>
          <a:xfrm>
            <a:off x="5987414" y="3132258"/>
            <a:ext cx="1337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MegatronLM</a:t>
            </a:r>
            <a:endParaRPr 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8.3b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E54D9C-99AB-8341-B8D8-CF6504698272}"/>
              </a:ext>
            </a:extLst>
          </p:cNvPr>
          <p:cNvSpPr txBox="1"/>
          <p:nvPr/>
        </p:nvSpPr>
        <p:spPr>
          <a:xfrm>
            <a:off x="7422547" y="1412777"/>
            <a:ext cx="788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T-NLG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D3EFEE-EABC-1F4E-850E-D20A3A7B88EE}"/>
              </a:ext>
            </a:extLst>
          </p:cNvPr>
          <p:cNvSpPr txBox="1"/>
          <p:nvPr/>
        </p:nvSpPr>
        <p:spPr>
          <a:xfrm>
            <a:off x="9612829" y="6254931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E1286D-849A-AC46-8B98-B0F2E85E7CC5}"/>
              </a:ext>
            </a:extLst>
          </p:cNvPr>
          <p:cNvSpPr txBox="1"/>
          <p:nvPr/>
        </p:nvSpPr>
        <p:spPr>
          <a:xfrm>
            <a:off x="11209035" y="6228437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F4364C-09E6-A04E-B6E9-17291166EC3C}"/>
              </a:ext>
            </a:extLst>
          </p:cNvPr>
          <p:cNvSpPr txBox="1"/>
          <p:nvPr/>
        </p:nvSpPr>
        <p:spPr>
          <a:xfrm>
            <a:off x="8939182" y="1409656"/>
            <a:ext cx="29097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90+ Models</a:t>
            </a:r>
          </a:p>
        </p:txBody>
      </p:sp>
    </p:spTree>
    <p:extLst>
      <p:ext uri="{BB962C8B-B14F-4D97-AF65-F5344CB8AC3E}">
        <p14:creationId xmlns:p14="http://schemas.microsoft.com/office/powerpoint/2010/main" val="344972273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Transformers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101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855286-1E54-294A-B6EF-853F1CD566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8" t="8470" r="8787" b="3018"/>
          <a:stretch/>
        </p:blipFill>
        <p:spPr>
          <a:xfrm>
            <a:off x="928624" y="1236731"/>
            <a:ext cx="10334751" cy="532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6113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7578-0ED1-D948-B38F-D78F14A52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502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Pre-trained Models (PTM)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2C5418-15B3-2E4F-94DD-C3B6636BA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102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061743-ADDB-C045-862E-00B310596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006" y="835025"/>
            <a:ext cx="7349988" cy="56848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C975E8-9CEF-654C-877C-9CB151E30E1C}"/>
              </a:ext>
            </a:extLst>
          </p:cNvPr>
          <p:cNvSpPr txBox="1"/>
          <p:nvPr/>
        </p:nvSpPr>
        <p:spPr>
          <a:xfrm>
            <a:off x="1847528" y="6525344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Qiu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Xipeng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Tianxiang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Sun,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Yige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Xu,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Yunfan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Shao, Ning Dai,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Xuanjing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Huang. "Pre-trained Models for Natural Language Processing: A Survey."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preprint arXiv:2003.08271 (2020).</a:t>
            </a:r>
          </a:p>
        </p:txBody>
      </p:sp>
    </p:spTree>
    <p:extLst>
      <p:ext uri="{BB962C8B-B14F-4D97-AF65-F5344CB8AC3E}">
        <p14:creationId xmlns:p14="http://schemas.microsoft.com/office/powerpoint/2010/main" val="204055026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648CB-850D-8641-9A6E-DCA5D0F5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103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559B01-3AD1-594F-9317-80400EC3A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882352"/>
            <a:ext cx="8305800" cy="5715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B0A8986-8592-344F-834A-AB2E673F7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502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Pre-trained Models (PTM)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18D36A-0654-A341-9962-36553415780E}"/>
              </a:ext>
            </a:extLst>
          </p:cNvPr>
          <p:cNvSpPr txBox="1"/>
          <p:nvPr/>
        </p:nvSpPr>
        <p:spPr>
          <a:xfrm>
            <a:off x="1847528" y="6525344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Qiu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Xipeng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Tianxiang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Sun,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Yige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Xu,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Yunfan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Shao, Ning Dai,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Xuanjing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Huang. "Pre-trained Models for Natural Language Processing: A Survey."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preprint arXiv:2003.08271 (2020).</a:t>
            </a:r>
          </a:p>
        </p:txBody>
      </p:sp>
    </p:spTree>
    <p:extLst>
      <p:ext uri="{BB962C8B-B14F-4D97-AF65-F5344CB8AC3E}">
        <p14:creationId xmlns:p14="http://schemas.microsoft.com/office/powerpoint/2010/main" val="204225250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49342-6DBF-8041-B494-5C3D7F600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271" y="1742294"/>
            <a:ext cx="10676964" cy="485505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Transformers</a:t>
            </a:r>
          </a:p>
          <a:p>
            <a:pPr lvl="1"/>
            <a:r>
              <a:rPr lang="en-US" sz="2400" dirty="0" err="1"/>
              <a:t>pytorch</a:t>
            </a:r>
            <a:r>
              <a:rPr lang="en-US" sz="2400" dirty="0"/>
              <a:t>-transformers </a:t>
            </a:r>
          </a:p>
          <a:p>
            <a:pPr lvl="1"/>
            <a:r>
              <a:rPr lang="en-US" sz="2400" dirty="0" err="1"/>
              <a:t>pytorch</a:t>
            </a:r>
            <a:r>
              <a:rPr lang="en-US" sz="2400" dirty="0"/>
              <a:t>-pretrained-</a:t>
            </a:r>
            <a:r>
              <a:rPr lang="en-US" sz="2400" dirty="0" err="1"/>
              <a:t>bert</a:t>
            </a:r>
            <a:endParaRPr lang="en-US" sz="2400" dirty="0"/>
          </a:p>
          <a:p>
            <a:r>
              <a:rPr lang="en-US" sz="2400" dirty="0"/>
              <a:t>provides state-of-the-art general-purpose architectures </a:t>
            </a:r>
          </a:p>
          <a:p>
            <a:pPr lvl="1"/>
            <a:r>
              <a:rPr lang="en-US" sz="2400" dirty="0"/>
              <a:t>(BERT, GPT-2, </a:t>
            </a:r>
            <a:r>
              <a:rPr lang="en-US" sz="2400" dirty="0" err="1"/>
              <a:t>RoBERTa</a:t>
            </a:r>
            <a:r>
              <a:rPr lang="en-US" sz="2400" dirty="0"/>
              <a:t>, XLM, </a:t>
            </a:r>
            <a:r>
              <a:rPr lang="en-US" sz="2400" dirty="0" err="1"/>
              <a:t>DistilBert</a:t>
            </a:r>
            <a:r>
              <a:rPr lang="en-US" sz="2400" dirty="0"/>
              <a:t>, </a:t>
            </a:r>
            <a:r>
              <a:rPr lang="en-US" sz="2400" dirty="0" err="1"/>
              <a:t>XLNet</a:t>
            </a:r>
            <a:r>
              <a:rPr lang="en-US" sz="2400" dirty="0"/>
              <a:t>, CTRL...) </a:t>
            </a:r>
          </a:p>
          <a:p>
            <a:pPr lvl="1"/>
            <a:r>
              <a:rPr lang="en-US" sz="2400" dirty="0"/>
              <a:t>for Natural Language Understanding (NLU) and </a:t>
            </a:r>
            <a:br>
              <a:rPr lang="en-US" sz="2400" dirty="0"/>
            </a:br>
            <a:r>
              <a:rPr lang="en-US" sz="2400" dirty="0"/>
              <a:t>Natural Language Generation (NLG) </a:t>
            </a:r>
            <a:br>
              <a:rPr lang="en-US" sz="2400" dirty="0"/>
            </a:br>
            <a:r>
              <a:rPr lang="en-US" sz="2400" dirty="0"/>
              <a:t>with over 32+ pretrained models </a:t>
            </a:r>
            <a:br>
              <a:rPr lang="en-US" sz="2400" dirty="0"/>
            </a:br>
            <a:r>
              <a:rPr lang="en-US" sz="2400" dirty="0"/>
              <a:t>in 100+ languages </a:t>
            </a:r>
            <a:br>
              <a:rPr lang="en-US" sz="2400" dirty="0"/>
            </a:br>
            <a:r>
              <a:rPr lang="en-US" sz="2400" dirty="0"/>
              <a:t>and deep interoperability between </a:t>
            </a:r>
            <a:br>
              <a:rPr lang="en-US" sz="2400" dirty="0"/>
            </a:br>
            <a:r>
              <a:rPr lang="en-US" sz="2400" dirty="0"/>
              <a:t>TensorFlow 2.0 and </a:t>
            </a:r>
            <a:br>
              <a:rPr lang="en-US" sz="2400" dirty="0"/>
            </a:br>
            <a:r>
              <a:rPr lang="en-US" sz="2400" dirty="0" err="1"/>
              <a:t>PyTorch</a:t>
            </a:r>
            <a:r>
              <a:rPr lang="en-US" sz="24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22ECF-BED0-294A-87F8-114209502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104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ECAA3D3-4707-3F40-B59D-7F218192A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157018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Transformers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State-of-the-art Natural Language Processing for TensorFlow 2.0 and </a:t>
            </a:r>
            <a:r>
              <a:rPr lang="en-US" sz="3200" dirty="0" err="1">
                <a:solidFill>
                  <a:schemeClr val="accent1"/>
                </a:solidFill>
              </a:rPr>
              <a:t>PyTorch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013E47-F9E5-2F4D-9763-21A4F32FF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94618"/>
            <a:ext cx="2673921" cy="454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C629D2-FD48-F145-89A9-2741C5C47D2D}"/>
              </a:ext>
            </a:extLst>
          </p:cNvPr>
          <p:cNvSpPr txBox="1"/>
          <p:nvPr/>
        </p:nvSpPr>
        <p:spPr>
          <a:xfrm>
            <a:off x="4219525" y="6550344"/>
            <a:ext cx="354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3"/>
              </a:rPr>
              <a:t>https://github.com/huggingface/transformers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5614937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DAB6D-BEE4-494C-9FA9-379DC158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4EDD3B-FA6F-F948-B1A9-0C0567BAA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66" y="995184"/>
            <a:ext cx="11375880" cy="567815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8AE3BB1-5239-D646-81BD-3D786715A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3598"/>
          </a:xfrm>
        </p:spPr>
        <p:txBody>
          <a:bodyPr/>
          <a:lstStyle/>
          <a:p>
            <a:r>
              <a:rPr lang="en-US" dirty="0"/>
              <a:t>Hugging Face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93AD6C-28F2-7246-B0FA-FA565B6E7EF1}"/>
              </a:ext>
            </a:extLst>
          </p:cNvPr>
          <p:cNvSpPr txBox="1"/>
          <p:nvPr/>
        </p:nvSpPr>
        <p:spPr>
          <a:xfrm>
            <a:off x="2693551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https://huggingface.co/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7345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DAB6D-BEE4-494C-9FA9-379DC158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106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8AE3BB1-5239-D646-81BD-3D786715A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3598"/>
          </a:xfrm>
        </p:spPr>
        <p:txBody>
          <a:bodyPr/>
          <a:lstStyle/>
          <a:p>
            <a:r>
              <a:rPr lang="en-US" dirty="0"/>
              <a:t>Hugging Face Transformers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93AD6C-28F2-7246-B0FA-FA565B6E7EF1}"/>
              </a:ext>
            </a:extLst>
          </p:cNvPr>
          <p:cNvSpPr txBox="1"/>
          <p:nvPr/>
        </p:nvSpPr>
        <p:spPr>
          <a:xfrm>
            <a:off x="3048000" y="651363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https://huggingface.co/docs/transformers/index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33DA44-FBD2-7F49-AEFA-73F3B028D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22" y="1019790"/>
            <a:ext cx="10758357" cy="547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2939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DAB6D-BEE4-494C-9FA9-379DC158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107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8AE3BB1-5239-D646-81BD-3D786715A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20217"/>
          </a:xfrm>
        </p:spPr>
        <p:txBody>
          <a:bodyPr>
            <a:normAutofit fontScale="90000"/>
          </a:bodyPr>
          <a:lstStyle/>
          <a:p>
            <a:r>
              <a:rPr lang="en-US" dirty="0"/>
              <a:t>Hugging Face Tasks</a:t>
            </a:r>
            <a:br>
              <a:rPr lang="en-US" dirty="0"/>
            </a:br>
            <a:r>
              <a:rPr lang="en-US" dirty="0"/>
              <a:t>Natural Language Processing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93AD6C-28F2-7246-B0FA-FA565B6E7EF1}"/>
              </a:ext>
            </a:extLst>
          </p:cNvPr>
          <p:cNvSpPr txBox="1"/>
          <p:nvPr/>
        </p:nvSpPr>
        <p:spPr>
          <a:xfrm>
            <a:off x="3047999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https://huggingface.co/tasks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D89000-3E5B-A046-8E89-367C1A544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265" y="1555322"/>
            <a:ext cx="7143469" cy="498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6420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6034087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Text Analytics</a:t>
            </a:r>
            <a:br>
              <a:rPr lang="en-US" altLang="zh-TW" sz="96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en-US" sz="96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with Python</a:t>
            </a:r>
          </a:p>
        </p:txBody>
      </p:sp>
      <p:sp>
        <p:nvSpPr>
          <p:cNvPr id="1536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08EAB8C-93D2-2144-9253-06580194A94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30150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BBA75-280B-CE4F-819D-D713D2872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9000" dirty="0">
                <a:solidFill>
                  <a:srgbClr val="C00000"/>
                </a:solidFill>
              </a:rPr>
              <a:t>NLP </a:t>
            </a:r>
            <a:br>
              <a:rPr lang="en-US" sz="9000" dirty="0">
                <a:solidFill>
                  <a:srgbClr val="C00000"/>
                </a:solidFill>
              </a:rPr>
            </a:br>
            <a:r>
              <a:rPr lang="en-US" sz="9000" dirty="0">
                <a:solidFill>
                  <a:srgbClr val="C00000"/>
                </a:solidFill>
              </a:rPr>
              <a:t>Libraries </a:t>
            </a:r>
            <a:br>
              <a:rPr lang="en-US" sz="9000" dirty="0">
                <a:solidFill>
                  <a:srgbClr val="C00000"/>
                </a:solidFill>
              </a:rPr>
            </a:br>
            <a:r>
              <a:rPr lang="en-US" sz="9000" dirty="0">
                <a:solidFill>
                  <a:srgbClr val="C00000"/>
                </a:solidFill>
              </a:rPr>
              <a:t>and </a:t>
            </a:r>
            <a:br>
              <a:rPr lang="en-US" sz="9000" dirty="0">
                <a:solidFill>
                  <a:srgbClr val="C00000"/>
                </a:solidFill>
              </a:rPr>
            </a:br>
            <a:r>
              <a:rPr lang="en-US" sz="9000" dirty="0">
                <a:solidFill>
                  <a:srgbClr val="C00000"/>
                </a:solidFill>
              </a:rPr>
              <a:t>Tools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C6F00F-BB92-534A-8160-C08A86D20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109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4836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Text Analytics and Text Mining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11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E45F35-0B27-5847-A87F-1E0B7A42F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248" y="764705"/>
            <a:ext cx="8453216" cy="585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9068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AA4A022-986D-9E48-AE96-DE51E433A69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150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826" y="2205039"/>
            <a:ext cx="85264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4319588" y="6561138"/>
            <a:ext cx="35544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https://www.python.org/community/logos/</a:t>
            </a:r>
          </a:p>
        </p:txBody>
      </p:sp>
    </p:spTree>
    <p:extLst>
      <p:ext uri="{BB962C8B-B14F-4D97-AF65-F5344CB8AC3E}">
        <p14:creationId xmlns:p14="http://schemas.microsoft.com/office/powerpoint/2010/main" val="105229761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183CA-A995-E245-B72B-2A748F128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88086"/>
            <a:ext cx="8229600" cy="132469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spaCy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Natural Language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7D9F27-CD7C-8747-8DCE-15E2AFF8D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111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AD7CCB-A8CB-3847-B7A5-4B12909ADB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9075" y="1484785"/>
            <a:ext cx="9144000" cy="49916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30FF1F-3CAF-2949-AB6E-046EDE63BF81}"/>
              </a:ext>
            </a:extLst>
          </p:cNvPr>
          <p:cNvSpPr/>
          <p:nvPr/>
        </p:nvSpPr>
        <p:spPr>
          <a:xfrm>
            <a:off x="5175801" y="6508698"/>
            <a:ext cx="1770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https://spacy.io/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10365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itle 1"/>
          <p:cNvSpPr>
            <a:spLocks noGrp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r>
              <a:rPr lang="en-US" altLang="en-US" sz="3600">
                <a:solidFill>
                  <a:srgbClr val="4F81BD"/>
                </a:solidFill>
                <a:latin typeface="Calibri" charset="0"/>
                <a:ea typeface="標楷體" charset="-120"/>
              </a:rPr>
              <a:t>Natural Language Processing with Python</a:t>
            </a:r>
            <a:br>
              <a:rPr lang="en-US" altLang="en-US" sz="36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2800">
                <a:solidFill>
                  <a:srgbClr val="4F81BD"/>
                </a:solidFill>
                <a:latin typeface="Calibri" charset="0"/>
                <a:ea typeface="標楷體" charset="-120"/>
              </a:rPr>
              <a:t>– Analyzing Text with the Natural Language Toolkit</a:t>
            </a:r>
          </a:p>
        </p:txBody>
      </p:sp>
      <p:sp>
        <p:nvSpPr>
          <p:cNvPr id="1515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728A10C-B05D-7E4F-8AFF-FA5A8F4C2C9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51556" name="Rectangle 5"/>
          <p:cNvSpPr>
            <a:spLocks noChangeArrowheads="1"/>
          </p:cNvSpPr>
          <p:nvPr/>
        </p:nvSpPr>
        <p:spPr bwMode="auto">
          <a:xfrm>
            <a:off x="4800601" y="6459539"/>
            <a:ext cx="2709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2"/>
              </a:rPr>
              <a:t>http://www.nltk.org/book/</a:t>
            </a:r>
            <a:endParaRPr lang="en-US" altLang="en-US" sz="18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025" y="1124745"/>
            <a:ext cx="8023012" cy="52856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10464" y="1273073"/>
            <a:ext cx="281455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NLTK</a:t>
            </a:r>
          </a:p>
        </p:txBody>
      </p:sp>
    </p:spTree>
    <p:extLst>
      <p:ext uri="{BB962C8B-B14F-4D97-AF65-F5344CB8AC3E}">
        <p14:creationId xmlns:p14="http://schemas.microsoft.com/office/powerpoint/2010/main" val="88509535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en-US" sz="7200">
                <a:solidFill>
                  <a:schemeClr val="accent1"/>
                </a:solidFill>
              </a:rPr>
              <a:t>gensim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113</a:t>
            </a:fld>
            <a:endParaRPr lang="zh-TW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68761"/>
            <a:ext cx="9144000" cy="477557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91660" y="6488668"/>
            <a:ext cx="3608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https://radimrehurek.com/gensim/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48219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n-US" sz="6000" dirty="0" err="1">
                <a:solidFill>
                  <a:schemeClr val="accent1"/>
                </a:solidFill>
              </a:rPr>
              <a:t>TextBlob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114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836" y="1052013"/>
            <a:ext cx="7524328" cy="54903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62132" y="6528991"/>
            <a:ext cx="3262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https://textblob.readthedocs.io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39948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23416-1E8D-AA43-B268-C6E2BBC4B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115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D09BAE-094E-2D41-8673-21694ADEA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784" y="1268760"/>
            <a:ext cx="8460432" cy="513356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06C724F-5A30-5347-85C1-B2EF20B53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Polyglot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E0420E-4BDE-AF44-B3CC-4FED46DE9B63}"/>
              </a:ext>
            </a:extLst>
          </p:cNvPr>
          <p:cNvSpPr/>
          <p:nvPr/>
        </p:nvSpPr>
        <p:spPr>
          <a:xfrm>
            <a:off x="4007768" y="6488668"/>
            <a:ext cx="3313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https://polyglot.readthedocs.io/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90486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25760"/>
            <a:ext cx="8229600" cy="1143000"/>
          </a:xfrm>
        </p:spPr>
        <p:txBody>
          <a:bodyPr/>
          <a:lstStyle/>
          <a:p>
            <a:r>
              <a:rPr lang="en-US" sz="6000" dirty="0" err="1">
                <a:solidFill>
                  <a:schemeClr val="accent1"/>
                </a:solidFill>
              </a:rPr>
              <a:t>scikit</a:t>
            </a:r>
            <a:r>
              <a:rPr lang="en-US" sz="6000" dirty="0">
                <a:solidFill>
                  <a:schemeClr val="accent1"/>
                </a:solidFill>
              </a:rPr>
              <a:t>-learn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116</a:t>
            </a:fld>
            <a:endParaRPr lang="zh-TW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34" y="1052737"/>
            <a:ext cx="8394532" cy="54671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32861" y="6522841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http://scikit-learn.org/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85714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B457DE9-E23C-1449-8AD1-E2776DCFF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430" y="89357"/>
            <a:ext cx="1121514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E54BE5-B3AD-944A-92EF-F24B55593186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3F0971-13B4-AD4D-9627-72E9DF655B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68761"/>
            <a:ext cx="9144000" cy="50848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D5E60B-440A-E84A-A694-9D3EA5B2C550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5525702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118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7E03CC-382C-2640-A25F-79737610E5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98524"/>
            <a:ext cx="9144000" cy="51548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6B300B-0D4F-7843-B09C-24DF0E4381C8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20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2F6CC45-030C-EE44-A874-80E10E95A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430" y="89357"/>
            <a:ext cx="1121514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56FE22-D3F6-8541-9CA1-FF2BC60F5AB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36436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119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91F567-29B2-D240-8E3E-75D0696061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96752"/>
            <a:ext cx="9144000" cy="50848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700D1A-C459-0C4E-B25A-EBABB946D374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20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4AE0497-81FE-574B-8BEB-BFC47F997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430" y="89357"/>
            <a:ext cx="1121514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8CEA3D-81FE-C845-9480-D1D76A5A3ED5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37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F78BD-4D21-BA4A-B619-84BCB50D2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205871"/>
          </a:xfrm>
        </p:spPr>
        <p:txBody>
          <a:bodyPr>
            <a:normAutofit/>
          </a:bodyPr>
          <a:lstStyle/>
          <a:p>
            <a:r>
              <a:rPr lang="en-US" sz="5600" dirty="0"/>
              <a:t>AI, NLP,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7FD3B-0C7D-7142-AE3A-471C00050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5FA943C-1B34-694C-B144-52037D8C4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3100" y="1340975"/>
            <a:ext cx="8074127" cy="5221269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0C4D71-C80B-3B4C-BF27-489D63C6A900}"/>
              </a:ext>
            </a:extLst>
          </p:cNvPr>
          <p:cNvSpPr txBox="1"/>
          <p:nvPr/>
        </p:nvSpPr>
        <p:spPr>
          <a:xfrm>
            <a:off x="699513" y="6611779"/>
            <a:ext cx="107929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altLang="zh-TW" sz="1000" b="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Sowmya </a:t>
            </a:r>
            <a:r>
              <a:rPr lang="en-US" altLang="zh-TW" sz="1000" b="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Vajjala</a:t>
            </a:r>
            <a:r>
              <a:rPr lang="en-US" altLang="zh-TW" sz="1000" b="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Bodhisattwa Majumder, Anuj Gupta (2020), Practical Natural Language Processing: A Comprehensive Guide to Building Real-World NLP Systems, O'Reilly Media.</a:t>
            </a:r>
          </a:p>
        </p:txBody>
      </p:sp>
    </p:spTree>
    <p:extLst>
      <p:ext uri="{BB962C8B-B14F-4D97-AF65-F5344CB8AC3E}">
        <p14:creationId xmlns:p14="http://schemas.microsoft.com/office/powerpoint/2010/main" val="369731679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120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9FD78-4D30-B64F-B7DD-F3EF2331ED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96173"/>
            <a:ext cx="9144000" cy="49956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A511937-240E-7A4F-BB6F-99D64A9B6EBC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20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E549AF7-7C87-9540-AB2D-9170EA13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430" y="89357"/>
            <a:ext cx="1121514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3F279D-DD91-AE49-A2B6-F9AE96EA89C4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20133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121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0DFA3-0CF9-624D-8ED9-37D9D38FF4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368431"/>
            <a:ext cx="9144000" cy="47821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9706F60-0310-1343-8866-82E125CB88CC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20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DB3BDB4-2B05-3F45-8ED2-87F172FB4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430" y="89357"/>
            <a:ext cx="1121514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23E775-F14E-994E-A520-EC5C1D467400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10591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122</a:t>
            </a:fld>
            <a:endParaRPr lang="zh-TW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4FABAB-AE71-B548-B558-7B456385A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09328"/>
            <a:ext cx="9144000" cy="46559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58173D-8093-404A-BD77-4DFDC9E26026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20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55DA1E0-14D3-784A-AA39-62F7CF304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430" y="89357"/>
            <a:ext cx="1121514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873BF8-BA6A-A64E-B984-CC066C4AB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74248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123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1E183F-9AAA-924A-8131-1BB20185B7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2191" y="1065717"/>
            <a:ext cx="9144000" cy="50848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4467A0-4827-A846-8266-C0616F9F0C5C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20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76723BC-D546-FC4A-963C-0E327E86A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430" y="89357"/>
            <a:ext cx="1121514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834EB3-74AA-AD44-BF1D-85EC22078062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90920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6713"/>
          </a:xfrm>
        </p:spPr>
        <p:txBody>
          <a:bodyPr/>
          <a:lstStyle/>
          <a:p>
            <a:r>
              <a:rPr lang="en-US" dirty="0"/>
              <a:t>NLP with Transformers </a:t>
            </a:r>
            <a:r>
              <a:rPr lang="en-US" dirty="0" err="1"/>
              <a:t>Github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E7E6E3-6C69-B147-ABC8-3851BD935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12" y="1021817"/>
            <a:ext cx="9989976" cy="54770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EFEE2D-BD65-B041-89AB-33CCA792EF5F}"/>
              </a:ext>
            </a:extLst>
          </p:cNvPr>
          <p:cNvSpPr txBox="1"/>
          <p:nvPr/>
        </p:nvSpPr>
        <p:spPr>
          <a:xfrm>
            <a:off x="3071457" y="6432567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https://github.com/nlp-with-transformers/notebooks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FAB855-2050-3A48-8BA5-055E7A98F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4341" y="3951357"/>
            <a:ext cx="1893293" cy="248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578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48245"/>
          </a:xfrm>
        </p:spPr>
        <p:txBody>
          <a:bodyPr/>
          <a:lstStyle/>
          <a:p>
            <a:r>
              <a:rPr lang="en-US" dirty="0"/>
              <a:t>NLP with Transformers </a:t>
            </a:r>
            <a:r>
              <a:rPr lang="en-US" dirty="0" err="1"/>
              <a:t>Github</a:t>
            </a:r>
            <a:r>
              <a:rPr lang="en-US" dirty="0"/>
              <a:t> Notebooks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0278920-88C7-8443-848A-600B0B78C4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6707" y="1324655"/>
            <a:ext cx="6520412" cy="51079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E52337-8A6C-DE42-8245-E521C15A8AD0}"/>
              </a:ext>
            </a:extLst>
          </p:cNvPr>
          <p:cNvSpPr txBox="1"/>
          <p:nvPr/>
        </p:nvSpPr>
        <p:spPr>
          <a:xfrm>
            <a:off x="3071457" y="6432567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https://github.com/nlp-with-transformers/notebooks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2269AF-8128-B54D-8ECA-24098FB25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89" y="1338753"/>
            <a:ext cx="3819329" cy="500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7920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25D55-61BD-7F43-BE7F-07597689D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NLP Benchmark Datasets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DF114-6B22-B44D-AC12-C46522A8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126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5AF656-FFB8-6241-8A64-4BBACBC37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795104"/>
            <a:ext cx="7956376" cy="57302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56BAE8-8D36-304E-BB70-31D4CA18944C}"/>
              </a:ext>
            </a:extLst>
          </p:cNvPr>
          <p:cNvSpPr/>
          <p:nvPr/>
        </p:nvSpPr>
        <p:spPr>
          <a:xfrm>
            <a:off x="2081951" y="6516708"/>
            <a:ext cx="80280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Amirsina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Torfi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Rouzbeh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A.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Shirvani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Yaser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Keneshloo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Nader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Tavvaf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and Edward A. Fox  (2020).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"Natural Language Processing Advancements By Deep Learning: A Survey."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arXiv:2003.01200.</a:t>
            </a:r>
          </a:p>
        </p:txBody>
      </p:sp>
    </p:spTree>
    <p:extLst>
      <p:ext uri="{BB962C8B-B14F-4D97-AF65-F5344CB8AC3E}">
        <p14:creationId xmlns:p14="http://schemas.microsoft.com/office/powerpoint/2010/main" val="53438558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9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Summary</a:t>
            </a:r>
            <a:endParaRPr lang="en-US" sz="12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600201"/>
            <a:ext cx="10607040" cy="4919663"/>
          </a:xfrm>
        </p:spPr>
        <p:txBody>
          <a:bodyPr/>
          <a:lstStyle/>
          <a:p>
            <a:r>
              <a:rPr lang="en-US" sz="4400" dirty="0">
                <a:solidFill>
                  <a:schemeClr val="accent1"/>
                </a:solidFill>
              </a:rPr>
              <a:t>Text Analytics and Text Mining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Natural Language Processing (NLP)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Text Analytics with Python </a:t>
            </a:r>
          </a:p>
          <a:p>
            <a:endParaRPr lang="en-US" sz="4000" dirty="0">
              <a:solidFill>
                <a:schemeClr val="accent1"/>
              </a:solidFill>
            </a:endParaRPr>
          </a:p>
          <a:p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903331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標題 1"/>
          <p:cNvSpPr>
            <a:spLocks noGrp="1"/>
          </p:cNvSpPr>
          <p:nvPr>
            <p:ph type="title"/>
          </p:nvPr>
        </p:nvSpPr>
        <p:spPr>
          <a:xfrm>
            <a:off x="1981200" y="117576"/>
            <a:ext cx="8229600" cy="7191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TW" dirty="0">
                <a:solidFill>
                  <a:srgbClr val="4F81BD"/>
                </a:solidFill>
                <a:latin typeface="Calibri" charset="0"/>
                <a:ea typeface="標楷體" charset="-120"/>
              </a:rPr>
              <a:t>References</a:t>
            </a:r>
            <a:endParaRPr lang="zh-TW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44386" name="內容版面配置區 2"/>
          <p:cNvSpPr>
            <a:spLocks noGrp="1"/>
          </p:cNvSpPr>
          <p:nvPr>
            <p:ph idx="1"/>
          </p:nvPr>
        </p:nvSpPr>
        <p:spPr>
          <a:xfrm>
            <a:off x="522514" y="836712"/>
            <a:ext cx="11252719" cy="602128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Lewis Tunstall, Leandro von Werra, and Thomas Wolf (2022), Natural Language Processing with Transformers:  Building Language Applications with Hugging Face,  O'Reilly Media.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Denis Rothman (2021), Transformers for Natural Language Processing: Build innovative deep neural network architectures for NLP with Python,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PyTorch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, TensorFlow, BERT,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RoBERTa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, and more,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Packt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Publishing.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 err="1">
                <a:latin typeface="Calibri" charset="0"/>
                <a:ea typeface="標楷體" charset="-120"/>
              </a:rPr>
              <a:t>Savaş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Yıldırım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and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Meysam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Asgari-Chenaghlu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(2021), Mastering Transformers: Build state-of-the-art models from scratch with advanced natural language processing techniques,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Packt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Publishing.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Sowmya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Vajjala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, Bodhisattwa Majumder, Anuj Gupta (2020), Practical Natural Language Processing: A Comprehensive Guide to Building Real-World NLP Systems, O'Reilly Media.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Ramesh Sharda,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Dursun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Delen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, and Efraim Turban (2017), Business Intelligence, Analytics, and Data Science: A Managerial Perspective, 4th Edition, Pearson.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 err="1">
                <a:latin typeface="Calibri" charset="0"/>
                <a:ea typeface="標楷體" charset="-120"/>
              </a:rPr>
              <a:t>Dipanjan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Sarkar (2019), Text Analytics with Python: A Practitioner’s Guide to Natural Language Processing, Second Edition.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APress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. 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Benjamin Bengfort, Rebecca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Bilbro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, and Tony Ojeda (2018), Applied Text Analysis with Python: </a:t>
            </a:r>
            <a:br>
              <a:rPr lang="en-US" altLang="zh-TW" sz="1400" b="0" dirty="0">
                <a:latin typeface="Calibri" charset="0"/>
                <a:ea typeface="標楷體" charset="-120"/>
              </a:rPr>
            </a:br>
            <a:r>
              <a:rPr lang="en-US" altLang="zh-TW" sz="1400" b="0" dirty="0">
                <a:latin typeface="Calibri" charset="0"/>
                <a:ea typeface="標楷體" charset="-120"/>
              </a:rPr>
              <a:t>Enabling Language-Aware Data Products with Machine Learning, O’Reilly. 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 err="1">
                <a:latin typeface="Calibri" charset="0"/>
                <a:ea typeface="標楷體" charset="-120"/>
              </a:rPr>
              <a:t>Charu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C. Aggarwal (2018), Machine Learning for Text, Springer.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Gabe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Ignatow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and Rada F.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Mihalcea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(2017), An Introduction to Text Mining: Research Design, Data Collection, and Analysis, SAGE Publications.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Rajesh Arumugam (2018), Hands-On Natural Language Processing with Python: A practical guide to applying deep learning architectures to your NLP applications,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Packt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.</a:t>
            </a:r>
            <a:endParaRPr lang="en-US" altLang="en-US" sz="1400" b="0" dirty="0">
              <a:latin typeface="Calibri" charset="0"/>
              <a:ea typeface="標楷體" charset="-120"/>
            </a:endParaRP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Jake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VanderPlas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(2016), Python Data Science Handbook: Essential Tools for Working with Data, O'Reilly Media.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Devlin, Jacob, Ming-Wei Chang, Kenton Lee, and Kristina Toutanova (2018). "BERT: Pre-training of Deep Bidirectional Transformers for Language Understanding."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arXiv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preprint arXiv:1810.04805.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Christopher D. Manning and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Hinrich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Schütze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(1999), Foundations of Statistical Natural Language Processing, The MIT Press.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Bruce Croft, Donald Metzler, and Trevor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Strohman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(2008), Search Engines: Information Retrieval in Practice, Addison Wesley, </a:t>
            </a:r>
            <a:r>
              <a:rPr lang="en-US" altLang="zh-TW" sz="1400" b="0" dirty="0">
                <a:latin typeface="Calibri" charset="0"/>
                <a:ea typeface="標楷體" charset="-120"/>
                <a:hlinkClick r:id="rId2"/>
              </a:rPr>
              <a:t>http://www.search-engines-book.com/</a:t>
            </a:r>
            <a:endParaRPr lang="en-US" altLang="zh-TW" sz="1400" b="0" dirty="0">
              <a:latin typeface="Calibri" charset="0"/>
              <a:ea typeface="標楷體" charset="-120"/>
            </a:endParaRP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Steven Bird, Ewan Klein and Edward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Loper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(2009), Natural Language Processing with Python, O'Reilly Media, </a:t>
            </a:r>
            <a:r>
              <a:rPr lang="en-US" altLang="zh-TW" sz="1400" b="0" dirty="0">
                <a:latin typeface="Calibri" charset="0"/>
                <a:ea typeface="標楷體" charset="-120"/>
                <a:hlinkClick r:id="rId3"/>
              </a:rPr>
              <a:t>http://www.nltk.org/book/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, </a:t>
            </a:r>
            <a:r>
              <a:rPr lang="en-US" altLang="zh-TW" sz="1400" b="0" dirty="0">
                <a:latin typeface="Calibri" charset="0"/>
                <a:ea typeface="標楷體" charset="-120"/>
                <a:hlinkClick r:id="rId4"/>
              </a:rPr>
              <a:t>http://www.nltk.org/book_1ed/</a:t>
            </a:r>
            <a:endParaRPr lang="en-US" altLang="zh-TW" sz="1400" b="0" dirty="0">
              <a:latin typeface="Calibri" charset="0"/>
              <a:ea typeface="標楷體" charset="-120"/>
            </a:endParaRP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Bing Liu (2009), Web Data Mining: Exploring Hyperlinks, Contents, and Usage Data, Springer.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The Super Duper NLP Repo, </a:t>
            </a:r>
            <a:r>
              <a:rPr lang="en-US" sz="1400" b="0" dirty="0">
                <a:hlinkClick r:id="rId5"/>
              </a:rPr>
              <a:t>https://notebooks.quantumstat.com/</a:t>
            </a:r>
            <a:endParaRPr lang="en-US" sz="1400" b="0" dirty="0"/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Min-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Yuh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Day (2022), Python 101, </a:t>
            </a:r>
            <a:r>
              <a:rPr lang="en-US" altLang="zh-TW" sz="1400" b="0" dirty="0">
                <a:latin typeface="Calibri" charset="0"/>
                <a:ea typeface="標楷體" charset="-120"/>
                <a:hlinkClick r:id="rId6"/>
              </a:rPr>
              <a:t>https://tinyurl.com/aintpupython101</a:t>
            </a:r>
            <a:endParaRPr lang="en-US" altLang="zh-TW" sz="1200" b="0" dirty="0">
              <a:latin typeface="Calibri" charset="0"/>
              <a:ea typeface="標楷體" charset="-120"/>
            </a:endParaRPr>
          </a:p>
          <a:p>
            <a:pPr marL="0" indent="0">
              <a:buNone/>
            </a:pPr>
            <a:endParaRPr lang="en-US" altLang="zh-TW" sz="1400" b="0" dirty="0">
              <a:latin typeface="Calibri" charset="0"/>
              <a:ea typeface="標楷體" charset="-120"/>
            </a:endParaRPr>
          </a:p>
        </p:txBody>
      </p:sp>
      <p:sp>
        <p:nvSpPr>
          <p:cNvPr id="1443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F9B038A-02CF-644D-BAD5-0819065A699B}" type="slidenum">
              <a:rPr kumimoji="0" lang="zh-TW" altLang="en-US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128</a:t>
            </a:fld>
            <a:endParaRPr kumimoji="0" lang="zh-TW" altLang="en-US" sz="120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0729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29" y="320100"/>
            <a:ext cx="10726328" cy="6217800"/>
          </a:xfrm>
        </p:spPr>
        <p:txBody>
          <a:bodyPr/>
          <a:lstStyle/>
          <a:p>
            <a:r>
              <a:rPr lang="en-US" sz="8800" dirty="0">
                <a:solidFill>
                  <a:srgbClr val="C00000"/>
                </a:solidFill>
              </a:rPr>
              <a:t>Artificial Intelligence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(AI)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6277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14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956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DD6DB-96C9-1849-8048-C37BF82BF676}"/>
              </a:ext>
            </a:extLst>
          </p:cNvPr>
          <p:cNvSpPr txBox="1"/>
          <p:nvPr/>
        </p:nvSpPr>
        <p:spPr>
          <a:xfrm>
            <a:off x="1927508" y="2356510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32C1E-8C48-F44A-A823-7251F95BB278}"/>
              </a:ext>
            </a:extLst>
          </p:cNvPr>
          <p:cNvSpPr txBox="1"/>
          <p:nvPr/>
        </p:nvSpPr>
        <p:spPr>
          <a:xfrm>
            <a:off x="5421014" y="2356510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8E16-E0F5-F345-AEEA-5798AFEEDD52}"/>
              </a:ext>
            </a:extLst>
          </p:cNvPr>
          <p:cNvSpPr txBox="1"/>
          <p:nvPr/>
        </p:nvSpPr>
        <p:spPr>
          <a:xfrm>
            <a:off x="8300293" y="2356510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7F7362-9C56-344B-A504-E283CA3FB680}"/>
              </a:ext>
            </a:extLst>
          </p:cNvPr>
          <p:cNvSpPr/>
          <p:nvPr/>
        </p:nvSpPr>
        <p:spPr>
          <a:xfrm rot="2617693">
            <a:off x="2072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FC055B-2A76-1C4D-BAF5-3F808415766D}"/>
              </a:ext>
            </a:extLst>
          </p:cNvPr>
          <p:cNvSpPr/>
          <p:nvPr/>
        </p:nvSpPr>
        <p:spPr>
          <a:xfrm rot="2617693">
            <a:off x="5783288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20D1D3-6FEE-9444-8450-509EF5EA063B}"/>
              </a:ext>
            </a:extLst>
          </p:cNvPr>
          <p:cNvSpPr/>
          <p:nvPr/>
        </p:nvSpPr>
        <p:spPr>
          <a:xfrm rot="2617693">
            <a:off x="7584527" y="4081603"/>
            <a:ext cx="1732476" cy="332094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D91960-0BB2-9F43-8442-3021FB9CE124}"/>
              </a:ext>
            </a:extLst>
          </p:cNvPr>
          <p:cNvSpPr/>
          <p:nvPr/>
        </p:nvSpPr>
        <p:spPr>
          <a:xfrm rot="2617693">
            <a:off x="6783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DD7452-ED3A-764D-8069-7032C158C7FD}"/>
              </a:ext>
            </a:extLst>
          </p:cNvPr>
          <p:cNvSpPr/>
          <p:nvPr/>
        </p:nvSpPr>
        <p:spPr>
          <a:xfrm rot="2617693">
            <a:off x="6482205" y="4071423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35EB1-85BC-AD44-9178-76EA6EA478FD}"/>
              </a:ext>
            </a:extLst>
          </p:cNvPr>
          <p:cNvSpPr txBox="1"/>
          <p:nvPr/>
        </p:nvSpPr>
        <p:spPr>
          <a:xfrm>
            <a:off x="6231501" y="2931021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ACF1-27D9-3F4B-8974-307A8393827A}"/>
              </a:ext>
            </a:extLst>
          </p:cNvPr>
          <p:cNvSpPr txBox="1"/>
          <p:nvPr/>
        </p:nvSpPr>
        <p:spPr>
          <a:xfrm>
            <a:off x="6853643" y="2910423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47676A-FAFB-6244-AB52-DAB57304C3D2}"/>
              </a:ext>
            </a:extLst>
          </p:cNvPr>
          <p:cNvSpPr/>
          <p:nvPr/>
        </p:nvSpPr>
        <p:spPr>
          <a:xfrm>
            <a:off x="1849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3672033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0D90D-A554-BF4A-B3C6-F3F13AB35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Rise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809F-13C7-7341-8AFC-8F934CE41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5BE83D-1FF1-8344-AE69-5A5CFEEC5A36}"/>
              </a:ext>
            </a:extLst>
          </p:cNvPr>
          <p:cNvSpPr/>
          <p:nvPr/>
        </p:nvSpPr>
        <p:spPr>
          <a:xfrm>
            <a:off x="2792022" y="6457890"/>
            <a:ext cx="6607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DHL (2018), Artificial Intelligence in Logistics, 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www.globalhha.com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doclib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/data/upload/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doc_con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/5e50c53c5bf67.pdf/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99BAE8-51A7-7D49-B3DB-AEC28A3C3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934" y="1052737"/>
            <a:ext cx="8929563" cy="519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83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Definition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of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Artificial Intelligence (A.I.)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4331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Artificial Intelligence </a:t>
            </a:r>
            <a:br>
              <a:rPr lang="en-US" sz="6000" dirty="0"/>
            </a:br>
            <a:br>
              <a:rPr lang="en-US" b="1" dirty="0"/>
            </a:br>
            <a:r>
              <a:rPr lang="en-US" b="1" dirty="0"/>
              <a:t>“… </a:t>
            </a:r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sz="6000" dirty="0">
                <a:solidFill>
                  <a:srgbClr val="FF0000"/>
                </a:solidFill>
              </a:rPr>
              <a:t>science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engineering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of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making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intelligent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6000" dirty="0">
                <a:solidFill>
                  <a:srgbClr val="FF0000"/>
                </a:solidFill>
              </a:rPr>
              <a:t>machines</a:t>
            </a:r>
            <a:r>
              <a:rPr lang="en-US" b="1" dirty="0"/>
              <a:t>” </a:t>
            </a:r>
            <a:br>
              <a:rPr lang="en-US" b="1" dirty="0"/>
            </a:br>
            <a:r>
              <a:rPr lang="en-US" sz="3600" dirty="0"/>
              <a:t>(John McCarthy, 1955)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3151353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technology that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thinks and acts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like humans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23811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intelligence</a:t>
            </a:r>
            <a:r>
              <a:rPr lang="en-US" sz="7200" dirty="0"/>
              <a:t> exhibited by </a:t>
            </a:r>
            <a:r>
              <a:rPr lang="en-US" sz="7200" dirty="0">
                <a:solidFill>
                  <a:srgbClr val="FF0000"/>
                </a:solidFill>
              </a:rPr>
              <a:t>machines</a:t>
            </a:r>
            <a:r>
              <a:rPr lang="en-US" sz="7200" dirty="0"/>
              <a:t> or </a:t>
            </a:r>
            <a:r>
              <a:rPr lang="en-US" sz="7200" dirty="0">
                <a:solidFill>
                  <a:srgbClr val="FF0000"/>
                </a:solidFill>
              </a:rPr>
              <a:t>software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3546886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  2022/02/22   Introduction to Artificial Intelligence for Text Analytics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2   2022/03/01   Foundations of Text Analytics: </a:t>
            </a:r>
            <a:br>
              <a:rPr lang="en-US" sz="2800" dirty="0">
                <a:solidFill>
                  <a:srgbClr val="C00000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                              Natural Language Processing (NLP)</a:t>
            </a:r>
          </a:p>
          <a:p>
            <a:pPr marL="0" indent="0">
              <a:buNone/>
            </a:pPr>
            <a:r>
              <a:rPr lang="en-US" sz="2800" dirty="0"/>
              <a:t>3   2022/03/08   Python for Natural Language Processing</a:t>
            </a:r>
          </a:p>
          <a:p>
            <a:pPr marL="0" indent="0">
              <a:buNone/>
            </a:pPr>
            <a:r>
              <a:rPr lang="en-US" sz="2800" dirty="0"/>
              <a:t>4   2022/03/15   Natural Language Processing with Transformers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  2022/03/22   Case Study on Artificial Intelligence for Text Analytics I</a:t>
            </a:r>
          </a:p>
          <a:p>
            <a:pPr marL="0" indent="0">
              <a:buNone/>
            </a:pPr>
            <a:r>
              <a:rPr lang="en-US" sz="2800" dirty="0"/>
              <a:t>6   2022/03/29   Text Classification and Sentiment Analysis</a:t>
            </a:r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04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116633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1063472"/>
          <a:ext cx="8603148" cy="5389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2264BB9-0532-2E4A-BB32-E00C293A33F5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646725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44625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1.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832585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380" y="2132856"/>
            <a:ext cx="10373194" cy="4176464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928050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962650"/>
          </a:xfrm>
        </p:spPr>
        <p:txBody>
          <a:bodyPr/>
          <a:lstStyle/>
          <a:p>
            <a:r>
              <a:rPr lang="en-US" altLang="zh-TW" sz="10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Text Analytics </a:t>
            </a:r>
            <a:br>
              <a:rPr lang="en-US" altLang="zh-TW" sz="100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9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 sz="96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9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Text Mining</a:t>
            </a:r>
            <a:endParaRPr lang="en-US" altLang="en-US" sz="9600" dirty="0">
              <a:latin typeface="Calibri" charset="0"/>
              <a:ea typeface="標楷體" charset="-120"/>
            </a:endParaRPr>
          </a:p>
        </p:txBody>
      </p:sp>
      <p:sp>
        <p:nvSpPr>
          <p:cNvPr id="1474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69571A7-5618-974A-9A3A-8948314A004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225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996" y="6567489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https://www.amazon.com/Text-Analytics-Python-Practitioners-Processing/dp/1484243536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084" y="-27385"/>
            <a:ext cx="8830253" cy="1637135"/>
          </a:xfrm>
        </p:spPr>
        <p:txBody>
          <a:bodyPr>
            <a:noAutofit/>
          </a:bodyPr>
          <a:lstStyle/>
          <a:p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 err="1">
                <a:solidFill>
                  <a:schemeClr val="accent1"/>
                </a:solidFill>
              </a:rPr>
              <a:t>Dipanjan</a:t>
            </a:r>
            <a:r>
              <a:rPr lang="en-US" sz="2400" dirty="0">
                <a:solidFill>
                  <a:schemeClr val="accent1"/>
                </a:solidFill>
              </a:rPr>
              <a:t> Sarkar (2019),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Text Analytics with Python</a:t>
            </a:r>
            <a:r>
              <a:rPr lang="en-US" sz="2400" dirty="0">
                <a:solidFill>
                  <a:srgbClr val="FF0000"/>
                </a:solidFill>
              </a:rPr>
              <a:t>: 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A Practitioner’s Guide to Natural Language Processing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Second Edition. </a:t>
            </a:r>
            <a:r>
              <a:rPr lang="en-US" sz="2400" dirty="0" err="1">
                <a:solidFill>
                  <a:schemeClr val="accent1"/>
                </a:solidFill>
              </a:rPr>
              <a:t>APress</a:t>
            </a:r>
            <a:r>
              <a:rPr lang="en-US" sz="2400" dirty="0">
                <a:solidFill>
                  <a:schemeClr val="accent1"/>
                </a:solidFill>
              </a:rPr>
              <a:t>. </a:t>
            </a:r>
            <a:br>
              <a:rPr lang="en-US" sz="2400" dirty="0">
                <a:solidFill>
                  <a:schemeClr val="accent1"/>
                </a:solidFill>
              </a:rPr>
            </a:b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9A6F86-B3B0-4940-99B1-49642DB4C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164" y="1681030"/>
            <a:ext cx="3451673" cy="491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737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996" y="6567489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https://www.amazon.com/Applied-Text-Analysis-Python-Language-Aware/dp/1491963042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084" y="63674"/>
            <a:ext cx="8830253" cy="1637135"/>
          </a:xfrm>
        </p:spPr>
        <p:txBody>
          <a:bodyPr>
            <a:noAutofit/>
          </a:bodyPr>
          <a:lstStyle/>
          <a:p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Benjamin Bengfort, Rebecca </a:t>
            </a:r>
            <a:r>
              <a:rPr lang="en-US" sz="2400" dirty="0" err="1">
                <a:solidFill>
                  <a:schemeClr val="accent1"/>
                </a:solidFill>
              </a:rPr>
              <a:t>Bilbro</a:t>
            </a:r>
            <a:r>
              <a:rPr lang="en-US" sz="2400" dirty="0">
                <a:solidFill>
                  <a:schemeClr val="accent1"/>
                </a:solidFill>
              </a:rPr>
              <a:t>, and Tony Ojeda (2018),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Applied Text Analysis with Python</a:t>
            </a:r>
            <a:r>
              <a:rPr lang="en-US" sz="2400" dirty="0">
                <a:solidFill>
                  <a:srgbClr val="FF0000"/>
                </a:solidFill>
              </a:rPr>
              <a:t>: 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Enabling Language-Aware Data Products with Machine Learning</a:t>
            </a:r>
            <a:r>
              <a:rPr lang="en-US" sz="2400" dirty="0">
                <a:solidFill>
                  <a:schemeClr val="accent1"/>
                </a:solidFill>
              </a:rPr>
              <a:t>, O’Reilly. </a:t>
            </a:r>
            <a:br>
              <a:rPr lang="en-US" sz="2400" dirty="0">
                <a:solidFill>
                  <a:schemeClr val="accent1"/>
                </a:solidFill>
              </a:rPr>
            </a:b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F668EF-655B-7E48-8CFA-262F441A7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49" y="1700809"/>
            <a:ext cx="3705920" cy="485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58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996" y="6567489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https://www.amazon.com/Machine-Learning-Text-Charu-Aggarwal/dp/3319735306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084" y="44624"/>
            <a:ext cx="8830253" cy="1440161"/>
          </a:xfrm>
        </p:spPr>
        <p:txBody>
          <a:bodyPr>
            <a:noAutofit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Charu</a:t>
            </a:r>
            <a:r>
              <a:rPr lang="en-US" sz="2400" dirty="0">
                <a:solidFill>
                  <a:schemeClr val="accent1"/>
                </a:solidFill>
              </a:rPr>
              <a:t> C. Aggarwal (2018),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Machine Learning for Text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Springer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7B9623-55FE-4F4E-B126-B1719FD70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34" y="1484785"/>
            <a:ext cx="3340950" cy="501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16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996" y="6567489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https://www.amazon.com/Introduction-Text-Mining-Research-Collection/dp/1506337007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084" y="44624"/>
            <a:ext cx="8830253" cy="1656185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Gabe </a:t>
            </a:r>
            <a:r>
              <a:rPr lang="en-US" sz="2400" dirty="0" err="1">
                <a:solidFill>
                  <a:schemeClr val="accent1"/>
                </a:solidFill>
              </a:rPr>
              <a:t>Ignatow</a:t>
            </a:r>
            <a:r>
              <a:rPr lang="en-US" sz="2400" dirty="0">
                <a:solidFill>
                  <a:schemeClr val="accent1"/>
                </a:solidFill>
              </a:rPr>
              <a:t> and Rada F. </a:t>
            </a:r>
            <a:r>
              <a:rPr lang="en-US" sz="2400" dirty="0" err="1">
                <a:solidFill>
                  <a:schemeClr val="accent1"/>
                </a:solidFill>
              </a:rPr>
              <a:t>Mihalcea</a:t>
            </a:r>
            <a:r>
              <a:rPr lang="en-US" sz="2400" dirty="0">
                <a:solidFill>
                  <a:schemeClr val="accent1"/>
                </a:solidFill>
              </a:rPr>
              <a:t> (2017),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An Introduction to Text Mining</a:t>
            </a:r>
            <a:r>
              <a:rPr lang="en-US" sz="2400" dirty="0">
                <a:solidFill>
                  <a:srgbClr val="FF0000"/>
                </a:solidFill>
              </a:rPr>
              <a:t>: 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Research Design, Data Collection, and Analysis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SAGE Publications.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8A5986-715D-E74D-8A1A-C76C5192D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993" y="1686739"/>
            <a:ext cx="3888432" cy="483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684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itle 1"/>
          <p:cNvSpPr>
            <a:spLocks noGrp="1"/>
          </p:cNvSpPr>
          <p:nvPr>
            <p:ph type="title"/>
          </p:nvPr>
        </p:nvSpPr>
        <p:spPr>
          <a:xfrm>
            <a:off x="1226635" y="44624"/>
            <a:ext cx="9933162" cy="2232248"/>
          </a:xfrm>
        </p:spPr>
        <p:txBody>
          <a:bodyPr>
            <a:normAutofit fontScale="90000"/>
          </a:bodyPr>
          <a:lstStyle/>
          <a:p>
            <a:r>
              <a:rPr lang="en-US" altLang="en-US" sz="24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Rajesh Arumugam (2018), </a:t>
            </a:r>
            <a:b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Hands-On Natural Language Processing </a:t>
            </a:r>
            <a:br>
              <a:rPr lang="en-US" altLang="en-US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with Python: </a:t>
            </a:r>
            <a:b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A practical guide to applying deep learning architectures to your NLP applications, </a:t>
            </a:r>
            <a:r>
              <a:rPr lang="en-US" altLang="en-US" sz="2400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Packt</a:t>
            </a:r>
            <a:endParaRPr lang="en-US" altLang="en-US" sz="2400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5257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20432A2-F185-9F47-8A37-E22496D36A0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BE2D2C-A497-E44E-82D1-9E4AFF395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7" y="2358114"/>
            <a:ext cx="3442261" cy="42392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069114D-3D14-1747-A9D3-15CB90AB8CF0}"/>
              </a:ext>
            </a:extLst>
          </p:cNvPr>
          <p:cNvSpPr/>
          <p:nvPr/>
        </p:nvSpPr>
        <p:spPr>
          <a:xfrm>
            <a:off x="3244622" y="6611780"/>
            <a:ext cx="61206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https://www.amazon.com/Hands-Natural-Language-Processing-Python/dp/178913949X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509220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998496"/>
          </a:xfrm>
        </p:spPr>
        <p:txBody>
          <a:bodyPr>
            <a:noAutofit/>
          </a:bodyPr>
          <a:lstStyle/>
          <a:p>
            <a:r>
              <a:rPr lang="en-US" sz="2800" dirty="0"/>
              <a:t>Lewis Tunstall, Leandro von Werra, and Thomas Wolf (2022), </a:t>
            </a:r>
            <a:br>
              <a:rPr lang="en-US" sz="2800" dirty="0"/>
            </a:br>
            <a:r>
              <a:rPr lang="en-US" sz="3600" dirty="0">
                <a:solidFill>
                  <a:srgbClr val="FF0000"/>
                </a:solidFill>
              </a:rPr>
              <a:t>Natural Language Processing with Transformers: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2800" b="0" dirty="0">
                <a:solidFill>
                  <a:srgbClr val="FF0000"/>
                </a:solidFill>
              </a:rPr>
              <a:t>Building Language Applications with Hugging Face</a:t>
            </a:r>
            <a:r>
              <a:rPr lang="en-US" sz="3200" b="0" dirty="0"/>
              <a:t>, </a:t>
            </a:r>
            <a:br>
              <a:rPr lang="en-US" sz="3200" b="0" dirty="0"/>
            </a:br>
            <a:r>
              <a:rPr lang="en-US" sz="2400" b="0" dirty="0"/>
              <a:t>O'Reilly Media.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  <p:sp>
        <p:nvSpPr>
          <p:cNvPr id="8" name="矩形 4">
            <a:extLst>
              <a:ext uri="{FF2B5EF4-FFF2-40B4-BE49-F238E27FC236}">
                <a16:creationId xmlns:a16="http://schemas.microsoft.com/office/drawing/2014/main" id="{11541677-8D4C-3544-980B-729F5998B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https://www.amazon.com/Natural-Language-Processing-Transformers-Applications/dp/1098103246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5A1053-A106-1A44-9F66-FBBB968B2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774" y="2093521"/>
            <a:ext cx="3440452" cy="450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896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7   2022/04/05   Tomb-Sweeping Day (Holiday, No Classes)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  2022/04/12   Midterm Project Report</a:t>
            </a:r>
          </a:p>
          <a:p>
            <a:pPr marL="0" indent="0">
              <a:buNone/>
            </a:pPr>
            <a:r>
              <a:rPr lang="en-US" sz="2800" dirty="0"/>
              <a:t>9   2022/04/19   Multilingual Named Entity Recognition (NER), </a:t>
            </a:r>
            <a:br>
              <a:rPr lang="en-US" sz="2800" dirty="0"/>
            </a:br>
            <a:r>
              <a:rPr lang="en-US" sz="2800" dirty="0"/>
              <a:t>                              Text Similarity and Clustering</a:t>
            </a:r>
          </a:p>
          <a:p>
            <a:pPr marL="0" indent="0">
              <a:buNone/>
            </a:pPr>
            <a:r>
              <a:rPr lang="en-US" sz="2800" dirty="0"/>
              <a:t>10   2022/04/26   Text Summarization and Topic Models </a:t>
            </a:r>
          </a:p>
          <a:p>
            <a:pPr marL="0" indent="0">
              <a:buNone/>
            </a:pPr>
            <a:r>
              <a:rPr lang="en-US" sz="2800" dirty="0"/>
              <a:t>11   2022/05/03   Text Generation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  2022/05/10   Case Study on Artificial Intelligence for Text Analytics II</a:t>
            </a:r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90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1316"/>
            <a:ext cx="11222181" cy="2241383"/>
          </a:xfrm>
        </p:spPr>
        <p:txBody>
          <a:bodyPr>
            <a:noAutofit/>
          </a:bodyPr>
          <a:lstStyle/>
          <a:p>
            <a:r>
              <a:rPr lang="en-US" sz="2800" dirty="0"/>
              <a:t>Denis Rothman (2021),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Transformers for Natural Language Processing</a:t>
            </a:r>
            <a:r>
              <a:rPr lang="en-US" sz="3200" dirty="0">
                <a:solidFill>
                  <a:srgbClr val="FF0000"/>
                </a:solidFill>
              </a:rPr>
              <a:t>: 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2800" b="0" dirty="0">
                <a:solidFill>
                  <a:srgbClr val="FF0000"/>
                </a:solidFill>
              </a:rPr>
              <a:t>Build innovative deep neural network architectures for NLP with Python, </a:t>
            </a:r>
            <a:r>
              <a:rPr lang="en-US" sz="2800" b="0" dirty="0" err="1">
                <a:solidFill>
                  <a:srgbClr val="FF0000"/>
                </a:solidFill>
              </a:rPr>
              <a:t>PyTorch</a:t>
            </a:r>
            <a:r>
              <a:rPr lang="en-US" sz="2800" b="0" dirty="0">
                <a:solidFill>
                  <a:srgbClr val="FF0000"/>
                </a:solidFill>
              </a:rPr>
              <a:t>, TensorFlow, BERT, </a:t>
            </a:r>
            <a:r>
              <a:rPr lang="en-US" sz="2800" b="0" dirty="0" err="1">
                <a:solidFill>
                  <a:srgbClr val="FF0000"/>
                </a:solidFill>
              </a:rPr>
              <a:t>RoBERTa</a:t>
            </a:r>
            <a:r>
              <a:rPr lang="en-US" sz="2800" b="0" dirty="0">
                <a:solidFill>
                  <a:srgbClr val="FF0000"/>
                </a:solidFill>
              </a:rPr>
              <a:t>, and more</a:t>
            </a:r>
            <a:r>
              <a:rPr lang="en-US" sz="3200" dirty="0"/>
              <a:t>, </a:t>
            </a:r>
            <a:br>
              <a:rPr lang="en-US" sz="3200" dirty="0"/>
            </a:br>
            <a:r>
              <a:rPr lang="en-US" sz="2400" b="0" dirty="0" err="1"/>
              <a:t>Packt</a:t>
            </a:r>
            <a:r>
              <a:rPr lang="en-US" sz="2400" b="0" dirty="0"/>
              <a:t> Publishing.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  <p:sp>
        <p:nvSpPr>
          <p:cNvPr id="8" name="矩形 4">
            <a:extLst>
              <a:ext uri="{FF2B5EF4-FFF2-40B4-BE49-F238E27FC236}">
                <a16:creationId xmlns:a16="http://schemas.microsoft.com/office/drawing/2014/main" id="{11541677-8D4C-3544-980B-729F5998B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https://www.amazon.com/Transformers-Natural-Language-Processing-architectures/dp/1800565798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66DFCF-6A9D-4048-9626-EB14559EF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081" y="2368308"/>
            <a:ext cx="3408795" cy="419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964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2177790"/>
          </a:xfrm>
        </p:spPr>
        <p:txBody>
          <a:bodyPr>
            <a:noAutofit/>
          </a:bodyPr>
          <a:lstStyle/>
          <a:p>
            <a:r>
              <a:rPr lang="en-US" sz="2800" dirty="0" err="1"/>
              <a:t>Savaş</a:t>
            </a:r>
            <a:r>
              <a:rPr lang="en-US" sz="2800" dirty="0"/>
              <a:t> </a:t>
            </a:r>
            <a:r>
              <a:rPr lang="en-US" sz="2800" dirty="0" err="1"/>
              <a:t>Yıldırım</a:t>
            </a:r>
            <a:r>
              <a:rPr lang="en-US" sz="2800" dirty="0"/>
              <a:t> and </a:t>
            </a:r>
            <a:r>
              <a:rPr lang="en-US" sz="2800" dirty="0" err="1"/>
              <a:t>Meysam</a:t>
            </a:r>
            <a:r>
              <a:rPr lang="en-US" sz="2800" dirty="0"/>
              <a:t> </a:t>
            </a:r>
            <a:r>
              <a:rPr lang="en-US" sz="2800" dirty="0" err="1"/>
              <a:t>Asgari-Chenaghlu</a:t>
            </a:r>
            <a:r>
              <a:rPr lang="en-US" sz="2800" dirty="0"/>
              <a:t> (2021),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Mastering Transformers: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2800" b="0" dirty="0">
                <a:solidFill>
                  <a:srgbClr val="FF0000"/>
                </a:solidFill>
              </a:rPr>
              <a:t>Build state-of-the-art models from scratch with </a:t>
            </a:r>
            <a:br>
              <a:rPr lang="en-US" sz="2800" b="0" dirty="0">
                <a:solidFill>
                  <a:srgbClr val="FF0000"/>
                </a:solidFill>
              </a:rPr>
            </a:br>
            <a:r>
              <a:rPr lang="en-US" sz="2800" b="0" dirty="0">
                <a:solidFill>
                  <a:srgbClr val="FF0000"/>
                </a:solidFill>
              </a:rPr>
              <a:t>advanced natural language processing techniques, </a:t>
            </a:r>
            <a:br>
              <a:rPr lang="en-US" sz="2800" b="0" dirty="0"/>
            </a:br>
            <a:r>
              <a:rPr lang="en-US" sz="2400" b="0" dirty="0" err="1"/>
              <a:t>Packt</a:t>
            </a:r>
            <a:r>
              <a:rPr lang="en-US" sz="2400" b="0" dirty="0"/>
              <a:t> Publishing.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  <p:sp>
        <p:nvSpPr>
          <p:cNvPr id="8" name="矩形 4">
            <a:extLst>
              <a:ext uri="{FF2B5EF4-FFF2-40B4-BE49-F238E27FC236}">
                <a16:creationId xmlns:a16="http://schemas.microsoft.com/office/drawing/2014/main" id="{11541677-8D4C-3544-980B-729F5998B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https://www.amazon.com/Mastering-Transformers-state-art-processing/dp/1801077657/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12D684-79BF-A24F-A2BD-BE07150F2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704" y="2423437"/>
            <a:ext cx="3400591" cy="418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239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998496"/>
          </a:xfrm>
        </p:spPr>
        <p:txBody>
          <a:bodyPr>
            <a:noAutofit/>
          </a:bodyPr>
          <a:lstStyle/>
          <a:p>
            <a:r>
              <a:rPr lang="en-US" sz="3200" dirty="0"/>
              <a:t>Sowmya </a:t>
            </a:r>
            <a:r>
              <a:rPr lang="en-US" sz="3200" dirty="0" err="1"/>
              <a:t>Vajjala</a:t>
            </a:r>
            <a:r>
              <a:rPr lang="en-US" sz="3200" dirty="0"/>
              <a:t>, Bodhisattwa Majumder, Anuj Gupta (2020), </a:t>
            </a:r>
            <a:r>
              <a:rPr lang="en-US" sz="3600" dirty="0">
                <a:solidFill>
                  <a:srgbClr val="FF0000"/>
                </a:solidFill>
              </a:rPr>
              <a:t>Practical Natural Language Processing: 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2800" b="0" dirty="0">
                <a:solidFill>
                  <a:srgbClr val="FF0000"/>
                </a:solidFill>
              </a:rPr>
              <a:t>A Comprehensive Guide to Building Real-World NLP Systems,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br>
              <a:rPr lang="en-US" sz="3200" b="0" dirty="0"/>
            </a:br>
            <a:r>
              <a:rPr lang="en-US" sz="2400" b="0" dirty="0"/>
              <a:t>O'Reilly Media.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32</a:t>
            </a:fld>
            <a:endParaRPr lang="en-US"/>
          </a:p>
        </p:txBody>
      </p:sp>
      <p:sp>
        <p:nvSpPr>
          <p:cNvPr id="8" name="矩形 4">
            <a:extLst>
              <a:ext uri="{FF2B5EF4-FFF2-40B4-BE49-F238E27FC236}">
                <a16:creationId xmlns:a16="http://schemas.microsoft.com/office/drawing/2014/main" id="{11541677-8D4C-3544-980B-729F5998B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https://www.amazon.com/Practical-Natural-Language-Processing-Pragmatic/dp/1492054054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AD2DEE-9F35-B844-9B64-9564A8B5B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356" y="2133600"/>
            <a:ext cx="3379287" cy="442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431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967" y="6386082"/>
            <a:ext cx="11777043" cy="239655"/>
          </a:xfrm>
        </p:spPr>
        <p:txBody>
          <a:bodyPr>
            <a:noAutofit/>
          </a:bodyPr>
          <a:lstStyle/>
          <a:p>
            <a:r>
              <a:rPr lang="en-US" sz="1200" b="0" dirty="0">
                <a:solidFill>
                  <a:schemeClr val="tx1"/>
                </a:solidFill>
              </a:rPr>
              <a:t>Source: Sowmya </a:t>
            </a:r>
            <a:r>
              <a:rPr lang="en-US" sz="1200" b="0" dirty="0" err="1">
                <a:solidFill>
                  <a:schemeClr val="tx1"/>
                </a:solidFill>
              </a:rPr>
              <a:t>Vajjala</a:t>
            </a:r>
            <a:r>
              <a:rPr lang="en-US" sz="1200" b="0" dirty="0">
                <a:solidFill>
                  <a:schemeClr val="tx1"/>
                </a:solidFill>
              </a:rPr>
              <a:t>, Bodhisattwa Majumder, Anuj Gupta (2020), Practical Natural Language Processing: A Comprehensive Guide to Building Real-World NLP Systems, O'Reilly Media.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33</a:t>
            </a:fld>
            <a:endParaRPr lang="en-US"/>
          </a:p>
        </p:txBody>
      </p:sp>
      <p:sp>
        <p:nvSpPr>
          <p:cNvPr id="8" name="矩形 4">
            <a:extLst>
              <a:ext uri="{FF2B5EF4-FFF2-40B4-BE49-F238E27FC236}">
                <a16:creationId xmlns:a16="http://schemas.microsoft.com/office/drawing/2014/main" id="{11541677-8D4C-3544-980B-729F5998B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https://www.amazon.com/Practical-Natural-Language-Processing-Pragmatic/dp/1492054054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3141E1-FD5F-9D4B-BAC9-2625AF86ED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2402" y="190592"/>
            <a:ext cx="7904588" cy="3573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206C13-DCA8-1047-9BA5-05C852CA3A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2401" y="3891025"/>
            <a:ext cx="7904588" cy="2357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5EFEB4-E789-EA41-A129-47F808D2D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143" y="920124"/>
            <a:ext cx="3705257" cy="485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3812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962650"/>
          </a:xfrm>
        </p:spPr>
        <p:txBody>
          <a:bodyPr/>
          <a:lstStyle/>
          <a:p>
            <a:r>
              <a:rPr lang="en-US" altLang="zh-TW" sz="10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Text Analytics </a:t>
            </a:r>
            <a:br>
              <a:rPr lang="en-US" altLang="zh-TW" sz="10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96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(TA) </a:t>
            </a:r>
            <a:endParaRPr lang="en-US" altLang="en-US" sz="96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474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69571A7-5618-974A-9A3A-8948314A004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5591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9616F-CE56-8742-8AFA-8DA2FB01E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9249" y="996873"/>
            <a:ext cx="9033630" cy="5519146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Text Analytics </a:t>
            </a:r>
            <a:r>
              <a:rPr lang="en-US" sz="4400" dirty="0"/>
              <a:t>= </a:t>
            </a:r>
            <a:br>
              <a:rPr lang="en-US" sz="4400" dirty="0"/>
            </a:br>
            <a:r>
              <a:rPr lang="en-US" sz="4400" dirty="0"/>
              <a:t>Information Retrieval + </a:t>
            </a:r>
            <a:br>
              <a:rPr lang="en-US" sz="4400" dirty="0"/>
            </a:br>
            <a:r>
              <a:rPr lang="en-US" sz="4400" dirty="0">
                <a:solidFill>
                  <a:srgbClr val="C00000"/>
                </a:solidFill>
              </a:rPr>
              <a:t>Information Extraction + </a:t>
            </a:r>
            <a:br>
              <a:rPr lang="en-US" sz="4400" dirty="0">
                <a:solidFill>
                  <a:srgbClr val="C00000"/>
                </a:solidFill>
              </a:rPr>
            </a:br>
            <a:r>
              <a:rPr lang="en-US" sz="4400" dirty="0">
                <a:solidFill>
                  <a:srgbClr val="C00000"/>
                </a:solidFill>
              </a:rPr>
              <a:t>Data Mining + </a:t>
            </a:r>
            <a:br>
              <a:rPr lang="en-US" sz="4400" dirty="0">
                <a:solidFill>
                  <a:srgbClr val="C00000"/>
                </a:solidFill>
              </a:rPr>
            </a:br>
            <a:r>
              <a:rPr lang="en-US" sz="4400" dirty="0">
                <a:solidFill>
                  <a:srgbClr val="C00000"/>
                </a:solidFill>
              </a:rPr>
              <a:t>Web Mining</a:t>
            </a:r>
          </a:p>
          <a:p>
            <a:r>
              <a:rPr lang="en-US" sz="4400" dirty="0">
                <a:solidFill>
                  <a:srgbClr val="FF0000"/>
                </a:solidFill>
              </a:rPr>
              <a:t>Text Analytics </a:t>
            </a:r>
            <a:r>
              <a:rPr lang="en-US" sz="4400" dirty="0"/>
              <a:t>= </a:t>
            </a:r>
            <a:br>
              <a:rPr lang="en-US" sz="4400" dirty="0"/>
            </a:br>
            <a:r>
              <a:rPr lang="en-US" sz="4400" dirty="0"/>
              <a:t>Information Retrieval + </a:t>
            </a:r>
            <a:br>
              <a:rPr lang="en-US" sz="4400" dirty="0"/>
            </a:br>
            <a:r>
              <a:rPr lang="en-US" sz="4400" dirty="0">
                <a:solidFill>
                  <a:srgbClr val="FF0000"/>
                </a:solidFill>
              </a:rPr>
              <a:t>Text Mining </a:t>
            </a:r>
          </a:p>
          <a:p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C232-3407-DA49-A640-9A2344534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35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AA4CDC-48A7-4F4F-BEFE-32E07A09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18774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Text Analytics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2E3646AD-733B-1449-A404-B251FE389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8752668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9616F-CE56-8742-8AFA-8DA2FB01E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68761"/>
            <a:ext cx="8229600" cy="4857403"/>
          </a:xfrm>
        </p:spPr>
        <p:txBody>
          <a:bodyPr/>
          <a:lstStyle/>
          <a:p>
            <a:r>
              <a:rPr lang="en-US" sz="4400" dirty="0"/>
              <a:t>Text Data Mining</a:t>
            </a:r>
          </a:p>
          <a:p>
            <a:r>
              <a:rPr lang="en-US" sz="4400" dirty="0"/>
              <a:t>Knowledge Discovery in </a:t>
            </a:r>
            <a:br>
              <a:rPr lang="en-US" sz="4400" dirty="0"/>
            </a:br>
            <a:r>
              <a:rPr lang="en-US" sz="4400" dirty="0"/>
              <a:t>Textual Databases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C232-3407-DA49-A640-9A2344534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36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AA4CDC-48A7-4F4F-BEFE-32E07A09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02630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Text Mining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2E3646AD-733B-1449-A404-B251FE389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4006917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>
          <a:xfrm>
            <a:off x="1981200" y="44450"/>
            <a:ext cx="8229600" cy="850900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Text Mining Technologies</a:t>
            </a:r>
            <a:endParaRPr lang="zh-TW" altLang="en-US" dirty="0">
              <a:solidFill>
                <a:schemeClr val="accent1"/>
              </a:solidFill>
              <a:latin typeface="Calibri" charset="0"/>
              <a:ea typeface="標楷體" charset="0"/>
              <a:cs typeface="標楷體" charset="0"/>
            </a:endParaRPr>
          </a:p>
        </p:txBody>
      </p:sp>
      <p:sp>
        <p:nvSpPr>
          <p:cNvPr id="2560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256F6ED4-D993-2C45-8822-E3B5B69D2734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37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文字方塊 32"/>
          <p:cNvSpPr txBox="1">
            <a:spLocks noChangeArrowheads="1"/>
          </p:cNvSpPr>
          <p:nvPr/>
        </p:nvSpPr>
        <p:spPr bwMode="auto">
          <a:xfrm>
            <a:off x="2424113" y="6597651"/>
            <a:ext cx="72009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Adapted from: </a:t>
            </a:r>
            <a:r>
              <a:rPr lang="en-US" altLang="zh-TW" sz="1000" dirty="0" err="1">
                <a:solidFill>
                  <a:srgbClr val="A6A6A6"/>
                </a:solidFill>
              </a:rPr>
              <a:t>Jiawei</a:t>
            </a:r>
            <a:r>
              <a:rPr lang="en-US" altLang="zh-TW" sz="1000" dirty="0">
                <a:solidFill>
                  <a:srgbClr val="A6A6A6"/>
                </a:solidFill>
              </a:rPr>
              <a:t> Han and </a:t>
            </a:r>
            <a:r>
              <a:rPr lang="en-US" altLang="zh-TW" sz="1000" dirty="0" err="1">
                <a:solidFill>
                  <a:srgbClr val="A6A6A6"/>
                </a:solidFill>
              </a:rPr>
              <a:t>Micheline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Kamber</a:t>
            </a:r>
            <a:r>
              <a:rPr lang="en-US" altLang="zh-TW" sz="1000" dirty="0">
                <a:solidFill>
                  <a:srgbClr val="A6A6A6"/>
                </a:solidFill>
              </a:rPr>
              <a:t> (2011), Data Mining: Concepts and Techniques, Third Edition, Elsevier</a:t>
            </a:r>
            <a:endParaRPr lang="zh-TW" altLang="en-US" sz="1000" dirty="0">
              <a:solidFill>
                <a:srgbClr val="A6A6A6"/>
              </a:solidFill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5197475" y="3213101"/>
            <a:ext cx="1944688" cy="1008063"/>
          </a:xfrm>
          <a:prstGeom prst="roundRect">
            <a:avLst>
              <a:gd name="adj" fmla="val 4171"/>
            </a:avLst>
          </a:prstGeom>
          <a:solidFill>
            <a:srgbClr val="FFFF99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rgbClr val="FF0000"/>
                </a:solidFill>
              </a:rPr>
              <a:t>Text Mining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5197475" y="1106488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Machine Learning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2066925" y="1106488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Statistics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2066925" y="2535238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Database Systems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2066925" y="3933056"/>
            <a:ext cx="1944688" cy="1121196"/>
          </a:xfrm>
          <a:prstGeom prst="roundRect">
            <a:avLst>
              <a:gd name="adj" fmla="val 417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rgbClr val="984807"/>
                </a:solidFill>
              </a:rPr>
              <a:t>Natural Language Processing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2066925" y="5383002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Information Retrieval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8328025" y="3933056"/>
            <a:ext cx="1944688" cy="1121196"/>
          </a:xfrm>
          <a:prstGeom prst="roundRect">
            <a:avLst>
              <a:gd name="adj" fmla="val 417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Algorithms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8328025" y="2535238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Visualization</a:t>
            </a:r>
          </a:p>
        </p:txBody>
      </p:sp>
      <p:sp>
        <p:nvSpPr>
          <p:cNvPr id="15" name="圓角矩形 14"/>
          <p:cNvSpPr/>
          <p:nvPr/>
        </p:nvSpPr>
        <p:spPr>
          <a:xfrm>
            <a:off x="8328025" y="5383002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200" b="1" dirty="0">
                <a:solidFill>
                  <a:schemeClr val="tx1"/>
                </a:solidFill>
              </a:rPr>
              <a:t>High-performance Computing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5197475" y="5383002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Applications</a:t>
            </a:r>
          </a:p>
        </p:txBody>
      </p:sp>
      <p:sp>
        <p:nvSpPr>
          <p:cNvPr id="17" name="圓角矩形 16"/>
          <p:cNvSpPr/>
          <p:nvPr/>
        </p:nvSpPr>
        <p:spPr>
          <a:xfrm>
            <a:off x="8328025" y="1106488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Pattern Recognition</a:t>
            </a:r>
          </a:p>
        </p:txBody>
      </p:sp>
      <p:cxnSp>
        <p:nvCxnSpPr>
          <p:cNvPr id="25616" name="Straight Arrow Connector 32"/>
          <p:cNvCxnSpPr>
            <a:cxnSpLocks noChangeShapeType="1"/>
          </p:cNvCxnSpPr>
          <p:nvPr/>
        </p:nvCxnSpPr>
        <p:spPr bwMode="auto">
          <a:xfrm>
            <a:off x="4011613" y="2065338"/>
            <a:ext cx="1579562" cy="114776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17" name="Straight Arrow Connector 32"/>
          <p:cNvCxnSpPr>
            <a:cxnSpLocks noChangeShapeType="1"/>
            <a:stCxn id="10" idx="3"/>
          </p:cNvCxnSpPr>
          <p:nvPr/>
        </p:nvCxnSpPr>
        <p:spPr bwMode="auto">
          <a:xfrm>
            <a:off x="4011613" y="3040064"/>
            <a:ext cx="1185862" cy="50323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18" name="Straight Arrow Connector 32"/>
          <p:cNvCxnSpPr>
            <a:cxnSpLocks noChangeShapeType="1"/>
            <a:stCxn id="11" idx="3"/>
          </p:cNvCxnSpPr>
          <p:nvPr/>
        </p:nvCxnSpPr>
        <p:spPr bwMode="auto">
          <a:xfrm flipV="1">
            <a:off x="4011613" y="3933058"/>
            <a:ext cx="1185862" cy="560596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19" name="Straight Arrow Connector 32"/>
          <p:cNvCxnSpPr>
            <a:cxnSpLocks noChangeShapeType="1"/>
          </p:cNvCxnSpPr>
          <p:nvPr/>
        </p:nvCxnSpPr>
        <p:spPr bwMode="auto">
          <a:xfrm flipV="1">
            <a:off x="4011613" y="4230688"/>
            <a:ext cx="1579562" cy="11620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20" name="Straight Arrow Connector 32"/>
          <p:cNvCxnSpPr>
            <a:cxnSpLocks noChangeShapeType="1"/>
            <a:stCxn id="8" idx="2"/>
            <a:endCxn id="7" idx="0"/>
          </p:cNvCxnSpPr>
          <p:nvPr/>
        </p:nvCxnSpPr>
        <p:spPr bwMode="auto">
          <a:xfrm>
            <a:off x="6169025" y="2114550"/>
            <a:ext cx="0" cy="10985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21" name="Straight Arrow Connector 32"/>
          <p:cNvCxnSpPr>
            <a:cxnSpLocks noChangeShapeType="1"/>
            <a:stCxn id="16" idx="0"/>
            <a:endCxn id="7" idx="2"/>
          </p:cNvCxnSpPr>
          <p:nvPr/>
        </p:nvCxnSpPr>
        <p:spPr bwMode="auto">
          <a:xfrm flipV="1">
            <a:off x="6169819" y="4221164"/>
            <a:ext cx="0" cy="11618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22" name="Straight Arrow Connector 32"/>
          <p:cNvCxnSpPr>
            <a:cxnSpLocks noChangeShapeType="1"/>
          </p:cNvCxnSpPr>
          <p:nvPr/>
        </p:nvCxnSpPr>
        <p:spPr bwMode="auto">
          <a:xfrm flipH="1" flipV="1">
            <a:off x="6888163" y="4230688"/>
            <a:ext cx="1439862" cy="11620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23" name="Straight Arrow Connector 32"/>
          <p:cNvCxnSpPr>
            <a:cxnSpLocks noChangeShapeType="1"/>
            <a:stCxn id="13" idx="1"/>
          </p:cNvCxnSpPr>
          <p:nvPr/>
        </p:nvCxnSpPr>
        <p:spPr bwMode="auto">
          <a:xfrm flipH="1" flipV="1">
            <a:off x="7142163" y="3933058"/>
            <a:ext cx="1185862" cy="560596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24" name="Straight Arrow Connector 32"/>
          <p:cNvCxnSpPr>
            <a:cxnSpLocks noChangeShapeType="1"/>
            <a:stCxn id="14" idx="1"/>
          </p:cNvCxnSpPr>
          <p:nvPr/>
        </p:nvCxnSpPr>
        <p:spPr bwMode="auto">
          <a:xfrm flipH="1">
            <a:off x="7142163" y="3040064"/>
            <a:ext cx="1185862" cy="50323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25" name="Straight Arrow Connector 32"/>
          <p:cNvCxnSpPr>
            <a:cxnSpLocks noChangeShapeType="1"/>
          </p:cNvCxnSpPr>
          <p:nvPr/>
        </p:nvCxnSpPr>
        <p:spPr bwMode="auto">
          <a:xfrm flipH="1">
            <a:off x="6743701" y="2114550"/>
            <a:ext cx="1584325" cy="10985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3135628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9616F-CE56-8742-8AFA-8DA2FB01E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68761"/>
            <a:ext cx="8229600" cy="4857403"/>
          </a:xfrm>
        </p:spPr>
        <p:txBody>
          <a:bodyPr/>
          <a:lstStyle/>
          <a:p>
            <a:r>
              <a:rPr lang="en-US" sz="3600" dirty="0"/>
              <a:t>Information extraction</a:t>
            </a:r>
          </a:p>
          <a:p>
            <a:r>
              <a:rPr lang="en-US" sz="3600" dirty="0"/>
              <a:t>Topic tracking </a:t>
            </a:r>
          </a:p>
          <a:p>
            <a:r>
              <a:rPr lang="en-US" sz="3600" dirty="0"/>
              <a:t>Summarization </a:t>
            </a:r>
          </a:p>
          <a:p>
            <a:r>
              <a:rPr lang="en-US" sz="3600" dirty="0"/>
              <a:t>Categorization </a:t>
            </a:r>
          </a:p>
          <a:p>
            <a:r>
              <a:rPr lang="en-US" sz="3600" dirty="0"/>
              <a:t>Clustering </a:t>
            </a:r>
          </a:p>
          <a:p>
            <a:r>
              <a:rPr lang="en-US" sz="3600" dirty="0"/>
              <a:t>Concept linking </a:t>
            </a:r>
          </a:p>
          <a:p>
            <a:r>
              <a:rPr lang="en-US" sz="3600" dirty="0"/>
              <a:t>Question answering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C232-3407-DA49-A640-9A2344534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38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AA4CDC-48A7-4F4F-BEFE-32E07A09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Application Areas of Text Mining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2E3646AD-733B-1449-A404-B251FE389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4908118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4F81BD"/>
                </a:solidFill>
              </a:rPr>
              <a:t>Emotions</a:t>
            </a:r>
            <a:endParaRPr lang="zh-TW" altLang="en-US">
              <a:solidFill>
                <a:srgbClr val="4F81BD"/>
              </a:solidFill>
            </a:endParaRPr>
          </a:p>
        </p:txBody>
      </p:sp>
      <p:sp>
        <p:nvSpPr>
          <p:cNvPr id="2150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30A0DC9-FA81-485B-A717-AA0DBAB3A038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21508" name="矩形 4"/>
          <p:cNvSpPr>
            <a:spLocks noChangeArrowheads="1"/>
          </p:cNvSpPr>
          <p:nvPr/>
        </p:nvSpPr>
        <p:spPr bwMode="auto">
          <a:xfrm>
            <a:off x="1847851" y="6524626"/>
            <a:ext cx="82089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  <a:latin typeface="Arial" charset="0"/>
              </a:rPr>
              <a:t>Source: Bing Liu (2011) , “Web Data Mining: Exploring Hyperlinks, Contents, and Usage Data,” Springer, 2nd Edition,</a:t>
            </a:r>
            <a:endParaRPr lang="zh-TW" altLang="en-US" sz="1200">
              <a:solidFill>
                <a:srgbClr val="A6A6A6"/>
              </a:solidFill>
              <a:latin typeface="Arial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999656" y="2204864"/>
            <a:ext cx="2592288" cy="93610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/>
              <a:t>Love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071664" y="3573016"/>
            <a:ext cx="2592288" cy="93610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/>
              <a:t>Joy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071664" y="4941168"/>
            <a:ext cx="2592288" cy="93610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/>
              <a:t>Surprise</a:t>
            </a: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6383339" y="2205039"/>
            <a:ext cx="2592387" cy="9366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lt1"/>
                </a:solidFill>
              </a:rPr>
              <a:t>Anger</a:t>
            </a: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6383339" y="3573464"/>
            <a:ext cx="2592387" cy="9350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lt1"/>
                </a:solidFill>
              </a:rPr>
              <a:t>Sadness</a:t>
            </a: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6383339" y="5013326"/>
            <a:ext cx="2592387" cy="9366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lt1"/>
                </a:solidFill>
              </a:rPr>
              <a:t>Fear</a:t>
            </a:r>
          </a:p>
        </p:txBody>
      </p:sp>
      <p:pic>
        <p:nvPicPr>
          <p:cNvPr id="215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7576" y="1058864"/>
            <a:ext cx="9429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1900" y="1039814"/>
            <a:ext cx="9334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271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  2022/05/17   Question Answering and Dialogue Systems</a:t>
            </a:r>
          </a:p>
          <a:p>
            <a:pPr marL="0" indent="0">
              <a:buNone/>
            </a:pPr>
            <a:r>
              <a:rPr lang="en-US" sz="2800" dirty="0"/>
              <a:t>14   2022/05/24   Deep Learning, Transfer Learning, </a:t>
            </a:r>
            <a:br>
              <a:rPr lang="en-US" sz="2800" dirty="0"/>
            </a:br>
            <a:r>
              <a:rPr lang="en-US" sz="2800" dirty="0"/>
              <a:t>                                Zero-Shot, and Few-Shot Learning for Text Analytics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  2022/05/31  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  2022/06/07   Final Project Report II</a:t>
            </a:r>
          </a:p>
          <a:p>
            <a:pPr marL="0" indent="0">
              <a:buNone/>
            </a:pPr>
            <a:r>
              <a:rPr lang="en-US" sz="2800" dirty="0"/>
              <a:t>17   2022/06/14   Self-learning</a:t>
            </a:r>
          </a:p>
          <a:p>
            <a:pPr marL="0" indent="0">
              <a:buNone/>
            </a:pPr>
            <a:r>
              <a:rPr lang="en-US" sz="2800" dirty="0"/>
              <a:t>18   2022/06/21   Self-learning</a:t>
            </a:r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941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標題 1"/>
          <p:cNvSpPr>
            <a:spLocks noGrp="1"/>
          </p:cNvSpPr>
          <p:nvPr>
            <p:ph type="title"/>
          </p:nvPr>
        </p:nvSpPr>
        <p:spPr>
          <a:xfrm>
            <a:off x="1981200" y="115888"/>
            <a:ext cx="8229600" cy="122555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</a:rPr>
              <a:t>Example of Opinion:</a:t>
            </a:r>
            <a:br>
              <a:rPr lang="en-US" altLang="zh-TW">
                <a:solidFill>
                  <a:schemeClr val="accent1"/>
                </a:solidFill>
              </a:rPr>
            </a:br>
            <a:r>
              <a:rPr lang="en-US" altLang="zh-TW">
                <a:solidFill>
                  <a:schemeClr val="accent1"/>
                </a:solidFill>
              </a:rPr>
              <a:t>review segment on iPhone</a:t>
            </a:r>
            <a:endParaRPr lang="zh-TW" altLang="en-US">
              <a:solidFill>
                <a:schemeClr val="accent1"/>
              </a:solidFill>
            </a:endParaRPr>
          </a:p>
        </p:txBody>
      </p:sp>
      <p:sp>
        <p:nvSpPr>
          <p:cNvPr id="29699" name="內容版面配置區 2"/>
          <p:cNvSpPr>
            <a:spLocks noGrp="1"/>
          </p:cNvSpPr>
          <p:nvPr>
            <p:ph idx="1"/>
          </p:nvPr>
        </p:nvSpPr>
        <p:spPr>
          <a:xfrm>
            <a:off x="1151373" y="1557339"/>
            <a:ext cx="8435975" cy="456882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zh-TW" sz="2800" dirty="0"/>
              <a:t>“I bought an iPhone a few days ago. </a:t>
            </a:r>
          </a:p>
          <a:p>
            <a:pPr>
              <a:buFont typeface="Arial" charset="0"/>
              <a:buNone/>
            </a:pPr>
            <a:r>
              <a:rPr lang="en-US" altLang="zh-TW" sz="2800" dirty="0"/>
              <a:t>It was such a nice phone.</a:t>
            </a:r>
          </a:p>
          <a:p>
            <a:pPr>
              <a:buFont typeface="Arial" charset="0"/>
              <a:buNone/>
            </a:pPr>
            <a:r>
              <a:rPr lang="en-US" altLang="zh-TW" sz="2800" dirty="0"/>
              <a:t>The touch screen was really cool. </a:t>
            </a:r>
          </a:p>
          <a:p>
            <a:pPr>
              <a:buFont typeface="Arial" charset="0"/>
              <a:buNone/>
            </a:pPr>
            <a:r>
              <a:rPr lang="en-US" altLang="zh-TW" sz="2800" dirty="0"/>
              <a:t>The voice quality was clear too. </a:t>
            </a:r>
          </a:p>
          <a:p>
            <a:pPr>
              <a:buFont typeface="Arial" charset="0"/>
              <a:buNone/>
            </a:pPr>
            <a:r>
              <a:rPr lang="en-US" altLang="zh-TW" sz="2800" dirty="0"/>
              <a:t>However, my mother was mad with me as I did not tell her before I bought it. </a:t>
            </a:r>
          </a:p>
          <a:p>
            <a:pPr>
              <a:buFont typeface="Arial" charset="0"/>
              <a:buNone/>
            </a:pPr>
            <a:r>
              <a:rPr lang="en-US" altLang="zh-TW" sz="2800" dirty="0"/>
              <a:t>She also thought the phone was too expensive, and wanted me to return it to the shop. … ”</a:t>
            </a:r>
            <a:endParaRPr lang="zh-TW" altLang="en-US" sz="2800" dirty="0"/>
          </a:p>
        </p:txBody>
      </p:sp>
      <p:sp>
        <p:nvSpPr>
          <p:cNvPr id="2970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DCF89A0-4CC8-4C95-A96F-E4F029D5B5F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29701" name="矩形 4"/>
          <p:cNvSpPr>
            <a:spLocks noChangeArrowheads="1"/>
          </p:cNvSpPr>
          <p:nvPr/>
        </p:nvSpPr>
        <p:spPr bwMode="auto">
          <a:xfrm>
            <a:off x="1847851" y="6524626"/>
            <a:ext cx="82089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  <a:latin typeface="Arial" charset="0"/>
              </a:rPr>
              <a:t>Source: Bing Liu (2011) , “Web Data Mining: Exploring Hyperlinks, Contents, and Usage Data,” Springer, 2nd Edition,</a:t>
            </a:r>
            <a:endParaRPr lang="zh-TW" altLang="en-US" sz="1200">
              <a:solidFill>
                <a:srgbClr val="A6A6A6"/>
              </a:solidFill>
              <a:latin typeface="Arial" charset="0"/>
            </a:endParaRPr>
          </a:p>
        </p:txBody>
      </p:sp>
      <p:pic>
        <p:nvPicPr>
          <p:cNvPr id="2970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389" y="115889"/>
            <a:ext cx="9429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0088" y="115889"/>
            <a:ext cx="9334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84743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內容版面配置區 2"/>
          <p:cNvSpPr>
            <a:spLocks noGrp="1"/>
          </p:cNvSpPr>
          <p:nvPr>
            <p:ph idx="1"/>
          </p:nvPr>
        </p:nvSpPr>
        <p:spPr>
          <a:xfrm>
            <a:off x="735731" y="1557339"/>
            <a:ext cx="8435975" cy="456882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zh-TW" sz="2800" dirty="0"/>
              <a:t>“(1) I bought an </a:t>
            </a:r>
            <a:r>
              <a:rPr lang="en-US" altLang="zh-TW" sz="2800" u="sng" dirty="0"/>
              <a:t>iPhone</a:t>
            </a:r>
            <a:r>
              <a:rPr lang="en-US" altLang="zh-TW" sz="2800" dirty="0"/>
              <a:t> a few days ago. </a:t>
            </a:r>
          </a:p>
          <a:p>
            <a:pPr>
              <a:buFont typeface="Arial" charset="0"/>
              <a:buNone/>
            </a:pPr>
            <a:r>
              <a:rPr lang="en-US" altLang="zh-TW" sz="2800" dirty="0"/>
              <a:t>(2) </a:t>
            </a:r>
            <a:r>
              <a:rPr lang="en-US" altLang="zh-TW" sz="2800" dirty="0">
                <a:solidFill>
                  <a:srgbClr val="FF0000"/>
                </a:solidFill>
              </a:rPr>
              <a:t>It was such a nice phone.</a:t>
            </a:r>
          </a:p>
          <a:p>
            <a:pPr>
              <a:buFont typeface="Arial" charset="0"/>
              <a:buNone/>
            </a:pPr>
            <a:r>
              <a:rPr lang="en-US" altLang="zh-TW" sz="2800" dirty="0"/>
              <a:t>(3) </a:t>
            </a:r>
            <a:r>
              <a:rPr lang="en-US" altLang="zh-TW" sz="2800" dirty="0">
                <a:solidFill>
                  <a:srgbClr val="FF0000"/>
                </a:solidFill>
              </a:rPr>
              <a:t>The </a:t>
            </a:r>
            <a:r>
              <a:rPr lang="en-US" altLang="zh-TW" sz="2800" u="sng" dirty="0">
                <a:solidFill>
                  <a:srgbClr val="FF0000"/>
                </a:solidFill>
              </a:rPr>
              <a:t>touch screen </a:t>
            </a:r>
            <a:r>
              <a:rPr lang="en-US" altLang="zh-TW" sz="2800" dirty="0">
                <a:solidFill>
                  <a:srgbClr val="FF0000"/>
                </a:solidFill>
              </a:rPr>
              <a:t>was really cool. </a:t>
            </a:r>
          </a:p>
          <a:p>
            <a:pPr>
              <a:buFont typeface="Arial" charset="0"/>
              <a:buNone/>
            </a:pPr>
            <a:r>
              <a:rPr lang="en-US" altLang="zh-TW" sz="2800" dirty="0"/>
              <a:t>(4) </a:t>
            </a:r>
            <a:r>
              <a:rPr lang="en-US" altLang="zh-TW" sz="2800" dirty="0">
                <a:solidFill>
                  <a:srgbClr val="FF0000"/>
                </a:solidFill>
              </a:rPr>
              <a:t>The </a:t>
            </a:r>
            <a:r>
              <a:rPr lang="en-US" altLang="zh-TW" sz="2800" u="sng" dirty="0">
                <a:solidFill>
                  <a:srgbClr val="FF0000"/>
                </a:solidFill>
              </a:rPr>
              <a:t>voice quality </a:t>
            </a:r>
            <a:r>
              <a:rPr lang="en-US" altLang="zh-TW" sz="2800" dirty="0">
                <a:solidFill>
                  <a:srgbClr val="FF0000"/>
                </a:solidFill>
              </a:rPr>
              <a:t>was clear too.</a:t>
            </a:r>
            <a:r>
              <a:rPr lang="en-US" altLang="zh-TW" sz="2800" dirty="0"/>
              <a:t> </a:t>
            </a:r>
          </a:p>
          <a:p>
            <a:pPr>
              <a:buFont typeface="Arial" charset="0"/>
              <a:buNone/>
            </a:pPr>
            <a:r>
              <a:rPr lang="en-US" altLang="zh-TW" sz="2800" dirty="0"/>
              <a:t>(5) </a:t>
            </a:r>
            <a:r>
              <a:rPr lang="en-US" altLang="zh-TW" sz="2800" dirty="0">
                <a:solidFill>
                  <a:srgbClr val="00B050"/>
                </a:solidFill>
              </a:rPr>
              <a:t>However, my mother was mad with me as I did not tell her before I bought it</a:t>
            </a:r>
            <a:r>
              <a:rPr lang="en-US" altLang="zh-TW" sz="2800" dirty="0"/>
              <a:t>. </a:t>
            </a:r>
          </a:p>
          <a:p>
            <a:pPr>
              <a:buFont typeface="Arial" charset="0"/>
              <a:buNone/>
            </a:pPr>
            <a:r>
              <a:rPr lang="en-US" altLang="zh-TW" sz="2800" dirty="0"/>
              <a:t>(6) </a:t>
            </a:r>
            <a:r>
              <a:rPr lang="en-US" altLang="zh-TW" sz="2800" dirty="0">
                <a:solidFill>
                  <a:srgbClr val="00B050"/>
                </a:solidFill>
              </a:rPr>
              <a:t>She also thought the phone was too </a:t>
            </a:r>
            <a:r>
              <a:rPr lang="en-US" altLang="zh-TW" sz="2800" u="sng" dirty="0">
                <a:solidFill>
                  <a:srgbClr val="00B050"/>
                </a:solidFill>
              </a:rPr>
              <a:t>expensive</a:t>
            </a:r>
            <a:r>
              <a:rPr lang="en-US" altLang="zh-TW" sz="2800" dirty="0">
                <a:solidFill>
                  <a:srgbClr val="00B050"/>
                </a:solidFill>
              </a:rPr>
              <a:t>, and wanted me to return it to the shop.</a:t>
            </a:r>
            <a:r>
              <a:rPr lang="en-US" altLang="zh-TW" sz="2800" dirty="0"/>
              <a:t> … ”</a:t>
            </a:r>
            <a:endParaRPr lang="zh-TW" altLang="en-US" sz="2800" dirty="0"/>
          </a:p>
        </p:txBody>
      </p:sp>
      <p:sp>
        <p:nvSpPr>
          <p:cNvPr id="3072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4346A3C-8CDA-4E3C-A883-6DE63D7C301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30724" name="矩形 4"/>
          <p:cNvSpPr>
            <a:spLocks noChangeArrowheads="1"/>
          </p:cNvSpPr>
          <p:nvPr/>
        </p:nvSpPr>
        <p:spPr bwMode="auto">
          <a:xfrm>
            <a:off x="1847851" y="6524626"/>
            <a:ext cx="82089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  <a:latin typeface="Arial" charset="0"/>
              </a:rPr>
              <a:t>Source: Bing Liu (2011) , “Web Data Mining: Exploring Hyperlinks, Contents, and Usage Data,” Springer, 2nd Edition,</a:t>
            </a:r>
            <a:endParaRPr lang="zh-TW" altLang="en-US" sz="1200">
              <a:solidFill>
                <a:srgbClr val="A6A6A6"/>
              </a:solidFill>
              <a:latin typeface="Arial" charset="0"/>
            </a:endParaRPr>
          </a:p>
        </p:txBody>
      </p:sp>
      <p:sp>
        <p:nvSpPr>
          <p:cNvPr id="30725" name="文字方塊 5"/>
          <p:cNvSpPr txBox="1">
            <a:spLocks noChangeArrowheads="1"/>
          </p:cNvSpPr>
          <p:nvPr/>
        </p:nvSpPr>
        <p:spPr bwMode="auto">
          <a:xfrm>
            <a:off x="10618643" y="2565401"/>
            <a:ext cx="1476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+Positive Opinion</a:t>
            </a:r>
            <a:endParaRPr lang="zh-TW" altLang="en-US" sz="18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0726" name="文字方塊 6"/>
          <p:cNvSpPr txBox="1">
            <a:spLocks noChangeArrowheads="1"/>
          </p:cNvSpPr>
          <p:nvPr/>
        </p:nvSpPr>
        <p:spPr bwMode="auto">
          <a:xfrm>
            <a:off x="10675504" y="5146099"/>
            <a:ext cx="1403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00B050"/>
                </a:solidFill>
                <a:latin typeface="Arial" charset="0"/>
              </a:rPr>
              <a:t>-Negative Opinion</a:t>
            </a:r>
            <a:endParaRPr lang="zh-TW" altLang="en-US" sz="1800" b="1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30727" name="標題 1"/>
          <p:cNvSpPr txBox="1">
            <a:spLocks/>
          </p:cNvSpPr>
          <p:nvPr/>
        </p:nvSpPr>
        <p:spPr bwMode="auto">
          <a:xfrm>
            <a:off x="1981200" y="115888"/>
            <a:ext cx="82296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chemeClr val="accent1"/>
                </a:solidFill>
                <a:ea typeface="標楷體" pitchFamily="65" charset="-120"/>
              </a:rPr>
              <a:t>Example of Opinion:</a:t>
            </a:r>
            <a:br>
              <a:rPr lang="en-US" altLang="zh-TW" sz="4400" b="1">
                <a:solidFill>
                  <a:schemeClr val="accent1"/>
                </a:solidFill>
                <a:ea typeface="標楷體" pitchFamily="65" charset="-120"/>
              </a:rPr>
            </a:br>
            <a:r>
              <a:rPr lang="en-US" altLang="zh-TW" sz="4400" b="1">
                <a:solidFill>
                  <a:schemeClr val="accent1"/>
                </a:solidFill>
                <a:ea typeface="標楷體" pitchFamily="65" charset="-120"/>
              </a:rPr>
              <a:t>review segment on iPhone</a:t>
            </a:r>
            <a:endParaRPr lang="zh-TW" altLang="en-US" sz="4400" b="1">
              <a:solidFill>
                <a:schemeClr val="accent1"/>
              </a:solidFill>
              <a:ea typeface="標楷體" pitchFamily="65" charset="-120"/>
            </a:endParaRPr>
          </a:p>
        </p:txBody>
      </p:sp>
      <p:pic>
        <p:nvPicPr>
          <p:cNvPr id="3072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7706" y="2416176"/>
            <a:ext cx="9429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97579" y="4987349"/>
            <a:ext cx="9334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2384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811019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rgbClr val="4F81BD"/>
                </a:solidFill>
              </a:rPr>
              <a:t>Sentiment Analysis</a:t>
            </a:r>
            <a:endParaRPr lang="zh-TW" altLang="en-US" dirty="0">
              <a:solidFill>
                <a:srgbClr val="4F81BD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9878753" y="6519864"/>
            <a:ext cx="754322" cy="365125"/>
          </a:xfrm>
        </p:spPr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42</a:t>
            </a:fld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008381" y="6457890"/>
            <a:ext cx="81752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Kumar Ravi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Vadlamani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Ravi (2015), "A survey on opinion mining and sentiment analysis: tasks, approaches and applications." Knowledge-Based Systems, 89, pp.14-46.</a:t>
            </a:r>
            <a:endParaRPr lang="zh-TW" alt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31504" y="2492896"/>
            <a:ext cx="1512168" cy="936104"/>
          </a:xfrm>
          <a:prstGeom prst="roundRect">
            <a:avLst>
              <a:gd name="adj" fmla="val 12156"/>
            </a:avLst>
          </a:prstGeom>
          <a:solidFill>
            <a:schemeClr val="accent6">
              <a:lumMod val="40000"/>
              <a:lumOff val="60000"/>
            </a:schemeClr>
          </a:solidFill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Sentiment Analysis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791744" y="908720"/>
            <a:ext cx="1584176" cy="648072"/>
          </a:xfrm>
          <a:prstGeom prst="roundRect">
            <a:avLst>
              <a:gd name="adj" fmla="val 12156"/>
            </a:avLst>
          </a:prstGeom>
          <a:solidFill>
            <a:schemeClr val="accent1">
              <a:lumMod val="40000"/>
              <a:lumOff val="6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Subjectivity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Classification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968208" y="1484784"/>
            <a:ext cx="2411760" cy="720080"/>
          </a:xfrm>
          <a:prstGeom prst="roundRect">
            <a:avLst>
              <a:gd name="adj" fmla="val 8853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Machine Learning based</a:t>
            </a:r>
          </a:p>
        </p:txBody>
      </p:sp>
      <p:cxnSp>
        <p:nvCxnSpPr>
          <p:cNvPr id="11" name="Elbow Connector 10"/>
          <p:cNvCxnSpPr>
            <a:stCxn id="6" idx="3"/>
            <a:endCxn id="7" idx="1"/>
          </p:cNvCxnSpPr>
          <p:nvPr/>
        </p:nvCxnSpPr>
        <p:spPr>
          <a:xfrm flipV="1">
            <a:off x="3143672" y="1232756"/>
            <a:ext cx="648072" cy="172819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3791744" y="1700808"/>
            <a:ext cx="1584176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Sentiment Classification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791744" y="2564904"/>
            <a:ext cx="1584176" cy="864096"/>
          </a:xfrm>
          <a:prstGeom prst="roundRect">
            <a:avLst>
              <a:gd name="adj" fmla="val 12156"/>
            </a:avLst>
          </a:prstGeom>
          <a:solidFill>
            <a:schemeClr val="accent1">
              <a:lumMod val="40000"/>
              <a:lumOff val="6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Review Usefulness Measurement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791744" y="3645024"/>
            <a:ext cx="1584176" cy="648072"/>
          </a:xfrm>
          <a:prstGeom prst="roundRect">
            <a:avLst>
              <a:gd name="adj" fmla="val 12156"/>
            </a:avLst>
          </a:prstGeom>
          <a:solidFill>
            <a:schemeClr val="accent1">
              <a:lumMod val="40000"/>
              <a:lumOff val="6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Opinion Spam Detection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791744" y="4509120"/>
            <a:ext cx="1584176" cy="648072"/>
          </a:xfrm>
          <a:prstGeom prst="roundRect">
            <a:avLst>
              <a:gd name="adj" fmla="val 12156"/>
            </a:avLst>
          </a:prstGeom>
          <a:solidFill>
            <a:schemeClr val="accent5">
              <a:lumMod val="40000"/>
              <a:lumOff val="6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Lexicon Creation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3791744" y="5229200"/>
            <a:ext cx="1584176" cy="648072"/>
          </a:xfrm>
          <a:prstGeom prst="roundRect">
            <a:avLst>
              <a:gd name="adj" fmla="val 12156"/>
            </a:avLst>
          </a:prstGeom>
          <a:solidFill>
            <a:schemeClr val="accent5">
              <a:lumMod val="40000"/>
              <a:lumOff val="6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Aspect Extraction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791744" y="6021288"/>
            <a:ext cx="1584176" cy="432048"/>
          </a:xfrm>
          <a:prstGeom prst="roundRect">
            <a:avLst>
              <a:gd name="adj" fmla="val 12156"/>
            </a:avLst>
          </a:prstGeom>
          <a:solidFill>
            <a:schemeClr val="accent2">
              <a:lumMod val="20000"/>
              <a:lumOff val="80000"/>
            </a:schemeClr>
          </a:solidFill>
          <a:ln w="19050" cmpd="sng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Application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879976" y="917104"/>
            <a:ext cx="1584176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Polarity Determination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879976" y="1709192"/>
            <a:ext cx="1584176" cy="1152128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Vagueness resolution in opinionated text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879976" y="2933328"/>
            <a:ext cx="1584176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Multi- &amp; Cross- Lingual SC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879976" y="3725416"/>
            <a:ext cx="1584176" cy="567680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Cross-domain SC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968208" y="2276872"/>
            <a:ext cx="2411760" cy="720080"/>
          </a:xfrm>
          <a:prstGeom prst="roundRect">
            <a:avLst>
              <a:gd name="adj" fmla="val 8853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Lexicon based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968208" y="3068960"/>
            <a:ext cx="2411760" cy="720080"/>
          </a:xfrm>
          <a:prstGeom prst="roundRect">
            <a:avLst>
              <a:gd name="adj" fmla="val 8853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Hybrid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approaches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968209" y="4581128"/>
            <a:ext cx="2428201" cy="432048"/>
          </a:xfrm>
          <a:prstGeom prst="roundRect">
            <a:avLst>
              <a:gd name="adj" fmla="val 8853"/>
            </a:avLst>
          </a:prstGeom>
          <a:solidFill>
            <a:schemeClr val="accent5">
              <a:lumMod val="40000"/>
              <a:lumOff val="6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Ontology based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968208" y="5157192"/>
            <a:ext cx="2411760" cy="648072"/>
          </a:xfrm>
          <a:prstGeom prst="roundRect">
            <a:avLst>
              <a:gd name="adj" fmla="val 8853"/>
            </a:avLst>
          </a:prstGeom>
          <a:solidFill>
            <a:schemeClr val="accent5">
              <a:lumMod val="40000"/>
              <a:lumOff val="6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Non-Ontology based</a:t>
            </a:r>
          </a:p>
        </p:txBody>
      </p:sp>
      <p:cxnSp>
        <p:nvCxnSpPr>
          <p:cNvPr id="42" name="Elbow Connector 41"/>
          <p:cNvCxnSpPr>
            <a:stCxn id="6" idx="3"/>
            <a:endCxn id="25" idx="1"/>
          </p:cNvCxnSpPr>
          <p:nvPr/>
        </p:nvCxnSpPr>
        <p:spPr>
          <a:xfrm flipV="1">
            <a:off x="3143672" y="2024844"/>
            <a:ext cx="648072" cy="9361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6" idx="3"/>
            <a:endCxn id="26" idx="1"/>
          </p:cNvCxnSpPr>
          <p:nvPr/>
        </p:nvCxnSpPr>
        <p:spPr>
          <a:xfrm>
            <a:off x="3143672" y="2960948"/>
            <a:ext cx="648072" cy="360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>
            <a:stCxn id="6" idx="3"/>
            <a:endCxn id="27" idx="1"/>
          </p:cNvCxnSpPr>
          <p:nvPr/>
        </p:nvCxnSpPr>
        <p:spPr>
          <a:xfrm>
            <a:off x="3143672" y="2960948"/>
            <a:ext cx="648072" cy="100811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>
            <a:stCxn id="6" idx="3"/>
            <a:endCxn id="28" idx="1"/>
          </p:cNvCxnSpPr>
          <p:nvPr/>
        </p:nvCxnSpPr>
        <p:spPr>
          <a:xfrm>
            <a:off x="3143672" y="2960948"/>
            <a:ext cx="648072" cy="187220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53"/>
          <p:cNvCxnSpPr>
            <a:stCxn id="6" idx="3"/>
            <a:endCxn id="29" idx="1"/>
          </p:cNvCxnSpPr>
          <p:nvPr/>
        </p:nvCxnSpPr>
        <p:spPr>
          <a:xfrm>
            <a:off x="3143672" y="2960948"/>
            <a:ext cx="648072" cy="25922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6" idx="3"/>
            <a:endCxn id="30" idx="1"/>
          </p:cNvCxnSpPr>
          <p:nvPr/>
        </p:nvCxnSpPr>
        <p:spPr>
          <a:xfrm>
            <a:off x="3143672" y="2960948"/>
            <a:ext cx="648072" cy="327636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>
          <a:xfrm>
            <a:off x="3359696" y="836712"/>
            <a:ext cx="4392488" cy="5112568"/>
          </a:xfrm>
          <a:prstGeom prst="roundRect">
            <a:avLst>
              <a:gd name="adj" fmla="val 6264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807969" y="5085185"/>
            <a:ext cx="14148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Tasks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7752184" y="836712"/>
            <a:ext cx="2808312" cy="5112568"/>
          </a:xfrm>
          <a:prstGeom prst="roundRect">
            <a:avLst>
              <a:gd name="adj" fmla="val 6264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860171" y="836713"/>
            <a:ext cx="2197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Approaches</a:t>
            </a:r>
          </a:p>
        </p:txBody>
      </p:sp>
      <p:sp>
        <p:nvSpPr>
          <p:cNvPr id="59" name="Right Brace 58"/>
          <p:cNvSpPr/>
          <p:nvPr/>
        </p:nvSpPr>
        <p:spPr>
          <a:xfrm>
            <a:off x="7464152" y="4581128"/>
            <a:ext cx="360040" cy="1224136"/>
          </a:xfrm>
          <a:prstGeom prst="rightBrace">
            <a:avLst/>
          </a:prstGeom>
          <a:ln w="57150" cmpd="sng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ight Brace 64"/>
          <p:cNvSpPr/>
          <p:nvPr/>
        </p:nvSpPr>
        <p:spPr>
          <a:xfrm>
            <a:off x="7536160" y="908720"/>
            <a:ext cx="440432" cy="3384376"/>
          </a:xfrm>
          <a:prstGeom prst="rightBrace">
            <a:avLst/>
          </a:prstGeom>
          <a:ln w="57150" cmpd="sng">
            <a:solidFill>
              <a:srgbClr val="FF99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Elbow Connector 65"/>
          <p:cNvCxnSpPr>
            <a:stCxn id="25" idx="3"/>
            <a:endCxn id="33" idx="1"/>
          </p:cNvCxnSpPr>
          <p:nvPr/>
        </p:nvCxnSpPr>
        <p:spPr>
          <a:xfrm>
            <a:off x="5375920" y="2024844"/>
            <a:ext cx="504056" cy="123252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Elbow Connector 70"/>
          <p:cNvCxnSpPr>
            <a:stCxn id="25" idx="3"/>
            <a:endCxn id="31" idx="1"/>
          </p:cNvCxnSpPr>
          <p:nvPr/>
        </p:nvCxnSpPr>
        <p:spPr>
          <a:xfrm flipV="1">
            <a:off x="5375920" y="1241140"/>
            <a:ext cx="504056" cy="7837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/>
          <p:cNvCxnSpPr>
            <a:stCxn id="25" idx="3"/>
            <a:endCxn id="32" idx="1"/>
          </p:cNvCxnSpPr>
          <p:nvPr/>
        </p:nvCxnSpPr>
        <p:spPr>
          <a:xfrm>
            <a:off x="5375920" y="2024844"/>
            <a:ext cx="504056" cy="26041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Elbow Connector 76"/>
          <p:cNvCxnSpPr>
            <a:stCxn id="25" idx="3"/>
            <a:endCxn id="34" idx="1"/>
          </p:cNvCxnSpPr>
          <p:nvPr/>
        </p:nvCxnSpPr>
        <p:spPr>
          <a:xfrm>
            <a:off x="5375920" y="2024844"/>
            <a:ext cx="504056" cy="198441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Elbow Connector 79"/>
          <p:cNvCxnSpPr>
            <a:stCxn id="25" idx="3"/>
            <a:endCxn id="32" idx="1"/>
          </p:cNvCxnSpPr>
          <p:nvPr/>
        </p:nvCxnSpPr>
        <p:spPr>
          <a:xfrm>
            <a:off x="5375920" y="2024844"/>
            <a:ext cx="504056" cy="26041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7611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03512" y="116632"/>
            <a:ext cx="8640960" cy="864096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rgbClr val="4F81BD"/>
                </a:solidFill>
              </a:rPr>
              <a:t>Sentiment Classification Techniques</a:t>
            </a:r>
            <a:endParaRPr lang="zh-TW" altLang="en-US" dirty="0">
              <a:solidFill>
                <a:srgbClr val="4F81BD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2063552" y="6457890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Jesus Serrano-Guerrero, Jose A.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Olivas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Francisco P. Romero, and Enrique Herrera-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Viedma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 (2015),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"Sentiment analysis: A review and comparative analysis of web services," Information Sciences, 311, pp. 18-38.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631504" y="3212976"/>
            <a:ext cx="1368152" cy="936104"/>
          </a:xfrm>
          <a:prstGeom prst="roundRect">
            <a:avLst>
              <a:gd name="adj" fmla="val 12156"/>
            </a:avLst>
          </a:prstGeom>
          <a:solidFill>
            <a:schemeClr val="accent6">
              <a:lumMod val="40000"/>
              <a:lumOff val="60000"/>
            </a:schemeClr>
          </a:solidFill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>
                <a:solidFill>
                  <a:schemeClr val="tx1"/>
                </a:solidFill>
              </a:rPr>
              <a:t>Sentiment Analysis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359696" y="1844824"/>
            <a:ext cx="1512168" cy="122413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>
                <a:solidFill>
                  <a:schemeClr val="tx1"/>
                </a:solidFill>
              </a:rPr>
              <a:t>Machine Learning Approach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59696" y="4509120"/>
            <a:ext cx="1512168" cy="1224136"/>
          </a:xfrm>
          <a:prstGeom prst="roundRect">
            <a:avLst>
              <a:gd name="adj" fmla="val 12156"/>
            </a:avLst>
          </a:prstGeom>
          <a:solidFill>
            <a:schemeClr val="accent6">
              <a:lumMod val="40000"/>
              <a:lumOff val="60000"/>
            </a:schemeClr>
          </a:solidFill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>
                <a:solidFill>
                  <a:schemeClr val="tx1"/>
                </a:solidFill>
              </a:rPr>
              <a:t>Lexicon-based Approach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231904" y="5445224"/>
            <a:ext cx="1512168" cy="936104"/>
          </a:xfrm>
          <a:prstGeom prst="roundRect">
            <a:avLst>
              <a:gd name="adj" fmla="val 12156"/>
            </a:avLst>
          </a:prstGeom>
          <a:solidFill>
            <a:schemeClr val="accent6">
              <a:lumMod val="40000"/>
              <a:lumOff val="60000"/>
            </a:schemeClr>
          </a:solidFill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Corpus-based Approach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231904" y="1412776"/>
            <a:ext cx="1512168" cy="936104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Supervised Learning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231904" y="3356992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Unsupervised Learning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231904" y="4221088"/>
            <a:ext cx="1512168" cy="936104"/>
          </a:xfrm>
          <a:prstGeom prst="roundRect">
            <a:avLst>
              <a:gd name="adj" fmla="val 12156"/>
            </a:avLst>
          </a:prstGeom>
          <a:solidFill>
            <a:schemeClr val="accent6">
              <a:lumMod val="40000"/>
              <a:lumOff val="60000"/>
            </a:schemeClr>
          </a:solidFill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Dictionary-based Approach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104112" y="5157192"/>
            <a:ext cx="1512168" cy="504056"/>
          </a:xfrm>
          <a:prstGeom prst="roundRect">
            <a:avLst>
              <a:gd name="adj" fmla="val 12156"/>
            </a:avLst>
          </a:prstGeom>
          <a:solidFill>
            <a:schemeClr val="accent6">
              <a:lumMod val="40000"/>
              <a:lumOff val="60000"/>
            </a:schemeClr>
          </a:solidFill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Statistical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104112" y="5877272"/>
            <a:ext cx="1512168" cy="504056"/>
          </a:xfrm>
          <a:prstGeom prst="roundRect">
            <a:avLst>
              <a:gd name="adj" fmla="val 12156"/>
            </a:avLst>
          </a:prstGeom>
          <a:solidFill>
            <a:schemeClr val="accent6">
              <a:lumMod val="40000"/>
              <a:lumOff val="60000"/>
            </a:schemeClr>
          </a:solidFill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Semantic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104112" y="1052736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Decision Tree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104112" y="1844824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Linear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104112" y="2636912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Rule-based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104112" y="3429000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Probabilistic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976320" y="980728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Support Vector Machine (SVM)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976320" y="227687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Deep Learning (DL)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976320" y="1628800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Neural Network (NN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976320" y="3645024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Bayesian Network (BN)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976320" y="4293096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Maximum Entropy (ME)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26" name="Elbow Connector 25"/>
          <p:cNvCxnSpPr>
            <a:stCxn id="6" idx="3"/>
            <a:endCxn id="8" idx="1"/>
          </p:cNvCxnSpPr>
          <p:nvPr/>
        </p:nvCxnSpPr>
        <p:spPr>
          <a:xfrm>
            <a:off x="2999656" y="3681028"/>
            <a:ext cx="360040" cy="144016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6" idx="3"/>
            <a:endCxn id="7" idx="1"/>
          </p:cNvCxnSpPr>
          <p:nvPr/>
        </p:nvCxnSpPr>
        <p:spPr>
          <a:xfrm flipV="1">
            <a:off x="2999656" y="2456892"/>
            <a:ext cx="360040" cy="122413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7" idx="3"/>
            <a:endCxn id="11" idx="1"/>
          </p:cNvCxnSpPr>
          <p:nvPr/>
        </p:nvCxnSpPr>
        <p:spPr>
          <a:xfrm flipV="1">
            <a:off x="4871864" y="1880828"/>
            <a:ext cx="360040" cy="57606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7" idx="3"/>
            <a:endCxn id="12" idx="1"/>
          </p:cNvCxnSpPr>
          <p:nvPr/>
        </p:nvCxnSpPr>
        <p:spPr>
          <a:xfrm>
            <a:off x="4871864" y="2456892"/>
            <a:ext cx="360040" cy="122413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1" idx="3"/>
            <a:endCxn id="17" idx="1"/>
          </p:cNvCxnSpPr>
          <p:nvPr/>
        </p:nvCxnSpPr>
        <p:spPr>
          <a:xfrm flipV="1">
            <a:off x="6744072" y="1376772"/>
            <a:ext cx="360040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11" idx="3"/>
            <a:endCxn id="18" idx="1"/>
          </p:cNvCxnSpPr>
          <p:nvPr/>
        </p:nvCxnSpPr>
        <p:spPr>
          <a:xfrm>
            <a:off x="6744072" y="1880828"/>
            <a:ext cx="360040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11" idx="3"/>
            <a:endCxn id="19" idx="1"/>
          </p:cNvCxnSpPr>
          <p:nvPr/>
        </p:nvCxnSpPr>
        <p:spPr>
          <a:xfrm>
            <a:off x="6744072" y="1880828"/>
            <a:ext cx="360040" cy="108012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11" idx="3"/>
            <a:endCxn id="20" idx="1"/>
          </p:cNvCxnSpPr>
          <p:nvPr/>
        </p:nvCxnSpPr>
        <p:spPr>
          <a:xfrm>
            <a:off x="6744072" y="1880828"/>
            <a:ext cx="360040" cy="187220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/>
          <p:cNvCxnSpPr>
            <a:stCxn id="8" idx="3"/>
            <a:endCxn id="10" idx="1"/>
          </p:cNvCxnSpPr>
          <p:nvPr/>
        </p:nvCxnSpPr>
        <p:spPr>
          <a:xfrm>
            <a:off x="4871864" y="5121188"/>
            <a:ext cx="360040" cy="7920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>
            <a:stCxn id="8" idx="3"/>
            <a:endCxn id="14" idx="1"/>
          </p:cNvCxnSpPr>
          <p:nvPr/>
        </p:nvCxnSpPr>
        <p:spPr>
          <a:xfrm flipV="1">
            <a:off x="4871864" y="4689140"/>
            <a:ext cx="360040" cy="43204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>
            <a:stCxn id="10" idx="3"/>
            <a:endCxn id="15" idx="1"/>
          </p:cNvCxnSpPr>
          <p:nvPr/>
        </p:nvCxnSpPr>
        <p:spPr>
          <a:xfrm flipV="1">
            <a:off x="6744072" y="5409220"/>
            <a:ext cx="360040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/>
          <p:cNvCxnSpPr>
            <a:stCxn id="10" idx="3"/>
            <a:endCxn id="16" idx="1"/>
          </p:cNvCxnSpPr>
          <p:nvPr/>
        </p:nvCxnSpPr>
        <p:spPr>
          <a:xfrm>
            <a:off x="6744072" y="5913276"/>
            <a:ext cx="360040" cy="21602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/>
          <p:cNvCxnSpPr>
            <a:stCxn id="18" idx="3"/>
            <a:endCxn id="22" idx="1"/>
          </p:cNvCxnSpPr>
          <p:nvPr/>
        </p:nvCxnSpPr>
        <p:spPr>
          <a:xfrm>
            <a:off x="8616280" y="2168860"/>
            <a:ext cx="360040" cy="36004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18" idx="3"/>
            <a:endCxn id="23" idx="1"/>
          </p:cNvCxnSpPr>
          <p:nvPr/>
        </p:nvCxnSpPr>
        <p:spPr>
          <a:xfrm flipV="1">
            <a:off x="8616280" y="1880828"/>
            <a:ext cx="360040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>
            <a:stCxn id="18" idx="3"/>
            <a:endCxn id="21" idx="1"/>
          </p:cNvCxnSpPr>
          <p:nvPr/>
        </p:nvCxnSpPr>
        <p:spPr>
          <a:xfrm flipV="1">
            <a:off x="8616280" y="1232756"/>
            <a:ext cx="360040" cy="9361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20" idx="3"/>
            <a:endCxn id="24" idx="1"/>
          </p:cNvCxnSpPr>
          <p:nvPr/>
        </p:nvCxnSpPr>
        <p:spPr>
          <a:xfrm>
            <a:off x="8616280" y="3753036"/>
            <a:ext cx="360040" cy="14401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stCxn id="20" idx="3"/>
            <a:endCxn id="25" idx="1"/>
          </p:cNvCxnSpPr>
          <p:nvPr/>
        </p:nvCxnSpPr>
        <p:spPr>
          <a:xfrm>
            <a:off x="8616280" y="3753036"/>
            <a:ext cx="360040" cy="7920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stCxn id="20" idx="3"/>
            <a:endCxn id="87" idx="1"/>
          </p:cNvCxnSpPr>
          <p:nvPr/>
        </p:nvCxnSpPr>
        <p:spPr>
          <a:xfrm flipV="1">
            <a:off x="8616280" y="3248980"/>
            <a:ext cx="360040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/>
          <p:cNvSpPr/>
          <p:nvPr/>
        </p:nvSpPr>
        <p:spPr>
          <a:xfrm>
            <a:off x="8976320" y="299695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Naïve Bayes </a:t>
            </a:r>
            <a:br>
              <a:rPr lang="en-US" altLang="zh-TW" sz="1600" dirty="0">
                <a:solidFill>
                  <a:schemeClr val="tx1"/>
                </a:solidFill>
              </a:rPr>
            </a:br>
            <a:r>
              <a:rPr lang="en-US" altLang="zh-TW" sz="1600" dirty="0">
                <a:solidFill>
                  <a:schemeClr val="tx1"/>
                </a:solidFill>
              </a:rPr>
              <a:t>(NB)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9057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P–N Polarity and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S–O Polarity Relationship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44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194664-2B8F-B24C-9478-4F8773C89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1807448"/>
            <a:ext cx="7541680" cy="446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6006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Taxonomy of Web Mining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45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AEFEBA-4E47-9D48-B65E-6EFB1E30CA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/>
          <a:stretch/>
        </p:blipFill>
        <p:spPr>
          <a:xfrm>
            <a:off x="1559496" y="908721"/>
            <a:ext cx="9108504" cy="564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237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58417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Structure of a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Typical Internet Search Engine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46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BAC3A7-88DF-6444-B128-568101C34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2173252"/>
            <a:ext cx="8848752" cy="336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632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3DF29-1972-854A-B232-778BAAFF5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Web Usage Mining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(Web Analytics)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9A203-6707-F843-A6DB-53EED736B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2600" y="1644092"/>
            <a:ext cx="8391552" cy="4525963"/>
          </a:xfrm>
        </p:spPr>
        <p:txBody>
          <a:bodyPr/>
          <a:lstStyle/>
          <a:p>
            <a:r>
              <a:rPr lang="en-US" sz="3600" dirty="0"/>
              <a:t>Web usage mining (Web analytics) </a:t>
            </a:r>
            <a:br>
              <a:rPr lang="en-US" sz="3600" dirty="0"/>
            </a:br>
            <a:r>
              <a:rPr lang="en-US" sz="3600" dirty="0"/>
              <a:t>is the extraction of useful information </a:t>
            </a:r>
            <a:br>
              <a:rPr lang="en-US" sz="3600" dirty="0"/>
            </a:br>
            <a:r>
              <a:rPr lang="en-US" sz="3600" dirty="0"/>
              <a:t>from data generated </a:t>
            </a:r>
            <a:br>
              <a:rPr lang="en-US" sz="3600" dirty="0"/>
            </a:br>
            <a:r>
              <a:rPr lang="en-US" sz="3600" dirty="0"/>
              <a:t>through Web page visits and transactions.</a:t>
            </a:r>
          </a:p>
          <a:p>
            <a:r>
              <a:rPr lang="en-US" sz="3600" dirty="0"/>
              <a:t>Clickstream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82A522-80E6-AE49-A2F2-64E5FB50D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47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F46F141-60D7-534E-903D-D6838DA07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6757585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51216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Extraction of Knowledge from Web Usage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48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C8718D-BDDC-7444-9D6B-537F687E0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3" y="2276872"/>
            <a:ext cx="8765945" cy="346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141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AE084-32D5-D04D-85C7-7012CDD7E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Social Analytics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5056A-449B-C84F-B996-01AD5FCBD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Social analytics is defined as </a:t>
            </a:r>
            <a:br>
              <a:rPr lang="en-US" sz="3600" dirty="0"/>
            </a:br>
            <a:r>
              <a:rPr lang="en-US" sz="3600" dirty="0"/>
              <a:t>monitoring, analyzing, </a:t>
            </a:r>
            <a:br>
              <a:rPr lang="en-US" sz="3600" dirty="0"/>
            </a:br>
            <a:r>
              <a:rPr lang="en-US" sz="3600" dirty="0"/>
              <a:t>measuring and interpreting </a:t>
            </a:r>
            <a:br>
              <a:rPr lang="en-US" sz="3600" dirty="0"/>
            </a:br>
            <a:r>
              <a:rPr lang="en-US" sz="3600" dirty="0"/>
              <a:t>digital interactions and </a:t>
            </a:r>
            <a:br>
              <a:rPr lang="en-US" sz="3600" dirty="0"/>
            </a:br>
            <a:r>
              <a:rPr lang="en-US" sz="3600" dirty="0"/>
              <a:t>relationships of people, topics, ideas and content.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29C14D-15FF-7A4A-8FBE-2B48EED95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49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C1BBD92-C4B2-2B41-8A44-D87E0B94C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745471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20100"/>
            <a:ext cx="11292840" cy="6217800"/>
          </a:xfrm>
        </p:spPr>
        <p:txBody>
          <a:bodyPr/>
          <a:lstStyle/>
          <a:p>
            <a:r>
              <a:rPr lang="en-US" sz="8800" dirty="0">
                <a:solidFill>
                  <a:srgbClr val="C00000"/>
                </a:solidFill>
              </a:rPr>
              <a:t>Foundations of </a:t>
            </a:r>
            <a:br>
              <a:rPr lang="en-US" sz="8800" dirty="0">
                <a:solidFill>
                  <a:srgbClr val="C00000"/>
                </a:solidFill>
              </a:rPr>
            </a:br>
            <a:r>
              <a:rPr lang="en-US" sz="8800" dirty="0">
                <a:solidFill>
                  <a:srgbClr val="C00000"/>
                </a:solidFill>
              </a:rPr>
              <a:t>Text Analytics: </a:t>
            </a:r>
            <a:br>
              <a:rPr lang="en-US" sz="88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Natural Language Processing </a:t>
            </a:r>
            <a:r>
              <a:rPr lang="en-US" sz="8800" dirty="0">
                <a:solidFill>
                  <a:srgbClr val="C00000"/>
                </a:solidFill>
              </a:rPr>
              <a:t>(NLP)</a:t>
            </a:r>
            <a:endParaRPr lang="en-US" sz="12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02293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41510-BF98-1B44-A3F9-7B779CBD8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50</a:t>
            </a:fld>
            <a:endParaRPr lang="zh-TW" alt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7C36E74-8B28-724E-B32E-6243758C00D5}"/>
              </a:ext>
            </a:extLst>
          </p:cNvPr>
          <p:cNvSpPr/>
          <p:nvPr/>
        </p:nvSpPr>
        <p:spPr>
          <a:xfrm>
            <a:off x="1919536" y="3320988"/>
            <a:ext cx="2880320" cy="12601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Social Analytics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BF5A67F-68DC-804E-A48B-680923EACB82}"/>
              </a:ext>
            </a:extLst>
          </p:cNvPr>
          <p:cNvSpPr/>
          <p:nvPr/>
        </p:nvSpPr>
        <p:spPr>
          <a:xfrm>
            <a:off x="5663952" y="1922313"/>
            <a:ext cx="4464496" cy="13681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Social Network Analysis (SNA)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2C0E8B8-068F-A049-8F33-2286867CEDCA}"/>
              </a:ext>
            </a:extLst>
          </p:cNvPr>
          <p:cNvSpPr/>
          <p:nvPr/>
        </p:nvSpPr>
        <p:spPr>
          <a:xfrm>
            <a:off x="5663952" y="4581128"/>
            <a:ext cx="4464496" cy="13681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Social Media Analytics</a:t>
            </a:r>
          </a:p>
        </p:txBody>
      </p: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D7069F51-F1CC-DD4C-A9CA-7ED0D91D7470}"/>
              </a:ext>
            </a:extLst>
          </p:cNvPr>
          <p:cNvCxnSpPr>
            <a:stCxn id="5" idx="3"/>
            <a:endCxn id="6" idx="1"/>
          </p:cNvCxnSpPr>
          <p:nvPr/>
        </p:nvCxnSpPr>
        <p:spPr>
          <a:xfrm flipV="1">
            <a:off x="4799856" y="2606390"/>
            <a:ext cx="864096" cy="1344669"/>
          </a:xfrm>
          <a:prstGeom prst="bent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4E891F24-8B52-3845-9089-61A9A50C3DB8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>
            <a:off x="4799856" y="3951058"/>
            <a:ext cx="864096" cy="1314146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92B71516-474A-0C42-B994-5902232BD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Branches of Social Analytics</a:t>
            </a:r>
          </a:p>
        </p:txBody>
      </p:sp>
      <p:sp>
        <p:nvSpPr>
          <p:cNvPr id="14" name="矩形 4">
            <a:extLst>
              <a:ext uri="{FF2B5EF4-FFF2-40B4-BE49-F238E27FC236}">
                <a16:creationId xmlns:a16="http://schemas.microsoft.com/office/drawing/2014/main" id="{58FA9336-B825-6B4B-A171-6D86DCD35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6897213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50706"/>
          </a:xfrm>
        </p:spPr>
        <p:txBody>
          <a:bodyPr/>
          <a:lstStyle/>
          <a:p>
            <a:r>
              <a:rPr lang="en-US" sz="9600" dirty="0">
                <a:solidFill>
                  <a:schemeClr val="accent1"/>
                </a:solidFill>
              </a:rPr>
              <a:t>Text Mining</a:t>
            </a:r>
            <a:br>
              <a:rPr lang="en-US" sz="9600" dirty="0">
                <a:solidFill>
                  <a:schemeClr val="accent1"/>
                </a:solidFill>
              </a:rPr>
            </a:br>
            <a:r>
              <a:rPr lang="en-US" sz="9600" dirty="0">
                <a:solidFill>
                  <a:schemeClr val="accent1"/>
                </a:solidFill>
              </a:rPr>
              <a:t>Technologies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11148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3717032"/>
            <a:ext cx="8301608" cy="2218258"/>
          </a:xfrm>
        </p:spPr>
        <p:txBody>
          <a:bodyPr/>
          <a:lstStyle/>
          <a:p>
            <a:r>
              <a:rPr lang="en-US" sz="5400" b="0" dirty="0">
                <a:solidFill>
                  <a:schemeClr val="accent1"/>
                </a:solidFill>
              </a:rPr>
              <a:t> </a:t>
            </a:r>
            <a:r>
              <a:rPr lang="en-US" sz="5000" dirty="0">
                <a:solidFill>
                  <a:schemeClr val="accent1"/>
                </a:solidFill>
              </a:rPr>
              <a:t>Natural Language Processing </a:t>
            </a:r>
            <a:br>
              <a:rPr lang="en-US" sz="5000" dirty="0">
                <a:solidFill>
                  <a:schemeClr val="accent1"/>
                </a:solidFill>
              </a:rPr>
            </a:br>
            <a:r>
              <a:rPr lang="en-US" sz="5000" dirty="0">
                <a:solidFill>
                  <a:schemeClr val="accent1"/>
                </a:solidFill>
              </a:rPr>
              <a:t>(NLP)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991544" y="908720"/>
            <a:ext cx="822960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sz="7200" dirty="0">
                <a:solidFill>
                  <a:srgbClr val="FF0000"/>
                </a:solidFill>
              </a:rPr>
              <a:t> Text Mining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(TM)</a:t>
            </a:r>
          </a:p>
        </p:txBody>
      </p:sp>
    </p:spTree>
    <p:extLst>
      <p:ext uri="{BB962C8B-B14F-4D97-AF65-F5344CB8AC3E}">
        <p14:creationId xmlns:p14="http://schemas.microsoft.com/office/powerpoint/2010/main" val="12610433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  <p:sp>
        <p:nvSpPr>
          <p:cNvPr id="6" name="Rounded Rectangle 5"/>
          <p:cNvSpPr/>
          <p:nvPr/>
        </p:nvSpPr>
        <p:spPr>
          <a:xfrm>
            <a:off x="1955540" y="620688"/>
            <a:ext cx="8352928" cy="10081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Text mining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955540" y="3597018"/>
            <a:ext cx="8352928" cy="10081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Intelligent Text Analysis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955540" y="2108853"/>
            <a:ext cx="8352928" cy="10081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Text Data Mining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55540" y="5085184"/>
            <a:ext cx="8352928" cy="10081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Knowledge-Discovery in Text (KDT)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91644" y="645789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Vishal Gupta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Gurpreet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Lehal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(2009), "A survey of text mining techniques and applications,"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Journal of emerging technologies in web intelligence, vol. 1, no. 1, pp. 60-76.</a:t>
            </a:r>
          </a:p>
        </p:txBody>
      </p:sp>
    </p:spTree>
    <p:extLst>
      <p:ext uri="{BB962C8B-B14F-4D97-AF65-F5344CB8AC3E}">
        <p14:creationId xmlns:p14="http://schemas.microsoft.com/office/powerpoint/2010/main" val="17903943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標題 1"/>
          <p:cNvSpPr>
            <a:spLocks noGrp="1"/>
          </p:cNvSpPr>
          <p:nvPr>
            <p:ph type="title"/>
          </p:nvPr>
        </p:nvSpPr>
        <p:spPr>
          <a:xfrm>
            <a:off x="2089150" y="115888"/>
            <a:ext cx="8229600" cy="2305050"/>
          </a:xfrm>
        </p:spPr>
        <p:txBody>
          <a:bodyPr>
            <a:normAutofit fontScale="90000"/>
          </a:bodyPr>
          <a:lstStyle/>
          <a:p>
            <a:r>
              <a:rPr lang="en-US" altLang="zh-TW" sz="8000">
                <a:solidFill>
                  <a:srgbClr val="FF0000"/>
                </a:solidFill>
                <a:latin typeface="Calibri" charset="0"/>
                <a:ea typeface="標楷體" charset="-120"/>
              </a:rPr>
              <a:t>Text Mining</a:t>
            </a:r>
            <a:br>
              <a:rPr lang="en-US" altLang="zh-TW" sz="8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8000">
                <a:solidFill>
                  <a:srgbClr val="FF0000"/>
                </a:solidFill>
                <a:latin typeface="Calibri" charset="0"/>
                <a:ea typeface="標楷體" charset="-120"/>
              </a:rPr>
              <a:t>(text data mining)</a:t>
            </a:r>
            <a:endParaRPr lang="zh-TW" altLang="en-US" sz="800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8674" name="內容版面配置區 2"/>
          <p:cNvSpPr>
            <a:spLocks noGrp="1"/>
          </p:cNvSpPr>
          <p:nvPr>
            <p:ph idx="1"/>
          </p:nvPr>
        </p:nvSpPr>
        <p:spPr>
          <a:xfrm>
            <a:off x="1919288" y="2997200"/>
            <a:ext cx="8229600" cy="3455988"/>
          </a:xfrm>
        </p:spPr>
        <p:txBody>
          <a:bodyPr/>
          <a:lstStyle/>
          <a:p>
            <a:pPr marL="457200" lvl="1" indent="0" algn="ctr">
              <a:buNone/>
              <a:defRPr/>
            </a:pPr>
            <a:r>
              <a:rPr lang="en-US" altLang="zh-TW" sz="5400" dirty="0">
                <a:solidFill>
                  <a:schemeClr val="accent1">
                    <a:lumMod val="75000"/>
                  </a:schemeClr>
                </a:solidFill>
                <a:cs typeface="新細明體" pitchFamily="18" charset="-120"/>
              </a:rPr>
              <a:t>the process of </a:t>
            </a:r>
            <a:br>
              <a:rPr lang="en-US" altLang="zh-TW" sz="5400" dirty="0">
                <a:solidFill>
                  <a:schemeClr val="accent1">
                    <a:lumMod val="75000"/>
                  </a:schemeClr>
                </a:solidFill>
                <a:cs typeface="新細明體" pitchFamily="18" charset="-120"/>
              </a:rPr>
            </a:br>
            <a:r>
              <a:rPr lang="en-US" altLang="zh-TW" sz="5400" dirty="0">
                <a:solidFill>
                  <a:schemeClr val="accent1">
                    <a:lumMod val="75000"/>
                  </a:schemeClr>
                </a:solidFill>
                <a:cs typeface="新細明體" pitchFamily="18" charset="-120"/>
              </a:rPr>
              <a:t>deriving </a:t>
            </a:r>
            <a:br>
              <a:rPr lang="en-US" altLang="zh-TW" sz="5400" dirty="0">
                <a:solidFill>
                  <a:schemeClr val="accent1">
                    <a:lumMod val="75000"/>
                  </a:schemeClr>
                </a:solidFill>
                <a:cs typeface="新細明體" pitchFamily="18" charset="-120"/>
              </a:rPr>
            </a:br>
            <a:r>
              <a:rPr lang="en-US" altLang="zh-TW" sz="5400" dirty="0">
                <a:solidFill>
                  <a:schemeClr val="accent1">
                    <a:lumMod val="75000"/>
                  </a:schemeClr>
                </a:solidFill>
                <a:cs typeface="新細明體" pitchFamily="18" charset="-120"/>
              </a:rPr>
              <a:t>high-quality information </a:t>
            </a:r>
            <a:br>
              <a:rPr lang="en-US" altLang="zh-TW" sz="5400" dirty="0">
                <a:solidFill>
                  <a:schemeClr val="accent1">
                    <a:lumMod val="75000"/>
                  </a:schemeClr>
                </a:solidFill>
                <a:cs typeface="新細明體" pitchFamily="18" charset="-120"/>
              </a:rPr>
            </a:br>
            <a:r>
              <a:rPr lang="en-US" altLang="zh-TW" sz="5400" dirty="0">
                <a:solidFill>
                  <a:schemeClr val="accent1">
                    <a:lumMod val="75000"/>
                  </a:schemeClr>
                </a:solidFill>
                <a:cs typeface="新細明體" pitchFamily="18" charset="-120"/>
              </a:rPr>
              <a:t>from text</a:t>
            </a:r>
          </a:p>
        </p:txBody>
      </p:sp>
      <p:sp>
        <p:nvSpPr>
          <p:cNvPr id="2867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29DA3EB-5AB6-8148-889D-C59170120C7E}" type="slidenum">
              <a:rPr kumimoji="0" lang="zh-TW" altLang="en-US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54</a:t>
            </a:fld>
            <a:endParaRPr kumimoji="0" lang="zh-TW" altLang="en-US" sz="120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  <p:sp>
        <p:nvSpPr>
          <p:cNvPr id="28676" name="矩形 4"/>
          <p:cNvSpPr>
            <a:spLocks noChangeArrowheads="1"/>
          </p:cNvSpPr>
          <p:nvPr/>
        </p:nvSpPr>
        <p:spPr bwMode="auto">
          <a:xfrm>
            <a:off x="4511675" y="6611938"/>
            <a:ext cx="33845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>
                <a:ea typeface="MS PGothic" charset="-128"/>
                <a:hlinkClick r:id="rId2"/>
              </a:rPr>
              <a:t>http://en.wikipedia.org/wiki/Text_mining</a:t>
            </a:r>
            <a:endParaRPr lang="zh-TW" altLang="en-US" sz="1000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91275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Text Mining</a:t>
            </a:r>
            <a:r>
              <a:rPr lang="en-US" dirty="0"/>
              <a:t>:</a:t>
            </a:r>
            <a:br>
              <a:rPr lang="en-US" dirty="0"/>
            </a:br>
            <a:r>
              <a:rPr lang="en-US" sz="5400" dirty="0"/>
              <a:t>the </a:t>
            </a:r>
            <a:r>
              <a:rPr lang="en-US" sz="5400" dirty="0">
                <a:solidFill>
                  <a:schemeClr val="accent1"/>
                </a:solidFill>
              </a:rPr>
              <a:t>process</a:t>
            </a:r>
            <a:r>
              <a:rPr lang="en-US" sz="5400" dirty="0"/>
              <a:t> of </a:t>
            </a:r>
            <a:r>
              <a:rPr lang="en-US" sz="5400" dirty="0">
                <a:solidFill>
                  <a:srgbClr val="4F81BD"/>
                </a:solidFill>
              </a:rPr>
              <a:t>extracting</a:t>
            </a:r>
            <a:r>
              <a:rPr lang="en-US" sz="5400" dirty="0"/>
              <a:t> </a:t>
            </a:r>
            <a:r>
              <a:rPr lang="en-US" sz="5400" dirty="0">
                <a:solidFill>
                  <a:schemeClr val="accent4">
                    <a:lumMod val="75000"/>
                  </a:schemeClr>
                </a:solidFill>
              </a:rPr>
              <a:t>interesting</a:t>
            </a:r>
            <a:r>
              <a:rPr lang="en-US" sz="5400" dirty="0"/>
              <a:t> and </a:t>
            </a:r>
            <a:r>
              <a:rPr lang="en-US" sz="5400" dirty="0">
                <a:solidFill>
                  <a:srgbClr val="604A7B"/>
                </a:solidFill>
              </a:rPr>
              <a:t>non-trivial </a:t>
            </a:r>
            <a:br>
              <a:rPr lang="en-US" sz="5400" dirty="0"/>
            </a:b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information and knowledge</a:t>
            </a:r>
            <a:br>
              <a:rPr lang="en-US" sz="5400" dirty="0"/>
            </a:br>
            <a:r>
              <a:rPr lang="en-US" sz="5400" dirty="0"/>
              <a:t>from </a:t>
            </a:r>
            <a:r>
              <a:rPr lang="en-US" sz="5400" dirty="0">
                <a:solidFill>
                  <a:srgbClr val="008000"/>
                </a:solidFill>
              </a:rPr>
              <a:t>unstructured text</a:t>
            </a:r>
            <a:r>
              <a:rPr lang="en-US" sz="54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891644" y="645789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Vishal Gupta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Gurpreet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Lehal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(2009), "A survey of text mining techniques and applications,"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Journal of emerging technologies in web intelligence, vol. 1, no. 1, pp. 60-76.</a:t>
            </a:r>
          </a:p>
        </p:txBody>
      </p:sp>
    </p:spTree>
    <p:extLst>
      <p:ext uri="{BB962C8B-B14F-4D97-AF65-F5344CB8AC3E}">
        <p14:creationId xmlns:p14="http://schemas.microsoft.com/office/powerpoint/2010/main" val="10414841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Text Mining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discovery</a:t>
            </a:r>
            <a:r>
              <a:rPr lang="en-US" dirty="0"/>
              <a:t> by computer of </a:t>
            </a:r>
            <a:br>
              <a:rPr lang="en-US" dirty="0"/>
            </a:br>
            <a:r>
              <a:rPr lang="en-US" sz="5400" dirty="0">
                <a:solidFill>
                  <a:srgbClr val="FF0000"/>
                </a:solidFill>
              </a:rPr>
              <a:t>new, previously </a:t>
            </a:r>
            <a:br>
              <a:rPr lang="en-US" sz="5400" dirty="0">
                <a:solidFill>
                  <a:srgbClr val="FF0000"/>
                </a:solidFill>
              </a:rPr>
            </a:br>
            <a:r>
              <a:rPr lang="en-US" sz="5400" dirty="0">
                <a:solidFill>
                  <a:srgbClr val="FF0000"/>
                </a:solidFill>
              </a:rPr>
              <a:t>unknown information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by 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automatically </a:t>
            </a:r>
            <a:br>
              <a:rPr lang="en-US" sz="5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extracting information</a:t>
            </a:r>
            <a:r>
              <a:rPr lang="en-US" sz="5400" dirty="0"/>
              <a:t> </a:t>
            </a:r>
            <a:br>
              <a:rPr lang="en-US" dirty="0"/>
            </a:br>
            <a:r>
              <a:rPr lang="en-US" dirty="0"/>
              <a:t>from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different written resources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891644" y="645789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Vishal Gupta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Gurpreet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Lehal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(2009), "A survey of text mining techniques and applications,"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Journal of emerging technologies in web intelligence, vol. 1, no. 1, pp. 60-76.</a:t>
            </a:r>
          </a:p>
        </p:txBody>
      </p:sp>
    </p:spTree>
    <p:extLst>
      <p:ext uri="{BB962C8B-B14F-4D97-AF65-F5344CB8AC3E}">
        <p14:creationId xmlns:p14="http://schemas.microsoft.com/office/powerpoint/2010/main" val="14959014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55840" y="1700808"/>
            <a:ext cx="3240360" cy="3456384"/>
          </a:xfrm>
          <a:prstGeom prst="roundRect">
            <a:avLst>
              <a:gd name="adj" fmla="val 784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Analyze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86409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An example of Text Mining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sp>
        <p:nvSpPr>
          <p:cNvPr id="8" name="Rounded Rectangle 7"/>
          <p:cNvSpPr/>
          <p:nvPr/>
        </p:nvSpPr>
        <p:spPr>
          <a:xfrm>
            <a:off x="1703512" y="5661248"/>
            <a:ext cx="1296144" cy="720080"/>
          </a:xfrm>
          <a:prstGeom prst="roundRect">
            <a:avLst>
              <a:gd name="adj" fmla="val 12156"/>
            </a:avLst>
          </a:prstGeom>
          <a:solidFill>
            <a:srgbClr val="CCFFCC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Document Collection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071664" y="4365104"/>
            <a:ext cx="1296144" cy="1224136"/>
          </a:xfrm>
          <a:prstGeom prst="roundRect">
            <a:avLst>
              <a:gd name="adj" fmla="val 12156"/>
            </a:avLst>
          </a:prstGeom>
          <a:solidFill>
            <a:srgbClr val="FFFF99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Retrieve and preprocess document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799856" y="2348880"/>
            <a:ext cx="2952328" cy="720080"/>
          </a:xfrm>
          <a:prstGeom prst="roundRect">
            <a:avLst>
              <a:gd name="adj" fmla="val 1215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Information Extraction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799856" y="3789040"/>
            <a:ext cx="2952328" cy="576064"/>
          </a:xfrm>
          <a:prstGeom prst="roundRect">
            <a:avLst>
              <a:gd name="adj" fmla="val 1215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Summarization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799856" y="4437112"/>
            <a:ext cx="2952328" cy="504056"/>
          </a:xfrm>
          <a:prstGeom prst="roundRect">
            <a:avLst>
              <a:gd name="adj" fmla="val 1215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Clustering</a:t>
            </a:r>
          </a:p>
        </p:txBody>
      </p:sp>
      <p:sp>
        <p:nvSpPr>
          <p:cNvPr id="15" name="Can 14"/>
          <p:cNvSpPr/>
          <p:nvPr/>
        </p:nvSpPr>
        <p:spPr>
          <a:xfrm>
            <a:off x="8040216" y="2132856"/>
            <a:ext cx="1080120" cy="1224136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Management Information System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799856" y="3140968"/>
            <a:ext cx="2952328" cy="576064"/>
          </a:xfrm>
          <a:prstGeom prst="roundRect">
            <a:avLst>
              <a:gd name="adj" fmla="val 1215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Classification</a:t>
            </a:r>
          </a:p>
        </p:txBody>
      </p:sp>
      <p:sp>
        <p:nvSpPr>
          <p:cNvPr id="18" name="Bent-Up Arrow 17"/>
          <p:cNvSpPr/>
          <p:nvPr/>
        </p:nvSpPr>
        <p:spPr>
          <a:xfrm>
            <a:off x="2999656" y="5661248"/>
            <a:ext cx="648072" cy="360040"/>
          </a:xfrm>
          <a:prstGeom prst="bentUp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Bent-Up Arrow 18"/>
          <p:cNvSpPr/>
          <p:nvPr/>
        </p:nvSpPr>
        <p:spPr>
          <a:xfrm>
            <a:off x="4367808" y="5157192"/>
            <a:ext cx="648072" cy="360040"/>
          </a:xfrm>
          <a:prstGeom prst="bentUp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Bent-Up Arrow 19"/>
          <p:cNvSpPr/>
          <p:nvPr/>
        </p:nvSpPr>
        <p:spPr>
          <a:xfrm>
            <a:off x="7968208" y="3429000"/>
            <a:ext cx="648072" cy="360040"/>
          </a:xfrm>
          <a:prstGeom prst="bentUp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Bent-Up Arrow 20"/>
          <p:cNvSpPr/>
          <p:nvPr/>
        </p:nvSpPr>
        <p:spPr>
          <a:xfrm>
            <a:off x="9192344" y="2204864"/>
            <a:ext cx="648072" cy="360040"/>
          </a:xfrm>
          <a:prstGeom prst="bentUp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891644" y="645789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Vishal Gupta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Gurpreet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Lehal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(2009), "A survey of text mining techniques and applications,"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Journal of emerging technologies in web intelligence, vol. 1, no. 1, pp. 60-76.</a:t>
            </a:r>
          </a:p>
        </p:txBody>
      </p:sp>
      <p:sp>
        <p:nvSpPr>
          <p:cNvPr id="23" name="等腰三角形 69"/>
          <p:cNvSpPr/>
          <p:nvPr/>
        </p:nvSpPr>
        <p:spPr>
          <a:xfrm>
            <a:off x="9264651" y="1124794"/>
            <a:ext cx="1152525" cy="1008062"/>
          </a:xfrm>
          <a:prstGeom prst="triangle">
            <a:avLst/>
          </a:prstGeom>
          <a:solidFill>
            <a:srgbClr val="FFCC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TW" altLang="en-US">
              <a:solidFill>
                <a:srgbClr val="FFFFFF"/>
              </a:solidFill>
              <a:latin typeface="Calibri" charset="0"/>
              <a:ea typeface="新細明體" charset="0"/>
              <a:cs typeface="新細明體" charset="0"/>
            </a:endParaRPr>
          </a:p>
        </p:txBody>
      </p:sp>
      <p:sp>
        <p:nvSpPr>
          <p:cNvPr id="24" name="Text Box 2080"/>
          <p:cNvSpPr txBox="1">
            <a:spLocks noChangeArrowheads="1"/>
          </p:cNvSpPr>
          <p:nvPr/>
        </p:nvSpPr>
        <p:spPr bwMode="auto">
          <a:xfrm>
            <a:off x="9120189" y="1413719"/>
            <a:ext cx="1368425" cy="4000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2000" b="1" dirty="0">
                <a:solidFill>
                  <a:srgbClr val="FF0000"/>
                </a:solidFill>
                <a:ea typeface="Arial Unicode MS" pitchFamily="34" charset="-120"/>
                <a:cs typeface="Arial Unicode MS" pitchFamily="34" charset="-120"/>
              </a:rPr>
              <a:t>Knowledge</a:t>
            </a:r>
          </a:p>
        </p:txBody>
      </p:sp>
    </p:spTree>
    <p:extLst>
      <p:ext uri="{BB962C8B-B14F-4D97-AF65-F5344CB8AC3E}">
        <p14:creationId xmlns:p14="http://schemas.microsoft.com/office/powerpoint/2010/main" val="13773167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201622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Overview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Information Extraction based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Text Mining Framework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sp>
        <p:nvSpPr>
          <p:cNvPr id="8" name="Rounded Rectangle 7"/>
          <p:cNvSpPr/>
          <p:nvPr/>
        </p:nvSpPr>
        <p:spPr>
          <a:xfrm>
            <a:off x="1775520" y="3645024"/>
            <a:ext cx="1224136" cy="1152128"/>
          </a:xfrm>
          <a:prstGeom prst="roundRect">
            <a:avLst>
              <a:gd name="adj" fmla="val 12156"/>
            </a:avLst>
          </a:prstGeom>
          <a:solidFill>
            <a:srgbClr val="CCFFCC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Text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575720" y="4005064"/>
            <a:ext cx="1800200" cy="936104"/>
          </a:xfrm>
          <a:prstGeom prst="roundRect">
            <a:avLst>
              <a:gd name="adj" fmla="val 1215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Information Extraction</a:t>
            </a:r>
          </a:p>
        </p:txBody>
      </p:sp>
      <p:sp>
        <p:nvSpPr>
          <p:cNvPr id="14" name="Can 13"/>
          <p:cNvSpPr/>
          <p:nvPr/>
        </p:nvSpPr>
        <p:spPr>
          <a:xfrm>
            <a:off x="5735960" y="3861048"/>
            <a:ext cx="1080120" cy="1224136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DB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176120" y="4005064"/>
            <a:ext cx="1800200" cy="936104"/>
          </a:xfrm>
          <a:prstGeom prst="roundRect">
            <a:avLst>
              <a:gd name="adj" fmla="val 1215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Data Mining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847528" y="3789040"/>
            <a:ext cx="1224136" cy="1152128"/>
          </a:xfrm>
          <a:prstGeom prst="roundRect">
            <a:avLst>
              <a:gd name="adj" fmla="val 12156"/>
            </a:avLst>
          </a:prstGeom>
          <a:solidFill>
            <a:srgbClr val="CCFFCC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Text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919536" y="3897052"/>
            <a:ext cx="1224136" cy="1152128"/>
          </a:xfrm>
          <a:prstGeom prst="roundRect">
            <a:avLst>
              <a:gd name="adj" fmla="val 12156"/>
            </a:avLst>
          </a:prstGeom>
          <a:solidFill>
            <a:srgbClr val="CCFFCC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Text</a:t>
            </a:r>
          </a:p>
        </p:txBody>
      </p:sp>
      <p:sp>
        <p:nvSpPr>
          <p:cNvPr id="23" name="Oval 22"/>
          <p:cNvSpPr/>
          <p:nvPr/>
        </p:nvSpPr>
        <p:spPr>
          <a:xfrm>
            <a:off x="9264352" y="4077072"/>
            <a:ext cx="1187624" cy="792088"/>
          </a:xfrm>
          <a:prstGeom prst="ellipse">
            <a:avLst/>
          </a:prstGeom>
          <a:solidFill>
            <a:srgbClr val="FF99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Rule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287688" y="2924944"/>
            <a:ext cx="5904656" cy="2664296"/>
          </a:xfrm>
          <a:prstGeom prst="roundRect">
            <a:avLst>
              <a:gd name="adj" fmla="val 6264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35760" y="2924945"/>
            <a:ext cx="41429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Text Data Mining</a:t>
            </a:r>
          </a:p>
        </p:txBody>
      </p:sp>
      <p:cxnSp>
        <p:nvCxnSpPr>
          <p:cNvPr id="26" name="Straight Arrow Connector 32"/>
          <p:cNvCxnSpPr>
            <a:cxnSpLocks noChangeShapeType="1"/>
            <a:stCxn id="22" idx="3"/>
            <a:endCxn id="10" idx="1"/>
          </p:cNvCxnSpPr>
          <p:nvPr/>
        </p:nvCxnSpPr>
        <p:spPr bwMode="auto">
          <a:xfrm>
            <a:off x="3143672" y="4473116"/>
            <a:ext cx="43204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Arrow Connector 32"/>
          <p:cNvCxnSpPr>
            <a:cxnSpLocks noChangeShapeType="1"/>
            <a:stCxn id="10" idx="3"/>
            <a:endCxn id="14" idx="2"/>
          </p:cNvCxnSpPr>
          <p:nvPr/>
        </p:nvCxnSpPr>
        <p:spPr bwMode="auto">
          <a:xfrm>
            <a:off x="5375920" y="4473116"/>
            <a:ext cx="36004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Arrow Connector 32"/>
          <p:cNvCxnSpPr>
            <a:cxnSpLocks noChangeShapeType="1"/>
            <a:stCxn id="14" idx="4"/>
            <a:endCxn id="20" idx="1"/>
          </p:cNvCxnSpPr>
          <p:nvPr/>
        </p:nvCxnSpPr>
        <p:spPr bwMode="auto">
          <a:xfrm>
            <a:off x="6816080" y="4473116"/>
            <a:ext cx="36004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" name="Straight Arrow Connector 32"/>
          <p:cNvCxnSpPr>
            <a:cxnSpLocks noChangeShapeType="1"/>
            <a:stCxn id="20" idx="3"/>
            <a:endCxn id="23" idx="2"/>
          </p:cNvCxnSpPr>
          <p:nvPr/>
        </p:nvCxnSpPr>
        <p:spPr bwMode="auto">
          <a:xfrm>
            <a:off x="8976320" y="4473116"/>
            <a:ext cx="288032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8" name="Rectangle 37"/>
          <p:cNvSpPr/>
          <p:nvPr/>
        </p:nvSpPr>
        <p:spPr>
          <a:xfrm>
            <a:off x="2891644" y="645789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Vishal Gupta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Gurpreet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Lehal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(2009), "A survey of text mining techniques and applications,"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Journal of emerging technologies in web intelligence, vol. 1, no. 1, pp. 60-76.</a:t>
            </a:r>
          </a:p>
        </p:txBody>
      </p:sp>
    </p:spTree>
    <p:extLst>
      <p:ext uri="{BB962C8B-B14F-4D97-AF65-F5344CB8AC3E}">
        <p14:creationId xmlns:p14="http://schemas.microsoft.com/office/powerpoint/2010/main" val="29946711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9616F-CE56-8742-8AFA-8DA2FB01E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3967" y="1268761"/>
            <a:ext cx="9368853" cy="4857403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Natural language processing (NLP)</a:t>
            </a:r>
            <a:r>
              <a:rPr lang="en-US" sz="4400" dirty="0"/>
              <a:t> </a:t>
            </a:r>
            <a:br>
              <a:rPr lang="en-US" sz="4400" dirty="0"/>
            </a:br>
            <a:r>
              <a:rPr lang="en-US" sz="4400" dirty="0"/>
              <a:t>is an </a:t>
            </a:r>
            <a:r>
              <a:rPr lang="en-US" sz="4400" dirty="0">
                <a:solidFill>
                  <a:srgbClr val="C00000"/>
                </a:solidFill>
              </a:rPr>
              <a:t>important component of </a:t>
            </a:r>
            <a:br>
              <a:rPr lang="en-US" sz="4400" dirty="0">
                <a:solidFill>
                  <a:srgbClr val="C00000"/>
                </a:solidFill>
              </a:rPr>
            </a:br>
            <a:r>
              <a:rPr lang="en-US" sz="4400" dirty="0">
                <a:solidFill>
                  <a:srgbClr val="C00000"/>
                </a:solidFill>
              </a:rPr>
              <a:t>text mining </a:t>
            </a:r>
            <a:r>
              <a:rPr lang="en-US" sz="4400" dirty="0"/>
              <a:t>and </a:t>
            </a:r>
            <a:br>
              <a:rPr lang="en-US" sz="4400" dirty="0"/>
            </a:br>
            <a:r>
              <a:rPr lang="en-US" sz="4400" dirty="0"/>
              <a:t>is a </a:t>
            </a:r>
            <a:r>
              <a:rPr lang="en-US" sz="4400" dirty="0">
                <a:solidFill>
                  <a:srgbClr val="C00000"/>
                </a:solidFill>
              </a:rPr>
              <a:t>subfield of </a:t>
            </a:r>
            <a:br>
              <a:rPr lang="en-US" sz="4400" dirty="0">
                <a:solidFill>
                  <a:srgbClr val="C00000"/>
                </a:solidFill>
              </a:rPr>
            </a:br>
            <a:r>
              <a:rPr lang="en-US" sz="4400" dirty="0">
                <a:solidFill>
                  <a:srgbClr val="C00000"/>
                </a:solidFill>
              </a:rPr>
              <a:t>artificial intelligence and </a:t>
            </a:r>
            <a:br>
              <a:rPr lang="en-US" sz="4400" dirty="0">
                <a:solidFill>
                  <a:srgbClr val="C00000"/>
                </a:solidFill>
              </a:rPr>
            </a:br>
            <a:r>
              <a:rPr lang="en-US" sz="4400" dirty="0">
                <a:solidFill>
                  <a:srgbClr val="C00000"/>
                </a:solidFill>
              </a:rPr>
              <a:t>computational linguistics</a:t>
            </a:r>
            <a:r>
              <a:rPr lang="en-US" sz="44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C232-3407-DA49-A640-9A2344534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59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AA4CDC-48A7-4F4F-BEFE-32E07A09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Natural Language Processing (NLP)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2E3646AD-733B-1449-A404-B251FE389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490258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9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Outline</a:t>
            </a:r>
            <a:endParaRPr lang="en-US" sz="12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600201"/>
            <a:ext cx="10607040" cy="4919663"/>
          </a:xfrm>
        </p:spPr>
        <p:txBody>
          <a:bodyPr/>
          <a:lstStyle/>
          <a:p>
            <a:r>
              <a:rPr lang="en-US" sz="4400" dirty="0">
                <a:solidFill>
                  <a:schemeClr val="accent1"/>
                </a:solidFill>
              </a:rPr>
              <a:t>Text Analytics and Text Mining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Natural Language Processing (NLP)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Text Analytics with Python </a:t>
            </a:r>
          </a:p>
          <a:p>
            <a:endParaRPr lang="en-US" sz="4000" dirty="0">
              <a:solidFill>
                <a:schemeClr val="accent1"/>
              </a:solidFill>
            </a:endParaRPr>
          </a:p>
          <a:p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5195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112524"/>
            <a:ext cx="8229600" cy="115456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Natural Language Processing (NLP) and Text Mining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60</a:t>
            </a:fld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1991544" y="1340768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Raw text</a:t>
            </a:r>
          </a:p>
        </p:txBody>
      </p:sp>
      <p:sp>
        <p:nvSpPr>
          <p:cNvPr id="8" name="圓角矩形 6"/>
          <p:cNvSpPr/>
          <p:nvPr/>
        </p:nvSpPr>
        <p:spPr>
          <a:xfrm>
            <a:off x="1991544" y="2712020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Tokenization</a:t>
            </a:r>
          </a:p>
        </p:txBody>
      </p:sp>
      <p:sp>
        <p:nvSpPr>
          <p:cNvPr id="9" name="圓角矩形 6"/>
          <p:cNvSpPr/>
          <p:nvPr/>
        </p:nvSpPr>
        <p:spPr>
          <a:xfrm>
            <a:off x="2010544" y="4083272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Stop word removal</a:t>
            </a:r>
          </a:p>
        </p:txBody>
      </p:sp>
      <p:sp>
        <p:nvSpPr>
          <p:cNvPr id="10" name="圓角矩形 6"/>
          <p:cNvSpPr/>
          <p:nvPr/>
        </p:nvSpPr>
        <p:spPr>
          <a:xfrm>
            <a:off x="2014899" y="4768898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accent4">
                    <a:lumMod val="75000"/>
                  </a:schemeClr>
                </a:solidFill>
              </a:rPr>
              <a:t>Stemming</a:t>
            </a:r>
            <a:r>
              <a:rPr lang="en-US" altLang="zh-TW" sz="2400" b="1" dirty="0">
                <a:solidFill>
                  <a:schemeClr val="tx1"/>
                </a:solidFill>
              </a:rPr>
              <a:t> / </a:t>
            </a:r>
            <a:r>
              <a:rPr lang="en-US" altLang="zh-TW" sz="2400" b="1" dirty="0">
                <a:solidFill>
                  <a:schemeClr val="accent6">
                    <a:lumMod val="50000"/>
                  </a:schemeClr>
                </a:solidFill>
              </a:rPr>
              <a:t>Lemmatization</a:t>
            </a:r>
          </a:p>
        </p:txBody>
      </p:sp>
      <p:sp>
        <p:nvSpPr>
          <p:cNvPr id="11" name="圓角矩形 6"/>
          <p:cNvSpPr/>
          <p:nvPr/>
        </p:nvSpPr>
        <p:spPr>
          <a:xfrm>
            <a:off x="1991544" y="3397646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>
                <a:solidFill>
                  <a:schemeClr val="tx1"/>
                </a:solidFill>
              </a:rPr>
              <a:t>Part-of-Speech </a:t>
            </a:r>
            <a:r>
              <a:rPr lang="en-US" altLang="zh-TW" sz="2400" b="1" dirty="0">
                <a:solidFill>
                  <a:schemeClr val="tx1"/>
                </a:solidFill>
              </a:rPr>
              <a:t>(</a:t>
            </a:r>
            <a:r>
              <a:rPr lang="en-US" altLang="zh-TW" sz="2400" b="1">
                <a:solidFill>
                  <a:schemeClr val="tx1"/>
                </a:solidFill>
              </a:rPr>
              <a:t>POS)</a:t>
            </a:r>
            <a:endParaRPr lang="en-US" altLang="zh-TW" sz="2400" b="1" dirty="0">
              <a:solidFill>
                <a:schemeClr val="tx1"/>
              </a:solidFill>
            </a:endParaRPr>
          </a:p>
        </p:txBody>
      </p:sp>
      <p:sp>
        <p:nvSpPr>
          <p:cNvPr id="12" name="圓角矩形 6"/>
          <p:cNvSpPr/>
          <p:nvPr/>
        </p:nvSpPr>
        <p:spPr>
          <a:xfrm>
            <a:off x="2016315" y="5454524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Dependency Parser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48508" y="6616820"/>
            <a:ext cx="68758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Nitin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Hardeniya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(2015), NLTK Essentials,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Packt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Publishing; Florian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Leitner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(2015), Text mining - from Bayes rule to dependency parsing</a:t>
            </a:r>
          </a:p>
        </p:txBody>
      </p:sp>
      <p:sp>
        <p:nvSpPr>
          <p:cNvPr id="14" name="圓角矩形 6"/>
          <p:cNvSpPr/>
          <p:nvPr/>
        </p:nvSpPr>
        <p:spPr>
          <a:xfrm>
            <a:off x="2014899" y="2026394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Sentence Segmentation</a:t>
            </a:r>
          </a:p>
        </p:txBody>
      </p:sp>
      <p:sp>
        <p:nvSpPr>
          <p:cNvPr id="15" name="圓角矩形 6"/>
          <p:cNvSpPr/>
          <p:nvPr/>
        </p:nvSpPr>
        <p:spPr>
          <a:xfrm>
            <a:off x="2036240" y="6140152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String Metrics &amp; Matching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74612" y="4253986"/>
            <a:ext cx="18880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word’s stem</a:t>
            </a:r>
          </a:p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am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sym typeface="Wingdings"/>
              </a:rPr>
              <a:t> am</a:t>
            </a:r>
          </a:p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sym typeface="Wingdings"/>
              </a:rPr>
              <a:t>having 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sym typeface="Wingdings"/>
              </a:rPr>
              <a:t>hav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27193" y="4253986"/>
            <a:ext cx="20388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word’s lemma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am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 be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having  have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125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F78BD-4D21-BA4A-B619-84BCB50D2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91263"/>
          </a:xfrm>
        </p:spPr>
        <p:txBody>
          <a:bodyPr>
            <a:noAutofit/>
          </a:bodyPr>
          <a:lstStyle/>
          <a:p>
            <a:r>
              <a:rPr lang="en-US" sz="5600" dirty="0"/>
              <a:t>NLP Tasks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9CE6015-F8E3-864B-AAB9-790306E1CE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5240" y="1026367"/>
            <a:ext cx="6923701" cy="55358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7FD3B-0C7D-7142-AE3A-471C00050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826D33-D123-904B-9B32-49A077740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89" y="1736484"/>
            <a:ext cx="3379287" cy="44286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7C5468-0050-3C44-8421-AC9948CEB57C}"/>
              </a:ext>
            </a:extLst>
          </p:cNvPr>
          <p:cNvSpPr txBox="1"/>
          <p:nvPr/>
        </p:nvSpPr>
        <p:spPr>
          <a:xfrm>
            <a:off x="699513" y="6611779"/>
            <a:ext cx="107929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altLang="zh-TW" sz="1000" b="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Sowmya </a:t>
            </a:r>
            <a:r>
              <a:rPr lang="en-US" altLang="zh-TW" sz="1000" b="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Vajjala</a:t>
            </a:r>
            <a:r>
              <a:rPr lang="en-US" altLang="zh-TW" sz="1000" b="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Bodhisattwa Majumder, Anuj Gupta (2020), Practical Natural Language Processing: A Comprehensive Guide to Building Real-World NLP Systems, O'Reilly Media.</a:t>
            </a:r>
          </a:p>
        </p:txBody>
      </p:sp>
    </p:spTree>
    <p:extLst>
      <p:ext uri="{BB962C8B-B14F-4D97-AF65-F5344CB8AC3E}">
        <p14:creationId xmlns:p14="http://schemas.microsoft.com/office/powerpoint/2010/main" val="36797575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F78BD-4D21-BA4A-B619-84BCB50D2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021892"/>
          </a:xfrm>
        </p:spPr>
        <p:txBody>
          <a:bodyPr>
            <a:normAutofit fontScale="90000"/>
          </a:bodyPr>
          <a:lstStyle/>
          <a:p>
            <a:r>
              <a:rPr lang="en-US" dirty="0"/>
              <a:t>Building Blocks of Language and Applications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17AC5A3-9C70-8E43-9D33-240A7D50CB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9265" y="1189060"/>
            <a:ext cx="6972716" cy="537318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7FD3B-0C7D-7142-AE3A-471C00050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E4EBD1-59FC-114D-9CB9-5ED16D0EBD13}"/>
              </a:ext>
            </a:extLst>
          </p:cNvPr>
          <p:cNvSpPr txBox="1"/>
          <p:nvPr/>
        </p:nvSpPr>
        <p:spPr>
          <a:xfrm>
            <a:off x="699513" y="6611779"/>
            <a:ext cx="107929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altLang="zh-TW" sz="1000" b="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Sowmya </a:t>
            </a:r>
            <a:r>
              <a:rPr lang="en-US" altLang="zh-TW" sz="1000" b="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Vajjala</a:t>
            </a:r>
            <a:r>
              <a:rPr lang="en-US" altLang="zh-TW" sz="1000" b="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Bodhisattwa Majumder, Anuj Gupta (2020), Practical Natural Language Processing: A Comprehensive Guide to Building Real-World NLP Systems, O'Reilly Media.</a:t>
            </a:r>
          </a:p>
        </p:txBody>
      </p:sp>
    </p:spTree>
    <p:extLst>
      <p:ext uri="{BB962C8B-B14F-4D97-AF65-F5344CB8AC3E}">
        <p14:creationId xmlns:p14="http://schemas.microsoft.com/office/powerpoint/2010/main" val="23270904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F78BD-4D21-BA4A-B619-84BCB50D2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40553"/>
          </a:xfrm>
        </p:spPr>
        <p:txBody>
          <a:bodyPr/>
          <a:lstStyle/>
          <a:p>
            <a:r>
              <a:rPr lang="en-US" dirty="0"/>
              <a:t>Morpheme Examples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575F49C-1915-754D-8CC8-23190F1461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2137" y="1567514"/>
            <a:ext cx="10450350" cy="470265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7FD3B-0C7D-7142-AE3A-471C00050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80E00B-217C-3741-8AE4-6E0E0BFA5044}"/>
              </a:ext>
            </a:extLst>
          </p:cNvPr>
          <p:cNvSpPr txBox="1"/>
          <p:nvPr/>
        </p:nvSpPr>
        <p:spPr>
          <a:xfrm>
            <a:off x="699513" y="6611779"/>
            <a:ext cx="107929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altLang="zh-TW" sz="1000" b="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Sowmya </a:t>
            </a:r>
            <a:r>
              <a:rPr lang="en-US" altLang="zh-TW" sz="1000" b="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Vajjala</a:t>
            </a:r>
            <a:r>
              <a:rPr lang="en-US" altLang="zh-TW" sz="1000" b="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Bodhisattwa Majumder, Anuj Gupta (2020), Practical Natural Language Processing: A Comprehensive Guide to Building Real-World NLP Systems, O'Reilly Media.</a:t>
            </a:r>
          </a:p>
        </p:txBody>
      </p:sp>
    </p:spTree>
    <p:extLst>
      <p:ext uri="{BB962C8B-B14F-4D97-AF65-F5344CB8AC3E}">
        <p14:creationId xmlns:p14="http://schemas.microsoft.com/office/powerpoint/2010/main" val="33167158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F78BD-4D21-BA4A-B619-84BCB50D2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Syntactic Structure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9D5D4B1-9A7E-1F42-AD90-19DAD984AE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1925" y="1460667"/>
            <a:ext cx="7387107" cy="509177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7FD3B-0C7D-7142-AE3A-471C00050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559C37-506B-B443-BA55-2BC550512C8A}"/>
              </a:ext>
            </a:extLst>
          </p:cNvPr>
          <p:cNvSpPr txBox="1"/>
          <p:nvPr/>
        </p:nvSpPr>
        <p:spPr>
          <a:xfrm>
            <a:off x="699513" y="6611779"/>
            <a:ext cx="107929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altLang="zh-TW" sz="1000" b="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Sowmya </a:t>
            </a:r>
            <a:r>
              <a:rPr lang="en-US" altLang="zh-TW" sz="1000" b="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Vajjala</a:t>
            </a:r>
            <a:r>
              <a:rPr lang="en-US" altLang="zh-TW" sz="1000" b="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Bodhisattwa Majumder, Anuj Gupta (2020), Practical Natural Language Processing: A Comprehensive Guide to Building Real-World NLP Systems, O'Reilly Media.</a:t>
            </a:r>
          </a:p>
        </p:txBody>
      </p:sp>
    </p:spTree>
    <p:extLst>
      <p:ext uri="{BB962C8B-B14F-4D97-AF65-F5344CB8AC3E}">
        <p14:creationId xmlns:p14="http://schemas.microsoft.com/office/powerpoint/2010/main" val="15332882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6470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Text Summarization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65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2891644" y="645789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Vishal Gupta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Gurpreet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Lehal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(2009), "A survey of text mining techniques and applications,"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Journal of emerging technologies in web intelligence, vol. 1, no. 1, pp. 60-76.</a:t>
            </a:r>
          </a:p>
        </p:txBody>
      </p:sp>
      <p:sp>
        <p:nvSpPr>
          <p:cNvPr id="8" name="圓角矩形 6"/>
          <p:cNvSpPr/>
          <p:nvPr/>
        </p:nvSpPr>
        <p:spPr>
          <a:xfrm>
            <a:off x="4815297" y="1227371"/>
            <a:ext cx="2935435" cy="314071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>
                <a:solidFill>
                  <a:schemeClr val="tx1"/>
                </a:solidFill>
              </a:rPr>
              <a:t>Pre-processing</a:t>
            </a:r>
            <a:endParaRPr lang="en-US" altLang="zh-TW" sz="2000" b="1" dirty="0">
              <a:solidFill>
                <a:schemeClr val="tx1"/>
              </a:solidFill>
            </a:endParaRPr>
          </a:p>
        </p:txBody>
      </p:sp>
      <p:sp>
        <p:nvSpPr>
          <p:cNvPr id="9" name="Can 8"/>
          <p:cNvSpPr/>
          <p:nvPr/>
        </p:nvSpPr>
        <p:spPr>
          <a:xfrm>
            <a:off x="1847528" y="1225734"/>
            <a:ext cx="2170584" cy="741302"/>
          </a:xfrm>
          <a:prstGeom prst="can">
            <a:avLst>
              <a:gd name="adj" fmla="val 16344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0000"/>
                </a:solidFill>
              </a:rPr>
              <a:t>Dictionary / Thesaurus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0" name="圓角矩形 6"/>
          <p:cNvSpPr/>
          <p:nvPr/>
        </p:nvSpPr>
        <p:spPr>
          <a:xfrm>
            <a:off x="4815297" y="1762044"/>
            <a:ext cx="2935435" cy="314072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Text Structure Analysis</a:t>
            </a:r>
          </a:p>
        </p:txBody>
      </p:sp>
      <p:sp>
        <p:nvSpPr>
          <p:cNvPr id="11" name="圓角矩形 6"/>
          <p:cNvSpPr/>
          <p:nvPr/>
        </p:nvSpPr>
        <p:spPr>
          <a:xfrm>
            <a:off x="4815297" y="692697"/>
            <a:ext cx="2935435" cy="314071"/>
          </a:xfrm>
          <a:prstGeom prst="roundRect">
            <a:avLst>
              <a:gd name="adj" fmla="val 4171"/>
            </a:avLst>
          </a:prstGeom>
          <a:solidFill>
            <a:srgbClr val="FFD57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Text Input</a:t>
            </a:r>
          </a:p>
        </p:txBody>
      </p:sp>
      <p:sp>
        <p:nvSpPr>
          <p:cNvPr id="12" name="圓角矩形 6"/>
          <p:cNvSpPr/>
          <p:nvPr/>
        </p:nvSpPr>
        <p:spPr>
          <a:xfrm>
            <a:off x="4815297" y="6156121"/>
            <a:ext cx="2935435" cy="314071"/>
          </a:xfrm>
          <a:prstGeom prst="roundRect">
            <a:avLst>
              <a:gd name="adj" fmla="val 4171"/>
            </a:avLst>
          </a:prstGeom>
          <a:solidFill>
            <a:srgbClr val="FFD57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>
                <a:solidFill>
                  <a:schemeClr val="tx1"/>
                </a:solidFill>
              </a:rPr>
              <a:t>Summary Output</a:t>
            </a:r>
            <a:endParaRPr lang="en-US" altLang="zh-TW" sz="2000" b="1" dirty="0">
              <a:solidFill>
                <a:schemeClr val="tx1"/>
              </a:solidFill>
            </a:endParaRPr>
          </a:p>
        </p:txBody>
      </p:sp>
      <p:sp>
        <p:nvSpPr>
          <p:cNvPr id="13" name="圓角矩形 6"/>
          <p:cNvSpPr/>
          <p:nvPr/>
        </p:nvSpPr>
        <p:spPr>
          <a:xfrm>
            <a:off x="4815297" y="5660948"/>
            <a:ext cx="2935435" cy="314071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>
                <a:solidFill>
                  <a:schemeClr val="tx1"/>
                </a:solidFill>
              </a:rPr>
              <a:t>Smoothing</a:t>
            </a:r>
            <a:endParaRPr lang="en-US" altLang="zh-TW" sz="2000" b="1" dirty="0">
              <a:solidFill>
                <a:schemeClr val="tx1"/>
              </a:solidFill>
            </a:endParaRPr>
          </a:p>
        </p:txBody>
      </p:sp>
      <p:sp>
        <p:nvSpPr>
          <p:cNvPr id="14" name="圓角矩形 6"/>
          <p:cNvSpPr/>
          <p:nvPr/>
        </p:nvSpPr>
        <p:spPr>
          <a:xfrm>
            <a:off x="3673131" y="2297809"/>
            <a:ext cx="2935435" cy="314072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Word Segmentation</a:t>
            </a:r>
          </a:p>
        </p:txBody>
      </p:sp>
      <p:sp>
        <p:nvSpPr>
          <p:cNvPr id="15" name="圓角矩形 6"/>
          <p:cNvSpPr/>
          <p:nvPr/>
        </p:nvSpPr>
        <p:spPr>
          <a:xfrm>
            <a:off x="4433756" y="3356993"/>
            <a:ext cx="3698514" cy="353573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Keyword Extraction</a:t>
            </a:r>
          </a:p>
        </p:txBody>
      </p:sp>
      <p:sp>
        <p:nvSpPr>
          <p:cNvPr id="16" name="圓角矩形 6"/>
          <p:cNvSpPr/>
          <p:nvPr/>
        </p:nvSpPr>
        <p:spPr>
          <a:xfrm>
            <a:off x="3673131" y="2832484"/>
            <a:ext cx="2935435" cy="314072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POS Tagging</a:t>
            </a:r>
          </a:p>
        </p:txBody>
      </p:sp>
      <p:sp>
        <p:nvSpPr>
          <p:cNvPr id="17" name="圓角矩形 6"/>
          <p:cNvSpPr/>
          <p:nvPr/>
        </p:nvSpPr>
        <p:spPr>
          <a:xfrm>
            <a:off x="6760966" y="2276872"/>
            <a:ext cx="2935435" cy="314072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>
                <a:solidFill>
                  <a:schemeClr val="tx1"/>
                </a:solidFill>
              </a:rPr>
              <a:t>Occurrence Statistic</a:t>
            </a:r>
            <a:endParaRPr lang="en-US" altLang="zh-TW" sz="2000" b="1" dirty="0">
              <a:solidFill>
                <a:schemeClr val="tx1"/>
              </a:solidFill>
            </a:endParaRPr>
          </a:p>
        </p:txBody>
      </p:sp>
      <p:sp>
        <p:nvSpPr>
          <p:cNvPr id="18" name="圓角矩形 6"/>
          <p:cNvSpPr/>
          <p:nvPr/>
        </p:nvSpPr>
        <p:spPr>
          <a:xfrm>
            <a:off x="4433756" y="3891668"/>
            <a:ext cx="3698514" cy="369157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Weigh Words &amp; Sentences</a:t>
            </a:r>
          </a:p>
        </p:txBody>
      </p:sp>
      <p:sp>
        <p:nvSpPr>
          <p:cNvPr id="19" name="圓角矩形 6"/>
          <p:cNvSpPr/>
          <p:nvPr/>
        </p:nvSpPr>
        <p:spPr>
          <a:xfrm>
            <a:off x="4433756" y="4491595"/>
            <a:ext cx="3698514" cy="369157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Sentences Selection</a:t>
            </a:r>
          </a:p>
        </p:txBody>
      </p:sp>
      <p:sp>
        <p:nvSpPr>
          <p:cNvPr id="20" name="圓角矩形 6"/>
          <p:cNvSpPr/>
          <p:nvPr/>
        </p:nvSpPr>
        <p:spPr>
          <a:xfrm>
            <a:off x="4433756" y="5071188"/>
            <a:ext cx="3698514" cy="369157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Rough Summary Generation</a:t>
            </a:r>
          </a:p>
        </p:txBody>
      </p:sp>
      <p:cxnSp>
        <p:nvCxnSpPr>
          <p:cNvPr id="22" name="Elbow Connector 21"/>
          <p:cNvCxnSpPr>
            <a:stCxn id="9" idx="3"/>
            <a:endCxn id="14" idx="1"/>
          </p:cNvCxnSpPr>
          <p:nvPr/>
        </p:nvCxnSpPr>
        <p:spPr>
          <a:xfrm rot="16200000" flipH="1">
            <a:off x="3059072" y="1840785"/>
            <a:ext cx="487809" cy="7403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9" idx="3"/>
            <a:endCxn id="16" idx="1"/>
          </p:cNvCxnSpPr>
          <p:nvPr/>
        </p:nvCxnSpPr>
        <p:spPr>
          <a:xfrm rot="16200000" flipH="1">
            <a:off x="2791733" y="2108123"/>
            <a:ext cx="1022484" cy="7403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9" idx="3"/>
            <a:endCxn id="15" idx="1"/>
          </p:cNvCxnSpPr>
          <p:nvPr/>
        </p:nvCxnSpPr>
        <p:spPr>
          <a:xfrm rot="16200000" flipH="1">
            <a:off x="2899918" y="1999939"/>
            <a:ext cx="1566743" cy="1500936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1" idx="2"/>
            <a:endCxn id="8" idx="0"/>
          </p:cNvCxnSpPr>
          <p:nvPr/>
        </p:nvCxnSpPr>
        <p:spPr>
          <a:xfrm>
            <a:off x="6283014" y="1006768"/>
            <a:ext cx="0" cy="2206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8" idx="2"/>
            <a:endCxn id="10" idx="0"/>
          </p:cNvCxnSpPr>
          <p:nvPr/>
        </p:nvCxnSpPr>
        <p:spPr>
          <a:xfrm>
            <a:off x="6283014" y="1541442"/>
            <a:ext cx="0" cy="2206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0" idx="2"/>
            <a:endCxn id="14" idx="0"/>
          </p:cNvCxnSpPr>
          <p:nvPr/>
        </p:nvCxnSpPr>
        <p:spPr>
          <a:xfrm flipH="1">
            <a:off x="5140848" y="2076117"/>
            <a:ext cx="1142166" cy="2216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17" idx="0"/>
          </p:cNvCxnSpPr>
          <p:nvPr/>
        </p:nvCxnSpPr>
        <p:spPr>
          <a:xfrm>
            <a:off x="6435415" y="2055746"/>
            <a:ext cx="1793269" cy="2211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7750731" y="2603906"/>
            <a:ext cx="1" cy="7530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4" idx="2"/>
            <a:endCxn id="16" idx="0"/>
          </p:cNvCxnSpPr>
          <p:nvPr/>
        </p:nvCxnSpPr>
        <p:spPr>
          <a:xfrm>
            <a:off x="5140848" y="2611882"/>
            <a:ext cx="0" cy="2206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16" idx="2"/>
          </p:cNvCxnSpPr>
          <p:nvPr/>
        </p:nvCxnSpPr>
        <p:spPr>
          <a:xfrm flipH="1">
            <a:off x="5140848" y="3146556"/>
            <a:ext cx="1" cy="2104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5" idx="2"/>
            <a:endCxn id="18" idx="0"/>
          </p:cNvCxnSpPr>
          <p:nvPr/>
        </p:nvCxnSpPr>
        <p:spPr>
          <a:xfrm>
            <a:off x="6283013" y="3710565"/>
            <a:ext cx="0" cy="18110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18" idx="2"/>
            <a:endCxn id="19" idx="0"/>
          </p:cNvCxnSpPr>
          <p:nvPr/>
        </p:nvCxnSpPr>
        <p:spPr>
          <a:xfrm>
            <a:off x="6283013" y="4260824"/>
            <a:ext cx="0" cy="23077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19" idx="2"/>
            <a:endCxn id="20" idx="0"/>
          </p:cNvCxnSpPr>
          <p:nvPr/>
        </p:nvCxnSpPr>
        <p:spPr>
          <a:xfrm>
            <a:off x="6283013" y="4860751"/>
            <a:ext cx="0" cy="2104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20" idx="2"/>
            <a:endCxn id="13" idx="0"/>
          </p:cNvCxnSpPr>
          <p:nvPr/>
        </p:nvCxnSpPr>
        <p:spPr>
          <a:xfrm>
            <a:off x="6283014" y="5440345"/>
            <a:ext cx="1" cy="2206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13" idx="2"/>
            <a:endCxn id="12" idx="0"/>
          </p:cNvCxnSpPr>
          <p:nvPr/>
        </p:nvCxnSpPr>
        <p:spPr>
          <a:xfrm>
            <a:off x="6283014" y="5975018"/>
            <a:ext cx="0" cy="18110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4697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Topic Modeling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66</a:t>
            </a:fld>
            <a:endParaRPr lang="zh-TW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268760"/>
            <a:ext cx="9076259" cy="48245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65398" y="6579315"/>
            <a:ext cx="72612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David M. "Probabilistic topic models."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Communications of the ACM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55, no. 4 (2012): 77-84.</a:t>
            </a:r>
          </a:p>
        </p:txBody>
      </p:sp>
    </p:spTree>
    <p:extLst>
      <p:ext uri="{BB962C8B-B14F-4D97-AF65-F5344CB8AC3E}">
        <p14:creationId xmlns:p14="http://schemas.microsoft.com/office/powerpoint/2010/main" val="7843171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9616F-CE56-8742-8AFA-8DA2FB01E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68761"/>
            <a:ext cx="8229600" cy="4857403"/>
          </a:xfrm>
        </p:spPr>
        <p:txBody>
          <a:bodyPr/>
          <a:lstStyle/>
          <a:p>
            <a:r>
              <a:rPr lang="en-US" dirty="0"/>
              <a:t>Part-of-speech tagging</a:t>
            </a:r>
          </a:p>
          <a:p>
            <a:r>
              <a:rPr lang="en-US" dirty="0"/>
              <a:t>Text segmentation </a:t>
            </a:r>
          </a:p>
          <a:p>
            <a:r>
              <a:rPr lang="en-US" dirty="0"/>
              <a:t>Word sense disambiguation </a:t>
            </a:r>
          </a:p>
          <a:p>
            <a:r>
              <a:rPr lang="en-US" dirty="0"/>
              <a:t>Syntactic ambiguity </a:t>
            </a:r>
          </a:p>
          <a:p>
            <a:r>
              <a:rPr lang="en-US" dirty="0"/>
              <a:t>Imperfect or irregular input </a:t>
            </a:r>
          </a:p>
          <a:p>
            <a:r>
              <a:rPr lang="en-US" dirty="0"/>
              <a:t>Speech acts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C232-3407-DA49-A640-9A2344534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67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AA4CDC-48A7-4F4F-BEFE-32E07A09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Natural Language Processing (NLP)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2E3646AD-733B-1449-A404-B251FE389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6233974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9616F-CE56-8742-8AFA-8DA2FB01E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4318" y="822723"/>
            <a:ext cx="9815804" cy="5696745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Question answering </a:t>
            </a:r>
          </a:p>
          <a:p>
            <a:r>
              <a:rPr lang="en-US" sz="2800" dirty="0"/>
              <a:t>Automatic summarization </a:t>
            </a:r>
          </a:p>
          <a:p>
            <a:r>
              <a:rPr lang="en-US" sz="2800" dirty="0"/>
              <a:t>Natural language generation</a:t>
            </a:r>
          </a:p>
          <a:p>
            <a:r>
              <a:rPr lang="en-US" sz="2800" dirty="0"/>
              <a:t>Natural language understanding</a:t>
            </a:r>
          </a:p>
          <a:p>
            <a:r>
              <a:rPr lang="en-US" sz="2800" dirty="0"/>
              <a:t>Machine translation </a:t>
            </a:r>
          </a:p>
          <a:p>
            <a:r>
              <a:rPr lang="en-US" sz="2800" dirty="0"/>
              <a:t>Foreign language reading </a:t>
            </a:r>
          </a:p>
          <a:p>
            <a:r>
              <a:rPr lang="en-US" sz="2800" dirty="0"/>
              <a:t>Foreign language writing. </a:t>
            </a:r>
          </a:p>
          <a:p>
            <a:r>
              <a:rPr lang="en-US" sz="2800" dirty="0"/>
              <a:t>Speech recognition </a:t>
            </a:r>
          </a:p>
          <a:p>
            <a:r>
              <a:rPr lang="en-US" sz="2800" dirty="0"/>
              <a:t>Text-to-speech </a:t>
            </a:r>
          </a:p>
          <a:p>
            <a:r>
              <a:rPr lang="en-US" sz="2800" dirty="0"/>
              <a:t>Text proofing </a:t>
            </a:r>
          </a:p>
          <a:p>
            <a:r>
              <a:rPr lang="en-US" sz="2800" dirty="0"/>
              <a:t>Optical character recognition</a:t>
            </a:r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C232-3407-DA49-A640-9A2344534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68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AA4CDC-48A7-4F4F-BEFE-32E07A09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NLP Tasks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2E3646AD-733B-1449-A404-B251FE389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8003989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64704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NLP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818" y="677739"/>
            <a:ext cx="7958365" cy="59715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0" y="6638768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00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Source: 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blog.aylien.com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/leveraging-deep-learning-for-multilingual/</a:t>
            </a:r>
          </a:p>
        </p:txBody>
      </p:sp>
    </p:spTree>
    <p:extLst>
      <p:ext uri="{BB962C8B-B14F-4D97-AF65-F5344CB8AC3E}">
        <p14:creationId xmlns:p14="http://schemas.microsoft.com/office/powerpoint/2010/main" val="2741241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29" y="320100"/>
            <a:ext cx="10726328" cy="6217800"/>
          </a:xfrm>
        </p:spPr>
        <p:txBody>
          <a:bodyPr/>
          <a:lstStyle/>
          <a:p>
            <a:r>
              <a:rPr lang="en-US" sz="8800" dirty="0">
                <a:solidFill>
                  <a:srgbClr val="C00000"/>
                </a:solidFill>
              </a:rPr>
              <a:t>Artificial Intelligence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(AI)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63317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792760" y="6628592"/>
            <a:ext cx="66064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fortiema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/talks/blob/master/opendata2016sh/pragmatic-nlp-opendata2016sh.pdf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2000" y="670294"/>
            <a:ext cx="9144000" cy="599906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67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Modern NLP Pipeline</a:t>
            </a:r>
          </a:p>
        </p:txBody>
      </p:sp>
    </p:spTree>
    <p:extLst>
      <p:ext uri="{BB962C8B-B14F-4D97-AF65-F5344CB8AC3E}">
        <p14:creationId xmlns:p14="http://schemas.microsoft.com/office/powerpoint/2010/main" val="6283520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Modern NLP Pipeline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348881"/>
            <a:ext cx="9144000" cy="30559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20237" y="6611780"/>
            <a:ext cx="67687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mattfortier.me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/2017/01/31/nlp-intro-pt-1-overview/</a:t>
            </a:r>
          </a:p>
        </p:txBody>
      </p:sp>
    </p:spTree>
    <p:extLst>
      <p:ext uri="{BB962C8B-B14F-4D97-AF65-F5344CB8AC3E}">
        <p14:creationId xmlns:p14="http://schemas.microsoft.com/office/powerpoint/2010/main" val="28818767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Deep Learning NLP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793951"/>
            <a:ext cx="9144000" cy="32700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20237" y="6611780"/>
            <a:ext cx="67687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mattfortier.me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/2017/01/31/nlp-intro-pt-1-overview/</a:t>
            </a:r>
          </a:p>
        </p:txBody>
      </p:sp>
    </p:spTree>
    <p:extLst>
      <p:ext uri="{BB962C8B-B14F-4D97-AF65-F5344CB8AC3E}">
        <p14:creationId xmlns:p14="http://schemas.microsoft.com/office/powerpoint/2010/main" val="15046793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F26495-482E-3345-A76E-0C05D078E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A171D35-522A-DD4F-93E1-DADDF6A3F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Text Classification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FB2C13-FE4D-1848-9D0A-362562F51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1641889"/>
            <a:ext cx="8102600" cy="40513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05DE156-5EAF-6A47-9CFF-9B3E1E57E201}"/>
              </a:ext>
            </a:extLst>
          </p:cNvPr>
          <p:cNvSpPr/>
          <p:nvPr/>
        </p:nvSpPr>
        <p:spPr>
          <a:xfrm>
            <a:off x="3287039" y="6641873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</a:t>
            </a:r>
          </a:p>
        </p:txBody>
      </p:sp>
    </p:spTree>
    <p:extLst>
      <p:ext uri="{BB962C8B-B14F-4D97-AF65-F5344CB8AC3E}">
        <p14:creationId xmlns:p14="http://schemas.microsoft.com/office/powerpoint/2010/main" val="22631673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A307F-ECAB-404F-AC88-AA3423D6B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Text Classification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82DDB-F8D8-E747-9C09-00FCE9B34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43001"/>
            <a:ext cx="8229600" cy="422594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Step 1: Gather Data</a:t>
            </a:r>
          </a:p>
          <a:p>
            <a:r>
              <a:rPr lang="en-US" dirty="0"/>
              <a:t>Step 2: Explore Your Data</a:t>
            </a:r>
          </a:p>
          <a:p>
            <a:r>
              <a:rPr lang="en-US" dirty="0"/>
              <a:t>Step 2.5: Choose a Model*</a:t>
            </a:r>
          </a:p>
          <a:p>
            <a:r>
              <a:rPr lang="en-US" dirty="0"/>
              <a:t>Step 3: Prepare Your Data</a:t>
            </a:r>
          </a:p>
          <a:p>
            <a:r>
              <a:rPr lang="en-US" dirty="0"/>
              <a:t>Step 4: Build, Train, and Evaluate Your Model</a:t>
            </a:r>
          </a:p>
          <a:p>
            <a:r>
              <a:rPr lang="en-US" dirty="0"/>
              <a:t>Step 5: Tune Hyperparameters</a:t>
            </a:r>
          </a:p>
          <a:p>
            <a:r>
              <a:rPr lang="en-US" dirty="0"/>
              <a:t>Step 6: Deploy Your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239F1-2018-814E-9DC7-93A146646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824A06-F557-3242-A12F-8F959B79F8F4}"/>
              </a:ext>
            </a:extLst>
          </p:cNvPr>
          <p:cNvSpPr/>
          <p:nvPr/>
        </p:nvSpPr>
        <p:spPr>
          <a:xfrm>
            <a:off x="3287039" y="6641873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53634A-A287-054D-96DD-01A511BE5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263" y="5279527"/>
            <a:ext cx="6604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305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83668-1AB2-E141-9DF5-F0BD21DD7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173E53-1ECF-9B4B-9D68-9F40AE8CFE0A}"/>
              </a:ext>
            </a:extLst>
          </p:cNvPr>
          <p:cNvSpPr/>
          <p:nvPr/>
        </p:nvSpPr>
        <p:spPr>
          <a:xfrm>
            <a:off x="3287039" y="6641873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/machine-learning/guides/text-classification/step-2-5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17B7DD0-0297-AE44-923E-B8B4B68B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87146"/>
            <a:ext cx="8229600" cy="85205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Text Classification Flowchart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D6C5F8-8D7F-D640-97F0-87F47AF49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169" y="879019"/>
            <a:ext cx="4121660" cy="580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03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83668-1AB2-E141-9DF5-F0BD21DD7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173E53-1ECF-9B4B-9D68-9F40AE8CFE0A}"/>
              </a:ext>
            </a:extLst>
          </p:cNvPr>
          <p:cNvSpPr/>
          <p:nvPr/>
        </p:nvSpPr>
        <p:spPr>
          <a:xfrm>
            <a:off x="3287039" y="6641873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/machine-learning/guides/text-classification/step-2-5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17B7DD0-0297-AE44-923E-B8B4B68B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0" y="87146"/>
            <a:ext cx="10180320" cy="73931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Text Classification S/W&lt;1500: N-gram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D6C5F8-8D7F-D640-97F0-87F47AF49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7886" r="41794" b="27047"/>
          <a:stretch/>
        </p:blipFill>
        <p:spPr>
          <a:xfrm>
            <a:off x="3925472" y="826463"/>
            <a:ext cx="4341055" cy="577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5036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83668-1AB2-E141-9DF5-F0BD21DD7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173E53-1ECF-9B4B-9D68-9F40AE8CFE0A}"/>
              </a:ext>
            </a:extLst>
          </p:cNvPr>
          <p:cNvSpPr/>
          <p:nvPr/>
        </p:nvSpPr>
        <p:spPr>
          <a:xfrm>
            <a:off x="3287039" y="6641873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/machine-learning/guides/text-classification/step-2-5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17B7DD0-0297-AE44-923E-B8B4B68B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039" y="62094"/>
            <a:ext cx="10077757" cy="73931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Text Classification S/W&gt;=1500: Sequence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D6C5F8-8D7F-D640-97F0-87F47AF49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09" t="48916" r="1365" b="1795"/>
          <a:stretch/>
        </p:blipFill>
        <p:spPr>
          <a:xfrm>
            <a:off x="3459270" y="905246"/>
            <a:ext cx="5273458" cy="56865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D1C40D-81C0-3E42-9F0C-6FD379007B18}"/>
              </a:ext>
            </a:extLst>
          </p:cNvPr>
          <p:cNvSpPr/>
          <p:nvPr/>
        </p:nvSpPr>
        <p:spPr>
          <a:xfrm>
            <a:off x="3072384" y="801412"/>
            <a:ext cx="2036064" cy="3368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90551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83A81-EA4F-484B-A9DB-EE37CEBE0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209184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Step 2.5: Choose a Model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Samples</a:t>
            </a:r>
            <a:r>
              <a:rPr lang="en-US" dirty="0">
                <a:solidFill>
                  <a:schemeClr val="accent1"/>
                </a:solidFill>
              </a:rPr>
              <a:t>/Words &lt; </a:t>
            </a:r>
            <a:r>
              <a:rPr lang="en-US" dirty="0">
                <a:solidFill>
                  <a:srgbClr val="7030A0"/>
                </a:solidFill>
              </a:rPr>
              <a:t>1500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150,000</a:t>
            </a:r>
            <a:r>
              <a:rPr lang="en-US" dirty="0">
                <a:solidFill>
                  <a:schemeClr val="accent1"/>
                </a:solidFill>
              </a:rPr>
              <a:t>/100 = </a:t>
            </a:r>
            <a:r>
              <a:rPr lang="en-US" dirty="0">
                <a:solidFill>
                  <a:srgbClr val="7030A0"/>
                </a:solidFill>
              </a:rPr>
              <a:t>1500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83668-1AB2-E141-9DF5-F0BD21DD7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173E53-1ECF-9B4B-9D68-9F40AE8CFE0A}"/>
              </a:ext>
            </a:extLst>
          </p:cNvPr>
          <p:cNvSpPr/>
          <p:nvPr/>
        </p:nvSpPr>
        <p:spPr>
          <a:xfrm>
            <a:off x="3287039" y="6641873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/machine-learning/guides/text-classification/step-2-5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75104C-D3DE-184A-ADE1-D756ADF91CD3}"/>
              </a:ext>
            </a:extLst>
          </p:cNvPr>
          <p:cNvSpPr/>
          <p:nvPr/>
        </p:nvSpPr>
        <p:spPr>
          <a:xfrm>
            <a:off x="3287038" y="5959927"/>
            <a:ext cx="47974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12121"/>
                </a:solidFill>
                <a:latin typeface="Roboto"/>
              </a:rPr>
              <a:t>IMDb review dataset, </a:t>
            </a:r>
            <a:br>
              <a:rPr lang="en-US" dirty="0">
                <a:solidFill>
                  <a:srgbClr val="212121"/>
                </a:solidFill>
                <a:latin typeface="Roboto"/>
              </a:rPr>
            </a:br>
            <a:r>
              <a:rPr lang="en-US" dirty="0">
                <a:solidFill>
                  <a:srgbClr val="212121"/>
                </a:solidFill>
                <a:latin typeface="Roboto"/>
              </a:rPr>
              <a:t>the samples/words-per-sample ratio is ~ </a:t>
            </a:r>
            <a:r>
              <a:rPr lang="en-US" dirty="0">
                <a:solidFill>
                  <a:srgbClr val="7030A0"/>
                </a:solidFill>
                <a:latin typeface="Roboto"/>
              </a:rPr>
              <a:t>144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E5DDE7-6FEF-E144-B4E5-FDA3FC4CB3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83" t="1589" r="2074" b="73692"/>
          <a:stretch/>
        </p:blipFill>
        <p:spPr>
          <a:xfrm>
            <a:off x="1981201" y="2127463"/>
            <a:ext cx="8074207" cy="387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5211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83668-1AB2-E141-9DF5-F0BD21DD7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173E53-1ECF-9B4B-9D68-9F40AE8CFE0A}"/>
              </a:ext>
            </a:extLst>
          </p:cNvPr>
          <p:cNvSpPr/>
          <p:nvPr/>
        </p:nvSpPr>
        <p:spPr>
          <a:xfrm>
            <a:off x="3287039" y="6641873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/machine-learning/guides/text-classification/step-2-5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D6C5F8-8D7F-D640-97F0-87F47AF49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3" t="64962" r="1941" b="1692"/>
          <a:stretch/>
        </p:blipFill>
        <p:spPr>
          <a:xfrm>
            <a:off x="1799573" y="2279736"/>
            <a:ext cx="8492646" cy="419622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74ABDA1-1E9C-AE4D-B1B4-115D447B1F9E}"/>
              </a:ext>
            </a:extLst>
          </p:cNvPr>
          <p:cNvSpPr txBox="1">
            <a:spLocks/>
          </p:cNvSpPr>
          <p:nvPr/>
        </p:nvSpPr>
        <p:spPr>
          <a:xfrm>
            <a:off x="1985803" y="50104"/>
            <a:ext cx="8229600" cy="2091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Step 2.5: Choose a Model</a:t>
            </a:r>
            <a:br>
              <a:rPr lang="en-US" dirty="0">
                <a:solidFill>
                  <a:schemeClr val="accent1"/>
                </a:solidFill>
                <a:latin typeface="+mn-lt"/>
              </a:rPr>
            </a:br>
            <a:r>
              <a:rPr lang="en-US" dirty="0">
                <a:solidFill>
                  <a:srgbClr val="C00000"/>
                </a:solidFill>
                <a:latin typeface="+mn-lt"/>
              </a:rPr>
              <a:t>Samples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/Words &lt; </a:t>
            </a:r>
            <a:r>
              <a:rPr lang="en-US" dirty="0">
                <a:solidFill>
                  <a:srgbClr val="7030A0"/>
                </a:solidFill>
                <a:latin typeface="+mn-lt"/>
              </a:rPr>
              <a:t>15,000</a:t>
            </a:r>
            <a:br>
              <a:rPr lang="en-US" dirty="0">
                <a:solidFill>
                  <a:schemeClr val="accent1"/>
                </a:solidFill>
                <a:latin typeface="+mn-lt"/>
              </a:rPr>
            </a:br>
            <a:r>
              <a:rPr lang="en-US" dirty="0">
                <a:solidFill>
                  <a:srgbClr val="C00000"/>
                </a:solidFill>
                <a:latin typeface="+mn-lt"/>
              </a:rPr>
              <a:t>1,500,000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/100 = </a:t>
            </a:r>
            <a:r>
              <a:rPr lang="en-US" dirty="0">
                <a:solidFill>
                  <a:srgbClr val="7030A0"/>
                </a:solidFill>
                <a:latin typeface="+mn-lt"/>
              </a:rPr>
              <a:t>15,000</a:t>
            </a:r>
          </a:p>
        </p:txBody>
      </p:sp>
    </p:spTree>
    <p:extLst>
      <p:ext uri="{BB962C8B-B14F-4D97-AF65-F5344CB8AC3E}">
        <p14:creationId xmlns:p14="http://schemas.microsoft.com/office/powerpoint/2010/main" val="1602038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962650"/>
          </a:xfrm>
        </p:spPr>
        <p:txBody>
          <a:bodyPr/>
          <a:lstStyle/>
          <a:p>
            <a:r>
              <a:rPr lang="en-US" altLang="zh-TW" sz="10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Text Analytics </a:t>
            </a:r>
            <a:br>
              <a:rPr lang="en-US" altLang="zh-TW" sz="10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96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(TA) </a:t>
            </a:r>
            <a:endParaRPr lang="en-US" altLang="en-US" sz="96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474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69571A7-5618-974A-9A3A-8948314A004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08502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FB0D7-A45A-854F-9013-D36A6ABB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E6C7F6-5CCD-D143-A138-FC3345BD48BD}"/>
              </a:ext>
            </a:extLst>
          </p:cNvPr>
          <p:cNvSpPr/>
          <p:nvPr/>
        </p:nvSpPr>
        <p:spPr>
          <a:xfrm>
            <a:off x="1843217" y="1417639"/>
            <a:ext cx="8610472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Texts: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T1: ’The mouse ran up the clock'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T2: ’The mouse ran down’</a:t>
            </a:r>
          </a:p>
          <a:p>
            <a:endParaRPr lang="en-US" dirty="0">
              <a:latin typeface="Courier" pitchFamily="2" charset="0"/>
              <a:cs typeface="Calibri" panose="020F0502020204030204" pitchFamily="34" charset="0"/>
            </a:endParaRPr>
          </a:p>
          <a:p>
            <a:r>
              <a:rPr lang="en-US" dirty="0">
                <a:latin typeface="Courier" pitchFamily="2" charset="0"/>
                <a:cs typeface="Calibri" panose="020F0502020204030204" pitchFamily="34" charset="0"/>
              </a:rPr>
              <a:t>Token Index: </a:t>
            </a:r>
          </a:p>
          <a:p>
            <a:r>
              <a:rPr lang="en-US" sz="1600" dirty="0">
                <a:latin typeface="Courier" pitchFamily="2" charset="0"/>
                <a:cs typeface="Calibri" panose="020F0502020204030204" pitchFamily="34" charset="0"/>
              </a:rPr>
              <a:t>{'the': 1, 'mouse’: 2, 'ran': 3, 'up': 4, 'clock': 5, 'down': 6,}.</a:t>
            </a:r>
          </a:p>
          <a:p>
            <a:pPr lvl="1"/>
            <a:r>
              <a:rPr lang="en-US" dirty="0">
                <a:latin typeface="Courier" pitchFamily="2" charset="0"/>
                <a:cs typeface="Calibri" panose="020F0502020204030204" pitchFamily="34" charset="0"/>
              </a:rPr>
              <a:t>NOTE: 'the' occurs most frequently, </a:t>
            </a:r>
            <a:br>
              <a:rPr lang="en-US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dirty="0">
                <a:latin typeface="Courier" pitchFamily="2" charset="0"/>
                <a:cs typeface="Calibri" panose="020F0502020204030204" pitchFamily="34" charset="0"/>
              </a:rPr>
              <a:t>       so the index value of 1 is assigned to it.</a:t>
            </a:r>
          </a:p>
          <a:p>
            <a:pPr lvl="1"/>
            <a:r>
              <a:rPr lang="en-US" dirty="0">
                <a:latin typeface="Courier" pitchFamily="2" charset="0"/>
                <a:cs typeface="Calibri" panose="020F0502020204030204" pitchFamily="34" charset="0"/>
              </a:rPr>
              <a:t>       Some libraries reserve index 0 for unknown tokens,  </a:t>
            </a:r>
            <a:br>
              <a:rPr lang="en-US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dirty="0">
                <a:latin typeface="Courier" pitchFamily="2" charset="0"/>
                <a:cs typeface="Calibri" panose="020F0502020204030204" pitchFamily="34" charset="0"/>
              </a:rPr>
              <a:t>       as is the case here.</a:t>
            </a:r>
          </a:p>
          <a:p>
            <a:endParaRPr lang="en-US" dirty="0">
              <a:latin typeface="Courier" pitchFamily="2" charset="0"/>
              <a:cs typeface="Calibri" panose="020F0502020204030204" pitchFamily="34" charset="0"/>
            </a:endParaRPr>
          </a:p>
          <a:p>
            <a:r>
              <a:rPr lang="en-US" dirty="0">
                <a:latin typeface="Courier" pitchFamily="2" charset="0"/>
                <a:cs typeface="Calibri" panose="020F0502020204030204" pitchFamily="34" charset="0"/>
              </a:rPr>
              <a:t>Sequence of token indexes: </a:t>
            </a:r>
            <a:br>
              <a:rPr lang="en-US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T1: ‘The mouse ran up the clock’ =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    [1,  2,   3, 4,  1,  5]</a:t>
            </a:r>
          </a:p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T1: ’The mouse ran down’ =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    [1,   2,   3,  6]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2A34D8-A9C0-0A49-BB29-2465631AFE22}"/>
              </a:ext>
            </a:extLst>
          </p:cNvPr>
          <p:cNvSpPr/>
          <p:nvPr/>
        </p:nvSpPr>
        <p:spPr>
          <a:xfrm>
            <a:off x="3287039" y="6641873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/machine-learning/guides/text-classification/step-3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96956EF-D4DD-D047-8683-403BE4AEC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460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Step 3: Prepare Your Data</a:t>
            </a:r>
          </a:p>
        </p:txBody>
      </p:sp>
    </p:spTree>
    <p:extLst>
      <p:ext uri="{BB962C8B-B14F-4D97-AF65-F5344CB8AC3E}">
        <p14:creationId xmlns:p14="http://schemas.microsoft.com/office/powerpoint/2010/main" val="41894009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91563-29DE-8746-8DA1-972BEDABF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One-hot encoding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FB0D7-A45A-854F-9013-D36A6ABB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2A34D8-A9C0-0A49-BB29-2465631AFE22}"/>
              </a:ext>
            </a:extLst>
          </p:cNvPr>
          <p:cNvSpPr/>
          <p:nvPr/>
        </p:nvSpPr>
        <p:spPr>
          <a:xfrm>
            <a:off x="3287039" y="6641873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8857BE-5896-9D41-B016-4194A369127C}"/>
              </a:ext>
            </a:extLst>
          </p:cNvPr>
          <p:cNvSpPr/>
          <p:nvPr/>
        </p:nvSpPr>
        <p:spPr>
          <a:xfrm>
            <a:off x="3932523" y="1762214"/>
            <a:ext cx="588155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'The mouse ran up the clock’ = </a:t>
            </a:r>
          </a:p>
          <a:p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[ [0, 1, 0, 0, 0, 0, 0],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0, 1, 0, 0, 0, 0],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0, 0, 1, 0, 0, 0],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0, 0, 0, 1, 0, 0],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1, 0, 0, 0, 0, 0],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0, 0, 0, 0, 1, 0] ]</a:t>
            </a:r>
          </a:p>
          <a:p>
            <a:endParaRPr lang="en-US" sz="2400" dirty="0">
              <a:latin typeface="Courier" pitchFamily="2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8D2F42-FF16-364B-B02E-1580A96579DD}"/>
              </a:ext>
            </a:extLst>
          </p:cNvPr>
          <p:cNvSpPr/>
          <p:nvPr/>
        </p:nvSpPr>
        <p:spPr>
          <a:xfrm>
            <a:off x="4280600" y="5198459"/>
            <a:ext cx="4415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[0, 1, 2, 3, 4, 5, 6]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48463D-68FC-9A46-B8C6-7811361EC3A2}"/>
              </a:ext>
            </a:extLst>
          </p:cNvPr>
          <p:cNvSpPr/>
          <p:nvPr/>
        </p:nvSpPr>
        <p:spPr>
          <a:xfrm>
            <a:off x="1696900" y="2545558"/>
            <a:ext cx="68741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The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mouse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ran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up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the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clock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0481B8-BEFE-7C40-B12B-7B4C9419C737}"/>
              </a:ext>
            </a:extLst>
          </p:cNvPr>
          <p:cNvSpPr/>
          <p:nvPr/>
        </p:nvSpPr>
        <p:spPr>
          <a:xfrm>
            <a:off x="3287038" y="2545558"/>
            <a:ext cx="4405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1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2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3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4</a:t>
            </a:r>
          </a:p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1</a:t>
            </a:r>
          </a:p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6001699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91563-29DE-8746-8DA1-972BEDABF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Word embeddings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FB0D7-A45A-854F-9013-D36A6ABB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2A34D8-A9C0-0A49-BB29-2465631AFE22}"/>
              </a:ext>
            </a:extLst>
          </p:cNvPr>
          <p:cNvSpPr/>
          <p:nvPr/>
        </p:nvSpPr>
        <p:spPr>
          <a:xfrm>
            <a:off x="3287039" y="6641873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087624-061F-4141-80BF-9D59AFCC9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185161"/>
            <a:ext cx="9144000" cy="351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954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91563-29DE-8746-8DA1-972BEDABF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Word embeddings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FB0D7-A45A-854F-9013-D36A6ABB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2A34D8-A9C0-0A49-BB29-2465631AFE22}"/>
              </a:ext>
            </a:extLst>
          </p:cNvPr>
          <p:cNvSpPr/>
          <p:nvPr/>
        </p:nvSpPr>
        <p:spPr>
          <a:xfrm>
            <a:off x="3287039" y="6641873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215AF2-8EA1-6E45-8DAC-109774E54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157" y="2185989"/>
            <a:ext cx="8801875" cy="380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7750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274638"/>
            <a:ext cx="8568952" cy="624522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Vector Representations of Words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8000" dirty="0">
                <a:solidFill>
                  <a:srgbClr val="FF0000"/>
                </a:solidFill>
              </a:rPr>
              <a:t>Word Embeddings</a:t>
            </a:r>
            <a:br>
              <a:rPr lang="en-US" sz="80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Word2Vec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 err="1">
                <a:solidFill>
                  <a:schemeClr val="accent1"/>
                </a:solidFill>
              </a:rPr>
              <a:t>GloVe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51611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792760" y="6628592"/>
            <a:ext cx="66064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fortiema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/talks/blob/master/opendata2016sh/pragmatic-nlp-opendata2016sh.pdf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000" y="670294"/>
            <a:ext cx="9144000" cy="599906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67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Modern NLP Pipeline</a:t>
            </a:r>
          </a:p>
        </p:txBody>
      </p:sp>
    </p:spTree>
    <p:extLst>
      <p:ext uri="{BB962C8B-B14F-4D97-AF65-F5344CB8AC3E}">
        <p14:creationId xmlns:p14="http://schemas.microsoft.com/office/powerpoint/2010/main" val="67891374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119174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Facebook Research </a:t>
            </a:r>
            <a:r>
              <a:rPr lang="en-US" dirty="0" err="1">
                <a:solidFill>
                  <a:schemeClr val="accent1"/>
                </a:solidFill>
              </a:rPr>
              <a:t>FastText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518166" y="6472758"/>
            <a:ext cx="71556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Bojanowski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Piotr, Edouard Grave, Armand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Joulin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Tomas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Mikolov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"Enriching word vectors with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subword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information." </a:t>
            </a: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 preprint arXiv:1607.04606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(2016).</a:t>
            </a:r>
          </a:p>
        </p:txBody>
      </p:sp>
      <p:sp>
        <p:nvSpPr>
          <p:cNvPr id="6" name="Rectangle 5"/>
          <p:cNvSpPr/>
          <p:nvPr/>
        </p:nvSpPr>
        <p:spPr>
          <a:xfrm>
            <a:off x="2235710" y="6212087"/>
            <a:ext cx="79746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"/>
              </a:rPr>
              <a:t>https://github.com/facebookresearch/fastText/blob/master/pretrained-vectors.md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3549002" y="1084125"/>
            <a:ext cx="534804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Pre-trained word vectors</a:t>
            </a:r>
          </a:p>
          <a:p>
            <a:pPr algn="ctr"/>
            <a:r>
              <a:rPr lang="en-US" sz="3200" dirty="0"/>
              <a:t>Word2Vec</a:t>
            </a:r>
          </a:p>
          <a:p>
            <a:pPr algn="ctr"/>
            <a:r>
              <a:rPr lang="en-US" sz="3200" dirty="0" err="1"/>
              <a:t>wiki.zh.vec</a:t>
            </a:r>
            <a:r>
              <a:rPr lang="en-US" sz="3200" dirty="0"/>
              <a:t> (861MB)</a:t>
            </a:r>
          </a:p>
          <a:p>
            <a:pPr algn="ctr"/>
            <a:r>
              <a:rPr lang="is-IS" sz="3200" dirty="0"/>
              <a:t>332647 word </a:t>
            </a:r>
          </a:p>
          <a:p>
            <a:pPr algn="ctr"/>
            <a:r>
              <a:rPr lang="is-IS" sz="3200" dirty="0"/>
              <a:t>300 vec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1981200" y="3673252"/>
            <a:ext cx="85068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Pre-trained word vectors </a:t>
            </a:r>
            <a:r>
              <a:rPr lang="en-US" sz="2800" dirty="0"/>
              <a:t>for 90 languages, </a:t>
            </a:r>
            <a:br>
              <a:rPr lang="en-US" sz="2800" dirty="0"/>
            </a:br>
            <a:r>
              <a:rPr lang="en-US" sz="2800" dirty="0"/>
              <a:t>trained on </a:t>
            </a:r>
            <a:r>
              <a:rPr lang="en-US" sz="2800" dirty="0">
                <a:solidFill>
                  <a:srgbClr val="FF0000"/>
                </a:solidFill>
              </a:rPr>
              <a:t>Wikipedia</a:t>
            </a:r>
            <a:r>
              <a:rPr lang="en-US" sz="2800" dirty="0"/>
              <a:t> using </a:t>
            </a:r>
            <a:r>
              <a:rPr lang="en-US" sz="2800" dirty="0" err="1">
                <a:solidFill>
                  <a:srgbClr val="FF0000"/>
                </a:solidFill>
              </a:rPr>
              <a:t>fastText</a:t>
            </a:r>
            <a:r>
              <a:rPr lang="en-US" sz="2800" dirty="0"/>
              <a:t>. </a:t>
            </a:r>
          </a:p>
          <a:p>
            <a:endParaRPr lang="en-US" sz="2800" dirty="0"/>
          </a:p>
          <a:p>
            <a:r>
              <a:rPr lang="en-US" sz="2800" dirty="0"/>
              <a:t>These vectors in </a:t>
            </a:r>
            <a:r>
              <a:rPr lang="en-US" sz="2800" dirty="0">
                <a:solidFill>
                  <a:srgbClr val="FF0000"/>
                </a:solidFill>
              </a:rPr>
              <a:t>dimension 300 </a:t>
            </a:r>
            <a:r>
              <a:rPr lang="en-US" sz="2800" dirty="0"/>
              <a:t>were obtained using the </a:t>
            </a:r>
            <a:r>
              <a:rPr lang="en-US" sz="2800" dirty="0">
                <a:solidFill>
                  <a:srgbClr val="FF0000"/>
                </a:solidFill>
              </a:rPr>
              <a:t>skip-gram model </a:t>
            </a:r>
            <a:r>
              <a:rPr lang="en-US" sz="2800" dirty="0"/>
              <a:t>with default parameters.</a:t>
            </a:r>
          </a:p>
        </p:txBody>
      </p:sp>
    </p:spTree>
    <p:extLst>
      <p:ext uri="{BB962C8B-B14F-4D97-AF65-F5344CB8AC3E}">
        <p14:creationId xmlns:p14="http://schemas.microsoft.com/office/powerpoint/2010/main" val="41316125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Facebook Research </a:t>
            </a:r>
            <a:r>
              <a:rPr lang="en-US" dirty="0" err="1">
                <a:solidFill>
                  <a:schemeClr val="accent1"/>
                </a:solidFill>
              </a:rPr>
              <a:t>FastText</a:t>
            </a:r>
            <a:r>
              <a:rPr lang="en-US" dirty="0">
                <a:solidFill>
                  <a:schemeClr val="accent1"/>
                </a:solidFill>
              </a:rPr>
              <a:t> Word2Vec: </a:t>
            </a:r>
            <a:r>
              <a:rPr lang="nl-NL" dirty="0" err="1">
                <a:solidFill>
                  <a:schemeClr val="accent1"/>
                </a:solidFill>
              </a:rPr>
              <a:t>wiki.zh.vec</a:t>
            </a:r>
            <a:r>
              <a:rPr lang="nl-NL" dirty="0">
                <a:solidFill>
                  <a:schemeClr val="accent1"/>
                </a:solidFill>
              </a:rPr>
              <a:t> </a:t>
            </a:r>
            <a:br>
              <a:rPr lang="nl-NL" dirty="0"/>
            </a:br>
            <a:r>
              <a:rPr lang="nl-NL" sz="2400" dirty="0"/>
              <a:t>(861MB) (332647 word 300 </a:t>
            </a:r>
            <a:r>
              <a:rPr lang="nl-NL" sz="2400" dirty="0" err="1"/>
              <a:t>vec</a:t>
            </a:r>
            <a:r>
              <a:rPr lang="nl-NL" sz="2400" dirty="0"/>
              <a:t>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87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259" y="1700809"/>
            <a:ext cx="9144000" cy="49020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60675" y="6602824"/>
            <a:ext cx="670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https://github.com/facebookresearch/fastText/blob/master/pretrained-vectors.md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538" y="2448577"/>
            <a:ext cx="1835983" cy="4149080"/>
          </a:xfrm>
          <a:prstGeom prst="rect">
            <a:avLst/>
          </a:prstGeom>
        </p:spPr>
      </p:pic>
      <p:sp>
        <p:nvSpPr>
          <p:cNvPr id="9" name="圓角矩形 19"/>
          <p:cNvSpPr/>
          <p:nvPr/>
        </p:nvSpPr>
        <p:spPr>
          <a:xfrm>
            <a:off x="8876926" y="5940812"/>
            <a:ext cx="315418" cy="152485"/>
          </a:xfrm>
          <a:prstGeom prst="roundRect">
            <a:avLst>
              <a:gd name="adj" fmla="val 4171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endParaRPr lang="en-US" altLang="zh-TW" sz="2200">
              <a:solidFill>
                <a:schemeClr val="tx1"/>
              </a:solidFill>
              <a:latin typeface="Calibri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31805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45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Word </a:t>
            </a:r>
            <a:r>
              <a:rPr lang="en-US" dirty="0" err="1">
                <a:solidFill>
                  <a:schemeClr val="accent1"/>
                </a:solidFill>
              </a:rPr>
              <a:t>Embeddings</a:t>
            </a:r>
            <a:r>
              <a:rPr lang="en-US" dirty="0">
                <a:solidFill>
                  <a:schemeClr val="accent1"/>
                </a:solidFill>
              </a:rPr>
              <a:t> in LSTM RNN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898" y="706102"/>
            <a:ext cx="8458200" cy="58912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77598" y="6579315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://avisingh599.github.io/deeplearning/visual-qa/</a:t>
            </a:r>
          </a:p>
        </p:txBody>
      </p:sp>
    </p:spTree>
    <p:extLst>
      <p:ext uri="{BB962C8B-B14F-4D97-AF65-F5344CB8AC3E}">
        <p14:creationId xmlns:p14="http://schemas.microsoft.com/office/powerpoint/2010/main" val="137262235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Sequence to Sequence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(Seq2Seq)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89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4439817" y="6581002"/>
            <a:ext cx="28084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google.github.io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/seq2seq/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075" y="1772816"/>
            <a:ext cx="9144000" cy="465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80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962650"/>
          </a:xfrm>
        </p:spPr>
        <p:txBody>
          <a:bodyPr/>
          <a:lstStyle/>
          <a:p>
            <a:r>
              <a:rPr lang="en-US" altLang="zh-TW" sz="10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Text Mining </a:t>
            </a:r>
            <a:br>
              <a:rPr lang="en-US" altLang="zh-TW" sz="10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96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(TM) </a:t>
            </a:r>
            <a:endParaRPr lang="en-US" altLang="en-US" sz="96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474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69571A7-5618-974A-9A3A-8948314A004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2186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E6EBB-669D-B74B-B604-33E43217F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986" y="56101"/>
            <a:ext cx="10630029" cy="107986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Transformer (Attention is All You Need)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(Vaswani et al., 2017)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479B0-F51A-B74A-8DB8-1939B42C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4B079-2DDB-8840-B13B-C6B2D4A7BD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745" y="1204271"/>
            <a:ext cx="3699424" cy="53219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8A619C-FF34-9541-ABA4-2BE3EDA9175D}"/>
              </a:ext>
            </a:extLst>
          </p:cNvPr>
          <p:cNvSpPr/>
          <p:nvPr/>
        </p:nvSpPr>
        <p:spPr>
          <a:xfrm>
            <a:off x="1906317" y="6468475"/>
            <a:ext cx="8290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Source: Vaswani, Ashish, Noam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Shazeer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Niki Parmar, Jakob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Uszkoreit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Llion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Jones, Aidan N. Gomez,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Łukasz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Kaiser,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Illia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Polosukhin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. "Attention is all you need." In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Advances in neural information processing systems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pp. 5998-6008. 2017.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39067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722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BERT: Pre-training of Deep Bidirectional Transformers for Language Understanding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3E92F-1063-6145-ADA8-6281153D640A}"/>
              </a:ext>
            </a:extLst>
          </p:cNvPr>
          <p:cNvSpPr/>
          <p:nvPr/>
        </p:nvSpPr>
        <p:spPr>
          <a:xfrm>
            <a:off x="2168578" y="1311152"/>
            <a:ext cx="8174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BERT (Bidirectional Encoder Representations from Transformers)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3180C-EF58-7345-9ED4-E0EC4CB70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803" y="2572836"/>
            <a:ext cx="8806226" cy="35717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105C0F-8F9C-8547-9100-914A071D2750}"/>
              </a:ext>
            </a:extLst>
          </p:cNvPr>
          <p:cNvSpPr/>
          <p:nvPr/>
        </p:nvSpPr>
        <p:spPr>
          <a:xfrm>
            <a:off x="2424411" y="1779415"/>
            <a:ext cx="7449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Overall pre-training and fine-tuning procedures for BERT</a:t>
            </a:r>
          </a:p>
        </p:txBody>
      </p:sp>
    </p:spTree>
    <p:extLst>
      <p:ext uri="{BB962C8B-B14F-4D97-AF65-F5344CB8AC3E}">
        <p14:creationId xmlns:p14="http://schemas.microsoft.com/office/powerpoint/2010/main" val="37250742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8F502-30B3-364F-A451-1E54AEF96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6503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BERT: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Pre-training of Deep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Bidirectional Transformers for Language Understanding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D0B72-E9A0-3D48-A61F-55793D25B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92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277265-B989-7140-BADC-7D6D7BF47F8E}"/>
              </a:ext>
            </a:extLst>
          </p:cNvPr>
          <p:cNvSpPr/>
          <p:nvPr/>
        </p:nvSpPr>
        <p:spPr>
          <a:xfrm>
            <a:off x="2426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E8D653-11FC-8B48-B349-CACD866D3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9150" y="3387948"/>
            <a:ext cx="80137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1879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FD5E-3C28-784F-B27B-A1FC45642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74638"/>
            <a:ext cx="8809930" cy="121014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BERT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Bidirectional Encoder Representations from Transformers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93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EC8BEA-6A5E-744D-B9E5-C86A1E738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550" y="1916832"/>
            <a:ext cx="8978900" cy="208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F73CF9F-E599-C743-8BD4-F3F9DC7FB07F}"/>
              </a:ext>
            </a:extLst>
          </p:cNvPr>
          <p:cNvSpPr/>
          <p:nvPr/>
        </p:nvSpPr>
        <p:spPr>
          <a:xfrm>
            <a:off x="2426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F12ECC-3CA8-F747-A59C-23881BD515DF}"/>
              </a:ext>
            </a:extLst>
          </p:cNvPr>
          <p:cNvSpPr/>
          <p:nvPr/>
        </p:nvSpPr>
        <p:spPr>
          <a:xfrm>
            <a:off x="1847529" y="4696216"/>
            <a:ext cx="87855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BERT</a:t>
            </a:r>
            <a:r>
              <a:rPr lang="en-US" dirty="0"/>
              <a:t> uses a bidirectional Transformer. </a:t>
            </a:r>
          </a:p>
          <a:p>
            <a:r>
              <a:rPr lang="en-US" b="1" dirty="0" err="1"/>
              <a:t>OpenAI</a:t>
            </a:r>
            <a:r>
              <a:rPr lang="en-US" b="1" dirty="0"/>
              <a:t> GPT </a:t>
            </a:r>
            <a:r>
              <a:rPr lang="en-US" dirty="0"/>
              <a:t>uses a left-to-right Transformer. </a:t>
            </a:r>
          </a:p>
          <a:p>
            <a:r>
              <a:rPr lang="en-US" b="1" dirty="0" err="1"/>
              <a:t>ELMo</a:t>
            </a:r>
            <a:r>
              <a:rPr lang="en-US" b="1" dirty="0"/>
              <a:t> </a:t>
            </a:r>
            <a:r>
              <a:rPr lang="en-US" dirty="0"/>
              <a:t>uses the concatenation of independently trained left-to-right and right- to-left LSTM to generate features for downstream tasks. </a:t>
            </a:r>
          </a:p>
          <a:p>
            <a:r>
              <a:rPr lang="en-US" dirty="0"/>
              <a:t>Among three, only BERT representations are jointly conditioned on both left and right context in all layers.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3AC9BA-11CF-C94F-A127-D75C74770EA4}"/>
              </a:ext>
            </a:extLst>
          </p:cNvPr>
          <p:cNvSpPr/>
          <p:nvPr/>
        </p:nvSpPr>
        <p:spPr>
          <a:xfrm>
            <a:off x="3863753" y="4104093"/>
            <a:ext cx="4311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Pre-training model architectures</a:t>
            </a:r>
          </a:p>
        </p:txBody>
      </p:sp>
    </p:spTree>
    <p:extLst>
      <p:ext uri="{BB962C8B-B14F-4D97-AF65-F5344CB8AC3E}">
        <p14:creationId xmlns:p14="http://schemas.microsoft.com/office/powerpoint/2010/main" val="422881125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722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BERT: Pre-training of Deep Bidirectional Transformers for Language Understanding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3E92F-1063-6145-ADA8-6281153D640A}"/>
              </a:ext>
            </a:extLst>
          </p:cNvPr>
          <p:cNvSpPr/>
          <p:nvPr/>
        </p:nvSpPr>
        <p:spPr>
          <a:xfrm>
            <a:off x="1703513" y="1311152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BERT (Bidirectional Encoder Representations from Transformers)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085B22-25FE-E447-B270-A8B58C826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358" y="2462674"/>
            <a:ext cx="8675627" cy="30545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ACC94C-7986-214B-B721-49D1FB15D353}"/>
              </a:ext>
            </a:extLst>
          </p:cNvPr>
          <p:cNvSpPr/>
          <p:nvPr/>
        </p:nvSpPr>
        <p:spPr>
          <a:xfrm>
            <a:off x="2424411" y="1835669"/>
            <a:ext cx="74496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BERT input representation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6D93B2-0E33-1F4C-9598-EEEF9453B8FC}"/>
              </a:ext>
            </a:extLst>
          </p:cNvPr>
          <p:cNvSpPr/>
          <p:nvPr/>
        </p:nvSpPr>
        <p:spPr>
          <a:xfrm>
            <a:off x="2058896" y="5746633"/>
            <a:ext cx="8039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input embeddings is the sum of the token embeddings, </a:t>
            </a:r>
            <a:br>
              <a:rPr lang="en-US" dirty="0"/>
            </a:br>
            <a:r>
              <a:rPr lang="en-US" dirty="0"/>
              <a:t>the segmentation embeddings and the position embeddings.</a:t>
            </a:r>
          </a:p>
        </p:txBody>
      </p:sp>
    </p:spTree>
    <p:extLst>
      <p:ext uri="{BB962C8B-B14F-4D97-AF65-F5344CB8AC3E}">
        <p14:creationId xmlns:p14="http://schemas.microsoft.com/office/powerpoint/2010/main" val="24326945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743" y="790260"/>
            <a:ext cx="5774385" cy="566763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859" y="122627"/>
            <a:ext cx="8674308" cy="66763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NLP Tasks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CA2885-1BF7-F646-872C-D9E1BB54DFE5}"/>
              </a:ext>
            </a:extLst>
          </p:cNvPr>
          <p:cNvSpPr/>
          <p:nvPr/>
        </p:nvSpPr>
        <p:spPr>
          <a:xfrm>
            <a:off x="2426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05984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FD5E-3C28-784F-B27B-A1FC45642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41213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BERT Sequence-level tasks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96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47E1B0-93DC-EC41-BE52-5C35F46B8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754" y="1762020"/>
            <a:ext cx="8590726" cy="42592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E8560A-0F42-BD44-9776-8B546B6A4C6F}"/>
              </a:ext>
            </a:extLst>
          </p:cNvPr>
          <p:cNvSpPr/>
          <p:nvPr/>
        </p:nvSpPr>
        <p:spPr>
          <a:xfrm>
            <a:off x="2426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5557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97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FD742E-B871-9841-BFBE-7BD3AB531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3" y="1670050"/>
            <a:ext cx="8718285" cy="41352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27637C-05B8-6249-A786-FBC80FD048E9}"/>
              </a:ext>
            </a:extLst>
          </p:cNvPr>
          <p:cNvSpPr/>
          <p:nvPr/>
        </p:nvSpPr>
        <p:spPr>
          <a:xfrm>
            <a:off x="2426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0200A9-9BB8-D64A-AFF5-F8A81B19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41213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BERT Token-level tasks</a:t>
            </a:r>
          </a:p>
        </p:txBody>
      </p:sp>
    </p:spTree>
    <p:extLst>
      <p:ext uri="{BB962C8B-B14F-4D97-AF65-F5344CB8AC3E}">
        <p14:creationId xmlns:p14="http://schemas.microsoft.com/office/powerpoint/2010/main" val="399946355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FD5E-3C28-784F-B27B-A1FC45642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General Language Understanding Evaluation  (GLUE) benchmark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GLUE Test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98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0F9618-4A68-434E-A3BC-C424C112B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550" y="2194855"/>
            <a:ext cx="8978900" cy="2095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CB0C3F-DCEC-4F4C-96F7-69500CBF64B4}"/>
              </a:ext>
            </a:extLst>
          </p:cNvPr>
          <p:cNvSpPr/>
          <p:nvPr/>
        </p:nvSpPr>
        <p:spPr>
          <a:xfrm>
            <a:off x="2426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085092-FA5B-BE41-B7A4-761AA64E6A83}"/>
              </a:ext>
            </a:extLst>
          </p:cNvPr>
          <p:cNvSpPr/>
          <p:nvPr/>
        </p:nvSpPr>
        <p:spPr>
          <a:xfrm>
            <a:off x="3935761" y="4368800"/>
            <a:ext cx="610061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MNLI</a:t>
            </a:r>
            <a:r>
              <a:rPr lang="en-US" sz="1600" dirty="0"/>
              <a:t>: Multi-Genre Natural Language Inference</a:t>
            </a:r>
          </a:p>
          <a:p>
            <a:r>
              <a:rPr lang="en-US" sz="1600" b="1" dirty="0"/>
              <a:t>QQP</a:t>
            </a:r>
            <a:r>
              <a:rPr lang="en-US" sz="1600" dirty="0"/>
              <a:t>: Quora Question Pairs</a:t>
            </a:r>
          </a:p>
          <a:p>
            <a:r>
              <a:rPr lang="en-US" sz="1600" b="1" dirty="0"/>
              <a:t>QNLI</a:t>
            </a:r>
            <a:r>
              <a:rPr lang="en-US" sz="1600" dirty="0"/>
              <a:t>: Question Natural Language Inference </a:t>
            </a:r>
          </a:p>
          <a:p>
            <a:r>
              <a:rPr lang="en-US" sz="1600" b="1" dirty="0"/>
              <a:t>SST-2</a:t>
            </a:r>
            <a:r>
              <a:rPr lang="en-US" sz="1600" dirty="0"/>
              <a:t>: The Stanford Sentiment Treebank</a:t>
            </a:r>
          </a:p>
          <a:p>
            <a:r>
              <a:rPr lang="en-US" sz="1600" b="1" dirty="0" err="1"/>
              <a:t>CoLA</a:t>
            </a:r>
            <a:r>
              <a:rPr lang="en-US" sz="1600" dirty="0"/>
              <a:t>: The Corpus of Linguistic Acceptability </a:t>
            </a:r>
          </a:p>
          <a:p>
            <a:r>
              <a:rPr lang="en-US" sz="1600" b="1" dirty="0" err="1"/>
              <a:t>STS-B</a:t>
            </a:r>
            <a:r>
              <a:rPr lang="en-US" sz="1600" dirty="0" err="1"/>
              <a:t>:The</a:t>
            </a:r>
            <a:r>
              <a:rPr lang="en-US" sz="1600" dirty="0"/>
              <a:t> Semantic Textual Similarity Benchmark</a:t>
            </a:r>
          </a:p>
          <a:p>
            <a:r>
              <a:rPr lang="en-US" sz="1600" b="1" dirty="0"/>
              <a:t>MRPC</a:t>
            </a:r>
            <a:r>
              <a:rPr lang="en-US" sz="1600" dirty="0"/>
              <a:t>: Microsoft Research Paraphrase Corpus</a:t>
            </a:r>
          </a:p>
          <a:p>
            <a:r>
              <a:rPr lang="en-US" sz="1600" b="1" dirty="0"/>
              <a:t>RTE</a:t>
            </a:r>
            <a:r>
              <a:rPr lang="en-US" sz="1600" dirty="0"/>
              <a:t>: Recognizing Textual Entailment</a:t>
            </a:r>
          </a:p>
        </p:txBody>
      </p:sp>
    </p:spTree>
    <p:extLst>
      <p:ext uri="{BB962C8B-B14F-4D97-AF65-F5344CB8AC3E}">
        <p14:creationId xmlns:p14="http://schemas.microsoft.com/office/powerpoint/2010/main" val="363199361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51C1B-A0CA-1345-8D00-5A5DB5BA0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1" y="63277"/>
            <a:ext cx="8467283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Pre-trained Language Model (PLM)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E9AC7-7542-584E-AE51-D42213CE2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99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D7F805-014B-B04B-B681-CD85C304C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484784"/>
            <a:ext cx="8704966" cy="48965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78BA94-A7E8-894B-8815-494975920A0D}"/>
              </a:ext>
            </a:extLst>
          </p:cNvPr>
          <p:cNvSpPr txBox="1"/>
          <p:nvPr/>
        </p:nvSpPr>
        <p:spPr>
          <a:xfrm>
            <a:off x="4219526" y="6550344"/>
            <a:ext cx="3095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3"/>
              </a:rPr>
              <a:t>https://github.com/thunlp/PLMpapers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989755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13244</TotalTime>
  <Words>5721</Words>
  <Application>Microsoft Macintosh PowerPoint</Application>
  <PresentationFormat>Widescreen</PresentationFormat>
  <Paragraphs>676</Paragraphs>
  <Slides>128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128</vt:i4>
      </vt:variant>
    </vt:vector>
  </HeadingPairs>
  <TitlesOfParts>
    <vt:vector size="133" baseType="lpstr">
      <vt:lpstr>Arial</vt:lpstr>
      <vt:lpstr>Calibri</vt:lpstr>
      <vt:lpstr>Courier</vt:lpstr>
      <vt:lpstr>Roboto</vt:lpstr>
      <vt:lpstr>Office Theme</vt:lpstr>
      <vt:lpstr>Foundations of Text Analytics:  Natural Language Processing (NLP)</vt:lpstr>
      <vt:lpstr>Syllabus</vt:lpstr>
      <vt:lpstr>Syllabus</vt:lpstr>
      <vt:lpstr>Syllabus</vt:lpstr>
      <vt:lpstr>Foundations of  Text Analytics:  Natural Language Processing (NLP)</vt:lpstr>
      <vt:lpstr>Outline</vt:lpstr>
      <vt:lpstr>Artificial Intelligence  (AI) </vt:lpstr>
      <vt:lpstr>Text Analytics  (TA) </vt:lpstr>
      <vt:lpstr>Text Mining  (TM) </vt:lpstr>
      <vt:lpstr>Natural Language Processing (NLP) </vt:lpstr>
      <vt:lpstr>Text Analytics and Text Mining</vt:lpstr>
      <vt:lpstr>AI, NLP, ML, DL</vt:lpstr>
      <vt:lpstr>Artificial Intelligence  (AI) </vt:lpstr>
      <vt:lpstr>AI, Big Data, Cloud Computing Evolution of Decision Support, Business Intelligence, and Analytics</vt:lpstr>
      <vt:lpstr>The Rise of AI</vt:lpstr>
      <vt:lpstr>Definition  of  Artificial Intelligence (A.I.) </vt:lpstr>
      <vt:lpstr>Artificial Intelligence   “… the science and  engineering  of  making  intelligent machines”  (John McCarthy, 1955)</vt:lpstr>
      <vt:lpstr>Artificial Intelligence    “… technology that  thinks and acts  like humans”</vt:lpstr>
      <vt:lpstr>Artificial Intelligence    “… intelligence exhibited by machines or software”</vt:lpstr>
      <vt:lpstr>4 Approaches of AI</vt:lpstr>
      <vt:lpstr>4 Approaches of AI</vt:lpstr>
      <vt:lpstr>AI Acting Humanly: The Turing Test Approach (Alan Turing, 1950)</vt:lpstr>
      <vt:lpstr>Text Analytics  and  Text Mining</vt:lpstr>
      <vt:lpstr> Dipanjan Sarkar (2019),  Text Analytics with Python:  A Practitioner’s Guide to Natural Language Processing,  Second Edition. APress.  </vt:lpstr>
      <vt:lpstr> Benjamin Bengfort, Rebecca Bilbro, and Tony Ojeda (2018),  Applied Text Analysis with Python:  Enabling Language-Aware Data Products with Machine Learning, O’Reilly.  </vt:lpstr>
      <vt:lpstr>Charu C. Aggarwal (2018),  Machine Learning for Text,  Springer</vt:lpstr>
      <vt:lpstr>Gabe Ignatow and Rada F. Mihalcea (2017),  An Introduction to Text Mining:  Research Design, Data Collection, and Analysis,  SAGE Publications.</vt:lpstr>
      <vt:lpstr>Rajesh Arumugam (2018),  Hands-On Natural Language Processing  with Python:  A practical guide to applying deep learning architectures to your NLP applications, Packt</vt:lpstr>
      <vt:lpstr>Lewis Tunstall, Leandro von Werra, and Thomas Wolf (2022),  Natural Language Processing with Transformers:  Building Language Applications with Hugging Face,  O'Reilly Media.</vt:lpstr>
      <vt:lpstr>Denis Rothman (2021),  Transformers for Natural Language Processing:  Build innovative deep neural network architectures for NLP with Python, PyTorch, TensorFlow, BERT, RoBERTa, and more,  Packt Publishing.</vt:lpstr>
      <vt:lpstr>Savaş Yıldırım and Meysam Asgari-Chenaghlu (2021),  Mastering Transformers:  Build state-of-the-art models from scratch with  advanced natural language processing techniques,  Packt Publishing.</vt:lpstr>
      <vt:lpstr>Sowmya Vajjala, Bodhisattwa Majumder, Anuj Gupta (2020), Practical Natural Language Processing:  A Comprehensive Guide to Building Real-World NLP Systems,  O'Reilly Media.</vt:lpstr>
      <vt:lpstr>Source: Sowmya Vajjala, Bodhisattwa Majumder, Anuj Gupta (2020), Practical Natural Language Processing: A Comprehensive Guide to Building Real-World NLP Systems, O'Reilly Media.</vt:lpstr>
      <vt:lpstr>Text Analytics  (TA) </vt:lpstr>
      <vt:lpstr>Text Analytics</vt:lpstr>
      <vt:lpstr>Text Mining</vt:lpstr>
      <vt:lpstr>Text Mining Technologies</vt:lpstr>
      <vt:lpstr>Application Areas of Text Mining</vt:lpstr>
      <vt:lpstr>Emotions</vt:lpstr>
      <vt:lpstr>Example of Opinion: review segment on iPhone</vt:lpstr>
      <vt:lpstr>PowerPoint Presentation</vt:lpstr>
      <vt:lpstr>Sentiment Analysis</vt:lpstr>
      <vt:lpstr>Sentiment Classification Techniques</vt:lpstr>
      <vt:lpstr>P–N Polarity and  S–O Polarity Relationship</vt:lpstr>
      <vt:lpstr>Taxonomy of Web Mining</vt:lpstr>
      <vt:lpstr>Structure of a  Typical Internet Search Engine</vt:lpstr>
      <vt:lpstr>Web Usage Mining  (Web Analytics)</vt:lpstr>
      <vt:lpstr>Extraction of Knowledge from Web Usage Data</vt:lpstr>
      <vt:lpstr>Social Analytics</vt:lpstr>
      <vt:lpstr>Branches of Social Analytics</vt:lpstr>
      <vt:lpstr>Text Mining Technologies</vt:lpstr>
      <vt:lpstr> Natural Language Processing  (NLP)</vt:lpstr>
      <vt:lpstr>PowerPoint Presentation</vt:lpstr>
      <vt:lpstr>Text Mining (text data mining)</vt:lpstr>
      <vt:lpstr>Text Mining: the process of extracting interesting and non-trivial  information and knowledge from unstructured text.</vt:lpstr>
      <vt:lpstr>Text Mining: discovery by computer of  new, previously  unknown information,  by automatically  extracting information  from different written resources.</vt:lpstr>
      <vt:lpstr>An example of Text Mining</vt:lpstr>
      <vt:lpstr>Overview of  Information Extraction based  Text Mining Framework</vt:lpstr>
      <vt:lpstr>Natural Language Processing (NLP)</vt:lpstr>
      <vt:lpstr>Natural Language Processing (NLP) and Text Mining</vt:lpstr>
      <vt:lpstr>NLP Tasks</vt:lpstr>
      <vt:lpstr>Building Blocks of Language and Applications</vt:lpstr>
      <vt:lpstr>Morpheme Examples</vt:lpstr>
      <vt:lpstr>Syntactic Structure</vt:lpstr>
      <vt:lpstr>Text Summarization</vt:lpstr>
      <vt:lpstr>Topic Modeling</vt:lpstr>
      <vt:lpstr>Natural Language Processing (NLP)</vt:lpstr>
      <vt:lpstr>NLP Tasks</vt:lpstr>
      <vt:lpstr>NLP</vt:lpstr>
      <vt:lpstr>Modern NLP Pipeline</vt:lpstr>
      <vt:lpstr>Modern NLP Pipeline</vt:lpstr>
      <vt:lpstr>Deep Learning NLP</vt:lpstr>
      <vt:lpstr>Text Classification</vt:lpstr>
      <vt:lpstr>Text Classification Workflow</vt:lpstr>
      <vt:lpstr>Text Classification Flowchart</vt:lpstr>
      <vt:lpstr>Text Classification S/W&lt;1500: N-gram</vt:lpstr>
      <vt:lpstr>Text Classification S/W&gt;=1500: Sequence</vt:lpstr>
      <vt:lpstr>Step 2.5: Choose a Model Samples/Words &lt; 1500 150,000/100 = 1500</vt:lpstr>
      <vt:lpstr>PowerPoint Presentation</vt:lpstr>
      <vt:lpstr>Step 3: Prepare Your Data</vt:lpstr>
      <vt:lpstr>One-hot encoding</vt:lpstr>
      <vt:lpstr>Word embeddings</vt:lpstr>
      <vt:lpstr>Word embeddings</vt:lpstr>
      <vt:lpstr>Vector Representations of Words Word Embeddings Word2Vec GloVe</vt:lpstr>
      <vt:lpstr>Modern NLP Pipeline</vt:lpstr>
      <vt:lpstr>Facebook Research FastText</vt:lpstr>
      <vt:lpstr>Facebook Research FastText Word2Vec: wiki.zh.vec  (861MB) (332647 word 300 vec)</vt:lpstr>
      <vt:lpstr>Word Embeddings in LSTM RNN</vt:lpstr>
      <vt:lpstr>Sequence to Sequence  (Seq2Seq)</vt:lpstr>
      <vt:lpstr>Transformer (Attention is All You Need)  (Vaswani et al., 2017)</vt:lpstr>
      <vt:lpstr>BERT: Pre-training of Deep Bidirectional Transformers for Language Understanding</vt:lpstr>
      <vt:lpstr>BERT:  Pre-training of Deep  Bidirectional Transformers for Language Understanding</vt:lpstr>
      <vt:lpstr>BERT Bidirectional Encoder Representations from Transformers</vt:lpstr>
      <vt:lpstr>BERT: Pre-training of Deep Bidirectional Transformers for Language Understanding</vt:lpstr>
      <vt:lpstr>Fine-tuning BERT on NLP Tasks</vt:lpstr>
      <vt:lpstr>BERT Sequence-level tasks</vt:lpstr>
      <vt:lpstr>BERT Token-level tasks</vt:lpstr>
      <vt:lpstr>General Language Understanding Evaluation  (GLUE) benchmark  GLUE Test results</vt:lpstr>
      <vt:lpstr>Pre-trained Language Model (PLM)</vt:lpstr>
      <vt:lpstr>Transformers Pre-trained Language Model </vt:lpstr>
      <vt:lpstr>Scaling Transformers</vt:lpstr>
      <vt:lpstr>Pre-trained Models (PTM)</vt:lpstr>
      <vt:lpstr>Pre-trained Models (PTM)</vt:lpstr>
      <vt:lpstr>Transformers State-of-the-art Natural Language Processing for TensorFlow 2.0 and PyTorch</vt:lpstr>
      <vt:lpstr>Hugging Face</vt:lpstr>
      <vt:lpstr>Hugging Face Transformers</vt:lpstr>
      <vt:lpstr>Hugging Face Tasks Natural Language Processing</vt:lpstr>
      <vt:lpstr>Text Analytics with Python</vt:lpstr>
      <vt:lpstr>NLP  Libraries  and  Tools</vt:lpstr>
      <vt:lpstr>PowerPoint Presentation</vt:lpstr>
      <vt:lpstr>spaCy:  Natural Language Processing</vt:lpstr>
      <vt:lpstr>Natural Language Processing with Python – Analyzing Text with the Natural Language Toolkit</vt:lpstr>
      <vt:lpstr>gensim</vt:lpstr>
      <vt:lpstr>TextBlob</vt:lpstr>
      <vt:lpstr>Polyglot</vt:lpstr>
      <vt:lpstr>scikit-learn</vt:lpstr>
      <vt:lpstr>Python in Google Colab (Python101)</vt:lpstr>
      <vt:lpstr>Python in Google Colab (Python101)</vt:lpstr>
      <vt:lpstr>Python in Google Colab (Python101)</vt:lpstr>
      <vt:lpstr>Python in Google Colab (Python101)</vt:lpstr>
      <vt:lpstr>Python in Google Colab (Python101)</vt:lpstr>
      <vt:lpstr>Python in Google Colab (Python101)</vt:lpstr>
      <vt:lpstr>Python in Google Colab (Python101)</vt:lpstr>
      <vt:lpstr>NLP with Transformers Github</vt:lpstr>
      <vt:lpstr>NLP with Transformers Github Notebooks</vt:lpstr>
      <vt:lpstr>NLP Benchmark Datasets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for Text Analytics</dc:title>
  <dc:subject/>
  <dc:creator>Min-Yuh Day</dc:creator>
  <cp:keywords>Artificial Intelligence, Text Analytics, AITA</cp:keywords>
  <dc:description>Artificial Intelligence for Text Analytics</dc:description>
  <cp:lastModifiedBy>imyday@gmail.com</cp:lastModifiedBy>
  <cp:revision>716</cp:revision>
  <cp:lastPrinted>2020-12-23T14:44:17Z</cp:lastPrinted>
  <dcterms:created xsi:type="dcterms:W3CDTF">2019-09-12T03:09:52Z</dcterms:created>
  <dcterms:modified xsi:type="dcterms:W3CDTF">2022-03-01T06:28:30Z</dcterms:modified>
  <cp:category/>
</cp:coreProperties>
</file>