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3462" r:id="rId2"/>
    <p:sldId id="3463" r:id="rId3"/>
    <p:sldId id="3464" r:id="rId4"/>
    <p:sldId id="3778" r:id="rId5"/>
    <p:sldId id="3472" r:id="rId6"/>
    <p:sldId id="3779" r:id="rId7"/>
    <p:sldId id="3474" r:id="rId8"/>
    <p:sldId id="3475" r:id="rId9"/>
    <p:sldId id="3476" r:id="rId10"/>
    <p:sldId id="3780" r:id="rId11"/>
    <p:sldId id="3784" r:id="rId12"/>
    <p:sldId id="3785" r:id="rId13"/>
    <p:sldId id="3787" r:id="rId14"/>
    <p:sldId id="3792" r:id="rId15"/>
    <p:sldId id="3482" r:id="rId16"/>
    <p:sldId id="3484" r:id="rId17"/>
    <p:sldId id="3483" r:id="rId18"/>
    <p:sldId id="3799" r:id="rId19"/>
    <p:sldId id="3800" r:id="rId20"/>
    <p:sldId id="3801" r:id="rId21"/>
    <p:sldId id="3802" r:id="rId22"/>
    <p:sldId id="3803" r:id="rId23"/>
    <p:sldId id="3794" r:id="rId24"/>
    <p:sldId id="2758" r:id="rId25"/>
    <p:sldId id="1398" r:id="rId26"/>
    <p:sldId id="1399" r:id="rId27"/>
    <p:sldId id="2716" r:id="rId28"/>
    <p:sldId id="3793" r:id="rId29"/>
    <p:sldId id="3222" r:id="rId30"/>
    <p:sldId id="3164" r:id="rId31"/>
    <p:sldId id="1413" r:id="rId32"/>
    <p:sldId id="1414" r:id="rId33"/>
    <p:sldId id="1415" r:id="rId34"/>
    <p:sldId id="1416" r:id="rId35"/>
    <p:sldId id="1498" r:id="rId36"/>
    <p:sldId id="1625" r:id="rId37"/>
    <p:sldId id="1626" r:id="rId38"/>
    <p:sldId id="3795" r:id="rId39"/>
    <p:sldId id="2992" r:id="rId40"/>
    <p:sldId id="2718" r:id="rId41"/>
    <p:sldId id="2719" r:id="rId42"/>
    <p:sldId id="1601" r:id="rId43"/>
    <p:sldId id="3797" r:id="rId44"/>
    <p:sldId id="3798" r:id="rId45"/>
    <p:sldId id="876" r:id="rId46"/>
    <p:sldId id="3804" r:id="rId47"/>
    <p:sldId id="1613" r:id="rId48"/>
    <p:sldId id="1619" r:id="rId49"/>
    <p:sldId id="1616" r:id="rId50"/>
    <p:sldId id="1588" r:id="rId51"/>
    <p:sldId id="1617" r:id="rId52"/>
    <p:sldId id="1618" r:id="rId53"/>
    <p:sldId id="1620" r:id="rId54"/>
    <p:sldId id="1621" r:id="rId55"/>
    <p:sldId id="2720" r:id="rId56"/>
    <p:sldId id="2721" r:id="rId57"/>
    <p:sldId id="2722" r:id="rId58"/>
    <p:sldId id="1824" r:id="rId59"/>
    <p:sldId id="1844" r:id="rId60"/>
    <p:sldId id="1825" r:id="rId61"/>
    <p:sldId id="1826" r:id="rId62"/>
    <p:sldId id="3132" r:id="rId63"/>
    <p:sldId id="3133" r:id="rId64"/>
    <p:sldId id="2795" r:id="rId65"/>
    <p:sldId id="2788" r:id="rId66"/>
    <p:sldId id="3134" r:id="rId67"/>
    <p:sldId id="3135" r:id="rId68"/>
    <p:sldId id="2792" r:id="rId69"/>
    <p:sldId id="2793" r:id="rId70"/>
    <p:sldId id="2794" r:id="rId71"/>
    <p:sldId id="3138" r:id="rId72"/>
    <p:sldId id="1729" r:id="rId73"/>
    <p:sldId id="1730" r:id="rId74"/>
    <p:sldId id="2997" r:id="rId75"/>
    <p:sldId id="3007" r:id="rId76"/>
    <p:sldId id="2959" r:id="rId77"/>
    <p:sldId id="2960" r:id="rId78"/>
    <p:sldId id="2962" r:id="rId79"/>
    <p:sldId id="2964" r:id="rId80"/>
    <p:sldId id="2963" r:id="rId81"/>
    <p:sldId id="3009" r:id="rId82"/>
    <p:sldId id="1005" r:id="rId83"/>
    <p:sldId id="1006" r:id="rId84"/>
    <p:sldId id="3796" r:id="rId85"/>
    <p:sldId id="3466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8"/>
    <p:restoredTop sz="90619"/>
  </p:normalViewPr>
  <p:slideViewPr>
    <p:cSldViewPr snapToGrid="0" snapToObjects="1">
      <p:cViewPr varScale="1">
        <p:scale>
          <a:sx n="87" d="100"/>
          <a:sy n="87" d="100"/>
        </p:scale>
        <p:origin x="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amazon.com/Natural-Language-Processing-Transformers-Applications/dp/1098103246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amazon.com/Natural-Language-Processing-Transformers-Applications/dp/1098103246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amazon.com/Transformers-Natural-Language-Processing-architectures/dp/180056579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.jpeg"/><Relationship Id="rId5" Type="http://schemas.openxmlformats.org/officeDocument/2006/relationships/image" Target="../media/image13.jp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amazon.com/Mastering-Transformers-state-art-processing/dp/1801077657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amazon.com/Practical-Natural-Language-Processing-Pragmatic/dp/1492054054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amazon.com/Practical-Natural-Language-Processing-Pragmatic/dp/149205405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ext_mining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" TargetMode="Externa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hyperlink" Target="https://web.ntpu.edu.tw/~myday/cindex.htm#projects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Artificial Intelligence for Text Analytics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for Text Analytics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1102AITA01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(M5026) (Spring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2022-02-22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  2022/02/22   Introduction to Artificial Intelligence for Text Analytics</a:t>
            </a:r>
          </a:p>
          <a:p>
            <a:pPr marL="0" indent="0">
              <a:buNone/>
            </a:pPr>
            <a:r>
              <a:rPr lang="en-US" sz="2800" dirty="0"/>
              <a:t>2   2022/03/01   Foundations of Text Analytics: </a:t>
            </a:r>
            <a:br>
              <a:rPr lang="en-US" sz="2800" dirty="0"/>
            </a:br>
            <a:r>
              <a:rPr lang="en-US" sz="2800" dirty="0"/>
              <a:t>                              Natural Language Processing (NLP)</a:t>
            </a:r>
          </a:p>
          <a:p>
            <a:pPr marL="0" indent="0">
              <a:buNone/>
            </a:pPr>
            <a:r>
              <a:rPr lang="en-US" sz="2800" dirty="0"/>
              <a:t>3   2022/03/08   Python for Natural Language Processing</a:t>
            </a:r>
          </a:p>
          <a:p>
            <a:pPr marL="0" indent="0">
              <a:buNone/>
            </a:pPr>
            <a:r>
              <a:rPr lang="en-US" sz="2800" dirty="0"/>
              <a:t>4   2022/03/15   Natural Language Processing with Transformers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2022/03/22   Case Study on Artificial Intelligence for Text Analytics I</a:t>
            </a:r>
          </a:p>
          <a:p>
            <a:pPr marL="0" indent="0">
              <a:buNone/>
            </a:pPr>
            <a:r>
              <a:rPr lang="en-US" sz="2800" dirty="0"/>
              <a:t>6   2022/03/29   Text Classification and Sentiment Analysis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  2022/04/05   Tomb-Sweeping Day (Holiday, No Classes)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2022/04/12   Midterm Project Report</a:t>
            </a:r>
          </a:p>
          <a:p>
            <a:pPr marL="0" indent="0">
              <a:buNone/>
            </a:pPr>
            <a:r>
              <a:rPr lang="en-US" sz="2800" dirty="0"/>
              <a:t>9   2022/04/19   Multilingual Named Entity Recognition (NER), </a:t>
            </a:r>
            <a:br>
              <a:rPr lang="en-US" sz="2800" dirty="0"/>
            </a:br>
            <a:r>
              <a:rPr lang="en-US" sz="2800" dirty="0"/>
              <a:t>                              Text Similarity and Clustering</a:t>
            </a:r>
          </a:p>
          <a:p>
            <a:pPr marL="0" indent="0">
              <a:buNone/>
            </a:pPr>
            <a:r>
              <a:rPr lang="en-US" sz="2800" dirty="0"/>
              <a:t>10   2022/04/26   Text Summarization and Topic Models </a:t>
            </a:r>
          </a:p>
          <a:p>
            <a:pPr marL="0" indent="0">
              <a:buNone/>
            </a:pPr>
            <a:r>
              <a:rPr lang="en-US" sz="2800" dirty="0"/>
              <a:t>11   2022/05/03   Text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2022/05/10   Case Study on Artificial Intelligence for Text Analytics II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2022/05/17   Question Answering and Dialogue Systems</a:t>
            </a:r>
          </a:p>
          <a:p>
            <a:pPr marL="0" indent="0">
              <a:buNone/>
            </a:pPr>
            <a:r>
              <a:rPr lang="en-US" sz="2800" dirty="0"/>
              <a:t>14   2022/05/24   Deep Learning, Transfer Learning, </a:t>
            </a:r>
            <a:br>
              <a:rPr lang="en-US" sz="2800" dirty="0"/>
            </a:br>
            <a:r>
              <a:rPr lang="en-US" sz="2800" dirty="0"/>
              <a:t>                                Zero-Shot, and Few-Shot Learning for Text Analytics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2022/05/31 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2022/06/07   Final Project Report II</a:t>
            </a:r>
          </a:p>
          <a:p>
            <a:pPr marL="0" indent="0">
              <a:buNone/>
            </a:pPr>
            <a:r>
              <a:rPr lang="en-US" sz="2800" dirty="0"/>
              <a:t>17   2022/06/14   Self-learning</a:t>
            </a:r>
          </a:p>
          <a:p>
            <a:pPr marL="0" indent="0">
              <a:buNone/>
            </a:pPr>
            <a:r>
              <a:rPr lang="en-US" sz="2800" dirty="0"/>
              <a:t>18   2022/06/21   Self-learning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94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9956"/>
          </a:xfrm>
        </p:spPr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59324"/>
            <a:ext cx="11222181" cy="4993975"/>
          </a:xfrm>
        </p:spPr>
        <p:txBody>
          <a:bodyPr>
            <a:normAutofit/>
          </a:bodyPr>
          <a:lstStyle/>
          <a:p>
            <a:r>
              <a:rPr lang="en-US" dirty="0"/>
              <a:t>Lewis Tunstall, Leandro von Werra, and Thomas Wolf (2022), Natural Language Processing with Transformers: </a:t>
            </a:r>
            <a:br>
              <a:rPr lang="en-US" dirty="0"/>
            </a:br>
            <a:r>
              <a:rPr lang="en-US" dirty="0"/>
              <a:t>Building Language Applications with Hugging Face, </a:t>
            </a:r>
            <a:br>
              <a:rPr lang="en-US" dirty="0"/>
            </a:br>
            <a:r>
              <a:rPr lang="en-US" dirty="0"/>
              <a:t>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5DA0E18C-F8D3-2345-821F-C9922204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https://www.amazon.com/Natural-Language-Processing-Transformers-Applications/dp/1098103246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BFB0E7-CF6C-C442-9CF7-BBE783BF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094" y="3228409"/>
            <a:ext cx="2581811" cy="338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03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8848"/>
            <a:ext cx="11222181" cy="50444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600" dirty="0"/>
              <a:t>Denis Rothman (2021), Transformers for Natural Language Processing: Build innovative deep neural network architectures for NLP with Python, </a:t>
            </a:r>
            <a:r>
              <a:rPr lang="en-US" sz="3600" dirty="0" err="1"/>
              <a:t>PyTorch</a:t>
            </a:r>
            <a:r>
              <a:rPr lang="en-US" sz="3600" dirty="0"/>
              <a:t>, TensorFlow, BERT, </a:t>
            </a:r>
            <a:r>
              <a:rPr lang="en-US" sz="3600" dirty="0" err="1"/>
              <a:t>RoBERTa</a:t>
            </a:r>
            <a:r>
              <a:rPr lang="en-US" sz="3600" dirty="0"/>
              <a:t>, and more, </a:t>
            </a:r>
            <a:r>
              <a:rPr lang="en-US" sz="3600" dirty="0" err="1"/>
              <a:t>Packt</a:t>
            </a:r>
            <a:r>
              <a:rPr lang="en-US" sz="3600" dirty="0"/>
              <a:t> Publishing.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600" dirty="0" err="1"/>
              <a:t>Savaş</a:t>
            </a:r>
            <a:r>
              <a:rPr lang="en-US" sz="3600" dirty="0"/>
              <a:t> </a:t>
            </a:r>
            <a:r>
              <a:rPr lang="en-US" sz="3600" dirty="0" err="1"/>
              <a:t>Yıldırım</a:t>
            </a:r>
            <a:r>
              <a:rPr lang="en-US" sz="3600" dirty="0"/>
              <a:t> and </a:t>
            </a:r>
            <a:r>
              <a:rPr lang="en-US" sz="3600" dirty="0" err="1"/>
              <a:t>Meysam</a:t>
            </a:r>
            <a:r>
              <a:rPr lang="en-US" sz="3600" dirty="0"/>
              <a:t> </a:t>
            </a:r>
            <a:r>
              <a:rPr lang="en-US" sz="3600" dirty="0" err="1"/>
              <a:t>Asgari-Chenaghlu</a:t>
            </a:r>
            <a:r>
              <a:rPr lang="en-US" sz="3600" dirty="0"/>
              <a:t> (2021), Mastering Transformers: Build state-of-the-art models from scratch with advanced natural language processing techniques, </a:t>
            </a:r>
            <a:r>
              <a:rPr lang="en-US" sz="3600" dirty="0" err="1"/>
              <a:t>Packt</a:t>
            </a:r>
            <a:r>
              <a:rPr lang="en-US" sz="3600" dirty="0"/>
              <a:t> Publishing.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600" dirty="0" err="1"/>
              <a:t>Sudharsan</a:t>
            </a:r>
            <a:r>
              <a:rPr lang="en-US" sz="3600" dirty="0"/>
              <a:t> </a:t>
            </a:r>
            <a:r>
              <a:rPr lang="en-US" sz="3600" dirty="0" err="1"/>
              <a:t>Ravichandiran</a:t>
            </a:r>
            <a:r>
              <a:rPr lang="en-US" sz="3600" dirty="0"/>
              <a:t> (2021), Getting Started with Google BERT: Build and train state-of-the-art natural language processing models using BERT, </a:t>
            </a:r>
            <a:r>
              <a:rPr lang="en-US" sz="3600" dirty="0" err="1"/>
              <a:t>Packt</a:t>
            </a:r>
            <a:r>
              <a:rPr lang="en-US" sz="3600" dirty="0"/>
              <a:t> Publishing.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600" dirty="0"/>
              <a:t>Sowmya </a:t>
            </a:r>
            <a:r>
              <a:rPr lang="en-US" sz="3600" dirty="0" err="1"/>
              <a:t>Vajjala</a:t>
            </a:r>
            <a:r>
              <a:rPr lang="en-US" sz="3600" dirty="0"/>
              <a:t>, Bodhisattwa Majumder, Anuj Gupta (2020), Practical Natural Language Processing: A Comprehensive Guide to Building Real-World NLP Systems,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6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4449"/>
          </a:xfrm>
        </p:spPr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9553"/>
            <a:ext cx="11222181" cy="530710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 err="1"/>
              <a:t>Dipanjan</a:t>
            </a:r>
            <a:r>
              <a:rPr lang="en-US" sz="2200" dirty="0"/>
              <a:t> Sarkar (2019), Text Analytics with Python: A Practitioner’s Guide to Natural Language Processing, Second Edition. </a:t>
            </a:r>
            <a:r>
              <a:rPr lang="en-US" sz="2200" dirty="0" err="1"/>
              <a:t>APress</a:t>
            </a:r>
            <a:r>
              <a:rPr lang="en-US" sz="22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Benjamin Bengfort, Rebecca </a:t>
            </a:r>
            <a:r>
              <a:rPr lang="en-US" sz="2200" dirty="0" err="1"/>
              <a:t>Bilbro</a:t>
            </a:r>
            <a:r>
              <a:rPr lang="en-US" sz="2200" dirty="0"/>
              <a:t>, and Tony Ojeda (2018), Applied Text Analysis with Python: Enabling Language-Aware Data Products with Machine Learning, O’Reilly.</a:t>
            </a:r>
          </a:p>
          <a:p>
            <a:pPr>
              <a:spcAft>
                <a:spcPts val="600"/>
              </a:spcAft>
            </a:pPr>
            <a:r>
              <a:rPr lang="en-US" sz="2200" dirty="0" err="1"/>
              <a:t>Charu</a:t>
            </a:r>
            <a:r>
              <a:rPr lang="en-US" sz="2200" dirty="0"/>
              <a:t> C. Aggarwal (2018), Machine Learning for Text, Springer.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Gabe </a:t>
            </a:r>
            <a:r>
              <a:rPr lang="en-US" sz="2200" dirty="0" err="1"/>
              <a:t>Ignatow</a:t>
            </a:r>
            <a:r>
              <a:rPr lang="en-US" sz="2200" dirty="0"/>
              <a:t> and Rada F. </a:t>
            </a:r>
            <a:r>
              <a:rPr lang="en-US" sz="2200" dirty="0" err="1"/>
              <a:t>Mihalcea</a:t>
            </a:r>
            <a:r>
              <a:rPr lang="en-US" sz="2200" dirty="0"/>
              <a:t> (2017), An Introduction to Text Mining: Research Design, Data Collection, and Analysis, SAGE Publications.</a:t>
            </a:r>
          </a:p>
          <a:p>
            <a:pPr>
              <a:spcAft>
                <a:spcPts val="600"/>
              </a:spcAft>
            </a:pPr>
            <a:r>
              <a:rPr lang="en-US" sz="2200" dirty="0" err="1"/>
              <a:t>Aurélien</a:t>
            </a:r>
            <a:r>
              <a:rPr lang="en-US" sz="2200" dirty="0"/>
              <a:t> </a:t>
            </a:r>
            <a:r>
              <a:rPr lang="en-US" sz="2200" dirty="0" err="1"/>
              <a:t>Géron</a:t>
            </a:r>
            <a:r>
              <a:rPr lang="en-US" sz="2200" dirty="0"/>
              <a:t> (2019), Hands-On Machine Learning with Scikit-Learn, </a:t>
            </a:r>
            <a:r>
              <a:rPr lang="en-US" sz="2200" dirty="0" err="1"/>
              <a:t>Keras</a:t>
            </a:r>
            <a:r>
              <a:rPr lang="en-US" sz="2200" dirty="0"/>
              <a:t>, and TensorFlow: Concepts, Tools, and Techniques to Build Intelligent Systems, 2nd Edition, O’Reilly Media.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Frederick Kaefer and Paul Kaefer (2020), Introduction to Python Programming for Business and Social Science Applications, SAGE Publications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Vic Anand, Khrystyna </a:t>
            </a:r>
            <a:r>
              <a:rPr lang="en-US" sz="2200" dirty="0" err="1"/>
              <a:t>Bochkay</a:t>
            </a:r>
            <a:r>
              <a:rPr lang="en-US" sz="2200" dirty="0"/>
              <a:t>, and Roman </a:t>
            </a:r>
            <a:r>
              <a:rPr lang="en-US" sz="2200" dirty="0" err="1"/>
              <a:t>Chychyla</a:t>
            </a:r>
            <a:r>
              <a:rPr lang="en-US" sz="2200" dirty="0"/>
              <a:t> (2020), Using Python for Text Analysis in Accounting Research, Now Publishers.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9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98496"/>
          </a:xfrm>
        </p:spPr>
        <p:txBody>
          <a:bodyPr>
            <a:noAutofit/>
          </a:bodyPr>
          <a:lstStyle/>
          <a:p>
            <a:r>
              <a:rPr lang="en-US" sz="2800" dirty="0"/>
              <a:t>Lewis Tunstall, Leandro von Werra, and Thomas Wolf (2022), </a:t>
            </a:r>
            <a:br>
              <a:rPr lang="en-US" sz="2800" dirty="0"/>
            </a:br>
            <a:r>
              <a:rPr lang="en-US" sz="3600" dirty="0">
                <a:solidFill>
                  <a:srgbClr val="FF0000"/>
                </a:solidFill>
              </a:rPr>
              <a:t>Natural Language Processing with Transformers: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Building Language Applications with Hugging Face</a:t>
            </a:r>
            <a:r>
              <a:rPr lang="en-US" sz="3200" b="0" dirty="0"/>
              <a:t>, </a:t>
            </a:r>
            <a:br>
              <a:rPr lang="en-US" sz="3200" b="0" dirty="0"/>
            </a:br>
            <a:r>
              <a:rPr lang="en-US" sz="2400" b="0" dirty="0"/>
              <a:t>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https://www.amazon.com/Natural-Language-Processing-Transformers-Applications/dp/1098103246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A1053-A106-1A44-9F66-FBBB968B2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74" y="2093521"/>
            <a:ext cx="3440452" cy="45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9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1316"/>
            <a:ext cx="11222181" cy="2241383"/>
          </a:xfrm>
        </p:spPr>
        <p:txBody>
          <a:bodyPr>
            <a:noAutofit/>
          </a:bodyPr>
          <a:lstStyle/>
          <a:p>
            <a:r>
              <a:rPr lang="en-US" sz="2800" dirty="0"/>
              <a:t>Denis Rothman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Transformers for Natural Language Processing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 innovative deep neural network architectures for NLP with Python, </a:t>
            </a:r>
            <a:r>
              <a:rPr lang="en-US" sz="2800" b="0" dirty="0" err="1">
                <a:solidFill>
                  <a:srgbClr val="FF0000"/>
                </a:solidFill>
              </a:rPr>
              <a:t>PyTorch</a:t>
            </a:r>
            <a:r>
              <a:rPr lang="en-US" sz="2800" b="0" dirty="0">
                <a:solidFill>
                  <a:srgbClr val="FF0000"/>
                </a:solidFill>
              </a:rPr>
              <a:t>, TensorFlow, BERT, </a:t>
            </a:r>
            <a:r>
              <a:rPr lang="en-US" sz="2800" b="0" dirty="0" err="1">
                <a:solidFill>
                  <a:srgbClr val="FF0000"/>
                </a:solidFill>
              </a:rPr>
              <a:t>RoBERTa</a:t>
            </a:r>
            <a:r>
              <a:rPr lang="en-US" sz="2800" b="0" dirty="0">
                <a:solidFill>
                  <a:srgbClr val="FF0000"/>
                </a:solidFill>
              </a:rPr>
              <a:t>, and more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https://www.amazon.com/Transformers-Natural-Language-Processing-architectures/dp/1800565798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6DFCF-6A9D-4048-9626-EB14559E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081" y="2368308"/>
            <a:ext cx="3408795" cy="41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96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24079" cy="356144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600" dirty="0" err="1">
                <a:solidFill>
                  <a:schemeClr val="tx2"/>
                </a:solidFill>
              </a:rPr>
              <a:t>Sinica</a:t>
            </a:r>
            <a:endParaRPr lang="en-US" altLang="zh-TW" sz="36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200" dirty="0">
                <a:solidFill>
                  <a:schemeClr val="accent2"/>
                </a:solidFill>
              </a:rPr>
              <a:t>Director, Intelligent Financial Innovation Technology, IFIT Lab, IM, NTPU</a:t>
            </a:r>
            <a:endParaRPr lang="en-US" altLang="zh-TW" sz="2200" dirty="0">
              <a:solidFill>
                <a:srgbClr val="984807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2177790"/>
          </a:xfrm>
        </p:spPr>
        <p:txBody>
          <a:bodyPr>
            <a:noAutofit/>
          </a:bodyPr>
          <a:lstStyle/>
          <a:p>
            <a:r>
              <a:rPr lang="en-US" sz="2800" dirty="0" err="1"/>
              <a:t>Savaş</a:t>
            </a:r>
            <a:r>
              <a:rPr lang="en-US" sz="2800" dirty="0"/>
              <a:t> </a:t>
            </a:r>
            <a:r>
              <a:rPr lang="en-US" sz="2800" dirty="0" err="1"/>
              <a:t>Yıldırım</a:t>
            </a:r>
            <a:r>
              <a:rPr lang="en-US" sz="2800" dirty="0"/>
              <a:t> and </a:t>
            </a:r>
            <a:r>
              <a:rPr lang="en-US" sz="2800" dirty="0" err="1"/>
              <a:t>Meysam</a:t>
            </a:r>
            <a:r>
              <a:rPr lang="en-US" sz="2800" dirty="0"/>
              <a:t> </a:t>
            </a:r>
            <a:r>
              <a:rPr lang="en-US" sz="2800" dirty="0" err="1"/>
              <a:t>Asgari-Chenaghlu</a:t>
            </a:r>
            <a:r>
              <a:rPr lang="en-US" sz="28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Mastering Transformers: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 state-of-the-art models from scratch with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advanced natural language processing techniques, </a:t>
            </a:r>
            <a:br>
              <a:rPr lang="en-US" sz="2800" b="0" dirty="0"/>
            </a:b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https://www.amazon.com/Mastering-Transformers-state-art-processing/dp/1801077657/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2D684-79BF-A24F-A2BD-BE07150F2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704" y="2423437"/>
            <a:ext cx="3400591" cy="41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3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98496"/>
          </a:xfrm>
        </p:spPr>
        <p:txBody>
          <a:bodyPr>
            <a:noAutofit/>
          </a:bodyPr>
          <a:lstStyle/>
          <a:p>
            <a:r>
              <a:rPr lang="en-US" sz="3200" dirty="0"/>
              <a:t>Sowmya </a:t>
            </a:r>
            <a:r>
              <a:rPr lang="en-US" sz="3200" dirty="0" err="1"/>
              <a:t>Vajjala</a:t>
            </a:r>
            <a:r>
              <a:rPr lang="en-US" sz="3200" dirty="0"/>
              <a:t>, Bodhisattwa Majumder, Anuj Gupta (2020), </a:t>
            </a:r>
            <a:r>
              <a:rPr lang="en-US" sz="3600" dirty="0">
                <a:solidFill>
                  <a:srgbClr val="FF0000"/>
                </a:solidFill>
              </a:rPr>
              <a:t>Practical Natural Language Processing: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A Comprehensive Guide to Building Real-World NLP Systems,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br>
              <a:rPr lang="en-US" sz="3200" b="0" dirty="0"/>
            </a:br>
            <a:r>
              <a:rPr lang="en-US" sz="2400" b="0" dirty="0"/>
              <a:t>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https://www.amazon.com/Practical-Natural-Language-Processing-Pragmatic/dp/1492054054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D2DEE-9F35-B844-9B64-9564A8B5B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356" y="2133600"/>
            <a:ext cx="3379287" cy="44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3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67" y="6386082"/>
            <a:ext cx="11777043" cy="239655"/>
          </a:xfrm>
        </p:spPr>
        <p:txBody>
          <a:bodyPr>
            <a:no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Source: Sowmya </a:t>
            </a:r>
            <a:r>
              <a:rPr lang="en-US" sz="1200" b="0" dirty="0" err="1">
                <a:solidFill>
                  <a:schemeClr val="tx1"/>
                </a:solidFill>
              </a:rPr>
              <a:t>Vajjala</a:t>
            </a:r>
            <a:r>
              <a:rPr lang="en-US" sz="1200" b="0" dirty="0">
                <a:solidFill>
                  <a:schemeClr val="tx1"/>
                </a:solidFill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https://www.amazon.com/Practical-Natural-Language-Processing-Pragmatic/dp/1492054054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141E1-FD5F-9D4B-BAC9-2625AF86ED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402" y="190592"/>
            <a:ext cx="7904588" cy="3573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06C13-DCA8-1047-9BA5-05C852CA3A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401" y="3891025"/>
            <a:ext cx="7904588" cy="23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EFEB4-E789-EA41-A129-47F808D2D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43" y="920124"/>
            <a:ext cx="3705257" cy="48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81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6331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(TA)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085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Mining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(TM)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18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Natural Language Processing</a:t>
            </a:r>
            <a:b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(NLP)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8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49A3EB3-FC5E-9849-8171-0A1139604A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419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27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0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277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67203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110, 2</a:t>
            </a:r>
            <a:r>
              <a:rPr lang="en-US" altLang="zh-TW" baseline="30000" dirty="0">
                <a:ea typeface="Heiti TC Medium" pitchFamily="2" charset="-128"/>
              </a:rPr>
              <a:t>nd</a:t>
            </a:r>
            <a:r>
              <a:rPr lang="en-US" altLang="zh-TW" dirty="0">
                <a:ea typeface="Heiti TC Medium" pitchFamily="2" charset="-128"/>
              </a:rPr>
              <a:t> Semester (Spring 2022)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Artificial Intelligence for Text Analytics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</a:t>
            </a:r>
            <a:r>
              <a:rPr lang="en-US" altLang="zh-TW" dirty="0" err="1"/>
              <a:t>Yuh</a:t>
            </a:r>
            <a:r>
              <a:rPr lang="en-US" altLang="zh-TW" dirty="0"/>
              <a:t>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In-Class and Distance Learning 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(M5026)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Tue, 2, 3, 4, (9:10-12:00) (B8F40)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2520A-8442-8743-B27C-32E125A6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296" y="2829822"/>
            <a:ext cx="2285964" cy="2285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66A584-9BBF-7F4E-8671-096FC64EF196}"/>
              </a:ext>
            </a:extLst>
          </p:cNvPr>
          <p:cNvSpPr txBox="1"/>
          <p:nvPr/>
        </p:nvSpPr>
        <p:spPr>
          <a:xfrm>
            <a:off x="10028421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3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331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151353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3811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546886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46725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832585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28050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(TA)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59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249" y="996873"/>
            <a:ext cx="9033630" cy="5519146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Text Analytics </a:t>
            </a:r>
            <a:r>
              <a:rPr lang="en-US" sz="4400" dirty="0"/>
              <a:t>= </a:t>
            </a:r>
            <a:br>
              <a:rPr lang="en-US" sz="4400" dirty="0"/>
            </a:br>
            <a:r>
              <a:rPr lang="en-US" sz="4400" dirty="0"/>
              <a:t>Information Retrieval + </a:t>
            </a:r>
            <a:br>
              <a:rPr lang="en-US" sz="4400" dirty="0"/>
            </a:br>
            <a:r>
              <a:rPr lang="en-US" sz="4400" dirty="0">
                <a:solidFill>
                  <a:srgbClr val="C00000"/>
                </a:solidFill>
              </a:rPr>
              <a:t>Information Extraction +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Data Mining +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Web Mining</a:t>
            </a:r>
          </a:p>
          <a:p>
            <a:r>
              <a:rPr lang="en-US" sz="4400" dirty="0">
                <a:solidFill>
                  <a:srgbClr val="FF0000"/>
                </a:solidFill>
              </a:rPr>
              <a:t>Text Analytics </a:t>
            </a:r>
            <a:r>
              <a:rPr lang="en-US" sz="4400" dirty="0"/>
              <a:t>= </a:t>
            </a:r>
            <a:br>
              <a:rPr lang="en-US" sz="4400" dirty="0"/>
            </a:br>
            <a:r>
              <a:rPr lang="en-US" sz="4400" dirty="0"/>
              <a:t>Information Retrieval + </a:t>
            </a:r>
            <a:br>
              <a:rPr lang="en-US" sz="4400" dirty="0"/>
            </a:br>
            <a:r>
              <a:rPr lang="en-US" sz="4400" dirty="0">
                <a:solidFill>
                  <a:srgbClr val="FF0000"/>
                </a:solidFill>
              </a:rPr>
              <a:t>Text Mining </a:t>
            </a:r>
          </a:p>
          <a:p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877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Text Analytics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7526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for Text Analytics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for Text Analytics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for Text Analytics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en-US" sz="4400" dirty="0"/>
              <a:t>Text Data Mining</a:t>
            </a:r>
          </a:p>
          <a:p>
            <a:r>
              <a:rPr lang="en-US" sz="4400" dirty="0"/>
              <a:t>Knowledge Discovery in </a:t>
            </a:r>
            <a:br>
              <a:rPr lang="en-US" sz="4400" dirty="0"/>
            </a:br>
            <a:r>
              <a:rPr lang="en-US" sz="4400" dirty="0"/>
              <a:t>Textual Databases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40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263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Text Mining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00691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en-US" sz="3600" dirty="0"/>
              <a:t>Information extraction</a:t>
            </a:r>
          </a:p>
          <a:p>
            <a:r>
              <a:rPr lang="en-US" sz="3600" dirty="0"/>
              <a:t>Topic tracking </a:t>
            </a:r>
          </a:p>
          <a:p>
            <a:r>
              <a:rPr lang="en-US" sz="3600" dirty="0"/>
              <a:t>Summarization </a:t>
            </a:r>
          </a:p>
          <a:p>
            <a:r>
              <a:rPr lang="en-US" sz="3600" dirty="0"/>
              <a:t>Categorization </a:t>
            </a:r>
          </a:p>
          <a:p>
            <a:r>
              <a:rPr lang="en-US" sz="3600" dirty="0"/>
              <a:t>Clustering </a:t>
            </a:r>
          </a:p>
          <a:p>
            <a:r>
              <a:rPr lang="en-US" sz="3600" dirty="0"/>
              <a:t>Concept linking </a:t>
            </a:r>
          </a:p>
          <a:p>
            <a:r>
              <a:rPr lang="en-US" sz="3600" dirty="0"/>
              <a:t>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41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Application Areas of Text Mining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490811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4F81BD"/>
                </a:solidFill>
              </a:rPr>
              <a:t>Emotions</a:t>
            </a:r>
            <a:endParaRPr lang="zh-TW" altLang="en-US">
              <a:solidFill>
                <a:srgbClr val="4F81BD"/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0A0DC9-FA81-485B-A717-AA0DBAB3A03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1508" name="矩形 4"/>
          <p:cNvSpPr>
            <a:spLocks noChangeArrowheads="1"/>
          </p:cNvSpPr>
          <p:nvPr/>
        </p:nvSpPr>
        <p:spPr bwMode="auto">
          <a:xfrm>
            <a:off x="1847851" y="6524626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99656" y="2204864"/>
            <a:ext cx="2592288" cy="936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Love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71664" y="3573016"/>
            <a:ext cx="2592288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Joy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71664" y="4941168"/>
            <a:ext cx="2592288" cy="9361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Surprise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383339" y="2205039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</a:rPr>
              <a:t>Anger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383339" y="3573464"/>
            <a:ext cx="2592387" cy="9350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</a:rPr>
              <a:t>Sadness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383339" y="5013326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</a:rPr>
              <a:t>Fear</a:t>
            </a:r>
          </a:p>
        </p:txBody>
      </p:sp>
      <p:pic>
        <p:nvPicPr>
          <p:cNvPr id="215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576" y="1058864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0" y="1039814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271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Example of Opinion:</a:t>
            </a:r>
            <a:br>
              <a:rPr lang="en-US" altLang="zh-TW">
                <a:solidFill>
                  <a:schemeClr val="accent1"/>
                </a:solidFill>
              </a:rPr>
            </a:br>
            <a:r>
              <a:rPr lang="en-US" altLang="zh-TW">
                <a:solidFill>
                  <a:schemeClr val="accent1"/>
                </a:solidFill>
              </a:rPr>
              <a:t>review segment on iPhone</a:t>
            </a:r>
            <a:endParaRPr lang="zh-TW" altLang="en-US">
              <a:solidFill>
                <a:schemeClr val="accent1"/>
              </a:solidFill>
            </a:endParaRP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1151373" y="1557339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 dirty="0"/>
              <a:t>“I bought an iPhone a few days ago.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It was such a nice phone.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The touch screen was really cool.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The voice quality was clear too.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However, my mother was mad with me as I did not tell her before I bought it.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She also thought the phone was too expensive, and wanted me to return it to the shop. … ”</a:t>
            </a:r>
            <a:endParaRPr lang="zh-TW" altLang="en-US" sz="2800" dirty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CF89A0-4CC8-4C95-A96F-E4F029D5B5F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9701" name="矩形 4"/>
          <p:cNvSpPr>
            <a:spLocks noChangeArrowheads="1"/>
          </p:cNvSpPr>
          <p:nvPr/>
        </p:nvSpPr>
        <p:spPr bwMode="auto">
          <a:xfrm>
            <a:off x="1847851" y="6524626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9" y="115889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0088" y="115889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707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735731" y="1557339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 dirty="0"/>
              <a:t>“(1) I bought an </a:t>
            </a:r>
            <a:r>
              <a:rPr lang="en-US" altLang="zh-TW" sz="2800" u="sng" dirty="0"/>
              <a:t>iPhone</a:t>
            </a:r>
            <a:r>
              <a:rPr lang="en-US" altLang="zh-TW" sz="2800" dirty="0"/>
              <a:t> a few days ago.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(2) </a:t>
            </a:r>
            <a:r>
              <a:rPr lang="en-US" altLang="zh-TW" sz="2800" dirty="0">
                <a:solidFill>
                  <a:srgbClr val="FF0000"/>
                </a:solidFill>
              </a:rPr>
              <a:t>It was such a nice phone.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(3) </a:t>
            </a:r>
            <a:r>
              <a:rPr lang="en-US" altLang="zh-TW" sz="2800" dirty="0">
                <a:solidFill>
                  <a:srgbClr val="FF0000"/>
                </a:solidFill>
              </a:rPr>
              <a:t>The </a:t>
            </a:r>
            <a:r>
              <a:rPr lang="en-US" altLang="zh-TW" sz="2800" u="sng" dirty="0">
                <a:solidFill>
                  <a:srgbClr val="FF0000"/>
                </a:solidFill>
              </a:rPr>
              <a:t>touch screen </a:t>
            </a:r>
            <a:r>
              <a:rPr lang="en-US" altLang="zh-TW" sz="2800" dirty="0">
                <a:solidFill>
                  <a:srgbClr val="FF0000"/>
                </a:solidFill>
              </a:rPr>
              <a:t>was really cool.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(4) </a:t>
            </a:r>
            <a:r>
              <a:rPr lang="en-US" altLang="zh-TW" sz="2800" dirty="0">
                <a:solidFill>
                  <a:srgbClr val="FF0000"/>
                </a:solidFill>
              </a:rPr>
              <a:t>The </a:t>
            </a:r>
            <a:r>
              <a:rPr lang="en-US" altLang="zh-TW" sz="2800" u="sng" dirty="0">
                <a:solidFill>
                  <a:srgbClr val="FF0000"/>
                </a:solidFill>
              </a:rPr>
              <a:t>voice quality </a:t>
            </a:r>
            <a:r>
              <a:rPr lang="en-US" altLang="zh-TW" sz="2800" dirty="0">
                <a:solidFill>
                  <a:srgbClr val="FF0000"/>
                </a:solidFill>
              </a:rPr>
              <a:t>was clear too.</a:t>
            </a:r>
            <a:r>
              <a:rPr lang="en-US" altLang="zh-TW" sz="2800" dirty="0"/>
              <a:t>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(5) </a:t>
            </a:r>
            <a:r>
              <a:rPr lang="en-US" altLang="zh-TW" sz="2800" dirty="0">
                <a:solidFill>
                  <a:srgbClr val="00B050"/>
                </a:solidFill>
              </a:rPr>
              <a:t>However, my mother was mad with me as I did not tell her before I bought it</a:t>
            </a:r>
            <a:r>
              <a:rPr lang="en-US" altLang="zh-TW" sz="2800" dirty="0"/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(6) </a:t>
            </a:r>
            <a:r>
              <a:rPr lang="en-US" altLang="zh-TW" sz="2800" dirty="0">
                <a:solidFill>
                  <a:srgbClr val="00B050"/>
                </a:solidFill>
              </a:rPr>
              <a:t>She also thought the phone was too </a:t>
            </a:r>
            <a:r>
              <a:rPr lang="en-US" altLang="zh-TW" sz="2800" u="sng" dirty="0">
                <a:solidFill>
                  <a:srgbClr val="00B050"/>
                </a:solidFill>
              </a:rPr>
              <a:t>expensive</a:t>
            </a:r>
            <a:r>
              <a:rPr lang="en-US" altLang="zh-TW" sz="2800" dirty="0">
                <a:solidFill>
                  <a:srgbClr val="00B050"/>
                </a:solidFill>
              </a:rPr>
              <a:t>, and wanted me to return it to the shop.</a:t>
            </a:r>
            <a:r>
              <a:rPr lang="en-US" altLang="zh-TW" sz="2800" dirty="0"/>
              <a:t> … ”</a:t>
            </a:r>
            <a:endParaRPr lang="zh-TW" altLang="en-US" sz="2800" dirty="0"/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346A3C-8CDA-4E3C-A883-6DE63D7C301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0724" name="矩形 4"/>
          <p:cNvSpPr>
            <a:spLocks noChangeArrowheads="1"/>
          </p:cNvSpPr>
          <p:nvPr/>
        </p:nvSpPr>
        <p:spPr bwMode="auto">
          <a:xfrm>
            <a:off x="1847851" y="6524626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30725" name="文字方塊 5"/>
          <p:cNvSpPr txBox="1">
            <a:spLocks noChangeArrowheads="1"/>
          </p:cNvSpPr>
          <p:nvPr/>
        </p:nvSpPr>
        <p:spPr bwMode="auto">
          <a:xfrm>
            <a:off x="10618643" y="2565401"/>
            <a:ext cx="147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+Positive Opinion</a:t>
            </a:r>
            <a:endParaRPr lang="zh-TW" altLang="en-US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26" name="文字方塊 6"/>
          <p:cNvSpPr txBox="1">
            <a:spLocks noChangeArrowheads="1"/>
          </p:cNvSpPr>
          <p:nvPr/>
        </p:nvSpPr>
        <p:spPr bwMode="auto">
          <a:xfrm>
            <a:off x="10675504" y="5146099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-Negative Opinion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727" name="標題 1"/>
          <p:cNvSpPr txBox="1">
            <a:spLocks/>
          </p:cNvSpPr>
          <p:nvPr/>
        </p:nvSpPr>
        <p:spPr bwMode="auto">
          <a:xfrm>
            <a:off x="1981200" y="115888"/>
            <a:ext cx="8229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ea typeface="標楷體" pitchFamily="65" charset="-120"/>
              </a:rPr>
              <a:t>Example of Opinion:</a:t>
            </a:r>
            <a:br>
              <a:rPr lang="en-US" altLang="zh-TW" sz="4400" b="1">
                <a:solidFill>
                  <a:schemeClr val="accent1"/>
                </a:solidFill>
                <a:ea typeface="標楷體" pitchFamily="65" charset="-120"/>
              </a:rPr>
            </a:br>
            <a:r>
              <a:rPr lang="en-US" altLang="zh-TW" sz="4400" b="1">
                <a:solidFill>
                  <a:schemeClr val="accent1"/>
                </a:solidFill>
                <a:ea typeface="標楷體" pitchFamily="65" charset="-120"/>
              </a:rPr>
              <a:t>review segment on iPhone</a:t>
            </a:r>
            <a:endParaRPr lang="zh-TW" altLang="en-US" sz="4400" b="1">
              <a:solidFill>
                <a:schemeClr val="accent1"/>
              </a:solidFill>
              <a:ea typeface="標楷體" pitchFamily="65" charset="-120"/>
            </a:endParaRPr>
          </a:p>
        </p:txBody>
      </p:sp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706" y="2416176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7579" y="4987349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674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8110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Sentiment Analysis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878753" y="6519864"/>
            <a:ext cx="754322" cy="365125"/>
          </a:xfrm>
        </p:spPr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008381" y="6457890"/>
            <a:ext cx="81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Kumar Ravi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Vadlamani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Ravi (2015), "A survey on opinion mining and sentiment analysis: tasks, approaches and applications." Knowledge-Based Systems, 89, pp.14-46.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1504" y="2492896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Sentiment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91744" y="9087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Subjectivity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968208" y="1484784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Machine Learning based</a:t>
            </a:r>
          </a:p>
        </p:txBody>
      </p:sp>
      <p:cxnSp>
        <p:nvCxnSpPr>
          <p:cNvPr id="11" name="Elbow Connector 10"/>
          <p:cNvCxnSpPr>
            <a:stCxn id="6" idx="3"/>
            <a:endCxn id="7" idx="1"/>
          </p:cNvCxnSpPr>
          <p:nvPr/>
        </p:nvCxnSpPr>
        <p:spPr>
          <a:xfrm flipV="1">
            <a:off x="3143672" y="1232756"/>
            <a:ext cx="648072" cy="17281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791744" y="170080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Sentiment Classification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91744" y="2564904"/>
            <a:ext cx="1584176" cy="864096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 Usefulness Measurement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791744" y="3645024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Opinion Spam Detection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91744" y="45091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Lexicon Creation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791744" y="522920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Aspect Extraction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791744" y="6021288"/>
            <a:ext cx="1584176" cy="432048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879976" y="917104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Polarity Determination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879976" y="1709192"/>
            <a:ext cx="1584176" cy="115212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Vagueness resolution in opinionated text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879976" y="293332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Multi- &amp; Cross- Lingual SC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879976" y="3725416"/>
            <a:ext cx="1584176" cy="567680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Cross-domain SC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68208" y="2276872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Lexicon based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968208" y="3068960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Hybrid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approaches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968209" y="4581128"/>
            <a:ext cx="2428201" cy="432048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Ontology based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968208" y="5157192"/>
            <a:ext cx="2411760" cy="648072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Non-Ontology based</a:t>
            </a:r>
          </a:p>
        </p:txBody>
      </p:sp>
      <p:cxnSp>
        <p:nvCxnSpPr>
          <p:cNvPr id="42" name="Elbow Connector 41"/>
          <p:cNvCxnSpPr>
            <a:stCxn id="6" idx="3"/>
            <a:endCxn id="25" idx="1"/>
          </p:cNvCxnSpPr>
          <p:nvPr/>
        </p:nvCxnSpPr>
        <p:spPr>
          <a:xfrm flipV="1">
            <a:off x="3143672" y="2024844"/>
            <a:ext cx="648072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6" idx="3"/>
            <a:endCxn id="26" idx="1"/>
          </p:cNvCxnSpPr>
          <p:nvPr/>
        </p:nvCxnSpPr>
        <p:spPr>
          <a:xfrm>
            <a:off x="3143672" y="2960948"/>
            <a:ext cx="648072" cy="360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6" idx="3"/>
            <a:endCxn id="27" idx="1"/>
          </p:cNvCxnSpPr>
          <p:nvPr/>
        </p:nvCxnSpPr>
        <p:spPr>
          <a:xfrm>
            <a:off x="3143672" y="2960948"/>
            <a:ext cx="648072" cy="10081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6" idx="3"/>
            <a:endCxn id="28" idx="1"/>
          </p:cNvCxnSpPr>
          <p:nvPr/>
        </p:nvCxnSpPr>
        <p:spPr>
          <a:xfrm>
            <a:off x="3143672" y="2960948"/>
            <a:ext cx="648072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6" idx="3"/>
            <a:endCxn id="29" idx="1"/>
          </p:cNvCxnSpPr>
          <p:nvPr/>
        </p:nvCxnSpPr>
        <p:spPr>
          <a:xfrm>
            <a:off x="3143672" y="2960948"/>
            <a:ext cx="648072" cy="25922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6" idx="3"/>
            <a:endCxn id="30" idx="1"/>
          </p:cNvCxnSpPr>
          <p:nvPr/>
        </p:nvCxnSpPr>
        <p:spPr>
          <a:xfrm>
            <a:off x="3143672" y="2960948"/>
            <a:ext cx="648072" cy="32763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3359696" y="836712"/>
            <a:ext cx="4392488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07969" y="5085185"/>
            <a:ext cx="1414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Tasks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752184" y="836712"/>
            <a:ext cx="2808312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60171" y="836713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Approaches</a:t>
            </a:r>
          </a:p>
        </p:txBody>
      </p:sp>
      <p:sp>
        <p:nvSpPr>
          <p:cNvPr id="59" name="Right Brace 58"/>
          <p:cNvSpPr/>
          <p:nvPr/>
        </p:nvSpPr>
        <p:spPr>
          <a:xfrm>
            <a:off x="7464152" y="4581128"/>
            <a:ext cx="360040" cy="1224136"/>
          </a:xfrm>
          <a:prstGeom prst="rightBrace">
            <a:avLst/>
          </a:prstGeom>
          <a:ln w="57150" cmpd="sng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Brace 64"/>
          <p:cNvSpPr/>
          <p:nvPr/>
        </p:nvSpPr>
        <p:spPr>
          <a:xfrm>
            <a:off x="7536160" y="908720"/>
            <a:ext cx="440432" cy="3384376"/>
          </a:xfrm>
          <a:prstGeom prst="rightBrace">
            <a:avLst/>
          </a:prstGeom>
          <a:ln w="57150" cmpd="sng">
            <a:solidFill>
              <a:srgbClr val="FF99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Elbow Connector 65"/>
          <p:cNvCxnSpPr>
            <a:stCxn id="25" idx="3"/>
            <a:endCxn id="33" idx="1"/>
          </p:cNvCxnSpPr>
          <p:nvPr/>
        </p:nvCxnSpPr>
        <p:spPr>
          <a:xfrm>
            <a:off x="5375920" y="2024844"/>
            <a:ext cx="504056" cy="12325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25" idx="3"/>
            <a:endCxn id="31" idx="1"/>
          </p:cNvCxnSpPr>
          <p:nvPr/>
        </p:nvCxnSpPr>
        <p:spPr>
          <a:xfrm flipV="1">
            <a:off x="5375920" y="1241140"/>
            <a:ext cx="504056" cy="7837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25" idx="3"/>
            <a:endCxn id="32" idx="1"/>
          </p:cNvCxnSpPr>
          <p:nvPr/>
        </p:nvCxnSpPr>
        <p:spPr>
          <a:xfrm>
            <a:off x="5375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25" idx="3"/>
            <a:endCxn id="34" idx="1"/>
          </p:cNvCxnSpPr>
          <p:nvPr/>
        </p:nvCxnSpPr>
        <p:spPr>
          <a:xfrm>
            <a:off x="5375920" y="2024844"/>
            <a:ext cx="504056" cy="1984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25" idx="3"/>
            <a:endCxn id="32" idx="1"/>
          </p:cNvCxnSpPr>
          <p:nvPr/>
        </p:nvCxnSpPr>
        <p:spPr>
          <a:xfrm>
            <a:off x="5375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761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640960" cy="86409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Sentiment Classification Techniques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31504" y="3212976"/>
            <a:ext cx="1368152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Sentiment Analysis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9696" y="1844824"/>
            <a:ext cx="1512168" cy="122413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Machine Learning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59696" y="4509120"/>
            <a:ext cx="1512168" cy="1224136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Lexicon-based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31904" y="5445224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Corpus-based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31904" y="1412776"/>
            <a:ext cx="1512168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31904" y="335699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Unsupervised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31904" y="4221088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Dictionary-based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04112" y="515719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Statistical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04112" y="587727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Semantic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04112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04112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04112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104112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76320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76320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Deep Learning (DL)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76320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976320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976320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>
            <a:stCxn id="6" idx="3"/>
            <a:endCxn id="8" idx="1"/>
          </p:cNvCxnSpPr>
          <p:nvPr/>
        </p:nvCxnSpPr>
        <p:spPr>
          <a:xfrm>
            <a:off x="2999656" y="3681028"/>
            <a:ext cx="360040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6" idx="3"/>
            <a:endCxn id="7" idx="1"/>
          </p:cNvCxnSpPr>
          <p:nvPr/>
        </p:nvCxnSpPr>
        <p:spPr>
          <a:xfrm flipV="1">
            <a:off x="2999656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4871864" y="1880828"/>
            <a:ext cx="360040" cy="5760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4871864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6744072" y="1376772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6744072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6744072" y="1880828"/>
            <a:ext cx="360040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6744072" y="1880828"/>
            <a:ext cx="360040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8" idx="3"/>
            <a:endCxn id="10" idx="1"/>
          </p:cNvCxnSpPr>
          <p:nvPr/>
        </p:nvCxnSpPr>
        <p:spPr>
          <a:xfrm>
            <a:off x="4871864" y="5121188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8" idx="3"/>
            <a:endCxn id="14" idx="1"/>
          </p:cNvCxnSpPr>
          <p:nvPr/>
        </p:nvCxnSpPr>
        <p:spPr>
          <a:xfrm flipV="1">
            <a:off x="4871864" y="4689140"/>
            <a:ext cx="360040" cy="43204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0" idx="3"/>
            <a:endCxn id="15" idx="1"/>
          </p:cNvCxnSpPr>
          <p:nvPr/>
        </p:nvCxnSpPr>
        <p:spPr>
          <a:xfrm flipV="1">
            <a:off x="6744072" y="540922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10" idx="3"/>
            <a:endCxn id="16" idx="1"/>
          </p:cNvCxnSpPr>
          <p:nvPr/>
        </p:nvCxnSpPr>
        <p:spPr>
          <a:xfrm>
            <a:off x="6744072" y="5913276"/>
            <a:ext cx="360040" cy="21602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8616280" y="2168860"/>
            <a:ext cx="360040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8616280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8616280" y="1232756"/>
            <a:ext cx="360040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8616280" y="3753036"/>
            <a:ext cx="360040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8616280" y="3753036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8616280" y="324898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976320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530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50706"/>
          </a:xfrm>
        </p:spPr>
        <p:txBody>
          <a:bodyPr/>
          <a:lstStyle/>
          <a:p>
            <a:r>
              <a:rPr lang="en-US" sz="9600" dirty="0">
                <a:solidFill>
                  <a:schemeClr val="accent1"/>
                </a:solidFill>
              </a:rPr>
              <a:t>Text Mining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 dirty="0">
                <a:solidFill>
                  <a:schemeClr val="accent1"/>
                </a:solidFill>
              </a:rPr>
              <a:t>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1114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3717032"/>
            <a:ext cx="8301608" cy="2218258"/>
          </a:xfrm>
        </p:spPr>
        <p:txBody>
          <a:bodyPr/>
          <a:lstStyle/>
          <a:p>
            <a:r>
              <a:rPr lang="en-US" sz="5400" b="0" dirty="0">
                <a:solidFill>
                  <a:schemeClr val="accent1"/>
                </a:solidFill>
              </a:rPr>
              <a:t> </a:t>
            </a:r>
            <a:r>
              <a:rPr lang="en-US" sz="5000" dirty="0">
                <a:solidFill>
                  <a:schemeClr val="accent1"/>
                </a:solidFill>
              </a:rPr>
              <a:t>Natural Language Processing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(NLP)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991544" y="908720"/>
            <a:ext cx="82296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 Text Mining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(TM)</a:t>
            </a:r>
          </a:p>
        </p:txBody>
      </p:sp>
    </p:spTree>
    <p:extLst>
      <p:ext uri="{BB962C8B-B14F-4D97-AF65-F5344CB8AC3E}">
        <p14:creationId xmlns:p14="http://schemas.microsoft.com/office/powerpoint/2010/main" val="1261043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55540" y="62068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mining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55540" y="359701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Intelligent Text Analysis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55540" y="2108853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Data Mining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5540" y="5085184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Knowledge-Discovery in Text (KDT)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790394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Artificial Intelligence for Text Analytics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Introduction to Artificial Intelligence for Text Analytics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Foundations of Text Analytics: Natural Language Processing (NLP)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Python for Natural Language Processing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Natural Language Processing with Transformers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Classification and Sentiment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Multilingual Named Entity Recognition (NER), Text Similarity and Clustering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Summarization and Topic Models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Generation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Question Answering and Dialogue Systems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Learning, Transfer Learning, Zero-Shot, and Few-Shot Learning for Text Analytics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Artificial Intelligence for Text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2089150" y="115888"/>
            <a:ext cx="8229600" cy="2305050"/>
          </a:xfrm>
        </p:spPr>
        <p:txBody>
          <a:bodyPr>
            <a:normAutofit fontScale="90000"/>
          </a:bodyPr>
          <a:lstStyle/>
          <a:p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b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(text data mining)</a:t>
            </a:r>
            <a:endParaRPr lang="zh-TW" altLang="en-US" sz="80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8674" name="內容版面配置區 2"/>
          <p:cNvSpPr>
            <a:spLocks noGrp="1"/>
          </p:cNvSpPr>
          <p:nvPr>
            <p:ph idx="1"/>
          </p:nvPr>
        </p:nvSpPr>
        <p:spPr>
          <a:xfrm>
            <a:off x="1919288" y="2997200"/>
            <a:ext cx="8229600" cy="3455988"/>
          </a:xfrm>
        </p:spPr>
        <p:txBody>
          <a:bodyPr/>
          <a:lstStyle/>
          <a:p>
            <a:pPr marL="457200" lvl="1" indent="0" algn="ctr">
              <a:buNone/>
              <a:defRPr/>
            </a:pP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the process of </a:t>
            </a:r>
            <a:b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deriving </a:t>
            </a:r>
            <a:b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high-quality information </a:t>
            </a:r>
            <a:b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from text</a:t>
            </a:r>
          </a:p>
        </p:txBody>
      </p:sp>
      <p:sp>
        <p:nvSpPr>
          <p:cNvPr id="286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29DA3EB-5AB6-8148-889D-C59170120C7E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28676" name="矩形 4"/>
          <p:cNvSpPr>
            <a:spLocks noChangeArrowheads="1"/>
          </p:cNvSpPr>
          <p:nvPr/>
        </p:nvSpPr>
        <p:spPr bwMode="auto">
          <a:xfrm>
            <a:off x="4511675" y="6611938"/>
            <a:ext cx="3384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ea typeface="MS PGothic" charset="-128"/>
                <a:hlinkClick r:id="rId2"/>
              </a:rPr>
              <a:t>http://en.wikipedia.org/wiki/Text_mining</a:t>
            </a:r>
            <a:endParaRPr lang="zh-TW" altLang="en-US" sz="100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127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sz="5400" dirty="0"/>
              <a:t>the </a:t>
            </a:r>
            <a:r>
              <a:rPr lang="en-US" sz="5400" dirty="0">
                <a:solidFill>
                  <a:schemeClr val="accent1"/>
                </a:solidFill>
              </a:rPr>
              <a:t>process</a:t>
            </a:r>
            <a:r>
              <a:rPr lang="en-US" sz="5400" dirty="0"/>
              <a:t> of </a:t>
            </a:r>
            <a:r>
              <a:rPr lang="en-US" sz="5400" dirty="0">
                <a:solidFill>
                  <a:srgbClr val="4F81BD"/>
                </a:solidFill>
              </a:rPr>
              <a:t>extracting</a:t>
            </a:r>
            <a:r>
              <a:rPr lang="en-US" sz="5400" dirty="0"/>
              <a:t> </a:t>
            </a:r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interesting</a:t>
            </a:r>
            <a:r>
              <a:rPr lang="en-US" sz="5400" dirty="0"/>
              <a:t> and </a:t>
            </a:r>
            <a:r>
              <a:rPr lang="en-US" sz="5400" dirty="0">
                <a:solidFill>
                  <a:srgbClr val="604A7B"/>
                </a:solidFill>
              </a:rPr>
              <a:t>non-trivial </a:t>
            </a:r>
            <a:br>
              <a:rPr lang="en-US" sz="5400" dirty="0"/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information and knowledge</a:t>
            </a:r>
            <a:br>
              <a:rPr lang="en-US" sz="5400" dirty="0"/>
            </a:br>
            <a:r>
              <a:rPr lang="en-US" sz="5400" dirty="0"/>
              <a:t>from </a:t>
            </a:r>
            <a:r>
              <a:rPr lang="en-US" sz="5400" dirty="0">
                <a:solidFill>
                  <a:srgbClr val="008000"/>
                </a:solidFill>
              </a:rPr>
              <a:t>unstructured text</a:t>
            </a:r>
            <a:r>
              <a:rPr lang="en-US" sz="5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041484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discovery</a:t>
            </a:r>
            <a:r>
              <a:rPr lang="en-US" dirty="0"/>
              <a:t> by computer of </a:t>
            </a:r>
            <a:br>
              <a:rPr lang="en-US" dirty="0"/>
            </a:br>
            <a:r>
              <a:rPr lang="en-US" sz="5400" dirty="0">
                <a:solidFill>
                  <a:srgbClr val="FF0000"/>
                </a:solidFill>
              </a:rPr>
              <a:t>new, previously 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unknown information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by 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automatically </a:t>
            </a:r>
            <a:br>
              <a:rPr lang="en-US" sz="5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extracting information</a:t>
            </a:r>
            <a:r>
              <a:rPr lang="en-US" sz="5400" dirty="0"/>
              <a:t>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different written resources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4959014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55840" y="1700808"/>
            <a:ext cx="3240360" cy="3456384"/>
          </a:xfrm>
          <a:prstGeom prst="roundRect">
            <a:avLst>
              <a:gd name="adj" fmla="val 78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Analyze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 example of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1703512" y="5661248"/>
            <a:ext cx="1296144" cy="720080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 Collection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71664" y="4365104"/>
            <a:ext cx="1296144" cy="1224136"/>
          </a:xfrm>
          <a:prstGeom prst="roundRect">
            <a:avLst>
              <a:gd name="adj" fmla="val 12156"/>
            </a:avLst>
          </a:prstGeom>
          <a:solidFill>
            <a:srgbClr val="FFFF99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Retrieve and preprocess document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99856" y="2348880"/>
            <a:ext cx="2952328" cy="720080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99856" y="3789040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Summarization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99856" y="4437112"/>
            <a:ext cx="2952328" cy="504056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Clustering</a:t>
            </a:r>
          </a:p>
        </p:txBody>
      </p:sp>
      <p:sp>
        <p:nvSpPr>
          <p:cNvPr id="15" name="Can 14"/>
          <p:cNvSpPr/>
          <p:nvPr/>
        </p:nvSpPr>
        <p:spPr>
          <a:xfrm>
            <a:off x="8040216" y="2132856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Management Information System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99856" y="3140968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18" name="Bent-Up Arrow 17"/>
          <p:cNvSpPr/>
          <p:nvPr/>
        </p:nvSpPr>
        <p:spPr>
          <a:xfrm>
            <a:off x="2999656" y="5661248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>
            <a:off x="4367808" y="5157192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-Up Arrow 19"/>
          <p:cNvSpPr/>
          <p:nvPr/>
        </p:nvSpPr>
        <p:spPr>
          <a:xfrm>
            <a:off x="7968208" y="3429000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-Up Arrow 20"/>
          <p:cNvSpPr/>
          <p:nvPr/>
        </p:nvSpPr>
        <p:spPr>
          <a:xfrm>
            <a:off x="9192344" y="2204864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23" name="等腰三角形 69"/>
          <p:cNvSpPr/>
          <p:nvPr/>
        </p:nvSpPr>
        <p:spPr>
          <a:xfrm>
            <a:off x="9264651" y="1124794"/>
            <a:ext cx="1152525" cy="1008062"/>
          </a:xfrm>
          <a:prstGeom prst="triangle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FFFFFF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24" name="Text Box 2080"/>
          <p:cNvSpPr txBox="1">
            <a:spLocks noChangeArrowheads="1"/>
          </p:cNvSpPr>
          <p:nvPr/>
        </p:nvSpPr>
        <p:spPr bwMode="auto">
          <a:xfrm>
            <a:off x="9120189" y="1413719"/>
            <a:ext cx="1368425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 dirty="0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1377316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Overview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Information Extraction based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Mining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1775520" y="3645024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757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4" name="Can 13"/>
          <p:cNvSpPr/>
          <p:nvPr/>
        </p:nvSpPr>
        <p:spPr>
          <a:xfrm>
            <a:off x="5735960" y="3861048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1761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Data Mining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47528" y="3789040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919536" y="3897052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3" name="Oval 22"/>
          <p:cNvSpPr/>
          <p:nvPr/>
        </p:nvSpPr>
        <p:spPr>
          <a:xfrm>
            <a:off x="9264352" y="4077072"/>
            <a:ext cx="1187624" cy="792088"/>
          </a:xfrm>
          <a:prstGeom prst="ellipse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Rule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87688" y="2924944"/>
            <a:ext cx="5904656" cy="2664296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35760" y="2924945"/>
            <a:ext cx="4142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Text Data Mining</a:t>
            </a:r>
          </a:p>
        </p:txBody>
      </p:sp>
      <p:cxnSp>
        <p:nvCxnSpPr>
          <p:cNvPr id="26" name="Straight Arrow Connector 32"/>
          <p:cNvCxnSpPr>
            <a:cxnSpLocks noChangeShapeType="1"/>
            <a:stCxn id="22" idx="3"/>
            <a:endCxn id="10" idx="1"/>
          </p:cNvCxnSpPr>
          <p:nvPr/>
        </p:nvCxnSpPr>
        <p:spPr bwMode="auto">
          <a:xfrm>
            <a:off x="3143672" y="4473116"/>
            <a:ext cx="4320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stCxn id="10" idx="3"/>
            <a:endCxn id="14" idx="2"/>
          </p:cNvCxnSpPr>
          <p:nvPr/>
        </p:nvCxnSpPr>
        <p:spPr bwMode="auto">
          <a:xfrm>
            <a:off x="537592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Straight Arrow Connector 32"/>
          <p:cNvCxnSpPr>
            <a:cxnSpLocks noChangeShapeType="1"/>
            <a:stCxn id="14" idx="4"/>
            <a:endCxn id="20" idx="1"/>
          </p:cNvCxnSpPr>
          <p:nvPr/>
        </p:nvCxnSpPr>
        <p:spPr bwMode="auto">
          <a:xfrm>
            <a:off x="681608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Straight Arrow Connector 32"/>
          <p:cNvCxnSpPr>
            <a:cxnSpLocks noChangeShapeType="1"/>
            <a:stCxn id="20" idx="3"/>
            <a:endCxn id="23" idx="2"/>
          </p:cNvCxnSpPr>
          <p:nvPr/>
        </p:nvCxnSpPr>
        <p:spPr bwMode="auto">
          <a:xfrm>
            <a:off x="8976320" y="4473116"/>
            <a:ext cx="2880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" name="Rectangle 37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2994671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967" y="1268761"/>
            <a:ext cx="9368853" cy="48574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Natural language processing (NLP)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4400" dirty="0"/>
              <a:t>is an </a:t>
            </a:r>
            <a:r>
              <a:rPr lang="en-US" sz="4400" dirty="0">
                <a:solidFill>
                  <a:srgbClr val="C00000"/>
                </a:solidFill>
              </a:rPr>
              <a:t>important component of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text mining </a:t>
            </a:r>
            <a:r>
              <a:rPr lang="en-US" sz="4400" dirty="0"/>
              <a:t>and </a:t>
            </a:r>
            <a:br>
              <a:rPr lang="en-US" sz="4400" dirty="0"/>
            </a:br>
            <a:r>
              <a:rPr lang="en-US" sz="4400" dirty="0"/>
              <a:t>is a </a:t>
            </a:r>
            <a:r>
              <a:rPr lang="en-US" sz="4400" dirty="0">
                <a:solidFill>
                  <a:srgbClr val="C00000"/>
                </a:solidFill>
              </a:rPr>
              <a:t>subfield of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artificial intelligence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computational linguistics</a:t>
            </a:r>
            <a:r>
              <a:rPr lang="en-US" sz="4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55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902584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en-US" dirty="0"/>
              <a:t>Part-of-speech tagging</a:t>
            </a:r>
          </a:p>
          <a:p>
            <a:r>
              <a:rPr lang="en-US" dirty="0"/>
              <a:t>Text segmentation </a:t>
            </a:r>
          </a:p>
          <a:p>
            <a:r>
              <a:rPr lang="en-US" dirty="0"/>
              <a:t>Word sense disambiguation </a:t>
            </a:r>
          </a:p>
          <a:p>
            <a:r>
              <a:rPr lang="en-US" dirty="0"/>
              <a:t>Syntactic ambiguity </a:t>
            </a:r>
          </a:p>
          <a:p>
            <a:r>
              <a:rPr lang="en-US" dirty="0"/>
              <a:t>Imperfect or irregular input </a:t>
            </a:r>
          </a:p>
          <a:p>
            <a:r>
              <a:rPr lang="en-US" dirty="0"/>
              <a:t>Speech acts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56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23397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822723"/>
            <a:ext cx="8229600" cy="569674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Question answering </a:t>
            </a:r>
          </a:p>
          <a:p>
            <a:r>
              <a:rPr lang="en-US" sz="2800" dirty="0"/>
              <a:t>Automatic summarization </a:t>
            </a:r>
          </a:p>
          <a:p>
            <a:r>
              <a:rPr lang="en-US" sz="2800" dirty="0"/>
              <a:t>Natural language generation</a:t>
            </a:r>
          </a:p>
          <a:p>
            <a:r>
              <a:rPr lang="en-US" sz="2800" dirty="0"/>
              <a:t>Natural language understanding</a:t>
            </a:r>
          </a:p>
          <a:p>
            <a:r>
              <a:rPr lang="en-US" sz="2800" dirty="0"/>
              <a:t>Machine translation </a:t>
            </a:r>
          </a:p>
          <a:p>
            <a:r>
              <a:rPr lang="en-US" sz="2800" dirty="0"/>
              <a:t>Foreign language reading </a:t>
            </a:r>
          </a:p>
          <a:p>
            <a:r>
              <a:rPr lang="en-US" sz="2800" dirty="0"/>
              <a:t>Foreign language writing. </a:t>
            </a:r>
          </a:p>
          <a:p>
            <a:r>
              <a:rPr lang="en-US" sz="2800" dirty="0"/>
              <a:t>Speech recognition </a:t>
            </a:r>
          </a:p>
          <a:p>
            <a:r>
              <a:rPr lang="en-US" sz="2800" dirty="0"/>
              <a:t>Text-to-speech </a:t>
            </a:r>
          </a:p>
          <a:p>
            <a:r>
              <a:rPr lang="en-US" sz="2800" dirty="0"/>
              <a:t>Text proofing </a:t>
            </a:r>
          </a:p>
          <a:p>
            <a:r>
              <a:rPr lang="en-US" sz="2800" dirty="0"/>
              <a:t>Optical character recognition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NLP Tasks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003989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818" y="677739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63876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27412411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92760" y="6628592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000" y="670294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628352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</a:t>
            </a:r>
            <a:r>
              <a:rPr lang="en-US" altLang="zh-TW" sz="3600" dirty="0"/>
              <a:t>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5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48881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0237" y="6611780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2881876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0237" y="6611780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15046793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86" y="56101"/>
            <a:ext cx="10630029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90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3725074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F502-30B3-364F-A451-1E54AEF9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Pre-training of Deep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Bidirectional Transformers for Language Understanding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D0B72-E9A0-3D48-A61F-55793D25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77265-B989-7140-BADC-7D6D7BF47F8E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E8D653-11FC-8B48-B349-CACD866D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150" y="3387948"/>
            <a:ext cx="8013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87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809930" cy="121014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Bidirectional Encoder Representations from Transformers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65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C8BEA-6A5E-744D-B9E5-C86A1E738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550" y="1916832"/>
            <a:ext cx="8978900" cy="208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73CF9F-E599-C743-8BD4-F3F9DC7FB07F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F12ECC-3CA8-F747-A59C-23881BD515DF}"/>
              </a:ext>
            </a:extLst>
          </p:cNvPr>
          <p:cNvSpPr/>
          <p:nvPr/>
        </p:nvSpPr>
        <p:spPr>
          <a:xfrm>
            <a:off x="1847529" y="4696216"/>
            <a:ext cx="8785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BERT</a:t>
            </a:r>
            <a:r>
              <a:rPr lang="en-US" dirty="0"/>
              <a:t> uses a bidirectional Transformer. </a:t>
            </a:r>
          </a:p>
          <a:p>
            <a:r>
              <a:rPr lang="en-US" b="1" dirty="0" err="1"/>
              <a:t>OpenAI</a:t>
            </a:r>
            <a:r>
              <a:rPr lang="en-US" b="1" dirty="0"/>
              <a:t> GPT </a:t>
            </a:r>
            <a:r>
              <a:rPr lang="en-US" dirty="0"/>
              <a:t>uses a left-to-right Transformer. </a:t>
            </a:r>
          </a:p>
          <a:p>
            <a:r>
              <a:rPr lang="en-US" b="1" dirty="0" err="1"/>
              <a:t>ELMo</a:t>
            </a:r>
            <a:r>
              <a:rPr lang="en-US" b="1" dirty="0"/>
              <a:t> </a:t>
            </a:r>
            <a:r>
              <a:rPr lang="en-US" dirty="0"/>
              <a:t>uses the concatenation of independently trained left-to-right and right- to-left LSTM to generate features for downstream tasks. </a:t>
            </a:r>
          </a:p>
          <a:p>
            <a:r>
              <a:rPr lang="en-US" dirty="0"/>
              <a:t>Among three, only BERT representations are jointly conditioned on both left and right context in all layers.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3AC9BA-11CF-C94F-A127-D75C74770EA4}"/>
              </a:ext>
            </a:extLst>
          </p:cNvPr>
          <p:cNvSpPr/>
          <p:nvPr/>
        </p:nvSpPr>
        <p:spPr>
          <a:xfrm>
            <a:off x="3863753" y="4104093"/>
            <a:ext cx="4311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Pre-training model architectures</a:t>
            </a:r>
          </a:p>
        </p:txBody>
      </p:sp>
    </p:spTree>
    <p:extLst>
      <p:ext uri="{BB962C8B-B14F-4D97-AF65-F5344CB8AC3E}">
        <p14:creationId xmlns:p14="http://schemas.microsoft.com/office/powerpoint/2010/main" val="42288112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1703513" y="131115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358" y="2462674"/>
            <a:ext cx="8675627" cy="30545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2424411" y="1835669"/>
            <a:ext cx="7449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BERT input representation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6D93B2-0E33-1F4C-9598-EEEF9453B8FC}"/>
              </a:ext>
            </a:extLst>
          </p:cNvPr>
          <p:cNvSpPr/>
          <p:nvPr/>
        </p:nvSpPr>
        <p:spPr>
          <a:xfrm>
            <a:off x="2058896" y="5746633"/>
            <a:ext cx="8039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input embeddings is the sum of the token embeddings, </a:t>
            </a:r>
            <a:br>
              <a:rPr lang="en-US" dirty="0"/>
            </a:br>
            <a:r>
              <a:rPr lang="en-US" dirty="0"/>
              <a:t>the segmentation embeddings and the position embeddings.</a:t>
            </a:r>
          </a:p>
        </p:txBody>
      </p:sp>
    </p:spTree>
    <p:extLst>
      <p:ext uri="{BB962C8B-B14F-4D97-AF65-F5344CB8AC3E}">
        <p14:creationId xmlns:p14="http://schemas.microsoft.com/office/powerpoint/2010/main" val="2432694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NLP Tasks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A2885-1BF7-F646-872C-D9E1BB54DFE5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598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Sequence-level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68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7E1B0-93DC-EC41-BE52-5C35F46B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754" y="1762020"/>
            <a:ext cx="8590726" cy="4259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8560A-0F42-BD44-9776-8B546B6A4C6F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55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69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670050"/>
            <a:ext cx="8718285" cy="4135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Token-level tasks</a:t>
            </a:r>
          </a:p>
        </p:txBody>
      </p:sp>
    </p:spTree>
    <p:extLst>
      <p:ext uri="{BB962C8B-B14F-4D97-AF65-F5344CB8AC3E}">
        <p14:creationId xmlns:p14="http://schemas.microsoft.com/office/powerpoint/2010/main" val="3999463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General Language Understanding Evaluation  (GLUE) benchmark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GLUE Test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F9618-4A68-434E-A3BC-C424C112B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550" y="2194855"/>
            <a:ext cx="8978900" cy="2095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CB0C3F-DCEC-4F4C-96F7-69500CBF64B4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085092-FA5B-BE41-B7A4-761AA64E6A83}"/>
              </a:ext>
            </a:extLst>
          </p:cNvPr>
          <p:cNvSpPr/>
          <p:nvPr/>
        </p:nvSpPr>
        <p:spPr>
          <a:xfrm>
            <a:off x="3935761" y="4368800"/>
            <a:ext cx="61006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MNLI</a:t>
            </a:r>
            <a:r>
              <a:rPr lang="en-US" sz="1600" dirty="0"/>
              <a:t>: Multi-Genre Natural Language Inference</a:t>
            </a:r>
          </a:p>
          <a:p>
            <a:r>
              <a:rPr lang="en-US" sz="1600" b="1" dirty="0"/>
              <a:t>QQP</a:t>
            </a:r>
            <a:r>
              <a:rPr lang="en-US" sz="1600" dirty="0"/>
              <a:t>: Quora Question Pairs</a:t>
            </a:r>
          </a:p>
          <a:p>
            <a:r>
              <a:rPr lang="en-US" sz="1600" b="1" dirty="0"/>
              <a:t>QNLI</a:t>
            </a:r>
            <a:r>
              <a:rPr lang="en-US" sz="1600" dirty="0"/>
              <a:t>: Question Natural Language Inference </a:t>
            </a:r>
          </a:p>
          <a:p>
            <a:r>
              <a:rPr lang="en-US" sz="1600" b="1" dirty="0"/>
              <a:t>SST-2</a:t>
            </a:r>
            <a:r>
              <a:rPr lang="en-US" sz="1600" dirty="0"/>
              <a:t>: The Stanford Sentiment Treebank</a:t>
            </a:r>
          </a:p>
          <a:p>
            <a:r>
              <a:rPr lang="en-US" sz="1600" b="1" dirty="0" err="1"/>
              <a:t>CoLA</a:t>
            </a:r>
            <a:r>
              <a:rPr lang="en-US" sz="1600" dirty="0"/>
              <a:t>: The Corpus of Linguistic Acceptability </a:t>
            </a:r>
          </a:p>
          <a:p>
            <a:r>
              <a:rPr lang="en-US" sz="1600" b="1" dirty="0" err="1"/>
              <a:t>STS-B</a:t>
            </a:r>
            <a:r>
              <a:rPr lang="en-US" sz="1600" dirty="0" err="1"/>
              <a:t>:The</a:t>
            </a:r>
            <a:r>
              <a:rPr lang="en-US" sz="1600" dirty="0"/>
              <a:t> Semantic Textual Similarity Benchmark</a:t>
            </a:r>
          </a:p>
          <a:p>
            <a:r>
              <a:rPr lang="en-US" sz="1600" b="1" dirty="0"/>
              <a:t>MRPC</a:t>
            </a:r>
            <a:r>
              <a:rPr lang="en-US" sz="1600" dirty="0"/>
              <a:t>: Microsoft Research Paraphrase Corpus</a:t>
            </a:r>
          </a:p>
          <a:p>
            <a:r>
              <a:rPr lang="en-US" sz="1600" b="1" dirty="0"/>
              <a:t>RTE</a:t>
            </a:r>
            <a:r>
              <a:rPr lang="en-US" sz="1600" dirty="0"/>
              <a:t>: Recognizing Textual Entailment</a:t>
            </a:r>
          </a:p>
        </p:txBody>
      </p:sp>
    </p:spTree>
    <p:extLst>
      <p:ext uri="{BB962C8B-B14F-4D97-AF65-F5344CB8AC3E}">
        <p14:creationId xmlns:p14="http://schemas.microsoft.com/office/powerpoint/2010/main" val="36319936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9342-6DBF-8041-B494-5C3D7F60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71" y="1742294"/>
            <a:ext cx="10676964" cy="485505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Transformers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-transformers 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-pretrained-</a:t>
            </a:r>
            <a:r>
              <a:rPr lang="en-US" sz="2400" dirty="0" err="1"/>
              <a:t>bert</a:t>
            </a:r>
            <a:endParaRPr lang="en-US" sz="2400" dirty="0"/>
          </a:p>
          <a:p>
            <a:r>
              <a:rPr lang="en-US" sz="2400" dirty="0"/>
              <a:t>provides state-of-the-art general-purpose architectures </a:t>
            </a:r>
          </a:p>
          <a:p>
            <a:pPr lvl="1"/>
            <a:r>
              <a:rPr lang="en-US" sz="2400" dirty="0"/>
              <a:t>(BERT, GPT-2, </a:t>
            </a:r>
            <a:r>
              <a:rPr lang="en-US" sz="2400" dirty="0" err="1"/>
              <a:t>RoBERTa</a:t>
            </a:r>
            <a:r>
              <a:rPr lang="en-US" sz="2400" dirty="0"/>
              <a:t>, XLM, </a:t>
            </a:r>
            <a:r>
              <a:rPr lang="en-US" sz="2400" dirty="0" err="1"/>
              <a:t>DistilBert</a:t>
            </a:r>
            <a:r>
              <a:rPr lang="en-US" sz="2400" dirty="0"/>
              <a:t>, </a:t>
            </a:r>
            <a:r>
              <a:rPr lang="en-US" sz="2400" dirty="0" err="1"/>
              <a:t>XLNet</a:t>
            </a:r>
            <a:r>
              <a:rPr lang="en-US" sz="2400" dirty="0"/>
              <a:t>, CTRL...) </a:t>
            </a:r>
          </a:p>
          <a:p>
            <a:pPr lvl="1"/>
            <a:r>
              <a:rPr lang="en-US" sz="2400" dirty="0"/>
              <a:t>for Natural Language Understanding (NLU) and </a:t>
            </a:r>
            <a:br>
              <a:rPr lang="en-US" sz="2400" dirty="0"/>
            </a:br>
            <a:r>
              <a:rPr lang="en-US" sz="2400" dirty="0"/>
              <a:t>Natural Language Generation (NLG) </a:t>
            </a:r>
            <a:br>
              <a:rPr lang="en-US" sz="2400" dirty="0"/>
            </a:br>
            <a:r>
              <a:rPr lang="en-US" sz="2400" dirty="0"/>
              <a:t>with over 32+ pretrained models </a:t>
            </a:r>
            <a:br>
              <a:rPr lang="en-US" sz="2400" dirty="0"/>
            </a:br>
            <a:r>
              <a:rPr lang="en-US" sz="2400" dirty="0"/>
              <a:t>in 100+ languages </a:t>
            </a:r>
            <a:br>
              <a:rPr lang="en-US" sz="2400" dirty="0"/>
            </a:br>
            <a:r>
              <a:rPr lang="en-US" sz="2400" dirty="0"/>
              <a:t>and deep interoperability between </a:t>
            </a:r>
            <a:br>
              <a:rPr lang="en-US" sz="2400" dirty="0"/>
            </a:br>
            <a:r>
              <a:rPr lang="en-US" sz="2400" dirty="0"/>
              <a:t>TensorFlow 2.0 and </a:t>
            </a:r>
            <a:br>
              <a:rPr lang="en-US" sz="2400" dirty="0"/>
            </a:br>
            <a:r>
              <a:rPr lang="en-US" sz="2400" dirty="0" err="1"/>
              <a:t>PyTorch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2ECF-BED0-294A-87F8-11420950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AA3D3-4707-3F40-B59D-7F218192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State-of-the-art Natural Language Processing for TensorFlow 2.0 and </a:t>
            </a:r>
            <a:r>
              <a:rPr lang="en-US" sz="3200" dirty="0" err="1">
                <a:solidFill>
                  <a:schemeClr val="accent1"/>
                </a:solidFill>
              </a:rPr>
              <a:t>PyTorch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E47-F9E5-2F4D-9763-21A4F32F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94618"/>
            <a:ext cx="2673921" cy="45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29D2-FD48-F145-89A9-2741C5C47D2D}"/>
              </a:ext>
            </a:extLst>
          </p:cNvPr>
          <p:cNvSpPr txBox="1"/>
          <p:nvPr/>
        </p:nvSpPr>
        <p:spPr>
          <a:xfrm>
            <a:off x="4219525" y="6550344"/>
            <a:ext cx="354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https://github.com/huggingface/transformers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61493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</a:t>
            </a:r>
            <a:b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en-US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with Python</a:t>
            </a: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015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AA4A022-986D-9E48-AE96-DE51E433A69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10522976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83CA-A995-E245-B72B-2A748F12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086"/>
            <a:ext cx="8229600" cy="132469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F27-CD7C-8747-8DCE-15E2AFF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D7CCB-A8CB-3847-B7A5-4B12909AD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075" y="1484785"/>
            <a:ext cx="9144000" cy="4991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0FF1F-3CAF-2949-AB6E-046EDE63BF81}"/>
              </a:ext>
            </a:extLst>
          </p:cNvPr>
          <p:cNvSpPr/>
          <p:nvPr/>
        </p:nvSpPr>
        <p:spPr>
          <a:xfrm>
            <a:off x="5175801" y="6508698"/>
            <a:ext cx="1770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030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F0971-13B4-AD4D-9627-72E9DF655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0848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5E60B-440A-E84A-A694-9D3EA5B2C550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52570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7E03CC-382C-2640-A25F-79737610E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98524"/>
            <a:ext cx="9144000" cy="5154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B300B-0D4F-7843-B09C-24DF0E4381C8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F6CC45-030C-EE44-A874-80E10E95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56FE22-D3F6-8541-9CA1-FF2BC60F5AB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643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1F567-29B2-D240-8E3E-75D069606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96752"/>
            <a:ext cx="9144000" cy="5084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00D1A-C459-0C4E-B25A-EBABB946D374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AE0497-81FE-574B-8BEB-BFC47F99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8CEA3D-81FE-C845-9480-D1D76A5A3ED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75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9FD78-4D30-B64F-B7DD-F3EF2331E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96173"/>
            <a:ext cx="9144000" cy="49956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511937-240E-7A4F-BB6F-99D64A9B6EB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549AF7-7C87-9540-AB2D-9170EA13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F279D-DD91-AE49-A2B6-F9AE96EA89C4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2013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0DFA3-0CF9-624D-8ED9-37D9D38F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68431"/>
            <a:ext cx="9144000" cy="4782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706F60-0310-1343-8866-82E125CB88C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B3BDB4-2B05-3F45-8ED2-87F172FB4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23E775-F14E-994E-A520-EC5C1D467400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0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31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FABAB-AE71-B548-B558-7B456385A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09328"/>
            <a:ext cx="9144000" cy="46559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8173D-8093-404A-BD77-4DFDC9E26026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5DA1E0-14D3-784A-AA39-62F7CF30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873BF8-BA6A-A64E-B984-CC066C4AB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424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E183F-9AAA-924A-8131-1BB20185B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191" y="1065717"/>
            <a:ext cx="9144000" cy="5084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6723BC-D546-FC4A-963C-0E327E86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834EB3-74AA-AD44-BF1D-85EC22078062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092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031064"/>
            <a:ext cx="11292113" cy="546181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TW" b="1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2022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96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2020, Fall, 2021, Spring 2022</a:t>
            </a:r>
            <a:endParaRPr lang="en-US" altLang="zh-TW" sz="96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TW" sz="96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</a:t>
            </a:r>
            <a:endParaRPr lang="en-US" sz="96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2021</a:t>
            </a:r>
            <a:endParaRPr lang="en-US" altLang="zh-TW" sz="800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</a:t>
            </a:r>
            <a:endParaRPr lang="en-US" altLang="zh-TW" sz="64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2020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4030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Research Project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59" y="1414919"/>
            <a:ext cx="11470712" cy="5041398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/>
            <a:r>
              <a:rPr lang="en-US" altLang="zh-TW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r>
              <a:rPr lang="en-US" altLang="zh-TW" sz="2800" dirty="0"/>
              <a:t>AI for Corporate Sustainability Assessment and Cross Language Corporate Sustainability Reports Generative Mode</a:t>
            </a:r>
          </a:p>
          <a:p>
            <a:pPr lvl="1"/>
            <a:r>
              <a:rPr lang="en-US" altLang="zh-TW" b="0" dirty="0"/>
              <a:t>NTPU, 111-NTPU_ORDA-F-001</a:t>
            </a:r>
            <a:r>
              <a:rPr lang="zh-TW" altLang="en-US" b="0" dirty="0"/>
              <a:t>，</a:t>
            </a:r>
            <a:r>
              <a:rPr lang="en-US" altLang="zh-TW" b="0" dirty="0"/>
              <a:t>2022/01/01~2022/12/31</a:t>
            </a:r>
          </a:p>
          <a:p>
            <a:r>
              <a:rPr lang="en-US" altLang="zh-TW" sz="2800" dirty="0"/>
              <a:t>Artificial Intelligence for FinTech Knowledge Graph from Patent Textual Analytics</a:t>
            </a:r>
          </a:p>
          <a:p>
            <a:pPr lvl="1"/>
            <a:r>
              <a:rPr lang="en-US" altLang="zh-TW" b="0" dirty="0"/>
              <a:t>NTPU, 111-NTPU_ORDA-F-003,</a:t>
            </a:r>
            <a:r>
              <a:rPr lang="zh-TW" altLang="en-US" b="0" dirty="0"/>
              <a:t> </a:t>
            </a:r>
            <a:r>
              <a:rPr lang="en-US" altLang="zh-TW" b="0" dirty="0"/>
              <a:t> 2022/01/01~2022/12/31</a:t>
            </a:r>
            <a:endParaRPr lang="en-US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34D8F-18C3-7640-85A9-5C6313A62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504D6-33E0-734E-A30F-A37528CCC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5F36D-3476-8B4A-9E6F-DC6AE12C0FF4}"/>
              </a:ext>
            </a:extLst>
          </p:cNvPr>
          <p:cNvSpPr/>
          <p:nvPr/>
        </p:nvSpPr>
        <p:spPr>
          <a:xfrm>
            <a:off x="3277489" y="6456317"/>
            <a:ext cx="533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https://web.ntpu.edu.tw/~myday/cindex.htm#projects</a:t>
            </a:r>
            <a:endParaRPr lang="en-US" dirty="0"/>
          </a:p>
        </p:txBody>
      </p:sp>
      <p:pic>
        <p:nvPicPr>
          <p:cNvPr id="8" name="Picture 4" descr="http://mail.tku.edu.tw/myday/images/Myday_Photo.jpg">
            <a:extLst>
              <a:ext uri="{FF2B5EF4-FFF2-40B4-BE49-F238E27FC236}">
                <a16:creationId xmlns:a16="http://schemas.microsoft.com/office/drawing/2014/main" id="{177A3DFE-65D6-6440-8E10-8B3E7492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0393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Artificial Intelligence for Text Analytics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Introduction to Artificial Intelligence for Text Analytics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Foundations of Text Analytics: Natural Language Processing (NLP)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Python for Natural Language Processing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Natural Language Processing with Transformers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Classification and Sentiment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Multilingual Named Entity Recognition (NER), Text Similarity and Clustering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Summarization and Topic Models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Generation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Question Answering and Dialogue Systems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Learning, Transfer Learning, Zero-Shot, and Few-Shot Learning for Text Analytics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Artificial Intelligence for Text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840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400" dirty="0">
                <a:solidFill>
                  <a:srgbClr val="C00000"/>
                </a:solidFill>
                <a:ea typeface="Heiti TC Medium" pitchFamily="2" charset="-128"/>
              </a:rPr>
              <a:t>Artificial Intelligence for Text Analytics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Associate 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9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11966</TotalTime>
  <Words>4201</Words>
  <Application>Microsoft Macintosh PowerPoint</Application>
  <PresentationFormat>Widescreen</PresentationFormat>
  <Paragraphs>539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Heiti TC Medium</vt:lpstr>
      <vt:lpstr>Arial</vt:lpstr>
      <vt:lpstr>Calibri</vt:lpstr>
      <vt:lpstr>Office Theme</vt:lpstr>
      <vt:lpstr>Introduction to  Artificial Intelligence for Text Analytics</vt:lpstr>
      <vt:lpstr>Min-Yuh Day, Ph.D.</vt:lpstr>
      <vt:lpstr>Course Syllabus National Taipei University Academic Year 110, 2nd Semester (Spring 2022)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Other References</vt:lpstr>
      <vt:lpstr>Lewis Tunstall, Leandro von Werra, and Thomas Wolf (2022),  Natural Language Processing with Transformers:  Building Language Applications with Hugging Face,  O'Reilly Media.</vt:lpstr>
      <vt:lpstr>Denis Rothman (2021),  Transformers for Natural Language Processing:  Build innovative deep neural network architectures for NLP with Python, PyTorch, TensorFlow, BERT, RoBERTa, and more,  Packt Publishing.</vt:lpstr>
      <vt:lpstr>Savaş Yıldırım and Meysam Asgari-Chenaghlu (2021),  Mastering Transformers:  Build state-of-the-art models from scratch with  advanced natural language processing techniques,  Packt Publishing.</vt:lpstr>
      <vt:lpstr>Sowmya Vajjala, Bodhisattwa Majumder, Anuj Gupta (2020), Practical Natural Language Processing:  A Comprehensive Guide to Building Real-World NLP Systems,  O'Reilly Media.</vt:lpstr>
      <vt:lpstr>Source: Sowmya Vajjala, Bodhisattwa Majumder, Anuj Gupta (2020), Practical Natural Language Processing: A Comprehensive Guide to Building Real-World NLP Systems, O'Reilly Media.</vt:lpstr>
      <vt:lpstr>Artificial Intelligence  (AI) </vt:lpstr>
      <vt:lpstr>Text Analytics  (TA) </vt:lpstr>
      <vt:lpstr>Text Mining  (TM) </vt:lpstr>
      <vt:lpstr>Natural Language Processing (NLP) </vt:lpstr>
      <vt:lpstr>Text Analytics and Text Mining</vt:lpstr>
      <vt:lpstr>Artificial Intelligence  (AI) </vt:lpstr>
      <vt:lpstr>AI, Big Data, Cloud Computing Evolution of Decision Support, Business Intelligence, and Analytics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Text Analytics  (TA) </vt:lpstr>
      <vt:lpstr>Text Analytics</vt:lpstr>
      <vt:lpstr>Text Mining</vt:lpstr>
      <vt:lpstr>Application Areas of Text Mining</vt:lpstr>
      <vt:lpstr>Emotions</vt:lpstr>
      <vt:lpstr>Example of Opinion: review segment on iPhone</vt:lpstr>
      <vt:lpstr>PowerPoint Presentation</vt:lpstr>
      <vt:lpstr>Sentiment Analysis</vt:lpstr>
      <vt:lpstr>Sentiment Classification Techniques</vt:lpstr>
      <vt:lpstr>Text Mining Technologies</vt:lpstr>
      <vt:lpstr> Natural Language Processing  (NLP)</vt:lpstr>
      <vt:lpstr>PowerPoint Presentation</vt:lpstr>
      <vt:lpstr>Text Mining (text data mining)</vt:lpstr>
      <vt:lpstr>Text Mining: the process of extracting interesting and non-trivial  information and knowledge from unstructured text.</vt:lpstr>
      <vt:lpstr>Text Mining: discovery by computer of  new, previously  unknown information,  by automatically  extracting information  from different written resources.</vt:lpstr>
      <vt:lpstr>An example of Text Mining</vt:lpstr>
      <vt:lpstr>Overview of  Information Extraction based  Text Mining Framework</vt:lpstr>
      <vt:lpstr>Natural Language Processing (NLP)</vt:lpstr>
      <vt:lpstr>Natural Language Processing (NLP)</vt:lpstr>
      <vt:lpstr>NLP Tasks</vt:lpstr>
      <vt:lpstr>NLP</vt:lpstr>
      <vt:lpstr>Modern NLP Pipeline</vt:lpstr>
      <vt:lpstr>Modern NLP Pipeline</vt:lpstr>
      <vt:lpstr>Deep Learning NLP</vt:lpstr>
      <vt:lpstr>Transformer (Attention is All You Need)  (Vaswani et al., 2017)</vt:lpstr>
      <vt:lpstr>BERT: Pre-training of Deep Bidirectional Transformers for Language Understanding</vt:lpstr>
      <vt:lpstr>BERT:  Pre-training of Deep  Bidirectional Transformers for Language Understanding</vt:lpstr>
      <vt:lpstr>BERT Bidirectional Encoder Representations from Transformers</vt:lpstr>
      <vt:lpstr>BERT: Pre-training of Deep Bidirectional Transformers for Language Understanding</vt:lpstr>
      <vt:lpstr>Fine-tuning BERT on NLP Tasks</vt:lpstr>
      <vt:lpstr>BERT Sequence-level tasks</vt:lpstr>
      <vt:lpstr>BERT Token-level tasks</vt:lpstr>
      <vt:lpstr>General Language Understanding Evaluation  (GLUE) benchmark  GLUE Test results</vt:lpstr>
      <vt:lpstr>Transformers State-of-the-art Natural Language Processing for TensorFlow 2.0 and PyTorch</vt:lpstr>
      <vt:lpstr>Text Analytics with Python</vt:lpstr>
      <vt:lpstr>PowerPoint Presentation</vt:lpstr>
      <vt:lpstr>spaCy:  Natural Language Processing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Teaching</vt:lpstr>
      <vt:lpstr>Research Project</vt:lpstr>
      <vt:lpstr>Summary</vt:lpstr>
      <vt:lpstr>Artificial Intelligence for Text Analytics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for Text Analytics</dc:title>
  <dc:subject/>
  <dc:creator>Min-Yuh Day</dc:creator>
  <cp:keywords>Artificial Intelligence, Text Analytics, AITA</cp:keywords>
  <dc:description>Artificial Intelligence for Text Analytics</dc:description>
  <cp:lastModifiedBy>imyday@gmail.com</cp:lastModifiedBy>
  <cp:revision>681</cp:revision>
  <cp:lastPrinted>2020-12-23T14:44:17Z</cp:lastPrinted>
  <dcterms:created xsi:type="dcterms:W3CDTF">2019-09-12T03:09:52Z</dcterms:created>
  <dcterms:modified xsi:type="dcterms:W3CDTF">2022-03-01T06:18:53Z</dcterms:modified>
  <cp:category/>
</cp:coreProperties>
</file>