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2029" r:id="rId2"/>
    <p:sldId id="2994" r:id="rId3"/>
    <p:sldId id="2996" r:id="rId4"/>
    <p:sldId id="2995" r:id="rId5"/>
    <p:sldId id="3680" r:id="rId6"/>
    <p:sldId id="3690" r:id="rId7"/>
    <p:sldId id="3692" r:id="rId8"/>
    <p:sldId id="3017" r:id="rId9"/>
    <p:sldId id="3019" r:id="rId10"/>
    <p:sldId id="3018" r:id="rId11"/>
    <p:sldId id="3065" r:id="rId12"/>
    <p:sldId id="3084" r:id="rId13"/>
    <p:sldId id="3094" r:id="rId14"/>
    <p:sldId id="3090" r:id="rId15"/>
    <p:sldId id="3091" r:id="rId16"/>
    <p:sldId id="3092" r:id="rId17"/>
    <p:sldId id="3093" r:id="rId18"/>
    <p:sldId id="3146" r:id="rId19"/>
    <p:sldId id="3239" r:id="rId20"/>
    <p:sldId id="3241" r:id="rId21"/>
    <p:sldId id="3314" r:id="rId22"/>
    <p:sldId id="3417" r:id="rId23"/>
    <p:sldId id="3416" r:id="rId24"/>
    <p:sldId id="3478" r:id="rId25"/>
    <p:sldId id="3595" r:id="rId26"/>
    <p:sldId id="3607" r:id="rId27"/>
    <p:sldId id="3606" r:id="rId28"/>
    <p:sldId id="3673" r:id="rId29"/>
    <p:sldId id="3674" r:id="rId30"/>
    <p:sldId id="3658" r:id="rId31"/>
    <p:sldId id="3663" r:id="rId32"/>
    <p:sldId id="3694" r:id="rId33"/>
    <p:sldId id="3418" r:id="rId34"/>
    <p:sldId id="3322" r:id="rId35"/>
    <p:sldId id="3359" r:id="rId36"/>
    <p:sldId id="3325" r:id="rId37"/>
    <p:sldId id="3326" r:id="rId38"/>
    <p:sldId id="3349" r:id="rId39"/>
    <p:sldId id="3350" r:id="rId40"/>
    <p:sldId id="3351" r:id="rId41"/>
    <p:sldId id="3352" r:id="rId42"/>
    <p:sldId id="3353" r:id="rId43"/>
    <p:sldId id="3360" r:id="rId44"/>
    <p:sldId id="3361" r:id="rId45"/>
    <p:sldId id="3362" r:id="rId46"/>
    <p:sldId id="3354" r:id="rId47"/>
    <p:sldId id="3363" r:id="rId48"/>
    <p:sldId id="3369" r:id="rId49"/>
    <p:sldId id="3370" r:id="rId50"/>
    <p:sldId id="3371" r:id="rId51"/>
    <p:sldId id="3355" r:id="rId52"/>
    <p:sldId id="3372" r:id="rId53"/>
    <p:sldId id="3373" r:id="rId54"/>
    <p:sldId id="3374" r:id="rId55"/>
    <p:sldId id="3375" r:id="rId56"/>
    <p:sldId id="3376" r:id="rId57"/>
    <p:sldId id="3377" r:id="rId58"/>
    <p:sldId id="3378" r:id="rId59"/>
    <p:sldId id="3379" r:id="rId60"/>
    <p:sldId id="3356" r:id="rId61"/>
    <p:sldId id="3357" r:id="rId62"/>
    <p:sldId id="3358" r:id="rId63"/>
    <p:sldId id="3382" r:id="rId64"/>
    <p:sldId id="3391" r:id="rId65"/>
    <p:sldId id="3392" r:id="rId66"/>
    <p:sldId id="3396" r:id="rId67"/>
    <p:sldId id="3397" r:id="rId68"/>
    <p:sldId id="3384" r:id="rId69"/>
    <p:sldId id="3386" r:id="rId70"/>
    <p:sldId id="3398" r:id="rId71"/>
    <p:sldId id="3402" r:id="rId72"/>
    <p:sldId id="3387" r:id="rId73"/>
    <p:sldId id="3399" r:id="rId74"/>
    <p:sldId id="3400" r:id="rId75"/>
    <p:sldId id="3403" r:id="rId76"/>
    <p:sldId id="3407" r:id="rId77"/>
    <p:sldId id="3411" r:id="rId78"/>
    <p:sldId id="3408" r:id="rId79"/>
    <p:sldId id="3412" r:id="rId80"/>
    <p:sldId id="3409" r:id="rId81"/>
    <p:sldId id="3413" r:id="rId82"/>
    <p:sldId id="3410" r:id="rId83"/>
    <p:sldId id="3414" r:id="rId84"/>
    <p:sldId id="3415" r:id="rId85"/>
    <p:sldId id="3695" r:id="rId86"/>
    <p:sldId id="268" r:id="rId87"/>
    <p:sldId id="3025" r:id="rId88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94" autoAdjust="0"/>
    <p:restoredTop sz="92891"/>
  </p:normalViewPr>
  <p:slideViewPr>
    <p:cSldViewPr>
      <p:cViewPr varScale="1">
        <p:scale>
          <a:sx n="99" d="100"/>
          <a:sy n="99" d="100"/>
        </p:scale>
        <p:origin x="17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2021/10/28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2021/10/28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2021/10/28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2021/10/28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2021/10/28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2021/10/28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2021/10/28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2021/10/28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2021/10/28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2021/10/28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2021/10/28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2021/10/28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2021/10/28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2021/10/28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5" Type="http://schemas.openxmlformats.org/officeDocument/2006/relationships/image" Target="../media/image6.png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" TargetMode="Externa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ws.amazon.com/certification/certified-solutions-architect-associate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/" TargetMode="External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hyperlink" Target="https://aws.amazon.com/training/awsacademy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cloud-practitioner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ws.amazon.com/certification/certified-solutions-architect-associate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ws.amazon.com/certification/certified-solutions-architect-associate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ws.amazon.com/certification/certified-solutions-architect-associat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ws.amazon.com/certification/certified-solutions-architect-associate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ws-samples/aws-serverless-airline-bookin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github.com/aws-samples/aws-serverless-airline-book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github.com/aws-samples/aws-serverless-airline-book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yoOeHTp2pg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cloud-practitioner/" TargetMode="External"/><Relationship Id="rId2" Type="http://schemas.openxmlformats.org/officeDocument/2006/relationships/hyperlink" Target="https://aws.amazon.com/training/course-descriptions/cloud-practitioner-essential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ws.amazon.com/certification/certified-solutions-architect-associate/" TargetMode="Externa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75089"/>
            <a:ext cx="8207375" cy="253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Institute of Information Management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National Taipei University</a:t>
            </a:r>
            <a:endParaRPr kumimoji="0" lang="en-US" altLang="zh-TW" sz="18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6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dirty="0">
                <a:solidFill>
                  <a:srgbClr val="898989"/>
                </a:solidFill>
                <a:cs typeface="Times New Roman" pitchFamily="18" charset="0"/>
              </a:rPr>
              <a:t>2021/11/18</a:t>
            </a:r>
            <a:endParaRPr kumimoji="0" lang="zh-TW" altLang="en-US" sz="2500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6FCE0F-C2EA-8046-B2DA-92E24A6449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A34BDED1-F1F5-204A-B6DA-992C3692A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636" y="71465"/>
            <a:ext cx="6552728" cy="1339425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solidFill>
                  <a:schemeClr val="tx2"/>
                </a:solidFill>
              </a:rPr>
              <a:t>軟體工程</a:t>
            </a:r>
            <a:br>
              <a:rPr lang="zh-TW" altLang="en-US" dirty="0">
                <a:solidFill>
                  <a:schemeClr val="tx2"/>
                </a:solidFill>
              </a:rPr>
            </a:br>
            <a:r>
              <a:rPr lang="en-US" altLang="zh-TW" dirty="0">
                <a:solidFill>
                  <a:schemeClr val="tx2"/>
                </a:solidFill>
              </a:rPr>
              <a:t>(Software Engineering)</a:t>
            </a:r>
          </a:p>
        </p:txBody>
      </p:sp>
      <p:sp>
        <p:nvSpPr>
          <p:cNvPr id="12" name="文字方塊 5">
            <a:extLst>
              <a:ext uri="{FF2B5EF4-FFF2-40B4-BE49-F238E27FC236}">
                <a16:creationId xmlns:a16="http://schemas.microsoft.com/office/drawing/2014/main" id="{CB47C35F-F35B-AF46-BF6C-377746D9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442" y="3429000"/>
            <a:ext cx="46811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dirty="0">
                <a:solidFill>
                  <a:srgbClr val="7F7F7F"/>
                </a:solidFill>
              </a:rPr>
              <a:t>1101SE07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dirty="0">
                <a:solidFill>
                  <a:srgbClr val="7F7F7F"/>
                </a:solidFill>
              </a:rPr>
              <a:t>MBA, IM, NTPU </a:t>
            </a:r>
            <a:r>
              <a:rPr kumimoji="0" lang="is-IS" altLang="zh-TW" sz="1600" dirty="0">
                <a:solidFill>
                  <a:srgbClr val="7F7F7F"/>
                </a:solidFill>
              </a:rPr>
              <a:t>(M6131) (Fall 2021)</a:t>
            </a:r>
            <a:br>
              <a:rPr kumimoji="0" lang="is-IS" altLang="zh-TW" sz="1600" dirty="0">
                <a:solidFill>
                  <a:srgbClr val="7F7F7F"/>
                </a:solidFill>
              </a:rPr>
            </a:br>
            <a:r>
              <a:rPr kumimoji="0" lang="en-US" altLang="ja-JP" sz="1600" dirty="0">
                <a:solidFill>
                  <a:srgbClr val="7F7F7F"/>
                </a:solidFill>
              </a:rPr>
              <a:t> Thu 11, 12, 13 (19:25-22:10) (209)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642F81-C81E-5F4D-A185-542750238E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0511" y="4717652"/>
            <a:ext cx="421513" cy="511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5043A7-D8CA-AF44-A21C-29BC060581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496" y="5149968"/>
            <a:ext cx="511280" cy="511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2B377C-CA70-284D-891C-0ECB15F29C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5691" y="5145274"/>
            <a:ext cx="511280" cy="511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703043-6CA3-644F-980A-8305B707C4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158" y="4195264"/>
            <a:ext cx="935665" cy="421967"/>
          </a:xfrm>
          <a:prstGeom prst="rect">
            <a:avLst/>
          </a:prstGeom>
        </p:spPr>
      </p:pic>
      <p:sp>
        <p:nvSpPr>
          <p:cNvPr id="24" name="標題 1">
            <a:extLst>
              <a:ext uri="{FF2B5EF4-FFF2-40B4-BE49-F238E27FC236}">
                <a16:creationId xmlns:a16="http://schemas.microsoft.com/office/drawing/2014/main" id="{C25128F7-36FB-9842-8E0A-8BE91DBB3343}"/>
              </a:ext>
            </a:extLst>
          </p:cNvPr>
          <p:cNvSpPr txBox="1">
            <a:spLocks/>
          </p:cNvSpPr>
          <p:nvPr/>
        </p:nvSpPr>
        <p:spPr bwMode="auto">
          <a:xfrm>
            <a:off x="179512" y="1485354"/>
            <a:ext cx="8784976" cy="201565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000" b="1" dirty="0">
                <a:solidFill>
                  <a:srgbClr val="C00000"/>
                </a:solidFill>
                <a:ea typeface="標楷體" pitchFamily="65" charset="-120"/>
              </a:rPr>
              <a:t>雲端運算與雲軟體架構 </a:t>
            </a:r>
            <a:br>
              <a:rPr lang="zh-TW" altLang="en-US" sz="50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4400" b="1" dirty="0">
                <a:solidFill>
                  <a:srgbClr val="C00000"/>
                </a:solidFill>
                <a:ea typeface="標楷體" pitchFamily="65" charset="-120"/>
              </a:rPr>
              <a:t>(Cloud Computing and </a:t>
            </a:r>
            <a:br>
              <a:rPr lang="en-US" altLang="zh-TW" sz="44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4400" b="1" dirty="0">
                <a:solidFill>
                  <a:srgbClr val="C00000"/>
                </a:solidFill>
                <a:ea typeface="標楷體" pitchFamily="65" charset="-120"/>
              </a:rPr>
              <a:t>Cloud Software Architecture)</a:t>
            </a:r>
          </a:p>
        </p:txBody>
      </p:sp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2940D-C259-8D4C-B1EA-4CEB2ABAF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50" y="0"/>
            <a:ext cx="8229600" cy="1391588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Technical interactions of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product managers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8F833-D1B4-084E-A918-4CD2DC9A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043E4-D1E5-D94A-BCB4-D613CC7A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2472AC1-5622-5044-9808-14F0C4975DF3}"/>
              </a:ext>
            </a:extLst>
          </p:cNvPr>
          <p:cNvSpPr/>
          <p:nvPr/>
        </p:nvSpPr>
        <p:spPr>
          <a:xfrm>
            <a:off x="3637916" y="3095358"/>
            <a:ext cx="1961226" cy="174386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Product manager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FFAC8EA-274E-6845-BC78-923E0F4B1DD8}"/>
              </a:ext>
            </a:extLst>
          </p:cNvPr>
          <p:cNvCxnSpPr>
            <a:cxnSpLocks/>
          </p:cNvCxnSpPr>
          <p:nvPr/>
        </p:nvCxnSpPr>
        <p:spPr>
          <a:xfrm flipH="1" flipV="1">
            <a:off x="4612573" y="2534906"/>
            <a:ext cx="11913" cy="560452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A3CAFD3-1096-4A49-B367-BF0108CA1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2564904"/>
            <a:ext cx="1962729" cy="1017670"/>
          </a:xfrm>
          <a:prstGeom prst="roundRect">
            <a:avLst>
              <a:gd name="adj" fmla="val 7883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dirty="0">
                <a:latin typeface="+mn-lt"/>
                <a:ea typeface="+mn-ea"/>
              </a:rPr>
              <a:t>Product </a:t>
            </a:r>
            <a:br>
              <a:rPr lang="en-US" sz="2200" dirty="0">
                <a:latin typeface="+mn-lt"/>
                <a:ea typeface="+mn-ea"/>
              </a:rPr>
            </a:br>
            <a:r>
              <a:rPr lang="en-US" sz="2200" dirty="0">
                <a:latin typeface="+mn-lt"/>
                <a:ea typeface="+mn-ea"/>
              </a:rPr>
              <a:t>backlog management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A5EA15E-1EE4-BB4F-B800-8A06560A3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7165" y="1517236"/>
            <a:ext cx="1962729" cy="1017670"/>
          </a:xfrm>
          <a:prstGeom prst="roundRect">
            <a:avLst>
              <a:gd name="adj" fmla="val 7883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dirty="0">
                <a:latin typeface="+mn-lt"/>
                <a:ea typeface="+mn-ea"/>
              </a:rPr>
              <a:t>Product </a:t>
            </a:r>
            <a:br>
              <a:rPr lang="en-US" sz="2200" dirty="0">
                <a:latin typeface="+mn-lt"/>
                <a:ea typeface="+mn-ea"/>
              </a:rPr>
            </a:br>
            <a:r>
              <a:rPr lang="en-US" sz="2200" dirty="0">
                <a:latin typeface="+mn-lt"/>
                <a:ea typeface="+mn-ea"/>
              </a:rPr>
              <a:t>vision management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532AB51-04A7-3D45-A465-5343822D1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642" y="4365104"/>
            <a:ext cx="1962729" cy="1017670"/>
          </a:xfrm>
          <a:prstGeom prst="roundRect">
            <a:avLst>
              <a:gd name="adj" fmla="val 7883"/>
            </a:avLst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dirty="0">
                <a:latin typeface="+mn-lt"/>
                <a:ea typeface="+mn-ea"/>
              </a:rPr>
              <a:t>Acceptance </a:t>
            </a:r>
            <a:br>
              <a:rPr lang="en-US" sz="2200" dirty="0">
                <a:latin typeface="+mn-lt"/>
                <a:ea typeface="+mn-ea"/>
              </a:rPr>
            </a:br>
            <a:r>
              <a:rPr lang="en-US" sz="2200" dirty="0">
                <a:latin typeface="+mn-lt"/>
                <a:ea typeface="+mn-ea"/>
              </a:rPr>
              <a:t>testing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F2110A9-5DD6-8C4E-8E1F-E46C8E266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828" y="5368713"/>
            <a:ext cx="1807402" cy="1157183"/>
          </a:xfrm>
          <a:prstGeom prst="roundRect">
            <a:avLst>
              <a:gd name="adj" fmla="val 7883"/>
            </a:avLst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dirty="0">
                <a:latin typeface="+mn-lt"/>
                <a:ea typeface="+mn-ea"/>
              </a:rPr>
              <a:t>User </a:t>
            </a:r>
            <a:br>
              <a:rPr lang="en-US" sz="2200" dirty="0">
                <a:latin typeface="+mn-lt"/>
                <a:ea typeface="+mn-ea"/>
              </a:rPr>
            </a:br>
            <a:r>
              <a:rPr lang="en-US" sz="2200" dirty="0">
                <a:latin typeface="+mn-lt"/>
                <a:ea typeface="+mn-ea"/>
              </a:rPr>
              <a:t>interface </a:t>
            </a:r>
            <a:br>
              <a:rPr lang="en-US" sz="2200" dirty="0">
                <a:latin typeface="+mn-lt"/>
                <a:ea typeface="+mn-ea"/>
              </a:rPr>
            </a:br>
            <a:r>
              <a:rPr lang="en-US" sz="2200" dirty="0">
                <a:latin typeface="+mn-lt"/>
                <a:ea typeface="+mn-ea"/>
              </a:rPr>
              <a:t>design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9647544-1085-F444-BF6C-2A7BCD12B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9671" y="4365104"/>
            <a:ext cx="1962729" cy="1017670"/>
          </a:xfrm>
          <a:prstGeom prst="roundRect">
            <a:avLst>
              <a:gd name="adj" fmla="val 7883"/>
            </a:avLst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dirty="0">
                <a:latin typeface="+mn-lt"/>
                <a:ea typeface="+mn-ea"/>
              </a:rPr>
              <a:t>Customer </a:t>
            </a:r>
            <a:br>
              <a:rPr lang="en-US" sz="2200" dirty="0">
                <a:latin typeface="+mn-lt"/>
                <a:ea typeface="+mn-ea"/>
              </a:rPr>
            </a:br>
            <a:r>
              <a:rPr lang="en-US" sz="2200" dirty="0">
                <a:latin typeface="+mn-lt"/>
                <a:ea typeface="+mn-ea"/>
              </a:rPr>
              <a:t>testing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9A1516E-1840-F34F-821B-D6419C620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9671" y="2564904"/>
            <a:ext cx="1962729" cy="1017670"/>
          </a:xfrm>
          <a:prstGeom prst="roundRect">
            <a:avLst>
              <a:gd name="adj" fmla="val 7883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dirty="0">
                <a:latin typeface="+mn-lt"/>
                <a:ea typeface="+mn-ea"/>
              </a:rPr>
              <a:t>User stories </a:t>
            </a:r>
            <a:br>
              <a:rPr lang="en-US" sz="2200" dirty="0">
                <a:latin typeface="+mn-lt"/>
                <a:ea typeface="+mn-ea"/>
              </a:rPr>
            </a:br>
            <a:r>
              <a:rPr lang="en-US" sz="2200" dirty="0">
                <a:latin typeface="+mn-lt"/>
                <a:ea typeface="+mn-ea"/>
              </a:rPr>
              <a:t> and </a:t>
            </a:r>
            <a:br>
              <a:rPr lang="en-US" sz="2200" dirty="0">
                <a:latin typeface="+mn-lt"/>
                <a:ea typeface="+mn-ea"/>
              </a:rPr>
            </a:br>
            <a:r>
              <a:rPr lang="en-US" sz="2200" dirty="0">
                <a:latin typeface="+mn-lt"/>
                <a:ea typeface="+mn-ea"/>
              </a:rPr>
              <a:t>scenarios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B560C62-2788-E141-AC3E-A199E695708B}"/>
              </a:ext>
            </a:extLst>
          </p:cNvPr>
          <p:cNvCxnSpPr>
            <a:cxnSpLocks/>
          </p:cNvCxnSpPr>
          <p:nvPr/>
        </p:nvCxnSpPr>
        <p:spPr>
          <a:xfrm flipH="1" flipV="1">
            <a:off x="4600660" y="4823744"/>
            <a:ext cx="11913" cy="560452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DED2CB2-17ED-8145-B6D5-479F97D69BA3}"/>
              </a:ext>
            </a:extLst>
          </p:cNvPr>
          <p:cNvCxnSpPr>
            <a:cxnSpLocks/>
            <a:stCxn id="8" idx="1"/>
            <a:endCxn id="25" idx="3"/>
          </p:cNvCxnSpPr>
          <p:nvPr/>
        </p:nvCxnSpPr>
        <p:spPr>
          <a:xfrm flipH="1" flipV="1">
            <a:off x="2934329" y="3073739"/>
            <a:ext cx="990802" cy="277003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7E40601-CBB1-2E45-9950-1EA9B9D59C06}"/>
              </a:ext>
            </a:extLst>
          </p:cNvPr>
          <p:cNvCxnSpPr>
            <a:cxnSpLocks/>
            <a:stCxn id="8" idx="3"/>
            <a:endCxn id="27" idx="3"/>
          </p:cNvCxnSpPr>
          <p:nvPr/>
        </p:nvCxnSpPr>
        <p:spPr>
          <a:xfrm flipH="1">
            <a:off x="2966371" y="4583843"/>
            <a:ext cx="958760" cy="290096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EAF0EF7-6B7B-9142-88BA-E3366C4FA14E}"/>
              </a:ext>
            </a:extLst>
          </p:cNvPr>
          <p:cNvCxnSpPr>
            <a:cxnSpLocks/>
            <a:stCxn id="8" idx="5"/>
            <a:endCxn id="30" idx="1"/>
          </p:cNvCxnSpPr>
          <p:nvPr/>
        </p:nvCxnSpPr>
        <p:spPr>
          <a:xfrm>
            <a:off x="5311927" y="4583843"/>
            <a:ext cx="897744" cy="290096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A5ADFAA-8A60-354E-92F0-4E186229AA9C}"/>
              </a:ext>
            </a:extLst>
          </p:cNvPr>
          <p:cNvCxnSpPr>
            <a:cxnSpLocks/>
            <a:stCxn id="8" idx="7"/>
            <a:endCxn id="31" idx="1"/>
          </p:cNvCxnSpPr>
          <p:nvPr/>
        </p:nvCxnSpPr>
        <p:spPr>
          <a:xfrm flipV="1">
            <a:off x="5311927" y="3073739"/>
            <a:ext cx="897744" cy="277003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675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06107-ACB8-8043-AE51-A250C2BEA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88640"/>
            <a:ext cx="8929563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Software Development Life Cycle </a:t>
            </a:r>
            <a:r>
              <a:rPr lang="en-US" sz="2400" dirty="0">
                <a:solidFill>
                  <a:schemeClr val="tx2"/>
                </a:solidFill>
              </a:rPr>
              <a:t>(SDLC)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The waterfall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95118-C47B-5F49-B125-5F0A919AD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A9A958F-91EC-E34B-A881-86AE4075C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90" y="1670019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Requirements </a:t>
            </a:r>
            <a:br>
              <a:rPr lang="en-US" dirty="0">
                <a:latin typeface="+mn-lt"/>
                <a:ea typeface="+mn-ea"/>
              </a:rPr>
            </a:br>
            <a:r>
              <a:rPr lang="en-US" dirty="0">
                <a:latin typeface="+mn-lt"/>
                <a:ea typeface="+mn-ea"/>
              </a:rPr>
              <a:t>definition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83D832D-73E8-8F4A-AFFA-068082B57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1174" y="2663754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System and Software design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5D50CBC-2606-A942-B96C-D6596FAB0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0522" y="3667004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Implementation and unit testing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A33732E-8DB7-494E-8310-2C66B049C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7745" y="4590106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Integration and system testing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423AB6A-7872-C249-80C3-4D99C08C9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240" y="5592653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Operation and maintenance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5713B6F8-7E0B-6D42-836B-0511318A58BA}"/>
              </a:ext>
            </a:extLst>
          </p:cNvPr>
          <p:cNvCxnSpPr>
            <a:stCxn id="6" idx="3"/>
            <a:endCxn id="7" idx="0"/>
          </p:cNvCxnSpPr>
          <p:nvPr/>
        </p:nvCxnSpPr>
        <p:spPr>
          <a:xfrm>
            <a:off x="2079928" y="2100361"/>
            <a:ext cx="795615" cy="563393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60D15B15-F223-124D-95EE-3354069FE8EF}"/>
              </a:ext>
            </a:extLst>
          </p:cNvPr>
          <p:cNvCxnSpPr>
            <a:cxnSpLocks/>
            <a:stCxn id="7" idx="3"/>
            <a:endCxn id="8" idx="0"/>
          </p:cNvCxnSpPr>
          <p:nvPr/>
        </p:nvCxnSpPr>
        <p:spPr>
          <a:xfrm>
            <a:off x="3779912" y="3094096"/>
            <a:ext cx="684979" cy="572908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65E72B4D-3F99-3546-B8EC-D07EE18CEEC5}"/>
              </a:ext>
            </a:extLst>
          </p:cNvPr>
          <p:cNvCxnSpPr>
            <a:cxnSpLocks/>
            <a:stCxn id="8" idx="3"/>
            <a:endCxn id="9" idx="0"/>
          </p:cNvCxnSpPr>
          <p:nvPr/>
        </p:nvCxnSpPr>
        <p:spPr>
          <a:xfrm>
            <a:off x="5369260" y="4097346"/>
            <a:ext cx="712854" cy="492760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AB950C16-F3DB-A542-A012-AA15A7275720}"/>
              </a:ext>
            </a:extLst>
          </p:cNvPr>
          <p:cNvCxnSpPr>
            <a:cxnSpLocks/>
            <a:stCxn id="9" idx="3"/>
            <a:endCxn id="10" idx="0"/>
          </p:cNvCxnSpPr>
          <p:nvPr/>
        </p:nvCxnSpPr>
        <p:spPr>
          <a:xfrm>
            <a:off x="6986483" y="5020448"/>
            <a:ext cx="650126" cy="572205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6EE27BCA-556C-614A-BB49-DDEB2B603352}"/>
              </a:ext>
            </a:extLst>
          </p:cNvPr>
          <p:cNvCxnSpPr>
            <a:cxnSpLocks/>
            <a:endCxn id="9" idx="2"/>
          </p:cNvCxnSpPr>
          <p:nvPr/>
        </p:nvCxnSpPr>
        <p:spPr>
          <a:xfrm rot="10800000">
            <a:off x="6082114" y="5450789"/>
            <a:ext cx="650126" cy="572206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11B03968-A895-364D-B1FE-8C285A585806}"/>
              </a:ext>
            </a:extLst>
          </p:cNvPr>
          <p:cNvCxnSpPr>
            <a:cxnSpLocks/>
            <a:endCxn id="8" idx="2"/>
          </p:cNvCxnSpPr>
          <p:nvPr/>
        </p:nvCxnSpPr>
        <p:spPr>
          <a:xfrm rot="10800000">
            <a:off x="4464891" y="4527688"/>
            <a:ext cx="2216792" cy="149530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BF98DC7C-98C4-1F4A-A84E-D469D700A067}"/>
              </a:ext>
            </a:extLst>
          </p:cNvPr>
          <p:cNvCxnSpPr>
            <a:cxnSpLocks/>
            <a:stCxn id="10" idx="1"/>
            <a:endCxn id="7" idx="2"/>
          </p:cNvCxnSpPr>
          <p:nvPr/>
        </p:nvCxnSpPr>
        <p:spPr>
          <a:xfrm rot="10800000">
            <a:off x="2875544" y="3524437"/>
            <a:ext cx="3856697" cy="2498558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3404DA58-E4DB-2A4F-88D8-E3DF3DBDA9F2}"/>
              </a:ext>
            </a:extLst>
          </p:cNvPr>
          <p:cNvCxnSpPr>
            <a:cxnSpLocks/>
            <a:stCxn id="10" idx="1"/>
            <a:endCxn id="6" idx="2"/>
          </p:cNvCxnSpPr>
          <p:nvPr/>
        </p:nvCxnSpPr>
        <p:spPr>
          <a:xfrm rot="10800000">
            <a:off x="1175560" y="2530703"/>
            <a:ext cx="5556681" cy="3492293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7F45DC00-2FBD-EF44-A879-A63DCAA5E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(2015), Software Engineering, 10th Edition, Pearson.</a:t>
            </a:r>
          </a:p>
        </p:txBody>
      </p:sp>
    </p:spTree>
    <p:extLst>
      <p:ext uri="{BB962C8B-B14F-4D97-AF65-F5344CB8AC3E}">
        <p14:creationId xmlns:p14="http://schemas.microsoft.com/office/powerpoint/2010/main" val="1968145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F4003-70CE-1C4B-8D04-E377B30A3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42925"/>
            <a:ext cx="8388003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Plan-based and Agile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3BCCC-8979-DB48-A55A-2607F6E92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CB8732F-9CC3-254D-96BF-A595CE372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6856" y="2264252"/>
            <a:ext cx="1584176" cy="720080"/>
          </a:xfrm>
          <a:prstGeom prst="roundRect">
            <a:avLst>
              <a:gd name="adj" fmla="val 9274"/>
            </a:avLst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Requirements </a:t>
            </a:r>
            <a:br>
              <a:rPr lang="en-US" dirty="0">
                <a:latin typeface="+mn-lt"/>
                <a:ea typeface="+mn-ea"/>
              </a:rPr>
            </a:br>
            <a:r>
              <a:rPr lang="en-US" dirty="0">
                <a:latin typeface="+mn-lt"/>
                <a:ea typeface="+mn-ea"/>
              </a:rPr>
              <a:t>specification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8E97ABE-E234-B24E-93C3-8D7267262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2193951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Requirements </a:t>
            </a:r>
            <a:br>
              <a:rPr lang="en-US" dirty="0">
                <a:latin typeface="+mn-lt"/>
                <a:ea typeface="+mn-ea"/>
              </a:rPr>
            </a:br>
            <a:r>
              <a:rPr lang="en-US" dirty="0">
                <a:latin typeface="+mn-lt"/>
                <a:ea typeface="+mn-ea"/>
              </a:rPr>
              <a:t>engineering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B9B2A56-7BC7-FF49-B2FE-9D6243E74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8527" y="2193951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Design and implementation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58FAFFD-4F61-334F-8F04-013342838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08" y="4941168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Requirements </a:t>
            </a:r>
            <a:br>
              <a:rPr lang="en-US" dirty="0">
                <a:latin typeface="+mn-lt"/>
                <a:ea typeface="+mn-ea"/>
              </a:rPr>
            </a:br>
            <a:r>
              <a:rPr lang="en-US" dirty="0">
                <a:latin typeface="+mn-lt"/>
                <a:ea typeface="+mn-ea"/>
              </a:rPr>
              <a:t>engineering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EFF814C-1A7D-024A-A7D3-91789FEB9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545" y="4941168"/>
            <a:ext cx="1808738" cy="86068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Design and implementation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969FA192-6CB8-2F44-BE9B-253D39C048D8}"/>
              </a:ext>
            </a:extLst>
          </p:cNvPr>
          <p:cNvSpPr/>
          <p:nvPr/>
        </p:nvSpPr>
        <p:spPr>
          <a:xfrm>
            <a:off x="3491880" y="4437111"/>
            <a:ext cx="2160240" cy="1475121"/>
          </a:xfrm>
          <a:prstGeom prst="arc">
            <a:avLst>
              <a:gd name="adj1" fmla="val 11598803"/>
              <a:gd name="adj2" fmla="val 20782976"/>
            </a:avLst>
          </a:prstGeom>
          <a:noFill/>
          <a:ln w="381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BD6BB434-3CBA-6C40-B79B-C000F4590C26}"/>
              </a:ext>
            </a:extLst>
          </p:cNvPr>
          <p:cNvSpPr/>
          <p:nvPr/>
        </p:nvSpPr>
        <p:spPr>
          <a:xfrm>
            <a:off x="2339752" y="4589511"/>
            <a:ext cx="4464496" cy="1719809"/>
          </a:xfrm>
          <a:prstGeom prst="arc">
            <a:avLst>
              <a:gd name="adj1" fmla="val 629487"/>
              <a:gd name="adj2" fmla="val 10150990"/>
            </a:avLst>
          </a:prstGeom>
          <a:noFill/>
          <a:ln w="381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4F967C7C-A30E-B345-8978-9D4245F900E7}"/>
              </a:ext>
            </a:extLst>
          </p:cNvPr>
          <p:cNvSpPr/>
          <p:nvPr/>
        </p:nvSpPr>
        <p:spPr>
          <a:xfrm>
            <a:off x="1907401" y="1790649"/>
            <a:ext cx="5068073" cy="1822063"/>
          </a:xfrm>
          <a:prstGeom prst="arc">
            <a:avLst>
              <a:gd name="adj1" fmla="val 673640"/>
              <a:gd name="adj2" fmla="val 10250129"/>
            </a:avLst>
          </a:prstGeom>
          <a:noFill/>
          <a:ln w="381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BB49CD8C-3F9C-1946-AF3E-F92B3E18671F}"/>
              </a:ext>
            </a:extLst>
          </p:cNvPr>
          <p:cNvSpPr/>
          <p:nvPr/>
        </p:nvSpPr>
        <p:spPr>
          <a:xfrm>
            <a:off x="6474897" y="1855539"/>
            <a:ext cx="1193447" cy="960750"/>
          </a:xfrm>
          <a:prstGeom prst="arc">
            <a:avLst>
              <a:gd name="adj1" fmla="val 11598803"/>
              <a:gd name="adj2" fmla="val 659380"/>
            </a:avLst>
          </a:prstGeom>
          <a:noFill/>
          <a:ln w="381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F66C27CD-6966-5C45-B29F-BE36DBE47AC1}"/>
              </a:ext>
            </a:extLst>
          </p:cNvPr>
          <p:cNvSpPr/>
          <p:nvPr/>
        </p:nvSpPr>
        <p:spPr>
          <a:xfrm>
            <a:off x="1619672" y="1805943"/>
            <a:ext cx="1193447" cy="960750"/>
          </a:xfrm>
          <a:prstGeom prst="arc">
            <a:avLst>
              <a:gd name="adj1" fmla="val 11598803"/>
              <a:gd name="adj2" fmla="val 659380"/>
            </a:avLst>
          </a:prstGeom>
          <a:noFill/>
          <a:ln w="381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AAB656A-C08C-A84F-8C0A-29798DAA603E}"/>
              </a:ext>
            </a:extLst>
          </p:cNvPr>
          <p:cNvCxnSpPr>
            <a:cxnSpLocks/>
            <a:stCxn id="7" idx="3"/>
            <a:endCxn id="6" idx="1"/>
          </p:cNvCxnSpPr>
          <p:nvPr/>
        </p:nvCxnSpPr>
        <p:spPr>
          <a:xfrm flipV="1">
            <a:off x="2852346" y="2624292"/>
            <a:ext cx="77451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25CEA0-5DCF-A84D-A12E-95366EA835A7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5211032" y="2624292"/>
            <a:ext cx="677495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45B936D-40E5-CE40-8BDE-8D2D13B64AC4}"/>
              </a:ext>
            </a:extLst>
          </p:cNvPr>
          <p:cNvSpPr txBox="1"/>
          <p:nvPr/>
        </p:nvSpPr>
        <p:spPr>
          <a:xfrm>
            <a:off x="727202" y="4514601"/>
            <a:ext cx="258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Agile development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1BBF84-FFF3-0547-B3F1-8EDCBD57A11B}"/>
              </a:ext>
            </a:extLst>
          </p:cNvPr>
          <p:cNvSpPr txBox="1"/>
          <p:nvPr/>
        </p:nvSpPr>
        <p:spPr>
          <a:xfrm>
            <a:off x="271705" y="1340768"/>
            <a:ext cx="3364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Plan-based development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E1A086-DAAE-DE49-8E09-72CC4F20BF04}"/>
              </a:ext>
            </a:extLst>
          </p:cNvPr>
          <p:cNvSpPr txBox="1"/>
          <p:nvPr/>
        </p:nvSpPr>
        <p:spPr>
          <a:xfrm>
            <a:off x="2513341" y="3645024"/>
            <a:ext cx="4041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Requirements change requests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BFB92F3-2C50-9E45-99FF-A1DA687B9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360835"/>
            <a:ext cx="8568951" cy="2721207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B40B72B-A736-8D41-BAD3-17CFFC2D8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05" y="4240254"/>
            <a:ext cx="8568951" cy="2279610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F8C12879-4ED1-3F43-990A-E19146D63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(2015), Software Engineering, 10th Edition, Pearson.</a:t>
            </a:r>
          </a:p>
        </p:txBody>
      </p:sp>
    </p:spTree>
    <p:extLst>
      <p:ext uri="{BB962C8B-B14F-4D97-AF65-F5344CB8AC3E}">
        <p14:creationId xmlns:p14="http://schemas.microsoft.com/office/powerpoint/2010/main" val="3448604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310C-0562-6C41-AEDD-99C0FAC8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The Continuum of Life Cycles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6F69D-FD14-7B4F-A6E4-2B2A87857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465C67-23E6-1F4A-AB5B-83F9C4AC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Project Management Institute (2017), Agile Practice Guide, Project Management Institute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A04CE6-8008-0740-B484-099DDAA62B0F}"/>
              </a:ext>
            </a:extLst>
          </p:cNvPr>
          <p:cNvCxnSpPr>
            <a:cxnSpLocks/>
          </p:cNvCxnSpPr>
          <p:nvPr/>
        </p:nvCxnSpPr>
        <p:spPr>
          <a:xfrm>
            <a:off x="2195736" y="5805264"/>
            <a:ext cx="547260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CC744E3-94F6-B04F-A4C8-9044C2AD2B7B}"/>
              </a:ext>
            </a:extLst>
          </p:cNvPr>
          <p:cNvCxnSpPr>
            <a:cxnSpLocks/>
          </p:cNvCxnSpPr>
          <p:nvPr/>
        </p:nvCxnSpPr>
        <p:spPr>
          <a:xfrm flipV="1">
            <a:off x="2195736" y="1340768"/>
            <a:ext cx="0" cy="44644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F32194A-FC68-4F4A-835E-301D04771E46}"/>
              </a:ext>
            </a:extLst>
          </p:cNvPr>
          <p:cNvSpPr txBox="1"/>
          <p:nvPr/>
        </p:nvSpPr>
        <p:spPr>
          <a:xfrm>
            <a:off x="5940152" y="5149644"/>
            <a:ext cx="1613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Iterative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7BAA53-9E12-4D45-A568-81B554EBFE43}"/>
              </a:ext>
            </a:extLst>
          </p:cNvPr>
          <p:cNvSpPr txBox="1"/>
          <p:nvPr/>
        </p:nvSpPr>
        <p:spPr>
          <a:xfrm>
            <a:off x="2400800" y="5149644"/>
            <a:ext cx="1883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FD77F3-C42B-E04F-9ED4-49517A58EA6F}"/>
              </a:ext>
            </a:extLst>
          </p:cNvPr>
          <p:cNvSpPr txBox="1"/>
          <p:nvPr/>
        </p:nvSpPr>
        <p:spPr>
          <a:xfrm>
            <a:off x="2339752" y="1710220"/>
            <a:ext cx="2230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Incremental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CFEF0C-46E5-624E-91C7-9BA04E533506}"/>
              </a:ext>
            </a:extLst>
          </p:cNvPr>
          <p:cNvSpPr txBox="1"/>
          <p:nvPr/>
        </p:nvSpPr>
        <p:spPr>
          <a:xfrm>
            <a:off x="6416459" y="1764105"/>
            <a:ext cx="1035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Agile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78A967-CF89-1A41-B280-158639D24E54}"/>
              </a:ext>
            </a:extLst>
          </p:cNvPr>
          <p:cNvSpPr txBox="1"/>
          <p:nvPr/>
        </p:nvSpPr>
        <p:spPr>
          <a:xfrm>
            <a:off x="3678053" y="6063855"/>
            <a:ext cx="2068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Degree of Change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C15C9C-A136-2C44-8E8C-3018F1A25288}"/>
              </a:ext>
            </a:extLst>
          </p:cNvPr>
          <p:cNvSpPr txBox="1"/>
          <p:nvPr/>
        </p:nvSpPr>
        <p:spPr>
          <a:xfrm rot="16200000">
            <a:off x="236403" y="3488452"/>
            <a:ext cx="2508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Frequency of Delivery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D655B4-6473-284A-A7DC-77B1A4C4131E}"/>
              </a:ext>
            </a:extLst>
          </p:cNvPr>
          <p:cNvSpPr txBox="1"/>
          <p:nvPr/>
        </p:nvSpPr>
        <p:spPr>
          <a:xfrm rot="16200000">
            <a:off x="1628695" y="5372549"/>
            <a:ext cx="52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ECB1B-2028-B84B-8DBC-ED8CAEFB3982}"/>
              </a:ext>
            </a:extLst>
          </p:cNvPr>
          <p:cNvSpPr txBox="1"/>
          <p:nvPr/>
        </p:nvSpPr>
        <p:spPr>
          <a:xfrm rot="16200000">
            <a:off x="1596809" y="1524987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High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91A8C9-4BC3-2744-B696-6C4FFAB3FFCF}"/>
              </a:ext>
            </a:extLst>
          </p:cNvPr>
          <p:cNvSpPr txBox="1"/>
          <p:nvPr/>
        </p:nvSpPr>
        <p:spPr>
          <a:xfrm>
            <a:off x="2128243" y="5867980"/>
            <a:ext cx="56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A00467-8644-7C44-9EAA-718831C78469}"/>
              </a:ext>
            </a:extLst>
          </p:cNvPr>
          <p:cNvSpPr txBox="1"/>
          <p:nvPr/>
        </p:nvSpPr>
        <p:spPr>
          <a:xfrm>
            <a:off x="7077765" y="5877272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</a:t>
            </a:r>
          </a:p>
        </p:txBody>
      </p:sp>
      <p:sp>
        <p:nvSpPr>
          <p:cNvPr id="25" name="Up-Down Arrow 24">
            <a:extLst>
              <a:ext uri="{FF2B5EF4-FFF2-40B4-BE49-F238E27FC236}">
                <a16:creationId xmlns:a16="http://schemas.microsoft.com/office/drawing/2014/main" id="{2445BDD8-CB4D-5545-9BE0-BA1744B2037E}"/>
              </a:ext>
            </a:extLst>
          </p:cNvPr>
          <p:cNvSpPr/>
          <p:nvPr/>
        </p:nvSpPr>
        <p:spPr>
          <a:xfrm rot="2700925">
            <a:off x="4184106" y="1723163"/>
            <a:ext cx="1440160" cy="3979443"/>
          </a:xfrm>
          <a:prstGeom prst="upDownArrow">
            <a:avLst>
              <a:gd name="adj1" fmla="val 63410"/>
              <a:gd name="adj2" fmla="val 70232"/>
            </a:avLst>
          </a:prstGeom>
          <a:solidFill>
            <a:srgbClr val="FFD5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3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310C-0562-6C41-AEDD-99C0FAC81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Predictive Life Cycle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6F69D-FD14-7B4F-A6E4-2B2A87857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465C67-23E6-1F4A-AB5B-83F9C4AC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Project Management Institute (2017), Agile Practice Guide, Project Management Institute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00FAB96-6CA6-C84C-BC09-2F218226D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912" y="2942946"/>
            <a:ext cx="1343784" cy="918102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Analyze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2F0C49-0C9B-A349-A0FE-704737E52AE3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1835696" y="3401997"/>
            <a:ext cx="37583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F0D68B3-74C9-A341-9C2E-7FE71E736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1530" y="2942946"/>
            <a:ext cx="1343784" cy="918102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Design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8C49311-C68C-7C41-A2D6-48D129FED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1148" y="2942946"/>
            <a:ext cx="1343784" cy="918102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Build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3C33793-94ED-6B47-9E82-B87039CC9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0766" y="2942946"/>
            <a:ext cx="1343784" cy="918102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Test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C831C68-5249-B548-83DF-D9C10556F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0383" y="2942946"/>
            <a:ext cx="1343784" cy="918102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Deliver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18C3B97-8D4B-344C-BF02-08D3156CA41A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3555314" y="3401997"/>
            <a:ext cx="37583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64CB77-6170-5342-AFAC-BA4CE372E62E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5274932" y="3401997"/>
            <a:ext cx="37583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723A19-86FF-8941-9FBE-B02D825AA54B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6994550" y="3401997"/>
            <a:ext cx="37583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076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310C-0562-6C41-AEDD-99C0FAC81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Iterative Life Cycle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6F69D-FD14-7B4F-A6E4-2B2A87857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465C67-23E6-1F4A-AB5B-83F9C4AC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Project Management Institute (2017), Agile Practice Guide, Project Management Institute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25D02D6-4FD3-2348-AFED-F77A9CDDA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3645024"/>
            <a:ext cx="1656184" cy="1080120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Analyze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4A5F37E-AC6A-0541-B062-0B938318CCC7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2123728" y="4185084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D3C769D-A14E-014E-869D-77C03B94D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792" y="3645024"/>
            <a:ext cx="1656184" cy="1080120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Analyze</a:t>
            </a:r>
          </a:p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Design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5251283-A15F-DD44-8B38-13646FAD9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040" y="3645024"/>
            <a:ext cx="1656184" cy="1080120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Build</a:t>
            </a:r>
          </a:p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Test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CC4DFCA-6C1E-CB49-80F0-800A6E500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288" y="3645024"/>
            <a:ext cx="1656184" cy="1080120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Deliver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60287C-833C-F74F-ADF9-2D60018CBD12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>
            <a:off x="4355976" y="4185084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2BCCD76-CAEE-8343-8FF7-3CAE419B3BDE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6588224" y="4185084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19">
            <a:extLst>
              <a:ext uri="{FF2B5EF4-FFF2-40B4-BE49-F238E27FC236}">
                <a16:creationId xmlns:a16="http://schemas.microsoft.com/office/drawing/2014/main" id="{7C4449D8-8AE8-EA4C-A232-CA8391B00313}"/>
              </a:ext>
            </a:extLst>
          </p:cNvPr>
          <p:cNvSpPr/>
          <p:nvPr/>
        </p:nvSpPr>
        <p:spPr>
          <a:xfrm>
            <a:off x="2987824" y="3094208"/>
            <a:ext cx="936104" cy="1047656"/>
          </a:xfrm>
          <a:prstGeom prst="arc">
            <a:avLst>
              <a:gd name="adj1" fmla="val 10932647"/>
              <a:gd name="adj2" fmla="val 21298226"/>
            </a:avLst>
          </a:prstGeom>
          <a:noFill/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161867-A0E6-C248-ABFF-A43D8AE1CC7E}"/>
              </a:ext>
            </a:extLst>
          </p:cNvPr>
          <p:cNvSpPr txBox="1"/>
          <p:nvPr/>
        </p:nvSpPr>
        <p:spPr>
          <a:xfrm>
            <a:off x="2784901" y="2719569"/>
            <a:ext cx="1461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Prototype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5E31662D-57C7-F442-A725-B44D6842EDED}"/>
              </a:ext>
            </a:extLst>
          </p:cNvPr>
          <p:cNvSpPr/>
          <p:nvPr/>
        </p:nvSpPr>
        <p:spPr>
          <a:xfrm>
            <a:off x="5266908" y="3110257"/>
            <a:ext cx="936104" cy="1047656"/>
          </a:xfrm>
          <a:prstGeom prst="arc">
            <a:avLst>
              <a:gd name="adj1" fmla="val 10932647"/>
              <a:gd name="adj2" fmla="val 21298226"/>
            </a:avLst>
          </a:prstGeom>
          <a:noFill/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FD4313-D679-9547-A99A-E3AD77069564}"/>
              </a:ext>
            </a:extLst>
          </p:cNvPr>
          <p:cNvSpPr txBox="1"/>
          <p:nvPr/>
        </p:nvSpPr>
        <p:spPr>
          <a:xfrm>
            <a:off x="5234823" y="2710147"/>
            <a:ext cx="1000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Refine</a:t>
            </a:r>
          </a:p>
        </p:txBody>
      </p:sp>
    </p:spTree>
    <p:extLst>
      <p:ext uri="{BB962C8B-B14F-4D97-AF65-F5344CB8AC3E}">
        <p14:creationId xmlns:p14="http://schemas.microsoft.com/office/powerpoint/2010/main" val="1763640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310C-0562-6C41-AEDD-99C0FAC81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 Life Cycle of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Varying-Sized Increments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6F69D-FD14-7B4F-A6E4-2B2A87857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465C67-23E6-1F4A-AB5B-83F9C4AC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Project Management Institute (2017), Agile Practice Guide, Project Management Institute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FAEA39F-66A7-5049-AD68-3E91BAC8D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57" y="2780928"/>
            <a:ext cx="3153623" cy="2520280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Analyze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Test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Deliver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7CDF35D-BB5A-634F-B31A-071CFD12F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3948" y="2780928"/>
            <a:ext cx="1656184" cy="2520280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Analyze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Deliver</a:t>
            </a:r>
            <a:endParaRPr lang="en-US" sz="28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A1B14DE-685A-3A43-934D-8DB7C5F00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00" y="2780928"/>
            <a:ext cx="2314600" cy="2520280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Analyze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Deliver</a:t>
            </a:r>
            <a:endParaRPr lang="en-US" sz="28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F4B625-92D9-A84E-B4AD-C545C0D5C4A7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3491880" y="4041068"/>
            <a:ext cx="61206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AC59D0-A832-A244-BFA8-17AD64CCFE58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5760132" y="4041068"/>
            <a:ext cx="61206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620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310C-0562-6C41-AEDD-99C0FAC8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Iteration-Based and Flow-Based Agile Life Cycles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6F69D-FD14-7B4F-A6E4-2B2A87857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465C67-23E6-1F4A-AB5B-83F9C4AC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Project Management Institute (2017), Agile Practice Guide, Project Management Institute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BAF8388-CCB7-5948-AE8A-4BF2308C1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1969686"/>
            <a:ext cx="1219851" cy="1663684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19EA8F8-F823-1645-9D83-BB215145B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9690" y="1969686"/>
            <a:ext cx="1219851" cy="1663684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71743F9-E6D3-5A40-A560-050C28C44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852" y="1969686"/>
            <a:ext cx="1219851" cy="1663684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557C97C-05F3-5C4D-94E2-D15DCAB64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2014" y="1969686"/>
            <a:ext cx="1219851" cy="1663684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4F02FAA-4EA4-C145-AD1A-DAA93C6A3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8176" y="1969686"/>
            <a:ext cx="1219851" cy="1663684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Repeat </a:t>
            </a:r>
            <a:b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as needed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A23ADBF-A3D3-E743-BF03-3549DAC8C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338" y="1969686"/>
            <a:ext cx="1219851" cy="1663684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7AE58B7-90AF-4F46-A56A-7A7D22D40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502" y="1969686"/>
            <a:ext cx="1219851" cy="1663684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510D07-8E1B-4C4B-96CF-94186D56E72B}"/>
              </a:ext>
            </a:extLst>
          </p:cNvPr>
          <p:cNvSpPr txBox="1"/>
          <p:nvPr/>
        </p:nvSpPr>
        <p:spPr>
          <a:xfrm>
            <a:off x="3002635" y="1434041"/>
            <a:ext cx="2861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Iteration-Based Agile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885981A-1118-3E43-A2D8-211AE9131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65" y="4251149"/>
            <a:ext cx="1455254" cy="2268714"/>
          </a:xfrm>
          <a:prstGeom prst="roundRect">
            <a:avLst>
              <a:gd name="adj" fmla="val 1073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  <a:p>
            <a:pPr algn="ctr">
              <a:defRPr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the number of features in the WIP limit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E781752-7FB6-DA41-8A09-9FBAA8DE8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418" y="4251149"/>
            <a:ext cx="1198215" cy="2268714"/>
          </a:xfrm>
          <a:prstGeom prst="roundRect">
            <a:avLst>
              <a:gd name="adj" fmla="val 1073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  <a:p>
            <a:pPr algn="ctr">
              <a:defRPr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the number of features in the WIP limit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7F8613E-294F-D144-9472-81A82FA90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635" y="4251149"/>
            <a:ext cx="1785388" cy="2268714"/>
          </a:xfrm>
          <a:prstGeom prst="roundRect">
            <a:avLst>
              <a:gd name="adj" fmla="val 1073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  <a:p>
            <a:pPr algn="ctr">
              <a:defRPr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the number of features in the WIP limit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BED75C5-0104-FF4E-AFC1-E9370A9B8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024" y="4251149"/>
            <a:ext cx="1075835" cy="2268714"/>
          </a:xfrm>
          <a:prstGeom prst="roundRect">
            <a:avLst>
              <a:gd name="adj" fmla="val 1073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Repeat </a:t>
            </a:r>
            <a:b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as needed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E32A7ED-5481-F44E-9B70-21044D3E9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3621" y="4251149"/>
            <a:ext cx="1228659" cy="2268714"/>
          </a:xfrm>
          <a:prstGeom prst="roundRect">
            <a:avLst>
              <a:gd name="adj" fmla="val 1073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  <a:p>
            <a:pPr algn="ctr">
              <a:defRPr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the number of features in the WIP limit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7AF3BA4-05F2-6946-AAD6-61571838B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281" y="4251149"/>
            <a:ext cx="1833710" cy="2268714"/>
          </a:xfrm>
          <a:prstGeom prst="roundRect">
            <a:avLst>
              <a:gd name="adj" fmla="val 1073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</a:p>
          <a:p>
            <a:pPr algn="ctr">
              <a:defRPr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  <a:p>
            <a:pPr algn="ctr">
              <a:defRPr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the number of features in the WIP limit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0E318F-70D0-BF42-8E43-8845D81F8F49}"/>
              </a:ext>
            </a:extLst>
          </p:cNvPr>
          <p:cNvSpPr txBox="1"/>
          <p:nvPr/>
        </p:nvSpPr>
        <p:spPr>
          <a:xfrm>
            <a:off x="3252543" y="3762496"/>
            <a:ext cx="2361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Flow-Based Agile</a:t>
            </a:r>
          </a:p>
        </p:txBody>
      </p:sp>
    </p:spTree>
    <p:extLst>
      <p:ext uri="{BB962C8B-B14F-4D97-AF65-F5344CB8AC3E}">
        <p14:creationId xmlns:p14="http://schemas.microsoft.com/office/powerpoint/2010/main" val="1306547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B4753-5A15-F84F-97C2-423BF5C1B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734"/>
            <a:ext cx="8229600" cy="833959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From personas to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79704-0609-B54C-AC1D-EC6C6D09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6" name="Natural language descriptions of a user interacting with a software product">
            <a:extLst>
              <a:ext uri="{FF2B5EF4-FFF2-40B4-BE49-F238E27FC236}">
                <a16:creationId xmlns:a16="http://schemas.microsoft.com/office/drawing/2014/main" id="{0FAC68B3-D91F-4547-A3DC-992F67FF82F0}"/>
              </a:ext>
            </a:extLst>
          </p:cNvPr>
          <p:cNvSpPr txBox="1"/>
          <p:nvPr/>
        </p:nvSpPr>
        <p:spPr>
          <a:xfrm>
            <a:off x="3990796" y="2613720"/>
            <a:ext cx="495783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800">
                <a:solidFill>
                  <a:schemeClr val="accent5"/>
                </a:solidFill>
              </a:defRPr>
            </a:lvl1pPr>
          </a:lstStyle>
          <a:p>
            <a:r>
              <a:rPr sz="2000" dirty="0">
                <a:solidFill>
                  <a:srgbClr val="C00000"/>
                </a:solidFill>
              </a:rPr>
              <a:t>Natural language descriptions of a user interacting with a software product</a:t>
            </a:r>
          </a:p>
        </p:txBody>
      </p:sp>
      <p:sp>
        <p:nvSpPr>
          <p:cNvPr id="7" name="A way of representing users">
            <a:extLst>
              <a:ext uri="{FF2B5EF4-FFF2-40B4-BE49-F238E27FC236}">
                <a16:creationId xmlns:a16="http://schemas.microsoft.com/office/drawing/2014/main" id="{DCE2F4B2-EFA6-9841-84D6-F65BC36D772C}"/>
              </a:ext>
            </a:extLst>
          </p:cNvPr>
          <p:cNvSpPr txBox="1"/>
          <p:nvPr/>
        </p:nvSpPr>
        <p:spPr>
          <a:xfrm>
            <a:off x="4283968" y="1218431"/>
            <a:ext cx="3436498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rPr sz="2000" dirty="0">
                <a:solidFill>
                  <a:srgbClr val="C00000"/>
                </a:solidFill>
              </a:rPr>
              <a:t>A way of representing users</a:t>
            </a:r>
          </a:p>
        </p:txBody>
      </p:sp>
      <p:sp>
        <p:nvSpPr>
          <p:cNvPr id="8" name="Fragments of product functionality">
            <a:extLst>
              <a:ext uri="{FF2B5EF4-FFF2-40B4-BE49-F238E27FC236}">
                <a16:creationId xmlns:a16="http://schemas.microsoft.com/office/drawing/2014/main" id="{E77145DD-55E2-DA49-8E7E-3728BB2D854B}"/>
              </a:ext>
            </a:extLst>
          </p:cNvPr>
          <p:cNvSpPr txBox="1"/>
          <p:nvPr/>
        </p:nvSpPr>
        <p:spPr>
          <a:xfrm>
            <a:off x="1115616" y="6186983"/>
            <a:ext cx="4066357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rPr sz="2000" dirty="0">
                <a:solidFill>
                  <a:srgbClr val="C00000"/>
                </a:solidFill>
              </a:rPr>
              <a:t>Fragments of product functionality</a:t>
            </a:r>
          </a:p>
        </p:txBody>
      </p:sp>
      <p:sp>
        <p:nvSpPr>
          <p:cNvPr id="9" name="Natural language descriptions of something that is needed or wanted by users">
            <a:extLst>
              <a:ext uri="{FF2B5EF4-FFF2-40B4-BE49-F238E27FC236}">
                <a16:creationId xmlns:a16="http://schemas.microsoft.com/office/drawing/2014/main" id="{ACE7B491-990E-7D49-9354-151989A055CE}"/>
              </a:ext>
            </a:extLst>
          </p:cNvPr>
          <p:cNvSpPr txBox="1"/>
          <p:nvPr/>
        </p:nvSpPr>
        <p:spPr>
          <a:xfrm>
            <a:off x="6804248" y="4379233"/>
            <a:ext cx="2262764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800">
                <a:solidFill>
                  <a:schemeClr val="accent5"/>
                </a:solidFill>
              </a:defRPr>
            </a:lvl1pPr>
          </a:lstStyle>
          <a:p>
            <a:r>
              <a:rPr sz="2000" dirty="0">
                <a:solidFill>
                  <a:srgbClr val="C00000"/>
                </a:solidFill>
              </a:rPr>
              <a:t>Natural language descriptions of something that is needed or wanted by users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46F8F36-1069-5449-B054-03346C993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C8DD8C7A-DE62-6148-A878-ED05BF61C528}"/>
              </a:ext>
            </a:extLst>
          </p:cNvPr>
          <p:cNvSpPr/>
          <p:nvPr/>
        </p:nvSpPr>
        <p:spPr>
          <a:xfrm>
            <a:off x="1239528" y="3575720"/>
            <a:ext cx="5053290" cy="3674132"/>
          </a:xfrm>
          <a:prstGeom prst="arc">
            <a:avLst>
              <a:gd name="adj1" fmla="val 17032185"/>
              <a:gd name="adj2" fmla="val 20017287"/>
            </a:avLst>
          </a:prstGeom>
          <a:noFill/>
          <a:ln w="152400">
            <a:solidFill>
              <a:schemeClr val="accent6">
                <a:lumMod val="75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3804EC97-EA51-724B-A017-EA3BBE8D9409}"/>
              </a:ext>
            </a:extLst>
          </p:cNvPr>
          <p:cNvSpPr/>
          <p:nvPr/>
        </p:nvSpPr>
        <p:spPr>
          <a:xfrm>
            <a:off x="3023256" y="2350028"/>
            <a:ext cx="3056535" cy="3521148"/>
          </a:xfrm>
          <a:prstGeom prst="arc">
            <a:avLst>
              <a:gd name="adj1" fmla="val 2150912"/>
              <a:gd name="adj2" fmla="val 6057485"/>
            </a:avLst>
          </a:prstGeom>
          <a:noFill/>
          <a:ln w="152400">
            <a:solidFill>
              <a:schemeClr val="accent6">
                <a:lumMod val="60000"/>
                <a:lumOff val="4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B9256F-69C7-0745-8870-F5406674EC6D}"/>
              </a:ext>
            </a:extLst>
          </p:cNvPr>
          <p:cNvCxnSpPr>
            <a:cxnSpLocks/>
            <a:stCxn id="20" idx="2"/>
            <a:endCxn id="23" idx="0"/>
          </p:cNvCxnSpPr>
          <p:nvPr/>
        </p:nvCxnSpPr>
        <p:spPr>
          <a:xfrm>
            <a:off x="3249109" y="1772816"/>
            <a:ext cx="0" cy="1561445"/>
          </a:xfrm>
          <a:prstGeom prst="straightConnector1">
            <a:avLst/>
          </a:prstGeom>
          <a:ln w="152400">
            <a:solidFill>
              <a:schemeClr val="accent6">
                <a:lumMod val="50000"/>
              </a:schemeClr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4FD1B8E-7582-7647-B58D-BC301E2D79A2}"/>
              </a:ext>
            </a:extLst>
          </p:cNvPr>
          <p:cNvSpPr txBox="1"/>
          <p:nvPr/>
        </p:nvSpPr>
        <p:spPr>
          <a:xfrm>
            <a:off x="3450606" y="1972060"/>
            <a:ext cx="1337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inspire</a:t>
            </a: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26509453-EBEC-CF45-BEDC-B77190A5C24A}"/>
              </a:ext>
            </a:extLst>
          </p:cNvPr>
          <p:cNvSpPr/>
          <p:nvPr/>
        </p:nvSpPr>
        <p:spPr>
          <a:xfrm>
            <a:off x="1624301" y="3191195"/>
            <a:ext cx="4925385" cy="3188053"/>
          </a:xfrm>
          <a:prstGeom prst="arc">
            <a:avLst>
              <a:gd name="adj1" fmla="val 8990352"/>
              <a:gd name="adj2" fmla="val 12622057"/>
            </a:avLst>
          </a:prstGeom>
          <a:noFill/>
          <a:ln w="152400">
            <a:solidFill>
              <a:schemeClr val="accent5">
                <a:lumMod val="60000"/>
                <a:lumOff val="4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9329D4-0351-3242-AA2B-AA9D297714E8}"/>
              </a:ext>
            </a:extLst>
          </p:cNvPr>
          <p:cNvSpPr txBox="1"/>
          <p:nvPr/>
        </p:nvSpPr>
        <p:spPr>
          <a:xfrm>
            <a:off x="5156678" y="3341103"/>
            <a:ext cx="3451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are-developed-into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FC2654-237A-A84A-8D11-BC84BF69AAED}"/>
              </a:ext>
            </a:extLst>
          </p:cNvPr>
          <p:cNvSpPr txBox="1"/>
          <p:nvPr/>
        </p:nvSpPr>
        <p:spPr>
          <a:xfrm>
            <a:off x="5178926" y="5564412"/>
            <a:ext cx="1265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7CCB33-175D-2E4C-BDD0-297BEB051650}"/>
              </a:ext>
            </a:extLst>
          </p:cNvPr>
          <p:cNvSpPr txBox="1"/>
          <p:nvPr/>
        </p:nvSpPr>
        <p:spPr>
          <a:xfrm>
            <a:off x="210246" y="4363319"/>
            <a:ext cx="1337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inspire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53F87F9-CBF4-584C-B60E-5BDC7D53B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4" y="1109095"/>
            <a:ext cx="1962729" cy="663721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latin typeface="+mn-lt"/>
                <a:ea typeface="+mn-ea"/>
              </a:rPr>
              <a:t>Personas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A3CF226-A569-034F-9346-461F7479D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4" y="3334261"/>
            <a:ext cx="1962729" cy="663721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latin typeface="+mn-lt"/>
                <a:ea typeface="+mn-ea"/>
              </a:rPr>
              <a:t>Scenarios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0068D27-F887-2346-A0CA-2B7B25E5F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069" y="4386387"/>
            <a:ext cx="1962729" cy="663721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latin typeface="+mn-lt"/>
                <a:ea typeface="+mn-ea"/>
              </a:rPr>
              <a:t>Stories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A0D7EA1-8A7F-6A4E-9E1D-BCC4F4332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4" y="5473403"/>
            <a:ext cx="1962729" cy="663721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latin typeface="+mn-lt"/>
                <a:ea typeface="+mn-ea"/>
              </a:rPr>
              <a:t>Features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5490703-02B2-E847-86EF-D0275769DCAB}"/>
              </a:ext>
            </a:extLst>
          </p:cNvPr>
          <p:cNvSpPr/>
          <p:nvPr/>
        </p:nvSpPr>
        <p:spPr>
          <a:xfrm>
            <a:off x="1835696" y="980728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D4575A0-618A-8540-9DC6-B2C09A1B4D41}"/>
              </a:ext>
            </a:extLst>
          </p:cNvPr>
          <p:cNvSpPr/>
          <p:nvPr/>
        </p:nvSpPr>
        <p:spPr>
          <a:xfrm>
            <a:off x="1929374" y="2996952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C54D719-265F-A440-8CE1-58F71E11C64F}"/>
              </a:ext>
            </a:extLst>
          </p:cNvPr>
          <p:cNvSpPr/>
          <p:nvPr/>
        </p:nvSpPr>
        <p:spPr>
          <a:xfrm>
            <a:off x="4377646" y="4087303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83BD1D9-7B6A-5C42-95D4-0FE40A86E073}"/>
              </a:ext>
            </a:extLst>
          </p:cNvPr>
          <p:cNvSpPr/>
          <p:nvPr/>
        </p:nvSpPr>
        <p:spPr>
          <a:xfrm>
            <a:off x="2073632" y="5049559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1261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FC4CF-2B82-DF4C-B073-207CB4B83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3" y="114414"/>
            <a:ext cx="8718161" cy="79719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Multi-tier client-server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06B33-FAF4-354F-8222-6235EE5A2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FA2F476-FB37-734B-87FF-2499BFB0A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3DDC8C0-1B89-6942-95B9-32F1F15FF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484784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1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14229A8-EFCE-4B46-A499-A8D9D7A4D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846168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2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4D4B456-B61A-FD49-9F34-3ED09BA50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125626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3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243EF1C-F855-2D47-B5FF-355CBDABC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5418911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…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0E7D060-4D5F-BF46-A243-CFD28C2601D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907704" y="1821977"/>
            <a:ext cx="835897" cy="169857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E66E3E7-EDF4-C04C-B60C-0FC6D7CDA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800" y="3465753"/>
            <a:ext cx="1584176" cy="991786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Web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6E72E19-A547-4B42-A90C-9E4F91B9C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465753"/>
            <a:ext cx="1872208" cy="991786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6421BB7-447C-3B43-BADA-AD842BD72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296" y="3465753"/>
            <a:ext cx="1517360" cy="991786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Database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026BD55-99DA-1948-A121-F28E148B2B3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1907704" y="3183361"/>
            <a:ext cx="864096" cy="60567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12BD0A2-9D85-F84D-ADE0-813BDDCB0F3E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1907704" y="3961646"/>
            <a:ext cx="864096" cy="51436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D2A9B62-8AE1-9642-B085-D9AC662D4729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1907704" y="4258620"/>
            <a:ext cx="835897" cy="149748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F451DCD-E231-C140-9674-B00637A861A9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>
            <a:off x="4355976" y="3961646"/>
            <a:ext cx="504056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9029525-8325-6948-9242-A1B9C5984EC9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6732240" y="3961646"/>
            <a:ext cx="504056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228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1   2021/09/23   </a:t>
            </a:r>
            <a:r>
              <a:rPr lang="zh-TW" altLang="en-US" sz="2400" dirty="0"/>
              <a:t>軟體工程概論 </a:t>
            </a:r>
            <a:r>
              <a:rPr lang="en-US" altLang="zh-TW" sz="2000" dirty="0"/>
              <a:t>(</a:t>
            </a:r>
            <a:r>
              <a:rPr lang="en-US" sz="2000" dirty="0"/>
              <a:t>Introduction to Software Engineering)</a:t>
            </a:r>
          </a:p>
          <a:p>
            <a:pPr marL="0" indent="0">
              <a:buNone/>
            </a:pPr>
            <a:r>
              <a:rPr lang="en-US" sz="2400" dirty="0"/>
              <a:t>2   2021/09/30   </a:t>
            </a:r>
            <a:r>
              <a:rPr lang="zh-TW" altLang="en-US" sz="2400" dirty="0"/>
              <a:t>軟體產品與專案管理：軟體產品管理，原型設計</a:t>
            </a:r>
            <a:br>
              <a:rPr lang="en-US" altLang="zh-TW" sz="2400" dirty="0"/>
            </a:br>
            <a:r>
              <a:rPr lang="en-US" altLang="zh-TW" sz="2200" dirty="0"/>
              <a:t>                             </a:t>
            </a:r>
            <a:r>
              <a:rPr lang="zh-TW" altLang="en-US" sz="2200" dirty="0"/>
              <a:t> </a:t>
            </a:r>
            <a:r>
              <a:rPr lang="en-US" altLang="zh-TW" sz="2200" dirty="0"/>
              <a:t>  (</a:t>
            </a:r>
            <a:r>
              <a:rPr lang="en-US" sz="2200" dirty="0"/>
              <a:t>Software Products and Project Management: </a:t>
            </a:r>
            <a:br>
              <a:rPr lang="en-US" sz="2200" dirty="0"/>
            </a:br>
            <a:r>
              <a:rPr lang="en-US" sz="2200" dirty="0"/>
              <a:t>                                  Software product management and prototyping)</a:t>
            </a:r>
          </a:p>
          <a:p>
            <a:pPr marL="0" indent="0">
              <a:buNone/>
            </a:pPr>
            <a:r>
              <a:rPr lang="en-US" sz="2400" dirty="0"/>
              <a:t>3   2021/10/07   </a:t>
            </a:r>
            <a:r>
              <a:rPr lang="zh-TW" altLang="en-US" sz="2400" dirty="0"/>
              <a:t>敏捷軟體工程：</a:t>
            </a:r>
            <a:r>
              <a:rPr lang="zh-TW" altLang="en-US" sz="2200" dirty="0"/>
              <a:t>敏捷方法、</a:t>
            </a:r>
            <a:r>
              <a:rPr lang="en-US" sz="2200" dirty="0"/>
              <a:t>Scrum、</a:t>
            </a:r>
            <a:r>
              <a:rPr lang="zh-TW" altLang="en-US" sz="2200" dirty="0"/>
              <a:t>極限程式設計 </a:t>
            </a:r>
            <a:br>
              <a:rPr lang="en-US" altLang="zh-TW" sz="2400" dirty="0"/>
            </a:br>
            <a:r>
              <a:rPr lang="en-US" altLang="zh-TW" sz="2200" dirty="0"/>
              <a:t>                                 (</a:t>
            </a:r>
            <a:r>
              <a:rPr lang="en-US" sz="2200" dirty="0"/>
              <a:t>Agile Software Engineering: </a:t>
            </a:r>
            <a:br>
              <a:rPr lang="en-US" sz="2200" dirty="0"/>
            </a:br>
            <a:r>
              <a:rPr lang="en-US" sz="2200" dirty="0"/>
              <a:t>                                   Agile methods, Scrum, and Extreme Programming)</a:t>
            </a:r>
          </a:p>
          <a:p>
            <a:pPr marL="0" indent="0">
              <a:buNone/>
            </a:pPr>
            <a:r>
              <a:rPr lang="en-US" sz="2400" dirty="0"/>
              <a:t>4   2021/10/14   </a:t>
            </a:r>
            <a:r>
              <a:rPr lang="zh-TW" altLang="en-US" sz="2400" dirty="0"/>
              <a:t>功能、場景和故事 </a:t>
            </a:r>
            <a:r>
              <a:rPr lang="en-US" altLang="zh-TW" sz="2200" dirty="0"/>
              <a:t>(</a:t>
            </a:r>
            <a:r>
              <a:rPr lang="en-US" sz="2200" dirty="0"/>
              <a:t>Features, Scenarios, and Stories)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5   2021/10/21 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軟體工程個案研究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I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(Case Study on Software Engineering I)</a:t>
            </a:r>
          </a:p>
          <a:p>
            <a:pPr marL="0" indent="0">
              <a:buNone/>
            </a:pPr>
            <a:r>
              <a:rPr lang="en-US" altLang="zh-TW" sz="2400" dirty="0"/>
              <a:t>6   2021/10/28   </a:t>
            </a:r>
            <a:r>
              <a:rPr lang="zh-TW" altLang="en-US" sz="2400" dirty="0"/>
              <a:t>軟體架構：架構設計、系統分解、分散式架構</a:t>
            </a:r>
            <a:br>
              <a:rPr lang="en-US" altLang="zh-TW" sz="2400" dirty="0"/>
            </a:br>
            <a:r>
              <a:rPr lang="en-US" altLang="zh-TW" sz="2400" dirty="0"/>
              <a:t>                             </a:t>
            </a:r>
            <a:r>
              <a:rPr lang="zh-TW" altLang="en-US" sz="2400" dirty="0"/>
              <a:t> </a:t>
            </a:r>
            <a:r>
              <a:rPr lang="en-US" altLang="zh-TW" sz="2200" dirty="0"/>
              <a:t>(</a:t>
            </a:r>
            <a:r>
              <a:rPr lang="en-US" sz="2200" dirty="0"/>
              <a:t>Software Architecture: Architectural design,</a:t>
            </a:r>
            <a:br>
              <a:rPr lang="en-US" sz="2200" dirty="0"/>
            </a:br>
            <a:r>
              <a:rPr lang="en-US" sz="2200" dirty="0"/>
              <a:t>                                  System decomposition, and Distribution architecture)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F75CD-B593-224B-8AC9-E30D7E9A7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DF8FA-EA10-5A4B-BCA5-6EE87D30A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93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27AFC-0AF6-F943-AC72-8FC760DDA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Service-oriented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1607B-8F93-D845-A10F-36DAE5C6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D1346C-E8F4-0D48-ACCE-AC3FFBE32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C806B80-989C-124F-8BF7-FA9A50585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484784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1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E49F451-352B-5A4F-AF69-35A93955C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846168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2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6EC7FF9-4122-4B48-9C01-08D73A162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125626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3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C01CA66-4215-0D43-BDE4-BE3D13F01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5418911"/>
            <a:ext cx="1440160" cy="67438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 …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E456382-3B0A-D94D-B95C-93CDEB97B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800" y="3465753"/>
            <a:ext cx="1584176" cy="991786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Web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D8111DF-8367-2C43-BEC0-A9A65E95D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872" y="3465753"/>
            <a:ext cx="1540367" cy="991786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Service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gateway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723C180-48E3-7044-A4A0-330B3F94DAD1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1907704" y="3183361"/>
            <a:ext cx="864096" cy="60567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7228757-BE0A-4146-83DE-CC478EE8E8AE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1907704" y="3961646"/>
            <a:ext cx="864096" cy="51436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CF61CE4-44F9-8842-9528-4FF279E1AC80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1907704" y="4258620"/>
            <a:ext cx="835897" cy="149748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B75842D-145C-7445-A925-85810C10F85F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4355976" y="3961646"/>
            <a:ext cx="835896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B0699A9-9B24-AE4B-A40B-9E751B0A3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0202" y="1607620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tx2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S1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671BD47-9A12-DB44-B97E-88771D71B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0202" y="2350907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tx2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S2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FA7EB08-66B1-5142-9EB8-29BBEECD9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0202" y="3094194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tx2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S3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0B2067E9-CE44-D147-994B-A5F9A0BEA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0202" y="3837481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tx2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S4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A3792B4-0DC1-1043-A627-A9E6C0DA4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0202" y="4580768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tx2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1350348-B151-7043-A7E1-804ABE5BD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0202" y="5324055"/>
            <a:ext cx="576065" cy="553217"/>
          </a:xfrm>
          <a:prstGeom prst="roundRect">
            <a:avLst>
              <a:gd name="adj" fmla="val 13021"/>
            </a:avLst>
          </a:prstGeom>
          <a:solidFill>
            <a:schemeClr val="tx2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BABF6A-DFD5-0B4F-A0BF-CF0C4FB052C6}"/>
              </a:ext>
            </a:extLst>
          </p:cNvPr>
          <p:cNvSpPr txBox="1"/>
          <p:nvPr/>
        </p:nvSpPr>
        <p:spPr>
          <a:xfrm>
            <a:off x="7524328" y="5991671"/>
            <a:ext cx="1226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EE868D7-C9E3-8648-B9C9-2084366B4FA4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6728913" y="1884229"/>
            <a:ext cx="1211289" cy="163423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E9D74E1-4C70-1846-B53D-DED355E51557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6730576" y="2627516"/>
            <a:ext cx="1209626" cy="107256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85E1E7B-1312-F349-8932-77E7834D8AE0}"/>
              </a:ext>
            </a:extLst>
          </p:cNvPr>
          <p:cNvCxnSpPr>
            <a:cxnSpLocks/>
            <a:stCxn id="13" idx="3"/>
            <a:endCxn id="25" idx="1"/>
          </p:cNvCxnSpPr>
          <p:nvPr/>
        </p:nvCxnSpPr>
        <p:spPr>
          <a:xfrm flipV="1">
            <a:off x="6732239" y="3370803"/>
            <a:ext cx="1207963" cy="59084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AF918B7-304D-724B-BA0D-B94B97241942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6705467" y="4114090"/>
            <a:ext cx="1234735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A4DCB04-2680-8D4D-A4AD-A9E76D099C79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6728913" y="4290995"/>
            <a:ext cx="1211289" cy="56638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50562E5-144B-0F42-9CEB-831BB82851CE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6705467" y="4413815"/>
            <a:ext cx="1234735" cy="118684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47A0A10-96A1-5646-ABC9-0ECA5298A21A}"/>
              </a:ext>
            </a:extLst>
          </p:cNvPr>
          <p:cNvCxnSpPr>
            <a:cxnSpLocks/>
          </p:cNvCxnSpPr>
          <p:nvPr/>
        </p:nvCxnSpPr>
        <p:spPr>
          <a:xfrm>
            <a:off x="1907704" y="1821977"/>
            <a:ext cx="835897" cy="169857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906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189E-BDBA-6440-BD04-2BF3C203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3960440" cy="114727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VM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0C5A5-7C27-294A-A870-205F8B8D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5BDC13-5700-6C4C-939F-6B954C33F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FC2BDAE-515A-A64A-B0D4-423D4A1F7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7351" y="3229302"/>
            <a:ext cx="1368152" cy="919778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Server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5D893B6-9AB5-A34D-BE63-563049097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7351" y="2060848"/>
            <a:ext cx="1368152" cy="919778"/>
          </a:xfrm>
          <a:prstGeom prst="roundRect">
            <a:avLst>
              <a:gd name="adj" fmla="val 3899"/>
            </a:avLst>
          </a:prstGeom>
          <a:solidFill>
            <a:schemeClr val="accent6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650D574-1317-7D47-998E-7ABF0B5A2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1327" y="4437112"/>
            <a:ext cx="3816424" cy="541622"/>
          </a:xfrm>
          <a:prstGeom prst="roundRect">
            <a:avLst>
              <a:gd name="adj" fmla="val 3899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Container manager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FA08E2-5D31-BC4D-B585-01672841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0614" y="5193863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3">
              <a:lumMod val="60000"/>
              <a:lumOff val="4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Host OS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5636023-7C48-E444-8F90-08EF28DC5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0614" y="5911714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3">
              <a:lumMod val="75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 Hardware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55645A0-ACC3-EE4F-BCA7-85F999DEF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0614" y="1897430"/>
            <a:ext cx="1800913" cy="2395368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3D07F47-2E16-B542-8728-D34E0501D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7551" y="1916832"/>
            <a:ext cx="1800913" cy="2395368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E7292A-8F47-504C-A606-08F3ECD12EDD}"/>
              </a:ext>
            </a:extLst>
          </p:cNvPr>
          <p:cNvSpPr txBox="1"/>
          <p:nvPr/>
        </p:nvSpPr>
        <p:spPr>
          <a:xfrm>
            <a:off x="4972111" y="1085835"/>
            <a:ext cx="1661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1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Container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D4DF06-7BC3-A44D-9F31-712A3FE9040B}"/>
              </a:ext>
            </a:extLst>
          </p:cNvPr>
          <p:cNvSpPr txBox="1"/>
          <p:nvPr/>
        </p:nvSpPr>
        <p:spPr>
          <a:xfrm>
            <a:off x="6978921" y="1085835"/>
            <a:ext cx="1661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2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Container 2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BFE1EAC-A5B2-9544-ACF7-209DE65B3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3575" y="3229302"/>
            <a:ext cx="1368152" cy="919778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Server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074ADE2-A88F-A846-87F8-C0EE293AB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3575" y="2060848"/>
            <a:ext cx="1368152" cy="919778"/>
          </a:xfrm>
          <a:prstGeom prst="roundRect">
            <a:avLst>
              <a:gd name="adj" fmla="val 3899"/>
            </a:avLst>
          </a:prstGeom>
          <a:solidFill>
            <a:schemeClr val="accent6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3459B39-8DC2-634D-8E0A-CDD1F0208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855" y="2060848"/>
            <a:ext cx="1368152" cy="919778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Server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967E727-07EB-0644-860C-B4CF4A060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855" y="3229302"/>
            <a:ext cx="1368152" cy="919778"/>
          </a:xfrm>
          <a:prstGeom prst="roundRect">
            <a:avLst>
              <a:gd name="adj" fmla="val 3899"/>
            </a:avLst>
          </a:prstGeom>
          <a:solidFill>
            <a:schemeClr val="accent5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Guest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9C2AB61-85B2-014A-B95A-462E83062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831" y="4437112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4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Hypervisor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E5A521A-7351-D047-AC04-47CDAAB3C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118" y="5193863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3">
              <a:lumMod val="60000"/>
              <a:lumOff val="4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Host OS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28B751C-95AB-D544-8E84-B1258B872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118" y="5911714"/>
            <a:ext cx="3816424" cy="541622"/>
          </a:xfrm>
          <a:prstGeom prst="roundRect">
            <a:avLst>
              <a:gd name="adj" fmla="val 3899"/>
            </a:avLst>
          </a:prstGeom>
          <a:solidFill>
            <a:schemeClr val="accent3">
              <a:lumMod val="75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 Hardware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6CF5269-4E73-514A-A5EA-1547CDCDB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118" y="1897430"/>
            <a:ext cx="1800913" cy="2395368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9B4B3DB-A4F9-D849-961A-8B9CF5B83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792" y="2080250"/>
            <a:ext cx="1368152" cy="919778"/>
          </a:xfrm>
          <a:prstGeom prst="roundRect">
            <a:avLst>
              <a:gd name="adj" fmla="val 3899"/>
            </a:avLst>
          </a:prstGeom>
          <a:solidFill>
            <a:srgbClr val="76D6FF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Server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AB0F91F-A654-AF40-B979-4A7A7CEC1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792" y="3248704"/>
            <a:ext cx="1368152" cy="919778"/>
          </a:xfrm>
          <a:prstGeom prst="roundRect">
            <a:avLst>
              <a:gd name="adj" fmla="val 3899"/>
            </a:avLst>
          </a:prstGeom>
          <a:solidFill>
            <a:schemeClr val="accent5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Guest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651534B-849C-2044-86F7-FDD7A2930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055" y="1916832"/>
            <a:ext cx="1800913" cy="2395368"/>
          </a:xfrm>
          <a:prstGeom prst="roundRect">
            <a:avLst>
              <a:gd name="adj" fmla="val 343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A0AB8D-F128-B74A-9435-751BF8C29D25}"/>
              </a:ext>
            </a:extLst>
          </p:cNvPr>
          <p:cNvSpPr txBox="1"/>
          <p:nvPr/>
        </p:nvSpPr>
        <p:spPr>
          <a:xfrm>
            <a:off x="538839" y="1085835"/>
            <a:ext cx="1599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 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server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B145D6-6131-DE44-BA23-281246691EDA}"/>
              </a:ext>
            </a:extLst>
          </p:cNvPr>
          <p:cNvSpPr txBox="1"/>
          <p:nvPr/>
        </p:nvSpPr>
        <p:spPr>
          <a:xfrm>
            <a:off x="2542827" y="1085835"/>
            <a:ext cx="1604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 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mail server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D9AD85-1A41-9741-A728-A87742E9D9D0}"/>
              </a:ext>
            </a:extLst>
          </p:cNvPr>
          <p:cNvCxnSpPr>
            <a:cxnSpLocks/>
          </p:cNvCxnSpPr>
          <p:nvPr/>
        </p:nvCxnSpPr>
        <p:spPr>
          <a:xfrm>
            <a:off x="4644008" y="1085835"/>
            <a:ext cx="0" cy="543402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A146C5CA-887E-A640-B8BE-B3037814955C}"/>
              </a:ext>
            </a:extLst>
          </p:cNvPr>
          <p:cNvSpPr txBox="1">
            <a:spLocks/>
          </p:cNvSpPr>
          <p:nvPr/>
        </p:nvSpPr>
        <p:spPr bwMode="auto">
          <a:xfrm>
            <a:off x="4891518" y="99651"/>
            <a:ext cx="3680018" cy="94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dirty="0">
                <a:solidFill>
                  <a:schemeClr val="tx2"/>
                </a:solidFill>
              </a:rPr>
              <a:t>Container</a:t>
            </a:r>
          </a:p>
        </p:txBody>
      </p:sp>
    </p:spTree>
    <p:extLst>
      <p:ext uri="{BB962C8B-B14F-4D97-AF65-F5344CB8AC3E}">
        <p14:creationId xmlns:p14="http://schemas.microsoft.com/office/powerpoint/2010/main" val="1812170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189E-BDBA-6440-BD04-2BF3C203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49995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Everything as a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0C5A5-7C27-294A-A870-205F8B8D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5BDC13-5700-6C4C-939F-6B954C33F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C4BF621-0910-7B46-BA5F-6D3852C8A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792" y="4010347"/>
            <a:ext cx="4065806" cy="1081431"/>
          </a:xfrm>
          <a:prstGeom prst="roundRect">
            <a:avLst>
              <a:gd name="adj" fmla="val 3899"/>
            </a:avLst>
          </a:prstGeom>
          <a:solidFill>
            <a:srgbClr val="00B0F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Infrastructure as a service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(IaaS)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993333B-8AF2-A747-9EB7-BEBA8627E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505" y="5303583"/>
            <a:ext cx="4065806" cy="1077745"/>
          </a:xfrm>
          <a:prstGeom prst="roundRect">
            <a:avLst>
              <a:gd name="adj" fmla="val 3899"/>
            </a:avLst>
          </a:prstGeom>
          <a:solidFill>
            <a:schemeClr val="accent3">
              <a:lumMod val="75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Cloud data center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0A5B95-DDE5-8A48-B0B4-E08EDAF2E502}"/>
              </a:ext>
            </a:extLst>
          </p:cNvPr>
          <p:cNvSpPr txBox="1"/>
          <p:nvPr/>
        </p:nvSpPr>
        <p:spPr>
          <a:xfrm>
            <a:off x="277012" y="1556792"/>
            <a:ext cx="2224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 </a:t>
            </a:r>
            <a:b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880652-CF07-F846-8542-8EDF597FA6C4}"/>
              </a:ext>
            </a:extLst>
          </p:cNvPr>
          <p:cNvSpPr txBox="1"/>
          <p:nvPr/>
        </p:nvSpPr>
        <p:spPr>
          <a:xfrm>
            <a:off x="6938788" y="1492296"/>
            <a:ext cx="1877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Logistics </a:t>
            </a:r>
            <a:b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B6EA08-BFA5-9D48-81EA-F7C2A27DFBAF}"/>
              </a:ext>
            </a:extLst>
          </p:cNvPr>
          <p:cNvSpPr txBox="1"/>
          <p:nvPr/>
        </p:nvSpPr>
        <p:spPr>
          <a:xfrm>
            <a:off x="6765598" y="4125170"/>
            <a:ext cx="2224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Computing Virtualization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0FD596D-8C75-654F-BDF6-D66AAC049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505" y="2717112"/>
            <a:ext cx="4065806" cy="1081431"/>
          </a:xfrm>
          <a:prstGeom prst="roundRect">
            <a:avLst>
              <a:gd name="adj" fmla="val 3899"/>
            </a:avLst>
          </a:prstGeom>
          <a:solidFill>
            <a:schemeClr val="tx2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Platform as a service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(PaaS)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5C214BE-61D9-494C-87B4-342E1D1B1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792" y="1423877"/>
            <a:ext cx="4065806" cy="1081431"/>
          </a:xfrm>
          <a:prstGeom prst="roundRect">
            <a:avLst>
              <a:gd name="adj" fmla="val 3899"/>
            </a:avLst>
          </a:prstGeom>
          <a:solidFill>
            <a:srgbClr val="FFD579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Software as a service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(SaaS)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A60299-C367-2545-AE6B-DA38A2D2ED56}"/>
              </a:ext>
            </a:extLst>
          </p:cNvPr>
          <p:cNvSpPr txBox="1"/>
          <p:nvPr/>
        </p:nvSpPr>
        <p:spPr>
          <a:xfrm>
            <a:off x="277012" y="2732727"/>
            <a:ext cx="2224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 management </a:t>
            </a:r>
            <a:b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59EB65-60AB-EF4F-A5C8-7CE1ABAAF2AF}"/>
              </a:ext>
            </a:extLst>
          </p:cNvPr>
          <p:cNvSpPr txBox="1"/>
          <p:nvPr/>
        </p:nvSpPr>
        <p:spPr>
          <a:xfrm>
            <a:off x="277012" y="4077072"/>
            <a:ext cx="2224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 Network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D30EE8-ABBD-6843-8BB8-3185A49CD0CC}"/>
              </a:ext>
            </a:extLst>
          </p:cNvPr>
          <p:cNvSpPr txBox="1"/>
          <p:nvPr/>
        </p:nvSpPr>
        <p:spPr>
          <a:xfrm>
            <a:off x="6936096" y="2649470"/>
            <a:ext cx="1883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Database</a:t>
            </a:r>
          </a:p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</a:t>
            </a:r>
            <a:b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1746669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189E-BDBA-6440-BD04-2BF3C203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49995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Software as a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0C5A5-7C27-294A-A870-205F8B8D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5BDC13-5700-6C4C-939F-6B954C33F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4E86622-7958-454E-A564-9F8F03167032}"/>
              </a:ext>
            </a:extLst>
          </p:cNvPr>
          <p:cNvSpPr/>
          <p:nvPr/>
        </p:nvSpPr>
        <p:spPr>
          <a:xfrm>
            <a:off x="2771800" y="3647865"/>
            <a:ext cx="5472608" cy="2088232"/>
          </a:xfrm>
          <a:custGeom>
            <a:avLst/>
            <a:gdLst>
              <a:gd name="connsiteX0" fmla="*/ 104172 w 3900668"/>
              <a:gd name="connsiteY0" fmla="*/ 798653 h 2407534"/>
              <a:gd name="connsiteX1" fmla="*/ 0 w 3900668"/>
              <a:gd name="connsiteY1" fmla="*/ 2407534 h 2407534"/>
              <a:gd name="connsiteX2" fmla="*/ 3900668 w 3900668"/>
              <a:gd name="connsiteY2" fmla="*/ 2372810 h 2407534"/>
              <a:gd name="connsiteX3" fmla="*/ 3541853 w 3900668"/>
              <a:gd name="connsiteY3" fmla="*/ 775504 h 2407534"/>
              <a:gd name="connsiteX4" fmla="*/ 2060294 w 3900668"/>
              <a:gd name="connsiteY4" fmla="*/ 0 h 2407534"/>
              <a:gd name="connsiteX5" fmla="*/ 104172 w 3900668"/>
              <a:gd name="connsiteY5" fmla="*/ 798653 h 2407534"/>
              <a:gd name="connsiteX0" fmla="*/ 104172 w 3900668"/>
              <a:gd name="connsiteY0" fmla="*/ 1146139 h 2755020"/>
              <a:gd name="connsiteX1" fmla="*/ 0 w 3900668"/>
              <a:gd name="connsiteY1" fmla="*/ 2755020 h 2755020"/>
              <a:gd name="connsiteX2" fmla="*/ 3900668 w 3900668"/>
              <a:gd name="connsiteY2" fmla="*/ 2720296 h 2755020"/>
              <a:gd name="connsiteX3" fmla="*/ 3541853 w 3900668"/>
              <a:gd name="connsiteY3" fmla="*/ 1122990 h 2755020"/>
              <a:gd name="connsiteX4" fmla="*/ 2060294 w 3900668"/>
              <a:gd name="connsiteY4" fmla="*/ 347486 h 2755020"/>
              <a:gd name="connsiteX5" fmla="*/ 104172 w 3900668"/>
              <a:gd name="connsiteY5" fmla="*/ 1146139 h 2755020"/>
              <a:gd name="connsiteX0" fmla="*/ 104172 w 3900668"/>
              <a:gd name="connsiteY0" fmla="*/ 1396284 h 3005165"/>
              <a:gd name="connsiteX1" fmla="*/ 0 w 3900668"/>
              <a:gd name="connsiteY1" fmla="*/ 3005165 h 3005165"/>
              <a:gd name="connsiteX2" fmla="*/ 3900668 w 3900668"/>
              <a:gd name="connsiteY2" fmla="*/ 2970441 h 3005165"/>
              <a:gd name="connsiteX3" fmla="*/ 3541853 w 3900668"/>
              <a:gd name="connsiteY3" fmla="*/ 1373135 h 3005165"/>
              <a:gd name="connsiteX4" fmla="*/ 2060294 w 3900668"/>
              <a:gd name="connsiteY4" fmla="*/ 597631 h 3005165"/>
              <a:gd name="connsiteX5" fmla="*/ 104172 w 3900668"/>
              <a:gd name="connsiteY5" fmla="*/ 1396284 h 3005165"/>
              <a:gd name="connsiteX0" fmla="*/ 104172 w 3900668"/>
              <a:gd name="connsiteY0" fmla="*/ 1391247 h 3000128"/>
              <a:gd name="connsiteX1" fmla="*/ 0 w 3900668"/>
              <a:gd name="connsiteY1" fmla="*/ 3000128 h 3000128"/>
              <a:gd name="connsiteX2" fmla="*/ 3900668 w 3900668"/>
              <a:gd name="connsiteY2" fmla="*/ 2965404 h 3000128"/>
              <a:gd name="connsiteX3" fmla="*/ 3541853 w 3900668"/>
              <a:gd name="connsiteY3" fmla="*/ 1368098 h 3000128"/>
              <a:gd name="connsiteX4" fmla="*/ 2060294 w 3900668"/>
              <a:gd name="connsiteY4" fmla="*/ 592594 h 3000128"/>
              <a:gd name="connsiteX5" fmla="*/ 104172 w 3900668"/>
              <a:gd name="connsiteY5" fmla="*/ 1391247 h 3000128"/>
              <a:gd name="connsiteX0" fmla="*/ 764501 w 4560997"/>
              <a:gd name="connsiteY0" fmla="*/ 1391247 h 3000128"/>
              <a:gd name="connsiteX1" fmla="*/ 660329 w 4560997"/>
              <a:gd name="connsiteY1" fmla="*/ 3000128 h 3000128"/>
              <a:gd name="connsiteX2" fmla="*/ 4560997 w 4560997"/>
              <a:gd name="connsiteY2" fmla="*/ 2965404 h 3000128"/>
              <a:gd name="connsiteX3" fmla="*/ 4202182 w 4560997"/>
              <a:gd name="connsiteY3" fmla="*/ 1368098 h 3000128"/>
              <a:gd name="connsiteX4" fmla="*/ 2720623 w 4560997"/>
              <a:gd name="connsiteY4" fmla="*/ 592594 h 3000128"/>
              <a:gd name="connsiteX5" fmla="*/ 764501 w 4560997"/>
              <a:gd name="connsiteY5" fmla="*/ 1391247 h 3000128"/>
              <a:gd name="connsiteX0" fmla="*/ 802770 w 4599266"/>
              <a:gd name="connsiteY0" fmla="*/ 1391247 h 3000128"/>
              <a:gd name="connsiteX1" fmla="*/ 698598 w 4599266"/>
              <a:gd name="connsiteY1" fmla="*/ 3000128 h 3000128"/>
              <a:gd name="connsiteX2" fmla="*/ 4599266 w 4599266"/>
              <a:gd name="connsiteY2" fmla="*/ 2965404 h 3000128"/>
              <a:gd name="connsiteX3" fmla="*/ 4240451 w 4599266"/>
              <a:gd name="connsiteY3" fmla="*/ 1368098 h 3000128"/>
              <a:gd name="connsiteX4" fmla="*/ 2758892 w 4599266"/>
              <a:gd name="connsiteY4" fmla="*/ 592594 h 3000128"/>
              <a:gd name="connsiteX5" fmla="*/ 802770 w 4599266"/>
              <a:gd name="connsiteY5" fmla="*/ 1391247 h 3000128"/>
              <a:gd name="connsiteX0" fmla="*/ 807912 w 4604408"/>
              <a:gd name="connsiteY0" fmla="*/ 1391247 h 3000128"/>
              <a:gd name="connsiteX1" fmla="*/ 703740 w 4604408"/>
              <a:gd name="connsiteY1" fmla="*/ 3000128 h 3000128"/>
              <a:gd name="connsiteX2" fmla="*/ 4604408 w 4604408"/>
              <a:gd name="connsiteY2" fmla="*/ 2965404 h 3000128"/>
              <a:gd name="connsiteX3" fmla="*/ 4245593 w 4604408"/>
              <a:gd name="connsiteY3" fmla="*/ 1368098 h 3000128"/>
              <a:gd name="connsiteX4" fmla="*/ 2764034 w 4604408"/>
              <a:gd name="connsiteY4" fmla="*/ 592594 h 3000128"/>
              <a:gd name="connsiteX5" fmla="*/ 807912 w 4604408"/>
              <a:gd name="connsiteY5" fmla="*/ 1391247 h 3000128"/>
              <a:gd name="connsiteX0" fmla="*/ 869950 w 4666446"/>
              <a:gd name="connsiteY0" fmla="*/ 1391247 h 3000128"/>
              <a:gd name="connsiteX1" fmla="*/ 765778 w 4666446"/>
              <a:gd name="connsiteY1" fmla="*/ 3000128 h 3000128"/>
              <a:gd name="connsiteX2" fmla="*/ 4666446 w 4666446"/>
              <a:gd name="connsiteY2" fmla="*/ 2965404 h 3000128"/>
              <a:gd name="connsiteX3" fmla="*/ 4307631 w 4666446"/>
              <a:gd name="connsiteY3" fmla="*/ 1368098 h 3000128"/>
              <a:gd name="connsiteX4" fmla="*/ 2826072 w 4666446"/>
              <a:gd name="connsiteY4" fmla="*/ 592594 h 3000128"/>
              <a:gd name="connsiteX5" fmla="*/ 869950 w 4666446"/>
              <a:gd name="connsiteY5" fmla="*/ 1391247 h 3000128"/>
              <a:gd name="connsiteX0" fmla="*/ 783328 w 4579824"/>
              <a:gd name="connsiteY0" fmla="*/ 1391247 h 3000128"/>
              <a:gd name="connsiteX1" fmla="*/ 679156 w 4579824"/>
              <a:gd name="connsiteY1" fmla="*/ 3000128 h 3000128"/>
              <a:gd name="connsiteX2" fmla="*/ 4579824 w 4579824"/>
              <a:gd name="connsiteY2" fmla="*/ 2965404 h 3000128"/>
              <a:gd name="connsiteX3" fmla="*/ 4221009 w 4579824"/>
              <a:gd name="connsiteY3" fmla="*/ 1368098 h 3000128"/>
              <a:gd name="connsiteX4" fmla="*/ 2739450 w 4579824"/>
              <a:gd name="connsiteY4" fmla="*/ 592594 h 3000128"/>
              <a:gd name="connsiteX5" fmla="*/ 783328 w 4579824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601550"/>
              <a:gd name="connsiteY0" fmla="*/ 1391247 h 3000128"/>
              <a:gd name="connsiteX1" fmla="*/ 700882 w 4601550"/>
              <a:gd name="connsiteY1" fmla="*/ 3000128 h 3000128"/>
              <a:gd name="connsiteX2" fmla="*/ 4601550 w 4601550"/>
              <a:gd name="connsiteY2" fmla="*/ 2965404 h 3000128"/>
              <a:gd name="connsiteX3" fmla="*/ 4242735 w 4601550"/>
              <a:gd name="connsiteY3" fmla="*/ 1368098 h 3000128"/>
              <a:gd name="connsiteX4" fmla="*/ 2761176 w 4601550"/>
              <a:gd name="connsiteY4" fmla="*/ 592594 h 3000128"/>
              <a:gd name="connsiteX5" fmla="*/ 805054 w 4601550"/>
              <a:gd name="connsiteY5" fmla="*/ 1391247 h 3000128"/>
              <a:gd name="connsiteX0" fmla="*/ 805054 w 4841325"/>
              <a:gd name="connsiteY0" fmla="*/ 1391247 h 3000128"/>
              <a:gd name="connsiteX1" fmla="*/ 700882 w 4841325"/>
              <a:gd name="connsiteY1" fmla="*/ 3000128 h 3000128"/>
              <a:gd name="connsiteX2" fmla="*/ 4601550 w 4841325"/>
              <a:gd name="connsiteY2" fmla="*/ 2965404 h 3000128"/>
              <a:gd name="connsiteX3" fmla="*/ 4242735 w 4841325"/>
              <a:gd name="connsiteY3" fmla="*/ 1368098 h 3000128"/>
              <a:gd name="connsiteX4" fmla="*/ 2761176 w 4841325"/>
              <a:gd name="connsiteY4" fmla="*/ 592594 h 3000128"/>
              <a:gd name="connsiteX5" fmla="*/ 805054 w 4841325"/>
              <a:gd name="connsiteY5" fmla="*/ 1391247 h 3000128"/>
              <a:gd name="connsiteX0" fmla="*/ 805054 w 5231855"/>
              <a:gd name="connsiteY0" fmla="*/ 1391247 h 3000128"/>
              <a:gd name="connsiteX1" fmla="*/ 700882 w 5231855"/>
              <a:gd name="connsiteY1" fmla="*/ 3000128 h 3000128"/>
              <a:gd name="connsiteX2" fmla="*/ 4601550 w 5231855"/>
              <a:gd name="connsiteY2" fmla="*/ 2965404 h 3000128"/>
              <a:gd name="connsiteX3" fmla="*/ 4242735 w 5231855"/>
              <a:gd name="connsiteY3" fmla="*/ 1368098 h 3000128"/>
              <a:gd name="connsiteX4" fmla="*/ 2761176 w 5231855"/>
              <a:gd name="connsiteY4" fmla="*/ 592594 h 3000128"/>
              <a:gd name="connsiteX5" fmla="*/ 805054 w 5231855"/>
              <a:gd name="connsiteY5" fmla="*/ 1391247 h 300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1855" h="3000128">
                <a:moveTo>
                  <a:pt x="805054" y="1391247"/>
                </a:moveTo>
                <a:cubicBezTo>
                  <a:pt x="261044" y="1267784"/>
                  <a:pt x="-641781" y="2544857"/>
                  <a:pt x="700882" y="3000128"/>
                </a:cubicBezTo>
                <a:lnTo>
                  <a:pt x="4601550" y="2965404"/>
                </a:lnTo>
                <a:cubicBezTo>
                  <a:pt x="5558390" y="2826509"/>
                  <a:pt x="5415636" y="1344948"/>
                  <a:pt x="4242735" y="1368098"/>
                </a:cubicBezTo>
                <a:cubicBezTo>
                  <a:pt x="4397064" y="785505"/>
                  <a:pt x="3648569" y="-5432"/>
                  <a:pt x="2761176" y="592594"/>
                </a:cubicBezTo>
                <a:cubicBezTo>
                  <a:pt x="2155434" y="-425977"/>
                  <a:pt x="484822" y="-113462"/>
                  <a:pt x="805054" y="139124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Cloud Infrastructure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D5362C-4E30-F145-BB0F-0B69EF4C91A7}"/>
              </a:ext>
            </a:extLst>
          </p:cNvPr>
          <p:cNvSpPr txBox="1"/>
          <p:nvPr/>
        </p:nvSpPr>
        <p:spPr>
          <a:xfrm>
            <a:off x="57557" y="4616480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BF91EB-D624-2446-AD23-6D01AA0714CF}"/>
              </a:ext>
            </a:extLst>
          </p:cNvPr>
          <p:cNvSpPr txBox="1"/>
          <p:nvPr/>
        </p:nvSpPr>
        <p:spPr>
          <a:xfrm>
            <a:off x="169640" y="3153036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6E7849-E569-CD46-8B92-BAB959CC73C3}"/>
              </a:ext>
            </a:extLst>
          </p:cNvPr>
          <p:cNvSpPr txBox="1"/>
          <p:nvPr/>
        </p:nvSpPr>
        <p:spPr>
          <a:xfrm>
            <a:off x="89489" y="1616636"/>
            <a:ext cx="2900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customers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2665BFB-0A2B-B047-88B1-DA119784E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912" y="3068960"/>
            <a:ext cx="3600400" cy="1010953"/>
          </a:xfrm>
          <a:prstGeom prst="roundRect">
            <a:avLst>
              <a:gd name="adj" fmla="val 3899"/>
            </a:avLst>
          </a:prstGeom>
          <a:solidFill>
            <a:srgbClr val="FFD579"/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services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14F6028-7812-9D4E-A2EA-F4CDF698A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1868641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8056D21-C9B0-B14E-9675-C61925BC3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7959" y="1868641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466D557-6D52-484C-9CFE-7EADCE740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062" y="1868641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329F139-09C1-734F-9FC8-CBBBE12E2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2165" y="1868641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DF86182-66D3-1143-9BDE-355D142D4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268" y="1868641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CE23D12-AFCD-0643-9A4E-60794D7DA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6369" y="1868641"/>
            <a:ext cx="504056" cy="480239"/>
          </a:xfrm>
          <a:prstGeom prst="roundRect">
            <a:avLst>
              <a:gd name="adj" fmla="val 3899"/>
            </a:avLst>
          </a:prstGeom>
          <a:solidFill>
            <a:srgbClr val="FDEADA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37ABD4-F3E9-BA40-AFCE-AD81673F63DE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3527884" y="2348880"/>
            <a:ext cx="560075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B627AAA-91B9-6041-BB30-65344C24D7C8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339987" y="2348880"/>
            <a:ext cx="252028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64A022-AB40-074C-A6A9-D07A47176672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5152090" y="2348880"/>
            <a:ext cx="0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B999A84-5BC6-5248-B138-E4606EDD96A9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5964193" y="2348880"/>
            <a:ext cx="0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3CB9CB-3FE5-B74E-BCCF-FA2B4F2BC8FD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6524268" y="2348880"/>
            <a:ext cx="252028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C0FD8E9-89DD-2248-B722-D95B4328CDCB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6975475" y="2348880"/>
            <a:ext cx="612922" cy="720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702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0CE1A-0F43-D642-83BB-37DC2E74A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1029D-DF43-8440-A5D5-8C0AA892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FA4C37-6E89-4349-BAC6-EBAD3F68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Microservices architecture –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key design questions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14CBDD7-4BA5-F445-A911-3F6C7917EC31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5866270" y="3524331"/>
            <a:ext cx="562210" cy="529529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07A3C3-C62F-7D45-B3A4-D9FCE1B44005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5220072" y="5038838"/>
            <a:ext cx="679570" cy="79305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CEBBC0-0ACE-7546-88E4-A331A33C4A57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3399114" y="5038838"/>
            <a:ext cx="805587" cy="79305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744E67-903E-0542-A4F4-9B274D5E5AAD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2967066" y="3524331"/>
            <a:ext cx="562211" cy="57178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54EAA7-2B36-2B4F-9155-68A9FE21CBFE}"/>
              </a:ext>
            </a:extLst>
          </p:cNvPr>
          <p:cNvCxnSpPr>
            <a:cxnSpLocks/>
            <a:stCxn id="16" idx="2"/>
            <a:endCxn id="12" idx="0"/>
          </p:cNvCxnSpPr>
          <p:nvPr/>
        </p:nvCxnSpPr>
        <p:spPr>
          <a:xfrm flipH="1">
            <a:off x="4688516" y="2690037"/>
            <a:ext cx="1" cy="816046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77490C7-8C10-B742-9B78-719B68A10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0763" y="3506083"/>
            <a:ext cx="2355506" cy="1532753"/>
          </a:xfrm>
          <a:prstGeom prst="roundRect">
            <a:avLst>
              <a:gd name="adj" fmla="val 21979"/>
            </a:avLst>
          </a:prstGeom>
          <a:solidFill>
            <a:srgbClr val="FFD579"/>
          </a:solidFill>
          <a:ln w="2857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Microservices architecture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4B66ADE-1CCC-5140-AE7C-8177CE0C6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8480" y="2827574"/>
            <a:ext cx="2355506" cy="1393513"/>
          </a:xfrm>
          <a:prstGeom prst="roundRect">
            <a:avLst>
              <a:gd name="adj" fmla="val 15458"/>
            </a:avLst>
          </a:prstGeom>
          <a:solidFill>
            <a:srgbClr val="FDEADA"/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should microservices communicate with each other?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3433704-A5A6-774E-9A7D-E3F467C90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9642" y="5143913"/>
            <a:ext cx="2355506" cy="1375950"/>
          </a:xfrm>
          <a:prstGeom prst="roundRect">
            <a:avLst>
              <a:gd name="adj" fmla="val 15458"/>
            </a:avLst>
          </a:prstGeom>
          <a:solidFill>
            <a:srgbClr val="FDEADA"/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should service failure be detected, reported and managed?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B55C4AF-4C9A-F448-A97E-64BE95D44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2827574"/>
            <a:ext cx="2355506" cy="1393513"/>
          </a:xfrm>
          <a:prstGeom prst="roundRect">
            <a:avLst>
              <a:gd name="adj" fmla="val 17014"/>
            </a:avLst>
          </a:prstGeom>
          <a:solidFill>
            <a:srgbClr val="FDEADA"/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should data be distributed and shared?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CC90AAE-732E-A340-9DF6-C34A4090B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0280" y="1446913"/>
            <a:ext cx="2616473" cy="1243124"/>
          </a:xfrm>
          <a:prstGeom prst="roundRect">
            <a:avLst>
              <a:gd name="adj" fmla="val 21871"/>
            </a:avLst>
          </a:prstGeom>
          <a:solidFill>
            <a:srgbClr val="FDEADA"/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microservices that make up the system?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9471A82-03B9-B14F-8048-2460DFD3F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5143913"/>
            <a:ext cx="2355506" cy="1375950"/>
          </a:xfrm>
          <a:prstGeom prst="roundRect">
            <a:avLst>
              <a:gd name="adj" fmla="val 13902"/>
            </a:avLst>
          </a:prstGeom>
          <a:solidFill>
            <a:srgbClr val="FDEADA"/>
          </a:solidFill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should the microservices in the system be coordinated?</a:t>
            </a:r>
          </a:p>
        </p:txBody>
      </p:sp>
    </p:spTree>
    <p:extLst>
      <p:ext uri="{BB962C8B-B14F-4D97-AF65-F5344CB8AC3E}">
        <p14:creationId xmlns:p14="http://schemas.microsoft.com/office/powerpoint/2010/main" val="3442568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0CE1A-0F43-D642-83BB-37DC2E74A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1029D-DF43-8440-A5D5-8C0AA892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FA4C37-6E89-4349-BAC6-EBAD3F68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6633"/>
            <a:ext cx="8229600" cy="738384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Types of security threat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3677C37-FC27-704D-AEB4-DE7417EB0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793" y="1844824"/>
            <a:ext cx="1973619" cy="871391"/>
          </a:xfrm>
          <a:prstGeom prst="roundRect">
            <a:avLst>
              <a:gd name="adj" fmla="val 20942"/>
            </a:avLst>
          </a:prstGeom>
          <a:solidFill>
            <a:schemeClr val="accent2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Availability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threats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4EEECC-02D2-984B-A993-BBB1EA097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8031" y="3484053"/>
            <a:ext cx="1836202" cy="593020"/>
          </a:xfrm>
          <a:prstGeom prst="roundRect">
            <a:avLst>
              <a:gd name="adj" fmla="val 8023"/>
            </a:avLst>
          </a:prstGeom>
          <a:solidFill>
            <a:srgbClr val="FFD579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9D311A2-2819-EE4D-B4A1-E5715F99134E}"/>
              </a:ext>
            </a:extLst>
          </p:cNvPr>
          <p:cNvCxnSpPr>
            <a:cxnSpLocks/>
            <a:stCxn id="37" idx="0"/>
            <a:endCxn id="9" idx="2"/>
          </p:cNvCxnSpPr>
          <p:nvPr/>
        </p:nvCxnSpPr>
        <p:spPr>
          <a:xfrm flipV="1">
            <a:off x="4536132" y="4077073"/>
            <a:ext cx="0" cy="749847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CC11C8B9-F148-6B4F-9297-96C460107AAF}"/>
              </a:ext>
            </a:extLst>
          </p:cNvPr>
          <p:cNvCxnSpPr>
            <a:cxnSpLocks/>
            <a:stCxn id="31" idx="2"/>
          </p:cNvCxnSpPr>
          <p:nvPr/>
        </p:nvCxnSpPr>
        <p:spPr>
          <a:xfrm rot="5400000">
            <a:off x="5642617" y="2470841"/>
            <a:ext cx="1199663" cy="1576425"/>
          </a:xfrm>
          <a:prstGeom prst="bentConnector2">
            <a:avLst/>
          </a:prstGeom>
          <a:ln w="762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C9BEB3EF-4CD1-3141-B3E5-90EA95C979B2}"/>
              </a:ext>
            </a:extLst>
          </p:cNvPr>
          <p:cNvCxnSpPr>
            <a:cxnSpLocks/>
            <a:stCxn id="8" idx="2"/>
            <a:endCxn id="17" idx="1"/>
          </p:cNvCxnSpPr>
          <p:nvPr/>
        </p:nvCxnSpPr>
        <p:spPr>
          <a:xfrm rot="16200000" flipH="1">
            <a:off x="2565995" y="2191823"/>
            <a:ext cx="527644" cy="1576428"/>
          </a:xfrm>
          <a:prstGeom prst="bentConnector2">
            <a:avLst/>
          </a:prstGeom>
          <a:ln w="762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6E8D716-2C8E-0F46-B066-B78F69FE261F}"/>
              </a:ext>
            </a:extLst>
          </p:cNvPr>
          <p:cNvSpPr txBox="1"/>
          <p:nvPr/>
        </p:nvSpPr>
        <p:spPr>
          <a:xfrm>
            <a:off x="3538507" y="2185614"/>
            <a:ext cx="1995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PRODUCT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25E924-F387-1A4C-9190-698AF4F7578D}"/>
              </a:ext>
            </a:extLst>
          </p:cNvPr>
          <p:cNvSpPr txBox="1"/>
          <p:nvPr/>
        </p:nvSpPr>
        <p:spPr>
          <a:xfrm>
            <a:off x="611832" y="915710"/>
            <a:ext cx="2853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attacker attempts to deny access to the system for legitimate users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94E44DF-6F9D-0E4D-A31B-5D6B44915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8031" y="3021367"/>
            <a:ext cx="1836202" cy="444983"/>
          </a:xfrm>
          <a:prstGeom prst="roundRect">
            <a:avLst>
              <a:gd name="adj" fmla="val 8023"/>
            </a:avLst>
          </a:prstGeom>
          <a:solidFill>
            <a:srgbClr val="FFD579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PROGRAM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22C562E-53C2-AB4A-BD24-83CB9D238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3850" y="1787831"/>
            <a:ext cx="1973619" cy="871391"/>
          </a:xfrm>
          <a:prstGeom prst="roundRect">
            <a:avLst>
              <a:gd name="adj" fmla="val 20942"/>
            </a:avLst>
          </a:prstGeom>
          <a:solidFill>
            <a:schemeClr val="accent2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Integrity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threats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13319DC-B5EB-414A-A22C-B8FB0E47119B}"/>
              </a:ext>
            </a:extLst>
          </p:cNvPr>
          <p:cNvSpPr txBox="1"/>
          <p:nvPr/>
        </p:nvSpPr>
        <p:spPr>
          <a:xfrm>
            <a:off x="5864808" y="915710"/>
            <a:ext cx="2221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attacker attempts to damage the system or its data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DA7C7F1-A22E-664C-98CD-801A30737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9988" y="4826920"/>
            <a:ext cx="2592288" cy="871391"/>
          </a:xfrm>
          <a:prstGeom prst="roundRect">
            <a:avLst>
              <a:gd name="adj" fmla="val 20942"/>
            </a:avLst>
          </a:prstGeom>
          <a:solidFill>
            <a:schemeClr val="accent2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Confidentiality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threats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A05B98-9277-8C4C-8C2A-C4395F78C961}"/>
              </a:ext>
            </a:extLst>
          </p:cNvPr>
          <p:cNvSpPr txBox="1"/>
          <p:nvPr/>
        </p:nvSpPr>
        <p:spPr>
          <a:xfrm>
            <a:off x="2950891" y="5663541"/>
            <a:ext cx="2954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attacker tries to gain access to private information held by the system</a:t>
            </a:r>
          </a:p>
        </p:txBody>
      </p: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A01C568F-81E4-B747-92D2-ABA64995C254}"/>
              </a:ext>
            </a:extLst>
          </p:cNvPr>
          <p:cNvCxnSpPr>
            <a:cxnSpLocks/>
            <a:stCxn id="31" idx="2"/>
            <a:endCxn id="17" idx="3"/>
          </p:cNvCxnSpPr>
          <p:nvPr/>
        </p:nvCxnSpPr>
        <p:spPr>
          <a:xfrm rot="5400000">
            <a:off x="5950129" y="2163327"/>
            <a:ext cx="584637" cy="1576427"/>
          </a:xfrm>
          <a:prstGeom prst="bentConnector2">
            <a:avLst/>
          </a:prstGeom>
          <a:ln w="762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2E0214C1-2156-9F42-B730-1A8D2291999C}"/>
              </a:ext>
            </a:extLst>
          </p:cNvPr>
          <p:cNvSpPr txBox="1"/>
          <p:nvPr/>
        </p:nvSpPr>
        <p:spPr>
          <a:xfrm>
            <a:off x="1008242" y="3277746"/>
            <a:ext cx="228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denial of service (DDoS) attack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C45189-ADCB-6945-9561-1A05D0AADDC1}"/>
              </a:ext>
            </a:extLst>
          </p:cNvPr>
          <p:cNvSpPr txBox="1"/>
          <p:nvPr/>
        </p:nvSpPr>
        <p:spPr>
          <a:xfrm>
            <a:off x="5702791" y="3302640"/>
            <a:ext cx="1050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Virus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C4BE91-61BE-6D44-B6DA-50DB55F82255}"/>
              </a:ext>
            </a:extLst>
          </p:cNvPr>
          <p:cNvSpPr txBox="1"/>
          <p:nvPr/>
        </p:nvSpPr>
        <p:spPr>
          <a:xfrm>
            <a:off x="5509417" y="3933639"/>
            <a:ext cx="1521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Ransomware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EF585B0-3647-7543-BCDD-C1847E0D2A2B}"/>
              </a:ext>
            </a:extLst>
          </p:cNvPr>
          <p:cNvSpPr txBox="1"/>
          <p:nvPr/>
        </p:nvSpPr>
        <p:spPr>
          <a:xfrm>
            <a:off x="3167188" y="4286416"/>
            <a:ext cx="1457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theft</a:t>
            </a:r>
          </a:p>
        </p:txBody>
      </p:sp>
    </p:spTree>
    <p:extLst>
      <p:ext uri="{BB962C8B-B14F-4D97-AF65-F5344CB8AC3E}">
        <p14:creationId xmlns:p14="http://schemas.microsoft.com/office/powerpoint/2010/main" val="2712001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0CE1A-0F43-D642-83BB-37DC2E74A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1029D-DF43-8440-A5D5-8C0AA892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FA4C37-6E89-4349-BAC6-EBAD3F68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949995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Software product quality attributes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CB130A-3A6E-AE4A-9682-BB266D317926}"/>
              </a:ext>
            </a:extLst>
          </p:cNvPr>
          <p:cNvSpPr/>
          <p:nvPr/>
        </p:nvSpPr>
        <p:spPr>
          <a:xfrm>
            <a:off x="2971800" y="2209572"/>
            <a:ext cx="3200400" cy="3200400"/>
          </a:xfrm>
          <a:prstGeom prst="ellipse">
            <a:avLst/>
          </a:prstGeom>
          <a:solidFill>
            <a:srgbClr val="FFD579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Software product quality attributes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266C410-BF93-4449-BDA1-56C2F406F114}"/>
              </a:ext>
            </a:extLst>
          </p:cNvPr>
          <p:cNvSpPr/>
          <p:nvPr/>
        </p:nvSpPr>
        <p:spPr>
          <a:xfrm>
            <a:off x="2555776" y="893043"/>
            <a:ext cx="1961226" cy="174386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r>
              <a:rPr lang="en-US" sz="2600" dirty="0">
                <a:solidFill>
                  <a:schemeClr val="tx1"/>
                </a:solidFill>
              </a:rPr>
              <a:t>Reliability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20A8874-5882-C148-8FC8-D3F3933BD436}"/>
              </a:ext>
            </a:extLst>
          </p:cNvPr>
          <p:cNvSpPr/>
          <p:nvPr/>
        </p:nvSpPr>
        <p:spPr>
          <a:xfrm>
            <a:off x="1602662" y="4277419"/>
            <a:ext cx="1961226" cy="174386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600" dirty="0">
                <a:solidFill>
                  <a:schemeClr val="tx1"/>
                </a:solidFill>
              </a:rPr>
              <a:t>Usability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3BA09A-0FD0-824C-B8E1-4031AC080873}"/>
              </a:ext>
            </a:extLst>
          </p:cNvPr>
          <p:cNvSpPr/>
          <p:nvPr/>
        </p:nvSpPr>
        <p:spPr>
          <a:xfrm>
            <a:off x="5580112" y="4277419"/>
            <a:ext cx="1961226" cy="174386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300" dirty="0">
                <a:solidFill>
                  <a:schemeClr val="tx1"/>
                </a:solidFill>
              </a:rPr>
              <a:t>Maintainability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F63CCB-EE49-9E4C-B6D4-D280E935AFAE}"/>
              </a:ext>
            </a:extLst>
          </p:cNvPr>
          <p:cNvSpPr/>
          <p:nvPr/>
        </p:nvSpPr>
        <p:spPr>
          <a:xfrm>
            <a:off x="1170614" y="2405211"/>
            <a:ext cx="1961226" cy="174386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600" dirty="0">
                <a:solidFill>
                  <a:schemeClr val="tx1"/>
                </a:solidFill>
              </a:rPr>
              <a:t>Security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08CC0F-8870-7347-8AEC-47DD30042119}"/>
              </a:ext>
            </a:extLst>
          </p:cNvPr>
          <p:cNvSpPr/>
          <p:nvPr/>
        </p:nvSpPr>
        <p:spPr>
          <a:xfrm>
            <a:off x="3583442" y="4925491"/>
            <a:ext cx="1961226" cy="174386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200" dirty="0">
                <a:solidFill>
                  <a:schemeClr val="tx1"/>
                </a:solidFill>
              </a:rPr>
              <a:t>Responsiveness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74087CB-743D-1B4B-AFB3-86257B912CD9}"/>
              </a:ext>
            </a:extLst>
          </p:cNvPr>
          <p:cNvSpPr/>
          <p:nvPr/>
        </p:nvSpPr>
        <p:spPr>
          <a:xfrm>
            <a:off x="6012160" y="2405211"/>
            <a:ext cx="1961226" cy="174386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600" dirty="0">
                <a:solidFill>
                  <a:schemeClr val="tx1"/>
                </a:solidFill>
              </a:rPr>
              <a:t>Resilience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EC4D51D-7243-6144-81CF-B27D96616167}"/>
              </a:ext>
            </a:extLst>
          </p:cNvPr>
          <p:cNvSpPr/>
          <p:nvPr/>
        </p:nvSpPr>
        <p:spPr>
          <a:xfrm>
            <a:off x="4716016" y="893043"/>
            <a:ext cx="1961226" cy="174386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600" dirty="0">
                <a:solidFill>
                  <a:schemeClr val="tx1"/>
                </a:solidFill>
              </a:rPr>
              <a:t>Availability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A6B37D-39D0-9F46-89C5-7D2B4BED9D7D}"/>
              </a:ext>
            </a:extLst>
          </p:cNvPr>
          <p:cNvSpPr/>
          <p:nvPr/>
        </p:nvSpPr>
        <p:spPr>
          <a:xfrm>
            <a:off x="3331200" y="1002214"/>
            <a:ext cx="410378" cy="4114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6E12D3D-3C2E-5A43-9990-1E6018DDDE72}"/>
              </a:ext>
            </a:extLst>
          </p:cNvPr>
          <p:cNvSpPr/>
          <p:nvPr/>
        </p:nvSpPr>
        <p:spPr>
          <a:xfrm>
            <a:off x="5455436" y="977839"/>
            <a:ext cx="410378" cy="4114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F6F73F0-1328-3D4D-ACCF-B43468393369}"/>
              </a:ext>
            </a:extLst>
          </p:cNvPr>
          <p:cNvSpPr/>
          <p:nvPr/>
        </p:nvSpPr>
        <p:spPr>
          <a:xfrm>
            <a:off x="6770286" y="2478373"/>
            <a:ext cx="410378" cy="4114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7FED701-BF7F-F940-935C-2055FBAA077E}"/>
              </a:ext>
            </a:extLst>
          </p:cNvPr>
          <p:cNvSpPr/>
          <p:nvPr/>
        </p:nvSpPr>
        <p:spPr>
          <a:xfrm>
            <a:off x="6299513" y="4344719"/>
            <a:ext cx="410378" cy="4114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0DBF97-8510-F246-9DAA-3E6F2BA55148}"/>
              </a:ext>
            </a:extLst>
          </p:cNvPr>
          <p:cNvSpPr/>
          <p:nvPr/>
        </p:nvSpPr>
        <p:spPr>
          <a:xfrm>
            <a:off x="4330943" y="4998492"/>
            <a:ext cx="410378" cy="4114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133731F-3377-274E-9319-10718768E29A}"/>
              </a:ext>
            </a:extLst>
          </p:cNvPr>
          <p:cNvSpPr/>
          <p:nvPr/>
        </p:nvSpPr>
        <p:spPr>
          <a:xfrm>
            <a:off x="2378086" y="4315026"/>
            <a:ext cx="410378" cy="4114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179B9BE-971A-4840-9A00-F565780E42D7}"/>
              </a:ext>
            </a:extLst>
          </p:cNvPr>
          <p:cNvSpPr/>
          <p:nvPr/>
        </p:nvSpPr>
        <p:spPr>
          <a:xfrm>
            <a:off x="1937386" y="2475454"/>
            <a:ext cx="410378" cy="4114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32766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0CE1A-0F43-D642-83BB-37DC2E74A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1029D-DF43-8440-A5D5-8C0AA892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FA4C37-6E89-4349-BAC6-EBAD3F68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949995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 refactoring process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07D7969C-5DFD-9D48-A18B-8327D710E043}"/>
              </a:ext>
            </a:extLst>
          </p:cNvPr>
          <p:cNvSpPr/>
          <p:nvPr/>
        </p:nvSpPr>
        <p:spPr>
          <a:xfrm>
            <a:off x="3275856" y="3717031"/>
            <a:ext cx="2526852" cy="2655893"/>
          </a:xfrm>
          <a:prstGeom prst="arc">
            <a:avLst>
              <a:gd name="adj1" fmla="val 11501282"/>
              <a:gd name="adj2" fmla="val 21102937"/>
            </a:avLst>
          </a:prstGeom>
          <a:noFill/>
          <a:ln w="152400">
            <a:solidFill>
              <a:schemeClr val="accent6">
                <a:lumMod val="75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0A464F-49C2-794C-BC13-39105D84FFEF}"/>
              </a:ext>
            </a:extLst>
          </p:cNvPr>
          <p:cNvCxnSpPr>
            <a:cxnSpLocks/>
          </p:cNvCxnSpPr>
          <p:nvPr/>
        </p:nvCxnSpPr>
        <p:spPr>
          <a:xfrm>
            <a:off x="1180687" y="2704607"/>
            <a:ext cx="1303081" cy="0"/>
          </a:xfrm>
          <a:prstGeom prst="straightConnector1">
            <a:avLst/>
          </a:prstGeom>
          <a:ln w="152400">
            <a:solidFill>
              <a:schemeClr val="accent6">
                <a:lumMod val="50000"/>
              </a:schemeClr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FF84A9D-B039-8F49-A406-23108DAFB2B5}"/>
              </a:ext>
            </a:extLst>
          </p:cNvPr>
          <p:cNvSpPr txBox="1"/>
          <p:nvPr/>
        </p:nvSpPr>
        <p:spPr>
          <a:xfrm>
            <a:off x="1180687" y="2039268"/>
            <a:ext cx="1007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156F571-121E-9541-B989-4C15D0B65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082" y="2226802"/>
            <a:ext cx="2207548" cy="1079722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Identify code </a:t>
            </a:r>
            <a:br>
              <a:rPr lang="en-US" sz="2400" b="1" dirty="0">
                <a:latin typeface="+mn-lt"/>
                <a:ea typeface="+mn-ea"/>
              </a:rPr>
            </a:br>
            <a:r>
              <a:rPr lang="en-US" sz="2400" b="1" dirty="0">
                <a:latin typeface="+mn-lt"/>
                <a:ea typeface="+mn-ea"/>
              </a:rPr>
              <a:t>‘smell’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3FDF478-C920-3048-A29E-5FCD2C442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7271" y="2226802"/>
            <a:ext cx="2207548" cy="1079722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Identify refactoring strategy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1174417D-28A0-9B4B-B610-05D3A10D4113}"/>
              </a:ext>
            </a:extLst>
          </p:cNvPr>
          <p:cNvSpPr/>
          <p:nvPr/>
        </p:nvSpPr>
        <p:spPr>
          <a:xfrm>
            <a:off x="3430228" y="1393449"/>
            <a:ext cx="2808440" cy="2393634"/>
          </a:xfrm>
          <a:prstGeom prst="arc">
            <a:avLst>
              <a:gd name="adj1" fmla="val 11908221"/>
              <a:gd name="adj2" fmla="val 20671112"/>
            </a:avLst>
          </a:prstGeom>
          <a:noFill/>
          <a:ln w="152400">
            <a:solidFill>
              <a:schemeClr val="accent6">
                <a:lumMod val="75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9C3A63C2-D3D8-DD46-B116-EA3E3198D4D8}"/>
              </a:ext>
            </a:extLst>
          </p:cNvPr>
          <p:cNvSpPr/>
          <p:nvPr/>
        </p:nvSpPr>
        <p:spPr>
          <a:xfrm>
            <a:off x="3500645" y="2147041"/>
            <a:ext cx="2808440" cy="2393634"/>
          </a:xfrm>
          <a:prstGeom prst="arc">
            <a:avLst>
              <a:gd name="adj1" fmla="val 182114"/>
              <a:gd name="adj2" fmla="val 2924959"/>
            </a:avLst>
          </a:prstGeom>
          <a:noFill/>
          <a:ln w="152400">
            <a:solidFill>
              <a:schemeClr val="accent6">
                <a:lumMod val="75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DC352EE-AE47-CA4C-AEB2-1AB139062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0385" y="4869558"/>
            <a:ext cx="2757399" cy="1079722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Make small </a:t>
            </a:r>
          </a:p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improvement until strategy completed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E9304CC2-7841-4A4D-A2A7-6E5CAF519AF8}"/>
              </a:ext>
            </a:extLst>
          </p:cNvPr>
          <p:cNvSpPr/>
          <p:nvPr/>
        </p:nvSpPr>
        <p:spPr>
          <a:xfrm>
            <a:off x="3275856" y="2147041"/>
            <a:ext cx="2808440" cy="2393634"/>
          </a:xfrm>
          <a:prstGeom prst="arc">
            <a:avLst>
              <a:gd name="adj1" fmla="val 8966232"/>
              <a:gd name="adj2" fmla="val 10829317"/>
            </a:avLst>
          </a:prstGeom>
          <a:noFill/>
          <a:ln w="152400">
            <a:solidFill>
              <a:schemeClr val="accent6">
                <a:lumMod val="75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0C3ECB1-64C8-834D-AC72-5705E3E65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597" y="4869558"/>
            <a:ext cx="2207548" cy="1079722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Run automated code tests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E537ECEC-2BC2-5A4F-A8B4-26467163DD6B}"/>
              </a:ext>
            </a:extLst>
          </p:cNvPr>
          <p:cNvSpPr/>
          <p:nvPr/>
        </p:nvSpPr>
        <p:spPr>
          <a:xfrm>
            <a:off x="3193016" y="3869451"/>
            <a:ext cx="2681700" cy="2655893"/>
          </a:xfrm>
          <a:prstGeom prst="arc">
            <a:avLst>
              <a:gd name="adj1" fmla="val 2513734"/>
              <a:gd name="adj2" fmla="val 8510562"/>
            </a:avLst>
          </a:prstGeom>
          <a:noFill/>
          <a:ln w="152400">
            <a:solidFill>
              <a:schemeClr val="accent6">
                <a:lumMod val="75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449C71D-E90B-4246-A506-8DAA3C0DD667}"/>
              </a:ext>
            </a:extLst>
          </p:cNvPr>
          <p:cNvSpPr/>
          <p:nvPr/>
        </p:nvSpPr>
        <p:spPr>
          <a:xfrm>
            <a:off x="3009494" y="1772816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6073081-3ABA-B74D-B3B5-5224578B82BD}"/>
              </a:ext>
            </a:extLst>
          </p:cNvPr>
          <p:cNvSpPr/>
          <p:nvPr/>
        </p:nvSpPr>
        <p:spPr>
          <a:xfrm>
            <a:off x="6308554" y="1793384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5527DD0-9E16-8E4B-86D7-35F7F0106C12}"/>
              </a:ext>
            </a:extLst>
          </p:cNvPr>
          <p:cNvSpPr/>
          <p:nvPr/>
        </p:nvSpPr>
        <p:spPr>
          <a:xfrm>
            <a:off x="6206336" y="4437112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DCCADE3-C25F-3D42-B306-12CD5632A3C9}"/>
              </a:ext>
            </a:extLst>
          </p:cNvPr>
          <p:cNvSpPr/>
          <p:nvPr/>
        </p:nvSpPr>
        <p:spPr>
          <a:xfrm>
            <a:off x="2699668" y="4376864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00810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0CE1A-0F43-D642-83BB-37DC2E74A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1029D-DF43-8440-A5D5-8C0AA892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FA4C37-6E89-4349-BAC6-EBAD3F68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49995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Functional testing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3E6C89E-6FE1-514B-9840-2C4FEB0A0021}"/>
              </a:ext>
            </a:extLst>
          </p:cNvPr>
          <p:cNvCxnSpPr>
            <a:cxnSpLocks/>
          </p:cNvCxnSpPr>
          <p:nvPr/>
        </p:nvCxnSpPr>
        <p:spPr>
          <a:xfrm>
            <a:off x="4536132" y="1793384"/>
            <a:ext cx="0" cy="524553"/>
          </a:xfrm>
          <a:prstGeom prst="straightConnector1">
            <a:avLst/>
          </a:prstGeom>
          <a:ln w="152400">
            <a:solidFill>
              <a:schemeClr val="accent6">
                <a:lumMod val="50000"/>
              </a:schemeClr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F300884-307F-2743-B3E1-AFC5E928E0F0}"/>
              </a:ext>
            </a:extLst>
          </p:cNvPr>
          <p:cNvSpPr txBox="1"/>
          <p:nvPr/>
        </p:nvSpPr>
        <p:spPr>
          <a:xfrm>
            <a:off x="3995936" y="1205737"/>
            <a:ext cx="1007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FFE4DB1-BA01-FB45-9530-EAA99168B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5486" y="2292246"/>
            <a:ext cx="1813028" cy="875102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+mn-lt"/>
                <a:ea typeface="+mn-ea"/>
              </a:rPr>
              <a:t>Unit </a:t>
            </a:r>
            <a:br>
              <a:rPr lang="en-US" sz="2800" b="1" dirty="0">
                <a:latin typeface="+mn-lt"/>
                <a:ea typeface="+mn-ea"/>
              </a:rPr>
            </a:br>
            <a:r>
              <a:rPr lang="en-US" sz="2800" b="1" dirty="0">
                <a:latin typeface="+mn-lt"/>
                <a:ea typeface="+mn-ea"/>
              </a:rPr>
              <a:t>Testing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970074F-E481-834A-AD49-3E2F6AE69B34}"/>
              </a:ext>
            </a:extLst>
          </p:cNvPr>
          <p:cNvSpPr/>
          <p:nvPr/>
        </p:nvSpPr>
        <p:spPr>
          <a:xfrm>
            <a:off x="2806040" y="2510155"/>
            <a:ext cx="3566160" cy="3566160"/>
          </a:xfrm>
          <a:prstGeom prst="arc">
            <a:avLst>
              <a:gd name="adj1" fmla="val 11870910"/>
              <a:gd name="adj2" fmla="val 14281114"/>
            </a:avLst>
          </a:prstGeom>
          <a:noFill/>
          <a:ln w="152400">
            <a:solidFill>
              <a:schemeClr val="accent6">
                <a:lumMod val="75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7766D682-46E3-7C45-A63C-CFD96DA47FCB}"/>
              </a:ext>
            </a:extLst>
          </p:cNvPr>
          <p:cNvSpPr/>
          <p:nvPr/>
        </p:nvSpPr>
        <p:spPr>
          <a:xfrm>
            <a:off x="2806040" y="2510155"/>
            <a:ext cx="3566160" cy="3566160"/>
          </a:xfrm>
          <a:prstGeom prst="arc">
            <a:avLst>
              <a:gd name="adj1" fmla="val 18184479"/>
              <a:gd name="adj2" fmla="val 20693068"/>
            </a:avLst>
          </a:prstGeom>
          <a:noFill/>
          <a:ln w="152400">
            <a:solidFill>
              <a:schemeClr val="accent6">
                <a:lumMod val="75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22207BE4-590A-0446-8FC3-E49FADD033D7}"/>
              </a:ext>
            </a:extLst>
          </p:cNvPr>
          <p:cNvSpPr/>
          <p:nvPr/>
        </p:nvSpPr>
        <p:spPr>
          <a:xfrm>
            <a:off x="2806040" y="2510155"/>
            <a:ext cx="3566160" cy="3566160"/>
          </a:xfrm>
          <a:prstGeom prst="arc">
            <a:avLst>
              <a:gd name="adj1" fmla="val 1136777"/>
              <a:gd name="adj2" fmla="val 3784898"/>
            </a:avLst>
          </a:prstGeom>
          <a:noFill/>
          <a:ln w="152400">
            <a:solidFill>
              <a:schemeClr val="accent6">
                <a:lumMod val="75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ACD8DFB4-402D-B946-8F03-EC73050C6ADE}"/>
              </a:ext>
            </a:extLst>
          </p:cNvPr>
          <p:cNvSpPr/>
          <p:nvPr/>
        </p:nvSpPr>
        <p:spPr>
          <a:xfrm>
            <a:off x="2806040" y="2510155"/>
            <a:ext cx="3566160" cy="3566160"/>
          </a:xfrm>
          <a:prstGeom prst="arc">
            <a:avLst>
              <a:gd name="adj1" fmla="val 7389206"/>
              <a:gd name="adj2" fmla="val 9871474"/>
            </a:avLst>
          </a:prstGeom>
          <a:noFill/>
          <a:ln w="152400">
            <a:solidFill>
              <a:schemeClr val="accent6">
                <a:lumMod val="75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A40DE2B-9707-4344-8D81-D6CD2DA2A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112" y="3814352"/>
            <a:ext cx="1813028" cy="875102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+mn-lt"/>
                <a:ea typeface="+mn-ea"/>
              </a:rPr>
              <a:t>Feature</a:t>
            </a:r>
            <a:br>
              <a:rPr lang="en-US" sz="2800" b="1" dirty="0">
                <a:latin typeface="+mn-lt"/>
                <a:ea typeface="+mn-ea"/>
              </a:rPr>
            </a:br>
            <a:r>
              <a:rPr lang="en-US" sz="2800" b="1" dirty="0">
                <a:latin typeface="+mn-lt"/>
                <a:ea typeface="+mn-ea"/>
              </a:rPr>
              <a:t>Testing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758FA69-D833-5847-821F-505FD08AC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5486" y="5484827"/>
            <a:ext cx="1813028" cy="875102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+mn-lt"/>
                <a:ea typeface="+mn-ea"/>
              </a:rPr>
              <a:t>System</a:t>
            </a:r>
            <a:br>
              <a:rPr lang="en-US" sz="2800" b="1" dirty="0">
                <a:latin typeface="+mn-lt"/>
                <a:ea typeface="+mn-ea"/>
              </a:rPr>
            </a:br>
            <a:r>
              <a:rPr lang="en-US" sz="2800" b="1" dirty="0">
                <a:latin typeface="+mn-lt"/>
                <a:ea typeface="+mn-ea"/>
              </a:rPr>
              <a:t>Testing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40671DF-5222-294B-B02D-957C8F72C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696" y="3814352"/>
            <a:ext cx="1813028" cy="875102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latin typeface="+mn-lt"/>
                <a:ea typeface="+mn-ea"/>
              </a:rPr>
              <a:t>Release</a:t>
            </a:r>
            <a:br>
              <a:rPr lang="en-US" sz="2800" b="1" dirty="0">
                <a:latin typeface="+mn-lt"/>
                <a:ea typeface="+mn-ea"/>
              </a:rPr>
            </a:br>
            <a:r>
              <a:rPr lang="en-US" sz="2800" b="1" dirty="0">
                <a:latin typeface="+mn-lt"/>
                <a:ea typeface="+mn-ea"/>
              </a:rPr>
              <a:t>Testing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DC19CDE-E27C-4340-BC5D-42F86B53D0BE}"/>
              </a:ext>
            </a:extLst>
          </p:cNvPr>
          <p:cNvSpPr/>
          <p:nvPr/>
        </p:nvSpPr>
        <p:spPr>
          <a:xfrm>
            <a:off x="3485242" y="2112197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6FB1351-8E58-BA4E-8393-784494B73C59}"/>
              </a:ext>
            </a:extLst>
          </p:cNvPr>
          <p:cNvSpPr/>
          <p:nvPr/>
        </p:nvSpPr>
        <p:spPr>
          <a:xfrm>
            <a:off x="5364088" y="3573016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86EFD2E-A804-D44D-A8C0-A1E9EA8F6718}"/>
              </a:ext>
            </a:extLst>
          </p:cNvPr>
          <p:cNvSpPr/>
          <p:nvPr/>
        </p:nvSpPr>
        <p:spPr>
          <a:xfrm>
            <a:off x="3491880" y="5249768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FD5E467-67D9-7E43-B6E2-CEAC19BF969D}"/>
              </a:ext>
            </a:extLst>
          </p:cNvPr>
          <p:cNvSpPr/>
          <p:nvPr/>
        </p:nvSpPr>
        <p:spPr>
          <a:xfrm>
            <a:off x="1619672" y="3593584"/>
            <a:ext cx="410378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85707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0CE1A-0F43-D642-83BB-37DC2E74A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1029D-DF43-8440-A5D5-8C0AA892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FA4C37-6E89-4349-BAC6-EBAD3F68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7198"/>
            <a:ext cx="8229600" cy="796738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Test-driven development (TDD)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996CCD-F0C7-7B47-968E-1D62ABBC712E}"/>
              </a:ext>
            </a:extLst>
          </p:cNvPr>
          <p:cNvCxnSpPr>
            <a:cxnSpLocks/>
          </p:cNvCxnSpPr>
          <p:nvPr/>
        </p:nvCxnSpPr>
        <p:spPr>
          <a:xfrm>
            <a:off x="1597925" y="1393449"/>
            <a:ext cx="669819" cy="0"/>
          </a:xfrm>
          <a:prstGeom prst="straightConnector1">
            <a:avLst/>
          </a:prstGeom>
          <a:ln w="101600">
            <a:solidFill>
              <a:schemeClr val="accent6">
                <a:lumMod val="50000"/>
              </a:schemeClr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C2C20CA-A475-BF4B-81BB-FEACED8872AC}"/>
              </a:ext>
            </a:extLst>
          </p:cNvPr>
          <p:cNvSpPr txBox="1"/>
          <p:nvPr/>
        </p:nvSpPr>
        <p:spPr>
          <a:xfrm>
            <a:off x="1367958" y="995255"/>
            <a:ext cx="698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26C5B62-B50A-7E4F-AE8B-D46740B8D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1052736"/>
            <a:ext cx="1852701" cy="715810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b="1" dirty="0">
                <a:latin typeface="+mn-lt"/>
                <a:ea typeface="+mn-ea"/>
              </a:rPr>
              <a:t>Identify new </a:t>
            </a:r>
            <a:br>
              <a:rPr lang="en-US" sz="2000" b="1" dirty="0">
                <a:latin typeface="+mn-lt"/>
                <a:ea typeface="+mn-ea"/>
              </a:rPr>
            </a:br>
            <a:r>
              <a:rPr lang="en-US" sz="2000" b="1" dirty="0">
                <a:latin typeface="+mn-lt"/>
                <a:ea typeface="+mn-ea"/>
              </a:rPr>
              <a:t>functionality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22A16064-4395-FF40-8AB1-DD3AAF8258EB}"/>
              </a:ext>
            </a:extLst>
          </p:cNvPr>
          <p:cNvSpPr>
            <a:spLocks/>
          </p:cNvSpPr>
          <p:nvPr/>
        </p:nvSpPr>
        <p:spPr>
          <a:xfrm>
            <a:off x="2055912" y="1525871"/>
            <a:ext cx="2560320" cy="2560320"/>
          </a:xfrm>
          <a:prstGeom prst="arc">
            <a:avLst>
              <a:gd name="adj1" fmla="val 6412394"/>
              <a:gd name="adj2" fmla="val 13844082"/>
            </a:avLst>
          </a:prstGeom>
          <a:noFill/>
          <a:ln w="101600">
            <a:solidFill>
              <a:schemeClr val="accent6">
                <a:lumMod val="75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681FCD6-01EE-3A47-B756-6E590EC901B3}"/>
              </a:ext>
            </a:extLst>
          </p:cNvPr>
          <p:cNvSpPr/>
          <p:nvPr/>
        </p:nvSpPr>
        <p:spPr>
          <a:xfrm>
            <a:off x="2192849" y="922432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8E2AAB76-8B03-F947-ADAD-994F13175FEB}"/>
              </a:ext>
            </a:extLst>
          </p:cNvPr>
          <p:cNvSpPr>
            <a:spLocks/>
          </p:cNvSpPr>
          <p:nvPr/>
        </p:nvSpPr>
        <p:spPr>
          <a:xfrm>
            <a:off x="2055912" y="1525871"/>
            <a:ext cx="2560320" cy="2560320"/>
          </a:xfrm>
          <a:prstGeom prst="arc">
            <a:avLst>
              <a:gd name="adj1" fmla="val 18547087"/>
              <a:gd name="adj2" fmla="val 19641147"/>
            </a:avLst>
          </a:prstGeom>
          <a:noFill/>
          <a:ln w="101600">
            <a:solidFill>
              <a:schemeClr val="accent6">
                <a:lumMod val="75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04BCFA5A-742F-1E45-958A-6D8CCC2E2F9C}"/>
              </a:ext>
            </a:extLst>
          </p:cNvPr>
          <p:cNvSpPr>
            <a:spLocks/>
          </p:cNvSpPr>
          <p:nvPr/>
        </p:nvSpPr>
        <p:spPr>
          <a:xfrm>
            <a:off x="2915816" y="2507704"/>
            <a:ext cx="3657600" cy="3657600"/>
          </a:xfrm>
          <a:prstGeom prst="arc">
            <a:avLst>
              <a:gd name="adj1" fmla="val 10272211"/>
              <a:gd name="adj2" fmla="val 14504715"/>
            </a:avLst>
          </a:prstGeom>
          <a:noFill/>
          <a:ln w="101600">
            <a:solidFill>
              <a:schemeClr val="accent6">
                <a:lumMod val="75000"/>
                <a:alpha val="8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008C6929-72F3-C146-941A-9D90A87ACCB5}"/>
              </a:ext>
            </a:extLst>
          </p:cNvPr>
          <p:cNvSpPr>
            <a:spLocks/>
          </p:cNvSpPr>
          <p:nvPr/>
        </p:nvSpPr>
        <p:spPr>
          <a:xfrm>
            <a:off x="5695528" y="4377631"/>
            <a:ext cx="1828800" cy="1828800"/>
          </a:xfrm>
          <a:prstGeom prst="arc">
            <a:avLst>
              <a:gd name="adj1" fmla="val 884595"/>
              <a:gd name="adj2" fmla="val 2333932"/>
            </a:avLst>
          </a:prstGeom>
          <a:noFill/>
          <a:ln w="101600">
            <a:solidFill>
              <a:schemeClr val="accent6">
                <a:lumMod val="75000"/>
                <a:alpha val="6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8443C285-9633-1C40-93F3-12C5C75431B4}"/>
              </a:ext>
            </a:extLst>
          </p:cNvPr>
          <p:cNvSpPr>
            <a:spLocks/>
          </p:cNvSpPr>
          <p:nvPr/>
        </p:nvSpPr>
        <p:spPr>
          <a:xfrm>
            <a:off x="2915816" y="2507704"/>
            <a:ext cx="3657600" cy="3657600"/>
          </a:xfrm>
          <a:prstGeom prst="arc">
            <a:avLst>
              <a:gd name="adj1" fmla="val 18014088"/>
              <a:gd name="adj2" fmla="val 18771691"/>
            </a:avLst>
          </a:prstGeom>
          <a:noFill/>
          <a:ln w="101600">
            <a:solidFill>
              <a:schemeClr val="accent6">
                <a:lumMod val="75000"/>
                <a:alpha val="8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8EC88C20-1FD2-C446-8616-2C22E3752DB2}"/>
              </a:ext>
            </a:extLst>
          </p:cNvPr>
          <p:cNvSpPr>
            <a:spLocks/>
          </p:cNvSpPr>
          <p:nvPr/>
        </p:nvSpPr>
        <p:spPr>
          <a:xfrm>
            <a:off x="2915816" y="2507704"/>
            <a:ext cx="3657600" cy="3657600"/>
          </a:xfrm>
          <a:prstGeom prst="arc">
            <a:avLst>
              <a:gd name="adj1" fmla="val 20260350"/>
              <a:gd name="adj2" fmla="val 21012695"/>
            </a:avLst>
          </a:prstGeom>
          <a:noFill/>
          <a:ln w="101600">
            <a:solidFill>
              <a:schemeClr val="accent6">
                <a:lumMod val="75000"/>
                <a:alpha val="8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77AD3061-811C-274E-AD58-E57F2B8896F8}"/>
              </a:ext>
            </a:extLst>
          </p:cNvPr>
          <p:cNvSpPr>
            <a:spLocks/>
          </p:cNvSpPr>
          <p:nvPr/>
        </p:nvSpPr>
        <p:spPr>
          <a:xfrm>
            <a:off x="2915816" y="2507704"/>
            <a:ext cx="3657600" cy="3657600"/>
          </a:xfrm>
          <a:prstGeom prst="arc">
            <a:avLst>
              <a:gd name="adj1" fmla="val 3297678"/>
              <a:gd name="adj2" fmla="val 8944735"/>
            </a:avLst>
          </a:prstGeom>
          <a:noFill/>
          <a:ln w="101600">
            <a:solidFill>
              <a:schemeClr val="accent6">
                <a:lumMod val="75000"/>
                <a:alpha val="8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F747A4E7-17EC-734A-897C-B13B2DC0D231}"/>
              </a:ext>
            </a:extLst>
          </p:cNvPr>
          <p:cNvSpPr>
            <a:spLocks/>
          </p:cNvSpPr>
          <p:nvPr/>
        </p:nvSpPr>
        <p:spPr>
          <a:xfrm>
            <a:off x="5695528" y="4377631"/>
            <a:ext cx="1828800" cy="1828800"/>
          </a:xfrm>
          <a:prstGeom prst="arc">
            <a:avLst>
              <a:gd name="adj1" fmla="val 8374020"/>
              <a:gd name="adj2" fmla="val 9900318"/>
            </a:avLst>
          </a:prstGeom>
          <a:noFill/>
          <a:ln w="101600">
            <a:solidFill>
              <a:schemeClr val="accent6">
                <a:lumMod val="75000"/>
                <a:alpha val="6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5B01A486-676F-2A42-AF3A-03DA45C00A14}"/>
              </a:ext>
            </a:extLst>
          </p:cNvPr>
          <p:cNvSpPr>
            <a:spLocks/>
          </p:cNvSpPr>
          <p:nvPr/>
        </p:nvSpPr>
        <p:spPr>
          <a:xfrm>
            <a:off x="2915816" y="2492896"/>
            <a:ext cx="3657600" cy="3657600"/>
          </a:xfrm>
          <a:prstGeom prst="arc">
            <a:avLst>
              <a:gd name="adj1" fmla="val 513796"/>
              <a:gd name="adj2" fmla="val 1204879"/>
            </a:avLst>
          </a:prstGeom>
          <a:noFill/>
          <a:ln w="101600">
            <a:solidFill>
              <a:schemeClr val="accent6">
                <a:lumMod val="75000"/>
                <a:alpha val="8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874C6919-168B-0849-805B-ACC227498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3610" y="2093554"/>
            <a:ext cx="2953509" cy="615936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1700" b="1" dirty="0">
                <a:latin typeface="+mn-lt"/>
                <a:ea typeface="+mn-ea"/>
              </a:rPr>
              <a:t>Identify partial implementation </a:t>
            </a:r>
          </a:p>
          <a:p>
            <a:pPr algn="ctr">
              <a:defRPr/>
            </a:pPr>
            <a:r>
              <a:rPr lang="en-US" sz="1700" b="1" dirty="0">
                <a:latin typeface="+mn-lt"/>
                <a:ea typeface="+mn-ea"/>
              </a:rPr>
              <a:t>of functionality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91FBE67-EF5D-0749-B42D-9FD79081A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4052" y="3034498"/>
            <a:ext cx="1996717" cy="615937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b="1" dirty="0">
                <a:latin typeface="+mn-lt"/>
                <a:ea typeface="+mn-ea"/>
              </a:rPr>
              <a:t>Write code stub </a:t>
            </a:r>
            <a:br>
              <a:rPr lang="en-US" b="1" dirty="0">
                <a:latin typeface="+mn-lt"/>
                <a:ea typeface="+mn-ea"/>
              </a:rPr>
            </a:br>
            <a:r>
              <a:rPr lang="en-US" b="1" dirty="0">
                <a:latin typeface="+mn-lt"/>
                <a:ea typeface="+mn-ea"/>
              </a:rPr>
              <a:t>that will fail test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E7A4998-3D7D-D942-95E0-C86FD42FB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26" y="3975443"/>
            <a:ext cx="1651122" cy="615937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b="1" dirty="0">
                <a:latin typeface="+mn-lt"/>
                <a:ea typeface="+mn-ea"/>
              </a:rPr>
              <a:t>Run all </a:t>
            </a:r>
            <a:br>
              <a:rPr lang="en-US" b="1" dirty="0">
                <a:latin typeface="+mn-lt"/>
                <a:ea typeface="+mn-ea"/>
              </a:rPr>
            </a:br>
            <a:r>
              <a:rPr lang="en-US" b="1" dirty="0">
                <a:latin typeface="+mn-lt"/>
                <a:ea typeface="+mn-ea"/>
              </a:rPr>
              <a:t>automated test 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7A47B02-16D9-C044-8565-7C7192490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325" y="5857335"/>
            <a:ext cx="1651122" cy="615937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b="1" dirty="0">
                <a:latin typeface="+mn-lt"/>
                <a:ea typeface="+mn-ea"/>
              </a:rPr>
              <a:t>Run all </a:t>
            </a:r>
            <a:br>
              <a:rPr lang="en-US" b="1" dirty="0">
                <a:latin typeface="+mn-lt"/>
                <a:ea typeface="+mn-ea"/>
              </a:rPr>
            </a:br>
            <a:r>
              <a:rPr lang="en-US" b="1" dirty="0">
                <a:latin typeface="+mn-lt"/>
                <a:ea typeface="+mn-ea"/>
              </a:rPr>
              <a:t>automated test 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5376F632-3B52-954C-B327-6BC94C86F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2608" y="4916388"/>
            <a:ext cx="3001616" cy="615937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b="1" dirty="0">
                <a:latin typeface="+mn-lt"/>
                <a:ea typeface="+mn-ea"/>
              </a:rPr>
              <a:t>Implement code that should cause failing test to pass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A12384F-C003-874C-B133-0203A09D3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4621571"/>
            <a:ext cx="1651122" cy="615937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b="1" dirty="0">
                <a:latin typeface="+mn-lt"/>
                <a:ea typeface="+mn-ea"/>
              </a:rPr>
              <a:t>Refactor code </a:t>
            </a:r>
            <a:br>
              <a:rPr lang="en-US" b="1" dirty="0">
                <a:latin typeface="+mn-lt"/>
                <a:ea typeface="+mn-ea"/>
              </a:rPr>
            </a:br>
            <a:r>
              <a:rPr lang="en-US" b="1" dirty="0">
                <a:latin typeface="+mn-lt"/>
                <a:ea typeface="+mn-ea"/>
              </a:rPr>
              <a:t>if required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8A466-FA7D-F044-B1BF-41D9E6A74104}"/>
              </a:ext>
            </a:extLst>
          </p:cNvPr>
          <p:cNvSpPr txBox="1"/>
          <p:nvPr/>
        </p:nvSpPr>
        <p:spPr>
          <a:xfrm>
            <a:off x="3147924" y="3376253"/>
            <a:ext cx="1630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Functionality </a:t>
            </a:r>
            <a:b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incomplete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6F7209-7649-3149-A6E3-96EA3D1AC02E}"/>
              </a:ext>
            </a:extLst>
          </p:cNvPr>
          <p:cNvSpPr txBox="1"/>
          <p:nvPr/>
        </p:nvSpPr>
        <p:spPr>
          <a:xfrm>
            <a:off x="683568" y="3376253"/>
            <a:ext cx="1630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Functionality </a:t>
            </a:r>
            <a:b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9F351E-67B8-484C-A0D5-457ACE31CD5D}"/>
              </a:ext>
            </a:extLst>
          </p:cNvPr>
          <p:cNvSpPr txBox="1"/>
          <p:nvPr/>
        </p:nvSpPr>
        <p:spPr>
          <a:xfrm>
            <a:off x="2771800" y="6085054"/>
            <a:ext cx="1555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tests pass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EE3E6BA-4D86-7B47-874D-92A78C60E3C9}"/>
              </a:ext>
            </a:extLst>
          </p:cNvPr>
          <p:cNvSpPr txBox="1"/>
          <p:nvPr/>
        </p:nvSpPr>
        <p:spPr>
          <a:xfrm>
            <a:off x="5782158" y="5507940"/>
            <a:ext cx="1229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failure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65F1F2A-2B7B-DA43-B86A-BB6C08C4FCED}"/>
              </a:ext>
            </a:extLst>
          </p:cNvPr>
          <p:cNvSpPr/>
          <p:nvPr/>
        </p:nvSpPr>
        <p:spPr>
          <a:xfrm>
            <a:off x="2715396" y="1890184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BFAE1C1-B98B-2142-B090-9B1E4B53F5B7}"/>
              </a:ext>
            </a:extLst>
          </p:cNvPr>
          <p:cNvSpPr/>
          <p:nvPr/>
        </p:nvSpPr>
        <p:spPr>
          <a:xfrm>
            <a:off x="5491785" y="2912860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B6F4141-9640-DC41-9106-6A550E69B9DE}"/>
              </a:ext>
            </a:extLst>
          </p:cNvPr>
          <p:cNvSpPr/>
          <p:nvPr/>
        </p:nvSpPr>
        <p:spPr>
          <a:xfrm>
            <a:off x="5966473" y="3879236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383EA74-B739-3646-95F0-84945BD33CF2}"/>
              </a:ext>
            </a:extLst>
          </p:cNvPr>
          <p:cNvSpPr/>
          <p:nvPr/>
        </p:nvSpPr>
        <p:spPr>
          <a:xfrm>
            <a:off x="4972588" y="4764420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F813A16-7CF3-D042-B637-37893D05C44B}"/>
              </a:ext>
            </a:extLst>
          </p:cNvPr>
          <p:cNvSpPr/>
          <p:nvPr/>
        </p:nvSpPr>
        <p:spPr>
          <a:xfrm>
            <a:off x="5829137" y="5857333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A03A9C2-9729-D842-A2B2-110E8DAE953F}"/>
              </a:ext>
            </a:extLst>
          </p:cNvPr>
          <p:cNvSpPr/>
          <p:nvPr/>
        </p:nvSpPr>
        <p:spPr>
          <a:xfrm>
            <a:off x="2208827" y="4492851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860848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7   2021/11/04   </a:t>
            </a:r>
            <a:r>
              <a:rPr lang="zh-TW" altLang="en-US" sz="2400" dirty="0"/>
              <a:t>基於雲的軟體：虛擬化和容器、軟體即服務</a:t>
            </a:r>
            <a:br>
              <a:rPr lang="en-US" altLang="zh-TW" sz="2400" dirty="0"/>
            </a:br>
            <a:r>
              <a:rPr lang="en-US" altLang="zh-TW" sz="2400" dirty="0"/>
              <a:t>                             </a:t>
            </a:r>
            <a:r>
              <a:rPr lang="zh-TW" altLang="en-US" sz="2400" dirty="0"/>
              <a:t> </a:t>
            </a:r>
            <a:r>
              <a:rPr lang="en-US" altLang="zh-TW" sz="2200" dirty="0"/>
              <a:t>(Cloud-Based Software: Virtualization and  containers,</a:t>
            </a:r>
            <a:br>
              <a:rPr lang="en-US" altLang="zh-TW" sz="2200" dirty="0"/>
            </a:br>
            <a:r>
              <a:rPr lang="en-US" altLang="zh-TW" sz="2200" dirty="0"/>
              <a:t>                                 Everything as a service, Software as a service)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8   2021/11/11 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(Midterm Project Report)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</a:rPr>
              <a:t>9   2021/11/18   </a:t>
            </a:r>
            <a:r>
              <a:rPr lang="zh-TW" altLang="en-US" sz="2400" dirty="0">
                <a:solidFill>
                  <a:srgbClr val="FF0000"/>
                </a:solidFill>
              </a:rPr>
              <a:t>雲端運算與雲軟體架構 </a:t>
            </a:r>
            <a:br>
              <a:rPr lang="en-US" altLang="zh-TW" sz="2400" dirty="0">
                <a:solidFill>
                  <a:srgbClr val="FF0000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                              </a:t>
            </a:r>
            <a:r>
              <a:rPr lang="en-US" altLang="zh-TW" sz="2300" dirty="0">
                <a:solidFill>
                  <a:srgbClr val="FF0000"/>
                </a:solidFill>
              </a:rPr>
              <a:t>(Cloud Computing and Cloud Software Architecture)</a:t>
            </a:r>
          </a:p>
          <a:p>
            <a:pPr marL="0" indent="0">
              <a:buNone/>
            </a:pPr>
            <a:r>
              <a:rPr lang="en-US" altLang="zh-TW" sz="2400" dirty="0"/>
              <a:t>10   2021/11/25   </a:t>
            </a:r>
            <a:r>
              <a:rPr lang="zh-TW" altLang="en-US" sz="2400" dirty="0"/>
              <a:t>微服務架構：</a:t>
            </a:r>
            <a:r>
              <a:rPr lang="en-US" altLang="zh-TW" sz="2400" dirty="0"/>
              <a:t>RESTful</a:t>
            </a:r>
            <a:r>
              <a:rPr lang="zh-TW" altLang="en-US" sz="2400" dirty="0"/>
              <a:t>服務、服務部署</a:t>
            </a:r>
            <a:br>
              <a:rPr lang="en-US" altLang="zh-TW" sz="2400" dirty="0"/>
            </a:br>
            <a:r>
              <a:rPr lang="en-US" altLang="zh-TW" sz="2400" dirty="0"/>
              <a:t>                               </a:t>
            </a:r>
            <a:r>
              <a:rPr lang="zh-TW" altLang="en-US" sz="2400" dirty="0"/>
              <a:t> </a:t>
            </a:r>
            <a:r>
              <a:rPr lang="en-US" altLang="zh-TW" sz="2400" dirty="0"/>
              <a:t>(Microservices Architecture, RESTful services,</a:t>
            </a:r>
            <a:br>
              <a:rPr lang="en-US" altLang="zh-TW" sz="2400" dirty="0"/>
            </a:br>
            <a:r>
              <a:rPr lang="en-US" altLang="zh-TW" sz="2400" dirty="0"/>
              <a:t>                                  Service deployment)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11   2021/12/02   </a:t>
            </a:r>
            <a:r>
              <a:rPr lang="zh-TW" altLang="en-US" sz="2400" dirty="0">
                <a:solidFill>
                  <a:schemeClr val="accent3">
                    <a:lumMod val="75000"/>
                  </a:schemeClr>
                </a:solidFill>
              </a:rPr>
              <a:t>軟體工程產業實務 </a:t>
            </a:r>
            <a:b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     (Industry Practices of Software Engineering)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12   2021/12/09 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軟體工程個案研究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    (Case Study on Software Engineering II)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274DE-EE88-D64F-AEF1-CB6EFD44D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0032B-D024-554F-81C9-57B20F3C3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90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0CE1A-0F43-D642-83BB-37DC2E74A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1029D-DF43-8440-A5D5-8C0AA892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FA4C37-6E89-4349-BAC6-EBAD3F68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49995"/>
          </a:xfrm>
        </p:spPr>
        <p:txBody>
          <a:bodyPr/>
          <a:lstStyle/>
          <a:p>
            <a:r>
              <a:rPr lang="en-US" sz="7200" dirty="0">
                <a:solidFill>
                  <a:schemeClr val="tx2"/>
                </a:solidFill>
              </a:rPr>
              <a:t>DevOps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AC9AA54-51E5-AD4E-966B-1EF8666F210A}"/>
              </a:ext>
            </a:extLst>
          </p:cNvPr>
          <p:cNvSpPr/>
          <p:nvPr/>
        </p:nvSpPr>
        <p:spPr>
          <a:xfrm>
            <a:off x="3200400" y="1458312"/>
            <a:ext cx="2743200" cy="2743200"/>
          </a:xfrm>
          <a:prstGeom prst="ellipse">
            <a:avLst/>
          </a:prstGeom>
          <a:solidFill>
            <a:srgbClr val="FFC00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030FA86-3515-0248-9496-195D06C78561}"/>
              </a:ext>
            </a:extLst>
          </p:cNvPr>
          <p:cNvSpPr/>
          <p:nvPr/>
        </p:nvSpPr>
        <p:spPr>
          <a:xfrm>
            <a:off x="2188840" y="2990056"/>
            <a:ext cx="2743200" cy="2743200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47D04E-DA28-424A-A2CF-D47188C52526}"/>
              </a:ext>
            </a:extLst>
          </p:cNvPr>
          <p:cNvSpPr/>
          <p:nvPr/>
        </p:nvSpPr>
        <p:spPr>
          <a:xfrm>
            <a:off x="4211960" y="2990056"/>
            <a:ext cx="2743200" cy="2743200"/>
          </a:xfrm>
          <a:prstGeom prst="ellipse">
            <a:avLst/>
          </a:prstGeom>
          <a:solidFill>
            <a:srgbClr val="92D05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984A84-C903-C249-94A8-AD560309D158}"/>
              </a:ext>
            </a:extLst>
          </p:cNvPr>
          <p:cNvSpPr txBox="1"/>
          <p:nvPr/>
        </p:nvSpPr>
        <p:spPr>
          <a:xfrm>
            <a:off x="3491557" y="2268161"/>
            <a:ext cx="2197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51856D-5720-1349-B4FC-EAD6DBB77F1E}"/>
              </a:ext>
            </a:extLst>
          </p:cNvPr>
          <p:cNvSpPr txBox="1"/>
          <p:nvPr/>
        </p:nvSpPr>
        <p:spPr>
          <a:xfrm>
            <a:off x="2195736" y="4253557"/>
            <a:ext cx="2019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BF2AC-A85D-6343-9983-AD139B2D1234}"/>
              </a:ext>
            </a:extLst>
          </p:cNvPr>
          <p:cNvSpPr txBox="1"/>
          <p:nvPr/>
        </p:nvSpPr>
        <p:spPr>
          <a:xfrm>
            <a:off x="5282932" y="4256283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442FF4-2879-4B4F-B7CD-2E0B19EBD55B}"/>
              </a:ext>
            </a:extLst>
          </p:cNvPr>
          <p:cNvSpPr txBox="1"/>
          <p:nvPr/>
        </p:nvSpPr>
        <p:spPr>
          <a:xfrm>
            <a:off x="1652001" y="5889466"/>
            <a:ext cx="58399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Multi-skilled DevOps team</a:t>
            </a:r>
          </a:p>
        </p:txBody>
      </p:sp>
    </p:spTree>
    <p:extLst>
      <p:ext uri="{BB962C8B-B14F-4D97-AF65-F5344CB8AC3E}">
        <p14:creationId xmlns:p14="http://schemas.microsoft.com/office/powerpoint/2010/main" val="495418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0CE1A-0F43-D642-83BB-37DC2E74A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1029D-DF43-8440-A5D5-8C0AA892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FA4C37-6E89-4349-BAC6-EBAD3F68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49995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Code management and DevOps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20C5958-35A4-4149-B1A7-D5CF35302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488" y="1484784"/>
            <a:ext cx="6999664" cy="950146"/>
          </a:xfrm>
          <a:prstGeom prst="roundRect">
            <a:avLst>
              <a:gd name="adj" fmla="val 9613"/>
            </a:avLst>
          </a:prstGeom>
          <a:solidFill>
            <a:schemeClr val="accent6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350CDFE-3FBD-AB4F-AA15-C83899A94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2965680"/>
            <a:ext cx="6999664" cy="1975487"/>
          </a:xfrm>
          <a:prstGeom prst="roundRect">
            <a:avLst>
              <a:gd name="adj" fmla="val 9613"/>
            </a:avLst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D34F5D5-8CF5-0045-9CE9-48A87540D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5524100"/>
            <a:ext cx="6999664" cy="995763"/>
          </a:xfrm>
          <a:prstGeom prst="roundRect">
            <a:avLst>
              <a:gd name="adj" fmla="val 9613"/>
            </a:avLst>
          </a:prstGeom>
          <a:solidFill>
            <a:schemeClr val="accent3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706E5BF-3C48-8949-8FA6-2749A005EADD}"/>
              </a:ext>
            </a:extLst>
          </p:cNvPr>
          <p:cNvCxnSpPr>
            <a:cxnSpLocks/>
          </p:cNvCxnSpPr>
          <p:nvPr/>
        </p:nvCxnSpPr>
        <p:spPr>
          <a:xfrm>
            <a:off x="6444208" y="2434930"/>
            <a:ext cx="0" cy="530750"/>
          </a:xfrm>
          <a:prstGeom prst="straightConnector1">
            <a:avLst/>
          </a:prstGeom>
          <a:ln w="101600">
            <a:solidFill>
              <a:schemeClr val="bg1">
                <a:lumMod val="50000"/>
              </a:schemeClr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97BD22D-3479-194B-9F8C-CE5913D1B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1989" y="3447801"/>
            <a:ext cx="3203998" cy="875785"/>
          </a:xfrm>
          <a:prstGeom prst="roundRect">
            <a:avLst>
              <a:gd name="adj" fmla="val 12554"/>
            </a:avLst>
          </a:prstGeom>
          <a:solidFill>
            <a:schemeClr val="tx2">
              <a:lumMod val="40000"/>
              <a:lumOff val="6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Code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repository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3A097E-03FC-A640-8137-77F58C693741}"/>
              </a:ext>
            </a:extLst>
          </p:cNvPr>
          <p:cNvSpPr txBox="1"/>
          <p:nvPr/>
        </p:nvSpPr>
        <p:spPr>
          <a:xfrm>
            <a:off x="3077987" y="1023119"/>
            <a:ext cx="274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DevOps automation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3FE0FF-D534-AA4B-976E-E85660DAF3F4}"/>
              </a:ext>
            </a:extLst>
          </p:cNvPr>
          <p:cNvSpPr txBox="1"/>
          <p:nvPr/>
        </p:nvSpPr>
        <p:spPr>
          <a:xfrm>
            <a:off x="2757856" y="2466818"/>
            <a:ext cx="3556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Code management system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80C629-C95D-3D49-8699-93337FA3EC0F}"/>
              </a:ext>
            </a:extLst>
          </p:cNvPr>
          <p:cNvSpPr txBox="1"/>
          <p:nvPr/>
        </p:nvSpPr>
        <p:spPr>
          <a:xfrm>
            <a:off x="2936346" y="5039679"/>
            <a:ext cx="3025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DevOps measurement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AA05F5-38D0-A747-97E1-DE640653896E}"/>
              </a:ext>
            </a:extLst>
          </p:cNvPr>
          <p:cNvCxnSpPr>
            <a:cxnSpLocks/>
          </p:cNvCxnSpPr>
          <p:nvPr/>
        </p:nvCxnSpPr>
        <p:spPr>
          <a:xfrm>
            <a:off x="6444208" y="4941168"/>
            <a:ext cx="0" cy="530750"/>
          </a:xfrm>
          <a:prstGeom prst="straightConnector1">
            <a:avLst/>
          </a:prstGeom>
          <a:ln w="101600">
            <a:solidFill>
              <a:schemeClr val="bg1">
                <a:lumMod val="50000"/>
              </a:schemeClr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674606A-7A7D-684D-B819-4EE94140FFA0}"/>
              </a:ext>
            </a:extLst>
          </p:cNvPr>
          <p:cNvCxnSpPr>
            <a:cxnSpLocks/>
          </p:cNvCxnSpPr>
          <p:nvPr/>
        </p:nvCxnSpPr>
        <p:spPr>
          <a:xfrm flipV="1">
            <a:off x="2483768" y="2434930"/>
            <a:ext cx="0" cy="534110"/>
          </a:xfrm>
          <a:prstGeom prst="straightConnector1">
            <a:avLst/>
          </a:prstGeom>
          <a:ln w="101600">
            <a:solidFill>
              <a:schemeClr val="bg1">
                <a:lumMod val="50000"/>
              </a:schemeClr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1A39D82-8535-2F4B-B164-F7BAE64EC1A6}"/>
              </a:ext>
            </a:extLst>
          </p:cNvPr>
          <p:cNvCxnSpPr>
            <a:cxnSpLocks/>
          </p:cNvCxnSpPr>
          <p:nvPr/>
        </p:nvCxnSpPr>
        <p:spPr>
          <a:xfrm flipV="1">
            <a:off x="2483768" y="4911114"/>
            <a:ext cx="0" cy="534110"/>
          </a:xfrm>
          <a:prstGeom prst="straightConnector1">
            <a:avLst/>
          </a:prstGeom>
          <a:ln w="101600">
            <a:solidFill>
              <a:schemeClr val="bg1">
                <a:lumMod val="50000"/>
              </a:schemeClr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57BD21B-783D-6F48-8AFA-FC2A1AEBE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1645793"/>
            <a:ext cx="1511597" cy="633765"/>
          </a:xfrm>
          <a:prstGeom prst="roundRect">
            <a:avLst>
              <a:gd name="adj" fmla="val 12554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 </a:t>
            </a:r>
            <a:b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FD95943-F214-2C4B-8303-26941341B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0899" y="1645793"/>
            <a:ext cx="1511597" cy="633765"/>
          </a:xfrm>
          <a:prstGeom prst="roundRect">
            <a:avLst>
              <a:gd name="adj" fmla="val 12554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 </a:t>
            </a:r>
            <a:b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3092E3E-0E7E-BA4A-AF9F-B0E06BE4F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2166" y="1645793"/>
            <a:ext cx="1511597" cy="633765"/>
          </a:xfrm>
          <a:prstGeom prst="roundRect">
            <a:avLst>
              <a:gd name="adj" fmla="val 12554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 </a:t>
            </a:r>
            <a:b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528A953-99FC-DA4E-A836-14BCBBE29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3433" y="1645793"/>
            <a:ext cx="1511597" cy="633765"/>
          </a:xfrm>
          <a:prstGeom prst="roundRect">
            <a:avLst>
              <a:gd name="adj" fmla="val 12554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Infrastructure </a:t>
            </a:r>
            <a:b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code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786B62D-E2BD-DB43-A1CF-D9AE96012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8149" y="5677550"/>
            <a:ext cx="1665699" cy="679130"/>
          </a:xfrm>
          <a:prstGeom prst="roundRect">
            <a:avLst>
              <a:gd name="adj" fmla="val 12554"/>
            </a:avLst>
          </a:prstGeom>
          <a:solidFill>
            <a:srgbClr val="92D05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b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collection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0AD0183-3A93-C44F-A3C5-6B198342C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8389" y="5677550"/>
            <a:ext cx="1665699" cy="679130"/>
          </a:xfrm>
          <a:prstGeom prst="roundRect">
            <a:avLst>
              <a:gd name="adj" fmla="val 12554"/>
            </a:avLst>
          </a:prstGeom>
          <a:solidFill>
            <a:srgbClr val="92D05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b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B28B3D0-69A9-F640-8A21-EAE5E6DF2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8629" y="5677550"/>
            <a:ext cx="1665699" cy="679130"/>
          </a:xfrm>
          <a:prstGeom prst="roundRect">
            <a:avLst>
              <a:gd name="adj" fmla="val 12554"/>
            </a:avLst>
          </a:prstGeom>
          <a:solidFill>
            <a:srgbClr val="92D050">
              <a:alpha val="50196"/>
            </a:srgb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Report </a:t>
            </a:r>
            <a:b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B94754-C05B-B547-9C76-26E1A67FC336}"/>
              </a:ext>
            </a:extLst>
          </p:cNvPr>
          <p:cNvSpPr txBox="1"/>
          <p:nvPr/>
        </p:nvSpPr>
        <p:spPr>
          <a:xfrm>
            <a:off x="1089311" y="3369380"/>
            <a:ext cx="14498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Recover </a:t>
            </a:r>
            <a:b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version </a:t>
            </a:r>
            <a:b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ED03D9-6BA3-4543-AC9A-EEFBA6E71607}"/>
              </a:ext>
            </a:extLst>
          </p:cNvPr>
          <p:cNvSpPr txBox="1"/>
          <p:nvPr/>
        </p:nvSpPr>
        <p:spPr>
          <a:xfrm>
            <a:off x="6444208" y="3354703"/>
            <a:ext cx="11965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Save and </a:t>
            </a:r>
            <a:b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retrieve</a:t>
            </a:r>
            <a:b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7E6ED03-FBC0-BC4F-A645-D405F609FE34}"/>
              </a:ext>
            </a:extLst>
          </p:cNvPr>
          <p:cNvSpPr txBox="1"/>
          <p:nvPr/>
        </p:nvSpPr>
        <p:spPr>
          <a:xfrm>
            <a:off x="2708805" y="3008253"/>
            <a:ext cx="3506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Branching and merging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ED3E7B-44C3-C349-B9B7-D5B56902B2FB}"/>
              </a:ext>
            </a:extLst>
          </p:cNvPr>
          <p:cNvSpPr txBox="1"/>
          <p:nvPr/>
        </p:nvSpPr>
        <p:spPr>
          <a:xfrm>
            <a:off x="1814220" y="4437016"/>
            <a:ext cx="5050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Transfer code to/from developer’s </a:t>
            </a:r>
            <a:r>
              <a:rPr lang="en-US" sz="20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filestore</a:t>
            </a:r>
            <a:endParaRPr lang="en-US" sz="20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7735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altLang="zh-TW" sz="9000" dirty="0">
                <a:solidFill>
                  <a:srgbClr val="C00000"/>
                </a:solidFill>
              </a:rPr>
              <a:t>Cloud Computing </a:t>
            </a:r>
            <a:br>
              <a:rPr lang="en-US" altLang="zh-TW" sz="9000" dirty="0">
                <a:solidFill>
                  <a:srgbClr val="C00000"/>
                </a:solidFill>
              </a:rPr>
            </a:br>
            <a:r>
              <a:rPr lang="en-US" altLang="zh-TW" sz="9000" dirty="0">
                <a:solidFill>
                  <a:srgbClr val="C00000"/>
                </a:solidFill>
              </a:rPr>
              <a:t>and </a:t>
            </a:r>
            <a:br>
              <a:rPr lang="en-US" altLang="zh-TW" sz="9000" dirty="0">
                <a:solidFill>
                  <a:srgbClr val="C00000"/>
                </a:solidFill>
              </a:rPr>
            </a:br>
            <a:r>
              <a:rPr lang="en-US" altLang="zh-TW" sz="9000" dirty="0">
                <a:solidFill>
                  <a:srgbClr val="C00000"/>
                </a:solidFill>
              </a:rPr>
              <a:t>Cloud Software Architecture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9360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9300"/>
          </a:xfrm>
        </p:spPr>
        <p:txBody>
          <a:bodyPr/>
          <a:lstStyle/>
          <a:p>
            <a:r>
              <a:rPr lang="en-US" sz="54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07095"/>
            <a:ext cx="8712968" cy="5030217"/>
          </a:xfrm>
        </p:spPr>
        <p:txBody>
          <a:bodyPr/>
          <a:lstStyle/>
          <a:p>
            <a:r>
              <a:rPr lang="en-US" sz="2800" b="1" dirty="0"/>
              <a:t>Cloud Computing and Cloud Software Architecture</a:t>
            </a:r>
          </a:p>
          <a:p>
            <a:r>
              <a:rPr lang="en-US" sz="2800" b="1" dirty="0"/>
              <a:t>AWS Certified Cloud Practitioner </a:t>
            </a:r>
            <a:br>
              <a:rPr lang="en-US" sz="2800" b="1" dirty="0"/>
            </a:br>
            <a:r>
              <a:rPr lang="en-US" sz="2800" b="1" dirty="0"/>
              <a:t>(CLF-C01) </a:t>
            </a:r>
          </a:p>
          <a:p>
            <a:r>
              <a:rPr lang="en-US" sz="2800" b="1" dirty="0"/>
              <a:t>AWS Certified Solutions Architect – Associate </a:t>
            </a:r>
            <a:br>
              <a:rPr lang="en-US" sz="2800" b="1" dirty="0"/>
            </a:br>
            <a:r>
              <a:rPr lang="en-US" sz="2800" b="1" dirty="0"/>
              <a:t>(SAA-C02)</a:t>
            </a:r>
          </a:p>
          <a:p>
            <a:r>
              <a:rPr lang="en-US" sz="2800" b="1" dirty="0"/>
              <a:t>Web Application with AWS Core Services</a:t>
            </a:r>
          </a:p>
          <a:p>
            <a:r>
              <a:rPr lang="en-US" sz="2800" b="1" dirty="0"/>
              <a:t>AWS Serverless Architecture</a:t>
            </a:r>
          </a:p>
          <a:p>
            <a:r>
              <a:rPr lang="en-US" sz="2800" b="1" dirty="0"/>
              <a:t>Build a Serverless Web Application </a:t>
            </a:r>
            <a:br>
              <a:rPr lang="en-US" sz="2800" b="1" dirty="0"/>
            </a:br>
            <a:r>
              <a:rPr lang="en-US" sz="2800" b="1" dirty="0"/>
              <a:t>with Amazon S3, AWS Lambda, Amazon API Gateway, </a:t>
            </a:r>
            <a:br>
              <a:rPr lang="en-US" sz="2800" b="1" dirty="0"/>
            </a:br>
            <a:r>
              <a:rPr lang="en-US" sz="2800" b="1" dirty="0"/>
              <a:t>Amazon DynamoDB, and Amazon Cognito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454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054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Certifications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8753DA-B303-3C45-9ACE-04FF2B134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03" y="1241465"/>
            <a:ext cx="8633771" cy="49320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D2900F-3331-1947-9C88-7B2EB1331937}"/>
              </a:ext>
            </a:extLst>
          </p:cNvPr>
          <p:cNvSpPr/>
          <p:nvPr/>
        </p:nvSpPr>
        <p:spPr>
          <a:xfrm>
            <a:off x="3131840" y="6457147"/>
            <a:ext cx="3967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https://aws.amazon.com/certification/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E762EC6-8615-1947-91F4-4A446369F8B4}"/>
              </a:ext>
            </a:extLst>
          </p:cNvPr>
          <p:cNvSpPr/>
          <p:nvPr/>
        </p:nvSpPr>
        <p:spPr>
          <a:xfrm>
            <a:off x="363895" y="4732152"/>
            <a:ext cx="5947202" cy="1289573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A7FC3C0-ECA8-F845-8991-6352DBFD1ACF}"/>
              </a:ext>
            </a:extLst>
          </p:cNvPr>
          <p:cNvSpPr/>
          <p:nvPr/>
        </p:nvSpPr>
        <p:spPr>
          <a:xfrm>
            <a:off x="363894" y="3212976"/>
            <a:ext cx="3403666" cy="1519176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46060E-A50B-BA42-B37A-B8B0F6BCDA64}"/>
              </a:ext>
            </a:extLst>
          </p:cNvPr>
          <p:cNvSpPr txBox="1"/>
          <p:nvPr/>
        </p:nvSpPr>
        <p:spPr>
          <a:xfrm>
            <a:off x="1650229" y="4129534"/>
            <a:ext cx="91563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</a:rPr>
              <a:t>SAA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817F6D-57F5-0949-9BE0-E80A936BE555}"/>
              </a:ext>
            </a:extLst>
          </p:cNvPr>
          <p:cNvSpPr txBox="1"/>
          <p:nvPr/>
        </p:nvSpPr>
        <p:spPr>
          <a:xfrm>
            <a:off x="1695949" y="5530141"/>
            <a:ext cx="85792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</a:rPr>
              <a:t>CLF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9983ED-A204-8E48-9947-4C636EBD3681}"/>
              </a:ext>
            </a:extLst>
          </p:cNvPr>
          <p:cNvSpPr txBox="1"/>
          <p:nvPr/>
        </p:nvSpPr>
        <p:spPr>
          <a:xfrm>
            <a:off x="1" y="5029540"/>
            <a:ext cx="52180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5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3BA319-3BCF-574D-8270-D5CFD05C57F5}"/>
              </a:ext>
            </a:extLst>
          </p:cNvPr>
          <p:cNvSpPr txBox="1"/>
          <p:nvPr/>
        </p:nvSpPr>
        <p:spPr>
          <a:xfrm>
            <a:off x="-29817" y="3714035"/>
            <a:ext cx="52180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50" b="1" dirty="0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226321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CFC02-663D-B346-B4B7-141C810D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9949A2-823A-EC4F-B28E-50CB2CAB1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154" y="1412776"/>
            <a:ext cx="2097950" cy="2544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C2F282-8E39-E544-B348-FE6E62538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996" y="3647862"/>
            <a:ext cx="2661458" cy="2661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EC7F7C-948F-FA44-8688-9083AF3CD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3588136"/>
            <a:ext cx="2721184" cy="272118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306BE9D-0DA9-B24B-9976-5548B8445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054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2740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4998"/>
            <a:ext cx="8229600" cy="143149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Cloud Practitioner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5227C-1967-D246-B8D6-E7EE979FD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886" y="1552534"/>
            <a:ext cx="8435280" cy="4194523"/>
          </a:xfrm>
        </p:spPr>
        <p:txBody>
          <a:bodyPr/>
          <a:lstStyle/>
          <a:p>
            <a:r>
              <a:rPr lang="en-US" dirty="0"/>
              <a:t>This certification provides individuals in a larger variety of cloud and technology roles with a way to validate their AWS Cloud knowledge and enhance their professional credibility.</a:t>
            </a:r>
          </a:p>
          <a:p>
            <a:r>
              <a:rPr lang="en-US" dirty="0"/>
              <a:t>This exam covers four domains, including cloud concepts, security, technology, and billing and pricing.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429AFB-9F89-8B46-99A4-F11270C51C0B}"/>
              </a:ext>
            </a:extLst>
          </p:cNvPr>
          <p:cNvSpPr/>
          <p:nvPr/>
        </p:nvSpPr>
        <p:spPr>
          <a:xfrm>
            <a:off x="971600" y="6423893"/>
            <a:ext cx="7590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https://aws.amazon.com/certification/certified-cloud-practitioner/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FB99F9-E5E2-2C41-85FC-7D84EA36C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008" y="5101848"/>
            <a:ext cx="1351488" cy="135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87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13696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Solutions Architect – Associate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5227C-1967-D246-B8D6-E7EE979FD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23" y="1591265"/>
            <a:ext cx="8821552" cy="4320480"/>
          </a:xfrm>
        </p:spPr>
        <p:txBody>
          <a:bodyPr/>
          <a:lstStyle/>
          <a:p>
            <a:r>
              <a:rPr lang="en-US" dirty="0"/>
              <a:t>This certification validates your ability to effectively demonstrate knowledge of how to architect and deploy secure and robust applications on AWS technologies. </a:t>
            </a:r>
          </a:p>
          <a:p>
            <a:r>
              <a:rPr lang="en-US" dirty="0"/>
              <a:t>This exam is for anyone with at least one year of hands-on experience designing available, cost-efficient, fault-tolerant, and scalable and distributed systems on AWS.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210123-CEC3-D443-A2E9-CE16A39A66FE}"/>
              </a:ext>
            </a:extLst>
          </p:cNvPr>
          <p:cNvSpPr/>
          <p:nvPr/>
        </p:nvSpPr>
        <p:spPr>
          <a:xfrm>
            <a:off x="570384" y="6488668"/>
            <a:ext cx="8003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https://aws.amazon.com/certification/certified-solutions-architect-associate/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926653-3AA4-664D-9E8E-FB8BF09A3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5093528"/>
            <a:ext cx="1368152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843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50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Academy and Certifications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308759-0FEF-4941-8ED2-ADF925DC0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05" y="1268760"/>
            <a:ext cx="7683116" cy="4959655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AWS Academy </a:t>
            </a:r>
            <a:r>
              <a:rPr lang="en-US" sz="3000" b="1" u="sng" dirty="0">
                <a:solidFill>
                  <a:schemeClr val="accent2">
                    <a:lumMod val="75000"/>
                  </a:schemeClr>
                </a:solidFill>
              </a:rPr>
              <a:t>Cloud Foundations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(ACF)</a:t>
            </a:r>
          </a:p>
          <a:p>
            <a:pPr lvl="1"/>
            <a:r>
              <a:rPr lang="en-US" sz="2700" b="1" dirty="0">
                <a:solidFill>
                  <a:srgbClr val="C00000"/>
                </a:solidFill>
              </a:rPr>
              <a:t>AWS Certified </a:t>
            </a:r>
            <a:r>
              <a:rPr lang="en-US" sz="2700" b="1" u="sng" dirty="0">
                <a:solidFill>
                  <a:srgbClr val="C00000"/>
                </a:solidFill>
              </a:rPr>
              <a:t>Cloud Practitioner </a:t>
            </a:r>
            <a:br>
              <a:rPr lang="en-US" sz="2700" b="1" u="sng" dirty="0">
                <a:solidFill>
                  <a:srgbClr val="C00000"/>
                </a:solidFill>
              </a:rPr>
            </a:br>
            <a:r>
              <a:rPr lang="en-US" sz="2700" b="1" dirty="0">
                <a:solidFill>
                  <a:srgbClr val="C00000"/>
                </a:solidFill>
              </a:rPr>
              <a:t>(CLF-C01) </a:t>
            </a:r>
          </a:p>
          <a:p>
            <a:pPr lvl="1"/>
            <a:r>
              <a:rPr lang="en-US" sz="1725" dirty="0">
                <a:hlinkClick r:id="rId2"/>
              </a:rPr>
              <a:t>https://aws.amazon.com/certification/certified-cloud-practitioner/</a:t>
            </a:r>
            <a:endParaRPr lang="en-US" sz="1725" dirty="0"/>
          </a:p>
          <a:p>
            <a:endParaRPr lang="en-US" sz="3000" b="1" dirty="0">
              <a:solidFill>
                <a:srgbClr val="C00000"/>
              </a:solidFill>
            </a:endParaRPr>
          </a:p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AWS Academy </a:t>
            </a:r>
            <a:r>
              <a:rPr lang="en-US" sz="3000" b="1" u="sng" dirty="0">
                <a:solidFill>
                  <a:schemeClr val="accent2">
                    <a:lumMod val="75000"/>
                  </a:schemeClr>
                </a:solidFill>
              </a:rPr>
              <a:t>Cloud Architecting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(ACA)</a:t>
            </a:r>
          </a:p>
          <a:p>
            <a:pPr lvl="1"/>
            <a:r>
              <a:rPr lang="en-US" sz="3000" b="1" dirty="0">
                <a:solidFill>
                  <a:srgbClr val="C00000"/>
                </a:solidFill>
              </a:rPr>
              <a:t>AWS Certified </a:t>
            </a:r>
            <a:r>
              <a:rPr lang="en-US" sz="3000" b="1" u="sng" dirty="0">
                <a:solidFill>
                  <a:srgbClr val="C00000"/>
                </a:solidFill>
              </a:rPr>
              <a:t>Solutions Architect – Associate </a:t>
            </a:r>
            <a:br>
              <a:rPr lang="en-US" sz="3000" b="1" dirty="0">
                <a:solidFill>
                  <a:srgbClr val="C00000"/>
                </a:solidFill>
              </a:rPr>
            </a:br>
            <a:r>
              <a:rPr lang="en-US" sz="3000" b="1" dirty="0">
                <a:solidFill>
                  <a:srgbClr val="C00000"/>
                </a:solidFill>
              </a:rPr>
              <a:t>(SAA-C02)</a:t>
            </a:r>
            <a:endParaRPr lang="en-US" sz="1500" dirty="0"/>
          </a:p>
          <a:p>
            <a:pPr lvl="1"/>
            <a:r>
              <a:rPr lang="en-US" sz="1500" dirty="0">
                <a:hlinkClick r:id="rId3"/>
              </a:rPr>
              <a:t>https://aws.amazon.com/certification/certified-solutions-architect-associate/</a:t>
            </a:r>
            <a:endParaRPr lang="en-US" sz="1500" dirty="0"/>
          </a:p>
          <a:p>
            <a:endParaRPr lang="en-US" dirty="0">
              <a:hlinkClick r:id="rId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545579-61B0-3E47-A13B-7DFE9783E986}"/>
              </a:ext>
            </a:extLst>
          </p:cNvPr>
          <p:cNvSpPr/>
          <p:nvPr/>
        </p:nvSpPr>
        <p:spPr>
          <a:xfrm>
            <a:off x="2483768" y="6372036"/>
            <a:ext cx="4968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https://aws.amazon.com/training/awsacademy/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55DF8-675C-E94B-9821-126192ADD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2021" y="4223125"/>
            <a:ext cx="1280658" cy="1280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2C9246-198A-BC4A-B31E-F215C9082A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2021" y="2268245"/>
            <a:ext cx="1280658" cy="12806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CF3013-B360-5842-93C9-70A6DE77CB56}"/>
              </a:ext>
            </a:extLst>
          </p:cNvPr>
          <p:cNvSpPr txBox="1"/>
          <p:nvPr/>
        </p:nvSpPr>
        <p:spPr>
          <a:xfrm>
            <a:off x="8241448" y="3477032"/>
            <a:ext cx="52180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5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7F128-BA69-064A-B64A-F857B9194106}"/>
              </a:ext>
            </a:extLst>
          </p:cNvPr>
          <p:cNvSpPr txBox="1"/>
          <p:nvPr/>
        </p:nvSpPr>
        <p:spPr>
          <a:xfrm>
            <a:off x="8241448" y="1570750"/>
            <a:ext cx="52180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50" b="1" dirty="0">
                <a:solidFill>
                  <a:srgbClr val="C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448387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Cloud Practitioner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(CLF-C01)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25B8326-7440-6149-ABF8-42805346D1D6}"/>
              </a:ext>
            </a:extLst>
          </p:cNvPr>
          <p:cNvGraphicFramePr>
            <a:graphicFrameLocks noGrp="1"/>
          </p:cNvGraphicFramePr>
          <p:nvPr/>
        </p:nvGraphicFramePr>
        <p:xfrm>
          <a:off x="299970" y="2383287"/>
          <a:ext cx="8660297" cy="40649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75235">
                  <a:extLst>
                    <a:ext uri="{9D8B030D-6E8A-4147-A177-3AD203B41FA5}">
                      <a16:colId xmlns:a16="http://schemas.microsoft.com/office/drawing/2014/main" val="2428135294"/>
                    </a:ext>
                  </a:extLst>
                </a:gridCol>
                <a:gridCol w="1785062">
                  <a:extLst>
                    <a:ext uri="{9D8B030D-6E8A-4147-A177-3AD203B41FA5}">
                      <a16:colId xmlns:a16="http://schemas.microsoft.com/office/drawing/2014/main" val="2841852345"/>
                    </a:ext>
                  </a:extLst>
                </a:gridCol>
              </a:tblGrid>
              <a:tr h="8861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 dirty="0">
                          <a:effectLst/>
                        </a:rPr>
                        <a:t>Domain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% of Examination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427423184"/>
                  </a:ext>
                </a:extLst>
              </a:tr>
              <a:tr h="635762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 dirty="0">
                          <a:effectLst/>
                        </a:rPr>
                        <a:t>Domain 1: </a:t>
                      </a:r>
                      <a:r>
                        <a:rPr lang="en-US" sz="3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Cloud Concepts</a:t>
                      </a:r>
                      <a:endParaRPr lang="en-US" sz="3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26%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892030651"/>
                  </a:ext>
                </a:extLst>
              </a:tr>
              <a:tr h="635762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 dirty="0">
                          <a:effectLst/>
                        </a:rPr>
                        <a:t>Domain 2: </a:t>
                      </a:r>
                      <a:r>
                        <a:rPr lang="en-US" sz="3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Security and Compliance</a:t>
                      </a:r>
                      <a:endParaRPr lang="en-US" sz="3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25%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088514794"/>
                  </a:ext>
                </a:extLst>
              </a:tr>
              <a:tr h="635762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 dirty="0">
                          <a:effectLst/>
                        </a:rPr>
                        <a:t>Domain 3: </a:t>
                      </a:r>
                      <a:r>
                        <a:rPr lang="en-US" sz="3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Technology</a:t>
                      </a:r>
                      <a:endParaRPr lang="en-US" sz="3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33%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736005848"/>
                  </a:ext>
                </a:extLst>
              </a:tr>
              <a:tr h="635762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u="none" strike="noStrike" dirty="0">
                          <a:effectLst/>
                        </a:rPr>
                        <a:t>Domain 4: </a:t>
                      </a:r>
                      <a:r>
                        <a:rPr lang="en-US" sz="3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Billing and Pricing</a:t>
                      </a:r>
                      <a:endParaRPr lang="en-US" sz="3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16%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596708565"/>
                  </a:ext>
                </a:extLst>
              </a:tr>
              <a:tr h="6357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 dirty="0">
                          <a:effectLst/>
                        </a:rPr>
                        <a:t>TOTAL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100%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07992715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8069D15-C79B-974E-9EE7-4F36BE6E3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0" y="1021947"/>
            <a:ext cx="1280658" cy="12806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E93B2B-7429-4744-83E6-C6F1A98CC66C}"/>
              </a:ext>
            </a:extLst>
          </p:cNvPr>
          <p:cNvSpPr txBox="1"/>
          <p:nvPr/>
        </p:nvSpPr>
        <p:spPr>
          <a:xfrm>
            <a:off x="1082079" y="6582544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>
                <a:hlinkClick r:id="rId3"/>
              </a:rPr>
              <a:t>https://aws.amazon.com/certification/certified-cloud-practitioner/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32734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13   2021/12/16   </a:t>
            </a:r>
            <a:r>
              <a:rPr lang="zh-TW" altLang="en-US" sz="2400" dirty="0"/>
              <a:t>安全和隱私 </a:t>
            </a:r>
            <a:r>
              <a:rPr lang="en-US" altLang="zh-TW" sz="2400" dirty="0"/>
              <a:t>(Security and Privacy); </a:t>
            </a:r>
            <a:br>
              <a:rPr lang="en-US" altLang="zh-TW" sz="2400" dirty="0"/>
            </a:br>
            <a:r>
              <a:rPr lang="en-US" altLang="zh-TW" sz="2400" dirty="0"/>
              <a:t>                                </a:t>
            </a:r>
            <a:r>
              <a:rPr lang="zh-TW" altLang="en-US" sz="2400" dirty="0"/>
              <a:t>可靠的程式設計 </a:t>
            </a:r>
            <a:r>
              <a:rPr lang="en-US" altLang="zh-TW" sz="2400" dirty="0"/>
              <a:t>(Reliable Programming)</a:t>
            </a:r>
          </a:p>
          <a:p>
            <a:pPr marL="0" indent="0">
              <a:buNone/>
            </a:pPr>
            <a:r>
              <a:rPr lang="en-US" altLang="zh-TW" sz="2400" dirty="0"/>
              <a:t>14   2021/12/23   </a:t>
            </a:r>
            <a:r>
              <a:rPr lang="zh-TW" altLang="en-US" sz="2400" dirty="0"/>
              <a:t>測試：功能測試、測試自動化、</a:t>
            </a:r>
            <a:br>
              <a:rPr lang="en-US" altLang="zh-TW" sz="2400" dirty="0"/>
            </a:br>
            <a:r>
              <a:rPr lang="en-US" altLang="zh-TW" sz="2400" dirty="0"/>
              <a:t>                                </a:t>
            </a:r>
            <a:r>
              <a:rPr lang="zh-TW" altLang="en-US" sz="2400" dirty="0"/>
              <a:t>測試驅動的開發、程式碼審查 </a:t>
            </a:r>
            <a:br>
              <a:rPr lang="en-US" altLang="zh-TW" sz="2400" dirty="0"/>
            </a:br>
            <a:r>
              <a:rPr lang="en-US" altLang="zh-TW" sz="2200" dirty="0"/>
              <a:t>                                   (Testing: Functional testing, Test automation, </a:t>
            </a:r>
            <a:br>
              <a:rPr lang="en-US" altLang="zh-TW" sz="2200" dirty="0"/>
            </a:br>
            <a:r>
              <a:rPr lang="en-US" altLang="zh-TW" sz="2200" dirty="0"/>
              <a:t>                                    Test-driven development, and Code reviews); </a:t>
            </a:r>
            <a:br>
              <a:rPr lang="en-US" altLang="zh-TW" sz="2400" dirty="0"/>
            </a:br>
            <a:r>
              <a:rPr lang="en-US" altLang="zh-TW" sz="2200" dirty="0"/>
              <a:t>                                   DevOps</a:t>
            </a:r>
            <a:r>
              <a:rPr lang="zh-TW" altLang="en-US" sz="2200" dirty="0"/>
              <a:t>和程式碼管理：程式碼管理和</a:t>
            </a:r>
            <a:r>
              <a:rPr lang="en-US" altLang="zh-TW" sz="2200" dirty="0"/>
              <a:t>DevOps</a:t>
            </a:r>
            <a:r>
              <a:rPr lang="zh-TW" altLang="en-US" sz="2200" dirty="0"/>
              <a:t>自動化 </a:t>
            </a:r>
            <a:br>
              <a:rPr lang="en-US" altLang="zh-TW" sz="2200" dirty="0"/>
            </a:br>
            <a:r>
              <a:rPr lang="en-US" altLang="zh-TW" sz="2200" dirty="0"/>
              <a:t>                                   (DevOps and Code Management: </a:t>
            </a:r>
            <a:br>
              <a:rPr lang="en-US" altLang="zh-TW" sz="2200" dirty="0"/>
            </a:br>
            <a:r>
              <a:rPr lang="en-US" altLang="zh-TW" sz="2200" dirty="0"/>
              <a:t>                                    Code management and DevOps automation)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15   2021/12/30 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 (Final Project Report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16   2022/01/06 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II (Final Project Report II)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4">
                    <a:lumMod val="75000"/>
                  </a:schemeClr>
                </a:solidFill>
              </a:rPr>
              <a:t>17   2022/01/13   </a:t>
            </a:r>
            <a:r>
              <a:rPr lang="zh-TW" altLang="en-US" sz="2400" dirty="0">
                <a:solidFill>
                  <a:schemeClr val="accent4">
                    <a:lumMod val="75000"/>
                  </a:schemeClr>
                </a:solidFill>
              </a:rPr>
              <a:t>學生自主學習 </a:t>
            </a:r>
            <a:r>
              <a:rPr lang="en-US" altLang="zh-TW" sz="2400" dirty="0">
                <a:solidFill>
                  <a:schemeClr val="accent4">
                    <a:lumMod val="75000"/>
                  </a:schemeClr>
                </a:solidFill>
              </a:rPr>
              <a:t>(Self-learning)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4">
                    <a:lumMod val="75000"/>
                  </a:schemeClr>
                </a:solidFill>
              </a:rPr>
              <a:t>18   2022/01/20   </a:t>
            </a:r>
            <a:r>
              <a:rPr lang="zh-TW" altLang="en-US" sz="2400" dirty="0">
                <a:solidFill>
                  <a:schemeClr val="accent4">
                    <a:lumMod val="75000"/>
                  </a:schemeClr>
                </a:solidFill>
              </a:rPr>
              <a:t>學生自主學習 </a:t>
            </a:r>
            <a:r>
              <a:rPr lang="en-US" altLang="zh-TW" sz="2400" dirty="0">
                <a:solidFill>
                  <a:schemeClr val="accent4">
                    <a:lumMod val="75000"/>
                  </a:schemeClr>
                </a:solidFill>
              </a:rPr>
              <a:t>(Self-learning)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1C78D-7CB2-1A47-8289-B30F1D0DA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EA55C6-7913-C64F-85E6-497D1797A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1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538762"/>
            <a:ext cx="8651875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Solutions Architect –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Associate (SAA-C02) </a:t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B1C6787-03A5-A642-BC2E-EF2C17852E24}"/>
              </a:ext>
            </a:extLst>
          </p:cNvPr>
          <p:cNvGraphicFramePr>
            <a:graphicFrameLocks noGrp="1"/>
          </p:cNvGraphicFramePr>
          <p:nvPr/>
        </p:nvGraphicFramePr>
        <p:xfrm>
          <a:off x="193813" y="2207331"/>
          <a:ext cx="8721256" cy="4101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96539">
                  <a:extLst>
                    <a:ext uri="{9D8B030D-6E8A-4147-A177-3AD203B41FA5}">
                      <a16:colId xmlns:a16="http://schemas.microsoft.com/office/drawing/2014/main" val="389078140"/>
                    </a:ext>
                  </a:extLst>
                </a:gridCol>
                <a:gridCol w="1624717">
                  <a:extLst>
                    <a:ext uri="{9D8B030D-6E8A-4147-A177-3AD203B41FA5}">
                      <a16:colId xmlns:a16="http://schemas.microsoft.com/office/drawing/2014/main" val="3199223176"/>
                    </a:ext>
                  </a:extLst>
                </a:gridCol>
              </a:tblGrid>
              <a:tr h="904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Domain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% of Examination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873670947"/>
                  </a:ext>
                </a:extLst>
              </a:tr>
              <a:tr h="63950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Domain 1: Design </a:t>
                      </a:r>
                      <a:r>
                        <a:rPr lang="en-US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Resilient</a:t>
                      </a:r>
                      <a:r>
                        <a:rPr lang="en-US" sz="2400" u="none" strike="noStrike" dirty="0">
                          <a:effectLst/>
                        </a:rPr>
                        <a:t> Architectures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30%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916823081"/>
                  </a:ext>
                </a:extLst>
              </a:tr>
              <a:tr h="63950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Domain 2: Design </a:t>
                      </a:r>
                      <a:r>
                        <a:rPr lang="en-US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High-Performing</a:t>
                      </a:r>
                      <a:r>
                        <a:rPr lang="en-US" sz="2400" u="none" strike="noStrike" dirty="0">
                          <a:effectLst/>
                        </a:rPr>
                        <a:t> Architectures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28%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133866874"/>
                  </a:ext>
                </a:extLst>
              </a:tr>
              <a:tr h="63950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Domain 3: Specify </a:t>
                      </a:r>
                      <a:r>
                        <a:rPr lang="en-US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Secure</a:t>
                      </a:r>
                      <a:r>
                        <a:rPr lang="en-US" sz="2400" u="none" strike="noStrike" dirty="0">
                          <a:effectLst/>
                        </a:rPr>
                        <a:t> Applications and Architectures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24%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661559453"/>
                  </a:ext>
                </a:extLst>
              </a:tr>
              <a:tr h="63950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Domain 4: Design </a:t>
                      </a:r>
                      <a:r>
                        <a:rPr lang="en-US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Cost-Optimized</a:t>
                      </a:r>
                      <a:r>
                        <a:rPr lang="en-US" sz="2400" u="none" strike="noStrike" dirty="0">
                          <a:effectLst/>
                        </a:rPr>
                        <a:t> Architectures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18%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225203985"/>
                  </a:ext>
                </a:extLst>
              </a:tr>
              <a:tr h="6395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TOTAL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100%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50700236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84A29E4-EC32-A043-AD6C-22438308D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3" y="882449"/>
            <a:ext cx="1230755" cy="12307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870F27-66DF-3840-92AF-73C25DC84747}"/>
              </a:ext>
            </a:extLst>
          </p:cNvPr>
          <p:cNvSpPr txBox="1"/>
          <p:nvPr/>
        </p:nvSpPr>
        <p:spPr>
          <a:xfrm>
            <a:off x="1082079" y="6525344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3"/>
              </a:rPr>
              <a:t>https://aws.amazon.com/certification/certified-solutions-architect-associate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2183873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Cloud Practitioner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(CLF-C01)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677B99-31E0-3043-92C4-BC9955D16BBC}"/>
              </a:ext>
            </a:extLst>
          </p:cNvPr>
          <p:cNvSpPr txBox="1"/>
          <p:nvPr/>
        </p:nvSpPr>
        <p:spPr>
          <a:xfrm>
            <a:off x="1082079" y="6582544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>
                <a:hlinkClick r:id="rId2"/>
              </a:rPr>
              <a:t>https://aws.amazon.com/certification/certified-cloud-practitioner/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CA86CA-4D90-0E47-8D6F-D8D1B9024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874" y="2385949"/>
            <a:ext cx="3182450" cy="318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90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Cloud Practitioner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(CLF-C01)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124E5EE-AC4F-1E45-8605-9B0DA437B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24" y="2188508"/>
            <a:ext cx="8459514" cy="4259743"/>
          </a:xfrm>
        </p:spPr>
        <p:txBody>
          <a:bodyPr/>
          <a:lstStyle/>
          <a:p>
            <a:pPr>
              <a:spcBef>
                <a:spcPts val="450"/>
              </a:spcBef>
            </a:pPr>
            <a:r>
              <a:rPr lang="en-US" b="1" dirty="0"/>
              <a:t>Domain 1: </a:t>
            </a:r>
            <a:r>
              <a:rPr lang="en-US" b="1" dirty="0">
                <a:solidFill>
                  <a:srgbClr val="C00000"/>
                </a:solidFill>
              </a:rPr>
              <a:t>Cloud Concepts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1.1 Define the AWS Cloud and its value proposition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1.2 Identify aspects of AWS Cloud economics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1.3 List the different cloud architecture design principles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3C3F3-9276-F648-9E82-54BD0ECA2F28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>
                <a:hlinkClick r:id="rId2"/>
              </a:rPr>
              <a:t>https://aws.amazon.com/certification/certified-cloud-practitioner/</a:t>
            </a:r>
            <a:endParaRPr lang="en-US" sz="9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F8EBEA-7E7E-2644-9FF7-42BD5DFBB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0" y="954714"/>
            <a:ext cx="1169894" cy="116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89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Cloud Practitioner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(CLF-C01)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3C3F3-9276-F648-9E82-54BD0ECA2F28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>
                <a:hlinkClick r:id="rId2"/>
              </a:rPr>
              <a:t>https://aws.amazon.com/certification/certified-cloud-practitioner/</a:t>
            </a:r>
            <a:endParaRPr lang="en-US" sz="9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F8EBEA-7E7E-2644-9FF7-42BD5DFBB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0" y="954714"/>
            <a:ext cx="1169894" cy="116989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7A078C-6B04-DF42-8DF9-A9C0FCFC6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24" y="2188508"/>
            <a:ext cx="8459514" cy="4120811"/>
          </a:xfrm>
        </p:spPr>
        <p:txBody>
          <a:bodyPr/>
          <a:lstStyle/>
          <a:p>
            <a:pPr>
              <a:spcBef>
                <a:spcPts val="450"/>
              </a:spcBef>
            </a:pPr>
            <a:r>
              <a:rPr lang="en-US" b="1" dirty="0"/>
              <a:t>Domain 2: </a:t>
            </a:r>
            <a:r>
              <a:rPr lang="en-US" b="1" dirty="0">
                <a:solidFill>
                  <a:srgbClr val="C00000"/>
                </a:solidFill>
              </a:rPr>
              <a:t>Security and Compliance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2.1 Define the AWS shared responsibility model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2.2 Define AWS Cloud security and compliance concepts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2.3 Identify AWS access management capabilities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2.4 Identify resources for security support</a:t>
            </a:r>
          </a:p>
        </p:txBody>
      </p:sp>
    </p:spTree>
    <p:extLst>
      <p:ext uri="{BB962C8B-B14F-4D97-AF65-F5344CB8AC3E}">
        <p14:creationId xmlns:p14="http://schemas.microsoft.com/office/powerpoint/2010/main" val="12628935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Cloud Practitioner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(CLF-C01)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3C3F3-9276-F648-9E82-54BD0ECA2F28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>
                <a:hlinkClick r:id="rId2"/>
              </a:rPr>
              <a:t>https://aws.amazon.com/certification/certified-cloud-practitioner/</a:t>
            </a:r>
            <a:endParaRPr lang="en-US" sz="9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F8EBEA-7E7E-2644-9FF7-42BD5DFBB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0" y="954714"/>
            <a:ext cx="1169894" cy="116989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0F69BD-4E60-C44F-9E89-A845D358F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24" y="2188508"/>
            <a:ext cx="8459514" cy="4048803"/>
          </a:xfrm>
        </p:spPr>
        <p:txBody>
          <a:bodyPr/>
          <a:lstStyle/>
          <a:p>
            <a:pPr>
              <a:spcBef>
                <a:spcPts val="450"/>
              </a:spcBef>
            </a:pPr>
            <a:r>
              <a:rPr lang="en-US" b="1" dirty="0"/>
              <a:t>Domain 3: </a:t>
            </a:r>
            <a:r>
              <a:rPr lang="en-US" b="1" dirty="0">
                <a:solidFill>
                  <a:srgbClr val="C00000"/>
                </a:solidFill>
              </a:rPr>
              <a:t>Technology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3.1 Define methods of deploying and operating in the AWS Cloud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3.2 Define the AWS global infrastructure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3.3 Identify the core AWS services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3.4 Identify resources for technology support</a:t>
            </a:r>
          </a:p>
        </p:txBody>
      </p:sp>
    </p:spTree>
    <p:extLst>
      <p:ext uri="{BB962C8B-B14F-4D97-AF65-F5344CB8AC3E}">
        <p14:creationId xmlns:p14="http://schemas.microsoft.com/office/powerpoint/2010/main" val="30119436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Cloud Practitioner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(CLF-C01)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3C3F3-9276-F648-9E82-54BD0ECA2F28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>
                <a:hlinkClick r:id="rId2"/>
              </a:rPr>
              <a:t>https://aws.amazon.com/certification/certified-cloud-practitioner/</a:t>
            </a:r>
            <a:endParaRPr lang="en-US" sz="9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F8EBEA-7E7E-2644-9FF7-42BD5DFBB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0" y="954714"/>
            <a:ext cx="1169894" cy="116989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46924B-D0BC-0C44-8A65-7EECD5BA0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24" y="2188509"/>
            <a:ext cx="8459514" cy="3608236"/>
          </a:xfrm>
        </p:spPr>
        <p:txBody>
          <a:bodyPr/>
          <a:lstStyle/>
          <a:p>
            <a:pPr>
              <a:spcBef>
                <a:spcPts val="450"/>
              </a:spcBef>
            </a:pPr>
            <a:r>
              <a:rPr lang="en-US" b="1" dirty="0"/>
              <a:t>Domain 4: </a:t>
            </a:r>
            <a:r>
              <a:rPr lang="en-US" b="1" dirty="0">
                <a:solidFill>
                  <a:srgbClr val="C00000"/>
                </a:solidFill>
              </a:rPr>
              <a:t>Billing and Pricing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4.1 Compare and contrast the various pricing models for AWS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4.2 Recognize the various account structures in relation to AWS billing and pricing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4.3 Identify resources available for billing support</a:t>
            </a:r>
          </a:p>
        </p:txBody>
      </p:sp>
    </p:spTree>
    <p:extLst>
      <p:ext uri="{BB962C8B-B14F-4D97-AF65-F5344CB8AC3E}">
        <p14:creationId xmlns:p14="http://schemas.microsoft.com/office/powerpoint/2010/main" val="34322765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56" y="277171"/>
            <a:ext cx="8507288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Solutions Architect –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Associate (SAA-C02)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46A973-3D3E-5C42-BC83-C44DF0F7E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698" y="2210698"/>
            <a:ext cx="3082604" cy="30826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66D81D-7462-1541-9943-C2317CEB52CF}"/>
              </a:ext>
            </a:extLst>
          </p:cNvPr>
          <p:cNvSpPr txBox="1"/>
          <p:nvPr/>
        </p:nvSpPr>
        <p:spPr>
          <a:xfrm>
            <a:off x="1082079" y="6582544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3"/>
              </a:rPr>
              <a:t>https://aws.amazon.com/certification/certified-solutions-architect-associate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002883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56" y="197768"/>
            <a:ext cx="8507288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Solutions Architect –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Associate (SAA-C02)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6D81D-7462-1541-9943-C2317CEB52CF}"/>
              </a:ext>
            </a:extLst>
          </p:cNvPr>
          <p:cNvSpPr txBox="1"/>
          <p:nvPr/>
        </p:nvSpPr>
        <p:spPr>
          <a:xfrm>
            <a:off x="1082079" y="6582544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https://aws.amazon.com/certification/certified-solutions-architect-associate</a:t>
            </a:r>
            <a:endParaRPr lang="en-US" sz="9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4BFC04-2E49-D54A-BE8C-322B4AE95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24" y="2188509"/>
            <a:ext cx="8459514" cy="4259742"/>
          </a:xfrm>
        </p:spPr>
        <p:txBody>
          <a:bodyPr>
            <a:norm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b="1" dirty="0"/>
              <a:t>Domain 1: Design </a:t>
            </a:r>
            <a:r>
              <a:rPr lang="en-US" b="1" dirty="0">
                <a:solidFill>
                  <a:srgbClr val="C00000"/>
                </a:solidFill>
              </a:rPr>
              <a:t>Resilient</a:t>
            </a:r>
            <a:r>
              <a:rPr lang="en-US" b="1" dirty="0"/>
              <a:t> Architectures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1.1 Design a multi-tier architecture solution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1.2 Design highly available and/or fault-tolerant architectures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1.3 Design decoupling mechanisms using AWS services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1.4 Choose appropriate resilient storage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BD251E-E9C5-F140-B75D-EC15F64B4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3" y="882449"/>
            <a:ext cx="1230755" cy="123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889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56" y="197768"/>
            <a:ext cx="8507288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Solutions Architect –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Associate (SAA-C02)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6D81D-7462-1541-9943-C2317CEB52CF}"/>
              </a:ext>
            </a:extLst>
          </p:cNvPr>
          <p:cNvSpPr txBox="1"/>
          <p:nvPr/>
        </p:nvSpPr>
        <p:spPr>
          <a:xfrm>
            <a:off x="1082079" y="6582544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https://aws.amazon.com/certification/certified-solutions-architect-associate</a:t>
            </a:r>
            <a:endParaRPr lang="en-US" sz="9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BD251E-E9C5-F140-B75D-EC15F64B4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3" y="882449"/>
            <a:ext cx="1230755" cy="123075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4D26371-C195-4A4F-A62E-E9C33639B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1" y="2188509"/>
            <a:ext cx="8784977" cy="4259742"/>
          </a:xfrm>
        </p:spPr>
        <p:txBody>
          <a:bodyPr>
            <a:normAutofit lnSpcReduction="10000"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b="1" dirty="0"/>
              <a:t>Domain 2: Design </a:t>
            </a:r>
            <a:r>
              <a:rPr lang="en-US" b="1" dirty="0">
                <a:solidFill>
                  <a:srgbClr val="C00000"/>
                </a:solidFill>
              </a:rPr>
              <a:t>High-Performing</a:t>
            </a:r>
            <a:r>
              <a:rPr lang="en-US" b="1" dirty="0"/>
              <a:t> Architectures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2.1 Identify elastic and scalable compute solutions for a workload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2.2 Select high-performing and scalable storage solutions for a workload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2.3 Select high-performing networking solutions for a workload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2.4 Choose high-performing database solutions for a workload</a:t>
            </a:r>
          </a:p>
        </p:txBody>
      </p:sp>
    </p:spTree>
    <p:extLst>
      <p:ext uri="{BB962C8B-B14F-4D97-AF65-F5344CB8AC3E}">
        <p14:creationId xmlns:p14="http://schemas.microsoft.com/office/powerpoint/2010/main" val="14697410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56" y="197768"/>
            <a:ext cx="8507288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Solutions Architect –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Associate (SAA-C02)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6D81D-7462-1541-9943-C2317CEB52CF}"/>
              </a:ext>
            </a:extLst>
          </p:cNvPr>
          <p:cNvSpPr txBox="1"/>
          <p:nvPr/>
        </p:nvSpPr>
        <p:spPr>
          <a:xfrm>
            <a:off x="1082079" y="6582544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https://aws.amazon.com/certification/certified-solutions-architect-associate</a:t>
            </a:r>
            <a:endParaRPr lang="en-US" sz="9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BD251E-E9C5-F140-B75D-EC15F64B4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3" y="882449"/>
            <a:ext cx="1230755" cy="123075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2BCBD6-65C0-7548-9FE6-126C149F2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188509"/>
            <a:ext cx="8929563" cy="4331354"/>
          </a:xfrm>
        </p:spPr>
        <p:txBody>
          <a:bodyPr>
            <a:norm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800" b="1" dirty="0"/>
              <a:t>Domain 3: Design </a:t>
            </a:r>
            <a:r>
              <a:rPr lang="en-US" sz="2800" b="1" dirty="0">
                <a:solidFill>
                  <a:srgbClr val="C00000"/>
                </a:solidFill>
              </a:rPr>
              <a:t>Secure</a:t>
            </a:r>
            <a:r>
              <a:rPr lang="en-US" sz="2800" b="1" dirty="0"/>
              <a:t> Applications and Architectures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3.1 Design secure access to AWS resources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3.2 Design secure application tiers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3.3 Select appropriate data security options</a:t>
            </a:r>
          </a:p>
        </p:txBody>
      </p:sp>
    </p:spTree>
    <p:extLst>
      <p:ext uri="{BB962C8B-B14F-4D97-AF65-F5344CB8AC3E}">
        <p14:creationId xmlns:p14="http://schemas.microsoft.com/office/powerpoint/2010/main" val="2136784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310C-0562-6C41-AEDD-99C0FAC8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94421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Software Engineering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and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Project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6F69D-FD14-7B4F-A6E4-2B2A87857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00FAB96-6CA6-C84C-BC09-2F218226D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42" y="2564904"/>
            <a:ext cx="1512167" cy="2110373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+mn-lt"/>
                <a:ea typeface="+mn-ea"/>
              </a:rPr>
              <a:t>Analyze</a:t>
            </a:r>
          </a:p>
          <a:p>
            <a:pPr algn="ctr">
              <a:defRPr/>
            </a:pPr>
            <a:endParaRPr lang="en-US" sz="2400" b="1" dirty="0">
              <a:latin typeface="+mn-lt"/>
              <a:ea typeface="+mn-ea"/>
            </a:endParaRPr>
          </a:p>
          <a:p>
            <a:pPr algn="ctr">
              <a:defRPr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Requirements </a:t>
            </a:r>
            <a:b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definition</a:t>
            </a:r>
          </a:p>
          <a:p>
            <a:pPr algn="ctr">
              <a:defRPr/>
            </a:pP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2F0C49-0C9B-A349-A0FE-704737E52AE3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1701609" y="3620091"/>
            <a:ext cx="2675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F0D68B3-74C9-A341-9C2E-7FE71E736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157" y="2564904"/>
            <a:ext cx="1512167" cy="2110373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+mn-lt"/>
                <a:ea typeface="+mn-ea"/>
              </a:rPr>
              <a:t>Design</a:t>
            </a:r>
          </a:p>
          <a:p>
            <a:pPr algn="ctr">
              <a:defRPr/>
            </a:pPr>
            <a:endParaRPr lang="en-US" sz="2400" b="1" dirty="0">
              <a:latin typeface="+mn-lt"/>
              <a:ea typeface="+mn-ea"/>
            </a:endParaRPr>
          </a:p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System and Software design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8C49311-C68C-7C41-A2D6-48D129FED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872" y="2564904"/>
            <a:ext cx="1512167" cy="2110373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+mn-lt"/>
                <a:ea typeface="+mn-ea"/>
              </a:rPr>
              <a:t>Build</a:t>
            </a:r>
          </a:p>
          <a:p>
            <a:pPr algn="ctr">
              <a:defRPr/>
            </a:pPr>
            <a:endParaRPr lang="en-US" sz="2400" b="1" dirty="0">
              <a:latin typeface="+mn-lt"/>
              <a:ea typeface="+mn-ea"/>
            </a:endParaRPr>
          </a:p>
          <a:p>
            <a:pPr algn="ctr">
              <a:defRPr/>
            </a:pPr>
            <a:r>
              <a:rPr lang="en-US" sz="1600" dirty="0">
                <a:solidFill>
                  <a:srgbClr val="C00000"/>
                </a:solidFill>
                <a:latin typeface="+mn-lt"/>
                <a:ea typeface="+mn-ea"/>
              </a:rPr>
              <a:t>I</a:t>
            </a:r>
            <a:r>
              <a:rPr lang="en-US" sz="1700" dirty="0">
                <a:solidFill>
                  <a:srgbClr val="C00000"/>
                </a:solidFill>
                <a:latin typeface="+mn-lt"/>
                <a:ea typeface="+mn-ea"/>
              </a:rPr>
              <a:t>mplementation</a:t>
            </a:r>
            <a:r>
              <a:rPr lang="en-US" sz="1600" dirty="0">
                <a:solidFill>
                  <a:srgbClr val="C00000"/>
                </a:solidFill>
                <a:latin typeface="+mn-lt"/>
                <a:ea typeface="+mn-ea"/>
              </a:rPr>
              <a:t> </a:t>
            </a:r>
            <a:r>
              <a:rPr lang="en-US" dirty="0">
                <a:latin typeface="+mn-lt"/>
                <a:ea typeface="+mn-ea"/>
              </a:rPr>
              <a:t>and </a:t>
            </a:r>
          </a:p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unit testing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3C33793-94ED-6B47-9E82-B87039CC9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8587" y="2564904"/>
            <a:ext cx="1512167" cy="2110373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+mn-lt"/>
                <a:ea typeface="+mn-ea"/>
              </a:rPr>
              <a:t>Test</a:t>
            </a:r>
          </a:p>
          <a:p>
            <a:pPr algn="ctr">
              <a:defRPr/>
            </a:pPr>
            <a:endParaRPr lang="en-US" sz="2400" b="1" dirty="0">
              <a:latin typeface="+mn-lt"/>
              <a:ea typeface="+mn-ea"/>
            </a:endParaRPr>
          </a:p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Integration </a:t>
            </a:r>
            <a:br>
              <a:rPr lang="en-US" dirty="0">
                <a:latin typeface="+mn-lt"/>
                <a:ea typeface="+mn-ea"/>
              </a:rPr>
            </a:br>
            <a:r>
              <a:rPr lang="en-US" dirty="0">
                <a:latin typeface="+mn-lt"/>
                <a:ea typeface="+mn-ea"/>
              </a:rPr>
              <a:t>and </a:t>
            </a:r>
            <a:br>
              <a:rPr lang="en-US" dirty="0">
                <a:latin typeface="+mn-lt"/>
                <a:ea typeface="+mn-ea"/>
              </a:rPr>
            </a:br>
            <a:r>
              <a:rPr lang="en-US" dirty="0">
                <a:latin typeface="+mn-lt"/>
                <a:ea typeface="+mn-ea"/>
              </a:rPr>
              <a:t>system testing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C831C68-5249-B548-83DF-D9C10556F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304" y="2564904"/>
            <a:ext cx="1512167" cy="2110373"/>
          </a:xfrm>
          <a:prstGeom prst="roundRect">
            <a:avLst>
              <a:gd name="adj" fmla="val 10737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+mn-lt"/>
                <a:ea typeface="+mn-ea"/>
              </a:rPr>
              <a:t>Deliver</a:t>
            </a:r>
          </a:p>
          <a:p>
            <a:pPr algn="ctr">
              <a:defRPr/>
            </a:pPr>
            <a:endParaRPr lang="en-US" sz="2400" b="1" dirty="0">
              <a:latin typeface="+mn-lt"/>
              <a:ea typeface="+mn-ea"/>
            </a:endParaRPr>
          </a:p>
          <a:p>
            <a:pPr algn="ctr">
              <a:defRPr/>
            </a:pPr>
            <a:r>
              <a:rPr lang="en-US" dirty="0">
                <a:latin typeface="+mn-lt"/>
                <a:ea typeface="+mn-ea"/>
              </a:rPr>
              <a:t>Operation </a:t>
            </a:r>
            <a:br>
              <a:rPr lang="en-US" dirty="0">
                <a:latin typeface="+mn-lt"/>
                <a:ea typeface="+mn-ea"/>
              </a:rPr>
            </a:br>
            <a:r>
              <a:rPr lang="en-US" dirty="0">
                <a:latin typeface="+mn-lt"/>
                <a:ea typeface="+mn-ea"/>
              </a:rPr>
              <a:t>and maintenance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18C3B97-8D4B-344C-BF02-08D3156CA41A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3481324" y="3620091"/>
            <a:ext cx="2675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64CB77-6170-5342-AFAC-BA4CE372E62E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5261039" y="3620091"/>
            <a:ext cx="2675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723A19-86FF-8941-9FBE-B02D825AA54B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7040754" y="3620091"/>
            <a:ext cx="26755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AB093D2-1C24-EB44-94DE-BF8BAB00A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42" y="5013176"/>
            <a:ext cx="8631029" cy="881478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latin typeface="+mn-lt"/>
                <a:ea typeface="+mn-ea"/>
              </a:rPr>
              <a:t>Project Management</a:t>
            </a:r>
          </a:p>
        </p:txBody>
      </p:sp>
    </p:spTree>
    <p:extLst>
      <p:ext uri="{BB962C8B-B14F-4D97-AF65-F5344CB8AC3E}">
        <p14:creationId xmlns:p14="http://schemas.microsoft.com/office/powerpoint/2010/main" val="37657166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56" y="197768"/>
            <a:ext cx="8507288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Certified Solutions Architect –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Associate (SAA-C02)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6D81D-7462-1541-9943-C2317CEB52CF}"/>
              </a:ext>
            </a:extLst>
          </p:cNvPr>
          <p:cNvSpPr txBox="1"/>
          <p:nvPr/>
        </p:nvSpPr>
        <p:spPr>
          <a:xfrm>
            <a:off x="1082079" y="6582544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https://aws.amazon.com/certification/certified-solutions-architect-associate</a:t>
            </a:r>
            <a:endParaRPr lang="en-US" sz="9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BD251E-E9C5-F140-B75D-EC15F64B4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3" y="882449"/>
            <a:ext cx="1230755" cy="123075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69B445-C198-A941-8938-5D5B08D2D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24" y="2188508"/>
            <a:ext cx="8459514" cy="4259743"/>
          </a:xfrm>
        </p:spPr>
        <p:txBody>
          <a:bodyPr>
            <a:norm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3000" b="1" dirty="0"/>
              <a:t>Domain 4: Design </a:t>
            </a:r>
            <a:r>
              <a:rPr lang="en-US" sz="3000" b="1" dirty="0">
                <a:solidFill>
                  <a:srgbClr val="C00000"/>
                </a:solidFill>
              </a:rPr>
              <a:t>Cost-Optimized</a:t>
            </a:r>
            <a:r>
              <a:rPr lang="en-US" sz="3000" b="1" dirty="0"/>
              <a:t> Architectures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4.1 Identify cost-effective storage solutions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4.2 Identify cost-effective compute and database services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4.3 Design cost-optimized network architectures</a:t>
            </a:r>
          </a:p>
        </p:txBody>
      </p:sp>
    </p:spTree>
    <p:extLst>
      <p:ext uri="{BB962C8B-B14F-4D97-AF65-F5344CB8AC3E}">
        <p14:creationId xmlns:p14="http://schemas.microsoft.com/office/powerpoint/2010/main" val="28084525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Products and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82EE9-047B-3E43-B81A-AD5A5D9EC5F1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B7922-708F-3C4D-9CC7-1372A5AB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00" y="352199"/>
            <a:ext cx="931172" cy="5565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21AD87-6C79-9544-A1F6-386CBBDB9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98" y="1659067"/>
            <a:ext cx="8473468" cy="4094762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C2DCF89-F388-BD4C-BE88-EBAD0300810E}"/>
              </a:ext>
            </a:extLst>
          </p:cNvPr>
          <p:cNvSpPr/>
          <p:nvPr/>
        </p:nvSpPr>
        <p:spPr>
          <a:xfrm>
            <a:off x="2018135" y="2362214"/>
            <a:ext cx="1389764" cy="7680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4D4C250-6410-404B-AF0D-9A6C486ACF04}"/>
              </a:ext>
            </a:extLst>
          </p:cNvPr>
          <p:cNvSpPr/>
          <p:nvPr/>
        </p:nvSpPr>
        <p:spPr>
          <a:xfrm>
            <a:off x="5582536" y="2362214"/>
            <a:ext cx="1389764" cy="7680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0A72792-AB6D-674D-978D-BE3FCAAC63FF}"/>
              </a:ext>
            </a:extLst>
          </p:cNvPr>
          <p:cNvSpPr/>
          <p:nvPr/>
        </p:nvSpPr>
        <p:spPr>
          <a:xfrm>
            <a:off x="5582536" y="4959223"/>
            <a:ext cx="1389764" cy="7680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96C7F09-F952-8E40-A433-28530CDEB88E}"/>
              </a:ext>
            </a:extLst>
          </p:cNvPr>
          <p:cNvSpPr/>
          <p:nvPr/>
        </p:nvSpPr>
        <p:spPr>
          <a:xfrm>
            <a:off x="5582536" y="4060649"/>
            <a:ext cx="1389764" cy="7680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17FE632-39D9-8647-9C37-0498D12E0D6F}"/>
              </a:ext>
            </a:extLst>
          </p:cNvPr>
          <p:cNvSpPr/>
          <p:nvPr/>
        </p:nvSpPr>
        <p:spPr>
          <a:xfrm>
            <a:off x="3813928" y="4959223"/>
            <a:ext cx="1389764" cy="7680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71E7941-941B-2A46-B28A-52E86AEC2A0E}"/>
              </a:ext>
            </a:extLst>
          </p:cNvPr>
          <p:cNvSpPr/>
          <p:nvPr/>
        </p:nvSpPr>
        <p:spPr>
          <a:xfrm>
            <a:off x="5582536" y="1544872"/>
            <a:ext cx="1389764" cy="7680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057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Compute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82EE9-047B-3E43-B81A-AD5A5D9EC5F1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B7922-708F-3C4D-9CC7-1372A5AB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00" y="352199"/>
            <a:ext cx="931172" cy="5565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DA3B9F-062B-6F44-B3B4-52EB6E028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43" y="1760821"/>
            <a:ext cx="8936100" cy="388928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F44A21D-5145-5B42-AE6E-C9DCAC66B086}"/>
              </a:ext>
            </a:extLst>
          </p:cNvPr>
          <p:cNvSpPr/>
          <p:nvPr/>
        </p:nvSpPr>
        <p:spPr>
          <a:xfrm>
            <a:off x="174819" y="1760821"/>
            <a:ext cx="1814521" cy="796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332A99-0FF9-E44D-BA05-27B70EE860AF}"/>
              </a:ext>
            </a:extLst>
          </p:cNvPr>
          <p:cNvSpPr/>
          <p:nvPr/>
        </p:nvSpPr>
        <p:spPr>
          <a:xfrm>
            <a:off x="3509774" y="1760821"/>
            <a:ext cx="5318816" cy="768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9A20530-87E8-B440-885C-20E9313393B3}"/>
              </a:ext>
            </a:extLst>
          </p:cNvPr>
          <p:cNvSpPr/>
          <p:nvPr/>
        </p:nvSpPr>
        <p:spPr>
          <a:xfrm>
            <a:off x="2239701" y="1760821"/>
            <a:ext cx="946231" cy="7680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03E25F1-0C2E-B74A-BD79-AEFF40463C7E}"/>
              </a:ext>
            </a:extLst>
          </p:cNvPr>
          <p:cNvSpPr/>
          <p:nvPr/>
        </p:nvSpPr>
        <p:spPr>
          <a:xfrm>
            <a:off x="451412" y="2675472"/>
            <a:ext cx="2057400" cy="4475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72A08CF-616B-1448-A245-16333F1B1397}"/>
              </a:ext>
            </a:extLst>
          </p:cNvPr>
          <p:cNvSpPr/>
          <p:nvPr/>
        </p:nvSpPr>
        <p:spPr>
          <a:xfrm>
            <a:off x="451412" y="3269631"/>
            <a:ext cx="2057400" cy="4475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5120132-4B52-B24B-B330-D3C2953C1AEE}"/>
              </a:ext>
            </a:extLst>
          </p:cNvPr>
          <p:cNvSpPr/>
          <p:nvPr/>
        </p:nvSpPr>
        <p:spPr>
          <a:xfrm>
            <a:off x="451412" y="4555853"/>
            <a:ext cx="2057400" cy="4475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9868F01-8248-6441-A015-85516663A8B4}"/>
              </a:ext>
            </a:extLst>
          </p:cNvPr>
          <p:cNvSpPr/>
          <p:nvPr/>
        </p:nvSpPr>
        <p:spPr>
          <a:xfrm>
            <a:off x="3535818" y="2638779"/>
            <a:ext cx="2057400" cy="4475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165EB33-A999-3E47-BC9F-D88AADC772CE}"/>
              </a:ext>
            </a:extLst>
          </p:cNvPr>
          <p:cNvSpPr/>
          <p:nvPr/>
        </p:nvSpPr>
        <p:spPr>
          <a:xfrm>
            <a:off x="3545947" y="3933695"/>
            <a:ext cx="2057400" cy="4475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B707EC3-FD99-D54D-865A-4C41C06F995C}"/>
              </a:ext>
            </a:extLst>
          </p:cNvPr>
          <p:cNvSpPr/>
          <p:nvPr/>
        </p:nvSpPr>
        <p:spPr>
          <a:xfrm>
            <a:off x="6536803" y="3295644"/>
            <a:ext cx="2203420" cy="4475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363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Database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82EE9-047B-3E43-B81A-AD5A5D9EC5F1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B7922-708F-3C4D-9CC7-1372A5AB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00" y="352199"/>
            <a:ext cx="931172" cy="5565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63941B-FC7A-9E4B-B7A7-78BD6EFD8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3683"/>
            <a:ext cx="9144000" cy="38345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0A8E86F-F689-D944-9E52-07680EE39BCC}"/>
              </a:ext>
            </a:extLst>
          </p:cNvPr>
          <p:cNvSpPr/>
          <p:nvPr/>
        </p:nvSpPr>
        <p:spPr>
          <a:xfrm>
            <a:off x="7886699" y="1805547"/>
            <a:ext cx="1088335" cy="877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BBC5128-62AF-B340-82B1-EB198068FA35}"/>
              </a:ext>
            </a:extLst>
          </p:cNvPr>
          <p:cNvSpPr/>
          <p:nvPr/>
        </p:nvSpPr>
        <p:spPr>
          <a:xfrm>
            <a:off x="6071236" y="1885672"/>
            <a:ext cx="946231" cy="7680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48D389C-7A59-F34F-9E6B-CB58C2BFDAE9}"/>
              </a:ext>
            </a:extLst>
          </p:cNvPr>
          <p:cNvSpPr/>
          <p:nvPr/>
        </p:nvSpPr>
        <p:spPr>
          <a:xfrm>
            <a:off x="63930" y="2797679"/>
            <a:ext cx="2674913" cy="5354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E951B2-54F6-4843-B0BD-28BB0F7EA632}"/>
              </a:ext>
            </a:extLst>
          </p:cNvPr>
          <p:cNvSpPr/>
          <p:nvPr/>
        </p:nvSpPr>
        <p:spPr>
          <a:xfrm>
            <a:off x="74355" y="1851039"/>
            <a:ext cx="5518864" cy="802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A519C9B-DEB2-8A41-828F-78E59A4E2A62}"/>
              </a:ext>
            </a:extLst>
          </p:cNvPr>
          <p:cNvSpPr/>
          <p:nvPr/>
        </p:nvSpPr>
        <p:spPr>
          <a:xfrm>
            <a:off x="63930" y="3691799"/>
            <a:ext cx="2674913" cy="4475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2893725-6892-E84F-98C2-25E50C309A07}"/>
              </a:ext>
            </a:extLst>
          </p:cNvPr>
          <p:cNvSpPr/>
          <p:nvPr/>
        </p:nvSpPr>
        <p:spPr>
          <a:xfrm>
            <a:off x="74354" y="5212150"/>
            <a:ext cx="2674913" cy="4475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95A73DC-F259-F343-A0AA-67B6239930F7}"/>
              </a:ext>
            </a:extLst>
          </p:cNvPr>
          <p:cNvSpPr/>
          <p:nvPr/>
        </p:nvSpPr>
        <p:spPr>
          <a:xfrm>
            <a:off x="3234543" y="4419083"/>
            <a:ext cx="2674913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6419969-5D6C-DB4F-B9FF-F1BBCCD5C1E1}"/>
              </a:ext>
            </a:extLst>
          </p:cNvPr>
          <p:cNvSpPr/>
          <p:nvPr/>
        </p:nvSpPr>
        <p:spPr>
          <a:xfrm>
            <a:off x="3234543" y="2822314"/>
            <a:ext cx="2674913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097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Storage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82EE9-047B-3E43-B81A-AD5A5D9EC5F1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B7922-708F-3C4D-9CC7-1372A5AB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00" y="352199"/>
            <a:ext cx="931172" cy="5565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B7DD21-51F3-9D4D-AC5C-F31D0D7E6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4" y="1853682"/>
            <a:ext cx="9077636" cy="372652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58F85D3-702A-8C42-9D45-9540E706EBA5}"/>
              </a:ext>
            </a:extLst>
          </p:cNvPr>
          <p:cNvSpPr/>
          <p:nvPr/>
        </p:nvSpPr>
        <p:spPr>
          <a:xfrm>
            <a:off x="6185689" y="1874784"/>
            <a:ext cx="1083791" cy="8099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973284-1B62-6340-A954-4D03960A4358}"/>
              </a:ext>
            </a:extLst>
          </p:cNvPr>
          <p:cNvSpPr/>
          <p:nvPr/>
        </p:nvSpPr>
        <p:spPr>
          <a:xfrm>
            <a:off x="74355" y="1851039"/>
            <a:ext cx="5518864" cy="971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8EB335A-22BC-ED41-BC9D-49F8D45C5805}"/>
              </a:ext>
            </a:extLst>
          </p:cNvPr>
          <p:cNvSpPr/>
          <p:nvPr/>
        </p:nvSpPr>
        <p:spPr>
          <a:xfrm>
            <a:off x="3299379" y="2966307"/>
            <a:ext cx="2674913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01294CC-1AD5-E748-89D6-9C442BBA4B35}"/>
              </a:ext>
            </a:extLst>
          </p:cNvPr>
          <p:cNvSpPr/>
          <p:nvPr/>
        </p:nvSpPr>
        <p:spPr>
          <a:xfrm>
            <a:off x="66364" y="2966307"/>
            <a:ext cx="2674913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6C1C90D-53DF-B74F-A322-3526E4A70141}"/>
              </a:ext>
            </a:extLst>
          </p:cNvPr>
          <p:cNvSpPr/>
          <p:nvPr/>
        </p:nvSpPr>
        <p:spPr>
          <a:xfrm>
            <a:off x="6931855" y="2975097"/>
            <a:ext cx="2163706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E70AD08-66F4-7C44-A358-8318CB7FF4F7}"/>
              </a:ext>
            </a:extLst>
          </p:cNvPr>
          <p:cNvSpPr/>
          <p:nvPr/>
        </p:nvSpPr>
        <p:spPr>
          <a:xfrm>
            <a:off x="6951196" y="3648589"/>
            <a:ext cx="2163706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D72A4CC-3541-E84E-8A09-B170E2B421D4}"/>
              </a:ext>
            </a:extLst>
          </p:cNvPr>
          <p:cNvSpPr/>
          <p:nvPr/>
        </p:nvSpPr>
        <p:spPr>
          <a:xfrm>
            <a:off x="6938884" y="4353730"/>
            <a:ext cx="2163706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524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7531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Networking &amp;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Content Delivery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82EE9-047B-3E43-B81A-AD5A5D9EC5F1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B7922-708F-3C4D-9CC7-1372A5AB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00" y="352199"/>
            <a:ext cx="931172" cy="5565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C8FA7B-7213-0A42-AA6B-89D463C8F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6" y="1667759"/>
            <a:ext cx="9024800" cy="356963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449AD59-7A1F-AE41-B491-112512D6A944}"/>
              </a:ext>
            </a:extLst>
          </p:cNvPr>
          <p:cNvSpPr/>
          <p:nvPr/>
        </p:nvSpPr>
        <p:spPr>
          <a:xfrm>
            <a:off x="5649401" y="1672621"/>
            <a:ext cx="1514572" cy="8282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252A99-BC0E-DC41-A4C0-7E6D717B4AC1}"/>
              </a:ext>
            </a:extLst>
          </p:cNvPr>
          <p:cNvSpPr/>
          <p:nvPr/>
        </p:nvSpPr>
        <p:spPr>
          <a:xfrm>
            <a:off x="148595" y="1637987"/>
            <a:ext cx="5010732" cy="802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541A33E-2703-CA4A-9A48-A97523F73667}"/>
              </a:ext>
            </a:extLst>
          </p:cNvPr>
          <p:cNvSpPr/>
          <p:nvPr/>
        </p:nvSpPr>
        <p:spPr>
          <a:xfrm>
            <a:off x="148595" y="2716601"/>
            <a:ext cx="2526317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98397B-FFFF-B844-9A7D-358FED802B9E}"/>
              </a:ext>
            </a:extLst>
          </p:cNvPr>
          <p:cNvSpPr/>
          <p:nvPr/>
        </p:nvSpPr>
        <p:spPr>
          <a:xfrm>
            <a:off x="7360983" y="1667759"/>
            <a:ext cx="1740814" cy="802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914728F-0E46-DC42-88CC-AE0286DF742E}"/>
              </a:ext>
            </a:extLst>
          </p:cNvPr>
          <p:cNvSpPr/>
          <p:nvPr/>
        </p:nvSpPr>
        <p:spPr>
          <a:xfrm>
            <a:off x="157386" y="3358440"/>
            <a:ext cx="2526317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5B07152-E64E-CD4A-931E-9D5E5EB526C4}"/>
              </a:ext>
            </a:extLst>
          </p:cNvPr>
          <p:cNvSpPr/>
          <p:nvPr/>
        </p:nvSpPr>
        <p:spPr>
          <a:xfrm>
            <a:off x="3123083" y="2716601"/>
            <a:ext cx="2817000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F02FE30-C0E2-B74C-AC07-91329CDD9E06}"/>
              </a:ext>
            </a:extLst>
          </p:cNvPr>
          <p:cNvSpPr/>
          <p:nvPr/>
        </p:nvSpPr>
        <p:spPr>
          <a:xfrm>
            <a:off x="3123084" y="4049082"/>
            <a:ext cx="2817000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AF5D45E-E383-4D4C-9577-7D8A68806E4B}"/>
              </a:ext>
            </a:extLst>
          </p:cNvPr>
          <p:cNvSpPr/>
          <p:nvPr/>
        </p:nvSpPr>
        <p:spPr>
          <a:xfrm>
            <a:off x="3123083" y="4641493"/>
            <a:ext cx="2817000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E7D93AF-E9B2-4845-BE03-93607212611A}"/>
              </a:ext>
            </a:extLst>
          </p:cNvPr>
          <p:cNvSpPr/>
          <p:nvPr/>
        </p:nvSpPr>
        <p:spPr>
          <a:xfrm>
            <a:off x="6251588" y="2706072"/>
            <a:ext cx="2817000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30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53916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Security, Identity &amp; Compliance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82EE9-047B-3E43-B81A-AD5A5D9EC5F1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B7922-708F-3C4D-9CC7-1372A5AB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00" y="352199"/>
            <a:ext cx="931172" cy="5565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52F7A5-90E9-4E45-BCE2-7C9C5E11C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00" y="1606115"/>
            <a:ext cx="8743250" cy="469112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B6E8765-03BF-384F-87FC-3ED5B1ACF2A5}"/>
              </a:ext>
            </a:extLst>
          </p:cNvPr>
          <p:cNvSpPr/>
          <p:nvPr/>
        </p:nvSpPr>
        <p:spPr>
          <a:xfrm>
            <a:off x="3736305" y="1556792"/>
            <a:ext cx="1339751" cy="9165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57DBC5-4F41-A84F-A277-3BC0117318C8}"/>
              </a:ext>
            </a:extLst>
          </p:cNvPr>
          <p:cNvSpPr/>
          <p:nvPr/>
        </p:nvSpPr>
        <p:spPr>
          <a:xfrm>
            <a:off x="207900" y="1564555"/>
            <a:ext cx="3168345" cy="82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BC3FDF9-0FBB-974A-AD58-7B57C85AE6C5}"/>
              </a:ext>
            </a:extLst>
          </p:cNvPr>
          <p:cNvSpPr/>
          <p:nvPr/>
        </p:nvSpPr>
        <p:spPr>
          <a:xfrm>
            <a:off x="251520" y="2636912"/>
            <a:ext cx="2304256" cy="5445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0BEC40-5385-B24F-82DE-9C23A4B0883C}"/>
              </a:ext>
            </a:extLst>
          </p:cNvPr>
          <p:cNvSpPr/>
          <p:nvPr/>
        </p:nvSpPr>
        <p:spPr>
          <a:xfrm>
            <a:off x="5188111" y="1606115"/>
            <a:ext cx="2511082" cy="838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AC09E7A-512E-EF42-8FEE-FEE384C9A790}"/>
              </a:ext>
            </a:extLst>
          </p:cNvPr>
          <p:cNvSpPr/>
          <p:nvPr/>
        </p:nvSpPr>
        <p:spPr>
          <a:xfrm>
            <a:off x="251520" y="4564405"/>
            <a:ext cx="2304256" cy="5445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C02F2B7-EA12-3B43-9A00-41EC0F8974C3}"/>
              </a:ext>
            </a:extLst>
          </p:cNvPr>
          <p:cNvSpPr/>
          <p:nvPr/>
        </p:nvSpPr>
        <p:spPr>
          <a:xfrm>
            <a:off x="251520" y="5692772"/>
            <a:ext cx="2304256" cy="5445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AA36DCD-29D0-CC40-81E5-2263C97A3FFE}"/>
              </a:ext>
            </a:extLst>
          </p:cNvPr>
          <p:cNvSpPr/>
          <p:nvPr/>
        </p:nvSpPr>
        <p:spPr>
          <a:xfrm>
            <a:off x="3289275" y="3284984"/>
            <a:ext cx="2160240" cy="53925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B0EF003-488A-8D48-AE38-FB06BCF09345}"/>
              </a:ext>
            </a:extLst>
          </p:cNvPr>
          <p:cNvSpPr/>
          <p:nvPr/>
        </p:nvSpPr>
        <p:spPr>
          <a:xfrm>
            <a:off x="3275856" y="2636912"/>
            <a:ext cx="2160240" cy="53925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6DB860E-EB87-2A4A-A7C8-44F660F05406}"/>
              </a:ext>
            </a:extLst>
          </p:cNvPr>
          <p:cNvSpPr/>
          <p:nvPr/>
        </p:nvSpPr>
        <p:spPr>
          <a:xfrm>
            <a:off x="6066519" y="3850046"/>
            <a:ext cx="2884631" cy="5445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4F38CBD-FD07-BD4C-876F-79FD580500BA}"/>
              </a:ext>
            </a:extLst>
          </p:cNvPr>
          <p:cNvSpPr/>
          <p:nvPr/>
        </p:nvSpPr>
        <p:spPr>
          <a:xfrm>
            <a:off x="6066519" y="4540644"/>
            <a:ext cx="2884631" cy="5445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4972158-CCA2-FE4F-98D7-31EEE1042E19}"/>
              </a:ext>
            </a:extLst>
          </p:cNvPr>
          <p:cNvSpPr/>
          <p:nvPr/>
        </p:nvSpPr>
        <p:spPr>
          <a:xfrm>
            <a:off x="3275856" y="4545933"/>
            <a:ext cx="2160240" cy="53925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744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Cost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82EE9-047B-3E43-B81A-AD5A5D9EC5F1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B7922-708F-3C4D-9CC7-1372A5AB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00" y="352199"/>
            <a:ext cx="931172" cy="5565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C53BCF-F341-1141-91C4-AB2306C01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4" y="2384015"/>
            <a:ext cx="9036935" cy="2115027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CE4F5F2-766E-7747-8542-C1903237A4AE}"/>
              </a:ext>
            </a:extLst>
          </p:cNvPr>
          <p:cNvSpPr/>
          <p:nvPr/>
        </p:nvSpPr>
        <p:spPr>
          <a:xfrm>
            <a:off x="5625368" y="2372551"/>
            <a:ext cx="1549155" cy="8316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BE015D-3C91-4746-AD94-C2EBB84A4AD0}"/>
              </a:ext>
            </a:extLst>
          </p:cNvPr>
          <p:cNvSpPr/>
          <p:nvPr/>
        </p:nvSpPr>
        <p:spPr>
          <a:xfrm>
            <a:off x="42204" y="2414755"/>
            <a:ext cx="5518864" cy="739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6BB0176-9279-484C-9F92-890CB0F7CA48}"/>
              </a:ext>
            </a:extLst>
          </p:cNvPr>
          <p:cNvSpPr/>
          <p:nvPr/>
        </p:nvSpPr>
        <p:spPr>
          <a:xfrm>
            <a:off x="3234543" y="3319192"/>
            <a:ext cx="2674913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6EE930B-5737-2D4B-AD07-8F466043FA85}"/>
              </a:ext>
            </a:extLst>
          </p:cNvPr>
          <p:cNvSpPr/>
          <p:nvPr/>
        </p:nvSpPr>
        <p:spPr>
          <a:xfrm>
            <a:off x="151956" y="3317431"/>
            <a:ext cx="2674913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AB50F12-779A-384D-A4CC-CE9944A10E07}"/>
              </a:ext>
            </a:extLst>
          </p:cNvPr>
          <p:cNvSpPr/>
          <p:nvPr/>
        </p:nvSpPr>
        <p:spPr>
          <a:xfrm>
            <a:off x="6317130" y="3317431"/>
            <a:ext cx="2674913" cy="510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A647A7-D131-0940-A34B-5B308CCF20FA}"/>
              </a:ext>
            </a:extLst>
          </p:cNvPr>
          <p:cNvSpPr/>
          <p:nvPr/>
        </p:nvSpPr>
        <p:spPr>
          <a:xfrm>
            <a:off x="7849773" y="2414755"/>
            <a:ext cx="1142270" cy="739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428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82EE9-047B-3E43-B81A-AD5A5D9EC5F1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B7922-708F-3C4D-9CC7-1372A5AB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00" y="352199"/>
            <a:ext cx="931172" cy="55652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E0A57F-15D7-C249-8680-E7C54B3FA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24" y="1288303"/>
            <a:ext cx="8459514" cy="5174755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450"/>
              </a:spcBef>
            </a:pPr>
            <a:r>
              <a:rPr lang="en-US" dirty="0"/>
              <a:t>Amazon </a:t>
            </a:r>
            <a:r>
              <a:rPr lang="en-US" b="1" dirty="0"/>
              <a:t>EC2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Virtual servers in the cloud</a:t>
            </a:r>
          </a:p>
          <a:p>
            <a:pPr>
              <a:spcBef>
                <a:spcPts val="450"/>
              </a:spcBef>
            </a:pPr>
            <a:r>
              <a:rPr lang="en-US" dirty="0"/>
              <a:t>Amazon </a:t>
            </a:r>
            <a:r>
              <a:rPr lang="en-US" b="1" dirty="0"/>
              <a:t>Simple Storage Service (S3)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Scalable storage in the cloud</a:t>
            </a:r>
          </a:p>
          <a:p>
            <a:pPr>
              <a:spcBef>
                <a:spcPts val="450"/>
              </a:spcBef>
            </a:pPr>
            <a:r>
              <a:rPr lang="en-US" dirty="0"/>
              <a:t>Amazon </a:t>
            </a:r>
            <a:r>
              <a:rPr lang="en-US" b="1" dirty="0"/>
              <a:t>Aurora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High performance managed relational database</a:t>
            </a:r>
          </a:p>
          <a:p>
            <a:pPr>
              <a:spcBef>
                <a:spcPts val="450"/>
              </a:spcBef>
            </a:pPr>
            <a:r>
              <a:rPr lang="en-US" dirty="0"/>
              <a:t>Amazon </a:t>
            </a:r>
            <a:r>
              <a:rPr lang="en-US" b="1" dirty="0"/>
              <a:t>DynamoDB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Managed NoSQL database</a:t>
            </a:r>
          </a:p>
          <a:p>
            <a:pPr>
              <a:spcBef>
                <a:spcPts val="450"/>
              </a:spcBef>
            </a:pPr>
            <a:r>
              <a:rPr lang="en-US" dirty="0"/>
              <a:t>Amazon </a:t>
            </a:r>
            <a:r>
              <a:rPr lang="en-US" b="1" dirty="0"/>
              <a:t>RDS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Managed relational database service for MySQL, PostgreSQL, Oracle, SQL Server, and MariaDB</a:t>
            </a:r>
          </a:p>
        </p:txBody>
      </p:sp>
    </p:spTree>
    <p:extLst>
      <p:ext uri="{BB962C8B-B14F-4D97-AF65-F5344CB8AC3E}">
        <p14:creationId xmlns:p14="http://schemas.microsoft.com/office/powerpoint/2010/main" val="34190625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82EE9-047B-3E43-B81A-AD5A5D9EC5F1}"/>
              </a:ext>
            </a:extLst>
          </p:cNvPr>
          <p:cNvSpPr txBox="1"/>
          <p:nvPr/>
        </p:nvSpPr>
        <p:spPr>
          <a:xfrm>
            <a:off x="1082079" y="6597352"/>
            <a:ext cx="697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900" dirty="0"/>
              <a:t> </a:t>
            </a:r>
            <a:r>
              <a:rPr lang="en-US" sz="900" dirty="0">
                <a:hlinkClick r:id="rId2"/>
              </a:rPr>
              <a:t>https://aws.amazon.com/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B7922-708F-3C4D-9CC7-1372A5AB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00" y="352199"/>
            <a:ext cx="931172" cy="55652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E98753C-3BE4-DA45-992D-A7F77B5AA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24" y="1288303"/>
            <a:ext cx="8459514" cy="523156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450"/>
              </a:spcBef>
            </a:pPr>
            <a:r>
              <a:rPr lang="en-US" dirty="0"/>
              <a:t>AWS </a:t>
            </a:r>
            <a:r>
              <a:rPr lang="en-US" b="1" dirty="0"/>
              <a:t>Lambda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Run code without thinking about servers</a:t>
            </a:r>
          </a:p>
          <a:p>
            <a:pPr>
              <a:spcBef>
                <a:spcPts val="450"/>
              </a:spcBef>
            </a:pPr>
            <a:r>
              <a:rPr lang="en-US" dirty="0"/>
              <a:t>AWS </a:t>
            </a:r>
            <a:r>
              <a:rPr lang="en-US" b="1" dirty="0"/>
              <a:t>Elastic Beanstalk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Run and manage web apps</a:t>
            </a:r>
          </a:p>
          <a:p>
            <a:pPr>
              <a:spcBef>
                <a:spcPts val="450"/>
              </a:spcBef>
            </a:pPr>
            <a:r>
              <a:rPr lang="en-US" dirty="0"/>
              <a:t>Amazon </a:t>
            </a:r>
            <a:r>
              <a:rPr lang="en-US" b="1" dirty="0"/>
              <a:t>VPC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Isolated cloud resources</a:t>
            </a:r>
          </a:p>
          <a:p>
            <a:pPr>
              <a:spcBef>
                <a:spcPts val="450"/>
              </a:spcBef>
            </a:pPr>
            <a:r>
              <a:rPr lang="en-US" dirty="0"/>
              <a:t>Amazon </a:t>
            </a:r>
            <a:r>
              <a:rPr lang="en-US" b="1" dirty="0" err="1"/>
              <a:t>Lightsail</a:t>
            </a:r>
            <a:endParaRPr lang="en-US" b="1" dirty="0"/>
          </a:p>
          <a:p>
            <a:pPr lvl="1">
              <a:spcBef>
                <a:spcPts val="450"/>
              </a:spcBef>
            </a:pPr>
            <a:r>
              <a:rPr lang="en-US" dirty="0"/>
              <a:t>Launch and manage virtual private servers</a:t>
            </a:r>
          </a:p>
          <a:p>
            <a:pPr>
              <a:spcBef>
                <a:spcPts val="450"/>
              </a:spcBef>
            </a:pPr>
            <a:r>
              <a:rPr lang="en-US" dirty="0"/>
              <a:t>Amazon </a:t>
            </a:r>
            <a:r>
              <a:rPr lang="en-US" b="1" dirty="0" err="1"/>
              <a:t>SageMaker</a:t>
            </a:r>
            <a:endParaRPr lang="en-US" b="1" dirty="0"/>
          </a:p>
          <a:p>
            <a:pPr lvl="1">
              <a:spcBef>
                <a:spcPts val="450"/>
              </a:spcBef>
            </a:pPr>
            <a:r>
              <a:rPr lang="en-US" dirty="0"/>
              <a:t>Build, train, and deploy machine learning models at scale</a:t>
            </a:r>
          </a:p>
        </p:txBody>
      </p:sp>
    </p:spTree>
    <p:extLst>
      <p:ext uri="{BB962C8B-B14F-4D97-AF65-F5344CB8AC3E}">
        <p14:creationId xmlns:p14="http://schemas.microsoft.com/office/powerpoint/2010/main" val="3045447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2940D-C259-8D4C-B1EA-4CEB2ABAF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654550" cy="844798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Project-based</a:t>
            </a:r>
            <a:r>
              <a:rPr lang="en-US" dirty="0">
                <a:solidFill>
                  <a:schemeClr val="tx2"/>
                </a:solidFill>
              </a:rPr>
              <a:t> software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8F833-D1B4-084E-A918-4CD2DC9A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8AA651-D1E9-D948-B8E3-92B4DCFCF8D5}"/>
              </a:ext>
            </a:extLst>
          </p:cNvPr>
          <p:cNvSpPr/>
          <p:nvPr/>
        </p:nvSpPr>
        <p:spPr>
          <a:xfrm>
            <a:off x="3347864" y="1736204"/>
            <a:ext cx="2808312" cy="129614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Problem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9126C0-C46E-BB42-9AD1-0BFE4B4E792A}"/>
              </a:ext>
            </a:extLst>
          </p:cNvPr>
          <p:cNvSpPr/>
          <p:nvPr/>
        </p:nvSpPr>
        <p:spPr>
          <a:xfrm>
            <a:off x="5868144" y="4577160"/>
            <a:ext cx="2808312" cy="129614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Software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7EFED1-0300-1346-9363-6EF925B48EC6}"/>
              </a:ext>
            </a:extLst>
          </p:cNvPr>
          <p:cNvSpPr/>
          <p:nvPr/>
        </p:nvSpPr>
        <p:spPr>
          <a:xfrm>
            <a:off x="1043608" y="4605017"/>
            <a:ext cx="2808312" cy="129614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Requirements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8C00E5-E554-5440-8DD7-6C3BD87E968B}"/>
              </a:ext>
            </a:extLst>
          </p:cNvPr>
          <p:cNvSpPr txBox="1"/>
          <p:nvPr/>
        </p:nvSpPr>
        <p:spPr>
          <a:xfrm>
            <a:off x="3783340" y="1196752"/>
            <a:ext cx="1940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CUSTOMER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78E30B-1DEE-E44E-A65B-D6F335973FC9}"/>
              </a:ext>
            </a:extLst>
          </p:cNvPr>
          <p:cNvSpPr txBox="1"/>
          <p:nvPr/>
        </p:nvSpPr>
        <p:spPr>
          <a:xfrm>
            <a:off x="798969" y="5910371"/>
            <a:ext cx="3268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CUSTOMER and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DEVELOPER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C3EE7-BA39-0D48-A57D-60D7007868EC}"/>
              </a:ext>
            </a:extLst>
          </p:cNvPr>
          <p:cNvSpPr txBox="1"/>
          <p:nvPr/>
        </p:nvSpPr>
        <p:spPr>
          <a:xfrm>
            <a:off x="6321833" y="5932476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DEVELOPER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B031AE-7D41-584C-8DF3-2A81D348011D}"/>
              </a:ext>
            </a:extLst>
          </p:cNvPr>
          <p:cNvSpPr txBox="1"/>
          <p:nvPr/>
        </p:nvSpPr>
        <p:spPr>
          <a:xfrm>
            <a:off x="1403648" y="3389579"/>
            <a:ext cx="155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generates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0E6DF3-5EE0-F14F-A8EB-B5F48DA91BDA}"/>
              </a:ext>
            </a:extLst>
          </p:cNvPr>
          <p:cNvSpPr txBox="1"/>
          <p:nvPr/>
        </p:nvSpPr>
        <p:spPr>
          <a:xfrm>
            <a:off x="3699666" y="4556698"/>
            <a:ext cx="2393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implemented-by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D6C07E-C7C7-6B4B-862C-06A66A64949D}"/>
              </a:ext>
            </a:extLst>
          </p:cNvPr>
          <p:cNvSpPr txBox="1"/>
          <p:nvPr/>
        </p:nvSpPr>
        <p:spPr>
          <a:xfrm>
            <a:off x="6723307" y="3389579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helps-with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421E336-71E9-2B46-ACC7-EFB81D26FA64}"/>
              </a:ext>
            </a:extLst>
          </p:cNvPr>
          <p:cNvCxnSpPr>
            <a:cxnSpLocks/>
            <a:stCxn id="7" idx="3"/>
            <a:endCxn id="9" idx="0"/>
          </p:cNvCxnSpPr>
          <p:nvPr/>
        </p:nvCxnSpPr>
        <p:spPr>
          <a:xfrm flipH="1">
            <a:off x="2447764" y="2842532"/>
            <a:ext cx="1311368" cy="1762485"/>
          </a:xfrm>
          <a:prstGeom prst="straightConnector1">
            <a:avLst/>
          </a:prstGeom>
          <a:ln w="101600">
            <a:solidFill>
              <a:schemeClr val="bg1">
                <a:lumMod val="65000"/>
              </a:schemeClr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B4351DE-A09F-2341-BCD8-F73701B9E9CB}"/>
              </a:ext>
            </a:extLst>
          </p:cNvPr>
          <p:cNvCxnSpPr>
            <a:cxnSpLocks/>
            <a:stCxn id="9" idx="6"/>
            <a:endCxn id="8" idx="2"/>
          </p:cNvCxnSpPr>
          <p:nvPr/>
        </p:nvCxnSpPr>
        <p:spPr>
          <a:xfrm flipV="1">
            <a:off x="3851920" y="5225232"/>
            <a:ext cx="2016224" cy="27857"/>
          </a:xfrm>
          <a:prstGeom prst="straightConnector1">
            <a:avLst/>
          </a:prstGeom>
          <a:ln w="101600">
            <a:solidFill>
              <a:schemeClr val="bg1">
                <a:lumMod val="65000"/>
              </a:schemeClr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41064D-F6E9-874F-AD61-C59F8631D483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5732826" y="2842534"/>
            <a:ext cx="1539474" cy="1734626"/>
          </a:xfrm>
          <a:prstGeom prst="straightConnector1">
            <a:avLst/>
          </a:prstGeom>
          <a:ln w="101600">
            <a:solidFill>
              <a:schemeClr val="bg1">
                <a:lumMod val="65000"/>
              </a:schemeClr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8F1006F-DDAB-2644-8B72-92449B57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02BA49-81F6-BD45-AE4E-078F1D6DD218}"/>
              </a:ext>
            </a:extLst>
          </p:cNvPr>
          <p:cNvGrpSpPr/>
          <p:nvPr/>
        </p:nvGrpSpPr>
        <p:grpSpPr>
          <a:xfrm>
            <a:off x="383232" y="4797290"/>
            <a:ext cx="586408" cy="769441"/>
            <a:chOff x="383232" y="4797290"/>
            <a:chExt cx="586408" cy="769441"/>
          </a:xfrm>
        </p:grpSpPr>
        <p:sp>
          <p:nvSpPr>
            <p:cNvPr id="20" name="文字方塊 14">
              <a:extLst>
                <a:ext uri="{FF2B5EF4-FFF2-40B4-BE49-F238E27FC236}">
                  <a16:creationId xmlns:a16="http://schemas.microsoft.com/office/drawing/2014/main" id="{3ACCBD5F-D467-224A-A925-66F33BCE9D67}"/>
                </a:ext>
              </a:extLst>
            </p:cNvPr>
            <p:cNvSpPr txBox="1"/>
            <p:nvPr/>
          </p:nvSpPr>
          <p:spPr>
            <a:xfrm>
              <a:off x="427009" y="479729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4400" b="1" dirty="0">
                  <a:solidFill>
                    <a:srgbClr val="FF0000"/>
                  </a:solidFill>
                </a:rPr>
                <a:t>1</a:t>
              </a:r>
              <a:endParaRPr lang="zh-TW" altLang="en-US" sz="4400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4F5D2EE-B76D-E042-AE83-370A61FB7A32}"/>
                </a:ext>
              </a:extLst>
            </p:cNvPr>
            <p:cNvSpPr/>
            <p:nvPr/>
          </p:nvSpPr>
          <p:spPr>
            <a:xfrm>
              <a:off x="383232" y="4889093"/>
              <a:ext cx="586408" cy="58583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87014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720D90F-E47B-BD45-B961-A2E4949A7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4665652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+mn-lt"/>
              </a:rPr>
              <a:t>Web Application </a:t>
            </a:r>
            <a:br>
              <a:rPr lang="en-US" sz="7200" dirty="0">
                <a:solidFill>
                  <a:srgbClr val="C00000"/>
                </a:solidFill>
                <a:latin typeface="+mn-lt"/>
              </a:rPr>
            </a:br>
            <a:r>
              <a:rPr lang="en-US" sz="7200" dirty="0">
                <a:solidFill>
                  <a:srgbClr val="C00000"/>
                </a:solidFill>
                <a:latin typeface="+mn-lt"/>
              </a:rPr>
              <a:t>with   </a:t>
            </a:r>
            <a:br>
              <a:rPr lang="en-US" sz="7200" dirty="0">
                <a:solidFill>
                  <a:srgbClr val="C00000"/>
                </a:solidFill>
                <a:latin typeface="+mn-lt"/>
              </a:rPr>
            </a:br>
            <a:r>
              <a:rPr lang="en-US" sz="7200" dirty="0">
                <a:solidFill>
                  <a:srgbClr val="C00000"/>
                </a:solidFill>
                <a:latin typeface="+mn-lt"/>
              </a:rPr>
              <a:t>AWS Core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7D3126-D06A-4249-8A61-80188EFAD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00" y="1003887"/>
            <a:ext cx="931172" cy="55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962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764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Software Architecture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D7E335-DE6B-C441-9B67-74B962074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47" y="1130794"/>
            <a:ext cx="8808441" cy="49625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6D29F1-F74E-4C4A-AB8C-0E48560E861B}"/>
              </a:ext>
            </a:extLst>
          </p:cNvPr>
          <p:cNvSpPr txBox="1"/>
          <p:nvPr/>
        </p:nvSpPr>
        <p:spPr>
          <a:xfrm>
            <a:off x="1626573" y="6617168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675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738C0F1-7B00-5A40-8FD2-1C881631C851}"/>
              </a:ext>
            </a:extLst>
          </p:cNvPr>
          <p:cNvSpPr/>
          <p:nvPr/>
        </p:nvSpPr>
        <p:spPr>
          <a:xfrm>
            <a:off x="2929317" y="2761672"/>
            <a:ext cx="719231" cy="701387"/>
          </a:xfrm>
          <a:prstGeom prst="roundRect">
            <a:avLst>
              <a:gd name="adj" fmla="val 2699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491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Cloud Software Architecture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FFC61-E2A2-5B4E-A029-D3E54D534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38314"/>
            <a:ext cx="8823536" cy="49710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F2F480-AE75-BD4C-967A-DC9EE59AD3C3}"/>
              </a:ext>
            </a:extLst>
          </p:cNvPr>
          <p:cNvSpPr txBox="1"/>
          <p:nvPr/>
        </p:nvSpPr>
        <p:spPr>
          <a:xfrm>
            <a:off x="1626573" y="6617168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675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</p:spTree>
    <p:extLst>
      <p:ext uri="{BB962C8B-B14F-4D97-AF65-F5344CB8AC3E}">
        <p14:creationId xmlns:p14="http://schemas.microsoft.com/office/powerpoint/2010/main" val="14317577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1679"/>
            <a:ext cx="8229600" cy="706984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Cloud Software Architecture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EBB62-E62A-724A-B443-1A5ABA980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8760"/>
            <a:ext cx="8823536" cy="497100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9E1205-F38F-F54D-9A69-990949722BB1}"/>
              </a:ext>
            </a:extLst>
          </p:cNvPr>
          <p:cNvSpPr/>
          <p:nvPr/>
        </p:nvSpPr>
        <p:spPr>
          <a:xfrm>
            <a:off x="2999050" y="2910029"/>
            <a:ext cx="719231" cy="701387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B23BA7-3E79-AF41-B5E7-E6BC016CE39E}"/>
              </a:ext>
            </a:extLst>
          </p:cNvPr>
          <p:cNvSpPr txBox="1"/>
          <p:nvPr/>
        </p:nvSpPr>
        <p:spPr>
          <a:xfrm>
            <a:off x="1626573" y="6617168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675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</p:spTree>
    <p:extLst>
      <p:ext uri="{BB962C8B-B14F-4D97-AF65-F5344CB8AC3E}">
        <p14:creationId xmlns:p14="http://schemas.microsoft.com/office/powerpoint/2010/main" val="8021146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Cloud Software Architecture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63EDE5-4FC7-FA46-862B-9D5ADA46A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50349"/>
            <a:ext cx="8823536" cy="497100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3351908-7FC3-9E4D-8CA3-C262D2113C68}"/>
              </a:ext>
            </a:extLst>
          </p:cNvPr>
          <p:cNvSpPr/>
          <p:nvPr/>
        </p:nvSpPr>
        <p:spPr>
          <a:xfrm>
            <a:off x="6391961" y="1522364"/>
            <a:ext cx="815681" cy="710228"/>
          </a:xfrm>
          <a:prstGeom prst="roundRect">
            <a:avLst>
              <a:gd name="adj" fmla="val 2699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8C3FAB2-D374-FA4B-9462-21B5B48AD2C4}"/>
              </a:ext>
            </a:extLst>
          </p:cNvPr>
          <p:cNvSpPr/>
          <p:nvPr/>
        </p:nvSpPr>
        <p:spPr>
          <a:xfrm>
            <a:off x="3358665" y="1940293"/>
            <a:ext cx="1090196" cy="631285"/>
          </a:xfrm>
          <a:prstGeom prst="roundRect">
            <a:avLst>
              <a:gd name="adj" fmla="val 2699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6446FDA-76BF-9F45-B9F3-CE808FBB7743}"/>
              </a:ext>
            </a:extLst>
          </p:cNvPr>
          <p:cNvSpPr/>
          <p:nvPr/>
        </p:nvSpPr>
        <p:spPr>
          <a:xfrm>
            <a:off x="6478109" y="2754161"/>
            <a:ext cx="643386" cy="568531"/>
          </a:xfrm>
          <a:prstGeom prst="roundRect">
            <a:avLst>
              <a:gd name="adj" fmla="val 2699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497F30E-3957-F74C-9702-0F4974521F82}"/>
              </a:ext>
            </a:extLst>
          </p:cNvPr>
          <p:cNvSpPr/>
          <p:nvPr/>
        </p:nvSpPr>
        <p:spPr>
          <a:xfrm>
            <a:off x="3621547" y="5493627"/>
            <a:ext cx="914399" cy="907517"/>
          </a:xfrm>
          <a:prstGeom prst="roundRect">
            <a:avLst>
              <a:gd name="adj" fmla="val 2699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714EAA-65A1-A647-BAEC-25C1817F2A78}"/>
              </a:ext>
            </a:extLst>
          </p:cNvPr>
          <p:cNvSpPr/>
          <p:nvPr/>
        </p:nvSpPr>
        <p:spPr>
          <a:xfrm>
            <a:off x="5978644" y="3070431"/>
            <a:ext cx="499465" cy="865943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85AD75-1F77-F547-88C9-F57A4B9DA519}"/>
              </a:ext>
            </a:extLst>
          </p:cNvPr>
          <p:cNvSpPr txBox="1"/>
          <p:nvPr/>
        </p:nvSpPr>
        <p:spPr>
          <a:xfrm>
            <a:off x="1626573" y="6617168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675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</p:spTree>
    <p:extLst>
      <p:ext uri="{BB962C8B-B14F-4D97-AF65-F5344CB8AC3E}">
        <p14:creationId xmlns:p14="http://schemas.microsoft.com/office/powerpoint/2010/main" val="19679066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Cloud Software Architecture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85AD75-1F77-F547-88C9-F57A4B9DA519}"/>
              </a:ext>
            </a:extLst>
          </p:cNvPr>
          <p:cNvSpPr txBox="1"/>
          <p:nvPr/>
        </p:nvSpPr>
        <p:spPr>
          <a:xfrm>
            <a:off x="1626573" y="6617168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675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6F5FD2-BB41-544E-94B5-5EE9949F9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81964"/>
            <a:ext cx="8795741" cy="495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760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Cloud Software Architecture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85AD75-1F77-F547-88C9-F57A4B9DA519}"/>
              </a:ext>
            </a:extLst>
          </p:cNvPr>
          <p:cNvSpPr txBox="1"/>
          <p:nvPr/>
        </p:nvSpPr>
        <p:spPr>
          <a:xfrm>
            <a:off x="1626573" y="6617168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675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C92816-1C1D-E044-9FDE-B677ADCEC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26" y="1358525"/>
            <a:ext cx="8787662" cy="495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858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Cloud Software Architecture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85AD75-1F77-F547-88C9-F57A4B9DA519}"/>
              </a:ext>
            </a:extLst>
          </p:cNvPr>
          <p:cNvSpPr txBox="1"/>
          <p:nvPr/>
        </p:nvSpPr>
        <p:spPr>
          <a:xfrm>
            <a:off x="1626573" y="6617168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675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DEA511-ADC0-1F49-B7E1-403122DD8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26" y="1412776"/>
            <a:ext cx="8787662" cy="495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099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6FA906-2565-F64F-849F-CC4DDAACCD83}"/>
              </a:ext>
            </a:extLst>
          </p:cNvPr>
          <p:cNvSpPr txBox="1">
            <a:spLocks/>
          </p:cNvSpPr>
          <p:nvPr/>
        </p:nvSpPr>
        <p:spPr bwMode="auto">
          <a:xfrm>
            <a:off x="628650" y="1131094"/>
            <a:ext cx="7886700" cy="466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sz="10000" dirty="0">
                <a:solidFill>
                  <a:srgbClr val="C00000"/>
                </a:solidFill>
                <a:latin typeface="+mn-lt"/>
              </a:rPr>
              <a:t>AWS </a:t>
            </a:r>
            <a:br>
              <a:rPr kumimoji="0" lang="en-US" sz="10000" dirty="0">
                <a:solidFill>
                  <a:srgbClr val="C00000"/>
                </a:solidFill>
                <a:latin typeface="+mn-lt"/>
              </a:rPr>
            </a:br>
            <a:r>
              <a:rPr kumimoji="0" lang="en-US" sz="10000" dirty="0">
                <a:solidFill>
                  <a:srgbClr val="C00000"/>
                </a:solidFill>
                <a:latin typeface="+mn-lt"/>
              </a:rPr>
              <a:t>Serverless Architecture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54BF2D-CB23-2345-BED7-BB8E50A4D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00" y="1003887"/>
            <a:ext cx="931172" cy="55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346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Serverless Airline Booking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5E9E5-B556-0342-8A4A-C536952EE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72816"/>
            <a:ext cx="8581855" cy="42381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317CD5-A8F0-3E48-843E-14339CE710F3}"/>
              </a:ext>
            </a:extLst>
          </p:cNvPr>
          <p:cNvSpPr txBox="1"/>
          <p:nvPr/>
        </p:nvSpPr>
        <p:spPr>
          <a:xfrm>
            <a:off x="1863589" y="6605627"/>
            <a:ext cx="569512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750" dirty="0">
                <a:hlinkClick r:id="rId3"/>
              </a:rPr>
              <a:t>https://github.com/aws-samples/aws-serverless-airline-booking</a:t>
            </a:r>
            <a:endParaRPr lang="en-US" sz="75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998B99-2363-6A41-AA32-8D0D884B7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79" y="165013"/>
            <a:ext cx="667005" cy="39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99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2940D-C259-8D4C-B1EA-4CEB2ABAF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50" y="260648"/>
            <a:ext cx="8229600" cy="792088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Product</a:t>
            </a:r>
            <a:r>
              <a:rPr lang="en-US" dirty="0">
                <a:solidFill>
                  <a:schemeClr val="tx2"/>
                </a:solidFill>
              </a:rPr>
              <a:t> software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8F833-D1B4-084E-A918-4CD2DC9A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043E4-D1E5-D94A-BCB4-D613CC7A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2472AC1-5622-5044-9808-14F0C4975DF3}"/>
              </a:ext>
            </a:extLst>
          </p:cNvPr>
          <p:cNvSpPr/>
          <p:nvPr/>
        </p:nvSpPr>
        <p:spPr>
          <a:xfrm>
            <a:off x="3347864" y="1736204"/>
            <a:ext cx="2808312" cy="129614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Opportunity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7D76207-EC3E-5C4E-8E26-4503441C05FC}"/>
              </a:ext>
            </a:extLst>
          </p:cNvPr>
          <p:cNvSpPr/>
          <p:nvPr/>
        </p:nvSpPr>
        <p:spPr>
          <a:xfrm>
            <a:off x="5868144" y="4577160"/>
            <a:ext cx="2808312" cy="129614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Software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CD29FF6-00EF-2C43-BF23-36251C892A03}"/>
              </a:ext>
            </a:extLst>
          </p:cNvPr>
          <p:cNvSpPr/>
          <p:nvPr/>
        </p:nvSpPr>
        <p:spPr>
          <a:xfrm>
            <a:off x="1043608" y="4605017"/>
            <a:ext cx="2808312" cy="129614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Product features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22BC15-F569-0E41-8FCB-F870D3CAF143}"/>
              </a:ext>
            </a:extLst>
          </p:cNvPr>
          <p:cNvSpPr txBox="1"/>
          <p:nvPr/>
        </p:nvSpPr>
        <p:spPr>
          <a:xfrm>
            <a:off x="3707904" y="1196752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DEVELOPER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058A7E-1AAA-984F-948E-33991B5CBCAD}"/>
              </a:ext>
            </a:extLst>
          </p:cNvPr>
          <p:cNvSpPr txBox="1"/>
          <p:nvPr/>
        </p:nvSpPr>
        <p:spPr>
          <a:xfrm>
            <a:off x="1281273" y="5974867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DEVELOPER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AE4414-B7C8-BE4B-B745-8195D9529253}"/>
              </a:ext>
            </a:extLst>
          </p:cNvPr>
          <p:cNvSpPr txBox="1"/>
          <p:nvPr/>
        </p:nvSpPr>
        <p:spPr>
          <a:xfrm>
            <a:off x="6321833" y="5932476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DEVELOPER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A579CF-B6AC-634C-A30C-BB83139AE88A}"/>
              </a:ext>
            </a:extLst>
          </p:cNvPr>
          <p:cNvSpPr txBox="1"/>
          <p:nvPr/>
        </p:nvSpPr>
        <p:spPr>
          <a:xfrm>
            <a:off x="1763688" y="3389579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inspires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F88423-15EF-9441-8745-C546088A3E39}"/>
              </a:ext>
            </a:extLst>
          </p:cNvPr>
          <p:cNvSpPr txBox="1"/>
          <p:nvPr/>
        </p:nvSpPr>
        <p:spPr>
          <a:xfrm>
            <a:off x="3699666" y="4556698"/>
            <a:ext cx="2393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implemented-by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1B8A5A-3A21-EC46-A0BD-A74B23D825E2}"/>
              </a:ext>
            </a:extLst>
          </p:cNvPr>
          <p:cNvSpPr txBox="1"/>
          <p:nvPr/>
        </p:nvSpPr>
        <p:spPr>
          <a:xfrm>
            <a:off x="6723307" y="3389579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realizes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A90CE1-8CB5-5941-9DCD-63539040AEF2}"/>
              </a:ext>
            </a:extLst>
          </p:cNvPr>
          <p:cNvCxnSpPr>
            <a:cxnSpLocks/>
            <a:stCxn id="8" idx="3"/>
            <a:endCxn id="10" idx="0"/>
          </p:cNvCxnSpPr>
          <p:nvPr/>
        </p:nvCxnSpPr>
        <p:spPr>
          <a:xfrm flipH="1">
            <a:off x="2447764" y="2842532"/>
            <a:ext cx="1311368" cy="1762485"/>
          </a:xfrm>
          <a:prstGeom prst="straightConnector1">
            <a:avLst/>
          </a:prstGeom>
          <a:ln w="101600">
            <a:solidFill>
              <a:schemeClr val="bg1">
                <a:lumMod val="65000"/>
              </a:schemeClr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BE37E0E-96A9-4C48-9E01-AE313509497C}"/>
              </a:ext>
            </a:extLst>
          </p:cNvPr>
          <p:cNvCxnSpPr>
            <a:cxnSpLocks/>
            <a:stCxn id="10" idx="6"/>
            <a:endCxn id="9" idx="2"/>
          </p:cNvCxnSpPr>
          <p:nvPr/>
        </p:nvCxnSpPr>
        <p:spPr>
          <a:xfrm flipV="1">
            <a:off x="3851920" y="5225232"/>
            <a:ext cx="2016224" cy="27857"/>
          </a:xfrm>
          <a:prstGeom prst="straightConnector1">
            <a:avLst/>
          </a:prstGeom>
          <a:ln w="101600">
            <a:solidFill>
              <a:schemeClr val="bg1">
                <a:lumMod val="65000"/>
              </a:schemeClr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FA67944-96C3-8C48-8F4D-1CD760919879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5732826" y="2842534"/>
            <a:ext cx="1539474" cy="1734626"/>
          </a:xfrm>
          <a:prstGeom prst="straightConnector1">
            <a:avLst/>
          </a:prstGeom>
          <a:ln w="101600">
            <a:solidFill>
              <a:schemeClr val="bg1">
                <a:lumMod val="65000"/>
              </a:schemeClr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8B48951-791E-AA44-A04E-097AE7B3BE58}"/>
              </a:ext>
            </a:extLst>
          </p:cNvPr>
          <p:cNvGrpSpPr/>
          <p:nvPr/>
        </p:nvGrpSpPr>
        <p:grpSpPr>
          <a:xfrm>
            <a:off x="2606818" y="1947857"/>
            <a:ext cx="586408" cy="769441"/>
            <a:chOff x="383232" y="4797290"/>
            <a:chExt cx="586408" cy="769441"/>
          </a:xfrm>
        </p:grpSpPr>
        <p:sp>
          <p:nvSpPr>
            <p:cNvPr id="40" name="文字方塊 14">
              <a:extLst>
                <a:ext uri="{FF2B5EF4-FFF2-40B4-BE49-F238E27FC236}">
                  <a16:creationId xmlns:a16="http://schemas.microsoft.com/office/drawing/2014/main" id="{0130F48C-E365-C44E-8449-CA365E3EF1ED}"/>
                </a:ext>
              </a:extLst>
            </p:cNvPr>
            <p:cNvSpPr txBox="1"/>
            <p:nvPr/>
          </p:nvSpPr>
          <p:spPr>
            <a:xfrm>
              <a:off x="427009" y="479729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4400" b="1" dirty="0">
                  <a:solidFill>
                    <a:srgbClr val="FF0000"/>
                  </a:solidFill>
                </a:rPr>
                <a:t>1</a:t>
              </a:r>
              <a:endParaRPr lang="zh-TW" altLang="en-US" sz="44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6E94A96-BCC7-0143-B15F-A7326F670552}"/>
                </a:ext>
              </a:extLst>
            </p:cNvPr>
            <p:cNvSpPr/>
            <p:nvPr/>
          </p:nvSpPr>
          <p:spPr>
            <a:xfrm>
              <a:off x="383232" y="4889093"/>
              <a:ext cx="586408" cy="58583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69417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Serverless Airline Booking Stack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317CD5-A8F0-3E48-843E-14339CE710F3}"/>
              </a:ext>
            </a:extLst>
          </p:cNvPr>
          <p:cNvSpPr txBox="1"/>
          <p:nvPr/>
        </p:nvSpPr>
        <p:spPr>
          <a:xfrm>
            <a:off x="1863589" y="6605627"/>
            <a:ext cx="569512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750" dirty="0">
                <a:hlinkClick r:id="rId2"/>
              </a:rPr>
              <a:t>https://github.com/aws-samples/aws-serverless-airline-booking</a:t>
            </a:r>
            <a:endParaRPr lang="en-US" sz="75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1EDCEF-0761-674A-A4A4-74B80301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79" y="165013"/>
            <a:ext cx="667005" cy="398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F58278-6D3A-924E-8921-F55A97704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706289"/>
            <a:ext cx="8771372" cy="467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173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Serverless Airline Booking </a:t>
            </a:r>
            <a:r>
              <a:rPr lang="en-US" sz="3800" dirty="0">
                <a:solidFill>
                  <a:schemeClr val="tx2"/>
                </a:solidFill>
              </a:rPr>
              <a:t>High level infrastructure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317CD5-A8F0-3E48-843E-14339CE710F3}"/>
              </a:ext>
            </a:extLst>
          </p:cNvPr>
          <p:cNvSpPr txBox="1"/>
          <p:nvPr/>
        </p:nvSpPr>
        <p:spPr>
          <a:xfrm>
            <a:off x="1863589" y="6605627"/>
            <a:ext cx="569512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750" dirty="0">
                <a:hlinkClick r:id="rId2"/>
              </a:rPr>
              <a:t>https://github.com/aws-samples/aws-serverless-airline-booking</a:t>
            </a:r>
            <a:endParaRPr lang="en-US" sz="75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1EDCEF-0761-674A-A4A4-74B80301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79" y="165013"/>
            <a:ext cx="667005" cy="398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B6FF4C-69C2-DC40-93FE-E28836967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870208"/>
            <a:ext cx="9053099" cy="451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722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AWS Serverless Architecture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3800" dirty="0">
                <a:solidFill>
                  <a:schemeClr val="tx2"/>
                </a:solidFill>
              </a:rPr>
              <a:t>AWS Operational Responsibility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7D1D06-CFFC-084F-8D3B-07403F81B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1592"/>
            <a:ext cx="9144000" cy="374546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1D67A4F-2569-EB44-9BA8-B85BE1022C12}"/>
              </a:ext>
            </a:extLst>
          </p:cNvPr>
          <p:cNvSpPr/>
          <p:nvPr/>
        </p:nvSpPr>
        <p:spPr>
          <a:xfrm>
            <a:off x="7633252" y="2119369"/>
            <a:ext cx="1461014" cy="3787688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EC98F32-21A4-B04B-9865-070CB81AD262}"/>
              </a:ext>
            </a:extLst>
          </p:cNvPr>
          <p:cNvSpPr/>
          <p:nvPr/>
        </p:nvSpPr>
        <p:spPr>
          <a:xfrm>
            <a:off x="939248" y="2099489"/>
            <a:ext cx="2340665" cy="3849791"/>
          </a:xfrm>
          <a:prstGeom prst="roundRect">
            <a:avLst>
              <a:gd name="adj" fmla="val 3714"/>
            </a:avLst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0746B7-2DEE-BD4A-B894-58FDB04A5ABD}"/>
              </a:ext>
            </a:extLst>
          </p:cNvPr>
          <p:cNvSpPr txBox="1"/>
          <p:nvPr/>
        </p:nvSpPr>
        <p:spPr>
          <a:xfrm>
            <a:off x="1763688" y="6597352"/>
            <a:ext cx="595312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750" dirty="0" err="1">
                <a:solidFill>
                  <a:schemeClr val="bg1">
                    <a:lumMod val="75000"/>
                  </a:schemeClr>
                </a:solidFill>
              </a:rPr>
              <a:t>Heitor</a:t>
            </a:r>
            <a:r>
              <a:rPr lang="en-US" sz="75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750" dirty="0" err="1">
                <a:solidFill>
                  <a:schemeClr val="bg1">
                    <a:lumMod val="75000"/>
                  </a:schemeClr>
                </a:solidFill>
              </a:rPr>
              <a:t>Lessa</a:t>
            </a:r>
            <a:r>
              <a:rPr lang="en-US" sz="750" dirty="0">
                <a:solidFill>
                  <a:schemeClr val="bg1">
                    <a:lumMod val="75000"/>
                  </a:schemeClr>
                </a:solidFill>
              </a:rPr>
              <a:t> (2019), How to build a full stack serverless airline ticketing web app, </a:t>
            </a:r>
            <a:r>
              <a:rPr lang="en-US" sz="6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https://www.youtube.com/watch?v=MyoOeHTp2pg</a:t>
            </a:r>
            <a:endParaRPr lang="en-US" sz="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C35D6C-4CDB-1A4D-9C37-09A83FBE5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4" y="207046"/>
            <a:ext cx="931172" cy="55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9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8BE301-81C5-8E48-89BA-D0DFD9F4A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355636"/>
            <a:ext cx="8480425" cy="4665652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+mn-lt"/>
              </a:rPr>
              <a:t>Build </a:t>
            </a:r>
            <a:br>
              <a:rPr lang="en-US" sz="7200" dirty="0">
                <a:solidFill>
                  <a:srgbClr val="C00000"/>
                </a:solidFill>
                <a:latin typeface="+mn-lt"/>
              </a:rPr>
            </a:br>
            <a:r>
              <a:rPr lang="en-US" sz="7200" dirty="0">
                <a:solidFill>
                  <a:srgbClr val="C00000"/>
                </a:solidFill>
                <a:latin typeface="+mn-lt"/>
              </a:rPr>
              <a:t>a </a:t>
            </a:r>
            <a:br>
              <a:rPr lang="en-US" sz="7200" dirty="0">
                <a:solidFill>
                  <a:srgbClr val="C00000"/>
                </a:solidFill>
                <a:latin typeface="+mn-lt"/>
              </a:rPr>
            </a:br>
            <a:r>
              <a:rPr lang="en-US" sz="7200" dirty="0">
                <a:solidFill>
                  <a:srgbClr val="C00000"/>
                </a:solidFill>
                <a:latin typeface="+mn-lt"/>
              </a:rPr>
              <a:t>Serverless </a:t>
            </a:r>
            <a:br>
              <a:rPr lang="en-US" sz="7200" dirty="0">
                <a:solidFill>
                  <a:srgbClr val="C00000"/>
                </a:solidFill>
                <a:latin typeface="+mn-lt"/>
              </a:rPr>
            </a:br>
            <a:r>
              <a:rPr lang="en-US" sz="7200" dirty="0">
                <a:solidFill>
                  <a:srgbClr val="C00000"/>
                </a:solidFill>
                <a:latin typeface="+mn-lt"/>
              </a:rPr>
              <a:t>Web Application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21A98B-99A4-2E4F-96E3-B4DE9E6B6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00" y="1003887"/>
            <a:ext cx="931172" cy="55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361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Build a Serverless Web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95A54-B62F-7C46-B2CF-B8FF5074A6AD}"/>
              </a:ext>
            </a:extLst>
          </p:cNvPr>
          <p:cNvSpPr txBox="1"/>
          <p:nvPr/>
        </p:nvSpPr>
        <p:spPr>
          <a:xfrm>
            <a:off x="2376971" y="6641949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675" dirty="0">
                <a:hlinkClick r:id="rId2"/>
              </a:rPr>
              <a:t>https://aws.amazon.com/getting-started/projects/build-serverless-web-app-lambda-apigateway-s3-dynamodb-cognito/</a:t>
            </a:r>
            <a:endParaRPr lang="en-US" sz="675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015987-160B-D34D-8A64-823867027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27" y="1628800"/>
            <a:ext cx="8884569" cy="44644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E086B2-3237-7F4B-828A-70A8FA9BF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4624"/>
            <a:ext cx="650232" cy="38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471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10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Build a Serverless Web Application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with Amazon S3, AWS Lambda, Amazon API Gateway,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95A54-B62F-7C46-B2CF-B8FF5074A6AD}"/>
              </a:ext>
            </a:extLst>
          </p:cNvPr>
          <p:cNvSpPr txBox="1"/>
          <p:nvPr/>
        </p:nvSpPr>
        <p:spPr>
          <a:xfrm>
            <a:off x="2376971" y="6641949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675" dirty="0">
                <a:hlinkClick r:id="rId2"/>
              </a:rPr>
              <a:t>https://aws.amazon.com/getting-started/projects/build-serverless-web-app-lambda-apigateway-s3-dynamodb-cognito/</a:t>
            </a:r>
            <a:endParaRPr lang="en-US" sz="675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086B2-3237-7F4B-828A-70A8FA9BF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625"/>
            <a:ext cx="504056" cy="3012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EFE591-0CC9-5F4D-92BF-8DEFB61546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37" t="9255" r="9804" b="8423"/>
          <a:stretch/>
        </p:blipFill>
        <p:spPr>
          <a:xfrm>
            <a:off x="323528" y="1779365"/>
            <a:ext cx="8479022" cy="481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823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10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Build a Serverless Web Application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with Amazon S3, AWS Lambda, Amazon API Gateway,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95A54-B62F-7C46-B2CF-B8FF5074A6AD}"/>
              </a:ext>
            </a:extLst>
          </p:cNvPr>
          <p:cNvSpPr txBox="1"/>
          <p:nvPr/>
        </p:nvSpPr>
        <p:spPr>
          <a:xfrm>
            <a:off x="2376971" y="6641949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675" dirty="0">
                <a:hlinkClick r:id="rId2"/>
              </a:rPr>
              <a:t>https://aws.amazon.com/getting-started/projects/build-serverless-web-app-lambda-apigateway-s3-dynamodb-cognito/</a:t>
            </a:r>
            <a:endParaRPr lang="en-US" sz="675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086B2-3237-7F4B-828A-70A8FA9BF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625"/>
            <a:ext cx="504056" cy="301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BFD78F-70C8-2549-9BCA-C913BC2C7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03" t="6613" r="7439" b="11317"/>
          <a:stretch/>
        </p:blipFill>
        <p:spPr>
          <a:xfrm>
            <a:off x="81988" y="1725884"/>
            <a:ext cx="8877020" cy="487146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3FC8F58-B472-C040-8BD7-48684C863B0C}"/>
              </a:ext>
            </a:extLst>
          </p:cNvPr>
          <p:cNvSpPr/>
          <p:nvPr/>
        </p:nvSpPr>
        <p:spPr>
          <a:xfrm>
            <a:off x="6780869" y="1725885"/>
            <a:ext cx="1905931" cy="1583143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611805-EFC8-9143-8BBD-8DF6691E6E19}"/>
              </a:ext>
            </a:extLst>
          </p:cNvPr>
          <p:cNvSpPr txBox="1"/>
          <p:nvPr/>
        </p:nvSpPr>
        <p:spPr>
          <a:xfrm>
            <a:off x="98285" y="1770481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49969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10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Build a Serverless Web Application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with Amazon S3, AWS Lambda, Amazon API Gateway,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95A54-B62F-7C46-B2CF-B8FF5074A6AD}"/>
              </a:ext>
            </a:extLst>
          </p:cNvPr>
          <p:cNvSpPr txBox="1"/>
          <p:nvPr/>
        </p:nvSpPr>
        <p:spPr>
          <a:xfrm>
            <a:off x="2376971" y="6641949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675" dirty="0">
                <a:hlinkClick r:id="rId2"/>
              </a:rPr>
              <a:t>https://aws.amazon.com/getting-started/projects/build-serverless-web-app-lambda-apigateway-s3-dynamodb-cognito/</a:t>
            </a:r>
            <a:endParaRPr lang="en-US" sz="675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086B2-3237-7F4B-828A-70A8FA9BF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625"/>
            <a:ext cx="504056" cy="301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BFD78F-70C8-2549-9BCA-C913BC2C7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03" t="6613" r="7439" b="11317"/>
          <a:stretch/>
        </p:blipFill>
        <p:spPr>
          <a:xfrm>
            <a:off x="81988" y="1725884"/>
            <a:ext cx="8877020" cy="487146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3FC8F58-B472-C040-8BD7-48684C863B0C}"/>
              </a:ext>
            </a:extLst>
          </p:cNvPr>
          <p:cNvSpPr/>
          <p:nvPr/>
        </p:nvSpPr>
        <p:spPr>
          <a:xfrm>
            <a:off x="6780869" y="1725885"/>
            <a:ext cx="1905931" cy="1583143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611805-EFC8-9143-8BBD-8DF6691E6E19}"/>
              </a:ext>
            </a:extLst>
          </p:cNvPr>
          <p:cNvSpPr txBox="1"/>
          <p:nvPr/>
        </p:nvSpPr>
        <p:spPr>
          <a:xfrm>
            <a:off x="98285" y="1770481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3227F5-D3DE-F342-9CB4-E1A085EF216F}"/>
              </a:ext>
            </a:extLst>
          </p:cNvPr>
          <p:cNvSpPr txBox="1"/>
          <p:nvPr/>
        </p:nvSpPr>
        <p:spPr>
          <a:xfrm>
            <a:off x="751080" y="2593935"/>
            <a:ext cx="5621120" cy="31393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chemeClr val="accent1"/>
                </a:solidFill>
              </a:rPr>
              <a:t>Static Web Hosting</a:t>
            </a:r>
          </a:p>
          <a:p>
            <a:r>
              <a:rPr lang="en-US" sz="3300" b="1" dirty="0">
                <a:solidFill>
                  <a:srgbClr val="C00000"/>
                </a:solidFill>
              </a:rPr>
              <a:t>Amazon S3 </a:t>
            </a:r>
            <a:r>
              <a:rPr lang="en-US" sz="3300" dirty="0"/>
              <a:t>hosts static web resources including HTML, CSS, JavaScript, and image files which are loaded in the user's browser.</a:t>
            </a:r>
          </a:p>
        </p:txBody>
      </p:sp>
    </p:spTree>
    <p:extLst>
      <p:ext uri="{BB962C8B-B14F-4D97-AF65-F5344CB8AC3E}">
        <p14:creationId xmlns:p14="http://schemas.microsoft.com/office/powerpoint/2010/main" val="28040564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10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Build a Serverless Web Application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with Amazon S3, AWS Lambda, Amazon API Gateway,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95A54-B62F-7C46-B2CF-B8FF5074A6AD}"/>
              </a:ext>
            </a:extLst>
          </p:cNvPr>
          <p:cNvSpPr txBox="1"/>
          <p:nvPr/>
        </p:nvSpPr>
        <p:spPr>
          <a:xfrm>
            <a:off x="2376971" y="6641949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675" dirty="0">
                <a:hlinkClick r:id="rId2"/>
              </a:rPr>
              <a:t>https://aws.amazon.com/getting-started/projects/build-serverless-web-app-lambda-apigateway-s3-dynamodb-cognito/</a:t>
            </a:r>
            <a:endParaRPr lang="en-US" sz="675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086B2-3237-7F4B-828A-70A8FA9BF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625"/>
            <a:ext cx="504056" cy="30125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9F9320C-331B-0A43-9ABD-810E53B0A20C}"/>
              </a:ext>
            </a:extLst>
          </p:cNvPr>
          <p:cNvSpPr/>
          <p:nvPr/>
        </p:nvSpPr>
        <p:spPr>
          <a:xfrm>
            <a:off x="6805642" y="3429000"/>
            <a:ext cx="2086838" cy="1728192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ADD8E2-5E16-714D-940E-731AA9DABE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02" t="8811" r="8314" b="10730"/>
          <a:stretch/>
        </p:blipFill>
        <p:spPr>
          <a:xfrm>
            <a:off x="107505" y="1700808"/>
            <a:ext cx="8928992" cy="48844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AFB723-349D-9C41-9F81-A97D51C1736E}"/>
              </a:ext>
            </a:extLst>
          </p:cNvPr>
          <p:cNvSpPr txBox="1"/>
          <p:nvPr/>
        </p:nvSpPr>
        <p:spPr>
          <a:xfrm>
            <a:off x="98285" y="1770481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636234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10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Build a Serverless Web Application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with Amazon S3, AWS Lambda, Amazon API Gateway,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95A54-B62F-7C46-B2CF-B8FF5074A6AD}"/>
              </a:ext>
            </a:extLst>
          </p:cNvPr>
          <p:cNvSpPr txBox="1"/>
          <p:nvPr/>
        </p:nvSpPr>
        <p:spPr>
          <a:xfrm>
            <a:off x="2376971" y="6641949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675" dirty="0">
                <a:hlinkClick r:id="rId2"/>
              </a:rPr>
              <a:t>https://aws.amazon.com/getting-started/projects/build-serverless-web-app-lambda-apigateway-s3-dynamodb-cognito/</a:t>
            </a:r>
            <a:endParaRPr lang="en-US" sz="675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086B2-3237-7F4B-828A-70A8FA9BF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625"/>
            <a:ext cx="504056" cy="30125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9F9320C-331B-0A43-9ABD-810E53B0A20C}"/>
              </a:ext>
            </a:extLst>
          </p:cNvPr>
          <p:cNvSpPr/>
          <p:nvPr/>
        </p:nvSpPr>
        <p:spPr>
          <a:xfrm>
            <a:off x="6805642" y="3429000"/>
            <a:ext cx="2086838" cy="1728192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ADD8E2-5E16-714D-940E-731AA9DABE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02" t="8811" r="8314" b="10730"/>
          <a:stretch/>
        </p:blipFill>
        <p:spPr>
          <a:xfrm>
            <a:off x="107505" y="1700808"/>
            <a:ext cx="8928992" cy="48844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AFB723-349D-9C41-9F81-A97D51C1736E}"/>
              </a:ext>
            </a:extLst>
          </p:cNvPr>
          <p:cNvSpPr txBox="1"/>
          <p:nvPr/>
        </p:nvSpPr>
        <p:spPr>
          <a:xfrm>
            <a:off x="98285" y="1770481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4339AA-8F15-E640-AD63-8315DB81AAB2}"/>
              </a:ext>
            </a:extLst>
          </p:cNvPr>
          <p:cNvSpPr txBox="1"/>
          <p:nvPr/>
        </p:nvSpPr>
        <p:spPr>
          <a:xfrm>
            <a:off x="861937" y="2132856"/>
            <a:ext cx="5654279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User Management</a:t>
            </a:r>
            <a:endParaRPr lang="en-US" sz="3600" dirty="0"/>
          </a:p>
          <a:p>
            <a:r>
              <a:rPr lang="en-US" sz="3600" b="1" dirty="0">
                <a:solidFill>
                  <a:srgbClr val="C00000"/>
                </a:solidFill>
              </a:rPr>
              <a:t>Amazon Cognito </a:t>
            </a:r>
            <a:r>
              <a:rPr lang="en-US" sz="3600" dirty="0"/>
              <a:t>provides </a:t>
            </a:r>
            <a:br>
              <a:rPr lang="en-US" sz="3600" dirty="0"/>
            </a:br>
            <a:r>
              <a:rPr lang="en-US" sz="3600" dirty="0"/>
              <a:t>user management and authentication functions to secure the backend API.</a:t>
            </a:r>
          </a:p>
        </p:txBody>
      </p:sp>
    </p:spTree>
    <p:extLst>
      <p:ext uri="{BB962C8B-B14F-4D97-AF65-F5344CB8AC3E}">
        <p14:creationId xmlns:p14="http://schemas.microsoft.com/office/powerpoint/2010/main" val="266241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2940D-C259-8D4C-B1EA-4CEB2ABAF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50" y="260648"/>
            <a:ext cx="8229600" cy="792088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Software execution models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043E4-D1E5-D94A-BCB4-D613CC7A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FA67944-96C3-8C48-8F4D-1CD760919879}"/>
              </a:ext>
            </a:extLst>
          </p:cNvPr>
          <p:cNvCxnSpPr>
            <a:cxnSpLocks/>
          </p:cNvCxnSpPr>
          <p:nvPr/>
        </p:nvCxnSpPr>
        <p:spPr>
          <a:xfrm flipH="1" flipV="1">
            <a:off x="1671737" y="3741938"/>
            <a:ext cx="39886" cy="911198"/>
          </a:xfrm>
          <a:prstGeom prst="straightConnector1">
            <a:avLst/>
          </a:prstGeom>
          <a:ln w="101600">
            <a:solidFill>
              <a:schemeClr val="bg1">
                <a:lumMod val="65000"/>
              </a:schemeClr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6B7BEBA-5FA2-274A-9D33-90033C6A8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66" y="2492896"/>
            <a:ext cx="2250228" cy="1249042"/>
          </a:xfrm>
          <a:prstGeom prst="roundRect">
            <a:avLst>
              <a:gd name="adj" fmla="val 23989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700" dirty="0">
                <a:latin typeface="+mn-lt"/>
                <a:ea typeface="+mn-ea"/>
              </a:rPr>
              <a:t>User interface </a:t>
            </a:r>
          </a:p>
          <a:p>
            <a:pPr algn="ctr">
              <a:defRPr/>
            </a:pPr>
            <a:r>
              <a:rPr lang="en-US" sz="1700" dirty="0">
                <a:latin typeface="+mn-lt"/>
                <a:ea typeface="+mn-ea"/>
              </a:rPr>
              <a:t>Product functionality</a:t>
            </a:r>
          </a:p>
          <a:p>
            <a:pPr algn="ctr">
              <a:defRPr/>
            </a:pPr>
            <a:r>
              <a:rPr lang="en-US" sz="1700" dirty="0">
                <a:latin typeface="+mn-lt"/>
                <a:ea typeface="+mn-ea"/>
              </a:rPr>
              <a:t>User data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B624DE-0DC6-9A41-830F-8FAEFCEFE2B3}"/>
              </a:ext>
            </a:extLst>
          </p:cNvPr>
          <p:cNvSpPr txBox="1"/>
          <p:nvPr/>
        </p:nvSpPr>
        <p:spPr>
          <a:xfrm>
            <a:off x="386546" y="1689396"/>
            <a:ext cx="26102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tx2"/>
                </a:solidFill>
              </a:rPr>
              <a:t>Stand-alone execution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16FF25-D41B-FA4C-88FF-14E9F79668A9}"/>
              </a:ext>
            </a:extLst>
          </p:cNvPr>
          <p:cNvSpPr txBox="1"/>
          <p:nvPr/>
        </p:nvSpPr>
        <p:spPr>
          <a:xfrm>
            <a:off x="3185868" y="1689396"/>
            <a:ext cx="26102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tx2"/>
                </a:solidFill>
              </a:rPr>
              <a:t>Hybrid execution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E8A027A-9A9D-144C-BDEB-776149CD0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66" y="4653136"/>
            <a:ext cx="2250228" cy="1249042"/>
          </a:xfrm>
          <a:prstGeom prst="roundRect">
            <a:avLst>
              <a:gd name="adj" fmla="val 23989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700" dirty="0">
                <a:latin typeface="+mn-lt"/>
                <a:ea typeface="+mn-ea"/>
              </a:rPr>
              <a:t>Product updates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2ABC9C-040D-A647-A1B7-282891201F44}"/>
              </a:ext>
            </a:extLst>
          </p:cNvPr>
          <p:cNvSpPr txBox="1"/>
          <p:nvPr/>
        </p:nvSpPr>
        <p:spPr>
          <a:xfrm>
            <a:off x="386546" y="2115347"/>
            <a:ext cx="26102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tx2"/>
                </a:solidFill>
              </a:rPr>
              <a:t>User’s computer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98508C-ACBB-F24A-8FE3-ED48166B1B6F}"/>
              </a:ext>
            </a:extLst>
          </p:cNvPr>
          <p:cNvSpPr txBox="1"/>
          <p:nvPr/>
        </p:nvSpPr>
        <p:spPr>
          <a:xfrm>
            <a:off x="386546" y="6021288"/>
            <a:ext cx="26102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tx2"/>
                </a:solidFill>
              </a:rPr>
              <a:t>Vendor’s servers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A3F47E-3AF0-E043-B857-DD59F9954BD6}"/>
              </a:ext>
            </a:extLst>
          </p:cNvPr>
          <p:cNvCxnSpPr>
            <a:cxnSpLocks/>
          </p:cNvCxnSpPr>
          <p:nvPr/>
        </p:nvCxnSpPr>
        <p:spPr>
          <a:xfrm flipH="1" flipV="1">
            <a:off x="4471059" y="3748035"/>
            <a:ext cx="39886" cy="911198"/>
          </a:xfrm>
          <a:prstGeom prst="straightConnector1">
            <a:avLst/>
          </a:prstGeom>
          <a:ln w="1016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F8EEA15-4DAF-654B-91D2-55198A014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888" y="2498993"/>
            <a:ext cx="2250228" cy="1249042"/>
          </a:xfrm>
          <a:prstGeom prst="roundRect">
            <a:avLst>
              <a:gd name="adj" fmla="val 23989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700" dirty="0">
                <a:latin typeface="+mn-lt"/>
                <a:ea typeface="+mn-ea"/>
              </a:rPr>
              <a:t>User interface </a:t>
            </a:r>
          </a:p>
          <a:p>
            <a:pPr algn="ctr">
              <a:defRPr/>
            </a:pPr>
            <a:r>
              <a:rPr lang="en-US" sz="1700" dirty="0">
                <a:latin typeface="+mn-lt"/>
                <a:ea typeface="+mn-ea"/>
              </a:rPr>
              <a:t>Partial functionality</a:t>
            </a:r>
          </a:p>
          <a:p>
            <a:pPr algn="ctr">
              <a:defRPr/>
            </a:pPr>
            <a:r>
              <a:rPr lang="en-US" sz="1700" dirty="0">
                <a:latin typeface="+mn-lt"/>
                <a:ea typeface="+mn-ea"/>
              </a:rPr>
              <a:t>User data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5664AD5-DF95-0C42-B2E7-21FF6B658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888" y="4659233"/>
            <a:ext cx="2250228" cy="1249042"/>
          </a:xfrm>
          <a:prstGeom prst="roundRect">
            <a:avLst>
              <a:gd name="adj" fmla="val 23989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700" dirty="0">
                <a:latin typeface="+mn-lt"/>
                <a:ea typeface="+mn-ea"/>
              </a:rPr>
              <a:t>Additional functionality</a:t>
            </a:r>
          </a:p>
          <a:p>
            <a:pPr algn="ctr">
              <a:defRPr/>
            </a:pPr>
            <a:r>
              <a:rPr lang="en-US" sz="1700" dirty="0">
                <a:latin typeface="+mn-lt"/>
                <a:ea typeface="+mn-ea"/>
              </a:rPr>
              <a:t>User data backups</a:t>
            </a:r>
          </a:p>
          <a:p>
            <a:pPr algn="ctr">
              <a:defRPr/>
            </a:pPr>
            <a:r>
              <a:rPr lang="en-US" sz="1700" dirty="0">
                <a:latin typeface="+mn-lt"/>
                <a:ea typeface="+mn-ea"/>
              </a:rPr>
              <a:t>Product updates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2AFEFC-9081-A943-B9E5-F3D49D77E0D7}"/>
              </a:ext>
            </a:extLst>
          </p:cNvPr>
          <p:cNvSpPr txBox="1"/>
          <p:nvPr/>
        </p:nvSpPr>
        <p:spPr>
          <a:xfrm>
            <a:off x="3185868" y="2121444"/>
            <a:ext cx="26102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tx2"/>
                </a:solidFill>
              </a:rPr>
              <a:t>User’s computer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CA7BAC-80D7-E84B-9AAC-2C4EDDE6B4F5}"/>
              </a:ext>
            </a:extLst>
          </p:cNvPr>
          <p:cNvSpPr txBox="1"/>
          <p:nvPr/>
        </p:nvSpPr>
        <p:spPr>
          <a:xfrm>
            <a:off x="3185868" y="6027385"/>
            <a:ext cx="26102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tx2"/>
                </a:solidFill>
              </a:rPr>
              <a:t>Vendor’s servers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A154760-DC1B-2747-9A97-1826A8714C05}"/>
              </a:ext>
            </a:extLst>
          </p:cNvPr>
          <p:cNvSpPr txBox="1"/>
          <p:nvPr/>
        </p:nvSpPr>
        <p:spPr>
          <a:xfrm>
            <a:off x="6084168" y="1706905"/>
            <a:ext cx="26102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C00000"/>
                </a:solidFill>
              </a:rPr>
              <a:t>Software as a service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F74CDA3-82A9-424E-B2AC-645CEF704FEC}"/>
              </a:ext>
            </a:extLst>
          </p:cNvPr>
          <p:cNvCxnSpPr>
            <a:cxnSpLocks/>
            <a:stCxn id="45" idx="0"/>
          </p:cNvCxnSpPr>
          <p:nvPr/>
        </p:nvCxnSpPr>
        <p:spPr>
          <a:xfrm flipH="1" flipV="1">
            <a:off x="7369360" y="3765544"/>
            <a:ext cx="19942" cy="911198"/>
          </a:xfrm>
          <a:prstGeom prst="straightConnector1">
            <a:avLst/>
          </a:prstGeom>
          <a:ln w="1016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A8F57A4-0AC4-EF4B-8CFC-E62C647B9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4188" y="2516502"/>
            <a:ext cx="2250228" cy="1249042"/>
          </a:xfrm>
          <a:prstGeom prst="roundRect">
            <a:avLst>
              <a:gd name="adj" fmla="val 23989"/>
            </a:avLst>
          </a:prstGeom>
          <a:solidFill>
            <a:srgbClr val="FFC000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700" dirty="0">
                <a:latin typeface="+mn-lt"/>
                <a:ea typeface="+mn-ea"/>
              </a:rPr>
              <a:t>User interface </a:t>
            </a:r>
          </a:p>
          <a:p>
            <a:pPr algn="ctr">
              <a:defRPr/>
            </a:pPr>
            <a:r>
              <a:rPr lang="en-US" sz="1700" dirty="0">
                <a:latin typeface="+mn-lt"/>
                <a:ea typeface="+mn-ea"/>
              </a:rPr>
              <a:t>(browser or app)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25BC42CC-0223-364D-9264-7DACB71D2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4188" y="4676742"/>
            <a:ext cx="2250228" cy="1249042"/>
          </a:xfrm>
          <a:prstGeom prst="roundRect">
            <a:avLst>
              <a:gd name="adj" fmla="val 23989"/>
            </a:avLst>
          </a:prstGeom>
          <a:solidFill>
            <a:srgbClr val="FFC000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700" dirty="0">
                <a:latin typeface="+mn-lt"/>
                <a:ea typeface="+mn-ea"/>
              </a:rPr>
              <a:t>Product functionality</a:t>
            </a:r>
          </a:p>
          <a:p>
            <a:pPr algn="ctr">
              <a:defRPr/>
            </a:pPr>
            <a:r>
              <a:rPr lang="en-US" sz="1700" dirty="0">
                <a:latin typeface="+mn-lt"/>
                <a:ea typeface="+mn-ea"/>
              </a:rPr>
              <a:t>User data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A2A361E-A90C-FE4F-B4F3-43410894C2EA}"/>
              </a:ext>
            </a:extLst>
          </p:cNvPr>
          <p:cNvSpPr txBox="1"/>
          <p:nvPr/>
        </p:nvSpPr>
        <p:spPr>
          <a:xfrm>
            <a:off x="6084168" y="2138953"/>
            <a:ext cx="26102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tx2"/>
                </a:solidFill>
              </a:rPr>
              <a:t>User’s computer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A9FF29-70D0-6143-BC8F-21E0B8C2CD3D}"/>
              </a:ext>
            </a:extLst>
          </p:cNvPr>
          <p:cNvSpPr txBox="1"/>
          <p:nvPr/>
        </p:nvSpPr>
        <p:spPr>
          <a:xfrm>
            <a:off x="6084168" y="6044894"/>
            <a:ext cx="26102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tx2"/>
                </a:solidFill>
              </a:rPr>
              <a:t>Vendor’s servers</a:t>
            </a:r>
          </a:p>
        </p:txBody>
      </p:sp>
    </p:spTree>
    <p:extLst>
      <p:ext uri="{BB962C8B-B14F-4D97-AF65-F5344CB8AC3E}">
        <p14:creationId xmlns:p14="http://schemas.microsoft.com/office/powerpoint/2010/main" val="28907682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10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Build a Serverless Web Application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with Amazon S3, AWS Lambda, Amazon API Gateway,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95A54-B62F-7C46-B2CF-B8FF5074A6AD}"/>
              </a:ext>
            </a:extLst>
          </p:cNvPr>
          <p:cNvSpPr txBox="1"/>
          <p:nvPr/>
        </p:nvSpPr>
        <p:spPr>
          <a:xfrm>
            <a:off x="2376971" y="6641949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675" dirty="0">
                <a:hlinkClick r:id="rId2"/>
              </a:rPr>
              <a:t>https://aws.amazon.com/getting-started/projects/build-serverless-web-app-lambda-apigateway-s3-dynamodb-cognito/</a:t>
            </a:r>
            <a:endParaRPr lang="en-US" sz="675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086B2-3237-7F4B-828A-70A8FA9BF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625"/>
            <a:ext cx="504056" cy="301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B1D12F-EC1A-3A4F-BD50-31A555B304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27" t="8723" r="9188" b="10834"/>
          <a:stretch/>
        </p:blipFill>
        <p:spPr>
          <a:xfrm>
            <a:off x="179512" y="1666938"/>
            <a:ext cx="8904538" cy="4930414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6500160-FC16-2C40-A945-516E0A979469}"/>
              </a:ext>
            </a:extLst>
          </p:cNvPr>
          <p:cNvSpPr/>
          <p:nvPr/>
        </p:nvSpPr>
        <p:spPr>
          <a:xfrm>
            <a:off x="4835127" y="4949743"/>
            <a:ext cx="4129361" cy="1570120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F7EC3C-F42A-6340-A61C-6731B215E79B}"/>
              </a:ext>
            </a:extLst>
          </p:cNvPr>
          <p:cNvSpPr txBox="1"/>
          <p:nvPr/>
        </p:nvSpPr>
        <p:spPr>
          <a:xfrm>
            <a:off x="66137" y="175976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670604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10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Build a Serverless Web Application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with Amazon S3, AWS Lambda, Amazon API Gateway,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95A54-B62F-7C46-B2CF-B8FF5074A6AD}"/>
              </a:ext>
            </a:extLst>
          </p:cNvPr>
          <p:cNvSpPr txBox="1"/>
          <p:nvPr/>
        </p:nvSpPr>
        <p:spPr>
          <a:xfrm>
            <a:off x="2376971" y="6641949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675" dirty="0">
                <a:hlinkClick r:id="rId2"/>
              </a:rPr>
              <a:t>https://aws.amazon.com/getting-started/projects/build-serverless-web-app-lambda-apigateway-s3-dynamodb-cognito/</a:t>
            </a:r>
            <a:endParaRPr lang="en-US" sz="675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086B2-3237-7F4B-828A-70A8FA9BF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625"/>
            <a:ext cx="504056" cy="301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B1D12F-EC1A-3A4F-BD50-31A555B304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27" t="8723" r="9188" b="10834"/>
          <a:stretch/>
        </p:blipFill>
        <p:spPr>
          <a:xfrm>
            <a:off x="179512" y="1666938"/>
            <a:ext cx="8904538" cy="4930414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6500160-FC16-2C40-A945-516E0A979469}"/>
              </a:ext>
            </a:extLst>
          </p:cNvPr>
          <p:cNvSpPr/>
          <p:nvPr/>
        </p:nvSpPr>
        <p:spPr>
          <a:xfrm>
            <a:off x="4835127" y="4949743"/>
            <a:ext cx="4129361" cy="1570120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F7EC3C-F42A-6340-A61C-6731B215E79B}"/>
              </a:ext>
            </a:extLst>
          </p:cNvPr>
          <p:cNvSpPr txBox="1"/>
          <p:nvPr/>
        </p:nvSpPr>
        <p:spPr>
          <a:xfrm>
            <a:off x="66137" y="175976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1EB0D3-01CD-394B-98C3-A826F5313490}"/>
              </a:ext>
            </a:extLst>
          </p:cNvPr>
          <p:cNvSpPr txBox="1"/>
          <p:nvPr/>
        </p:nvSpPr>
        <p:spPr>
          <a:xfrm>
            <a:off x="812503" y="2108463"/>
            <a:ext cx="5775721" cy="24006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1"/>
                </a:solidFill>
              </a:rPr>
              <a:t>Serverless Backend</a:t>
            </a:r>
            <a:endParaRPr lang="en-US" sz="3000" dirty="0"/>
          </a:p>
          <a:p>
            <a:r>
              <a:rPr lang="en-US" sz="3000" b="1" dirty="0">
                <a:solidFill>
                  <a:srgbClr val="C00000"/>
                </a:solidFill>
              </a:rPr>
              <a:t>Amazon DynamoDB </a:t>
            </a:r>
            <a:r>
              <a:rPr lang="en-US" sz="3000" dirty="0"/>
              <a:t>provides a persistence layer where data can be stored by the API's </a:t>
            </a:r>
            <a:r>
              <a:rPr lang="en-US" sz="3000" b="1" dirty="0">
                <a:solidFill>
                  <a:srgbClr val="C00000"/>
                </a:solidFill>
              </a:rPr>
              <a:t>Lambda</a:t>
            </a:r>
            <a:r>
              <a:rPr lang="en-US" sz="3000" dirty="0"/>
              <a:t> function.</a:t>
            </a:r>
          </a:p>
        </p:txBody>
      </p:sp>
    </p:spTree>
    <p:extLst>
      <p:ext uri="{BB962C8B-B14F-4D97-AF65-F5344CB8AC3E}">
        <p14:creationId xmlns:p14="http://schemas.microsoft.com/office/powerpoint/2010/main" val="40182235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10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Build a Serverless Web Application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with Amazon S3, AWS Lambda, Amazon API Gateway,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95A54-B62F-7C46-B2CF-B8FF5074A6AD}"/>
              </a:ext>
            </a:extLst>
          </p:cNvPr>
          <p:cNvSpPr txBox="1"/>
          <p:nvPr/>
        </p:nvSpPr>
        <p:spPr>
          <a:xfrm>
            <a:off x="2376971" y="6641949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675" dirty="0">
                <a:hlinkClick r:id="rId2"/>
              </a:rPr>
              <a:t>https://aws.amazon.com/getting-started/projects/build-serverless-web-app-lambda-apigateway-s3-dynamodb-cognito/</a:t>
            </a:r>
            <a:endParaRPr lang="en-US" sz="675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086B2-3237-7F4B-828A-70A8FA9BF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625"/>
            <a:ext cx="504056" cy="301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21EECA-621A-DC4F-82FB-FFBC317B36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17" t="7915" r="8997" b="11880"/>
          <a:stretch/>
        </p:blipFill>
        <p:spPr>
          <a:xfrm>
            <a:off x="138145" y="1660250"/>
            <a:ext cx="8898351" cy="4902565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3E41DB3-EEE3-4241-8C28-442EDEEF32F4}"/>
              </a:ext>
            </a:extLst>
          </p:cNvPr>
          <p:cNvSpPr/>
          <p:nvPr/>
        </p:nvSpPr>
        <p:spPr>
          <a:xfrm>
            <a:off x="2771801" y="4941169"/>
            <a:ext cx="1932360" cy="1584176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4D5569-240A-A944-9475-C6A20365EA41}"/>
              </a:ext>
            </a:extLst>
          </p:cNvPr>
          <p:cNvSpPr txBox="1"/>
          <p:nvPr/>
        </p:nvSpPr>
        <p:spPr>
          <a:xfrm>
            <a:off x="66137" y="175976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155626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10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Build a Serverless Web Application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with Amazon S3, AWS Lambda, Amazon API Gateway,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95A54-B62F-7C46-B2CF-B8FF5074A6AD}"/>
              </a:ext>
            </a:extLst>
          </p:cNvPr>
          <p:cNvSpPr txBox="1"/>
          <p:nvPr/>
        </p:nvSpPr>
        <p:spPr>
          <a:xfrm>
            <a:off x="2376971" y="6641949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675" dirty="0">
                <a:hlinkClick r:id="rId2"/>
              </a:rPr>
              <a:t>https://aws.amazon.com/getting-started/projects/build-serverless-web-app-lambda-apigateway-s3-dynamodb-cognito/</a:t>
            </a:r>
            <a:endParaRPr lang="en-US" sz="675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086B2-3237-7F4B-828A-70A8FA9BF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625"/>
            <a:ext cx="504056" cy="301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21EECA-621A-DC4F-82FB-FFBC317B36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17" t="7915" r="8997" b="11880"/>
          <a:stretch/>
        </p:blipFill>
        <p:spPr>
          <a:xfrm>
            <a:off x="138145" y="1660250"/>
            <a:ext cx="8898351" cy="4902565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3E41DB3-EEE3-4241-8C28-442EDEEF32F4}"/>
              </a:ext>
            </a:extLst>
          </p:cNvPr>
          <p:cNvSpPr/>
          <p:nvPr/>
        </p:nvSpPr>
        <p:spPr>
          <a:xfrm>
            <a:off x="2771801" y="4941169"/>
            <a:ext cx="1932360" cy="1584176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4D5569-240A-A944-9475-C6A20365EA41}"/>
              </a:ext>
            </a:extLst>
          </p:cNvPr>
          <p:cNvSpPr txBox="1"/>
          <p:nvPr/>
        </p:nvSpPr>
        <p:spPr>
          <a:xfrm>
            <a:off x="66137" y="175976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272864-9B11-1149-B1B2-E366DA886746}"/>
              </a:ext>
            </a:extLst>
          </p:cNvPr>
          <p:cNvSpPr txBox="1"/>
          <p:nvPr/>
        </p:nvSpPr>
        <p:spPr>
          <a:xfrm>
            <a:off x="683568" y="1934830"/>
            <a:ext cx="5893594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1"/>
                </a:solidFill>
              </a:rPr>
              <a:t>RESTful API</a:t>
            </a:r>
          </a:p>
          <a:p>
            <a:r>
              <a:rPr lang="en-US" sz="3000" dirty="0"/>
              <a:t>JavaScript executed in the browser sends and receives data from a public backend API built using </a:t>
            </a:r>
            <a:r>
              <a:rPr lang="en-US" sz="3000" b="1" dirty="0">
                <a:solidFill>
                  <a:srgbClr val="C00000"/>
                </a:solidFill>
              </a:rPr>
              <a:t>Lambda</a:t>
            </a:r>
            <a:r>
              <a:rPr lang="en-US" sz="3000" dirty="0"/>
              <a:t> and </a:t>
            </a:r>
            <a:r>
              <a:rPr lang="en-US" sz="3000" b="1" dirty="0">
                <a:solidFill>
                  <a:srgbClr val="C00000"/>
                </a:solidFill>
              </a:rPr>
              <a:t>API Gateway</a:t>
            </a:r>
            <a:r>
              <a:rPr lang="en-US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76207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883C-71CF-CA42-AD7A-A7FB74F5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10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Build a Serverless Web Application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with Amazon S3, AWS Lambda, Amazon API Gateway,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E3EDD-B090-DE43-BEC9-C7B834F4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95A54-B62F-7C46-B2CF-B8FF5074A6AD}"/>
              </a:ext>
            </a:extLst>
          </p:cNvPr>
          <p:cNvSpPr txBox="1"/>
          <p:nvPr/>
        </p:nvSpPr>
        <p:spPr>
          <a:xfrm>
            <a:off x="2376971" y="6641949"/>
            <a:ext cx="566530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675" dirty="0">
                <a:hlinkClick r:id="rId2"/>
              </a:rPr>
              <a:t>https://aws.amazon.com/getting-started/projects/build-serverless-web-app-lambda-apigateway-s3-dynamodb-cognito/</a:t>
            </a:r>
            <a:endParaRPr lang="en-US" sz="675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086B2-3237-7F4B-828A-70A8FA9BF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625"/>
            <a:ext cx="504056" cy="3012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EFE591-0CC9-5F4D-92BF-8DEFB61546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37" t="9255" r="9804" b="8423"/>
          <a:stretch/>
        </p:blipFill>
        <p:spPr>
          <a:xfrm>
            <a:off x="323528" y="1779365"/>
            <a:ext cx="8479022" cy="48179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C66EC2-E164-7747-B202-A1BD6BB81A6E}"/>
              </a:ext>
            </a:extLst>
          </p:cNvPr>
          <p:cNvSpPr txBox="1"/>
          <p:nvPr/>
        </p:nvSpPr>
        <p:spPr>
          <a:xfrm>
            <a:off x="611560" y="2091620"/>
            <a:ext cx="8389218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1"/>
                </a:solidFill>
              </a:rPr>
              <a:t>Terminate resources</a:t>
            </a:r>
          </a:p>
          <a:p>
            <a:r>
              <a:rPr lang="en-US" sz="3000" dirty="0"/>
              <a:t>Resource Cleanup</a:t>
            </a:r>
          </a:p>
          <a:p>
            <a:r>
              <a:rPr lang="en-US" sz="3000" dirty="0"/>
              <a:t>You will terminate an </a:t>
            </a:r>
            <a:r>
              <a:rPr lang="en-US" sz="3000" b="1" dirty="0">
                <a:solidFill>
                  <a:srgbClr val="C00000"/>
                </a:solidFill>
              </a:rPr>
              <a:t>Amazon S3 </a:t>
            </a:r>
            <a:r>
              <a:rPr lang="en-US" sz="3000" dirty="0"/>
              <a:t>bucket, an </a:t>
            </a:r>
            <a:r>
              <a:rPr lang="en-US" sz="3000" b="1" dirty="0">
                <a:solidFill>
                  <a:srgbClr val="C00000"/>
                </a:solidFill>
              </a:rPr>
              <a:t>Amazon Cognito </a:t>
            </a:r>
            <a:r>
              <a:rPr lang="en-US" sz="3000" dirty="0"/>
              <a:t>User Pool, an </a:t>
            </a:r>
            <a:r>
              <a:rPr lang="en-US" sz="3000" b="1" dirty="0">
                <a:solidFill>
                  <a:srgbClr val="C00000"/>
                </a:solidFill>
              </a:rPr>
              <a:t>AWS Lambda </a:t>
            </a:r>
            <a:r>
              <a:rPr lang="en-US" sz="3000" dirty="0"/>
              <a:t>function, an </a:t>
            </a:r>
            <a:r>
              <a:rPr lang="en-US" sz="3000" b="1" dirty="0">
                <a:solidFill>
                  <a:srgbClr val="C00000"/>
                </a:solidFill>
              </a:rPr>
              <a:t>IAM</a:t>
            </a:r>
            <a:r>
              <a:rPr lang="en-US" sz="3000" dirty="0"/>
              <a:t> role, a </a:t>
            </a:r>
            <a:r>
              <a:rPr lang="en-US" sz="3000" b="1" dirty="0">
                <a:solidFill>
                  <a:srgbClr val="C00000"/>
                </a:solidFill>
              </a:rPr>
              <a:t>DynamoDB</a:t>
            </a:r>
            <a:r>
              <a:rPr lang="en-US" sz="3000" dirty="0"/>
              <a:t> table, a </a:t>
            </a:r>
            <a:r>
              <a:rPr lang="en-US" sz="3000" b="1" dirty="0">
                <a:solidFill>
                  <a:srgbClr val="C00000"/>
                </a:solidFill>
              </a:rPr>
              <a:t>REST API</a:t>
            </a:r>
            <a:r>
              <a:rPr lang="en-US" sz="3000" dirty="0"/>
              <a:t>, and a </a:t>
            </a:r>
            <a:r>
              <a:rPr lang="en-US" sz="3000" b="1" dirty="0">
                <a:solidFill>
                  <a:srgbClr val="C00000"/>
                </a:solidFill>
              </a:rPr>
              <a:t>CloudWatch</a:t>
            </a:r>
            <a:r>
              <a:rPr lang="en-US" sz="3000" dirty="0"/>
              <a:t> Log. </a:t>
            </a:r>
            <a:br>
              <a:rPr lang="en-US" sz="3000" dirty="0"/>
            </a:br>
            <a:r>
              <a:rPr lang="en-US" sz="3000" dirty="0"/>
              <a:t>It is a best practice to </a:t>
            </a:r>
            <a:r>
              <a:rPr lang="en-US" sz="3000" dirty="0">
                <a:solidFill>
                  <a:srgbClr val="FF0000"/>
                </a:solidFill>
              </a:rPr>
              <a:t>delete resources </a:t>
            </a:r>
            <a:r>
              <a:rPr lang="en-US" sz="3000" dirty="0"/>
              <a:t>you are no longer using to avoid unwanted charges.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9D1E80-FE3E-2248-B876-C9D58FDD68E5}"/>
              </a:ext>
            </a:extLst>
          </p:cNvPr>
          <p:cNvSpPr txBox="1"/>
          <p:nvPr/>
        </p:nvSpPr>
        <p:spPr>
          <a:xfrm>
            <a:off x="66137" y="175976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301007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93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07095"/>
            <a:ext cx="8712968" cy="5030217"/>
          </a:xfrm>
        </p:spPr>
        <p:txBody>
          <a:bodyPr/>
          <a:lstStyle/>
          <a:p>
            <a:r>
              <a:rPr lang="en-US" sz="2800" b="1" dirty="0"/>
              <a:t>Cloud Computing and Cloud Software Architecture</a:t>
            </a:r>
          </a:p>
          <a:p>
            <a:r>
              <a:rPr lang="en-US" sz="2800" b="1" dirty="0"/>
              <a:t>AWS Certified Cloud Practitioner </a:t>
            </a:r>
            <a:br>
              <a:rPr lang="en-US" sz="2800" b="1" dirty="0"/>
            </a:br>
            <a:r>
              <a:rPr lang="en-US" sz="2800" b="1" dirty="0"/>
              <a:t>(CLF-C01) </a:t>
            </a:r>
          </a:p>
          <a:p>
            <a:r>
              <a:rPr lang="en-US" sz="2800" b="1" dirty="0"/>
              <a:t>AWS Certified Solutions Architect – Associate </a:t>
            </a:r>
            <a:br>
              <a:rPr lang="en-US" sz="2800" b="1" dirty="0"/>
            </a:br>
            <a:r>
              <a:rPr lang="en-US" sz="2800" b="1" dirty="0"/>
              <a:t>(SAA-C02)</a:t>
            </a:r>
          </a:p>
          <a:p>
            <a:r>
              <a:rPr lang="en-US" sz="2800" b="1" dirty="0"/>
              <a:t>Web Application with AWS Core Services</a:t>
            </a:r>
          </a:p>
          <a:p>
            <a:r>
              <a:rPr lang="en-US" sz="2800" b="1" dirty="0"/>
              <a:t>AWS Serverless Architecture</a:t>
            </a:r>
          </a:p>
          <a:p>
            <a:r>
              <a:rPr lang="en-US" sz="2800" b="1" dirty="0"/>
              <a:t>Build a Serverless Web Application </a:t>
            </a:r>
            <a:br>
              <a:rPr lang="en-US" sz="2800" b="1" dirty="0"/>
            </a:br>
            <a:r>
              <a:rPr lang="en-US" sz="2800" b="1" dirty="0"/>
              <a:t>with Amazon S3, AWS Lambda, Amazon API Gateway, </a:t>
            </a:r>
            <a:br>
              <a:rPr lang="en-US" sz="2800" b="1" dirty="0"/>
            </a:br>
            <a:r>
              <a:rPr lang="en-US" sz="2800" b="1" dirty="0"/>
              <a:t>Amazon DynamoDB, and Amazon Cognito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98445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CCD9D-B851-D443-9A34-15E5DDBC3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48018"/>
            <a:ext cx="9001571" cy="55718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Ben Piper and David Clinton (2019), </a:t>
            </a:r>
            <a:br>
              <a:rPr lang="en-US" dirty="0"/>
            </a:br>
            <a:r>
              <a:rPr lang="en-US" b="1" dirty="0"/>
              <a:t>AWS Certified Solutions Architect Study Guide: </a:t>
            </a:r>
            <a:br>
              <a:rPr lang="en-US" b="1" dirty="0"/>
            </a:br>
            <a:r>
              <a:rPr lang="en-US" b="1" dirty="0"/>
              <a:t>Associate SAA-C01 Exam</a:t>
            </a:r>
            <a:r>
              <a:rPr lang="en-US" dirty="0"/>
              <a:t>, 2 edition, </a:t>
            </a:r>
            <a:r>
              <a:rPr lang="en-US" dirty="0" err="1"/>
              <a:t>Sybex</a:t>
            </a:r>
            <a:r>
              <a:rPr lang="en-US" dirty="0"/>
              <a:t>, 2019</a:t>
            </a:r>
          </a:p>
          <a:p>
            <a:r>
              <a:rPr lang="en-US" b="1" dirty="0"/>
              <a:t>AWS Cloud Practitioner Essentials (Second Edition)</a:t>
            </a:r>
            <a:endParaRPr lang="en-US" dirty="0"/>
          </a:p>
          <a:p>
            <a:pPr lvl="1"/>
            <a:r>
              <a:rPr lang="en-US" sz="1825" dirty="0">
                <a:hlinkClick r:id="rId2"/>
              </a:rPr>
              <a:t>https://aws.amazon.com/training/course-descriptions/cloud-practitioner-essentials/</a:t>
            </a:r>
            <a:endParaRPr lang="en-US" sz="1825" dirty="0"/>
          </a:p>
          <a:p>
            <a:r>
              <a:rPr lang="en-US" b="1" dirty="0">
                <a:solidFill>
                  <a:srgbClr val="C00000"/>
                </a:solidFill>
              </a:rPr>
              <a:t>AWS Certified Cloud Practitioner</a:t>
            </a:r>
          </a:p>
          <a:p>
            <a:pPr lvl="1"/>
            <a:r>
              <a:rPr lang="en-US" sz="1825" dirty="0">
                <a:hlinkClick r:id="rId3"/>
              </a:rPr>
              <a:t>https://aws.amazon.com/certification/certified-cloud-practitioner/</a:t>
            </a:r>
            <a:endParaRPr lang="en-US" sz="1825" dirty="0"/>
          </a:p>
          <a:p>
            <a:r>
              <a:rPr lang="en-US" b="1" dirty="0">
                <a:solidFill>
                  <a:srgbClr val="C00000"/>
                </a:solidFill>
              </a:rPr>
              <a:t>AWS Certified Solutions Architect – Associate</a:t>
            </a:r>
            <a:r>
              <a:rPr lang="en-US" dirty="0"/>
              <a:t>	</a:t>
            </a:r>
          </a:p>
          <a:p>
            <a:pPr lvl="1"/>
            <a:r>
              <a:rPr lang="en-US" sz="1825" dirty="0">
                <a:hlinkClick r:id="rId4"/>
              </a:rPr>
              <a:t>https://aws.amazon.com/certification/certified-solutions-architect-associate/</a:t>
            </a:r>
            <a:endParaRPr lang="en-US" sz="1825" dirty="0"/>
          </a:p>
          <a:p>
            <a:r>
              <a:rPr lang="en-US" altLang="zh-TW" sz="2400" b="1" dirty="0">
                <a:solidFill>
                  <a:srgbClr val="C00000"/>
                </a:solidFill>
              </a:rPr>
              <a:t>AWS Academy Cloud Foundations (AWS ACF)</a:t>
            </a:r>
            <a:r>
              <a:rPr lang="en-US" altLang="zh-TW" sz="2400" dirty="0"/>
              <a:t>, AWS Academy </a:t>
            </a:r>
          </a:p>
          <a:p>
            <a:r>
              <a:rPr lang="en-US" altLang="zh-TW" sz="2400" b="1" dirty="0">
                <a:solidFill>
                  <a:srgbClr val="C00000"/>
                </a:solidFill>
              </a:rPr>
              <a:t>AWS Academy Cloud Architecting (AWS ACA)</a:t>
            </a:r>
            <a:r>
              <a:rPr lang="en-US" altLang="zh-TW" sz="2400" dirty="0"/>
              <a:t>, AWS Academy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1FFF4-2396-E746-8782-B79C94785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07E341-5024-9C43-B666-A5B2FE877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16632"/>
            <a:ext cx="8136904" cy="831386"/>
          </a:xfr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zh-TW" dirty="0"/>
              <a:t>References</a:t>
            </a:r>
            <a:endParaRPr lang="en-US" altLang="zh-TW" dirty="0">
              <a:latin typeface="Arial Unicode MS" pitchFamily="34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417231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06CD1-696A-CA40-B3EB-C1207E905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850106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ED885-E96F-814E-9AE3-6B89308F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746650"/>
          </a:xfrm>
        </p:spPr>
        <p:txBody>
          <a:bodyPr/>
          <a:lstStyle/>
          <a:p>
            <a:r>
              <a:rPr lang="en-US" altLang="zh-TW" sz="2200" dirty="0"/>
              <a:t>Ian Sommerville (2019), Engineering Software Products: An Introduction to Modern Software Engineering, Pearson.</a:t>
            </a:r>
          </a:p>
          <a:p>
            <a:r>
              <a:rPr lang="en-US" altLang="zh-TW" sz="2200" dirty="0"/>
              <a:t>Ian Sommerville (2015), Software Engineering, 10th Edition, Pearson.</a:t>
            </a:r>
          </a:p>
          <a:p>
            <a:r>
              <a:rPr lang="en-US" altLang="zh-TW" sz="2200" dirty="0"/>
              <a:t>Titus Winters, Tom </a:t>
            </a:r>
            <a:r>
              <a:rPr lang="en-US" altLang="zh-TW" sz="2200" dirty="0" err="1"/>
              <a:t>Manshreck</a:t>
            </a:r>
            <a:r>
              <a:rPr lang="en-US" altLang="zh-TW" sz="2200" dirty="0"/>
              <a:t>, and Hyrum Wright (2020), Software Engineering at Google: Lessons Learned from Programming Over Time, O'Reilly Media.</a:t>
            </a:r>
          </a:p>
          <a:p>
            <a:r>
              <a:rPr lang="en-US" sz="2200" dirty="0"/>
              <a:t>Project Management Institute (2021), A Guide to the Project Management Body of Knowledge (PMBOK Guide) – Seventh Edition and The Standard for Project Management, PMI</a:t>
            </a:r>
          </a:p>
          <a:p>
            <a:r>
              <a:rPr lang="en-US" sz="2200" dirty="0"/>
              <a:t>Project Management Institute (2017), A Guide to the Project Management Body of Knowledge (PMBOK Guide), Sixth Edition, Project Management Institute</a:t>
            </a:r>
          </a:p>
          <a:p>
            <a:r>
              <a:rPr lang="en-US" sz="2200" dirty="0"/>
              <a:t>Project Management Institute (2017), Agile Practice Guide, Project Management Institute</a:t>
            </a:r>
          </a:p>
          <a:p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F3B1F-C2FF-D84E-9715-5239A416A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4435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2940D-C259-8D4C-B1EA-4CEB2ABAF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50" y="0"/>
            <a:ext cx="8229600" cy="1030924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Product management concerns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8F833-D1B4-084E-A918-4CD2DC9A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043E4-D1E5-D94A-BCB4-D613CC7A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11832" y="6597650"/>
            <a:ext cx="7848600" cy="2603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Ian Sommerville (2019), Engineering Software Products:  An Introduction to Modern Software Engineering, Pearson.</a:t>
            </a:r>
            <a:endParaRPr lang="es-ES" altLang="zh-TW" sz="1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2472AC1-5622-5044-9808-14F0C4975DF3}"/>
              </a:ext>
            </a:extLst>
          </p:cNvPr>
          <p:cNvSpPr/>
          <p:nvPr/>
        </p:nvSpPr>
        <p:spPr>
          <a:xfrm>
            <a:off x="3637916" y="3183043"/>
            <a:ext cx="1961226" cy="174386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Product manager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FFAC8EA-274E-6845-BC78-923E0F4B1DD8}"/>
              </a:ext>
            </a:extLst>
          </p:cNvPr>
          <p:cNvCxnSpPr>
            <a:cxnSpLocks/>
            <a:stCxn id="8" idx="0"/>
            <a:endCxn id="39" idx="4"/>
          </p:cNvCxnSpPr>
          <p:nvPr/>
        </p:nvCxnSpPr>
        <p:spPr>
          <a:xfrm flipV="1">
            <a:off x="4618529" y="2652589"/>
            <a:ext cx="52978" cy="530454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B560C62-2788-E141-AC3E-A199E695708B}"/>
              </a:ext>
            </a:extLst>
          </p:cNvPr>
          <p:cNvCxnSpPr>
            <a:cxnSpLocks/>
            <a:stCxn id="44" idx="1"/>
            <a:endCxn id="8" idx="5"/>
          </p:cNvCxnSpPr>
          <p:nvPr/>
        </p:nvCxnSpPr>
        <p:spPr>
          <a:xfrm flipH="1" flipV="1">
            <a:off x="5311927" y="4671528"/>
            <a:ext cx="627408" cy="381008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7E40601-CBB1-2E45-9950-1EA9B9D59C06}"/>
              </a:ext>
            </a:extLst>
          </p:cNvPr>
          <p:cNvCxnSpPr>
            <a:cxnSpLocks/>
            <a:stCxn id="8" idx="3"/>
            <a:endCxn id="40" idx="7"/>
          </p:cNvCxnSpPr>
          <p:nvPr/>
        </p:nvCxnSpPr>
        <p:spPr>
          <a:xfrm flipH="1">
            <a:off x="3377869" y="4671528"/>
            <a:ext cx="547262" cy="301872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headEnd type="stealt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rc 32">
            <a:extLst>
              <a:ext uri="{FF2B5EF4-FFF2-40B4-BE49-F238E27FC236}">
                <a16:creationId xmlns:a16="http://schemas.microsoft.com/office/drawing/2014/main" id="{B90BB890-DAF0-F941-A1D5-9E7FFA8488D1}"/>
              </a:ext>
            </a:extLst>
          </p:cNvPr>
          <p:cNvSpPr/>
          <p:nvPr/>
        </p:nvSpPr>
        <p:spPr>
          <a:xfrm>
            <a:off x="2177318" y="1730395"/>
            <a:ext cx="5022974" cy="4598793"/>
          </a:xfrm>
          <a:prstGeom prst="arc">
            <a:avLst>
              <a:gd name="adj1" fmla="val 9741802"/>
              <a:gd name="adj2" fmla="val 14635118"/>
            </a:avLst>
          </a:prstGeom>
          <a:noFill/>
          <a:ln w="101600">
            <a:solidFill>
              <a:schemeClr val="bg1">
                <a:lumMod val="6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5CE6C5C4-5FEB-A14D-A26F-29680D3A7CA9}"/>
              </a:ext>
            </a:extLst>
          </p:cNvPr>
          <p:cNvSpPr/>
          <p:nvPr/>
        </p:nvSpPr>
        <p:spPr>
          <a:xfrm>
            <a:off x="2177318" y="1730395"/>
            <a:ext cx="5022974" cy="4598793"/>
          </a:xfrm>
          <a:prstGeom prst="arc">
            <a:avLst>
              <a:gd name="adj1" fmla="val 3775274"/>
              <a:gd name="adj2" fmla="val 7120452"/>
            </a:avLst>
          </a:prstGeom>
          <a:noFill/>
          <a:ln w="101600">
            <a:solidFill>
              <a:schemeClr val="bg1">
                <a:lumMod val="6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B641726D-2A04-C344-867A-777D0D9C13A5}"/>
              </a:ext>
            </a:extLst>
          </p:cNvPr>
          <p:cNvSpPr/>
          <p:nvPr/>
        </p:nvSpPr>
        <p:spPr>
          <a:xfrm>
            <a:off x="2177318" y="1730395"/>
            <a:ext cx="5022974" cy="4598793"/>
          </a:xfrm>
          <a:prstGeom prst="arc">
            <a:avLst>
              <a:gd name="adj1" fmla="val 17753740"/>
              <a:gd name="adj2" fmla="val 1006704"/>
            </a:avLst>
          </a:prstGeom>
          <a:noFill/>
          <a:ln w="101600">
            <a:solidFill>
              <a:schemeClr val="bg1">
                <a:lumMod val="6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F45E486-27D8-CF45-B954-E18AA9D79371}"/>
              </a:ext>
            </a:extLst>
          </p:cNvPr>
          <p:cNvSpPr/>
          <p:nvPr/>
        </p:nvSpPr>
        <p:spPr>
          <a:xfrm>
            <a:off x="3690894" y="908720"/>
            <a:ext cx="1961226" cy="174386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r>
              <a:rPr lang="en-US" sz="2600" dirty="0">
                <a:solidFill>
                  <a:schemeClr val="tx1"/>
                </a:solidFill>
              </a:rPr>
              <a:t>Business </a:t>
            </a:r>
            <a:br>
              <a:rPr lang="en-US" sz="2600" dirty="0">
                <a:solidFill>
                  <a:schemeClr val="tx1"/>
                </a:solidFill>
              </a:rPr>
            </a:br>
            <a:r>
              <a:rPr lang="en-US" sz="2600" dirty="0">
                <a:solidFill>
                  <a:schemeClr val="tx1"/>
                </a:solidFill>
              </a:rPr>
              <a:t>needs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C4926C6-4649-FC44-BCBF-0BF5FAEC0729}"/>
              </a:ext>
            </a:extLst>
          </p:cNvPr>
          <p:cNvSpPr/>
          <p:nvPr/>
        </p:nvSpPr>
        <p:spPr>
          <a:xfrm>
            <a:off x="1703858" y="4718016"/>
            <a:ext cx="1961226" cy="174386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600" dirty="0">
                <a:solidFill>
                  <a:schemeClr val="tx1"/>
                </a:solidFill>
              </a:rPr>
              <a:t>Technology </a:t>
            </a:r>
            <a:br>
              <a:rPr lang="en-US" sz="2600" dirty="0">
                <a:solidFill>
                  <a:schemeClr val="tx1"/>
                </a:solidFill>
              </a:rPr>
            </a:br>
            <a:r>
              <a:rPr lang="en-US" sz="2600" dirty="0">
                <a:solidFill>
                  <a:schemeClr val="tx1"/>
                </a:solidFill>
              </a:rPr>
              <a:t>constraints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F10589E-910A-A640-945F-3E5E43895909}"/>
              </a:ext>
            </a:extLst>
          </p:cNvPr>
          <p:cNvSpPr/>
          <p:nvPr/>
        </p:nvSpPr>
        <p:spPr>
          <a:xfrm>
            <a:off x="5652120" y="4797152"/>
            <a:ext cx="1961226" cy="174386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600" dirty="0">
                <a:solidFill>
                  <a:schemeClr val="tx1"/>
                </a:solidFill>
              </a:rPr>
              <a:t>Customer </a:t>
            </a:r>
            <a:br>
              <a:rPr lang="en-US" sz="2600" dirty="0">
                <a:solidFill>
                  <a:schemeClr val="tx1"/>
                </a:solidFill>
              </a:rPr>
            </a:br>
            <a:r>
              <a:rPr lang="en-US" sz="2600" dirty="0">
                <a:solidFill>
                  <a:schemeClr val="tx1"/>
                </a:solidFill>
              </a:rPr>
              <a:t>experience</a:t>
            </a:r>
          </a:p>
        </p:txBody>
      </p:sp>
    </p:spTree>
    <p:extLst>
      <p:ext uri="{BB962C8B-B14F-4D97-AF65-F5344CB8AC3E}">
        <p14:creationId xmlns:p14="http://schemas.microsoft.com/office/powerpoint/2010/main" val="2095755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17438</TotalTime>
  <Words>4258</Words>
  <Application>Microsoft Macintosh PowerPoint</Application>
  <PresentationFormat>On-screen Show (4:3)</PresentationFormat>
  <Paragraphs>792</Paragraphs>
  <Slides>87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3" baseType="lpstr">
      <vt:lpstr>Arial Unicode MS</vt:lpstr>
      <vt:lpstr>DFKai-SB</vt:lpstr>
      <vt:lpstr>DFKai-SB</vt:lpstr>
      <vt:lpstr>Arial</vt:lpstr>
      <vt:lpstr>Calibri</vt:lpstr>
      <vt:lpstr>Office 佈景主題</vt:lpstr>
      <vt:lpstr>軟體工程 (Software Engineering)</vt:lpstr>
      <vt:lpstr>PowerPoint Presentation</vt:lpstr>
      <vt:lpstr>PowerPoint Presentation</vt:lpstr>
      <vt:lpstr>PowerPoint Presentation</vt:lpstr>
      <vt:lpstr>Software Engineering  and  Project Management</vt:lpstr>
      <vt:lpstr>Project-based software engineering</vt:lpstr>
      <vt:lpstr>Product software engineering</vt:lpstr>
      <vt:lpstr>Software execution models</vt:lpstr>
      <vt:lpstr>Product management concerns</vt:lpstr>
      <vt:lpstr>Technical interactions of  product managers</vt:lpstr>
      <vt:lpstr>Software Development Life Cycle (SDLC) The waterfall model</vt:lpstr>
      <vt:lpstr>Plan-based and Agile development</vt:lpstr>
      <vt:lpstr>The Continuum of Life Cycles</vt:lpstr>
      <vt:lpstr>Predictive Life Cycle</vt:lpstr>
      <vt:lpstr>Iterative Life Cycle</vt:lpstr>
      <vt:lpstr>A Life Cycle of  Varying-Sized Increments</vt:lpstr>
      <vt:lpstr>Iteration-Based and Flow-Based Agile Life Cycles</vt:lpstr>
      <vt:lpstr>From personas to features</vt:lpstr>
      <vt:lpstr>Multi-tier client-server architecture</vt:lpstr>
      <vt:lpstr>Service-oriented Architecture</vt:lpstr>
      <vt:lpstr>VM</vt:lpstr>
      <vt:lpstr>Everything as a service</vt:lpstr>
      <vt:lpstr>Software as a service</vt:lpstr>
      <vt:lpstr>Microservices architecture –  key design questions</vt:lpstr>
      <vt:lpstr>Types of security threat</vt:lpstr>
      <vt:lpstr>Software product quality attributes</vt:lpstr>
      <vt:lpstr>A refactoring process</vt:lpstr>
      <vt:lpstr>Functional testing</vt:lpstr>
      <vt:lpstr>Test-driven development (TDD)</vt:lpstr>
      <vt:lpstr>DevOps</vt:lpstr>
      <vt:lpstr>Code management and DevOps</vt:lpstr>
      <vt:lpstr>Cloud Computing  and  Cloud Software Architecture</vt:lpstr>
      <vt:lpstr>Outline</vt:lpstr>
      <vt:lpstr>AWS Certifications</vt:lpstr>
      <vt:lpstr>AWS Certifications</vt:lpstr>
      <vt:lpstr>AWS Certified Cloud Practitioner</vt:lpstr>
      <vt:lpstr>AWS Certified Solutions Architect – Associate</vt:lpstr>
      <vt:lpstr>AWS Academy and Certifications</vt:lpstr>
      <vt:lpstr>AWS Certified Cloud Practitioner  (CLF-C01) </vt:lpstr>
      <vt:lpstr>AWS Certified Solutions Architect –  Associate (SAA-C02)  </vt:lpstr>
      <vt:lpstr>AWS Certified Cloud Practitioner  (CLF-C01) </vt:lpstr>
      <vt:lpstr>AWS Certified Cloud Practitioner  (CLF-C01) </vt:lpstr>
      <vt:lpstr>AWS Certified Cloud Practitioner  (CLF-C01) </vt:lpstr>
      <vt:lpstr>AWS Certified Cloud Practitioner  (CLF-C01) </vt:lpstr>
      <vt:lpstr>AWS Certified Cloud Practitioner  (CLF-C01) </vt:lpstr>
      <vt:lpstr>AWS Certified Solutions Architect –  Associate (SAA-C02) </vt:lpstr>
      <vt:lpstr>AWS Certified Solutions Architect –  Associate (SAA-C02) </vt:lpstr>
      <vt:lpstr>AWS Certified Solutions Architect –  Associate (SAA-C02) </vt:lpstr>
      <vt:lpstr>AWS Certified Solutions Architect –  Associate (SAA-C02) </vt:lpstr>
      <vt:lpstr>AWS Certified Solutions Architect –  Associate (SAA-C02) </vt:lpstr>
      <vt:lpstr>AWS Products and Services</vt:lpstr>
      <vt:lpstr>AWS Compute</vt:lpstr>
      <vt:lpstr>AWS Database</vt:lpstr>
      <vt:lpstr>AWS Storage</vt:lpstr>
      <vt:lpstr>AWS Networking &amp;  Content Delivery</vt:lpstr>
      <vt:lpstr>AWS Security, Identity &amp; Compliance</vt:lpstr>
      <vt:lpstr>AWS Cost Management</vt:lpstr>
      <vt:lpstr>AWS Services</vt:lpstr>
      <vt:lpstr>AWS Services</vt:lpstr>
      <vt:lpstr>Web Application  with    AWS Core Services</vt:lpstr>
      <vt:lpstr>Software Architecture</vt:lpstr>
      <vt:lpstr>Cloud Software Architecture</vt:lpstr>
      <vt:lpstr>Cloud Software Architecture</vt:lpstr>
      <vt:lpstr>Cloud Software Architecture</vt:lpstr>
      <vt:lpstr>Cloud Software Architecture</vt:lpstr>
      <vt:lpstr>Cloud Software Architecture</vt:lpstr>
      <vt:lpstr>Cloud Software Architecture</vt:lpstr>
      <vt:lpstr>PowerPoint Presentation</vt:lpstr>
      <vt:lpstr>AWS Serverless Airline Booking</vt:lpstr>
      <vt:lpstr>AWS Serverless Airline Booking Stack</vt:lpstr>
      <vt:lpstr>AWS Serverless Airline Booking High level infrastructure architecture</vt:lpstr>
      <vt:lpstr>AWS Serverless Architecture AWS Operational Responsibility Models</vt:lpstr>
      <vt:lpstr>Build  a  Serverless  Web Application</vt:lpstr>
      <vt:lpstr>Build a Serverless Web Application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Summary</vt:lpstr>
      <vt:lpstr>References</vt:lpstr>
      <vt:lpstr>References</vt:lpstr>
    </vt:vector>
  </TitlesOfParts>
  <Manager/>
  <Company>NTPU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軟體工程 (Software Engineering)</dc:title>
  <dc:subject/>
  <dc:creator>myday</dc:creator>
  <cp:keywords>軟體工程, Software Engineering</cp:keywords>
  <dc:description>軟體工程 (Software Engineering)</dc:description>
  <cp:lastModifiedBy>imyday@gmail.com</cp:lastModifiedBy>
  <cp:revision>1033</cp:revision>
  <cp:lastPrinted>2020-09-14T23:32:07Z</cp:lastPrinted>
  <dcterms:created xsi:type="dcterms:W3CDTF">2011-02-14T23:24:00Z</dcterms:created>
  <dcterms:modified xsi:type="dcterms:W3CDTF">2021-10-27T22:23:50Z</dcterms:modified>
  <cp:category/>
</cp:coreProperties>
</file>