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3462" r:id="rId2"/>
    <p:sldId id="3477" r:id="rId3"/>
    <p:sldId id="3478" r:id="rId4"/>
    <p:sldId id="3479" r:id="rId5"/>
    <p:sldId id="1278" r:id="rId6"/>
    <p:sldId id="3507" r:id="rId7"/>
    <p:sldId id="3602" r:id="rId8"/>
    <p:sldId id="3628" r:id="rId9"/>
    <p:sldId id="3548" r:id="rId10"/>
    <p:sldId id="3632" r:id="rId11"/>
    <p:sldId id="3634" r:id="rId12"/>
    <p:sldId id="3630" r:id="rId13"/>
    <p:sldId id="3631" r:id="rId14"/>
    <p:sldId id="3603" r:id="rId15"/>
    <p:sldId id="3562" r:id="rId16"/>
    <p:sldId id="3563" r:id="rId17"/>
    <p:sldId id="3564" r:id="rId18"/>
    <p:sldId id="3601" r:id="rId19"/>
    <p:sldId id="3600" r:id="rId20"/>
    <p:sldId id="3598" r:id="rId21"/>
    <p:sldId id="3616" r:id="rId22"/>
    <p:sldId id="3617" r:id="rId23"/>
    <p:sldId id="3618" r:id="rId24"/>
    <p:sldId id="3604" r:id="rId25"/>
    <p:sldId id="3605" r:id="rId26"/>
    <p:sldId id="3606" r:id="rId27"/>
    <p:sldId id="3607" r:id="rId28"/>
    <p:sldId id="3608" r:id="rId29"/>
    <p:sldId id="3609" r:id="rId30"/>
    <p:sldId id="3610" r:id="rId31"/>
    <p:sldId id="3611" r:id="rId32"/>
    <p:sldId id="3612" r:id="rId33"/>
    <p:sldId id="3613" r:id="rId34"/>
    <p:sldId id="3614" r:id="rId35"/>
    <p:sldId id="3615" r:id="rId36"/>
    <p:sldId id="1499" r:id="rId37"/>
    <p:sldId id="3486" r:id="rId38"/>
    <p:sldId id="3547" r:id="rId39"/>
    <p:sldId id="3546" r:id="rId40"/>
    <p:sldId id="3501" r:id="rId41"/>
    <p:sldId id="3545" r:id="rId42"/>
    <p:sldId id="3570" r:id="rId43"/>
    <p:sldId id="3620" r:id="rId44"/>
    <p:sldId id="3621" r:id="rId45"/>
    <p:sldId id="3622" r:id="rId46"/>
    <p:sldId id="3624" r:id="rId47"/>
    <p:sldId id="3623" r:id="rId48"/>
    <p:sldId id="3626" r:id="rId49"/>
    <p:sldId id="3625" r:id="rId50"/>
    <p:sldId id="3627" r:id="rId51"/>
    <p:sldId id="3569" r:id="rId52"/>
    <p:sldId id="118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  <a:srgbClr val="FFD579"/>
    <a:srgbClr val="D883FF"/>
    <a:srgbClr val="FF8AD8"/>
    <a:srgbClr val="FF2600"/>
    <a:srgbClr val="FF7E79"/>
    <a:srgbClr val="C00000"/>
    <a:srgbClr val="F8CBAD"/>
    <a:srgbClr val="0000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9"/>
    <p:restoredTop sz="86834"/>
  </p:normalViewPr>
  <p:slideViewPr>
    <p:cSldViewPr snapToGrid="0" snapToObjects="1">
      <p:cViewPr varScale="1">
        <p:scale>
          <a:sx n="95" d="100"/>
          <a:sy n="95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A3957-4C3A-0949-A668-E5B432EFB7B5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3BE1D-9CA5-194E-A79F-6FE8485E6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6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3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48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3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41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327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5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6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11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7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3BE1D-9CA5-194E-A79F-6FE8485E6EF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74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DCC4B-04C0-E345-9135-AF2AAC1F6D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7307F-E82F-6C41-94D7-0B918F0307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F9956-9324-FB4E-AEF2-D9D738D0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B3FA3-22CF-D24E-9257-B4BAD3401880}" type="datetime1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2AD58-8C94-5746-A2CF-4E8B65CD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A6D2F-B142-C34E-B53B-8319FC562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46172-8336-0A40-B4C3-4D8A5C93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20883-F177-154D-8E05-CA7696CC3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D4DA9-1F29-B84E-80DC-38966792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39A0E-6D67-224D-9CFD-01A351FD6A9C}" type="datetime1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5BD03-736F-184E-8D7C-026EFBAE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AE6B7-5864-5F49-A039-0A08BCD12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93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8E1BA-4517-8F4C-BECF-2D4D4F9475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35B11-57DD-6647-A778-87C8BED7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5C4B8-A561-E841-8C61-AA17720C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26E0-5B06-6D4B-BE9C-55EAEC63A6AC}" type="datetime1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7148-7E46-1642-856B-2C5035058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49ADD-0B1A-2C4D-963C-BCAD6CA8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6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E4ED-5B09-6A4A-B804-3F95E7CD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68D9A-CD57-CE49-8834-30E3992BC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7382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32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8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4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18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C9C6CC-B570-4F45-86AC-540D1BEB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267" y="6460525"/>
            <a:ext cx="2743200" cy="365125"/>
          </a:xfrm>
        </p:spPr>
        <p:txBody>
          <a:bodyPr/>
          <a:lstStyle/>
          <a:p>
            <a:fld id="{3AF6F8BD-BCC6-7D43-A79E-885049D004FB}" type="datetime1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0589-8BB0-5240-B769-F0C1B0E4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7209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6F5F2-9431-DB42-A29F-B6D0844B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797" y="6562244"/>
            <a:ext cx="960699" cy="239655"/>
          </a:xfrm>
        </p:spPr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8BE4-B9DB-8B46-BE99-ED3CD203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206-4434-6C49-93D6-8FB3309A0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590A-DE44-944F-A5EE-1F6F42A06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91CB-B2E0-BC45-A47A-800ECE7C338D}" type="datetime1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59D8B-60E1-EF4B-98C5-B7F4C2B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3723-86B1-B349-9F2F-09C62F85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5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5C9C-EC45-E046-A3D4-2894A3040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2FDE4-30E7-4649-822C-2D4099F6B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CFADF-67B0-0644-8361-4420EA3D4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DBED8-2B40-EA47-A7D2-0AA3D29F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BBA4-D3DD-E64D-B22D-26AB1DAC96C8}" type="datetime1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B1922-CDFB-504A-97B2-40E4B4D8A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EE245-AF96-D849-A4E3-6D346AFC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3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ECE3-9FE9-2549-980A-462110ABE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AEA5C-9D0D-8540-A802-044357BA9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4DC00-D8DE-A24F-A23A-E81A91EDE3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DFDA34-08D1-8B4A-A358-1EB1A2A082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2EC87-22D6-044E-A89A-063D1D3ED3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21565-F153-184B-8089-F20E5C8B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8BD54-CFAB-9A4A-A893-D1FFE0B82A24}" type="datetime1">
              <a:rPr lang="en-US" smtClean="0"/>
              <a:t>11/22/21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E93DEC-A740-CB4B-9590-8DF2B976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7F901-E097-5540-B08C-3E642445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0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EC7A-C47E-9946-9B90-160BDE67B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48236E-5C25-094A-990A-B390F559E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65FB-1085-8649-9C39-7DD624120DB2}" type="datetime1">
              <a:rPr lang="en-US" smtClean="0"/>
              <a:t>11/22/21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B224D-7B77-F246-86B4-B234C2E9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1347A5-4489-DF44-9AA3-B64959E2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D6F886-4BA7-0040-8ACE-5C7FAE557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9962-BA7E-D649-BE8D-7B231E22E385}" type="datetime1">
              <a:rPr lang="en-US" smtClean="0"/>
              <a:t>11/22/21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7D98E3-0A3F-0448-8AA0-D38E4BFA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35C1BB-88EF-9448-8DE7-F4A5DABE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DE33-7AE5-8543-AF89-B5653C78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98C8-7EDE-CE4D-A528-970586C98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9EB3E7-F144-F641-B54D-3EB47B8E7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833-546C-6148-B1FA-57BC3099B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777E-FE95-3E40-9E3A-837DD39FEE15}" type="datetime1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FA3FB-D1B1-0746-848E-1BEF540F2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A8433-197A-2142-8CEE-EF06B5D6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0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F806E-8191-AF49-8CB3-41DE2879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DE83BE-7594-C041-A25D-3B73D4218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8B594-88B6-6149-B1FD-74BAD06D9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2BA2-1BA6-C449-A364-D072C486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2F62-C870-1A46-B89C-F9319BBEAAC6}" type="datetime1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35E02-B667-C745-939D-5B704920F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28B53-7F35-524C-B44E-89322CDF9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2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8214AE-FC9D-504C-9A5B-0B18C04B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25B55-C874-BC45-9CCA-C277E871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020D-CF91-734E-B3D3-51E961C97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77300-BA5E-404D-9C5C-6790A31E4A9D}" type="datetime1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2CA18-9323-ED4D-9C5F-8CE6AE063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D4A42-A60C-0741-81C2-92B55CA94A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0931" y="6481000"/>
            <a:ext cx="1005444" cy="3444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FF71F-CF6A-4C46-8F9B-61D49EEA7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9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eb.ntpu.edu.tw/~myday" TargetMode="External"/><Relationship Id="rId13" Type="http://schemas.openxmlformats.org/officeDocument/2006/relationships/image" Target="../media/image5.png"/><Relationship Id="rId3" Type="http://schemas.openxmlformats.org/officeDocument/2006/relationships/hyperlink" Target="https://web.ntpu.edu.tw/~myday/" TargetMode="External"/><Relationship Id="rId7" Type="http://schemas.openxmlformats.org/officeDocument/2006/relationships/hyperlink" Target="http://mail.im.tku.edu.tw/~myday/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web.ntpu.edu.tw/~myday/cindex.htm" TargetMode="External"/><Relationship Id="rId16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is.ntpu.edu.tw/en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www.mis.ntpu.edu.tw/" TargetMode="Externa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hyperlink" Target="https://www.ntpu.edu.tw/" TargetMode="External"/><Relationship Id="rId9" Type="http://schemas.openxmlformats.org/officeDocument/2006/relationships/image" Target="../media/image1.jpeg"/><Relationship Id="rId1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Artificial-Intelligence-Finance-Python-Based-Guide/dp/1492055433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yhilpisch/aiif/tree/main/code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github.com/yhilpisch/aiif/tree/main/co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inyurl.com/imtkupython101" TargetMode="External"/><Relationship Id="rId5" Type="http://schemas.openxmlformats.org/officeDocument/2006/relationships/hyperlink" Target="https://tinyurl.com/aintpupython101" TargetMode="External"/><Relationship Id="rId4" Type="http://schemas.openxmlformats.org/officeDocument/2006/relationships/hyperlink" Target="https://colab.research.google.com/drive/1FEG6DnGvwfUbeo4zJ1zTunjMqf2RkCrT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FEG6DnGvwfUbeo4zJ1zTunjMqf2RkCr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tinyurl.com/imtkupython101" TargetMode="External"/><Relationship Id="rId4" Type="http://schemas.openxmlformats.org/officeDocument/2006/relationships/hyperlink" Target="https://tinyurl.com/aintpupython101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tinyurl.com/imtkupython101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tinyurl.com/imtkupython101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hyperlink" Target="https://tinyurl.com/imtkupython101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tinyurl.com/imtkupython101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hyperlink" Target="https://tinyurl.com/imtkupython101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s://tinyurl.com/imtkupython101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hyperlink" Target="https://tinyurl.com/imtkupython101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s://tinyurl.com/imtkupython10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s://tinyurl.com/imtkupython101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intpupython101" TargetMode="External"/><Relationship Id="rId2" Type="http://schemas.openxmlformats.org/officeDocument/2006/relationships/hyperlink" Target="https://github.com/yhilpisch/aii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3241-FC1A-9D47-B630-2B20ADB2C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7498" y="1114456"/>
            <a:ext cx="10817004" cy="2167808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金融計量經濟學 </a:t>
            </a:r>
            <a:br>
              <a:rPr lang="en-US" altLang="zh-TW" sz="7200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</a:br>
            <a:r>
              <a:rPr lang="en-US" altLang="zh-TW" dirty="0">
                <a:solidFill>
                  <a:srgbClr val="C00000"/>
                </a:solidFill>
                <a:latin typeface="Calibri" panose="020F0502020204030204" pitchFamily="34" charset="0"/>
                <a:ea typeface="Heiti TC Medium" pitchFamily="2" charset="-128"/>
                <a:cs typeface="Arial" panose="020B0604020202020204" pitchFamily="34" charset="0"/>
              </a:rPr>
              <a:t>(Financial Econometrics)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F739AE-61B3-9644-82E1-CFFEDC066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02"/>
            <a:ext cx="9144000" cy="1030777"/>
          </a:xfrm>
        </p:spPr>
        <p:txBody>
          <a:bodyPr/>
          <a:lstStyle/>
          <a:p>
            <a:r>
              <a:rPr lang="zh-TW" altLang="en-US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智慧金融量化分析 </a:t>
            </a:r>
            <a:br>
              <a:rPr lang="zh-TW" altLang="en-US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(Artificial Intelligence in Finance and Quantitative Analysis)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ED901-FEBB-2F45-A237-0DFFB7BB4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D6FF71F-CF6A-4C46-8F9B-61D49EEA70E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22C2EBB-D9C1-D646-BE1E-780D746DC521}"/>
              </a:ext>
            </a:extLst>
          </p:cNvPr>
          <p:cNvSpPr txBox="1">
            <a:spLocks/>
          </p:cNvSpPr>
          <p:nvPr/>
        </p:nvSpPr>
        <p:spPr>
          <a:xfrm>
            <a:off x="1875514" y="4157141"/>
            <a:ext cx="8440972" cy="245948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TW" altLang="en-US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  <a:hlinkClick r:id="rId2"/>
              </a:rPr>
              <a:t>戴敏育</a:t>
            </a:r>
            <a:r>
              <a:rPr lang="en-US" altLang="zh-TW" sz="14400" dirty="0">
                <a:solidFill>
                  <a:srgbClr val="898989"/>
                </a:solidFill>
                <a:latin typeface="Heiti TC Medium" pitchFamily="2" charset="-128"/>
                <a:ea typeface="Heiti TC Medium" pitchFamily="2" charset="-128"/>
              </a:rPr>
              <a:t> </a:t>
            </a:r>
            <a:r>
              <a:rPr lang="zh-TW" altLang="en-US" sz="14400" dirty="0">
                <a:solidFill>
                  <a:schemeClr val="accent1"/>
                </a:solidFill>
                <a:latin typeface="Heiti TC Medium" pitchFamily="2" charset="-128"/>
                <a:ea typeface="Heiti TC Medium" pitchFamily="2" charset="-128"/>
                <a:cs typeface="Calibri" panose="020F0502020204030204" pitchFamily="34" charset="0"/>
              </a:rPr>
              <a:t>副教授</a:t>
            </a:r>
            <a:endParaRPr lang="en-US" altLang="zh-TW" sz="14400" dirty="0">
              <a:solidFill>
                <a:schemeClr val="accent1"/>
              </a:solidFill>
              <a:latin typeface="Heiti TC Medium" pitchFamily="2" charset="-128"/>
              <a:ea typeface="Heiti TC Medium" pitchFamily="2" charset="-128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altLang="zh-TW" sz="12800" dirty="0">
                <a:solidFill>
                  <a:srgbClr val="898989"/>
                </a:solidFill>
                <a:cs typeface="Calibri" panose="020F0502020204030204" pitchFamily="34" charset="0"/>
                <a:hlinkClick r:id="rId3"/>
              </a:rPr>
              <a:t>Min-Yuh Day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</a:t>
            </a:r>
            <a:r>
              <a:rPr lang="en-US" altLang="zh-TW" sz="12800" dirty="0" err="1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Ph.D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, Associate</a:t>
            </a:r>
            <a:r>
              <a:rPr lang="zh-TW" altLang="en-US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 </a:t>
            </a:r>
            <a:r>
              <a:rPr lang="en-US" altLang="zh-TW" sz="12800" dirty="0">
                <a:solidFill>
                  <a:schemeClr val="accent1"/>
                </a:solidFill>
                <a:latin typeface="Calibri" panose="020F0502020204030204" pitchFamily="34" charset="0"/>
                <a:ea typeface="標楷體" pitchFamily="65" charset="-120"/>
                <a:cs typeface="Calibri" panose="020F0502020204030204" pitchFamily="34" charset="0"/>
              </a:rPr>
              <a:t>Professor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TW" altLang="en-US" sz="14400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4"/>
              </a:rPr>
              <a:t>國立臺北大學</a:t>
            </a:r>
            <a:r>
              <a:rPr lang="zh-TW" altLang="en-US" sz="14400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</a:rPr>
              <a:t> </a:t>
            </a:r>
            <a:r>
              <a:rPr lang="zh-TW" altLang="en-US" sz="14400" dirty="0">
                <a:latin typeface="Heiti TC Medium" pitchFamily="2" charset="-128"/>
                <a:ea typeface="Heiti TC Medium" pitchFamily="2" charset="-128"/>
                <a:cs typeface="DFKai-SB" panose="03000509000000000000" pitchFamily="49" charset="-120"/>
                <a:hlinkClick r:id="rId5"/>
              </a:rPr>
              <a:t>資訊管理研究所</a:t>
            </a:r>
            <a:endParaRPr lang="en-US" altLang="zh-TW" sz="14400" dirty="0">
              <a:latin typeface="Heiti TC Medium" pitchFamily="2" charset="-128"/>
              <a:ea typeface="Heiti TC Medium" pitchFamily="2" charset="-128"/>
              <a:cs typeface="DFKai-SB" panose="03000509000000000000" pitchFamily="49" charset="-120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Institute of Information Management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US" sz="80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National Taipei University</a:t>
            </a:r>
            <a:endParaRPr lang="en-US" altLang="zh-TW" sz="8000" dirty="0">
              <a:solidFill>
                <a:srgbClr val="898989"/>
              </a:solidFill>
              <a:latin typeface="Calibri" panose="020F0502020204030204" pitchFamily="34" charset="0"/>
              <a:cs typeface="Calibri" panose="020F0502020204030204" pitchFamily="34" charset="0"/>
              <a:hlinkClick r:id="rId7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https://web.ntpu.edu.tw/~myday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http://mail.tku.edu.tw/myday/images/Myday_Photo.jpg">
            <a:extLst>
              <a:ext uri="{FF2B5EF4-FFF2-40B4-BE49-F238E27FC236}">
                <a16:creationId xmlns:a16="http://schemas.microsoft.com/office/drawing/2014/main" id="{8392620C-E0E7-BD47-A4BD-CD41DE20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10527" t="1544" r="10527" b="25148"/>
          <a:stretch>
            <a:fillRect/>
          </a:stretch>
        </p:blipFill>
        <p:spPr bwMode="auto">
          <a:xfrm>
            <a:off x="1374973" y="4502931"/>
            <a:ext cx="1206269" cy="1493475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A123DF-B5B7-0741-A601-C566754FCA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547" y="5057504"/>
            <a:ext cx="421513" cy="5112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554C2F-EE75-1146-9192-B193DB4DD7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532" y="5489820"/>
            <a:ext cx="511280" cy="511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384EC2-A8FB-574F-A3A4-C14C04FDAE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727" y="5485126"/>
            <a:ext cx="511280" cy="511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576615-D765-F74F-A854-B57D46746B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2194" y="4535116"/>
            <a:ext cx="935665" cy="4219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53A563-6F2F-4D43-A9CA-738A2637D0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E914CD-8B6C-2D41-ACC1-7849D3B7E7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132BE-AEB3-A34C-888A-14B93402560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16105" y="5976255"/>
            <a:ext cx="791692" cy="79169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DF0C98-61FE-964B-A9AA-9A27B763C0CD}"/>
              </a:ext>
            </a:extLst>
          </p:cNvPr>
          <p:cNvSpPr txBox="1"/>
          <p:nvPr/>
        </p:nvSpPr>
        <p:spPr>
          <a:xfrm>
            <a:off x="3180607" y="3352270"/>
            <a:ext cx="5830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1101AIFQA07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MBA, IM, NTPU (M6132) (Fall 2021)</a:t>
            </a:r>
            <a:b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</a:br>
            <a:r>
              <a:rPr lang="en-US" altLang="zh-TW" sz="1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 Tue 2, 3, 4 (9:10-12:00) (8F40)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6B0928-98E1-A94A-9E81-B0F0F78D4E86}"/>
              </a:ext>
            </a:extLst>
          </p:cNvPr>
          <p:cNvSpPr txBox="1"/>
          <p:nvPr/>
        </p:nvSpPr>
        <p:spPr>
          <a:xfrm>
            <a:off x="4540332" y="6616627"/>
            <a:ext cx="3111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2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ea typeface="Heiti TC Medium" pitchFamily="2" charset="-128"/>
                <a:cs typeface="Calibri" panose="020F0502020204030204" pitchFamily="34" charset="0"/>
              </a:rPr>
              <a:t>2021-11-23</a:t>
            </a:r>
          </a:p>
        </p:txBody>
      </p:sp>
    </p:spTree>
    <p:extLst>
      <p:ext uri="{BB962C8B-B14F-4D97-AF65-F5344CB8AC3E}">
        <p14:creationId xmlns:p14="http://schemas.microsoft.com/office/powerpoint/2010/main" val="153425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D5913-07E2-FB4A-A9EF-4A567F3F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52141"/>
          </a:xfrm>
        </p:spPr>
        <p:txBody>
          <a:bodyPr>
            <a:normAutofit/>
          </a:bodyPr>
          <a:lstStyle/>
          <a:p>
            <a:r>
              <a:rPr lang="en-US" dirty="0"/>
              <a:t>Topics of Financial Econometrics</a:t>
            </a:r>
            <a:br>
              <a:rPr lang="en-US" dirty="0"/>
            </a:br>
            <a:r>
              <a:rPr lang="en-US" sz="2400" dirty="0"/>
              <a:t>(Oliver Linton,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F7F65-3B5B-1643-992F-FA328E58F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7" y="1648690"/>
            <a:ext cx="11493334" cy="4752109"/>
          </a:xfrm>
        </p:spPr>
        <p:txBody>
          <a:bodyPr>
            <a:no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Econometric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Return Predictability and the Efficient Markets Hypothesis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Robust Tests and Tests of Nonlinear Predictability of Returns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Empirical Market Microstructure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Event Study Analysis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Portfolio Choice and Testing the Capital Asset Pricing Model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Multifactor Pricing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F1818-4D6D-E746-B8A0-D12ADA34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92B96-9478-9E4E-B1CB-E217E62AAF7F}"/>
              </a:ext>
            </a:extLst>
          </p:cNvPr>
          <p:cNvSpPr txBox="1"/>
          <p:nvPr/>
        </p:nvSpPr>
        <p:spPr>
          <a:xfrm>
            <a:off x="1122218" y="6611779"/>
            <a:ext cx="99475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Oliver Linton (2019), Financial Econometrics: Models and Methods, Cambridge University Press</a:t>
            </a:r>
          </a:p>
          <a:p>
            <a:pPr algn="ctr"/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3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F7F65-3B5B-1643-992F-FA328E58F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7" y="1704108"/>
            <a:ext cx="11493334" cy="4696691"/>
          </a:xfrm>
        </p:spPr>
        <p:txBody>
          <a:bodyPr>
            <a:no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8"/>
            </a:pPr>
            <a:r>
              <a:rPr lang="en-US" dirty="0"/>
              <a:t>Present Value Relations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8"/>
            </a:pPr>
            <a:r>
              <a:rPr lang="en-US" dirty="0"/>
              <a:t>Intertemporal Equilibrium Pricing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8"/>
            </a:pPr>
            <a:r>
              <a:rPr lang="en-US" dirty="0"/>
              <a:t>Volatility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8"/>
            </a:pPr>
            <a:r>
              <a:rPr lang="en-US" dirty="0"/>
              <a:t>Continuous Time Processes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8"/>
            </a:pPr>
            <a:r>
              <a:rPr lang="en-US" dirty="0"/>
              <a:t>Yield Curve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8"/>
            </a:pPr>
            <a:r>
              <a:rPr lang="en-US" dirty="0"/>
              <a:t>Risk Management and Tail Estimation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F1818-4D6D-E746-B8A0-D12ADA34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92B96-9478-9E4E-B1CB-E217E62AAF7F}"/>
              </a:ext>
            </a:extLst>
          </p:cNvPr>
          <p:cNvSpPr txBox="1"/>
          <p:nvPr/>
        </p:nvSpPr>
        <p:spPr>
          <a:xfrm>
            <a:off x="1122218" y="6611779"/>
            <a:ext cx="99475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Oliver Linton (2019), Financial Econometrics: Models and Methods, Cambridge University Press</a:t>
            </a:r>
          </a:p>
          <a:p>
            <a:pPr algn="ctr"/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875B0-2CEA-D84C-A89A-C9AC6EEB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52141"/>
          </a:xfrm>
        </p:spPr>
        <p:txBody>
          <a:bodyPr>
            <a:normAutofit/>
          </a:bodyPr>
          <a:lstStyle/>
          <a:p>
            <a:r>
              <a:rPr lang="en-US" dirty="0"/>
              <a:t>Topics of Financial Econometrics</a:t>
            </a:r>
            <a:br>
              <a:rPr lang="en-US" dirty="0"/>
            </a:br>
            <a:r>
              <a:rPr lang="en-US" sz="2400" dirty="0"/>
              <a:t>(Oliver Linton, 2019)</a:t>
            </a:r>
          </a:p>
        </p:txBody>
      </p:sp>
    </p:spTree>
    <p:extLst>
      <p:ext uri="{BB962C8B-B14F-4D97-AF65-F5344CB8AC3E}">
        <p14:creationId xmlns:p14="http://schemas.microsoft.com/office/powerpoint/2010/main" val="2522411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D5913-07E2-FB4A-A9EF-4A567F3F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67235"/>
            <a:ext cx="11222181" cy="1277471"/>
          </a:xfrm>
        </p:spPr>
        <p:txBody>
          <a:bodyPr>
            <a:normAutofit/>
          </a:bodyPr>
          <a:lstStyle/>
          <a:p>
            <a:r>
              <a:rPr lang="en-US" dirty="0"/>
              <a:t>Applications of Financial Econometrics</a:t>
            </a:r>
            <a:br>
              <a:rPr lang="en-US" dirty="0"/>
            </a:br>
            <a:r>
              <a:rPr lang="en-US" sz="2700" dirty="0"/>
              <a:t>(Chris Brooks,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F7F65-3B5B-1643-992F-FA328E58F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7" y="1310069"/>
            <a:ext cx="11493334" cy="5292436"/>
          </a:xfrm>
        </p:spPr>
        <p:txBody>
          <a:bodyPr>
            <a:no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Testing whether financial markets are weak-form informationally efficient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Testing whether the capital asset pricing model (CAPM) or arbitrage pricing theory (APT) represent superior models for the determination of returns on risky assets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Measuring and forecasting the volatility of bond returns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Explaining the determinants of bond credit ratings used by the ratings agencies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Modelling long-term relationships between prices and exchange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F1818-4D6D-E746-B8A0-D12ADA34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92B96-9478-9E4E-B1CB-E217E62AAF7F}"/>
              </a:ext>
            </a:extLst>
          </p:cNvPr>
          <p:cNvSpPr txBox="1"/>
          <p:nvPr/>
        </p:nvSpPr>
        <p:spPr>
          <a:xfrm>
            <a:off x="1122218" y="6611779"/>
            <a:ext cx="99475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Chris Brooks (2019), Introductory Econometrics for Finance, 4th Edition, Cambridge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2382077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F7F65-3B5B-1643-992F-FA328E58F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" y="1559858"/>
            <a:ext cx="11493334" cy="5005925"/>
          </a:xfrm>
        </p:spPr>
        <p:txBody>
          <a:bodyPr>
            <a:no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6"/>
            </a:pPr>
            <a:r>
              <a:rPr lang="en-US" dirty="0"/>
              <a:t>Determining the optimal hedge ratio for a spot position in oil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6"/>
            </a:pPr>
            <a:r>
              <a:rPr lang="en-US" dirty="0"/>
              <a:t>Testing technical trading rules to determine which makes the most money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6"/>
            </a:pPr>
            <a:r>
              <a:rPr lang="en-US" dirty="0"/>
              <a:t>Testing the hypothesis that earnings or dividend announcements have no effect on stock prices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6"/>
            </a:pPr>
            <a:r>
              <a:rPr lang="en-US" dirty="0"/>
              <a:t>Testing whether spot or futures markets react more rapidly to news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 startAt="6"/>
            </a:pPr>
            <a:r>
              <a:rPr lang="en-US" dirty="0"/>
              <a:t>Forecasting the correlation between the stock indices of two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F1818-4D6D-E746-B8A0-D12ADA34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92B96-9478-9E4E-B1CB-E217E62AAF7F}"/>
              </a:ext>
            </a:extLst>
          </p:cNvPr>
          <p:cNvSpPr txBox="1"/>
          <p:nvPr/>
        </p:nvSpPr>
        <p:spPr>
          <a:xfrm>
            <a:off x="1122218" y="6611779"/>
            <a:ext cx="99475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Chris Brooks (2019), Introductory Econometrics for Finance, 4th Edition, Cambridge University Press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BFB3C2-FE26-B844-A14E-5600D9C5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67235"/>
            <a:ext cx="11222181" cy="1277471"/>
          </a:xfrm>
        </p:spPr>
        <p:txBody>
          <a:bodyPr>
            <a:normAutofit/>
          </a:bodyPr>
          <a:lstStyle/>
          <a:p>
            <a:r>
              <a:rPr lang="en-US" dirty="0"/>
              <a:t>Applications of Financial Econometrics</a:t>
            </a:r>
            <a:br>
              <a:rPr lang="en-US" dirty="0"/>
            </a:br>
            <a:r>
              <a:rPr lang="en-US" sz="2700" dirty="0"/>
              <a:t>(Chris Brooks, 2019)</a:t>
            </a:r>
          </a:p>
        </p:txBody>
      </p:sp>
    </p:spTree>
    <p:extLst>
      <p:ext uri="{BB962C8B-B14F-4D97-AF65-F5344CB8AC3E}">
        <p14:creationId xmlns:p14="http://schemas.microsoft.com/office/powerpoint/2010/main" val="1641084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371F-A7B6-BB43-8205-26172219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Learning and Financial Econometrics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DE919-2BB6-DC4E-9705-80615D65F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8"/>
            <a:ext cx="11222181" cy="4892632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3600" dirty="0">
                <a:solidFill>
                  <a:srgbClr val="C00000"/>
                </a:solidFill>
              </a:rPr>
              <a:t>ML and DL methods </a:t>
            </a:r>
            <a:r>
              <a:rPr lang="en-US" sz="3600" dirty="0"/>
              <a:t>are able to </a:t>
            </a:r>
            <a:br>
              <a:rPr lang="en-US" sz="3600" dirty="0"/>
            </a:br>
            <a:r>
              <a:rPr lang="en-US" sz="3600" dirty="0">
                <a:solidFill>
                  <a:schemeClr val="accent1"/>
                </a:solidFill>
              </a:rPr>
              <a:t>discover statistical inefficiencies </a:t>
            </a:r>
            <a:r>
              <a:rPr lang="en-US" sz="3600" dirty="0"/>
              <a:t>and even </a:t>
            </a:r>
            <a:br>
              <a:rPr lang="en-US" sz="3600" dirty="0"/>
            </a:br>
            <a:r>
              <a:rPr lang="en-US" sz="3600" dirty="0">
                <a:solidFill>
                  <a:schemeClr val="accent1"/>
                </a:solidFill>
              </a:rPr>
              <a:t>economic inefficiencies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/>
              <a:t>that are not discoverable by </a:t>
            </a:r>
            <a:br>
              <a:rPr lang="en-US" sz="3600" dirty="0"/>
            </a:br>
            <a:r>
              <a:rPr lang="en-US" sz="3600" dirty="0">
                <a:solidFill>
                  <a:srgbClr val="C00000"/>
                </a:solidFill>
              </a:rPr>
              <a:t>traditional econometric methods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such as multivariate OLS regression.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046AA-D108-8547-A526-9EA2F42E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5B71F-4036-5E4D-A36C-F452588AE54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996954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148948"/>
          </a:xfrm>
        </p:spPr>
        <p:txBody>
          <a:bodyPr>
            <a:normAutofit/>
          </a:bodyPr>
          <a:lstStyle/>
          <a:p>
            <a:r>
              <a:rPr lang="en-US" dirty="0"/>
              <a:t>Normative Financial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284052"/>
            <a:ext cx="11222181" cy="5069248"/>
          </a:xfrm>
        </p:spPr>
        <p:txBody>
          <a:bodyPr>
            <a:normAutofit fontScale="92500" lnSpcReduction="20000"/>
          </a:bodyPr>
          <a:lstStyle/>
          <a:p>
            <a:pPr marL="320040" indent="-320040"/>
            <a:r>
              <a:rPr lang="en-US" sz="3600" dirty="0">
                <a:solidFill>
                  <a:srgbClr val="C00000"/>
                </a:solidFill>
              </a:rPr>
              <a:t>Normative financial theories </a:t>
            </a:r>
            <a:r>
              <a:rPr lang="en-US" sz="3600" dirty="0"/>
              <a:t>mostly rely on assumptions and axioms in combination with deduction as the major analytical method to arrive at their central results.</a:t>
            </a:r>
          </a:p>
          <a:p>
            <a:pPr marL="777240" lvl="1" indent="-320040"/>
            <a:r>
              <a:rPr lang="en-US" sz="3200" dirty="0">
                <a:solidFill>
                  <a:srgbClr val="C00000"/>
                </a:solidFill>
              </a:rPr>
              <a:t>Expected utility theory (EUT) </a:t>
            </a:r>
            <a:r>
              <a:rPr lang="en-US" sz="3200" dirty="0"/>
              <a:t>assumes that agents have the same utility function no matter what state of the world unfolds and that they maximize expected utility under conditions of uncertainty.</a:t>
            </a:r>
          </a:p>
          <a:p>
            <a:pPr marL="777240" lvl="1" indent="-320040"/>
            <a:r>
              <a:rPr lang="en-US" sz="3200" dirty="0">
                <a:solidFill>
                  <a:srgbClr val="C00000"/>
                </a:solidFill>
              </a:rPr>
              <a:t>Mean-variance portfolio (MVP) </a:t>
            </a:r>
            <a:r>
              <a:rPr lang="en-US" sz="3200" dirty="0"/>
              <a:t>theory describes how investors should invest under conditions of uncertainty assuming that only the expected return and the expected volatility of a portfolio over one period count.</a:t>
            </a:r>
          </a:p>
          <a:p>
            <a:pPr marL="777240" lvl="1" indent="-320040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662134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Normative Financial Theories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6"/>
            <a:ext cx="11222181" cy="4892633"/>
          </a:xfrm>
        </p:spPr>
        <p:txBody>
          <a:bodyPr>
            <a:normAutofit fontScale="92500"/>
          </a:bodyPr>
          <a:lstStyle/>
          <a:p>
            <a:pPr marL="320040" indent="-320040"/>
            <a:r>
              <a:rPr lang="en-US" sz="3600" dirty="0"/>
              <a:t>The </a:t>
            </a:r>
            <a:r>
              <a:rPr lang="en-US" sz="3600" dirty="0">
                <a:solidFill>
                  <a:srgbClr val="C00000"/>
                </a:solidFill>
              </a:rPr>
              <a:t>capital asset pricing model (CAPM) </a:t>
            </a:r>
            <a:r>
              <a:rPr lang="en-US" sz="3600" dirty="0"/>
              <a:t>assumes that only the </a:t>
            </a:r>
            <a:r>
              <a:rPr lang="en-US" sz="3600" dirty="0" err="1"/>
              <a:t>nondiversifiable</a:t>
            </a:r>
            <a:r>
              <a:rPr lang="en-US" sz="3600" dirty="0"/>
              <a:t> market risk explains the expected return and the expected volatility of a stock over one period.</a:t>
            </a:r>
          </a:p>
          <a:p>
            <a:pPr marL="320040" indent="-320040"/>
            <a:r>
              <a:rPr lang="en-US" sz="3600" dirty="0">
                <a:solidFill>
                  <a:srgbClr val="C00000"/>
                </a:solidFill>
              </a:rPr>
              <a:t>Arbitrage pricing theory (APT) </a:t>
            </a:r>
            <a:r>
              <a:rPr lang="en-US" sz="3600" dirty="0"/>
              <a:t>assumes that a number of identifiable risk factors explains the expected return and the expected volatility of a stock over time; admittedly, compared to the other theories, the formulation of APT is rather broad and allows for wide-ranging interpretations.</a:t>
            </a:r>
          </a:p>
          <a:p>
            <a:pPr marL="777240" lvl="1" indent="-320040"/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797601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D6981-D2E0-EA41-9CF1-4C8329EB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Econometrics and Regression</a:t>
            </a:r>
            <a:endParaRPr lang="en-US" sz="27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3F5668-B277-A941-B55E-38021F1F51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4389" y="1460666"/>
                <a:ext cx="11222181" cy="4892633"/>
              </a:xfrm>
            </p:spPr>
            <p:txBody>
              <a:bodyPr>
                <a:normAutofit/>
              </a:bodyPr>
              <a:lstStyle/>
              <a:p>
                <a:pPr marL="320040" indent="-320040"/>
                <a:r>
                  <a:rPr lang="en-US" sz="3600" dirty="0"/>
                  <a:t>One of the major tools in </a:t>
                </a:r>
                <a:r>
                  <a:rPr lang="en-US" sz="3600" dirty="0">
                    <a:solidFill>
                      <a:srgbClr val="C00000"/>
                    </a:solidFill>
                  </a:rPr>
                  <a:t>financial econometrics </a:t>
                </a:r>
                <a:r>
                  <a:rPr lang="en-US" sz="3600" dirty="0"/>
                  <a:t>is </a:t>
                </a:r>
                <a:r>
                  <a:rPr lang="en-US" sz="3600" dirty="0">
                    <a:solidFill>
                      <a:srgbClr val="C00000"/>
                    </a:solidFill>
                  </a:rPr>
                  <a:t>regression</a:t>
                </a:r>
                <a:r>
                  <a:rPr lang="en-US" sz="3600" dirty="0"/>
                  <a:t>, in both its univariate and multivariate forms</a:t>
                </a:r>
              </a:p>
              <a:p>
                <a:pPr marL="777240" lvl="1" indent="-320040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777240" lvl="1" indent="-320040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32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baseline="-2500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32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baseline="-25000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3200" i="1" baseline="-25000" dirty="0">
                  <a:latin typeface="Cambria Math" panose="02040503050406030204" pitchFamily="18" charset="0"/>
                </a:endParaRPr>
              </a:p>
              <a:p>
                <a:pPr marL="777240" lvl="1" indent="-320040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32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i="1" baseline="-2500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32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i="1" baseline="-2500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sz="32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baseline="-25000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3600" dirty="0"/>
              </a:p>
              <a:p>
                <a:pPr marL="320040" indent="-320040"/>
                <a:r>
                  <a:rPr lang="en-US" sz="3600" dirty="0">
                    <a:solidFill>
                      <a:srgbClr val="C00000"/>
                    </a:solidFill>
                  </a:rPr>
                  <a:t>Regression</a:t>
                </a:r>
                <a:r>
                  <a:rPr lang="en-US" sz="3600" dirty="0"/>
                  <a:t> is also a central tool in </a:t>
                </a:r>
                <a:r>
                  <a:rPr lang="en-US" sz="3600" dirty="0">
                    <a:solidFill>
                      <a:srgbClr val="C00000"/>
                    </a:solidFill>
                  </a:rPr>
                  <a:t>statistical learning </a:t>
                </a:r>
                <a:r>
                  <a:rPr lang="en-US" sz="3600" dirty="0"/>
                  <a:t>in general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3F5668-B277-A941-B55E-38021F1F51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4389" y="1460666"/>
                <a:ext cx="11222181" cy="4892633"/>
              </a:xfrm>
              <a:blipFill>
                <a:blip r:embed="rId2"/>
                <a:stretch>
                  <a:fillRect l="-1584" t="-2073" r="-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E93D6-5EDE-A14F-94BE-8F0B9C37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7D156-6C62-6D43-84A5-135AF66BB352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812575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43AAD-D162-E940-961F-946001F99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CAPM and APT</a:t>
            </a:r>
            <a:br>
              <a:rPr lang="en-US" dirty="0"/>
            </a:br>
            <a:r>
              <a:rPr lang="en-US" dirty="0"/>
              <a:t>OLS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EEA9F-26BB-C84F-82D0-8D3408DCA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615044"/>
            <a:ext cx="11222181" cy="4841174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Both the </a:t>
            </a:r>
            <a:r>
              <a:rPr lang="en-US" sz="3600" dirty="0">
                <a:solidFill>
                  <a:srgbClr val="C00000"/>
                </a:solidFill>
              </a:rPr>
              <a:t>CAPM</a:t>
            </a:r>
            <a:r>
              <a:rPr lang="en-US" sz="3600" dirty="0"/>
              <a:t> and the </a:t>
            </a:r>
            <a:r>
              <a:rPr lang="en-US" sz="3600" dirty="0">
                <a:solidFill>
                  <a:srgbClr val="C00000"/>
                </a:solidFill>
              </a:rPr>
              <a:t>APT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relate the </a:t>
            </a:r>
            <a:r>
              <a:rPr lang="en-US" sz="3600" dirty="0">
                <a:solidFill>
                  <a:schemeClr val="accent1"/>
                </a:solidFill>
              </a:rPr>
              <a:t>output variables 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/>
              <a:t>with the relevant </a:t>
            </a:r>
            <a:r>
              <a:rPr lang="en-US" sz="3600" dirty="0">
                <a:solidFill>
                  <a:schemeClr val="accent1"/>
                </a:solidFill>
              </a:rPr>
              <a:t>input factors </a:t>
            </a:r>
            <a:r>
              <a:rPr lang="en-US" sz="3600" dirty="0"/>
              <a:t>in </a:t>
            </a:r>
            <a:r>
              <a:rPr lang="en-US" sz="3600" dirty="0">
                <a:solidFill>
                  <a:schemeClr val="accent1"/>
                </a:solidFill>
              </a:rPr>
              <a:t>linear</a:t>
            </a:r>
            <a:r>
              <a:rPr lang="en-US" sz="3600" dirty="0"/>
              <a:t> fashion. </a:t>
            </a:r>
          </a:p>
          <a:p>
            <a:r>
              <a:rPr lang="en-US" sz="3600" dirty="0"/>
              <a:t>From an econometric point of view, </a:t>
            </a:r>
            <a:br>
              <a:rPr lang="en-US" sz="3600" dirty="0"/>
            </a:br>
            <a:r>
              <a:rPr lang="en-US" sz="3600" dirty="0"/>
              <a:t>both models are implemented based on </a:t>
            </a:r>
            <a:br>
              <a:rPr lang="en-US" sz="3600" dirty="0"/>
            </a:br>
            <a:r>
              <a:rPr lang="en-US" sz="3600" dirty="0"/>
              <a:t>linear </a:t>
            </a:r>
            <a:r>
              <a:rPr lang="en-US" sz="3600" dirty="0">
                <a:solidFill>
                  <a:srgbClr val="C00000"/>
                </a:solidFill>
              </a:rPr>
              <a:t>ordinary least-squares (OLS) regression</a:t>
            </a:r>
            <a:r>
              <a:rPr lang="en-US" sz="3600" dirty="0"/>
              <a:t>. </a:t>
            </a:r>
          </a:p>
          <a:p>
            <a:r>
              <a:rPr lang="en-US" sz="3600" dirty="0">
                <a:solidFill>
                  <a:srgbClr val="C00000"/>
                </a:solidFill>
              </a:rPr>
              <a:t>CAPM</a:t>
            </a:r>
            <a:r>
              <a:rPr lang="en-US" sz="3600" dirty="0"/>
              <a:t>: univariate linear OLS regression</a:t>
            </a:r>
          </a:p>
          <a:p>
            <a:r>
              <a:rPr lang="en-US" sz="3600" dirty="0">
                <a:solidFill>
                  <a:srgbClr val="C00000"/>
                </a:solidFill>
              </a:rPr>
              <a:t>APT</a:t>
            </a:r>
            <a:r>
              <a:rPr lang="en-US" sz="3600" dirty="0"/>
              <a:t>: multivariate OLS regression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D9A7C-8E44-2743-BBE2-E24EBB068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B30CC-A3BB-EF40-8F1E-8D12DE0EBF20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596019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97783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CAPM return versus beta </a:t>
            </a:r>
            <a:br>
              <a:rPr lang="en-US" dirty="0"/>
            </a:br>
            <a:r>
              <a:rPr lang="en-US" dirty="0"/>
              <a:t>(including linear regression)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DF4C7E-97B4-C245-A1F2-EC7504A759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5690" y="1450180"/>
            <a:ext cx="8524710" cy="5112063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944102A-2192-654B-936D-3D70F9B2A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68" y="1450181"/>
            <a:ext cx="8524710" cy="51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4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zh-TW" altLang="en-US" dirty="0"/>
              <a:t>課程大綱 </a:t>
            </a:r>
            <a:r>
              <a:rPr lang="en-US" altLang="zh-TW" dirty="0"/>
              <a:t>(</a:t>
            </a:r>
            <a:r>
              <a:rPr lang="en-US" dirty="0"/>
              <a:t>Syllabus)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2800" dirty="0"/>
              <a:t>週次 </a:t>
            </a:r>
            <a:r>
              <a:rPr lang="en-US" altLang="zh-TW" sz="2800" dirty="0"/>
              <a:t>(Week)    </a:t>
            </a:r>
            <a:r>
              <a:rPr lang="zh-TW" altLang="en-US" sz="2800" dirty="0"/>
              <a:t>日期 </a:t>
            </a:r>
            <a:r>
              <a:rPr lang="en-US" altLang="zh-TW" sz="2800" dirty="0"/>
              <a:t>(Date)    </a:t>
            </a:r>
            <a:r>
              <a:rPr lang="zh-TW" altLang="en-US" sz="2800" dirty="0"/>
              <a:t>內容 </a:t>
            </a:r>
            <a:r>
              <a:rPr lang="en-US" altLang="zh-TW" sz="2800" dirty="0"/>
              <a:t>(Subject/Topics)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1   2021/09/28   </a:t>
            </a:r>
            <a:r>
              <a:rPr lang="zh-TW" altLang="en-US" sz="2800" dirty="0"/>
              <a:t>智慧金融量化分析概論 </a:t>
            </a:r>
            <a:br>
              <a:rPr lang="en-US" altLang="zh-TW" sz="2800" dirty="0"/>
            </a:br>
            <a:r>
              <a:rPr lang="en-US" altLang="zh-TW" sz="2000" dirty="0"/>
              <a:t>                                          </a:t>
            </a:r>
            <a:r>
              <a:rPr lang="en-US" altLang="zh-TW" sz="2100" dirty="0"/>
              <a:t>(</a:t>
            </a:r>
            <a:r>
              <a:rPr lang="en-US" sz="2100" dirty="0"/>
              <a:t>Introduction to Artificial Intelligence in Finance and Quantitative Analysis)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2   2021/10/05   AI </a:t>
            </a:r>
            <a:r>
              <a:rPr lang="zh-TW" altLang="en-US" sz="2800" dirty="0"/>
              <a:t>金融科技</a:t>
            </a:r>
            <a:r>
              <a:rPr lang="en-US" altLang="zh-TW" sz="2800" dirty="0"/>
              <a:t>: </a:t>
            </a:r>
            <a:r>
              <a:rPr lang="zh-TW" altLang="en-US" sz="2800" dirty="0"/>
              <a:t>金融服務創新應用 </a:t>
            </a:r>
            <a:br>
              <a:rPr lang="en-US" altLang="zh-TW" sz="2800" dirty="0"/>
            </a:br>
            <a:r>
              <a:rPr lang="en-US" altLang="zh-TW" sz="2800" dirty="0"/>
              <a:t>                              </a:t>
            </a:r>
            <a:r>
              <a:rPr lang="en-US" altLang="zh-TW" sz="2600" dirty="0"/>
              <a:t>(</a:t>
            </a:r>
            <a:r>
              <a:rPr lang="en-US" sz="2600" dirty="0"/>
              <a:t>AI in FinTech: Financial Services Innovation and Application)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3   2021/10/12   </a:t>
            </a:r>
            <a:r>
              <a:rPr lang="zh-TW" altLang="en-US" sz="2800" dirty="0"/>
              <a:t>投資心理學與行為財務學 </a:t>
            </a:r>
            <a:br>
              <a:rPr lang="en-US" altLang="zh-TW" sz="2800" dirty="0"/>
            </a:br>
            <a:r>
              <a:rPr lang="en-US" altLang="zh-TW" sz="2800" dirty="0"/>
              <a:t>                              (</a:t>
            </a:r>
            <a:r>
              <a:rPr lang="en-US" sz="2800" dirty="0"/>
              <a:t>Investing Psychology and Behavioral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4   2021/10/19   </a:t>
            </a:r>
            <a:r>
              <a:rPr lang="zh-TW" altLang="en-US" sz="2800" dirty="0"/>
              <a:t>財務金融事件研究法 </a:t>
            </a:r>
            <a:r>
              <a:rPr lang="en-US" altLang="zh-TW" sz="2800" dirty="0"/>
              <a:t>(</a:t>
            </a:r>
            <a:r>
              <a:rPr lang="en-US" sz="2800" dirty="0"/>
              <a:t>Event Studies in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5   2021/10/26   </a:t>
            </a:r>
            <a:r>
              <a:rPr lang="zh-TW" altLang="en-US" sz="2800" dirty="0">
                <a:solidFill>
                  <a:srgbClr val="7030A0"/>
                </a:solidFill>
              </a:rPr>
              <a:t>智慧金融量化分析個案研究 </a:t>
            </a:r>
            <a:r>
              <a:rPr lang="en-US" sz="2800" dirty="0">
                <a:solidFill>
                  <a:srgbClr val="7030A0"/>
                </a:solidFill>
              </a:rPr>
              <a:t>I </a:t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                              (Case Study on AI in Finance and Quantitative Analysis I)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6   2021/11/02   </a:t>
            </a:r>
            <a:r>
              <a:rPr lang="zh-TW" altLang="en-US" sz="2800" dirty="0"/>
              <a:t>財務金融理論 </a:t>
            </a:r>
            <a:r>
              <a:rPr lang="en-US" altLang="zh-TW" sz="2800" dirty="0"/>
              <a:t>(</a:t>
            </a:r>
            <a:r>
              <a:rPr lang="en-US" sz="2800" dirty="0"/>
              <a:t>Finance Theory)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39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CAPM return versus beta </a:t>
            </a:r>
            <a:br>
              <a:rPr lang="en-US" dirty="0"/>
            </a:br>
            <a:r>
              <a:rPr lang="en-US" dirty="0"/>
              <a:t>(including linear regression)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0748B2-FC5C-B04A-B5B3-5C1BE112E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200" y="1487503"/>
            <a:ext cx="8184558" cy="4900140"/>
          </a:xfrm>
        </p:spPr>
      </p:pic>
    </p:spTree>
    <p:extLst>
      <p:ext uri="{BB962C8B-B14F-4D97-AF65-F5344CB8AC3E}">
        <p14:creationId xmlns:p14="http://schemas.microsoft.com/office/powerpoint/2010/main" val="4205325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371F-A7B6-BB43-8205-26172219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DE919-2BB6-DC4E-9705-80615D65F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8"/>
            <a:ext cx="11222181" cy="4892632"/>
          </a:xfrm>
        </p:spPr>
        <p:txBody>
          <a:bodyPr>
            <a:normAutofit lnSpcReduction="10000"/>
          </a:bodyPr>
          <a:lstStyle/>
          <a:p>
            <a:pPr marL="320040" indent="-320040"/>
            <a:r>
              <a:rPr lang="en-US" sz="3600" dirty="0"/>
              <a:t>Learning</a:t>
            </a:r>
          </a:p>
          <a:p>
            <a:pPr marL="320040" indent="-320040"/>
            <a:r>
              <a:rPr lang="en-US" sz="3600" dirty="0"/>
              <a:t>Data: Features, Labels</a:t>
            </a:r>
          </a:p>
          <a:p>
            <a:pPr marL="320040" indent="-320040"/>
            <a:r>
              <a:rPr lang="en-US" sz="3600" dirty="0"/>
              <a:t>Success (Loss Function): MSE</a:t>
            </a:r>
          </a:p>
          <a:p>
            <a:pPr marL="320040" indent="-320040"/>
            <a:r>
              <a:rPr lang="en-US" sz="3600" dirty="0"/>
              <a:t>Capacity (Model Fit)</a:t>
            </a:r>
          </a:p>
          <a:p>
            <a:pPr marL="320040" indent="-320040"/>
            <a:r>
              <a:rPr lang="en-US" sz="3600" dirty="0"/>
              <a:t>Evaluation</a:t>
            </a:r>
          </a:p>
          <a:p>
            <a:pPr marL="320040" indent="-320040"/>
            <a:r>
              <a:rPr lang="en-US" sz="3600" dirty="0"/>
              <a:t>Bias and variance</a:t>
            </a:r>
          </a:p>
          <a:p>
            <a:pPr marL="320040" indent="-320040"/>
            <a:r>
              <a:rPr lang="en-US" sz="3600" dirty="0"/>
              <a:t>Cross-validation</a:t>
            </a:r>
          </a:p>
          <a:p>
            <a:pPr marL="320040" indent="-320040"/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046AA-D108-8547-A526-9EA2F42E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5B71F-4036-5E4D-A36C-F452588AE54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694920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371F-A7B6-BB43-8205-26172219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Learning</a:t>
            </a:r>
            <a:br>
              <a:rPr lang="en-US" dirty="0"/>
            </a:br>
            <a:r>
              <a:rPr lang="en-US" dirty="0"/>
              <a:t>(Mitchell, 1997)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DE919-2BB6-DC4E-9705-80615D65F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8"/>
            <a:ext cx="11222181" cy="4892632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3600" dirty="0"/>
              <a:t>A computer program is said </a:t>
            </a:r>
            <a:br>
              <a:rPr lang="en-US" sz="3600" dirty="0"/>
            </a:br>
            <a:r>
              <a:rPr lang="en-US" sz="3600" dirty="0"/>
              <a:t>to </a:t>
            </a:r>
            <a:r>
              <a:rPr lang="en-US" sz="3600" dirty="0">
                <a:solidFill>
                  <a:srgbClr val="C00000"/>
                </a:solidFill>
              </a:rPr>
              <a:t>learn</a:t>
            </a:r>
            <a:r>
              <a:rPr lang="en-US" sz="3600" dirty="0"/>
              <a:t> from </a:t>
            </a:r>
            <a:r>
              <a:rPr lang="en-US" sz="3600" dirty="0">
                <a:solidFill>
                  <a:srgbClr val="C00000"/>
                </a:solidFill>
              </a:rPr>
              <a:t>experience E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with respect to some class of tasks T </a:t>
            </a:r>
            <a:br>
              <a:rPr lang="en-US" sz="3600" dirty="0"/>
            </a:br>
            <a:r>
              <a:rPr lang="en-US" sz="3600" dirty="0"/>
              <a:t>and </a:t>
            </a:r>
            <a:r>
              <a:rPr lang="en-US" sz="3600" dirty="0">
                <a:solidFill>
                  <a:srgbClr val="C00000"/>
                </a:solidFill>
              </a:rPr>
              <a:t>performance measure P</a:t>
            </a:r>
            <a:r>
              <a:rPr lang="en-US" sz="3600" dirty="0"/>
              <a:t>, </a:t>
            </a:r>
            <a:br>
              <a:rPr lang="en-US" sz="3600" dirty="0"/>
            </a:br>
            <a:r>
              <a:rPr lang="en-US" sz="3600" dirty="0"/>
              <a:t>if its performance at tasks in T, </a:t>
            </a:r>
            <a:br>
              <a:rPr lang="en-US" sz="3600" dirty="0"/>
            </a:br>
            <a:r>
              <a:rPr lang="en-US" sz="3600" dirty="0"/>
              <a:t>as measured by P, </a:t>
            </a:r>
            <a:br>
              <a:rPr lang="en-US" sz="3600" dirty="0"/>
            </a:br>
            <a:r>
              <a:rPr lang="en-US" sz="3600" dirty="0"/>
              <a:t>improves with experience 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046AA-D108-8547-A526-9EA2F42E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5B71F-4036-5E4D-A36C-F452588AE54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210495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371F-A7B6-BB43-8205-26172219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DE919-2BB6-DC4E-9705-80615D65F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8"/>
            <a:ext cx="11222181" cy="4892632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3600" dirty="0"/>
              <a:t>The measure of success for estimation problems</a:t>
            </a:r>
          </a:p>
          <a:p>
            <a:pPr marL="777240" lvl="1" indent="-320040"/>
            <a:r>
              <a:rPr lang="en-US" sz="3600" dirty="0"/>
              <a:t>mean-squared error (MSE)</a:t>
            </a:r>
          </a:p>
          <a:p>
            <a:pPr marL="320040" indent="-320040"/>
            <a:r>
              <a:rPr lang="en-US" sz="3600" dirty="0"/>
              <a:t>Classification problems</a:t>
            </a:r>
          </a:p>
          <a:p>
            <a:pPr marL="777240" lvl="1" indent="-320040"/>
            <a:r>
              <a:rPr lang="en-US" sz="3600" dirty="0"/>
              <a:t>accuracy ratio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046AA-D108-8547-A526-9EA2F42E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5B71F-4036-5E4D-A36C-F452588AE54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952776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EUR/USD exchange rate as time series </a:t>
            </a:r>
            <a:br>
              <a:rPr lang="en-US" dirty="0"/>
            </a:br>
            <a:r>
              <a:rPr lang="en-US" dirty="0"/>
              <a:t>(monthly)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3D1463A-6E77-8A4C-8B65-5C9BB2801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3984" y="1614488"/>
            <a:ext cx="7464045" cy="4738687"/>
          </a:xfrm>
        </p:spPr>
      </p:pic>
    </p:spTree>
    <p:extLst>
      <p:ext uri="{BB962C8B-B14F-4D97-AF65-F5344CB8AC3E}">
        <p14:creationId xmlns:p14="http://schemas.microsoft.com/office/powerpoint/2010/main" val="2114296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15076"/>
          </a:xfrm>
        </p:spPr>
        <p:txBody>
          <a:bodyPr>
            <a:normAutofit/>
          </a:bodyPr>
          <a:lstStyle/>
          <a:p>
            <a:r>
              <a:rPr lang="en-US" dirty="0"/>
              <a:t>Sample data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6C1A1B-6894-974E-985D-3DF293C84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8740" y="1614488"/>
            <a:ext cx="7574533" cy="4738687"/>
          </a:xfrm>
        </p:spPr>
      </p:pic>
    </p:spTree>
    <p:extLst>
      <p:ext uri="{BB962C8B-B14F-4D97-AF65-F5344CB8AC3E}">
        <p14:creationId xmlns:p14="http://schemas.microsoft.com/office/powerpoint/2010/main" val="575225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15076"/>
          </a:xfrm>
        </p:spPr>
        <p:txBody>
          <a:bodyPr>
            <a:normAutofit/>
          </a:bodyPr>
          <a:lstStyle/>
          <a:p>
            <a:r>
              <a:rPr lang="en-US" dirty="0"/>
              <a:t>Sample data and cubic regression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D04935-375E-894A-91B4-3CC38FC894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956" y="1723231"/>
            <a:ext cx="7658100" cy="4521200"/>
          </a:xfrm>
        </p:spPr>
      </p:pic>
    </p:spTree>
    <p:extLst>
      <p:ext uri="{BB962C8B-B14F-4D97-AF65-F5344CB8AC3E}">
        <p14:creationId xmlns:p14="http://schemas.microsoft.com/office/powerpoint/2010/main" val="1863645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data and neural network approximation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02AB4F-9882-B547-8AF8-AA1AE174A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956" y="1723231"/>
            <a:ext cx="7658100" cy="4521200"/>
          </a:xfrm>
        </p:spPr>
      </p:pic>
    </p:spTree>
    <p:extLst>
      <p:ext uri="{BB962C8B-B14F-4D97-AF65-F5344CB8AC3E}">
        <p14:creationId xmlns:p14="http://schemas.microsoft.com/office/powerpoint/2010/main" val="4217576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MSE values against number of training epochs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AB85BF-963C-E549-A9A7-337F144F03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8206" y="1615281"/>
            <a:ext cx="7975600" cy="4737100"/>
          </a:xfrm>
        </p:spPr>
      </p:pic>
    </p:spTree>
    <p:extLst>
      <p:ext uri="{BB962C8B-B14F-4D97-AF65-F5344CB8AC3E}">
        <p14:creationId xmlns:p14="http://schemas.microsoft.com/office/powerpoint/2010/main" val="2924892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Regression lines for different highest degrees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29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539D92-E402-9348-97F2-438E19C82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956" y="1723231"/>
            <a:ext cx="7658100" cy="4521200"/>
          </a:xfrm>
        </p:spPr>
      </p:pic>
    </p:spTree>
    <p:extLst>
      <p:ext uri="{BB962C8B-B14F-4D97-AF65-F5344CB8AC3E}">
        <p14:creationId xmlns:p14="http://schemas.microsoft.com/office/powerpoint/2010/main" val="144194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zh-TW" altLang="en-US" dirty="0"/>
              <a:t>課程大綱 </a:t>
            </a:r>
            <a:r>
              <a:rPr lang="en-US" altLang="zh-TW" dirty="0"/>
              <a:t>(</a:t>
            </a:r>
            <a:r>
              <a:rPr lang="en-US" dirty="0"/>
              <a:t>Syllabus)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2800" dirty="0"/>
              <a:t>週次 </a:t>
            </a:r>
            <a:r>
              <a:rPr lang="en-US" altLang="zh-TW" sz="2800" dirty="0"/>
              <a:t>(Week)    </a:t>
            </a:r>
            <a:r>
              <a:rPr lang="zh-TW" altLang="en-US" sz="2800" dirty="0"/>
              <a:t>日期 </a:t>
            </a:r>
            <a:r>
              <a:rPr lang="en-US" altLang="zh-TW" sz="2800" dirty="0"/>
              <a:t>(Date)    </a:t>
            </a:r>
            <a:r>
              <a:rPr lang="zh-TW" altLang="en-US" sz="2800" dirty="0"/>
              <a:t>內容 </a:t>
            </a:r>
            <a:r>
              <a:rPr lang="en-US" altLang="zh-TW" sz="2800" dirty="0"/>
              <a:t>(Subject/Topics)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7   2021/11/09   </a:t>
            </a:r>
            <a:r>
              <a:rPr lang="zh-TW" altLang="en-US" sz="2800" dirty="0"/>
              <a:t>數據驅動財務金融 </a:t>
            </a:r>
            <a:r>
              <a:rPr lang="en-US" altLang="zh-TW" sz="2800" dirty="0"/>
              <a:t>(</a:t>
            </a:r>
            <a:r>
              <a:rPr lang="en-US" sz="2800" dirty="0"/>
              <a:t>Data-Driven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8   2021/11/16   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期中報告 </a:t>
            </a:r>
            <a:r>
              <a:rPr lang="en-US" altLang="zh-TW" sz="28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Midterm Project Report)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C00000"/>
                </a:solidFill>
              </a:rPr>
              <a:t>9   2021/11/23   </a:t>
            </a:r>
            <a:r>
              <a:rPr lang="zh-TW" altLang="en-US" sz="2800" dirty="0">
                <a:solidFill>
                  <a:srgbClr val="C00000"/>
                </a:solidFill>
              </a:rPr>
              <a:t>金融計量經濟學 </a:t>
            </a:r>
            <a:r>
              <a:rPr lang="en-US" altLang="zh-TW" sz="2800" dirty="0">
                <a:solidFill>
                  <a:srgbClr val="C00000"/>
                </a:solidFill>
              </a:rPr>
              <a:t>(</a:t>
            </a:r>
            <a:r>
              <a:rPr lang="en-US" sz="2800" dirty="0">
                <a:solidFill>
                  <a:srgbClr val="C00000"/>
                </a:solidFill>
              </a:rPr>
              <a:t>Financial Econometrics)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10   2021/11/30   </a:t>
            </a:r>
            <a:r>
              <a:rPr lang="zh-TW" altLang="en-US" sz="2800" dirty="0"/>
              <a:t>人工智慧優先金融 </a:t>
            </a:r>
            <a:r>
              <a:rPr lang="en-US" altLang="zh-TW" sz="2800" dirty="0"/>
              <a:t>(</a:t>
            </a:r>
            <a:r>
              <a:rPr lang="en-US" sz="2800" dirty="0"/>
              <a:t>AI-First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0070C0"/>
                </a:solidFill>
              </a:rPr>
              <a:t>11   2021/12/07   </a:t>
            </a:r>
            <a:r>
              <a:rPr lang="zh-TW" altLang="en-US" sz="2800" dirty="0">
                <a:solidFill>
                  <a:srgbClr val="0070C0"/>
                </a:solidFill>
              </a:rPr>
              <a:t>智慧金融量化分析產業實務 </a:t>
            </a:r>
            <a:br>
              <a:rPr lang="en-US" altLang="zh-TW" sz="2800" dirty="0">
                <a:solidFill>
                  <a:srgbClr val="0070C0"/>
                </a:solidFill>
              </a:rPr>
            </a:br>
            <a:r>
              <a:rPr lang="en-US" altLang="zh-TW" sz="2800" dirty="0">
                <a:solidFill>
                  <a:srgbClr val="0070C0"/>
                </a:solidFill>
              </a:rPr>
              <a:t>                                </a:t>
            </a:r>
            <a:r>
              <a:rPr lang="en-US" altLang="zh-TW" sz="2500" dirty="0">
                <a:solidFill>
                  <a:srgbClr val="0070C0"/>
                </a:solidFill>
              </a:rPr>
              <a:t>(</a:t>
            </a:r>
            <a:r>
              <a:rPr lang="en-US" sz="2500" dirty="0">
                <a:solidFill>
                  <a:srgbClr val="0070C0"/>
                </a:solidFill>
              </a:rPr>
              <a:t>Industry Practices of AI in Finance and Quantitative Analysis 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rgbClr val="7030A0"/>
                </a:solidFill>
              </a:rPr>
              <a:t>12   2021/12/14   </a:t>
            </a:r>
            <a:r>
              <a:rPr lang="zh-TW" altLang="en-US" sz="2800" dirty="0">
                <a:solidFill>
                  <a:srgbClr val="7030A0"/>
                </a:solidFill>
              </a:rPr>
              <a:t>智慧金融量化分析個案研究 </a:t>
            </a:r>
            <a:r>
              <a:rPr lang="en-US" sz="2800" dirty="0">
                <a:solidFill>
                  <a:srgbClr val="7030A0"/>
                </a:solidFill>
              </a:rPr>
              <a:t>II </a:t>
            </a:r>
            <a:br>
              <a:rPr lang="en-US" sz="2800" dirty="0">
                <a:solidFill>
                  <a:srgbClr val="7030A0"/>
                </a:solidFill>
              </a:rPr>
            </a:br>
            <a:r>
              <a:rPr lang="en-US" sz="2800" dirty="0">
                <a:solidFill>
                  <a:srgbClr val="7030A0"/>
                </a:solidFill>
              </a:rPr>
              <a:t>                                (Case Study on AI in Finance and Quantitative Analysis II)</a:t>
            </a:r>
          </a:p>
          <a:p>
            <a:pPr marL="0" indent="0">
              <a:spcAft>
                <a:spcPts val="1200"/>
              </a:spcAft>
              <a:buNone/>
            </a:pP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3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Sample data and DNN approximation </a:t>
            </a:r>
            <a:br>
              <a:rPr lang="en-US" dirty="0"/>
            </a:br>
            <a:r>
              <a:rPr lang="en-US" dirty="0"/>
              <a:t>(higher capacity)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F2D4E1-6BC9-1C46-BA4C-7E0BCEE05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956" y="1723231"/>
            <a:ext cx="7658100" cy="4521200"/>
          </a:xfrm>
        </p:spPr>
      </p:pic>
    </p:spTree>
    <p:extLst>
      <p:ext uri="{BB962C8B-B14F-4D97-AF65-F5344CB8AC3E}">
        <p14:creationId xmlns:p14="http://schemas.microsoft.com/office/powerpoint/2010/main" val="2827573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and validation data </a:t>
            </a:r>
            <a:br>
              <a:rPr lang="en-US" dirty="0"/>
            </a:br>
            <a:r>
              <a:rPr lang="en-US" dirty="0"/>
              <a:t>including regression 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E3CB19-C161-A146-A777-AAED23C4E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503" y="1614488"/>
            <a:ext cx="6145007" cy="4738687"/>
          </a:xfrm>
        </p:spPr>
      </p:pic>
    </p:spTree>
    <p:extLst>
      <p:ext uri="{BB962C8B-B14F-4D97-AF65-F5344CB8AC3E}">
        <p14:creationId xmlns:p14="http://schemas.microsoft.com/office/powerpoint/2010/main" val="1233119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 and validation data </a:t>
            </a:r>
            <a:br>
              <a:rPr lang="en-US" dirty="0"/>
            </a:br>
            <a:r>
              <a:rPr lang="en-US" dirty="0"/>
              <a:t>including DNN predictions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E711F9-BCC9-6D49-A533-D41FDDBA0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7835" y="1614488"/>
            <a:ext cx="6216342" cy="4738687"/>
          </a:xfrm>
        </p:spPr>
      </p:pic>
    </p:spTree>
    <p:extLst>
      <p:ext uri="{BB962C8B-B14F-4D97-AF65-F5344CB8AC3E}">
        <p14:creationId xmlns:p14="http://schemas.microsoft.com/office/powerpoint/2010/main" val="3661325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MSE values for DNN model </a:t>
            </a:r>
            <a:br>
              <a:rPr lang="en-US" dirty="0"/>
            </a:br>
            <a:r>
              <a:rPr lang="en-US" dirty="0"/>
              <a:t>on the training and validation data 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F6A919-72A0-AB44-B807-5DD62DF86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8206" y="1634331"/>
            <a:ext cx="7975600" cy="4699000"/>
          </a:xfrm>
        </p:spPr>
      </p:pic>
    </p:spTree>
    <p:extLst>
      <p:ext uri="{BB962C8B-B14F-4D97-AF65-F5344CB8AC3E}">
        <p14:creationId xmlns:p14="http://schemas.microsoft.com/office/powerpoint/2010/main" val="78276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Test data and predictions </a:t>
            </a:r>
            <a:br>
              <a:rPr lang="en-US" dirty="0"/>
            </a:br>
            <a:r>
              <a:rPr lang="en-US" dirty="0"/>
              <a:t>from OLS regression and the DNN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5A64E7-1849-DD4A-87B6-AA5975304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056" y="1723231"/>
            <a:ext cx="7835900" cy="4521200"/>
          </a:xfrm>
        </p:spPr>
      </p:pic>
    </p:spTree>
    <p:extLst>
      <p:ext uri="{BB962C8B-B14F-4D97-AF65-F5344CB8AC3E}">
        <p14:creationId xmlns:p14="http://schemas.microsoft.com/office/powerpoint/2010/main" val="19459612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0CBF4-6265-7945-BD1C-E1C52EE9B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315076"/>
          </a:xfrm>
        </p:spPr>
        <p:txBody>
          <a:bodyPr>
            <a:normAutofit fontScale="90000"/>
          </a:bodyPr>
          <a:lstStyle/>
          <a:p>
            <a:r>
              <a:rPr lang="en-US" dirty="0"/>
              <a:t>High bias and high variance OLS regression 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32A48-7A66-EC4E-A3E8-DDD6487A8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FB9FB-3B7C-A141-9BFA-0E072A75097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D979B4-5F6C-D944-92BC-8F055E312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956" y="1716881"/>
            <a:ext cx="7658100" cy="4533900"/>
          </a:xfrm>
        </p:spPr>
      </p:pic>
    </p:spTree>
    <p:extLst>
      <p:ext uri="{BB962C8B-B14F-4D97-AF65-F5344CB8AC3E}">
        <p14:creationId xmlns:p14="http://schemas.microsoft.com/office/powerpoint/2010/main" val="20513468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461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Quant Finance </a:t>
            </a:r>
            <a:r>
              <a:rPr lang="en-US" dirty="0" err="1">
                <a:solidFill>
                  <a:schemeClr val="accent1"/>
                </a:solidFill>
              </a:rPr>
              <a:t>PyData</a:t>
            </a:r>
            <a:r>
              <a:rPr lang="en-US" dirty="0">
                <a:solidFill>
                  <a:schemeClr val="accent1"/>
                </a:solidFill>
              </a:rPr>
              <a:t> Stack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000" y="846138"/>
            <a:ext cx="7658000" cy="57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10408" y="6597353"/>
            <a:ext cx="75711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Source: http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nbviewer.jupyter.org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/format/slides/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github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quantopian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/blob/master/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pyfolio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/examples/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overview_slides.ipynb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#/5</a:t>
            </a:r>
          </a:p>
        </p:txBody>
      </p:sp>
    </p:spTree>
    <p:extLst>
      <p:ext uri="{BB962C8B-B14F-4D97-AF65-F5344CB8AC3E}">
        <p14:creationId xmlns:p14="http://schemas.microsoft.com/office/powerpoint/2010/main" val="33990334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663050"/>
          </a:xfrm>
        </p:spPr>
        <p:txBody>
          <a:bodyPr>
            <a:noAutofit/>
          </a:bodyPr>
          <a:lstStyle/>
          <a:p>
            <a:r>
              <a:rPr lang="en-US" sz="3200" dirty="0"/>
              <a:t>Yves </a:t>
            </a:r>
            <a:r>
              <a:rPr lang="en-US" sz="3200" dirty="0" err="1"/>
              <a:t>Hilpisch</a:t>
            </a:r>
            <a:r>
              <a:rPr lang="en-US" sz="3200" dirty="0"/>
              <a:t> (2020), </a:t>
            </a:r>
            <a:br>
              <a:rPr lang="en-US" sz="3200" dirty="0"/>
            </a:br>
            <a:r>
              <a:rPr lang="en-US" sz="3600" dirty="0">
                <a:solidFill>
                  <a:srgbClr val="FF0000"/>
                </a:solidFill>
              </a:rPr>
              <a:t>Artificial Intelligence in Finance: 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A Python-Based Guide</a:t>
            </a:r>
            <a:r>
              <a:rPr lang="en-US" sz="3200" dirty="0"/>
              <a:t>, </a:t>
            </a:r>
            <a:br>
              <a:rPr lang="en-US" sz="3200" dirty="0"/>
            </a:br>
            <a:r>
              <a:rPr lang="en-US" sz="2400" dirty="0"/>
              <a:t>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D198D-8FBC-0246-87BA-DA0DA4519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24" y="1951892"/>
            <a:ext cx="3517940" cy="4610352"/>
          </a:xfrm>
          <a:prstGeom prst="rect">
            <a:avLst/>
          </a:prstGeom>
        </p:spPr>
      </p:pic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3"/>
              </a:rPr>
              <a:t>https://www.amazon.com/Artificial-Intelligence-Finance-Python-Based-Guide/dp/1492055433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93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306A9B-8C06-B54A-9086-0439A496E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69" y="767145"/>
            <a:ext cx="10218172" cy="5844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91870"/>
          </a:xfrm>
        </p:spPr>
        <p:txBody>
          <a:bodyPr>
            <a:noAutofit/>
          </a:bodyPr>
          <a:lstStyle/>
          <a:p>
            <a:r>
              <a:rPr lang="en-US" sz="2400" dirty="0"/>
              <a:t>Yves </a:t>
            </a:r>
            <a:r>
              <a:rPr lang="en-US" sz="2400" dirty="0" err="1"/>
              <a:t>Hilpisch</a:t>
            </a:r>
            <a:r>
              <a:rPr lang="en-US" sz="2400" dirty="0"/>
              <a:t> (2020), </a:t>
            </a:r>
            <a:r>
              <a:rPr lang="en-US" sz="2400" dirty="0">
                <a:solidFill>
                  <a:srgbClr val="FF0000"/>
                </a:solidFill>
              </a:rPr>
              <a:t>Artificial Intelligence in Finance: A Python-Based Guide</a:t>
            </a:r>
            <a:r>
              <a:rPr lang="en-US" sz="2400" dirty="0"/>
              <a:t>, 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38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sz="1000" dirty="0">
                <a:hlinkClick r:id="rId3"/>
              </a:rPr>
              <a:t>https://github.com/yhilpisch/aiif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CEB7B4-5F1E-DC41-AEEA-81C329C3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246" y="3340540"/>
            <a:ext cx="2098634" cy="27503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68083-EC99-664A-8BB3-0D375A61ADC0}"/>
              </a:ext>
            </a:extLst>
          </p:cNvPr>
          <p:cNvSpPr txBox="1"/>
          <p:nvPr/>
        </p:nvSpPr>
        <p:spPr>
          <a:xfrm>
            <a:off x="3168161" y="726975"/>
            <a:ext cx="4375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https://github.com/yhilpisch/aiif</a:t>
            </a:r>
          </a:p>
        </p:txBody>
      </p:sp>
    </p:spTree>
    <p:extLst>
      <p:ext uri="{BB962C8B-B14F-4D97-AF65-F5344CB8AC3E}">
        <p14:creationId xmlns:p14="http://schemas.microsoft.com/office/powerpoint/2010/main" val="3415988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243A-0B2B-7347-B8C7-40D9ABCDF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591870"/>
          </a:xfrm>
        </p:spPr>
        <p:txBody>
          <a:bodyPr>
            <a:noAutofit/>
          </a:bodyPr>
          <a:lstStyle/>
          <a:p>
            <a:r>
              <a:rPr lang="en-US" sz="2400" dirty="0"/>
              <a:t>Yves </a:t>
            </a:r>
            <a:r>
              <a:rPr lang="en-US" sz="2400" dirty="0" err="1"/>
              <a:t>Hilpisch</a:t>
            </a:r>
            <a:r>
              <a:rPr lang="en-US" sz="2400" dirty="0"/>
              <a:t> (2020), </a:t>
            </a:r>
            <a:r>
              <a:rPr lang="en-US" sz="2400" dirty="0">
                <a:solidFill>
                  <a:srgbClr val="FF0000"/>
                </a:solidFill>
              </a:rPr>
              <a:t>Artificial Intelligence in Finance: A Python-Based Guide</a:t>
            </a:r>
            <a:r>
              <a:rPr lang="en-US" sz="2400" dirty="0"/>
              <a:t>, O’Reilly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809B1-0F46-1942-9387-27D7FCB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39</a:t>
            </a:fld>
            <a:endParaRPr lang="en-US"/>
          </a:p>
        </p:txBody>
      </p:sp>
      <p:sp>
        <p:nvSpPr>
          <p:cNvPr id="7" name="矩形 4">
            <a:extLst>
              <a:ext uri="{FF2B5EF4-FFF2-40B4-BE49-F238E27FC236}">
                <a16:creationId xmlns:a16="http://schemas.microsoft.com/office/drawing/2014/main" id="{C6B67204-23D9-5C4D-8DFB-9A6E9B89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691" y="6611940"/>
            <a:ext cx="813261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1000" dirty="0">
                <a:solidFill>
                  <a:srgbClr val="BFBFBF"/>
                </a:solidFill>
              </a:rPr>
              <a:t>Source: </a:t>
            </a:r>
            <a:r>
              <a:rPr lang="en-US" altLang="zh-TW" sz="1000" dirty="0">
                <a:solidFill>
                  <a:srgbClr val="BFBFBF"/>
                </a:solidFill>
                <a:hlinkClick r:id="rId2"/>
              </a:rPr>
              <a:t>https://github.com/yhilpisch/aiif/tree/main/code</a:t>
            </a:r>
            <a:endParaRPr lang="en-US" altLang="zh-TW" sz="1000" dirty="0">
              <a:solidFill>
                <a:srgbClr val="BFBFB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6E88E-2946-E944-881D-2F168DE49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924" y="726975"/>
            <a:ext cx="10189216" cy="5835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CEB7B4-5F1E-DC41-AEEA-81C329C39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154" y="2578551"/>
            <a:ext cx="3043677" cy="39888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568083-EC99-664A-8BB3-0D375A61ADC0}"/>
              </a:ext>
            </a:extLst>
          </p:cNvPr>
          <p:cNvSpPr txBox="1"/>
          <p:nvPr/>
        </p:nvSpPr>
        <p:spPr>
          <a:xfrm>
            <a:off x="2992315" y="1590119"/>
            <a:ext cx="75056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https://github.com/yhilpisch/aiif/tree/main/code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732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DA260-D82C-834A-A2BC-FCBAD5A4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07394"/>
            <a:ext cx="11222181" cy="903987"/>
          </a:xfrm>
        </p:spPr>
        <p:txBody>
          <a:bodyPr>
            <a:normAutofit/>
          </a:bodyPr>
          <a:lstStyle/>
          <a:p>
            <a:r>
              <a:rPr lang="zh-TW" altLang="en-US" dirty="0"/>
              <a:t>課程大綱 </a:t>
            </a:r>
            <a:r>
              <a:rPr lang="en-US" altLang="zh-TW" dirty="0"/>
              <a:t>(</a:t>
            </a:r>
            <a:r>
              <a:rPr lang="en-US" dirty="0"/>
              <a:t>Syllabus)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F60FD-04E7-6242-8CFB-A2F0A9F5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039092"/>
            <a:ext cx="11222181" cy="5683804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zh-TW" altLang="en-US" sz="2800" dirty="0"/>
              <a:t>週次 </a:t>
            </a:r>
            <a:r>
              <a:rPr lang="en-US" altLang="zh-TW" sz="2800" dirty="0"/>
              <a:t>(Week)    </a:t>
            </a:r>
            <a:r>
              <a:rPr lang="zh-TW" altLang="en-US" sz="2800" dirty="0"/>
              <a:t>日期 </a:t>
            </a:r>
            <a:r>
              <a:rPr lang="en-US" altLang="zh-TW" sz="2800" dirty="0"/>
              <a:t>(Date)    </a:t>
            </a:r>
            <a:r>
              <a:rPr lang="zh-TW" altLang="en-US" sz="2800" dirty="0"/>
              <a:t>內容 </a:t>
            </a:r>
            <a:r>
              <a:rPr lang="en-US" altLang="zh-TW" sz="2800" dirty="0"/>
              <a:t>(Subject/Topics)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zh-TW" sz="2800" dirty="0"/>
              <a:t>13   2021/12/21   </a:t>
            </a:r>
            <a:r>
              <a:rPr lang="zh-TW" altLang="en-US" sz="2800" dirty="0"/>
              <a:t>財務金融深度學習</a:t>
            </a:r>
            <a:r>
              <a:rPr lang="en-US" altLang="zh-TW" sz="2800" dirty="0"/>
              <a:t>(</a:t>
            </a:r>
            <a:r>
              <a:rPr lang="en-US" sz="2800" dirty="0"/>
              <a:t>Deep Learning in Finance); </a:t>
            </a:r>
            <a:br>
              <a:rPr lang="en-US" sz="2800" dirty="0"/>
            </a:br>
            <a:r>
              <a:rPr lang="en-US" sz="2800" dirty="0"/>
              <a:t>                                </a:t>
            </a:r>
            <a:r>
              <a:rPr lang="zh-TW" altLang="en-US" sz="2800" dirty="0"/>
              <a:t>財務金融強化學習 </a:t>
            </a:r>
            <a:r>
              <a:rPr lang="en-US" altLang="zh-TW" sz="2800" dirty="0"/>
              <a:t>(</a:t>
            </a:r>
            <a:r>
              <a:rPr lang="en-US" sz="2800" dirty="0"/>
              <a:t>Reinforcement Learning in Finance)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/>
              <a:t>14   2021/12/28   </a:t>
            </a:r>
            <a:r>
              <a:rPr lang="zh-TW" altLang="en-US" sz="2800" dirty="0"/>
              <a:t>演算法交易 </a:t>
            </a:r>
            <a:r>
              <a:rPr lang="en-US" altLang="zh-TW" sz="2800" dirty="0"/>
              <a:t>(</a:t>
            </a:r>
            <a:r>
              <a:rPr lang="en-US" sz="2800" dirty="0"/>
              <a:t>Algorithmic Trading); </a:t>
            </a:r>
            <a:br>
              <a:rPr lang="en-US" sz="2800" dirty="0"/>
            </a:br>
            <a:r>
              <a:rPr lang="en-US" sz="2800" dirty="0"/>
              <a:t>                                </a:t>
            </a:r>
            <a:r>
              <a:rPr lang="zh-TW" altLang="en-US" sz="2800" dirty="0"/>
              <a:t>風險管理 </a:t>
            </a:r>
            <a:r>
              <a:rPr lang="en-US" altLang="zh-TW" sz="2800" dirty="0"/>
              <a:t>(</a:t>
            </a:r>
            <a:r>
              <a:rPr lang="en-US" sz="2800" dirty="0"/>
              <a:t>Risk Management); </a:t>
            </a:r>
            <a:br>
              <a:rPr lang="en-US" sz="2800" dirty="0"/>
            </a:br>
            <a:r>
              <a:rPr lang="en-US" sz="2800" dirty="0"/>
              <a:t>                                </a:t>
            </a:r>
            <a:r>
              <a:rPr lang="zh-TW" altLang="en-US" sz="2800" dirty="0"/>
              <a:t>交易機器人與基於事件的回測 </a:t>
            </a:r>
            <a:br>
              <a:rPr lang="en-US" altLang="zh-TW" sz="2800" dirty="0"/>
            </a:br>
            <a:r>
              <a:rPr lang="en-US" altLang="zh-TW" sz="2800" dirty="0"/>
              <a:t>                                (</a:t>
            </a:r>
            <a:r>
              <a:rPr lang="en-US" sz="2800" dirty="0"/>
              <a:t>Trading Bot and Event-Based </a:t>
            </a:r>
            <a:r>
              <a:rPr lang="en-US" sz="2800" dirty="0" err="1"/>
              <a:t>Backtesting</a:t>
            </a:r>
            <a:r>
              <a:rPr lang="en-US" sz="2800" dirty="0"/>
              <a:t>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15   2022/01/04   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期末報告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 (Final Project Report I)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16   2022/01/11   </a:t>
            </a:r>
            <a:r>
              <a:rPr lang="zh-TW" altLang="en-US" sz="2800" dirty="0">
                <a:solidFill>
                  <a:schemeClr val="accent2">
                    <a:lumMod val="75000"/>
                  </a:schemeClr>
                </a:solidFill>
              </a:rPr>
              <a:t>期末報告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II (Final Project Report II)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17   2022/01/18   </a:t>
            </a:r>
            <a:r>
              <a:rPr lang="zh-TW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學生自主學習 </a:t>
            </a:r>
            <a:r>
              <a:rPr lang="en-US" altLang="zh-TW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Self-learning)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18   2022/01/25   </a:t>
            </a:r>
            <a:r>
              <a:rPr lang="zh-TW" alt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學生自主學習 </a:t>
            </a:r>
            <a:r>
              <a:rPr lang="en-US" altLang="zh-TW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Self-learning)</a:t>
            </a:r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0E0B2-0864-5F44-9C79-2EC8070A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C0774D-A256-BA43-877D-8F5FD06E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194" y="137553"/>
            <a:ext cx="962066" cy="6206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EE8C73-3AA1-EA46-A8F6-0F326BF9E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086" y="811230"/>
            <a:ext cx="964282" cy="23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73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5341D1-2899-264F-ACE1-165D4AF4B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29024"/>
            <a:ext cx="9144000" cy="55413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>
                <a:solidFill>
                  <a:schemeClr val="accent1"/>
                </a:solidFill>
              </a:rPr>
              <a:t>Python in Google Colab (Python101)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4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5"/>
              </a:rPr>
              <a:t>https://tinyurl.com/aintpupython101</a:t>
            </a:r>
            <a:endParaRPr lang="en-US" dirty="0"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217530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2142D2-3D74-E746-AF4F-F845C8CB7B98}"/>
              </a:ext>
            </a:extLst>
          </p:cNvPr>
          <p:cNvSpPr/>
          <p:nvPr/>
        </p:nvSpPr>
        <p:spPr>
          <a:xfrm>
            <a:off x="1631504" y="662843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https://colab.research.google.com/drive/1FEG6DnGvwfUbeo4zJ1zTunjMqf2RkCrT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4"/>
              </a:rPr>
              <a:t>https://tinyurl.com/aintpupython101</a:t>
            </a:r>
            <a:endParaRPr lang="en-US" dirty="0">
              <a:hlinkClick r:id="rId5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98233-F0F3-3044-906F-D65419AD47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0584" y="1012433"/>
            <a:ext cx="10196573" cy="547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65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7D406-8AD1-AD49-BAFF-9DBE67BAD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049" y="662845"/>
            <a:ext cx="10724236" cy="58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133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FC8E1-7024-1341-A03C-C4F139F15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05" y="662845"/>
            <a:ext cx="10739779" cy="582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782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167F0-3721-DF47-BB21-64BFA1FFFA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15" y="662844"/>
            <a:ext cx="10632757" cy="581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78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45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F4EBBC-766E-D548-ADA7-1AD71B4CB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55" y="620264"/>
            <a:ext cx="10859678" cy="589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58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F8967-8DCA-1E4B-A032-552FD0B03D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499" y="645199"/>
            <a:ext cx="10843647" cy="591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53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47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C50D5-2C79-1344-9758-9163A8682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475" y="613238"/>
            <a:ext cx="10698037" cy="587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09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68087-2521-AF4C-9462-31B089E6E24B}"/>
              </a:ext>
            </a:extLst>
          </p:cNvPr>
          <p:cNvSpPr txBox="1"/>
          <p:nvPr/>
        </p:nvSpPr>
        <p:spPr>
          <a:xfrm>
            <a:off x="211611" y="909237"/>
            <a:ext cx="10217687" cy="535531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create_dnn_model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hl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hu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256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 Function to create 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Keras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 DNN model.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Parameters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==========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hl: int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number of hidden layers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hu: int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number of hidden units (per layer)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'''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pPr lvl="1"/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Sequential()</a:t>
            </a:r>
          </a:p>
          <a:p>
            <a:pPr lvl="1"/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_ </a:t>
            </a:r>
            <a:r>
              <a:rPr lang="en-US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(hl):</a:t>
            </a:r>
          </a:p>
          <a:p>
            <a:pPr lvl="2"/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model.add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(Dense(hu, activation=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relu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input_dim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model.add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(Dense(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activation=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'linear'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pPr lvl="1"/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</a:t>
            </a:r>
            <a:r>
              <a:rPr lang="en-US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compile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(loss=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mse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optimizer=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rmsprop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pPr lvl="1"/>
            <a:r>
              <a:rPr lang="en-US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model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 = </a:t>
            </a: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create_dnn_model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b="0" dirty="0">
                <a:solidFill>
                  <a:srgbClr val="09885A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model.summary</a:t>
            </a:r>
            <a:r>
              <a:rPr lang="en-US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2B6B94-5AAA-8F40-8F93-E0550858B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065" y="886963"/>
            <a:ext cx="5503431" cy="295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22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49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F9078-B219-4446-8305-0FFCD161F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66" y="613996"/>
            <a:ext cx="10834255" cy="592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9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A975-0CDB-B44E-BBD7-7E1EC886D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447" y="274638"/>
            <a:ext cx="10003349" cy="6245225"/>
          </a:xfrm>
        </p:spPr>
        <p:txBody>
          <a:bodyPr/>
          <a:lstStyle/>
          <a:p>
            <a:r>
              <a:rPr lang="en-US" sz="9600" dirty="0">
                <a:solidFill>
                  <a:srgbClr val="C00000"/>
                </a:solidFill>
              </a:rPr>
              <a:t>Financial Econometrics</a:t>
            </a:r>
            <a:br>
              <a:rPr lang="en-US" sz="9600" dirty="0">
                <a:solidFill>
                  <a:srgbClr val="C00000"/>
                </a:solidFill>
              </a:rPr>
            </a:br>
            <a:r>
              <a:rPr lang="en-US" sz="9600" dirty="0">
                <a:solidFill>
                  <a:srgbClr val="C00000"/>
                </a:solidFill>
              </a:rPr>
              <a:t>and </a:t>
            </a:r>
            <a:br>
              <a:rPr lang="en-US" sz="9600" dirty="0">
                <a:solidFill>
                  <a:srgbClr val="C00000"/>
                </a:solidFill>
              </a:rPr>
            </a:br>
            <a:r>
              <a:rPr lang="en-US" sz="9600" dirty="0">
                <a:solidFill>
                  <a:srgbClr val="C00000"/>
                </a:solidFill>
              </a:rPr>
              <a:t>Machine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0F66E-4DE7-D744-B853-E71763365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85765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E4D0-7C8A-FC47-A123-C137BC66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4488C-161F-514B-8FF5-CF5173A03E8D}" type="slidenum">
              <a:rPr lang="en-US" smtClean="0"/>
              <a:t>50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7B0BFA-42C5-EA40-A731-7028995E2CF9}"/>
              </a:ext>
            </a:extLst>
          </p:cNvPr>
          <p:cNvSpPr txBox="1">
            <a:spLocks/>
          </p:cNvSpPr>
          <p:nvPr/>
        </p:nvSpPr>
        <p:spPr bwMode="auto">
          <a:xfrm>
            <a:off x="1981200" y="1"/>
            <a:ext cx="8229600" cy="66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新細明體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Python in Google </a:t>
            </a:r>
            <a:r>
              <a:rPr lang="en-US" dirty="0" err="1">
                <a:solidFill>
                  <a:schemeClr val="accent1"/>
                </a:solidFill>
              </a:rPr>
              <a:t>Colab</a:t>
            </a:r>
            <a:r>
              <a:rPr lang="en-US" dirty="0">
                <a:solidFill>
                  <a:schemeClr val="accent1"/>
                </a:solidFill>
              </a:rPr>
              <a:t> (Python101)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555BB-BBA1-FC4B-8130-DD23478D3444}"/>
              </a:ext>
            </a:extLst>
          </p:cNvPr>
          <p:cNvSpPr/>
          <p:nvPr/>
        </p:nvSpPr>
        <p:spPr>
          <a:xfrm>
            <a:off x="4253189" y="6488668"/>
            <a:ext cx="3682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atin typeface="Calibri" charset="0"/>
                <a:ea typeface="標楷體" charset="-120"/>
                <a:hlinkClick r:id="rId3"/>
              </a:rPr>
              <a:t>https://tinyurl.com/aintpupython101</a:t>
            </a:r>
            <a:endParaRPr lang="en-US" dirty="0">
              <a:hlinkClick r:id="rId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CC719C-0270-8F44-9AF7-69CD7E10C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348" y="661037"/>
            <a:ext cx="10640291" cy="582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175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29208"/>
            <a:ext cx="11222181" cy="1210656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1"/>
                </a:solidFill>
              </a:rPr>
              <a:t>Summary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239864"/>
            <a:ext cx="11222181" cy="5217907"/>
          </a:xfrm>
        </p:spPr>
        <p:txBody>
          <a:bodyPr>
            <a:normAutofit fontScale="92500" lnSpcReduction="20000"/>
          </a:bodyPr>
          <a:lstStyle/>
          <a:p>
            <a:pPr indent="-411480"/>
            <a:r>
              <a:rPr lang="en-US" sz="4400" dirty="0"/>
              <a:t>Financial Econometrics</a:t>
            </a:r>
          </a:p>
          <a:p>
            <a:pPr lvl="1" indent="-411480"/>
            <a:r>
              <a:rPr lang="en-US" sz="4000" dirty="0"/>
              <a:t>Financial Theories</a:t>
            </a:r>
          </a:p>
          <a:p>
            <a:pPr lvl="1" indent="-411480"/>
            <a:r>
              <a:rPr lang="en-US" sz="4000" dirty="0"/>
              <a:t>OLS Regression</a:t>
            </a:r>
          </a:p>
          <a:p>
            <a:pPr indent="-411480"/>
            <a:r>
              <a:rPr lang="en-US" sz="4400" dirty="0"/>
              <a:t>Machine Learning</a:t>
            </a:r>
          </a:p>
          <a:p>
            <a:pPr lvl="1" indent="-411480"/>
            <a:r>
              <a:rPr lang="en-US" sz="4000" dirty="0"/>
              <a:t>Learning</a:t>
            </a:r>
          </a:p>
          <a:p>
            <a:pPr lvl="1" indent="-411480"/>
            <a:r>
              <a:rPr lang="en-US" sz="4000" dirty="0"/>
              <a:t>Evaluation</a:t>
            </a:r>
          </a:p>
          <a:p>
            <a:pPr lvl="1" indent="-411480"/>
            <a:r>
              <a:rPr lang="en-US" sz="4000" dirty="0"/>
              <a:t>Bias and variance</a:t>
            </a:r>
          </a:p>
          <a:p>
            <a:pPr lvl="1" indent="-411480"/>
            <a:r>
              <a:rPr lang="en-US" sz="4000" dirty="0"/>
              <a:t>Cross-validation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0134325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872061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389" y="1007165"/>
            <a:ext cx="11123222" cy="551269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Yves </a:t>
            </a:r>
            <a:r>
              <a:rPr lang="en-US" sz="2400" b="0" dirty="0" err="1"/>
              <a:t>Hilpisch</a:t>
            </a:r>
            <a:r>
              <a:rPr lang="en-US" sz="2400" b="0" dirty="0"/>
              <a:t> (2020), Artificial Intelligence in Finance: A Python-Based Guide, O’Reilly Media, </a:t>
            </a:r>
            <a:r>
              <a:rPr lang="en-US" sz="2400" b="0" dirty="0">
                <a:hlinkClick r:id="rId2"/>
              </a:rPr>
              <a:t>https://github.com/yhilpisch/aiif</a:t>
            </a:r>
            <a:r>
              <a:rPr lang="en-US" sz="2400" b="0" dirty="0"/>
              <a:t> 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Chris Brooks (2019), Introductory Econometrics for Finance, 4th Edition, Cambridge University Press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Oliver Linton (2019), Financial Econometrics: Models and Methods, Cambridge University Press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Tom Mitchell (1997), Machine Learning, McGraw-Hill.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0" dirty="0"/>
              <a:t>Min-</a:t>
            </a:r>
            <a:r>
              <a:rPr lang="en-US" sz="2400" b="0" dirty="0" err="1"/>
              <a:t>Yuh</a:t>
            </a:r>
            <a:r>
              <a:rPr lang="en-US" sz="2400" b="0" dirty="0"/>
              <a:t> Day (2021), Python 101, </a:t>
            </a:r>
            <a:r>
              <a:rPr lang="en-US" sz="2400" b="0" dirty="0">
                <a:hlinkClick r:id="rId3"/>
              </a:rPr>
              <a:t>https://tinyurl.com/aintpupython101</a:t>
            </a: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400" b="0" dirty="0"/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endParaRPr lang="en-US" sz="2400" b="0" dirty="0"/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2400" b="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zh-TW" alt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C9E75-97FD-45D9-8ED3-955348887BB1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833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DC001-4BD8-A14C-9629-FE69684E4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47994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C00000"/>
                </a:solidFill>
              </a:rPr>
              <a:t>Financial Econometrics and </a:t>
            </a:r>
            <a:br>
              <a:rPr lang="en-US" sz="6000" dirty="0">
                <a:solidFill>
                  <a:srgbClr val="C00000"/>
                </a:solidFill>
              </a:rPr>
            </a:br>
            <a:r>
              <a:rPr lang="en-US" sz="6000" dirty="0">
                <a:solidFill>
                  <a:srgbClr val="C00000"/>
                </a:solidFill>
              </a:rPr>
              <a:t>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9D8C3-3689-A849-99A5-186F7EE5C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781304"/>
            <a:ext cx="11222181" cy="4738255"/>
          </a:xfrm>
        </p:spPr>
        <p:txBody>
          <a:bodyPr>
            <a:normAutofit fontScale="85000" lnSpcReduction="20000"/>
          </a:bodyPr>
          <a:lstStyle/>
          <a:p>
            <a:pPr indent="-411480"/>
            <a:r>
              <a:rPr lang="en-US" sz="4400" dirty="0">
                <a:solidFill>
                  <a:srgbClr val="C00000"/>
                </a:solidFill>
              </a:rPr>
              <a:t>Financial Econometrics</a:t>
            </a:r>
          </a:p>
          <a:p>
            <a:pPr lvl="1" indent="-411480"/>
            <a:r>
              <a:rPr lang="en-US" sz="4000" dirty="0">
                <a:solidFill>
                  <a:srgbClr val="C00000"/>
                </a:solidFill>
              </a:rPr>
              <a:t>Financial Theories</a:t>
            </a:r>
          </a:p>
          <a:p>
            <a:pPr lvl="1" indent="-411480"/>
            <a:r>
              <a:rPr lang="en-US" sz="4000" dirty="0">
                <a:solidFill>
                  <a:srgbClr val="C00000"/>
                </a:solidFill>
              </a:rPr>
              <a:t>OLS Regression</a:t>
            </a:r>
          </a:p>
          <a:p>
            <a:pPr indent="-411480"/>
            <a:r>
              <a:rPr lang="en-US" sz="4400" dirty="0">
                <a:solidFill>
                  <a:srgbClr val="C00000"/>
                </a:solidFill>
              </a:rPr>
              <a:t>Machine Learning</a:t>
            </a:r>
          </a:p>
          <a:p>
            <a:pPr lvl="1" indent="-411480"/>
            <a:r>
              <a:rPr lang="en-US" sz="4000" dirty="0">
                <a:solidFill>
                  <a:srgbClr val="C00000"/>
                </a:solidFill>
              </a:rPr>
              <a:t>Learning</a:t>
            </a:r>
          </a:p>
          <a:p>
            <a:pPr lvl="1" indent="-411480"/>
            <a:r>
              <a:rPr lang="en-US" sz="4000" dirty="0">
                <a:solidFill>
                  <a:srgbClr val="C00000"/>
                </a:solidFill>
              </a:rPr>
              <a:t>Evaluation</a:t>
            </a:r>
          </a:p>
          <a:p>
            <a:pPr lvl="1" indent="-411480"/>
            <a:r>
              <a:rPr lang="en-US" sz="4000" dirty="0">
                <a:solidFill>
                  <a:srgbClr val="C00000"/>
                </a:solidFill>
              </a:rPr>
              <a:t>Bias and variance</a:t>
            </a:r>
          </a:p>
          <a:p>
            <a:pPr lvl="1" indent="-411480"/>
            <a:r>
              <a:rPr lang="en-US" sz="4000" dirty="0">
                <a:solidFill>
                  <a:srgbClr val="C00000"/>
                </a:solidFill>
              </a:rPr>
              <a:t>Cross-validation</a:t>
            </a:r>
          </a:p>
          <a:p>
            <a:pPr indent="-411480"/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8B708-7C6A-4943-8E46-7C6C249D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50123-75EF-2B41-83A3-29D11F922CF5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2002790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371F-A7B6-BB43-8205-261722192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5"/>
            <a:ext cx="11222181" cy="1034790"/>
          </a:xfrm>
        </p:spPr>
        <p:txBody>
          <a:bodyPr/>
          <a:lstStyle/>
          <a:p>
            <a:r>
              <a:rPr lang="en-US" dirty="0"/>
              <a:t>Financial Econometrics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DE919-2BB6-DC4E-9705-80615D65F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169895"/>
            <a:ext cx="11222181" cy="5183405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3600" dirty="0"/>
              <a:t>The discipline at the intersection of </a:t>
            </a:r>
            <a:br>
              <a:rPr lang="en-US" sz="3600" dirty="0"/>
            </a:br>
            <a:r>
              <a:rPr lang="en-US" sz="3600" dirty="0">
                <a:solidFill>
                  <a:srgbClr val="C00000"/>
                </a:solidFill>
              </a:rPr>
              <a:t>mathematics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C00000"/>
                </a:solidFill>
              </a:rPr>
              <a:t>statistics</a:t>
            </a:r>
            <a:r>
              <a:rPr lang="en-US" sz="3600" dirty="0"/>
              <a:t>, and </a:t>
            </a:r>
            <a:r>
              <a:rPr lang="en-US" sz="3600" dirty="0">
                <a:solidFill>
                  <a:srgbClr val="C00000"/>
                </a:solidFill>
              </a:rPr>
              <a:t>finance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that applies such methods to </a:t>
            </a:r>
            <a:r>
              <a:rPr lang="en-US" sz="3600" dirty="0">
                <a:solidFill>
                  <a:schemeClr val="accent1"/>
                </a:solidFill>
              </a:rPr>
              <a:t>financial market data </a:t>
            </a:r>
            <a:br>
              <a:rPr lang="en-US" sz="3600" dirty="0">
                <a:solidFill>
                  <a:schemeClr val="accent1"/>
                </a:solidFill>
              </a:rPr>
            </a:br>
            <a:r>
              <a:rPr lang="en-US" sz="3600" dirty="0"/>
              <a:t>is typically called </a:t>
            </a:r>
            <a:r>
              <a:rPr lang="en-US" sz="3600" dirty="0">
                <a:solidFill>
                  <a:srgbClr val="FF0000"/>
                </a:solidFill>
              </a:rPr>
              <a:t>financial econometrics</a:t>
            </a:r>
            <a:r>
              <a:rPr lang="en-US" sz="36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046AA-D108-8547-A526-9EA2F42E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5B71F-4036-5E4D-A36C-F452588AE54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8049EA5-1272-9649-9EE9-E87950B79AF0}"/>
              </a:ext>
            </a:extLst>
          </p:cNvPr>
          <p:cNvSpPr/>
          <p:nvPr/>
        </p:nvSpPr>
        <p:spPr>
          <a:xfrm>
            <a:off x="3260676" y="4425295"/>
            <a:ext cx="2645230" cy="2185060"/>
          </a:xfrm>
          <a:prstGeom prst="ellipse">
            <a:avLst/>
          </a:prstGeom>
          <a:solidFill>
            <a:srgbClr val="A9D18E">
              <a:alpha val="50196"/>
            </a:srgb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Mathematics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372378-3D1B-B742-929D-F9A18A2FA494}"/>
              </a:ext>
            </a:extLst>
          </p:cNvPr>
          <p:cNvSpPr/>
          <p:nvPr/>
        </p:nvSpPr>
        <p:spPr>
          <a:xfrm>
            <a:off x="5755484" y="4443224"/>
            <a:ext cx="2645230" cy="2185060"/>
          </a:xfrm>
          <a:prstGeom prst="ellipse">
            <a:avLst/>
          </a:prstGeom>
          <a:solidFill>
            <a:srgbClr val="A9D18E">
              <a:alpha val="50196"/>
            </a:srgb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Statistics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1BC4F5-31F3-3247-AED0-7FE234568FD9}"/>
              </a:ext>
            </a:extLst>
          </p:cNvPr>
          <p:cNvSpPr/>
          <p:nvPr/>
        </p:nvSpPr>
        <p:spPr>
          <a:xfrm>
            <a:off x="4508080" y="3441984"/>
            <a:ext cx="2645230" cy="2185060"/>
          </a:xfrm>
          <a:prstGeom prst="ellipse">
            <a:avLst/>
          </a:prstGeom>
          <a:solidFill>
            <a:srgbClr val="A9D18E">
              <a:alpha val="50196"/>
            </a:srgb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Finance</a:t>
            </a:r>
          </a:p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157D3F-1889-C842-8952-AC59221DDFB1}"/>
              </a:ext>
            </a:extLst>
          </p:cNvPr>
          <p:cNvSpPr txBox="1"/>
          <p:nvPr/>
        </p:nvSpPr>
        <p:spPr>
          <a:xfrm>
            <a:off x="4486132" y="4633041"/>
            <a:ext cx="26452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Financial Econometrics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39898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D5913-07E2-FB4A-A9EF-4A567F3FD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89" y="135104"/>
            <a:ext cx="11222181" cy="1302611"/>
          </a:xfrm>
        </p:spPr>
        <p:txBody>
          <a:bodyPr>
            <a:normAutofit/>
          </a:bodyPr>
          <a:lstStyle/>
          <a:p>
            <a:r>
              <a:rPr lang="en-US" dirty="0"/>
              <a:t>Financial Econometrics</a:t>
            </a:r>
            <a:br>
              <a:rPr lang="en-US" dirty="0"/>
            </a:br>
            <a:r>
              <a:rPr lang="en-US" sz="2400" dirty="0"/>
              <a:t>(Chris Brooks,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F7F65-3B5B-1643-992F-FA328E58F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40875"/>
            <a:ext cx="11222181" cy="516774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Financial econometrics</a:t>
            </a:r>
          </a:p>
          <a:p>
            <a:pPr lvl="1"/>
            <a:r>
              <a:rPr lang="en-US" sz="3000" dirty="0"/>
              <a:t>the application of </a:t>
            </a:r>
            <a:r>
              <a:rPr lang="en-US" sz="3000" dirty="0">
                <a:solidFill>
                  <a:srgbClr val="C00000"/>
                </a:solidFill>
              </a:rPr>
              <a:t>statistical techniques </a:t>
            </a:r>
            <a:r>
              <a:rPr lang="en-US" sz="3000" dirty="0"/>
              <a:t>to problems in </a:t>
            </a:r>
            <a:r>
              <a:rPr lang="en-US" sz="3000" dirty="0">
                <a:solidFill>
                  <a:srgbClr val="C00000"/>
                </a:solidFill>
              </a:rPr>
              <a:t>finance</a:t>
            </a:r>
          </a:p>
          <a:p>
            <a:r>
              <a:rPr lang="en-US" sz="3000" dirty="0"/>
              <a:t>Financial econometrics can be useful for </a:t>
            </a:r>
            <a:br>
              <a:rPr lang="en-US" sz="3000" dirty="0"/>
            </a:br>
            <a:r>
              <a:rPr lang="en-US" sz="3000" dirty="0"/>
              <a:t>testing theories in finance, </a:t>
            </a:r>
            <a:br>
              <a:rPr lang="en-US" sz="3000" dirty="0"/>
            </a:br>
            <a:r>
              <a:rPr lang="en-US" sz="3000" dirty="0"/>
              <a:t>determining asset prices or returns, </a:t>
            </a:r>
            <a:br>
              <a:rPr lang="en-US" sz="3000" dirty="0"/>
            </a:br>
            <a:r>
              <a:rPr lang="en-US" sz="3000" dirty="0"/>
              <a:t>testing hypotheses concerning the relationships between variables, </a:t>
            </a:r>
            <a:br>
              <a:rPr lang="en-US" sz="3000" dirty="0"/>
            </a:br>
            <a:r>
              <a:rPr lang="en-US" sz="3000" dirty="0"/>
              <a:t>examining the effect on financial markets of changes in economic conditions, </a:t>
            </a:r>
            <a:br>
              <a:rPr lang="en-US" sz="3000" dirty="0"/>
            </a:br>
            <a:r>
              <a:rPr lang="en-US" sz="3000" dirty="0"/>
              <a:t>forecasting future values of financial variables and for financial decision-making.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EF1818-4D6D-E746-B8A0-D12ADA34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992B96-9478-9E4E-B1CB-E217E62AAF7F}"/>
              </a:ext>
            </a:extLst>
          </p:cNvPr>
          <p:cNvSpPr txBox="1"/>
          <p:nvPr/>
        </p:nvSpPr>
        <p:spPr>
          <a:xfrm>
            <a:off x="1122218" y="6611779"/>
            <a:ext cx="99475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Chris Brooks (2019), Introductory Econometrics for Finance, 4th Edition, Cambridge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2457465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371F-A7B6-BB43-8205-26172219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Econometrics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DE919-2BB6-DC4E-9705-80615D65F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9" y="1460668"/>
            <a:ext cx="11222181" cy="4892632"/>
          </a:xfrm>
        </p:spPr>
        <p:txBody>
          <a:bodyPr>
            <a:normAutofit/>
          </a:bodyPr>
          <a:lstStyle/>
          <a:p>
            <a:pPr marL="320040" indent="-320040"/>
            <a:r>
              <a:rPr lang="en-US" sz="3600" dirty="0">
                <a:solidFill>
                  <a:srgbClr val="C00000"/>
                </a:solidFill>
              </a:rPr>
              <a:t>[Financial] econometrics </a:t>
            </a:r>
            <a:r>
              <a:rPr lang="en-US" sz="3600" dirty="0"/>
              <a:t>is the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quantitative application </a:t>
            </a:r>
            <a:r>
              <a:rPr lang="en-US" sz="3600" dirty="0"/>
              <a:t>of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statistical and mathematical models </a:t>
            </a:r>
            <a:r>
              <a:rPr lang="en-US" sz="3600" dirty="0"/>
              <a:t>using [financial] data to develop financial theories or test existing hypotheses in finance and to forecast future trends from historical data.</a:t>
            </a:r>
          </a:p>
          <a:p>
            <a:pPr marL="320040" indent="-320040"/>
            <a:r>
              <a:rPr lang="en-US" sz="3600" dirty="0"/>
              <a:t>It subjects real-world [financial] data to statistical trials and then compares and contrasts the results against the [financial] theory or theories being tested.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046AA-D108-8547-A526-9EA2F42E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FF71F-CF6A-4C46-8F9B-61D49EEA70E3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75B71F-4036-5E4D-A36C-F452588AE548}"/>
              </a:ext>
            </a:extLst>
          </p:cNvPr>
          <p:cNvSpPr txBox="1"/>
          <p:nvPr/>
        </p:nvSpPr>
        <p:spPr>
          <a:xfrm>
            <a:off x="1929826" y="6582572"/>
            <a:ext cx="843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Source: Yves 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</a:rPr>
              <a:t>Hilpisch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 (2020), Artificial Intelligence in Finance: A Python-Based Guide, O’Reilly Media.</a:t>
            </a:r>
          </a:p>
        </p:txBody>
      </p:sp>
    </p:spTree>
    <p:extLst>
      <p:ext uri="{BB962C8B-B14F-4D97-AF65-F5344CB8AC3E}">
        <p14:creationId xmlns:p14="http://schemas.microsoft.com/office/powerpoint/2010/main" val="3088799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9943</TotalTime>
  <Words>2600</Words>
  <Application>Microsoft Macintosh PowerPoint</Application>
  <PresentationFormat>Widescreen</PresentationFormat>
  <Paragraphs>304</Paragraphs>
  <Slides>52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Heiti TC Medium</vt:lpstr>
      <vt:lpstr>Arial</vt:lpstr>
      <vt:lpstr>Calibri</vt:lpstr>
      <vt:lpstr>Cambria Math</vt:lpstr>
      <vt:lpstr>Courier New</vt:lpstr>
      <vt:lpstr>Office Theme</vt:lpstr>
      <vt:lpstr>金融計量經濟學  (Financial Econometrics)</vt:lpstr>
      <vt:lpstr>課程大綱 (Syllabus)</vt:lpstr>
      <vt:lpstr>課程大綱 (Syllabus)</vt:lpstr>
      <vt:lpstr>課程大綱 (Syllabus)</vt:lpstr>
      <vt:lpstr>Financial Econometrics and  Machine Learning</vt:lpstr>
      <vt:lpstr>Financial Econometrics and  Machine Learning</vt:lpstr>
      <vt:lpstr>Financial Econometrics</vt:lpstr>
      <vt:lpstr>Financial Econometrics (Chris Brooks, 2019)</vt:lpstr>
      <vt:lpstr>Financial Econometrics</vt:lpstr>
      <vt:lpstr>Topics of Financial Econometrics (Oliver Linton, 2019)</vt:lpstr>
      <vt:lpstr>Topics of Financial Econometrics (Oliver Linton, 2019)</vt:lpstr>
      <vt:lpstr>Applications of Financial Econometrics (Chris Brooks, 2019)</vt:lpstr>
      <vt:lpstr>Applications of Financial Econometrics (Chris Brooks, 2019)</vt:lpstr>
      <vt:lpstr>Machine Learning and Financial Econometrics</vt:lpstr>
      <vt:lpstr>Normative Financial Theories</vt:lpstr>
      <vt:lpstr>Normative Financial Theories</vt:lpstr>
      <vt:lpstr>Financial Econometrics and Regression</vt:lpstr>
      <vt:lpstr>CAPM and APT OLS regression</vt:lpstr>
      <vt:lpstr>Expected CAPM return versus beta  (including linear regression)</vt:lpstr>
      <vt:lpstr>Expected CAPM return versus beta  (including linear regression)</vt:lpstr>
      <vt:lpstr>Machine Learning</vt:lpstr>
      <vt:lpstr>Learning (Mitchell, 1997)</vt:lpstr>
      <vt:lpstr>Performance Measure</vt:lpstr>
      <vt:lpstr>EUR/USD exchange rate as time series  (monthly)</vt:lpstr>
      <vt:lpstr>Sample data set</vt:lpstr>
      <vt:lpstr>Sample data and cubic regression line</vt:lpstr>
      <vt:lpstr>Sample data and neural network approximation</vt:lpstr>
      <vt:lpstr>MSE values against number of training epochs</vt:lpstr>
      <vt:lpstr>Regression lines for different highest degrees</vt:lpstr>
      <vt:lpstr>Sample data and DNN approximation  (higher capacity)</vt:lpstr>
      <vt:lpstr>Training and validation data  including regression fits</vt:lpstr>
      <vt:lpstr>Training and validation data  including DNN predictions</vt:lpstr>
      <vt:lpstr>MSE values for DNN model  on the training and validation data sets</vt:lpstr>
      <vt:lpstr>Test data and predictions  from OLS regression and the DNN model</vt:lpstr>
      <vt:lpstr>High bias and high variance OLS regression fits</vt:lpstr>
      <vt:lpstr>The Quant Finance PyData Stack</vt:lpstr>
      <vt:lpstr>Yves Hilpisch (2020),  Artificial Intelligence in Finance:  A Python-Based Guide,  O’Reilly</vt:lpstr>
      <vt:lpstr>Yves Hilpisch (2020), Artificial Intelligence in Finance: A Python-Based Guide, O’Reilly</vt:lpstr>
      <vt:lpstr>Yves Hilpisch (2020), Artificial Intelligence in Finance: A Python-Based Guide, O’Reilly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References</vt:lpstr>
    </vt:vector>
  </TitlesOfParts>
  <Manager/>
  <Company>NTPU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智慧金融量化分析 (Artificial Intelligence in Finance and Quantitative Analysis)</dc:title>
  <dc:subject/>
  <dc:creator>MYDAY</dc:creator>
  <cp:keywords>智慧金融, 量化分析, Artificial Intelligence in Finance, Quantitative Analysis</cp:keywords>
  <dc:description>智慧金融量化分析 (Artificial Intelligence in Finance and Quantitative Analysis)</dc:description>
  <cp:lastModifiedBy>imyday@gmail.com</cp:lastModifiedBy>
  <cp:revision>479</cp:revision>
  <cp:lastPrinted>2020-12-23T14:44:17Z</cp:lastPrinted>
  <dcterms:created xsi:type="dcterms:W3CDTF">2019-09-12T03:09:52Z</dcterms:created>
  <dcterms:modified xsi:type="dcterms:W3CDTF">2021-11-23T00:04:39Z</dcterms:modified>
  <cp:category/>
</cp:coreProperties>
</file>