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029" r:id="rId2"/>
    <p:sldId id="2996" r:id="rId3"/>
    <p:sldId id="2994" r:id="rId4"/>
    <p:sldId id="2995" r:id="rId5"/>
    <p:sldId id="1408" r:id="rId6"/>
    <p:sldId id="2717" r:id="rId7"/>
    <p:sldId id="3281" r:id="rId8"/>
    <p:sldId id="851" r:id="rId9"/>
    <p:sldId id="852" r:id="rId10"/>
    <p:sldId id="853" r:id="rId11"/>
    <p:sldId id="854" r:id="rId12"/>
    <p:sldId id="855" r:id="rId13"/>
    <p:sldId id="856" r:id="rId14"/>
    <p:sldId id="857" r:id="rId15"/>
    <p:sldId id="858" r:id="rId16"/>
    <p:sldId id="859" r:id="rId17"/>
    <p:sldId id="860" r:id="rId18"/>
    <p:sldId id="861" r:id="rId19"/>
    <p:sldId id="862" r:id="rId20"/>
    <p:sldId id="863" r:id="rId21"/>
    <p:sldId id="864" r:id="rId22"/>
    <p:sldId id="865" r:id="rId23"/>
    <p:sldId id="866" r:id="rId24"/>
    <p:sldId id="867" r:id="rId25"/>
    <p:sldId id="868" r:id="rId26"/>
    <p:sldId id="869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3287" r:id="rId36"/>
    <p:sldId id="899" r:id="rId37"/>
    <p:sldId id="896" r:id="rId38"/>
    <p:sldId id="897" r:id="rId39"/>
    <p:sldId id="895" r:id="rId40"/>
    <p:sldId id="898" r:id="rId41"/>
    <p:sldId id="916" r:id="rId42"/>
    <p:sldId id="917" r:id="rId43"/>
    <p:sldId id="2810" r:id="rId44"/>
    <p:sldId id="3282" r:id="rId45"/>
    <p:sldId id="3283" r:id="rId46"/>
    <p:sldId id="3284" r:id="rId47"/>
    <p:sldId id="2811" r:id="rId48"/>
    <p:sldId id="2812" r:id="rId49"/>
    <p:sldId id="2813" r:id="rId50"/>
    <p:sldId id="2726" r:id="rId51"/>
    <p:sldId id="2727" r:id="rId52"/>
    <p:sldId id="2814" r:id="rId53"/>
    <p:sldId id="2815" r:id="rId54"/>
    <p:sldId id="3289" r:id="rId55"/>
    <p:sldId id="3290" r:id="rId56"/>
    <p:sldId id="3288" r:id="rId57"/>
    <p:sldId id="3286" r:id="rId58"/>
    <p:sldId id="2504" r:id="rId59"/>
    <p:sldId id="2946" r:id="rId60"/>
    <p:sldId id="2958" r:id="rId61"/>
    <p:sldId id="3280" r:id="rId62"/>
    <p:sldId id="3276" r:id="rId63"/>
    <p:sldId id="2255" r:id="rId64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D5FC79"/>
    <a:srgbClr val="01189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 autoAdjust="0"/>
    <p:restoredTop sz="85881"/>
  </p:normalViewPr>
  <p:slideViewPr>
    <p:cSldViewPr>
      <p:cViewPr varScale="1">
        <p:scale>
          <a:sx n="80" d="100"/>
          <a:sy n="80" d="100"/>
        </p:scale>
        <p:origin x="13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day\Documents\My%20Dropbox\MydayDoc\TKU\TKU1001\1001_Data_Warehousing\K-means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BD-1D48-BA9C-378227E4C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00591024"/>
        <c:axId val="-430406416"/>
      </c:scatterChart>
      <c:valAx>
        <c:axId val="-400591024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30406416"/>
        <c:crosses val="autoZero"/>
        <c:crossBetween val="midCat"/>
        <c:majorUnit val="1"/>
      </c:valAx>
      <c:valAx>
        <c:axId val="-430406416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0591024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8C-7441-BA76-A0E841B45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62803472"/>
        <c:axId val="-402492592"/>
      </c:scatterChart>
      <c:valAx>
        <c:axId val="-462803472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2492592"/>
        <c:crosses val="autoZero"/>
        <c:crossBetween val="midCat"/>
        <c:majorUnit val="1"/>
      </c:valAx>
      <c:valAx>
        <c:axId val="-402492592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62803472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6-AE4D-8302-4A3CB443C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9328880"/>
        <c:axId val="-429431808"/>
      </c:scatterChart>
      <c:valAx>
        <c:axId val="-429328880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29431808"/>
        <c:crosses val="autoZero"/>
        <c:crossBetween val="midCat"/>
        <c:majorUnit val="1"/>
      </c:valAx>
      <c:valAx>
        <c:axId val="-429431808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29328880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5C-C449-8030-9D1B1284D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94809856"/>
        <c:axId val="-395261056"/>
      </c:scatterChart>
      <c:valAx>
        <c:axId val="-394809856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95261056"/>
        <c:crosses val="autoZero"/>
        <c:crossBetween val="midCat"/>
        <c:majorUnit val="1"/>
      </c:valAx>
      <c:valAx>
        <c:axId val="-395261056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94809856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32-C547-8BCB-2B8540D4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8890432"/>
        <c:axId val="-430915936"/>
      </c:scatterChart>
      <c:valAx>
        <c:axId val="-428890432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30915936"/>
        <c:crosses val="autoZero"/>
        <c:crossBetween val="midCat"/>
        <c:majorUnit val="1"/>
      </c:valAx>
      <c:valAx>
        <c:axId val="-430915936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28890432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80-7448-9F5A-788BE50FC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02352688"/>
        <c:axId val="-309640448"/>
      </c:scatterChart>
      <c:valAx>
        <c:axId val="-402352688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09640448"/>
        <c:crosses val="autoZero"/>
        <c:crossBetween val="midCat"/>
        <c:majorUnit val="1"/>
      </c:valAx>
      <c:valAx>
        <c:axId val="-309640448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2352688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04-6F4F-8778-7A93AF054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05875440"/>
        <c:axId val="-305890080"/>
      </c:scatterChart>
      <c:valAx>
        <c:axId val="-305875440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05890080"/>
        <c:crosses val="autoZero"/>
        <c:crossBetween val="midCat"/>
        <c:majorUnit val="1"/>
      </c:valAx>
      <c:valAx>
        <c:axId val="-305890080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05875440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2B-5243-95FD-B3D213E2D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05726592"/>
        <c:axId val="-429095792"/>
      </c:scatterChart>
      <c:valAx>
        <c:axId val="-305726592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29095792"/>
        <c:crosses val="autoZero"/>
        <c:crossBetween val="midCat"/>
        <c:majorUnit val="1"/>
      </c:valAx>
      <c:valAx>
        <c:axId val="-429095792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05726592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34-0C4A-9DE9-F5F7C110A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95903520"/>
        <c:axId val="-309658832"/>
      </c:scatterChart>
      <c:valAx>
        <c:axId val="-395903520"/>
        <c:scaling>
          <c:orientation val="minMax"/>
          <c:max val="1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09658832"/>
        <c:crosses val="autoZero"/>
        <c:crossBetween val="midCat"/>
        <c:majorUnit val="1"/>
      </c:valAx>
      <c:valAx>
        <c:axId val="-309658832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395903520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F09685-C9FF-A540-8F91-CD668D87CF94}" type="slidenum">
              <a:rPr lang="zh-TW" altLang="en-US" sz="1300"/>
              <a:pPr eaLnBrk="1" hangingPunct="1">
                <a:spcBef>
                  <a:spcPct val="0"/>
                </a:spcBef>
              </a:pPr>
              <a:t>30</a:t>
            </a:fld>
            <a:endParaRPr lang="zh-TW" altLang="en-US" sz="1300"/>
          </a:p>
        </p:txBody>
      </p:sp>
    </p:spTree>
    <p:extLst>
      <p:ext uri="{BB962C8B-B14F-4D97-AF65-F5344CB8AC3E}">
        <p14:creationId xmlns:p14="http://schemas.microsoft.com/office/powerpoint/2010/main" val="276213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3C50D5E-0737-0440-9378-F568BCCB17A8}" type="slidenum">
              <a:rPr lang="en-US" altLang="zh-TW" sz="1300"/>
              <a:pPr eaLnBrk="1" hangingPunct="1">
                <a:spcBef>
                  <a:spcPct val="0"/>
                </a:spcBef>
              </a:pPr>
              <a:t>10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55437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B3FA6-6447-8F4C-9088-1F40206D18E6}" type="slidenum">
              <a:rPr lang="en-US" altLang="zh-TW" sz="1300"/>
              <a:pPr eaLnBrk="1" hangingPunct="1">
                <a:spcBef>
                  <a:spcPct val="0"/>
                </a:spcBef>
              </a:pPr>
              <a:t>11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42931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3EF424-140D-3040-8FF3-22C025B605A8}" type="slidenum">
              <a:rPr lang="en-US" altLang="zh-TW" sz="1300"/>
              <a:pPr eaLnBrk="1" hangingPunct="1">
                <a:spcBef>
                  <a:spcPct val="0"/>
                </a:spcBef>
              </a:pPr>
              <a:t>13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26389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CB567E1-0EC5-1C4E-B0D8-6B39494E7258}" type="slidenum">
              <a:rPr lang="en-US" altLang="zh-TW" sz="1300"/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3767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45CAE43-8803-904C-8488-445F230A025E}" type="slidenum">
              <a:rPr lang="en-US" altLang="zh-TW" sz="1300"/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7078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F490D13-DA65-6C43-9899-BD8A9CE9A0B8}" type="slidenum">
              <a:rPr lang="en-US" altLang="zh-TW" sz="1300"/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56081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47ECBB0-0D06-E245-A4BB-116EA6FD3CA1}" type="slidenum">
              <a:rPr lang="en-US" altLang="zh-TW" sz="1300"/>
              <a:pPr eaLnBrk="1" hangingPunct="1">
                <a:spcBef>
                  <a:spcPct val="0"/>
                </a:spcBef>
              </a:pPr>
              <a:t>18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23457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65D0B71-3C63-DD43-88FC-589C35FC05CC}" type="slidenum">
              <a:rPr lang="zh-TW" altLang="en-US" sz="1300"/>
              <a:pPr eaLnBrk="1" hangingPunct="1">
                <a:spcBef>
                  <a:spcPct val="0"/>
                </a:spcBef>
              </a:pPr>
              <a:t>22</a:t>
            </a:fld>
            <a:endParaRPr lang="zh-TW" altLang="en-US" sz="1300"/>
          </a:p>
        </p:txBody>
      </p:sp>
    </p:spTree>
    <p:extLst>
      <p:ext uri="{BB962C8B-B14F-4D97-AF65-F5344CB8AC3E}">
        <p14:creationId xmlns:p14="http://schemas.microsoft.com/office/powerpoint/2010/main" val="77278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5B61-44A2-4480-9C15-24562A284272}" type="datetime4">
              <a:rPr lang="en-US" altLang="zh-TW"/>
              <a:pPr>
                <a:defRPr/>
              </a:pPr>
              <a:t>April 14, 2021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Data Mining: Concepts and Techniques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13778F6-7095-E846-99AF-342894466C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090419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tinyurl.com/imtkupython10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sm/pydata-book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eron/handson-ml2" TargetMode="External"/><Relationship Id="rId2" Type="http://schemas.openxmlformats.org/officeDocument/2006/relationships/hyperlink" Target="https://www.amazon.com/Hands-Machine-Learning-Scikit-Learn-TensorFlow/dp/14920326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nbviewer.jupyter.org/github/ageron/handson-ml2/blob/master/07_ensemble_learning_and_random_forests.ipynb" TargetMode="External"/><Relationship Id="rId13" Type="http://schemas.openxmlformats.org/officeDocument/2006/relationships/hyperlink" Target="https://nbviewer.jupyter.org/github/ageron/handson-ml2/blob/master/12_custom_models_and_training_with_tensorflow.ipynb" TargetMode="External"/><Relationship Id="rId18" Type="http://schemas.openxmlformats.org/officeDocument/2006/relationships/hyperlink" Target="https://nbviewer.jupyter.org/github/ageron/handson-ml2/blob/master/17_autoencoders.ipynb" TargetMode="External"/><Relationship Id="rId3" Type="http://schemas.openxmlformats.org/officeDocument/2006/relationships/hyperlink" Target="https://nbviewer.jupyter.org/github/ageron/handson-ml2/blob/master/02_end_to_end_machine_learning_project.ipynb" TargetMode="External"/><Relationship Id="rId21" Type="http://schemas.openxmlformats.org/officeDocument/2006/relationships/hyperlink" Target="https://github.com/ageron/handson-ml2" TargetMode="External"/><Relationship Id="rId7" Type="http://schemas.openxmlformats.org/officeDocument/2006/relationships/hyperlink" Target="https://nbviewer.jupyter.org/github/ageron/handson-ml2/blob/master/06_decision_trees.ipynb" TargetMode="External"/><Relationship Id="rId12" Type="http://schemas.openxmlformats.org/officeDocument/2006/relationships/hyperlink" Target="https://nbviewer.jupyter.org/github/ageron/handson-ml2/blob/master/11_training_deep_neural_networks.ipynb" TargetMode="External"/><Relationship Id="rId17" Type="http://schemas.openxmlformats.org/officeDocument/2006/relationships/hyperlink" Target="https://nbviewer.jupyter.org/github/ageron/handson-ml2/blob/master/16_nlp_with_rnns_and_attention.ipynb" TargetMode="External"/><Relationship Id="rId2" Type="http://schemas.openxmlformats.org/officeDocument/2006/relationships/hyperlink" Target="https://nbviewer.jupyter.org/github/ageron/handson-ml2/blob/master/01_the_machine_learning_landscape.ipynb" TargetMode="External"/><Relationship Id="rId16" Type="http://schemas.openxmlformats.org/officeDocument/2006/relationships/hyperlink" Target="https://nbviewer.jupyter.org/github/ageron/handson-ml2/blob/master/15_processing_sequences_using_rnns_and_cnns.ipynb" TargetMode="External"/><Relationship Id="rId20" Type="http://schemas.openxmlformats.org/officeDocument/2006/relationships/hyperlink" Target="https://nbviewer.jupyter.org/github/ageron/handson-ml2/blob/master/19_training_and_deploying_at_scale.ipyn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bviewer.jupyter.org/github/ageron/handson-ml2/blob/master/05_support_vector_machines.ipynb" TargetMode="External"/><Relationship Id="rId11" Type="http://schemas.openxmlformats.org/officeDocument/2006/relationships/hyperlink" Target="https://nbviewer.jupyter.org/github/ageron/handson-ml2/blob/master/10_neural_nets_with_keras.ipynb" TargetMode="External"/><Relationship Id="rId5" Type="http://schemas.openxmlformats.org/officeDocument/2006/relationships/hyperlink" Target="https://nbviewer.jupyter.org/github/ageron/handson-ml2/blob/master/04_training_linear_models.ipynb" TargetMode="External"/><Relationship Id="rId15" Type="http://schemas.openxmlformats.org/officeDocument/2006/relationships/hyperlink" Target="https://nbviewer.jupyter.org/github/ageron/handson-ml2/blob/master/14_deep_computer_vision_with_cnns.ipynb" TargetMode="External"/><Relationship Id="rId10" Type="http://schemas.openxmlformats.org/officeDocument/2006/relationships/hyperlink" Target="https://nbviewer.jupyter.org/github/ageron/handson-ml2/blob/master/09_unsupervised_learning.ipynb" TargetMode="External"/><Relationship Id="rId19" Type="http://schemas.openxmlformats.org/officeDocument/2006/relationships/hyperlink" Target="https://nbviewer.jupyter.org/github/ageron/handson-ml2/blob/master/18_reinforcement_learning.ipynb" TargetMode="External"/><Relationship Id="rId4" Type="http://schemas.openxmlformats.org/officeDocument/2006/relationships/hyperlink" Target="https://nbviewer.jupyter.org/github/ageron/handson-ml2/blob/master/03_classification.ipynb" TargetMode="External"/><Relationship Id="rId9" Type="http://schemas.openxmlformats.org/officeDocument/2006/relationships/hyperlink" Target="https://nbviewer.jupyter.org/github/ageron/handson-ml2/blob/master/08_dimensionality_reduction.ipynb" TargetMode="External"/><Relationship Id="rId14" Type="http://schemas.openxmlformats.org/officeDocument/2006/relationships/hyperlink" Target="https://nbviewer.jupyter.org/github/ageron/handson-ml2/blob/master/13_loading_and_preprocessing_data.ipynb" TargetMode="External"/><Relationship Id="rId22" Type="http://schemas.openxmlformats.org/officeDocument/2006/relationships/image" Target="../media/image2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tinyurl.com/imtkupython101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wesm/pydata-boo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550746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solidFill>
                  <a:srgbClr val="C00000"/>
                </a:solidFill>
                <a:ea typeface="標楷體" pitchFamily="65" charset="-120"/>
              </a:rPr>
              <a:t>非監督學習：</a:t>
            </a:r>
            <a:br>
              <a:rPr lang="en-US" altLang="zh-TW" sz="5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  <a:t>集群分析，行銷市場區隔 </a:t>
            </a:r>
            <a:br>
              <a:rPr lang="en-US" altLang="zh-TW" sz="5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2400" b="1" dirty="0">
                <a:solidFill>
                  <a:srgbClr val="C00000"/>
                </a:solidFill>
                <a:ea typeface="標楷體" pitchFamily="65" charset="-120"/>
              </a:rPr>
              <a:t>(Unsupervised Learning: Cluster Analysis, Market Segmentation)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dirty="0">
                <a:solidFill>
                  <a:srgbClr val="898989"/>
                </a:solidFill>
                <a:cs typeface="Times New Roman" pitchFamily="18" charset="0"/>
              </a:rPr>
              <a:t>2021-04-13</a:t>
            </a: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資料探勘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800" dirty="0">
                <a:solidFill>
                  <a:schemeClr val="tx2"/>
                </a:solidFill>
              </a:rPr>
              <a:t>(Data Mining)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97758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1092DM06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(M5026) (Spring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Tue 2, 3, 4 (9:10-12:00) (B8F40)</a:t>
            </a:r>
          </a:p>
        </p:txBody>
      </p:sp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pPr eaLnBrk="1" hangingPunct="1"/>
            <a:r>
              <a:rPr lang="en-US" altLang="zh-TW" sz="9600">
                <a:solidFill>
                  <a:schemeClr val="accent1"/>
                </a:solidFill>
                <a:latin typeface="Calibri" charset="0"/>
                <a:ea typeface="標楷體" charset="-120"/>
              </a:rPr>
              <a:t>Cluster Analysis</a:t>
            </a:r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7CE852-50A8-6143-849F-F64A48D82CB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4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Cluster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Used for automatic identification of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natural groupings</a:t>
            </a:r>
            <a:r>
              <a:rPr lang="en-US" altLang="zh-TW">
                <a:latin typeface="Calibri" charset="0"/>
                <a:ea typeface="新細明體" charset="-120"/>
              </a:rPr>
              <a:t> of things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Part of the machine-learning family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Employ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unsupervised learning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Learns the clusters of things from past data, then assigns new instances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There is not an output variable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Also known as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segmentation</a:t>
            </a:r>
          </a:p>
        </p:txBody>
      </p:sp>
      <p:sp>
        <p:nvSpPr>
          <p:cNvPr id="13316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33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E3EA14-FBD7-2640-8BAB-FD0B9AAA2B5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4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solidFill>
                  <a:schemeClr val="accent1"/>
                </a:solidFill>
              </a:rPr>
              <a:t>Cluster Analysis</a:t>
            </a:r>
            <a:endParaRPr lang="zh-TW" altLang="en-US" b="1">
              <a:solidFill>
                <a:schemeClr val="accent1"/>
              </a:solidFill>
            </a:endParaRPr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597650"/>
            <a:ext cx="14033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C5A8B2-D025-9546-87A0-A071432D41DD}" type="slidenum">
              <a:rPr lang="en-US" altLang="zh-TW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331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7"/>
          <p:cNvSpPr>
            <a:spLocks noChangeArrowheads="1"/>
          </p:cNvSpPr>
          <p:nvPr/>
        </p:nvSpPr>
        <p:spPr bwMode="auto">
          <a:xfrm>
            <a:off x="684213" y="5373688"/>
            <a:ext cx="813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Clustering of a set of objects based on the </a:t>
            </a:r>
            <a:r>
              <a:rPr lang="en-US" altLang="zh-TW" sz="1800" i="1">
                <a:latin typeface="Arial" charset="0"/>
              </a:rPr>
              <a:t>k-means method.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(The mean of each cluster is </a:t>
            </a:r>
            <a:r>
              <a:rPr lang="en-US" altLang="zh-TW" sz="1800">
                <a:latin typeface="Arial" charset="0"/>
              </a:rPr>
              <a:t>marked by a “+”.)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4342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750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Cluster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Clustering results may be used to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Identify natural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groupings of customers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Identify rules for assigning new cases to classes for targeting/diagnostic purposes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Provide characterization, definition, labeling of populations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Decrease the size and complexity of problems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latin typeface="Calibri" charset="0"/>
                <a:ea typeface="新細明體" charset="-120"/>
              </a:rPr>
              <a:t>for other data mining methods 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Identify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outliers</a:t>
            </a:r>
            <a:r>
              <a:rPr lang="en-US" altLang="zh-TW">
                <a:latin typeface="Calibri" charset="0"/>
                <a:ea typeface="新細明體" charset="-120"/>
              </a:rPr>
              <a:t> in a specific domain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latin typeface="Calibri" charset="0"/>
                <a:ea typeface="新細明體" charset="-120"/>
              </a:rPr>
              <a:t>(e.g., rare-event detection)</a:t>
            </a:r>
          </a:p>
        </p:txBody>
      </p:sp>
      <p:sp>
        <p:nvSpPr>
          <p:cNvPr id="1536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536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DA5432-0BF3-1B46-A5E8-B881854539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43381-8FC0-EA41-8B36-2D287EB06C2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323528" y="1124744"/>
          <a:ext cx="57606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56325" y="1341438"/>
          <a:ext cx="2554288" cy="4600582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7488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4800" b="1" dirty="0">
                <a:solidFill>
                  <a:schemeClr val="accent1"/>
                </a:solidFill>
                <a:latin typeface="Calibri" pitchFamily="34" charset="0"/>
                <a:ea typeface="Gulim" pitchFamily="34" charset="-127"/>
              </a:rPr>
              <a:t>Example of Cluster Analysis</a:t>
            </a:r>
            <a:endParaRPr kumimoji="0" lang="en-US" altLang="ko-KR" sz="4800" b="1" dirty="0">
              <a:solidFill>
                <a:schemeClr val="accent1"/>
              </a:solidFill>
              <a:latin typeface="Calibri" pitchFamily="34" charset="0"/>
              <a:ea typeface="Gulim" pitchFamily="34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448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Cluster Analysis for Data Mining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Analysis methods</a:t>
            </a:r>
          </a:p>
          <a:p>
            <a:pPr lvl="1" eaLnBrk="1" hangingPunct="1"/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Statistical methods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latin typeface="Calibri" charset="0"/>
                <a:ea typeface="新細明體" charset="-120"/>
              </a:rPr>
              <a:t>(including both hierarchical and nonhierarchical),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latin typeface="Calibri" charset="0"/>
                <a:ea typeface="新細明體" charset="-120"/>
              </a:rPr>
              <a:t>such as </a:t>
            </a:r>
            <a:r>
              <a:rPr lang="en-US" altLang="zh-TW" i="1">
                <a:solidFill>
                  <a:srgbClr val="984807"/>
                </a:solidFill>
                <a:latin typeface="Calibri" charset="0"/>
                <a:ea typeface="新細明體" charset="-120"/>
              </a:rPr>
              <a:t>k</a:t>
            </a:r>
            <a:r>
              <a:rPr lang="en-US" altLang="zh-TW">
                <a:solidFill>
                  <a:srgbClr val="984807"/>
                </a:solidFill>
                <a:latin typeface="Calibri" charset="0"/>
                <a:ea typeface="新細明體" charset="-120"/>
              </a:rPr>
              <a:t>-means</a:t>
            </a:r>
            <a:r>
              <a:rPr lang="en-US" altLang="zh-TW">
                <a:latin typeface="Calibri" charset="0"/>
                <a:ea typeface="新細明體" charset="-120"/>
              </a:rPr>
              <a:t>, </a:t>
            </a:r>
            <a:r>
              <a:rPr lang="en-US" altLang="zh-TW" i="1">
                <a:solidFill>
                  <a:srgbClr val="984807"/>
                </a:solidFill>
                <a:latin typeface="Calibri" charset="0"/>
                <a:ea typeface="新細明體" charset="-120"/>
              </a:rPr>
              <a:t>k</a:t>
            </a:r>
            <a:r>
              <a:rPr lang="en-US" altLang="zh-TW">
                <a:solidFill>
                  <a:srgbClr val="984807"/>
                </a:solidFill>
                <a:latin typeface="Calibri" charset="0"/>
                <a:ea typeface="新細明體" charset="-120"/>
              </a:rPr>
              <a:t>-modes</a:t>
            </a:r>
            <a:r>
              <a:rPr lang="en-US" altLang="zh-TW">
                <a:latin typeface="Calibri" charset="0"/>
                <a:ea typeface="新細明體" charset="-120"/>
              </a:rPr>
              <a:t>, and so on</a:t>
            </a:r>
          </a:p>
          <a:p>
            <a:pPr lvl="1" eaLnBrk="1" hangingPunct="1"/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Neural networks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latin typeface="Calibri" charset="0"/>
                <a:ea typeface="新細明體" charset="-120"/>
              </a:rPr>
              <a:t>(adaptive resonance theory [</a:t>
            </a:r>
            <a:r>
              <a:rPr lang="en-US" altLang="zh-TW">
                <a:solidFill>
                  <a:srgbClr val="984807"/>
                </a:solidFill>
                <a:latin typeface="Calibri" charset="0"/>
                <a:ea typeface="新細明體" charset="-120"/>
              </a:rPr>
              <a:t>ART</a:t>
            </a:r>
            <a:r>
              <a:rPr lang="en-US" altLang="zh-TW">
                <a:latin typeface="Calibri" charset="0"/>
                <a:ea typeface="新細明體" charset="-120"/>
              </a:rPr>
              <a:t>], 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latin typeface="Calibri" charset="0"/>
                <a:ea typeface="新細明體" charset="-120"/>
              </a:rPr>
              <a:t>self-organizing map [</a:t>
            </a:r>
            <a:r>
              <a:rPr lang="en-US" altLang="zh-TW">
                <a:solidFill>
                  <a:srgbClr val="984807"/>
                </a:solidFill>
                <a:latin typeface="Calibri" charset="0"/>
                <a:ea typeface="新細明體" charset="-120"/>
              </a:rPr>
              <a:t>SOM</a:t>
            </a:r>
            <a:r>
              <a:rPr lang="en-US" altLang="zh-TW">
                <a:latin typeface="Calibri" charset="0"/>
                <a:ea typeface="新細明體" charset="-120"/>
              </a:rPr>
              <a:t>])</a:t>
            </a:r>
          </a:p>
          <a:p>
            <a:pPr lvl="1" eaLnBrk="1" hangingPunct="1"/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Fuzzy logic </a:t>
            </a:r>
            <a:r>
              <a:rPr lang="en-US" altLang="zh-TW">
                <a:latin typeface="Calibri" charset="0"/>
                <a:ea typeface="新細明體" charset="-120"/>
              </a:rPr>
              <a:t>(e.g., fuzzy c-means algorithm)</a:t>
            </a:r>
          </a:p>
          <a:p>
            <a:pPr lvl="1" eaLnBrk="1" hangingPunct="1"/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Genetic algorithms </a:t>
            </a:r>
          </a:p>
          <a:p>
            <a:pPr lvl="3" eaLnBrk="1" hangingPunct="1"/>
            <a:endParaRPr lang="en-US" altLang="zh-TW" sz="1200">
              <a:latin typeface="Calibri" charset="0"/>
              <a:ea typeface="新細明體" charset="-12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Divisive versus Agglomerative methods</a:t>
            </a:r>
          </a:p>
        </p:txBody>
      </p:sp>
      <p:sp>
        <p:nvSpPr>
          <p:cNvPr id="17412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741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EC2AA1-7F09-6248-875A-29CD0EECA6D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Cluster Analysis for Data Mining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FF0000"/>
                </a:solidFill>
                <a:latin typeface="Calibri" charset="0"/>
                <a:ea typeface="新細明體" charset="-120"/>
              </a:rPr>
              <a:t>How many clusters?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There is not a “truly optimal” way to calculate it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Heuristics are often used</a:t>
            </a:r>
          </a:p>
          <a:p>
            <a:pPr marL="1371600" lvl="2" indent="-457200" eaLnBrk="1" hangingPunct="1">
              <a:buFont typeface="Calibri" charset="0"/>
              <a:buAutoNum type="arabicPeriod"/>
            </a:pPr>
            <a:r>
              <a:rPr lang="en-US" altLang="zh-TW" sz="2000">
                <a:latin typeface="Calibri" charset="0"/>
                <a:ea typeface="新細明體" charset="-120"/>
              </a:rPr>
              <a:t>Look at the sparseness of clusters</a:t>
            </a:r>
          </a:p>
          <a:p>
            <a:pPr marL="1371600" lvl="2" indent="-457200" eaLnBrk="1" hangingPunct="1">
              <a:buFont typeface="Calibri" charset="0"/>
              <a:buAutoNum type="arabicPeriod"/>
            </a:pP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Number of clusters = (n/2)</a:t>
            </a:r>
            <a:r>
              <a:rPr lang="en-US" altLang="zh-TW" sz="2000" baseline="30000">
                <a:solidFill>
                  <a:srgbClr val="FF0000"/>
                </a:solidFill>
                <a:latin typeface="Calibri" charset="0"/>
                <a:ea typeface="新細明體" charset="-120"/>
              </a:rPr>
              <a:t>1/2</a:t>
            </a: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 </a:t>
            </a:r>
            <a:r>
              <a:rPr lang="en-US" altLang="zh-TW" sz="1600">
                <a:latin typeface="Calibri" charset="0"/>
                <a:ea typeface="新細明體" charset="-120"/>
              </a:rPr>
              <a:t>(n: no of data points)</a:t>
            </a:r>
          </a:p>
          <a:p>
            <a:pPr marL="1371600" lvl="2" indent="-457200" eaLnBrk="1" hangingPunct="1">
              <a:buFont typeface="Calibri" charset="0"/>
              <a:buAutoNum type="arabicPeriod"/>
            </a:pPr>
            <a:r>
              <a:rPr lang="en-US" altLang="zh-TW" sz="2000">
                <a:latin typeface="Calibri" charset="0"/>
                <a:ea typeface="新細明體" charset="-120"/>
              </a:rPr>
              <a:t>Use Akaike information criterion (AIC)</a:t>
            </a:r>
          </a:p>
          <a:p>
            <a:pPr marL="1371600" lvl="2" indent="-457200" eaLnBrk="1" hangingPunct="1">
              <a:buFont typeface="Calibri" charset="0"/>
              <a:buAutoNum type="arabicPeriod"/>
            </a:pPr>
            <a:r>
              <a:rPr lang="en-US" altLang="zh-TW" sz="2000">
                <a:latin typeface="Calibri" charset="0"/>
                <a:ea typeface="新細明體" charset="-120"/>
              </a:rPr>
              <a:t>Use Bayesian information criterion (BIC)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Most cluster analysis methods involve the use of a 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distance measure </a:t>
            </a:r>
            <a:r>
              <a:rPr lang="en-US" altLang="zh-TW" sz="2800">
                <a:latin typeface="Calibri" charset="0"/>
                <a:ea typeface="新細明體" charset="-120"/>
              </a:rPr>
              <a:t>to calculate the closeness between pairs of items </a:t>
            </a:r>
          </a:p>
          <a:p>
            <a:pPr lvl="1" eaLnBrk="1" hangingPunct="1"/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Euclidian</a:t>
            </a:r>
            <a:r>
              <a:rPr lang="en-US" altLang="zh-TW" sz="2400">
                <a:latin typeface="Calibri" charset="0"/>
                <a:ea typeface="新細明體" charset="-120"/>
              </a:rPr>
              <a:t> versus 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Manhattan</a:t>
            </a:r>
            <a:r>
              <a:rPr lang="en-US" altLang="zh-TW" sz="2400">
                <a:latin typeface="Calibri" charset="0"/>
                <a:ea typeface="新細明體" charset="-120"/>
              </a:rPr>
              <a:t> (rectilinear) 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distance</a:t>
            </a:r>
          </a:p>
        </p:txBody>
      </p:sp>
      <p:sp>
        <p:nvSpPr>
          <p:cNvPr id="18436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843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F16C59-88AC-3E4C-BF8E-0642C56E534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i="1">
                <a:solidFill>
                  <a:srgbClr val="FF3300"/>
                </a:solidFill>
                <a:latin typeface="Calibri" charset="0"/>
                <a:ea typeface="新細明體" charset="-120"/>
              </a:rPr>
              <a:t>k</a:t>
            </a:r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-120"/>
              </a:rPr>
              <a:t>-Means Clustering Algorithm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eaLnBrk="1" hangingPunct="1"/>
            <a:r>
              <a:rPr lang="en-US" altLang="zh-TW" sz="2800" i="1">
                <a:latin typeface="Calibri" charset="0"/>
                <a:ea typeface="新細明體" charset="-120"/>
              </a:rPr>
              <a:t>k </a:t>
            </a:r>
            <a:r>
              <a:rPr lang="en-US" altLang="zh-TW" sz="2800">
                <a:latin typeface="Calibri" charset="0"/>
                <a:ea typeface="新細明體" charset="-120"/>
              </a:rPr>
              <a:t>: pre-determined number of clusters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Algorithm (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Step 0:</a:t>
            </a:r>
            <a:r>
              <a:rPr lang="en-US" altLang="zh-TW" sz="2800">
                <a:latin typeface="Calibri" charset="0"/>
                <a:ea typeface="新細明體" charset="-120"/>
              </a:rPr>
              <a:t> determine value of </a:t>
            </a:r>
            <a:r>
              <a:rPr lang="en-US" altLang="zh-TW" sz="2800" i="1">
                <a:latin typeface="Calibri" charset="0"/>
                <a:ea typeface="新細明體" charset="-120"/>
              </a:rPr>
              <a:t>k</a:t>
            </a:r>
            <a:r>
              <a:rPr lang="en-US" altLang="zh-TW" sz="2800">
                <a:latin typeface="Calibri" charset="0"/>
                <a:ea typeface="新細明體" charset="-120"/>
              </a:rPr>
              <a:t>)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Step 1:</a:t>
            </a:r>
            <a:r>
              <a:rPr lang="en-US" altLang="zh-TW" sz="2800">
                <a:latin typeface="Calibri" charset="0"/>
                <a:ea typeface="新細明體" charset="-120"/>
              </a:rPr>
              <a:t> Randomly generate </a:t>
            </a:r>
            <a:r>
              <a:rPr lang="en-US" altLang="zh-TW" sz="2800" i="1">
                <a:latin typeface="Calibri" charset="0"/>
                <a:ea typeface="新細明體" charset="-120"/>
              </a:rPr>
              <a:t>k</a:t>
            </a:r>
            <a:r>
              <a:rPr lang="en-US" altLang="zh-TW" sz="2800">
                <a:latin typeface="Calibri" charset="0"/>
                <a:ea typeface="新細明體" charset="-120"/>
              </a:rPr>
              <a:t> random points as initial cluster centers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Step 2:</a:t>
            </a:r>
            <a:r>
              <a:rPr lang="en-US" altLang="zh-TW" sz="2800">
                <a:latin typeface="Calibri" charset="0"/>
                <a:ea typeface="新細明體" charset="-120"/>
              </a:rPr>
              <a:t> Assign each point to the nearest cluster center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Step 3:</a:t>
            </a:r>
            <a:r>
              <a:rPr lang="en-US" altLang="zh-TW" sz="2800">
                <a:latin typeface="Calibri" charset="0"/>
                <a:ea typeface="新細明體" charset="-120"/>
              </a:rPr>
              <a:t> Re-compute the new cluster centers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Repetition step: </a:t>
            </a:r>
            <a:r>
              <a:rPr lang="en-US" altLang="zh-TW" sz="2800">
                <a:latin typeface="Calibri" charset="0"/>
                <a:ea typeface="新細明體" charset="-120"/>
              </a:rPr>
              <a:t>Repeat steps 2 and 3 until some convergence criterion is met (usually that the assignment of points to clusters becomes stable)</a:t>
            </a:r>
          </a:p>
        </p:txBody>
      </p:sp>
      <p:sp>
        <p:nvSpPr>
          <p:cNvPr id="19460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8E9852-037B-F543-ADB1-8BCD3E467B1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Cluster Analysis for Data Mining - </a:t>
            </a:r>
            <a:br>
              <a:rPr lang="en-US" altLang="zh-TW" i="1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 i="1">
                <a:solidFill>
                  <a:schemeClr val="accent1"/>
                </a:solidFill>
                <a:latin typeface="Calibri" charset="0"/>
                <a:ea typeface="新細明體" charset="-120"/>
              </a:rPr>
              <a:t>k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-Means Clustering Algorithm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204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4BEE5E-29DD-BC48-A8B3-DD9F1A9349D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3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12000">
                <a:solidFill>
                  <a:schemeClr val="accent1"/>
                </a:solidFill>
                <a:latin typeface="Calibri" charset="0"/>
                <a:ea typeface="標楷體" charset="-120"/>
              </a:rPr>
              <a:t>Similarity</a:t>
            </a:r>
            <a:br>
              <a:rPr lang="en-US" altLang="zh-TW" sz="120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br>
              <a:rPr lang="en-US" altLang="zh-TW" sz="120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12000">
                <a:solidFill>
                  <a:schemeClr val="accent1"/>
                </a:solidFill>
                <a:latin typeface="Calibri" charset="0"/>
                <a:ea typeface="標楷體" charset="-120"/>
              </a:rPr>
              <a:t>Distance</a:t>
            </a:r>
            <a:endParaRPr lang="zh-TW" altLang="en-US" sz="1200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00278B9-71D0-0C4F-85FD-F56957775E27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17BF9-E659-A94D-8B39-CD0A833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  2021/02/23  </a:t>
            </a:r>
            <a:r>
              <a:rPr lang="zh-TW" altLang="en-US" sz="2400" dirty="0"/>
              <a:t>資料探勘介紹 </a:t>
            </a:r>
            <a:r>
              <a:rPr lang="en-US" altLang="zh-TW" sz="2400" dirty="0"/>
              <a:t>(Introduction to data mining)</a:t>
            </a:r>
          </a:p>
          <a:p>
            <a:pPr marL="0" indent="0">
              <a:buNone/>
            </a:pPr>
            <a:r>
              <a:rPr lang="en-US" altLang="zh-TW" sz="2400" dirty="0"/>
              <a:t>2  2021/03/02  ABC</a:t>
            </a:r>
            <a:r>
              <a:rPr lang="zh-TW" altLang="en-US" sz="2400" dirty="0"/>
              <a:t>：人工智慧，大數據，雲端運算 </a:t>
            </a:r>
            <a:br>
              <a:rPr lang="en-US" altLang="zh-TW" sz="2400" dirty="0"/>
            </a:br>
            <a:r>
              <a:rPr lang="en-US" altLang="zh-TW" sz="2400" dirty="0"/>
              <a:t>                            (ABC: AI, Big Data, Cloud Computing)</a:t>
            </a:r>
          </a:p>
          <a:p>
            <a:pPr marL="0" indent="0">
              <a:buNone/>
            </a:pPr>
            <a:r>
              <a:rPr lang="en-US" altLang="zh-TW" sz="2400" dirty="0"/>
              <a:t>3  2021/03/09  Python</a:t>
            </a:r>
            <a:r>
              <a:rPr lang="zh-TW" altLang="en-US" sz="2400" dirty="0"/>
              <a:t>資料探勘的基礎 </a:t>
            </a:r>
            <a:br>
              <a:rPr lang="en-US" altLang="zh-TW" sz="2400" dirty="0"/>
            </a:br>
            <a:r>
              <a:rPr lang="en-US" altLang="zh-TW" sz="2400" dirty="0"/>
              <a:t>                            (Foundations of Data Mining in Python)</a:t>
            </a:r>
          </a:p>
          <a:p>
            <a:pPr marL="0" indent="0">
              <a:buNone/>
            </a:pPr>
            <a:r>
              <a:rPr lang="en-US" altLang="zh-TW" sz="2400" dirty="0"/>
              <a:t>4  2021/03/16  </a:t>
            </a:r>
            <a:r>
              <a:rPr lang="zh-TW" altLang="en-US" sz="2400" dirty="0"/>
              <a:t>資料科學與資料探勘：</a:t>
            </a:r>
            <a:r>
              <a:rPr lang="zh-TW" altLang="en-US" sz="2000" dirty="0"/>
              <a:t>發現，分析，可視化和呈現數據</a:t>
            </a:r>
            <a:br>
              <a:rPr lang="en-US" altLang="zh-TW" sz="1800" dirty="0"/>
            </a:br>
            <a:r>
              <a:rPr lang="en-US" altLang="zh-TW" sz="1800" dirty="0"/>
              <a:t>                                     </a:t>
            </a:r>
            <a:r>
              <a:rPr lang="en-US" altLang="zh-TW" sz="2400" dirty="0"/>
              <a:t>(Data Science and Data Mining: </a:t>
            </a:r>
            <a:br>
              <a:rPr lang="en-US" altLang="zh-TW" sz="2400" dirty="0"/>
            </a:br>
            <a:r>
              <a:rPr lang="en-US" altLang="zh-TW" sz="2400" dirty="0"/>
              <a:t>                             </a:t>
            </a:r>
            <a:r>
              <a:rPr lang="en-US" altLang="zh-TW" sz="2200" dirty="0"/>
              <a:t>Discovering, Analyzing, Visualizing and Presenting Data)</a:t>
            </a:r>
          </a:p>
          <a:p>
            <a:pPr marL="0" indent="0">
              <a:buNone/>
            </a:pPr>
            <a:r>
              <a:rPr lang="en-US" altLang="zh-TW" sz="2400" dirty="0"/>
              <a:t>5  2021/03/23  </a:t>
            </a:r>
            <a:r>
              <a:rPr lang="zh-TW" altLang="en-US" sz="2400" dirty="0"/>
              <a:t>非監督學習：關聯分析，購物籃分析</a:t>
            </a:r>
            <a:br>
              <a:rPr lang="en-US" altLang="zh-TW" sz="2400" dirty="0"/>
            </a:br>
            <a:r>
              <a:rPr lang="en-US" altLang="zh-TW" sz="2400" dirty="0"/>
              <a:t>                            </a:t>
            </a:r>
            <a:r>
              <a:rPr lang="zh-TW" altLang="en-US" sz="2400" dirty="0"/>
              <a:t> </a:t>
            </a:r>
            <a:r>
              <a:rPr lang="en-US" altLang="zh-TW" sz="2400" dirty="0"/>
              <a:t>(Unsupervised Learning: Association Analysis, </a:t>
            </a:r>
            <a:br>
              <a:rPr lang="en-US" altLang="zh-TW" sz="2400" dirty="0"/>
            </a:br>
            <a:r>
              <a:rPr lang="en-US" altLang="zh-TW" sz="2400" dirty="0"/>
              <a:t>                              Market Basket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6  2021/03/30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資料探勘個案研究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(Case Study on Data Mining I)</a:t>
            </a:r>
          </a:p>
        </p:txBody>
      </p:sp>
    </p:spTree>
    <p:extLst>
      <p:ext uri="{BB962C8B-B14F-4D97-AF65-F5344CB8AC3E}">
        <p14:creationId xmlns:p14="http://schemas.microsoft.com/office/powerpoint/2010/main" val="449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2400"/>
            <a:ext cx="8083550" cy="10668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Similarity and Dissimilarity Between Objects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u="sng">
                <a:solidFill>
                  <a:srgbClr val="FF0000"/>
                </a:solidFill>
                <a:latin typeface="Calibri" charset="0"/>
                <a:ea typeface="新細明體" charset="-120"/>
              </a:rPr>
              <a:t>Distances</a:t>
            </a:r>
            <a:r>
              <a:rPr lang="en-US" altLang="zh-TW" sz="2400">
                <a:latin typeface="Calibri" charset="0"/>
                <a:ea typeface="新細明體" charset="-120"/>
              </a:rPr>
              <a:t> are normally used to measure the </a:t>
            </a:r>
            <a:r>
              <a:rPr lang="en-US" altLang="zh-TW" sz="2400" u="sng">
                <a:solidFill>
                  <a:srgbClr val="FF0000"/>
                </a:solidFill>
                <a:latin typeface="Calibri" charset="0"/>
                <a:ea typeface="新細明體" charset="-120"/>
              </a:rPr>
              <a:t>similarity</a:t>
            </a:r>
            <a:r>
              <a:rPr lang="en-US" altLang="zh-TW" sz="2400">
                <a:latin typeface="Calibri" charset="0"/>
                <a:ea typeface="新細明體" charset="-120"/>
              </a:rPr>
              <a:t> or </a:t>
            </a:r>
            <a:r>
              <a:rPr lang="en-US" altLang="zh-TW" sz="2400" u="sng">
                <a:latin typeface="Calibri" charset="0"/>
                <a:ea typeface="新細明體" charset="-120"/>
              </a:rPr>
              <a:t>dissimilarity</a:t>
            </a:r>
            <a:r>
              <a:rPr lang="en-US" altLang="zh-TW" sz="2400">
                <a:latin typeface="Calibri" charset="0"/>
                <a:ea typeface="新細明體" charset="-120"/>
              </a:rPr>
              <a:t> between two data objects</a:t>
            </a:r>
          </a:p>
          <a:p>
            <a:pPr>
              <a:lnSpc>
                <a:spcPct val="12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Some popular ones include: </a:t>
            </a:r>
            <a:r>
              <a:rPr lang="en-US" altLang="zh-TW" sz="2400" i="1">
                <a:solidFill>
                  <a:srgbClr val="FF0000"/>
                </a:solidFill>
                <a:latin typeface="Calibri" charset="0"/>
                <a:ea typeface="新細明體" charset="-120"/>
              </a:rPr>
              <a:t>Minkowski distance</a:t>
            </a:r>
            <a:r>
              <a:rPr lang="en-US" altLang="zh-TW" sz="2400">
                <a:latin typeface="Calibri" charset="0"/>
                <a:ea typeface="新細明體" charset="-120"/>
              </a:rPr>
              <a:t>:</a:t>
            </a:r>
          </a:p>
          <a:p>
            <a:pPr>
              <a:lnSpc>
                <a:spcPct val="120000"/>
              </a:lnSpc>
            </a:pPr>
            <a:endParaRPr lang="en-US" altLang="zh-TW" sz="2400">
              <a:latin typeface="Calibri" charset="0"/>
              <a:ea typeface="新細明體" charset="-120"/>
            </a:endParaRPr>
          </a:p>
          <a:p>
            <a:pPr lvl="1">
              <a:lnSpc>
                <a:spcPct val="120000"/>
              </a:lnSpc>
              <a:buFont typeface="Wingdings" charset="2"/>
              <a:buNone/>
            </a:pPr>
            <a:r>
              <a:rPr lang="en-US" altLang="zh-TW" sz="2400">
                <a:latin typeface="Calibri" charset="0"/>
                <a:ea typeface="新細明體" charset="-120"/>
              </a:rPr>
              <a:t>where  </a:t>
            </a:r>
            <a:r>
              <a:rPr lang="en-US" altLang="zh-TW" sz="2400" i="1">
                <a:latin typeface="Calibri" charset="0"/>
                <a:ea typeface="新細明體" charset="-120"/>
              </a:rPr>
              <a:t>i</a:t>
            </a:r>
            <a:r>
              <a:rPr lang="en-US" altLang="zh-TW" sz="2400">
                <a:latin typeface="Calibri" charset="0"/>
                <a:ea typeface="新細明體" charset="-120"/>
              </a:rPr>
              <a:t> = (</a:t>
            </a:r>
            <a:r>
              <a:rPr lang="en-US" altLang="zh-TW" sz="2400" i="1">
                <a:latin typeface="Calibri" charset="0"/>
                <a:ea typeface="新細明體" charset="-120"/>
              </a:rPr>
              <a:t>x</a:t>
            </a:r>
            <a:r>
              <a:rPr lang="en-US" altLang="zh-TW" sz="2400" baseline="-25000">
                <a:latin typeface="Calibri" charset="0"/>
                <a:ea typeface="新細明體" charset="-120"/>
              </a:rPr>
              <a:t>i1</a:t>
            </a:r>
            <a:r>
              <a:rPr lang="en-US" altLang="zh-TW" sz="2400">
                <a:latin typeface="Calibri" charset="0"/>
                <a:ea typeface="新細明體" charset="-120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</a:rPr>
              <a:t>x</a:t>
            </a:r>
            <a:r>
              <a:rPr lang="en-US" altLang="zh-TW" sz="2400" baseline="-25000">
                <a:latin typeface="Calibri" charset="0"/>
                <a:ea typeface="新細明體" charset="-120"/>
              </a:rPr>
              <a:t>i2</a:t>
            </a:r>
            <a:r>
              <a:rPr lang="en-US" altLang="zh-TW" sz="2400">
                <a:latin typeface="Calibri" charset="0"/>
                <a:ea typeface="新細明體" charset="-120"/>
              </a:rPr>
              <a:t>, …, </a:t>
            </a:r>
            <a:r>
              <a:rPr lang="en-US" altLang="zh-TW" sz="2400" i="1">
                <a:latin typeface="Calibri" charset="0"/>
                <a:ea typeface="新細明體" charset="-120"/>
              </a:rPr>
              <a:t>x</a:t>
            </a:r>
            <a:r>
              <a:rPr lang="en-US" altLang="zh-TW" sz="2400" baseline="-25000">
                <a:latin typeface="Calibri" charset="0"/>
                <a:ea typeface="新細明體" charset="-120"/>
              </a:rPr>
              <a:t>ip</a:t>
            </a:r>
            <a:r>
              <a:rPr lang="en-US" altLang="zh-TW" sz="2400">
                <a:latin typeface="Calibri" charset="0"/>
                <a:ea typeface="新細明體" charset="-120"/>
              </a:rPr>
              <a:t>) and</a:t>
            </a:r>
            <a:r>
              <a:rPr lang="en-US" altLang="zh-TW" sz="2400" i="1">
                <a:latin typeface="Calibri" charset="0"/>
                <a:ea typeface="新細明體" charset="-120"/>
              </a:rPr>
              <a:t> j</a:t>
            </a:r>
            <a:r>
              <a:rPr lang="en-US" altLang="zh-TW" sz="2400">
                <a:latin typeface="Calibri" charset="0"/>
                <a:ea typeface="新細明體" charset="-120"/>
              </a:rPr>
              <a:t> = (</a:t>
            </a:r>
            <a:r>
              <a:rPr lang="en-US" altLang="zh-TW" sz="2400" i="1">
                <a:latin typeface="Calibri" charset="0"/>
                <a:ea typeface="新細明體" charset="-120"/>
              </a:rPr>
              <a:t>x</a:t>
            </a:r>
            <a:r>
              <a:rPr lang="en-US" altLang="zh-TW" sz="2400" baseline="-25000">
                <a:latin typeface="Calibri" charset="0"/>
                <a:ea typeface="新細明體" charset="-120"/>
              </a:rPr>
              <a:t>j1</a:t>
            </a:r>
            <a:r>
              <a:rPr lang="en-US" altLang="zh-TW" sz="2400">
                <a:latin typeface="Calibri" charset="0"/>
                <a:ea typeface="新細明體" charset="-120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</a:rPr>
              <a:t>x</a:t>
            </a:r>
            <a:r>
              <a:rPr lang="en-US" altLang="zh-TW" sz="2400" baseline="-25000">
                <a:latin typeface="Calibri" charset="0"/>
                <a:ea typeface="新細明體" charset="-120"/>
              </a:rPr>
              <a:t>j2</a:t>
            </a:r>
            <a:r>
              <a:rPr lang="en-US" altLang="zh-TW" sz="2400">
                <a:latin typeface="Calibri" charset="0"/>
                <a:ea typeface="新細明體" charset="-120"/>
              </a:rPr>
              <a:t>, …, </a:t>
            </a:r>
            <a:r>
              <a:rPr lang="en-US" altLang="zh-TW" sz="2400" i="1">
                <a:latin typeface="Calibri" charset="0"/>
                <a:ea typeface="新細明體" charset="-120"/>
              </a:rPr>
              <a:t>x</a:t>
            </a:r>
            <a:r>
              <a:rPr lang="en-US" altLang="zh-TW" sz="2400" baseline="-25000">
                <a:latin typeface="Calibri" charset="0"/>
                <a:ea typeface="新細明體" charset="-120"/>
              </a:rPr>
              <a:t>jp</a:t>
            </a:r>
            <a:r>
              <a:rPr lang="en-US" altLang="zh-TW" sz="2400">
                <a:latin typeface="Calibri" charset="0"/>
                <a:ea typeface="新細明體" charset="-120"/>
              </a:rPr>
              <a:t>) are two </a:t>
            </a:r>
            <a:r>
              <a:rPr lang="en-US" altLang="zh-TW" sz="2400" i="1">
                <a:latin typeface="Calibri" charset="0"/>
                <a:ea typeface="新細明體" charset="-120"/>
              </a:rPr>
              <a:t>p</a:t>
            </a:r>
            <a:r>
              <a:rPr lang="en-US" altLang="zh-TW" sz="2400">
                <a:latin typeface="Calibri" charset="0"/>
                <a:ea typeface="新細明體" charset="-120"/>
              </a:rPr>
              <a:t>-dimensional data objects, and </a:t>
            </a:r>
            <a:r>
              <a:rPr lang="en-US" altLang="zh-TW" sz="2400" i="1">
                <a:latin typeface="Calibri" charset="0"/>
                <a:ea typeface="新細明體" charset="-120"/>
              </a:rPr>
              <a:t>q</a:t>
            </a:r>
            <a:r>
              <a:rPr lang="en-US" altLang="zh-TW" sz="2400">
                <a:latin typeface="Calibri" charset="0"/>
                <a:ea typeface="新細明體" charset="-120"/>
              </a:rPr>
              <a:t> is a positive integer</a:t>
            </a:r>
          </a:p>
          <a:p>
            <a:pPr>
              <a:lnSpc>
                <a:spcPct val="12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If </a:t>
            </a:r>
            <a:r>
              <a:rPr lang="en-US" altLang="zh-TW" sz="2400" i="1">
                <a:latin typeface="Calibri" charset="0"/>
                <a:ea typeface="新細明體" charset="-120"/>
              </a:rPr>
              <a:t>q</a:t>
            </a:r>
            <a:r>
              <a:rPr lang="en-US" altLang="zh-TW" sz="2400">
                <a:latin typeface="Calibri" charset="0"/>
                <a:ea typeface="新細明體" charset="-120"/>
              </a:rPr>
              <a:t> = </a:t>
            </a:r>
            <a:r>
              <a:rPr lang="en-US" altLang="zh-TW" sz="2400" i="1">
                <a:latin typeface="Calibri" charset="0"/>
                <a:ea typeface="新細明體" charset="-120"/>
              </a:rPr>
              <a:t>1</a:t>
            </a:r>
            <a:r>
              <a:rPr lang="en-US" altLang="zh-TW" sz="2400">
                <a:latin typeface="Calibri" charset="0"/>
                <a:ea typeface="新細明體" charset="-120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</a:rPr>
              <a:t>d</a:t>
            </a:r>
            <a:r>
              <a:rPr lang="en-US" altLang="zh-TW" sz="2400">
                <a:latin typeface="Calibri" charset="0"/>
                <a:ea typeface="新細明體" charset="-120"/>
              </a:rPr>
              <a:t> is 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Manhattan distance</a:t>
            </a:r>
            <a:endParaRPr lang="en-US" altLang="zh-TW" sz="2400" i="1">
              <a:solidFill>
                <a:srgbClr val="FF0000"/>
              </a:solidFill>
              <a:latin typeface="Calibri" charset="0"/>
              <a:ea typeface="新細明體" charset="-120"/>
            </a:endParaRPr>
          </a:p>
          <a:p>
            <a:pPr>
              <a:lnSpc>
                <a:spcPct val="120000"/>
              </a:lnSpc>
            </a:pPr>
            <a:endParaRPr lang="en-US" altLang="zh-TW" sz="2400" i="1">
              <a:latin typeface="Calibri" charset="0"/>
              <a:ea typeface="新細明體" charset="-120"/>
            </a:endParaRPr>
          </a:p>
          <a:p>
            <a:pPr lvl="1">
              <a:lnSpc>
                <a:spcPct val="120000"/>
              </a:lnSpc>
              <a:buFont typeface="Wingdings" charset="2"/>
              <a:buNone/>
            </a:pPr>
            <a:endParaRPr lang="en-US" altLang="zh-TW" sz="2400">
              <a:latin typeface="Calibri" charset="0"/>
              <a:ea typeface="新細明體" charset="-120"/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1905000" y="3124200"/>
          <a:ext cx="5181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5181600" imgH="596900" progId="Equation.3">
                  <p:embed/>
                </p:oleObj>
              </mc:Choice>
              <mc:Fallback>
                <p:oleObj name="Equation" r:id="rId3" imgW="5181600" imgH="596900" progId="Equation.3">
                  <p:embed/>
                  <p:pic>
                    <p:nvPicPr>
                      <p:cNvPr id="225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5181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2514600" y="5562600"/>
          <a:ext cx="4521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4292600" imgH="431800" progId="Equation.3">
                  <p:embed/>
                </p:oleObj>
              </mc:Choice>
              <mc:Fallback>
                <p:oleObj name="Equation" r:id="rId5" imgW="4292600" imgH="431800" progId="Equation.3">
                  <p:embed/>
                  <p:pic>
                    <p:nvPicPr>
                      <p:cNvPr id="225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521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9EC976-2559-8A42-A413-DE297064680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253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14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443912" cy="9906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Similarity and Dissimilarity Between Objects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2400" i="1">
                <a:latin typeface="Calibri" charset="0"/>
                <a:ea typeface="新細明體" charset="-120"/>
              </a:rPr>
              <a:t>If q</a:t>
            </a:r>
            <a:r>
              <a:rPr lang="en-US" altLang="zh-TW" sz="2400">
                <a:latin typeface="Calibri" charset="0"/>
                <a:ea typeface="新細明體" charset="-120"/>
              </a:rPr>
              <a:t> = </a:t>
            </a:r>
            <a:r>
              <a:rPr lang="en-US" altLang="zh-TW" sz="2400" i="1">
                <a:latin typeface="Calibri" charset="0"/>
                <a:ea typeface="新細明體" charset="-120"/>
              </a:rPr>
              <a:t>2</a:t>
            </a:r>
            <a:r>
              <a:rPr lang="en-US" altLang="zh-TW" sz="2400">
                <a:latin typeface="Calibri" charset="0"/>
                <a:ea typeface="新細明體" charset="-120"/>
              </a:rPr>
              <a:t>,</a:t>
            </a:r>
            <a:r>
              <a:rPr lang="en-US" altLang="zh-TW" sz="2400" i="1">
                <a:latin typeface="Calibri" charset="0"/>
                <a:ea typeface="新細明體" charset="-120"/>
              </a:rPr>
              <a:t> d </a:t>
            </a:r>
            <a:r>
              <a:rPr lang="en-US" altLang="zh-TW" sz="2400">
                <a:latin typeface="Calibri" charset="0"/>
                <a:ea typeface="新細明體" charset="-120"/>
              </a:rPr>
              <a:t>is 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Euclidean distance</a:t>
            </a:r>
            <a:r>
              <a:rPr lang="en-US" altLang="zh-TW" sz="2400">
                <a:latin typeface="Calibri" charset="0"/>
                <a:ea typeface="新細明體" charset="-120"/>
              </a:rPr>
              <a:t>:</a:t>
            </a:r>
          </a:p>
          <a:p>
            <a:pPr>
              <a:lnSpc>
                <a:spcPct val="110000"/>
              </a:lnSpc>
            </a:pPr>
            <a:endParaRPr lang="en-US" altLang="zh-TW" sz="2400">
              <a:latin typeface="Calibri" charset="0"/>
              <a:ea typeface="新細明體" charset="-120"/>
            </a:endParaRPr>
          </a:p>
          <a:p>
            <a:pPr lvl="1"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Properties</a:t>
            </a:r>
          </a:p>
          <a:p>
            <a:pPr lvl="2">
              <a:lnSpc>
                <a:spcPct val="110000"/>
              </a:lnSpc>
            </a:pPr>
            <a:r>
              <a:rPr lang="en-US" altLang="zh-TW" i="1">
                <a:latin typeface="Calibri" charset="0"/>
                <a:ea typeface="新細明體" charset="-120"/>
              </a:rPr>
              <a:t>d(i,j)</a:t>
            </a:r>
            <a:r>
              <a:rPr lang="en-US" altLang="zh-TW">
                <a:latin typeface="Calibri" charset="0"/>
                <a:ea typeface="新細明體" charset="-120"/>
              </a:rPr>
              <a:t> 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 0</a:t>
            </a:r>
            <a:endParaRPr lang="en-US" altLang="zh-TW">
              <a:latin typeface="Calibri" charset="0"/>
              <a:ea typeface="新細明體" charset="-120"/>
            </a:endParaRPr>
          </a:p>
          <a:p>
            <a:pPr lvl="2">
              <a:lnSpc>
                <a:spcPct val="110000"/>
              </a:lnSpc>
            </a:pPr>
            <a:r>
              <a:rPr lang="en-US" altLang="zh-TW" i="1">
                <a:latin typeface="Calibri" charset="0"/>
                <a:ea typeface="新細明體" charset="-120"/>
              </a:rPr>
              <a:t>d(i,i)</a:t>
            </a:r>
            <a:r>
              <a:rPr lang="en-US" altLang="zh-TW">
                <a:latin typeface="Calibri" charset="0"/>
                <a:ea typeface="新細明體" charset="-120"/>
              </a:rPr>
              <a:t> 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= 0</a:t>
            </a:r>
            <a:endParaRPr lang="en-US" altLang="zh-TW">
              <a:latin typeface="Calibri" charset="0"/>
              <a:ea typeface="新細明體" charset="-120"/>
            </a:endParaRPr>
          </a:p>
          <a:p>
            <a:pPr lvl="2">
              <a:lnSpc>
                <a:spcPct val="110000"/>
              </a:lnSpc>
            </a:pPr>
            <a:r>
              <a:rPr lang="en-US" altLang="zh-TW" i="1">
                <a:latin typeface="Calibri" charset="0"/>
                <a:ea typeface="新細明體" charset="-120"/>
              </a:rPr>
              <a:t>d(i,j)</a:t>
            </a:r>
            <a:r>
              <a:rPr lang="en-US" altLang="zh-TW">
                <a:latin typeface="Calibri" charset="0"/>
                <a:ea typeface="新細明體" charset="-120"/>
              </a:rPr>
              <a:t> 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= </a:t>
            </a:r>
            <a:r>
              <a:rPr lang="en-US" altLang="zh-TW" i="1">
                <a:latin typeface="Calibri" charset="0"/>
                <a:ea typeface="新細明體" charset="-120"/>
              </a:rPr>
              <a:t>d(j,i)</a:t>
            </a:r>
            <a:endParaRPr lang="en-US" altLang="zh-TW">
              <a:latin typeface="Calibri" charset="0"/>
              <a:ea typeface="新細明體" charset="-120"/>
            </a:endParaRPr>
          </a:p>
          <a:p>
            <a:pPr lvl="2">
              <a:lnSpc>
                <a:spcPct val="110000"/>
              </a:lnSpc>
            </a:pPr>
            <a:r>
              <a:rPr lang="en-US" altLang="zh-TW" i="1">
                <a:latin typeface="Calibri" charset="0"/>
                <a:ea typeface="新細明體" charset="-120"/>
              </a:rPr>
              <a:t>d(i,j)</a:t>
            </a:r>
            <a:r>
              <a:rPr lang="en-US" altLang="zh-TW">
                <a:latin typeface="Calibri" charset="0"/>
                <a:ea typeface="新細明體" charset="-120"/>
              </a:rPr>
              <a:t> 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 </a:t>
            </a:r>
            <a:r>
              <a:rPr lang="en-US" altLang="zh-TW" i="1">
                <a:latin typeface="Calibri" charset="0"/>
                <a:ea typeface="新細明體" charset="-120"/>
              </a:rPr>
              <a:t>d(i,k)</a:t>
            </a:r>
            <a:r>
              <a:rPr lang="en-US" altLang="zh-TW">
                <a:latin typeface="Calibri" charset="0"/>
                <a:ea typeface="新細明體" charset="-120"/>
              </a:rPr>
              <a:t> 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+ </a:t>
            </a:r>
            <a:r>
              <a:rPr lang="en-US" altLang="zh-TW" i="1">
                <a:latin typeface="Calibri" charset="0"/>
                <a:ea typeface="新細明體" charset="-120"/>
              </a:rPr>
              <a:t>d(k,j)</a:t>
            </a:r>
            <a:endParaRPr lang="en-US" altLang="zh-TW">
              <a:latin typeface="Calibri" charset="0"/>
              <a:ea typeface="新細明體" charset="-120"/>
              <a:sym typeface="Symbol" charset="2"/>
            </a:endParaRPr>
          </a:p>
          <a:p>
            <a:pPr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Also, one can use weighted distance, parametric Pearson product moment correlation, or other disimilarity measures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1981200" y="2133600"/>
          <a:ext cx="51704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5168900" imgH="584200" progId="Equation.3">
                  <p:embed/>
                </p:oleObj>
              </mc:Choice>
              <mc:Fallback>
                <p:oleObj name="Equation" r:id="rId3" imgW="5168900" imgH="584200" progId="Equation.3">
                  <p:embed/>
                  <p:pic>
                    <p:nvPicPr>
                      <p:cNvPr id="235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51704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9283A6-B044-D44E-99D8-78D4C8B5FE1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3558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112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C00000"/>
                </a:solidFill>
                <a:latin typeface="Calibri" charset="0"/>
                <a:ea typeface="新細明體" charset="-120"/>
              </a:rPr>
              <a:t>Euclidean distance </a:t>
            </a:r>
            <a:r>
              <a:rPr lang="en-US" altLang="zh-TW">
                <a:latin typeface="Calibri" charset="0"/>
                <a:ea typeface="新細明體" charset="-120"/>
              </a:rPr>
              <a:t>vs</a:t>
            </a:r>
            <a:br>
              <a:rPr lang="en-US" altLang="zh-TW">
                <a:latin typeface="Calibri" charset="0"/>
                <a:ea typeface="新細明體" charset="-120"/>
              </a:rPr>
            </a:br>
            <a:r>
              <a:rPr lang="en-US" altLang="zh-TW">
                <a:solidFill>
                  <a:srgbClr val="00B050"/>
                </a:solidFill>
                <a:latin typeface="Calibri" charset="0"/>
                <a:ea typeface="新細明體" charset="-120"/>
              </a:rPr>
              <a:t> Manhattan distance </a:t>
            </a:r>
            <a:endParaRPr lang="zh-TW" altLang="en-US">
              <a:solidFill>
                <a:srgbClr val="00B05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Distance of two point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x</a:t>
            </a:r>
            <a:r>
              <a:rPr lang="en-US" altLang="zh-TW" i="1" baseline="-25000">
                <a:solidFill>
                  <a:srgbClr val="FF0000"/>
                </a:solidFill>
                <a:latin typeface="Calibri" charset="0"/>
                <a:ea typeface="標楷體" charset="-120"/>
              </a:rPr>
              <a:t>1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 = (1, 2)</a:t>
            </a:r>
            <a:r>
              <a:rPr lang="en-US" altLang="zh-TW">
                <a:latin typeface="Calibri" charset="0"/>
                <a:ea typeface="標楷體" charset="-120"/>
              </a:rPr>
              <a:t> and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x</a:t>
            </a:r>
            <a:r>
              <a:rPr lang="en-US" altLang="zh-TW" i="1" baseline="-25000">
                <a:solidFill>
                  <a:srgbClr val="FF0000"/>
                </a:solidFill>
                <a:latin typeface="Calibri" charset="0"/>
                <a:ea typeface="標楷體" charset="-120"/>
              </a:rPr>
              <a:t>2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 (3, 5)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97650"/>
            <a:ext cx="7207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3691F0-ED80-B949-9C2F-70B147CBFB7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331913" y="5514975"/>
            <a:ext cx="3744912" cy="15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5400000" flipH="1" flipV="1">
            <a:off x="-73025" y="4103688"/>
            <a:ext cx="2808287" cy="15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文字方塊 10"/>
          <p:cNvSpPr txBox="1">
            <a:spLocks noChangeArrowheads="1"/>
          </p:cNvSpPr>
          <p:nvPr/>
        </p:nvSpPr>
        <p:spPr bwMode="auto">
          <a:xfrm>
            <a:off x="1619250" y="558006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1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84" name="文字方塊 11"/>
          <p:cNvSpPr txBox="1">
            <a:spLocks noChangeArrowheads="1"/>
          </p:cNvSpPr>
          <p:nvPr/>
        </p:nvSpPr>
        <p:spPr bwMode="auto">
          <a:xfrm>
            <a:off x="2051050" y="558006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85" name="文字方塊 12"/>
          <p:cNvSpPr txBox="1">
            <a:spLocks noChangeArrowheads="1"/>
          </p:cNvSpPr>
          <p:nvPr/>
        </p:nvSpPr>
        <p:spPr bwMode="auto">
          <a:xfrm>
            <a:off x="2484438" y="558006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86" name="文字方塊 13"/>
          <p:cNvSpPr txBox="1">
            <a:spLocks noChangeArrowheads="1"/>
          </p:cNvSpPr>
          <p:nvPr/>
        </p:nvSpPr>
        <p:spPr bwMode="auto">
          <a:xfrm>
            <a:off x="971550" y="4859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1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87" name="文字方塊 14"/>
          <p:cNvSpPr txBox="1">
            <a:spLocks noChangeArrowheads="1"/>
          </p:cNvSpPr>
          <p:nvPr/>
        </p:nvSpPr>
        <p:spPr bwMode="auto">
          <a:xfrm>
            <a:off x="971550" y="44275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88" name="文字方塊 15"/>
          <p:cNvSpPr txBox="1">
            <a:spLocks noChangeArrowheads="1"/>
          </p:cNvSpPr>
          <p:nvPr/>
        </p:nvSpPr>
        <p:spPr bwMode="auto">
          <a:xfrm>
            <a:off x="971550" y="39957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89" name="文字方塊 16"/>
          <p:cNvSpPr txBox="1">
            <a:spLocks noChangeArrowheads="1"/>
          </p:cNvSpPr>
          <p:nvPr/>
        </p:nvSpPr>
        <p:spPr bwMode="auto">
          <a:xfrm>
            <a:off x="971550" y="35639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4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4590" name="文字方塊 17"/>
          <p:cNvSpPr txBox="1">
            <a:spLocks noChangeArrowheads="1"/>
          </p:cNvSpPr>
          <p:nvPr/>
        </p:nvSpPr>
        <p:spPr bwMode="auto">
          <a:xfrm>
            <a:off x="971550" y="313213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5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763713" y="54451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763713" y="50133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763713" y="45815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1763713" y="41497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195513" y="54451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2627313" y="54451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1763713" y="3716338"/>
            <a:ext cx="71437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763713" y="3284538"/>
            <a:ext cx="71437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2195513" y="54451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2195513" y="50133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2195513" y="45815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2195513" y="41497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2195513" y="3716338"/>
            <a:ext cx="73025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2195513" y="3284538"/>
            <a:ext cx="73025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2627313" y="54451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627313" y="50133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2627313" y="45815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2627313" y="4149725"/>
            <a:ext cx="73025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2627313" y="3716338"/>
            <a:ext cx="73025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2627313" y="3284538"/>
            <a:ext cx="73025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1763713" y="4581525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2627313" y="3284538"/>
            <a:ext cx="73025" cy="730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613" name="文字方塊 45"/>
          <p:cNvSpPr txBox="1">
            <a:spLocks noChangeArrowheads="1"/>
          </p:cNvSpPr>
          <p:nvPr/>
        </p:nvSpPr>
        <p:spPr bwMode="auto">
          <a:xfrm>
            <a:off x="2771775" y="30686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376092"/>
                </a:solidFill>
                <a:latin typeface="Arial" charset="0"/>
              </a:rPr>
              <a:t>x</a:t>
            </a:r>
            <a:r>
              <a:rPr lang="en-US" altLang="zh-TW" sz="1800" b="1" i="1" baseline="-25000">
                <a:solidFill>
                  <a:srgbClr val="376092"/>
                </a:solidFill>
                <a:latin typeface="Arial" charset="0"/>
              </a:rPr>
              <a:t>2</a:t>
            </a:r>
            <a:r>
              <a:rPr lang="en-US" altLang="zh-TW" sz="1800" b="1">
                <a:solidFill>
                  <a:srgbClr val="376092"/>
                </a:solidFill>
                <a:latin typeface="Arial" charset="0"/>
              </a:rPr>
              <a:t> (3, 5)</a:t>
            </a:r>
            <a:endParaRPr lang="zh-TW" altLang="en-US" sz="1800" b="1">
              <a:solidFill>
                <a:srgbClr val="376092"/>
              </a:solidFill>
              <a:latin typeface="Arial" charset="0"/>
            </a:endParaRPr>
          </a:p>
        </p:txBody>
      </p:sp>
      <p:cxnSp>
        <p:nvCxnSpPr>
          <p:cNvPr id="47" name="直線單箭頭接點 46"/>
          <p:cNvCxnSpPr>
            <a:stCxn id="43" idx="4"/>
            <a:endCxn id="19" idx="0"/>
          </p:cNvCxnSpPr>
          <p:nvPr/>
        </p:nvCxnSpPr>
        <p:spPr>
          <a:xfrm rot="5400000">
            <a:off x="1403350" y="5049838"/>
            <a:ext cx="792163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44" idx="4"/>
            <a:endCxn id="37" idx="0"/>
          </p:cNvCxnSpPr>
          <p:nvPr/>
        </p:nvCxnSpPr>
        <p:spPr>
          <a:xfrm rot="5400000">
            <a:off x="1618457" y="4401344"/>
            <a:ext cx="208915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橢圓 64"/>
          <p:cNvSpPr/>
          <p:nvPr/>
        </p:nvSpPr>
        <p:spPr>
          <a:xfrm>
            <a:off x="1331913" y="54451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1331913" y="50133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" name="橢圓 66"/>
          <p:cNvSpPr/>
          <p:nvPr/>
        </p:nvSpPr>
        <p:spPr>
          <a:xfrm>
            <a:off x="1331913" y="45815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1331913" y="4149725"/>
            <a:ext cx="71437" cy="714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1331913" y="3716338"/>
            <a:ext cx="71437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" name="橢圓 69"/>
          <p:cNvSpPr/>
          <p:nvPr/>
        </p:nvSpPr>
        <p:spPr>
          <a:xfrm>
            <a:off x="1331913" y="3284538"/>
            <a:ext cx="71437" cy="73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1" name="直線單箭頭接點 70"/>
          <p:cNvCxnSpPr>
            <a:stCxn id="67" idx="6"/>
            <a:endCxn id="43" idx="2"/>
          </p:cNvCxnSpPr>
          <p:nvPr/>
        </p:nvCxnSpPr>
        <p:spPr>
          <a:xfrm>
            <a:off x="1403350" y="4616450"/>
            <a:ext cx="360363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stCxn id="70" idx="6"/>
            <a:endCxn id="44" idx="2"/>
          </p:cNvCxnSpPr>
          <p:nvPr/>
        </p:nvCxnSpPr>
        <p:spPr>
          <a:xfrm>
            <a:off x="1403350" y="3321050"/>
            <a:ext cx="1223963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44" idx="3"/>
            <a:endCxn id="43" idx="7"/>
          </p:cNvCxnSpPr>
          <p:nvPr/>
        </p:nvCxnSpPr>
        <p:spPr>
          <a:xfrm rot="5400000">
            <a:off x="1609725" y="3562350"/>
            <a:ext cx="1244600" cy="812800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stCxn id="43" idx="6"/>
            <a:endCxn id="39" idx="2"/>
          </p:cNvCxnSpPr>
          <p:nvPr/>
        </p:nvCxnSpPr>
        <p:spPr>
          <a:xfrm>
            <a:off x="1835150" y="4616450"/>
            <a:ext cx="792163" cy="15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44" idx="4"/>
            <a:endCxn id="39" idx="0"/>
          </p:cNvCxnSpPr>
          <p:nvPr/>
        </p:nvCxnSpPr>
        <p:spPr>
          <a:xfrm rot="5400000">
            <a:off x="2051051" y="3968750"/>
            <a:ext cx="1223962" cy="158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字方塊 88"/>
          <p:cNvSpPr txBox="1">
            <a:spLocks noChangeArrowheads="1"/>
          </p:cNvSpPr>
          <p:nvPr/>
        </p:nvSpPr>
        <p:spPr bwMode="auto">
          <a:xfrm>
            <a:off x="2124075" y="4437063"/>
            <a:ext cx="287338" cy="36988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4628" name="文字方塊 44"/>
          <p:cNvSpPr txBox="1">
            <a:spLocks noChangeArrowheads="1"/>
          </p:cNvSpPr>
          <p:nvPr/>
        </p:nvSpPr>
        <p:spPr bwMode="auto">
          <a:xfrm>
            <a:off x="1619250" y="46434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(1, 2)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90" name="文字方塊 89"/>
          <p:cNvSpPr txBox="1">
            <a:spLocks noChangeArrowheads="1"/>
          </p:cNvSpPr>
          <p:nvPr/>
        </p:nvSpPr>
        <p:spPr bwMode="auto">
          <a:xfrm>
            <a:off x="2555875" y="3860800"/>
            <a:ext cx="287338" cy="369888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3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91" name="文字方塊 90"/>
          <p:cNvSpPr txBox="1">
            <a:spLocks noChangeArrowheads="1"/>
          </p:cNvSpPr>
          <p:nvPr/>
        </p:nvSpPr>
        <p:spPr bwMode="auto">
          <a:xfrm>
            <a:off x="1835150" y="3860800"/>
            <a:ext cx="649288" cy="369888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  <a:latin typeface="Arial" charset="0"/>
              </a:rPr>
              <a:t>3.61</a:t>
            </a:r>
            <a:endParaRPr lang="zh-TW" altLang="en-US" sz="1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" name="文字方塊 91"/>
          <p:cNvSpPr txBox="1">
            <a:spLocks noChangeArrowheads="1"/>
          </p:cNvSpPr>
          <p:nvPr/>
        </p:nvSpPr>
        <p:spPr bwMode="auto">
          <a:xfrm>
            <a:off x="5364163" y="2349500"/>
            <a:ext cx="3384550" cy="230822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Euclidean distance: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((3-1)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(5-2)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  <a:br>
              <a:rPr lang="en-US" altLang="zh-TW" sz="2400">
                <a:solidFill>
                  <a:srgbClr val="C0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(2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+ 3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(4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+ 9)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(13)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3.61</a:t>
            </a:r>
            <a:endParaRPr lang="en-US" altLang="zh-TW" sz="2400" baseline="300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3" name="文字方塊 92"/>
          <p:cNvSpPr txBox="1">
            <a:spLocks noChangeArrowheads="1"/>
          </p:cNvSpPr>
          <p:nvPr/>
        </p:nvSpPr>
        <p:spPr bwMode="auto">
          <a:xfrm>
            <a:off x="5435600" y="4797425"/>
            <a:ext cx="3384550" cy="1570038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Arial" charset="0"/>
              </a:rPr>
              <a:t>Manhattan distance: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Arial" charset="0"/>
              </a:rPr>
              <a:t>= (3-1) + (5-2)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Arial" charset="0"/>
              </a:rPr>
              <a:t>= 2 + 3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Arial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6034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188913"/>
            <a:ext cx="8705850" cy="792162"/>
          </a:xfrm>
        </p:spPr>
        <p:txBody>
          <a:bodyPr/>
          <a:lstStyle/>
          <a:p>
            <a:r>
              <a:rPr lang="en-US" altLang="ko-KR">
                <a:solidFill>
                  <a:schemeClr val="accent1"/>
                </a:solidFill>
                <a:latin typeface="Calibri" charset="0"/>
                <a:ea typeface="Gulim" charset="-127"/>
              </a:rPr>
              <a:t>The </a:t>
            </a:r>
            <a:r>
              <a:rPr lang="en-US" altLang="ko-KR" i="1">
                <a:solidFill>
                  <a:schemeClr val="accent1"/>
                </a:solidFill>
                <a:latin typeface="Calibri" charset="0"/>
                <a:ea typeface="Gulim" charset="-127"/>
              </a:rPr>
              <a:t>K-Means</a:t>
            </a:r>
            <a:r>
              <a:rPr lang="en-US" altLang="ko-KR">
                <a:solidFill>
                  <a:schemeClr val="accent1"/>
                </a:solidFill>
                <a:latin typeface="Calibri" charset="0"/>
                <a:ea typeface="Gulim" charset="-127"/>
              </a:rPr>
              <a:t> Clustering Method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153400" cy="647700"/>
          </a:xfrm>
        </p:spPr>
        <p:txBody>
          <a:bodyPr/>
          <a:lstStyle/>
          <a:p>
            <a:r>
              <a:rPr lang="en-US" altLang="ko-KR">
                <a:solidFill>
                  <a:srgbClr val="000000"/>
                </a:solidFill>
                <a:latin typeface="Calibri" charset="0"/>
                <a:ea typeface="Gulim" charset="-127"/>
              </a:rPr>
              <a:t>Example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3200400" y="1981200"/>
            <a:ext cx="2047875" cy="1870075"/>
            <a:chOff x="528" y="240"/>
            <a:chExt cx="1919" cy="1702"/>
          </a:xfrm>
        </p:grpSpPr>
        <p:graphicFrame>
          <p:nvGraphicFramePr>
            <p:cNvPr id="25793" name="Object 4"/>
            <p:cNvGraphicFramePr>
              <a:graphicFrameLocks noChangeAspect="1"/>
            </p:cNvGraphicFramePr>
            <p:nvPr/>
          </p:nvGraphicFramePr>
          <p:xfrm>
            <a:off x="528" y="240"/>
            <a:ext cx="1919" cy="1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Worksheet" r:id="rId3" imgW="3047902" imgH="2648048" progId="Excel.Sheet.8">
                    <p:embed/>
                  </p:oleObj>
                </mc:Choice>
                <mc:Fallback>
                  <p:oleObj name="Worksheet" r:id="rId3" imgW="3047902" imgH="2648048" progId="Excel.Sheet.8">
                    <p:embed/>
                    <p:pic>
                      <p:nvPicPr>
                        <p:cNvPr id="2579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40"/>
                          <a:ext cx="1919" cy="1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107763" dir="189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94" name="Freeform 6"/>
            <p:cNvSpPr>
              <a:spLocks/>
            </p:cNvSpPr>
            <p:nvPr/>
          </p:nvSpPr>
          <p:spPr bwMode="auto">
            <a:xfrm>
              <a:off x="1008" y="557"/>
              <a:ext cx="852" cy="1260"/>
            </a:xfrm>
            <a:custGeom>
              <a:avLst/>
              <a:gdLst>
                <a:gd name="T0" fmla="*/ 518 w 852"/>
                <a:gd name="T1" fmla="*/ 280 h 1260"/>
                <a:gd name="T2" fmla="*/ 392 w 852"/>
                <a:gd name="T3" fmla="*/ 36 h 1260"/>
                <a:gd name="T4" fmla="*/ 237 w 852"/>
                <a:gd name="T5" fmla="*/ 21 h 1260"/>
                <a:gd name="T6" fmla="*/ 133 w 852"/>
                <a:gd name="T7" fmla="*/ 73 h 1260"/>
                <a:gd name="T8" fmla="*/ 0 w 852"/>
                <a:gd name="T9" fmla="*/ 369 h 1260"/>
                <a:gd name="T10" fmla="*/ 44 w 852"/>
                <a:gd name="T11" fmla="*/ 688 h 1260"/>
                <a:gd name="T12" fmla="*/ 362 w 852"/>
                <a:gd name="T13" fmla="*/ 1117 h 1260"/>
                <a:gd name="T14" fmla="*/ 429 w 852"/>
                <a:gd name="T15" fmla="*/ 1139 h 1260"/>
                <a:gd name="T16" fmla="*/ 451 w 852"/>
                <a:gd name="T17" fmla="*/ 1154 h 1260"/>
                <a:gd name="T18" fmla="*/ 525 w 852"/>
                <a:gd name="T19" fmla="*/ 1176 h 1260"/>
                <a:gd name="T20" fmla="*/ 622 w 852"/>
                <a:gd name="T21" fmla="*/ 1228 h 1260"/>
                <a:gd name="T22" fmla="*/ 792 w 852"/>
                <a:gd name="T23" fmla="*/ 1243 h 1260"/>
                <a:gd name="T24" fmla="*/ 785 w 852"/>
                <a:gd name="T25" fmla="*/ 1021 h 1260"/>
                <a:gd name="T26" fmla="*/ 748 w 852"/>
                <a:gd name="T27" fmla="*/ 954 h 1260"/>
                <a:gd name="T28" fmla="*/ 688 w 852"/>
                <a:gd name="T29" fmla="*/ 858 h 1260"/>
                <a:gd name="T30" fmla="*/ 622 w 852"/>
                <a:gd name="T31" fmla="*/ 762 h 1260"/>
                <a:gd name="T32" fmla="*/ 607 w 852"/>
                <a:gd name="T33" fmla="*/ 732 h 1260"/>
                <a:gd name="T34" fmla="*/ 592 w 852"/>
                <a:gd name="T35" fmla="*/ 710 h 1260"/>
                <a:gd name="T36" fmla="*/ 555 w 852"/>
                <a:gd name="T37" fmla="*/ 643 h 1260"/>
                <a:gd name="T38" fmla="*/ 540 w 852"/>
                <a:gd name="T39" fmla="*/ 621 h 1260"/>
                <a:gd name="T40" fmla="*/ 518 w 852"/>
                <a:gd name="T41" fmla="*/ 280 h 1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2"/>
                <a:gd name="T64" fmla="*/ 0 h 1260"/>
                <a:gd name="T65" fmla="*/ 852 w 852"/>
                <a:gd name="T66" fmla="*/ 1260 h 1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795" name="Freeform 7"/>
            <p:cNvSpPr>
              <a:spLocks/>
            </p:cNvSpPr>
            <p:nvPr/>
          </p:nvSpPr>
          <p:spPr bwMode="auto">
            <a:xfrm>
              <a:off x="1587" y="889"/>
              <a:ext cx="768" cy="630"/>
            </a:xfrm>
            <a:custGeom>
              <a:avLst/>
              <a:gdLst>
                <a:gd name="T0" fmla="*/ 183 w 768"/>
                <a:gd name="T1" fmla="*/ 67 h 630"/>
                <a:gd name="T2" fmla="*/ 72 w 768"/>
                <a:gd name="T3" fmla="*/ 74 h 630"/>
                <a:gd name="T4" fmla="*/ 5 w 768"/>
                <a:gd name="T5" fmla="*/ 170 h 630"/>
                <a:gd name="T6" fmla="*/ 13 w 768"/>
                <a:gd name="T7" fmla="*/ 311 h 630"/>
                <a:gd name="T8" fmla="*/ 57 w 768"/>
                <a:gd name="T9" fmla="*/ 356 h 630"/>
                <a:gd name="T10" fmla="*/ 109 w 768"/>
                <a:gd name="T11" fmla="*/ 415 h 630"/>
                <a:gd name="T12" fmla="*/ 235 w 768"/>
                <a:gd name="T13" fmla="*/ 548 h 630"/>
                <a:gd name="T14" fmla="*/ 257 w 768"/>
                <a:gd name="T15" fmla="*/ 570 h 630"/>
                <a:gd name="T16" fmla="*/ 331 w 768"/>
                <a:gd name="T17" fmla="*/ 593 h 630"/>
                <a:gd name="T18" fmla="*/ 450 w 768"/>
                <a:gd name="T19" fmla="*/ 630 h 630"/>
                <a:gd name="T20" fmla="*/ 598 w 768"/>
                <a:gd name="T21" fmla="*/ 607 h 630"/>
                <a:gd name="T22" fmla="*/ 657 w 768"/>
                <a:gd name="T23" fmla="*/ 585 h 630"/>
                <a:gd name="T24" fmla="*/ 687 w 768"/>
                <a:gd name="T25" fmla="*/ 533 h 630"/>
                <a:gd name="T26" fmla="*/ 717 w 768"/>
                <a:gd name="T27" fmla="*/ 474 h 630"/>
                <a:gd name="T28" fmla="*/ 724 w 768"/>
                <a:gd name="T29" fmla="*/ 437 h 630"/>
                <a:gd name="T30" fmla="*/ 739 w 768"/>
                <a:gd name="T31" fmla="*/ 415 h 630"/>
                <a:gd name="T32" fmla="*/ 768 w 768"/>
                <a:gd name="T33" fmla="*/ 296 h 630"/>
                <a:gd name="T34" fmla="*/ 761 w 768"/>
                <a:gd name="T35" fmla="*/ 178 h 630"/>
                <a:gd name="T36" fmla="*/ 724 w 768"/>
                <a:gd name="T37" fmla="*/ 111 h 630"/>
                <a:gd name="T38" fmla="*/ 465 w 768"/>
                <a:gd name="T39" fmla="*/ 0 h 630"/>
                <a:gd name="T40" fmla="*/ 205 w 768"/>
                <a:gd name="T41" fmla="*/ 30 h 630"/>
                <a:gd name="T42" fmla="*/ 183 w 768"/>
                <a:gd name="T43" fmla="*/ 67 h 6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8"/>
                <a:gd name="T67" fmla="*/ 0 h 630"/>
                <a:gd name="T68" fmla="*/ 768 w 768"/>
                <a:gd name="T69" fmla="*/ 630 h 6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6578600" y="2008188"/>
            <a:ext cx="2222500" cy="1990725"/>
            <a:chOff x="4144" y="1265"/>
            <a:chExt cx="1400" cy="1254"/>
          </a:xfrm>
        </p:grpSpPr>
        <p:sp>
          <p:nvSpPr>
            <p:cNvPr id="25709" name="Rectangle 9"/>
            <p:cNvSpPr>
              <a:spLocks noChangeArrowheads="1"/>
            </p:cNvSpPr>
            <p:nvPr/>
          </p:nvSpPr>
          <p:spPr bwMode="auto">
            <a:xfrm>
              <a:off x="4144" y="1265"/>
              <a:ext cx="1400" cy="12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5710" name="Rectangle 10"/>
            <p:cNvSpPr>
              <a:spLocks noChangeArrowheads="1"/>
            </p:cNvSpPr>
            <p:nvPr/>
          </p:nvSpPr>
          <p:spPr bwMode="auto">
            <a:xfrm>
              <a:off x="4278" y="1354"/>
              <a:ext cx="1201" cy="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5711" name="Line 11"/>
            <p:cNvSpPr>
              <a:spLocks noChangeShapeType="1"/>
            </p:cNvSpPr>
            <p:nvPr/>
          </p:nvSpPr>
          <p:spPr bwMode="auto">
            <a:xfrm>
              <a:off x="4278" y="2264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2"/>
            <p:cNvSpPr>
              <a:spLocks noChangeShapeType="1"/>
            </p:cNvSpPr>
            <p:nvPr/>
          </p:nvSpPr>
          <p:spPr bwMode="auto">
            <a:xfrm>
              <a:off x="4278" y="2163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3"/>
            <p:cNvSpPr>
              <a:spLocks noChangeShapeType="1"/>
            </p:cNvSpPr>
            <p:nvPr/>
          </p:nvSpPr>
          <p:spPr bwMode="auto">
            <a:xfrm>
              <a:off x="4278" y="2061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4"/>
            <p:cNvSpPr>
              <a:spLocks noChangeShapeType="1"/>
            </p:cNvSpPr>
            <p:nvPr/>
          </p:nvSpPr>
          <p:spPr bwMode="auto">
            <a:xfrm>
              <a:off x="4278" y="1960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5"/>
            <p:cNvSpPr>
              <a:spLocks noChangeShapeType="1"/>
            </p:cNvSpPr>
            <p:nvPr/>
          </p:nvSpPr>
          <p:spPr bwMode="auto">
            <a:xfrm>
              <a:off x="4278" y="1858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6"/>
            <p:cNvSpPr>
              <a:spLocks noChangeShapeType="1"/>
            </p:cNvSpPr>
            <p:nvPr/>
          </p:nvSpPr>
          <p:spPr bwMode="auto">
            <a:xfrm>
              <a:off x="4278" y="1760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7"/>
            <p:cNvSpPr>
              <a:spLocks noChangeShapeType="1"/>
            </p:cNvSpPr>
            <p:nvPr/>
          </p:nvSpPr>
          <p:spPr bwMode="auto">
            <a:xfrm>
              <a:off x="4278" y="1659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8"/>
            <p:cNvSpPr>
              <a:spLocks noChangeShapeType="1"/>
            </p:cNvSpPr>
            <p:nvPr/>
          </p:nvSpPr>
          <p:spPr bwMode="auto">
            <a:xfrm>
              <a:off x="4278" y="1557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9"/>
            <p:cNvSpPr>
              <a:spLocks noChangeShapeType="1"/>
            </p:cNvSpPr>
            <p:nvPr/>
          </p:nvSpPr>
          <p:spPr bwMode="auto">
            <a:xfrm>
              <a:off x="4278" y="1456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20"/>
            <p:cNvSpPr>
              <a:spLocks noChangeShapeType="1"/>
            </p:cNvSpPr>
            <p:nvPr/>
          </p:nvSpPr>
          <p:spPr bwMode="auto">
            <a:xfrm>
              <a:off x="4278" y="1354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21"/>
            <p:cNvSpPr>
              <a:spLocks noChangeShapeType="1"/>
            </p:cNvSpPr>
            <p:nvPr/>
          </p:nvSpPr>
          <p:spPr bwMode="auto">
            <a:xfrm>
              <a:off x="439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22"/>
            <p:cNvSpPr>
              <a:spLocks noChangeShapeType="1"/>
            </p:cNvSpPr>
            <p:nvPr/>
          </p:nvSpPr>
          <p:spPr bwMode="auto">
            <a:xfrm>
              <a:off x="4516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23"/>
            <p:cNvSpPr>
              <a:spLocks noChangeShapeType="1"/>
            </p:cNvSpPr>
            <p:nvPr/>
          </p:nvSpPr>
          <p:spPr bwMode="auto">
            <a:xfrm>
              <a:off x="463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24"/>
            <p:cNvSpPr>
              <a:spLocks noChangeShapeType="1"/>
            </p:cNvSpPr>
            <p:nvPr/>
          </p:nvSpPr>
          <p:spPr bwMode="auto">
            <a:xfrm>
              <a:off x="475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25"/>
            <p:cNvSpPr>
              <a:spLocks noChangeShapeType="1"/>
            </p:cNvSpPr>
            <p:nvPr/>
          </p:nvSpPr>
          <p:spPr bwMode="auto">
            <a:xfrm>
              <a:off x="4880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26"/>
            <p:cNvSpPr>
              <a:spLocks noChangeShapeType="1"/>
            </p:cNvSpPr>
            <p:nvPr/>
          </p:nvSpPr>
          <p:spPr bwMode="auto">
            <a:xfrm>
              <a:off x="499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27"/>
            <p:cNvSpPr>
              <a:spLocks noChangeShapeType="1"/>
            </p:cNvSpPr>
            <p:nvPr/>
          </p:nvSpPr>
          <p:spPr bwMode="auto">
            <a:xfrm>
              <a:off x="511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28"/>
            <p:cNvSpPr>
              <a:spLocks noChangeShapeType="1"/>
            </p:cNvSpPr>
            <p:nvPr/>
          </p:nvSpPr>
          <p:spPr bwMode="auto">
            <a:xfrm>
              <a:off x="5240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29"/>
            <p:cNvSpPr>
              <a:spLocks noChangeShapeType="1"/>
            </p:cNvSpPr>
            <p:nvPr/>
          </p:nvSpPr>
          <p:spPr bwMode="auto">
            <a:xfrm>
              <a:off x="535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30"/>
            <p:cNvSpPr>
              <a:spLocks noChangeShapeType="1"/>
            </p:cNvSpPr>
            <p:nvPr/>
          </p:nvSpPr>
          <p:spPr bwMode="auto">
            <a:xfrm>
              <a:off x="5479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Rectangle 31"/>
            <p:cNvSpPr>
              <a:spLocks noChangeArrowheads="1"/>
            </p:cNvSpPr>
            <p:nvPr/>
          </p:nvSpPr>
          <p:spPr bwMode="auto">
            <a:xfrm>
              <a:off x="4278" y="1354"/>
              <a:ext cx="1201" cy="10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5732" name="Line 32"/>
            <p:cNvSpPr>
              <a:spLocks noChangeShapeType="1"/>
            </p:cNvSpPr>
            <p:nvPr/>
          </p:nvSpPr>
          <p:spPr bwMode="auto">
            <a:xfrm>
              <a:off x="4278" y="1354"/>
              <a:ext cx="1" cy="1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33"/>
            <p:cNvSpPr>
              <a:spLocks noChangeShapeType="1"/>
            </p:cNvSpPr>
            <p:nvPr/>
          </p:nvSpPr>
          <p:spPr bwMode="auto">
            <a:xfrm>
              <a:off x="4266" y="236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34"/>
            <p:cNvSpPr>
              <a:spLocks noChangeShapeType="1"/>
            </p:cNvSpPr>
            <p:nvPr/>
          </p:nvSpPr>
          <p:spPr bwMode="auto">
            <a:xfrm>
              <a:off x="4266" y="226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35"/>
            <p:cNvSpPr>
              <a:spLocks noChangeShapeType="1"/>
            </p:cNvSpPr>
            <p:nvPr/>
          </p:nvSpPr>
          <p:spPr bwMode="auto">
            <a:xfrm>
              <a:off x="4266" y="216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36"/>
            <p:cNvSpPr>
              <a:spLocks noChangeShapeType="1"/>
            </p:cNvSpPr>
            <p:nvPr/>
          </p:nvSpPr>
          <p:spPr bwMode="auto">
            <a:xfrm>
              <a:off x="4266" y="206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37"/>
            <p:cNvSpPr>
              <a:spLocks noChangeShapeType="1"/>
            </p:cNvSpPr>
            <p:nvPr/>
          </p:nvSpPr>
          <p:spPr bwMode="auto">
            <a:xfrm>
              <a:off x="4266" y="196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38"/>
            <p:cNvSpPr>
              <a:spLocks noChangeShapeType="1"/>
            </p:cNvSpPr>
            <p:nvPr/>
          </p:nvSpPr>
          <p:spPr bwMode="auto">
            <a:xfrm>
              <a:off x="4266" y="185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39"/>
            <p:cNvSpPr>
              <a:spLocks noChangeShapeType="1"/>
            </p:cNvSpPr>
            <p:nvPr/>
          </p:nvSpPr>
          <p:spPr bwMode="auto">
            <a:xfrm>
              <a:off x="4266" y="176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40"/>
            <p:cNvSpPr>
              <a:spLocks noChangeShapeType="1"/>
            </p:cNvSpPr>
            <p:nvPr/>
          </p:nvSpPr>
          <p:spPr bwMode="auto">
            <a:xfrm>
              <a:off x="4266" y="165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41"/>
            <p:cNvSpPr>
              <a:spLocks noChangeShapeType="1"/>
            </p:cNvSpPr>
            <p:nvPr/>
          </p:nvSpPr>
          <p:spPr bwMode="auto">
            <a:xfrm>
              <a:off x="4266" y="155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42"/>
            <p:cNvSpPr>
              <a:spLocks noChangeShapeType="1"/>
            </p:cNvSpPr>
            <p:nvPr/>
          </p:nvSpPr>
          <p:spPr bwMode="auto">
            <a:xfrm>
              <a:off x="4266" y="145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43"/>
            <p:cNvSpPr>
              <a:spLocks noChangeShapeType="1"/>
            </p:cNvSpPr>
            <p:nvPr/>
          </p:nvSpPr>
          <p:spPr bwMode="auto">
            <a:xfrm>
              <a:off x="4266" y="135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44"/>
            <p:cNvSpPr>
              <a:spLocks noChangeShapeType="1"/>
            </p:cNvSpPr>
            <p:nvPr/>
          </p:nvSpPr>
          <p:spPr bwMode="auto">
            <a:xfrm>
              <a:off x="4278" y="2366"/>
              <a:ext cx="1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45"/>
            <p:cNvSpPr>
              <a:spLocks noChangeShapeType="1"/>
            </p:cNvSpPr>
            <p:nvPr/>
          </p:nvSpPr>
          <p:spPr bwMode="auto">
            <a:xfrm flipV="1">
              <a:off x="427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Line 46"/>
            <p:cNvSpPr>
              <a:spLocks noChangeShapeType="1"/>
            </p:cNvSpPr>
            <p:nvPr/>
          </p:nvSpPr>
          <p:spPr bwMode="auto">
            <a:xfrm flipV="1">
              <a:off x="439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Line 47"/>
            <p:cNvSpPr>
              <a:spLocks noChangeShapeType="1"/>
            </p:cNvSpPr>
            <p:nvPr/>
          </p:nvSpPr>
          <p:spPr bwMode="auto">
            <a:xfrm flipV="1">
              <a:off x="4516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Line 48"/>
            <p:cNvSpPr>
              <a:spLocks noChangeShapeType="1"/>
            </p:cNvSpPr>
            <p:nvPr/>
          </p:nvSpPr>
          <p:spPr bwMode="auto">
            <a:xfrm flipV="1">
              <a:off x="463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Line 49"/>
            <p:cNvSpPr>
              <a:spLocks noChangeShapeType="1"/>
            </p:cNvSpPr>
            <p:nvPr/>
          </p:nvSpPr>
          <p:spPr bwMode="auto">
            <a:xfrm flipV="1">
              <a:off x="475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Line 50"/>
            <p:cNvSpPr>
              <a:spLocks noChangeShapeType="1"/>
            </p:cNvSpPr>
            <p:nvPr/>
          </p:nvSpPr>
          <p:spPr bwMode="auto">
            <a:xfrm flipV="1">
              <a:off x="4880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Line 51"/>
            <p:cNvSpPr>
              <a:spLocks noChangeShapeType="1"/>
            </p:cNvSpPr>
            <p:nvPr/>
          </p:nvSpPr>
          <p:spPr bwMode="auto">
            <a:xfrm flipV="1">
              <a:off x="499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Line 52"/>
            <p:cNvSpPr>
              <a:spLocks noChangeShapeType="1"/>
            </p:cNvSpPr>
            <p:nvPr/>
          </p:nvSpPr>
          <p:spPr bwMode="auto">
            <a:xfrm flipV="1">
              <a:off x="511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Line 53"/>
            <p:cNvSpPr>
              <a:spLocks noChangeShapeType="1"/>
            </p:cNvSpPr>
            <p:nvPr/>
          </p:nvSpPr>
          <p:spPr bwMode="auto">
            <a:xfrm flipV="1">
              <a:off x="5240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Line 54"/>
            <p:cNvSpPr>
              <a:spLocks noChangeShapeType="1"/>
            </p:cNvSpPr>
            <p:nvPr/>
          </p:nvSpPr>
          <p:spPr bwMode="auto">
            <a:xfrm flipV="1">
              <a:off x="5358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Line 55"/>
            <p:cNvSpPr>
              <a:spLocks noChangeShapeType="1"/>
            </p:cNvSpPr>
            <p:nvPr/>
          </p:nvSpPr>
          <p:spPr bwMode="auto">
            <a:xfrm flipV="1">
              <a:off x="5479" y="236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56"/>
            <p:cNvSpPr>
              <a:spLocks/>
            </p:cNvSpPr>
            <p:nvPr/>
          </p:nvSpPr>
          <p:spPr bwMode="auto">
            <a:xfrm>
              <a:off x="4609" y="1930"/>
              <a:ext cx="57" cy="59"/>
            </a:xfrm>
            <a:custGeom>
              <a:avLst/>
              <a:gdLst>
                <a:gd name="T0" fmla="*/ 29 w 57"/>
                <a:gd name="T1" fmla="*/ 0 h 59"/>
                <a:gd name="T2" fmla="*/ 57 w 57"/>
                <a:gd name="T3" fmla="*/ 30 h 59"/>
                <a:gd name="T4" fmla="*/ 29 w 57"/>
                <a:gd name="T5" fmla="*/ 59 h 59"/>
                <a:gd name="T6" fmla="*/ 0 w 57"/>
                <a:gd name="T7" fmla="*/ 30 h 59"/>
                <a:gd name="T8" fmla="*/ 29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9"/>
                <a:gd name="T17" fmla="*/ 57 w 5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29" y="0"/>
                  </a:moveTo>
                  <a:lnTo>
                    <a:pt x="57" y="3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Freeform 57"/>
            <p:cNvSpPr>
              <a:spLocks/>
            </p:cNvSpPr>
            <p:nvPr/>
          </p:nvSpPr>
          <p:spPr bwMode="auto">
            <a:xfrm>
              <a:off x="4609" y="1731"/>
              <a:ext cx="57" cy="59"/>
            </a:xfrm>
            <a:custGeom>
              <a:avLst/>
              <a:gdLst>
                <a:gd name="T0" fmla="*/ 29 w 57"/>
                <a:gd name="T1" fmla="*/ 0 h 59"/>
                <a:gd name="T2" fmla="*/ 57 w 57"/>
                <a:gd name="T3" fmla="*/ 29 h 59"/>
                <a:gd name="T4" fmla="*/ 29 w 57"/>
                <a:gd name="T5" fmla="*/ 59 h 59"/>
                <a:gd name="T6" fmla="*/ 0 w 57"/>
                <a:gd name="T7" fmla="*/ 29 h 59"/>
                <a:gd name="T8" fmla="*/ 29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9"/>
                <a:gd name="T17" fmla="*/ 57 w 5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29" y="0"/>
                  </a:moveTo>
                  <a:lnTo>
                    <a:pt x="57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Freeform 58"/>
            <p:cNvSpPr>
              <a:spLocks/>
            </p:cNvSpPr>
            <p:nvPr/>
          </p:nvSpPr>
          <p:spPr bwMode="auto">
            <a:xfrm>
              <a:off x="5091" y="2032"/>
              <a:ext cx="56" cy="59"/>
            </a:xfrm>
            <a:custGeom>
              <a:avLst/>
              <a:gdLst>
                <a:gd name="T0" fmla="*/ 28 w 56"/>
                <a:gd name="T1" fmla="*/ 0 h 59"/>
                <a:gd name="T2" fmla="*/ 56 w 56"/>
                <a:gd name="T3" fmla="*/ 29 h 59"/>
                <a:gd name="T4" fmla="*/ 28 w 56"/>
                <a:gd name="T5" fmla="*/ 59 h 59"/>
                <a:gd name="T6" fmla="*/ 0 w 56"/>
                <a:gd name="T7" fmla="*/ 29 h 59"/>
                <a:gd name="T8" fmla="*/ 28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9"/>
                <a:gd name="T17" fmla="*/ 56 w 56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9">
                  <a:moveTo>
                    <a:pt x="28" y="0"/>
                  </a:moveTo>
                  <a:lnTo>
                    <a:pt x="56" y="29"/>
                  </a:lnTo>
                  <a:lnTo>
                    <a:pt x="28" y="59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Freeform 59"/>
            <p:cNvSpPr>
              <a:spLocks/>
            </p:cNvSpPr>
            <p:nvPr/>
          </p:nvSpPr>
          <p:spPr bwMode="auto">
            <a:xfrm>
              <a:off x="4731" y="1629"/>
              <a:ext cx="56" cy="59"/>
            </a:xfrm>
            <a:custGeom>
              <a:avLst/>
              <a:gdLst>
                <a:gd name="T0" fmla="*/ 28 w 56"/>
                <a:gd name="T1" fmla="*/ 0 h 59"/>
                <a:gd name="T2" fmla="*/ 56 w 56"/>
                <a:gd name="T3" fmla="*/ 30 h 59"/>
                <a:gd name="T4" fmla="*/ 28 w 56"/>
                <a:gd name="T5" fmla="*/ 59 h 59"/>
                <a:gd name="T6" fmla="*/ 0 w 56"/>
                <a:gd name="T7" fmla="*/ 30 h 59"/>
                <a:gd name="T8" fmla="*/ 28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9"/>
                <a:gd name="T17" fmla="*/ 56 w 56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9">
                  <a:moveTo>
                    <a:pt x="28" y="0"/>
                  </a:moveTo>
                  <a:lnTo>
                    <a:pt x="56" y="30"/>
                  </a:lnTo>
                  <a:lnTo>
                    <a:pt x="28" y="59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Freeform 60"/>
            <p:cNvSpPr>
              <a:spLocks/>
            </p:cNvSpPr>
            <p:nvPr/>
          </p:nvSpPr>
          <p:spPr bwMode="auto">
            <a:xfrm>
              <a:off x="4609" y="1528"/>
              <a:ext cx="57" cy="59"/>
            </a:xfrm>
            <a:custGeom>
              <a:avLst/>
              <a:gdLst>
                <a:gd name="T0" fmla="*/ 29 w 57"/>
                <a:gd name="T1" fmla="*/ 0 h 59"/>
                <a:gd name="T2" fmla="*/ 57 w 57"/>
                <a:gd name="T3" fmla="*/ 29 h 59"/>
                <a:gd name="T4" fmla="*/ 29 w 57"/>
                <a:gd name="T5" fmla="*/ 59 h 59"/>
                <a:gd name="T6" fmla="*/ 0 w 57"/>
                <a:gd name="T7" fmla="*/ 29 h 59"/>
                <a:gd name="T8" fmla="*/ 29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9"/>
                <a:gd name="T17" fmla="*/ 57 w 5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29" y="0"/>
                  </a:moveTo>
                  <a:lnTo>
                    <a:pt x="57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Freeform 61"/>
            <p:cNvSpPr>
              <a:spLocks/>
            </p:cNvSpPr>
            <p:nvPr/>
          </p:nvSpPr>
          <p:spPr bwMode="auto">
            <a:xfrm>
              <a:off x="5212" y="1832"/>
              <a:ext cx="57" cy="60"/>
            </a:xfrm>
            <a:custGeom>
              <a:avLst/>
              <a:gdLst>
                <a:gd name="T0" fmla="*/ 28 w 57"/>
                <a:gd name="T1" fmla="*/ 0 h 60"/>
                <a:gd name="T2" fmla="*/ 57 w 57"/>
                <a:gd name="T3" fmla="*/ 30 h 60"/>
                <a:gd name="T4" fmla="*/ 28 w 57"/>
                <a:gd name="T5" fmla="*/ 60 h 60"/>
                <a:gd name="T6" fmla="*/ 0 w 57"/>
                <a:gd name="T7" fmla="*/ 30 h 60"/>
                <a:gd name="T8" fmla="*/ 28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0"/>
                <a:gd name="T17" fmla="*/ 57 w 57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0">
                  <a:moveTo>
                    <a:pt x="28" y="0"/>
                  </a:moveTo>
                  <a:lnTo>
                    <a:pt x="57" y="30"/>
                  </a:lnTo>
                  <a:lnTo>
                    <a:pt x="28" y="60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62"/>
            <p:cNvSpPr>
              <a:spLocks/>
            </p:cNvSpPr>
            <p:nvPr/>
          </p:nvSpPr>
          <p:spPr bwMode="auto">
            <a:xfrm>
              <a:off x="4731" y="1832"/>
              <a:ext cx="56" cy="60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0"/>
                <a:gd name="T17" fmla="*/ 56 w 56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0">
                  <a:moveTo>
                    <a:pt x="28" y="0"/>
                  </a:moveTo>
                  <a:lnTo>
                    <a:pt x="56" y="30"/>
                  </a:lnTo>
                  <a:lnTo>
                    <a:pt x="28" y="60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63"/>
            <p:cNvSpPr>
              <a:spLocks/>
            </p:cNvSpPr>
            <p:nvPr/>
          </p:nvSpPr>
          <p:spPr bwMode="auto">
            <a:xfrm>
              <a:off x="4852" y="2235"/>
              <a:ext cx="57" cy="59"/>
            </a:xfrm>
            <a:custGeom>
              <a:avLst/>
              <a:gdLst>
                <a:gd name="T0" fmla="*/ 28 w 57"/>
                <a:gd name="T1" fmla="*/ 0 h 59"/>
                <a:gd name="T2" fmla="*/ 57 w 57"/>
                <a:gd name="T3" fmla="*/ 29 h 59"/>
                <a:gd name="T4" fmla="*/ 28 w 57"/>
                <a:gd name="T5" fmla="*/ 59 h 59"/>
                <a:gd name="T6" fmla="*/ 0 w 57"/>
                <a:gd name="T7" fmla="*/ 29 h 59"/>
                <a:gd name="T8" fmla="*/ 28 w 5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9"/>
                <a:gd name="T17" fmla="*/ 57 w 5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28" y="0"/>
                  </a:moveTo>
                  <a:lnTo>
                    <a:pt x="57" y="29"/>
                  </a:lnTo>
                  <a:lnTo>
                    <a:pt x="28" y="59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64"/>
            <p:cNvSpPr>
              <a:spLocks/>
            </p:cNvSpPr>
            <p:nvPr/>
          </p:nvSpPr>
          <p:spPr bwMode="auto">
            <a:xfrm>
              <a:off x="5091" y="1930"/>
              <a:ext cx="56" cy="59"/>
            </a:xfrm>
            <a:custGeom>
              <a:avLst/>
              <a:gdLst>
                <a:gd name="T0" fmla="*/ 28 w 56"/>
                <a:gd name="T1" fmla="*/ 0 h 59"/>
                <a:gd name="T2" fmla="*/ 56 w 56"/>
                <a:gd name="T3" fmla="*/ 30 h 59"/>
                <a:gd name="T4" fmla="*/ 28 w 56"/>
                <a:gd name="T5" fmla="*/ 59 h 59"/>
                <a:gd name="T6" fmla="*/ 0 w 56"/>
                <a:gd name="T7" fmla="*/ 30 h 59"/>
                <a:gd name="T8" fmla="*/ 28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9"/>
                <a:gd name="T17" fmla="*/ 56 w 56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9">
                  <a:moveTo>
                    <a:pt x="28" y="0"/>
                  </a:moveTo>
                  <a:lnTo>
                    <a:pt x="56" y="30"/>
                  </a:lnTo>
                  <a:lnTo>
                    <a:pt x="28" y="59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65"/>
            <p:cNvSpPr>
              <a:spLocks/>
            </p:cNvSpPr>
            <p:nvPr/>
          </p:nvSpPr>
          <p:spPr bwMode="auto">
            <a:xfrm>
              <a:off x="4852" y="1832"/>
              <a:ext cx="57" cy="60"/>
            </a:xfrm>
            <a:custGeom>
              <a:avLst/>
              <a:gdLst>
                <a:gd name="T0" fmla="*/ 28 w 57"/>
                <a:gd name="T1" fmla="*/ 0 h 60"/>
                <a:gd name="T2" fmla="*/ 57 w 57"/>
                <a:gd name="T3" fmla="*/ 30 h 60"/>
                <a:gd name="T4" fmla="*/ 28 w 57"/>
                <a:gd name="T5" fmla="*/ 60 h 60"/>
                <a:gd name="T6" fmla="*/ 0 w 57"/>
                <a:gd name="T7" fmla="*/ 30 h 60"/>
                <a:gd name="T8" fmla="*/ 28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0"/>
                <a:gd name="T17" fmla="*/ 57 w 57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0">
                  <a:moveTo>
                    <a:pt x="28" y="0"/>
                  </a:moveTo>
                  <a:lnTo>
                    <a:pt x="57" y="30"/>
                  </a:lnTo>
                  <a:lnTo>
                    <a:pt x="28" y="60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Oval 66"/>
            <p:cNvSpPr>
              <a:spLocks noChangeArrowheads="1"/>
            </p:cNvSpPr>
            <p:nvPr/>
          </p:nvSpPr>
          <p:spPr bwMode="auto">
            <a:xfrm>
              <a:off x="4686" y="1811"/>
              <a:ext cx="53" cy="5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5767" name="Oval 67"/>
            <p:cNvSpPr>
              <a:spLocks noChangeArrowheads="1"/>
            </p:cNvSpPr>
            <p:nvPr/>
          </p:nvSpPr>
          <p:spPr bwMode="auto">
            <a:xfrm>
              <a:off x="5054" y="1900"/>
              <a:ext cx="53" cy="5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5768" name="Rectangle 68"/>
            <p:cNvSpPr>
              <a:spLocks noChangeArrowheads="1"/>
            </p:cNvSpPr>
            <p:nvPr/>
          </p:nvSpPr>
          <p:spPr bwMode="auto">
            <a:xfrm>
              <a:off x="4221" y="2336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0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69" name="Rectangle 69"/>
            <p:cNvSpPr>
              <a:spLocks noChangeArrowheads="1"/>
            </p:cNvSpPr>
            <p:nvPr/>
          </p:nvSpPr>
          <p:spPr bwMode="auto">
            <a:xfrm>
              <a:off x="4221" y="2235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1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0" name="Rectangle 70"/>
            <p:cNvSpPr>
              <a:spLocks noChangeArrowheads="1"/>
            </p:cNvSpPr>
            <p:nvPr/>
          </p:nvSpPr>
          <p:spPr bwMode="auto">
            <a:xfrm>
              <a:off x="4221" y="2133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2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1" name="Rectangle 71"/>
            <p:cNvSpPr>
              <a:spLocks noChangeArrowheads="1"/>
            </p:cNvSpPr>
            <p:nvPr/>
          </p:nvSpPr>
          <p:spPr bwMode="auto">
            <a:xfrm>
              <a:off x="4221" y="2032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3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2" name="Rectangle 72"/>
            <p:cNvSpPr>
              <a:spLocks noChangeArrowheads="1"/>
            </p:cNvSpPr>
            <p:nvPr/>
          </p:nvSpPr>
          <p:spPr bwMode="auto">
            <a:xfrm>
              <a:off x="4221" y="1930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4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3" name="Rectangle 73"/>
            <p:cNvSpPr>
              <a:spLocks noChangeArrowheads="1"/>
            </p:cNvSpPr>
            <p:nvPr/>
          </p:nvSpPr>
          <p:spPr bwMode="auto">
            <a:xfrm>
              <a:off x="4221" y="1828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5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4" name="Rectangle 74"/>
            <p:cNvSpPr>
              <a:spLocks noChangeArrowheads="1"/>
            </p:cNvSpPr>
            <p:nvPr/>
          </p:nvSpPr>
          <p:spPr bwMode="auto">
            <a:xfrm>
              <a:off x="4221" y="1731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6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5" name="Rectangle 75"/>
            <p:cNvSpPr>
              <a:spLocks noChangeArrowheads="1"/>
            </p:cNvSpPr>
            <p:nvPr/>
          </p:nvSpPr>
          <p:spPr bwMode="auto">
            <a:xfrm>
              <a:off x="4221" y="1629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7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6" name="Rectangle 76"/>
            <p:cNvSpPr>
              <a:spLocks noChangeArrowheads="1"/>
            </p:cNvSpPr>
            <p:nvPr/>
          </p:nvSpPr>
          <p:spPr bwMode="auto">
            <a:xfrm>
              <a:off x="4221" y="1528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8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7" name="Rectangle 77"/>
            <p:cNvSpPr>
              <a:spLocks noChangeArrowheads="1"/>
            </p:cNvSpPr>
            <p:nvPr/>
          </p:nvSpPr>
          <p:spPr bwMode="auto">
            <a:xfrm>
              <a:off x="4221" y="1426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9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8" name="Rectangle 78"/>
            <p:cNvSpPr>
              <a:spLocks noChangeArrowheads="1"/>
            </p:cNvSpPr>
            <p:nvPr/>
          </p:nvSpPr>
          <p:spPr bwMode="auto">
            <a:xfrm>
              <a:off x="4197" y="1324"/>
              <a:ext cx="7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10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79" name="Rectangle 79"/>
            <p:cNvSpPr>
              <a:spLocks noChangeArrowheads="1"/>
            </p:cNvSpPr>
            <p:nvPr/>
          </p:nvSpPr>
          <p:spPr bwMode="auto">
            <a:xfrm>
              <a:off x="426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0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0" name="Rectangle 80"/>
            <p:cNvSpPr>
              <a:spLocks noChangeArrowheads="1"/>
            </p:cNvSpPr>
            <p:nvPr/>
          </p:nvSpPr>
          <p:spPr bwMode="auto">
            <a:xfrm>
              <a:off x="4387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1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1" name="Rectangle 81"/>
            <p:cNvSpPr>
              <a:spLocks noChangeArrowheads="1"/>
            </p:cNvSpPr>
            <p:nvPr/>
          </p:nvSpPr>
          <p:spPr bwMode="auto">
            <a:xfrm>
              <a:off x="4504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2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2" name="Rectangle 82"/>
            <p:cNvSpPr>
              <a:spLocks noChangeArrowheads="1"/>
            </p:cNvSpPr>
            <p:nvPr/>
          </p:nvSpPr>
          <p:spPr bwMode="auto">
            <a:xfrm>
              <a:off x="462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3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3" name="Rectangle 83"/>
            <p:cNvSpPr>
              <a:spLocks noChangeArrowheads="1"/>
            </p:cNvSpPr>
            <p:nvPr/>
          </p:nvSpPr>
          <p:spPr bwMode="auto">
            <a:xfrm>
              <a:off x="4747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4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4" name="Rectangle 84"/>
            <p:cNvSpPr>
              <a:spLocks noChangeArrowheads="1"/>
            </p:cNvSpPr>
            <p:nvPr/>
          </p:nvSpPr>
          <p:spPr bwMode="auto">
            <a:xfrm>
              <a:off x="4868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5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5" name="Rectangle 85"/>
            <p:cNvSpPr>
              <a:spLocks noChangeArrowheads="1"/>
            </p:cNvSpPr>
            <p:nvPr/>
          </p:nvSpPr>
          <p:spPr bwMode="auto">
            <a:xfrm>
              <a:off x="498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6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6" name="Rectangle 86"/>
            <p:cNvSpPr>
              <a:spLocks noChangeArrowheads="1"/>
            </p:cNvSpPr>
            <p:nvPr/>
          </p:nvSpPr>
          <p:spPr bwMode="auto">
            <a:xfrm>
              <a:off x="5107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7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7" name="Rectangle 87"/>
            <p:cNvSpPr>
              <a:spLocks noChangeArrowheads="1"/>
            </p:cNvSpPr>
            <p:nvPr/>
          </p:nvSpPr>
          <p:spPr bwMode="auto">
            <a:xfrm>
              <a:off x="5228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8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8" name="Rectangle 88"/>
            <p:cNvSpPr>
              <a:spLocks noChangeArrowheads="1"/>
            </p:cNvSpPr>
            <p:nvPr/>
          </p:nvSpPr>
          <p:spPr bwMode="auto">
            <a:xfrm>
              <a:off x="5346" y="2404"/>
              <a:ext cx="4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9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89" name="Rectangle 89"/>
            <p:cNvSpPr>
              <a:spLocks noChangeArrowheads="1"/>
            </p:cNvSpPr>
            <p:nvPr/>
          </p:nvSpPr>
          <p:spPr bwMode="auto">
            <a:xfrm>
              <a:off x="5455" y="2404"/>
              <a:ext cx="7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600">
                  <a:solidFill>
                    <a:srgbClr val="000000"/>
                  </a:solidFill>
                  <a:latin typeface="Arial" charset="0"/>
                  <a:ea typeface="Gulim" charset="-127"/>
                </a:rPr>
                <a:t>10</a:t>
              </a:r>
              <a:endParaRPr lang="ko-KR" altLang="en-US" sz="1800">
                <a:latin typeface="Arial" charset="0"/>
                <a:ea typeface="Gulim" charset="-127"/>
              </a:endParaRPr>
            </a:p>
          </p:txBody>
        </p:sp>
        <p:sp>
          <p:nvSpPr>
            <p:cNvPr id="25790" name="Rectangle 90"/>
            <p:cNvSpPr>
              <a:spLocks noChangeArrowheads="1"/>
            </p:cNvSpPr>
            <p:nvPr/>
          </p:nvSpPr>
          <p:spPr bwMode="auto">
            <a:xfrm>
              <a:off x="4144" y="1265"/>
              <a:ext cx="1400" cy="12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25791" name="Freeform 91"/>
            <p:cNvSpPr>
              <a:spLocks/>
            </p:cNvSpPr>
            <p:nvPr/>
          </p:nvSpPr>
          <p:spPr bwMode="auto">
            <a:xfrm>
              <a:off x="4426" y="1447"/>
              <a:ext cx="573" cy="873"/>
            </a:xfrm>
            <a:custGeom>
              <a:avLst/>
              <a:gdLst>
                <a:gd name="T0" fmla="*/ 1 w 852"/>
                <a:gd name="T1" fmla="*/ 1 h 1260"/>
                <a:gd name="T2" fmla="*/ 1 w 852"/>
                <a:gd name="T3" fmla="*/ 1 h 1260"/>
                <a:gd name="T4" fmla="*/ 1 w 852"/>
                <a:gd name="T5" fmla="*/ 1 h 1260"/>
                <a:gd name="T6" fmla="*/ 1 w 852"/>
                <a:gd name="T7" fmla="*/ 1 h 1260"/>
                <a:gd name="T8" fmla="*/ 0 w 852"/>
                <a:gd name="T9" fmla="*/ 1 h 1260"/>
                <a:gd name="T10" fmla="*/ 1 w 852"/>
                <a:gd name="T11" fmla="*/ 1 h 1260"/>
                <a:gd name="T12" fmla="*/ 1 w 852"/>
                <a:gd name="T13" fmla="*/ 1 h 1260"/>
                <a:gd name="T14" fmla="*/ 1 w 852"/>
                <a:gd name="T15" fmla="*/ 1 h 1260"/>
                <a:gd name="T16" fmla="*/ 1 w 852"/>
                <a:gd name="T17" fmla="*/ 1 h 1260"/>
                <a:gd name="T18" fmla="*/ 1 w 852"/>
                <a:gd name="T19" fmla="*/ 1 h 1260"/>
                <a:gd name="T20" fmla="*/ 1 w 852"/>
                <a:gd name="T21" fmla="*/ 1 h 1260"/>
                <a:gd name="T22" fmla="*/ 1 w 852"/>
                <a:gd name="T23" fmla="*/ 1 h 1260"/>
                <a:gd name="T24" fmla="*/ 1 w 852"/>
                <a:gd name="T25" fmla="*/ 1 h 1260"/>
                <a:gd name="T26" fmla="*/ 1 w 852"/>
                <a:gd name="T27" fmla="*/ 1 h 1260"/>
                <a:gd name="T28" fmla="*/ 1 w 852"/>
                <a:gd name="T29" fmla="*/ 1 h 1260"/>
                <a:gd name="T30" fmla="*/ 1 w 852"/>
                <a:gd name="T31" fmla="*/ 1 h 1260"/>
                <a:gd name="T32" fmla="*/ 1 w 852"/>
                <a:gd name="T33" fmla="*/ 1 h 1260"/>
                <a:gd name="T34" fmla="*/ 1 w 852"/>
                <a:gd name="T35" fmla="*/ 1 h 1260"/>
                <a:gd name="T36" fmla="*/ 1 w 852"/>
                <a:gd name="T37" fmla="*/ 1 h 1260"/>
                <a:gd name="T38" fmla="*/ 1 w 852"/>
                <a:gd name="T39" fmla="*/ 1 h 1260"/>
                <a:gd name="T40" fmla="*/ 1 w 852"/>
                <a:gd name="T41" fmla="*/ 1 h 1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2"/>
                <a:gd name="T64" fmla="*/ 0 h 1260"/>
                <a:gd name="T65" fmla="*/ 852 w 852"/>
                <a:gd name="T66" fmla="*/ 1260 h 1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792" name="Freeform 92"/>
            <p:cNvSpPr>
              <a:spLocks/>
            </p:cNvSpPr>
            <p:nvPr/>
          </p:nvSpPr>
          <p:spPr bwMode="auto">
            <a:xfrm>
              <a:off x="4846" y="1713"/>
              <a:ext cx="516" cy="436"/>
            </a:xfrm>
            <a:custGeom>
              <a:avLst/>
              <a:gdLst>
                <a:gd name="T0" fmla="*/ 1 w 768"/>
                <a:gd name="T1" fmla="*/ 1 h 630"/>
                <a:gd name="T2" fmla="*/ 1 w 768"/>
                <a:gd name="T3" fmla="*/ 1 h 630"/>
                <a:gd name="T4" fmla="*/ 1 w 768"/>
                <a:gd name="T5" fmla="*/ 1 h 630"/>
                <a:gd name="T6" fmla="*/ 1 w 768"/>
                <a:gd name="T7" fmla="*/ 1 h 630"/>
                <a:gd name="T8" fmla="*/ 1 w 768"/>
                <a:gd name="T9" fmla="*/ 1 h 630"/>
                <a:gd name="T10" fmla="*/ 1 w 768"/>
                <a:gd name="T11" fmla="*/ 1 h 630"/>
                <a:gd name="T12" fmla="*/ 1 w 768"/>
                <a:gd name="T13" fmla="*/ 1 h 630"/>
                <a:gd name="T14" fmla="*/ 1 w 768"/>
                <a:gd name="T15" fmla="*/ 1 h 630"/>
                <a:gd name="T16" fmla="*/ 1 w 768"/>
                <a:gd name="T17" fmla="*/ 1 h 630"/>
                <a:gd name="T18" fmla="*/ 1 w 768"/>
                <a:gd name="T19" fmla="*/ 1 h 630"/>
                <a:gd name="T20" fmla="*/ 1 w 768"/>
                <a:gd name="T21" fmla="*/ 1 h 630"/>
                <a:gd name="T22" fmla="*/ 1 w 768"/>
                <a:gd name="T23" fmla="*/ 1 h 630"/>
                <a:gd name="T24" fmla="*/ 1 w 768"/>
                <a:gd name="T25" fmla="*/ 1 h 630"/>
                <a:gd name="T26" fmla="*/ 1 w 768"/>
                <a:gd name="T27" fmla="*/ 1 h 630"/>
                <a:gd name="T28" fmla="*/ 1 w 768"/>
                <a:gd name="T29" fmla="*/ 1 h 630"/>
                <a:gd name="T30" fmla="*/ 1 w 768"/>
                <a:gd name="T31" fmla="*/ 1 h 630"/>
                <a:gd name="T32" fmla="*/ 1 w 768"/>
                <a:gd name="T33" fmla="*/ 1 h 630"/>
                <a:gd name="T34" fmla="*/ 1 w 768"/>
                <a:gd name="T35" fmla="*/ 1 h 630"/>
                <a:gd name="T36" fmla="*/ 1 w 768"/>
                <a:gd name="T37" fmla="*/ 1 h 630"/>
                <a:gd name="T38" fmla="*/ 1 w 768"/>
                <a:gd name="T39" fmla="*/ 0 h 630"/>
                <a:gd name="T40" fmla="*/ 1 w 768"/>
                <a:gd name="T41" fmla="*/ 1 h 630"/>
                <a:gd name="T42" fmla="*/ 1 w 768"/>
                <a:gd name="T43" fmla="*/ 1 h 6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8"/>
                <a:gd name="T67" fmla="*/ 0 h 630"/>
                <a:gd name="T68" fmla="*/ 768 w 768"/>
                <a:gd name="T69" fmla="*/ 630 h 6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06" name="Line 93"/>
          <p:cNvSpPr>
            <a:spLocks noChangeShapeType="1"/>
          </p:cNvSpPr>
          <p:nvPr/>
        </p:nvSpPr>
        <p:spPr bwMode="auto">
          <a:xfrm>
            <a:off x="56388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7" name="Group 94"/>
          <p:cNvGrpSpPr>
            <a:grpSpLocks/>
          </p:cNvGrpSpPr>
          <p:nvPr/>
        </p:nvGrpSpPr>
        <p:grpSpPr bwMode="auto">
          <a:xfrm>
            <a:off x="6629400" y="4114800"/>
            <a:ext cx="2286000" cy="2286000"/>
            <a:chOff x="3312" y="2640"/>
            <a:chExt cx="1440" cy="1440"/>
          </a:xfrm>
        </p:grpSpPr>
        <p:graphicFrame>
          <p:nvGraphicFramePr>
            <p:cNvPr id="25707" name="Object 3"/>
            <p:cNvGraphicFramePr>
              <a:graphicFrameLocks noChangeAspect="1"/>
            </p:cNvGraphicFramePr>
            <p:nvPr/>
          </p:nvGraphicFramePr>
          <p:xfrm>
            <a:off x="3312" y="2832"/>
            <a:ext cx="1440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Worksheet" r:id="rId5" imgW="4038840" imgH="3465000" progId="Excel.Sheet.8">
                    <p:embed/>
                  </p:oleObj>
                </mc:Choice>
                <mc:Fallback>
                  <p:oleObj name="Worksheet" r:id="rId5" imgW="4038840" imgH="3465000" progId="Excel.Sheet.8">
                    <p:embed/>
                    <p:pic>
                      <p:nvPicPr>
                        <p:cNvPr id="2570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832"/>
                          <a:ext cx="1440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8" name="Line 96"/>
            <p:cNvSpPr>
              <a:spLocks noChangeShapeType="1"/>
            </p:cNvSpPr>
            <p:nvPr/>
          </p:nvSpPr>
          <p:spPr bwMode="auto">
            <a:xfrm>
              <a:off x="3984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8" name="Group 97"/>
          <p:cNvGrpSpPr>
            <a:grpSpLocks/>
          </p:cNvGrpSpPr>
          <p:nvPr/>
        </p:nvGrpSpPr>
        <p:grpSpPr bwMode="auto">
          <a:xfrm>
            <a:off x="3276600" y="4419600"/>
            <a:ext cx="3200400" cy="1903413"/>
            <a:chOff x="1200" y="2832"/>
            <a:chExt cx="2016" cy="1199"/>
          </a:xfrm>
        </p:grpSpPr>
        <p:grpSp>
          <p:nvGrpSpPr>
            <p:cNvPr id="25702" name="Group 98"/>
            <p:cNvGrpSpPr>
              <a:grpSpLocks/>
            </p:cNvGrpSpPr>
            <p:nvPr/>
          </p:nvGrpSpPr>
          <p:grpSpPr bwMode="auto">
            <a:xfrm>
              <a:off x="1200" y="2832"/>
              <a:ext cx="1408" cy="1199"/>
              <a:chOff x="3108" y="2256"/>
              <a:chExt cx="2100" cy="1799"/>
            </a:xfrm>
          </p:grpSpPr>
          <p:graphicFrame>
            <p:nvGraphicFramePr>
              <p:cNvPr id="25704" name="Object 2"/>
              <p:cNvGraphicFramePr>
                <a:graphicFrameLocks noChangeAspect="1"/>
              </p:cNvGraphicFramePr>
              <p:nvPr/>
            </p:nvGraphicFramePr>
            <p:xfrm>
              <a:off x="3108" y="2256"/>
              <a:ext cx="2100" cy="17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2" name="Worksheet" r:id="rId7" imgW="3333770" imgH="2810009" progId="Excel.Sheet.8">
                      <p:embed/>
                    </p:oleObj>
                  </mc:Choice>
                  <mc:Fallback>
                    <p:oleObj name="Worksheet" r:id="rId7" imgW="3333770" imgH="2810009" progId="Excel.Sheet.8">
                      <p:embed/>
                      <p:pic>
                        <p:nvPicPr>
                          <p:cNvPr id="25704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8" y="2256"/>
                            <a:ext cx="2100" cy="17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705" name="Freeform 100"/>
              <p:cNvSpPr>
                <a:spLocks/>
              </p:cNvSpPr>
              <p:nvPr/>
            </p:nvSpPr>
            <p:spPr bwMode="auto">
              <a:xfrm>
                <a:off x="3638" y="2571"/>
                <a:ext cx="728" cy="896"/>
              </a:xfrm>
              <a:custGeom>
                <a:avLst/>
                <a:gdLst>
                  <a:gd name="T0" fmla="*/ 199 w 728"/>
                  <a:gd name="T1" fmla="*/ 7 h 896"/>
                  <a:gd name="T2" fmla="*/ 110 w 728"/>
                  <a:gd name="T3" fmla="*/ 96 h 896"/>
                  <a:gd name="T4" fmla="*/ 80 w 728"/>
                  <a:gd name="T5" fmla="*/ 140 h 896"/>
                  <a:gd name="T6" fmla="*/ 65 w 728"/>
                  <a:gd name="T7" fmla="*/ 162 h 896"/>
                  <a:gd name="T8" fmla="*/ 21 w 728"/>
                  <a:gd name="T9" fmla="*/ 303 h 896"/>
                  <a:gd name="T10" fmla="*/ 65 w 728"/>
                  <a:gd name="T11" fmla="*/ 703 h 896"/>
                  <a:gd name="T12" fmla="*/ 110 w 728"/>
                  <a:gd name="T13" fmla="*/ 763 h 896"/>
                  <a:gd name="T14" fmla="*/ 332 w 728"/>
                  <a:gd name="T15" fmla="*/ 896 h 896"/>
                  <a:gd name="T16" fmla="*/ 495 w 728"/>
                  <a:gd name="T17" fmla="*/ 851 h 896"/>
                  <a:gd name="T18" fmla="*/ 636 w 728"/>
                  <a:gd name="T19" fmla="*/ 711 h 896"/>
                  <a:gd name="T20" fmla="*/ 688 w 728"/>
                  <a:gd name="T21" fmla="*/ 607 h 896"/>
                  <a:gd name="T22" fmla="*/ 702 w 728"/>
                  <a:gd name="T23" fmla="*/ 563 h 896"/>
                  <a:gd name="T24" fmla="*/ 710 w 728"/>
                  <a:gd name="T25" fmla="*/ 540 h 896"/>
                  <a:gd name="T26" fmla="*/ 680 w 728"/>
                  <a:gd name="T27" fmla="*/ 296 h 896"/>
                  <a:gd name="T28" fmla="*/ 569 w 728"/>
                  <a:gd name="T29" fmla="*/ 133 h 896"/>
                  <a:gd name="T30" fmla="*/ 510 w 728"/>
                  <a:gd name="T31" fmla="*/ 88 h 896"/>
                  <a:gd name="T32" fmla="*/ 465 w 728"/>
                  <a:gd name="T33" fmla="*/ 59 h 896"/>
                  <a:gd name="T34" fmla="*/ 295 w 728"/>
                  <a:gd name="T35" fmla="*/ 0 h 896"/>
                  <a:gd name="T36" fmla="*/ 206 w 728"/>
                  <a:gd name="T37" fmla="*/ 7 h 896"/>
                  <a:gd name="T38" fmla="*/ 184 w 728"/>
                  <a:gd name="T39" fmla="*/ 14 h 896"/>
                  <a:gd name="T40" fmla="*/ 199 w 728"/>
                  <a:gd name="T41" fmla="*/ 7 h 8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8"/>
                  <a:gd name="T64" fmla="*/ 0 h 896"/>
                  <a:gd name="T65" fmla="*/ 728 w 728"/>
                  <a:gd name="T66" fmla="*/ 896 h 8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8" h="896">
                    <a:moveTo>
                      <a:pt x="199" y="7"/>
                    </a:moveTo>
                    <a:cubicBezTo>
                      <a:pt x="148" y="19"/>
                      <a:pt x="135" y="54"/>
                      <a:pt x="110" y="96"/>
                    </a:cubicBezTo>
                    <a:cubicBezTo>
                      <a:pt x="101" y="111"/>
                      <a:pt x="90" y="125"/>
                      <a:pt x="80" y="140"/>
                    </a:cubicBezTo>
                    <a:cubicBezTo>
                      <a:pt x="75" y="147"/>
                      <a:pt x="65" y="162"/>
                      <a:pt x="65" y="162"/>
                    </a:cubicBezTo>
                    <a:cubicBezTo>
                      <a:pt x="50" y="210"/>
                      <a:pt x="33" y="254"/>
                      <a:pt x="21" y="303"/>
                    </a:cubicBezTo>
                    <a:cubicBezTo>
                      <a:pt x="4" y="446"/>
                      <a:pt x="0" y="574"/>
                      <a:pt x="65" y="703"/>
                    </a:cubicBezTo>
                    <a:cubicBezTo>
                      <a:pt x="79" y="731"/>
                      <a:pt x="83" y="744"/>
                      <a:pt x="110" y="763"/>
                    </a:cubicBezTo>
                    <a:cubicBezTo>
                      <a:pt x="159" y="835"/>
                      <a:pt x="250" y="874"/>
                      <a:pt x="332" y="896"/>
                    </a:cubicBezTo>
                    <a:cubicBezTo>
                      <a:pt x="394" y="889"/>
                      <a:pt x="441" y="878"/>
                      <a:pt x="495" y="851"/>
                    </a:cubicBezTo>
                    <a:cubicBezTo>
                      <a:pt x="537" y="789"/>
                      <a:pt x="571" y="751"/>
                      <a:pt x="636" y="711"/>
                    </a:cubicBezTo>
                    <a:cubicBezTo>
                      <a:pt x="660" y="674"/>
                      <a:pt x="672" y="647"/>
                      <a:pt x="688" y="607"/>
                    </a:cubicBezTo>
                    <a:cubicBezTo>
                      <a:pt x="694" y="593"/>
                      <a:pt x="697" y="578"/>
                      <a:pt x="702" y="563"/>
                    </a:cubicBezTo>
                    <a:cubicBezTo>
                      <a:pt x="705" y="555"/>
                      <a:pt x="710" y="540"/>
                      <a:pt x="710" y="540"/>
                    </a:cubicBezTo>
                    <a:cubicBezTo>
                      <a:pt x="720" y="459"/>
                      <a:pt x="728" y="366"/>
                      <a:pt x="680" y="296"/>
                    </a:cubicBezTo>
                    <a:cubicBezTo>
                      <a:pt x="659" y="231"/>
                      <a:pt x="621" y="176"/>
                      <a:pt x="569" y="133"/>
                    </a:cubicBezTo>
                    <a:cubicBezTo>
                      <a:pt x="550" y="117"/>
                      <a:pt x="530" y="103"/>
                      <a:pt x="510" y="88"/>
                    </a:cubicBezTo>
                    <a:cubicBezTo>
                      <a:pt x="496" y="77"/>
                      <a:pt x="465" y="59"/>
                      <a:pt x="465" y="59"/>
                    </a:cubicBezTo>
                    <a:cubicBezTo>
                      <a:pt x="428" y="0"/>
                      <a:pt x="358" y="5"/>
                      <a:pt x="295" y="0"/>
                    </a:cubicBezTo>
                    <a:cubicBezTo>
                      <a:pt x="265" y="2"/>
                      <a:pt x="236" y="3"/>
                      <a:pt x="206" y="7"/>
                    </a:cubicBezTo>
                    <a:cubicBezTo>
                      <a:pt x="198" y="8"/>
                      <a:pt x="192" y="14"/>
                      <a:pt x="184" y="14"/>
                    </a:cubicBezTo>
                    <a:cubicBezTo>
                      <a:pt x="178" y="14"/>
                      <a:pt x="194" y="9"/>
                      <a:pt x="199" y="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706" name="Freeform 101"/>
              <p:cNvSpPr>
                <a:spLocks/>
              </p:cNvSpPr>
              <p:nvPr/>
            </p:nvSpPr>
            <p:spPr bwMode="auto">
              <a:xfrm>
                <a:off x="4090" y="2934"/>
                <a:ext cx="802" cy="889"/>
              </a:xfrm>
              <a:custGeom>
                <a:avLst/>
                <a:gdLst>
                  <a:gd name="T0" fmla="*/ 510 w 802"/>
                  <a:gd name="T1" fmla="*/ 44 h 889"/>
                  <a:gd name="T2" fmla="*/ 376 w 802"/>
                  <a:gd name="T3" fmla="*/ 177 h 889"/>
                  <a:gd name="T4" fmla="*/ 236 w 802"/>
                  <a:gd name="T5" fmla="*/ 296 h 889"/>
                  <a:gd name="T6" fmla="*/ 221 w 802"/>
                  <a:gd name="T7" fmla="*/ 318 h 889"/>
                  <a:gd name="T8" fmla="*/ 199 w 802"/>
                  <a:gd name="T9" fmla="*/ 333 h 889"/>
                  <a:gd name="T10" fmla="*/ 191 w 802"/>
                  <a:gd name="T11" fmla="*/ 355 h 889"/>
                  <a:gd name="T12" fmla="*/ 169 w 802"/>
                  <a:gd name="T13" fmla="*/ 385 h 889"/>
                  <a:gd name="T14" fmla="*/ 132 w 802"/>
                  <a:gd name="T15" fmla="*/ 496 h 889"/>
                  <a:gd name="T16" fmla="*/ 110 w 802"/>
                  <a:gd name="T17" fmla="*/ 518 h 889"/>
                  <a:gd name="T18" fmla="*/ 80 w 802"/>
                  <a:gd name="T19" fmla="*/ 562 h 889"/>
                  <a:gd name="T20" fmla="*/ 43 w 802"/>
                  <a:gd name="T21" fmla="*/ 629 h 889"/>
                  <a:gd name="T22" fmla="*/ 13 w 802"/>
                  <a:gd name="T23" fmla="*/ 703 h 889"/>
                  <a:gd name="T24" fmla="*/ 36 w 802"/>
                  <a:gd name="T25" fmla="*/ 844 h 889"/>
                  <a:gd name="T26" fmla="*/ 80 w 802"/>
                  <a:gd name="T27" fmla="*/ 874 h 889"/>
                  <a:gd name="T28" fmla="*/ 124 w 802"/>
                  <a:gd name="T29" fmla="*/ 888 h 889"/>
                  <a:gd name="T30" fmla="*/ 354 w 802"/>
                  <a:gd name="T31" fmla="*/ 874 h 889"/>
                  <a:gd name="T32" fmla="*/ 517 w 802"/>
                  <a:gd name="T33" fmla="*/ 822 h 889"/>
                  <a:gd name="T34" fmla="*/ 569 w 802"/>
                  <a:gd name="T35" fmla="*/ 792 h 889"/>
                  <a:gd name="T36" fmla="*/ 673 w 802"/>
                  <a:gd name="T37" fmla="*/ 651 h 889"/>
                  <a:gd name="T38" fmla="*/ 695 w 802"/>
                  <a:gd name="T39" fmla="*/ 600 h 889"/>
                  <a:gd name="T40" fmla="*/ 747 w 802"/>
                  <a:gd name="T41" fmla="*/ 533 h 889"/>
                  <a:gd name="T42" fmla="*/ 784 w 802"/>
                  <a:gd name="T43" fmla="*/ 451 h 889"/>
                  <a:gd name="T44" fmla="*/ 798 w 802"/>
                  <a:gd name="T45" fmla="*/ 385 h 889"/>
                  <a:gd name="T46" fmla="*/ 650 w 802"/>
                  <a:gd name="T47" fmla="*/ 0 h 889"/>
                  <a:gd name="T48" fmla="*/ 532 w 802"/>
                  <a:gd name="T49" fmla="*/ 22 h 889"/>
                  <a:gd name="T50" fmla="*/ 510 w 802"/>
                  <a:gd name="T51" fmla="*/ 44 h 8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2"/>
                  <a:gd name="T79" fmla="*/ 0 h 889"/>
                  <a:gd name="T80" fmla="*/ 802 w 802"/>
                  <a:gd name="T81" fmla="*/ 889 h 8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2" h="889">
                    <a:moveTo>
                      <a:pt x="510" y="44"/>
                    </a:moveTo>
                    <a:cubicBezTo>
                      <a:pt x="455" y="80"/>
                      <a:pt x="422" y="133"/>
                      <a:pt x="376" y="177"/>
                    </a:cubicBezTo>
                    <a:cubicBezTo>
                      <a:pt x="346" y="236"/>
                      <a:pt x="298" y="273"/>
                      <a:pt x="236" y="296"/>
                    </a:cubicBezTo>
                    <a:cubicBezTo>
                      <a:pt x="231" y="303"/>
                      <a:pt x="227" y="312"/>
                      <a:pt x="221" y="318"/>
                    </a:cubicBezTo>
                    <a:cubicBezTo>
                      <a:pt x="215" y="324"/>
                      <a:pt x="205" y="326"/>
                      <a:pt x="199" y="333"/>
                    </a:cubicBezTo>
                    <a:cubicBezTo>
                      <a:pt x="194" y="339"/>
                      <a:pt x="195" y="348"/>
                      <a:pt x="191" y="355"/>
                    </a:cubicBezTo>
                    <a:cubicBezTo>
                      <a:pt x="185" y="366"/>
                      <a:pt x="176" y="375"/>
                      <a:pt x="169" y="385"/>
                    </a:cubicBezTo>
                    <a:cubicBezTo>
                      <a:pt x="156" y="422"/>
                      <a:pt x="155" y="463"/>
                      <a:pt x="132" y="496"/>
                    </a:cubicBezTo>
                    <a:cubicBezTo>
                      <a:pt x="126" y="504"/>
                      <a:pt x="116" y="510"/>
                      <a:pt x="110" y="518"/>
                    </a:cubicBezTo>
                    <a:cubicBezTo>
                      <a:pt x="99" y="532"/>
                      <a:pt x="80" y="562"/>
                      <a:pt x="80" y="562"/>
                    </a:cubicBezTo>
                    <a:cubicBezTo>
                      <a:pt x="68" y="602"/>
                      <a:pt x="78" y="578"/>
                      <a:pt x="43" y="629"/>
                    </a:cubicBezTo>
                    <a:cubicBezTo>
                      <a:pt x="28" y="651"/>
                      <a:pt x="22" y="678"/>
                      <a:pt x="13" y="703"/>
                    </a:cubicBezTo>
                    <a:cubicBezTo>
                      <a:pt x="15" y="727"/>
                      <a:pt x="0" y="812"/>
                      <a:pt x="36" y="844"/>
                    </a:cubicBezTo>
                    <a:cubicBezTo>
                      <a:pt x="49" y="856"/>
                      <a:pt x="65" y="864"/>
                      <a:pt x="80" y="874"/>
                    </a:cubicBezTo>
                    <a:cubicBezTo>
                      <a:pt x="93" y="883"/>
                      <a:pt x="124" y="888"/>
                      <a:pt x="124" y="888"/>
                    </a:cubicBezTo>
                    <a:cubicBezTo>
                      <a:pt x="167" y="886"/>
                      <a:pt x="287" y="889"/>
                      <a:pt x="354" y="874"/>
                    </a:cubicBezTo>
                    <a:cubicBezTo>
                      <a:pt x="410" y="861"/>
                      <a:pt x="461" y="835"/>
                      <a:pt x="517" y="822"/>
                    </a:cubicBezTo>
                    <a:cubicBezTo>
                      <a:pt x="534" y="811"/>
                      <a:pt x="553" y="804"/>
                      <a:pt x="569" y="792"/>
                    </a:cubicBezTo>
                    <a:cubicBezTo>
                      <a:pt x="613" y="757"/>
                      <a:pt x="651" y="702"/>
                      <a:pt x="673" y="651"/>
                    </a:cubicBezTo>
                    <a:cubicBezTo>
                      <a:pt x="680" y="634"/>
                      <a:pt x="685" y="615"/>
                      <a:pt x="695" y="600"/>
                    </a:cubicBezTo>
                    <a:cubicBezTo>
                      <a:pt x="711" y="577"/>
                      <a:pt x="747" y="533"/>
                      <a:pt x="747" y="533"/>
                    </a:cubicBezTo>
                    <a:cubicBezTo>
                      <a:pt x="756" y="504"/>
                      <a:pt x="784" y="451"/>
                      <a:pt x="784" y="451"/>
                    </a:cubicBezTo>
                    <a:cubicBezTo>
                      <a:pt x="787" y="439"/>
                      <a:pt x="798" y="395"/>
                      <a:pt x="798" y="385"/>
                    </a:cubicBezTo>
                    <a:cubicBezTo>
                      <a:pt x="798" y="264"/>
                      <a:pt x="802" y="46"/>
                      <a:pt x="650" y="0"/>
                    </a:cubicBezTo>
                    <a:cubicBezTo>
                      <a:pt x="598" y="5"/>
                      <a:pt x="575" y="6"/>
                      <a:pt x="532" y="22"/>
                    </a:cubicBezTo>
                    <a:cubicBezTo>
                      <a:pt x="516" y="46"/>
                      <a:pt x="526" y="44"/>
                      <a:pt x="510" y="4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703" name="Line 102"/>
            <p:cNvSpPr>
              <a:spLocks noChangeShapeType="1"/>
            </p:cNvSpPr>
            <p:nvPr/>
          </p:nvSpPr>
          <p:spPr bwMode="auto">
            <a:xfrm flipH="1">
              <a:off x="2784" y="32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9" name="Rectangle 103"/>
          <p:cNvSpPr>
            <a:spLocks noChangeArrowheads="1"/>
          </p:cNvSpPr>
          <p:nvPr/>
        </p:nvSpPr>
        <p:spPr bwMode="auto">
          <a:xfrm>
            <a:off x="101600" y="2084388"/>
            <a:ext cx="2222500" cy="19907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610" name="Rectangle 104"/>
          <p:cNvSpPr>
            <a:spLocks noChangeArrowheads="1"/>
          </p:cNvSpPr>
          <p:nvPr/>
        </p:nvSpPr>
        <p:spPr bwMode="auto">
          <a:xfrm>
            <a:off x="314325" y="2225675"/>
            <a:ext cx="1906588" cy="160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611" name="Line 105"/>
          <p:cNvSpPr>
            <a:spLocks noChangeShapeType="1"/>
          </p:cNvSpPr>
          <p:nvPr/>
        </p:nvSpPr>
        <p:spPr bwMode="auto">
          <a:xfrm>
            <a:off x="314325" y="36703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06"/>
          <p:cNvSpPr>
            <a:spLocks noChangeShapeType="1"/>
          </p:cNvSpPr>
          <p:nvPr/>
        </p:nvSpPr>
        <p:spPr bwMode="auto">
          <a:xfrm>
            <a:off x="314325" y="3509963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07"/>
          <p:cNvSpPr>
            <a:spLocks noChangeShapeType="1"/>
          </p:cNvSpPr>
          <p:nvPr/>
        </p:nvSpPr>
        <p:spPr bwMode="auto">
          <a:xfrm>
            <a:off x="314325" y="3348038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08"/>
          <p:cNvSpPr>
            <a:spLocks noChangeShapeType="1"/>
          </p:cNvSpPr>
          <p:nvPr/>
        </p:nvSpPr>
        <p:spPr bwMode="auto">
          <a:xfrm>
            <a:off x="314325" y="31877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09"/>
          <p:cNvSpPr>
            <a:spLocks noChangeShapeType="1"/>
          </p:cNvSpPr>
          <p:nvPr/>
        </p:nvSpPr>
        <p:spPr bwMode="auto">
          <a:xfrm>
            <a:off x="314325" y="3025775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10"/>
          <p:cNvSpPr>
            <a:spLocks noChangeShapeType="1"/>
          </p:cNvSpPr>
          <p:nvPr/>
        </p:nvSpPr>
        <p:spPr bwMode="auto">
          <a:xfrm>
            <a:off x="314325" y="28702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11"/>
          <p:cNvSpPr>
            <a:spLocks noChangeShapeType="1"/>
          </p:cNvSpPr>
          <p:nvPr/>
        </p:nvSpPr>
        <p:spPr bwMode="auto">
          <a:xfrm>
            <a:off x="314325" y="2709863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12"/>
          <p:cNvSpPr>
            <a:spLocks noChangeShapeType="1"/>
          </p:cNvSpPr>
          <p:nvPr/>
        </p:nvSpPr>
        <p:spPr bwMode="auto">
          <a:xfrm>
            <a:off x="314325" y="2547938"/>
            <a:ext cx="1906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13"/>
          <p:cNvSpPr>
            <a:spLocks noChangeShapeType="1"/>
          </p:cNvSpPr>
          <p:nvPr/>
        </p:nvSpPr>
        <p:spPr bwMode="auto">
          <a:xfrm>
            <a:off x="314325" y="2387600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114"/>
          <p:cNvSpPr>
            <a:spLocks noChangeShapeType="1"/>
          </p:cNvSpPr>
          <p:nvPr/>
        </p:nvSpPr>
        <p:spPr bwMode="auto">
          <a:xfrm>
            <a:off x="314325" y="2225675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115"/>
          <p:cNvSpPr>
            <a:spLocks noChangeShapeType="1"/>
          </p:cNvSpPr>
          <p:nvPr/>
        </p:nvSpPr>
        <p:spPr bwMode="auto">
          <a:xfrm>
            <a:off x="5064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116"/>
          <p:cNvSpPr>
            <a:spLocks noChangeShapeType="1"/>
          </p:cNvSpPr>
          <p:nvPr/>
        </p:nvSpPr>
        <p:spPr bwMode="auto">
          <a:xfrm>
            <a:off x="692150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117"/>
          <p:cNvSpPr>
            <a:spLocks noChangeShapeType="1"/>
          </p:cNvSpPr>
          <p:nvPr/>
        </p:nvSpPr>
        <p:spPr bwMode="auto">
          <a:xfrm>
            <a:off x="8858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118"/>
          <p:cNvSpPr>
            <a:spLocks noChangeShapeType="1"/>
          </p:cNvSpPr>
          <p:nvPr/>
        </p:nvSpPr>
        <p:spPr bwMode="auto">
          <a:xfrm>
            <a:off x="10779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119"/>
          <p:cNvSpPr>
            <a:spLocks noChangeShapeType="1"/>
          </p:cNvSpPr>
          <p:nvPr/>
        </p:nvSpPr>
        <p:spPr bwMode="auto">
          <a:xfrm>
            <a:off x="1270000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120"/>
          <p:cNvSpPr>
            <a:spLocks noChangeShapeType="1"/>
          </p:cNvSpPr>
          <p:nvPr/>
        </p:nvSpPr>
        <p:spPr bwMode="auto">
          <a:xfrm>
            <a:off x="14573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121"/>
          <p:cNvSpPr>
            <a:spLocks noChangeShapeType="1"/>
          </p:cNvSpPr>
          <p:nvPr/>
        </p:nvSpPr>
        <p:spPr bwMode="auto">
          <a:xfrm>
            <a:off x="16494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122"/>
          <p:cNvSpPr>
            <a:spLocks noChangeShapeType="1"/>
          </p:cNvSpPr>
          <p:nvPr/>
        </p:nvSpPr>
        <p:spPr bwMode="auto">
          <a:xfrm>
            <a:off x="1841500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123"/>
          <p:cNvSpPr>
            <a:spLocks noChangeShapeType="1"/>
          </p:cNvSpPr>
          <p:nvPr/>
        </p:nvSpPr>
        <p:spPr bwMode="auto">
          <a:xfrm>
            <a:off x="20288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124"/>
          <p:cNvSpPr>
            <a:spLocks noChangeShapeType="1"/>
          </p:cNvSpPr>
          <p:nvPr/>
        </p:nvSpPr>
        <p:spPr bwMode="auto">
          <a:xfrm>
            <a:off x="2220913" y="2225675"/>
            <a:ext cx="1587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Rectangle 125"/>
          <p:cNvSpPr>
            <a:spLocks noChangeArrowheads="1"/>
          </p:cNvSpPr>
          <p:nvPr/>
        </p:nvSpPr>
        <p:spPr bwMode="auto">
          <a:xfrm>
            <a:off x="314325" y="2225675"/>
            <a:ext cx="1906588" cy="16065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632" name="Line 126"/>
          <p:cNvSpPr>
            <a:spLocks noChangeShapeType="1"/>
          </p:cNvSpPr>
          <p:nvPr/>
        </p:nvSpPr>
        <p:spPr bwMode="auto">
          <a:xfrm>
            <a:off x="314325" y="2225675"/>
            <a:ext cx="1588" cy="160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Line 127"/>
          <p:cNvSpPr>
            <a:spLocks noChangeShapeType="1"/>
          </p:cNvSpPr>
          <p:nvPr/>
        </p:nvSpPr>
        <p:spPr bwMode="auto">
          <a:xfrm>
            <a:off x="295275" y="383222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Line 128"/>
          <p:cNvSpPr>
            <a:spLocks noChangeShapeType="1"/>
          </p:cNvSpPr>
          <p:nvPr/>
        </p:nvSpPr>
        <p:spPr bwMode="auto">
          <a:xfrm>
            <a:off x="295275" y="36703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Line 129"/>
          <p:cNvSpPr>
            <a:spLocks noChangeShapeType="1"/>
          </p:cNvSpPr>
          <p:nvPr/>
        </p:nvSpPr>
        <p:spPr bwMode="auto">
          <a:xfrm>
            <a:off x="295275" y="35099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130"/>
          <p:cNvSpPr>
            <a:spLocks noChangeShapeType="1"/>
          </p:cNvSpPr>
          <p:nvPr/>
        </p:nvSpPr>
        <p:spPr bwMode="auto">
          <a:xfrm>
            <a:off x="295275" y="3348038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131"/>
          <p:cNvSpPr>
            <a:spLocks noChangeShapeType="1"/>
          </p:cNvSpPr>
          <p:nvPr/>
        </p:nvSpPr>
        <p:spPr bwMode="auto">
          <a:xfrm>
            <a:off x="295275" y="31877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132"/>
          <p:cNvSpPr>
            <a:spLocks noChangeShapeType="1"/>
          </p:cNvSpPr>
          <p:nvPr/>
        </p:nvSpPr>
        <p:spPr bwMode="auto">
          <a:xfrm>
            <a:off x="295275" y="302577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133"/>
          <p:cNvSpPr>
            <a:spLocks noChangeShapeType="1"/>
          </p:cNvSpPr>
          <p:nvPr/>
        </p:nvSpPr>
        <p:spPr bwMode="auto">
          <a:xfrm>
            <a:off x="295275" y="28702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Line 134"/>
          <p:cNvSpPr>
            <a:spLocks noChangeShapeType="1"/>
          </p:cNvSpPr>
          <p:nvPr/>
        </p:nvSpPr>
        <p:spPr bwMode="auto">
          <a:xfrm>
            <a:off x="295275" y="27098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135"/>
          <p:cNvSpPr>
            <a:spLocks noChangeShapeType="1"/>
          </p:cNvSpPr>
          <p:nvPr/>
        </p:nvSpPr>
        <p:spPr bwMode="auto">
          <a:xfrm>
            <a:off x="295275" y="2547938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Line 136"/>
          <p:cNvSpPr>
            <a:spLocks noChangeShapeType="1"/>
          </p:cNvSpPr>
          <p:nvPr/>
        </p:nvSpPr>
        <p:spPr bwMode="auto">
          <a:xfrm>
            <a:off x="295275" y="23876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137"/>
          <p:cNvSpPr>
            <a:spLocks noChangeShapeType="1"/>
          </p:cNvSpPr>
          <p:nvPr/>
        </p:nvSpPr>
        <p:spPr bwMode="auto">
          <a:xfrm>
            <a:off x="295275" y="222567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Line 138"/>
          <p:cNvSpPr>
            <a:spLocks noChangeShapeType="1"/>
          </p:cNvSpPr>
          <p:nvPr/>
        </p:nvSpPr>
        <p:spPr bwMode="auto">
          <a:xfrm>
            <a:off x="314325" y="3832225"/>
            <a:ext cx="1906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5" name="Line 139"/>
          <p:cNvSpPr>
            <a:spLocks noChangeShapeType="1"/>
          </p:cNvSpPr>
          <p:nvPr/>
        </p:nvSpPr>
        <p:spPr bwMode="auto">
          <a:xfrm flipV="1">
            <a:off x="3143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Line 140"/>
          <p:cNvSpPr>
            <a:spLocks noChangeShapeType="1"/>
          </p:cNvSpPr>
          <p:nvPr/>
        </p:nvSpPr>
        <p:spPr bwMode="auto">
          <a:xfrm flipV="1">
            <a:off x="5064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7" name="Line 141"/>
          <p:cNvSpPr>
            <a:spLocks noChangeShapeType="1"/>
          </p:cNvSpPr>
          <p:nvPr/>
        </p:nvSpPr>
        <p:spPr bwMode="auto">
          <a:xfrm flipV="1">
            <a:off x="692150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8" name="Line 142"/>
          <p:cNvSpPr>
            <a:spLocks noChangeShapeType="1"/>
          </p:cNvSpPr>
          <p:nvPr/>
        </p:nvSpPr>
        <p:spPr bwMode="auto">
          <a:xfrm flipV="1">
            <a:off x="8858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9" name="Line 143"/>
          <p:cNvSpPr>
            <a:spLocks noChangeShapeType="1"/>
          </p:cNvSpPr>
          <p:nvPr/>
        </p:nvSpPr>
        <p:spPr bwMode="auto">
          <a:xfrm flipV="1">
            <a:off x="10779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Line 144"/>
          <p:cNvSpPr>
            <a:spLocks noChangeShapeType="1"/>
          </p:cNvSpPr>
          <p:nvPr/>
        </p:nvSpPr>
        <p:spPr bwMode="auto">
          <a:xfrm flipV="1">
            <a:off x="1270000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1" name="Line 145"/>
          <p:cNvSpPr>
            <a:spLocks noChangeShapeType="1"/>
          </p:cNvSpPr>
          <p:nvPr/>
        </p:nvSpPr>
        <p:spPr bwMode="auto">
          <a:xfrm flipV="1">
            <a:off x="14573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2" name="Line 146"/>
          <p:cNvSpPr>
            <a:spLocks noChangeShapeType="1"/>
          </p:cNvSpPr>
          <p:nvPr/>
        </p:nvSpPr>
        <p:spPr bwMode="auto">
          <a:xfrm flipV="1">
            <a:off x="16494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3" name="Line 147"/>
          <p:cNvSpPr>
            <a:spLocks noChangeShapeType="1"/>
          </p:cNvSpPr>
          <p:nvPr/>
        </p:nvSpPr>
        <p:spPr bwMode="auto">
          <a:xfrm flipV="1">
            <a:off x="1841500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4" name="Line 148"/>
          <p:cNvSpPr>
            <a:spLocks noChangeShapeType="1"/>
          </p:cNvSpPr>
          <p:nvPr/>
        </p:nvSpPr>
        <p:spPr bwMode="auto">
          <a:xfrm flipV="1">
            <a:off x="2028825" y="38322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Line 149"/>
          <p:cNvSpPr>
            <a:spLocks noChangeShapeType="1"/>
          </p:cNvSpPr>
          <p:nvPr/>
        </p:nvSpPr>
        <p:spPr bwMode="auto">
          <a:xfrm flipV="1">
            <a:off x="2220913" y="38322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Freeform 150"/>
          <p:cNvSpPr>
            <a:spLocks/>
          </p:cNvSpPr>
          <p:nvPr/>
        </p:nvSpPr>
        <p:spPr bwMode="auto">
          <a:xfrm>
            <a:off x="839788" y="2824163"/>
            <a:ext cx="90487" cy="93662"/>
          </a:xfrm>
          <a:custGeom>
            <a:avLst/>
            <a:gdLst>
              <a:gd name="T0" fmla="*/ 2147483647 w 57"/>
              <a:gd name="T1" fmla="*/ 0 h 59"/>
              <a:gd name="T2" fmla="*/ 2147483647 w 57"/>
              <a:gd name="T3" fmla="*/ 2147483647 h 59"/>
              <a:gd name="T4" fmla="*/ 2147483647 w 57"/>
              <a:gd name="T5" fmla="*/ 2147483647 h 59"/>
              <a:gd name="T6" fmla="*/ 0 w 57"/>
              <a:gd name="T7" fmla="*/ 2147483647 h 59"/>
              <a:gd name="T8" fmla="*/ 2147483647 w 5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59"/>
              <a:gd name="T17" fmla="*/ 57 w 57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59">
                <a:moveTo>
                  <a:pt x="29" y="0"/>
                </a:moveTo>
                <a:lnTo>
                  <a:pt x="57" y="29"/>
                </a:lnTo>
                <a:lnTo>
                  <a:pt x="29" y="59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7" name="Freeform 151"/>
          <p:cNvSpPr>
            <a:spLocks/>
          </p:cNvSpPr>
          <p:nvPr/>
        </p:nvSpPr>
        <p:spPr bwMode="auto">
          <a:xfrm>
            <a:off x="1604963" y="3302000"/>
            <a:ext cx="88900" cy="93663"/>
          </a:xfrm>
          <a:custGeom>
            <a:avLst/>
            <a:gdLst>
              <a:gd name="T0" fmla="*/ 2147483647 w 56"/>
              <a:gd name="T1" fmla="*/ 0 h 59"/>
              <a:gd name="T2" fmla="*/ 2147483647 w 56"/>
              <a:gd name="T3" fmla="*/ 2147483647 h 59"/>
              <a:gd name="T4" fmla="*/ 2147483647 w 56"/>
              <a:gd name="T5" fmla="*/ 2147483647 h 59"/>
              <a:gd name="T6" fmla="*/ 0 w 56"/>
              <a:gd name="T7" fmla="*/ 2147483647 h 59"/>
              <a:gd name="T8" fmla="*/ 2147483647 w 56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59"/>
              <a:gd name="T17" fmla="*/ 56 w 56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59">
                <a:moveTo>
                  <a:pt x="28" y="0"/>
                </a:moveTo>
                <a:lnTo>
                  <a:pt x="56" y="29"/>
                </a:lnTo>
                <a:lnTo>
                  <a:pt x="28" y="59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8" name="Freeform 152"/>
          <p:cNvSpPr>
            <a:spLocks/>
          </p:cNvSpPr>
          <p:nvPr/>
        </p:nvSpPr>
        <p:spPr bwMode="auto">
          <a:xfrm>
            <a:off x="1033463" y="2662238"/>
            <a:ext cx="88900" cy="93662"/>
          </a:xfrm>
          <a:custGeom>
            <a:avLst/>
            <a:gdLst>
              <a:gd name="T0" fmla="*/ 2147483647 w 56"/>
              <a:gd name="T1" fmla="*/ 0 h 59"/>
              <a:gd name="T2" fmla="*/ 2147483647 w 56"/>
              <a:gd name="T3" fmla="*/ 2147483647 h 59"/>
              <a:gd name="T4" fmla="*/ 2147483647 w 56"/>
              <a:gd name="T5" fmla="*/ 2147483647 h 59"/>
              <a:gd name="T6" fmla="*/ 0 w 56"/>
              <a:gd name="T7" fmla="*/ 2147483647 h 59"/>
              <a:gd name="T8" fmla="*/ 2147483647 w 56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59"/>
              <a:gd name="T17" fmla="*/ 56 w 56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59">
                <a:moveTo>
                  <a:pt x="28" y="0"/>
                </a:moveTo>
                <a:lnTo>
                  <a:pt x="56" y="30"/>
                </a:lnTo>
                <a:lnTo>
                  <a:pt x="28" y="59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9" name="Freeform 153"/>
          <p:cNvSpPr>
            <a:spLocks/>
          </p:cNvSpPr>
          <p:nvPr/>
        </p:nvSpPr>
        <p:spPr bwMode="auto">
          <a:xfrm>
            <a:off x="839788" y="2501900"/>
            <a:ext cx="90487" cy="93663"/>
          </a:xfrm>
          <a:custGeom>
            <a:avLst/>
            <a:gdLst>
              <a:gd name="T0" fmla="*/ 2147483647 w 57"/>
              <a:gd name="T1" fmla="*/ 0 h 59"/>
              <a:gd name="T2" fmla="*/ 2147483647 w 57"/>
              <a:gd name="T3" fmla="*/ 2147483647 h 59"/>
              <a:gd name="T4" fmla="*/ 2147483647 w 57"/>
              <a:gd name="T5" fmla="*/ 2147483647 h 59"/>
              <a:gd name="T6" fmla="*/ 0 w 57"/>
              <a:gd name="T7" fmla="*/ 2147483647 h 59"/>
              <a:gd name="T8" fmla="*/ 2147483647 w 5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59"/>
              <a:gd name="T17" fmla="*/ 57 w 57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59">
                <a:moveTo>
                  <a:pt x="29" y="0"/>
                </a:moveTo>
                <a:lnTo>
                  <a:pt x="57" y="29"/>
                </a:lnTo>
                <a:lnTo>
                  <a:pt x="29" y="59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0" name="Freeform 154"/>
          <p:cNvSpPr>
            <a:spLocks/>
          </p:cNvSpPr>
          <p:nvPr/>
        </p:nvSpPr>
        <p:spPr bwMode="auto">
          <a:xfrm>
            <a:off x="1797050" y="2984500"/>
            <a:ext cx="90488" cy="95250"/>
          </a:xfrm>
          <a:custGeom>
            <a:avLst/>
            <a:gdLst>
              <a:gd name="T0" fmla="*/ 2147483647 w 57"/>
              <a:gd name="T1" fmla="*/ 0 h 60"/>
              <a:gd name="T2" fmla="*/ 2147483647 w 57"/>
              <a:gd name="T3" fmla="*/ 2147483647 h 60"/>
              <a:gd name="T4" fmla="*/ 2147483647 w 57"/>
              <a:gd name="T5" fmla="*/ 2147483647 h 60"/>
              <a:gd name="T6" fmla="*/ 0 w 57"/>
              <a:gd name="T7" fmla="*/ 2147483647 h 60"/>
              <a:gd name="T8" fmla="*/ 2147483647 w 57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0"/>
              <a:gd name="T17" fmla="*/ 57 w 57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0">
                <a:moveTo>
                  <a:pt x="28" y="0"/>
                </a:moveTo>
                <a:lnTo>
                  <a:pt x="57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1" name="Freeform 155"/>
          <p:cNvSpPr>
            <a:spLocks/>
          </p:cNvSpPr>
          <p:nvPr/>
        </p:nvSpPr>
        <p:spPr bwMode="auto">
          <a:xfrm>
            <a:off x="1033463" y="2984500"/>
            <a:ext cx="88900" cy="95250"/>
          </a:xfrm>
          <a:custGeom>
            <a:avLst/>
            <a:gdLst>
              <a:gd name="T0" fmla="*/ 2147483647 w 56"/>
              <a:gd name="T1" fmla="*/ 0 h 60"/>
              <a:gd name="T2" fmla="*/ 2147483647 w 56"/>
              <a:gd name="T3" fmla="*/ 2147483647 h 60"/>
              <a:gd name="T4" fmla="*/ 2147483647 w 56"/>
              <a:gd name="T5" fmla="*/ 2147483647 h 60"/>
              <a:gd name="T6" fmla="*/ 0 w 56"/>
              <a:gd name="T7" fmla="*/ 2147483647 h 60"/>
              <a:gd name="T8" fmla="*/ 2147483647 w 56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0"/>
              <a:gd name="T17" fmla="*/ 56 w 56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0">
                <a:moveTo>
                  <a:pt x="28" y="0"/>
                </a:moveTo>
                <a:lnTo>
                  <a:pt x="56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2" name="Freeform 156"/>
          <p:cNvSpPr>
            <a:spLocks/>
          </p:cNvSpPr>
          <p:nvPr/>
        </p:nvSpPr>
        <p:spPr bwMode="auto">
          <a:xfrm>
            <a:off x="1225550" y="3624263"/>
            <a:ext cx="90488" cy="93662"/>
          </a:xfrm>
          <a:custGeom>
            <a:avLst/>
            <a:gdLst>
              <a:gd name="T0" fmla="*/ 2147483647 w 57"/>
              <a:gd name="T1" fmla="*/ 0 h 59"/>
              <a:gd name="T2" fmla="*/ 2147483647 w 57"/>
              <a:gd name="T3" fmla="*/ 2147483647 h 59"/>
              <a:gd name="T4" fmla="*/ 2147483647 w 57"/>
              <a:gd name="T5" fmla="*/ 2147483647 h 59"/>
              <a:gd name="T6" fmla="*/ 0 w 57"/>
              <a:gd name="T7" fmla="*/ 2147483647 h 59"/>
              <a:gd name="T8" fmla="*/ 2147483647 w 57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59"/>
              <a:gd name="T17" fmla="*/ 57 w 57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59">
                <a:moveTo>
                  <a:pt x="28" y="0"/>
                </a:moveTo>
                <a:lnTo>
                  <a:pt x="57" y="29"/>
                </a:lnTo>
                <a:lnTo>
                  <a:pt x="28" y="59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3" name="Freeform 157"/>
          <p:cNvSpPr>
            <a:spLocks/>
          </p:cNvSpPr>
          <p:nvPr/>
        </p:nvSpPr>
        <p:spPr bwMode="auto">
          <a:xfrm>
            <a:off x="1225550" y="2984500"/>
            <a:ext cx="90488" cy="95250"/>
          </a:xfrm>
          <a:custGeom>
            <a:avLst/>
            <a:gdLst>
              <a:gd name="T0" fmla="*/ 2147483647 w 57"/>
              <a:gd name="T1" fmla="*/ 0 h 60"/>
              <a:gd name="T2" fmla="*/ 2147483647 w 57"/>
              <a:gd name="T3" fmla="*/ 2147483647 h 60"/>
              <a:gd name="T4" fmla="*/ 2147483647 w 57"/>
              <a:gd name="T5" fmla="*/ 2147483647 h 60"/>
              <a:gd name="T6" fmla="*/ 0 w 57"/>
              <a:gd name="T7" fmla="*/ 2147483647 h 60"/>
              <a:gd name="T8" fmla="*/ 2147483647 w 57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0"/>
              <a:gd name="T17" fmla="*/ 57 w 57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0">
                <a:moveTo>
                  <a:pt x="28" y="0"/>
                </a:moveTo>
                <a:lnTo>
                  <a:pt x="57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4" name="Rectangle 158"/>
          <p:cNvSpPr>
            <a:spLocks noChangeArrowheads="1"/>
          </p:cNvSpPr>
          <p:nvPr/>
        </p:nvSpPr>
        <p:spPr bwMode="auto">
          <a:xfrm>
            <a:off x="223838" y="378460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0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65" name="Rectangle 159"/>
          <p:cNvSpPr>
            <a:spLocks noChangeArrowheads="1"/>
          </p:cNvSpPr>
          <p:nvPr/>
        </p:nvSpPr>
        <p:spPr bwMode="auto">
          <a:xfrm>
            <a:off x="223838" y="3624263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1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66" name="Rectangle 160"/>
          <p:cNvSpPr>
            <a:spLocks noChangeArrowheads="1"/>
          </p:cNvSpPr>
          <p:nvPr/>
        </p:nvSpPr>
        <p:spPr bwMode="auto">
          <a:xfrm>
            <a:off x="223838" y="3462338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2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67" name="Rectangle 161"/>
          <p:cNvSpPr>
            <a:spLocks noChangeArrowheads="1"/>
          </p:cNvSpPr>
          <p:nvPr/>
        </p:nvSpPr>
        <p:spPr bwMode="auto">
          <a:xfrm>
            <a:off x="223838" y="330200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3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68" name="Rectangle 162"/>
          <p:cNvSpPr>
            <a:spLocks noChangeArrowheads="1"/>
          </p:cNvSpPr>
          <p:nvPr/>
        </p:nvSpPr>
        <p:spPr bwMode="auto">
          <a:xfrm>
            <a:off x="223838" y="3140075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4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69" name="Rectangle 163"/>
          <p:cNvSpPr>
            <a:spLocks noChangeArrowheads="1"/>
          </p:cNvSpPr>
          <p:nvPr/>
        </p:nvSpPr>
        <p:spPr bwMode="auto">
          <a:xfrm>
            <a:off x="223838" y="29781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5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0" name="Rectangle 164"/>
          <p:cNvSpPr>
            <a:spLocks noChangeArrowheads="1"/>
          </p:cNvSpPr>
          <p:nvPr/>
        </p:nvSpPr>
        <p:spPr bwMode="auto">
          <a:xfrm>
            <a:off x="223838" y="2824163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6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1" name="Rectangle 165"/>
          <p:cNvSpPr>
            <a:spLocks noChangeArrowheads="1"/>
          </p:cNvSpPr>
          <p:nvPr/>
        </p:nvSpPr>
        <p:spPr bwMode="auto">
          <a:xfrm>
            <a:off x="223838" y="2662238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7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2" name="Rectangle 166"/>
          <p:cNvSpPr>
            <a:spLocks noChangeArrowheads="1"/>
          </p:cNvSpPr>
          <p:nvPr/>
        </p:nvSpPr>
        <p:spPr bwMode="auto">
          <a:xfrm>
            <a:off x="223838" y="250190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8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3" name="Rectangle 167"/>
          <p:cNvSpPr>
            <a:spLocks noChangeArrowheads="1"/>
          </p:cNvSpPr>
          <p:nvPr/>
        </p:nvSpPr>
        <p:spPr bwMode="auto">
          <a:xfrm>
            <a:off x="223838" y="2339975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9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4" name="Rectangle 168"/>
          <p:cNvSpPr>
            <a:spLocks noChangeArrowheads="1"/>
          </p:cNvSpPr>
          <p:nvPr/>
        </p:nvSpPr>
        <p:spPr bwMode="auto">
          <a:xfrm>
            <a:off x="185738" y="2178050"/>
            <a:ext cx="115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10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5" name="Rectangle 169"/>
          <p:cNvSpPr>
            <a:spLocks noChangeArrowheads="1"/>
          </p:cNvSpPr>
          <p:nvPr/>
        </p:nvSpPr>
        <p:spPr bwMode="auto">
          <a:xfrm>
            <a:off x="2952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0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6" name="Rectangle 170"/>
          <p:cNvSpPr>
            <a:spLocks noChangeArrowheads="1"/>
          </p:cNvSpPr>
          <p:nvPr/>
        </p:nvSpPr>
        <p:spPr bwMode="auto">
          <a:xfrm>
            <a:off x="487363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1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7" name="Rectangle 171"/>
          <p:cNvSpPr>
            <a:spLocks noChangeArrowheads="1"/>
          </p:cNvSpPr>
          <p:nvPr/>
        </p:nvSpPr>
        <p:spPr bwMode="auto">
          <a:xfrm>
            <a:off x="673100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2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8" name="Rectangle 172"/>
          <p:cNvSpPr>
            <a:spLocks noChangeArrowheads="1"/>
          </p:cNvSpPr>
          <p:nvPr/>
        </p:nvSpPr>
        <p:spPr bwMode="auto">
          <a:xfrm>
            <a:off x="8667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3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79" name="Rectangle 173"/>
          <p:cNvSpPr>
            <a:spLocks noChangeArrowheads="1"/>
          </p:cNvSpPr>
          <p:nvPr/>
        </p:nvSpPr>
        <p:spPr bwMode="auto">
          <a:xfrm>
            <a:off x="1058863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4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0" name="Rectangle 174"/>
          <p:cNvSpPr>
            <a:spLocks noChangeArrowheads="1"/>
          </p:cNvSpPr>
          <p:nvPr/>
        </p:nvSpPr>
        <p:spPr bwMode="auto">
          <a:xfrm>
            <a:off x="1250950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5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1" name="Rectangle 175"/>
          <p:cNvSpPr>
            <a:spLocks noChangeArrowheads="1"/>
          </p:cNvSpPr>
          <p:nvPr/>
        </p:nvSpPr>
        <p:spPr bwMode="auto">
          <a:xfrm>
            <a:off x="14382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6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2" name="Rectangle 176"/>
          <p:cNvSpPr>
            <a:spLocks noChangeArrowheads="1"/>
          </p:cNvSpPr>
          <p:nvPr/>
        </p:nvSpPr>
        <p:spPr bwMode="auto">
          <a:xfrm>
            <a:off x="1630363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7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3" name="Rectangle 177"/>
          <p:cNvSpPr>
            <a:spLocks noChangeArrowheads="1"/>
          </p:cNvSpPr>
          <p:nvPr/>
        </p:nvSpPr>
        <p:spPr bwMode="auto">
          <a:xfrm>
            <a:off x="1822450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8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4" name="Rectangle 178"/>
          <p:cNvSpPr>
            <a:spLocks noChangeArrowheads="1"/>
          </p:cNvSpPr>
          <p:nvPr/>
        </p:nvSpPr>
        <p:spPr bwMode="auto">
          <a:xfrm>
            <a:off x="2009775" y="3892550"/>
            <a:ext cx="69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9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5" name="Rectangle 179"/>
          <p:cNvSpPr>
            <a:spLocks noChangeArrowheads="1"/>
          </p:cNvSpPr>
          <p:nvPr/>
        </p:nvSpPr>
        <p:spPr bwMode="auto">
          <a:xfrm>
            <a:off x="2182813" y="3892550"/>
            <a:ext cx="1158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600">
                <a:solidFill>
                  <a:srgbClr val="000000"/>
                </a:solidFill>
                <a:latin typeface="Arial" charset="0"/>
                <a:ea typeface="Gulim" charset="-127"/>
              </a:rPr>
              <a:t>10</a:t>
            </a:r>
            <a:endParaRPr lang="ko-KR" altLang="en-US" sz="1800">
              <a:latin typeface="Arial" charset="0"/>
              <a:ea typeface="Gulim" charset="-127"/>
            </a:endParaRPr>
          </a:p>
        </p:txBody>
      </p:sp>
      <p:sp>
        <p:nvSpPr>
          <p:cNvPr id="25686" name="Rectangle 180"/>
          <p:cNvSpPr>
            <a:spLocks noChangeArrowheads="1"/>
          </p:cNvSpPr>
          <p:nvPr/>
        </p:nvSpPr>
        <p:spPr bwMode="auto">
          <a:xfrm>
            <a:off x="101600" y="2084388"/>
            <a:ext cx="2222500" cy="19907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687" name="Text Box 181"/>
          <p:cNvSpPr txBox="1">
            <a:spLocks noChangeArrowheads="1"/>
          </p:cNvSpPr>
          <p:nvPr/>
        </p:nvSpPr>
        <p:spPr bwMode="auto">
          <a:xfrm>
            <a:off x="228600" y="4572000"/>
            <a:ext cx="19050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K=2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Arbitrarily choose K object as initial cluster center</a:t>
            </a:r>
          </a:p>
        </p:txBody>
      </p:sp>
      <p:sp>
        <p:nvSpPr>
          <p:cNvPr id="25688" name="Line 182"/>
          <p:cNvSpPr>
            <a:spLocks noChangeShapeType="1"/>
          </p:cNvSpPr>
          <p:nvPr/>
        </p:nvSpPr>
        <p:spPr bwMode="auto">
          <a:xfrm flipV="1">
            <a:off x="10668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89" name="Line 183"/>
          <p:cNvSpPr>
            <a:spLocks noChangeShapeType="1"/>
          </p:cNvSpPr>
          <p:nvPr/>
        </p:nvSpPr>
        <p:spPr bwMode="auto">
          <a:xfrm>
            <a:off x="24384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90" name="Text Box 184"/>
          <p:cNvSpPr txBox="1">
            <a:spLocks noChangeArrowheads="1"/>
          </p:cNvSpPr>
          <p:nvPr/>
        </p:nvSpPr>
        <p:spPr bwMode="auto">
          <a:xfrm>
            <a:off x="2362200" y="3124200"/>
            <a:ext cx="838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Assign each objects to most similar center</a:t>
            </a:r>
          </a:p>
        </p:txBody>
      </p:sp>
      <p:sp>
        <p:nvSpPr>
          <p:cNvPr id="25691" name="Text Box 185"/>
          <p:cNvSpPr txBox="1">
            <a:spLocks noChangeArrowheads="1"/>
          </p:cNvSpPr>
          <p:nvPr/>
        </p:nvSpPr>
        <p:spPr bwMode="auto">
          <a:xfrm>
            <a:off x="5638800" y="3048000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Update the cluster means</a:t>
            </a:r>
          </a:p>
        </p:txBody>
      </p:sp>
      <p:sp>
        <p:nvSpPr>
          <p:cNvPr id="25692" name="Freeform 186"/>
          <p:cNvSpPr>
            <a:spLocks/>
          </p:cNvSpPr>
          <p:nvPr/>
        </p:nvSpPr>
        <p:spPr bwMode="auto">
          <a:xfrm>
            <a:off x="838200" y="3136900"/>
            <a:ext cx="88900" cy="95250"/>
          </a:xfrm>
          <a:custGeom>
            <a:avLst/>
            <a:gdLst>
              <a:gd name="T0" fmla="*/ 2147483647 w 56"/>
              <a:gd name="T1" fmla="*/ 0 h 60"/>
              <a:gd name="T2" fmla="*/ 2147483647 w 56"/>
              <a:gd name="T3" fmla="*/ 2147483647 h 60"/>
              <a:gd name="T4" fmla="*/ 2147483647 w 56"/>
              <a:gd name="T5" fmla="*/ 2147483647 h 60"/>
              <a:gd name="T6" fmla="*/ 0 w 56"/>
              <a:gd name="T7" fmla="*/ 2147483647 h 60"/>
              <a:gd name="T8" fmla="*/ 2147483647 w 56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0"/>
              <a:gd name="T17" fmla="*/ 56 w 56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0">
                <a:moveTo>
                  <a:pt x="28" y="0"/>
                </a:moveTo>
                <a:lnTo>
                  <a:pt x="56" y="30"/>
                </a:lnTo>
                <a:lnTo>
                  <a:pt x="28" y="60"/>
                </a:lnTo>
                <a:lnTo>
                  <a:pt x="0" y="30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3" name="Freeform 187"/>
          <p:cNvSpPr>
            <a:spLocks/>
          </p:cNvSpPr>
          <p:nvPr/>
        </p:nvSpPr>
        <p:spPr bwMode="auto">
          <a:xfrm>
            <a:off x="1600200" y="2971800"/>
            <a:ext cx="88900" cy="93663"/>
          </a:xfrm>
          <a:custGeom>
            <a:avLst/>
            <a:gdLst>
              <a:gd name="T0" fmla="*/ 2147483647 w 56"/>
              <a:gd name="T1" fmla="*/ 0 h 59"/>
              <a:gd name="T2" fmla="*/ 2147483647 w 56"/>
              <a:gd name="T3" fmla="*/ 2147483647 h 59"/>
              <a:gd name="T4" fmla="*/ 2147483647 w 56"/>
              <a:gd name="T5" fmla="*/ 2147483647 h 59"/>
              <a:gd name="T6" fmla="*/ 0 w 56"/>
              <a:gd name="T7" fmla="*/ 2147483647 h 59"/>
              <a:gd name="T8" fmla="*/ 2147483647 w 56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59"/>
              <a:gd name="T17" fmla="*/ 56 w 56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59">
                <a:moveTo>
                  <a:pt x="28" y="0"/>
                </a:moveTo>
                <a:lnTo>
                  <a:pt x="56" y="29"/>
                </a:lnTo>
                <a:lnTo>
                  <a:pt x="28" y="59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4" name="Oval 188"/>
          <p:cNvSpPr>
            <a:spLocks noChangeArrowheads="1"/>
          </p:cNvSpPr>
          <p:nvPr/>
        </p:nvSpPr>
        <p:spPr bwMode="auto">
          <a:xfrm>
            <a:off x="457200" y="3265488"/>
            <a:ext cx="84138" cy="87312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695" name="Oval 189"/>
          <p:cNvSpPr>
            <a:spLocks noChangeArrowheads="1"/>
          </p:cNvSpPr>
          <p:nvPr/>
        </p:nvSpPr>
        <p:spPr bwMode="auto">
          <a:xfrm>
            <a:off x="1973263" y="3113088"/>
            <a:ext cx="84137" cy="87312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696" name="Text Box 190"/>
          <p:cNvSpPr txBox="1">
            <a:spLocks noChangeArrowheads="1"/>
          </p:cNvSpPr>
          <p:nvPr/>
        </p:nvSpPr>
        <p:spPr bwMode="auto">
          <a:xfrm>
            <a:off x="5638800" y="5334000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Update the cluster means</a:t>
            </a:r>
          </a:p>
        </p:txBody>
      </p:sp>
      <p:sp>
        <p:nvSpPr>
          <p:cNvPr id="25697" name="Text Box 191"/>
          <p:cNvSpPr txBox="1">
            <a:spLocks noChangeArrowheads="1"/>
          </p:cNvSpPr>
          <p:nvPr/>
        </p:nvSpPr>
        <p:spPr bwMode="auto">
          <a:xfrm>
            <a:off x="7848600" y="41148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reassign</a:t>
            </a:r>
          </a:p>
        </p:txBody>
      </p:sp>
      <p:sp>
        <p:nvSpPr>
          <p:cNvPr id="25698" name="Line 192"/>
          <p:cNvSpPr>
            <a:spLocks noChangeShapeType="1"/>
          </p:cNvSpPr>
          <p:nvPr/>
        </p:nvSpPr>
        <p:spPr bwMode="auto">
          <a:xfrm flipV="1">
            <a:off x="42672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99" name="Text Box 193"/>
          <p:cNvSpPr txBox="1">
            <a:spLocks noChangeArrowheads="1"/>
          </p:cNvSpPr>
          <p:nvPr/>
        </p:nvSpPr>
        <p:spPr bwMode="auto">
          <a:xfrm>
            <a:off x="4419600" y="41148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Arial" charset="0"/>
                <a:ea typeface="Gulim" charset="-127"/>
              </a:rPr>
              <a:t>reassign</a:t>
            </a:r>
          </a:p>
        </p:txBody>
      </p:sp>
      <p:sp>
        <p:nvSpPr>
          <p:cNvPr id="25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E92E4F-C2F5-7745-8B9D-951A51D8185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570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366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C5AB76-8538-1A44-93E8-1F6660CF2C2F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2089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7200" b="1" i="1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7200" b="1">
                <a:solidFill>
                  <a:schemeClr val="accent1"/>
                </a:solidFill>
                <a:ea typeface="Gulim" charset="-127"/>
              </a:rPr>
              <a:t> Clustering</a:t>
            </a:r>
            <a:endParaRPr kumimoji="0" lang="en-US" altLang="ko-KR" sz="7200" b="1">
              <a:ea typeface="Guli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7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DD98D50-DFEF-4F4B-8A5E-37B97163942E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7850" y="1412875"/>
          <a:ext cx="8242299" cy="4799014"/>
        </p:xfrm>
        <a:graphic>
          <a:graphicData uri="http://schemas.openxmlformats.org/drawingml/2006/table">
            <a:tbl>
              <a:tblPr/>
              <a:tblGrid>
                <a:gridCol w="242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</a:t>
                      </a:r>
                      <a:r>
                        <a:rPr kumimoji="0" lang="en-US" altLang="zh-TW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x,y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7488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4800" b="1" dirty="0">
                <a:solidFill>
                  <a:schemeClr val="accent1"/>
                </a:solidFill>
                <a:latin typeface="Calibri" pitchFamily="34" charset="0"/>
                <a:ea typeface="Gulim" pitchFamily="34" charset="-127"/>
              </a:rPr>
              <a:t>Example of Cluster Analysis</a:t>
            </a:r>
            <a:endParaRPr kumimoji="0" lang="en-US" altLang="ko-KR" sz="4800" b="1" dirty="0">
              <a:solidFill>
                <a:schemeClr val="accent1"/>
              </a:solidFill>
              <a:latin typeface="Calibri" pitchFamily="34" charset="0"/>
              <a:ea typeface="Gulim" pitchFamily="34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7229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582BB1-793D-3445-9971-F3A31DC0F03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323528" y="1124744"/>
          <a:ext cx="57606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56325" y="1341438"/>
          <a:ext cx="2554288" cy="4600582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8719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7488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>
                <a:solidFill>
                  <a:schemeClr val="accent1"/>
                </a:solidFill>
                <a:ea typeface="Gulim" charset="-127"/>
              </a:rPr>
              <a:t> Clustering</a:t>
            </a:r>
            <a:br>
              <a:rPr kumimoji="0" lang="en-US" altLang="ko-KR" sz="4400" b="1">
                <a:solidFill>
                  <a:schemeClr val="accent1"/>
                </a:solidFill>
                <a:ea typeface="Gulim" charset="-127"/>
              </a:rPr>
            </a:br>
            <a:r>
              <a:rPr kumimoji="0" lang="en-US" altLang="ko-KR" b="1">
                <a:ea typeface="Gulim" charset="-127"/>
              </a:rPr>
              <a:t>Step by Step</a:t>
            </a:r>
            <a:endParaRPr kumimoji="0" lang="en-US" altLang="ko-KR" sz="2800" b="1">
              <a:ea typeface="Guli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66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FD96C4-E996-5B4D-AC3C-689066B6ADF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323528" y="1124744"/>
          <a:ext cx="57606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156325" y="1341438"/>
          <a:ext cx="2554288" cy="4600582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Initial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Initial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橢圓 8"/>
          <p:cNvSpPr/>
          <p:nvPr/>
        </p:nvSpPr>
        <p:spPr>
          <a:xfrm>
            <a:off x="2339975" y="3933825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44" name="矩形 9"/>
          <p:cNvSpPr>
            <a:spLocks noChangeArrowheads="1"/>
          </p:cNvSpPr>
          <p:nvPr/>
        </p:nvSpPr>
        <p:spPr bwMode="auto">
          <a:xfrm>
            <a:off x="2195513" y="4149725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(3, 4)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29745" name="矩形 10"/>
          <p:cNvSpPr>
            <a:spLocks noChangeArrowheads="1"/>
          </p:cNvSpPr>
          <p:nvPr/>
        </p:nvSpPr>
        <p:spPr bwMode="auto">
          <a:xfrm>
            <a:off x="4716463" y="2997200"/>
            <a:ext cx="1263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(8, 5)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787900" y="350043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47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488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>
                <a:solidFill>
                  <a:schemeClr val="accent1"/>
                </a:solidFill>
                <a:ea typeface="Gulim" charset="-127"/>
              </a:rPr>
              <a:t> Clustering</a:t>
            </a:r>
          </a:p>
        </p:txBody>
      </p:sp>
      <p:sp>
        <p:nvSpPr>
          <p:cNvPr id="29748" name="Text Box 181"/>
          <p:cNvSpPr txBox="1">
            <a:spLocks noChangeArrowheads="1"/>
          </p:cNvSpPr>
          <p:nvPr/>
        </p:nvSpPr>
        <p:spPr bwMode="auto">
          <a:xfrm>
            <a:off x="395288" y="765175"/>
            <a:ext cx="7345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>
                <a:latin typeface="Arial" charset="0"/>
                <a:ea typeface="Gulim" charset="-127"/>
              </a:rPr>
              <a:t>Step 1: K=2, Arbitrarily choose K object as initial cluster center</a:t>
            </a:r>
          </a:p>
        </p:txBody>
      </p:sp>
    </p:spTree>
    <p:extLst>
      <p:ext uri="{BB962C8B-B14F-4D97-AF65-F5344CB8AC3E}">
        <p14:creationId xmlns:p14="http://schemas.microsoft.com/office/powerpoint/2010/main" val="57944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9A6016-C08E-2848-BB0A-63487995B0A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251520" y="126876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矩形 8"/>
          <p:cNvSpPr>
            <a:spLocks noChangeArrowheads="1"/>
          </p:cNvSpPr>
          <p:nvPr/>
        </p:nvSpPr>
        <p:spPr bwMode="auto">
          <a:xfrm>
            <a:off x="3276600" y="2708275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(8, 5)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2060575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24075" y="30686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124075" y="24209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484438" y="3068638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484438" y="4437063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132138" y="306863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32138" y="3789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7" name="矩形 20"/>
          <p:cNvSpPr>
            <a:spLocks noChangeArrowheads="1"/>
          </p:cNvSpPr>
          <p:nvPr/>
        </p:nvSpPr>
        <p:spPr bwMode="auto">
          <a:xfrm>
            <a:off x="0" y="260350"/>
            <a:ext cx="836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Arial" charset="0"/>
              </a:rPr>
              <a:t>Step 2: Compute seed points as the centroids of the clusters of the current partition</a:t>
            </a:r>
            <a:endParaRPr lang="en-US" altLang="ko-KR" sz="1600" b="1">
              <a:latin typeface="Arial" charset="0"/>
              <a:ea typeface="Gulim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Arial" charset="0"/>
                <a:ea typeface="Gulim" charset="-127"/>
              </a:rPr>
              <a:t>Step 3: Assign each objects to most similar center</a:t>
            </a:r>
          </a:p>
        </p:txBody>
      </p:sp>
      <p:sp>
        <p:nvSpPr>
          <p:cNvPr id="22" name="橢圓 21"/>
          <p:cNvSpPr/>
          <p:nvPr/>
        </p:nvSpPr>
        <p:spPr>
          <a:xfrm>
            <a:off x="1187450" y="1844675"/>
            <a:ext cx="1871663" cy="30241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87675" y="2781300"/>
            <a:ext cx="936625" cy="129540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40" name="矩形 7"/>
          <p:cNvSpPr>
            <a:spLocks noChangeArrowheads="1"/>
          </p:cNvSpPr>
          <p:nvPr/>
        </p:nvSpPr>
        <p:spPr bwMode="auto">
          <a:xfrm>
            <a:off x="1403350" y="3644900"/>
            <a:ext cx="127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(3, 4)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30741" name="Rectangle 2"/>
          <p:cNvSpPr txBox="1">
            <a:spLocks noChangeArrowheads="1"/>
          </p:cNvSpPr>
          <p:nvPr/>
        </p:nvSpPr>
        <p:spPr bwMode="auto">
          <a:xfrm>
            <a:off x="179388" y="5661025"/>
            <a:ext cx="4284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b="1" i="1">
                <a:ea typeface="Gulim" charset="-127"/>
              </a:rPr>
              <a:t>K-Means</a:t>
            </a:r>
            <a:r>
              <a:rPr kumimoji="0" lang="en-US" altLang="ko-KR" b="1">
                <a:ea typeface="Gulim" charset="-127"/>
              </a:rPr>
              <a:t> Clustering</a:t>
            </a:r>
            <a:endParaRPr kumimoji="0" lang="en-US" altLang="ko-KR" sz="2800" b="1">
              <a:ea typeface="Gulim" charset="-127"/>
            </a:endParaRPr>
          </a:p>
        </p:txBody>
      </p:sp>
      <p:graphicFrame>
        <p:nvGraphicFramePr>
          <p:cNvPr id="24" name="表格 4"/>
          <p:cNvGraphicFramePr>
            <a:graphicFrameLocks noGrp="1"/>
          </p:cNvGraphicFramePr>
          <p:nvPr/>
        </p:nvGraphicFramePr>
        <p:xfrm>
          <a:off x="4500563" y="896938"/>
          <a:ext cx="4643437" cy="5407026"/>
        </p:xfrm>
        <a:graphic>
          <a:graphicData uri="http://schemas.openxmlformats.org/drawingml/2006/table">
            <a:tbl>
              <a:tblPr/>
              <a:tblGrid>
                <a:gridCol w="66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5.10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5.10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3.61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4.12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4.12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5.10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Initial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Initial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1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696772-2C36-A646-B6F6-62A62DACDF6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00563" y="896938"/>
          <a:ext cx="4643437" cy="5407026"/>
        </p:xfrm>
        <a:graphic>
          <a:graphicData uri="http://schemas.openxmlformats.org/drawingml/2006/table">
            <a:tbl>
              <a:tblPr/>
              <a:tblGrid>
                <a:gridCol w="66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5.10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5.10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3.61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4.12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4.12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5.10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Initial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Initial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251520" y="126876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833" name="矩形 8"/>
          <p:cNvSpPr>
            <a:spLocks noChangeArrowheads="1"/>
          </p:cNvSpPr>
          <p:nvPr/>
        </p:nvSpPr>
        <p:spPr bwMode="auto">
          <a:xfrm>
            <a:off x="3276600" y="2708275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(8, 5)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2060575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24075" y="30686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124075" y="24209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484438" y="3068638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484438" y="4437063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132138" y="306863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32138" y="3789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846" name="矩形 20"/>
          <p:cNvSpPr>
            <a:spLocks noChangeArrowheads="1"/>
          </p:cNvSpPr>
          <p:nvPr/>
        </p:nvSpPr>
        <p:spPr bwMode="auto">
          <a:xfrm>
            <a:off x="0" y="260350"/>
            <a:ext cx="836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Arial" charset="0"/>
              </a:rPr>
              <a:t>Step 2: Compute seed points as the centroids of the clusters of the current partition</a:t>
            </a:r>
            <a:endParaRPr lang="en-US" altLang="ko-KR" sz="1600" b="1">
              <a:latin typeface="Arial" charset="0"/>
              <a:ea typeface="Gulim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b="1">
                <a:latin typeface="Arial" charset="0"/>
                <a:ea typeface="Gulim" charset="-127"/>
              </a:rPr>
              <a:t>Step 3: Assign each objects to most similar center</a:t>
            </a:r>
          </a:p>
        </p:txBody>
      </p:sp>
      <p:sp>
        <p:nvSpPr>
          <p:cNvPr id="22" name="橢圓 21"/>
          <p:cNvSpPr/>
          <p:nvPr/>
        </p:nvSpPr>
        <p:spPr>
          <a:xfrm>
            <a:off x="1187450" y="1844675"/>
            <a:ext cx="1871663" cy="30241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87675" y="2781300"/>
            <a:ext cx="936625" cy="129540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849" name="矩形 7"/>
          <p:cNvSpPr>
            <a:spLocks noChangeArrowheads="1"/>
          </p:cNvSpPr>
          <p:nvPr/>
        </p:nvSpPr>
        <p:spPr bwMode="auto">
          <a:xfrm>
            <a:off x="1403350" y="3644900"/>
            <a:ext cx="127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(3, 4)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31850" name="Rectangle 2"/>
          <p:cNvSpPr txBox="1">
            <a:spLocks noChangeArrowheads="1"/>
          </p:cNvSpPr>
          <p:nvPr/>
        </p:nvSpPr>
        <p:spPr bwMode="auto">
          <a:xfrm>
            <a:off x="179388" y="5661025"/>
            <a:ext cx="4284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b="1" i="1">
                <a:ea typeface="Gulim" charset="-127"/>
              </a:rPr>
              <a:t>K-Means</a:t>
            </a:r>
            <a:r>
              <a:rPr kumimoji="0" lang="en-US" altLang="ko-KR" b="1">
                <a:ea typeface="Gulim" charset="-127"/>
              </a:rPr>
              <a:t> Clustering</a:t>
            </a:r>
            <a:endParaRPr kumimoji="0" lang="en-US" altLang="ko-KR" sz="2800" b="1">
              <a:ea typeface="Gulim" charset="-127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5076825" y="2852738"/>
            <a:ext cx="3382963" cy="26781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Euclidean distance b(3,6)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  <a:sym typeface="Wingdings" charset="2"/>
              </a:rPr>
              <a:t>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m2(8,5)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((8-3)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(5-6)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  <a:br>
              <a:rPr lang="en-US" altLang="zh-TW" sz="2400">
                <a:solidFill>
                  <a:srgbClr val="C0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(5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(-1)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(25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+ 1)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(26)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5.10</a:t>
            </a:r>
            <a:endParaRPr lang="en-US" altLang="zh-TW" sz="2400" baseline="300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1116013" y="4005263"/>
            <a:ext cx="3384550" cy="26781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Euclidean distance b(3,6)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  <a:sym typeface="Wingdings" charset="2"/>
              </a:rPr>
              <a:t>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m1(3,4)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((3-3)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(4-6)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  <a:br>
              <a:rPr lang="en-US" altLang="zh-TW" sz="2400">
                <a:solidFill>
                  <a:srgbClr val="C0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(0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(-2)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(0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+ 4)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(4)</a:t>
            </a:r>
            <a:r>
              <a:rPr lang="en-US" altLang="zh-TW" sz="2400" baseline="30000">
                <a:solidFill>
                  <a:srgbClr val="C00000"/>
                </a:solidFill>
                <a:latin typeface="Arial" charset="0"/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Arial" charset="0"/>
              </a:rPr>
              <a:t>= 2.00</a:t>
            </a:r>
            <a:endParaRPr lang="en-US" altLang="zh-TW" sz="2400" baseline="300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rot="5400000">
            <a:off x="1583531" y="3177382"/>
            <a:ext cx="504825" cy="1588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27" idx="6"/>
            <a:endCxn id="10" idx="1"/>
          </p:cNvCxnSpPr>
          <p:nvPr/>
        </p:nvCxnSpPr>
        <p:spPr>
          <a:xfrm>
            <a:off x="1908175" y="2852738"/>
            <a:ext cx="1604963" cy="236537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7  2021/04/06  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(Day off)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8  2021/04/13  </a:t>
            </a:r>
            <a:r>
              <a:rPr lang="zh-TW" altLang="en-US" sz="2400" dirty="0">
                <a:solidFill>
                  <a:srgbClr val="FF0000"/>
                </a:solidFill>
              </a:rPr>
              <a:t>非監督學習：集群分析，行銷市場區隔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   </a:t>
            </a:r>
            <a:r>
              <a:rPr lang="en-US" altLang="zh-TW" sz="2000" dirty="0">
                <a:solidFill>
                  <a:srgbClr val="FF0000"/>
                </a:solidFill>
              </a:rPr>
              <a:t>(Unsupervised Learning: Cluster Analysis, Market Segmentation)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2021/04/20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(Midterm Project Report)</a:t>
            </a:r>
          </a:p>
          <a:p>
            <a:pPr marL="0" indent="0">
              <a:buNone/>
            </a:pPr>
            <a:r>
              <a:rPr lang="en-US" altLang="zh-TW" sz="2400" dirty="0"/>
              <a:t>10  2021/04/27  </a:t>
            </a:r>
            <a:r>
              <a:rPr lang="zh-TW" altLang="en-US" sz="2400" dirty="0"/>
              <a:t>監督學習：分類和預測 </a:t>
            </a:r>
            <a:br>
              <a:rPr lang="en-US" altLang="zh-TW" sz="2400" dirty="0"/>
            </a:br>
            <a:r>
              <a:rPr lang="en-US" altLang="zh-TW" sz="2400" dirty="0"/>
              <a:t>                               (Supervised Learning: Classification and Prediction)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11  2021/05/04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機器學習和深度學習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(Machine Learning and Deep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12  2021/05/11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卷積神經網絡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(Convolutional Neural Networks)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729DAA-8805-AF4F-825B-45A4BCC81B3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87900" y="765175"/>
          <a:ext cx="4032250" cy="5638801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4.34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1.22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4.64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2.99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5.68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0.20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3.40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1.87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4.27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4.29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4.06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1.15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2.42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3.80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1.37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0.75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4.14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(3.86, 5.14)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(7.33, 4.33)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251520" y="126876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橢圓 10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2060575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24075" y="30686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124075" y="24209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484438" y="3068638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132138" y="306863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32138" y="3789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66CC"/>
              </a:solidFill>
              <a:latin typeface="Calibri" pitchFamily="34" charset="0"/>
            </a:endParaRPr>
          </a:p>
        </p:txBody>
      </p:sp>
      <p:sp>
        <p:nvSpPr>
          <p:cNvPr id="32866" name="矩形 20"/>
          <p:cNvSpPr>
            <a:spLocks noChangeArrowheads="1"/>
          </p:cNvSpPr>
          <p:nvPr/>
        </p:nvSpPr>
        <p:spPr bwMode="auto">
          <a:xfrm>
            <a:off x="1285875" y="2708275"/>
            <a:ext cx="191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(3.86, 5.14)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051050" y="29972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868" name="矩形 22"/>
          <p:cNvSpPr>
            <a:spLocks noChangeArrowheads="1"/>
          </p:cNvSpPr>
          <p:nvPr/>
        </p:nvSpPr>
        <p:spPr bwMode="auto">
          <a:xfrm>
            <a:off x="2700338" y="3429000"/>
            <a:ext cx="190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(7.33, 4.33)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276600" y="32845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5" name="直線單箭頭接點 24"/>
          <p:cNvCxnSpPr>
            <a:stCxn id="22" idx="4"/>
            <a:endCxn id="7" idx="7"/>
          </p:cNvCxnSpPr>
          <p:nvPr/>
        </p:nvCxnSpPr>
        <p:spPr>
          <a:xfrm rot="5400000">
            <a:off x="1851025" y="3176588"/>
            <a:ext cx="307975" cy="2381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24" idx="7"/>
            <a:endCxn id="10" idx="2"/>
          </p:cNvCxnSpPr>
          <p:nvPr/>
        </p:nvCxnSpPr>
        <p:spPr>
          <a:xfrm rot="5400000" flipH="1" flipV="1">
            <a:off x="3363119" y="3177382"/>
            <a:ext cx="165100" cy="9366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2484438" y="4437063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331913" y="1844675"/>
            <a:ext cx="1584325" cy="1944688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615" h="2022763">
                <a:moveTo>
                  <a:pt x="216849" y="0"/>
                </a:moveTo>
                <a:lnTo>
                  <a:pt x="0" y="1123758"/>
                </a:lnTo>
                <a:lnTo>
                  <a:pt x="488287" y="2022763"/>
                </a:lnTo>
                <a:lnTo>
                  <a:pt x="1325350" y="1573260"/>
                </a:lnTo>
                <a:lnTo>
                  <a:pt x="1534615" y="973923"/>
                </a:lnTo>
                <a:lnTo>
                  <a:pt x="1046328" y="299669"/>
                </a:lnTo>
                <a:lnTo>
                  <a:pt x="216849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2268538" y="2852738"/>
            <a:ext cx="1798637" cy="2016125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  <a:gd name="connsiteX0" fmla="*/ 635381 w 1953147"/>
              <a:gd name="connsiteY0" fmla="*/ 0 h 2172596"/>
              <a:gd name="connsiteX1" fmla="*/ 418532 w 1953147"/>
              <a:gd name="connsiteY1" fmla="*/ 1123758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635381 w 1953147"/>
              <a:gd name="connsiteY0" fmla="*/ 0 h 2172596"/>
              <a:gd name="connsiteX1" fmla="*/ 279021 w 1953147"/>
              <a:gd name="connsiteY1" fmla="*/ 1123756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705136 w 2022902"/>
              <a:gd name="connsiteY0" fmla="*/ 0 h 2097678"/>
              <a:gd name="connsiteX1" fmla="*/ 348776 w 2022902"/>
              <a:gd name="connsiteY1" fmla="*/ 1123756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156503 w 2022902"/>
              <a:gd name="connsiteY2" fmla="*/ 1366461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1723093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813637 w 2022902"/>
              <a:gd name="connsiteY4" fmla="*/ 1573260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116084 w 2022902"/>
              <a:gd name="connsiteY4" fmla="*/ 1648175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1743882"/>
              <a:gd name="connsiteY0" fmla="*/ 0 h 2172596"/>
              <a:gd name="connsiteX1" fmla="*/ 209266 w 1743882"/>
              <a:gd name="connsiteY1" fmla="*/ 1123757 h 2172596"/>
              <a:gd name="connsiteX2" fmla="*/ 0 w 1743882"/>
              <a:gd name="connsiteY2" fmla="*/ 1723093 h 2172596"/>
              <a:gd name="connsiteX3" fmla="*/ 139511 w 1743882"/>
              <a:gd name="connsiteY3" fmla="*/ 2172596 h 2172596"/>
              <a:gd name="connsiteX4" fmla="*/ 1116084 w 1743882"/>
              <a:gd name="connsiteY4" fmla="*/ 1648175 h 2172596"/>
              <a:gd name="connsiteX5" fmla="*/ 1743882 w 1743882"/>
              <a:gd name="connsiteY5" fmla="*/ 824087 h 2172596"/>
              <a:gd name="connsiteX6" fmla="*/ 1534615 w 1743882"/>
              <a:gd name="connsiteY6" fmla="*/ 299669 h 2172596"/>
              <a:gd name="connsiteX7" fmla="*/ 705136 w 1743882"/>
              <a:gd name="connsiteY7" fmla="*/ 0 h 2172596"/>
              <a:gd name="connsiteX0" fmla="*/ 837063 w 1743882"/>
              <a:gd name="connsiteY0" fmla="*/ 0 h 2097680"/>
              <a:gd name="connsiteX1" fmla="*/ 209266 w 1743882"/>
              <a:gd name="connsiteY1" fmla="*/ 1048841 h 2097680"/>
              <a:gd name="connsiteX2" fmla="*/ 0 w 1743882"/>
              <a:gd name="connsiteY2" fmla="*/ 1648177 h 2097680"/>
              <a:gd name="connsiteX3" fmla="*/ 139511 w 1743882"/>
              <a:gd name="connsiteY3" fmla="*/ 2097680 h 2097680"/>
              <a:gd name="connsiteX4" fmla="*/ 1116084 w 1743882"/>
              <a:gd name="connsiteY4" fmla="*/ 1573259 h 2097680"/>
              <a:gd name="connsiteX5" fmla="*/ 1743882 w 1743882"/>
              <a:gd name="connsiteY5" fmla="*/ 749171 h 2097680"/>
              <a:gd name="connsiteX6" fmla="*/ 1534615 w 1743882"/>
              <a:gd name="connsiteY6" fmla="*/ 224753 h 2097680"/>
              <a:gd name="connsiteX7" fmla="*/ 837063 w 1743882"/>
              <a:gd name="connsiteY7" fmla="*/ 0 h 20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882" h="2097680">
                <a:moveTo>
                  <a:pt x="837063" y="0"/>
                </a:moveTo>
                <a:lnTo>
                  <a:pt x="209266" y="1048841"/>
                </a:lnTo>
                <a:lnTo>
                  <a:pt x="0" y="1648177"/>
                </a:lnTo>
                <a:lnTo>
                  <a:pt x="139511" y="2097680"/>
                </a:lnTo>
                <a:lnTo>
                  <a:pt x="1116084" y="1573259"/>
                </a:lnTo>
                <a:lnTo>
                  <a:pt x="1743882" y="749171"/>
                </a:lnTo>
                <a:lnTo>
                  <a:pt x="1534615" y="224753"/>
                </a:lnTo>
                <a:lnTo>
                  <a:pt x="837063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875" name="矩形 25"/>
          <p:cNvSpPr>
            <a:spLocks noChangeArrowheads="1"/>
          </p:cNvSpPr>
          <p:nvPr/>
        </p:nvSpPr>
        <p:spPr bwMode="auto">
          <a:xfrm>
            <a:off x="-36513" y="539750"/>
            <a:ext cx="499427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>
                <a:latin typeface="Arial" charset="0"/>
                <a:ea typeface="Gulim" charset="-127"/>
              </a:rPr>
              <a:t>Step 4: Update the cluster means, </a:t>
            </a:r>
            <a:br>
              <a:rPr lang="en-US" altLang="ko-KR" sz="1800" b="1">
                <a:latin typeface="Arial" charset="0"/>
                <a:ea typeface="Gulim" charset="-127"/>
              </a:rPr>
            </a:br>
            <a:r>
              <a:rPr lang="en-US" altLang="ko-KR" sz="1800" b="1">
                <a:latin typeface="Arial" charset="0"/>
                <a:ea typeface="Gulim" charset="-127"/>
              </a:rPr>
              <a:t>             Repeat Step 2, 3, </a:t>
            </a:r>
            <a:br>
              <a:rPr lang="en-US" altLang="ko-KR" sz="1800" b="1">
                <a:latin typeface="Arial" charset="0"/>
                <a:ea typeface="Gulim" charset="-127"/>
              </a:rPr>
            </a:br>
            <a:r>
              <a:rPr lang="en-US" altLang="ko-KR" sz="1800" b="1">
                <a:latin typeface="Arial" charset="0"/>
                <a:ea typeface="Gulim" charset="-127"/>
              </a:rPr>
              <a:t>             </a:t>
            </a:r>
            <a:r>
              <a:rPr lang="en-US" altLang="zh-TW" sz="1800" b="1">
                <a:solidFill>
                  <a:srgbClr val="000000"/>
                </a:solidFill>
                <a:latin typeface="Arial" charset="0"/>
                <a:ea typeface="Gulim" charset="-127"/>
              </a:rPr>
              <a:t>stop when no more new assignment</a:t>
            </a:r>
            <a:endParaRPr lang="en-US" altLang="ko-KR" sz="1800" b="1">
              <a:latin typeface="Arial" charset="0"/>
              <a:ea typeface="Gulim" charset="-127"/>
            </a:endParaRPr>
          </a:p>
        </p:txBody>
      </p:sp>
      <p:sp>
        <p:nvSpPr>
          <p:cNvPr id="32876" name="Rectangle 2"/>
          <p:cNvSpPr txBox="1">
            <a:spLocks noChangeArrowheads="1"/>
          </p:cNvSpPr>
          <p:nvPr/>
        </p:nvSpPr>
        <p:spPr bwMode="auto">
          <a:xfrm>
            <a:off x="179388" y="5661025"/>
            <a:ext cx="4284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b="1" i="1">
                <a:ea typeface="Gulim" charset="-127"/>
              </a:rPr>
              <a:t>K-Means</a:t>
            </a:r>
            <a:r>
              <a:rPr kumimoji="0" lang="en-US" altLang="ko-KR" b="1">
                <a:ea typeface="Gulim" charset="-127"/>
              </a:rPr>
              <a:t> Clustering</a:t>
            </a:r>
            <a:endParaRPr kumimoji="0" lang="en-US" altLang="ko-KR" sz="2800" b="1">
              <a:ea typeface="Guli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831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12EB6B-A12E-4648-9F10-CF0C21E751C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87900" y="765175"/>
          <a:ext cx="4032250" cy="5638801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3.78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0.69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4.51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0.89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1.22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2.30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4.37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3.43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(3.67, 5.83)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(6.75, 3.50)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251520" y="126876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橢圓 10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2060575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24075" y="30686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124075" y="24209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484438" y="3068638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132138" y="306863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32138" y="3789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888" name="矩形 22"/>
          <p:cNvSpPr>
            <a:spLocks noChangeArrowheads="1"/>
          </p:cNvSpPr>
          <p:nvPr/>
        </p:nvSpPr>
        <p:spPr bwMode="auto">
          <a:xfrm>
            <a:off x="2627313" y="3284538"/>
            <a:ext cx="196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(6.75., 3.50)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059113" y="3573463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2484438" y="4437063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331913" y="1844675"/>
            <a:ext cx="1584325" cy="1944688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615" h="2022763">
                <a:moveTo>
                  <a:pt x="216849" y="0"/>
                </a:moveTo>
                <a:lnTo>
                  <a:pt x="0" y="1123758"/>
                </a:lnTo>
                <a:lnTo>
                  <a:pt x="488287" y="2022763"/>
                </a:lnTo>
                <a:lnTo>
                  <a:pt x="1325350" y="1573260"/>
                </a:lnTo>
                <a:lnTo>
                  <a:pt x="1534615" y="973923"/>
                </a:lnTo>
                <a:lnTo>
                  <a:pt x="1046328" y="299669"/>
                </a:lnTo>
                <a:lnTo>
                  <a:pt x="216849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2268538" y="2852738"/>
            <a:ext cx="1798637" cy="2016125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  <a:gd name="connsiteX0" fmla="*/ 635381 w 1953147"/>
              <a:gd name="connsiteY0" fmla="*/ 0 h 2172596"/>
              <a:gd name="connsiteX1" fmla="*/ 418532 w 1953147"/>
              <a:gd name="connsiteY1" fmla="*/ 1123758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635381 w 1953147"/>
              <a:gd name="connsiteY0" fmla="*/ 0 h 2172596"/>
              <a:gd name="connsiteX1" fmla="*/ 279021 w 1953147"/>
              <a:gd name="connsiteY1" fmla="*/ 1123756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705136 w 2022902"/>
              <a:gd name="connsiteY0" fmla="*/ 0 h 2097678"/>
              <a:gd name="connsiteX1" fmla="*/ 348776 w 2022902"/>
              <a:gd name="connsiteY1" fmla="*/ 1123756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156503 w 2022902"/>
              <a:gd name="connsiteY2" fmla="*/ 1366461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1723093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813637 w 2022902"/>
              <a:gd name="connsiteY4" fmla="*/ 1573260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116084 w 2022902"/>
              <a:gd name="connsiteY4" fmla="*/ 1648175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1743882"/>
              <a:gd name="connsiteY0" fmla="*/ 0 h 2172596"/>
              <a:gd name="connsiteX1" fmla="*/ 209266 w 1743882"/>
              <a:gd name="connsiteY1" fmla="*/ 1123757 h 2172596"/>
              <a:gd name="connsiteX2" fmla="*/ 0 w 1743882"/>
              <a:gd name="connsiteY2" fmla="*/ 1723093 h 2172596"/>
              <a:gd name="connsiteX3" fmla="*/ 139511 w 1743882"/>
              <a:gd name="connsiteY3" fmla="*/ 2172596 h 2172596"/>
              <a:gd name="connsiteX4" fmla="*/ 1116084 w 1743882"/>
              <a:gd name="connsiteY4" fmla="*/ 1648175 h 2172596"/>
              <a:gd name="connsiteX5" fmla="*/ 1743882 w 1743882"/>
              <a:gd name="connsiteY5" fmla="*/ 824087 h 2172596"/>
              <a:gd name="connsiteX6" fmla="*/ 1534615 w 1743882"/>
              <a:gd name="connsiteY6" fmla="*/ 299669 h 2172596"/>
              <a:gd name="connsiteX7" fmla="*/ 705136 w 1743882"/>
              <a:gd name="connsiteY7" fmla="*/ 0 h 2172596"/>
              <a:gd name="connsiteX0" fmla="*/ 837063 w 1743882"/>
              <a:gd name="connsiteY0" fmla="*/ 0 h 2097680"/>
              <a:gd name="connsiteX1" fmla="*/ 209266 w 1743882"/>
              <a:gd name="connsiteY1" fmla="*/ 1048841 h 2097680"/>
              <a:gd name="connsiteX2" fmla="*/ 0 w 1743882"/>
              <a:gd name="connsiteY2" fmla="*/ 1648177 h 2097680"/>
              <a:gd name="connsiteX3" fmla="*/ 139511 w 1743882"/>
              <a:gd name="connsiteY3" fmla="*/ 2097680 h 2097680"/>
              <a:gd name="connsiteX4" fmla="*/ 1116084 w 1743882"/>
              <a:gd name="connsiteY4" fmla="*/ 1573259 h 2097680"/>
              <a:gd name="connsiteX5" fmla="*/ 1743882 w 1743882"/>
              <a:gd name="connsiteY5" fmla="*/ 749171 h 2097680"/>
              <a:gd name="connsiteX6" fmla="*/ 1534615 w 1743882"/>
              <a:gd name="connsiteY6" fmla="*/ 224753 h 2097680"/>
              <a:gd name="connsiteX7" fmla="*/ 837063 w 1743882"/>
              <a:gd name="connsiteY7" fmla="*/ 0 h 20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882" h="2097680">
                <a:moveTo>
                  <a:pt x="837063" y="0"/>
                </a:moveTo>
                <a:lnTo>
                  <a:pt x="209266" y="1048841"/>
                </a:lnTo>
                <a:lnTo>
                  <a:pt x="0" y="1648177"/>
                </a:lnTo>
                <a:lnTo>
                  <a:pt x="139511" y="2097680"/>
                </a:lnTo>
                <a:lnTo>
                  <a:pt x="1116084" y="1573259"/>
                </a:lnTo>
                <a:lnTo>
                  <a:pt x="1743882" y="749171"/>
                </a:lnTo>
                <a:lnTo>
                  <a:pt x="1534615" y="224753"/>
                </a:lnTo>
                <a:lnTo>
                  <a:pt x="837063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893" name="矩形 40"/>
          <p:cNvSpPr>
            <a:spLocks noChangeArrowheads="1"/>
          </p:cNvSpPr>
          <p:nvPr/>
        </p:nvSpPr>
        <p:spPr bwMode="auto">
          <a:xfrm>
            <a:off x="1258888" y="2636838"/>
            <a:ext cx="191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altLang="zh-TW" sz="1800" b="1" i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 = (3.67, 5.83)</a:t>
            </a:r>
            <a:endParaRPr lang="zh-TW" altLang="en-US" sz="1800" b="1">
              <a:latin typeface="Arial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2025650" y="2924175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895" name="矩形 42"/>
          <p:cNvSpPr>
            <a:spLocks noChangeArrowheads="1"/>
          </p:cNvSpPr>
          <p:nvPr/>
        </p:nvSpPr>
        <p:spPr bwMode="auto">
          <a:xfrm>
            <a:off x="-36513" y="539750"/>
            <a:ext cx="499427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>
                <a:latin typeface="Arial" charset="0"/>
                <a:ea typeface="Gulim" charset="-127"/>
              </a:rPr>
              <a:t>Step 4: Update the cluster means, </a:t>
            </a:r>
            <a:br>
              <a:rPr lang="en-US" altLang="ko-KR" sz="1800" b="1">
                <a:latin typeface="Arial" charset="0"/>
                <a:ea typeface="Gulim" charset="-127"/>
              </a:rPr>
            </a:br>
            <a:r>
              <a:rPr lang="en-US" altLang="ko-KR" sz="1800" b="1">
                <a:latin typeface="Arial" charset="0"/>
                <a:ea typeface="Gulim" charset="-127"/>
              </a:rPr>
              <a:t>             Repeat Step 2, 3,</a:t>
            </a:r>
            <a:br>
              <a:rPr lang="en-US" altLang="ko-KR" sz="1800" b="1">
                <a:latin typeface="Arial" charset="0"/>
                <a:ea typeface="Gulim" charset="-127"/>
              </a:rPr>
            </a:br>
            <a:r>
              <a:rPr lang="en-US" altLang="ko-KR" sz="1800" b="1">
                <a:latin typeface="Arial" charset="0"/>
                <a:ea typeface="Gulim" charset="-127"/>
              </a:rPr>
              <a:t>             </a:t>
            </a:r>
            <a:r>
              <a:rPr lang="en-US" altLang="zh-TW" sz="1800" b="1">
                <a:solidFill>
                  <a:srgbClr val="000000"/>
                </a:solidFill>
                <a:latin typeface="Arial" charset="0"/>
                <a:ea typeface="Gulim" charset="-127"/>
              </a:rPr>
              <a:t>stop when no more new assignment</a:t>
            </a:r>
            <a:endParaRPr lang="en-US" altLang="ko-KR" sz="1800" b="1">
              <a:latin typeface="Arial" charset="0"/>
              <a:ea typeface="Gulim" charset="-127"/>
            </a:endParaRPr>
          </a:p>
        </p:txBody>
      </p:sp>
      <p:sp>
        <p:nvSpPr>
          <p:cNvPr id="33896" name="Rectangle 2"/>
          <p:cNvSpPr txBox="1">
            <a:spLocks noChangeArrowheads="1"/>
          </p:cNvSpPr>
          <p:nvPr/>
        </p:nvSpPr>
        <p:spPr bwMode="auto">
          <a:xfrm>
            <a:off x="179388" y="5661025"/>
            <a:ext cx="4284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b="1" i="1">
                <a:ea typeface="Gulim" charset="-127"/>
              </a:rPr>
              <a:t>K-Means</a:t>
            </a:r>
            <a:r>
              <a:rPr kumimoji="0" lang="en-US" altLang="ko-KR" b="1">
                <a:ea typeface="Gulim" charset="-127"/>
              </a:rPr>
              <a:t> Clustering</a:t>
            </a:r>
            <a:endParaRPr kumimoji="0" lang="en-US" altLang="ko-KR" sz="2800" b="1">
              <a:ea typeface="Guli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31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FE238A-9792-A641-AE94-61B955472B6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87900" y="765175"/>
          <a:ext cx="4032250" cy="5638801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3.78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0.69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4.51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0.89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1.22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2.30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4.37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3.43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(3.67, 5.83)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(6.75, 3.50)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251520" y="126876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橢圓 10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2060575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24075" y="30686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124075" y="24209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484438" y="3068638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132138" y="306863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32138" y="3789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059113" y="3573463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2484438" y="4437063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1331913" y="1844675"/>
            <a:ext cx="1584325" cy="1944688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615" h="2022763">
                <a:moveTo>
                  <a:pt x="216849" y="0"/>
                </a:moveTo>
                <a:lnTo>
                  <a:pt x="0" y="1123758"/>
                </a:lnTo>
                <a:lnTo>
                  <a:pt x="488287" y="2022763"/>
                </a:lnTo>
                <a:lnTo>
                  <a:pt x="1325350" y="1573260"/>
                </a:lnTo>
                <a:lnTo>
                  <a:pt x="1534615" y="973923"/>
                </a:lnTo>
                <a:lnTo>
                  <a:pt x="1046328" y="299669"/>
                </a:lnTo>
                <a:lnTo>
                  <a:pt x="216849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2268538" y="2852738"/>
            <a:ext cx="1798637" cy="2016125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  <a:gd name="connsiteX0" fmla="*/ 635381 w 1953147"/>
              <a:gd name="connsiteY0" fmla="*/ 0 h 2172596"/>
              <a:gd name="connsiteX1" fmla="*/ 418532 w 1953147"/>
              <a:gd name="connsiteY1" fmla="*/ 1123758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635381 w 1953147"/>
              <a:gd name="connsiteY0" fmla="*/ 0 h 2172596"/>
              <a:gd name="connsiteX1" fmla="*/ 279021 w 1953147"/>
              <a:gd name="connsiteY1" fmla="*/ 1123756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705136 w 2022902"/>
              <a:gd name="connsiteY0" fmla="*/ 0 h 2097678"/>
              <a:gd name="connsiteX1" fmla="*/ 348776 w 2022902"/>
              <a:gd name="connsiteY1" fmla="*/ 1123756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156503 w 2022902"/>
              <a:gd name="connsiteY2" fmla="*/ 1366461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1723093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813637 w 2022902"/>
              <a:gd name="connsiteY4" fmla="*/ 1573260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116084 w 2022902"/>
              <a:gd name="connsiteY4" fmla="*/ 1648175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1743882"/>
              <a:gd name="connsiteY0" fmla="*/ 0 h 2172596"/>
              <a:gd name="connsiteX1" fmla="*/ 209266 w 1743882"/>
              <a:gd name="connsiteY1" fmla="*/ 1123757 h 2172596"/>
              <a:gd name="connsiteX2" fmla="*/ 0 w 1743882"/>
              <a:gd name="connsiteY2" fmla="*/ 1723093 h 2172596"/>
              <a:gd name="connsiteX3" fmla="*/ 139511 w 1743882"/>
              <a:gd name="connsiteY3" fmla="*/ 2172596 h 2172596"/>
              <a:gd name="connsiteX4" fmla="*/ 1116084 w 1743882"/>
              <a:gd name="connsiteY4" fmla="*/ 1648175 h 2172596"/>
              <a:gd name="connsiteX5" fmla="*/ 1743882 w 1743882"/>
              <a:gd name="connsiteY5" fmla="*/ 824087 h 2172596"/>
              <a:gd name="connsiteX6" fmla="*/ 1534615 w 1743882"/>
              <a:gd name="connsiteY6" fmla="*/ 299669 h 2172596"/>
              <a:gd name="connsiteX7" fmla="*/ 705136 w 1743882"/>
              <a:gd name="connsiteY7" fmla="*/ 0 h 2172596"/>
              <a:gd name="connsiteX0" fmla="*/ 837063 w 1743882"/>
              <a:gd name="connsiteY0" fmla="*/ 0 h 2097680"/>
              <a:gd name="connsiteX1" fmla="*/ 209266 w 1743882"/>
              <a:gd name="connsiteY1" fmla="*/ 1048841 h 2097680"/>
              <a:gd name="connsiteX2" fmla="*/ 0 w 1743882"/>
              <a:gd name="connsiteY2" fmla="*/ 1648177 h 2097680"/>
              <a:gd name="connsiteX3" fmla="*/ 139511 w 1743882"/>
              <a:gd name="connsiteY3" fmla="*/ 2097680 h 2097680"/>
              <a:gd name="connsiteX4" fmla="*/ 1116084 w 1743882"/>
              <a:gd name="connsiteY4" fmla="*/ 1573259 h 2097680"/>
              <a:gd name="connsiteX5" fmla="*/ 1743882 w 1743882"/>
              <a:gd name="connsiteY5" fmla="*/ 749171 h 2097680"/>
              <a:gd name="connsiteX6" fmla="*/ 1534615 w 1743882"/>
              <a:gd name="connsiteY6" fmla="*/ 224753 h 2097680"/>
              <a:gd name="connsiteX7" fmla="*/ 837063 w 1743882"/>
              <a:gd name="connsiteY7" fmla="*/ 0 h 20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882" h="2097680">
                <a:moveTo>
                  <a:pt x="837063" y="0"/>
                </a:moveTo>
                <a:lnTo>
                  <a:pt x="209266" y="1048841"/>
                </a:lnTo>
                <a:lnTo>
                  <a:pt x="0" y="1648177"/>
                </a:lnTo>
                <a:lnTo>
                  <a:pt x="139511" y="2097680"/>
                </a:lnTo>
                <a:lnTo>
                  <a:pt x="1116084" y="1573259"/>
                </a:lnTo>
                <a:lnTo>
                  <a:pt x="1743882" y="749171"/>
                </a:lnTo>
                <a:lnTo>
                  <a:pt x="1534615" y="224753"/>
                </a:lnTo>
                <a:lnTo>
                  <a:pt x="837063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025650" y="2924175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917" name="矩形 42"/>
          <p:cNvSpPr>
            <a:spLocks noChangeArrowheads="1"/>
          </p:cNvSpPr>
          <p:nvPr/>
        </p:nvSpPr>
        <p:spPr bwMode="auto">
          <a:xfrm>
            <a:off x="-36513" y="539750"/>
            <a:ext cx="49942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br>
              <a:rPr lang="en-US" altLang="ko-KR" sz="1800" b="1">
                <a:latin typeface="Arial" charset="0"/>
                <a:ea typeface="Gulim" charset="-127"/>
              </a:rPr>
            </a:br>
            <a:r>
              <a:rPr lang="en-US" altLang="ko-KR" sz="1800" b="1">
                <a:latin typeface="Arial" charset="0"/>
                <a:ea typeface="Gulim" charset="-127"/>
              </a:rPr>
              <a:t>             </a:t>
            </a:r>
            <a:r>
              <a:rPr lang="en-US" altLang="zh-TW" sz="1800" b="1">
                <a:solidFill>
                  <a:srgbClr val="000000"/>
                </a:solidFill>
                <a:latin typeface="Arial" charset="0"/>
                <a:ea typeface="Gulim" charset="-127"/>
              </a:rPr>
              <a:t>stop when no more new assignment</a:t>
            </a:r>
            <a:endParaRPr lang="en-US" altLang="ko-KR" sz="1800" b="1">
              <a:latin typeface="Arial" charset="0"/>
              <a:ea typeface="Gulim" charset="-127"/>
            </a:endParaRPr>
          </a:p>
        </p:txBody>
      </p:sp>
      <p:sp>
        <p:nvSpPr>
          <p:cNvPr id="34918" name="Rectangle 2"/>
          <p:cNvSpPr txBox="1">
            <a:spLocks noChangeArrowheads="1"/>
          </p:cNvSpPr>
          <p:nvPr/>
        </p:nvSpPr>
        <p:spPr bwMode="auto">
          <a:xfrm>
            <a:off x="179388" y="5661025"/>
            <a:ext cx="4284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b="1" i="1">
                <a:ea typeface="Gulim" charset="-127"/>
              </a:rPr>
              <a:t>K-Means</a:t>
            </a:r>
            <a:r>
              <a:rPr kumimoji="0" lang="en-US" altLang="ko-KR" b="1">
                <a:ea typeface="Gulim" charset="-127"/>
              </a:rPr>
              <a:t> Clustering</a:t>
            </a:r>
            <a:endParaRPr kumimoji="0" lang="en-US" altLang="ko-KR" sz="2800" b="1">
              <a:ea typeface="Guli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7879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/>
          <a:lstStyle/>
          <a:p>
            <a:r>
              <a:rPr lang="en-US" altLang="ko-KR" i="1">
                <a:latin typeface="Calibri" charset="0"/>
                <a:ea typeface="Gulim" charset="-127"/>
              </a:rPr>
              <a:t>K-Means</a:t>
            </a:r>
            <a:r>
              <a:rPr lang="en-US" altLang="ko-KR">
                <a:latin typeface="Calibri" charset="0"/>
                <a:ea typeface="Gulim" charset="-127"/>
              </a:rPr>
              <a:t> Clustering </a:t>
            </a:r>
            <a:r>
              <a:rPr lang="en-US" altLang="ko-KR" sz="3200">
                <a:solidFill>
                  <a:schemeClr val="accent1"/>
                </a:solidFill>
                <a:latin typeface="Calibri" charset="0"/>
                <a:ea typeface="Gulim" charset="-127"/>
              </a:rPr>
              <a:t>(</a:t>
            </a:r>
            <a:r>
              <a:rPr lang="en-US" altLang="ko-KR" sz="3200" i="1">
                <a:solidFill>
                  <a:schemeClr val="accent1"/>
                </a:solidFill>
                <a:latin typeface="Calibri" charset="0"/>
                <a:ea typeface="Gulim" charset="-127"/>
              </a:rPr>
              <a:t>K=2</a:t>
            </a:r>
            <a:r>
              <a:rPr lang="en-US" altLang="ko-KR" sz="3200">
                <a:solidFill>
                  <a:schemeClr val="accent1"/>
                </a:solidFill>
                <a:latin typeface="Calibri" charset="0"/>
                <a:ea typeface="Gulim" charset="-127"/>
              </a:rPr>
              <a:t>, two clusters)</a:t>
            </a:r>
            <a:endParaRPr lang="zh-TW" altLang="en-US" sz="320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5F9C88-D6D8-7F46-8A8F-087A4CD03ED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87900" y="765175"/>
          <a:ext cx="4032250" cy="5638801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P(x,y)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3.78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0.69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4.51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0.89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1.22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2.30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4.37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0.56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3.43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1.52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4.41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(3.67, 5.83)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(6.75, 3.50)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圖表 5"/>
          <p:cNvGraphicFramePr>
            <a:graphicFrameLocks noGrp="1"/>
          </p:cNvGraphicFramePr>
          <p:nvPr/>
        </p:nvGraphicFramePr>
        <p:xfrm>
          <a:off x="251520" y="126876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橢圓 10"/>
          <p:cNvSpPr/>
          <p:nvPr/>
        </p:nvSpPr>
        <p:spPr>
          <a:xfrm>
            <a:off x="1763713" y="2781300"/>
            <a:ext cx="144462" cy="142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763713" y="2060575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24075" y="30686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124075" y="2420938"/>
            <a:ext cx="144463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3713" y="3429000"/>
            <a:ext cx="144462" cy="144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484438" y="3068638"/>
            <a:ext cx="142875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132138" y="3068638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132138" y="3789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92500" y="3068638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2484438" y="4437063"/>
            <a:ext cx="142875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2268538" y="2852738"/>
            <a:ext cx="1798637" cy="2016125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  <a:gd name="connsiteX0" fmla="*/ 635381 w 1953147"/>
              <a:gd name="connsiteY0" fmla="*/ 0 h 2172596"/>
              <a:gd name="connsiteX1" fmla="*/ 418532 w 1953147"/>
              <a:gd name="connsiteY1" fmla="*/ 1123758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635381 w 1953147"/>
              <a:gd name="connsiteY0" fmla="*/ 0 h 2172596"/>
              <a:gd name="connsiteX1" fmla="*/ 279021 w 1953147"/>
              <a:gd name="connsiteY1" fmla="*/ 1123756 h 2172596"/>
              <a:gd name="connsiteX2" fmla="*/ 0 w 1953147"/>
              <a:gd name="connsiteY2" fmla="*/ 2172596 h 2172596"/>
              <a:gd name="connsiteX3" fmla="*/ 1743882 w 1953147"/>
              <a:gd name="connsiteY3" fmla="*/ 1573260 h 2172596"/>
              <a:gd name="connsiteX4" fmla="*/ 1953147 w 1953147"/>
              <a:gd name="connsiteY4" fmla="*/ 973923 h 2172596"/>
              <a:gd name="connsiteX5" fmla="*/ 1464860 w 1953147"/>
              <a:gd name="connsiteY5" fmla="*/ 299669 h 2172596"/>
              <a:gd name="connsiteX6" fmla="*/ 635381 w 1953147"/>
              <a:gd name="connsiteY6" fmla="*/ 0 h 2172596"/>
              <a:gd name="connsiteX0" fmla="*/ 705136 w 2022902"/>
              <a:gd name="connsiteY0" fmla="*/ 0 h 2097678"/>
              <a:gd name="connsiteX1" fmla="*/ 348776 w 2022902"/>
              <a:gd name="connsiteY1" fmla="*/ 1123756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2097678 h 2097678"/>
              <a:gd name="connsiteX3" fmla="*/ 1813637 w 2022902"/>
              <a:gd name="connsiteY3" fmla="*/ 1573260 h 2097678"/>
              <a:gd name="connsiteX4" fmla="*/ 2022902 w 2022902"/>
              <a:gd name="connsiteY4" fmla="*/ 973923 h 2097678"/>
              <a:gd name="connsiteX5" fmla="*/ 1534615 w 2022902"/>
              <a:gd name="connsiteY5" fmla="*/ 299669 h 2097678"/>
              <a:gd name="connsiteX6" fmla="*/ 705136 w 2022902"/>
              <a:gd name="connsiteY6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156503 w 2022902"/>
              <a:gd name="connsiteY2" fmla="*/ 1366461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097678"/>
              <a:gd name="connsiteX1" fmla="*/ 209266 w 2022902"/>
              <a:gd name="connsiteY1" fmla="*/ 1123757 h 2097678"/>
              <a:gd name="connsiteX2" fmla="*/ 0 w 2022902"/>
              <a:gd name="connsiteY2" fmla="*/ 1723093 h 2097678"/>
              <a:gd name="connsiteX3" fmla="*/ 0 w 2022902"/>
              <a:gd name="connsiteY3" fmla="*/ 2097678 h 2097678"/>
              <a:gd name="connsiteX4" fmla="*/ 1813637 w 2022902"/>
              <a:gd name="connsiteY4" fmla="*/ 1573260 h 2097678"/>
              <a:gd name="connsiteX5" fmla="*/ 2022902 w 2022902"/>
              <a:gd name="connsiteY5" fmla="*/ 973923 h 2097678"/>
              <a:gd name="connsiteX6" fmla="*/ 1534615 w 2022902"/>
              <a:gd name="connsiteY6" fmla="*/ 299669 h 2097678"/>
              <a:gd name="connsiteX7" fmla="*/ 705136 w 2022902"/>
              <a:gd name="connsiteY7" fmla="*/ 0 h 2097678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813637 w 2022902"/>
              <a:gd name="connsiteY4" fmla="*/ 1573260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2022902"/>
              <a:gd name="connsiteY0" fmla="*/ 0 h 2172596"/>
              <a:gd name="connsiteX1" fmla="*/ 209266 w 2022902"/>
              <a:gd name="connsiteY1" fmla="*/ 1123757 h 2172596"/>
              <a:gd name="connsiteX2" fmla="*/ 0 w 2022902"/>
              <a:gd name="connsiteY2" fmla="*/ 1723093 h 2172596"/>
              <a:gd name="connsiteX3" fmla="*/ 139511 w 2022902"/>
              <a:gd name="connsiteY3" fmla="*/ 2172596 h 2172596"/>
              <a:gd name="connsiteX4" fmla="*/ 1116084 w 2022902"/>
              <a:gd name="connsiteY4" fmla="*/ 1648175 h 2172596"/>
              <a:gd name="connsiteX5" fmla="*/ 2022902 w 2022902"/>
              <a:gd name="connsiteY5" fmla="*/ 973923 h 2172596"/>
              <a:gd name="connsiteX6" fmla="*/ 1534615 w 2022902"/>
              <a:gd name="connsiteY6" fmla="*/ 299669 h 2172596"/>
              <a:gd name="connsiteX7" fmla="*/ 705136 w 2022902"/>
              <a:gd name="connsiteY7" fmla="*/ 0 h 2172596"/>
              <a:gd name="connsiteX0" fmla="*/ 705136 w 1743882"/>
              <a:gd name="connsiteY0" fmla="*/ 0 h 2172596"/>
              <a:gd name="connsiteX1" fmla="*/ 209266 w 1743882"/>
              <a:gd name="connsiteY1" fmla="*/ 1123757 h 2172596"/>
              <a:gd name="connsiteX2" fmla="*/ 0 w 1743882"/>
              <a:gd name="connsiteY2" fmla="*/ 1723093 h 2172596"/>
              <a:gd name="connsiteX3" fmla="*/ 139511 w 1743882"/>
              <a:gd name="connsiteY3" fmla="*/ 2172596 h 2172596"/>
              <a:gd name="connsiteX4" fmla="*/ 1116084 w 1743882"/>
              <a:gd name="connsiteY4" fmla="*/ 1648175 h 2172596"/>
              <a:gd name="connsiteX5" fmla="*/ 1743882 w 1743882"/>
              <a:gd name="connsiteY5" fmla="*/ 824087 h 2172596"/>
              <a:gd name="connsiteX6" fmla="*/ 1534615 w 1743882"/>
              <a:gd name="connsiteY6" fmla="*/ 299669 h 2172596"/>
              <a:gd name="connsiteX7" fmla="*/ 705136 w 1743882"/>
              <a:gd name="connsiteY7" fmla="*/ 0 h 2172596"/>
              <a:gd name="connsiteX0" fmla="*/ 837063 w 1743882"/>
              <a:gd name="connsiteY0" fmla="*/ 0 h 2097680"/>
              <a:gd name="connsiteX1" fmla="*/ 209266 w 1743882"/>
              <a:gd name="connsiteY1" fmla="*/ 1048841 h 2097680"/>
              <a:gd name="connsiteX2" fmla="*/ 0 w 1743882"/>
              <a:gd name="connsiteY2" fmla="*/ 1648177 h 2097680"/>
              <a:gd name="connsiteX3" fmla="*/ 139511 w 1743882"/>
              <a:gd name="connsiteY3" fmla="*/ 2097680 h 2097680"/>
              <a:gd name="connsiteX4" fmla="*/ 1116084 w 1743882"/>
              <a:gd name="connsiteY4" fmla="*/ 1573259 h 2097680"/>
              <a:gd name="connsiteX5" fmla="*/ 1743882 w 1743882"/>
              <a:gd name="connsiteY5" fmla="*/ 749171 h 2097680"/>
              <a:gd name="connsiteX6" fmla="*/ 1534615 w 1743882"/>
              <a:gd name="connsiteY6" fmla="*/ 224753 h 2097680"/>
              <a:gd name="connsiteX7" fmla="*/ 837063 w 1743882"/>
              <a:gd name="connsiteY7" fmla="*/ 0 h 20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882" h="2097680">
                <a:moveTo>
                  <a:pt x="837063" y="0"/>
                </a:moveTo>
                <a:lnTo>
                  <a:pt x="209266" y="1048841"/>
                </a:lnTo>
                <a:lnTo>
                  <a:pt x="0" y="1648177"/>
                </a:lnTo>
                <a:lnTo>
                  <a:pt x="139511" y="2097680"/>
                </a:lnTo>
                <a:lnTo>
                  <a:pt x="1116084" y="1573259"/>
                </a:lnTo>
                <a:lnTo>
                  <a:pt x="1743882" y="749171"/>
                </a:lnTo>
                <a:lnTo>
                  <a:pt x="1534615" y="224753"/>
                </a:lnTo>
                <a:lnTo>
                  <a:pt x="837063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939" name="矩形 42"/>
          <p:cNvSpPr>
            <a:spLocks noChangeArrowheads="1"/>
          </p:cNvSpPr>
          <p:nvPr/>
        </p:nvSpPr>
        <p:spPr bwMode="auto">
          <a:xfrm>
            <a:off x="-36513" y="539750"/>
            <a:ext cx="49942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br>
              <a:rPr lang="en-US" altLang="ko-KR" sz="1800" b="1">
                <a:latin typeface="Arial" charset="0"/>
                <a:ea typeface="Gulim" charset="-127"/>
              </a:rPr>
            </a:br>
            <a:r>
              <a:rPr lang="en-US" altLang="ko-KR" sz="1800" b="1">
                <a:latin typeface="Arial" charset="0"/>
                <a:ea typeface="Gulim" charset="-127"/>
              </a:rPr>
              <a:t>             </a:t>
            </a:r>
            <a:r>
              <a:rPr lang="en-US" altLang="zh-TW" sz="1800" b="1">
                <a:solidFill>
                  <a:srgbClr val="000000"/>
                </a:solidFill>
                <a:latin typeface="Arial" charset="0"/>
                <a:ea typeface="Gulim" charset="-127"/>
              </a:rPr>
              <a:t>stop when no more new assignment</a:t>
            </a:r>
            <a:endParaRPr lang="en-US" altLang="ko-KR" sz="1800" b="1">
              <a:latin typeface="Arial" charset="0"/>
              <a:ea typeface="Gulim" charset="-127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1331913" y="1844675"/>
            <a:ext cx="1584325" cy="1944688"/>
          </a:xfrm>
          <a:custGeom>
            <a:avLst/>
            <a:gdLst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460310 w 1883391"/>
              <a:gd name="connsiteY3" fmla="*/ 1692323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169994"/>
              <a:gd name="connsiteX1" fmla="*/ 0 w 1883391"/>
              <a:gd name="connsiteY1" fmla="*/ 1392072 h 2169994"/>
              <a:gd name="connsiteX2" fmla="*/ 464024 w 1883391"/>
              <a:gd name="connsiteY2" fmla="*/ 2169994 h 2169994"/>
              <a:gd name="connsiteX3" fmla="*/ 1395104 w 1883391"/>
              <a:gd name="connsiteY3" fmla="*/ 1573260 h 2169994"/>
              <a:gd name="connsiteX4" fmla="*/ 1883391 w 1883391"/>
              <a:gd name="connsiteY4" fmla="*/ 832514 h 2169994"/>
              <a:gd name="connsiteX5" fmla="*/ 1009934 w 1883391"/>
              <a:gd name="connsiteY5" fmla="*/ 136478 h 2169994"/>
              <a:gd name="connsiteX6" fmla="*/ 286603 w 1883391"/>
              <a:gd name="connsiteY6" fmla="*/ 0 h 2169994"/>
              <a:gd name="connsiteX0" fmla="*/ 286603 w 1883391"/>
              <a:gd name="connsiteY0" fmla="*/ 0 h 2022763"/>
              <a:gd name="connsiteX1" fmla="*/ 0 w 1883391"/>
              <a:gd name="connsiteY1" fmla="*/ 1392072 h 2022763"/>
              <a:gd name="connsiteX2" fmla="*/ 558041 w 1883391"/>
              <a:gd name="connsiteY2" fmla="*/ 2022763 h 2022763"/>
              <a:gd name="connsiteX3" fmla="*/ 1395104 w 1883391"/>
              <a:gd name="connsiteY3" fmla="*/ 1573260 h 2022763"/>
              <a:gd name="connsiteX4" fmla="*/ 1883391 w 1883391"/>
              <a:gd name="connsiteY4" fmla="*/ 832514 h 2022763"/>
              <a:gd name="connsiteX5" fmla="*/ 1009934 w 1883391"/>
              <a:gd name="connsiteY5" fmla="*/ 136478 h 2022763"/>
              <a:gd name="connsiteX6" fmla="*/ 286603 w 1883391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940180 w 1813637"/>
              <a:gd name="connsiteY5" fmla="*/ 136478 h 2022763"/>
              <a:gd name="connsiteX6" fmla="*/ 216849 w 1813637"/>
              <a:gd name="connsiteY6" fmla="*/ 0 h 2022763"/>
              <a:gd name="connsiteX0" fmla="*/ 216849 w 1813637"/>
              <a:gd name="connsiteY0" fmla="*/ 0 h 2022763"/>
              <a:gd name="connsiteX1" fmla="*/ 0 w 1813637"/>
              <a:gd name="connsiteY1" fmla="*/ 1123758 h 2022763"/>
              <a:gd name="connsiteX2" fmla="*/ 488287 w 1813637"/>
              <a:gd name="connsiteY2" fmla="*/ 2022763 h 2022763"/>
              <a:gd name="connsiteX3" fmla="*/ 1325350 w 1813637"/>
              <a:gd name="connsiteY3" fmla="*/ 1573260 h 2022763"/>
              <a:gd name="connsiteX4" fmla="*/ 1813637 w 1813637"/>
              <a:gd name="connsiteY4" fmla="*/ 832514 h 2022763"/>
              <a:gd name="connsiteX5" fmla="*/ 1046328 w 1813637"/>
              <a:gd name="connsiteY5" fmla="*/ 299669 h 2022763"/>
              <a:gd name="connsiteX6" fmla="*/ 216849 w 1813637"/>
              <a:gd name="connsiteY6" fmla="*/ 0 h 2022763"/>
              <a:gd name="connsiteX0" fmla="*/ 216849 w 1534615"/>
              <a:gd name="connsiteY0" fmla="*/ 0 h 2022763"/>
              <a:gd name="connsiteX1" fmla="*/ 0 w 1534615"/>
              <a:gd name="connsiteY1" fmla="*/ 1123758 h 2022763"/>
              <a:gd name="connsiteX2" fmla="*/ 488287 w 1534615"/>
              <a:gd name="connsiteY2" fmla="*/ 2022763 h 2022763"/>
              <a:gd name="connsiteX3" fmla="*/ 1325350 w 1534615"/>
              <a:gd name="connsiteY3" fmla="*/ 1573260 h 2022763"/>
              <a:gd name="connsiteX4" fmla="*/ 1534615 w 1534615"/>
              <a:gd name="connsiteY4" fmla="*/ 973923 h 2022763"/>
              <a:gd name="connsiteX5" fmla="*/ 1046328 w 1534615"/>
              <a:gd name="connsiteY5" fmla="*/ 299669 h 2022763"/>
              <a:gd name="connsiteX6" fmla="*/ 216849 w 1534615"/>
              <a:gd name="connsiteY6" fmla="*/ 0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615" h="2022763">
                <a:moveTo>
                  <a:pt x="216849" y="0"/>
                </a:moveTo>
                <a:lnTo>
                  <a:pt x="0" y="1123758"/>
                </a:lnTo>
                <a:lnTo>
                  <a:pt x="488287" y="2022763"/>
                </a:lnTo>
                <a:lnTo>
                  <a:pt x="1325350" y="1573260"/>
                </a:lnTo>
                <a:lnTo>
                  <a:pt x="1534615" y="973923"/>
                </a:lnTo>
                <a:lnTo>
                  <a:pt x="1046328" y="299669"/>
                </a:lnTo>
                <a:lnTo>
                  <a:pt x="216849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941" name="Rectangle 2"/>
          <p:cNvSpPr txBox="1">
            <a:spLocks noChangeArrowheads="1"/>
          </p:cNvSpPr>
          <p:nvPr/>
        </p:nvSpPr>
        <p:spPr bwMode="auto">
          <a:xfrm>
            <a:off x="179388" y="5661025"/>
            <a:ext cx="4284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b="1" i="1">
                <a:ea typeface="Gulim" charset="-127"/>
              </a:rPr>
              <a:t>K-Means</a:t>
            </a:r>
            <a:r>
              <a:rPr kumimoji="0" lang="en-US" altLang="ko-KR" b="1">
                <a:ea typeface="Gulim" charset="-127"/>
              </a:rPr>
              <a:t> Clustering</a:t>
            </a:r>
            <a:endParaRPr kumimoji="0" lang="en-US" altLang="ko-KR" sz="2800" b="1">
              <a:ea typeface="Guli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388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07EA54A-4C86-0845-B1AA-CB83BB5205D5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188" y="836613"/>
          <a:ext cx="8208962" cy="5937508"/>
        </p:xfrm>
        <a:graphic>
          <a:graphicData uri="http://schemas.openxmlformats.org/drawingml/2006/table">
            <a:tbl>
              <a:tblPr/>
              <a:tblGrid>
                <a:gridCol w="1173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6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9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</a:t>
                      </a:r>
                      <a:r>
                        <a:rPr kumimoji="0" lang="en-US" altLang="zh-TW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x,y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3.78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0.69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4.51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2.27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0.89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3.13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1.22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1.57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2.30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4.37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3.43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1.52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(3.67, 5.83)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(6.75, 3.50)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6950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488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>
                <a:solidFill>
                  <a:schemeClr val="accent1"/>
                </a:solidFill>
                <a:ea typeface="Gulim" charset="-127"/>
              </a:rPr>
              <a:t> Clustering</a:t>
            </a:r>
          </a:p>
        </p:txBody>
      </p:sp>
    </p:spTree>
    <p:extLst>
      <p:ext uri="{BB962C8B-B14F-4D97-AF65-F5344CB8AC3E}">
        <p14:creationId xmlns:p14="http://schemas.microsoft.com/office/powerpoint/2010/main" val="3299789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0000" dirty="0">
                <a:solidFill>
                  <a:srgbClr val="FF0000"/>
                </a:solidFill>
              </a:rPr>
              <a:t>Market Segmentation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664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499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68896"/>
          </a:xfrm>
        </p:spPr>
        <p:txBody>
          <a:bodyPr/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40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 dirty="0">
                <a:solidFill>
                  <a:schemeClr val="accent1"/>
                </a:solidFill>
              </a:rPr>
              <a:t>“</a:t>
            </a:r>
            <a:r>
              <a:rPr lang="en-US" altLang="zh-TW" sz="9600" b="1" dirty="0">
                <a:solidFill>
                  <a:schemeClr val="accent1"/>
                </a:solidFill>
              </a:rPr>
              <a:t>Meeting</a:t>
            </a:r>
            <a:r>
              <a:rPr lang="en-US" altLang="zh-TW" sz="9600" b="1" dirty="0"/>
              <a:t> </a:t>
            </a:r>
            <a:br>
              <a:rPr lang="en-US" altLang="zh-TW" sz="9600" b="1" dirty="0"/>
            </a:br>
            <a:r>
              <a:rPr lang="en-US" altLang="zh-TW" sz="9600" b="1" dirty="0">
                <a:solidFill>
                  <a:srgbClr val="FF0000"/>
                </a:solidFill>
              </a:rPr>
              <a:t>needs</a:t>
            </a:r>
            <a:r>
              <a:rPr lang="en-US" altLang="zh-TW" sz="9600" b="1" dirty="0"/>
              <a:t> </a:t>
            </a:r>
            <a:r>
              <a:rPr lang="en-US" altLang="zh-TW" sz="9600" b="1" dirty="0">
                <a:solidFill>
                  <a:srgbClr val="4F81BD"/>
                </a:solidFill>
              </a:rPr>
              <a:t>profitably</a:t>
            </a:r>
            <a:r>
              <a:rPr lang="en-US" altLang="en-US" sz="9600" b="1" dirty="0">
                <a:solidFill>
                  <a:srgbClr val="4F81BD"/>
                </a:solidFill>
              </a:rPr>
              <a:t>”</a:t>
            </a:r>
            <a:endParaRPr lang="en-US" altLang="zh-TW" sz="9600" b="1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24652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b="1" dirty="0"/>
              <a:t>“Marketing</a:t>
            </a:r>
            <a:r>
              <a:rPr lang="en-US" altLang="zh-TW" sz="3600" dirty="0"/>
              <a:t>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b="1" dirty="0">
                <a:solidFill>
                  <a:srgbClr val="FF0000"/>
                </a:solidFill>
              </a:rPr>
              <a:t>value</a:t>
            </a:r>
            <a:r>
              <a:rPr lang="en-US" altLang="zh-TW" sz="3600" dirty="0">
                <a:solidFill>
                  <a:srgbClr val="FF0000"/>
                </a:solidFill>
              </a:rPr>
              <a:t>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</a:t>
            </a:r>
            <a:r>
              <a:rPr lang="en-US" altLang="zh-TW" sz="3600" b="1" dirty="0">
                <a:solidFill>
                  <a:srgbClr val="FF0000"/>
                </a:solidFill>
              </a:rPr>
              <a:t>relationships</a:t>
            </a:r>
            <a:r>
              <a:rPr lang="en-US" altLang="zh-TW" sz="3600" dirty="0">
                <a:solidFill>
                  <a:srgbClr val="FF0000"/>
                </a:solidFill>
              </a:rPr>
              <a:t>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68658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94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13  2021/05/18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資料探勘個案研究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 (Case Study on Data Mining II)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14  2021/05/25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遞歸神經網絡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(Recurrent Neural Networks)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15  2021/06/01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強化學習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(Reinforcement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16  2021/06/08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社交網絡分析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(Social Network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2021/06/15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18  2021/06/22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0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8597" y="1523925"/>
            <a:ext cx="8651875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b="1" dirty="0"/>
              <a:t>“</a:t>
            </a:r>
            <a:r>
              <a:rPr lang="en-US" altLang="zh-TW" sz="4000" b="1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</a:t>
            </a:r>
            <a:r>
              <a:rPr lang="en-US" altLang="zh-TW" sz="4400" b="1" dirty="0">
                <a:solidFill>
                  <a:srgbClr val="FF0000"/>
                </a:solidFill>
              </a:rPr>
              <a:t>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3203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B5F5-774E-6C46-857E-12DB1580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4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Marketing Management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F53F-DF57-DD42-AEE0-3F5FDE19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5" y="1218582"/>
            <a:ext cx="8229600" cy="53520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Developing </a:t>
            </a:r>
            <a:r>
              <a:rPr lang="en-US" sz="3600" dirty="0">
                <a:solidFill>
                  <a:srgbClr val="FF0000"/>
                </a:solidFill>
              </a:rPr>
              <a:t>market strategies and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Capturing </a:t>
            </a:r>
            <a:r>
              <a:rPr lang="en-US" sz="3600" dirty="0">
                <a:solidFill>
                  <a:srgbClr val="FF0000"/>
                </a:solidFill>
              </a:rPr>
              <a:t>marketing insights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Connecting with </a:t>
            </a:r>
            <a:r>
              <a:rPr lang="en-US" sz="3600" dirty="0">
                <a:solidFill>
                  <a:srgbClr val="FF0000"/>
                </a:solidFill>
              </a:rPr>
              <a:t>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Building strong </a:t>
            </a:r>
            <a:r>
              <a:rPr lang="en-US" sz="3600" dirty="0">
                <a:solidFill>
                  <a:srgbClr val="FF0000"/>
                </a:solidFill>
              </a:rPr>
              <a:t>brands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Creating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Delivering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Communicating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Creating successful </a:t>
            </a:r>
            <a:r>
              <a:rPr lang="en-US" sz="3600" dirty="0">
                <a:solidFill>
                  <a:srgbClr val="FF0000"/>
                </a:solidFill>
              </a:rPr>
              <a:t>long-term growth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6EB4-42A8-354F-9FD8-D5242377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2125-199B-BC4B-869A-38C55BC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58399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E070-C8C8-1545-A337-51851267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2387524"/>
          </a:xfrm>
        </p:spPr>
        <p:txBody>
          <a:bodyPr/>
          <a:lstStyle/>
          <a:p>
            <a:r>
              <a:rPr lang="en-US" dirty="0"/>
              <a:t>The Essence of </a:t>
            </a:r>
            <a:br>
              <a:rPr lang="en-US" dirty="0"/>
            </a:br>
            <a:r>
              <a:rPr lang="en-US" sz="6600" dirty="0">
                <a:solidFill>
                  <a:srgbClr val="FF0000"/>
                </a:solidFill>
              </a:rPr>
              <a:t>Strategic Marketing (STP)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8BDA-32EE-0F47-9A2E-3A0E6179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2780928"/>
            <a:ext cx="5112568" cy="3384376"/>
          </a:xfrm>
        </p:spPr>
        <p:txBody>
          <a:bodyPr/>
          <a:lstStyle/>
          <a:p>
            <a:pPr marL="0" indent="0">
              <a:buNone/>
            </a:pPr>
            <a:r>
              <a:rPr lang="en-US" sz="6000" b="1" u="sng" dirty="0">
                <a:solidFill>
                  <a:srgbClr val="FF0000"/>
                </a:solidFill>
              </a:rPr>
              <a:t>S</a:t>
            </a:r>
            <a:r>
              <a:rPr lang="en-US" sz="6000" u="sng" dirty="0"/>
              <a:t>egmentation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</a:rPr>
              <a:t>T</a:t>
            </a:r>
            <a:r>
              <a:rPr lang="en-US" sz="6000" dirty="0"/>
              <a:t>argeting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</a:rPr>
              <a:t>P</a:t>
            </a:r>
            <a:r>
              <a:rPr lang="en-US" sz="6000" dirty="0"/>
              <a:t>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FCCD8-AD95-B442-950F-EB9B10B6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E496-ADD8-0743-9B44-8F8DB5AD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93638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D9D0-EE05-E744-B9B4-A3505E4C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7"/>
            <a:ext cx="8568952" cy="6245225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Machine Learning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Unsupervised Learning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Cluster Analysis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K-Means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7D2B-6748-B04A-8425-53970869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35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E8D1A-D011-4543-BF8C-7A49032B0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028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5788A-7C5F-1342-A12A-27D9A3745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3" y="3894276"/>
            <a:ext cx="4446115" cy="25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12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9" y="64599"/>
            <a:ext cx="8713788" cy="170821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sklearn.cluster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endParaRPr lang="en-US" altLang="en-US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n_clusters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=2)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cluster =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kmeans.fit_predict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(df[['X', 'Y']])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8D936-14C9-E443-8F37-2645063213E4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0B1B19-0B2F-A548-BA79-E41089C3E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128"/>
            <a:ext cx="9144000" cy="19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3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46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9" y="64599"/>
            <a:ext cx="8713788" cy="170821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sklearn.cluster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endParaRPr lang="en-US" altLang="en-US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n_clusters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=2)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cluster =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kmeans.fit_predict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(df[['X', 'Y']])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8D936-14C9-E443-8F37-2645063213E4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9838-9A06-0946-89E0-8F42054FA2C6}"/>
              </a:ext>
            </a:extLst>
          </p:cNvPr>
          <p:cNvSpPr/>
          <p:nvPr/>
        </p:nvSpPr>
        <p:spPr>
          <a:xfrm>
            <a:off x="250701" y="2006444"/>
            <a:ext cx="87137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pandas </a:t>
            </a: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pd</a:t>
            </a:r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sklearn.cluster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plotly.express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px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data = {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'X'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 [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</a:p>
          <a:p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'Y'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 [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df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pd.DataFrame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(data, columns =[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'X'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'Y'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(df)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n_clusters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cluster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kmeans.fit_predict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(df[[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'X'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'Y'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]])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df[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'Cluster'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 = cluster</a:t>
            </a:r>
          </a:p>
          <a:p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(df)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px.scatter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data_frame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=df, x=df[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'X'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], y=df[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'Y'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], color=df[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'cluster'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range_x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range_y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9885A"/>
                </a:solidFill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), title=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'K-Means Clustering'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5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8A7B4-1954-F340-BC10-E9129E7F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98963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E0DACF1-A90D-1F44-B1B6-D86F8CD4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88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 dirty="0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 dirty="0">
                <a:solidFill>
                  <a:schemeClr val="accent1"/>
                </a:solidFill>
                <a:ea typeface="Gulim" charset="-127"/>
              </a:rPr>
              <a:t> Clustering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E1AAD-AD8F-FD4C-B56D-61A37B4F94D9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707269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BC971-61C7-7940-A2B5-CE0EA84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645452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#importing the libraries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import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numpy</a:t>
            </a:r>
            <a:r>
              <a:rPr lang="en-US" altLang="en-US" b="1" dirty="0">
                <a:latin typeface="Courier" charset="0"/>
                <a:ea typeface="標楷體" charset="-120"/>
              </a:rPr>
              <a:t> as np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import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matplotlib.pyplot</a:t>
            </a:r>
            <a:r>
              <a:rPr lang="en-US" altLang="en-US" b="1" dirty="0">
                <a:latin typeface="Courier" charset="0"/>
                <a:ea typeface="標楷體" charset="-120"/>
              </a:rPr>
              <a:t> as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plt</a:t>
            </a:r>
            <a:endParaRPr lang="en-US" altLang="en-US" b="1" dirty="0">
              <a:latin typeface="Courier" charset="0"/>
              <a:ea typeface="標楷體" charset="-120"/>
            </a:endParaRP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%matplotlib inline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import pandas as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pd</a:t>
            </a:r>
            <a:endParaRPr lang="en-US" altLang="en-US" b="1" dirty="0">
              <a:latin typeface="Courier" charset="0"/>
              <a:ea typeface="標楷體" charset="-120"/>
            </a:endParaRPr>
          </a:p>
          <a:p>
            <a:endParaRPr lang="en-US" altLang="en-US" b="1" dirty="0">
              <a:latin typeface="Courier" charset="0"/>
              <a:ea typeface="標楷體" charset="-120"/>
            </a:endParaRP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#importing the Iris dataset with pandas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# Load dataset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url</a:t>
            </a:r>
            <a:r>
              <a:rPr lang="en-US" altLang="en-US" b="1" dirty="0">
                <a:latin typeface="Courier" charset="0"/>
                <a:ea typeface="標楷體" charset="-120"/>
              </a:rPr>
              <a:t> = "https://</a:t>
            </a:r>
            <a:r>
              <a:rPr lang="en-US" altLang="en-US" b="1" dirty="0" err="1">
                <a:latin typeface="Courier" charset="0"/>
                <a:ea typeface="標楷體" charset="-120"/>
              </a:rPr>
              <a:t>archive.ics.uci.edu</a:t>
            </a:r>
            <a:r>
              <a:rPr lang="en-US" altLang="en-US" b="1" dirty="0">
                <a:latin typeface="Courier" charset="0"/>
                <a:ea typeface="標楷體" charset="-120"/>
              </a:rPr>
              <a:t>/ml/machine-learning-databases/iris/</a:t>
            </a:r>
            <a:r>
              <a:rPr lang="en-US" altLang="en-US" b="1" dirty="0" err="1">
                <a:latin typeface="Courier" charset="0"/>
                <a:ea typeface="標楷體" charset="-120"/>
              </a:rPr>
              <a:t>iris.data</a:t>
            </a:r>
            <a:r>
              <a:rPr lang="en-US" altLang="en-US" b="1" dirty="0">
                <a:latin typeface="Courier" charset="0"/>
                <a:ea typeface="標楷體" charset="-120"/>
              </a:rPr>
              <a:t>"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names = ['sepal-length', 'sepal-width', 'petal-length', 'petal-width', 'class']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b="1" dirty="0">
                <a:latin typeface="Courier" charset="0"/>
                <a:ea typeface="標楷體" charset="-120"/>
              </a:rPr>
              <a:t>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pd.read_csv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url</a:t>
            </a:r>
            <a:r>
              <a:rPr lang="en-US" altLang="en-US" b="1" dirty="0">
                <a:latin typeface="Courier" charset="0"/>
                <a:ea typeface="標楷體" charset="-120"/>
              </a:rPr>
              <a:t>, names=names)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array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df.values</a:t>
            </a:r>
            <a:endParaRPr lang="en-US" altLang="en-US" b="1" dirty="0">
              <a:latin typeface="Courier" charset="0"/>
              <a:ea typeface="標楷體" charset="-120"/>
            </a:endParaRP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X = array[:,0:4]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Y = array[:,4]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EC75F-93DB-DA41-A205-4DC5FC1AD966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8223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BC971-61C7-7940-A2B5-CE0EA84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32" y="129510"/>
            <a:ext cx="8713788" cy="645452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000" b="1" dirty="0">
                <a:latin typeface="Courier" charset="0"/>
                <a:ea typeface="標楷體" charset="-120"/>
              </a:rPr>
              <a:t>#Finding the optimum number of clusters for k-means classification</a:t>
            </a: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sklearn.cluster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wcss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[]</a:t>
            </a:r>
          </a:p>
          <a:p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for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i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in range(1, 8):</a:t>
            </a: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n_clusters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i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init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'k-means++',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max_iter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300,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n_init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10,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random_state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0)</a:t>
            </a: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kmeans.fit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(X)</a:t>
            </a: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   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wcss.append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kmeans.inertia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_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    </a:t>
            </a: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#Plotting the results onto a line graph, allowing us to observe 'The elbow'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plt.rcParams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["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figure.figsize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"] = (10,8)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plt.plot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(range(1, 8),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wcss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plt.title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('The elbow method')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plt.xlabel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('Number of clusters')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plt.ylabel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('WCSS') #within cluster sum of squares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plt.show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F7F84-2B74-AA4D-9501-3FD6D0083ED0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8459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274637"/>
            <a:ext cx="8724276" cy="624522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Unsupervised Learning: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 Cluster Analysis, Market Segmentation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4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40A68-573F-7848-9CBA-C72D5700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20" y="1439496"/>
            <a:ext cx="6213682" cy="504225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926EBBB-5A72-4D4B-B1DD-4F151FCB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88238" cy="116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 dirty="0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 dirty="0">
                <a:solidFill>
                  <a:schemeClr val="accent1"/>
                </a:solidFill>
                <a:ea typeface="Gulim" charset="-127"/>
              </a:rPr>
              <a:t> Clustering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dirty="0">
                <a:solidFill>
                  <a:schemeClr val="accent1"/>
                </a:solidFill>
                <a:ea typeface="Gulim" charset="-127"/>
              </a:rPr>
              <a:t>The el</a:t>
            </a:r>
            <a:r>
              <a:rPr lang="en-US" altLang="ko-KR" dirty="0">
                <a:solidFill>
                  <a:schemeClr val="accent1"/>
                </a:solidFill>
                <a:ea typeface="Gulim" charset="-127"/>
              </a:rPr>
              <a:t>bow method (</a:t>
            </a:r>
            <a:r>
              <a:rPr lang="en-US" altLang="ko-KR" i="1" dirty="0">
                <a:solidFill>
                  <a:schemeClr val="accent1"/>
                </a:solidFill>
                <a:ea typeface="Gulim" charset="-127"/>
              </a:rPr>
              <a:t>k=3</a:t>
            </a:r>
            <a:r>
              <a:rPr lang="en-US" altLang="ko-KR" dirty="0">
                <a:solidFill>
                  <a:schemeClr val="accent1"/>
                </a:solidFill>
                <a:ea typeface="Gulim" charset="-127"/>
              </a:rPr>
              <a:t>)</a:t>
            </a:r>
            <a:endParaRPr kumimoji="0" lang="en-US" altLang="ko-KR" dirty="0">
              <a:solidFill>
                <a:schemeClr val="accent1"/>
              </a:solidFill>
              <a:ea typeface="Gulim" charset="-12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432E79-DE8D-AE47-ACBE-2777F0B75755}"/>
              </a:ext>
            </a:extLst>
          </p:cNvPr>
          <p:cNvSpPr/>
          <p:nvPr/>
        </p:nvSpPr>
        <p:spPr>
          <a:xfrm>
            <a:off x="3795387" y="5498926"/>
            <a:ext cx="225468" cy="225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DC5AA-08D2-0740-8396-5CDF9EF51F12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12903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2624F2A-0868-874F-BA73-1804D7B8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32" y="335575"/>
            <a:ext cx="8713788" cy="2201566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sz="32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KMeans</a:t>
            </a:r>
            <a:r>
              <a:rPr lang="en-US" altLang="en-US" sz="32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n_clusters</a:t>
            </a:r>
            <a:r>
              <a:rPr lang="en-US" altLang="en-US" sz="32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3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init</a:t>
            </a:r>
            <a:r>
              <a:rPr lang="en-US" altLang="en-US" sz="32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'k-means++'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max_iter</a:t>
            </a:r>
            <a:r>
              <a:rPr lang="en-US" altLang="en-US" b="1" dirty="0">
                <a:latin typeface="Courier" charset="0"/>
                <a:ea typeface="標楷體" charset="-120"/>
              </a:rPr>
              <a:t> = 300,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n_init</a:t>
            </a:r>
            <a:r>
              <a:rPr lang="en-US" altLang="en-US" b="1" dirty="0">
                <a:latin typeface="Courier" charset="0"/>
                <a:ea typeface="標楷體" charset="-120"/>
              </a:rPr>
              <a:t> = 10,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random_state</a:t>
            </a:r>
            <a:r>
              <a:rPr lang="en-US" altLang="en-US" b="1" dirty="0">
                <a:latin typeface="Courier" charset="0"/>
                <a:ea typeface="標楷體" charset="-120"/>
              </a:rPr>
              <a:t> = 0)</a:t>
            </a:r>
          </a:p>
          <a:p>
            <a:r>
              <a:rPr lang="en-US" altLang="en-US" sz="32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kmeans</a:t>
            </a:r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.fit_predict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(X)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62546F-A24C-2842-8EDD-C8CDAB8E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4" y="2936082"/>
            <a:ext cx="8834907" cy="5144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C088B6-298B-0E4D-97B4-6559C107923E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69999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3A57B-2B3E-2543-9BE4-B90C997F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" y="4597107"/>
            <a:ext cx="9002332" cy="12901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6CD6E27-AF22-7C40-8C82-B4786D928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32" y="258301"/>
            <a:ext cx="8713788" cy="4020364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1800" b="1" dirty="0">
                <a:latin typeface="Courier" charset="0"/>
                <a:ea typeface="標楷體" charset="-120"/>
              </a:rPr>
              <a:t>#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Visualising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the clusters</a:t>
            </a:r>
          </a:p>
          <a:p>
            <a:r>
              <a:rPr lang="en-US" altLang="en-US" sz="1800" b="1" dirty="0" err="1">
                <a:latin typeface="Courier" charset="0"/>
                <a:ea typeface="標楷體" charset="-120"/>
              </a:rPr>
              <a:t>plt.scatter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(X[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== 0, 0], X[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== 0, 1], s = 100, c = 'red', label = 'Iris-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setosa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')</a:t>
            </a:r>
          </a:p>
          <a:p>
            <a:r>
              <a:rPr lang="en-US" altLang="en-US" sz="1800" b="1" dirty="0" err="1">
                <a:latin typeface="Courier" charset="0"/>
                <a:ea typeface="標楷體" charset="-120"/>
              </a:rPr>
              <a:t>plt.scatter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(X[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== 1, 0], X[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== 1, 1], s = 100, c = 'blue', label = 'Iris-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versicolour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')</a:t>
            </a:r>
          </a:p>
          <a:p>
            <a:r>
              <a:rPr lang="en-US" altLang="en-US" sz="1800" b="1" dirty="0" err="1">
                <a:latin typeface="Courier" charset="0"/>
                <a:ea typeface="標楷體" charset="-120"/>
              </a:rPr>
              <a:t>plt.scatter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(X[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== 2, 0], X[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y_kmeans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 == 2, 1], s = 100, c = 'green', label = 'Iris-virginica')</a:t>
            </a:r>
          </a:p>
          <a:p>
            <a:endParaRPr lang="en-US" altLang="en-US" sz="1800" b="1" dirty="0">
              <a:latin typeface="Courier" charset="0"/>
              <a:ea typeface="標楷體" charset="-120"/>
            </a:endParaRPr>
          </a:p>
          <a:p>
            <a:r>
              <a:rPr lang="en-US" altLang="en-US" sz="1800" b="1" dirty="0">
                <a:latin typeface="Courier" charset="0"/>
                <a:ea typeface="標楷體" charset="-120"/>
              </a:rPr>
              <a:t>#Plotting the centroids of the clusters</a:t>
            </a:r>
          </a:p>
          <a:p>
            <a:r>
              <a:rPr lang="en-US" altLang="en-US" sz="1800" b="1" dirty="0" err="1">
                <a:latin typeface="Courier" charset="0"/>
                <a:ea typeface="標楷體" charset="-120"/>
              </a:rPr>
              <a:t>plt.scatter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kmeans.cluster_centers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_[:, 0], </a:t>
            </a:r>
            <a:r>
              <a:rPr lang="en-US" altLang="en-US" sz="1800" b="1" dirty="0" err="1">
                <a:latin typeface="Courier" charset="0"/>
                <a:ea typeface="標楷體" charset="-120"/>
              </a:rPr>
              <a:t>kmeans.cluster_centers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_[:,1], s = 100, c = 'yellow', label = 'Centroids')</a:t>
            </a:r>
          </a:p>
          <a:p>
            <a:endParaRPr lang="en-US" altLang="en-US" sz="1800" b="1" dirty="0">
              <a:latin typeface="Courier" charset="0"/>
              <a:ea typeface="標楷體" charset="-120"/>
            </a:endParaRPr>
          </a:p>
          <a:p>
            <a:r>
              <a:rPr lang="en-US" altLang="en-US" sz="1800" b="1" dirty="0" err="1">
                <a:latin typeface="Courier" charset="0"/>
                <a:ea typeface="標楷體" charset="-120"/>
              </a:rPr>
              <a:t>plt.legend</a:t>
            </a:r>
            <a:r>
              <a:rPr lang="en-US" altLang="en-US" sz="1800" b="1" dirty="0">
                <a:latin typeface="Courier" charset="0"/>
                <a:ea typeface="標楷體" charset="-120"/>
              </a:rPr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75BF4-8EB8-0843-89FD-6E48A217EA22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181426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96655-B90E-5347-9106-E304F205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25" y="2614595"/>
            <a:ext cx="5079517" cy="39916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5887571-6C07-EF45-8CA8-0E4423AE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526"/>
            <a:ext cx="7488238" cy="60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 dirty="0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 dirty="0">
                <a:solidFill>
                  <a:schemeClr val="accent1"/>
                </a:solidFill>
                <a:ea typeface="Gulim" charset="-127"/>
              </a:rPr>
              <a:t> Clustering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3B199-B12A-8642-8046-9C389C71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0" y="1357111"/>
            <a:ext cx="8834907" cy="1266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92B5E-F9EA-E148-8CC2-ADD81C068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1" y="753077"/>
            <a:ext cx="8834907" cy="5144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B6A5A4-6E01-874F-87D5-7F3949B7BE42}"/>
              </a:ext>
            </a:extLst>
          </p:cNvPr>
          <p:cNvSpPr/>
          <p:nvPr/>
        </p:nvSpPr>
        <p:spPr>
          <a:xfrm>
            <a:off x="3265968" y="6552338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sz="12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3886811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1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Market Segmentation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E4A88-00C4-FE46-A01A-7B3BA8020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59"/>
            <a:ext cx="9144000" cy="49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1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0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Mall Customer Segmentation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D7F60-E507-F949-B379-263FCB0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1D5E0-8448-ED4A-B340-48EFE70F8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7" y="1294443"/>
            <a:ext cx="9144000" cy="49397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BD5B6A-EC5C-4D46-B2CF-68746F0D76A5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0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Mall Customer Segmentation</a:t>
            </a:r>
          </a:p>
        </p:txBody>
      </p:sp>
    </p:spTree>
    <p:extLst>
      <p:ext uri="{BB962C8B-B14F-4D97-AF65-F5344CB8AC3E}">
        <p14:creationId xmlns:p14="http://schemas.microsoft.com/office/powerpoint/2010/main" val="15011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E4716-CBEC-F240-82AC-E744D3C00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962"/>
            <a:ext cx="9144000" cy="48734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B43E7A-D2D1-A848-BB85-FBA014F2E963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0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Mall Customer Segmentation</a:t>
            </a:r>
          </a:p>
        </p:txBody>
      </p:sp>
    </p:spTree>
    <p:extLst>
      <p:ext uri="{BB962C8B-B14F-4D97-AF65-F5344CB8AC3E}">
        <p14:creationId xmlns:p14="http://schemas.microsoft.com/office/powerpoint/2010/main" val="1667331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3" y="0"/>
            <a:ext cx="8857557" cy="62616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Wes McKinney (2017), "Python for Data Analysis: Data Wrangling with Pandas, </a:t>
            </a:r>
            <a:r>
              <a:rPr lang="en-US" sz="2400" dirty="0" err="1">
                <a:solidFill>
                  <a:schemeClr val="accent1"/>
                </a:solidFill>
              </a:rPr>
              <a:t>NumPy</a:t>
            </a:r>
            <a:r>
              <a:rPr lang="en-US" sz="2400" dirty="0">
                <a:solidFill>
                  <a:schemeClr val="accent1"/>
                </a:solidFill>
              </a:rPr>
              <a:t>, and </a:t>
            </a:r>
            <a:r>
              <a:rPr lang="en-US" sz="2400" dirty="0" err="1">
                <a:solidFill>
                  <a:schemeClr val="accent1"/>
                </a:solidFill>
              </a:rPr>
              <a:t>IPython</a:t>
            </a:r>
            <a:r>
              <a:rPr lang="en-US" sz="2400" dirty="0">
                <a:solidFill>
                  <a:schemeClr val="accent1"/>
                </a:solidFill>
              </a:rPr>
              <a:t>", 2nd Edition, O'Reilly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0" y="692696"/>
            <a:ext cx="8468258" cy="5919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8887" y="653991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https://github.com/wesm/pydata-book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8A649-9DBB-9F4A-93BA-91E671AD9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16" y="1990705"/>
            <a:ext cx="3420518" cy="44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5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https://www.amazon.com/Hands-Machine-Learning-Scikit-Learn-TensorFlow/dp/1492032646/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76199"/>
            <a:ext cx="8830253" cy="13598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Aurélien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Géron</a:t>
            </a:r>
            <a:r>
              <a:rPr lang="en-US" sz="2400" dirty="0">
                <a:solidFill>
                  <a:schemeClr val="accent1"/>
                </a:solidFill>
              </a:rPr>
              <a:t> (2019),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Hands-On Machine Learning with </a:t>
            </a:r>
            <a:r>
              <a:rPr lang="en-US" sz="2200" dirty="0" err="1">
                <a:solidFill>
                  <a:srgbClr val="FF0000"/>
                </a:solidFill>
              </a:rPr>
              <a:t>Scikit</a:t>
            </a:r>
            <a:r>
              <a:rPr lang="en-US" sz="2200" dirty="0">
                <a:solidFill>
                  <a:srgbClr val="FF0000"/>
                </a:solidFill>
              </a:rPr>
              <a:t>-Learn, </a:t>
            </a:r>
            <a:r>
              <a:rPr lang="en-US" sz="2200" dirty="0" err="1">
                <a:solidFill>
                  <a:srgbClr val="FF0000"/>
                </a:solidFill>
              </a:rPr>
              <a:t>Keras</a:t>
            </a:r>
            <a:r>
              <a:rPr lang="en-US" sz="2200" dirty="0">
                <a:solidFill>
                  <a:srgbClr val="FF0000"/>
                </a:solidFill>
              </a:rPr>
              <a:t>, and TensorFlow: Concepts, Tools, and Techniques to Build Intelligent Systems</a:t>
            </a:r>
            <a:r>
              <a:rPr lang="en-US" sz="2400" dirty="0">
                <a:solidFill>
                  <a:schemeClr val="accent1"/>
                </a:solidFill>
              </a:rPr>
              <a:t>, 2nd Edition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O’Reilly Media,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02507-0AE5-7648-810D-FEB972771904}"/>
              </a:ext>
            </a:extLst>
          </p:cNvPr>
          <p:cNvSpPr/>
          <p:nvPr/>
        </p:nvSpPr>
        <p:spPr>
          <a:xfrm>
            <a:off x="2556769" y="6198156"/>
            <a:ext cx="403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https://github.com/ageron/handson-ml2</a:t>
            </a: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87681-E43B-D941-AB49-CAFC6F1B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84" y="1557564"/>
            <a:ext cx="3541014" cy="46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chemeClr val="accent1"/>
                </a:solidFill>
              </a:rPr>
              <a:t>Outline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8B176-232F-354C-8E36-88380304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1" y="1052736"/>
            <a:ext cx="8857555" cy="5480640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1"/>
                </a:solidFill>
              </a:rPr>
              <a:t>Unsupervised Learning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4300" b="1" dirty="0">
                <a:solidFill>
                  <a:srgbClr val="FF0000"/>
                </a:solidFill>
              </a:rPr>
              <a:t>Cluster Analysis</a:t>
            </a:r>
          </a:p>
          <a:p>
            <a:r>
              <a:rPr lang="en-US" sz="4300" b="1" dirty="0">
                <a:solidFill>
                  <a:srgbClr val="FF0000"/>
                </a:solidFill>
              </a:rPr>
              <a:t>Market Segmentation </a:t>
            </a:r>
          </a:p>
          <a:p>
            <a:r>
              <a:rPr lang="en-US" sz="4300" b="1" dirty="0">
                <a:solidFill>
                  <a:srgbClr val="FF0000"/>
                </a:solidFill>
              </a:rPr>
              <a:t>K-Means Clustering</a:t>
            </a:r>
            <a:endParaRPr lang="en-US" sz="3900" b="1" dirty="0">
              <a:solidFill>
                <a:srgbClr val="FF0000"/>
              </a:solidFill>
            </a:endParaRPr>
          </a:p>
          <a:p>
            <a:pPr lvl="1"/>
            <a:endParaRPr lang="en-US" sz="3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0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DBD-93A7-814E-B7F0-6028738B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7" y="57176"/>
            <a:ext cx="8229600" cy="9264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Hands-On Machine Learning with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err="1">
                <a:solidFill>
                  <a:schemeClr val="accent1"/>
                </a:solidFill>
              </a:rPr>
              <a:t>Scikit</a:t>
            </a:r>
            <a:r>
              <a:rPr lang="en-US" sz="3600" dirty="0">
                <a:solidFill>
                  <a:schemeClr val="accent1"/>
                </a:solidFill>
              </a:rPr>
              <a:t>-Learn, </a:t>
            </a:r>
            <a:r>
              <a:rPr lang="en-US" sz="3600" dirty="0" err="1">
                <a:solidFill>
                  <a:schemeClr val="accent1"/>
                </a:solidFill>
              </a:rPr>
              <a:t>Keras</a:t>
            </a:r>
            <a:r>
              <a:rPr lang="en-US" sz="3600" dirty="0">
                <a:solidFill>
                  <a:schemeClr val="accent1"/>
                </a:solidFill>
              </a:rPr>
              <a:t>, and TensorFlow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4632-2ABB-CC4C-B4A7-42232A83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999F5-596E-4C4B-87C1-36D4257C6215}"/>
              </a:ext>
            </a:extLst>
          </p:cNvPr>
          <p:cNvSpPr/>
          <p:nvPr/>
        </p:nvSpPr>
        <p:spPr>
          <a:xfrm>
            <a:off x="1087395" y="983641"/>
            <a:ext cx="75994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Notebooks</a:t>
            </a: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2"/>
              </a:rPr>
              <a:t>The Machine Learning landscape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3"/>
              </a:rPr>
              <a:t>End-to-end Machine Learning project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4"/>
              </a:rPr>
              <a:t>Classification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5"/>
              </a:rPr>
              <a:t>Training Models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6"/>
              </a:rPr>
              <a:t>Support Vector Machines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7"/>
              </a:rPr>
              <a:t>Decision Trees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8"/>
              </a:rPr>
              <a:t>Ensemble Learning and Random Forests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9"/>
              </a:rPr>
              <a:t>Dimensionality Reduction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Unsupervised Learning Techniques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1"/>
              </a:rPr>
              <a:t>Artificial Neural Nets with Keras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Deep Neural Networks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3"/>
              </a:rPr>
              <a:t>Custom Models and Training with TensorFlow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4"/>
              </a:rPr>
              <a:t>Loading and Preprocessing Data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5"/>
              </a:rPr>
              <a:t>Deep Computer Vision Using Convolutional Neural Networks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Processing Sequences Using RNNs and CNNs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Natural Language Processing with RNNs and Attention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8"/>
              </a:rPr>
              <a:t>Representation Learning Using Autoencoders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  <a:latin typeface="Helvetica Neue" panose="02000503000000020004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20"/>
              </a:rPr>
              <a:t>Training and Deploying TensorFlow Models at Scale</a:t>
            </a:r>
            <a:endParaRPr lang="en-US" b="0" i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964EC-2A08-7C47-B97C-5D2B09E08DE0}"/>
              </a:ext>
            </a:extLst>
          </p:cNvPr>
          <p:cNvSpPr/>
          <p:nvPr/>
        </p:nvSpPr>
        <p:spPr>
          <a:xfrm>
            <a:off x="2745454" y="6610537"/>
            <a:ext cx="317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1"/>
              </a:rPr>
              <a:t>https://github.com/ageron/handson-ml2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34CE2E-484F-4146-8CA3-467FFFCBDA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5411" y="1115149"/>
            <a:ext cx="2401389" cy="31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187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E8D1A-D011-4543-BF8C-7A49032B0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028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5788A-7C5F-1342-A12A-27D9A3745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3" y="3894276"/>
            <a:ext cx="4446115" cy="25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6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AC76C6-CF5B-1C4A-9F84-EC162A95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1" y="1052736"/>
            <a:ext cx="8857555" cy="5480640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1"/>
                </a:solidFill>
              </a:rPr>
              <a:t>Unsupervised Learning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4300" b="1" dirty="0">
                <a:solidFill>
                  <a:srgbClr val="FF0000"/>
                </a:solidFill>
              </a:rPr>
              <a:t>Cluster Analysis</a:t>
            </a:r>
          </a:p>
          <a:p>
            <a:r>
              <a:rPr lang="en-US" sz="4300" b="1" dirty="0">
                <a:solidFill>
                  <a:srgbClr val="FF0000"/>
                </a:solidFill>
              </a:rPr>
              <a:t>Market Segmentation </a:t>
            </a:r>
          </a:p>
          <a:p>
            <a:r>
              <a:rPr lang="en-US" sz="4300" b="1" dirty="0">
                <a:solidFill>
                  <a:srgbClr val="FF0000"/>
                </a:solidFill>
              </a:rPr>
              <a:t>K-Means Clustering</a:t>
            </a:r>
            <a:endParaRPr lang="en-US" sz="3900" b="1" dirty="0">
              <a:solidFill>
                <a:srgbClr val="FF0000"/>
              </a:solidFill>
            </a:endParaRPr>
          </a:p>
          <a:p>
            <a:pPr lvl="1"/>
            <a:endParaRPr lang="en-US" sz="3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31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4754" name="內容版面配置區 2"/>
          <p:cNvSpPr>
            <a:spLocks noGrp="1"/>
          </p:cNvSpPr>
          <p:nvPr>
            <p:ph idx="1"/>
          </p:nvPr>
        </p:nvSpPr>
        <p:spPr>
          <a:xfrm>
            <a:off x="179388" y="764704"/>
            <a:ext cx="8785225" cy="5977409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latin typeface="Calibri" charset="0"/>
                <a:ea typeface="標楷體" charset="-120"/>
              </a:rPr>
              <a:t>Jiawei Han and Micheline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Kamber</a:t>
            </a:r>
            <a:r>
              <a:rPr lang="en-US" altLang="zh-TW" sz="1800" dirty="0">
                <a:latin typeface="Calibri" charset="0"/>
                <a:ea typeface="標楷體" charset="-120"/>
              </a:rPr>
              <a:t> (2006), Data Mining: Concepts and Techniques, Second Edition, Elsevier, 2006. </a:t>
            </a:r>
          </a:p>
          <a:p>
            <a:r>
              <a:rPr lang="en-US" altLang="zh-TW" sz="1800" dirty="0">
                <a:latin typeface="Calibri" charset="0"/>
                <a:ea typeface="標楷體" charset="-120"/>
              </a:rPr>
              <a:t>Jiawei Han, Micheline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Kamber</a:t>
            </a:r>
            <a:r>
              <a:rPr lang="en-US" altLang="zh-TW" sz="1800" dirty="0">
                <a:latin typeface="Calibri" charset="0"/>
                <a:ea typeface="標楷體" charset="-120"/>
              </a:rPr>
              <a:t> and Jian Pei (2011), Data Mining: Concepts and Techniques, Third Edition, Morgan Kaufmann  2011.</a:t>
            </a:r>
          </a:p>
          <a:p>
            <a:r>
              <a:rPr lang="en-US" altLang="zh-TW" sz="1800" dirty="0">
                <a:latin typeface="Calibri" charset="0"/>
                <a:ea typeface="標楷體" charset="-120"/>
              </a:rPr>
              <a:t>Efraim Turban, Ramesh Sharda,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800" dirty="0">
                <a:latin typeface="Calibri" charset="0"/>
                <a:ea typeface="標楷體" charset="-120"/>
              </a:rPr>
              <a:t>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800" dirty="0">
                <a:latin typeface="Calibri" charset="0"/>
                <a:ea typeface="標楷體" charset="-120"/>
              </a:rPr>
              <a:t> (2011), Decision Support and Business Intelligence Systems, Ninth Edition, Pearson.</a:t>
            </a:r>
          </a:p>
          <a:p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Ramesh Sharda, </a:t>
            </a:r>
            <a:r>
              <a:rPr lang="en-US" altLang="zh-TW" sz="1800" dirty="0" err="1">
                <a:ea typeface="標楷體" panose="03000509000000000000" pitchFamily="49" charset="-120"/>
                <a:cs typeface="標楷體" panose="03000509000000000000" pitchFamily="49" charset="-120"/>
              </a:rPr>
              <a:t>Dursun</a:t>
            </a:r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 </a:t>
            </a:r>
            <a:r>
              <a:rPr lang="en-US" altLang="zh-TW" sz="1800" dirty="0" err="1">
                <a:ea typeface="標楷體" panose="03000509000000000000" pitchFamily="49" charset="-120"/>
                <a:cs typeface="標楷體" panose="03000509000000000000" pitchFamily="49" charset="-120"/>
              </a:rPr>
              <a:t>Delen</a:t>
            </a:r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, and Efraim Turban (2017), Business Intelligence, Analytics, and Data Science: A Managerial Perspective, 4th Edition, Pearson.</a:t>
            </a:r>
          </a:p>
          <a:p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Jake </a:t>
            </a:r>
            <a:r>
              <a:rPr lang="en-US" altLang="zh-TW" sz="1800" dirty="0" err="1">
                <a:ea typeface="標楷體" panose="03000509000000000000" pitchFamily="49" charset="-120"/>
                <a:cs typeface="標楷體" panose="03000509000000000000" pitchFamily="49" charset="-120"/>
              </a:rPr>
              <a:t>VanderPlas</a:t>
            </a:r>
            <a:r>
              <a:rPr lang="en-US" altLang="zh-TW" sz="1800" dirty="0">
                <a:ea typeface="標楷體" panose="03000509000000000000" pitchFamily="49" charset="-120"/>
                <a:cs typeface="標楷體" panose="03000509000000000000" pitchFamily="49" charset="-120"/>
              </a:rPr>
              <a:t> (2016), Python Data Science Handbook: Essential Tools for Working with Data, O'Reilly Media.</a:t>
            </a:r>
          </a:p>
          <a:p>
            <a:r>
              <a:rPr lang="en-US" sz="1800" dirty="0"/>
              <a:t>Robert Layton (2017), Learning Data Mining with Python - Second Edition, </a:t>
            </a:r>
            <a:r>
              <a:rPr lang="en-US" sz="1800" dirty="0" err="1"/>
              <a:t>Packt</a:t>
            </a:r>
            <a:r>
              <a:rPr lang="en-US" sz="1800" dirty="0"/>
              <a:t> Publishing.</a:t>
            </a:r>
          </a:p>
          <a:p>
            <a:r>
              <a:rPr lang="en-US" sz="1800" dirty="0"/>
              <a:t>Wes McKinney (2017), "Python for Data Analysis: Data Wrangling with Pandas, NumPy, and </a:t>
            </a:r>
            <a:r>
              <a:rPr lang="en-US" sz="1800" dirty="0" err="1"/>
              <a:t>IPython</a:t>
            </a:r>
            <a:r>
              <a:rPr lang="en-US" sz="1800" dirty="0"/>
              <a:t>", 2nd Edition, O'Reilly Media.</a:t>
            </a:r>
          </a:p>
          <a:p>
            <a:r>
              <a:rPr lang="en-US" sz="1800" dirty="0" err="1"/>
              <a:t>Aurélien</a:t>
            </a:r>
            <a:r>
              <a:rPr lang="en-US" sz="1800" dirty="0"/>
              <a:t> </a:t>
            </a:r>
            <a:r>
              <a:rPr lang="en-US" sz="1800" dirty="0" err="1"/>
              <a:t>Géron</a:t>
            </a:r>
            <a:r>
              <a:rPr lang="en-US" sz="1800" dirty="0"/>
              <a:t> (2019), Hands-On Machine Learning with Scikit-Learn, </a:t>
            </a:r>
            <a:r>
              <a:rPr lang="en-US" sz="1800" dirty="0" err="1"/>
              <a:t>Keras</a:t>
            </a:r>
            <a:r>
              <a:rPr lang="en-US" sz="1800" dirty="0"/>
              <a:t>, and TensorFlow: Concepts, Tools, and Techniques to Build Intelligent Systems, 2nd Edition, O’Reilly Media.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https://github.com/wesm/pydata-book</a:t>
            </a:r>
            <a:endParaRPr lang="en-US" sz="1800" dirty="0"/>
          </a:p>
          <a:p>
            <a:r>
              <a:rPr lang="en-US" altLang="zh-TW" sz="1800" dirty="0">
                <a:latin typeface="Calibri" charset="0"/>
                <a:ea typeface="標楷體" charset="-120"/>
              </a:rPr>
              <a:t>Min-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Yuh</a:t>
            </a:r>
            <a:r>
              <a:rPr lang="en-US" altLang="zh-TW" sz="1800" dirty="0">
                <a:latin typeface="Calibri" charset="0"/>
                <a:ea typeface="標楷體" charset="-120"/>
              </a:rPr>
              <a:t> Day (2021), Python 101, </a:t>
            </a:r>
            <a:r>
              <a:rPr lang="en-US" altLang="zh-TW" sz="18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1800" dirty="0"/>
          </a:p>
          <a:p>
            <a:endParaRPr lang="en-US" sz="1600" dirty="0"/>
          </a:p>
          <a:p>
            <a:endParaRPr lang="zh-TW" altLang="en-US" sz="1600" dirty="0">
              <a:latin typeface="Calibri" charset="0"/>
              <a:ea typeface="標楷體" charset="-120"/>
            </a:endParaRPr>
          </a:p>
          <a:p>
            <a:endParaRPr lang="zh-TW" altLang="en-US" sz="1600" dirty="0">
              <a:latin typeface="Calibri" charset="0"/>
              <a:ea typeface="標楷體" charset="-120"/>
            </a:endParaRPr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A4478E0-40E6-DF40-A191-6720D0B1290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1E3B-1EE8-E744-9F39-84367D9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789F43-154A-8746-9ED5-EC02D9F9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8640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Mining </a:t>
            </a:r>
            <a:r>
              <a:rPr lang="en-US" dirty="0">
                <a:solidFill>
                  <a:schemeClr val="accent1"/>
                </a:solidFill>
              </a:rPr>
              <a:t>Tasks &amp; Methods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4163D7AB-7BD2-BF44-A175-DB631677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18C6A-2211-8347-BA3F-3E58E53E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41" y="789717"/>
            <a:ext cx="5475310" cy="5865667"/>
          </a:xfrm>
          <a:prstGeom prst="rect">
            <a:avLst/>
          </a:prstGeom>
        </p:spPr>
      </p:pic>
      <p:sp>
        <p:nvSpPr>
          <p:cNvPr id="12" name="圓角矩形 5">
            <a:extLst>
              <a:ext uri="{FF2B5EF4-FFF2-40B4-BE49-F238E27FC236}">
                <a16:creationId xmlns:a16="http://schemas.microsoft.com/office/drawing/2014/main" id="{EBEB4B97-7DA5-E84F-B100-1874B417C18F}"/>
              </a:ext>
            </a:extLst>
          </p:cNvPr>
          <p:cNvSpPr/>
          <p:nvPr/>
        </p:nvSpPr>
        <p:spPr>
          <a:xfrm>
            <a:off x="2770449" y="5157192"/>
            <a:ext cx="5545967" cy="1511404"/>
          </a:xfrm>
          <a:prstGeom prst="roundRect">
            <a:avLst>
              <a:gd name="adj" fmla="val 8260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89D9EC-F22B-234E-9259-31B00001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5157192"/>
            <a:ext cx="2429256" cy="151216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600" b="1" dirty="0">
                <a:solidFill>
                  <a:srgbClr val="C00000"/>
                </a:solidFill>
                <a:latin typeface="+mn-lt"/>
                <a:ea typeface="+mn-ea"/>
              </a:rPr>
              <a:t>Segmentation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EAA6CB-971F-734C-933D-D0EA2D9F61EF}"/>
              </a:ext>
            </a:extLst>
          </p:cNvPr>
          <p:cNvSpPr/>
          <p:nvPr/>
        </p:nvSpPr>
        <p:spPr>
          <a:xfrm>
            <a:off x="274095" y="2375463"/>
            <a:ext cx="24520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Learning: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 Analysis, Market Segmentation</a:t>
            </a:r>
          </a:p>
        </p:txBody>
      </p:sp>
    </p:spTree>
    <p:extLst>
      <p:ext uri="{BB962C8B-B14F-4D97-AF65-F5344CB8AC3E}">
        <p14:creationId xmlns:p14="http://schemas.microsoft.com/office/powerpoint/2010/main" val="91829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D4E9C92-E28F-8443-874E-C2E7C3BBDBF2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7850" y="1412875"/>
          <a:ext cx="8242299" cy="4799014"/>
        </p:xfrm>
        <a:graphic>
          <a:graphicData uri="http://schemas.openxmlformats.org/drawingml/2006/table">
            <a:tbl>
              <a:tblPr/>
              <a:tblGrid>
                <a:gridCol w="242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</a:t>
                      </a:r>
                      <a:r>
                        <a:rPr kumimoji="0" lang="en-US" altLang="zh-TW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x,y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4" marR="952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7488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4800" b="1" dirty="0">
                <a:solidFill>
                  <a:schemeClr val="accent1"/>
                </a:solidFill>
                <a:latin typeface="Calibri" pitchFamily="34" charset="0"/>
                <a:ea typeface="Gulim" pitchFamily="34" charset="-127"/>
              </a:rPr>
              <a:t>Example of Cluster Analysis</a:t>
            </a:r>
            <a:endParaRPr kumimoji="0" lang="en-US" altLang="ko-KR" sz="4800" b="1" dirty="0">
              <a:solidFill>
                <a:schemeClr val="accent1"/>
              </a:solidFill>
              <a:latin typeface="Calibri" pitchFamily="34" charset="0"/>
              <a:ea typeface="Gulim" pitchFamily="34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853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17534CD-D267-674F-9F6C-F56541ABCA70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188" y="836613"/>
          <a:ext cx="8208962" cy="5937508"/>
        </p:xfrm>
        <a:graphic>
          <a:graphicData uri="http://schemas.openxmlformats.org/drawingml/2006/table">
            <a:tbl>
              <a:tblPr/>
              <a:tblGrid>
                <a:gridCol w="1173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6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9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Point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P(</a:t>
                      </a:r>
                      <a:r>
                        <a:rPr kumimoji="0" lang="en-US" altLang="zh-TW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x,y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 distance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 distance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(3, 4)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3.78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(3, 6)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0.69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4.51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(3, 8)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2.27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5.86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0.89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3.13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(4, 7)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1.22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(5, 1)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5.01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3.05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(5, 5)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1.57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2.30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4.37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p09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(7, 5)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3.43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1.52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p10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j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(8, 5)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4.41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1.95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Cluster2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(3.67, 5.83)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m2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(6.75, 3.50)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350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488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ko-KR" sz="4400" b="1" i="1">
                <a:solidFill>
                  <a:schemeClr val="accent1"/>
                </a:solidFill>
                <a:ea typeface="Gulim" charset="-127"/>
              </a:rPr>
              <a:t>K-Means</a:t>
            </a:r>
            <a:r>
              <a:rPr kumimoji="0" lang="en-US" altLang="ko-KR" sz="4400" b="1">
                <a:solidFill>
                  <a:schemeClr val="accent1"/>
                </a:solidFill>
                <a:ea typeface="Gulim" charset="-127"/>
              </a:rPr>
              <a:t> Clustering</a:t>
            </a:r>
          </a:p>
        </p:txBody>
      </p:sp>
    </p:spTree>
    <p:extLst>
      <p:ext uri="{BB962C8B-B14F-4D97-AF65-F5344CB8AC3E}">
        <p14:creationId xmlns:p14="http://schemas.microsoft.com/office/powerpoint/2010/main" val="297120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20878</TotalTime>
  <Words>4639</Words>
  <Application>Microsoft Macintosh PowerPoint</Application>
  <PresentationFormat>On-screen Show (4:3)</PresentationFormat>
  <Paragraphs>1204</Paragraphs>
  <Slides>63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 Unicode MS</vt:lpstr>
      <vt:lpstr>DFKai-SB</vt:lpstr>
      <vt:lpstr>DFKai-SB</vt:lpstr>
      <vt:lpstr>Arial</vt:lpstr>
      <vt:lpstr>Calibri</vt:lpstr>
      <vt:lpstr>Courier</vt:lpstr>
      <vt:lpstr>Courier New</vt:lpstr>
      <vt:lpstr>Helvetica Neue</vt:lpstr>
      <vt:lpstr>Wingdings</vt:lpstr>
      <vt:lpstr>Office 佈景主題</vt:lpstr>
      <vt:lpstr>Equation</vt:lpstr>
      <vt:lpstr>Worksheet</vt:lpstr>
      <vt:lpstr>資料探勘  (Data Mining)</vt:lpstr>
      <vt:lpstr>PowerPoint Presentation</vt:lpstr>
      <vt:lpstr>PowerPoint Presentation</vt:lpstr>
      <vt:lpstr>PowerPoint Presentation</vt:lpstr>
      <vt:lpstr>Unsupervised Learning:  Cluster Analysis, Market Segmentation</vt:lpstr>
      <vt:lpstr>Outline</vt:lpstr>
      <vt:lpstr>Data Mining Tasks &amp; Methods</vt:lpstr>
      <vt:lpstr>PowerPoint Presentation</vt:lpstr>
      <vt:lpstr>PowerPoint Presentation</vt:lpstr>
      <vt:lpstr>Cluster Analysis</vt:lpstr>
      <vt:lpstr>Cluster Analysis</vt:lpstr>
      <vt:lpstr>Cluster Analysis</vt:lpstr>
      <vt:lpstr>Cluster Analysis</vt:lpstr>
      <vt:lpstr>PowerPoint Presentation</vt:lpstr>
      <vt:lpstr>Cluster Analysis for Data Mining</vt:lpstr>
      <vt:lpstr>Cluster Analysis for Data Mining</vt:lpstr>
      <vt:lpstr>k-Means Clustering Algorithm</vt:lpstr>
      <vt:lpstr>Cluster Analysis for Data Mining -  k-Means Clustering Algorithm</vt:lpstr>
      <vt:lpstr>Similarity  Distance</vt:lpstr>
      <vt:lpstr>Similarity and Dissimilarity Between Objects</vt:lpstr>
      <vt:lpstr>Similarity and Dissimilarity Between Objects (Cont.)</vt:lpstr>
      <vt:lpstr>Euclidean distance vs  Manhattan distance </vt:lpstr>
      <vt:lpstr>The K-Means Clustering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Clustering (K=2, two clusters)</vt:lpstr>
      <vt:lpstr>PowerPoint Presentation</vt:lpstr>
      <vt:lpstr>Market Segmentation</vt:lpstr>
      <vt:lpstr>Marketing</vt:lpstr>
      <vt:lpstr>Marketing</vt:lpstr>
      <vt:lpstr>Marketing</vt:lpstr>
      <vt:lpstr>Marketing Management</vt:lpstr>
      <vt:lpstr>Marketing Management</vt:lpstr>
      <vt:lpstr>Marketing Management Tasks</vt:lpstr>
      <vt:lpstr>The Essence of  Strategic Marketing (STP)</vt:lpstr>
      <vt:lpstr>Machine Learning Unsupervised Learning Cluster Analysis 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 McKinney (2017), "Python for Data Analysis: Data Wrangling with Pandas, NumPy, and IPython", 2nd Edition, O'Reilly Media.</vt:lpstr>
      <vt:lpstr> Aurélien Géron (2019),  Hands-On Machine Learning with Scikit-Learn, Keras, and TensorFlow: Concepts, Tools, and Techniques to Build Intelligent Systems, 2nd Edition O’Reilly Media, 2019</vt:lpstr>
      <vt:lpstr>Hands-On Machine Learning with  Scikit-Learn, Keras, and TensorFlow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資料探勘 (Data Mining)</dc:title>
  <dc:subject/>
  <dc:creator>myday</dc:creator>
  <cp:keywords>資料探勘, Data Mining</cp:keywords>
  <dc:description>資料探勘 (Data Mining)</dc:description>
  <cp:lastModifiedBy>imyday@gmail.com</cp:lastModifiedBy>
  <cp:revision>1219</cp:revision>
  <cp:lastPrinted>2020-12-29T15:27:37Z</cp:lastPrinted>
  <dcterms:created xsi:type="dcterms:W3CDTF">2011-02-14T23:24:00Z</dcterms:created>
  <dcterms:modified xsi:type="dcterms:W3CDTF">2021-04-13T16:58:33Z</dcterms:modified>
  <cp:category/>
</cp:coreProperties>
</file>