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handoutMasterIdLst>
    <p:handoutMasterId r:id="rId79"/>
  </p:handoutMasterIdLst>
  <p:sldIdLst>
    <p:sldId id="2029" r:id="rId2"/>
    <p:sldId id="2994" r:id="rId3"/>
    <p:sldId id="2996" r:id="rId4"/>
    <p:sldId id="2995" r:id="rId5"/>
    <p:sldId id="3096" r:id="rId6"/>
    <p:sldId id="3019" r:id="rId7"/>
    <p:sldId id="3018" r:id="rId8"/>
    <p:sldId id="3065" r:id="rId9"/>
    <p:sldId id="3084" r:id="rId10"/>
    <p:sldId id="3094" r:id="rId11"/>
    <p:sldId id="3090" r:id="rId12"/>
    <p:sldId id="3091" r:id="rId13"/>
    <p:sldId id="3092" r:id="rId14"/>
    <p:sldId id="3093" r:id="rId15"/>
    <p:sldId id="3146" r:id="rId16"/>
    <p:sldId id="3239" r:id="rId17"/>
    <p:sldId id="3241" r:id="rId18"/>
    <p:sldId id="3314" r:id="rId19"/>
    <p:sldId id="3417" r:id="rId20"/>
    <p:sldId id="3416" r:id="rId21"/>
    <p:sldId id="3024" r:id="rId22"/>
    <p:sldId id="3418" r:id="rId23"/>
    <p:sldId id="3322" r:id="rId24"/>
    <p:sldId id="3359" r:id="rId25"/>
    <p:sldId id="3325" r:id="rId26"/>
    <p:sldId id="3326" r:id="rId27"/>
    <p:sldId id="3349" r:id="rId28"/>
    <p:sldId id="3350" r:id="rId29"/>
    <p:sldId id="3351" r:id="rId30"/>
    <p:sldId id="3352" r:id="rId31"/>
    <p:sldId id="3353" r:id="rId32"/>
    <p:sldId id="3360" r:id="rId33"/>
    <p:sldId id="3361" r:id="rId34"/>
    <p:sldId id="3362" r:id="rId35"/>
    <p:sldId id="3354" r:id="rId36"/>
    <p:sldId id="3363" r:id="rId37"/>
    <p:sldId id="3369" r:id="rId38"/>
    <p:sldId id="3370" r:id="rId39"/>
    <p:sldId id="3371" r:id="rId40"/>
    <p:sldId id="3355" r:id="rId41"/>
    <p:sldId id="3372" r:id="rId42"/>
    <p:sldId id="3373" r:id="rId43"/>
    <p:sldId id="3374" r:id="rId44"/>
    <p:sldId id="3375" r:id="rId45"/>
    <p:sldId id="3376" r:id="rId46"/>
    <p:sldId id="3377" r:id="rId47"/>
    <p:sldId id="3378" r:id="rId48"/>
    <p:sldId id="3379" r:id="rId49"/>
    <p:sldId id="3356" r:id="rId50"/>
    <p:sldId id="3357" r:id="rId51"/>
    <p:sldId id="3358" r:id="rId52"/>
    <p:sldId id="3382" r:id="rId53"/>
    <p:sldId id="3391" r:id="rId54"/>
    <p:sldId id="3392" r:id="rId55"/>
    <p:sldId id="3396" r:id="rId56"/>
    <p:sldId id="3397" r:id="rId57"/>
    <p:sldId id="3384" r:id="rId58"/>
    <p:sldId id="3386" r:id="rId59"/>
    <p:sldId id="3398" r:id="rId60"/>
    <p:sldId id="3402" r:id="rId61"/>
    <p:sldId id="3387" r:id="rId62"/>
    <p:sldId id="3399" r:id="rId63"/>
    <p:sldId id="3400" r:id="rId64"/>
    <p:sldId id="3403" r:id="rId65"/>
    <p:sldId id="3407" r:id="rId66"/>
    <p:sldId id="3411" r:id="rId67"/>
    <p:sldId id="3408" r:id="rId68"/>
    <p:sldId id="3412" r:id="rId69"/>
    <p:sldId id="3409" r:id="rId70"/>
    <p:sldId id="3413" r:id="rId71"/>
    <p:sldId id="3410" r:id="rId72"/>
    <p:sldId id="3414" r:id="rId73"/>
    <p:sldId id="3415" r:id="rId74"/>
    <p:sldId id="3313" r:id="rId75"/>
    <p:sldId id="3025" r:id="rId76"/>
    <p:sldId id="268" r:id="rId77"/>
  </p:sldIdLst>
  <p:sldSz cx="9144000" cy="6858000" type="screen4x3"/>
  <p:notesSz cx="7315200" cy="96012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D6FF"/>
    <a:srgbClr val="FFD579"/>
    <a:srgbClr val="00B0F0"/>
    <a:srgbClr val="FDEADA"/>
    <a:srgbClr val="0096FF"/>
    <a:srgbClr val="7A81FF"/>
    <a:srgbClr val="00FDFF"/>
    <a:srgbClr val="DBEEF4"/>
    <a:srgbClr val="D7E4BD"/>
    <a:srgbClr val="00FB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67" autoAdjust="0"/>
    <p:restoredTop sz="88145"/>
  </p:normalViewPr>
  <p:slideViewPr>
    <p:cSldViewPr>
      <p:cViewPr varScale="1">
        <p:scale>
          <a:sx n="85" d="100"/>
          <a:sy n="85" d="100"/>
        </p:scale>
        <p:origin x="184" y="3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8" y="1444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1368" y="-10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72C0129-022D-401F-A52D-1F9820E15368}" type="datetimeFigureOut">
              <a:rPr lang="zh-TW" altLang="en-US"/>
              <a:pPr>
                <a:defRPr/>
              </a:pPr>
              <a:t>2020/11/3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96E8DF6-B054-4FFE-89D0-5CFE4CCCCF6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2865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398B6CEF-DEA6-4B03-93E6-02F71F0913F2}" type="datetimeFigureOut">
              <a:rPr lang="zh-TW" altLang="en-US"/>
              <a:pPr>
                <a:defRPr/>
              </a:pPr>
              <a:t>2020/11/3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CC37BE81-25FA-464E-A2F0-A651BAE83B6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44363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8854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174DE-7399-4FAF-8713-5B9736F2F8B2}" type="datetime1">
              <a:rPr lang="zh-TW" altLang="en-US"/>
              <a:pPr>
                <a:defRPr/>
              </a:pPr>
              <a:t>2020/11/3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987675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2B402-6D6A-4C9A-A75A-FDAD2E780D6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387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B8974-7798-42B3-A1B4-27D4BF8EA247}" type="datetime1">
              <a:rPr lang="zh-TW" altLang="en-US"/>
              <a:pPr>
                <a:defRPr/>
              </a:pPr>
              <a:t>2020/11/3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CEEE9-7387-4C83-BCC0-B99AD344B48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08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9D65A-E779-4EBC-8F20-05FD1E789EF8}" type="datetime1">
              <a:rPr lang="zh-TW" altLang="en-US"/>
              <a:pPr>
                <a:defRPr/>
              </a:pPr>
              <a:t>2020/11/3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180FC-6B0B-4AD0-8BCE-15C0005B9CF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569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itchFamily="34" charset="0"/>
                <a:ea typeface="標楷體" pitchFamily="65" charset="-120"/>
              </a:defRPr>
            </a:lvl1pPr>
            <a:lvl2pPr>
              <a:defRPr baseline="0">
                <a:latin typeface="Calibri" pitchFamily="34" charset="0"/>
                <a:ea typeface="標楷體" pitchFamily="65" charset="-120"/>
              </a:defRPr>
            </a:lvl2pPr>
            <a:lvl3pPr>
              <a:defRPr baseline="0">
                <a:latin typeface="Calibri" pitchFamily="34" charset="0"/>
                <a:ea typeface="標楷體" pitchFamily="65" charset="-120"/>
              </a:defRPr>
            </a:lvl3pPr>
            <a:lvl4pPr>
              <a:defRPr baseline="0">
                <a:latin typeface="Calibri" pitchFamily="34" charset="0"/>
                <a:ea typeface="標楷體" pitchFamily="65" charset="-120"/>
              </a:defRPr>
            </a:lvl4pPr>
            <a:lvl5pPr>
              <a:defRPr baseline="0">
                <a:latin typeface="Calibri" pitchFamily="34" charset="0"/>
                <a:ea typeface="標楷體" pitchFamily="65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A8117-F5CA-49B3-9AE8-B66B796AEA97}" type="datetime1">
              <a:rPr lang="zh-TW" altLang="en-US"/>
              <a:pPr>
                <a:defRPr/>
              </a:pPr>
              <a:t>2020/11/3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C9E75-97FD-45D9-8ED3-955348887BB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070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01D57-3C38-485F-A5BA-38A4154D1BBF}" type="datetime1">
              <a:rPr lang="zh-TW" altLang="en-US"/>
              <a:pPr>
                <a:defRPr/>
              </a:pPr>
              <a:t>2020/11/3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24E28-1ACB-44F7-99BA-BF1B88651E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52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77019-D080-4302-A620-8874F806370A}" type="datetime1">
              <a:rPr lang="zh-TW" altLang="en-US"/>
              <a:pPr>
                <a:defRPr/>
              </a:pPr>
              <a:t>2020/11/3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A9801-FC0E-4D88-8A6C-29F1315C865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9223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5603B-203C-40CF-AAE0-1F27196C21BF}" type="datetime1">
              <a:rPr lang="zh-TW" altLang="en-US"/>
              <a:pPr>
                <a:defRPr/>
              </a:pPr>
              <a:t>2020/11/3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7CFAE-FA54-4E36-B923-24FFDDA53C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694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7DD28-F6B9-4809-9190-7B5EF78560CB}" type="datetime1">
              <a:rPr lang="zh-TW" altLang="en-US"/>
              <a:pPr>
                <a:defRPr/>
              </a:pPr>
              <a:t>2020/11/3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02B54-F380-403C-8C88-31ABACEBE62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8518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7CADA-511E-469A-AB85-F561DD59866F}" type="datetime1">
              <a:rPr lang="zh-TW" altLang="en-US"/>
              <a:pPr>
                <a:defRPr/>
              </a:pPr>
              <a:t>2020/11/3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2FA49-737E-41E5-B3D8-A9D9B250719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5003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43870-5F10-4D76-8D8B-89AAD8A00E82}" type="datetime1">
              <a:rPr lang="zh-TW" altLang="en-US"/>
              <a:pPr>
                <a:defRPr/>
              </a:pPr>
              <a:t>2020/11/3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14FB1-0410-4AE1-B822-F1FE73B2D14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169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351BE-0651-4439-A96D-A8AF55668BF6}" type="datetime1">
              <a:rPr lang="zh-TW" altLang="en-US"/>
              <a:pPr>
                <a:defRPr/>
              </a:pPr>
              <a:t>2020/11/3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D47A4-EEE4-40D9-B3F4-E20BDA7A7E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358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CBE6FA7-69AA-4937-824A-EE5F3C7CC30D}" type="datetime1">
              <a:rPr lang="zh-TW" altLang="en-US"/>
              <a:pPr>
                <a:defRPr/>
              </a:pPr>
              <a:t>2020/11/3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5A37E67-E9F5-4A38-925D-82CDC951CBA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2" r:id="rId1"/>
    <p:sldLayoutId id="2147484413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mail.im.tku.edu.tw/~myday/" TargetMode="External"/><Relationship Id="rId13" Type="http://schemas.openxmlformats.org/officeDocument/2006/relationships/image" Target="../media/image4.tiff"/><Relationship Id="rId3" Type="http://schemas.openxmlformats.org/officeDocument/2006/relationships/hyperlink" Target="https://web.ntpu.edu.tw/~myday/" TargetMode="External"/><Relationship Id="rId7" Type="http://schemas.openxmlformats.org/officeDocument/2006/relationships/hyperlink" Target="http://www.mis.ntpu.edu.tw/" TargetMode="External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tpu.edu.tw/" TargetMode="External"/><Relationship Id="rId11" Type="http://schemas.openxmlformats.org/officeDocument/2006/relationships/image" Target="../media/image2.jpg"/><Relationship Id="rId5" Type="http://schemas.openxmlformats.org/officeDocument/2006/relationships/hyperlink" Target="http://www.mis.ntpu.edu.tw/en/" TargetMode="External"/><Relationship Id="rId10" Type="http://schemas.openxmlformats.org/officeDocument/2006/relationships/image" Target="../media/image1.jpeg"/><Relationship Id="rId4" Type="http://schemas.openxmlformats.org/officeDocument/2006/relationships/hyperlink" Target="https://web.ntpu.edu.tw/~myday/cindex.htm" TargetMode="External"/><Relationship Id="rId9" Type="http://schemas.openxmlformats.org/officeDocument/2006/relationships/hyperlink" Target="https://web.ntpu.edu.tw/~myday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" TargetMode="External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aws.amazon.com/certification/certified-cloud-practitioner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aws.amazon.com/certification/certified-solutions-architect-associate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certified-solutions-architect-associate/" TargetMode="External"/><Relationship Id="rId2" Type="http://schemas.openxmlformats.org/officeDocument/2006/relationships/hyperlink" Target="https://aws.amazon.com/certification/certified-cloud-practitioner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hyperlink" Target="https://aws.amazon.com/training/awsacademy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certified-cloud-practitioner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certified-solutions-architect-associate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aws.amazon.com/certification/certified-cloud-practitioner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aws.amazon.com/certification/certified-cloud-practitioner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aws.amazon.com/certification/certified-cloud-practitioner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aws.amazon.com/certification/certified-cloud-practitioner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aws.amazon.com/certification/certified-cloud-practitioner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certified-solutions-architect-associate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aws.amazon.com/certification/certified-solutions-architect-associate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aws.amazon.com/certification/certified-solutions-architect-associate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aws.amazon.com/certification/certified-solutions-architect-associate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aws.amazon.com/certification/certified-solutions-architect-associate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aws.amazon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aws.amazon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aws.amazon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aws.amazon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aws.amazon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aws.amazon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aws.amazon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aws.amazon.com/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aws.amazon.com/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ws-samples/aws-serverless-airline-booking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ithub.com/aws-samples/aws-serverless-airline-book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ithub.com/aws-samples/aws-serverless-airline-book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yoOeHTp2pg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certified-cloud-practitioner/" TargetMode="External"/><Relationship Id="rId2" Type="http://schemas.openxmlformats.org/officeDocument/2006/relationships/hyperlink" Target="https://aws.amazon.com/training/course-descriptions/cloud-practitioner-essentials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ws.amazon.com/certification/certified-solutions-architect-associate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標題 1"/>
          <p:cNvSpPr txBox="1">
            <a:spLocks/>
          </p:cNvSpPr>
          <p:nvPr/>
        </p:nvSpPr>
        <p:spPr bwMode="auto">
          <a:xfrm>
            <a:off x="179512" y="1485354"/>
            <a:ext cx="8784976" cy="2015654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5000" b="1" dirty="0">
                <a:solidFill>
                  <a:srgbClr val="C00000"/>
                </a:solidFill>
                <a:ea typeface="標楷體" pitchFamily="65" charset="-120"/>
              </a:rPr>
              <a:t>雲端運算與雲軟體架構 </a:t>
            </a:r>
            <a:br>
              <a:rPr lang="zh-TW" altLang="en-US" sz="5000" b="1" dirty="0">
                <a:solidFill>
                  <a:srgbClr val="C00000"/>
                </a:solidFill>
                <a:ea typeface="標楷體" pitchFamily="65" charset="-120"/>
              </a:rPr>
            </a:br>
            <a:r>
              <a:rPr lang="en-US" altLang="zh-TW" sz="4400" b="1" dirty="0">
                <a:solidFill>
                  <a:srgbClr val="C00000"/>
                </a:solidFill>
                <a:ea typeface="標楷體" pitchFamily="65" charset="-120"/>
              </a:rPr>
              <a:t>(Cloud Computing and </a:t>
            </a:r>
            <a:br>
              <a:rPr lang="en-US" altLang="zh-TW" sz="4400" b="1" dirty="0">
                <a:solidFill>
                  <a:srgbClr val="C00000"/>
                </a:solidFill>
                <a:ea typeface="標楷體" pitchFamily="65" charset="-120"/>
              </a:rPr>
            </a:br>
            <a:r>
              <a:rPr lang="en-US" altLang="zh-TW" sz="4400" b="1" dirty="0">
                <a:solidFill>
                  <a:srgbClr val="C00000"/>
                </a:solidFill>
                <a:ea typeface="標楷體" pitchFamily="65" charset="-120"/>
              </a:rPr>
              <a:t>Cloud Software Architecture)</a:t>
            </a:r>
          </a:p>
        </p:txBody>
      </p:sp>
      <p:sp>
        <p:nvSpPr>
          <p:cNvPr id="11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xfrm>
            <a:off x="6975475" y="65198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2B16B09-038F-44F4-8EB4-975A60D8103E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3" name="副標題 2"/>
          <p:cNvSpPr txBox="1">
            <a:spLocks/>
          </p:cNvSpPr>
          <p:nvPr/>
        </p:nvSpPr>
        <p:spPr bwMode="auto">
          <a:xfrm>
            <a:off x="468313" y="4275089"/>
            <a:ext cx="8207375" cy="2538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Min-</a:t>
            </a:r>
            <a:r>
              <a:rPr kumimoji="0" lang="en-US" altLang="zh-TW" sz="2400" b="1" dirty="0" err="1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Yuh</a:t>
            </a: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 Day</a:t>
            </a:r>
            <a:endParaRPr kumimoji="0" lang="en-US" altLang="zh-TW" sz="2400" b="1" dirty="0">
              <a:solidFill>
                <a:srgbClr val="898989"/>
              </a:solidFill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  <a:hlinkClick r:id="rId4"/>
              </a:rPr>
              <a:t>戴敏育</a:t>
            </a:r>
            <a:endParaRPr kumimoji="0" lang="en-US" altLang="zh-TW" sz="2400" b="1" dirty="0"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cs typeface="Calibri" panose="020F0502020204030204" pitchFamily="34" charset="0"/>
              </a:rPr>
              <a:t>Associate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副教授</a:t>
            </a:r>
            <a:endParaRPr kumimoji="0" lang="en-US" altLang="zh-TW" sz="2400" b="1" dirty="0">
              <a:solidFill>
                <a:schemeClr val="tx2"/>
              </a:solidFill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Institute of Information Management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National Taipei University</a:t>
            </a:r>
            <a:endParaRPr kumimoji="0" lang="en-US" altLang="zh-TW" sz="1800" b="1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6"/>
              </a:rPr>
              <a:t>國立臺北大學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 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7"/>
              </a:rPr>
              <a:t>資訊管理研究所</a:t>
            </a:r>
            <a:endParaRPr kumimoji="0" lang="en-US" altLang="zh-TW" sz="2400" b="1" dirty="0">
              <a:solidFill>
                <a:srgbClr val="898989"/>
              </a:solidFill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kumimoji="0" lang="en-US" altLang="zh-TW" sz="600" b="1" dirty="0">
              <a:solidFill>
                <a:srgbClr val="898989"/>
              </a:solidFill>
              <a:cs typeface="Times New Roman" pitchFamily="18" charset="0"/>
              <a:hlinkClick r:id="rId8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https://web.ntpu.edu.tw/~myday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cs typeface="Times New Roman" pitchFamily="18" charset="0"/>
              </a:rPr>
              <a:t>2020-11-03</a:t>
            </a:r>
            <a:endParaRPr kumimoji="0" lang="zh-TW" altLang="en-US" sz="2500" b="1" dirty="0">
              <a:solidFill>
                <a:srgbClr val="898989"/>
              </a:solidFill>
              <a:ea typeface="標楷體" pitchFamily="65" charset="-120"/>
            </a:endParaRPr>
          </a:p>
        </p:txBody>
      </p:sp>
      <p:pic>
        <p:nvPicPr>
          <p:cNvPr id="14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050" y="4256311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BFA1A4-AC60-1C47-BA18-7524ED7AAE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2BED8B-FC41-4348-9A46-5D09945BBE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6FCE0F-C2EA-8046-B2DA-92E24A6449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44408" y="6021288"/>
            <a:ext cx="791692" cy="791692"/>
          </a:xfrm>
          <a:prstGeom prst="rect">
            <a:avLst/>
          </a:prstGeom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A34BDED1-F1F5-204A-B6DA-992C3692A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636" y="71465"/>
            <a:ext cx="6552728" cy="1339425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solidFill>
                  <a:schemeClr val="tx2"/>
                </a:solidFill>
              </a:rPr>
              <a:t>軟體工程</a:t>
            </a:r>
            <a:br>
              <a:rPr lang="zh-TW" altLang="en-US" dirty="0">
                <a:solidFill>
                  <a:schemeClr val="tx2"/>
                </a:solidFill>
              </a:rPr>
            </a:br>
            <a:r>
              <a:rPr lang="en-US" altLang="zh-TW" dirty="0">
                <a:solidFill>
                  <a:schemeClr val="tx2"/>
                </a:solidFill>
              </a:rPr>
              <a:t>(Software Engineering)</a:t>
            </a:r>
          </a:p>
        </p:txBody>
      </p:sp>
      <p:sp>
        <p:nvSpPr>
          <p:cNvPr id="12" name="文字方塊 5">
            <a:extLst>
              <a:ext uri="{FF2B5EF4-FFF2-40B4-BE49-F238E27FC236}">
                <a16:creationId xmlns:a16="http://schemas.microsoft.com/office/drawing/2014/main" id="{CB47C35F-F35B-AF46-BF6C-377746D99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1442" y="3462099"/>
            <a:ext cx="46811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600" dirty="0">
                <a:solidFill>
                  <a:srgbClr val="7F7F7F"/>
                </a:solidFill>
              </a:rPr>
              <a:t>1091SE07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600" dirty="0">
                <a:solidFill>
                  <a:srgbClr val="7F7F7F"/>
                </a:solidFill>
              </a:rPr>
              <a:t>MBA, IM, NTPU </a:t>
            </a:r>
            <a:r>
              <a:rPr kumimoji="0" lang="is-IS" altLang="zh-TW" sz="1600" dirty="0">
                <a:solidFill>
                  <a:srgbClr val="7F7F7F"/>
                </a:solidFill>
              </a:rPr>
              <a:t>(M5118) (Fall 2020)</a:t>
            </a:r>
            <a:br>
              <a:rPr kumimoji="0" lang="is-IS" altLang="zh-TW" sz="1600" dirty="0">
                <a:solidFill>
                  <a:srgbClr val="7F7F7F"/>
                </a:solidFill>
              </a:rPr>
            </a:br>
            <a:r>
              <a:rPr kumimoji="0" lang="en-US" altLang="ja-JP" sz="1600" dirty="0">
                <a:solidFill>
                  <a:srgbClr val="7F7F7F"/>
                </a:solidFill>
              </a:rPr>
              <a:t> Tue 2, 3, 4 (9:10-12:00) (B8F40)</a:t>
            </a:r>
          </a:p>
        </p:txBody>
      </p:sp>
    </p:spTree>
    <p:extLst>
      <p:ext uri="{BB962C8B-B14F-4D97-AF65-F5344CB8AC3E}">
        <p14:creationId xmlns:p14="http://schemas.microsoft.com/office/powerpoint/2010/main" val="2192504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8310C-0562-6C41-AEDD-99C0FAC81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The Continuum of Life Cycles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6F69D-FD14-7B4F-A6E4-2B2A87857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F465C67-23E6-1F4A-AB5B-83F9C4ACD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11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Project Management Institute (2017), Agile Practice Guide, Project Management Institute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DA04CE6-8008-0740-B484-099DDAA62B0F}"/>
              </a:ext>
            </a:extLst>
          </p:cNvPr>
          <p:cNvCxnSpPr>
            <a:cxnSpLocks/>
          </p:cNvCxnSpPr>
          <p:nvPr/>
        </p:nvCxnSpPr>
        <p:spPr>
          <a:xfrm>
            <a:off x="2195736" y="5805264"/>
            <a:ext cx="547260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CC744E3-94F6-B04F-A4C8-9044C2AD2B7B}"/>
              </a:ext>
            </a:extLst>
          </p:cNvPr>
          <p:cNvCxnSpPr>
            <a:cxnSpLocks/>
          </p:cNvCxnSpPr>
          <p:nvPr/>
        </p:nvCxnSpPr>
        <p:spPr>
          <a:xfrm flipV="1">
            <a:off x="2195736" y="1340768"/>
            <a:ext cx="0" cy="446449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F32194A-FC68-4F4A-835E-301D04771E46}"/>
              </a:ext>
            </a:extLst>
          </p:cNvPr>
          <p:cNvSpPr txBox="1"/>
          <p:nvPr/>
        </p:nvSpPr>
        <p:spPr>
          <a:xfrm>
            <a:off x="5940152" y="5149644"/>
            <a:ext cx="16137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Iterative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7BAA53-9E12-4D45-A568-81B554EBFE43}"/>
              </a:ext>
            </a:extLst>
          </p:cNvPr>
          <p:cNvSpPr txBox="1"/>
          <p:nvPr/>
        </p:nvSpPr>
        <p:spPr>
          <a:xfrm>
            <a:off x="2400800" y="5149644"/>
            <a:ext cx="18834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Predictive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FD77F3-C42B-E04F-9ED4-49517A58EA6F}"/>
              </a:ext>
            </a:extLst>
          </p:cNvPr>
          <p:cNvSpPr txBox="1"/>
          <p:nvPr/>
        </p:nvSpPr>
        <p:spPr>
          <a:xfrm>
            <a:off x="2339752" y="1710220"/>
            <a:ext cx="22304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Incremental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CFEF0C-46E5-624E-91C7-9BA04E533506}"/>
              </a:ext>
            </a:extLst>
          </p:cNvPr>
          <p:cNvSpPr txBox="1"/>
          <p:nvPr/>
        </p:nvSpPr>
        <p:spPr>
          <a:xfrm>
            <a:off x="6416459" y="1764105"/>
            <a:ext cx="10358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Agile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78A967-CF89-1A41-B280-158639D24E54}"/>
              </a:ext>
            </a:extLst>
          </p:cNvPr>
          <p:cNvSpPr txBox="1"/>
          <p:nvPr/>
        </p:nvSpPr>
        <p:spPr>
          <a:xfrm>
            <a:off x="3678053" y="6063855"/>
            <a:ext cx="20689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Degree of Change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C15C9C-A136-2C44-8E8C-3018F1A25288}"/>
              </a:ext>
            </a:extLst>
          </p:cNvPr>
          <p:cNvSpPr txBox="1"/>
          <p:nvPr/>
        </p:nvSpPr>
        <p:spPr>
          <a:xfrm rot="16200000">
            <a:off x="236403" y="3488452"/>
            <a:ext cx="25081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Frequency of Delivery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D655B4-6473-284A-A7DC-77B1A4C4131E}"/>
              </a:ext>
            </a:extLst>
          </p:cNvPr>
          <p:cNvSpPr txBox="1"/>
          <p:nvPr/>
        </p:nvSpPr>
        <p:spPr>
          <a:xfrm rot="16200000">
            <a:off x="1628695" y="5372549"/>
            <a:ext cx="52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Low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5ECB1B-2028-B84B-8DBC-ED8CAEFB3982}"/>
              </a:ext>
            </a:extLst>
          </p:cNvPr>
          <p:cNvSpPr txBox="1"/>
          <p:nvPr/>
        </p:nvSpPr>
        <p:spPr>
          <a:xfrm rot="16200000">
            <a:off x="1596809" y="1524987"/>
            <a:ext cx="562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High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91A8C9-4BC3-2744-B696-6C4FFAB3FFCF}"/>
              </a:ext>
            </a:extLst>
          </p:cNvPr>
          <p:cNvSpPr txBox="1"/>
          <p:nvPr/>
        </p:nvSpPr>
        <p:spPr>
          <a:xfrm>
            <a:off x="2128243" y="5867980"/>
            <a:ext cx="568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Low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A00467-8644-7C44-9EAA-718831C78469}"/>
              </a:ext>
            </a:extLst>
          </p:cNvPr>
          <p:cNvSpPr txBox="1"/>
          <p:nvPr/>
        </p:nvSpPr>
        <p:spPr>
          <a:xfrm>
            <a:off x="7077765" y="5877272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High</a:t>
            </a:r>
          </a:p>
        </p:txBody>
      </p:sp>
      <p:sp>
        <p:nvSpPr>
          <p:cNvPr id="25" name="Up-Down Arrow 24">
            <a:extLst>
              <a:ext uri="{FF2B5EF4-FFF2-40B4-BE49-F238E27FC236}">
                <a16:creationId xmlns:a16="http://schemas.microsoft.com/office/drawing/2014/main" id="{2445BDD8-CB4D-5545-9BE0-BA1744B2037E}"/>
              </a:ext>
            </a:extLst>
          </p:cNvPr>
          <p:cNvSpPr/>
          <p:nvPr/>
        </p:nvSpPr>
        <p:spPr>
          <a:xfrm rot="2700925">
            <a:off x="4184106" y="1723163"/>
            <a:ext cx="1440160" cy="3979443"/>
          </a:xfrm>
          <a:prstGeom prst="upDownArrow">
            <a:avLst>
              <a:gd name="adj1" fmla="val 63410"/>
              <a:gd name="adj2" fmla="val 70232"/>
            </a:avLst>
          </a:prstGeom>
          <a:solidFill>
            <a:srgbClr val="FFD57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08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8310C-0562-6C41-AEDD-99C0FAC81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Predictive Life Cycle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6F69D-FD14-7B4F-A6E4-2B2A87857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F465C67-23E6-1F4A-AB5B-83F9C4ACD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11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Project Management Institute (2017), Agile Practice Guide, Project Management Institute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00FAB96-6CA6-C84C-BC09-2F218226D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912" y="2942946"/>
            <a:ext cx="1343784" cy="918102"/>
          </a:xfrm>
          <a:prstGeom prst="roundRect">
            <a:avLst>
              <a:gd name="adj" fmla="val 10737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+mn-lt"/>
                <a:ea typeface="+mn-ea"/>
              </a:rPr>
              <a:t>Analyze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C2F0C49-0C9B-A349-A0FE-704737E52AE3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>
            <a:off x="1835696" y="3401997"/>
            <a:ext cx="37583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F0D68B3-74C9-A341-9C2E-7FE71E736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1530" y="2942946"/>
            <a:ext cx="1343784" cy="918102"/>
          </a:xfrm>
          <a:prstGeom prst="roundRect">
            <a:avLst>
              <a:gd name="adj" fmla="val 10737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+mn-lt"/>
                <a:ea typeface="+mn-ea"/>
              </a:rPr>
              <a:t>Design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8C49311-C68C-7C41-A2D6-48D129FED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1148" y="2942946"/>
            <a:ext cx="1343784" cy="918102"/>
          </a:xfrm>
          <a:prstGeom prst="roundRect">
            <a:avLst>
              <a:gd name="adj" fmla="val 10737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+mn-lt"/>
                <a:ea typeface="+mn-ea"/>
              </a:rPr>
              <a:t>Build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3C33793-94ED-6B47-9E82-B87039CC9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0766" y="2942946"/>
            <a:ext cx="1343784" cy="918102"/>
          </a:xfrm>
          <a:prstGeom prst="roundRect">
            <a:avLst>
              <a:gd name="adj" fmla="val 10737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+mn-lt"/>
                <a:ea typeface="+mn-ea"/>
              </a:rPr>
              <a:t>Test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C831C68-5249-B548-83DF-D9C10556F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0383" y="2942946"/>
            <a:ext cx="1343784" cy="918102"/>
          </a:xfrm>
          <a:prstGeom prst="roundRect">
            <a:avLst>
              <a:gd name="adj" fmla="val 10737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+mn-lt"/>
                <a:ea typeface="+mn-ea"/>
              </a:rPr>
              <a:t>Deliver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18C3B97-8D4B-344C-BF02-08D3156CA41A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3555314" y="3401997"/>
            <a:ext cx="37583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964CB77-6170-5342-AFAC-BA4CE372E62E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>
            <a:off x="5274932" y="3401997"/>
            <a:ext cx="37583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7723A19-86FF-8941-9FBE-B02D825AA54B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>
          <a:xfrm>
            <a:off x="6994550" y="3401997"/>
            <a:ext cx="375833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269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8310C-0562-6C41-AEDD-99C0FAC81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Iterative Life Cycle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6F69D-FD14-7B4F-A6E4-2B2A87857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F465C67-23E6-1F4A-AB5B-83F9C4ACD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11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Project Management Institute (2017), Agile Practice Guide, Project Management Institute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25D02D6-4FD3-2348-AFED-F77A9CDDAC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3645024"/>
            <a:ext cx="1656184" cy="1080120"/>
          </a:xfrm>
          <a:prstGeom prst="roundRect">
            <a:avLst>
              <a:gd name="adj" fmla="val 10737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+mn-lt"/>
                <a:ea typeface="+mn-ea"/>
              </a:rPr>
              <a:t>Analyze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4A5F37E-AC6A-0541-B062-0B938318CCC7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>
            <a:off x="2123728" y="4185084"/>
            <a:ext cx="57606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D3C769D-A14E-014E-869D-77C03B94D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9792" y="3645024"/>
            <a:ext cx="1656184" cy="1080120"/>
          </a:xfrm>
          <a:prstGeom prst="roundRect">
            <a:avLst>
              <a:gd name="adj" fmla="val 10737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+mn-lt"/>
                <a:ea typeface="+mn-ea"/>
              </a:rPr>
              <a:t>Analyze</a:t>
            </a:r>
          </a:p>
          <a:p>
            <a:pPr algn="ctr">
              <a:defRPr/>
            </a:pPr>
            <a:r>
              <a:rPr lang="en-US" sz="2400" b="1" dirty="0">
                <a:latin typeface="+mn-lt"/>
                <a:ea typeface="+mn-ea"/>
              </a:rPr>
              <a:t>Design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5251283-A15F-DD44-8B38-13646FAD9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040" y="3645024"/>
            <a:ext cx="1656184" cy="1080120"/>
          </a:xfrm>
          <a:prstGeom prst="roundRect">
            <a:avLst>
              <a:gd name="adj" fmla="val 10737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+mn-lt"/>
                <a:ea typeface="+mn-ea"/>
              </a:rPr>
              <a:t>Build</a:t>
            </a:r>
          </a:p>
          <a:p>
            <a:pPr algn="ctr">
              <a:defRPr/>
            </a:pPr>
            <a:r>
              <a:rPr lang="en-US" sz="2400" b="1" dirty="0">
                <a:latin typeface="+mn-lt"/>
                <a:ea typeface="+mn-ea"/>
              </a:rPr>
              <a:t>Test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CC4DFCA-6C1E-CB49-80F0-800A6E5003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4288" y="3645024"/>
            <a:ext cx="1656184" cy="1080120"/>
          </a:xfrm>
          <a:prstGeom prst="roundRect">
            <a:avLst>
              <a:gd name="adj" fmla="val 10737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+mn-lt"/>
                <a:ea typeface="+mn-ea"/>
              </a:rPr>
              <a:t>Deliver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560287C-833C-F74F-ADF9-2D60018CBD12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>
            <a:off x="4355976" y="4185084"/>
            <a:ext cx="57606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2BCCD76-CAEE-8343-8FF7-3CAE419B3BDE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>
          <a:xfrm>
            <a:off x="6588224" y="4185084"/>
            <a:ext cx="57606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rc 19">
            <a:extLst>
              <a:ext uri="{FF2B5EF4-FFF2-40B4-BE49-F238E27FC236}">
                <a16:creationId xmlns:a16="http://schemas.microsoft.com/office/drawing/2014/main" id="{7C4449D8-8AE8-EA4C-A232-CA8391B00313}"/>
              </a:ext>
            </a:extLst>
          </p:cNvPr>
          <p:cNvSpPr/>
          <p:nvPr/>
        </p:nvSpPr>
        <p:spPr>
          <a:xfrm>
            <a:off x="2987824" y="3094208"/>
            <a:ext cx="936104" cy="1047656"/>
          </a:xfrm>
          <a:prstGeom prst="arc">
            <a:avLst>
              <a:gd name="adj1" fmla="val 10932647"/>
              <a:gd name="adj2" fmla="val 21298226"/>
            </a:avLst>
          </a:prstGeom>
          <a:noFill/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161867-A0E6-C248-ABFF-A43D8AE1CC7E}"/>
              </a:ext>
            </a:extLst>
          </p:cNvPr>
          <p:cNvSpPr txBox="1"/>
          <p:nvPr/>
        </p:nvSpPr>
        <p:spPr>
          <a:xfrm>
            <a:off x="2784901" y="2719569"/>
            <a:ext cx="1461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Prototype</a:t>
            </a: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5E31662D-57C7-F442-A725-B44D6842EDED}"/>
              </a:ext>
            </a:extLst>
          </p:cNvPr>
          <p:cNvSpPr/>
          <p:nvPr/>
        </p:nvSpPr>
        <p:spPr>
          <a:xfrm>
            <a:off x="5266908" y="3110257"/>
            <a:ext cx="936104" cy="1047656"/>
          </a:xfrm>
          <a:prstGeom prst="arc">
            <a:avLst>
              <a:gd name="adj1" fmla="val 10932647"/>
              <a:gd name="adj2" fmla="val 21298226"/>
            </a:avLst>
          </a:prstGeom>
          <a:noFill/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FD4313-D679-9547-A99A-E3AD77069564}"/>
              </a:ext>
            </a:extLst>
          </p:cNvPr>
          <p:cNvSpPr txBox="1"/>
          <p:nvPr/>
        </p:nvSpPr>
        <p:spPr>
          <a:xfrm>
            <a:off x="5234823" y="2710147"/>
            <a:ext cx="1000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Refine</a:t>
            </a:r>
          </a:p>
        </p:txBody>
      </p:sp>
    </p:spTree>
    <p:extLst>
      <p:ext uri="{BB962C8B-B14F-4D97-AF65-F5344CB8AC3E}">
        <p14:creationId xmlns:p14="http://schemas.microsoft.com/office/powerpoint/2010/main" val="2861906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8310C-0562-6C41-AEDD-99C0FAC81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 Life Cycle of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Varying-Sized Increments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6F69D-FD14-7B4F-A6E4-2B2A87857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F465C67-23E6-1F4A-AB5B-83F9C4ACD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11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Project Management Institute (2017), Agile Practice Guide, Project Management Institute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FAEA39F-66A7-5049-AD68-3E91BAC8D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57" y="2780928"/>
            <a:ext cx="3153623" cy="2520280"/>
          </a:xfrm>
          <a:prstGeom prst="roundRect">
            <a:avLst>
              <a:gd name="adj" fmla="val 10737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Analyze</a:t>
            </a:r>
          </a:p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</a:t>
            </a:r>
          </a:p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Build</a:t>
            </a:r>
          </a:p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Test</a:t>
            </a:r>
          </a:p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Deliver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7CDF35D-BB5A-634F-B31A-071CFD12F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3948" y="2780928"/>
            <a:ext cx="1656184" cy="2520280"/>
          </a:xfrm>
          <a:prstGeom prst="roundRect">
            <a:avLst>
              <a:gd name="adj" fmla="val 10737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Analyze</a:t>
            </a:r>
          </a:p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Build</a:t>
            </a:r>
          </a:p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</a:p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Deliver</a:t>
            </a:r>
            <a:endParaRPr lang="en-US" sz="2800" b="1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A1B14DE-685A-3A43-934D-8DB7C5F00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200" y="2780928"/>
            <a:ext cx="2314600" cy="2520280"/>
          </a:xfrm>
          <a:prstGeom prst="roundRect">
            <a:avLst>
              <a:gd name="adj" fmla="val 10737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Analyze</a:t>
            </a:r>
          </a:p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Build</a:t>
            </a:r>
          </a:p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</a:p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Deliver</a:t>
            </a:r>
            <a:endParaRPr lang="en-US" sz="2800" b="1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1F4B625-92D9-A84E-B4AD-C545C0D5C4A7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3491880" y="4041068"/>
            <a:ext cx="61206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4AC59D0-A832-A244-BFA8-17AD64CCFE58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>
            <a:off x="5760132" y="4041068"/>
            <a:ext cx="61206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455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8310C-0562-6C41-AEDD-99C0FAC81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Iteration-Based and Flow-Based Agile Life Cycles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6F69D-FD14-7B4F-A6E4-2B2A87857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F465C67-23E6-1F4A-AB5B-83F9C4ACD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11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Project Management Institute (2017), Agile Practice Guide, Project Management Institute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BAF8388-CCB7-5948-AE8A-4BF2308C1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1969686"/>
            <a:ext cx="1219851" cy="1663684"/>
          </a:xfrm>
          <a:prstGeom prst="roundRect">
            <a:avLst>
              <a:gd name="adj" fmla="val 10737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Requirements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Build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19EA8F8-F823-1645-9D83-BB215145B1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9690" y="1969686"/>
            <a:ext cx="1219851" cy="1663684"/>
          </a:xfrm>
          <a:prstGeom prst="roundRect">
            <a:avLst>
              <a:gd name="adj" fmla="val 10737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Requirements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Build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71743F9-E6D3-5A40-A560-050C28C44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5852" y="1969686"/>
            <a:ext cx="1219851" cy="1663684"/>
          </a:xfrm>
          <a:prstGeom prst="roundRect">
            <a:avLst>
              <a:gd name="adj" fmla="val 10737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Requirements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Build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557C97C-05F3-5C4D-94E2-D15DCAB64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2014" y="1969686"/>
            <a:ext cx="1219851" cy="1663684"/>
          </a:xfrm>
          <a:prstGeom prst="roundRect">
            <a:avLst>
              <a:gd name="adj" fmla="val 10737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Requirements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Build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4F02FAA-4EA4-C145-AD1A-DAA93C6A3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8176" y="1969686"/>
            <a:ext cx="1219851" cy="1663684"/>
          </a:xfrm>
          <a:prstGeom prst="roundRect">
            <a:avLst>
              <a:gd name="adj" fmla="val 10737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Repeat </a:t>
            </a:r>
            <a:b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as needed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A23ADBF-A3D3-E743-BF03-3549DAC8C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4338" y="1969686"/>
            <a:ext cx="1219851" cy="1663684"/>
          </a:xfrm>
          <a:prstGeom prst="roundRect">
            <a:avLst>
              <a:gd name="adj" fmla="val 10737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Requirements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Build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7AE58B7-90AF-4F46-A56A-7A7D22D40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502" y="1969686"/>
            <a:ext cx="1219851" cy="1663684"/>
          </a:xfrm>
          <a:prstGeom prst="roundRect">
            <a:avLst>
              <a:gd name="adj" fmla="val 10737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Requirements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Build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510D07-8E1B-4C4B-96CF-94186D56E72B}"/>
              </a:ext>
            </a:extLst>
          </p:cNvPr>
          <p:cNvSpPr txBox="1"/>
          <p:nvPr/>
        </p:nvSpPr>
        <p:spPr>
          <a:xfrm>
            <a:off x="3002635" y="1434041"/>
            <a:ext cx="2861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Iteration-Based Agile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885981A-1118-3E43-A2D8-211AE9131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65" y="4251149"/>
            <a:ext cx="1455254" cy="2268714"/>
          </a:xfrm>
          <a:prstGeom prst="roundRect">
            <a:avLst>
              <a:gd name="adj" fmla="val 1073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Requirements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Build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</a:p>
          <a:p>
            <a:pPr algn="ctr">
              <a:defRPr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the number of features in the WIP limit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E781752-7FB6-DA41-8A09-9FBAA8DE8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4418" y="4251149"/>
            <a:ext cx="1198215" cy="2268714"/>
          </a:xfrm>
          <a:prstGeom prst="roundRect">
            <a:avLst>
              <a:gd name="adj" fmla="val 1073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Requirements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Build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</a:p>
          <a:p>
            <a:pPr algn="ctr">
              <a:defRPr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the number of features in the WIP limit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7F8613E-294F-D144-9472-81A82FA90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635" y="4251149"/>
            <a:ext cx="1785388" cy="2268714"/>
          </a:xfrm>
          <a:prstGeom prst="roundRect">
            <a:avLst>
              <a:gd name="adj" fmla="val 1073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Requirements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Build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</a:p>
          <a:p>
            <a:pPr algn="ctr">
              <a:defRPr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the number of features in the WIP limit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BED75C5-0104-FF4E-AFC1-E9370A9B8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8024" y="4251149"/>
            <a:ext cx="1075835" cy="2268714"/>
          </a:xfrm>
          <a:prstGeom prst="roundRect">
            <a:avLst>
              <a:gd name="adj" fmla="val 1073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Repeat </a:t>
            </a:r>
            <a:b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as needed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E32A7ED-5481-F44E-9B70-21044D3E9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3621" y="4251149"/>
            <a:ext cx="1228659" cy="2268714"/>
          </a:xfrm>
          <a:prstGeom prst="roundRect">
            <a:avLst>
              <a:gd name="adj" fmla="val 1073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Requirements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Build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</a:p>
          <a:p>
            <a:pPr algn="ctr">
              <a:defRPr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the number of features in the WIP limit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87AF3BA4-05F2-6946-AAD6-61571838B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2281" y="4251149"/>
            <a:ext cx="1833710" cy="2268714"/>
          </a:xfrm>
          <a:prstGeom prst="roundRect">
            <a:avLst>
              <a:gd name="adj" fmla="val 1073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Requirements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Build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</a:p>
          <a:p>
            <a:pPr algn="ctr">
              <a:defRPr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the number of features in the WIP limit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0E318F-70D0-BF42-8E43-8845D81F8F49}"/>
              </a:ext>
            </a:extLst>
          </p:cNvPr>
          <p:cNvSpPr txBox="1"/>
          <p:nvPr/>
        </p:nvSpPr>
        <p:spPr>
          <a:xfrm>
            <a:off x="3252543" y="3762496"/>
            <a:ext cx="2361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Flow-Based Agile</a:t>
            </a:r>
          </a:p>
        </p:txBody>
      </p:sp>
    </p:spTree>
    <p:extLst>
      <p:ext uri="{BB962C8B-B14F-4D97-AF65-F5344CB8AC3E}">
        <p14:creationId xmlns:p14="http://schemas.microsoft.com/office/powerpoint/2010/main" val="2929043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B4753-5A15-F84F-97C2-423BF5C1B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734"/>
            <a:ext cx="8229600" cy="833959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From personas to features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779704-0609-B54C-AC1D-EC6C6D091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sp>
        <p:nvSpPr>
          <p:cNvPr id="6" name="Natural language descriptions of a user interacting with a software product">
            <a:extLst>
              <a:ext uri="{FF2B5EF4-FFF2-40B4-BE49-F238E27FC236}">
                <a16:creationId xmlns:a16="http://schemas.microsoft.com/office/drawing/2014/main" id="{0FAC68B3-D91F-4547-A3DC-992F67FF82F0}"/>
              </a:ext>
            </a:extLst>
          </p:cNvPr>
          <p:cNvSpPr txBox="1"/>
          <p:nvPr/>
        </p:nvSpPr>
        <p:spPr>
          <a:xfrm>
            <a:off x="3990796" y="2613720"/>
            <a:ext cx="4957831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1800">
                <a:solidFill>
                  <a:schemeClr val="accent5"/>
                </a:solidFill>
              </a:defRPr>
            </a:lvl1pPr>
          </a:lstStyle>
          <a:p>
            <a:r>
              <a:rPr sz="2000" dirty="0">
                <a:solidFill>
                  <a:srgbClr val="C00000"/>
                </a:solidFill>
              </a:rPr>
              <a:t>Natural language descriptions of a user interacting with a software product</a:t>
            </a:r>
          </a:p>
        </p:txBody>
      </p:sp>
      <p:sp>
        <p:nvSpPr>
          <p:cNvPr id="7" name="A way of representing users">
            <a:extLst>
              <a:ext uri="{FF2B5EF4-FFF2-40B4-BE49-F238E27FC236}">
                <a16:creationId xmlns:a16="http://schemas.microsoft.com/office/drawing/2014/main" id="{DCE2F4B2-EFA6-9841-84D6-F65BC36D772C}"/>
              </a:ext>
            </a:extLst>
          </p:cNvPr>
          <p:cNvSpPr txBox="1"/>
          <p:nvPr/>
        </p:nvSpPr>
        <p:spPr>
          <a:xfrm>
            <a:off x="4283968" y="1218431"/>
            <a:ext cx="3436498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</a:lstStyle>
          <a:p>
            <a:r>
              <a:rPr sz="2000" dirty="0">
                <a:solidFill>
                  <a:srgbClr val="C00000"/>
                </a:solidFill>
              </a:rPr>
              <a:t>A way of representing users</a:t>
            </a:r>
          </a:p>
        </p:txBody>
      </p:sp>
      <p:sp>
        <p:nvSpPr>
          <p:cNvPr id="8" name="Fragments of product functionality">
            <a:extLst>
              <a:ext uri="{FF2B5EF4-FFF2-40B4-BE49-F238E27FC236}">
                <a16:creationId xmlns:a16="http://schemas.microsoft.com/office/drawing/2014/main" id="{E77145DD-55E2-DA49-8E7E-3728BB2D854B}"/>
              </a:ext>
            </a:extLst>
          </p:cNvPr>
          <p:cNvSpPr txBox="1"/>
          <p:nvPr/>
        </p:nvSpPr>
        <p:spPr>
          <a:xfrm>
            <a:off x="1115616" y="6186983"/>
            <a:ext cx="4066357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</a:lstStyle>
          <a:p>
            <a:r>
              <a:rPr sz="2000" dirty="0">
                <a:solidFill>
                  <a:srgbClr val="C00000"/>
                </a:solidFill>
              </a:rPr>
              <a:t>Fragments of product functionality</a:t>
            </a:r>
          </a:p>
        </p:txBody>
      </p:sp>
      <p:sp>
        <p:nvSpPr>
          <p:cNvPr id="9" name="Natural language descriptions of something that is needed or wanted by users">
            <a:extLst>
              <a:ext uri="{FF2B5EF4-FFF2-40B4-BE49-F238E27FC236}">
                <a16:creationId xmlns:a16="http://schemas.microsoft.com/office/drawing/2014/main" id="{ACE7B491-990E-7D49-9354-151989A055CE}"/>
              </a:ext>
            </a:extLst>
          </p:cNvPr>
          <p:cNvSpPr txBox="1"/>
          <p:nvPr/>
        </p:nvSpPr>
        <p:spPr>
          <a:xfrm>
            <a:off x="6804248" y="4379233"/>
            <a:ext cx="2262764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1800">
                <a:solidFill>
                  <a:schemeClr val="accent5"/>
                </a:solidFill>
              </a:defRPr>
            </a:lvl1pPr>
          </a:lstStyle>
          <a:p>
            <a:r>
              <a:rPr sz="2000" dirty="0">
                <a:solidFill>
                  <a:srgbClr val="C00000"/>
                </a:solidFill>
              </a:rPr>
              <a:t>Natural language descriptions of something that is needed or wanted by users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46F8F36-1069-5449-B054-03346C993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11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C8DD8C7A-DE62-6148-A878-ED05BF61C528}"/>
              </a:ext>
            </a:extLst>
          </p:cNvPr>
          <p:cNvSpPr/>
          <p:nvPr/>
        </p:nvSpPr>
        <p:spPr>
          <a:xfrm>
            <a:off x="1239528" y="3575720"/>
            <a:ext cx="5053290" cy="3674132"/>
          </a:xfrm>
          <a:prstGeom prst="arc">
            <a:avLst>
              <a:gd name="adj1" fmla="val 17032185"/>
              <a:gd name="adj2" fmla="val 20017287"/>
            </a:avLst>
          </a:prstGeom>
          <a:noFill/>
          <a:ln w="152400">
            <a:solidFill>
              <a:schemeClr val="accent6">
                <a:lumMod val="75000"/>
              </a:schemeClr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3804EC97-EA51-724B-A017-EA3BBE8D9409}"/>
              </a:ext>
            </a:extLst>
          </p:cNvPr>
          <p:cNvSpPr/>
          <p:nvPr/>
        </p:nvSpPr>
        <p:spPr>
          <a:xfrm>
            <a:off x="3023256" y="2350028"/>
            <a:ext cx="3056535" cy="3521148"/>
          </a:xfrm>
          <a:prstGeom prst="arc">
            <a:avLst>
              <a:gd name="adj1" fmla="val 2150912"/>
              <a:gd name="adj2" fmla="val 6057485"/>
            </a:avLst>
          </a:prstGeom>
          <a:noFill/>
          <a:ln w="152400">
            <a:solidFill>
              <a:schemeClr val="accent6">
                <a:lumMod val="60000"/>
                <a:lumOff val="40000"/>
              </a:schemeClr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6B9256F-69C7-0745-8870-F5406674EC6D}"/>
              </a:ext>
            </a:extLst>
          </p:cNvPr>
          <p:cNvCxnSpPr>
            <a:cxnSpLocks/>
            <a:stCxn id="20" idx="2"/>
            <a:endCxn id="23" idx="0"/>
          </p:cNvCxnSpPr>
          <p:nvPr/>
        </p:nvCxnSpPr>
        <p:spPr>
          <a:xfrm>
            <a:off x="3249109" y="1772816"/>
            <a:ext cx="0" cy="1561445"/>
          </a:xfrm>
          <a:prstGeom prst="straightConnector1">
            <a:avLst/>
          </a:prstGeom>
          <a:ln w="152400">
            <a:solidFill>
              <a:schemeClr val="accent6">
                <a:lumMod val="50000"/>
              </a:schemeClr>
            </a:solidFill>
            <a:headEnd type="none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4FD1B8E-7582-7647-B58D-BC301E2D79A2}"/>
              </a:ext>
            </a:extLst>
          </p:cNvPr>
          <p:cNvSpPr txBox="1"/>
          <p:nvPr/>
        </p:nvSpPr>
        <p:spPr>
          <a:xfrm>
            <a:off x="3450606" y="1972060"/>
            <a:ext cx="1337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inspire</a:t>
            </a: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26509453-EBEC-CF45-BEDC-B77190A5C24A}"/>
              </a:ext>
            </a:extLst>
          </p:cNvPr>
          <p:cNvSpPr/>
          <p:nvPr/>
        </p:nvSpPr>
        <p:spPr>
          <a:xfrm>
            <a:off x="1624301" y="3191195"/>
            <a:ext cx="4925385" cy="3188053"/>
          </a:xfrm>
          <a:prstGeom prst="arc">
            <a:avLst>
              <a:gd name="adj1" fmla="val 8990352"/>
              <a:gd name="adj2" fmla="val 12622057"/>
            </a:avLst>
          </a:prstGeom>
          <a:noFill/>
          <a:ln w="152400">
            <a:solidFill>
              <a:schemeClr val="accent5">
                <a:lumMod val="60000"/>
                <a:lumOff val="4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9329D4-0351-3242-AA2B-AA9D297714E8}"/>
              </a:ext>
            </a:extLst>
          </p:cNvPr>
          <p:cNvSpPr txBox="1"/>
          <p:nvPr/>
        </p:nvSpPr>
        <p:spPr>
          <a:xfrm>
            <a:off x="5156678" y="3341103"/>
            <a:ext cx="34510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are-developed-into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4FC2654-237A-A84A-8D11-BC84BF69AAED}"/>
              </a:ext>
            </a:extLst>
          </p:cNvPr>
          <p:cNvSpPr txBox="1"/>
          <p:nvPr/>
        </p:nvSpPr>
        <p:spPr>
          <a:xfrm>
            <a:off x="5178926" y="5564412"/>
            <a:ext cx="1265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87CCB33-175D-2E4C-BDD0-297BEB051650}"/>
              </a:ext>
            </a:extLst>
          </p:cNvPr>
          <p:cNvSpPr txBox="1"/>
          <p:nvPr/>
        </p:nvSpPr>
        <p:spPr>
          <a:xfrm>
            <a:off x="210246" y="4363319"/>
            <a:ext cx="1337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inspire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53F87F9-CBF4-584C-B60E-5BDC7D53B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7744" y="1109095"/>
            <a:ext cx="1962729" cy="663721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00" b="1" dirty="0">
                <a:latin typeface="+mn-lt"/>
                <a:ea typeface="+mn-ea"/>
              </a:rPr>
              <a:t>Personas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EA3CF226-A569-034F-9346-461F7479D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7744" y="3334261"/>
            <a:ext cx="1962729" cy="663721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00" b="1" dirty="0">
                <a:latin typeface="+mn-lt"/>
                <a:ea typeface="+mn-ea"/>
              </a:rPr>
              <a:t>Scenarios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0068D27-F887-2346-A0CA-2B7B25E5F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1069" y="4386387"/>
            <a:ext cx="1962729" cy="663721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00" b="1" dirty="0">
                <a:latin typeface="+mn-lt"/>
                <a:ea typeface="+mn-ea"/>
              </a:rPr>
              <a:t>Stories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AA0D7EA1-8A7F-6A4E-9E1D-BCC4F4332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7744" y="5473403"/>
            <a:ext cx="1962729" cy="663721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00" b="1" dirty="0">
                <a:latin typeface="+mn-lt"/>
                <a:ea typeface="+mn-ea"/>
              </a:rPr>
              <a:t>Features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5490703-02B2-E847-86EF-D0275769DCAB}"/>
              </a:ext>
            </a:extLst>
          </p:cNvPr>
          <p:cNvSpPr/>
          <p:nvPr/>
        </p:nvSpPr>
        <p:spPr>
          <a:xfrm>
            <a:off x="1835696" y="980728"/>
            <a:ext cx="410378" cy="4114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D4575A0-618A-8540-9DC6-B2C09A1B4D41}"/>
              </a:ext>
            </a:extLst>
          </p:cNvPr>
          <p:cNvSpPr/>
          <p:nvPr/>
        </p:nvSpPr>
        <p:spPr>
          <a:xfrm>
            <a:off x="1929374" y="2996952"/>
            <a:ext cx="410378" cy="4114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C54D719-265F-A440-8CE1-58F71E11C64F}"/>
              </a:ext>
            </a:extLst>
          </p:cNvPr>
          <p:cNvSpPr/>
          <p:nvPr/>
        </p:nvSpPr>
        <p:spPr>
          <a:xfrm>
            <a:off x="4377646" y="4087303"/>
            <a:ext cx="410378" cy="4114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83BD1D9-7B6A-5C42-95D4-0FE40A86E073}"/>
              </a:ext>
            </a:extLst>
          </p:cNvPr>
          <p:cNvSpPr/>
          <p:nvPr/>
        </p:nvSpPr>
        <p:spPr>
          <a:xfrm>
            <a:off x="2073632" y="5049559"/>
            <a:ext cx="410378" cy="4114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584506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FC4CF-2B82-DF4C-B073-207CB4B83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23" y="114414"/>
            <a:ext cx="8718161" cy="79719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Multi-tier client-server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506B33-FAF4-354F-8222-6235EE5A2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FA2F476-FB37-734B-87FF-2499BFB0A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11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3DDC8C0-1B89-6942-95B9-32F1F15FF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1484784"/>
            <a:ext cx="1440160" cy="674385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  <a:alpha val="50196"/>
            </a:schemeClr>
          </a:solidFill>
          <a:ln w="28575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 1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14229A8-EFCE-4B46-A499-A8D9D7A4D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846168"/>
            <a:ext cx="1440160" cy="674385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  <a:alpha val="50196"/>
            </a:schemeClr>
          </a:solidFill>
          <a:ln w="28575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 2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4D4B456-B61A-FD49-9F34-3ED09BA50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4125626"/>
            <a:ext cx="1440160" cy="674385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  <a:alpha val="50196"/>
            </a:schemeClr>
          </a:solidFill>
          <a:ln w="28575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 3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243EF1C-F855-2D47-B5FF-355CBDABC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5418911"/>
            <a:ext cx="1440160" cy="674385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  <a:alpha val="50196"/>
            </a:schemeClr>
          </a:solidFill>
          <a:ln w="28575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 …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0E7D060-4D5F-BF46-A243-CFD28C2601D7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1907704" y="1821977"/>
            <a:ext cx="835897" cy="1698576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E66E3E7-EDF4-C04C-B60C-0FC6D7CDA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800" y="3465753"/>
            <a:ext cx="1584176" cy="991786"/>
          </a:xfrm>
          <a:prstGeom prst="roundRect">
            <a:avLst>
              <a:gd name="adj" fmla="val 3899"/>
            </a:avLst>
          </a:prstGeom>
          <a:solidFill>
            <a:srgbClr val="76D6FF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Web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Server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6E72E19-A547-4B42-A90C-9E4F91B9C2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3465753"/>
            <a:ext cx="1872208" cy="991786"/>
          </a:xfrm>
          <a:prstGeom prst="roundRect">
            <a:avLst>
              <a:gd name="adj" fmla="val 3899"/>
            </a:avLst>
          </a:prstGeom>
          <a:solidFill>
            <a:srgbClr val="76D6FF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Application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Server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6421BB7-447C-3B43-BADA-AD842BD72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6296" y="3465753"/>
            <a:ext cx="1517360" cy="991786"/>
          </a:xfrm>
          <a:prstGeom prst="roundRect">
            <a:avLst>
              <a:gd name="adj" fmla="val 3899"/>
            </a:avLst>
          </a:prstGeom>
          <a:solidFill>
            <a:srgbClr val="76D6FF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Database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Server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026BD55-99DA-1948-A121-F28E148B2B38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1907704" y="3183361"/>
            <a:ext cx="864096" cy="605679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12BD0A2-9D85-F84D-ADE0-813BDDCB0F3E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1907704" y="3961646"/>
            <a:ext cx="864096" cy="51436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D2A9B62-8AE1-9642-B085-D9AC662D4729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1907704" y="4258620"/>
            <a:ext cx="835897" cy="1497484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F451DCD-E231-C140-9674-B00637A861A9}"/>
              </a:ext>
            </a:extLst>
          </p:cNvPr>
          <p:cNvCxnSpPr>
            <a:cxnSpLocks/>
            <a:stCxn id="13" idx="3"/>
            <a:endCxn id="14" idx="1"/>
          </p:cNvCxnSpPr>
          <p:nvPr/>
        </p:nvCxnSpPr>
        <p:spPr>
          <a:xfrm>
            <a:off x="4355976" y="3961646"/>
            <a:ext cx="504056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9029525-8325-6948-9242-A1B9C5984EC9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>
          <a:xfrm>
            <a:off x="6732240" y="3961646"/>
            <a:ext cx="504056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0102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27AFC-0AF6-F943-AC72-8FC760DDA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Service-oriented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1607B-8F93-D845-A10F-36DAE5C64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3D1346C-E8F4-0D48-ACCE-AC3FFBE32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11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C806B80-989C-124F-8BF7-FA9A50585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1484784"/>
            <a:ext cx="1440160" cy="674385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  <a:alpha val="50196"/>
            </a:schemeClr>
          </a:solidFill>
          <a:ln w="28575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 1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E49F451-352B-5A4F-AF69-35A93955C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846168"/>
            <a:ext cx="1440160" cy="674385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  <a:alpha val="50196"/>
            </a:schemeClr>
          </a:solidFill>
          <a:ln w="28575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 2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6EC7FF9-4122-4B48-9C01-08D73A162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4125626"/>
            <a:ext cx="1440160" cy="674385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  <a:alpha val="50196"/>
            </a:schemeClr>
          </a:solidFill>
          <a:ln w="28575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 3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C01CA66-4215-0D43-BDE4-BE3D13F01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5418911"/>
            <a:ext cx="1440160" cy="674385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  <a:alpha val="50196"/>
            </a:schemeClr>
          </a:solidFill>
          <a:ln w="28575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 …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E456382-3B0A-D94D-B95C-93CDEB97B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800" y="3465753"/>
            <a:ext cx="1584176" cy="991786"/>
          </a:xfrm>
          <a:prstGeom prst="roundRect">
            <a:avLst>
              <a:gd name="adj" fmla="val 3899"/>
            </a:avLst>
          </a:prstGeom>
          <a:solidFill>
            <a:srgbClr val="76D6FF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Web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Server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D8111DF-8367-2C43-BEC0-A9A65E95D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1872" y="3465753"/>
            <a:ext cx="1540367" cy="991786"/>
          </a:xfrm>
          <a:prstGeom prst="roundRect">
            <a:avLst>
              <a:gd name="adj" fmla="val 3899"/>
            </a:avLst>
          </a:prstGeom>
          <a:solidFill>
            <a:srgbClr val="76D6FF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Service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gateway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723C180-48E3-7044-A4A0-330B3F94DAD1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1907704" y="3183361"/>
            <a:ext cx="864096" cy="605679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7228757-BE0A-4146-83DE-CC478EE8E8AE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1907704" y="3961646"/>
            <a:ext cx="864096" cy="51436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CF61CE4-44F9-8842-9528-4FF279E1AC80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1907704" y="4258620"/>
            <a:ext cx="835897" cy="1497484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B75842D-145C-7445-A925-85810C10F85F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>
            <a:off x="4355976" y="3961646"/>
            <a:ext cx="835896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B0699A9-9B24-AE4B-A40B-9E751B0A3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0202" y="1607620"/>
            <a:ext cx="576065" cy="553217"/>
          </a:xfrm>
          <a:prstGeom prst="roundRect">
            <a:avLst>
              <a:gd name="adj" fmla="val 13021"/>
            </a:avLst>
          </a:prstGeom>
          <a:solidFill>
            <a:schemeClr val="tx2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S1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671BD47-9A12-DB44-B97E-88771D71B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0202" y="2350907"/>
            <a:ext cx="576065" cy="553217"/>
          </a:xfrm>
          <a:prstGeom prst="roundRect">
            <a:avLst>
              <a:gd name="adj" fmla="val 13021"/>
            </a:avLst>
          </a:prstGeom>
          <a:solidFill>
            <a:schemeClr val="tx2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S2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4FA7EB08-66B1-5142-9EB8-29BBEECD9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0202" y="3094194"/>
            <a:ext cx="576065" cy="553217"/>
          </a:xfrm>
          <a:prstGeom prst="roundRect">
            <a:avLst>
              <a:gd name="adj" fmla="val 13021"/>
            </a:avLst>
          </a:prstGeom>
          <a:solidFill>
            <a:schemeClr val="tx2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S3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0B2067E9-CE44-D147-994B-A5F9A0BEA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0202" y="3837481"/>
            <a:ext cx="576065" cy="553217"/>
          </a:xfrm>
          <a:prstGeom prst="roundRect">
            <a:avLst>
              <a:gd name="adj" fmla="val 13021"/>
            </a:avLst>
          </a:prstGeom>
          <a:solidFill>
            <a:schemeClr val="tx2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S4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A3792B4-0DC1-1043-A627-A9E6C0DA4B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0202" y="4580768"/>
            <a:ext cx="576065" cy="553217"/>
          </a:xfrm>
          <a:prstGeom prst="roundRect">
            <a:avLst>
              <a:gd name="adj" fmla="val 13021"/>
            </a:avLst>
          </a:prstGeom>
          <a:solidFill>
            <a:schemeClr val="tx2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S5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C1350348-B151-7043-A7E1-804ABE5BD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0202" y="5324055"/>
            <a:ext cx="576065" cy="553217"/>
          </a:xfrm>
          <a:prstGeom prst="roundRect">
            <a:avLst>
              <a:gd name="adj" fmla="val 13021"/>
            </a:avLst>
          </a:prstGeom>
          <a:solidFill>
            <a:schemeClr val="tx2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CBABF6A-DFD5-0B4F-A0BF-CF0C4FB052C6}"/>
              </a:ext>
            </a:extLst>
          </p:cNvPr>
          <p:cNvSpPr txBox="1"/>
          <p:nvPr/>
        </p:nvSpPr>
        <p:spPr>
          <a:xfrm>
            <a:off x="7524328" y="5991671"/>
            <a:ext cx="1226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Services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EE868D7-C9E3-8648-B9C9-2084366B4FA4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6728913" y="1884229"/>
            <a:ext cx="1211289" cy="1634236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E9D74E1-4C70-1846-B53D-DED355E51557}"/>
              </a:ext>
            </a:extLst>
          </p:cNvPr>
          <p:cNvCxnSpPr>
            <a:cxnSpLocks/>
            <a:endCxn id="24" idx="1"/>
          </p:cNvCxnSpPr>
          <p:nvPr/>
        </p:nvCxnSpPr>
        <p:spPr>
          <a:xfrm flipV="1">
            <a:off x="6730576" y="2627516"/>
            <a:ext cx="1209626" cy="1072563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85E1E7B-1312-F349-8932-77E7834D8AE0}"/>
              </a:ext>
            </a:extLst>
          </p:cNvPr>
          <p:cNvCxnSpPr>
            <a:cxnSpLocks/>
            <a:stCxn id="13" idx="3"/>
            <a:endCxn id="25" idx="1"/>
          </p:cNvCxnSpPr>
          <p:nvPr/>
        </p:nvCxnSpPr>
        <p:spPr>
          <a:xfrm flipV="1">
            <a:off x="6732239" y="3370803"/>
            <a:ext cx="1207963" cy="590843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AF918B7-304D-724B-BA0D-B94B97241942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6705467" y="4114090"/>
            <a:ext cx="1234735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A4DCB04-2680-8D4D-A4AD-A9E76D099C79}"/>
              </a:ext>
            </a:extLst>
          </p:cNvPr>
          <p:cNvCxnSpPr>
            <a:cxnSpLocks/>
            <a:endCxn id="27" idx="1"/>
          </p:cNvCxnSpPr>
          <p:nvPr/>
        </p:nvCxnSpPr>
        <p:spPr>
          <a:xfrm>
            <a:off x="6728913" y="4290995"/>
            <a:ext cx="1211289" cy="566382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50562E5-144B-0F42-9CEB-831BB82851CE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6705467" y="4413815"/>
            <a:ext cx="1234735" cy="1186849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47A0A10-96A1-5646-ABC9-0ECA5298A21A}"/>
              </a:ext>
            </a:extLst>
          </p:cNvPr>
          <p:cNvCxnSpPr>
            <a:cxnSpLocks/>
          </p:cNvCxnSpPr>
          <p:nvPr/>
        </p:nvCxnSpPr>
        <p:spPr>
          <a:xfrm>
            <a:off x="1907704" y="1821977"/>
            <a:ext cx="835897" cy="1698576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2687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9189E-BDBA-6440-BD04-2BF3C2039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0"/>
            <a:ext cx="3960440" cy="114727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VM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0C5A5-7C27-294A-A870-205F8B8DA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85BDC13-5700-6C4C-939F-6B954C33F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11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FC2BDAE-515A-A64A-B0D4-423D4A1F7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7351" y="3229302"/>
            <a:ext cx="1368152" cy="919778"/>
          </a:xfrm>
          <a:prstGeom prst="roundRect">
            <a:avLst>
              <a:gd name="adj" fmla="val 3899"/>
            </a:avLst>
          </a:prstGeom>
          <a:solidFill>
            <a:srgbClr val="76D6FF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Server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5D893B6-9AB5-A34D-BE63-563049097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7351" y="2060848"/>
            <a:ext cx="1368152" cy="919778"/>
          </a:xfrm>
          <a:prstGeom prst="roundRect">
            <a:avLst>
              <a:gd name="adj" fmla="val 3899"/>
            </a:avLst>
          </a:prstGeom>
          <a:solidFill>
            <a:schemeClr val="accent6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Application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650D574-1317-7D47-998E-7ABF0B5A27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1327" y="4437112"/>
            <a:ext cx="3816424" cy="541622"/>
          </a:xfrm>
          <a:prstGeom prst="roundRect">
            <a:avLst>
              <a:gd name="adj" fmla="val 3899"/>
            </a:avLst>
          </a:prstGeom>
          <a:solidFill>
            <a:srgbClr val="FFC000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Container manager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4FA08E2-5D31-BC4D-B585-01672841F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0614" y="5193863"/>
            <a:ext cx="3816424" cy="541622"/>
          </a:xfrm>
          <a:prstGeom prst="roundRect">
            <a:avLst>
              <a:gd name="adj" fmla="val 3899"/>
            </a:avLst>
          </a:prstGeom>
          <a:solidFill>
            <a:schemeClr val="accent3">
              <a:lumMod val="60000"/>
              <a:lumOff val="4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Host OS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5636023-7C48-E444-8F90-08EF28DC5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0614" y="5911714"/>
            <a:ext cx="3816424" cy="541622"/>
          </a:xfrm>
          <a:prstGeom prst="roundRect">
            <a:avLst>
              <a:gd name="adj" fmla="val 3899"/>
            </a:avLst>
          </a:prstGeom>
          <a:solidFill>
            <a:schemeClr val="accent3">
              <a:lumMod val="75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Server Hardware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55645A0-ACC3-EE4F-BCA7-85F999DEF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0614" y="1897430"/>
            <a:ext cx="1800913" cy="2395368"/>
          </a:xfrm>
          <a:prstGeom prst="roundRect">
            <a:avLst>
              <a:gd name="adj" fmla="val 3436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sysDash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3D07F47-2E16-B542-8728-D34E0501DB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7551" y="1916832"/>
            <a:ext cx="1800913" cy="2395368"/>
          </a:xfrm>
          <a:prstGeom prst="roundRect">
            <a:avLst>
              <a:gd name="adj" fmla="val 3436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sysDash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E7292A-8F47-504C-A606-08F3ECD12EDD}"/>
              </a:ext>
            </a:extLst>
          </p:cNvPr>
          <p:cNvSpPr txBox="1"/>
          <p:nvPr/>
        </p:nvSpPr>
        <p:spPr>
          <a:xfrm>
            <a:off x="4972111" y="1085835"/>
            <a:ext cx="16615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User 1</a:t>
            </a:r>
            <a:b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Container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D4DF06-7BC3-A44D-9F31-712A3FE9040B}"/>
              </a:ext>
            </a:extLst>
          </p:cNvPr>
          <p:cNvSpPr txBox="1"/>
          <p:nvPr/>
        </p:nvSpPr>
        <p:spPr>
          <a:xfrm>
            <a:off x="6978921" y="1085835"/>
            <a:ext cx="16615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User 2</a:t>
            </a:r>
            <a:b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Container 2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BFE1EAC-A5B2-9544-ACF7-209DE65B3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3575" y="3229302"/>
            <a:ext cx="1368152" cy="919778"/>
          </a:xfrm>
          <a:prstGeom prst="roundRect">
            <a:avLst>
              <a:gd name="adj" fmla="val 3899"/>
            </a:avLst>
          </a:prstGeom>
          <a:solidFill>
            <a:srgbClr val="76D6FF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Server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074ADE2-A88F-A846-87F8-C0EE293AB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3575" y="2060848"/>
            <a:ext cx="1368152" cy="919778"/>
          </a:xfrm>
          <a:prstGeom prst="roundRect">
            <a:avLst>
              <a:gd name="adj" fmla="val 3899"/>
            </a:avLst>
          </a:prstGeom>
          <a:solidFill>
            <a:schemeClr val="accent6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Application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13459B39-8DC2-634D-8E0A-CDD1F0208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855" y="2060848"/>
            <a:ext cx="1368152" cy="919778"/>
          </a:xfrm>
          <a:prstGeom prst="roundRect">
            <a:avLst>
              <a:gd name="adj" fmla="val 3899"/>
            </a:avLst>
          </a:prstGeom>
          <a:solidFill>
            <a:srgbClr val="76D6FF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Server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967E727-07EB-0644-860C-B4CF4A060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855" y="3229302"/>
            <a:ext cx="1368152" cy="919778"/>
          </a:xfrm>
          <a:prstGeom prst="roundRect">
            <a:avLst>
              <a:gd name="adj" fmla="val 3899"/>
            </a:avLst>
          </a:prstGeom>
          <a:solidFill>
            <a:schemeClr val="accent5">
              <a:lumMod val="40000"/>
              <a:lumOff val="6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Guest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OS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49C2AB61-85B2-014A-B95A-462E83062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831" y="4437112"/>
            <a:ext cx="3816424" cy="541622"/>
          </a:xfrm>
          <a:prstGeom prst="roundRect">
            <a:avLst>
              <a:gd name="adj" fmla="val 3899"/>
            </a:avLst>
          </a:prstGeom>
          <a:solidFill>
            <a:schemeClr val="accent4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Hypervisor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E5A521A-7351-D047-AC04-47CDAAB3CA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118" y="5193863"/>
            <a:ext cx="3816424" cy="541622"/>
          </a:xfrm>
          <a:prstGeom prst="roundRect">
            <a:avLst>
              <a:gd name="adj" fmla="val 3899"/>
            </a:avLst>
          </a:prstGeom>
          <a:solidFill>
            <a:schemeClr val="accent3">
              <a:lumMod val="60000"/>
              <a:lumOff val="4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Host OS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28B751C-95AB-D544-8E84-B1258B872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118" y="5911714"/>
            <a:ext cx="3816424" cy="541622"/>
          </a:xfrm>
          <a:prstGeom prst="roundRect">
            <a:avLst>
              <a:gd name="adj" fmla="val 3899"/>
            </a:avLst>
          </a:prstGeom>
          <a:solidFill>
            <a:schemeClr val="accent3">
              <a:lumMod val="75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Server Hardware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66CF5269-4E73-514A-A5EA-1547CDCDB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118" y="1897430"/>
            <a:ext cx="1800913" cy="2395368"/>
          </a:xfrm>
          <a:prstGeom prst="roundRect">
            <a:avLst>
              <a:gd name="adj" fmla="val 3436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sysDash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29B4B3DB-A4F9-D849-961A-8B9CF5B83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9792" y="2080250"/>
            <a:ext cx="1368152" cy="919778"/>
          </a:xfrm>
          <a:prstGeom prst="roundRect">
            <a:avLst>
              <a:gd name="adj" fmla="val 3899"/>
            </a:avLst>
          </a:prstGeom>
          <a:solidFill>
            <a:srgbClr val="76D6FF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Server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9AB0F91F-A654-AF40-B979-4A7A7CEC1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9792" y="3248704"/>
            <a:ext cx="1368152" cy="919778"/>
          </a:xfrm>
          <a:prstGeom prst="roundRect">
            <a:avLst>
              <a:gd name="adj" fmla="val 3899"/>
            </a:avLst>
          </a:prstGeom>
          <a:solidFill>
            <a:schemeClr val="accent5">
              <a:lumMod val="40000"/>
              <a:lumOff val="6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Guest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OS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7651534B-849C-2044-86F7-FDD7A2930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3055" y="1916832"/>
            <a:ext cx="1800913" cy="2395368"/>
          </a:xfrm>
          <a:prstGeom prst="roundRect">
            <a:avLst>
              <a:gd name="adj" fmla="val 3436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sysDash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0A0AB8D-F128-B74A-9435-751BF8C29D25}"/>
              </a:ext>
            </a:extLst>
          </p:cNvPr>
          <p:cNvSpPr txBox="1"/>
          <p:nvPr/>
        </p:nvSpPr>
        <p:spPr>
          <a:xfrm>
            <a:off x="538839" y="1085835"/>
            <a:ext cx="15990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Virtual </a:t>
            </a:r>
            <a:b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 server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B145D6-6131-DE44-BA23-281246691EDA}"/>
              </a:ext>
            </a:extLst>
          </p:cNvPr>
          <p:cNvSpPr txBox="1"/>
          <p:nvPr/>
        </p:nvSpPr>
        <p:spPr>
          <a:xfrm>
            <a:off x="2542827" y="1085835"/>
            <a:ext cx="16047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Virtual </a:t>
            </a:r>
            <a:b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mail server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D9AD85-1A41-9741-A728-A87742E9D9D0}"/>
              </a:ext>
            </a:extLst>
          </p:cNvPr>
          <p:cNvCxnSpPr>
            <a:cxnSpLocks/>
          </p:cNvCxnSpPr>
          <p:nvPr/>
        </p:nvCxnSpPr>
        <p:spPr>
          <a:xfrm>
            <a:off x="4644008" y="1085835"/>
            <a:ext cx="0" cy="5434028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>
            <a:extLst>
              <a:ext uri="{FF2B5EF4-FFF2-40B4-BE49-F238E27FC236}">
                <a16:creationId xmlns:a16="http://schemas.microsoft.com/office/drawing/2014/main" id="{A146C5CA-887E-A640-B8BE-B3037814955C}"/>
              </a:ext>
            </a:extLst>
          </p:cNvPr>
          <p:cNvSpPr txBox="1">
            <a:spLocks/>
          </p:cNvSpPr>
          <p:nvPr/>
        </p:nvSpPr>
        <p:spPr bwMode="auto">
          <a:xfrm>
            <a:off x="4891518" y="99651"/>
            <a:ext cx="3680018" cy="949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 dirty="0">
                <a:solidFill>
                  <a:schemeClr val="tx2"/>
                </a:solidFill>
              </a:rPr>
              <a:t>Container</a:t>
            </a:r>
          </a:p>
        </p:txBody>
      </p:sp>
    </p:spTree>
    <p:extLst>
      <p:ext uri="{BB962C8B-B14F-4D97-AF65-F5344CB8AC3E}">
        <p14:creationId xmlns:p14="http://schemas.microsoft.com/office/powerpoint/2010/main" val="2342226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9189E-BDBA-6440-BD04-2BF3C2039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49995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Everything as a service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0C5A5-7C27-294A-A870-205F8B8DA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85BDC13-5700-6C4C-939F-6B954C33F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11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C4BF621-0910-7B46-BA5F-6D3852C8A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9792" y="4010347"/>
            <a:ext cx="4065806" cy="1081431"/>
          </a:xfrm>
          <a:prstGeom prst="roundRect">
            <a:avLst>
              <a:gd name="adj" fmla="val 3899"/>
            </a:avLst>
          </a:prstGeom>
          <a:solidFill>
            <a:srgbClr val="00B0F0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Infrastructure as a service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(IaaS)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993333B-8AF2-A747-9EB7-BEBA8627E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505" y="5303583"/>
            <a:ext cx="4065806" cy="1077745"/>
          </a:xfrm>
          <a:prstGeom prst="roundRect">
            <a:avLst>
              <a:gd name="adj" fmla="val 3899"/>
            </a:avLst>
          </a:prstGeom>
          <a:solidFill>
            <a:schemeClr val="accent3">
              <a:lumMod val="75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Cloud data center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0A5B95-DDE5-8A48-B0B4-E08EDAF2E502}"/>
              </a:ext>
            </a:extLst>
          </p:cNvPr>
          <p:cNvSpPr txBox="1"/>
          <p:nvPr/>
        </p:nvSpPr>
        <p:spPr>
          <a:xfrm>
            <a:off x="277012" y="1556792"/>
            <a:ext cx="2224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 </a:t>
            </a:r>
            <a:b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editing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880652-CF07-F846-8542-8EDF597FA6C4}"/>
              </a:ext>
            </a:extLst>
          </p:cNvPr>
          <p:cNvSpPr txBox="1"/>
          <p:nvPr/>
        </p:nvSpPr>
        <p:spPr>
          <a:xfrm>
            <a:off x="6938788" y="1492296"/>
            <a:ext cx="18776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Logistics </a:t>
            </a:r>
            <a:b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B6EA08-BFA5-9D48-81EA-F7C2A27DFBAF}"/>
              </a:ext>
            </a:extLst>
          </p:cNvPr>
          <p:cNvSpPr txBox="1"/>
          <p:nvPr/>
        </p:nvSpPr>
        <p:spPr>
          <a:xfrm>
            <a:off x="6765598" y="4125170"/>
            <a:ext cx="2224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Computing Virtualization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0FD596D-8C75-654F-BDF6-D66AAC049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505" y="2717112"/>
            <a:ext cx="4065806" cy="1081431"/>
          </a:xfrm>
          <a:prstGeom prst="roundRect">
            <a:avLst>
              <a:gd name="adj" fmla="val 3899"/>
            </a:avLst>
          </a:prstGeom>
          <a:solidFill>
            <a:schemeClr val="tx2">
              <a:lumMod val="40000"/>
              <a:lumOff val="6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Platform as a service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(PaaS)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5C214BE-61D9-494C-87B4-342E1D1B1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9792" y="1423877"/>
            <a:ext cx="4065806" cy="1081431"/>
          </a:xfrm>
          <a:prstGeom prst="roundRect">
            <a:avLst>
              <a:gd name="adj" fmla="val 3899"/>
            </a:avLst>
          </a:prstGeom>
          <a:solidFill>
            <a:srgbClr val="FFD579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Software as a service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(SaaS)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A60299-C367-2545-AE6B-DA38A2D2ED56}"/>
              </a:ext>
            </a:extLst>
          </p:cNvPr>
          <p:cNvSpPr txBox="1"/>
          <p:nvPr/>
        </p:nvSpPr>
        <p:spPr>
          <a:xfrm>
            <a:off x="277012" y="2732727"/>
            <a:ext cx="22240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Cloud management </a:t>
            </a:r>
            <a:b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59EB65-60AB-EF4F-A5C8-7CE1ABAAF2AF}"/>
              </a:ext>
            </a:extLst>
          </p:cNvPr>
          <p:cNvSpPr txBox="1"/>
          <p:nvPr/>
        </p:nvSpPr>
        <p:spPr>
          <a:xfrm>
            <a:off x="277012" y="4077072"/>
            <a:ext cx="2224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Storage Network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BD30EE8-ABBD-6843-8BB8-3185A49CD0CC}"/>
              </a:ext>
            </a:extLst>
          </p:cNvPr>
          <p:cNvSpPr txBox="1"/>
          <p:nvPr/>
        </p:nvSpPr>
        <p:spPr>
          <a:xfrm>
            <a:off x="6936096" y="2649470"/>
            <a:ext cx="18830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Database</a:t>
            </a:r>
          </a:p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Software </a:t>
            </a:r>
            <a:b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</a:p>
        </p:txBody>
      </p:sp>
    </p:spTree>
    <p:extLst>
      <p:ext uri="{BB962C8B-B14F-4D97-AF65-F5344CB8AC3E}">
        <p14:creationId xmlns:p14="http://schemas.microsoft.com/office/powerpoint/2010/main" val="2748612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82BF6-CA49-0940-8E3D-111BA6C3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/>
              <a:t>1   2020/09/15   </a:t>
            </a:r>
            <a:r>
              <a:rPr lang="zh-TW" altLang="en-US" sz="2400" dirty="0"/>
              <a:t>軟體工程概論 </a:t>
            </a:r>
            <a:r>
              <a:rPr lang="en-US" altLang="zh-TW" sz="2200" dirty="0"/>
              <a:t>(</a:t>
            </a:r>
            <a:r>
              <a:rPr lang="en-US" sz="2200" dirty="0"/>
              <a:t>Introduction to Software Engineering)</a:t>
            </a:r>
          </a:p>
          <a:p>
            <a:pPr marL="0" indent="0">
              <a:buNone/>
            </a:pPr>
            <a:r>
              <a:rPr lang="en-US" sz="2400" dirty="0"/>
              <a:t>2   2020/09/22   </a:t>
            </a:r>
            <a:r>
              <a:rPr lang="zh-TW" altLang="en-US" sz="2400" dirty="0"/>
              <a:t>軟體產品與專案管理：</a:t>
            </a:r>
            <a:r>
              <a:rPr lang="zh-TW" altLang="en-US" sz="2200" dirty="0"/>
              <a:t>軟體產品管理，原型設計 </a:t>
            </a:r>
            <a:r>
              <a:rPr lang="en-US" altLang="zh-TW" sz="2200" dirty="0"/>
              <a:t> </a:t>
            </a:r>
            <a:br>
              <a:rPr lang="en-US" altLang="zh-TW" sz="2400" dirty="0"/>
            </a:br>
            <a:r>
              <a:rPr lang="en-US" altLang="zh-TW" sz="2200" dirty="0"/>
              <a:t>                               (</a:t>
            </a:r>
            <a:r>
              <a:rPr lang="en-US" sz="2200" dirty="0"/>
              <a:t>Software Products and Project Management: </a:t>
            </a:r>
            <a:br>
              <a:rPr lang="en-US" sz="2200" dirty="0"/>
            </a:br>
            <a:r>
              <a:rPr lang="en-US" sz="2200" dirty="0"/>
              <a:t>                                 Software product management and prototyping)</a:t>
            </a:r>
          </a:p>
          <a:p>
            <a:pPr marL="0" indent="0">
              <a:buNone/>
            </a:pPr>
            <a:r>
              <a:rPr lang="en-US" sz="2400" dirty="0"/>
              <a:t>3   2020/09/29   </a:t>
            </a:r>
            <a:r>
              <a:rPr lang="zh-TW" altLang="en-US" sz="2400" dirty="0"/>
              <a:t>敏捷軟體工程：</a:t>
            </a:r>
            <a:r>
              <a:rPr lang="zh-TW" altLang="en-US" sz="2200" dirty="0"/>
              <a:t>敏捷方法、</a:t>
            </a:r>
            <a:r>
              <a:rPr lang="en-US" sz="2200" dirty="0"/>
              <a:t>Scrum、</a:t>
            </a:r>
            <a:r>
              <a:rPr lang="zh-TW" altLang="en-US" sz="2200" dirty="0"/>
              <a:t>極限程式設計</a:t>
            </a:r>
            <a:r>
              <a:rPr lang="en-US" altLang="zh-TW" sz="2200" dirty="0"/>
              <a:t> </a:t>
            </a:r>
            <a:br>
              <a:rPr lang="en-US" altLang="zh-TW" sz="2000" dirty="0"/>
            </a:br>
            <a:r>
              <a:rPr lang="en-US" altLang="zh-TW" sz="2000" dirty="0"/>
              <a:t>                                  </a:t>
            </a:r>
            <a:r>
              <a:rPr lang="zh-TW" altLang="en-US" sz="2400" dirty="0"/>
              <a:t> </a:t>
            </a:r>
            <a:r>
              <a:rPr lang="en-US" altLang="zh-TW" sz="2200" dirty="0"/>
              <a:t>(</a:t>
            </a:r>
            <a:r>
              <a:rPr lang="en-US" sz="2200" dirty="0"/>
              <a:t>Agile Software Engineering:  Agile methods, Scrum, </a:t>
            </a:r>
            <a:br>
              <a:rPr lang="en-US" sz="2200" dirty="0"/>
            </a:br>
            <a:r>
              <a:rPr lang="en-US" sz="2200" dirty="0"/>
              <a:t>                                  and Extreme Programming)</a:t>
            </a:r>
          </a:p>
          <a:p>
            <a:pPr marL="0" indent="0">
              <a:buNone/>
            </a:pPr>
            <a:r>
              <a:rPr lang="en-US" sz="2400" dirty="0"/>
              <a:t>4   2020/10/06   </a:t>
            </a:r>
            <a:r>
              <a:rPr lang="zh-TW" altLang="en-US" sz="2400" dirty="0"/>
              <a:t>功能、場景和故事</a:t>
            </a:r>
            <a:r>
              <a:rPr lang="zh-TW" altLang="en-US" sz="2200" dirty="0"/>
              <a:t> </a:t>
            </a:r>
            <a:r>
              <a:rPr lang="en-US" altLang="zh-TW" sz="2200" dirty="0"/>
              <a:t>(</a:t>
            </a:r>
            <a:r>
              <a:rPr lang="en-US" sz="2200" dirty="0"/>
              <a:t>Features, Scenarios, and Stories)</a:t>
            </a:r>
          </a:p>
          <a:p>
            <a:pPr marL="0" indent="0">
              <a:buNone/>
            </a:pPr>
            <a:r>
              <a:rPr lang="en-US" sz="2400" dirty="0"/>
              <a:t>5   2020/10/13   </a:t>
            </a:r>
            <a:r>
              <a:rPr lang="zh-TW" altLang="en-US" sz="2400" dirty="0"/>
              <a:t>軟體架構：</a:t>
            </a:r>
            <a:r>
              <a:rPr lang="zh-TW" altLang="en-US" sz="2200" dirty="0"/>
              <a:t>架構設計、系統分解、分散式架構</a:t>
            </a:r>
            <a:br>
              <a:rPr lang="en-US" altLang="zh-TW" sz="2000" dirty="0"/>
            </a:br>
            <a:r>
              <a:rPr lang="en-US" altLang="zh-TW" sz="2000" dirty="0"/>
              <a:t>                                    </a:t>
            </a:r>
            <a:r>
              <a:rPr lang="en-US" altLang="zh-TW" sz="2200" dirty="0"/>
              <a:t>(</a:t>
            </a:r>
            <a:r>
              <a:rPr lang="en-US" sz="2200" dirty="0"/>
              <a:t>Software Architecture: Architectural design, </a:t>
            </a:r>
            <a:br>
              <a:rPr lang="en-US" sz="2200" dirty="0"/>
            </a:br>
            <a:r>
              <a:rPr lang="en-US" sz="2200" dirty="0"/>
              <a:t>                                  System decomposition, and Distribution architecture)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6   2020/10/20  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</a:rPr>
              <a:t>軟體工程個案研究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I </a:t>
            </a:r>
            <a:br>
              <a:rPr lang="en-US" sz="24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                              (Case Study on Software Engineering I)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6F75CD-B593-224B-8AC9-E30D7E9A7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0DF8FA-EA10-5A4B-BCA5-6EE87D30A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93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9189E-BDBA-6440-BD04-2BF3C2039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49995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Software as a service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0C5A5-7C27-294A-A870-205F8B8DA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85BDC13-5700-6C4C-939F-6B954C33F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11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4E86622-7958-454E-A564-9F8F03167032}"/>
              </a:ext>
            </a:extLst>
          </p:cNvPr>
          <p:cNvSpPr/>
          <p:nvPr/>
        </p:nvSpPr>
        <p:spPr>
          <a:xfrm>
            <a:off x="2771800" y="3647865"/>
            <a:ext cx="5472608" cy="2088232"/>
          </a:xfrm>
          <a:custGeom>
            <a:avLst/>
            <a:gdLst>
              <a:gd name="connsiteX0" fmla="*/ 104172 w 3900668"/>
              <a:gd name="connsiteY0" fmla="*/ 798653 h 2407534"/>
              <a:gd name="connsiteX1" fmla="*/ 0 w 3900668"/>
              <a:gd name="connsiteY1" fmla="*/ 2407534 h 2407534"/>
              <a:gd name="connsiteX2" fmla="*/ 3900668 w 3900668"/>
              <a:gd name="connsiteY2" fmla="*/ 2372810 h 2407534"/>
              <a:gd name="connsiteX3" fmla="*/ 3541853 w 3900668"/>
              <a:gd name="connsiteY3" fmla="*/ 775504 h 2407534"/>
              <a:gd name="connsiteX4" fmla="*/ 2060294 w 3900668"/>
              <a:gd name="connsiteY4" fmla="*/ 0 h 2407534"/>
              <a:gd name="connsiteX5" fmla="*/ 104172 w 3900668"/>
              <a:gd name="connsiteY5" fmla="*/ 798653 h 2407534"/>
              <a:gd name="connsiteX0" fmla="*/ 104172 w 3900668"/>
              <a:gd name="connsiteY0" fmla="*/ 1146139 h 2755020"/>
              <a:gd name="connsiteX1" fmla="*/ 0 w 3900668"/>
              <a:gd name="connsiteY1" fmla="*/ 2755020 h 2755020"/>
              <a:gd name="connsiteX2" fmla="*/ 3900668 w 3900668"/>
              <a:gd name="connsiteY2" fmla="*/ 2720296 h 2755020"/>
              <a:gd name="connsiteX3" fmla="*/ 3541853 w 3900668"/>
              <a:gd name="connsiteY3" fmla="*/ 1122990 h 2755020"/>
              <a:gd name="connsiteX4" fmla="*/ 2060294 w 3900668"/>
              <a:gd name="connsiteY4" fmla="*/ 347486 h 2755020"/>
              <a:gd name="connsiteX5" fmla="*/ 104172 w 3900668"/>
              <a:gd name="connsiteY5" fmla="*/ 1146139 h 2755020"/>
              <a:gd name="connsiteX0" fmla="*/ 104172 w 3900668"/>
              <a:gd name="connsiteY0" fmla="*/ 1396284 h 3005165"/>
              <a:gd name="connsiteX1" fmla="*/ 0 w 3900668"/>
              <a:gd name="connsiteY1" fmla="*/ 3005165 h 3005165"/>
              <a:gd name="connsiteX2" fmla="*/ 3900668 w 3900668"/>
              <a:gd name="connsiteY2" fmla="*/ 2970441 h 3005165"/>
              <a:gd name="connsiteX3" fmla="*/ 3541853 w 3900668"/>
              <a:gd name="connsiteY3" fmla="*/ 1373135 h 3005165"/>
              <a:gd name="connsiteX4" fmla="*/ 2060294 w 3900668"/>
              <a:gd name="connsiteY4" fmla="*/ 597631 h 3005165"/>
              <a:gd name="connsiteX5" fmla="*/ 104172 w 3900668"/>
              <a:gd name="connsiteY5" fmla="*/ 1396284 h 3005165"/>
              <a:gd name="connsiteX0" fmla="*/ 104172 w 3900668"/>
              <a:gd name="connsiteY0" fmla="*/ 1391247 h 3000128"/>
              <a:gd name="connsiteX1" fmla="*/ 0 w 3900668"/>
              <a:gd name="connsiteY1" fmla="*/ 3000128 h 3000128"/>
              <a:gd name="connsiteX2" fmla="*/ 3900668 w 3900668"/>
              <a:gd name="connsiteY2" fmla="*/ 2965404 h 3000128"/>
              <a:gd name="connsiteX3" fmla="*/ 3541853 w 3900668"/>
              <a:gd name="connsiteY3" fmla="*/ 1368098 h 3000128"/>
              <a:gd name="connsiteX4" fmla="*/ 2060294 w 3900668"/>
              <a:gd name="connsiteY4" fmla="*/ 592594 h 3000128"/>
              <a:gd name="connsiteX5" fmla="*/ 104172 w 3900668"/>
              <a:gd name="connsiteY5" fmla="*/ 1391247 h 3000128"/>
              <a:gd name="connsiteX0" fmla="*/ 764501 w 4560997"/>
              <a:gd name="connsiteY0" fmla="*/ 1391247 h 3000128"/>
              <a:gd name="connsiteX1" fmla="*/ 660329 w 4560997"/>
              <a:gd name="connsiteY1" fmla="*/ 3000128 h 3000128"/>
              <a:gd name="connsiteX2" fmla="*/ 4560997 w 4560997"/>
              <a:gd name="connsiteY2" fmla="*/ 2965404 h 3000128"/>
              <a:gd name="connsiteX3" fmla="*/ 4202182 w 4560997"/>
              <a:gd name="connsiteY3" fmla="*/ 1368098 h 3000128"/>
              <a:gd name="connsiteX4" fmla="*/ 2720623 w 4560997"/>
              <a:gd name="connsiteY4" fmla="*/ 592594 h 3000128"/>
              <a:gd name="connsiteX5" fmla="*/ 764501 w 4560997"/>
              <a:gd name="connsiteY5" fmla="*/ 1391247 h 3000128"/>
              <a:gd name="connsiteX0" fmla="*/ 802770 w 4599266"/>
              <a:gd name="connsiteY0" fmla="*/ 1391247 h 3000128"/>
              <a:gd name="connsiteX1" fmla="*/ 698598 w 4599266"/>
              <a:gd name="connsiteY1" fmla="*/ 3000128 h 3000128"/>
              <a:gd name="connsiteX2" fmla="*/ 4599266 w 4599266"/>
              <a:gd name="connsiteY2" fmla="*/ 2965404 h 3000128"/>
              <a:gd name="connsiteX3" fmla="*/ 4240451 w 4599266"/>
              <a:gd name="connsiteY3" fmla="*/ 1368098 h 3000128"/>
              <a:gd name="connsiteX4" fmla="*/ 2758892 w 4599266"/>
              <a:gd name="connsiteY4" fmla="*/ 592594 h 3000128"/>
              <a:gd name="connsiteX5" fmla="*/ 802770 w 4599266"/>
              <a:gd name="connsiteY5" fmla="*/ 1391247 h 3000128"/>
              <a:gd name="connsiteX0" fmla="*/ 807912 w 4604408"/>
              <a:gd name="connsiteY0" fmla="*/ 1391247 h 3000128"/>
              <a:gd name="connsiteX1" fmla="*/ 703740 w 4604408"/>
              <a:gd name="connsiteY1" fmla="*/ 3000128 h 3000128"/>
              <a:gd name="connsiteX2" fmla="*/ 4604408 w 4604408"/>
              <a:gd name="connsiteY2" fmla="*/ 2965404 h 3000128"/>
              <a:gd name="connsiteX3" fmla="*/ 4245593 w 4604408"/>
              <a:gd name="connsiteY3" fmla="*/ 1368098 h 3000128"/>
              <a:gd name="connsiteX4" fmla="*/ 2764034 w 4604408"/>
              <a:gd name="connsiteY4" fmla="*/ 592594 h 3000128"/>
              <a:gd name="connsiteX5" fmla="*/ 807912 w 4604408"/>
              <a:gd name="connsiteY5" fmla="*/ 1391247 h 3000128"/>
              <a:gd name="connsiteX0" fmla="*/ 869950 w 4666446"/>
              <a:gd name="connsiteY0" fmla="*/ 1391247 h 3000128"/>
              <a:gd name="connsiteX1" fmla="*/ 765778 w 4666446"/>
              <a:gd name="connsiteY1" fmla="*/ 3000128 h 3000128"/>
              <a:gd name="connsiteX2" fmla="*/ 4666446 w 4666446"/>
              <a:gd name="connsiteY2" fmla="*/ 2965404 h 3000128"/>
              <a:gd name="connsiteX3" fmla="*/ 4307631 w 4666446"/>
              <a:gd name="connsiteY3" fmla="*/ 1368098 h 3000128"/>
              <a:gd name="connsiteX4" fmla="*/ 2826072 w 4666446"/>
              <a:gd name="connsiteY4" fmla="*/ 592594 h 3000128"/>
              <a:gd name="connsiteX5" fmla="*/ 869950 w 4666446"/>
              <a:gd name="connsiteY5" fmla="*/ 1391247 h 3000128"/>
              <a:gd name="connsiteX0" fmla="*/ 783328 w 4579824"/>
              <a:gd name="connsiteY0" fmla="*/ 1391247 h 3000128"/>
              <a:gd name="connsiteX1" fmla="*/ 679156 w 4579824"/>
              <a:gd name="connsiteY1" fmla="*/ 3000128 h 3000128"/>
              <a:gd name="connsiteX2" fmla="*/ 4579824 w 4579824"/>
              <a:gd name="connsiteY2" fmla="*/ 2965404 h 3000128"/>
              <a:gd name="connsiteX3" fmla="*/ 4221009 w 4579824"/>
              <a:gd name="connsiteY3" fmla="*/ 1368098 h 3000128"/>
              <a:gd name="connsiteX4" fmla="*/ 2739450 w 4579824"/>
              <a:gd name="connsiteY4" fmla="*/ 592594 h 3000128"/>
              <a:gd name="connsiteX5" fmla="*/ 783328 w 4579824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841325"/>
              <a:gd name="connsiteY0" fmla="*/ 1391247 h 3000128"/>
              <a:gd name="connsiteX1" fmla="*/ 700882 w 4841325"/>
              <a:gd name="connsiteY1" fmla="*/ 3000128 h 3000128"/>
              <a:gd name="connsiteX2" fmla="*/ 4601550 w 4841325"/>
              <a:gd name="connsiteY2" fmla="*/ 2965404 h 3000128"/>
              <a:gd name="connsiteX3" fmla="*/ 4242735 w 4841325"/>
              <a:gd name="connsiteY3" fmla="*/ 1368098 h 3000128"/>
              <a:gd name="connsiteX4" fmla="*/ 2761176 w 4841325"/>
              <a:gd name="connsiteY4" fmla="*/ 592594 h 3000128"/>
              <a:gd name="connsiteX5" fmla="*/ 805054 w 4841325"/>
              <a:gd name="connsiteY5" fmla="*/ 1391247 h 3000128"/>
              <a:gd name="connsiteX0" fmla="*/ 805054 w 5231855"/>
              <a:gd name="connsiteY0" fmla="*/ 1391247 h 3000128"/>
              <a:gd name="connsiteX1" fmla="*/ 700882 w 5231855"/>
              <a:gd name="connsiteY1" fmla="*/ 3000128 h 3000128"/>
              <a:gd name="connsiteX2" fmla="*/ 4601550 w 5231855"/>
              <a:gd name="connsiteY2" fmla="*/ 2965404 h 3000128"/>
              <a:gd name="connsiteX3" fmla="*/ 4242735 w 5231855"/>
              <a:gd name="connsiteY3" fmla="*/ 1368098 h 3000128"/>
              <a:gd name="connsiteX4" fmla="*/ 2761176 w 5231855"/>
              <a:gd name="connsiteY4" fmla="*/ 592594 h 3000128"/>
              <a:gd name="connsiteX5" fmla="*/ 805054 w 5231855"/>
              <a:gd name="connsiteY5" fmla="*/ 1391247 h 3000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31855" h="3000128">
                <a:moveTo>
                  <a:pt x="805054" y="1391247"/>
                </a:moveTo>
                <a:cubicBezTo>
                  <a:pt x="261044" y="1267784"/>
                  <a:pt x="-641781" y="2544857"/>
                  <a:pt x="700882" y="3000128"/>
                </a:cubicBezTo>
                <a:lnTo>
                  <a:pt x="4601550" y="2965404"/>
                </a:lnTo>
                <a:cubicBezTo>
                  <a:pt x="5558390" y="2826509"/>
                  <a:pt x="5415636" y="1344948"/>
                  <a:pt x="4242735" y="1368098"/>
                </a:cubicBezTo>
                <a:cubicBezTo>
                  <a:pt x="4397064" y="785505"/>
                  <a:pt x="3648569" y="-5432"/>
                  <a:pt x="2761176" y="592594"/>
                </a:cubicBezTo>
                <a:cubicBezTo>
                  <a:pt x="2155434" y="-425977"/>
                  <a:pt x="484822" y="-113462"/>
                  <a:pt x="805054" y="139124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</a:endParaRPr>
          </a:p>
          <a:p>
            <a:pPr algn="ctr"/>
            <a:endParaRPr lang="en-US" sz="3200" b="1" dirty="0">
              <a:solidFill>
                <a:srgbClr val="C00000"/>
              </a:solidFill>
            </a:endParaRPr>
          </a:p>
          <a:p>
            <a:pPr algn="ctr"/>
            <a:r>
              <a:rPr lang="en-US" sz="3200" b="1" dirty="0">
                <a:solidFill>
                  <a:srgbClr val="C00000"/>
                </a:solidFill>
              </a:rPr>
              <a:t>Cloud Infrastructure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D5362C-4E30-F145-BB0F-0B69EF4C91A7}"/>
              </a:ext>
            </a:extLst>
          </p:cNvPr>
          <p:cNvSpPr txBox="1"/>
          <p:nvPr/>
        </p:nvSpPr>
        <p:spPr>
          <a:xfrm>
            <a:off x="57557" y="4616480"/>
            <a:ext cx="2664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Cloud </a:t>
            </a:r>
            <a:b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BF91EB-D624-2446-AD23-6D01AA0714CF}"/>
              </a:ext>
            </a:extLst>
          </p:cNvPr>
          <p:cNvSpPr txBox="1"/>
          <p:nvPr/>
        </p:nvSpPr>
        <p:spPr>
          <a:xfrm>
            <a:off x="169640" y="3153036"/>
            <a:ext cx="2592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Software </a:t>
            </a:r>
            <a:b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6E7849-E569-CD46-8B92-BAB959CC73C3}"/>
              </a:ext>
            </a:extLst>
          </p:cNvPr>
          <p:cNvSpPr txBox="1"/>
          <p:nvPr/>
        </p:nvSpPr>
        <p:spPr>
          <a:xfrm>
            <a:off x="89489" y="1616636"/>
            <a:ext cx="29008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Software customers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2665BFB-0A2B-B047-88B1-DA119784E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912" y="3068960"/>
            <a:ext cx="3600400" cy="1010953"/>
          </a:xfrm>
          <a:prstGeom prst="roundRect">
            <a:avLst>
              <a:gd name="adj" fmla="val 3899"/>
            </a:avLst>
          </a:prstGeom>
          <a:solidFill>
            <a:srgbClr val="FFD579"/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Software services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14F6028-7812-9D4E-A2EA-F4CDF698A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856" y="1868641"/>
            <a:ext cx="504056" cy="480239"/>
          </a:xfrm>
          <a:prstGeom prst="roundRect">
            <a:avLst>
              <a:gd name="adj" fmla="val 3899"/>
            </a:avLst>
          </a:prstGeom>
          <a:solidFill>
            <a:srgbClr val="FDEADA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8056D21-C9B0-B14E-9675-C61925BC3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7959" y="1868641"/>
            <a:ext cx="504056" cy="480239"/>
          </a:xfrm>
          <a:prstGeom prst="roundRect">
            <a:avLst>
              <a:gd name="adj" fmla="val 3899"/>
            </a:avLst>
          </a:prstGeom>
          <a:solidFill>
            <a:srgbClr val="FDEADA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466D557-6D52-484C-9CFE-7EADCE740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0062" y="1868641"/>
            <a:ext cx="504056" cy="480239"/>
          </a:xfrm>
          <a:prstGeom prst="roundRect">
            <a:avLst>
              <a:gd name="adj" fmla="val 3899"/>
            </a:avLst>
          </a:prstGeom>
          <a:solidFill>
            <a:srgbClr val="FDEADA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329F139-09C1-734F-9FC8-CBBBE12E2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2165" y="1868641"/>
            <a:ext cx="504056" cy="480239"/>
          </a:xfrm>
          <a:prstGeom prst="roundRect">
            <a:avLst>
              <a:gd name="adj" fmla="val 3899"/>
            </a:avLst>
          </a:prstGeom>
          <a:solidFill>
            <a:srgbClr val="FDEADA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DF86182-66D3-1143-9BDE-355D142D4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268" y="1868641"/>
            <a:ext cx="504056" cy="480239"/>
          </a:xfrm>
          <a:prstGeom prst="roundRect">
            <a:avLst>
              <a:gd name="adj" fmla="val 3899"/>
            </a:avLst>
          </a:prstGeom>
          <a:solidFill>
            <a:srgbClr val="FDEADA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BCE23D12-AFCD-0643-9A4E-60794D7DA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6369" y="1868641"/>
            <a:ext cx="504056" cy="480239"/>
          </a:xfrm>
          <a:prstGeom prst="roundRect">
            <a:avLst>
              <a:gd name="adj" fmla="val 3899"/>
            </a:avLst>
          </a:prstGeom>
          <a:solidFill>
            <a:srgbClr val="FDEADA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D37ABD4-F3E9-BA40-AFCE-AD81673F63DE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3527884" y="2348880"/>
            <a:ext cx="560075" cy="72008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B627AAA-91B9-6041-BB30-65344C24D7C8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4339987" y="2348880"/>
            <a:ext cx="252028" cy="72008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164A022-AB40-074C-A6A9-D07A47176672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5152090" y="2348880"/>
            <a:ext cx="0" cy="72008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B999A84-5BC6-5248-B138-E4606EDD96A9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5964193" y="2348880"/>
            <a:ext cx="0" cy="72008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C3CB9CB-3FE5-B74E-BCCF-FA2B4F2BC8FD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6524268" y="2348880"/>
            <a:ext cx="252028" cy="72008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C0FD8E9-89DD-2248-B722-D95B4328CDCB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6975475" y="2348880"/>
            <a:ext cx="612922" cy="72008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3678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altLang="zh-TW" sz="9000" dirty="0">
                <a:solidFill>
                  <a:srgbClr val="C00000"/>
                </a:solidFill>
              </a:rPr>
              <a:t>Cloud Computing </a:t>
            </a:r>
            <a:br>
              <a:rPr lang="en-US" altLang="zh-TW" sz="9000" dirty="0">
                <a:solidFill>
                  <a:srgbClr val="C00000"/>
                </a:solidFill>
              </a:rPr>
            </a:br>
            <a:r>
              <a:rPr lang="en-US" altLang="zh-TW" sz="9000" dirty="0">
                <a:solidFill>
                  <a:srgbClr val="C00000"/>
                </a:solidFill>
              </a:rPr>
              <a:t>and </a:t>
            </a:r>
            <a:br>
              <a:rPr lang="en-US" altLang="zh-TW" sz="9000" dirty="0">
                <a:solidFill>
                  <a:srgbClr val="C00000"/>
                </a:solidFill>
              </a:rPr>
            </a:br>
            <a:r>
              <a:rPr lang="en-US" altLang="zh-TW" sz="9000" dirty="0">
                <a:solidFill>
                  <a:srgbClr val="C00000"/>
                </a:solidFill>
              </a:rPr>
              <a:t>Cloud Software Architecture</a:t>
            </a:r>
            <a:endParaRPr lang="zh-TW" altLang="en-US" sz="6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9360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5A5D8-1366-7F4E-8684-40F571C5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9300"/>
          </a:xfrm>
        </p:spPr>
        <p:txBody>
          <a:bodyPr/>
          <a:lstStyle/>
          <a:p>
            <a:r>
              <a:rPr lang="en-US" sz="5400" dirty="0">
                <a:solidFill>
                  <a:schemeClr val="tx2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8173C-66A3-264E-94CB-06DA62308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07095"/>
            <a:ext cx="8712968" cy="5030217"/>
          </a:xfrm>
        </p:spPr>
        <p:txBody>
          <a:bodyPr/>
          <a:lstStyle/>
          <a:p>
            <a:r>
              <a:rPr lang="en-US" sz="2800" b="1" dirty="0"/>
              <a:t>Cloud Computing and Cloud Software Architecture</a:t>
            </a:r>
          </a:p>
          <a:p>
            <a:r>
              <a:rPr lang="en-US" sz="2800" b="1" dirty="0"/>
              <a:t>AWS Certified Cloud Practitioner </a:t>
            </a:r>
            <a:br>
              <a:rPr lang="en-US" sz="2800" b="1" dirty="0"/>
            </a:br>
            <a:r>
              <a:rPr lang="en-US" sz="2800" b="1" dirty="0"/>
              <a:t>(CLF-C01) </a:t>
            </a:r>
          </a:p>
          <a:p>
            <a:r>
              <a:rPr lang="en-US" sz="2800" b="1" dirty="0"/>
              <a:t>AWS Certified Solutions Architect – Associate </a:t>
            </a:r>
            <a:br>
              <a:rPr lang="en-US" sz="2800" b="1" dirty="0"/>
            </a:br>
            <a:r>
              <a:rPr lang="en-US" sz="2800" b="1" dirty="0"/>
              <a:t>(SAA-C02)</a:t>
            </a:r>
          </a:p>
          <a:p>
            <a:r>
              <a:rPr lang="en-US" sz="2800" b="1" dirty="0"/>
              <a:t>Web Application with AWS Core Services</a:t>
            </a:r>
          </a:p>
          <a:p>
            <a:r>
              <a:rPr lang="en-US" sz="2800" b="1" dirty="0"/>
              <a:t>AWS Serverless Architecture</a:t>
            </a:r>
          </a:p>
          <a:p>
            <a:r>
              <a:rPr lang="en-US" sz="2800" b="1" dirty="0"/>
              <a:t>Build a Serverless Web Application </a:t>
            </a:r>
            <a:br>
              <a:rPr lang="en-US" sz="2800" b="1" dirty="0"/>
            </a:br>
            <a:r>
              <a:rPr lang="en-US" sz="2800" b="1" dirty="0"/>
              <a:t>with Amazon S3, AWS Lambda, Amazon API Gateway, </a:t>
            </a:r>
            <a:br>
              <a:rPr lang="en-US" sz="2800" b="1" dirty="0"/>
            </a:br>
            <a:r>
              <a:rPr lang="en-US" sz="2800" b="1" dirty="0"/>
              <a:t>Amazon DynamoDB, and Amazon Cognito</a:t>
            </a: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625A-1DE5-8B41-BA0C-CF9F2444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4547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20541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Certifications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8753DA-B303-3C45-9ACE-04FF2B134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03" y="1241465"/>
            <a:ext cx="8633771" cy="493204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8D2900F-3331-1947-9C88-7B2EB1331937}"/>
              </a:ext>
            </a:extLst>
          </p:cNvPr>
          <p:cNvSpPr/>
          <p:nvPr/>
        </p:nvSpPr>
        <p:spPr>
          <a:xfrm>
            <a:off x="3131840" y="6457147"/>
            <a:ext cx="3967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https://aws.amazon.com/certification/</a:t>
            </a:r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E762EC6-8615-1947-91F4-4A446369F8B4}"/>
              </a:ext>
            </a:extLst>
          </p:cNvPr>
          <p:cNvSpPr/>
          <p:nvPr/>
        </p:nvSpPr>
        <p:spPr>
          <a:xfrm>
            <a:off x="363895" y="4732152"/>
            <a:ext cx="5947202" cy="1289573"/>
          </a:xfrm>
          <a:prstGeom prst="roundRect">
            <a:avLst>
              <a:gd name="adj" fmla="val 738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A7FC3C0-ECA8-F845-8991-6352DBFD1ACF}"/>
              </a:ext>
            </a:extLst>
          </p:cNvPr>
          <p:cNvSpPr/>
          <p:nvPr/>
        </p:nvSpPr>
        <p:spPr>
          <a:xfrm>
            <a:off x="363894" y="3212976"/>
            <a:ext cx="3403666" cy="1519176"/>
          </a:xfrm>
          <a:prstGeom prst="roundRect">
            <a:avLst>
              <a:gd name="adj" fmla="val 738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46060E-A50B-BA42-B37A-B8B0F6BCDA64}"/>
              </a:ext>
            </a:extLst>
          </p:cNvPr>
          <p:cNvSpPr txBox="1"/>
          <p:nvPr/>
        </p:nvSpPr>
        <p:spPr>
          <a:xfrm>
            <a:off x="1650229" y="4129534"/>
            <a:ext cx="91563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>
                <a:solidFill>
                  <a:srgbClr val="C00000"/>
                </a:solidFill>
              </a:rPr>
              <a:t>SAA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817F6D-57F5-0949-9BE0-E80A936BE555}"/>
              </a:ext>
            </a:extLst>
          </p:cNvPr>
          <p:cNvSpPr txBox="1"/>
          <p:nvPr/>
        </p:nvSpPr>
        <p:spPr>
          <a:xfrm>
            <a:off x="1695949" y="5530141"/>
            <a:ext cx="85792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>
                <a:solidFill>
                  <a:srgbClr val="C00000"/>
                </a:solidFill>
              </a:rPr>
              <a:t>CLF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9983ED-A204-8E48-9947-4C636EBD3681}"/>
              </a:ext>
            </a:extLst>
          </p:cNvPr>
          <p:cNvSpPr txBox="1"/>
          <p:nvPr/>
        </p:nvSpPr>
        <p:spPr>
          <a:xfrm>
            <a:off x="1" y="5029540"/>
            <a:ext cx="521804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5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3BA319-3BCF-574D-8270-D5CFD05C57F5}"/>
              </a:ext>
            </a:extLst>
          </p:cNvPr>
          <p:cNvSpPr txBox="1"/>
          <p:nvPr/>
        </p:nvSpPr>
        <p:spPr>
          <a:xfrm>
            <a:off x="-29817" y="3714035"/>
            <a:ext cx="521804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50" b="1" dirty="0">
                <a:solidFill>
                  <a:srgbClr val="C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226321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CFC02-663D-B346-B4B7-141C810D9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9949A2-823A-EC4F-B28E-50CB2CAB1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154" y="1412776"/>
            <a:ext cx="2097950" cy="25447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C2F282-8E39-E544-B348-FE6E62538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996" y="3647862"/>
            <a:ext cx="2661458" cy="26614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EC7F7C-948F-FA44-8688-9083AF3CD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3588136"/>
            <a:ext cx="2721184" cy="272118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306BE9D-0DA9-B24B-9976-5548B8445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20541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Certifications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2740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4998"/>
            <a:ext cx="8229600" cy="1431492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Certified Cloud Practitioner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5227C-1967-D246-B8D6-E7EE979FD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886" y="1552534"/>
            <a:ext cx="8435280" cy="4194523"/>
          </a:xfrm>
        </p:spPr>
        <p:txBody>
          <a:bodyPr/>
          <a:lstStyle/>
          <a:p>
            <a:r>
              <a:rPr lang="en-US" dirty="0"/>
              <a:t>This certification provides individuals in a larger variety of cloud and technology roles with a way to validate their AWS Cloud knowledge and enhance their professional credibility.</a:t>
            </a:r>
          </a:p>
          <a:p>
            <a:r>
              <a:rPr lang="en-US" dirty="0"/>
              <a:t>This exam covers four domains, including cloud concepts, security, technology, and billing and pricing.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429AFB-9F89-8B46-99A4-F11270C51C0B}"/>
              </a:ext>
            </a:extLst>
          </p:cNvPr>
          <p:cNvSpPr/>
          <p:nvPr/>
        </p:nvSpPr>
        <p:spPr>
          <a:xfrm>
            <a:off x="971600" y="6423893"/>
            <a:ext cx="75905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https://aws.amazon.com/certification/certified-cloud-practitioner/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FB99F9-E5E2-2C41-85FC-7D84EA36C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5008" y="5101848"/>
            <a:ext cx="1351488" cy="135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877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13696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Certified Solutions Architect – Associate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5227C-1967-D246-B8D6-E7EE979FD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523" y="1591265"/>
            <a:ext cx="8821552" cy="4320480"/>
          </a:xfrm>
        </p:spPr>
        <p:txBody>
          <a:bodyPr/>
          <a:lstStyle/>
          <a:p>
            <a:r>
              <a:rPr lang="en-US" dirty="0"/>
              <a:t>This certification validates your ability to effectively demonstrate knowledge of how to architect and deploy secure and robust applications on AWS technologies. </a:t>
            </a:r>
          </a:p>
          <a:p>
            <a:r>
              <a:rPr lang="en-US" dirty="0"/>
              <a:t>This exam is for anyone with at least one year of hands-on experience designing available, cost-efficient, fault-tolerant, and scalable and distributed systems on AWS.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210123-CEC3-D443-A2E9-CE16A39A66FE}"/>
              </a:ext>
            </a:extLst>
          </p:cNvPr>
          <p:cNvSpPr/>
          <p:nvPr/>
        </p:nvSpPr>
        <p:spPr>
          <a:xfrm>
            <a:off x="570384" y="6488668"/>
            <a:ext cx="80032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https://aws.amazon.com/certification/certified-solutions-architect-associate/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926653-3AA4-664D-9E8E-FB8BF09A3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344" y="5093528"/>
            <a:ext cx="1368152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843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50501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Academy and Certifications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1308759-0FEF-4941-8ED2-ADF925DC0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905" y="1268760"/>
            <a:ext cx="7683116" cy="4959655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AWS Academy </a:t>
            </a:r>
            <a:r>
              <a:rPr lang="en-US" sz="3000" b="1" u="sng" dirty="0">
                <a:solidFill>
                  <a:schemeClr val="accent2">
                    <a:lumMod val="75000"/>
                  </a:schemeClr>
                </a:solidFill>
              </a:rPr>
              <a:t>Cloud Foundations 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(ACF)</a:t>
            </a:r>
          </a:p>
          <a:p>
            <a:pPr lvl="1"/>
            <a:r>
              <a:rPr lang="en-US" sz="2700" b="1" dirty="0">
                <a:solidFill>
                  <a:srgbClr val="C00000"/>
                </a:solidFill>
              </a:rPr>
              <a:t>AWS Certified </a:t>
            </a:r>
            <a:r>
              <a:rPr lang="en-US" sz="2700" b="1" u="sng" dirty="0">
                <a:solidFill>
                  <a:srgbClr val="C00000"/>
                </a:solidFill>
              </a:rPr>
              <a:t>Cloud Practitioner </a:t>
            </a:r>
            <a:br>
              <a:rPr lang="en-US" sz="2700" b="1" u="sng" dirty="0">
                <a:solidFill>
                  <a:srgbClr val="C00000"/>
                </a:solidFill>
              </a:rPr>
            </a:br>
            <a:r>
              <a:rPr lang="en-US" sz="2700" b="1" dirty="0">
                <a:solidFill>
                  <a:srgbClr val="C00000"/>
                </a:solidFill>
              </a:rPr>
              <a:t>(CLF-C01) </a:t>
            </a:r>
          </a:p>
          <a:p>
            <a:pPr lvl="1"/>
            <a:r>
              <a:rPr lang="en-US" sz="1725" dirty="0">
                <a:hlinkClick r:id="rId2"/>
              </a:rPr>
              <a:t>https://aws.amazon.com/certification/certified-cloud-practitioner/</a:t>
            </a:r>
            <a:endParaRPr lang="en-US" sz="1725" dirty="0"/>
          </a:p>
          <a:p>
            <a:endParaRPr lang="en-US" sz="3000" b="1" dirty="0">
              <a:solidFill>
                <a:srgbClr val="C00000"/>
              </a:solidFill>
            </a:endParaRPr>
          </a:p>
          <a:p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AWS Academy </a:t>
            </a:r>
            <a:r>
              <a:rPr lang="en-US" sz="3000" b="1" u="sng" dirty="0">
                <a:solidFill>
                  <a:schemeClr val="accent2">
                    <a:lumMod val="75000"/>
                  </a:schemeClr>
                </a:solidFill>
              </a:rPr>
              <a:t>Cloud Architecting 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(ACA)</a:t>
            </a:r>
          </a:p>
          <a:p>
            <a:pPr lvl="1"/>
            <a:r>
              <a:rPr lang="en-US" sz="3000" b="1" dirty="0">
                <a:solidFill>
                  <a:srgbClr val="C00000"/>
                </a:solidFill>
              </a:rPr>
              <a:t>AWS Certified </a:t>
            </a:r>
            <a:r>
              <a:rPr lang="en-US" sz="3000" b="1" u="sng" dirty="0">
                <a:solidFill>
                  <a:srgbClr val="C00000"/>
                </a:solidFill>
              </a:rPr>
              <a:t>Solutions Architect – Associate </a:t>
            </a:r>
            <a:br>
              <a:rPr lang="en-US" sz="3000" b="1" dirty="0">
                <a:solidFill>
                  <a:srgbClr val="C00000"/>
                </a:solidFill>
              </a:rPr>
            </a:br>
            <a:r>
              <a:rPr lang="en-US" sz="3000" b="1" dirty="0">
                <a:solidFill>
                  <a:srgbClr val="C00000"/>
                </a:solidFill>
              </a:rPr>
              <a:t>(SAA-C02)</a:t>
            </a:r>
            <a:endParaRPr lang="en-US" sz="1500" dirty="0"/>
          </a:p>
          <a:p>
            <a:pPr lvl="1"/>
            <a:r>
              <a:rPr lang="en-US" sz="1500" dirty="0">
                <a:hlinkClick r:id="rId3"/>
              </a:rPr>
              <a:t>https://aws.amazon.com/certification/certified-solutions-architect-associate/</a:t>
            </a:r>
            <a:endParaRPr lang="en-US" sz="1500" dirty="0"/>
          </a:p>
          <a:p>
            <a:endParaRPr lang="en-US" dirty="0">
              <a:hlinkClick r:id="rId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545579-61B0-3E47-A13B-7DFE9783E986}"/>
              </a:ext>
            </a:extLst>
          </p:cNvPr>
          <p:cNvSpPr/>
          <p:nvPr/>
        </p:nvSpPr>
        <p:spPr>
          <a:xfrm>
            <a:off x="2483768" y="6372036"/>
            <a:ext cx="4968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https://aws.amazon.com/training/awsacademy/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655DF8-675C-E94B-9821-126192ADD1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2021" y="4223125"/>
            <a:ext cx="1280658" cy="12806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2C9246-198A-BC4A-B31E-F215C9082A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2021" y="2268245"/>
            <a:ext cx="1280658" cy="12806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CF3013-B360-5842-93C9-70A6DE77CB56}"/>
              </a:ext>
            </a:extLst>
          </p:cNvPr>
          <p:cNvSpPr txBox="1"/>
          <p:nvPr/>
        </p:nvSpPr>
        <p:spPr>
          <a:xfrm>
            <a:off x="8241448" y="3477032"/>
            <a:ext cx="521804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5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57F128-BA69-064A-B64A-F857B9194106}"/>
              </a:ext>
            </a:extLst>
          </p:cNvPr>
          <p:cNvSpPr txBox="1"/>
          <p:nvPr/>
        </p:nvSpPr>
        <p:spPr>
          <a:xfrm>
            <a:off x="8241448" y="1570750"/>
            <a:ext cx="521804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50" b="1" dirty="0">
                <a:solidFill>
                  <a:srgbClr val="C0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448387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Certified Cloud Practitioner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(CLF-C01)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25B8326-7440-6149-ABF8-42805346D1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341076"/>
              </p:ext>
            </p:extLst>
          </p:nvPr>
        </p:nvGraphicFramePr>
        <p:xfrm>
          <a:off x="299970" y="2383287"/>
          <a:ext cx="8660297" cy="40649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75235">
                  <a:extLst>
                    <a:ext uri="{9D8B030D-6E8A-4147-A177-3AD203B41FA5}">
                      <a16:colId xmlns:a16="http://schemas.microsoft.com/office/drawing/2014/main" val="2428135294"/>
                    </a:ext>
                  </a:extLst>
                </a:gridCol>
                <a:gridCol w="1785062">
                  <a:extLst>
                    <a:ext uri="{9D8B030D-6E8A-4147-A177-3AD203B41FA5}">
                      <a16:colId xmlns:a16="http://schemas.microsoft.com/office/drawing/2014/main" val="2841852345"/>
                    </a:ext>
                  </a:extLst>
                </a:gridCol>
              </a:tblGrid>
              <a:tr h="8861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u="none" strike="noStrike" dirty="0">
                          <a:effectLst/>
                        </a:rPr>
                        <a:t>Domain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 dirty="0">
                          <a:effectLst/>
                        </a:rPr>
                        <a:t>% of Examination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427423184"/>
                  </a:ext>
                </a:extLst>
              </a:tr>
              <a:tr h="635762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u="none" strike="noStrike" dirty="0">
                          <a:effectLst/>
                        </a:rPr>
                        <a:t>Domain 1: </a:t>
                      </a:r>
                      <a:r>
                        <a:rPr lang="en-US" sz="3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Cloud Concepts</a:t>
                      </a:r>
                      <a:endParaRPr lang="en-US" sz="30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 dirty="0">
                          <a:effectLst/>
                        </a:rPr>
                        <a:t>26%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892030651"/>
                  </a:ext>
                </a:extLst>
              </a:tr>
              <a:tr h="635762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u="none" strike="noStrike" dirty="0">
                          <a:effectLst/>
                        </a:rPr>
                        <a:t>Domain 2: </a:t>
                      </a:r>
                      <a:r>
                        <a:rPr lang="en-US" sz="3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Security and Compliance</a:t>
                      </a:r>
                      <a:endParaRPr lang="en-US" sz="30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 dirty="0">
                          <a:effectLst/>
                        </a:rPr>
                        <a:t>25%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088514794"/>
                  </a:ext>
                </a:extLst>
              </a:tr>
              <a:tr h="635762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u="none" strike="noStrike" dirty="0">
                          <a:effectLst/>
                        </a:rPr>
                        <a:t>Domain 3: </a:t>
                      </a:r>
                      <a:r>
                        <a:rPr lang="en-US" sz="3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Technology</a:t>
                      </a:r>
                      <a:endParaRPr lang="en-US" sz="30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 dirty="0">
                          <a:effectLst/>
                        </a:rPr>
                        <a:t>33%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736005848"/>
                  </a:ext>
                </a:extLst>
              </a:tr>
              <a:tr h="635762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u="none" strike="noStrike" dirty="0">
                          <a:effectLst/>
                        </a:rPr>
                        <a:t>Domain 4: </a:t>
                      </a:r>
                      <a:r>
                        <a:rPr lang="en-US" sz="3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Billing and Pricing</a:t>
                      </a:r>
                      <a:endParaRPr lang="en-US" sz="30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 dirty="0">
                          <a:effectLst/>
                        </a:rPr>
                        <a:t>16%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596708565"/>
                  </a:ext>
                </a:extLst>
              </a:tr>
              <a:tr h="6357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u="none" strike="noStrike" dirty="0">
                          <a:effectLst/>
                        </a:rPr>
                        <a:t>TOTAL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 dirty="0">
                          <a:effectLst/>
                        </a:rPr>
                        <a:t>100%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079927151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98069D15-C79B-974E-9EE7-4F36BE6E3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30" y="1021947"/>
            <a:ext cx="1280658" cy="12806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E93B2B-7429-4744-83E6-C6F1A98CC66C}"/>
              </a:ext>
            </a:extLst>
          </p:cNvPr>
          <p:cNvSpPr txBox="1"/>
          <p:nvPr/>
        </p:nvSpPr>
        <p:spPr>
          <a:xfrm>
            <a:off x="1082079" y="6582544"/>
            <a:ext cx="69798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>
                <a:hlinkClick r:id="rId3"/>
              </a:rPr>
              <a:t>https://aws.amazon.com/certification/certified-cloud-practitioner/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9327347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62" y="538762"/>
            <a:ext cx="8651875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Certified Solutions Architect –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Associate (SAA-C02) </a:t>
            </a:r>
            <a:br>
              <a:rPr lang="en-US" dirty="0">
                <a:solidFill>
                  <a:schemeClr val="tx2"/>
                </a:solidFill>
              </a:rPr>
            </a:b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B1C6787-03A5-A642-BC2E-EF2C17852E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8982866"/>
              </p:ext>
            </p:extLst>
          </p:nvPr>
        </p:nvGraphicFramePr>
        <p:xfrm>
          <a:off x="193813" y="2207331"/>
          <a:ext cx="8721256" cy="41019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96539">
                  <a:extLst>
                    <a:ext uri="{9D8B030D-6E8A-4147-A177-3AD203B41FA5}">
                      <a16:colId xmlns:a16="http://schemas.microsoft.com/office/drawing/2014/main" val="389078140"/>
                    </a:ext>
                  </a:extLst>
                </a:gridCol>
                <a:gridCol w="1624717">
                  <a:extLst>
                    <a:ext uri="{9D8B030D-6E8A-4147-A177-3AD203B41FA5}">
                      <a16:colId xmlns:a16="http://schemas.microsoft.com/office/drawing/2014/main" val="3199223176"/>
                    </a:ext>
                  </a:extLst>
                </a:gridCol>
              </a:tblGrid>
              <a:tr h="904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Domain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 dirty="0">
                          <a:effectLst/>
                        </a:rPr>
                        <a:t>% of Examination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873670947"/>
                  </a:ext>
                </a:extLst>
              </a:tr>
              <a:tr h="63950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Domain 1: Design </a:t>
                      </a:r>
                      <a:r>
                        <a:rPr lang="en-US" sz="2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Resilient</a:t>
                      </a:r>
                      <a:r>
                        <a:rPr lang="en-US" sz="2400" u="none" strike="noStrike" dirty="0">
                          <a:effectLst/>
                        </a:rPr>
                        <a:t> Architectures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 dirty="0">
                          <a:effectLst/>
                        </a:rPr>
                        <a:t>30%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916823081"/>
                  </a:ext>
                </a:extLst>
              </a:tr>
              <a:tr h="63950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Domain 2: Design </a:t>
                      </a:r>
                      <a:r>
                        <a:rPr lang="en-US" sz="2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High-Performing</a:t>
                      </a:r>
                      <a:r>
                        <a:rPr lang="en-US" sz="2400" u="none" strike="noStrike" dirty="0">
                          <a:effectLst/>
                        </a:rPr>
                        <a:t> Architectures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 dirty="0">
                          <a:effectLst/>
                        </a:rPr>
                        <a:t>28%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133866874"/>
                  </a:ext>
                </a:extLst>
              </a:tr>
              <a:tr h="63950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Domain 3: Specify </a:t>
                      </a:r>
                      <a:r>
                        <a:rPr lang="en-US" sz="2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Secure</a:t>
                      </a:r>
                      <a:r>
                        <a:rPr lang="en-US" sz="2400" u="none" strike="noStrike" dirty="0">
                          <a:effectLst/>
                        </a:rPr>
                        <a:t> Applications and Architectures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 dirty="0">
                          <a:effectLst/>
                        </a:rPr>
                        <a:t>24%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661559453"/>
                  </a:ext>
                </a:extLst>
              </a:tr>
              <a:tr h="63950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Domain 4: Design </a:t>
                      </a:r>
                      <a:r>
                        <a:rPr lang="en-US" sz="2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Cost-Optimized</a:t>
                      </a:r>
                      <a:r>
                        <a:rPr lang="en-US" sz="2400" u="none" strike="noStrike" dirty="0">
                          <a:effectLst/>
                        </a:rPr>
                        <a:t> Architectures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 dirty="0">
                          <a:effectLst/>
                        </a:rPr>
                        <a:t>18%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4225203985"/>
                  </a:ext>
                </a:extLst>
              </a:tr>
              <a:tr h="6395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 dirty="0">
                          <a:effectLst/>
                        </a:rPr>
                        <a:t>TOTAL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 dirty="0">
                          <a:effectLst/>
                        </a:rPr>
                        <a:t>100%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50700236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784A29E4-EC32-A043-AD6C-22438308D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3" y="882449"/>
            <a:ext cx="1230755" cy="12307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870F27-66DF-3840-92AF-73C25DC84747}"/>
              </a:ext>
            </a:extLst>
          </p:cNvPr>
          <p:cNvSpPr txBox="1"/>
          <p:nvPr/>
        </p:nvSpPr>
        <p:spPr>
          <a:xfrm>
            <a:off x="1082079" y="6525344"/>
            <a:ext cx="69798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900" dirty="0"/>
              <a:t> </a:t>
            </a:r>
            <a:r>
              <a:rPr lang="en-US" sz="900" dirty="0">
                <a:hlinkClick r:id="rId3"/>
              </a:rPr>
              <a:t>https://aws.amazon.com/certification/certified-solutions-architect-associate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218387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82BF6-CA49-0940-8E3D-111BA6C3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/>
              <a:t>7   2020/10/27   </a:t>
            </a:r>
            <a:r>
              <a:rPr lang="zh-TW" altLang="en-US" sz="2400" dirty="0"/>
              <a:t>基於雲的軟體：虛擬化和容器、軟體即服務</a:t>
            </a:r>
            <a:br>
              <a:rPr lang="en-US" altLang="zh-TW" sz="2400" dirty="0"/>
            </a:br>
            <a:r>
              <a:rPr lang="en-US" altLang="zh-TW" sz="2400" dirty="0"/>
              <a:t>                             </a:t>
            </a:r>
            <a:r>
              <a:rPr lang="zh-TW" altLang="en-US" sz="2400" dirty="0"/>
              <a:t> </a:t>
            </a:r>
            <a:r>
              <a:rPr lang="en-US" altLang="zh-TW" sz="2400" dirty="0"/>
              <a:t>(Cloud-Based Software: </a:t>
            </a:r>
            <a:r>
              <a:rPr lang="en-US" altLang="zh-TW" sz="2200" dirty="0"/>
              <a:t>Virtualization and containers,</a:t>
            </a:r>
            <a:br>
              <a:rPr lang="en-US" altLang="zh-TW" sz="2200" dirty="0"/>
            </a:br>
            <a:r>
              <a:rPr lang="en-US" altLang="zh-TW" sz="2200" dirty="0"/>
              <a:t>                                  Everything as a service, Software as a service)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rgbClr val="FF0000"/>
                </a:solidFill>
              </a:rPr>
              <a:t>8   2020/11/03   </a:t>
            </a:r>
            <a:r>
              <a:rPr lang="zh-TW" altLang="en-US" sz="2400" dirty="0">
                <a:solidFill>
                  <a:srgbClr val="FF0000"/>
                </a:solidFill>
              </a:rPr>
              <a:t>雲端運算與雲軟體架構 </a:t>
            </a:r>
            <a:br>
              <a:rPr lang="en-US" altLang="zh-TW" sz="2400" dirty="0">
                <a:solidFill>
                  <a:srgbClr val="FF0000"/>
                </a:solidFill>
              </a:rPr>
            </a:br>
            <a:r>
              <a:rPr lang="en-US" altLang="zh-TW" sz="2400" dirty="0">
                <a:solidFill>
                  <a:srgbClr val="FF0000"/>
                </a:solidFill>
              </a:rPr>
              <a:t>                              </a:t>
            </a:r>
            <a:r>
              <a:rPr lang="en-US" altLang="zh-TW" sz="2300" dirty="0">
                <a:solidFill>
                  <a:srgbClr val="FF0000"/>
                </a:solidFill>
              </a:rPr>
              <a:t>(Cloud Computing and Cloud Software Architecture)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9   2020/11/10 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期中報告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(Midterm Project Report)</a:t>
            </a:r>
          </a:p>
          <a:p>
            <a:pPr marL="0" indent="0">
              <a:buNone/>
            </a:pPr>
            <a:r>
              <a:rPr lang="en-US" altLang="zh-TW" sz="2400" dirty="0"/>
              <a:t>10   2020/11/17   </a:t>
            </a:r>
            <a:r>
              <a:rPr lang="zh-TW" altLang="en-US" sz="2400" dirty="0"/>
              <a:t>微服務架構：</a:t>
            </a:r>
            <a:r>
              <a:rPr lang="en-US" altLang="zh-TW" sz="2400" dirty="0"/>
              <a:t>RESTful</a:t>
            </a:r>
            <a:r>
              <a:rPr lang="zh-TW" altLang="en-US" sz="2400" dirty="0"/>
              <a:t>服務、服務部署</a:t>
            </a:r>
            <a:br>
              <a:rPr lang="en-US" altLang="zh-TW" sz="2400" dirty="0"/>
            </a:br>
            <a:r>
              <a:rPr lang="en-US" altLang="zh-TW" sz="2400" dirty="0"/>
              <a:t>                               </a:t>
            </a:r>
            <a:r>
              <a:rPr lang="zh-TW" altLang="en-US" sz="2400" dirty="0"/>
              <a:t> </a:t>
            </a:r>
            <a:r>
              <a:rPr lang="en-US" altLang="zh-TW" sz="2200" dirty="0"/>
              <a:t>(Microservices Architecture, RESTful services, </a:t>
            </a:r>
            <a:br>
              <a:rPr lang="en-US" altLang="zh-TW" sz="2200" dirty="0"/>
            </a:br>
            <a:r>
              <a:rPr lang="en-US" altLang="zh-TW" sz="2200" dirty="0"/>
              <a:t>                                     Service deployment)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  <a:t>11   2020/11/24   </a:t>
            </a:r>
            <a:r>
              <a:rPr lang="zh-TW" altLang="en-US" sz="2400" dirty="0">
                <a:solidFill>
                  <a:schemeClr val="accent3">
                    <a:lumMod val="75000"/>
                  </a:schemeClr>
                </a:solidFill>
              </a:rPr>
              <a:t>軟體工程產業實務 </a:t>
            </a:r>
            <a:b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  <a:t>                                 (Industry Practices of Software Engineering)</a:t>
            </a:r>
          </a:p>
          <a:p>
            <a:pPr marL="0" indent="0">
              <a:buNone/>
            </a:pPr>
            <a:r>
              <a:rPr lang="en-US" altLang="zh-TW" sz="2400" dirty="0"/>
              <a:t>12   2020/12/01   </a:t>
            </a:r>
            <a:r>
              <a:rPr lang="zh-TW" altLang="en-US" sz="2400" dirty="0"/>
              <a:t>安全和隱私 </a:t>
            </a:r>
            <a:r>
              <a:rPr lang="en-US" altLang="zh-TW" sz="2400" dirty="0"/>
              <a:t>(Security and Privacy)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6274DE-EE88-D64F-AEF1-CB6EFD44D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50032B-D024-554F-81C9-57B20F3C3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900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Certified Cloud Practitioner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(CLF-C01)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677B99-31E0-3043-92C4-BC9955D16BBC}"/>
              </a:ext>
            </a:extLst>
          </p:cNvPr>
          <p:cNvSpPr txBox="1"/>
          <p:nvPr/>
        </p:nvSpPr>
        <p:spPr>
          <a:xfrm>
            <a:off x="1082079" y="6582544"/>
            <a:ext cx="69798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>
                <a:hlinkClick r:id="rId2"/>
              </a:rPr>
              <a:t>https://aws.amazon.com/certification/certified-cloud-practitioner/</a:t>
            </a:r>
            <a:endParaRPr lang="en-US" sz="9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CA86CA-4D90-0E47-8D6F-D8D1B9024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874" y="2385949"/>
            <a:ext cx="3182450" cy="318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1903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Certified Cloud Practitioner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(CLF-C01)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124E5EE-AC4F-1E45-8605-9B0DA437B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624" y="2188508"/>
            <a:ext cx="8459514" cy="4259743"/>
          </a:xfrm>
        </p:spPr>
        <p:txBody>
          <a:bodyPr/>
          <a:lstStyle/>
          <a:p>
            <a:pPr>
              <a:spcBef>
                <a:spcPts val="450"/>
              </a:spcBef>
            </a:pPr>
            <a:r>
              <a:rPr lang="en-US" b="1" dirty="0"/>
              <a:t>Domain 1: </a:t>
            </a:r>
            <a:r>
              <a:rPr lang="en-US" b="1" dirty="0">
                <a:solidFill>
                  <a:srgbClr val="C00000"/>
                </a:solidFill>
              </a:rPr>
              <a:t>Cloud Concepts</a:t>
            </a:r>
          </a:p>
          <a:p>
            <a:pPr lvl="1">
              <a:spcBef>
                <a:spcPts val="450"/>
              </a:spcBef>
            </a:pPr>
            <a:r>
              <a:rPr lang="en-US" dirty="0"/>
              <a:t>1.1 Define the AWS Cloud and its value proposition</a:t>
            </a:r>
          </a:p>
          <a:p>
            <a:pPr lvl="1">
              <a:spcBef>
                <a:spcPts val="450"/>
              </a:spcBef>
            </a:pPr>
            <a:r>
              <a:rPr lang="en-US" dirty="0"/>
              <a:t>1.2 Identify aspects of AWS Cloud economics</a:t>
            </a:r>
          </a:p>
          <a:p>
            <a:pPr lvl="1">
              <a:spcBef>
                <a:spcPts val="450"/>
              </a:spcBef>
            </a:pPr>
            <a:r>
              <a:rPr lang="en-US" dirty="0"/>
              <a:t>1.3 List the different cloud architecture design principles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03C3F3-9276-F648-9E82-54BD0ECA2F28}"/>
              </a:ext>
            </a:extLst>
          </p:cNvPr>
          <p:cNvSpPr txBox="1"/>
          <p:nvPr/>
        </p:nvSpPr>
        <p:spPr>
          <a:xfrm>
            <a:off x="1082079" y="6597352"/>
            <a:ext cx="69798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>
                <a:hlinkClick r:id="rId2"/>
              </a:rPr>
              <a:t>https://aws.amazon.com/certification/certified-cloud-practitioner/</a:t>
            </a:r>
            <a:endParaRPr lang="en-US" sz="9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F8EBEA-7E7E-2644-9FF7-42BD5DFBB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30" y="954714"/>
            <a:ext cx="1169894" cy="116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589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Certified Cloud Practitioner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(CLF-C01)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03C3F3-9276-F648-9E82-54BD0ECA2F28}"/>
              </a:ext>
            </a:extLst>
          </p:cNvPr>
          <p:cNvSpPr txBox="1"/>
          <p:nvPr/>
        </p:nvSpPr>
        <p:spPr>
          <a:xfrm>
            <a:off x="1082079" y="6597352"/>
            <a:ext cx="69798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>
                <a:hlinkClick r:id="rId2"/>
              </a:rPr>
              <a:t>https://aws.amazon.com/certification/certified-cloud-practitioner/</a:t>
            </a:r>
            <a:endParaRPr lang="en-US" sz="9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F8EBEA-7E7E-2644-9FF7-42BD5DFBB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30" y="954714"/>
            <a:ext cx="1169894" cy="116989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A7A078C-6B04-DF42-8DF9-A9C0FCFC6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624" y="2188508"/>
            <a:ext cx="8459514" cy="4120811"/>
          </a:xfrm>
        </p:spPr>
        <p:txBody>
          <a:bodyPr/>
          <a:lstStyle/>
          <a:p>
            <a:pPr>
              <a:spcBef>
                <a:spcPts val="450"/>
              </a:spcBef>
            </a:pPr>
            <a:r>
              <a:rPr lang="en-US" b="1" dirty="0"/>
              <a:t>Domain 2: </a:t>
            </a:r>
            <a:r>
              <a:rPr lang="en-US" b="1" dirty="0">
                <a:solidFill>
                  <a:srgbClr val="C00000"/>
                </a:solidFill>
              </a:rPr>
              <a:t>Security and Compliance</a:t>
            </a:r>
          </a:p>
          <a:p>
            <a:pPr lvl="1">
              <a:spcBef>
                <a:spcPts val="450"/>
              </a:spcBef>
            </a:pPr>
            <a:r>
              <a:rPr lang="en-US" dirty="0"/>
              <a:t>2.1 Define the AWS shared responsibility model</a:t>
            </a:r>
          </a:p>
          <a:p>
            <a:pPr lvl="1">
              <a:spcBef>
                <a:spcPts val="450"/>
              </a:spcBef>
            </a:pPr>
            <a:r>
              <a:rPr lang="en-US" dirty="0"/>
              <a:t>2.2 Define AWS Cloud security and compliance concepts</a:t>
            </a:r>
          </a:p>
          <a:p>
            <a:pPr lvl="1">
              <a:spcBef>
                <a:spcPts val="450"/>
              </a:spcBef>
            </a:pPr>
            <a:r>
              <a:rPr lang="en-US" dirty="0"/>
              <a:t>2.3 Identify AWS access management capabilities</a:t>
            </a:r>
          </a:p>
          <a:p>
            <a:pPr lvl="1">
              <a:spcBef>
                <a:spcPts val="450"/>
              </a:spcBef>
            </a:pPr>
            <a:r>
              <a:rPr lang="en-US" dirty="0"/>
              <a:t>2.4 Identify resources for security support</a:t>
            </a:r>
          </a:p>
        </p:txBody>
      </p:sp>
    </p:spTree>
    <p:extLst>
      <p:ext uri="{BB962C8B-B14F-4D97-AF65-F5344CB8AC3E}">
        <p14:creationId xmlns:p14="http://schemas.microsoft.com/office/powerpoint/2010/main" val="12628935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Certified Cloud Practitioner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(CLF-C01)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03C3F3-9276-F648-9E82-54BD0ECA2F28}"/>
              </a:ext>
            </a:extLst>
          </p:cNvPr>
          <p:cNvSpPr txBox="1"/>
          <p:nvPr/>
        </p:nvSpPr>
        <p:spPr>
          <a:xfrm>
            <a:off x="1082079" y="6597352"/>
            <a:ext cx="69798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>
                <a:hlinkClick r:id="rId2"/>
              </a:rPr>
              <a:t>https://aws.amazon.com/certification/certified-cloud-practitioner/</a:t>
            </a:r>
            <a:endParaRPr lang="en-US" sz="9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F8EBEA-7E7E-2644-9FF7-42BD5DFBB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30" y="954714"/>
            <a:ext cx="1169894" cy="116989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20F69BD-4E60-C44F-9E89-A845D358F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624" y="2188508"/>
            <a:ext cx="8459514" cy="4048803"/>
          </a:xfrm>
        </p:spPr>
        <p:txBody>
          <a:bodyPr/>
          <a:lstStyle/>
          <a:p>
            <a:pPr>
              <a:spcBef>
                <a:spcPts val="450"/>
              </a:spcBef>
            </a:pPr>
            <a:r>
              <a:rPr lang="en-US" b="1" dirty="0"/>
              <a:t>Domain 3: </a:t>
            </a:r>
            <a:r>
              <a:rPr lang="en-US" b="1" dirty="0">
                <a:solidFill>
                  <a:srgbClr val="C00000"/>
                </a:solidFill>
              </a:rPr>
              <a:t>Technology</a:t>
            </a:r>
          </a:p>
          <a:p>
            <a:pPr lvl="1">
              <a:spcBef>
                <a:spcPts val="450"/>
              </a:spcBef>
            </a:pPr>
            <a:r>
              <a:rPr lang="en-US" dirty="0"/>
              <a:t>3.1 Define methods of deploying and operating in the AWS Cloud</a:t>
            </a:r>
          </a:p>
          <a:p>
            <a:pPr lvl="1">
              <a:spcBef>
                <a:spcPts val="450"/>
              </a:spcBef>
            </a:pPr>
            <a:r>
              <a:rPr lang="en-US" dirty="0"/>
              <a:t>3.2 Define the AWS global infrastructure</a:t>
            </a:r>
          </a:p>
          <a:p>
            <a:pPr lvl="1">
              <a:spcBef>
                <a:spcPts val="450"/>
              </a:spcBef>
            </a:pPr>
            <a:r>
              <a:rPr lang="en-US" dirty="0"/>
              <a:t>3.3 Identify the core AWS services</a:t>
            </a:r>
          </a:p>
          <a:p>
            <a:pPr lvl="1">
              <a:spcBef>
                <a:spcPts val="450"/>
              </a:spcBef>
            </a:pPr>
            <a:r>
              <a:rPr lang="en-US" dirty="0"/>
              <a:t>3.4 Identify resources for technology support</a:t>
            </a:r>
          </a:p>
        </p:txBody>
      </p:sp>
    </p:spTree>
    <p:extLst>
      <p:ext uri="{BB962C8B-B14F-4D97-AF65-F5344CB8AC3E}">
        <p14:creationId xmlns:p14="http://schemas.microsoft.com/office/powerpoint/2010/main" val="30119436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Certified Cloud Practitioner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(CLF-C01)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03C3F3-9276-F648-9E82-54BD0ECA2F28}"/>
              </a:ext>
            </a:extLst>
          </p:cNvPr>
          <p:cNvSpPr txBox="1"/>
          <p:nvPr/>
        </p:nvSpPr>
        <p:spPr>
          <a:xfrm>
            <a:off x="1082079" y="6597352"/>
            <a:ext cx="69798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>
                <a:hlinkClick r:id="rId2"/>
              </a:rPr>
              <a:t>https://aws.amazon.com/certification/certified-cloud-practitioner/</a:t>
            </a:r>
            <a:endParaRPr lang="en-US" sz="9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F8EBEA-7E7E-2644-9FF7-42BD5DFBB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30" y="954714"/>
            <a:ext cx="1169894" cy="116989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D46924B-D0BC-0C44-8A65-7EECD5BA0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624" y="2188509"/>
            <a:ext cx="8459514" cy="3608236"/>
          </a:xfrm>
        </p:spPr>
        <p:txBody>
          <a:bodyPr/>
          <a:lstStyle/>
          <a:p>
            <a:pPr>
              <a:spcBef>
                <a:spcPts val="450"/>
              </a:spcBef>
            </a:pPr>
            <a:r>
              <a:rPr lang="en-US" b="1" dirty="0"/>
              <a:t>Domain 4: </a:t>
            </a:r>
            <a:r>
              <a:rPr lang="en-US" b="1" dirty="0">
                <a:solidFill>
                  <a:srgbClr val="C00000"/>
                </a:solidFill>
              </a:rPr>
              <a:t>Billing and Pricing</a:t>
            </a:r>
          </a:p>
          <a:p>
            <a:pPr lvl="1">
              <a:spcBef>
                <a:spcPts val="450"/>
              </a:spcBef>
            </a:pPr>
            <a:r>
              <a:rPr lang="en-US" dirty="0"/>
              <a:t>4.1 Compare and contrast the various pricing models for AWS</a:t>
            </a:r>
          </a:p>
          <a:p>
            <a:pPr lvl="1">
              <a:spcBef>
                <a:spcPts val="450"/>
              </a:spcBef>
            </a:pPr>
            <a:r>
              <a:rPr lang="en-US" dirty="0"/>
              <a:t>4.2 Recognize the various account structures in relation to AWS billing and pricing</a:t>
            </a:r>
          </a:p>
          <a:p>
            <a:pPr lvl="1">
              <a:spcBef>
                <a:spcPts val="450"/>
              </a:spcBef>
            </a:pPr>
            <a:r>
              <a:rPr lang="en-US" dirty="0"/>
              <a:t>4.3 Identify resources available for billing support</a:t>
            </a:r>
          </a:p>
        </p:txBody>
      </p:sp>
    </p:spTree>
    <p:extLst>
      <p:ext uri="{BB962C8B-B14F-4D97-AF65-F5344CB8AC3E}">
        <p14:creationId xmlns:p14="http://schemas.microsoft.com/office/powerpoint/2010/main" val="34322765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356" y="277171"/>
            <a:ext cx="8507288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Certified Solutions Architect –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Associate (SAA-C02)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46A973-3D3E-5C42-BC83-C44DF0F7E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698" y="2210698"/>
            <a:ext cx="3082604" cy="30826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66D81D-7462-1541-9943-C2317CEB52CF}"/>
              </a:ext>
            </a:extLst>
          </p:cNvPr>
          <p:cNvSpPr txBox="1"/>
          <p:nvPr/>
        </p:nvSpPr>
        <p:spPr>
          <a:xfrm>
            <a:off x="1082079" y="6582544"/>
            <a:ext cx="69798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900" dirty="0"/>
              <a:t> </a:t>
            </a:r>
            <a:r>
              <a:rPr lang="en-US" sz="900" dirty="0">
                <a:hlinkClick r:id="rId3"/>
              </a:rPr>
              <a:t>https://aws.amazon.com/certification/certified-solutions-architect-associate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002883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356" y="197768"/>
            <a:ext cx="8507288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Certified Solutions Architect –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Associate (SAA-C02)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66D81D-7462-1541-9943-C2317CEB52CF}"/>
              </a:ext>
            </a:extLst>
          </p:cNvPr>
          <p:cNvSpPr txBox="1"/>
          <p:nvPr/>
        </p:nvSpPr>
        <p:spPr>
          <a:xfrm>
            <a:off x="1082079" y="6582544"/>
            <a:ext cx="69798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900" dirty="0"/>
              <a:t> </a:t>
            </a:r>
            <a:r>
              <a:rPr lang="en-US" sz="900" dirty="0">
                <a:hlinkClick r:id="rId2"/>
              </a:rPr>
              <a:t>https://aws.amazon.com/certification/certified-solutions-architect-associate</a:t>
            </a:r>
            <a:endParaRPr lang="en-US" sz="9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4BFC04-2E49-D54A-BE8C-322B4AE95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624" y="2188509"/>
            <a:ext cx="8459514" cy="4259742"/>
          </a:xfrm>
        </p:spPr>
        <p:txBody>
          <a:bodyPr>
            <a:normAutofit/>
          </a:bodyPr>
          <a:lstStyle/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b="1" dirty="0"/>
              <a:t>Domain 1: Design </a:t>
            </a:r>
            <a:r>
              <a:rPr lang="en-US" b="1" dirty="0">
                <a:solidFill>
                  <a:srgbClr val="C00000"/>
                </a:solidFill>
              </a:rPr>
              <a:t>Resilient</a:t>
            </a:r>
            <a:r>
              <a:rPr lang="en-US" b="1" dirty="0"/>
              <a:t> Architectures</a:t>
            </a:r>
          </a:p>
          <a:p>
            <a:pPr lvl="1">
              <a:spcBef>
                <a:spcPts val="450"/>
              </a:spcBef>
              <a:spcAft>
                <a:spcPts val="450"/>
              </a:spcAft>
            </a:pPr>
            <a:r>
              <a:rPr lang="en-US" dirty="0"/>
              <a:t>1.1 Design a multi-tier architecture solution</a:t>
            </a:r>
          </a:p>
          <a:p>
            <a:pPr lvl="1">
              <a:spcBef>
                <a:spcPts val="450"/>
              </a:spcBef>
              <a:spcAft>
                <a:spcPts val="450"/>
              </a:spcAft>
            </a:pPr>
            <a:r>
              <a:rPr lang="en-US" dirty="0"/>
              <a:t>1.2 Design highly available and/or fault-tolerant architectures</a:t>
            </a:r>
          </a:p>
          <a:p>
            <a:pPr lvl="1">
              <a:spcBef>
                <a:spcPts val="450"/>
              </a:spcBef>
              <a:spcAft>
                <a:spcPts val="450"/>
              </a:spcAft>
            </a:pPr>
            <a:r>
              <a:rPr lang="en-US" dirty="0"/>
              <a:t>1.3 Design decoupling mechanisms using AWS services</a:t>
            </a:r>
          </a:p>
          <a:p>
            <a:pPr lvl="1">
              <a:spcBef>
                <a:spcPts val="450"/>
              </a:spcBef>
              <a:spcAft>
                <a:spcPts val="450"/>
              </a:spcAft>
            </a:pPr>
            <a:r>
              <a:rPr lang="en-US" dirty="0"/>
              <a:t>1.4 Choose appropriate resilient storage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BD251E-E9C5-F140-B75D-EC15F64B4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3" y="882449"/>
            <a:ext cx="1230755" cy="123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889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356" y="197768"/>
            <a:ext cx="8507288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Certified Solutions Architect –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Associate (SAA-C02)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66D81D-7462-1541-9943-C2317CEB52CF}"/>
              </a:ext>
            </a:extLst>
          </p:cNvPr>
          <p:cNvSpPr txBox="1"/>
          <p:nvPr/>
        </p:nvSpPr>
        <p:spPr>
          <a:xfrm>
            <a:off x="1082079" y="6582544"/>
            <a:ext cx="69798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900" dirty="0"/>
              <a:t> </a:t>
            </a:r>
            <a:r>
              <a:rPr lang="en-US" sz="900" dirty="0">
                <a:hlinkClick r:id="rId2"/>
              </a:rPr>
              <a:t>https://aws.amazon.com/certification/certified-solutions-architect-associate</a:t>
            </a:r>
            <a:endParaRPr lang="en-US" sz="9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BD251E-E9C5-F140-B75D-EC15F64B4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3" y="882449"/>
            <a:ext cx="1230755" cy="123075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4D26371-C195-4A4F-A62E-E9C33639B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1" y="2188509"/>
            <a:ext cx="8784977" cy="4259742"/>
          </a:xfrm>
        </p:spPr>
        <p:txBody>
          <a:bodyPr>
            <a:normAutofit lnSpcReduction="10000"/>
          </a:bodyPr>
          <a:lstStyle/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b="1" dirty="0"/>
              <a:t>Domain 2: Design </a:t>
            </a:r>
            <a:r>
              <a:rPr lang="en-US" b="1" dirty="0">
                <a:solidFill>
                  <a:srgbClr val="C00000"/>
                </a:solidFill>
              </a:rPr>
              <a:t>High-Performing</a:t>
            </a:r>
            <a:r>
              <a:rPr lang="en-US" b="1" dirty="0"/>
              <a:t> Architectures</a:t>
            </a:r>
          </a:p>
          <a:p>
            <a:pPr lvl="1">
              <a:spcBef>
                <a:spcPts val="450"/>
              </a:spcBef>
              <a:spcAft>
                <a:spcPts val="450"/>
              </a:spcAft>
            </a:pPr>
            <a:r>
              <a:rPr lang="en-US" dirty="0"/>
              <a:t>2.1 Identify elastic and scalable compute solutions for a workload</a:t>
            </a:r>
          </a:p>
          <a:p>
            <a:pPr lvl="1">
              <a:spcBef>
                <a:spcPts val="450"/>
              </a:spcBef>
              <a:spcAft>
                <a:spcPts val="450"/>
              </a:spcAft>
            </a:pPr>
            <a:r>
              <a:rPr lang="en-US" dirty="0"/>
              <a:t>2.2 Select high-performing and scalable storage solutions for a workload</a:t>
            </a:r>
          </a:p>
          <a:p>
            <a:pPr lvl="1">
              <a:spcBef>
                <a:spcPts val="450"/>
              </a:spcBef>
              <a:spcAft>
                <a:spcPts val="450"/>
              </a:spcAft>
            </a:pPr>
            <a:r>
              <a:rPr lang="en-US" dirty="0"/>
              <a:t>2.3 Select high-performing networking solutions for a workload</a:t>
            </a:r>
          </a:p>
          <a:p>
            <a:pPr lvl="1">
              <a:spcBef>
                <a:spcPts val="450"/>
              </a:spcBef>
              <a:spcAft>
                <a:spcPts val="450"/>
              </a:spcAft>
            </a:pPr>
            <a:r>
              <a:rPr lang="en-US" dirty="0"/>
              <a:t>2.4 Choose high-performing database solutions for a workload</a:t>
            </a:r>
          </a:p>
        </p:txBody>
      </p:sp>
    </p:spTree>
    <p:extLst>
      <p:ext uri="{BB962C8B-B14F-4D97-AF65-F5344CB8AC3E}">
        <p14:creationId xmlns:p14="http://schemas.microsoft.com/office/powerpoint/2010/main" val="14697410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356" y="197768"/>
            <a:ext cx="8507288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Certified Solutions Architect –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Associate (SAA-C02)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66D81D-7462-1541-9943-C2317CEB52CF}"/>
              </a:ext>
            </a:extLst>
          </p:cNvPr>
          <p:cNvSpPr txBox="1"/>
          <p:nvPr/>
        </p:nvSpPr>
        <p:spPr>
          <a:xfrm>
            <a:off x="1082079" y="6582544"/>
            <a:ext cx="69798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900" dirty="0"/>
              <a:t> </a:t>
            </a:r>
            <a:r>
              <a:rPr lang="en-US" sz="900" dirty="0">
                <a:hlinkClick r:id="rId2"/>
              </a:rPr>
              <a:t>https://aws.amazon.com/certification/certified-solutions-architect-associate</a:t>
            </a:r>
            <a:endParaRPr lang="en-US" sz="9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BD251E-E9C5-F140-B75D-EC15F64B4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3" y="882449"/>
            <a:ext cx="1230755" cy="123075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22BCBD6-65C0-7548-9FE6-126C149F2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2188509"/>
            <a:ext cx="8929563" cy="4331354"/>
          </a:xfrm>
        </p:spPr>
        <p:txBody>
          <a:bodyPr>
            <a:normAutofit/>
          </a:bodyPr>
          <a:lstStyle/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2800" b="1" dirty="0"/>
              <a:t>Domain 3: Design </a:t>
            </a:r>
            <a:r>
              <a:rPr lang="en-US" sz="2800" b="1" dirty="0">
                <a:solidFill>
                  <a:srgbClr val="C00000"/>
                </a:solidFill>
              </a:rPr>
              <a:t>Secure</a:t>
            </a:r>
            <a:r>
              <a:rPr lang="en-US" sz="2800" b="1" dirty="0"/>
              <a:t> Applications and Architectures</a:t>
            </a:r>
          </a:p>
          <a:p>
            <a:pPr lvl="1">
              <a:spcBef>
                <a:spcPts val="450"/>
              </a:spcBef>
              <a:spcAft>
                <a:spcPts val="450"/>
              </a:spcAft>
            </a:pPr>
            <a:r>
              <a:rPr lang="en-US" dirty="0"/>
              <a:t>3.1 Design secure access to AWS resources</a:t>
            </a:r>
          </a:p>
          <a:p>
            <a:pPr lvl="1">
              <a:spcBef>
                <a:spcPts val="450"/>
              </a:spcBef>
              <a:spcAft>
                <a:spcPts val="450"/>
              </a:spcAft>
            </a:pPr>
            <a:r>
              <a:rPr lang="en-US" dirty="0"/>
              <a:t>3.2 Design secure application tiers</a:t>
            </a:r>
          </a:p>
          <a:p>
            <a:pPr lvl="1">
              <a:spcBef>
                <a:spcPts val="450"/>
              </a:spcBef>
              <a:spcAft>
                <a:spcPts val="450"/>
              </a:spcAft>
            </a:pPr>
            <a:r>
              <a:rPr lang="en-US" dirty="0"/>
              <a:t>3.3 Select appropriate data security options</a:t>
            </a:r>
          </a:p>
        </p:txBody>
      </p:sp>
    </p:spTree>
    <p:extLst>
      <p:ext uri="{BB962C8B-B14F-4D97-AF65-F5344CB8AC3E}">
        <p14:creationId xmlns:p14="http://schemas.microsoft.com/office/powerpoint/2010/main" val="21367841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356" y="197768"/>
            <a:ext cx="8507288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Certified Solutions Architect –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Associate (SAA-C02)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66D81D-7462-1541-9943-C2317CEB52CF}"/>
              </a:ext>
            </a:extLst>
          </p:cNvPr>
          <p:cNvSpPr txBox="1"/>
          <p:nvPr/>
        </p:nvSpPr>
        <p:spPr>
          <a:xfrm>
            <a:off x="1082079" y="6582544"/>
            <a:ext cx="69798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900" dirty="0"/>
              <a:t> </a:t>
            </a:r>
            <a:r>
              <a:rPr lang="en-US" sz="900" dirty="0">
                <a:hlinkClick r:id="rId2"/>
              </a:rPr>
              <a:t>https://aws.amazon.com/certification/certified-solutions-architect-associate</a:t>
            </a:r>
            <a:endParaRPr lang="en-US" sz="9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BD251E-E9C5-F140-B75D-EC15F64B4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3" y="882449"/>
            <a:ext cx="1230755" cy="123075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A69B445-C198-A941-8938-5D5B08D2D8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624" y="2188508"/>
            <a:ext cx="8459514" cy="4259743"/>
          </a:xfrm>
        </p:spPr>
        <p:txBody>
          <a:bodyPr>
            <a:normAutofit/>
          </a:bodyPr>
          <a:lstStyle/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3000" b="1" dirty="0"/>
              <a:t>Domain 4: Design </a:t>
            </a:r>
            <a:r>
              <a:rPr lang="en-US" sz="3000" b="1" dirty="0">
                <a:solidFill>
                  <a:srgbClr val="C00000"/>
                </a:solidFill>
              </a:rPr>
              <a:t>Cost-Optimized</a:t>
            </a:r>
            <a:r>
              <a:rPr lang="en-US" sz="3000" b="1" dirty="0"/>
              <a:t> Architectures</a:t>
            </a:r>
          </a:p>
          <a:p>
            <a:pPr lvl="1">
              <a:spcBef>
                <a:spcPts val="450"/>
              </a:spcBef>
              <a:spcAft>
                <a:spcPts val="450"/>
              </a:spcAft>
            </a:pPr>
            <a:r>
              <a:rPr lang="en-US" dirty="0"/>
              <a:t>4.1 Identify cost-effective storage solutions</a:t>
            </a:r>
          </a:p>
          <a:p>
            <a:pPr lvl="1">
              <a:spcBef>
                <a:spcPts val="450"/>
              </a:spcBef>
              <a:spcAft>
                <a:spcPts val="450"/>
              </a:spcAft>
            </a:pPr>
            <a:r>
              <a:rPr lang="en-US" dirty="0"/>
              <a:t>4.2 Identify cost-effective compute and database services</a:t>
            </a:r>
          </a:p>
          <a:p>
            <a:pPr lvl="1">
              <a:spcBef>
                <a:spcPts val="450"/>
              </a:spcBef>
              <a:spcAft>
                <a:spcPts val="450"/>
              </a:spcAft>
            </a:pPr>
            <a:r>
              <a:rPr lang="en-US" dirty="0"/>
              <a:t>4.3 Design cost-optimized network architectures</a:t>
            </a:r>
          </a:p>
        </p:txBody>
      </p:sp>
    </p:spTree>
    <p:extLst>
      <p:ext uri="{BB962C8B-B14F-4D97-AF65-F5344CB8AC3E}">
        <p14:creationId xmlns:p14="http://schemas.microsoft.com/office/powerpoint/2010/main" val="2808452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82BF6-CA49-0940-8E3D-111BA6C3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13   2020/12/08  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</a:rPr>
              <a:t>軟體工程個案研究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II 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                                 (Case Study on Software Engineering II)</a:t>
            </a:r>
          </a:p>
          <a:p>
            <a:pPr marL="0" indent="0">
              <a:buNone/>
            </a:pPr>
            <a:r>
              <a:rPr lang="en-US" altLang="zh-TW" sz="2400" dirty="0"/>
              <a:t>14   2020/12/15   </a:t>
            </a:r>
            <a:r>
              <a:rPr lang="zh-TW" altLang="en-US" sz="2400" dirty="0"/>
              <a:t>可靠的程式設計 </a:t>
            </a:r>
            <a:r>
              <a:rPr lang="en-US" altLang="zh-TW" sz="2400" dirty="0"/>
              <a:t>(Reliable Programming)</a:t>
            </a:r>
          </a:p>
          <a:p>
            <a:pPr marL="0" indent="0">
              <a:buNone/>
            </a:pPr>
            <a:r>
              <a:rPr lang="en-US" altLang="zh-TW" sz="2400" dirty="0"/>
              <a:t>15   2020/12/22   </a:t>
            </a:r>
            <a:r>
              <a:rPr lang="zh-TW" altLang="en-US" sz="2400" dirty="0"/>
              <a:t>測試：功能測試、測試自動化、</a:t>
            </a:r>
            <a:br>
              <a:rPr lang="en-US" altLang="zh-TW" sz="2400" dirty="0"/>
            </a:br>
            <a:r>
              <a:rPr lang="en-US" altLang="zh-TW" sz="2400" dirty="0"/>
              <a:t>                                </a:t>
            </a:r>
            <a:r>
              <a:rPr lang="zh-TW" altLang="en-US" sz="2400" dirty="0"/>
              <a:t>測試驅動的開發、程式碼審查 </a:t>
            </a:r>
            <a:br>
              <a:rPr lang="en-US" altLang="zh-TW" sz="2400" dirty="0"/>
            </a:br>
            <a:r>
              <a:rPr lang="en-US" altLang="zh-TW" sz="2400" dirty="0"/>
              <a:t>                                 (Testing: Functional testing, Test automation, </a:t>
            </a:r>
            <a:br>
              <a:rPr lang="en-US" altLang="zh-TW" sz="2400" dirty="0"/>
            </a:br>
            <a:r>
              <a:rPr lang="en-US" altLang="zh-TW" sz="2400" dirty="0"/>
              <a:t>                                  Test-driven development, and Code reviews)</a:t>
            </a:r>
          </a:p>
          <a:p>
            <a:pPr marL="0" indent="0">
              <a:buNone/>
            </a:pPr>
            <a:r>
              <a:rPr lang="en-US" altLang="zh-TW" sz="2400" dirty="0"/>
              <a:t>16   2020/12/29   DevOps</a:t>
            </a:r>
            <a:r>
              <a:rPr lang="zh-TW" altLang="en-US" sz="2400" dirty="0"/>
              <a:t>和程式碼管理：</a:t>
            </a:r>
            <a:br>
              <a:rPr lang="en-US" altLang="zh-TW" sz="2400" dirty="0"/>
            </a:br>
            <a:r>
              <a:rPr lang="en-US" altLang="zh-TW" sz="2400" dirty="0"/>
              <a:t>                                </a:t>
            </a:r>
            <a:r>
              <a:rPr lang="zh-TW" altLang="en-US" sz="2200" dirty="0"/>
              <a:t>程式碼管理和</a:t>
            </a:r>
            <a:r>
              <a:rPr lang="en-US" altLang="zh-TW" sz="2200" dirty="0"/>
              <a:t>DevOps</a:t>
            </a:r>
            <a:r>
              <a:rPr lang="zh-TW" altLang="en-US" sz="2200" dirty="0"/>
              <a:t>自動化</a:t>
            </a:r>
            <a:r>
              <a:rPr lang="zh-TW" altLang="en-US" sz="2400" dirty="0"/>
              <a:t> </a:t>
            </a:r>
            <a:br>
              <a:rPr lang="en-US" altLang="zh-TW" sz="2400" dirty="0"/>
            </a:br>
            <a:r>
              <a:rPr lang="en-US" altLang="zh-TW" sz="2400" dirty="0"/>
              <a:t>                                (DevOps and Code Management: </a:t>
            </a:r>
            <a:br>
              <a:rPr lang="en-US" altLang="zh-TW" sz="2400" dirty="0"/>
            </a:br>
            <a:r>
              <a:rPr lang="en-US" altLang="zh-TW" sz="2400" dirty="0"/>
              <a:t>                                 Code management and DevOps automation)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17   2021/01/05 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I (Final Project Report 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18   2021/01/12 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II (Final Project Report I)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51C78D-7CB2-1A47-8289-B30F1D0DA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EA55C6-7913-C64F-85E6-497D1797A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12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Products and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282EE9-047B-3E43-B81A-AD5A5D9EC5F1}"/>
              </a:ext>
            </a:extLst>
          </p:cNvPr>
          <p:cNvSpPr txBox="1"/>
          <p:nvPr/>
        </p:nvSpPr>
        <p:spPr>
          <a:xfrm>
            <a:off x="1082079" y="6597352"/>
            <a:ext cx="69798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900" dirty="0"/>
              <a:t> </a:t>
            </a:r>
            <a:r>
              <a:rPr lang="en-US" sz="900" dirty="0">
                <a:hlinkClick r:id="rId2"/>
              </a:rPr>
              <a:t>https://aws.amazon.com/</a:t>
            </a:r>
            <a:endParaRPr lang="en-US" sz="9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BB7922-708F-3C4D-9CC7-1372A5AB6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00" y="352199"/>
            <a:ext cx="931172" cy="5565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21AD87-6C79-9544-A1F6-386CBBDB9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298" y="1659067"/>
            <a:ext cx="8473468" cy="4094762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C2DCF89-F388-BD4C-BE88-EBAD0300810E}"/>
              </a:ext>
            </a:extLst>
          </p:cNvPr>
          <p:cNvSpPr/>
          <p:nvPr/>
        </p:nvSpPr>
        <p:spPr>
          <a:xfrm>
            <a:off x="2018135" y="2362214"/>
            <a:ext cx="1389764" cy="76801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4D4C250-6410-404B-AF0D-9A6C486ACF04}"/>
              </a:ext>
            </a:extLst>
          </p:cNvPr>
          <p:cNvSpPr/>
          <p:nvPr/>
        </p:nvSpPr>
        <p:spPr>
          <a:xfrm>
            <a:off x="5582536" y="2362214"/>
            <a:ext cx="1389764" cy="76801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0A72792-AB6D-674D-978D-BE3FCAAC63FF}"/>
              </a:ext>
            </a:extLst>
          </p:cNvPr>
          <p:cNvSpPr/>
          <p:nvPr/>
        </p:nvSpPr>
        <p:spPr>
          <a:xfrm>
            <a:off x="5582536" y="4959223"/>
            <a:ext cx="1389764" cy="76801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96C7F09-F952-8E40-A433-28530CDEB88E}"/>
              </a:ext>
            </a:extLst>
          </p:cNvPr>
          <p:cNvSpPr/>
          <p:nvPr/>
        </p:nvSpPr>
        <p:spPr>
          <a:xfrm>
            <a:off x="5582536" y="4060649"/>
            <a:ext cx="1389764" cy="76801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17FE632-39D9-8647-9C37-0498D12E0D6F}"/>
              </a:ext>
            </a:extLst>
          </p:cNvPr>
          <p:cNvSpPr/>
          <p:nvPr/>
        </p:nvSpPr>
        <p:spPr>
          <a:xfrm>
            <a:off x="3813928" y="4959223"/>
            <a:ext cx="1389764" cy="76801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71E7941-941B-2A46-B28A-52E86AEC2A0E}"/>
              </a:ext>
            </a:extLst>
          </p:cNvPr>
          <p:cNvSpPr/>
          <p:nvPr/>
        </p:nvSpPr>
        <p:spPr>
          <a:xfrm>
            <a:off x="5582536" y="1544872"/>
            <a:ext cx="1389764" cy="76801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3057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Compute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282EE9-047B-3E43-B81A-AD5A5D9EC5F1}"/>
              </a:ext>
            </a:extLst>
          </p:cNvPr>
          <p:cNvSpPr txBox="1"/>
          <p:nvPr/>
        </p:nvSpPr>
        <p:spPr>
          <a:xfrm>
            <a:off x="1082079" y="6597352"/>
            <a:ext cx="69798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900" dirty="0"/>
              <a:t> </a:t>
            </a:r>
            <a:r>
              <a:rPr lang="en-US" sz="900" dirty="0">
                <a:hlinkClick r:id="rId2"/>
              </a:rPr>
              <a:t>https://aws.amazon.com/</a:t>
            </a:r>
            <a:endParaRPr lang="en-US" sz="9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BB7922-708F-3C4D-9CC7-1372A5AB6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00" y="352199"/>
            <a:ext cx="931172" cy="5565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4DA3B9F-062B-6F44-B3B4-52EB6E028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43" y="1760821"/>
            <a:ext cx="8936100" cy="388928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F44A21D-5145-5B42-AE6E-C9DCAC66B086}"/>
              </a:ext>
            </a:extLst>
          </p:cNvPr>
          <p:cNvSpPr/>
          <p:nvPr/>
        </p:nvSpPr>
        <p:spPr>
          <a:xfrm>
            <a:off x="174819" y="1760821"/>
            <a:ext cx="1814521" cy="796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C332A99-0FF9-E44D-BA05-27B70EE860AF}"/>
              </a:ext>
            </a:extLst>
          </p:cNvPr>
          <p:cNvSpPr/>
          <p:nvPr/>
        </p:nvSpPr>
        <p:spPr>
          <a:xfrm>
            <a:off x="3509774" y="1760821"/>
            <a:ext cx="5318816" cy="768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9A20530-87E8-B440-885C-20E9313393B3}"/>
              </a:ext>
            </a:extLst>
          </p:cNvPr>
          <p:cNvSpPr/>
          <p:nvPr/>
        </p:nvSpPr>
        <p:spPr>
          <a:xfrm>
            <a:off x="2239701" y="1760821"/>
            <a:ext cx="946231" cy="76801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03E25F1-0C2E-B74A-BD79-AEFF40463C7E}"/>
              </a:ext>
            </a:extLst>
          </p:cNvPr>
          <p:cNvSpPr/>
          <p:nvPr/>
        </p:nvSpPr>
        <p:spPr>
          <a:xfrm>
            <a:off x="451412" y="2675472"/>
            <a:ext cx="2057400" cy="44752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D72A08CF-616B-1448-A245-16333F1B1397}"/>
              </a:ext>
            </a:extLst>
          </p:cNvPr>
          <p:cNvSpPr/>
          <p:nvPr/>
        </p:nvSpPr>
        <p:spPr>
          <a:xfrm>
            <a:off x="451412" y="3269631"/>
            <a:ext cx="2057400" cy="44752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5120132-4B52-B24B-B330-D3C2953C1AEE}"/>
              </a:ext>
            </a:extLst>
          </p:cNvPr>
          <p:cNvSpPr/>
          <p:nvPr/>
        </p:nvSpPr>
        <p:spPr>
          <a:xfrm>
            <a:off x="451412" y="4555853"/>
            <a:ext cx="2057400" cy="44752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F9868F01-8248-6441-A015-85516663A8B4}"/>
              </a:ext>
            </a:extLst>
          </p:cNvPr>
          <p:cNvSpPr/>
          <p:nvPr/>
        </p:nvSpPr>
        <p:spPr>
          <a:xfrm>
            <a:off x="3535818" y="2638779"/>
            <a:ext cx="2057400" cy="44752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165EB33-A999-3E47-BC9F-D88AADC772CE}"/>
              </a:ext>
            </a:extLst>
          </p:cNvPr>
          <p:cNvSpPr/>
          <p:nvPr/>
        </p:nvSpPr>
        <p:spPr>
          <a:xfrm>
            <a:off x="3545947" y="3933695"/>
            <a:ext cx="2057400" cy="44752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8B707EC3-FD99-D54D-865A-4C41C06F995C}"/>
              </a:ext>
            </a:extLst>
          </p:cNvPr>
          <p:cNvSpPr/>
          <p:nvPr/>
        </p:nvSpPr>
        <p:spPr>
          <a:xfrm>
            <a:off x="6536803" y="3295644"/>
            <a:ext cx="2203420" cy="44752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363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Database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282EE9-047B-3E43-B81A-AD5A5D9EC5F1}"/>
              </a:ext>
            </a:extLst>
          </p:cNvPr>
          <p:cNvSpPr txBox="1"/>
          <p:nvPr/>
        </p:nvSpPr>
        <p:spPr>
          <a:xfrm>
            <a:off x="1082079" y="6597352"/>
            <a:ext cx="69798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900" dirty="0"/>
              <a:t> </a:t>
            </a:r>
            <a:r>
              <a:rPr lang="en-US" sz="900" dirty="0">
                <a:hlinkClick r:id="rId2"/>
              </a:rPr>
              <a:t>https://aws.amazon.com/</a:t>
            </a:r>
            <a:endParaRPr lang="en-US" sz="9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BB7922-708F-3C4D-9CC7-1372A5AB6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00" y="352199"/>
            <a:ext cx="931172" cy="5565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63941B-FC7A-9E4B-B7A7-78BD6EFD8E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53683"/>
            <a:ext cx="9144000" cy="383458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0A8E86F-F689-D944-9E52-07680EE39BCC}"/>
              </a:ext>
            </a:extLst>
          </p:cNvPr>
          <p:cNvSpPr/>
          <p:nvPr/>
        </p:nvSpPr>
        <p:spPr>
          <a:xfrm>
            <a:off x="7886699" y="1805547"/>
            <a:ext cx="1088335" cy="8779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BBC5128-62AF-B340-82B1-EB198068FA35}"/>
              </a:ext>
            </a:extLst>
          </p:cNvPr>
          <p:cNvSpPr/>
          <p:nvPr/>
        </p:nvSpPr>
        <p:spPr>
          <a:xfrm>
            <a:off x="6071236" y="1885672"/>
            <a:ext cx="946231" cy="76801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48D389C-7A59-F34F-9E6B-CB58C2BFDAE9}"/>
              </a:ext>
            </a:extLst>
          </p:cNvPr>
          <p:cNvSpPr/>
          <p:nvPr/>
        </p:nvSpPr>
        <p:spPr>
          <a:xfrm>
            <a:off x="63930" y="2797679"/>
            <a:ext cx="2674913" cy="5354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E951B2-54F6-4843-B0BD-28BB0F7EA632}"/>
              </a:ext>
            </a:extLst>
          </p:cNvPr>
          <p:cNvSpPr/>
          <p:nvPr/>
        </p:nvSpPr>
        <p:spPr>
          <a:xfrm>
            <a:off x="74355" y="1851039"/>
            <a:ext cx="5518864" cy="802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A519C9B-DEB2-8A41-828F-78E59A4E2A62}"/>
              </a:ext>
            </a:extLst>
          </p:cNvPr>
          <p:cNvSpPr/>
          <p:nvPr/>
        </p:nvSpPr>
        <p:spPr>
          <a:xfrm>
            <a:off x="63930" y="3691799"/>
            <a:ext cx="2674913" cy="44752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2893725-6892-E84F-98C2-25E50C309A07}"/>
              </a:ext>
            </a:extLst>
          </p:cNvPr>
          <p:cNvSpPr/>
          <p:nvPr/>
        </p:nvSpPr>
        <p:spPr>
          <a:xfrm>
            <a:off x="74354" y="5212150"/>
            <a:ext cx="2674913" cy="44752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95A73DC-F259-F343-A0AA-67B6239930F7}"/>
              </a:ext>
            </a:extLst>
          </p:cNvPr>
          <p:cNvSpPr/>
          <p:nvPr/>
        </p:nvSpPr>
        <p:spPr>
          <a:xfrm>
            <a:off x="3234543" y="4419083"/>
            <a:ext cx="2674913" cy="5107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6419969-5D6C-DB4F-B9FF-F1BBCCD5C1E1}"/>
              </a:ext>
            </a:extLst>
          </p:cNvPr>
          <p:cNvSpPr/>
          <p:nvPr/>
        </p:nvSpPr>
        <p:spPr>
          <a:xfrm>
            <a:off x="3234543" y="2822314"/>
            <a:ext cx="2674913" cy="5107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3097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Storage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282EE9-047B-3E43-B81A-AD5A5D9EC5F1}"/>
              </a:ext>
            </a:extLst>
          </p:cNvPr>
          <p:cNvSpPr txBox="1"/>
          <p:nvPr/>
        </p:nvSpPr>
        <p:spPr>
          <a:xfrm>
            <a:off x="1082079" y="6597352"/>
            <a:ext cx="69798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900" dirty="0"/>
              <a:t> </a:t>
            </a:r>
            <a:r>
              <a:rPr lang="en-US" sz="900" dirty="0">
                <a:hlinkClick r:id="rId2"/>
              </a:rPr>
              <a:t>https://aws.amazon.com/</a:t>
            </a:r>
            <a:endParaRPr lang="en-US" sz="9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BB7922-708F-3C4D-9CC7-1372A5AB6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00" y="352199"/>
            <a:ext cx="931172" cy="5565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B7DD21-51F3-9D4D-AC5C-F31D0D7E6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64" y="1853682"/>
            <a:ext cx="9077636" cy="3726520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58F85D3-702A-8C42-9D45-9540E706EBA5}"/>
              </a:ext>
            </a:extLst>
          </p:cNvPr>
          <p:cNvSpPr/>
          <p:nvPr/>
        </p:nvSpPr>
        <p:spPr>
          <a:xfrm>
            <a:off x="6185689" y="1874784"/>
            <a:ext cx="1083791" cy="8099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973284-1B62-6340-A954-4D03960A4358}"/>
              </a:ext>
            </a:extLst>
          </p:cNvPr>
          <p:cNvSpPr/>
          <p:nvPr/>
        </p:nvSpPr>
        <p:spPr>
          <a:xfrm>
            <a:off x="74355" y="1851039"/>
            <a:ext cx="5518864" cy="971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8EB335A-22BC-ED41-BC9D-49F8D45C5805}"/>
              </a:ext>
            </a:extLst>
          </p:cNvPr>
          <p:cNvSpPr/>
          <p:nvPr/>
        </p:nvSpPr>
        <p:spPr>
          <a:xfrm>
            <a:off x="3299379" y="2966307"/>
            <a:ext cx="2674913" cy="5107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01294CC-1AD5-E748-89D6-9C442BBA4B35}"/>
              </a:ext>
            </a:extLst>
          </p:cNvPr>
          <p:cNvSpPr/>
          <p:nvPr/>
        </p:nvSpPr>
        <p:spPr>
          <a:xfrm>
            <a:off x="66364" y="2966307"/>
            <a:ext cx="2674913" cy="5107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6C1C90D-53DF-B74F-A322-3526E4A70141}"/>
              </a:ext>
            </a:extLst>
          </p:cNvPr>
          <p:cNvSpPr/>
          <p:nvPr/>
        </p:nvSpPr>
        <p:spPr>
          <a:xfrm>
            <a:off x="6931855" y="2975097"/>
            <a:ext cx="2163706" cy="5107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E70AD08-66F4-7C44-A358-8318CB7FF4F7}"/>
              </a:ext>
            </a:extLst>
          </p:cNvPr>
          <p:cNvSpPr/>
          <p:nvPr/>
        </p:nvSpPr>
        <p:spPr>
          <a:xfrm>
            <a:off x="6951196" y="3648589"/>
            <a:ext cx="2163706" cy="5107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D72A4CC-3541-E84E-8A09-B170E2B421D4}"/>
              </a:ext>
            </a:extLst>
          </p:cNvPr>
          <p:cNvSpPr/>
          <p:nvPr/>
        </p:nvSpPr>
        <p:spPr>
          <a:xfrm>
            <a:off x="6938884" y="4353730"/>
            <a:ext cx="2163706" cy="5107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524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75312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Networking &amp;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Content Delivery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282EE9-047B-3E43-B81A-AD5A5D9EC5F1}"/>
              </a:ext>
            </a:extLst>
          </p:cNvPr>
          <p:cNvSpPr txBox="1"/>
          <p:nvPr/>
        </p:nvSpPr>
        <p:spPr>
          <a:xfrm>
            <a:off x="1082079" y="6597352"/>
            <a:ext cx="69798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900" dirty="0"/>
              <a:t> </a:t>
            </a:r>
            <a:r>
              <a:rPr lang="en-US" sz="900" dirty="0">
                <a:hlinkClick r:id="rId2"/>
              </a:rPr>
              <a:t>https://aws.amazon.com/</a:t>
            </a:r>
            <a:endParaRPr lang="en-US" sz="9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BB7922-708F-3C4D-9CC7-1372A5AB6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00" y="352199"/>
            <a:ext cx="931172" cy="5565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C8FA7B-7213-0A42-AA6B-89D463C8F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96" y="1667759"/>
            <a:ext cx="9024800" cy="3569630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449AD59-7A1F-AE41-B491-112512D6A944}"/>
              </a:ext>
            </a:extLst>
          </p:cNvPr>
          <p:cNvSpPr/>
          <p:nvPr/>
        </p:nvSpPr>
        <p:spPr>
          <a:xfrm>
            <a:off x="5649401" y="1672621"/>
            <a:ext cx="1514572" cy="8282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252A99-BC0E-DC41-A4C0-7E6D717B4AC1}"/>
              </a:ext>
            </a:extLst>
          </p:cNvPr>
          <p:cNvSpPr/>
          <p:nvPr/>
        </p:nvSpPr>
        <p:spPr>
          <a:xfrm>
            <a:off x="148595" y="1637987"/>
            <a:ext cx="5010732" cy="802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541A33E-2703-CA4A-9A48-A97523F73667}"/>
              </a:ext>
            </a:extLst>
          </p:cNvPr>
          <p:cNvSpPr/>
          <p:nvPr/>
        </p:nvSpPr>
        <p:spPr>
          <a:xfrm>
            <a:off x="148595" y="2716601"/>
            <a:ext cx="2526317" cy="5107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98397B-FFFF-B844-9A7D-358FED802B9E}"/>
              </a:ext>
            </a:extLst>
          </p:cNvPr>
          <p:cNvSpPr/>
          <p:nvPr/>
        </p:nvSpPr>
        <p:spPr>
          <a:xfrm>
            <a:off x="7360983" y="1667759"/>
            <a:ext cx="1740814" cy="802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914728F-0E46-DC42-88CC-AE0286DF742E}"/>
              </a:ext>
            </a:extLst>
          </p:cNvPr>
          <p:cNvSpPr/>
          <p:nvPr/>
        </p:nvSpPr>
        <p:spPr>
          <a:xfrm>
            <a:off x="157386" y="3358440"/>
            <a:ext cx="2526317" cy="5107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5B07152-E64E-CD4A-931E-9D5E5EB526C4}"/>
              </a:ext>
            </a:extLst>
          </p:cNvPr>
          <p:cNvSpPr/>
          <p:nvPr/>
        </p:nvSpPr>
        <p:spPr>
          <a:xfrm>
            <a:off x="3123083" y="2716601"/>
            <a:ext cx="2817000" cy="5107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F02FE30-C0E2-B74C-AC07-91329CDD9E06}"/>
              </a:ext>
            </a:extLst>
          </p:cNvPr>
          <p:cNvSpPr/>
          <p:nvPr/>
        </p:nvSpPr>
        <p:spPr>
          <a:xfrm>
            <a:off x="3123084" y="4049082"/>
            <a:ext cx="2817000" cy="5107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AF5D45E-E383-4D4C-9577-7D8A68806E4B}"/>
              </a:ext>
            </a:extLst>
          </p:cNvPr>
          <p:cNvSpPr/>
          <p:nvPr/>
        </p:nvSpPr>
        <p:spPr>
          <a:xfrm>
            <a:off x="3123083" y="4641493"/>
            <a:ext cx="2817000" cy="5107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E7D93AF-E9B2-4845-BE03-93607212611A}"/>
              </a:ext>
            </a:extLst>
          </p:cNvPr>
          <p:cNvSpPr/>
          <p:nvPr/>
        </p:nvSpPr>
        <p:spPr>
          <a:xfrm>
            <a:off x="6251588" y="2706072"/>
            <a:ext cx="2817000" cy="5107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30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253916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Security, Identity &amp; Compliance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282EE9-047B-3E43-B81A-AD5A5D9EC5F1}"/>
              </a:ext>
            </a:extLst>
          </p:cNvPr>
          <p:cNvSpPr txBox="1"/>
          <p:nvPr/>
        </p:nvSpPr>
        <p:spPr>
          <a:xfrm>
            <a:off x="1082079" y="6597352"/>
            <a:ext cx="69798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900" dirty="0"/>
              <a:t> </a:t>
            </a:r>
            <a:r>
              <a:rPr lang="en-US" sz="900" dirty="0">
                <a:hlinkClick r:id="rId2"/>
              </a:rPr>
              <a:t>https://aws.amazon.com/</a:t>
            </a:r>
            <a:endParaRPr lang="en-US" sz="9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BB7922-708F-3C4D-9CC7-1372A5AB6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00" y="352199"/>
            <a:ext cx="931172" cy="5565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52F7A5-90E9-4E45-BCE2-7C9C5E11C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900" y="1606115"/>
            <a:ext cx="8743250" cy="4691120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B6E8765-03BF-384F-87FC-3ED5B1ACF2A5}"/>
              </a:ext>
            </a:extLst>
          </p:cNvPr>
          <p:cNvSpPr/>
          <p:nvPr/>
        </p:nvSpPr>
        <p:spPr>
          <a:xfrm>
            <a:off x="3736305" y="1556792"/>
            <a:ext cx="1339751" cy="9165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57DBC5-4F41-A84F-A277-3BC0117318C8}"/>
              </a:ext>
            </a:extLst>
          </p:cNvPr>
          <p:cNvSpPr/>
          <p:nvPr/>
        </p:nvSpPr>
        <p:spPr>
          <a:xfrm>
            <a:off x="207900" y="1564555"/>
            <a:ext cx="3168345" cy="825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BC3FDF9-0FBB-974A-AD58-7B57C85AE6C5}"/>
              </a:ext>
            </a:extLst>
          </p:cNvPr>
          <p:cNvSpPr/>
          <p:nvPr/>
        </p:nvSpPr>
        <p:spPr>
          <a:xfrm>
            <a:off x="251520" y="2636912"/>
            <a:ext cx="2304256" cy="54454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0BEC40-5385-B24F-82DE-9C23A4B0883C}"/>
              </a:ext>
            </a:extLst>
          </p:cNvPr>
          <p:cNvSpPr/>
          <p:nvPr/>
        </p:nvSpPr>
        <p:spPr>
          <a:xfrm>
            <a:off x="5188111" y="1606115"/>
            <a:ext cx="2511082" cy="8380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AC09E7A-512E-EF42-8FEE-FEE384C9A790}"/>
              </a:ext>
            </a:extLst>
          </p:cNvPr>
          <p:cNvSpPr/>
          <p:nvPr/>
        </p:nvSpPr>
        <p:spPr>
          <a:xfrm>
            <a:off x="251520" y="4564405"/>
            <a:ext cx="2304256" cy="54454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C02F2B7-EA12-3B43-9A00-41EC0F8974C3}"/>
              </a:ext>
            </a:extLst>
          </p:cNvPr>
          <p:cNvSpPr/>
          <p:nvPr/>
        </p:nvSpPr>
        <p:spPr>
          <a:xfrm>
            <a:off x="251520" y="5692772"/>
            <a:ext cx="2304256" cy="54454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AA36DCD-29D0-CC40-81E5-2263C97A3FFE}"/>
              </a:ext>
            </a:extLst>
          </p:cNvPr>
          <p:cNvSpPr/>
          <p:nvPr/>
        </p:nvSpPr>
        <p:spPr>
          <a:xfrm>
            <a:off x="3289275" y="3284984"/>
            <a:ext cx="2160240" cy="53925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B0EF003-488A-8D48-AE38-FB06BCF09345}"/>
              </a:ext>
            </a:extLst>
          </p:cNvPr>
          <p:cNvSpPr/>
          <p:nvPr/>
        </p:nvSpPr>
        <p:spPr>
          <a:xfrm>
            <a:off x="3275856" y="2636912"/>
            <a:ext cx="2160240" cy="53925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6DB860E-EB87-2A4A-A7C8-44F660F05406}"/>
              </a:ext>
            </a:extLst>
          </p:cNvPr>
          <p:cNvSpPr/>
          <p:nvPr/>
        </p:nvSpPr>
        <p:spPr>
          <a:xfrm>
            <a:off x="6066519" y="3850046"/>
            <a:ext cx="2884631" cy="54454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4F38CBD-FD07-BD4C-876F-79FD580500BA}"/>
              </a:ext>
            </a:extLst>
          </p:cNvPr>
          <p:cNvSpPr/>
          <p:nvPr/>
        </p:nvSpPr>
        <p:spPr>
          <a:xfrm>
            <a:off x="6066519" y="4540644"/>
            <a:ext cx="2884631" cy="54454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4972158-CCA2-FE4F-98D7-31EEE1042E19}"/>
              </a:ext>
            </a:extLst>
          </p:cNvPr>
          <p:cNvSpPr/>
          <p:nvPr/>
        </p:nvSpPr>
        <p:spPr>
          <a:xfrm>
            <a:off x="3275856" y="4545933"/>
            <a:ext cx="2160240" cy="53925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8744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Cost Management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282EE9-047B-3E43-B81A-AD5A5D9EC5F1}"/>
              </a:ext>
            </a:extLst>
          </p:cNvPr>
          <p:cNvSpPr txBox="1"/>
          <p:nvPr/>
        </p:nvSpPr>
        <p:spPr>
          <a:xfrm>
            <a:off x="1082079" y="6597352"/>
            <a:ext cx="69798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900" dirty="0"/>
              <a:t> </a:t>
            </a:r>
            <a:r>
              <a:rPr lang="en-US" sz="900" dirty="0">
                <a:hlinkClick r:id="rId2"/>
              </a:rPr>
              <a:t>https://aws.amazon.com/</a:t>
            </a:r>
            <a:endParaRPr lang="en-US" sz="9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BB7922-708F-3C4D-9CC7-1372A5AB6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00" y="352199"/>
            <a:ext cx="931172" cy="5565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C53BCF-F341-1141-91C4-AB2306C01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04" y="2384015"/>
            <a:ext cx="9036935" cy="2115027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CE4F5F2-766E-7747-8542-C1903237A4AE}"/>
              </a:ext>
            </a:extLst>
          </p:cNvPr>
          <p:cNvSpPr/>
          <p:nvPr/>
        </p:nvSpPr>
        <p:spPr>
          <a:xfrm>
            <a:off x="5625368" y="2372551"/>
            <a:ext cx="1549155" cy="8316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BE015D-3C91-4746-AD94-C2EBB84A4AD0}"/>
              </a:ext>
            </a:extLst>
          </p:cNvPr>
          <p:cNvSpPr/>
          <p:nvPr/>
        </p:nvSpPr>
        <p:spPr>
          <a:xfrm>
            <a:off x="42204" y="2414755"/>
            <a:ext cx="5518864" cy="7393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6BB0176-9279-484C-9F92-890CB0F7CA48}"/>
              </a:ext>
            </a:extLst>
          </p:cNvPr>
          <p:cNvSpPr/>
          <p:nvPr/>
        </p:nvSpPr>
        <p:spPr>
          <a:xfrm>
            <a:off x="3234543" y="3319192"/>
            <a:ext cx="2674913" cy="5107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6EE930B-5737-2D4B-AD07-8F466043FA85}"/>
              </a:ext>
            </a:extLst>
          </p:cNvPr>
          <p:cNvSpPr/>
          <p:nvPr/>
        </p:nvSpPr>
        <p:spPr>
          <a:xfrm>
            <a:off x="151956" y="3317431"/>
            <a:ext cx="2674913" cy="5107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AB50F12-779A-384D-A4CC-CE9944A10E07}"/>
              </a:ext>
            </a:extLst>
          </p:cNvPr>
          <p:cNvSpPr/>
          <p:nvPr/>
        </p:nvSpPr>
        <p:spPr>
          <a:xfrm>
            <a:off x="6317130" y="3317431"/>
            <a:ext cx="2674913" cy="5107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A647A7-D131-0940-A34B-5B308CCF20FA}"/>
              </a:ext>
            </a:extLst>
          </p:cNvPr>
          <p:cNvSpPr/>
          <p:nvPr/>
        </p:nvSpPr>
        <p:spPr>
          <a:xfrm>
            <a:off x="7849773" y="2414755"/>
            <a:ext cx="1142270" cy="7393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3428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282EE9-047B-3E43-B81A-AD5A5D9EC5F1}"/>
              </a:ext>
            </a:extLst>
          </p:cNvPr>
          <p:cNvSpPr txBox="1"/>
          <p:nvPr/>
        </p:nvSpPr>
        <p:spPr>
          <a:xfrm>
            <a:off x="1082079" y="6597352"/>
            <a:ext cx="69798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900" dirty="0"/>
              <a:t> </a:t>
            </a:r>
            <a:r>
              <a:rPr lang="en-US" sz="900" dirty="0">
                <a:hlinkClick r:id="rId2"/>
              </a:rPr>
              <a:t>https://aws.amazon.com/</a:t>
            </a:r>
            <a:endParaRPr lang="en-US" sz="9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BB7922-708F-3C4D-9CC7-1372A5AB6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00" y="352199"/>
            <a:ext cx="931172" cy="55652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2E0A57F-15D7-C249-8680-E7C54B3FA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624" y="1288303"/>
            <a:ext cx="8459514" cy="5174755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450"/>
              </a:spcBef>
            </a:pPr>
            <a:r>
              <a:rPr lang="en-US" dirty="0"/>
              <a:t>Amazon </a:t>
            </a:r>
            <a:r>
              <a:rPr lang="en-US" b="1" dirty="0"/>
              <a:t>EC2</a:t>
            </a:r>
          </a:p>
          <a:p>
            <a:pPr lvl="1">
              <a:spcBef>
                <a:spcPts val="450"/>
              </a:spcBef>
            </a:pPr>
            <a:r>
              <a:rPr lang="en-US" dirty="0"/>
              <a:t>Virtual servers in the cloud</a:t>
            </a:r>
          </a:p>
          <a:p>
            <a:pPr>
              <a:spcBef>
                <a:spcPts val="450"/>
              </a:spcBef>
            </a:pPr>
            <a:r>
              <a:rPr lang="en-US" dirty="0"/>
              <a:t>Amazon </a:t>
            </a:r>
            <a:r>
              <a:rPr lang="en-US" b="1" dirty="0"/>
              <a:t>Simple Storage Service (S3)</a:t>
            </a:r>
          </a:p>
          <a:p>
            <a:pPr lvl="1">
              <a:spcBef>
                <a:spcPts val="450"/>
              </a:spcBef>
            </a:pPr>
            <a:r>
              <a:rPr lang="en-US" dirty="0"/>
              <a:t>Scalable storage in the cloud</a:t>
            </a:r>
          </a:p>
          <a:p>
            <a:pPr>
              <a:spcBef>
                <a:spcPts val="450"/>
              </a:spcBef>
            </a:pPr>
            <a:r>
              <a:rPr lang="en-US" dirty="0"/>
              <a:t>Amazon </a:t>
            </a:r>
            <a:r>
              <a:rPr lang="en-US" b="1" dirty="0"/>
              <a:t>Aurora</a:t>
            </a:r>
          </a:p>
          <a:p>
            <a:pPr lvl="1">
              <a:spcBef>
                <a:spcPts val="450"/>
              </a:spcBef>
            </a:pPr>
            <a:r>
              <a:rPr lang="en-US" dirty="0"/>
              <a:t>High performance managed relational database</a:t>
            </a:r>
          </a:p>
          <a:p>
            <a:pPr>
              <a:spcBef>
                <a:spcPts val="450"/>
              </a:spcBef>
            </a:pPr>
            <a:r>
              <a:rPr lang="en-US" dirty="0"/>
              <a:t>Amazon </a:t>
            </a:r>
            <a:r>
              <a:rPr lang="en-US" b="1" dirty="0"/>
              <a:t>DynamoDB</a:t>
            </a:r>
          </a:p>
          <a:p>
            <a:pPr lvl="1">
              <a:spcBef>
                <a:spcPts val="450"/>
              </a:spcBef>
            </a:pPr>
            <a:r>
              <a:rPr lang="en-US" dirty="0"/>
              <a:t>Managed NoSQL database</a:t>
            </a:r>
          </a:p>
          <a:p>
            <a:pPr>
              <a:spcBef>
                <a:spcPts val="450"/>
              </a:spcBef>
            </a:pPr>
            <a:r>
              <a:rPr lang="en-US" dirty="0"/>
              <a:t>Amazon </a:t>
            </a:r>
            <a:r>
              <a:rPr lang="en-US" b="1" dirty="0"/>
              <a:t>RDS</a:t>
            </a:r>
          </a:p>
          <a:p>
            <a:pPr lvl="1">
              <a:spcBef>
                <a:spcPts val="450"/>
              </a:spcBef>
            </a:pPr>
            <a:r>
              <a:rPr lang="en-US" dirty="0"/>
              <a:t>Managed relational database service for MySQL, PostgreSQL, Oracle, SQL Server, and MariaDB</a:t>
            </a:r>
          </a:p>
        </p:txBody>
      </p:sp>
    </p:spTree>
    <p:extLst>
      <p:ext uri="{BB962C8B-B14F-4D97-AF65-F5344CB8AC3E}">
        <p14:creationId xmlns:p14="http://schemas.microsoft.com/office/powerpoint/2010/main" val="34190625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282EE9-047B-3E43-B81A-AD5A5D9EC5F1}"/>
              </a:ext>
            </a:extLst>
          </p:cNvPr>
          <p:cNvSpPr txBox="1"/>
          <p:nvPr/>
        </p:nvSpPr>
        <p:spPr>
          <a:xfrm>
            <a:off x="1082079" y="6597352"/>
            <a:ext cx="69798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900" dirty="0"/>
              <a:t> </a:t>
            </a:r>
            <a:r>
              <a:rPr lang="en-US" sz="900" dirty="0">
                <a:hlinkClick r:id="rId2"/>
              </a:rPr>
              <a:t>https://aws.amazon.com/</a:t>
            </a:r>
            <a:endParaRPr lang="en-US" sz="9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BB7922-708F-3C4D-9CC7-1372A5AB6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00" y="352199"/>
            <a:ext cx="931172" cy="55652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E98753C-3BE4-DA45-992D-A7F77B5AA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624" y="1288303"/>
            <a:ext cx="8459514" cy="523156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450"/>
              </a:spcBef>
            </a:pPr>
            <a:r>
              <a:rPr lang="en-US" dirty="0"/>
              <a:t>AWS </a:t>
            </a:r>
            <a:r>
              <a:rPr lang="en-US" b="1" dirty="0"/>
              <a:t>Lambda</a:t>
            </a:r>
          </a:p>
          <a:p>
            <a:pPr lvl="1">
              <a:spcBef>
                <a:spcPts val="450"/>
              </a:spcBef>
            </a:pPr>
            <a:r>
              <a:rPr lang="en-US" dirty="0"/>
              <a:t>Run code without thinking about servers</a:t>
            </a:r>
          </a:p>
          <a:p>
            <a:pPr>
              <a:spcBef>
                <a:spcPts val="450"/>
              </a:spcBef>
            </a:pPr>
            <a:r>
              <a:rPr lang="en-US" dirty="0"/>
              <a:t>AWS </a:t>
            </a:r>
            <a:r>
              <a:rPr lang="en-US" b="1" dirty="0"/>
              <a:t>Elastic Beanstalk</a:t>
            </a:r>
          </a:p>
          <a:p>
            <a:pPr lvl="1">
              <a:spcBef>
                <a:spcPts val="450"/>
              </a:spcBef>
            </a:pPr>
            <a:r>
              <a:rPr lang="en-US" dirty="0"/>
              <a:t>Run and manage web apps</a:t>
            </a:r>
          </a:p>
          <a:p>
            <a:pPr>
              <a:spcBef>
                <a:spcPts val="450"/>
              </a:spcBef>
            </a:pPr>
            <a:r>
              <a:rPr lang="en-US" dirty="0"/>
              <a:t>Amazon </a:t>
            </a:r>
            <a:r>
              <a:rPr lang="en-US" b="1" dirty="0"/>
              <a:t>VPC</a:t>
            </a:r>
          </a:p>
          <a:p>
            <a:pPr lvl="1">
              <a:spcBef>
                <a:spcPts val="450"/>
              </a:spcBef>
            </a:pPr>
            <a:r>
              <a:rPr lang="en-US" dirty="0"/>
              <a:t>Isolated cloud resources</a:t>
            </a:r>
          </a:p>
          <a:p>
            <a:pPr>
              <a:spcBef>
                <a:spcPts val="450"/>
              </a:spcBef>
            </a:pPr>
            <a:r>
              <a:rPr lang="en-US" dirty="0"/>
              <a:t>Amazon </a:t>
            </a:r>
            <a:r>
              <a:rPr lang="en-US" b="1" dirty="0" err="1"/>
              <a:t>Lightsail</a:t>
            </a:r>
            <a:endParaRPr lang="en-US" b="1" dirty="0"/>
          </a:p>
          <a:p>
            <a:pPr lvl="1">
              <a:spcBef>
                <a:spcPts val="450"/>
              </a:spcBef>
            </a:pPr>
            <a:r>
              <a:rPr lang="en-US" dirty="0"/>
              <a:t>Launch and manage virtual private servers</a:t>
            </a:r>
          </a:p>
          <a:p>
            <a:pPr>
              <a:spcBef>
                <a:spcPts val="450"/>
              </a:spcBef>
            </a:pPr>
            <a:r>
              <a:rPr lang="en-US" dirty="0"/>
              <a:t>Amazon </a:t>
            </a:r>
            <a:r>
              <a:rPr lang="en-US" b="1" dirty="0" err="1"/>
              <a:t>SageMaker</a:t>
            </a:r>
            <a:endParaRPr lang="en-US" b="1" dirty="0"/>
          </a:p>
          <a:p>
            <a:pPr lvl="1">
              <a:spcBef>
                <a:spcPts val="450"/>
              </a:spcBef>
            </a:pPr>
            <a:r>
              <a:rPr lang="en-US" dirty="0"/>
              <a:t>Build, train, and deploy machine learning models at scale</a:t>
            </a:r>
          </a:p>
        </p:txBody>
      </p:sp>
    </p:spTree>
    <p:extLst>
      <p:ext uri="{BB962C8B-B14F-4D97-AF65-F5344CB8AC3E}">
        <p14:creationId xmlns:p14="http://schemas.microsoft.com/office/powerpoint/2010/main" val="30454477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720D90F-E47B-BD45-B961-A2E4949A7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4665652"/>
          </a:xfrm>
        </p:spPr>
        <p:txBody>
          <a:bodyPr>
            <a:noAutofit/>
          </a:bodyPr>
          <a:lstStyle/>
          <a:p>
            <a:r>
              <a:rPr lang="en-US" sz="7200" dirty="0">
                <a:solidFill>
                  <a:srgbClr val="C00000"/>
                </a:solidFill>
                <a:latin typeface="+mn-lt"/>
              </a:rPr>
              <a:t>Web Application </a:t>
            </a:r>
            <a:br>
              <a:rPr lang="en-US" sz="7200" dirty="0">
                <a:solidFill>
                  <a:srgbClr val="C00000"/>
                </a:solidFill>
                <a:latin typeface="+mn-lt"/>
              </a:rPr>
            </a:br>
            <a:r>
              <a:rPr lang="en-US" sz="7200" dirty="0">
                <a:solidFill>
                  <a:srgbClr val="C00000"/>
                </a:solidFill>
                <a:latin typeface="+mn-lt"/>
              </a:rPr>
              <a:t>with   </a:t>
            </a:r>
            <a:br>
              <a:rPr lang="en-US" sz="7200" dirty="0">
                <a:solidFill>
                  <a:srgbClr val="C00000"/>
                </a:solidFill>
                <a:latin typeface="+mn-lt"/>
              </a:rPr>
            </a:br>
            <a:r>
              <a:rPr lang="en-US" sz="7200" dirty="0">
                <a:solidFill>
                  <a:srgbClr val="C00000"/>
                </a:solidFill>
                <a:latin typeface="+mn-lt"/>
              </a:rPr>
              <a:t>AWS Core Services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7D3126-D06A-4249-8A61-80188EFAD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00" y="1003887"/>
            <a:ext cx="931172" cy="55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96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8310C-0562-6C41-AEDD-99C0FAC81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327159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Software Engineering and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Project Management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6F69D-FD14-7B4F-A6E4-2B2A87857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00FAB96-6CA6-C84C-BC09-2F218226D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442" y="2060848"/>
            <a:ext cx="1512167" cy="2110373"/>
          </a:xfrm>
          <a:prstGeom prst="roundRect">
            <a:avLst>
              <a:gd name="adj" fmla="val 10737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+mn-lt"/>
                <a:ea typeface="+mn-ea"/>
              </a:rPr>
              <a:t>Analyze</a:t>
            </a:r>
          </a:p>
          <a:p>
            <a:pPr algn="ctr">
              <a:defRPr/>
            </a:pPr>
            <a:endParaRPr lang="en-US" sz="2400" b="1" dirty="0">
              <a:latin typeface="+mn-lt"/>
              <a:ea typeface="+mn-ea"/>
            </a:endParaRPr>
          </a:p>
          <a:p>
            <a:pPr algn="ctr">
              <a:defRPr/>
            </a:pP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Requirements </a:t>
            </a:r>
            <a:b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definition</a:t>
            </a:r>
          </a:p>
          <a:p>
            <a:pPr algn="ctr">
              <a:defRPr/>
            </a:pPr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C2F0C49-0C9B-A349-A0FE-704737E52AE3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>
            <a:off x="1701609" y="3116035"/>
            <a:ext cx="26754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F0D68B3-74C9-A341-9C2E-7FE71E736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9157" y="2060848"/>
            <a:ext cx="1512167" cy="2110373"/>
          </a:xfrm>
          <a:prstGeom prst="roundRect">
            <a:avLst>
              <a:gd name="adj" fmla="val 10737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+mn-lt"/>
                <a:ea typeface="+mn-ea"/>
              </a:rPr>
              <a:t>Design</a:t>
            </a:r>
          </a:p>
          <a:p>
            <a:pPr algn="ctr">
              <a:defRPr/>
            </a:pPr>
            <a:endParaRPr lang="en-US" sz="2400" b="1" dirty="0">
              <a:latin typeface="+mn-lt"/>
              <a:ea typeface="+mn-ea"/>
            </a:endParaRPr>
          </a:p>
          <a:p>
            <a:pPr algn="ctr">
              <a:defRPr/>
            </a:pPr>
            <a:r>
              <a:rPr lang="en-US" dirty="0">
                <a:latin typeface="+mn-lt"/>
                <a:ea typeface="+mn-ea"/>
              </a:rPr>
              <a:t>System and Software design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8C49311-C68C-7C41-A2D6-48D129FED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8872" y="2060848"/>
            <a:ext cx="1512167" cy="2110373"/>
          </a:xfrm>
          <a:prstGeom prst="roundRect">
            <a:avLst>
              <a:gd name="adj" fmla="val 10737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+mn-lt"/>
                <a:ea typeface="+mn-ea"/>
              </a:rPr>
              <a:t>Build</a:t>
            </a:r>
          </a:p>
          <a:p>
            <a:pPr algn="ctr">
              <a:defRPr/>
            </a:pPr>
            <a:endParaRPr lang="en-US" sz="2400" b="1" dirty="0">
              <a:latin typeface="+mn-lt"/>
              <a:ea typeface="+mn-ea"/>
            </a:endParaRPr>
          </a:p>
          <a:p>
            <a:pPr algn="ctr">
              <a:defRPr/>
            </a:pPr>
            <a:r>
              <a:rPr lang="en-US" sz="1600" dirty="0">
                <a:solidFill>
                  <a:srgbClr val="C00000"/>
                </a:solidFill>
                <a:latin typeface="+mn-lt"/>
                <a:ea typeface="+mn-ea"/>
              </a:rPr>
              <a:t>I</a:t>
            </a:r>
            <a:r>
              <a:rPr lang="en-US" sz="1700" dirty="0">
                <a:solidFill>
                  <a:srgbClr val="C00000"/>
                </a:solidFill>
                <a:latin typeface="+mn-lt"/>
                <a:ea typeface="+mn-ea"/>
              </a:rPr>
              <a:t>mplementation</a:t>
            </a:r>
            <a:r>
              <a:rPr lang="en-US" sz="1600" dirty="0">
                <a:solidFill>
                  <a:srgbClr val="C00000"/>
                </a:solidFill>
                <a:latin typeface="+mn-lt"/>
                <a:ea typeface="+mn-ea"/>
              </a:rPr>
              <a:t> </a:t>
            </a:r>
            <a:r>
              <a:rPr lang="en-US" dirty="0">
                <a:latin typeface="+mn-lt"/>
                <a:ea typeface="+mn-ea"/>
              </a:rPr>
              <a:t>and </a:t>
            </a:r>
          </a:p>
          <a:p>
            <a:pPr algn="ctr">
              <a:defRPr/>
            </a:pPr>
            <a:r>
              <a:rPr lang="en-US" dirty="0">
                <a:latin typeface="+mn-lt"/>
                <a:ea typeface="+mn-ea"/>
              </a:rPr>
              <a:t>unit testing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3C33793-94ED-6B47-9E82-B87039CC9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8587" y="2060848"/>
            <a:ext cx="1512167" cy="2110373"/>
          </a:xfrm>
          <a:prstGeom prst="roundRect">
            <a:avLst>
              <a:gd name="adj" fmla="val 10737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+mn-lt"/>
                <a:ea typeface="+mn-ea"/>
              </a:rPr>
              <a:t>Test</a:t>
            </a:r>
          </a:p>
          <a:p>
            <a:pPr algn="ctr">
              <a:defRPr/>
            </a:pPr>
            <a:endParaRPr lang="en-US" sz="2400" b="1" dirty="0">
              <a:latin typeface="+mn-lt"/>
              <a:ea typeface="+mn-ea"/>
            </a:endParaRPr>
          </a:p>
          <a:p>
            <a:pPr algn="ctr">
              <a:defRPr/>
            </a:pPr>
            <a:r>
              <a:rPr lang="en-US" dirty="0">
                <a:latin typeface="+mn-lt"/>
                <a:ea typeface="+mn-ea"/>
              </a:rPr>
              <a:t>Integration </a:t>
            </a:r>
            <a:br>
              <a:rPr lang="en-US" dirty="0">
                <a:latin typeface="+mn-lt"/>
                <a:ea typeface="+mn-ea"/>
              </a:rPr>
            </a:br>
            <a:r>
              <a:rPr lang="en-US" dirty="0">
                <a:latin typeface="+mn-lt"/>
                <a:ea typeface="+mn-ea"/>
              </a:rPr>
              <a:t>and </a:t>
            </a:r>
            <a:br>
              <a:rPr lang="en-US" dirty="0">
                <a:latin typeface="+mn-lt"/>
                <a:ea typeface="+mn-ea"/>
              </a:rPr>
            </a:br>
            <a:r>
              <a:rPr lang="en-US" dirty="0">
                <a:latin typeface="+mn-lt"/>
                <a:ea typeface="+mn-ea"/>
              </a:rPr>
              <a:t>system testing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C831C68-5249-B548-83DF-D9C10556F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8304" y="2060848"/>
            <a:ext cx="1512167" cy="2110373"/>
          </a:xfrm>
          <a:prstGeom prst="roundRect">
            <a:avLst>
              <a:gd name="adj" fmla="val 10737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+mn-lt"/>
                <a:ea typeface="+mn-ea"/>
              </a:rPr>
              <a:t>Deliver</a:t>
            </a:r>
          </a:p>
          <a:p>
            <a:pPr algn="ctr">
              <a:defRPr/>
            </a:pPr>
            <a:endParaRPr lang="en-US" sz="2400" b="1" dirty="0">
              <a:latin typeface="+mn-lt"/>
              <a:ea typeface="+mn-ea"/>
            </a:endParaRPr>
          </a:p>
          <a:p>
            <a:pPr algn="ctr">
              <a:defRPr/>
            </a:pPr>
            <a:r>
              <a:rPr lang="en-US" dirty="0">
                <a:latin typeface="+mn-lt"/>
                <a:ea typeface="+mn-ea"/>
              </a:rPr>
              <a:t>Operation </a:t>
            </a:r>
            <a:br>
              <a:rPr lang="en-US" dirty="0">
                <a:latin typeface="+mn-lt"/>
                <a:ea typeface="+mn-ea"/>
              </a:rPr>
            </a:br>
            <a:r>
              <a:rPr lang="en-US" dirty="0">
                <a:latin typeface="+mn-lt"/>
                <a:ea typeface="+mn-ea"/>
              </a:rPr>
              <a:t>and maintenance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18C3B97-8D4B-344C-BF02-08D3156CA41A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3481324" y="3116035"/>
            <a:ext cx="26754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964CB77-6170-5342-AFAC-BA4CE372E62E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>
            <a:off x="5261039" y="3116035"/>
            <a:ext cx="26754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7723A19-86FF-8941-9FBE-B02D825AA54B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>
          <a:xfrm>
            <a:off x="7040754" y="3116035"/>
            <a:ext cx="26755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6AB093D2-1C24-EB44-94DE-BF8BAB00A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442" y="4509120"/>
            <a:ext cx="8631029" cy="881478"/>
          </a:xfrm>
          <a:prstGeom prst="roundRect">
            <a:avLst>
              <a:gd name="adj" fmla="val 10737"/>
            </a:avLst>
          </a:prstGeom>
          <a:solidFill>
            <a:srgbClr val="FFD579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latin typeface="+mn-lt"/>
                <a:ea typeface="+mn-ea"/>
              </a:rPr>
              <a:t>Project Management</a:t>
            </a:r>
          </a:p>
        </p:txBody>
      </p:sp>
    </p:spTree>
    <p:extLst>
      <p:ext uri="{BB962C8B-B14F-4D97-AF65-F5344CB8AC3E}">
        <p14:creationId xmlns:p14="http://schemas.microsoft.com/office/powerpoint/2010/main" val="20956822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7641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Software Architecture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D7E335-DE6B-C441-9B67-74B962074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47" y="1130794"/>
            <a:ext cx="8808441" cy="49625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6D29F1-F74E-4C4A-AB8C-0E48560E861B}"/>
              </a:ext>
            </a:extLst>
          </p:cNvPr>
          <p:cNvSpPr txBox="1"/>
          <p:nvPr/>
        </p:nvSpPr>
        <p:spPr>
          <a:xfrm>
            <a:off x="1626573" y="6617168"/>
            <a:ext cx="566530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75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AWS Training Center (2019), Introduction to AWS Services, https://</a:t>
            </a:r>
            <a:r>
              <a:rPr lang="en-US" sz="675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youtu.be</a:t>
            </a:r>
            <a:r>
              <a:rPr lang="en-US" sz="675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/Z3SYDTMP3ME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738C0F1-7B00-5A40-8FD2-1C881631C851}"/>
              </a:ext>
            </a:extLst>
          </p:cNvPr>
          <p:cNvSpPr/>
          <p:nvPr/>
        </p:nvSpPr>
        <p:spPr>
          <a:xfrm>
            <a:off x="2929317" y="2761672"/>
            <a:ext cx="719231" cy="701387"/>
          </a:xfrm>
          <a:prstGeom prst="roundRect">
            <a:avLst>
              <a:gd name="adj" fmla="val 2699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491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Cloud Software Architecture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51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8FFC61-E2A2-5B4E-A029-D3E54D534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338314"/>
            <a:ext cx="8823536" cy="49710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F2F480-AE75-BD4C-967A-DC9EE59AD3C3}"/>
              </a:ext>
            </a:extLst>
          </p:cNvPr>
          <p:cNvSpPr txBox="1"/>
          <p:nvPr/>
        </p:nvSpPr>
        <p:spPr>
          <a:xfrm>
            <a:off x="1626573" y="6617168"/>
            <a:ext cx="566530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75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AWS Training Center (2019), Introduction to AWS Services, https://</a:t>
            </a:r>
            <a:r>
              <a:rPr lang="en-US" sz="675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youtu.be</a:t>
            </a:r>
            <a:r>
              <a:rPr lang="en-US" sz="675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/Z3SYDTMP3ME</a:t>
            </a:r>
          </a:p>
        </p:txBody>
      </p:sp>
    </p:spTree>
    <p:extLst>
      <p:ext uri="{BB962C8B-B14F-4D97-AF65-F5344CB8AC3E}">
        <p14:creationId xmlns:p14="http://schemas.microsoft.com/office/powerpoint/2010/main" val="14317577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1679"/>
            <a:ext cx="8229600" cy="706984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Cloud Software Architecture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52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1EBB62-E62A-724A-B443-1A5ABA980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268760"/>
            <a:ext cx="8823536" cy="4971006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59E1205-F38F-F54D-9A69-990949722BB1}"/>
              </a:ext>
            </a:extLst>
          </p:cNvPr>
          <p:cNvSpPr/>
          <p:nvPr/>
        </p:nvSpPr>
        <p:spPr>
          <a:xfrm>
            <a:off x="2999050" y="2910029"/>
            <a:ext cx="719231" cy="701387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B23BA7-3E79-AF41-B5E7-E6BC016CE39E}"/>
              </a:ext>
            </a:extLst>
          </p:cNvPr>
          <p:cNvSpPr txBox="1"/>
          <p:nvPr/>
        </p:nvSpPr>
        <p:spPr>
          <a:xfrm>
            <a:off x="1626573" y="6617168"/>
            <a:ext cx="566530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75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AWS Training Center (2019), Introduction to AWS Services, https://</a:t>
            </a:r>
            <a:r>
              <a:rPr lang="en-US" sz="675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youtu.be</a:t>
            </a:r>
            <a:r>
              <a:rPr lang="en-US" sz="675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/Z3SYDTMP3ME</a:t>
            </a:r>
          </a:p>
        </p:txBody>
      </p:sp>
    </p:spTree>
    <p:extLst>
      <p:ext uri="{BB962C8B-B14F-4D97-AF65-F5344CB8AC3E}">
        <p14:creationId xmlns:p14="http://schemas.microsoft.com/office/powerpoint/2010/main" val="8021146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Cloud Software Architecture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53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63EDE5-4FC7-FA46-862B-9D5ADA46A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50349"/>
            <a:ext cx="8823536" cy="4971006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3351908-7FC3-9E4D-8CA3-C262D2113C68}"/>
              </a:ext>
            </a:extLst>
          </p:cNvPr>
          <p:cNvSpPr/>
          <p:nvPr/>
        </p:nvSpPr>
        <p:spPr>
          <a:xfrm>
            <a:off x="6391961" y="1522364"/>
            <a:ext cx="815681" cy="710228"/>
          </a:xfrm>
          <a:prstGeom prst="roundRect">
            <a:avLst>
              <a:gd name="adj" fmla="val 2699"/>
            </a:avLst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8C3FAB2-D374-FA4B-9462-21B5B48AD2C4}"/>
              </a:ext>
            </a:extLst>
          </p:cNvPr>
          <p:cNvSpPr/>
          <p:nvPr/>
        </p:nvSpPr>
        <p:spPr>
          <a:xfrm>
            <a:off x="3358665" y="1940293"/>
            <a:ext cx="1090196" cy="631285"/>
          </a:xfrm>
          <a:prstGeom prst="roundRect">
            <a:avLst>
              <a:gd name="adj" fmla="val 2699"/>
            </a:avLst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6446FDA-76BF-9F45-B9F3-CE808FBB7743}"/>
              </a:ext>
            </a:extLst>
          </p:cNvPr>
          <p:cNvSpPr/>
          <p:nvPr/>
        </p:nvSpPr>
        <p:spPr>
          <a:xfrm>
            <a:off x="6478109" y="2754161"/>
            <a:ext cx="643386" cy="568531"/>
          </a:xfrm>
          <a:prstGeom prst="roundRect">
            <a:avLst>
              <a:gd name="adj" fmla="val 2699"/>
            </a:avLst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497F30E-3957-F74C-9702-0F4974521F82}"/>
              </a:ext>
            </a:extLst>
          </p:cNvPr>
          <p:cNvSpPr/>
          <p:nvPr/>
        </p:nvSpPr>
        <p:spPr>
          <a:xfrm>
            <a:off x="3621547" y="5493627"/>
            <a:ext cx="914399" cy="907517"/>
          </a:xfrm>
          <a:prstGeom prst="roundRect">
            <a:avLst>
              <a:gd name="adj" fmla="val 2699"/>
            </a:avLst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4714EAA-65A1-A647-BAEC-25C1817F2A78}"/>
              </a:ext>
            </a:extLst>
          </p:cNvPr>
          <p:cNvSpPr/>
          <p:nvPr/>
        </p:nvSpPr>
        <p:spPr>
          <a:xfrm>
            <a:off x="5978644" y="3070431"/>
            <a:ext cx="499465" cy="865943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85AD75-1F77-F547-88C9-F57A4B9DA519}"/>
              </a:ext>
            </a:extLst>
          </p:cNvPr>
          <p:cNvSpPr txBox="1"/>
          <p:nvPr/>
        </p:nvSpPr>
        <p:spPr>
          <a:xfrm>
            <a:off x="1626573" y="6617168"/>
            <a:ext cx="566530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75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AWS Training Center (2019), Introduction to AWS Services, https://</a:t>
            </a:r>
            <a:r>
              <a:rPr lang="en-US" sz="675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youtu.be</a:t>
            </a:r>
            <a:r>
              <a:rPr lang="en-US" sz="675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/Z3SYDTMP3ME</a:t>
            </a:r>
          </a:p>
        </p:txBody>
      </p:sp>
    </p:spTree>
    <p:extLst>
      <p:ext uri="{BB962C8B-B14F-4D97-AF65-F5344CB8AC3E}">
        <p14:creationId xmlns:p14="http://schemas.microsoft.com/office/powerpoint/2010/main" val="19679066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Cloud Software Architecture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85AD75-1F77-F547-88C9-F57A4B9DA519}"/>
              </a:ext>
            </a:extLst>
          </p:cNvPr>
          <p:cNvSpPr txBox="1"/>
          <p:nvPr/>
        </p:nvSpPr>
        <p:spPr>
          <a:xfrm>
            <a:off x="1626573" y="6617168"/>
            <a:ext cx="566530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75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AWS Training Center (2019), Introduction to AWS Services, https://</a:t>
            </a:r>
            <a:r>
              <a:rPr lang="en-US" sz="675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youtu.be</a:t>
            </a:r>
            <a:r>
              <a:rPr lang="en-US" sz="675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/Z3SYDTMP3ME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6F5FD2-BB41-544E-94B5-5EE9949F9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281964"/>
            <a:ext cx="8795741" cy="495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6760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Cloud Software Architecture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55</a:t>
            </a:fld>
            <a:endParaRPr lang="zh-TW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85AD75-1F77-F547-88C9-F57A4B9DA519}"/>
              </a:ext>
            </a:extLst>
          </p:cNvPr>
          <p:cNvSpPr txBox="1"/>
          <p:nvPr/>
        </p:nvSpPr>
        <p:spPr>
          <a:xfrm>
            <a:off x="1626573" y="6617168"/>
            <a:ext cx="566530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75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AWS Training Center (2019), Introduction to AWS Services, https://</a:t>
            </a:r>
            <a:r>
              <a:rPr lang="en-US" sz="675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youtu.be</a:t>
            </a:r>
            <a:r>
              <a:rPr lang="en-US" sz="675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/Z3SYDTMP3ME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C92816-1C1D-E044-9FDE-B677ADCEC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26" y="1358525"/>
            <a:ext cx="8787662" cy="495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1858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Cloud Software Architecture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56</a:t>
            </a:fld>
            <a:endParaRPr lang="zh-TW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85AD75-1F77-F547-88C9-F57A4B9DA519}"/>
              </a:ext>
            </a:extLst>
          </p:cNvPr>
          <p:cNvSpPr txBox="1"/>
          <p:nvPr/>
        </p:nvSpPr>
        <p:spPr>
          <a:xfrm>
            <a:off x="1626573" y="6617168"/>
            <a:ext cx="566530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75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AWS Training Center (2019), Introduction to AWS Services, https://</a:t>
            </a:r>
            <a:r>
              <a:rPr lang="en-US" sz="675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youtu.be</a:t>
            </a:r>
            <a:r>
              <a:rPr lang="en-US" sz="675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/Z3SYDTMP3ME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DEA511-ADC0-1F49-B7E1-403122DD8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26" y="1412776"/>
            <a:ext cx="8787662" cy="495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099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57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26FA906-2565-F64F-849F-CC4DDAACCD83}"/>
              </a:ext>
            </a:extLst>
          </p:cNvPr>
          <p:cNvSpPr txBox="1">
            <a:spLocks/>
          </p:cNvSpPr>
          <p:nvPr/>
        </p:nvSpPr>
        <p:spPr bwMode="auto">
          <a:xfrm>
            <a:off x="628650" y="1131094"/>
            <a:ext cx="7886700" cy="466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 sz="10000" dirty="0">
                <a:solidFill>
                  <a:srgbClr val="C00000"/>
                </a:solidFill>
                <a:latin typeface="+mn-lt"/>
              </a:rPr>
              <a:t>AWS </a:t>
            </a:r>
            <a:br>
              <a:rPr kumimoji="0" lang="en-US" sz="10000" dirty="0">
                <a:solidFill>
                  <a:srgbClr val="C00000"/>
                </a:solidFill>
                <a:latin typeface="+mn-lt"/>
              </a:rPr>
            </a:br>
            <a:r>
              <a:rPr kumimoji="0" lang="en-US" sz="10000" dirty="0">
                <a:solidFill>
                  <a:srgbClr val="C00000"/>
                </a:solidFill>
                <a:latin typeface="+mn-lt"/>
              </a:rPr>
              <a:t>Serverless Architecture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54BF2D-CB23-2345-BED7-BB8E50A4D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00" y="1003887"/>
            <a:ext cx="931172" cy="55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0346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Serverless Airline Booking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95E9E5-B556-0342-8A4A-C536952EE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772816"/>
            <a:ext cx="8581855" cy="42381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317CD5-A8F0-3E48-843E-14339CE710F3}"/>
              </a:ext>
            </a:extLst>
          </p:cNvPr>
          <p:cNvSpPr txBox="1"/>
          <p:nvPr/>
        </p:nvSpPr>
        <p:spPr>
          <a:xfrm>
            <a:off x="1863589" y="6605627"/>
            <a:ext cx="569512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750" dirty="0">
                <a:hlinkClick r:id="rId3"/>
              </a:rPr>
              <a:t>https://github.com/aws-samples/aws-serverless-airline-booking</a:t>
            </a:r>
            <a:endParaRPr lang="en-US" sz="75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998B99-2363-6A41-AA32-8D0D884B7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79" y="165013"/>
            <a:ext cx="667005" cy="39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997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Serverless Airline Booking Stack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59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317CD5-A8F0-3E48-843E-14339CE710F3}"/>
              </a:ext>
            </a:extLst>
          </p:cNvPr>
          <p:cNvSpPr txBox="1"/>
          <p:nvPr/>
        </p:nvSpPr>
        <p:spPr>
          <a:xfrm>
            <a:off x="1863589" y="6605627"/>
            <a:ext cx="569512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750" dirty="0">
                <a:hlinkClick r:id="rId2"/>
              </a:rPr>
              <a:t>https://github.com/aws-samples/aws-serverless-airline-booking</a:t>
            </a:r>
            <a:endParaRPr lang="en-US" sz="75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1EDCEF-0761-674A-A4A4-74B80301D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79" y="165013"/>
            <a:ext cx="667005" cy="398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F58278-6D3A-924E-8921-F55A97704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706289"/>
            <a:ext cx="8771372" cy="467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17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2940D-C259-8D4C-B1EA-4CEB2ABAF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450" y="0"/>
            <a:ext cx="8229600" cy="1030924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Product management concerns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48F833-D1B4-084E-A918-4CD2DC9AB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043E4-D1E5-D94A-BCB4-D613CC7A2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11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2472AC1-5622-5044-9808-14F0C4975DF3}"/>
              </a:ext>
            </a:extLst>
          </p:cNvPr>
          <p:cNvSpPr/>
          <p:nvPr/>
        </p:nvSpPr>
        <p:spPr>
          <a:xfrm>
            <a:off x="3637916" y="3183043"/>
            <a:ext cx="1961226" cy="1743869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Product manager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FFAC8EA-274E-6845-BC78-923E0F4B1DD8}"/>
              </a:ext>
            </a:extLst>
          </p:cNvPr>
          <p:cNvCxnSpPr>
            <a:cxnSpLocks/>
            <a:stCxn id="8" idx="0"/>
            <a:endCxn id="39" idx="4"/>
          </p:cNvCxnSpPr>
          <p:nvPr/>
        </p:nvCxnSpPr>
        <p:spPr>
          <a:xfrm flipV="1">
            <a:off x="4618529" y="2652589"/>
            <a:ext cx="52978" cy="530454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headEnd type="stealth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B560C62-2788-E141-AC3E-A199E695708B}"/>
              </a:ext>
            </a:extLst>
          </p:cNvPr>
          <p:cNvCxnSpPr>
            <a:cxnSpLocks/>
            <a:stCxn id="44" idx="1"/>
            <a:endCxn id="8" idx="5"/>
          </p:cNvCxnSpPr>
          <p:nvPr/>
        </p:nvCxnSpPr>
        <p:spPr>
          <a:xfrm flipH="1" flipV="1">
            <a:off x="5311927" y="4671528"/>
            <a:ext cx="627408" cy="381008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headEnd type="stealth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7E40601-CBB1-2E45-9950-1EA9B9D59C06}"/>
              </a:ext>
            </a:extLst>
          </p:cNvPr>
          <p:cNvCxnSpPr>
            <a:cxnSpLocks/>
            <a:stCxn id="8" idx="3"/>
            <a:endCxn id="40" idx="7"/>
          </p:cNvCxnSpPr>
          <p:nvPr/>
        </p:nvCxnSpPr>
        <p:spPr>
          <a:xfrm flipH="1">
            <a:off x="3377869" y="4671528"/>
            <a:ext cx="547262" cy="301872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headEnd type="stealth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Arc 32">
            <a:extLst>
              <a:ext uri="{FF2B5EF4-FFF2-40B4-BE49-F238E27FC236}">
                <a16:creationId xmlns:a16="http://schemas.microsoft.com/office/drawing/2014/main" id="{B90BB890-DAF0-F941-A1D5-9E7FFA8488D1}"/>
              </a:ext>
            </a:extLst>
          </p:cNvPr>
          <p:cNvSpPr/>
          <p:nvPr/>
        </p:nvSpPr>
        <p:spPr>
          <a:xfrm>
            <a:off x="2177318" y="1730395"/>
            <a:ext cx="5022974" cy="4598793"/>
          </a:xfrm>
          <a:prstGeom prst="arc">
            <a:avLst>
              <a:gd name="adj1" fmla="val 9741802"/>
              <a:gd name="adj2" fmla="val 14635118"/>
            </a:avLst>
          </a:prstGeom>
          <a:noFill/>
          <a:ln w="101600">
            <a:solidFill>
              <a:schemeClr val="bg1">
                <a:lumMod val="6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5CE6C5C4-5FEB-A14D-A26F-29680D3A7CA9}"/>
              </a:ext>
            </a:extLst>
          </p:cNvPr>
          <p:cNvSpPr/>
          <p:nvPr/>
        </p:nvSpPr>
        <p:spPr>
          <a:xfrm>
            <a:off x="2177318" y="1730395"/>
            <a:ext cx="5022974" cy="4598793"/>
          </a:xfrm>
          <a:prstGeom prst="arc">
            <a:avLst>
              <a:gd name="adj1" fmla="val 3775274"/>
              <a:gd name="adj2" fmla="val 7120452"/>
            </a:avLst>
          </a:prstGeom>
          <a:noFill/>
          <a:ln w="101600">
            <a:solidFill>
              <a:schemeClr val="bg1">
                <a:lumMod val="6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id="{B641726D-2A04-C344-867A-777D0D9C13A5}"/>
              </a:ext>
            </a:extLst>
          </p:cNvPr>
          <p:cNvSpPr/>
          <p:nvPr/>
        </p:nvSpPr>
        <p:spPr>
          <a:xfrm>
            <a:off x="2177318" y="1730395"/>
            <a:ext cx="5022974" cy="4598793"/>
          </a:xfrm>
          <a:prstGeom prst="arc">
            <a:avLst>
              <a:gd name="adj1" fmla="val 17753740"/>
              <a:gd name="adj2" fmla="val 1006704"/>
            </a:avLst>
          </a:prstGeom>
          <a:noFill/>
          <a:ln w="101600">
            <a:solidFill>
              <a:schemeClr val="bg1">
                <a:lumMod val="6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F45E486-27D8-CF45-B954-E18AA9D79371}"/>
              </a:ext>
            </a:extLst>
          </p:cNvPr>
          <p:cNvSpPr/>
          <p:nvPr/>
        </p:nvSpPr>
        <p:spPr>
          <a:xfrm>
            <a:off x="3690894" y="908720"/>
            <a:ext cx="1961226" cy="174386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defRPr/>
            </a:pPr>
            <a:r>
              <a:rPr lang="en-US" sz="2600" dirty="0">
                <a:solidFill>
                  <a:schemeClr val="tx1"/>
                </a:solidFill>
              </a:rPr>
              <a:t>Business </a:t>
            </a:r>
            <a:br>
              <a:rPr lang="en-US" sz="2600" dirty="0">
                <a:solidFill>
                  <a:schemeClr val="tx1"/>
                </a:solidFill>
              </a:rPr>
            </a:br>
            <a:r>
              <a:rPr lang="en-US" sz="2600" dirty="0">
                <a:solidFill>
                  <a:schemeClr val="tx1"/>
                </a:solidFill>
              </a:rPr>
              <a:t>needs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C4926C6-4649-FC44-BCBF-0BF5FAEC0729}"/>
              </a:ext>
            </a:extLst>
          </p:cNvPr>
          <p:cNvSpPr/>
          <p:nvPr/>
        </p:nvSpPr>
        <p:spPr>
          <a:xfrm>
            <a:off x="1703858" y="4718016"/>
            <a:ext cx="1961226" cy="174386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r>
              <a:rPr lang="en-US" sz="2600" dirty="0">
                <a:solidFill>
                  <a:schemeClr val="tx1"/>
                </a:solidFill>
              </a:rPr>
              <a:t>Technology </a:t>
            </a:r>
            <a:br>
              <a:rPr lang="en-US" sz="2600" dirty="0">
                <a:solidFill>
                  <a:schemeClr val="tx1"/>
                </a:solidFill>
              </a:rPr>
            </a:br>
            <a:r>
              <a:rPr lang="en-US" sz="2600" dirty="0">
                <a:solidFill>
                  <a:schemeClr val="tx1"/>
                </a:solidFill>
              </a:rPr>
              <a:t>constraints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F10589E-910A-A640-945F-3E5E43895909}"/>
              </a:ext>
            </a:extLst>
          </p:cNvPr>
          <p:cNvSpPr/>
          <p:nvPr/>
        </p:nvSpPr>
        <p:spPr>
          <a:xfrm>
            <a:off x="5652120" y="4797152"/>
            <a:ext cx="1961226" cy="174386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r>
              <a:rPr lang="en-US" sz="2600" dirty="0">
                <a:solidFill>
                  <a:schemeClr val="tx1"/>
                </a:solidFill>
              </a:rPr>
              <a:t>Customer </a:t>
            </a:r>
            <a:br>
              <a:rPr lang="en-US" sz="2600" dirty="0">
                <a:solidFill>
                  <a:schemeClr val="tx1"/>
                </a:solidFill>
              </a:rPr>
            </a:br>
            <a:r>
              <a:rPr lang="en-US" sz="2600" dirty="0">
                <a:solidFill>
                  <a:schemeClr val="tx1"/>
                </a:solidFill>
              </a:rPr>
              <a:t>experience</a:t>
            </a:r>
          </a:p>
        </p:txBody>
      </p:sp>
    </p:spTree>
    <p:extLst>
      <p:ext uri="{BB962C8B-B14F-4D97-AF65-F5344CB8AC3E}">
        <p14:creationId xmlns:p14="http://schemas.microsoft.com/office/powerpoint/2010/main" val="2468301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Serverless Airline Booking </a:t>
            </a:r>
            <a:r>
              <a:rPr lang="en-US" sz="3800" dirty="0">
                <a:solidFill>
                  <a:schemeClr val="tx2"/>
                </a:solidFill>
              </a:rPr>
              <a:t>High level infrastructure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317CD5-A8F0-3E48-843E-14339CE710F3}"/>
              </a:ext>
            </a:extLst>
          </p:cNvPr>
          <p:cNvSpPr txBox="1"/>
          <p:nvPr/>
        </p:nvSpPr>
        <p:spPr>
          <a:xfrm>
            <a:off x="1863589" y="6605627"/>
            <a:ext cx="569512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750" dirty="0">
                <a:hlinkClick r:id="rId2"/>
              </a:rPr>
              <a:t>https://github.com/aws-samples/aws-serverless-airline-booking</a:t>
            </a:r>
            <a:endParaRPr lang="en-US" sz="75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1EDCEF-0761-674A-A4A4-74B80301D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79" y="165013"/>
            <a:ext cx="667005" cy="3986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B6FF4C-69C2-DC40-93FE-E28836967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1870208"/>
            <a:ext cx="9053099" cy="451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2722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Serverless Architecture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sz="3800" dirty="0">
                <a:solidFill>
                  <a:schemeClr val="tx2"/>
                </a:solidFill>
              </a:rPr>
              <a:t>AWS Operational Responsibility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61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7D1D06-CFFC-084F-8D3B-07403F81B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1592"/>
            <a:ext cx="9144000" cy="3745466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1D67A4F-2569-EB44-9BA8-B85BE1022C12}"/>
              </a:ext>
            </a:extLst>
          </p:cNvPr>
          <p:cNvSpPr/>
          <p:nvPr/>
        </p:nvSpPr>
        <p:spPr>
          <a:xfrm>
            <a:off x="7633252" y="2119369"/>
            <a:ext cx="1461014" cy="3787688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EC98F32-21A4-B04B-9865-070CB81AD262}"/>
              </a:ext>
            </a:extLst>
          </p:cNvPr>
          <p:cNvSpPr/>
          <p:nvPr/>
        </p:nvSpPr>
        <p:spPr>
          <a:xfrm>
            <a:off x="939248" y="2099489"/>
            <a:ext cx="2340665" cy="3849791"/>
          </a:xfrm>
          <a:prstGeom prst="roundRect">
            <a:avLst>
              <a:gd name="adj" fmla="val 3714"/>
            </a:avLst>
          </a:prstGeom>
          <a:noFill/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0746B7-2DEE-BD4A-B894-58FDB04A5ABD}"/>
              </a:ext>
            </a:extLst>
          </p:cNvPr>
          <p:cNvSpPr txBox="1"/>
          <p:nvPr/>
        </p:nvSpPr>
        <p:spPr>
          <a:xfrm>
            <a:off x="1763688" y="6597352"/>
            <a:ext cx="595312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750" dirty="0" err="1">
                <a:solidFill>
                  <a:schemeClr val="bg1">
                    <a:lumMod val="75000"/>
                  </a:schemeClr>
                </a:solidFill>
              </a:rPr>
              <a:t>Heitor</a:t>
            </a:r>
            <a:r>
              <a:rPr lang="en-US" sz="75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750" dirty="0" err="1">
                <a:solidFill>
                  <a:schemeClr val="bg1">
                    <a:lumMod val="75000"/>
                  </a:schemeClr>
                </a:solidFill>
              </a:rPr>
              <a:t>Lessa</a:t>
            </a:r>
            <a:r>
              <a:rPr lang="en-US" sz="750" dirty="0">
                <a:solidFill>
                  <a:schemeClr val="bg1">
                    <a:lumMod val="75000"/>
                  </a:schemeClr>
                </a:solidFill>
              </a:rPr>
              <a:t> (2019), How to build a full stack serverless airline ticketing web app, </a:t>
            </a:r>
            <a:r>
              <a:rPr lang="en-US" sz="6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https://www.youtube.com/watch?v=MyoOeHTp2pg</a:t>
            </a:r>
            <a:endParaRPr lang="en-US" sz="6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C35D6C-4CDB-1A4D-9C37-09A83FBE5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24" y="207046"/>
            <a:ext cx="931172" cy="55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29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62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B8BE301-81C5-8E48-89BA-D0DFD9F4A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355636"/>
            <a:ext cx="8480425" cy="4665652"/>
          </a:xfrm>
        </p:spPr>
        <p:txBody>
          <a:bodyPr>
            <a:noAutofit/>
          </a:bodyPr>
          <a:lstStyle/>
          <a:p>
            <a:r>
              <a:rPr lang="en-US" sz="7200" dirty="0">
                <a:solidFill>
                  <a:srgbClr val="C00000"/>
                </a:solidFill>
                <a:latin typeface="+mn-lt"/>
              </a:rPr>
              <a:t>Build </a:t>
            </a:r>
            <a:br>
              <a:rPr lang="en-US" sz="7200" dirty="0">
                <a:solidFill>
                  <a:srgbClr val="C00000"/>
                </a:solidFill>
                <a:latin typeface="+mn-lt"/>
              </a:rPr>
            </a:br>
            <a:r>
              <a:rPr lang="en-US" sz="7200" dirty="0">
                <a:solidFill>
                  <a:srgbClr val="C00000"/>
                </a:solidFill>
                <a:latin typeface="+mn-lt"/>
              </a:rPr>
              <a:t>a </a:t>
            </a:r>
            <a:br>
              <a:rPr lang="en-US" sz="7200" dirty="0">
                <a:solidFill>
                  <a:srgbClr val="C00000"/>
                </a:solidFill>
                <a:latin typeface="+mn-lt"/>
              </a:rPr>
            </a:br>
            <a:r>
              <a:rPr lang="en-US" sz="7200" dirty="0">
                <a:solidFill>
                  <a:srgbClr val="C00000"/>
                </a:solidFill>
                <a:latin typeface="+mn-lt"/>
              </a:rPr>
              <a:t>Serverless </a:t>
            </a:r>
            <a:br>
              <a:rPr lang="en-US" sz="7200" dirty="0">
                <a:solidFill>
                  <a:srgbClr val="C00000"/>
                </a:solidFill>
                <a:latin typeface="+mn-lt"/>
              </a:rPr>
            </a:br>
            <a:r>
              <a:rPr lang="en-US" sz="7200" dirty="0">
                <a:solidFill>
                  <a:srgbClr val="C00000"/>
                </a:solidFill>
                <a:latin typeface="+mn-lt"/>
              </a:rPr>
              <a:t>Web Application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21A98B-99A4-2E4F-96E3-B4DE9E6B6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00" y="1003887"/>
            <a:ext cx="931172" cy="55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361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Build a Serverless Web Application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63</a:t>
            </a:fld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F95A54-B62F-7C46-B2CF-B8FF5074A6AD}"/>
              </a:ext>
            </a:extLst>
          </p:cNvPr>
          <p:cNvSpPr txBox="1"/>
          <p:nvPr/>
        </p:nvSpPr>
        <p:spPr>
          <a:xfrm>
            <a:off x="2376971" y="6641949"/>
            <a:ext cx="566530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675" dirty="0">
                <a:hlinkClick r:id="rId2"/>
              </a:rPr>
              <a:t>https://aws.amazon.com/getting-started/projects/build-serverless-web-app-lambda-apigateway-s3-dynamodb-cognito/</a:t>
            </a:r>
            <a:endParaRPr lang="en-US" sz="675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015987-160B-D34D-8A64-823867027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27" y="1628800"/>
            <a:ext cx="8884569" cy="44644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E086B2-3237-7F4B-828A-70A8FA9BF3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44624"/>
            <a:ext cx="650232" cy="38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471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5102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Build a Serverless Web Application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with Amazon S3, AWS Lambda, Amazon API Gateway, 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64</a:t>
            </a:fld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F95A54-B62F-7C46-B2CF-B8FF5074A6AD}"/>
              </a:ext>
            </a:extLst>
          </p:cNvPr>
          <p:cNvSpPr txBox="1"/>
          <p:nvPr/>
        </p:nvSpPr>
        <p:spPr>
          <a:xfrm>
            <a:off x="2376971" y="6641949"/>
            <a:ext cx="566530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675" dirty="0">
                <a:hlinkClick r:id="rId2"/>
              </a:rPr>
              <a:t>https://aws.amazon.com/getting-started/projects/build-serverless-web-app-lambda-apigateway-s3-dynamodb-cognito/</a:t>
            </a:r>
            <a:endParaRPr lang="en-US" sz="675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E086B2-3237-7F4B-828A-70A8FA9BF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4625"/>
            <a:ext cx="504056" cy="3012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EFE591-0CC9-5F4D-92BF-8DEFB61546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37" t="9255" r="9804" b="8423"/>
          <a:stretch/>
        </p:blipFill>
        <p:spPr>
          <a:xfrm>
            <a:off x="323528" y="1779365"/>
            <a:ext cx="8479022" cy="481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0823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5102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Build a Serverless Web Application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with Amazon S3, AWS Lambda, Amazon API Gateway, 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65</a:t>
            </a:fld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F95A54-B62F-7C46-B2CF-B8FF5074A6AD}"/>
              </a:ext>
            </a:extLst>
          </p:cNvPr>
          <p:cNvSpPr txBox="1"/>
          <p:nvPr/>
        </p:nvSpPr>
        <p:spPr>
          <a:xfrm>
            <a:off x="2376971" y="6641949"/>
            <a:ext cx="566530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675" dirty="0">
                <a:hlinkClick r:id="rId2"/>
              </a:rPr>
              <a:t>https://aws.amazon.com/getting-started/projects/build-serverless-web-app-lambda-apigateway-s3-dynamodb-cognito/</a:t>
            </a:r>
            <a:endParaRPr lang="en-US" sz="675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E086B2-3237-7F4B-828A-70A8FA9BF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4625"/>
            <a:ext cx="504056" cy="3012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BFD78F-70C8-2549-9BCA-C913BC2C77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03" t="6613" r="7439" b="11317"/>
          <a:stretch/>
        </p:blipFill>
        <p:spPr>
          <a:xfrm>
            <a:off x="81988" y="1725884"/>
            <a:ext cx="8877020" cy="4871468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3FC8F58-B472-C040-8BD7-48684C863B0C}"/>
              </a:ext>
            </a:extLst>
          </p:cNvPr>
          <p:cNvSpPr/>
          <p:nvPr/>
        </p:nvSpPr>
        <p:spPr>
          <a:xfrm>
            <a:off x="6780869" y="1725885"/>
            <a:ext cx="1905931" cy="1583143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611805-EFC8-9143-8BBD-8DF6691E6E19}"/>
              </a:ext>
            </a:extLst>
          </p:cNvPr>
          <p:cNvSpPr txBox="1"/>
          <p:nvPr/>
        </p:nvSpPr>
        <p:spPr>
          <a:xfrm>
            <a:off x="98285" y="1770481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349969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5102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Build a Serverless Web Application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with Amazon S3, AWS Lambda, Amazon API Gateway, 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66</a:t>
            </a:fld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F95A54-B62F-7C46-B2CF-B8FF5074A6AD}"/>
              </a:ext>
            </a:extLst>
          </p:cNvPr>
          <p:cNvSpPr txBox="1"/>
          <p:nvPr/>
        </p:nvSpPr>
        <p:spPr>
          <a:xfrm>
            <a:off x="2376971" y="6641949"/>
            <a:ext cx="566530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675" dirty="0">
                <a:hlinkClick r:id="rId2"/>
              </a:rPr>
              <a:t>https://aws.amazon.com/getting-started/projects/build-serverless-web-app-lambda-apigateway-s3-dynamodb-cognito/</a:t>
            </a:r>
            <a:endParaRPr lang="en-US" sz="675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E086B2-3237-7F4B-828A-70A8FA9BF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4625"/>
            <a:ext cx="504056" cy="3012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BFD78F-70C8-2549-9BCA-C913BC2C77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03" t="6613" r="7439" b="11317"/>
          <a:stretch/>
        </p:blipFill>
        <p:spPr>
          <a:xfrm>
            <a:off x="81988" y="1725884"/>
            <a:ext cx="8877020" cy="4871468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3FC8F58-B472-C040-8BD7-48684C863B0C}"/>
              </a:ext>
            </a:extLst>
          </p:cNvPr>
          <p:cNvSpPr/>
          <p:nvPr/>
        </p:nvSpPr>
        <p:spPr>
          <a:xfrm>
            <a:off x="6780869" y="1725885"/>
            <a:ext cx="1905931" cy="1583143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611805-EFC8-9143-8BBD-8DF6691E6E19}"/>
              </a:ext>
            </a:extLst>
          </p:cNvPr>
          <p:cNvSpPr txBox="1"/>
          <p:nvPr/>
        </p:nvSpPr>
        <p:spPr>
          <a:xfrm>
            <a:off x="98285" y="1770481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3227F5-D3DE-F342-9CB4-E1A085EF216F}"/>
              </a:ext>
            </a:extLst>
          </p:cNvPr>
          <p:cNvSpPr txBox="1"/>
          <p:nvPr/>
        </p:nvSpPr>
        <p:spPr>
          <a:xfrm>
            <a:off x="751080" y="2593935"/>
            <a:ext cx="5621120" cy="31393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chemeClr val="accent1"/>
                </a:solidFill>
              </a:rPr>
              <a:t>Static Web Hosting</a:t>
            </a:r>
          </a:p>
          <a:p>
            <a:r>
              <a:rPr lang="en-US" sz="3300" b="1" dirty="0">
                <a:solidFill>
                  <a:srgbClr val="C00000"/>
                </a:solidFill>
              </a:rPr>
              <a:t>Amazon S3 </a:t>
            </a:r>
            <a:r>
              <a:rPr lang="en-US" sz="3300" dirty="0"/>
              <a:t>hosts static web resources including HTML, CSS, JavaScript, and image files which are loaded in the user's browser.</a:t>
            </a:r>
          </a:p>
        </p:txBody>
      </p:sp>
    </p:spTree>
    <p:extLst>
      <p:ext uri="{BB962C8B-B14F-4D97-AF65-F5344CB8AC3E}">
        <p14:creationId xmlns:p14="http://schemas.microsoft.com/office/powerpoint/2010/main" val="28040564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5102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Build a Serverless Web Application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with Amazon S3, AWS Lambda, Amazon API Gateway, 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67</a:t>
            </a:fld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F95A54-B62F-7C46-B2CF-B8FF5074A6AD}"/>
              </a:ext>
            </a:extLst>
          </p:cNvPr>
          <p:cNvSpPr txBox="1"/>
          <p:nvPr/>
        </p:nvSpPr>
        <p:spPr>
          <a:xfrm>
            <a:off x="2376971" y="6641949"/>
            <a:ext cx="566530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675" dirty="0">
                <a:hlinkClick r:id="rId2"/>
              </a:rPr>
              <a:t>https://aws.amazon.com/getting-started/projects/build-serverless-web-app-lambda-apigateway-s3-dynamodb-cognito/</a:t>
            </a:r>
            <a:endParaRPr lang="en-US" sz="675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E086B2-3237-7F4B-828A-70A8FA9BF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4625"/>
            <a:ext cx="504056" cy="301252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9F9320C-331B-0A43-9ABD-810E53B0A20C}"/>
              </a:ext>
            </a:extLst>
          </p:cNvPr>
          <p:cNvSpPr/>
          <p:nvPr/>
        </p:nvSpPr>
        <p:spPr>
          <a:xfrm>
            <a:off x="6805642" y="3429000"/>
            <a:ext cx="2086838" cy="1728192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ADD8E2-5E16-714D-940E-731AA9DABE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02" t="8811" r="8314" b="10730"/>
          <a:stretch/>
        </p:blipFill>
        <p:spPr>
          <a:xfrm>
            <a:off x="107505" y="1700808"/>
            <a:ext cx="8928992" cy="48844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AFB723-349D-9C41-9F81-A97D51C1736E}"/>
              </a:ext>
            </a:extLst>
          </p:cNvPr>
          <p:cNvSpPr txBox="1"/>
          <p:nvPr/>
        </p:nvSpPr>
        <p:spPr>
          <a:xfrm>
            <a:off x="98285" y="1770481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6362344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5102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Build a Serverless Web Application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with Amazon S3, AWS Lambda, Amazon API Gateway, 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68</a:t>
            </a:fld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F95A54-B62F-7C46-B2CF-B8FF5074A6AD}"/>
              </a:ext>
            </a:extLst>
          </p:cNvPr>
          <p:cNvSpPr txBox="1"/>
          <p:nvPr/>
        </p:nvSpPr>
        <p:spPr>
          <a:xfrm>
            <a:off x="2376971" y="6641949"/>
            <a:ext cx="566530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675" dirty="0">
                <a:hlinkClick r:id="rId2"/>
              </a:rPr>
              <a:t>https://aws.amazon.com/getting-started/projects/build-serverless-web-app-lambda-apigateway-s3-dynamodb-cognito/</a:t>
            </a:r>
            <a:endParaRPr lang="en-US" sz="675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E086B2-3237-7F4B-828A-70A8FA9BF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4625"/>
            <a:ext cx="504056" cy="301252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9F9320C-331B-0A43-9ABD-810E53B0A20C}"/>
              </a:ext>
            </a:extLst>
          </p:cNvPr>
          <p:cNvSpPr/>
          <p:nvPr/>
        </p:nvSpPr>
        <p:spPr>
          <a:xfrm>
            <a:off x="6805642" y="3429000"/>
            <a:ext cx="2086838" cy="1728192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ADD8E2-5E16-714D-940E-731AA9DABE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02" t="8811" r="8314" b="10730"/>
          <a:stretch/>
        </p:blipFill>
        <p:spPr>
          <a:xfrm>
            <a:off x="107505" y="1700808"/>
            <a:ext cx="8928992" cy="48844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AFB723-349D-9C41-9F81-A97D51C1736E}"/>
              </a:ext>
            </a:extLst>
          </p:cNvPr>
          <p:cNvSpPr txBox="1"/>
          <p:nvPr/>
        </p:nvSpPr>
        <p:spPr>
          <a:xfrm>
            <a:off x="98285" y="1770481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4339AA-8F15-E640-AD63-8315DB81AAB2}"/>
              </a:ext>
            </a:extLst>
          </p:cNvPr>
          <p:cNvSpPr txBox="1"/>
          <p:nvPr/>
        </p:nvSpPr>
        <p:spPr>
          <a:xfrm>
            <a:off x="861937" y="2132856"/>
            <a:ext cx="5654279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User Management</a:t>
            </a:r>
            <a:endParaRPr lang="en-US" sz="3600" dirty="0"/>
          </a:p>
          <a:p>
            <a:r>
              <a:rPr lang="en-US" sz="3600" b="1" dirty="0">
                <a:solidFill>
                  <a:srgbClr val="C00000"/>
                </a:solidFill>
              </a:rPr>
              <a:t>Amazon Cognito </a:t>
            </a:r>
            <a:r>
              <a:rPr lang="en-US" sz="3600" dirty="0"/>
              <a:t>provides </a:t>
            </a:r>
            <a:br>
              <a:rPr lang="en-US" sz="3600" dirty="0"/>
            </a:br>
            <a:r>
              <a:rPr lang="en-US" sz="3600" dirty="0"/>
              <a:t>user management and authentication functions to secure the backend API.</a:t>
            </a:r>
          </a:p>
        </p:txBody>
      </p:sp>
    </p:spTree>
    <p:extLst>
      <p:ext uri="{BB962C8B-B14F-4D97-AF65-F5344CB8AC3E}">
        <p14:creationId xmlns:p14="http://schemas.microsoft.com/office/powerpoint/2010/main" val="2662416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5102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Build a Serverless Web Application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with Amazon S3, AWS Lambda, Amazon API Gateway, 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69</a:t>
            </a:fld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F95A54-B62F-7C46-B2CF-B8FF5074A6AD}"/>
              </a:ext>
            </a:extLst>
          </p:cNvPr>
          <p:cNvSpPr txBox="1"/>
          <p:nvPr/>
        </p:nvSpPr>
        <p:spPr>
          <a:xfrm>
            <a:off x="2376971" y="6641949"/>
            <a:ext cx="566530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675" dirty="0">
                <a:hlinkClick r:id="rId2"/>
              </a:rPr>
              <a:t>https://aws.amazon.com/getting-started/projects/build-serverless-web-app-lambda-apigateway-s3-dynamodb-cognito/</a:t>
            </a:r>
            <a:endParaRPr lang="en-US" sz="675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E086B2-3237-7F4B-828A-70A8FA9BF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4625"/>
            <a:ext cx="504056" cy="3012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B1D12F-EC1A-3A4F-BD50-31A555B304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27" t="8723" r="9188" b="10834"/>
          <a:stretch/>
        </p:blipFill>
        <p:spPr>
          <a:xfrm>
            <a:off x="179512" y="1666938"/>
            <a:ext cx="8904538" cy="4930414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6500160-FC16-2C40-A945-516E0A979469}"/>
              </a:ext>
            </a:extLst>
          </p:cNvPr>
          <p:cNvSpPr/>
          <p:nvPr/>
        </p:nvSpPr>
        <p:spPr>
          <a:xfrm>
            <a:off x="4835127" y="4949743"/>
            <a:ext cx="4129361" cy="1570120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F7EC3C-F42A-6340-A61C-6731B215E79B}"/>
              </a:ext>
            </a:extLst>
          </p:cNvPr>
          <p:cNvSpPr txBox="1"/>
          <p:nvPr/>
        </p:nvSpPr>
        <p:spPr>
          <a:xfrm>
            <a:off x="66137" y="1759765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67060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2940D-C259-8D4C-B1EA-4CEB2ABAF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450" y="0"/>
            <a:ext cx="8229600" cy="1391588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Technical interactions of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product managers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48F833-D1B4-084E-A918-4CD2DC9AB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043E4-D1E5-D94A-BCB4-D613CC7A2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11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2472AC1-5622-5044-9808-14F0C4975DF3}"/>
              </a:ext>
            </a:extLst>
          </p:cNvPr>
          <p:cNvSpPr/>
          <p:nvPr/>
        </p:nvSpPr>
        <p:spPr>
          <a:xfrm>
            <a:off x="3637916" y="3095358"/>
            <a:ext cx="1961226" cy="1743869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Product manager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FFAC8EA-274E-6845-BC78-923E0F4B1DD8}"/>
              </a:ext>
            </a:extLst>
          </p:cNvPr>
          <p:cNvCxnSpPr>
            <a:cxnSpLocks/>
          </p:cNvCxnSpPr>
          <p:nvPr/>
        </p:nvCxnSpPr>
        <p:spPr>
          <a:xfrm flipH="1" flipV="1">
            <a:off x="4612573" y="2534906"/>
            <a:ext cx="11913" cy="560452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headEnd type="stealth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FA3CAFD3-1096-4A49-B367-BF0108CA1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600" y="2564904"/>
            <a:ext cx="1962729" cy="1017670"/>
          </a:xfrm>
          <a:prstGeom prst="roundRect">
            <a:avLst>
              <a:gd name="adj" fmla="val 7883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200" dirty="0">
                <a:latin typeface="+mn-lt"/>
                <a:ea typeface="+mn-ea"/>
              </a:rPr>
              <a:t>Product </a:t>
            </a:r>
            <a:br>
              <a:rPr lang="en-US" sz="2200" dirty="0">
                <a:latin typeface="+mn-lt"/>
                <a:ea typeface="+mn-ea"/>
              </a:rPr>
            </a:br>
            <a:r>
              <a:rPr lang="en-US" sz="2200" dirty="0">
                <a:latin typeface="+mn-lt"/>
                <a:ea typeface="+mn-ea"/>
              </a:rPr>
              <a:t>backlog management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A5EA15E-1EE4-BB4F-B800-8A06560A3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7165" y="1517236"/>
            <a:ext cx="1962729" cy="1017670"/>
          </a:xfrm>
          <a:prstGeom prst="roundRect">
            <a:avLst>
              <a:gd name="adj" fmla="val 7883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200" dirty="0">
                <a:latin typeface="+mn-lt"/>
                <a:ea typeface="+mn-ea"/>
              </a:rPr>
              <a:t>Product </a:t>
            </a:r>
            <a:br>
              <a:rPr lang="en-US" sz="2200" dirty="0">
                <a:latin typeface="+mn-lt"/>
                <a:ea typeface="+mn-ea"/>
              </a:rPr>
            </a:br>
            <a:r>
              <a:rPr lang="en-US" sz="2200" dirty="0">
                <a:latin typeface="+mn-lt"/>
                <a:ea typeface="+mn-ea"/>
              </a:rPr>
              <a:t>vision management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B532AB51-04A7-3D45-A465-5343822D1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642" y="4365104"/>
            <a:ext cx="1962729" cy="1017670"/>
          </a:xfrm>
          <a:prstGeom prst="roundRect">
            <a:avLst>
              <a:gd name="adj" fmla="val 7883"/>
            </a:avLst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200" dirty="0">
                <a:latin typeface="+mn-lt"/>
                <a:ea typeface="+mn-ea"/>
              </a:rPr>
              <a:t>Acceptance </a:t>
            </a:r>
            <a:br>
              <a:rPr lang="en-US" sz="2200" dirty="0">
                <a:latin typeface="+mn-lt"/>
                <a:ea typeface="+mn-ea"/>
              </a:rPr>
            </a:br>
            <a:r>
              <a:rPr lang="en-US" sz="2200" dirty="0">
                <a:latin typeface="+mn-lt"/>
                <a:ea typeface="+mn-ea"/>
              </a:rPr>
              <a:t>testing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F2110A9-5DD6-8C4E-8E1F-E46C8E266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828" y="5368713"/>
            <a:ext cx="1807402" cy="1157183"/>
          </a:xfrm>
          <a:prstGeom prst="roundRect">
            <a:avLst>
              <a:gd name="adj" fmla="val 7883"/>
            </a:avLst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200" dirty="0">
                <a:latin typeface="+mn-lt"/>
                <a:ea typeface="+mn-ea"/>
              </a:rPr>
              <a:t>User </a:t>
            </a:r>
            <a:br>
              <a:rPr lang="en-US" sz="2200" dirty="0">
                <a:latin typeface="+mn-lt"/>
                <a:ea typeface="+mn-ea"/>
              </a:rPr>
            </a:br>
            <a:r>
              <a:rPr lang="en-US" sz="2200" dirty="0">
                <a:latin typeface="+mn-lt"/>
                <a:ea typeface="+mn-ea"/>
              </a:rPr>
              <a:t>interface </a:t>
            </a:r>
            <a:br>
              <a:rPr lang="en-US" sz="2200" dirty="0">
                <a:latin typeface="+mn-lt"/>
                <a:ea typeface="+mn-ea"/>
              </a:rPr>
            </a:br>
            <a:r>
              <a:rPr lang="en-US" sz="2200" dirty="0">
                <a:latin typeface="+mn-lt"/>
                <a:ea typeface="+mn-ea"/>
              </a:rPr>
              <a:t>design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09647544-1085-F444-BF6C-2A7BCD12B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9671" y="4365104"/>
            <a:ext cx="1962729" cy="1017670"/>
          </a:xfrm>
          <a:prstGeom prst="roundRect">
            <a:avLst>
              <a:gd name="adj" fmla="val 7883"/>
            </a:avLst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200" dirty="0">
                <a:latin typeface="+mn-lt"/>
                <a:ea typeface="+mn-ea"/>
              </a:rPr>
              <a:t>Customer </a:t>
            </a:r>
            <a:br>
              <a:rPr lang="en-US" sz="2200" dirty="0">
                <a:latin typeface="+mn-lt"/>
                <a:ea typeface="+mn-ea"/>
              </a:rPr>
            </a:br>
            <a:r>
              <a:rPr lang="en-US" sz="2200" dirty="0">
                <a:latin typeface="+mn-lt"/>
                <a:ea typeface="+mn-ea"/>
              </a:rPr>
              <a:t>testing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19A1516E-1840-F34F-821B-D6419C620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9671" y="2564904"/>
            <a:ext cx="1962729" cy="1017670"/>
          </a:xfrm>
          <a:prstGeom prst="roundRect">
            <a:avLst>
              <a:gd name="adj" fmla="val 7883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200" dirty="0">
                <a:latin typeface="+mn-lt"/>
                <a:ea typeface="+mn-ea"/>
              </a:rPr>
              <a:t>User stories </a:t>
            </a:r>
            <a:br>
              <a:rPr lang="en-US" sz="2200" dirty="0">
                <a:latin typeface="+mn-lt"/>
                <a:ea typeface="+mn-ea"/>
              </a:rPr>
            </a:br>
            <a:r>
              <a:rPr lang="en-US" sz="2200" dirty="0">
                <a:latin typeface="+mn-lt"/>
                <a:ea typeface="+mn-ea"/>
              </a:rPr>
              <a:t> and </a:t>
            </a:r>
            <a:br>
              <a:rPr lang="en-US" sz="2200" dirty="0">
                <a:latin typeface="+mn-lt"/>
                <a:ea typeface="+mn-ea"/>
              </a:rPr>
            </a:br>
            <a:r>
              <a:rPr lang="en-US" sz="2200" dirty="0">
                <a:latin typeface="+mn-lt"/>
                <a:ea typeface="+mn-ea"/>
              </a:rPr>
              <a:t>scenarios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B560C62-2788-E141-AC3E-A199E695708B}"/>
              </a:ext>
            </a:extLst>
          </p:cNvPr>
          <p:cNvCxnSpPr>
            <a:cxnSpLocks/>
          </p:cNvCxnSpPr>
          <p:nvPr/>
        </p:nvCxnSpPr>
        <p:spPr>
          <a:xfrm flipH="1" flipV="1">
            <a:off x="4600660" y="4823744"/>
            <a:ext cx="11913" cy="560452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headEnd type="stealth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DED2CB2-17ED-8145-B6D5-479F97D69BA3}"/>
              </a:ext>
            </a:extLst>
          </p:cNvPr>
          <p:cNvCxnSpPr>
            <a:cxnSpLocks/>
            <a:stCxn id="8" idx="1"/>
            <a:endCxn id="25" idx="3"/>
          </p:cNvCxnSpPr>
          <p:nvPr/>
        </p:nvCxnSpPr>
        <p:spPr>
          <a:xfrm flipH="1" flipV="1">
            <a:off x="2934329" y="3073739"/>
            <a:ext cx="990802" cy="277003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headEnd type="stealth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7E40601-CBB1-2E45-9950-1EA9B9D59C06}"/>
              </a:ext>
            </a:extLst>
          </p:cNvPr>
          <p:cNvCxnSpPr>
            <a:cxnSpLocks/>
            <a:stCxn id="8" idx="3"/>
            <a:endCxn id="27" idx="3"/>
          </p:cNvCxnSpPr>
          <p:nvPr/>
        </p:nvCxnSpPr>
        <p:spPr>
          <a:xfrm flipH="1">
            <a:off x="2966371" y="4583843"/>
            <a:ext cx="958760" cy="290096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headEnd type="stealth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EAF0EF7-6B7B-9142-88BA-E3366C4FA14E}"/>
              </a:ext>
            </a:extLst>
          </p:cNvPr>
          <p:cNvCxnSpPr>
            <a:cxnSpLocks/>
            <a:stCxn id="8" idx="5"/>
            <a:endCxn id="30" idx="1"/>
          </p:cNvCxnSpPr>
          <p:nvPr/>
        </p:nvCxnSpPr>
        <p:spPr>
          <a:xfrm>
            <a:off x="5311927" y="4583843"/>
            <a:ext cx="897744" cy="290096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headEnd type="stealth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A5ADFAA-8A60-354E-92F0-4E186229AA9C}"/>
              </a:ext>
            </a:extLst>
          </p:cNvPr>
          <p:cNvCxnSpPr>
            <a:cxnSpLocks/>
            <a:stCxn id="8" idx="7"/>
            <a:endCxn id="31" idx="1"/>
          </p:cNvCxnSpPr>
          <p:nvPr/>
        </p:nvCxnSpPr>
        <p:spPr>
          <a:xfrm flipV="1">
            <a:off x="5311927" y="3073739"/>
            <a:ext cx="897744" cy="277003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headEnd type="stealth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209522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5102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Build a Serverless Web Application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with Amazon S3, AWS Lambda, Amazon API Gateway, 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70</a:t>
            </a:fld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F95A54-B62F-7C46-B2CF-B8FF5074A6AD}"/>
              </a:ext>
            </a:extLst>
          </p:cNvPr>
          <p:cNvSpPr txBox="1"/>
          <p:nvPr/>
        </p:nvSpPr>
        <p:spPr>
          <a:xfrm>
            <a:off x="2376971" y="6641949"/>
            <a:ext cx="566530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675" dirty="0">
                <a:hlinkClick r:id="rId2"/>
              </a:rPr>
              <a:t>https://aws.amazon.com/getting-started/projects/build-serverless-web-app-lambda-apigateway-s3-dynamodb-cognito/</a:t>
            </a:r>
            <a:endParaRPr lang="en-US" sz="675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E086B2-3237-7F4B-828A-70A8FA9BF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4625"/>
            <a:ext cx="504056" cy="3012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B1D12F-EC1A-3A4F-BD50-31A555B304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27" t="8723" r="9188" b="10834"/>
          <a:stretch/>
        </p:blipFill>
        <p:spPr>
          <a:xfrm>
            <a:off x="179512" y="1666938"/>
            <a:ext cx="8904538" cy="4930414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6500160-FC16-2C40-A945-516E0A979469}"/>
              </a:ext>
            </a:extLst>
          </p:cNvPr>
          <p:cNvSpPr/>
          <p:nvPr/>
        </p:nvSpPr>
        <p:spPr>
          <a:xfrm>
            <a:off x="4835127" y="4949743"/>
            <a:ext cx="4129361" cy="1570120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F7EC3C-F42A-6340-A61C-6731B215E79B}"/>
              </a:ext>
            </a:extLst>
          </p:cNvPr>
          <p:cNvSpPr txBox="1"/>
          <p:nvPr/>
        </p:nvSpPr>
        <p:spPr>
          <a:xfrm>
            <a:off x="66137" y="1759765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1EB0D3-01CD-394B-98C3-A826F5313490}"/>
              </a:ext>
            </a:extLst>
          </p:cNvPr>
          <p:cNvSpPr txBox="1"/>
          <p:nvPr/>
        </p:nvSpPr>
        <p:spPr>
          <a:xfrm>
            <a:off x="812503" y="2108463"/>
            <a:ext cx="5775721" cy="24006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accent1"/>
                </a:solidFill>
              </a:rPr>
              <a:t>Serverless Backend</a:t>
            </a:r>
            <a:endParaRPr lang="en-US" sz="3000" dirty="0"/>
          </a:p>
          <a:p>
            <a:r>
              <a:rPr lang="en-US" sz="3000" b="1" dirty="0">
                <a:solidFill>
                  <a:srgbClr val="C00000"/>
                </a:solidFill>
              </a:rPr>
              <a:t>Amazon DynamoDB </a:t>
            </a:r>
            <a:r>
              <a:rPr lang="en-US" sz="3000" dirty="0"/>
              <a:t>provides a persistence layer where data can be stored by the API's </a:t>
            </a:r>
            <a:r>
              <a:rPr lang="en-US" sz="3000" b="1" dirty="0">
                <a:solidFill>
                  <a:srgbClr val="C00000"/>
                </a:solidFill>
              </a:rPr>
              <a:t>Lambda</a:t>
            </a:r>
            <a:r>
              <a:rPr lang="en-US" sz="3000" dirty="0"/>
              <a:t> function.</a:t>
            </a:r>
          </a:p>
        </p:txBody>
      </p:sp>
    </p:spTree>
    <p:extLst>
      <p:ext uri="{BB962C8B-B14F-4D97-AF65-F5344CB8AC3E}">
        <p14:creationId xmlns:p14="http://schemas.microsoft.com/office/powerpoint/2010/main" val="40182235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5102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Build a Serverless Web Application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with Amazon S3, AWS Lambda, Amazon API Gateway, 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71</a:t>
            </a:fld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F95A54-B62F-7C46-B2CF-B8FF5074A6AD}"/>
              </a:ext>
            </a:extLst>
          </p:cNvPr>
          <p:cNvSpPr txBox="1"/>
          <p:nvPr/>
        </p:nvSpPr>
        <p:spPr>
          <a:xfrm>
            <a:off x="2376971" y="6641949"/>
            <a:ext cx="566530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675" dirty="0">
                <a:hlinkClick r:id="rId2"/>
              </a:rPr>
              <a:t>https://aws.amazon.com/getting-started/projects/build-serverless-web-app-lambda-apigateway-s3-dynamodb-cognito/</a:t>
            </a:r>
            <a:endParaRPr lang="en-US" sz="675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E086B2-3237-7F4B-828A-70A8FA9BF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4625"/>
            <a:ext cx="504056" cy="3012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21EECA-621A-DC4F-82FB-FFBC317B36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17" t="7915" r="8997" b="11880"/>
          <a:stretch/>
        </p:blipFill>
        <p:spPr>
          <a:xfrm>
            <a:off x="138145" y="1660250"/>
            <a:ext cx="8898351" cy="4902565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3E41DB3-EEE3-4241-8C28-442EDEEF32F4}"/>
              </a:ext>
            </a:extLst>
          </p:cNvPr>
          <p:cNvSpPr/>
          <p:nvPr/>
        </p:nvSpPr>
        <p:spPr>
          <a:xfrm>
            <a:off x="2771801" y="4941169"/>
            <a:ext cx="1932360" cy="1584176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4D5569-240A-A944-9475-C6A20365EA41}"/>
              </a:ext>
            </a:extLst>
          </p:cNvPr>
          <p:cNvSpPr txBox="1"/>
          <p:nvPr/>
        </p:nvSpPr>
        <p:spPr>
          <a:xfrm>
            <a:off x="66137" y="1759765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1556262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5102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Build a Serverless Web Application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with Amazon S3, AWS Lambda, Amazon API Gateway, 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72</a:t>
            </a:fld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F95A54-B62F-7C46-B2CF-B8FF5074A6AD}"/>
              </a:ext>
            </a:extLst>
          </p:cNvPr>
          <p:cNvSpPr txBox="1"/>
          <p:nvPr/>
        </p:nvSpPr>
        <p:spPr>
          <a:xfrm>
            <a:off x="2376971" y="6641949"/>
            <a:ext cx="566530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675" dirty="0">
                <a:hlinkClick r:id="rId2"/>
              </a:rPr>
              <a:t>https://aws.amazon.com/getting-started/projects/build-serverless-web-app-lambda-apigateway-s3-dynamodb-cognito/</a:t>
            </a:r>
            <a:endParaRPr lang="en-US" sz="675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E086B2-3237-7F4B-828A-70A8FA9BF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4625"/>
            <a:ext cx="504056" cy="3012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21EECA-621A-DC4F-82FB-FFBC317B36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17" t="7915" r="8997" b="11880"/>
          <a:stretch/>
        </p:blipFill>
        <p:spPr>
          <a:xfrm>
            <a:off x="138145" y="1660250"/>
            <a:ext cx="8898351" cy="4902565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3E41DB3-EEE3-4241-8C28-442EDEEF32F4}"/>
              </a:ext>
            </a:extLst>
          </p:cNvPr>
          <p:cNvSpPr/>
          <p:nvPr/>
        </p:nvSpPr>
        <p:spPr>
          <a:xfrm>
            <a:off x="2771801" y="4941169"/>
            <a:ext cx="1932360" cy="1584176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4D5569-240A-A944-9475-C6A20365EA41}"/>
              </a:ext>
            </a:extLst>
          </p:cNvPr>
          <p:cNvSpPr txBox="1"/>
          <p:nvPr/>
        </p:nvSpPr>
        <p:spPr>
          <a:xfrm>
            <a:off x="66137" y="1759765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272864-9B11-1149-B1B2-E366DA886746}"/>
              </a:ext>
            </a:extLst>
          </p:cNvPr>
          <p:cNvSpPr txBox="1"/>
          <p:nvPr/>
        </p:nvSpPr>
        <p:spPr>
          <a:xfrm>
            <a:off x="683568" y="1934830"/>
            <a:ext cx="5893594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accent1"/>
                </a:solidFill>
              </a:rPr>
              <a:t>RESTful API</a:t>
            </a:r>
          </a:p>
          <a:p>
            <a:r>
              <a:rPr lang="en-US" sz="3000" dirty="0"/>
              <a:t>JavaScript executed in the browser sends and receives data from a public backend API built using </a:t>
            </a:r>
            <a:r>
              <a:rPr lang="en-US" sz="3000" b="1" dirty="0">
                <a:solidFill>
                  <a:srgbClr val="C00000"/>
                </a:solidFill>
              </a:rPr>
              <a:t>Lambda</a:t>
            </a:r>
            <a:r>
              <a:rPr lang="en-US" sz="3000" dirty="0"/>
              <a:t> and </a:t>
            </a:r>
            <a:r>
              <a:rPr lang="en-US" sz="3000" b="1" dirty="0">
                <a:solidFill>
                  <a:srgbClr val="C00000"/>
                </a:solidFill>
              </a:rPr>
              <a:t>API Gateway</a:t>
            </a:r>
            <a:r>
              <a:rPr lang="en-US" sz="3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76207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5102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Build a Serverless Web Application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with Amazon S3, AWS Lambda, Amazon API Gateway, 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73</a:t>
            </a:fld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F95A54-B62F-7C46-B2CF-B8FF5074A6AD}"/>
              </a:ext>
            </a:extLst>
          </p:cNvPr>
          <p:cNvSpPr txBox="1"/>
          <p:nvPr/>
        </p:nvSpPr>
        <p:spPr>
          <a:xfrm>
            <a:off x="2376971" y="6641949"/>
            <a:ext cx="566530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675" dirty="0">
                <a:hlinkClick r:id="rId2"/>
              </a:rPr>
              <a:t>https://aws.amazon.com/getting-started/projects/build-serverless-web-app-lambda-apigateway-s3-dynamodb-cognito/</a:t>
            </a:r>
            <a:endParaRPr lang="en-US" sz="675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E086B2-3237-7F4B-828A-70A8FA9BF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4625"/>
            <a:ext cx="504056" cy="3012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EFE591-0CC9-5F4D-92BF-8DEFB61546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37" t="9255" r="9804" b="8423"/>
          <a:stretch/>
        </p:blipFill>
        <p:spPr>
          <a:xfrm>
            <a:off x="323528" y="1779365"/>
            <a:ext cx="8479022" cy="48179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C66EC2-E164-7747-B202-A1BD6BB81A6E}"/>
              </a:ext>
            </a:extLst>
          </p:cNvPr>
          <p:cNvSpPr txBox="1"/>
          <p:nvPr/>
        </p:nvSpPr>
        <p:spPr>
          <a:xfrm>
            <a:off x="611560" y="2091620"/>
            <a:ext cx="8389218" cy="37856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accent1"/>
                </a:solidFill>
              </a:rPr>
              <a:t>Terminate resources</a:t>
            </a:r>
          </a:p>
          <a:p>
            <a:r>
              <a:rPr lang="en-US" sz="3000" dirty="0"/>
              <a:t>Resource Cleanup</a:t>
            </a:r>
          </a:p>
          <a:p>
            <a:r>
              <a:rPr lang="en-US" sz="3000" dirty="0"/>
              <a:t>You will terminate an </a:t>
            </a:r>
            <a:r>
              <a:rPr lang="en-US" sz="3000" b="1" dirty="0">
                <a:solidFill>
                  <a:srgbClr val="C00000"/>
                </a:solidFill>
              </a:rPr>
              <a:t>Amazon S3 </a:t>
            </a:r>
            <a:r>
              <a:rPr lang="en-US" sz="3000" dirty="0"/>
              <a:t>bucket, an </a:t>
            </a:r>
            <a:r>
              <a:rPr lang="en-US" sz="3000" b="1" dirty="0">
                <a:solidFill>
                  <a:srgbClr val="C00000"/>
                </a:solidFill>
              </a:rPr>
              <a:t>Amazon Cognito </a:t>
            </a:r>
            <a:r>
              <a:rPr lang="en-US" sz="3000" dirty="0"/>
              <a:t>User Pool, an </a:t>
            </a:r>
            <a:r>
              <a:rPr lang="en-US" sz="3000" b="1" dirty="0">
                <a:solidFill>
                  <a:srgbClr val="C00000"/>
                </a:solidFill>
              </a:rPr>
              <a:t>AWS Lambda </a:t>
            </a:r>
            <a:r>
              <a:rPr lang="en-US" sz="3000" dirty="0"/>
              <a:t>function, an </a:t>
            </a:r>
            <a:r>
              <a:rPr lang="en-US" sz="3000" b="1" dirty="0">
                <a:solidFill>
                  <a:srgbClr val="C00000"/>
                </a:solidFill>
              </a:rPr>
              <a:t>IAM</a:t>
            </a:r>
            <a:r>
              <a:rPr lang="en-US" sz="3000" dirty="0"/>
              <a:t> role, a </a:t>
            </a:r>
            <a:r>
              <a:rPr lang="en-US" sz="3000" b="1" dirty="0">
                <a:solidFill>
                  <a:srgbClr val="C00000"/>
                </a:solidFill>
              </a:rPr>
              <a:t>DynamoDB</a:t>
            </a:r>
            <a:r>
              <a:rPr lang="en-US" sz="3000" dirty="0"/>
              <a:t> table, a </a:t>
            </a:r>
            <a:r>
              <a:rPr lang="en-US" sz="3000" b="1" dirty="0">
                <a:solidFill>
                  <a:srgbClr val="C00000"/>
                </a:solidFill>
              </a:rPr>
              <a:t>REST API</a:t>
            </a:r>
            <a:r>
              <a:rPr lang="en-US" sz="3000" dirty="0"/>
              <a:t>, and a </a:t>
            </a:r>
            <a:r>
              <a:rPr lang="en-US" sz="3000" b="1" dirty="0">
                <a:solidFill>
                  <a:srgbClr val="C00000"/>
                </a:solidFill>
              </a:rPr>
              <a:t>CloudWatch</a:t>
            </a:r>
            <a:r>
              <a:rPr lang="en-US" sz="3000" dirty="0"/>
              <a:t> Log. </a:t>
            </a:r>
            <a:br>
              <a:rPr lang="en-US" sz="3000" dirty="0"/>
            </a:br>
            <a:r>
              <a:rPr lang="en-US" sz="3000" dirty="0"/>
              <a:t>It is a best practice to </a:t>
            </a:r>
            <a:r>
              <a:rPr lang="en-US" sz="3000" dirty="0">
                <a:solidFill>
                  <a:srgbClr val="FF0000"/>
                </a:solidFill>
              </a:rPr>
              <a:t>delete resources </a:t>
            </a:r>
            <a:r>
              <a:rPr lang="en-US" sz="3000" dirty="0"/>
              <a:t>you are no longer using to avoid unwanted charges.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9D1E80-FE3E-2248-B876-C9D58FDD68E5}"/>
              </a:ext>
            </a:extLst>
          </p:cNvPr>
          <p:cNvSpPr txBox="1"/>
          <p:nvPr/>
        </p:nvSpPr>
        <p:spPr>
          <a:xfrm>
            <a:off x="66137" y="1759765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3010078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5A5D8-1366-7F4E-8684-40F571C5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93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8173C-66A3-264E-94CB-06DA62308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07095"/>
            <a:ext cx="8712968" cy="5030217"/>
          </a:xfrm>
        </p:spPr>
        <p:txBody>
          <a:bodyPr/>
          <a:lstStyle/>
          <a:p>
            <a:r>
              <a:rPr lang="en-US" sz="2800" b="1" dirty="0"/>
              <a:t>Cloud Computing and Cloud Software Architecture</a:t>
            </a:r>
          </a:p>
          <a:p>
            <a:r>
              <a:rPr lang="en-US" sz="2800" b="1" dirty="0"/>
              <a:t>AWS Certified Cloud Practitioner </a:t>
            </a:r>
            <a:br>
              <a:rPr lang="en-US" sz="2800" b="1" dirty="0"/>
            </a:br>
            <a:r>
              <a:rPr lang="en-US" sz="2800" b="1" dirty="0"/>
              <a:t>(CLF-C01) </a:t>
            </a:r>
          </a:p>
          <a:p>
            <a:r>
              <a:rPr lang="en-US" sz="2800" b="1" dirty="0"/>
              <a:t>AWS Certified Solutions Architect – Associate </a:t>
            </a:r>
            <a:br>
              <a:rPr lang="en-US" sz="2800" b="1" dirty="0"/>
            </a:br>
            <a:r>
              <a:rPr lang="en-US" sz="2800" b="1" dirty="0"/>
              <a:t>(SAA-C02)</a:t>
            </a:r>
          </a:p>
          <a:p>
            <a:r>
              <a:rPr lang="en-US" sz="2800" b="1" dirty="0"/>
              <a:t>Web Application with AWS Core Services</a:t>
            </a:r>
          </a:p>
          <a:p>
            <a:r>
              <a:rPr lang="en-US" sz="2800" b="1" dirty="0"/>
              <a:t>AWS Serverless Architecture</a:t>
            </a:r>
          </a:p>
          <a:p>
            <a:r>
              <a:rPr lang="en-US" sz="2800" b="1" dirty="0"/>
              <a:t>Build a Serverless Web Application </a:t>
            </a:r>
            <a:br>
              <a:rPr lang="en-US" sz="2800" b="1" dirty="0"/>
            </a:br>
            <a:r>
              <a:rPr lang="en-US" sz="2800" b="1" dirty="0"/>
              <a:t>with Amazon S3, AWS Lambda, Amazon API Gateway, </a:t>
            </a:r>
            <a:br>
              <a:rPr lang="en-US" sz="2800" b="1" dirty="0"/>
            </a:br>
            <a:r>
              <a:rPr lang="en-US" sz="2800" b="1" dirty="0"/>
              <a:t>Amazon DynamoDB, and Amazon Cognito</a:t>
            </a: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625A-1DE5-8B41-BA0C-CF9F2444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66485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06CD1-696A-CA40-B3EB-C1207E905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ED885-E96F-814E-9AE3-6B89308F3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en-US" altLang="zh-TW" sz="2400" dirty="0"/>
              <a:t>Ian Sommerville (2019), Engineering Software Products: An Introduction to Modern Software Engineering, Pearson.</a:t>
            </a:r>
          </a:p>
          <a:p>
            <a:r>
              <a:rPr lang="en-US" altLang="zh-TW" sz="2400" dirty="0"/>
              <a:t>Ian Sommerville (2015), Software Engineering, 10th Edition, Pearson.</a:t>
            </a:r>
          </a:p>
          <a:p>
            <a:r>
              <a:rPr lang="en-US" altLang="zh-TW" sz="2400" dirty="0"/>
              <a:t>Titus Winters, Tom </a:t>
            </a:r>
            <a:r>
              <a:rPr lang="en-US" altLang="zh-TW" sz="2400" dirty="0" err="1"/>
              <a:t>Manshreck</a:t>
            </a:r>
            <a:r>
              <a:rPr lang="en-US" altLang="zh-TW" sz="2400" dirty="0"/>
              <a:t>, and Hyrum Wright (2020), Software Engineering at Google: Lessons Learned from Programming Over Time, O'Reilly Media.</a:t>
            </a:r>
          </a:p>
          <a:p>
            <a:r>
              <a:rPr lang="en-US" sz="2400" dirty="0"/>
              <a:t>Project Management Institute (2017), A Guide to the Project Management Body of Knowledge (PMBOK Guide), Sixth Edition, Project Management Institute</a:t>
            </a:r>
          </a:p>
          <a:p>
            <a:r>
              <a:rPr lang="en-US" sz="2400" dirty="0"/>
              <a:t>Project Management Institute (2017), Agile Practice Guide, Project Management Institute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0F3B1F-C2FF-D84E-9715-5239A416A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651883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CCD9D-B851-D443-9A34-15E5DDBC3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48018"/>
            <a:ext cx="9001571" cy="557184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Ben Piper and David Clinton (2019), </a:t>
            </a:r>
            <a:br>
              <a:rPr lang="en-US" dirty="0"/>
            </a:br>
            <a:r>
              <a:rPr lang="en-US" b="1" dirty="0"/>
              <a:t>AWS Certified Solutions Architect Study Guide: </a:t>
            </a:r>
            <a:br>
              <a:rPr lang="en-US" b="1" dirty="0"/>
            </a:br>
            <a:r>
              <a:rPr lang="en-US" b="1" dirty="0"/>
              <a:t>Associate SAA-C01 Exam</a:t>
            </a:r>
            <a:r>
              <a:rPr lang="en-US" dirty="0"/>
              <a:t>, 2 edition, </a:t>
            </a:r>
            <a:r>
              <a:rPr lang="en-US" dirty="0" err="1"/>
              <a:t>Sybex</a:t>
            </a:r>
            <a:r>
              <a:rPr lang="en-US" dirty="0"/>
              <a:t>, 2019</a:t>
            </a:r>
          </a:p>
          <a:p>
            <a:r>
              <a:rPr lang="en-US" b="1" dirty="0"/>
              <a:t>AWS Cloud Practitioner Essentials (Second Edition)</a:t>
            </a:r>
            <a:endParaRPr lang="en-US" dirty="0"/>
          </a:p>
          <a:p>
            <a:pPr lvl="1"/>
            <a:r>
              <a:rPr lang="en-US" sz="1825" dirty="0">
                <a:hlinkClick r:id="rId2"/>
              </a:rPr>
              <a:t>https://aws.amazon.com/training/course-descriptions/cloud-practitioner-essentials/</a:t>
            </a:r>
            <a:endParaRPr lang="en-US" sz="1825" dirty="0"/>
          </a:p>
          <a:p>
            <a:r>
              <a:rPr lang="en-US" b="1" dirty="0">
                <a:solidFill>
                  <a:srgbClr val="C00000"/>
                </a:solidFill>
              </a:rPr>
              <a:t>AWS Certified Cloud Practitioner</a:t>
            </a:r>
          </a:p>
          <a:p>
            <a:pPr lvl="1"/>
            <a:r>
              <a:rPr lang="en-US" sz="1825" dirty="0">
                <a:hlinkClick r:id="rId3"/>
              </a:rPr>
              <a:t>https://aws.amazon.com/certification/certified-cloud-practitioner/</a:t>
            </a:r>
            <a:endParaRPr lang="en-US" sz="1825" dirty="0"/>
          </a:p>
          <a:p>
            <a:r>
              <a:rPr lang="en-US" b="1" dirty="0">
                <a:solidFill>
                  <a:srgbClr val="C00000"/>
                </a:solidFill>
              </a:rPr>
              <a:t>AWS Certified Solutions Architect – Associate</a:t>
            </a:r>
            <a:r>
              <a:rPr lang="en-US" dirty="0"/>
              <a:t>	</a:t>
            </a:r>
          </a:p>
          <a:p>
            <a:pPr lvl="1"/>
            <a:r>
              <a:rPr lang="en-US" sz="1825" dirty="0">
                <a:hlinkClick r:id="rId4"/>
              </a:rPr>
              <a:t>https://aws.amazon.com/certification/certified-solutions-architect-associate/</a:t>
            </a:r>
            <a:endParaRPr lang="en-US" sz="1825" dirty="0"/>
          </a:p>
          <a:p>
            <a:r>
              <a:rPr lang="en-US" altLang="zh-TW" sz="2400" b="1" dirty="0">
                <a:solidFill>
                  <a:srgbClr val="C00000"/>
                </a:solidFill>
              </a:rPr>
              <a:t>AWS Academy Cloud Foundations (AWS ACF)</a:t>
            </a:r>
            <a:r>
              <a:rPr lang="en-US" altLang="zh-TW" sz="2400" dirty="0"/>
              <a:t>, AWS Academy </a:t>
            </a:r>
          </a:p>
          <a:p>
            <a:r>
              <a:rPr lang="en-US" altLang="zh-TW" sz="2400" b="1" dirty="0">
                <a:solidFill>
                  <a:srgbClr val="C00000"/>
                </a:solidFill>
              </a:rPr>
              <a:t>AWS Academy Cloud Architecting (AWS ACA)</a:t>
            </a:r>
            <a:r>
              <a:rPr lang="en-US" altLang="zh-TW" sz="2400" dirty="0"/>
              <a:t>, AWS Academy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91FFF4-2396-E746-8782-B79C94785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76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07E341-5024-9C43-B666-A5B2FE877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16632"/>
            <a:ext cx="8136904" cy="831386"/>
          </a:xfr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zh-TW" dirty="0"/>
              <a:t>References</a:t>
            </a:r>
            <a:endParaRPr lang="en-US" altLang="zh-TW" dirty="0">
              <a:latin typeface="Arial Unicode MS" pitchFamily="34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94172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06107-ACB8-8043-AE51-A250C2BEA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88640"/>
            <a:ext cx="8929563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Software Development Life Cycle </a:t>
            </a:r>
            <a:r>
              <a:rPr lang="en-US" sz="2400" dirty="0">
                <a:solidFill>
                  <a:schemeClr val="tx2"/>
                </a:solidFill>
              </a:rPr>
              <a:t>(SDLC)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The waterfall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395118-C47B-5F49-B125-5F0A919AD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A9A958F-91EC-E34B-A881-86AE4075C3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90" y="1670019"/>
            <a:ext cx="1808738" cy="86068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+mn-lt"/>
                <a:ea typeface="+mn-ea"/>
              </a:rPr>
              <a:t>Requirements </a:t>
            </a:r>
            <a:br>
              <a:rPr lang="en-US" dirty="0">
                <a:latin typeface="+mn-lt"/>
                <a:ea typeface="+mn-ea"/>
              </a:rPr>
            </a:br>
            <a:r>
              <a:rPr lang="en-US" dirty="0">
                <a:latin typeface="+mn-lt"/>
                <a:ea typeface="+mn-ea"/>
              </a:rPr>
              <a:t>definition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83D832D-73E8-8F4A-AFFA-068082B57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1174" y="2663754"/>
            <a:ext cx="1808738" cy="86068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+mn-lt"/>
                <a:ea typeface="+mn-ea"/>
              </a:rPr>
              <a:t>System and Software design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5D50CBC-2606-A942-B96C-D6596FAB0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0522" y="3667004"/>
            <a:ext cx="1808738" cy="86068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+mn-lt"/>
                <a:ea typeface="+mn-ea"/>
              </a:rPr>
              <a:t>Implementation and unit testing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A33732E-8DB7-494E-8310-2C66B049C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7745" y="4590106"/>
            <a:ext cx="1808738" cy="86068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+mn-lt"/>
                <a:ea typeface="+mn-ea"/>
              </a:rPr>
              <a:t>Integration and system testing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423AB6A-7872-C249-80C3-4D99C08C9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240" y="5592653"/>
            <a:ext cx="1808738" cy="86068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+mn-lt"/>
                <a:ea typeface="+mn-ea"/>
              </a:rPr>
              <a:t>Operation and maintenance</a:t>
            </a:r>
          </a:p>
        </p:txBody>
      </p: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5713B6F8-7E0B-6D42-836B-0511318A58BA}"/>
              </a:ext>
            </a:extLst>
          </p:cNvPr>
          <p:cNvCxnSpPr>
            <a:stCxn id="6" idx="3"/>
            <a:endCxn id="7" idx="0"/>
          </p:cNvCxnSpPr>
          <p:nvPr/>
        </p:nvCxnSpPr>
        <p:spPr>
          <a:xfrm>
            <a:off x="2079928" y="2100361"/>
            <a:ext cx="795615" cy="563393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60D15B15-F223-124D-95EE-3354069FE8EF}"/>
              </a:ext>
            </a:extLst>
          </p:cNvPr>
          <p:cNvCxnSpPr>
            <a:cxnSpLocks/>
            <a:stCxn id="7" idx="3"/>
            <a:endCxn id="8" idx="0"/>
          </p:cNvCxnSpPr>
          <p:nvPr/>
        </p:nvCxnSpPr>
        <p:spPr>
          <a:xfrm>
            <a:off x="3779912" y="3094096"/>
            <a:ext cx="684979" cy="572908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65E72B4D-3F99-3546-B8EC-D07EE18CEEC5}"/>
              </a:ext>
            </a:extLst>
          </p:cNvPr>
          <p:cNvCxnSpPr>
            <a:cxnSpLocks/>
            <a:stCxn id="8" idx="3"/>
            <a:endCxn id="9" idx="0"/>
          </p:cNvCxnSpPr>
          <p:nvPr/>
        </p:nvCxnSpPr>
        <p:spPr>
          <a:xfrm>
            <a:off x="5369260" y="4097346"/>
            <a:ext cx="712854" cy="492760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AB950C16-F3DB-A542-A012-AA15A7275720}"/>
              </a:ext>
            </a:extLst>
          </p:cNvPr>
          <p:cNvCxnSpPr>
            <a:cxnSpLocks/>
            <a:stCxn id="9" idx="3"/>
            <a:endCxn id="10" idx="0"/>
          </p:cNvCxnSpPr>
          <p:nvPr/>
        </p:nvCxnSpPr>
        <p:spPr>
          <a:xfrm>
            <a:off x="6986483" y="5020448"/>
            <a:ext cx="650126" cy="572205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6EE27BCA-556C-614A-BB49-DDEB2B603352}"/>
              </a:ext>
            </a:extLst>
          </p:cNvPr>
          <p:cNvCxnSpPr>
            <a:cxnSpLocks/>
            <a:endCxn id="9" idx="2"/>
          </p:cNvCxnSpPr>
          <p:nvPr/>
        </p:nvCxnSpPr>
        <p:spPr>
          <a:xfrm rot="10800000">
            <a:off x="6082114" y="5450789"/>
            <a:ext cx="650126" cy="572206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11B03968-A895-364D-B1FE-8C285A585806}"/>
              </a:ext>
            </a:extLst>
          </p:cNvPr>
          <p:cNvCxnSpPr>
            <a:cxnSpLocks/>
            <a:endCxn id="8" idx="2"/>
          </p:cNvCxnSpPr>
          <p:nvPr/>
        </p:nvCxnSpPr>
        <p:spPr>
          <a:xfrm rot="10800000">
            <a:off x="4464891" y="4527688"/>
            <a:ext cx="2216792" cy="149530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BF98DC7C-98C4-1F4A-A84E-D469D700A067}"/>
              </a:ext>
            </a:extLst>
          </p:cNvPr>
          <p:cNvCxnSpPr>
            <a:cxnSpLocks/>
            <a:stCxn id="10" idx="1"/>
            <a:endCxn id="7" idx="2"/>
          </p:cNvCxnSpPr>
          <p:nvPr/>
        </p:nvCxnSpPr>
        <p:spPr>
          <a:xfrm rot="10800000">
            <a:off x="2875544" y="3524437"/>
            <a:ext cx="3856697" cy="2498558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3404DA58-E4DB-2A4F-88D8-E3DF3DBDA9F2}"/>
              </a:ext>
            </a:extLst>
          </p:cNvPr>
          <p:cNvCxnSpPr>
            <a:cxnSpLocks/>
            <a:stCxn id="10" idx="1"/>
            <a:endCxn id="6" idx="2"/>
          </p:cNvCxnSpPr>
          <p:nvPr/>
        </p:nvCxnSpPr>
        <p:spPr>
          <a:xfrm rot="10800000">
            <a:off x="1175560" y="2530703"/>
            <a:ext cx="5556681" cy="3492293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ooter Placeholder 4">
            <a:extLst>
              <a:ext uri="{FF2B5EF4-FFF2-40B4-BE49-F238E27FC236}">
                <a16:creationId xmlns:a16="http://schemas.microsoft.com/office/drawing/2014/main" id="{7F45DC00-2FBD-EF44-A879-A63DCAA5E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11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(2015), Software Engineering, 10th Edition, Pearson.</a:t>
            </a:r>
          </a:p>
        </p:txBody>
      </p:sp>
    </p:spTree>
    <p:extLst>
      <p:ext uri="{BB962C8B-B14F-4D97-AF65-F5344CB8AC3E}">
        <p14:creationId xmlns:p14="http://schemas.microsoft.com/office/powerpoint/2010/main" val="266349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F4003-70CE-1C4B-8D04-E377B30A3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42925"/>
            <a:ext cx="8388003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Plan-based and Agile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43BCCC-8979-DB48-A55A-2607F6E92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CB8732F-9CC3-254D-96BF-A595CE372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6856" y="2264252"/>
            <a:ext cx="1584176" cy="720080"/>
          </a:xfrm>
          <a:prstGeom prst="roundRect">
            <a:avLst>
              <a:gd name="adj" fmla="val 9274"/>
            </a:avLst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+mn-lt"/>
                <a:ea typeface="+mn-ea"/>
              </a:rPr>
              <a:t>Requirements </a:t>
            </a:r>
            <a:br>
              <a:rPr lang="en-US" dirty="0">
                <a:latin typeface="+mn-lt"/>
                <a:ea typeface="+mn-ea"/>
              </a:rPr>
            </a:br>
            <a:r>
              <a:rPr lang="en-US" dirty="0">
                <a:latin typeface="+mn-lt"/>
                <a:ea typeface="+mn-ea"/>
              </a:rPr>
              <a:t>specification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8E97ABE-E234-B24E-93C3-8D7267262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08" y="2193951"/>
            <a:ext cx="1808738" cy="86068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+mn-lt"/>
                <a:ea typeface="+mn-ea"/>
              </a:rPr>
              <a:t>Requirements </a:t>
            </a:r>
            <a:br>
              <a:rPr lang="en-US" dirty="0">
                <a:latin typeface="+mn-lt"/>
                <a:ea typeface="+mn-ea"/>
              </a:rPr>
            </a:br>
            <a:r>
              <a:rPr lang="en-US" dirty="0">
                <a:latin typeface="+mn-lt"/>
                <a:ea typeface="+mn-ea"/>
              </a:rPr>
              <a:t>engineering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B9B2A56-7BC7-FF49-B2FE-9D6243E74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8527" y="2193951"/>
            <a:ext cx="1808738" cy="86068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+mn-lt"/>
                <a:ea typeface="+mn-ea"/>
              </a:rPr>
              <a:t>Design and implementation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58FAFFD-4F61-334F-8F04-013342838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08" y="4941168"/>
            <a:ext cx="1808738" cy="86068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+mn-lt"/>
                <a:ea typeface="+mn-ea"/>
              </a:rPr>
              <a:t>Requirements </a:t>
            </a:r>
            <a:br>
              <a:rPr lang="en-US" dirty="0">
                <a:latin typeface="+mn-lt"/>
                <a:ea typeface="+mn-ea"/>
              </a:rPr>
            </a:br>
            <a:r>
              <a:rPr lang="en-US" dirty="0">
                <a:latin typeface="+mn-lt"/>
                <a:ea typeface="+mn-ea"/>
              </a:rPr>
              <a:t>engineering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EFF814C-1A7D-024A-A7D3-91789FEB9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545" y="4941168"/>
            <a:ext cx="1808738" cy="86068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+mn-lt"/>
                <a:ea typeface="+mn-ea"/>
              </a:rPr>
              <a:t>Design and implementation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969FA192-6CB8-2F44-BE9B-253D39C048D8}"/>
              </a:ext>
            </a:extLst>
          </p:cNvPr>
          <p:cNvSpPr/>
          <p:nvPr/>
        </p:nvSpPr>
        <p:spPr>
          <a:xfrm>
            <a:off x="3491880" y="4437111"/>
            <a:ext cx="2160240" cy="1475121"/>
          </a:xfrm>
          <a:prstGeom prst="arc">
            <a:avLst>
              <a:gd name="adj1" fmla="val 11598803"/>
              <a:gd name="adj2" fmla="val 20782976"/>
            </a:avLst>
          </a:prstGeom>
          <a:noFill/>
          <a:ln w="3810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BD6BB434-3CBA-6C40-B79B-C000F4590C26}"/>
              </a:ext>
            </a:extLst>
          </p:cNvPr>
          <p:cNvSpPr/>
          <p:nvPr/>
        </p:nvSpPr>
        <p:spPr>
          <a:xfrm>
            <a:off x="2339752" y="4589511"/>
            <a:ext cx="4464496" cy="1719809"/>
          </a:xfrm>
          <a:prstGeom prst="arc">
            <a:avLst>
              <a:gd name="adj1" fmla="val 629487"/>
              <a:gd name="adj2" fmla="val 10150990"/>
            </a:avLst>
          </a:prstGeom>
          <a:noFill/>
          <a:ln w="3810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4F967C7C-A30E-B345-8978-9D4245F900E7}"/>
              </a:ext>
            </a:extLst>
          </p:cNvPr>
          <p:cNvSpPr/>
          <p:nvPr/>
        </p:nvSpPr>
        <p:spPr>
          <a:xfrm>
            <a:off x="1907401" y="1790649"/>
            <a:ext cx="5068073" cy="1822063"/>
          </a:xfrm>
          <a:prstGeom prst="arc">
            <a:avLst>
              <a:gd name="adj1" fmla="val 673640"/>
              <a:gd name="adj2" fmla="val 10250129"/>
            </a:avLst>
          </a:prstGeom>
          <a:noFill/>
          <a:ln w="3810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BB49CD8C-3F9C-1946-AF3E-F92B3E18671F}"/>
              </a:ext>
            </a:extLst>
          </p:cNvPr>
          <p:cNvSpPr/>
          <p:nvPr/>
        </p:nvSpPr>
        <p:spPr>
          <a:xfrm>
            <a:off x="6474897" y="1855539"/>
            <a:ext cx="1193447" cy="960750"/>
          </a:xfrm>
          <a:prstGeom prst="arc">
            <a:avLst>
              <a:gd name="adj1" fmla="val 11598803"/>
              <a:gd name="adj2" fmla="val 659380"/>
            </a:avLst>
          </a:prstGeom>
          <a:noFill/>
          <a:ln w="38100"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F66C27CD-6966-5C45-B29F-BE36DBE47AC1}"/>
              </a:ext>
            </a:extLst>
          </p:cNvPr>
          <p:cNvSpPr/>
          <p:nvPr/>
        </p:nvSpPr>
        <p:spPr>
          <a:xfrm>
            <a:off x="1619672" y="1805943"/>
            <a:ext cx="1193447" cy="960750"/>
          </a:xfrm>
          <a:prstGeom prst="arc">
            <a:avLst>
              <a:gd name="adj1" fmla="val 11598803"/>
              <a:gd name="adj2" fmla="val 659380"/>
            </a:avLst>
          </a:prstGeom>
          <a:noFill/>
          <a:ln w="38100"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AAB656A-C08C-A84F-8C0A-29798DAA603E}"/>
              </a:ext>
            </a:extLst>
          </p:cNvPr>
          <p:cNvCxnSpPr>
            <a:cxnSpLocks/>
            <a:stCxn id="7" idx="3"/>
            <a:endCxn id="6" idx="1"/>
          </p:cNvCxnSpPr>
          <p:nvPr/>
        </p:nvCxnSpPr>
        <p:spPr>
          <a:xfrm flipV="1">
            <a:off x="2852346" y="2624292"/>
            <a:ext cx="774510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425CEA0-5DCF-A84D-A12E-95366EA835A7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5211032" y="2624292"/>
            <a:ext cx="677495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45B936D-40E5-CE40-8BDE-8D2D13B64AC4}"/>
              </a:ext>
            </a:extLst>
          </p:cNvPr>
          <p:cNvSpPr txBox="1"/>
          <p:nvPr/>
        </p:nvSpPr>
        <p:spPr>
          <a:xfrm>
            <a:off x="727202" y="4514601"/>
            <a:ext cx="2589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Agile development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E1BBF84-FFF3-0547-B3F1-8EDCBD57A11B}"/>
              </a:ext>
            </a:extLst>
          </p:cNvPr>
          <p:cNvSpPr txBox="1"/>
          <p:nvPr/>
        </p:nvSpPr>
        <p:spPr>
          <a:xfrm>
            <a:off x="271705" y="1340768"/>
            <a:ext cx="3364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Plan-based development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E1A086-DAAE-DE49-8E09-72CC4F20BF04}"/>
              </a:ext>
            </a:extLst>
          </p:cNvPr>
          <p:cNvSpPr txBox="1"/>
          <p:nvPr/>
        </p:nvSpPr>
        <p:spPr>
          <a:xfrm>
            <a:off x="2513341" y="3645024"/>
            <a:ext cx="4041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Requirements change requests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8BFB92F3-2C50-9E45-99FF-A1DA687B9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360835"/>
            <a:ext cx="8568951" cy="2721207"/>
          </a:xfrm>
          <a:prstGeom prst="roundRect">
            <a:avLst>
              <a:gd name="adj" fmla="val 3436"/>
            </a:avLst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prstDash val="dash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B40B72B-A736-8D41-BAD3-17CFFC2D8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705" y="4240254"/>
            <a:ext cx="8568951" cy="2279610"/>
          </a:xfrm>
          <a:prstGeom prst="roundRect">
            <a:avLst>
              <a:gd name="adj" fmla="val 3436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F8C12879-4ED1-3F43-990A-E19146D63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11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(2015), Software Engineering, 10th Edition, Pearson.</a:t>
            </a:r>
          </a:p>
        </p:txBody>
      </p:sp>
    </p:spTree>
    <p:extLst>
      <p:ext uri="{BB962C8B-B14F-4D97-AF65-F5344CB8AC3E}">
        <p14:creationId xmlns:p14="http://schemas.microsoft.com/office/powerpoint/2010/main" val="38764714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25386</TotalTime>
  <Words>3586</Words>
  <Application>Microsoft Macintosh PowerPoint</Application>
  <PresentationFormat>On-screen Show (4:3)</PresentationFormat>
  <Paragraphs>621</Paragraphs>
  <Slides>76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4" baseType="lpstr">
      <vt:lpstr>Arial Unicode MS</vt:lpstr>
      <vt:lpstr>DFKai-SB</vt:lpstr>
      <vt:lpstr>DFKai-SB</vt:lpstr>
      <vt:lpstr>新細明體</vt:lpstr>
      <vt:lpstr>Arial</vt:lpstr>
      <vt:lpstr>Calibri</vt:lpstr>
      <vt:lpstr>Times New Roman</vt:lpstr>
      <vt:lpstr>Office 佈景主題</vt:lpstr>
      <vt:lpstr>軟體工程 (Software Engineering)</vt:lpstr>
      <vt:lpstr>PowerPoint Presentation</vt:lpstr>
      <vt:lpstr>PowerPoint Presentation</vt:lpstr>
      <vt:lpstr>PowerPoint Presentation</vt:lpstr>
      <vt:lpstr>Software Engineering and  Project Management</vt:lpstr>
      <vt:lpstr>Product management concerns</vt:lpstr>
      <vt:lpstr>Technical interactions of  product managers</vt:lpstr>
      <vt:lpstr>Software Development Life Cycle (SDLC) The waterfall model</vt:lpstr>
      <vt:lpstr>Plan-based and Agile development</vt:lpstr>
      <vt:lpstr>The Continuum of Life Cycles</vt:lpstr>
      <vt:lpstr>Predictive Life Cycle</vt:lpstr>
      <vt:lpstr>Iterative Life Cycle</vt:lpstr>
      <vt:lpstr>A Life Cycle of  Varying-Sized Increments</vt:lpstr>
      <vt:lpstr>Iteration-Based and Flow-Based Agile Life Cycles</vt:lpstr>
      <vt:lpstr>From personas to features</vt:lpstr>
      <vt:lpstr>Multi-tier client-server architecture</vt:lpstr>
      <vt:lpstr>Service-oriented Architecture</vt:lpstr>
      <vt:lpstr>VM</vt:lpstr>
      <vt:lpstr>Everything as a service</vt:lpstr>
      <vt:lpstr>Software as a service</vt:lpstr>
      <vt:lpstr>Cloud Computing  and  Cloud Software Architecture</vt:lpstr>
      <vt:lpstr>Outline</vt:lpstr>
      <vt:lpstr>AWS Certifications</vt:lpstr>
      <vt:lpstr>AWS Certifications</vt:lpstr>
      <vt:lpstr>AWS Certified Cloud Practitioner</vt:lpstr>
      <vt:lpstr>AWS Certified Solutions Architect – Associate</vt:lpstr>
      <vt:lpstr>AWS Academy and Certifications</vt:lpstr>
      <vt:lpstr>AWS Certified Cloud Practitioner  (CLF-C01) </vt:lpstr>
      <vt:lpstr>AWS Certified Solutions Architect –  Associate (SAA-C02)  </vt:lpstr>
      <vt:lpstr>AWS Certified Cloud Practitioner  (CLF-C01) </vt:lpstr>
      <vt:lpstr>AWS Certified Cloud Practitioner  (CLF-C01) </vt:lpstr>
      <vt:lpstr>AWS Certified Cloud Practitioner  (CLF-C01) </vt:lpstr>
      <vt:lpstr>AWS Certified Cloud Practitioner  (CLF-C01) </vt:lpstr>
      <vt:lpstr>AWS Certified Cloud Practitioner  (CLF-C01) </vt:lpstr>
      <vt:lpstr>AWS Certified Solutions Architect –  Associate (SAA-C02) </vt:lpstr>
      <vt:lpstr>AWS Certified Solutions Architect –  Associate (SAA-C02) </vt:lpstr>
      <vt:lpstr>AWS Certified Solutions Architect –  Associate (SAA-C02) </vt:lpstr>
      <vt:lpstr>AWS Certified Solutions Architect –  Associate (SAA-C02) </vt:lpstr>
      <vt:lpstr>AWS Certified Solutions Architect –  Associate (SAA-C02) </vt:lpstr>
      <vt:lpstr>AWS Products and Services</vt:lpstr>
      <vt:lpstr>AWS Compute</vt:lpstr>
      <vt:lpstr>AWS Database</vt:lpstr>
      <vt:lpstr>AWS Storage</vt:lpstr>
      <vt:lpstr>AWS Networking &amp;  Content Delivery</vt:lpstr>
      <vt:lpstr>AWS Security, Identity &amp; Compliance</vt:lpstr>
      <vt:lpstr>AWS Cost Management</vt:lpstr>
      <vt:lpstr>AWS Services</vt:lpstr>
      <vt:lpstr>AWS Services</vt:lpstr>
      <vt:lpstr>Web Application  with    AWS Core Services</vt:lpstr>
      <vt:lpstr>Software Architecture</vt:lpstr>
      <vt:lpstr>Cloud Software Architecture</vt:lpstr>
      <vt:lpstr>Cloud Software Architecture</vt:lpstr>
      <vt:lpstr>Cloud Software Architecture</vt:lpstr>
      <vt:lpstr>Cloud Software Architecture</vt:lpstr>
      <vt:lpstr>Cloud Software Architecture</vt:lpstr>
      <vt:lpstr>Cloud Software Architecture</vt:lpstr>
      <vt:lpstr>PowerPoint Presentation</vt:lpstr>
      <vt:lpstr>AWS Serverless Airline Booking</vt:lpstr>
      <vt:lpstr>AWS Serverless Airline Booking Stack</vt:lpstr>
      <vt:lpstr>AWS Serverless Airline Booking High level infrastructure architecture</vt:lpstr>
      <vt:lpstr>AWS Serverless Architecture AWS Operational Responsibility Models</vt:lpstr>
      <vt:lpstr>Build  a  Serverless  Web Application</vt:lpstr>
      <vt:lpstr>Build a Serverless Web Application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Summary</vt:lpstr>
      <vt:lpstr>References</vt:lpstr>
      <vt:lpstr>References</vt:lpstr>
    </vt:vector>
  </TitlesOfParts>
  <Manager/>
  <Company>NTPU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軟體工程 (Software Engineering)</dc:title>
  <dc:subject/>
  <dc:creator>myday</dc:creator>
  <cp:keywords>軟體工程, Software Engineering</cp:keywords>
  <dc:description>軟體工程 (Software Engineering)</dc:description>
  <cp:lastModifiedBy>Microsoft Office User</cp:lastModifiedBy>
  <cp:revision>1390</cp:revision>
  <cp:lastPrinted>2020-10-12T14:36:56Z</cp:lastPrinted>
  <dcterms:created xsi:type="dcterms:W3CDTF">2011-02-14T23:24:00Z</dcterms:created>
  <dcterms:modified xsi:type="dcterms:W3CDTF">2020-11-02T23:46:50Z</dcterms:modified>
  <cp:category/>
</cp:coreProperties>
</file>