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029" r:id="rId2"/>
    <p:sldId id="2994" r:id="rId3"/>
    <p:sldId id="2996" r:id="rId4"/>
    <p:sldId id="2995" r:id="rId5"/>
    <p:sldId id="1068" r:id="rId6"/>
    <p:sldId id="2723" r:id="rId7"/>
    <p:sldId id="2724" r:id="rId8"/>
    <p:sldId id="2725" r:id="rId9"/>
    <p:sldId id="2779" r:id="rId10"/>
    <p:sldId id="2751" r:id="rId11"/>
    <p:sldId id="2507" r:id="rId12"/>
    <p:sldId id="2508" r:id="rId13"/>
    <p:sldId id="1491" r:id="rId14"/>
    <p:sldId id="2752" r:id="rId15"/>
    <p:sldId id="2753" r:id="rId16"/>
    <p:sldId id="2754" r:id="rId17"/>
    <p:sldId id="2755" r:id="rId18"/>
    <p:sldId id="2756" r:id="rId19"/>
    <p:sldId id="1492" r:id="rId20"/>
    <p:sldId id="1493" r:id="rId21"/>
    <p:sldId id="1494" r:id="rId22"/>
    <p:sldId id="1495" r:id="rId23"/>
    <p:sldId id="1496" r:id="rId24"/>
    <p:sldId id="1497" r:id="rId25"/>
    <p:sldId id="2510" r:id="rId26"/>
    <p:sldId id="2511" r:id="rId27"/>
    <p:sldId id="2514" r:id="rId28"/>
    <p:sldId id="2515" r:id="rId29"/>
    <p:sldId id="2516" r:id="rId30"/>
    <p:sldId id="2517" r:id="rId31"/>
    <p:sldId id="2518" r:id="rId32"/>
    <p:sldId id="2519" r:id="rId33"/>
    <p:sldId id="2757" r:id="rId34"/>
    <p:sldId id="2758" r:id="rId35"/>
    <p:sldId id="2759" r:id="rId36"/>
    <p:sldId id="3000" r:id="rId37"/>
    <p:sldId id="2997" r:id="rId38"/>
    <p:sldId id="2762" r:id="rId39"/>
    <p:sldId id="2763" r:id="rId40"/>
    <p:sldId id="2764" r:id="rId41"/>
    <p:sldId id="2765" r:id="rId42"/>
    <p:sldId id="2766" r:id="rId43"/>
    <p:sldId id="2767" r:id="rId44"/>
    <p:sldId id="2768" r:id="rId45"/>
    <p:sldId id="2769" r:id="rId46"/>
    <p:sldId id="2770" r:id="rId47"/>
    <p:sldId id="2771" r:id="rId48"/>
    <p:sldId id="2772" r:id="rId49"/>
    <p:sldId id="2773" r:id="rId50"/>
    <p:sldId id="2520" r:id="rId51"/>
    <p:sldId id="2521" r:id="rId52"/>
    <p:sldId id="2522" r:id="rId53"/>
    <p:sldId id="2523" r:id="rId54"/>
    <p:sldId id="2524" r:id="rId55"/>
    <p:sldId id="2525" r:id="rId56"/>
    <p:sldId id="2526" r:id="rId57"/>
    <p:sldId id="2527" r:id="rId58"/>
    <p:sldId id="2528" r:id="rId59"/>
    <p:sldId id="2529" r:id="rId60"/>
    <p:sldId id="2530" r:id="rId61"/>
    <p:sldId id="2531" r:id="rId62"/>
    <p:sldId id="2532" r:id="rId63"/>
    <p:sldId id="2774" r:id="rId64"/>
    <p:sldId id="2775" r:id="rId65"/>
    <p:sldId id="2776" r:id="rId66"/>
    <p:sldId id="2777" r:id="rId67"/>
    <p:sldId id="2533" r:id="rId68"/>
    <p:sldId id="2534" r:id="rId69"/>
    <p:sldId id="2535" r:id="rId70"/>
    <p:sldId id="2536" r:id="rId71"/>
    <p:sldId id="2537" r:id="rId72"/>
    <p:sldId id="2538" r:id="rId73"/>
    <p:sldId id="2540" r:id="rId74"/>
    <p:sldId id="2998" r:id="rId75"/>
    <p:sldId id="2999" r:id="rId76"/>
    <p:sldId id="2701" r:id="rId77"/>
    <p:sldId id="2702" r:id="rId78"/>
    <p:sldId id="2703" r:id="rId79"/>
    <p:sldId id="2704" r:id="rId80"/>
    <p:sldId id="2705" r:id="rId81"/>
    <p:sldId id="2706" r:id="rId82"/>
    <p:sldId id="2707" r:id="rId83"/>
    <p:sldId id="2708" r:id="rId84"/>
    <p:sldId id="2749" r:id="rId85"/>
    <p:sldId id="2721" r:id="rId86"/>
    <p:sldId id="1350" r:id="rId87"/>
    <p:sldId id="2780" r:id="rId88"/>
    <p:sldId id="2778" r:id="rId89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2868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41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Source: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ntguardian.wordpress.com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/2016/09/19/introduction-stock-market-data-python-1/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matplotlib.dates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MONDAY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stick = "day",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None):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(MONDAY)        # major ticks on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              # minor ticks on the days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('%d')      # e.g., 12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a new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which includes OHLC data for each period specified by stick input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[:,["Open", "High", "Low", "Close"]]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stick == "day":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stick = 1 #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in ["week", "month", "year"]: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["week"]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()[1]) # Identify weeks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["month"]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x.month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# Identify months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["year"]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()[0]) # Identify years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(list(set(["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year",stick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]))) # Group by year and other appropriate variable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 stick =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 stick = 30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"year": stick = 365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and stick &gt;= 1):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["stick"]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np.floor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/ stick)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 range(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("stick")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raise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ValueError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('Valid inputs to argument "stick" include the strings "day", "week", "month", "year", or a positive integer')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Set plot parameters, including the axis object ax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fig, ax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plt.subplots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fig.subplots_adjust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(bottom=0.2)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[-1]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 &lt;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pd.Timedelta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('730 days'):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('%Y-%m-%d')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ax.xaxis.set_minor_locator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('%b %d, %Y')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ax.grid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candelstick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chart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(ax, list(zip(list(date2num(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plotdat.index.tolist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["Open"].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["High"].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["Low"].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["Close"].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"red",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colordown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"green", width = stick * .4)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Plot other series (such as moving averages) as lines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!= None: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type(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!= list: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].plot(ax = ax,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1.3, grid = 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ax.xaxis_date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ax.autoscale_view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plt.setp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plt.gca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get_xticklabels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rotation=45,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horizontalalignment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='right')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23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pandas.pydata.org/pandas-docs/stable/ecosystem.html#seaborn" TargetMode="External"/><Relationship Id="rId13" Type="http://schemas.openxmlformats.org/officeDocument/2006/relationships/hyperlink" Target="http://pandas.pydata.org/pandas-docs/stable/ecosystem.html#ecosystem-ide" TargetMode="External"/><Relationship Id="rId18" Type="http://schemas.openxmlformats.org/officeDocument/2006/relationships/hyperlink" Target="http://pandas.pydata.org/pandas-docs/stable/ecosystem.html#pandas-datareader" TargetMode="External"/><Relationship Id="rId26" Type="http://schemas.openxmlformats.org/officeDocument/2006/relationships/hyperlink" Target="http://pandas.pydata.org/pandas-docs/stable/ecosystem.html#out-of-core" TargetMode="External"/><Relationship Id="rId3" Type="http://schemas.openxmlformats.org/officeDocument/2006/relationships/hyperlink" Target="http://pandas.pydata.org/pandas-docs/stable/ecosystem.html#statsmodels" TargetMode="External"/><Relationship Id="rId21" Type="http://schemas.openxmlformats.org/officeDocument/2006/relationships/hyperlink" Target="http://pandas.pydata.org/pandas-docs/stable/ecosystem.html#pandasdmx" TargetMode="External"/><Relationship Id="rId7" Type="http://schemas.openxmlformats.org/officeDocument/2006/relationships/hyperlink" Target="http://pandas.pydata.org/pandas-docs/stable/ecosystem.html#yhat-ggplot" TargetMode="External"/><Relationship Id="rId12" Type="http://schemas.openxmlformats.org/officeDocument/2006/relationships/hyperlink" Target="http://pandas.pydata.org/pandas-docs/stable/ecosystem.html#pandas-qt" TargetMode="External"/><Relationship Id="rId17" Type="http://schemas.openxmlformats.org/officeDocument/2006/relationships/hyperlink" Target="http://pandas.pydata.org/pandas-docs/stable/ecosystem.html#api" TargetMode="External"/><Relationship Id="rId25" Type="http://schemas.openxmlformats.org/officeDocument/2006/relationships/hyperlink" Target="http://pandas.pydata.org/pandas-docs/stable/ecosystem.html#xarray" TargetMode="External"/><Relationship Id="rId2" Type="http://schemas.openxmlformats.org/officeDocument/2006/relationships/hyperlink" Target="http://pandas.pydata.org/pandas-docs/stable/ecosystem.html#statistics-and-machine-learning" TargetMode="External"/><Relationship Id="rId16" Type="http://schemas.openxmlformats.org/officeDocument/2006/relationships/hyperlink" Target="http://pandas.pydata.org/pandas-docs/stable/ecosystem.html#spyder" TargetMode="External"/><Relationship Id="rId20" Type="http://schemas.openxmlformats.org/officeDocument/2006/relationships/hyperlink" Target="http://pandas.pydata.org/pandas-docs/stable/ecosystem.html#pydatastream" TargetMode="External"/><Relationship Id="rId29" Type="http://schemas.openxmlformats.org/officeDocument/2006/relationships/hyperlink" Target="http://pandas.pydata.org/pandas-docs/stable/ecosystem.html#od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pandas-docs/stable/ecosystem.html#bokeh" TargetMode="External"/><Relationship Id="rId11" Type="http://schemas.openxmlformats.org/officeDocument/2006/relationships/hyperlink" Target="http://pandas.pydata.org/pandas-docs/stable/ecosystem.html#plotly" TargetMode="External"/><Relationship Id="rId24" Type="http://schemas.openxmlformats.org/officeDocument/2006/relationships/hyperlink" Target="http://pandas.pydata.org/pandas-docs/stable/ecosystem.html#geopandas" TargetMode="External"/><Relationship Id="rId5" Type="http://schemas.openxmlformats.org/officeDocument/2006/relationships/hyperlink" Target="http://pandas.pydata.org/pandas-docs/stable/ecosystem.html#visualization" TargetMode="External"/><Relationship Id="rId15" Type="http://schemas.openxmlformats.org/officeDocument/2006/relationships/hyperlink" Target="http://pandas.pydata.org/pandas-docs/stable/ecosystem.html#quantopian-qgrid" TargetMode="External"/><Relationship Id="rId23" Type="http://schemas.openxmlformats.org/officeDocument/2006/relationships/hyperlink" Target="http://pandas.pydata.org/pandas-docs/stable/ecosystem.html#domain-specific" TargetMode="External"/><Relationship Id="rId28" Type="http://schemas.openxmlformats.org/officeDocument/2006/relationships/hyperlink" Target="http://pandas.pydata.org/pandas-docs/stable/ecosystem.html#blaze" TargetMode="External"/><Relationship Id="rId10" Type="http://schemas.openxmlformats.org/officeDocument/2006/relationships/hyperlink" Target="http://pandas.pydata.org/pandas-docs/stable/ecosystem.html#ipython-vega" TargetMode="External"/><Relationship Id="rId19" Type="http://schemas.openxmlformats.org/officeDocument/2006/relationships/hyperlink" Target="http://pandas.pydata.org/pandas-docs/stable/ecosystem.html#quandl-python" TargetMode="External"/><Relationship Id="rId4" Type="http://schemas.openxmlformats.org/officeDocument/2006/relationships/hyperlink" Target="http://pandas.pydata.org/pandas-docs/stable/ecosystem.html#sklearn-pandas" TargetMode="External"/><Relationship Id="rId9" Type="http://schemas.openxmlformats.org/officeDocument/2006/relationships/hyperlink" Target="http://pandas.pydata.org/pandas-docs/stable/ecosystem.html#vincent" TargetMode="External"/><Relationship Id="rId14" Type="http://schemas.openxmlformats.org/officeDocument/2006/relationships/hyperlink" Target="http://pandas.pydata.org/pandas-docs/stable/ecosystem.html#ipython" TargetMode="External"/><Relationship Id="rId22" Type="http://schemas.openxmlformats.org/officeDocument/2006/relationships/hyperlink" Target="http://pandas.pydata.org/pandas-docs/stable/ecosystem.html#fredapi" TargetMode="External"/><Relationship Id="rId27" Type="http://schemas.openxmlformats.org/officeDocument/2006/relationships/hyperlink" Target="http://pandas.pydata.org/pandas-docs/stable/ecosystem.html#das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-datareader.readthedocs.io/en/lates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PyDatastrea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dmx.readthedocs.io/en/latest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stlouisfed.org/docs/api/fred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andas.pydata.org/pandas-docs/version/0.18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yhilpisch/py4fi2n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finance.yahoo.com/q?s=AAPL&amp;ql=1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?p=AAP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AAP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finance.yahoo.com/q/hp?s=AAPL+Historical+Pric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ltr=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ichart.finance.yahoo.com/table.csv?s=AAP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finance.yahoo.com/echarts?s=GOOG+Interactive#{&quot;showArea&quot;:false,&quot;showLine&quot;:false,&quot;showCandle&quot;:true,&quot;lineType&quot;:&quot;candle&quot;,&quot;range&quot;:&quot;5y&quot;,&quot;allowChartStacking&quot;:true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finance.yahoo.com/chart/%5eDJ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%5eTWII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finance.yahoo.com/q?s=2330.TW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finance.yahoo.com/chart/2330.TW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finance.yahoo.com/quote/DX-Y.NYB/chart?p=DX-Y.NYB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finance.yahoo.com/quote/USDTWD%3DX/chart?p=USDTWD%3DX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tguardian.wordpress.com/2016/09/19/introduction-stock-market-data-python-1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ta-lib.org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pian.com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pythonprogramminglanguage.com/" TargetMode="External"/><Relationship Id="rId13" Type="http://schemas.openxmlformats.org/officeDocument/2006/relationships/hyperlink" Target="https://tinyurl.com/aintpupython101" TargetMode="External"/><Relationship Id="rId3" Type="http://schemas.openxmlformats.org/officeDocument/2006/relationships/hyperlink" Target="https://github.com/yhilpisch/py4fi2nd" TargetMode="External"/><Relationship Id="rId7" Type="http://schemas.openxmlformats.org/officeDocument/2006/relationships/hyperlink" Target="https://www.python.org/" TargetMode="External"/><Relationship Id="rId12" Type="http://schemas.openxmlformats.org/officeDocument/2006/relationships/hyperlink" Target="https://machinelearningmastery.com/machine-learning-in-python-step-by-step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thonprogramming.net/" TargetMode="External"/><Relationship Id="rId11" Type="http://schemas.openxmlformats.org/officeDocument/2006/relationships/hyperlink" Target="https://www.youtube.com/playlist?list=PL5-da3qGB5ICeMbQuqbbCOQWcS6OYBr5A" TargetMode="External"/><Relationship Id="rId5" Type="http://schemas.openxmlformats.org/officeDocument/2006/relationships/hyperlink" Target="https://www.udemy.com/pythonforbeginnersintro/" TargetMode="External"/><Relationship Id="rId10" Type="http://schemas.openxmlformats.org/officeDocument/2006/relationships/hyperlink" Target="http://pandas.pydata.org/" TargetMode="External"/><Relationship Id="rId4" Type="http://schemas.openxmlformats.org/officeDocument/2006/relationships/hyperlink" Target="https://github.com/TiesdeKok/LearnPythonforResearch" TargetMode="External"/><Relationship Id="rId9" Type="http://schemas.openxmlformats.org/officeDocument/2006/relationships/hyperlink" Target="http://www.numpy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tinyurl.com/imtk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63880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000" b="1" dirty="0">
                <a:solidFill>
                  <a:srgbClr val="C00000"/>
                </a:solidFill>
                <a:ea typeface="標楷體" pitchFamily="65" charset="-120"/>
              </a:rPr>
              <a:t>Python Pandas </a:t>
            </a: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大數據量化分析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800" b="1" dirty="0">
                <a:solidFill>
                  <a:srgbClr val="C00000"/>
                </a:solidFill>
                <a:ea typeface="標楷體" pitchFamily="65" charset="-120"/>
              </a:rPr>
              <a:t>(Quantitative Big Data Analysis with Pandas in Python)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2020-10-21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大數據分析</a:t>
            </a:r>
            <a:br>
              <a:rPr lang="zh-TW" altLang="en-US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(Big Data Analysis)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1091BDA04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(M5127)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7, ,8, 9 (15:10-18:00)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5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673"/>
            <a:ext cx="3970784" cy="510222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hlinkClick r:id="rId2"/>
              </a:rPr>
              <a:t>Statistics and Machine Learning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Statsmodels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sklearn-pandas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Visualization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Bokeh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yhat/ggplot</a:t>
            </a:r>
            <a:endParaRPr lang="en-US" sz="2000" dirty="0"/>
          </a:p>
          <a:p>
            <a:pPr lvl="1"/>
            <a:r>
              <a:rPr lang="en-US" sz="2000" dirty="0">
                <a:hlinkClick r:id="rId8"/>
              </a:rPr>
              <a:t>Seaborn</a:t>
            </a: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Vincent</a:t>
            </a:r>
            <a:endParaRPr lang="en-US" sz="2000" dirty="0"/>
          </a:p>
          <a:p>
            <a:pPr lvl="1"/>
            <a:r>
              <a:rPr lang="en-US" sz="2000" dirty="0">
                <a:hlinkClick r:id="rId10"/>
              </a:rPr>
              <a:t>IPython Vega</a:t>
            </a:r>
            <a:endParaRPr lang="en-US" sz="2000" dirty="0"/>
          </a:p>
          <a:p>
            <a:pPr lvl="1"/>
            <a:r>
              <a:rPr lang="en-US" sz="2000" dirty="0">
                <a:hlinkClick r:id="rId11"/>
              </a:rPr>
              <a:t>Plotly</a:t>
            </a:r>
            <a:endParaRPr lang="en-US" sz="2000" dirty="0"/>
          </a:p>
          <a:p>
            <a:pPr lvl="1"/>
            <a:r>
              <a:rPr lang="en-US" sz="2000" dirty="0">
                <a:hlinkClick r:id="rId12"/>
              </a:rPr>
              <a:t>Pandas-Qt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IDE</a:t>
            </a:r>
            <a:endParaRPr lang="en-US" sz="2000" dirty="0"/>
          </a:p>
          <a:p>
            <a:pPr lvl="1"/>
            <a:r>
              <a:rPr lang="en-US" sz="2000" dirty="0">
                <a:hlinkClick r:id="rId14"/>
              </a:rPr>
              <a:t>IPython</a:t>
            </a:r>
            <a:endParaRPr lang="en-US" sz="2000" dirty="0"/>
          </a:p>
          <a:p>
            <a:pPr lvl="1"/>
            <a:r>
              <a:rPr lang="en-US" sz="2000" dirty="0">
                <a:hlinkClick r:id="rId15"/>
              </a:rPr>
              <a:t>quantopian/qgrid</a:t>
            </a:r>
            <a:endParaRPr lang="en-US" sz="2000" dirty="0"/>
          </a:p>
          <a:p>
            <a:pPr lvl="1"/>
            <a:r>
              <a:rPr lang="en-US" sz="2000" dirty="0">
                <a:hlinkClick r:id="rId16"/>
              </a:rPr>
              <a:t>Spyder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611779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pandas.pydata.org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/pandas-docs/stable/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946673"/>
            <a:ext cx="4129507" cy="56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200" dirty="0">
                <a:hlinkClick r:id="rId17"/>
              </a:rPr>
              <a:t>API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8"/>
              </a:rPr>
              <a:t>pandas-datareader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9"/>
              </a:rPr>
              <a:t>quandl/Python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0"/>
              </a:rPr>
              <a:t>pydatastream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1"/>
              </a:rPr>
              <a:t>pandaSDMX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2"/>
              </a:rPr>
              <a:t>fredapi</a:t>
            </a:r>
            <a:endParaRPr kumimoji="0" lang="en-US" sz="2200" dirty="0"/>
          </a:p>
          <a:p>
            <a:r>
              <a:rPr kumimoji="0" lang="en-US" sz="2200" dirty="0">
                <a:hlinkClick r:id="rId23"/>
              </a:rPr>
              <a:t>Domain Specific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4"/>
              </a:rPr>
              <a:t>Geopandas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5"/>
              </a:rPr>
              <a:t>xarray</a:t>
            </a:r>
            <a:endParaRPr kumimoji="0" lang="en-US" sz="2200" dirty="0"/>
          </a:p>
          <a:p>
            <a:r>
              <a:rPr kumimoji="0" lang="en-US" sz="2200" dirty="0">
                <a:hlinkClick r:id="rId26"/>
              </a:rPr>
              <a:t>Out-of-core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7"/>
              </a:rPr>
              <a:t>Dask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8"/>
              </a:rPr>
              <a:t>Blaze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9"/>
              </a:rPr>
              <a:t>Odo</a:t>
            </a:r>
            <a:endParaRPr kumimoji="0" lang="en-US" sz="2200" dirty="0"/>
          </a:p>
          <a:p>
            <a:endParaRPr kumimoji="0" lang="en-US" sz="2200" dirty="0"/>
          </a:p>
        </p:txBody>
      </p:sp>
    </p:spTree>
    <p:extLst>
      <p:ext uri="{BB962C8B-B14F-4D97-AF65-F5344CB8AC3E}">
        <p14:creationId xmlns:p14="http://schemas.microsoft.com/office/powerpoint/2010/main" val="220370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pandas-</a:t>
            </a:r>
            <a:r>
              <a:rPr lang="en-US" dirty="0" err="1">
                <a:solidFill>
                  <a:schemeClr val="accent1"/>
                </a:solidFill>
              </a:rPr>
              <a:t>datareader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01D8B-EF9B-5F4D-9DAE-71A178D1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184832"/>
            <a:ext cx="8820472" cy="5268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290C3B-DA13-5F46-95A7-E97F16CEE20A}"/>
              </a:ext>
            </a:extLst>
          </p:cNvPr>
          <p:cNvSpPr/>
          <p:nvPr/>
        </p:nvSpPr>
        <p:spPr>
          <a:xfrm>
            <a:off x="1556792" y="6485132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https://pandas-datareader.readthedocs.io/en/latest/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Quandl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F952-9DEA-0543-A799-99313591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8760"/>
            <a:ext cx="8686800" cy="4878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EC0DED-6097-EC40-8CE1-1A31FE491F1A}"/>
              </a:ext>
            </a:extLst>
          </p:cNvPr>
          <p:cNvSpPr/>
          <p:nvPr/>
        </p:nvSpPr>
        <p:spPr>
          <a:xfrm>
            <a:off x="2607327" y="6457683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https://www.quandl.com/tools/python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7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PyDatastream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19422-48E1-6048-9106-29B5B09B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44408" cy="4139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68E06-E162-7649-8A78-DB080A600397}"/>
              </a:ext>
            </a:extLst>
          </p:cNvPr>
          <p:cNvSpPr/>
          <p:nvPr/>
        </p:nvSpPr>
        <p:spPr>
          <a:xfrm>
            <a:off x="2452105" y="6444063"/>
            <a:ext cx="425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https://pypi.org/project/PyDatastream/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1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pandasSDMX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B5F3-63CD-E146-96F0-9CE48CD7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4" y="1196752"/>
            <a:ext cx="7283152" cy="5083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5645A-52A3-6F4D-AF81-C705CB6BA96A}"/>
              </a:ext>
            </a:extLst>
          </p:cNvPr>
          <p:cNvSpPr/>
          <p:nvPr/>
        </p:nvSpPr>
        <p:spPr>
          <a:xfrm>
            <a:off x="1988840" y="6488230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https://pandasdmx.readthedocs.io/en/latest/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8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Fred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BF3B0-3B8E-844A-BAA4-C450084C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415466"/>
            <a:ext cx="8532440" cy="4903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FD1B9D-9A99-9941-9B55-6F502257A2FD}"/>
              </a:ext>
            </a:extLst>
          </p:cNvPr>
          <p:cNvSpPr/>
          <p:nvPr/>
        </p:nvSpPr>
        <p:spPr>
          <a:xfrm>
            <a:off x="1844824" y="645333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https://research.stlouisfed.org/docs/api/fred/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75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4925" y="203200"/>
            <a:ext cx="9037638" cy="488950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pandas: powerful Python data analysis toolkit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DE6C6E-B639-B745-9254-8C409F75B3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76375" y="6491288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http://pandas.pydata.org/pandas-docs/stable/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2" y="756019"/>
            <a:ext cx="8502904" cy="5805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56792"/>
            <a:ext cx="2979537" cy="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2020/09/16  </a:t>
            </a:r>
            <a:r>
              <a:rPr lang="zh-TW" altLang="en-US" sz="2400" dirty="0"/>
              <a:t>大數據分析介紹 </a:t>
            </a:r>
            <a:r>
              <a:rPr lang="en-US" altLang="zh-TW" sz="2400" dirty="0"/>
              <a:t>(Introduction to Big Data Analysis)</a:t>
            </a:r>
          </a:p>
          <a:p>
            <a:pPr marL="0" indent="0">
              <a:buNone/>
            </a:pPr>
            <a:r>
              <a:rPr lang="en-US" altLang="zh-TW" sz="2400" dirty="0"/>
              <a:t>2  2020/09/23  AI</a:t>
            </a:r>
            <a:r>
              <a:rPr lang="zh-TW" altLang="en-US" sz="2400" dirty="0"/>
              <a:t>人工智慧與大數據分析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(AI and Big Data Analysis)</a:t>
            </a:r>
          </a:p>
          <a:p>
            <a:pPr marL="0" indent="0">
              <a:buNone/>
            </a:pPr>
            <a:r>
              <a:rPr lang="en-US" altLang="zh-TW" sz="2400" dirty="0"/>
              <a:t>3  2020/09/30  Python </a:t>
            </a:r>
            <a:r>
              <a:rPr lang="zh-TW" altLang="en-US" sz="2400" dirty="0"/>
              <a:t>大數據分析基礎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Big Data Analysis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4  2020/10/07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數位沙盒第一堂課：數位沙盒服務平台簡介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1: Introduction to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</a:t>
            </a:r>
            <a:r>
              <a:rPr lang="en-US" altLang="zh-TW" sz="2400" dirty="0" err="1">
                <a:solidFill>
                  <a:schemeClr val="accent3">
                    <a:lumMod val="75000"/>
                  </a:schemeClr>
                </a:solidFill>
              </a:rPr>
              <a:t>FintechSpace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Digital Sandbox)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5  2020/10/14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數位沙盒第二堂課：工程師操作說明與實作教學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2: Hands-on Practices)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6  2020/10/21  Python Pandas </a:t>
            </a:r>
            <a:r>
              <a:rPr lang="zh-TW" altLang="en-US" sz="2400" dirty="0">
                <a:solidFill>
                  <a:srgbClr val="FF0000"/>
                </a:solidFill>
              </a:rPr>
              <a:t>大數據量化分析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</a:t>
            </a:r>
            <a:r>
              <a:rPr lang="en-US" altLang="zh-TW" sz="2200" dirty="0">
                <a:solidFill>
                  <a:srgbClr val="FF0000"/>
                </a:solidFill>
              </a:rPr>
              <a:t>(Quantitative Big Data Analysis with Pandas in Python)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Font typeface="Arial" charset="0"/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>
                <a:latin typeface="Calibri" charset="0"/>
                <a:ea typeface="標楷體" charset="-120"/>
              </a:rPr>
              <a:t> provides everything that R’s data.frame provides and much more. </a:t>
            </a:r>
          </a:p>
          <a:p>
            <a:r>
              <a:rPr lang="en-US" altLang="en-US" sz="400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4206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1727200" y="6597650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01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59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" y="426720"/>
            <a:ext cx="84094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7" y="2494280"/>
            <a:ext cx="791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7  2020/10/28 </a:t>
            </a:r>
            <a:r>
              <a:rPr lang="zh-TW" altLang="en-US" sz="2400" dirty="0">
                <a:solidFill>
                  <a:schemeClr val="accent1"/>
                </a:solidFill>
              </a:rPr>
              <a:t>  </a:t>
            </a:r>
            <a:r>
              <a:rPr lang="en-US" altLang="zh-TW" sz="2400" dirty="0">
                <a:solidFill>
                  <a:schemeClr val="accent1"/>
                </a:solidFill>
              </a:rPr>
              <a:t>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I)</a:t>
            </a:r>
            <a:endParaRPr lang="en-US" altLang="zh-TW" sz="2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8  2020/11/04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數位沙盒第三堂課：</a:t>
            </a:r>
            <a:r>
              <a:rPr lang="zh-TW" altLang="en-US" sz="2200" dirty="0">
                <a:solidFill>
                  <a:schemeClr val="accent3">
                    <a:lumMod val="75000"/>
                  </a:schemeClr>
                </a:solidFill>
              </a:rPr>
              <a:t>學生小組討論實作與成果發表 </a:t>
            </a:r>
            <a:b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(Digital Sandbox Lesson 3: Learning Teams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  <a:t>Hands-on Project Discussion and Project Presentation)</a:t>
            </a:r>
            <a:endParaRPr lang="en-US" altLang="zh-TW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2020/11/11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2020/11/18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2020/11/25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2020/12/02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大數據分析個案研究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Big Data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2697480"/>
            <a:ext cx="8977744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9" y="2484120"/>
            <a:ext cx="7134180" cy="3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2616955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51" y="1556792"/>
            <a:ext cx="3554105" cy="4657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FCE36-1C4A-5646-A2A2-E021192D1322}"/>
              </a:ext>
            </a:extLst>
          </p:cNvPr>
          <p:cNvSpPr/>
          <p:nvPr/>
        </p:nvSpPr>
        <p:spPr>
          <a:xfrm>
            <a:off x="2881468" y="6236925"/>
            <a:ext cx="378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https://github.com/yhilpisch/py4fi2nd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80473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9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D92AC-9A8B-B641-97FC-3B00BB5D6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1872"/>
            <a:ext cx="8396932" cy="6161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57175-8138-E047-91E8-4555CBD0A75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38053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33C20-DA14-3F4A-92F5-E97D4FDB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6236F-E949-9F41-AD4C-2F4A0535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12968" cy="62752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FE457F-0EB5-654C-B387-9B433A60629F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093110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7798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start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(2016, 1, 1)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1329558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767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2020/12/09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2020/12/16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III)</a:t>
            </a:r>
          </a:p>
          <a:p>
            <a:pPr marL="0" indent="0">
              <a:buNone/>
            </a:pPr>
            <a:r>
              <a:rPr lang="en-US" altLang="zh-TW" sz="2400" dirty="0"/>
              <a:t>15  2020/12/23  AI </a:t>
            </a:r>
            <a:r>
              <a:rPr lang="zh-TW" altLang="en-US" sz="2400" dirty="0"/>
              <a:t>機器人理財顧問 </a:t>
            </a:r>
            <a:br>
              <a:rPr lang="en-US" altLang="zh-TW" sz="2400" dirty="0"/>
            </a:br>
            <a:r>
              <a:rPr lang="en-US" altLang="zh-TW" sz="2400" dirty="0"/>
              <a:t>                              (Artificial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-Advisors)</a:t>
            </a:r>
          </a:p>
          <a:p>
            <a:pPr marL="0" indent="0">
              <a:buNone/>
            </a:pPr>
            <a:r>
              <a:rPr lang="en-US" altLang="zh-TW" sz="2400" dirty="0"/>
              <a:t>16  2020/12/30  </a:t>
            </a:r>
            <a:r>
              <a:rPr lang="zh-TW" altLang="en-US" sz="2400" dirty="0"/>
              <a:t>金融科技智慧型交談機器人 </a:t>
            </a:r>
            <a:br>
              <a:rPr lang="en-US" altLang="zh-TW" sz="2400" dirty="0"/>
            </a:br>
            <a:r>
              <a:rPr lang="en-US" altLang="zh-TW" sz="2400" dirty="0"/>
              <a:t>                              (Conversational Commerce and </a:t>
            </a:r>
            <a:br>
              <a:rPr lang="en-US" altLang="zh-TW" sz="2400" dirty="0"/>
            </a:br>
            <a:r>
              <a:rPr lang="en-US" altLang="zh-TW" sz="2400" dirty="0"/>
              <a:t>                              Intelligent Chatbots for Fintech)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2021/01/06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2021/01/13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4127185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6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0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68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9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56598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06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229171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6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9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Quantitative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Big Data Analysis with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Pandas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30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42625" y="64963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hlinkClick r:id="rId2"/>
              </a:rPr>
              <a:t>http://finance.yahoo.com/q?s=AAPL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9" y="1453036"/>
            <a:ext cx="6596839" cy="5066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Symbols:  AAPL Apple Inc. (AAPL)</a:t>
            </a:r>
          </a:p>
        </p:txBody>
      </p:sp>
    </p:spTree>
    <p:extLst>
      <p:ext uri="{BB962C8B-B14F-4D97-AF65-F5344CB8AC3E}">
        <p14:creationId xmlns:p14="http://schemas.microsoft.com/office/powerpoint/2010/main" val="1870510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http://finance.yahoo.com/quote/AAPL?p=AAPL</a:t>
            </a:r>
            <a:endParaRPr lang="en-US" dirty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57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Charts: Apple 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http://finance.yahoo.com/chart/AAPL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764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Historical Data 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FC829A-70B5-3644-91B6-13FE26029C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304925" y="6488113"/>
            <a:ext cx="653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http://finance.yahoo.com/q/hp?s=AAPL+Historical+Prices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5426"/>
            <a:ext cx="7163903" cy="5632687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940152" y="3861048"/>
            <a:ext cx="104475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234763" y="5758186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76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4A3CC7-B5D2-FA4E-B6B5-06CAFE14907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53098"/>
            <a:ext cx="6988663" cy="510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306" y="6488668"/>
            <a:ext cx="641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http://finance.yahoo.com/quote/AAPL/history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248832" y="2276872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30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7613"/>
            <a:ext cx="8686800" cy="534572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39752" y="2492896"/>
            <a:ext cx="684716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187624" y="1797052"/>
            <a:ext cx="2088232" cy="33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71600" y="3612572"/>
            <a:ext cx="936104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11789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" y="1475628"/>
            <a:ext cx="7884368" cy="496007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489181" y="2132856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528379" y="2583338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kumimoji="0"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</a:t>
            </a:r>
            <a:r>
              <a:rPr lang="en-US" sz="900">
                <a:hlinkClick r:id="rId3"/>
              </a:rPr>
              <a:t>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24184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F89200-EB94-FA4B-9F14-659F5D913B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549275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hlinkClick r:id="rId2"/>
              </a:rPr>
              <a:t>http://ichart.finance.yahoo.com/table.csv?s=AAPL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1620664"/>
            <a:ext cx="6913563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 err="1"/>
              <a:t>Date,Open,High,Low,Close,Volume,Adj</a:t>
            </a:r>
            <a:r>
              <a:rPr lang="en-US" sz="1400" dirty="0"/>
              <a:t> Close</a:t>
            </a:r>
          </a:p>
          <a:p>
            <a:r>
              <a:rPr lang="en-US" sz="1400" dirty="0"/>
              <a:t>2017-03-21,142.110001,142.800003,139.729996,139.839996,39116800,139.839996</a:t>
            </a:r>
          </a:p>
          <a:p>
            <a:r>
              <a:rPr lang="en-US" sz="1400" dirty="0"/>
              <a:t>2017-03-20,140.399994,141.50,140.229996,141.460007,20213100,141.460007</a:t>
            </a:r>
          </a:p>
          <a:p>
            <a:r>
              <a:rPr lang="en-US" sz="1400" dirty="0"/>
              <a:t>2017-03-17,141.00,141.00,139.889999,139.990005,43597400,139.990005</a:t>
            </a:r>
          </a:p>
          <a:p>
            <a:r>
              <a:rPr lang="en-US" sz="1400" dirty="0"/>
              <a:t>2017-03-16,140.720001,141.020004,140.259995,140.690002,19132500,140.690002</a:t>
            </a:r>
          </a:p>
          <a:p>
            <a:r>
              <a:rPr lang="en-US" sz="1400" dirty="0"/>
              <a:t>2017-03-15,139.410004,140.75,139.029999,140.460007,25566800,140.460007</a:t>
            </a:r>
          </a:p>
          <a:p>
            <a:r>
              <a:rPr lang="en-US" sz="1400" dirty="0"/>
              <a:t>2017-03-14,139.300003,139.649994,138.839996,138.990005,15189700,138.990005</a:t>
            </a:r>
          </a:p>
          <a:p>
            <a:r>
              <a:rPr lang="en-US" sz="1400" dirty="0"/>
              <a:t>2017-03-13,138.850006,139.429993,138.820007,139.199997,17042400,139.199997</a:t>
            </a:r>
          </a:p>
          <a:p>
            <a:r>
              <a:rPr lang="en-US" sz="1400" dirty="0"/>
              <a:t>2017-03-10,139.25,139.360001,138.639999,139.139999,19488000,139.139999</a:t>
            </a:r>
          </a:p>
          <a:p>
            <a:r>
              <a:rPr lang="en-US" sz="1400" dirty="0"/>
              <a:t>2017-03-09,138.740005,138.789993,137.050003,138.679993,22065200,138.679993</a:t>
            </a:r>
          </a:p>
          <a:p>
            <a:r>
              <a:rPr lang="en-US" sz="1400" dirty="0"/>
              <a:t>2017-03-08,138.949997,139.800003,138.820007,139.00,18681800,139.00</a:t>
            </a:r>
          </a:p>
          <a:p>
            <a:r>
              <a:rPr lang="en-US" sz="1400" dirty="0"/>
              <a:t>2017-03-07,139.059998,139.979996,138.789993,139.520004,17267500,139.520004</a:t>
            </a:r>
          </a:p>
          <a:p>
            <a:r>
              <a:rPr lang="en-US" sz="1400" dirty="0"/>
              <a:t>2017-03-06,139.369995,139.770004,138.600006,139.339996,21155300,139.339996</a:t>
            </a:r>
          </a:p>
          <a:p>
            <a:r>
              <a:rPr lang="en-US" sz="1400" dirty="0"/>
              <a:t>2017-03-03,138.779999,139.830002,138.589996,139.779999,21108100,139.779999</a:t>
            </a:r>
          </a:p>
          <a:p>
            <a:r>
              <a:rPr lang="en-US" sz="1400" dirty="0"/>
              <a:t>2017-03-02,140.00,140.279999,138.759995,138.960007,26153300,138.960007</a:t>
            </a:r>
          </a:p>
          <a:p>
            <a:r>
              <a:rPr lang="en-US" sz="1400" dirty="0"/>
              <a:t>2017-03-01,137.889999,140.149994,137.600006,139.789993,36272400,139.789993</a:t>
            </a:r>
          </a:p>
          <a:p>
            <a:r>
              <a:rPr lang="en-US" sz="1400" dirty="0"/>
              <a:t>2017-02-28,137.080002,137.440002,136.699997,136.990005,23403500,136.990005</a:t>
            </a:r>
          </a:p>
          <a:p>
            <a:r>
              <a:rPr lang="en-US" sz="1400" dirty="0"/>
              <a:t>2017-02-27,137.139999,137.440002,136.279999,136.929993,20196400,136.929993</a:t>
            </a:r>
          </a:p>
          <a:p>
            <a:r>
              <a:rPr lang="en-US" sz="1400" dirty="0"/>
              <a:t>2017-02-24,135.910004,136.660004,135.279999,136.660004,21690900,136.660004</a:t>
            </a:r>
          </a:p>
          <a:p>
            <a:r>
              <a:rPr lang="en-US" sz="1400" dirty="0"/>
              <a:t>2017-02-23,137.380005,137.479996,136.300003,136.529999,20704100,136.529999</a:t>
            </a:r>
          </a:p>
          <a:p>
            <a:r>
              <a:rPr lang="en-US" sz="1400" dirty="0"/>
              <a:t>2017-02-22,136.429993,137.119995,136.110001,137.110001,20745300,137.110001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41287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table.csv</a:t>
            </a:r>
          </a:p>
        </p:txBody>
      </p:sp>
    </p:spTree>
    <p:extLst>
      <p:ext uri="{BB962C8B-B14F-4D97-AF65-F5344CB8AC3E}">
        <p14:creationId xmlns:p14="http://schemas.microsoft.com/office/powerpoint/2010/main" val="27421046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C7C565-C78E-1844-B0F0-4506F4F40B7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9388" y="6615113"/>
            <a:ext cx="860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800" dirty="0">
                <a:hlinkClick r:id="rId2"/>
              </a:rPr>
              <a:t>http://finance.yahoo.com/echarts?s=GOOG+Interactive#{"showArea":false,"showLine":false,"showCandle":true,"lineType":"candle","range":"5y","allowChartStacking":true</a:t>
            </a:r>
            <a:r>
              <a:rPr lang="en-US" altLang="en-US" sz="800" dirty="0"/>
              <a:t>}</a:t>
            </a: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Alphabet Inc. (GOOG)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3007"/>
            <a:ext cx="7032460" cy="5274345"/>
          </a:xfrm>
          <a:prstGeom prst="rect">
            <a:avLst/>
          </a:prstGeom>
        </p:spPr>
      </p:pic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3332163" y="32448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Alphabet Inc. (GOOG)</a:t>
            </a:r>
          </a:p>
        </p:txBody>
      </p:sp>
    </p:spTree>
    <p:extLst>
      <p:ext uri="{BB962C8B-B14F-4D97-AF65-F5344CB8AC3E}">
        <p14:creationId xmlns:p14="http://schemas.microsoft.com/office/powerpoint/2010/main" val="29275442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 Jones Industrial Average </a:t>
            </a:r>
            <a:b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(^DJI) 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73140B-FD24-8741-803D-9EF1D7D555E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627313" y="6488113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 invalidUrl="http://finance.yahoo.com/chart/^DJI"/>
              </a:rPr>
              <a:t>http://finance.yahoo.com/chart/^DJI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344816" cy="54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Big Data Analysis with Pandas in Python</a:t>
            </a:r>
          </a:p>
          <a:p>
            <a:pPr lvl="1"/>
            <a:r>
              <a:rPr lang="en-US" sz="3900" b="1" dirty="0">
                <a:solidFill>
                  <a:schemeClr val="accent1"/>
                </a:solidFill>
              </a:rPr>
              <a:t> Pandas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Data structures and data analysis tools </a:t>
            </a:r>
          </a:p>
        </p:txBody>
      </p:sp>
    </p:spTree>
    <p:extLst>
      <p:ext uri="{BB962C8B-B14F-4D97-AF65-F5344CB8AC3E}">
        <p14:creationId xmlns:p14="http://schemas.microsoft.com/office/powerpoint/2010/main" val="272034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TSEC weighted index (^TWII) - </a:t>
            </a: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Taiwan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AAC0B8-6F8E-934C-8FCB-52F9F667EA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4949"/>
            <a:ext cx="7324648" cy="5469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7B398-FD7A-E545-A765-732C2C850803}"/>
              </a:ext>
            </a:extLst>
          </p:cNvPr>
          <p:cNvSpPr/>
          <p:nvPr/>
        </p:nvSpPr>
        <p:spPr>
          <a:xfrm>
            <a:off x="2562171" y="6536350"/>
            <a:ext cx="380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http://finance.yahoo.com/chart/^TWII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42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13DAB0-37F9-DE4B-B222-B630FAA57F6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124075" y="64881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http://finance.yahoo.com/q?s=2330.TW</a:t>
            </a:r>
            <a:endParaRPr lang="en-US" altLang="en-US" sz="1800" dirty="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444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4F81BD"/>
                </a:solidFill>
                <a:latin typeface="Calibri" charset="0"/>
              </a:rPr>
              <a:t>Taiwan Semiconductor Manufacturing Company Limited (2330.TW)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1" y="1046990"/>
            <a:ext cx="7263069" cy="54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95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311229-ACC6-C340-ADE1-9E09E499396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95288" y="6588060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http://finance.yahoo.com/chart/2330.TW</a:t>
            </a:r>
            <a:endParaRPr lang="en-US" altLang="en-US" sz="1800" dirty="0"/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TSMC (2330.TW)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5" y="1265172"/>
            <a:ext cx="7065315" cy="5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78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06029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 Dollar/USDX - Index - Cash (DX-Y.NYB)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953879" y="6466443"/>
            <a:ext cx="757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https://finance.yahoo.com/quote/DX-Y.NYB/chart?p=DX-Y.NYB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E9275-5CC4-FE43-98D2-93229DF5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7" y="1285858"/>
            <a:ext cx="8190121" cy="52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1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USD/TWD (USDTWD=X)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251520" y="6466443"/>
            <a:ext cx="827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https://finance.yahoo.com/quote/USDTWD%3DX/chart?p=USDTWD%3DX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44822-40F7-244F-8BF2-1CE5B1FAA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6" y="1432628"/>
            <a:ext cx="7950984" cy="50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442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E922-0557-9643-821A-DB679722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10132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DAD2-ECD3-BB44-B142-06909A17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85E84-89A3-DF4A-9E31-94D211857019}"/>
              </a:ext>
            </a:extLst>
          </p:cNvPr>
          <p:cNvSpPr/>
          <p:nvPr/>
        </p:nvSpPr>
        <p:spPr>
          <a:xfrm>
            <a:off x="254832" y="1230518"/>
            <a:ext cx="8709656" cy="507831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#!pip install </a:t>
            </a:r>
            <a:r>
              <a:rPr lang="en-US" dirty="0" err="1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pandas </a:t>
            </a:r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pandas_datareader.data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web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matplotlib.pyplot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plt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seaborn </a:t>
            </a:r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sns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datetime </a:t>
            </a:r>
            <a:r>
              <a:rPr lang="en-US" dirty="0">
                <a:solidFill>
                  <a:srgbClr val="AF00DB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%matplotlib 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inline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#Read Stock Data from Yahoo Finance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 =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dt.datetime.now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#start = </a:t>
            </a:r>
            <a:r>
              <a:rPr lang="en-US" dirty="0" err="1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(end.year-2, </a:t>
            </a:r>
            <a:r>
              <a:rPr lang="en-US" dirty="0" err="1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end.month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end.day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 =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web.DataReader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"DX-Y.NYB"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'yahoo'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start, end)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df.to_csv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df.tail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 =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pd.read_csv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(df2.tail())</a:t>
            </a:r>
            <a:endParaRPr lang="en-US" dirty="0"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].plot(legend=</a:t>
            </a:r>
            <a:r>
              <a:rPr lang="en-US" dirty="0">
                <a:solidFill>
                  <a:srgbClr val="0000FF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figsize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dirty="0">
                <a:solidFill>
                  <a:srgbClr val="09885A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b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title=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'DX-Y.NYB'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label=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ourier" pitchFamily="2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326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252D-0FE2-0244-91E6-C18DE83D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7751-40A3-A54A-9521-ABA9FE04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785EA-357C-1741-91A3-F1F6D021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94" y="1512072"/>
            <a:ext cx="7520812" cy="4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59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37F753-2AEE-8F44-8FE5-A14755513AE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179388" y="188639"/>
            <a:ext cx="8964612" cy="213356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pd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('AAPL',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='yahoo', start='1/1/2010', end='3/21/2017')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564904"/>
            <a:ext cx="8820472" cy="40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6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859DE0F-8FE0-6247-9BD9-BF144CF1A6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539750" y="115888"/>
            <a:ext cx="8424863" cy="151288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b="1" dirty="0">
                <a:latin typeface="Courier" charset="0"/>
                <a:ea typeface="標楷體" charset="-120"/>
              </a:rPr>
              <a:t>('GOOG',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b="1" dirty="0">
                <a:latin typeface="Courier" charset="0"/>
                <a:ea typeface="標楷體" charset="-120"/>
              </a:rPr>
              <a:t>='yahoo', start='1/1/1980', end='3/21/2017')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6176"/>
            <a:ext cx="8611018" cy="4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3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B2EA244-B2A6-5E46-900C-CD1ED52FE27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539750" y="260350"/>
            <a:ext cx="8424863" cy="79216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df.tail(10)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4750"/>
            <a:ext cx="7741047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4455142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2DBB37D-E758-9045-8760-6527DDAD20C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4" name="Rectangle 6"/>
          <p:cNvSpPr>
            <a:spLocks noChangeArrowheads="1"/>
          </p:cNvSpPr>
          <p:nvPr/>
        </p:nvSpPr>
        <p:spPr bwMode="auto">
          <a:xfrm>
            <a:off x="900113" y="333375"/>
            <a:ext cx="7559675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 err="1">
                <a:latin typeface="Courier" charset="0"/>
                <a:ea typeface="標楷體" charset="-120"/>
              </a:rPr>
              <a:t>df.count</a:t>
            </a:r>
            <a:r>
              <a:rPr lang="en-US" altLang="en-US" sz="44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847850"/>
            <a:ext cx="4074938" cy="3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FE5374-AF79-7441-AF3E-92085D9FE1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251520" y="116632"/>
            <a:ext cx="8713788" cy="122413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sz="3600" b="1" dirty="0" err="1">
                <a:latin typeface="Courier" charset="0"/>
                <a:ea typeface="標楷體" charset="-120"/>
              </a:rPr>
              <a:t>df.ix</a:t>
            </a:r>
            <a:r>
              <a:rPr lang="mr-IN" altLang="en-US" sz="3600" b="1" dirty="0">
                <a:latin typeface="Courier" charset="0"/>
                <a:ea typeface="標楷體" charset="-120"/>
              </a:rPr>
              <a:t>['2015-12-31']</a:t>
            </a:r>
            <a:endParaRPr lang="en-US" altLang="en-US" sz="36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18642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12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5EACE-D7F0-4844-B3A9-A2E4A235B4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25" y="188640"/>
            <a:ext cx="9036050" cy="7191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600" b="1">
                <a:latin typeface="Courier" charset="0"/>
                <a:ea typeface="標楷體" charset="-120"/>
              </a:rPr>
              <a:t>df.to_csv</a:t>
            </a:r>
            <a:r>
              <a:rPr lang="en-US" altLang="en-US" sz="2600" b="1" dirty="0">
                <a:latin typeface="Courier" charset="0"/>
                <a:ea typeface="標楷體" charset="-120"/>
              </a:rPr>
              <a:t>('2330.TW.Yahoo.Finance.Data.csv')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14488"/>
            <a:ext cx="72263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803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df.loc</a:t>
            </a:r>
            <a:r>
              <a:rPr lang="en-US" sz="6000" dirty="0">
                <a:solidFill>
                  <a:schemeClr val="accent1"/>
                </a:solidFill>
              </a:rPr>
              <a:t>[</a:t>
            </a:r>
            <a:r>
              <a:rPr lang="en-US" sz="6000" dirty="0" err="1">
                <a:solidFill>
                  <a:schemeClr val="accent1"/>
                </a:solidFill>
              </a:rPr>
              <a:t>start:end</a:t>
            </a:r>
            <a:r>
              <a:rPr lang="en-US" sz="6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2420888"/>
            <a:ext cx="8435280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sz="2800" b="1" dirty="0" err="1">
                <a:latin typeface="Courier" charset="0"/>
                <a:ea typeface="標楷體" charset="-120"/>
              </a:rPr>
              <a:t>df.loc</a:t>
            </a:r>
            <a:r>
              <a:rPr lang="en-US" sz="2800" b="1" dirty="0">
                <a:latin typeface="Courier" charset="0"/>
                <a:ea typeface="標楷體" charset="-120"/>
              </a:rPr>
              <a:t>['2017-10-01':'2017-11-15']</a:t>
            </a:r>
          </a:p>
        </p:txBody>
      </p:sp>
    </p:spTree>
    <p:extLst>
      <p:ext uri="{BB962C8B-B14F-4D97-AF65-F5344CB8AC3E}">
        <p14:creationId xmlns:p14="http://schemas.microsoft.com/office/powerpoint/2010/main" val="34897810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5487-EC50-0048-AD8D-EDAA34BE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>
                <a:solidFill>
                  <a:srgbClr val="FF0000"/>
                </a:solidFill>
                <a:cs typeface="Calibri" panose="020F0502020204030204" pitchFamily="34" charset="0"/>
              </a:rPr>
              <a:t>import </a:t>
            </a:r>
            <a:r>
              <a:rPr lang="en-US" sz="5000" dirty="0" err="1">
                <a:solidFill>
                  <a:srgbClr val="FF0000"/>
                </a:solidFill>
                <a:cs typeface="Calibri" panose="020F0502020204030204" pitchFamily="34" charset="0"/>
              </a:rPr>
              <a:t>yfinance</a:t>
            </a:r>
            <a:r>
              <a:rPr lang="en-US" sz="5000" dirty="0">
                <a:solidFill>
                  <a:srgbClr val="FF0000"/>
                </a:solidFill>
                <a:cs typeface="Calibri" panose="020F0502020204030204" pitchFamily="34" charset="0"/>
              </a:rPr>
              <a:t> as </a:t>
            </a:r>
            <a:r>
              <a:rPr lang="en-US" sz="5000" dirty="0" err="1">
                <a:solidFill>
                  <a:srgbClr val="FF0000"/>
                </a:solidFill>
                <a:cs typeface="Calibri" panose="020F0502020204030204" pitchFamily="34" charset="0"/>
              </a:rPr>
              <a:t>yf</a:t>
            </a:r>
            <a:endParaRPr lang="en-US" sz="50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3A899-0BE2-4149-91FD-60B55EBE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4F115-0682-BD43-BA30-4AEF8D163957}"/>
              </a:ext>
            </a:extLst>
          </p:cNvPr>
          <p:cNvSpPr/>
          <p:nvPr/>
        </p:nvSpPr>
        <p:spPr>
          <a:xfrm>
            <a:off x="284938" y="1417638"/>
            <a:ext cx="8574124" cy="286232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</a:rPr>
              <a:t>#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</a:rPr>
              <a:t>yfinance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Courier New" panose="02070309020205020404" pitchFamily="49" charset="0"/>
              </a:rPr>
              <a:t>!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pip install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yfinance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Courier New" panose="02070309020205020404" pitchFamily="49" charset="0"/>
              </a:rPr>
              <a:t>!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pip install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pandas_datareader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pandas_datareader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data </a:t>
            </a:r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pdr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yfinance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yf</a:t>
            </a:r>
            <a:endParaRPr lang="en-US" sz="2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yf.pdr_override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pdr.get_data_yahoo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"AAPL"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start=</a:t>
            </a:r>
            <a:r>
              <a:rPr lang="en-US" sz="1400" dirty="0">
                <a:solidFill>
                  <a:srgbClr val="A31515"/>
                </a:solidFill>
                <a:latin typeface="Courier New" panose="02070309020205020404" pitchFamily="49" charset="0"/>
              </a:rPr>
              <a:t>"2018-01-01"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end=</a:t>
            </a:r>
            <a:r>
              <a:rPr lang="en-US" sz="1400" dirty="0">
                <a:solidFill>
                  <a:srgbClr val="A31515"/>
                </a:solidFill>
                <a:latin typeface="Courier New" panose="02070309020205020404" pitchFamily="49" charset="0"/>
              </a:rPr>
              <a:t>"2020-10-20"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b="1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df.tail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())</a:t>
            </a:r>
          </a:p>
          <a:p>
            <a:r>
              <a:rPr lang="en-US" b="1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df.head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())</a:t>
            </a:r>
            <a:endParaRPr lang="en-US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C42B5-86ED-0649-8E74-412761FD2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4365625"/>
            <a:ext cx="7061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48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30E7-7377-E348-A83C-841D3363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sz="6000" dirty="0" err="1">
                <a:solidFill>
                  <a:srgbClr val="FF0000"/>
                </a:solidFill>
              </a:rPr>
              <a:t>Plotly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D73AD-16A7-5742-AED0-A9BA9FCC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90403-862E-104E-92F1-D6942591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46138"/>
            <a:ext cx="6307540" cy="4022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2DABC-0A7E-E444-A474-12648974B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4868849"/>
            <a:ext cx="4626371" cy="1651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A8BA8-3080-6044-87F0-9E3AE27FF5B6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347868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import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matplotlib.pyplot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as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plt</a:t>
            </a: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from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matplotlib.finance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candlestick_ohlc</a:t>
            </a:r>
            <a:endParaRPr kumimoji="1" lang="en-US" sz="4000" dirty="0">
              <a:solidFill>
                <a:srgbClr val="FF0000"/>
              </a:solidFill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6392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matplotlib.org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pylab_examples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finance_demo.html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16632"/>
            <a:ext cx="82296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6000">
                <a:solidFill>
                  <a:schemeClr val="accent1"/>
                </a:solidFill>
              </a:rPr>
              <a:t>candlestick_ohlc</a:t>
            </a:r>
            <a:endParaRPr kumimoji="0"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2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4" y="2032057"/>
            <a:ext cx="8258884" cy="4464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803" y="6611779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https://ntguardian.wordpress.com/2016/09/19/introduction-stock-market-data-python-1/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1937" y="260648"/>
            <a:ext cx="8847138" cy="165618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plt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candlestick_ohlc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2105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daily_to_weekly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3528" y="1385218"/>
            <a:ext cx="8496944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#Convert Daily Data to Weekly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dfWeekly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#</a:t>
            </a:r>
            <a:r>
              <a:rPr lang="en-US" sz="1600" b="1" dirty="0" err="1">
                <a:latin typeface="Courier" charset="0"/>
                <a:ea typeface="標楷體" charset="-120"/>
              </a:rPr>
              <a:t>df.sort_index</a:t>
            </a:r>
            <a:r>
              <a:rPr lang="en-US" sz="1600" b="1" dirty="0">
                <a:latin typeface="Courier" charset="0"/>
                <a:ea typeface="標楷體" charset="-120"/>
              </a:rPr>
              <a:t>(axis=0, level=None, ascending=True, </a:t>
            </a:r>
            <a:r>
              <a:rPr lang="en-US" sz="1600" b="1" dirty="0" err="1">
                <a:latin typeface="Courier" charset="0"/>
                <a:ea typeface="標楷體" charset="-120"/>
              </a:rPr>
              <a:t>inplace</a:t>
            </a:r>
            <a:r>
              <a:rPr lang="en-US" sz="16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Open = </a:t>
            </a:r>
            <a:r>
              <a:rPr lang="en-US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b="1" dirty="0">
                <a:latin typeface="Courier" charset="0"/>
                <a:ea typeface="標楷體" charset="-120"/>
              </a:rPr>
              <a:t>('W-Fri').first() </a:t>
            </a:r>
            <a:r>
              <a:rPr lang="en-US" sz="1400" b="1" dirty="0">
                <a:latin typeface="Courier" charset="0"/>
                <a:ea typeface="標楷體" charset="-120"/>
              </a:rPr>
              <a:t>#W #W-MON #W-Fri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High = </a:t>
            </a:r>
            <a:r>
              <a:rPr lang="en-US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b="1" dirty="0">
                <a:latin typeface="Courier" charset="0"/>
                <a:ea typeface="標楷體" charset="-120"/>
              </a:rPr>
              <a:t>('W-Fri').max()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Low = </a:t>
            </a:r>
            <a:r>
              <a:rPr lang="en-US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b="1" dirty="0">
                <a:latin typeface="Courier" charset="0"/>
                <a:ea typeface="標楷體" charset="-120"/>
              </a:rPr>
              <a:t>('W-Fri').min()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Close = </a:t>
            </a:r>
            <a:r>
              <a:rPr lang="en-US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b="1" dirty="0">
                <a:latin typeface="Courier" charset="0"/>
                <a:ea typeface="標楷體" charset="-120"/>
              </a:rPr>
              <a:t>('W-Fri').last()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Volume = </a:t>
            </a:r>
            <a:r>
              <a:rPr lang="en-US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b="1" dirty="0">
                <a:latin typeface="Courier" charset="0"/>
                <a:ea typeface="標楷體" charset="-120"/>
              </a:rPr>
              <a:t>('W-Fri').sum()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Adj_Close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["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Close"].resample('W-Fri').last()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</a:t>
            </a:r>
            <a:r>
              <a:rPr lang="en-US" sz="1600" b="1" dirty="0" err="1">
                <a:latin typeface="Courier" charset="0"/>
                <a:ea typeface="標楷體" charset="-120"/>
              </a:rPr>
              <a:t>pd.notnull</a:t>
            </a:r>
            <a:r>
              <a:rPr lang="en-US" sz="1600" b="1" dirty="0">
                <a:latin typeface="Courier" charset="0"/>
                <a:ea typeface="標楷體" charset="-120"/>
              </a:rPr>
              <a:t>(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['</a:t>
            </a:r>
            <a:r>
              <a:rPr lang="en-US" sz="1600" b="1" dirty="0" err="1">
                <a:latin typeface="Courier" charset="0"/>
                <a:ea typeface="標楷體" charset="-120"/>
              </a:rPr>
              <a:t>Adj</a:t>
            </a:r>
            <a:r>
              <a:rPr lang="en-US" sz="1600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return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endParaRPr lang="en-US" sz="16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9539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daily_to_monthly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385218"/>
            <a:ext cx="8785547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#Convert Daily Data to Monthly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Open = </a:t>
            </a:r>
            <a:r>
              <a:rPr lang="en-US" sz="2000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('M').first()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High = </a:t>
            </a:r>
            <a:r>
              <a:rPr lang="en-US" sz="2000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('M').max()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Low = </a:t>
            </a:r>
            <a:r>
              <a:rPr lang="en-US" sz="2000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('M').min()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Close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('M').last()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Volume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('M').sum()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sz="2000" b="1" dirty="0" err="1">
                <a:latin typeface="Courier" charset="0"/>
                <a:ea typeface="標楷體" charset="-120"/>
              </a:rPr>
              <a:t>Adj</a:t>
            </a:r>
            <a:r>
              <a:rPr lang="en-US" sz="2000" b="1" dirty="0">
                <a:latin typeface="Courier" charset="0"/>
                <a:ea typeface="標楷體" charset="-120"/>
              </a:rPr>
              <a:t> Close"].resample('M').last()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</a:t>
            </a:r>
            <a:r>
              <a:rPr lang="en-US" b="1" dirty="0" err="1">
                <a:latin typeface="Courier" charset="0"/>
                <a:ea typeface="標楷體" charset="-120"/>
              </a:rPr>
              <a:t>pd.notnull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882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D92AC-9A8B-B641-97FC-3B00BB5D6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1872"/>
            <a:ext cx="8396932" cy="6161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57175-8138-E047-91E8-4555CBD0A75A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B2B00-8244-3141-81BF-3578306C4DA8}"/>
              </a:ext>
            </a:extLst>
          </p:cNvPr>
          <p:cNvSpPr/>
          <p:nvPr/>
        </p:nvSpPr>
        <p:spPr>
          <a:xfrm>
            <a:off x="2426316" y="764704"/>
            <a:ext cx="42883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000" b="1" dirty="0">
                <a:solidFill>
                  <a:srgbClr val="FF0000"/>
                </a:solidFill>
              </a:rPr>
              <a:t>Python101 </a:t>
            </a:r>
          </a:p>
          <a:p>
            <a:r>
              <a:rPr kumimoji="0" lang="en-US" sz="6000" b="1" dirty="0">
                <a:solidFill>
                  <a:srgbClr val="FF0000"/>
                </a:solidFill>
              </a:rPr>
              <a:t>Pandas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235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TA-Lib: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Technical Analysis Library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80"/>
            <a:ext cx="9144000" cy="4692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6488668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http://ta-lib.org/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565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Stochastic Oscillator (KD)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" y="934142"/>
            <a:ext cx="8735888" cy="557046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#Stochastic oscillator %D  </a:t>
            </a:r>
          </a:p>
          <a:p>
            <a:pPr eaLnBrk="0" hangingPunct="0"/>
            <a:r>
              <a:rPr lang="en-US" b="1" dirty="0" err="1">
                <a:latin typeface="Courier" charset="0"/>
                <a:ea typeface="標楷體" charset="-120"/>
              </a:rPr>
              <a:t>def</a:t>
            </a:r>
            <a:r>
              <a:rPr lang="en-US" b="1" dirty="0">
                <a:latin typeface="Courier" charset="0"/>
                <a:ea typeface="標楷體" charset="-120"/>
              </a:rPr>
              <a:t> 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n, m1, m2):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#KDJ(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9, 3, 3)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 = n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KDJ_m1 = m1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KDJ_m2 = m2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pd.rolling_min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['Low'],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pd.expanding_min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['Low']),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pd.rolling_max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['High'],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pd.expanding_max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['High']),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 = </a:t>
            </a:r>
            <a:r>
              <a:rPr lang="en-US" sz="1200" b="1" dirty="0">
                <a:latin typeface="Courier" charset="0"/>
                <a:ea typeface="標楷體" charset="-120"/>
              </a:rPr>
              <a:t>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['Close']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/ 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High_n</a:t>
            </a:r>
            <a:r>
              <a:rPr lang="en-US" sz="1200" b="1" dirty="0">
                <a:latin typeface="Courier" charset="0"/>
                <a:ea typeface="標楷體" charset="-120"/>
              </a:rPr>
              <a:t>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* 100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['RSV'], KDJ_m1)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['KDJ_K'], KDJ_m2)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['KDJ_J'] = 3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- 2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return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216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#Bollinger Bands  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BBANDS20(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, n):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MA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pd.rolling_mean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MSD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pd.rolling_std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4 * MSD / MA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(b1,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(B1)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 - MA + 2 * MSD) / (4 * MSD)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(b2,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Bollinger%b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(B2)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464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#BB Bollinger Bands BB_20</a:t>
            </a:r>
          </a:p>
          <a:p>
            <a:pPr eaLnBrk="0" hangingPunct="0"/>
            <a:r>
              <a:rPr lang="en-US" sz="1400" b="1" dirty="0" err="1">
                <a:latin typeface="Courier" charset="0"/>
                <a:ea typeface="標楷體" charset="-120"/>
              </a:rPr>
              <a:t>def</a:t>
            </a:r>
            <a:r>
              <a:rPr lang="en-US" sz="1400" b="1" dirty="0">
                <a:latin typeface="Courier" charset="0"/>
                <a:ea typeface="標楷體" charset="-120"/>
              </a:rPr>
              <a:t> BB_20(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pd.stats.moments.rolling_mean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["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Close"], 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pd.stats.moments.rolling_std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Close'],20)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 # Default 2*SD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['BB_PB']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['BB_BW']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 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['BB_UpperBand_1SD']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['BB_LowerBand_1SD']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#BB_PB: Bollinger Band Percent b (PB)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#BB_BW: Bollinger Band Band Width (BW)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return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endParaRPr lang="en-US" sz="14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452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50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117661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solidFill>
                  <a:schemeClr val="accent1"/>
                </a:solidFill>
              </a:rPr>
              <a:t>Quantopian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98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4840" y="6488668"/>
            <a:ext cx="313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https://www.quantopian.com/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896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3E198D-57D1-FC42-97FB-E9890C78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Big Data Analysis with Pandas in Python</a:t>
            </a:r>
          </a:p>
          <a:p>
            <a:pPr lvl="1"/>
            <a:r>
              <a:rPr lang="en-US" sz="3900" b="1" dirty="0">
                <a:solidFill>
                  <a:schemeClr val="accent1"/>
                </a:solidFill>
              </a:rPr>
              <a:t> Pandas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Data structures and data analysis tools </a:t>
            </a:r>
          </a:p>
        </p:txBody>
      </p:sp>
    </p:spTree>
    <p:extLst>
      <p:ext uri="{BB962C8B-B14F-4D97-AF65-F5344CB8AC3E}">
        <p14:creationId xmlns:p14="http://schemas.microsoft.com/office/powerpoint/2010/main" val="5747667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Yves </a:t>
            </a:r>
            <a:r>
              <a:rPr lang="en-US" altLang="zh-TW" sz="1800" dirty="0" err="1"/>
              <a:t>Hilpisch</a:t>
            </a:r>
            <a:r>
              <a:rPr lang="en-US" altLang="zh-TW" sz="1800" dirty="0"/>
              <a:t> (2018), </a:t>
            </a:r>
            <a:r>
              <a:rPr lang="en-US" sz="1800" dirty="0"/>
              <a:t>"</a:t>
            </a:r>
            <a:r>
              <a:rPr lang="en-US" altLang="zh-TW" sz="1800" dirty="0"/>
              <a:t>Python for Finance: Mastering Data-Driven Finance</a:t>
            </a:r>
            <a:r>
              <a:rPr lang="en-US" sz="1800" dirty="0"/>
              <a:t>",</a:t>
            </a:r>
            <a:r>
              <a:rPr lang="zh-TW" altLang="en-US" sz="1800" dirty="0"/>
              <a:t> </a:t>
            </a:r>
            <a:r>
              <a:rPr lang="en-US" altLang="zh-TW" sz="1800" dirty="0"/>
              <a:t>2nd Edition, </a:t>
            </a:r>
            <a:r>
              <a:rPr lang="en-US" sz="1800" dirty="0"/>
              <a:t>O'Reilly Media.</a:t>
            </a:r>
            <a:br>
              <a:rPr lang="en-US" altLang="zh-TW" sz="1800" dirty="0"/>
            </a:br>
            <a:r>
              <a:rPr lang="en-US" sz="1800" dirty="0">
                <a:hlinkClick r:id="rId3"/>
              </a:rPr>
              <a:t>https://github.com/yhilpisch/py4fi2nd</a:t>
            </a:r>
            <a:endParaRPr lang="en-US" altLang="zh-TW" sz="1800" dirty="0"/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4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5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8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8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8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latin typeface="Calibri" charset="0"/>
                <a:ea typeface="標楷體" charset="-120"/>
                <a:hlinkClick r:id="rId11"/>
              </a:rPr>
              <a:t>https://www.youtube.com/playlist?list=PL5-da3qGB5ICeMbQuqbbCOQWcS6OYBr5A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800" dirty="0">
                <a:latin typeface="Calibri" charset="0"/>
                <a:ea typeface="標楷體" charset="-120"/>
                <a:hlinkClick r:id="rId12"/>
              </a:rPr>
              <a:t>https://machinelearningmastery.com/machine-learning-in-python-step-by-step/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Min-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8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800" dirty="0">
                <a:latin typeface="Calibri" charset="0"/>
                <a:ea typeface="標楷體" charset="-120"/>
                <a:hlinkClick r:id="rId13"/>
              </a:rPr>
              <a:t>https://tinyurl.com/aintpupython101</a:t>
            </a:r>
            <a:endParaRPr lang="en-US" sz="1800" dirty="0"/>
          </a:p>
          <a:p>
            <a:endParaRPr lang="en-US" altLang="zh-TW" sz="1800" dirty="0">
              <a:latin typeface="Calibri" charset="0"/>
              <a:ea typeface="標楷體" charset="-120"/>
            </a:endParaRPr>
          </a:p>
          <a:p>
            <a:endParaRPr lang="en-US" sz="1800" dirty="0"/>
          </a:p>
          <a:p>
            <a:endParaRPr lang="zh-TW" altLang="en-US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0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accent1"/>
                </a:solidFill>
              </a:rPr>
              <a:t>Python in Google </a:t>
            </a:r>
            <a:r>
              <a:rPr kumimoji="0" lang="en-US" dirty="0" err="1">
                <a:solidFill>
                  <a:schemeClr val="accent1"/>
                </a:solidFill>
              </a:rPr>
              <a:t>Colab</a:t>
            </a:r>
            <a:r>
              <a:rPr kumimoji="0"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4B366-A435-6444-9C16-5F9BE0AD1C35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B1874-BEC8-6341-B12F-E38C11A38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4" y="1235450"/>
            <a:ext cx="9144000" cy="52178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443F5C-54F1-524C-8118-1FDC887FDEB2}"/>
              </a:ext>
            </a:extLst>
          </p:cNvPr>
          <p:cNvSpPr/>
          <p:nvPr/>
        </p:nvSpPr>
        <p:spPr>
          <a:xfrm>
            <a:off x="4820151" y="1844824"/>
            <a:ext cx="42883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6000" b="1" dirty="0">
                <a:solidFill>
                  <a:srgbClr val="FF0000"/>
                </a:solidFill>
              </a:rPr>
              <a:t>Python101 </a:t>
            </a:r>
          </a:p>
          <a:p>
            <a:r>
              <a:rPr kumimoji="0" lang="en-US" sz="6000" b="1" dirty="0">
                <a:solidFill>
                  <a:srgbClr val="FF0000"/>
                </a:solidFill>
              </a:rPr>
              <a:t>Pandas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91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18321</TotalTime>
  <Words>6016</Words>
  <Application>Microsoft Macintosh PowerPoint</Application>
  <PresentationFormat>On-screen Show (4:3)</PresentationFormat>
  <Paragraphs>678</Paragraphs>
  <Slides>88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9" baseType="lpstr">
      <vt:lpstr>DFKai-SB</vt:lpstr>
      <vt:lpstr>DFKai-SB</vt:lpstr>
      <vt:lpstr>新細明體</vt:lpstr>
      <vt:lpstr>新細明體</vt:lpstr>
      <vt:lpstr>Arial</vt:lpstr>
      <vt:lpstr>Calibri</vt:lpstr>
      <vt:lpstr>Courier</vt:lpstr>
      <vt:lpstr>Courier New</vt:lpstr>
      <vt:lpstr>Mangal</vt:lpstr>
      <vt:lpstr>Times New Roman</vt:lpstr>
      <vt:lpstr>Office 佈景主題</vt:lpstr>
      <vt:lpstr>大數據分析 (Big Data Analysis)</vt:lpstr>
      <vt:lpstr>PowerPoint Presentation</vt:lpstr>
      <vt:lpstr>PowerPoint Presentation</vt:lpstr>
      <vt:lpstr>PowerPoint Presentation</vt:lpstr>
      <vt:lpstr>Quantitative  Big Data Analysis with  Pandas in Python</vt:lpstr>
      <vt:lpstr>Outline</vt:lpstr>
      <vt:lpstr>The Quant Finance PyData Stack</vt:lpstr>
      <vt:lpstr>PowerPoint Presentation</vt:lpstr>
      <vt:lpstr>PowerPoint Presentation</vt:lpstr>
      <vt:lpstr>Python Pandas</vt:lpstr>
      <vt:lpstr>pandas</vt:lpstr>
      <vt:lpstr>pandas Python Data Analysis Library providing high-performance, easy-to-use  data structures and data analysis tools  for the Python programming language.</vt:lpstr>
      <vt:lpstr>pandas Ecosystem</vt:lpstr>
      <vt:lpstr>pandas-datareader</vt:lpstr>
      <vt:lpstr>Quandl</vt:lpstr>
      <vt:lpstr>PyDatastream</vt:lpstr>
      <vt:lpstr>pandasSDMX</vt:lpstr>
      <vt:lpstr>Fred API</vt:lpstr>
      <vt:lpstr>pandas: powerful Python data analysis toolkit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Yves Hilpisch (2018),  Python for Finance: Mastering Data-Driven Finance, O'Reilly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Yahoo Finance Symbols:  AAPL Apple Inc. (AAPL)</vt:lpstr>
      <vt:lpstr>Apple Inc. (AAPL) -NasdaqGS</vt:lpstr>
      <vt:lpstr>Yahoo Finance Charts: Apple Inc. (AAPL)</vt:lpstr>
      <vt:lpstr>Apple Inc. (AAPL) Historical Data </vt:lpstr>
      <vt:lpstr>Yahoo Finance Historical Prices Apple Inc. (AAPL) </vt:lpstr>
      <vt:lpstr>PowerPoint Presentation</vt:lpstr>
      <vt:lpstr>PowerPoint Presentation</vt:lpstr>
      <vt:lpstr>Yahoo Finance Historical Prices</vt:lpstr>
      <vt:lpstr>Yahoo Finance Charts  Alphabet Inc. (GOOG)</vt:lpstr>
      <vt:lpstr>Dow Jones Industrial Average  (^DJI) </vt:lpstr>
      <vt:lpstr>TSEC weighted index (^TWII) - Taiwan</vt:lpstr>
      <vt:lpstr>PowerPoint Presentation</vt:lpstr>
      <vt:lpstr>Yahoo Finance Charts  TSMC (2330.TW)</vt:lpstr>
      <vt:lpstr>Yahoo Finance Charts US Dollar/USDX - Index - Cash (DX-Y.NYB)</vt:lpstr>
      <vt:lpstr>Yahoo Finance Charts USD/TWD (USDTWD=X)</vt:lpstr>
      <vt:lpstr>US Dollar/USDX - Index - Cash  (DX-Y.NYB)</vt:lpstr>
      <vt:lpstr>US Dollar/USDX - Index - Cash  (DX-Y.NYB)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df.loc[start:end]</vt:lpstr>
      <vt:lpstr>import yfinance as yf</vt:lpstr>
      <vt:lpstr>Plotly</vt:lpstr>
      <vt:lpstr>import matplotlib.pyplot as plt  from matplotlib.finance import candlestick_ohlc</vt:lpstr>
      <vt:lpstr>PowerPoint Presentation</vt:lpstr>
      <vt:lpstr>daily_to_weekly</vt:lpstr>
      <vt:lpstr>daily_to_monthly</vt:lpstr>
      <vt:lpstr>TA-Lib: Technical Analysis Library</vt:lpstr>
      <vt:lpstr>Stochastic Oscillator (KD) </vt:lpstr>
      <vt:lpstr>Bollinger Bands</vt:lpstr>
      <vt:lpstr>Bollinger Bands</vt:lpstr>
      <vt:lpstr>Wes McKinney (2017), "Python for Data Analysis: Data Wrangling with Pandas, NumPy, and IPython", 2nd Edition, O'Reilly Media.</vt:lpstr>
      <vt:lpstr>The Quant Finance PyData Stack</vt:lpstr>
      <vt:lpstr>Quantopian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大數據分析 (Big Data Analysis)</dc:title>
  <dc:subject/>
  <dc:creator>myday</dc:creator>
  <cp:keywords>大數據分析, Big Data Analysis</cp:keywords>
  <dc:description>大數據分析 (Big Data Analysis)</dc:description>
  <cp:lastModifiedBy>Microsoft Office User</cp:lastModifiedBy>
  <cp:revision>1066</cp:revision>
  <cp:lastPrinted>2020-10-21T00:41:46Z</cp:lastPrinted>
  <dcterms:created xsi:type="dcterms:W3CDTF">2011-02-14T23:24:00Z</dcterms:created>
  <dcterms:modified xsi:type="dcterms:W3CDTF">2020-10-21T00:42:00Z</dcterms:modified>
  <cp:category/>
</cp:coreProperties>
</file>