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3"/>
  </p:notesMasterIdLst>
  <p:handoutMasterIdLst>
    <p:handoutMasterId r:id="rId104"/>
  </p:handoutMasterIdLst>
  <p:sldIdLst>
    <p:sldId id="2029" r:id="rId2"/>
    <p:sldId id="2994" r:id="rId3"/>
    <p:sldId id="2996" r:id="rId4"/>
    <p:sldId id="2995" r:id="rId5"/>
    <p:sldId id="1408" r:id="rId6"/>
    <p:sldId id="2717" r:id="rId7"/>
    <p:sldId id="2452" r:id="rId8"/>
    <p:sldId id="2382" r:id="rId9"/>
    <p:sldId id="2384" r:id="rId10"/>
    <p:sldId id="936" r:id="rId11"/>
    <p:sldId id="2682" r:id="rId12"/>
    <p:sldId id="2718" r:id="rId13"/>
    <p:sldId id="1781" r:id="rId14"/>
    <p:sldId id="2583" r:id="rId15"/>
    <p:sldId id="2609" r:id="rId16"/>
    <p:sldId id="2611" r:id="rId17"/>
    <p:sldId id="2680" r:id="rId18"/>
    <p:sldId id="1782" r:id="rId19"/>
    <p:sldId id="2612" r:id="rId20"/>
    <p:sldId id="2627" r:id="rId21"/>
    <p:sldId id="2628" r:id="rId22"/>
    <p:sldId id="2629" r:id="rId23"/>
    <p:sldId id="2630" r:id="rId24"/>
    <p:sldId id="2631" r:id="rId25"/>
    <p:sldId id="2632" r:id="rId26"/>
    <p:sldId id="2633" r:id="rId27"/>
    <p:sldId id="2649" r:id="rId28"/>
    <p:sldId id="1784" r:id="rId29"/>
    <p:sldId id="1783" r:id="rId30"/>
    <p:sldId id="2681" r:id="rId31"/>
    <p:sldId id="2636" r:id="rId32"/>
    <p:sldId id="2637" r:id="rId33"/>
    <p:sldId id="2638" r:id="rId34"/>
    <p:sldId id="2639" r:id="rId35"/>
    <p:sldId id="2640" r:id="rId36"/>
    <p:sldId id="2644" r:id="rId37"/>
    <p:sldId id="2645" r:id="rId38"/>
    <p:sldId id="2646" r:id="rId39"/>
    <p:sldId id="2647" r:id="rId40"/>
    <p:sldId id="2648" r:id="rId41"/>
    <p:sldId id="2383" r:id="rId42"/>
    <p:sldId id="2373" r:id="rId43"/>
    <p:sldId id="2389" r:id="rId44"/>
    <p:sldId id="2381" r:id="rId45"/>
    <p:sldId id="2376" r:id="rId46"/>
    <p:sldId id="2378" r:id="rId47"/>
    <p:sldId id="2379" r:id="rId48"/>
    <p:sldId id="2380" r:id="rId49"/>
    <p:sldId id="2387" r:id="rId50"/>
    <p:sldId id="2420" r:id="rId51"/>
    <p:sldId id="2396" r:id="rId52"/>
    <p:sldId id="2397" r:id="rId53"/>
    <p:sldId id="2398" r:id="rId54"/>
    <p:sldId id="2683" r:id="rId55"/>
    <p:sldId id="2399" r:id="rId56"/>
    <p:sldId id="2400" r:id="rId57"/>
    <p:sldId id="2401" r:id="rId58"/>
    <p:sldId id="2402" r:id="rId59"/>
    <p:sldId id="2403" r:id="rId60"/>
    <p:sldId id="2404" r:id="rId61"/>
    <p:sldId id="2405" r:id="rId62"/>
    <p:sldId id="2406" r:id="rId63"/>
    <p:sldId id="2407" r:id="rId64"/>
    <p:sldId id="2408" r:id="rId65"/>
    <p:sldId id="2409" r:id="rId66"/>
    <p:sldId id="2410" r:id="rId67"/>
    <p:sldId id="2411" r:id="rId68"/>
    <p:sldId id="2412" r:id="rId69"/>
    <p:sldId id="2413" r:id="rId70"/>
    <p:sldId id="2414" r:id="rId71"/>
    <p:sldId id="2415" r:id="rId72"/>
    <p:sldId id="2416" r:id="rId73"/>
    <p:sldId id="2417" r:id="rId74"/>
    <p:sldId id="2418" r:id="rId75"/>
    <p:sldId id="2419" r:id="rId76"/>
    <p:sldId id="2449" r:id="rId77"/>
    <p:sldId id="2450" r:id="rId78"/>
    <p:sldId id="2451" r:id="rId79"/>
    <p:sldId id="2486" r:id="rId80"/>
    <p:sldId id="2453" r:id="rId81"/>
    <p:sldId id="2487" r:id="rId82"/>
    <p:sldId id="2488" r:id="rId83"/>
    <p:sldId id="2489" r:id="rId84"/>
    <p:sldId id="2490" r:id="rId85"/>
    <p:sldId id="2491" r:id="rId86"/>
    <p:sldId id="2492" r:id="rId87"/>
    <p:sldId id="2493" r:id="rId88"/>
    <p:sldId id="2494" r:id="rId89"/>
    <p:sldId id="2495" r:id="rId90"/>
    <p:sldId id="2496" r:id="rId91"/>
    <p:sldId id="2497" r:id="rId92"/>
    <p:sldId id="2498" r:id="rId93"/>
    <p:sldId id="2499" r:id="rId94"/>
    <p:sldId id="2500" r:id="rId95"/>
    <p:sldId id="2501" r:id="rId96"/>
    <p:sldId id="2502" r:id="rId97"/>
    <p:sldId id="2503" r:id="rId98"/>
    <p:sldId id="2504" r:id="rId99"/>
    <p:sldId id="2505" r:id="rId100"/>
    <p:sldId id="2722" r:id="rId101"/>
    <p:sldId id="2255" r:id="rId102"/>
  </p:sldIdLst>
  <p:sldSz cx="9144000" cy="6858000" type="screen4x3"/>
  <p:notesSz cx="7315200" cy="96012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1893"/>
    <a:srgbClr val="96969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51" autoAdjust="0"/>
    <p:restoredTop sz="92903"/>
  </p:normalViewPr>
  <p:slideViewPr>
    <p:cSldViewPr>
      <p:cViewPr varScale="1">
        <p:scale>
          <a:sx n="85" d="100"/>
          <a:sy n="85" d="100"/>
        </p:scale>
        <p:origin x="184" y="4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78" y="1444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1368" y="-10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72C0129-022D-401F-A52D-1F9820E15368}" type="datetimeFigureOut">
              <a:rPr lang="zh-TW" altLang="en-US"/>
              <a:pPr>
                <a:defRPr/>
              </a:pPr>
              <a:t>2020/9/30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96E8DF6-B054-4FFE-89D0-5CFE4CCCCF6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2865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398B6CEF-DEA6-4B03-93E6-02F71F0913F2}" type="datetimeFigureOut">
              <a:rPr lang="zh-TW" altLang="en-US"/>
              <a:pPr>
                <a:defRPr/>
              </a:pPr>
              <a:t>2020/9/30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CC37BE81-25FA-464E-A2F0-A651BAE83B6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44363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pythontutor.com/visualize.html" TargetMode="External"/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goo.gl/E6w5ph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python-numpy-tutorial/" TargetMode="External"/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KRqtEUd2Hg4dM2au9bfVQKrxWnWN3O9-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python-numpy-tutorial/" TargetMode="External"/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scipy.org/doc/numpy-dev/user/quickstart.html" TargetMode="External"/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88542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4627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amount = 100</a:t>
            </a:r>
          </a:p>
          <a:p>
            <a:r>
              <a:rPr lang="en-US" sz="12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interest = 10 #10% = 0.01 * 10 </a:t>
            </a:r>
          </a:p>
          <a:p>
            <a:r>
              <a:rPr lang="en-US" sz="12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years = 7</a:t>
            </a:r>
          </a:p>
          <a:p>
            <a:endParaRPr lang="en-US" sz="1200" dirty="0">
              <a:solidFill>
                <a:schemeClr val="accent1"/>
              </a:solidFill>
              <a:latin typeface="Courier" charset="0"/>
              <a:ea typeface="新細明體" charset="-120"/>
            </a:endParaRPr>
          </a:p>
          <a:p>
            <a:r>
              <a:rPr lang="en-US" sz="1200" dirty="0" err="1">
                <a:solidFill>
                  <a:schemeClr val="accent1"/>
                </a:solidFill>
                <a:latin typeface="Courier" charset="0"/>
                <a:ea typeface="新細明體" charset="-120"/>
              </a:rPr>
              <a:t>future_value</a:t>
            </a:r>
            <a:r>
              <a:rPr lang="en-US" sz="12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 = </a:t>
            </a:r>
            <a:r>
              <a:rPr lang="en-US" sz="105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amount * ((1 + (0.01 * interest)) ** years)</a:t>
            </a:r>
          </a:p>
          <a:p>
            <a:r>
              <a:rPr lang="en-US" sz="12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print(round(</a:t>
            </a:r>
            <a:r>
              <a:rPr lang="en-US" sz="1200" dirty="0" err="1">
                <a:solidFill>
                  <a:schemeClr val="accent1"/>
                </a:solidFill>
                <a:latin typeface="Courier" charset="0"/>
                <a:ea typeface="新細明體" charset="-120"/>
              </a:rPr>
              <a:t>future_value</a:t>
            </a:r>
            <a:r>
              <a:rPr lang="en-US" sz="12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, 2))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7461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http://pythontutor.com/visualize.html</a:t>
            </a:r>
            <a:endParaRPr lang="en-US" dirty="0"/>
          </a:p>
          <a:p>
            <a:r>
              <a:rPr lang="en-US" dirty="0">
                <a:hlinkClick r:id="rId4"/>
              </a:rPr>
              <a:t>https://goo.gl/E6w5ph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65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31842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goo.gl</a:t>
            </a:r>
            <a:r>
              <a:rPr lang="en-US" dirty="0"/>
              <a:t>/</a:t>
            </a:r>
            <a:r>
              <a:rPr lang="en-US" dirty="0" err="1"/>
              <a:t>YpxMYo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66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56447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</a:t>
            </a:r>
            <a:r>
              <a:rPr lang="en-US" dirty="0" err="1"/>
              <a:t>i</a:t>
            </a:r>
            <a:r>
              <a:rPr lang="en-US" dirty="0"/>
              <a:t> in range(1,10):</a:t>
            </a:r>
          </a:p>
          <a:p>
            <a:r>
              <a:rPr lang="en-US" dirty="0"/>
              <a:t>    for j in range(1,10):</a:t>
            </a:r>
          </a:p>
          <a:p>
            <a:r>
              <a:rPr lang="en-US" dirty="0"/>
              <a:t>        print(</a:t>
            </a:r>
            <a:r>
              <a:rPr lang="en-US" dirty="0" err="1"/>
              <a:t>i</a:t>
            </a:r>
            <a:r>
              <a:rPr lang="en-US" dirty="0"/>
              <a:t>, ' * ' , j , ' = ', </a:t>
            </a:r>
            <a:r>
              <a:rPr lang="en-US" dirty="0" err="1"/>
              <a:t>i</a:t>
            </a:r>
            <a:r>
              <a:rPr lang="en-US" dirty="0"/>
              <a:t>*j)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922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age = 10</a:t>
            </a:r>
          </a:p>
          <a:p>
            <a:r>
              <a:rPr lang="en-US" dirty="0"/>
              <a:t>while age &lt; 20:</a:t>
            </a:r>
          </a:p>
          <a:p>
            <a:r>
              <a:rPr lang="en-US" dirty="0"/>
              <a:t>    print(age)</a:t>
            </a:r>
          </a:p>
          <a:p>
            <a:r>
              <a:rPr lang="en-US" dirty="0"/>
              <a:t>    age = age + 1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5109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goo.gl</a:t>
            </a:r>
            <a:r>
              <a:rPr lang="en-US" dirty="0"/>
              <a:t>/6K5qUn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40204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#Sets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animals = {'cat', 'dog'}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print('cat' in animals)  # Check if an element is in a set; prints "True"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print('fish' in animals) # prints "False"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animals.add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('fish')      # Add an element to a set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print('fish' in animals) # Prints "True"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len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(animals))      # Number of elements in a set; prints "3"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animals.add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('cat')       # Adding an element that is already in the set does nothing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len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(animals))      # Prints "3"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animals.remove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('cat')    # Remove an element from a set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len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(animals))      # Prints "2”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http://cs231n.github.io/python-numpy-tutorial/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73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24170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with open('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', 'w') as file: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file.write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('Hello World\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nThis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is Python File Input Output')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with open('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', 'r') as file: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text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file.read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print(text)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with open('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', 'a+') as file: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file.write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('\n' + 'New line')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with open('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', 'r') as file: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text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file.read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print(text)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74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5447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with open('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', 'w') as file: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file.write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('Hello World\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nThis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is Python File Input Output')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with open('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', 'r') as file: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text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file.read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print(text)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with open('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', 'a+') as file: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file.write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('\n' + 'New line')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with open('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', 'r') as file: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text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file.read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print(text)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75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03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# coding: utf-8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machinelearningmastery.com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/machine-learning-in-python-step-by-step/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 </a:t>
            </a:r>
            <a:r>
              <a:rPr lang="en-US" dirty="0">
                <a:hlinkClick r:id="rId3"/>
              </a:rPr>
              <a:t>https://colab.research.google.com/drive/1KRqtEUd2Hg4dM2au9bfVQKrxWnWN3O9-</a:t>
            </a:r>
            <a:endParaRPr lang="en-US" dirty="0"/>
          </a:p>
          <a:p>
            <a:endParaRPr lang="en-US" dirty="0"/>
          </a:p>
          <a:p>
            <a:r>
              <a:rPr lang="en-US" altLang="en-US" sz="12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numpy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 as np</a:t>
            </a:r>
          </a:p>
          <a:p>
            <a:r>
              <a:rPr lang="en-US" altLang="en-US" sz="1200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pd</a:t>
            </a:r>
            <a:endParaRPr lang="en-US" altLang="en-US" sz="1200" b="1" dirty="0">
              <a:latin typeface="Courier" charset="0"/>
              <a:ea typeface="標楷體" charset="-120"/>
            </a:endParaRPr>
          </a:p>
          <a:p>
            <a:r>
              <a:rPr lang="en-US" altLang="en-US" sz="1200" b="1" dirty="0">
                <a:latin typeface="Courier" charset="0"/>
                <a:ea typeface="標楷體" charset="-120"/>
              </a:rPr>
              <a:t>%matplotlib inline</a:t>
            </a:r>
          </a:p>
          <a:p>
            <a:r>
              <a:rPr lang="en-US" altLang="en-US" sz="12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matplotlib.pyplot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 as 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plt</a:t>
            </a:r>
            <a:endParaRPr lang="en-US" altLang="en-US" sz="1200" b="1" dirty="0">
              <a:latin typeface="Courier" charset="0"/>
              <a:ea typeface="標楷體" charset="-120"/>
            </a:endParaRPr>
          </a:p>
          <a:p>
            <a:r>
              <a:rPr lang="en-US" altLang="en-US" sz="1200" b="1" dirty="0">
                <a:latin typeface="Courier" charset="0"/>
                <a:ea typeface="標楷體" charset="-120"/>
              </a:rPr>
              <a:t>import seaborn as 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sns</a:t>
            </a:r>
            <a:endParaRPr lang="en-US" altLang="en-US" sz="1200" b="1" dirty="0">
              <a:latin typeface="Courier" charset="0"/>
              <a:ea typeface="標楷體" charset="-120"/>
            </a:endParaRPr>
          </a:p>
          <a:p>
            <a:r>
              <a:rPr lang="en-US" altLang="en-US" sz="1200" b="1" dirty="0">
                <a:latin typeface="Courier" charset="0"/>
                <a:ea typeface="標楷體" charset="-120"/>
              </a:rPr>
              <a:t>from 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pandas.plotting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scatter_matrix</a:t>
            </a:r>
            <a:endParaRPr lang="en-US" altLang="en-US" sz="1200" b="1" dirty="0">
              <a:latin typeface="Courier" charset="0"/>
              <a:ea typeface="標楷體" charset="-120"/>
            </a:endParaRPr>
          </a:p>
          <a:p>
            <a:endParaRPr lang="en-US" altLang="en-US" sz="1200" b="1" dirty="0">
              <a:latin typeface="Courier" charset="0"/>
              <a:ea typeface="標楷體" charset="-120"/>
            </a:endParaRPr>
          </a:p>
          <a:p>
            <a:r>
              <a:rPr lang="en-US" altLang="en-US" sz="1200" b="1" dirty="0">
                <a:latin typeface="Courier" charset="0"/>
                <a:ea typeface="標楷體" charset="-120"/>
              </a:rPr>
              <a:t># Load dataset</a:t>
            </a:r>
          </a:p>
          <a:p>
            <a:r>
              <a:rPr lang="en-US" altLang="en-US" sz="1200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 = "https://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archive.ics.uci.edu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/ml/machine-learning-databases/iris/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iris.data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"</a:t>
            </a:r>
          </a:p>
          <a:p>
            <a:r>
              <a:rPr lang="en-US" altLang="en-US" sz="1200" b="1" dirty="0">
                <a:latin typeface="Courier" charset="0"/>
                <a:ea typeface="標楷體" charset="-120"/>
              </a:rPr>
              <a:t>names = ['sepal-length', 'sepal-width', 'petal-length', 'petal-width', 'class']</a:t>
            </a:r>
          </a:p>
          <a:p>
            <a:r>
              <a:rPr lang="en-US" altLang="en-US" sz="12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pd.read_csv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, names=names)</a:t>
            </a:r>
          </a:p>
          <a:p>
            <a:endParaRPr lang="en-US" altLang="en-US" sz="1200" b="1" dirty="0">
              <a:latin typeface="Courier" charset="0"/>
              <a:ea typeface="標楷體" charset="-120"/>
            </a:endParaRPr>
          </a:p>
          <a:p>
            <a:r>
              <a:rPr lang="en-US" altLang="en-US" sz="12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df.head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(10))</a:t>
            </a:r>
          </a:p>
          <a:p>
            <a:r>
              <a:rPr lang="en-US" altLang="en-US" sz="12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df.tail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(10))</a:t>
            </a:r>
          </a:p>
          <a:p>
            <a:r>
              <a:rPr lang="en-US" altLang="en-US" sz="12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df.describe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())</a:t>
            </a:r>
          </a:p>
          <a:p>
            <a:r>
              <a:rPr lang="en-US" altLang="en-US" sz="12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df.info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())</a:t>
            </a:r>
          </a:p>
          <a:p>
            <a:r>
              <a:rPr lang="en-US" altLang="en-US" sz="12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df.shape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sz="12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df.groupby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('class').size())</a:t>
            </a:r>
          </a:p>
          <a:p>
            <a:endParaRPr lang="en-US" altLang="en-US" sz="1200" b="1" dirty="0">
              <a:latin typeface="Courier" charset="0"/>
              <a:ea typeface="標楷體" charset="-120"/>
            </a:endParaRPr>
          </a:p>
          <a:p>
            <a:r>
              <a:rPr lang="en-US" altLang="en-US" sz="1200" b="1" dirty="0" err="1">
                <a:latin typeface="Courier" charset="0"/>
                <a:ea typeface="標楷體" charset="-120"/>
              </a:rPr>
              <a:t>plt.rcParams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["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figure.figsize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"] = (10,8)</a:t>
            </a:r>
          </a:p>
          <a:p>
            <a:r>
              <a:rPr lang="en-US" altLang="en-US" sz="1200" b="1" dirty="0" err="1">
                <a:latin typeface="Courier" charset="0"/>
                <a:ea typeface="標楷體" charset="-120"/>
              </a:rPr>
              <a:t>df.plot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(kind='box', subplots=True, layout=(2,2), 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sharex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=False, 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sharey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=False)</a:t>
            </a:r>
          </a:p>
          <a:p>
            <a:r>
              <a:rPr lang="en-US" altLang="en-US" sz="1200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()</a:t>
            </a:r>
          </a:p>
          <a:p>
            <a:endParaRPr lang="en-US" altLang="en-US" sz="1200" b="1" dirty="0">
              <a:latin typeface="Courier" charset="0"/>
              <a:ea typeface="標楷體" charset="-120"/>
            </a:endParaRPr>
          </a:p>
          <a:p>
            <a:r>
              <a:rPr lang="en-US" altLang="en-US" sz="1200" b="1" dirty="0" err="1">
                <a:latin typeface="Courier" charset="0"/>
                <a:ea typeface="標楷體" charset="-120"/>
              </a:rPr>
              <a:t>df.hist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()</a:t>
            </a:r>
          </a:p>
          <a:p>
            <a:r>
              <a:rPr lang="en-US" altLang="en-US" sz="1200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()</a:t>
            </a:r>
          </a:p>
          <a:p>
            <a:endParaRPr lang="en-US" altLang="en-US" sz="1200" b="1" dirty="0">
              <a:latin typeface="Courier" charset="0"/>
              <a:ea typeface="標楷體" charset="-120"/>
            </a:endParaRPr>
          </a:p>
          <a:p>
            <a:r>
              <a:rPr lang="en-US" altLang="en-US" sz="1200" b="1" dirty="0" err="1">
                <a:latin typeface="Courier" charset="0"/>
                <a:ea typeface="標楷體" charset="-120"/>
              </a:rPr>
              <a:t>scatter_matrix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sz="1200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()</a:t>
            </a:r>
          </a:p>
          <a:p>
            <a:endParaRPr lang="en-US" altLang="en-US" sz="1200" b="1" dirty="0">
              <a:latin typeface="Courier" charset="0"/>
              <a:ea typeface="標楷體" charset="-120"/>
            </a:endParaRPr>
          </a:p>
          <a:p>
            <a:r>
              <a:rPr lang="en-US" altLang="en-US" sz="1200" b="1" dirty="0" err="1">
                <a:latin typeface="Courier" charset="0"/>
                <a:ea typeface="標楷體" charset="-120"/>
              </a:rPr>
              <a:t>sns.pairplot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, hue="class", size=2)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12646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 pip3 install </a:t>
            </a:r>
            <a:r>
              <a:rPr lang="en-US" dirty="0" err="1"/>
              <a:t>numpy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 pip install </a:t>
            </a:r>
            <a:r>
              <a:rPr lang="en-US" dirty="0" err="1"/>
              <a:t>numpy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 </a:t>
            </a:r>
            <a:r>
              <a:rPr lang="en-US" dirty="0" err="1"/>
              <a:t>sudo</a:t>
            </a:r>
            <a:r>
              <a:rPr lang="en-US" dirty="0"/>
              <a:t> pip3 install </a:t>
            </a:r>
            <a:r>
              <a:rPr lang="en-US" dirty="0" err="1"/>
              <a:t>numpy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altLang="en-US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82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74056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import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as np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np.zeros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((2,2))  # Create an array of all zeros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print(a)             # Prints "[[ 0.  0.]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#          [ 0.  0.]]"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b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((1,2))   # Create an array of all ones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print(b)             # Prints "[[ 1.  1.]]"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c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np.full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((2,2), 7) # Create a constant array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print(c)              # Prints "[[ 7.  7.]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#          [ 7.  7.]]"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np.eye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(2)        # Create a 2x2 identity matrix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print(d)             # Prints "[[ 1.  0.]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#          [ 0.  1.]]"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e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np.random.random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((2,2)) # Create an array filled with random values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print(e)                    # Might print "[[ 0.91940167  0.08143941]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      #               [ 0.68744134  0.87236687]]”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http://cs231n.github.io/python-numpy-tutorial/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85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24354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Tutorial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Source: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  <a:hlinkClick r:id="rId3"/>
              </a:rPr>
              <a:t>https://docs.scipy.org/doc/numpy-dev/user/quickstart.html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[1]:</a:t>
            </a:r>
          </a:p>
          <a:p>
            <a:pPr latinLnBrk="1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import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np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np.arange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(15).reshape(3, 5)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Out[1]: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array([[ 0,  1,  2,  3,  4],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[ 5,  6,  7,  8,  9],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[10, 11, 12, 13, 14]])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[2]: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a.shape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(3, 5)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[3]: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a.ndim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Out[3]: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2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[4]: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a.dtype.name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Out[4]: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'int64'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[5]: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a.itemsize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Out[5]: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8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[6]: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a.size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Out[6]: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15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[7]: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type(a)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Out[7]:</a:t>
            </a:r>
          </a:p>
          <a:p>
            <a:pPr fontAlgn="base"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numpy.ndarray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[8]: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b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np.array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([1, 2, 3])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[9]: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b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Out[9]: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array([1, 2, 3])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[10]: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type(b)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Out[10]:</a:t>
            </a:r>
          </a:p>
          <a:p>
            <a:pPr fontAlgn="base"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numpy.ndarray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87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80953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kumimoji="1" lang="en-US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sz="12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pt-BR" sz="12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([[0, 1, 2, 3], [10, 11, 12, 13], </a:t>
            </a:r>
            <a:b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[20, 21, 22, 23]])</a:t>
            </a:r>
          </a:p>
          <a:p>
            <a:pPr algn="l"/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</a:t>
            </a:r>
            <a:endParaRPr kumimoji="1" lang="en-US" sz="1200" dirty="0">
              <a:latin typeface="Courier" charset="0"/>
              <a:ea typeface="標楷體" charset="-12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93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7568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0365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print("hello, world")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0204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en-US" sz="12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from platform import </a:t>
            </a:r>
            <a:r>
              <a:rPr lang="en-US" altLang="en-US" sz="1200" dirty="0" err="1">
                <a:solidFill>
                  <a:srgbClr val="4F81BD"/>
                </a:solidFill>
                <a:latin typeface="Courier" charset="0"/>
                <a:ea typeface="新細明體" charset="-120"/>
              </a:rPr>
              <a:t>python_version</a:t>
            </a:r>
            <a:endParaRPr lang="en-US" altLang="en-US" sz="1200" dirty="0">
              <a:solidFill>
                <a:srgbClr val="4F81BD"/>
              </a:solidFill>
              <a:latin typeface="Courier" charset="0"/>
              <a:ea typeface="新細明體" charset="-120"/>
            </a:endParaRPr>
          </a:p>
          <a:p>
            <a:pPr algn="l"/>
            <a:r>
              <a:rPr lang="en-US" altLang="en-US" sz="12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print("Python Version:", </a:t>
            </a:r>
            <a:r>
              <a:rPr lang="en-US" altLang="en-US" sz="1200" dirty="0" err="1">
                <a:solidFill>
                  <a:srgbClr val="4F81BD"/>
                </a:solidFill>
                <a:latin typeface="Courier" charset="0"/>
                <a:ea typeface="新細明體" charset="-120"/>
              </a:rPr>
              <a:t>python_version</a:t>
            </a:r>
            <a:r>
              <a:rPr lang="en-US" altLang="en-US" sz="12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())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0496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print("Hello World")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print("Hello World\</a:t>
            </a:r>
            <a:r>
              <a:rPr lang="en-US" altLang="en-US" dirty="0" err="1">
                <a:solidFill>
                  <a:srgbClr val="4F81BD"/>
                </a:solidFill>
                <a:latin typeface="Courier" charset="0"/>
              </a:rPr>
              <a:t>nThis</a:t>
            </a: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 is a message")</a:t>
            </a:r>
          </a:p>
          <a:p>
            <a:pPr eaLnBrk="1" hangingPunct="1"/>
            <a:endParaRPr lang="fr-FR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fr-FR" altLang="en-US" dirty="0">
                <a:solidFill>
                  <a:srgbClr val="4F81BD"/>
                </a:solidFill>
                <a:latin typeface="Courier" charset="0"/>
              </a:rPr>
              <a:t>x = 3</a:t>
            </a:r>
          </a:p>
          <a:p>
            <a:pPr eaLnBrk="1" hangingPunct="1"/>
            <a:r>
              <a:rPr lang="fr-FR" altLang="en-US" dirty="0" err="1">
                <a:solidFill>
                  <a:srgbClr val="4F81BD"/>
                </a:solidFill>
                <a:latin typeface="Courier" charset="0"/>
              </a:rPr>
              <a:t>print</a:t>
            </a:r>
            <a:r>
              <a:rPr lang="fr-FR" altLang="en-US" dirty="0">
                <a:solidFill>
                  <a:srgbClr val="4F81BD"/>
                </a:solidFill>
                <a:latin typeface="Courier" charset="0"/>
              </a:rPr>
              <a:t>(x)</a:t>
            </a:r>
          </a:p>
          <a:p>
            <a:pPr eaLnBrk="1" hangingPunct="1"/>
            <a:endParaRPr lang="fr-FR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x = 2</a:t>
            </a: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y = 3</a:t>
            </a: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print(x, ' ', y)</a:t>
            </a: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name = input("Enter a name: ")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x = </a:t>
            </a:r>
            <a:r>
              <a:rPr lang="en-US" altLang="en-US" dirty="0" err="1">
                <a:solidFill>
                  <a:srgbClr val="4F81BD"/>
                </a:solidFill>
                <a:latin typeface="Courier" charset="0"/>
              </a:rPr>
              <a:t>int</a:t>
            </a: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(input("What is x? "))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x = float(input("Write a number "))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6896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print("Hello World")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print("Hello World\</a:t>
            </a:r>
            <a:r>
              <a:rPr lang="en-US" altLang="en-US" dirty="0" err="1">
                <a:solidFill>
                  <a:srgbClr val="4F81BD"/>
                </a:solidFill>
                <a:latin typeface="Courier" charset="0"/>
              </a:rPr>
              <a:t>nThis</a:t>
            </a: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 is a message")</a:t>
            </a:r>
          </a:p>
          <a:p>
            <a:pPr eaLnBrk="1" hangingPunct="1"/>
            <a:endParaRPr lang="fr-FR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fr-FR" altLang="en-US" dirty="0">
                <a:solidFill>
                  <a:srgbClr val="4F81BD"/>
                </a:solidFill>
                <a:latin typeface="Courier" charset="0"/>
              </a:rPr>
              <a:t>x = 3</a:t>
            </a:r>
          </a:p>
          <a:p>
            <a:pPr eaLnBrk="1" hangingPunct="1"/>
            <a:r>
              <a:rPr lang="fr-FR" altLang="en-US" dirty="0" err="1">
                <a:solidFill>
                  <a:srgbClr val="4F81BD"/>
                </a:solidFill>
                <a:latin typeface="Courier" charset="0"/>
              </a:rPr>
              <a:t>print</a:t>
            </a:r>
            <a:r>
              <a:rPr lang="fr-FR" altLang="en-US" dirty="0">
                <a:solidFill>
                  <a:srgbClr val="4F81BD"/>
                </a:solidFill>
                <a:latin typeface="Courier" charset="0"/>
              </a:rPr>
              <a:t>(x)</a:t>
            </a:r>
          </a:p>
          <a:p>
            <a:pPr eaLnBrk="1" hangingPunct="1"/>
            <a:endParaRPr lang="fr-FR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x = 2</a:t>
            </a: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y = 3</a:t>
            </a: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print(x, ' ', y)</a:t>
            </a: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name = input("Enter a name: ")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x = </a:t>
            </a:r>
            <a:r>
              <a:rPr lang="en-US" altLang="en-US" dirty="0" err="1">
                <a:solidFill>
                  <a:srgbClr val="4F81BD"/>
                </a:solidFill>
                <a:latin typeface="Courier" charset="0"/>
              </a:rPr>
              <a:t>int</a:t>
            </a: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(input("What is x? "))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x = float(input("Write a number "))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3052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1200" dirty="0" err="1">
                <a:solidFill>
                  <a:srgbClr val="4F81BD"/>
                </a:solidFill>
                <a:latin typeface="Courier" charset="0"/>
              </a:rPr>
              <a:t>height_cm</a:t>
            </a:r>
            <a:r>
              <a:rPr lang="en-US" altLang="en-US" sz="1200" dirty="0">
                <a:solidFill>
                  <a:srgbClr val="4F81BD"/>
                </a:solidFill>
                <a:latin typeface="Courier" charset="0"/>
              </a:rPr>
              <a:t> = float(input("Enter your height in cm: "))</a:t>
            </a:r>
          </a:p>
          <a:p>
            <a:pPr eaLnBrk="1" hangingPunct="1"/>
            <a:r>
              <a:rPr lang="en-US" altLang="en-US" sz="1200" dirty="0" err="1">
                <a:solidFill>
                  <a:srgbClr val="4F81BD"/>
                </a:solidFill>
                <a:latin typeface="Courier" charset="0"/>
              </a:rPr>
              <a:t>weight_kg</a:t>
            </a:r>
            <a:r>
              <a:rPr lang="en-US" altLang="en-US" sz="1200" dirty="0">
                <a:solidFill>
                  <a:srgbClr val="4F81BD"/>
                </a:solidFill>
                <a:latin typeface="Courier" charset="0"/>
              </a:rPr>
              <a:t> = float(input("Enter your weight in kg: "))</a:t>
            </a:r>
          </a:p>
          <a:p>
            <a:pPr eaLnBrk="1" hangingPunct="1"/>
            <a:endParaRPr lang="en-US" altLang="en-US" sz="1600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en-US" altLang="en-US" sz="1600" dirty="0" err="1">
                <a:solidFill>
                  <a:srgbClr val="4F81BD"/>
                </a:solidFill>
                <a:latin typeface="Courier" charset="0"/>
              </a:rPr>
              <a:t>height_m</a:t>
            </a:r>
            <a:r>
              <a:rPr lang="en-US" altLang="en-US" sz="1600" dirty="0">
                <a:solidFill>
                  <a:srgbClr val="4F81BD"/>
                </a:solidFill>
                <a:latin typeface="Courier" charset="0"/>
              </a:rPr>
              <a:t> = </a:t>
            </a:r>
            <a:r>
              <a:rPr lang="en-US" altLang="en-US" sz="1600" dirty="0" err="1">
                <a:solidFill>
                  <a:srgbClr val="4F81BD"/>
                </a:solidFill>
                <a:latin typeface="Courier" charset="0"/>
              </a:rPr>
              <a:t>height_cm</a:t>
            </a:r>
            <a:r>
              <a:rPr lang="en-US" altLang="en-US" sz="1600" dirty="0">
                <a:solidFill>
                  <a:srgbClr val="4F81BD"/>
                </a:solidFill>
                <a:latin typeface="Courier" charset="0"/>
              </a:rPr>
              <a:t>/100</a:t>
            </a:r>
          </a:p>
          <a:p>
            <a:pPr eaLnBrk="1" hangingPunct="1"/>
            <a:r>
              <a:rPr lang="en-US" altLang="en-US" sz="1600" dirty="0">
                <a:solidFill>
                  <a:srgbClr val="4F81BD"/>
                </a:solidFill>
                <a:latin typeface="Courier" charset="0"/>
              </a:rPr>
              <a:t>BMI = (</a:t>
            </a:r>
            <a:r>
              <a:rPr lang="en-US" altLang="en-US" sz="1600" dirty="0" err="1">
                <a:solidFill>
                  <a:srgbClr val="4F81BD"/>
                </a:solidFill>
                <a:latin typeface="Courier" charset="0"/>
              </a:rPr>
              <a:t>weight_kg</a:t>
            </a:r>
            <a:r>
              <a:rPr lang="en-US" altLang="en-US" sz="1600" dirty="0">
                <a:solidFill>
                  <a:srgbClr val="4F81BD"/>
                </a:solidFill>
                <a:latin typeface="Courier" charset="0"/>
              </a:rPr>
              <a:t>/(</a:t>
            </a:r>
            <a:r>
              <a:rPr lang="en-US" altLang="en-US" sz="1600" dirty="0" err="1">
                <a:solidFill>
                  <a:srgbClr val="4F81BD"/>
                </a:solidFill>
                <a:latin typeface="Courier" charset="0"/>
              </a:rPr>
              <a:t>height_m</a:t>
            </a:r>
            <a:r>
              <a:rPr lang="en-US" altLang="en-US" sz="1600" dirty="0">
                <a:solidFill>
                  <a:srgbClr val="4F81BD"/>
                </a:solidFill>
                <a:latin typeface="Courier" charset="0"/>
              </a:rPr>
              <a:t>**2))</a:t>
            </a:r>
          </a:p>
          <a:p>
            <a:pPr eaLnBrk="1" hangingPunct="1"/>
            <a:endParaRPr lang="en-US" altLang="en-US" sz="1600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en-US" altLang="en-US" sz="1600" dirty="0">
                <a:solidFill>
                  <a:srgbClr val="4F81BD"/>
                </a:solidFill>
                <a:latin typeface="Courier" charset="0"/>
              </a:rPr>
              <a:t>print("Your BMI is: " + </a:t>
            </a:r>
            <a:r>
              <a:rPr lang="en-US" altLang="en-US" sz="1600" dirty="0" err="1">
                <a:solidFill>
                  <a:srgbClr val="4F81BD"/>
                </a:solidFill>
                <a:latin typeface="Courier" charset="0"/>
              </a:rPr>
              <a:t>str</a:t>
            </a:r>
            <a:r>
              <a:rPr lang="en-US" altLang="en-US" sz="1600" dirty="0">
                <a:solidFill>
                  <a:srgbClr val="4F81BD"/>
                </a:solidFill>
                <a:latin typeface="Courier" charset="0"/>
              </a:rPr>
              <a:t>(round(BMI,1)))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9791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5289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標楷體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174DE-7399-4FAF-8713-5B9736F2F8B2}" type="datetime1">
              <a:rPr lang="zh-TW" altLang="en-US"/>
              <a:pPr>
                <a:defRPr/>
              </a:pPr>
              <a:t>2020/9/30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987675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2B402-6D6A-4C9A-A75A-FDAD2E780D6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6387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B8974-7798-42B3-A1B4-27D4BF8EA247}" type="datetime1">
              <a:rPr lang="zh-TW" altLang="en-US"/>
              <a:pPr>
                <a:defRPr/>
              </a:pPr>
              <a:t>2020/9/30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CEEE9-7387-4C83-BCC0-B99AD344B48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086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9D65A-E779-4EBC-8F20-05FD1E789EF8}" type="datetime1">
              <a:rPr lang="zh-TW" altLang="en-US"/>
              <a:pPr>
                <a:defRPr/>
              </a:pPr>
              <a:t>2020/9/30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180FC-6B0B-4AD0-8BCE-15C0005B9CF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5692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Calibri" pitchFamily="34" charset="0"/>
                <a:ea typeface="標楷體" pitchFamily="65" charset="-120"/>
              </a:defRPr>
            </a:lvl1pPr>
            <a:lvl2pPr>
              <a:defRPr baseline="0">
                <a:latin typeface="Calibri" pitchFamily="34" charset="0"/>
                <a:ea typeface="標楷體" pitchFamily="65" charset="-120"/>
              </a:defRPr>
            </a:lvl2pPr>
            <a:lvl3pPr>
              <a:defRPr baseline="0">
                <a:latin typeface="Calibri" pitchFamily="34" charset="0"/>
                <a:ea typeface="標楷體" pitchFamily="65" charset="-120"/>
              </a:defRPr>
            </a:lvl3pPr>
            <a:lvl4pPr>
              <a:defRPr baseline="0">
                <a:latin typeface="Calibri" pitchFamily="34" charset="0"/>
                <a:ea typeface="標楷體" pitchFamily="65" charset="-120"/>
              </a:defRPr>
            </a:lvl4pPr>
            <a:lvl5pPr>
              <a:defRPr baseline="0">
                <a:latin typeface="Calibri" pitchFamily="34" charset="0"/>
                <a:ea typeface="標楷體" pitchFamily="65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A8117-F5CA-49B3-9AE8-B66B796AEA97}" type="datetime1">
              <a:rPr lang="zh-TW" altLang="en-US"/>
              <a:pPr>
                <a:defRPr/>
              </a:pPr>
              <a:t>2020/9/30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C9E75-97FD-45D9-8ED3-955348887BB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070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01D57-3C38-485F-A5BA-38A4154D1BBF}" type="datetime1">
              <a:rPr lang="zh-TW" altLang="en-US"/>
              <a:pPr>
                <a:defRPr/>
              </a:pPr>
              <a:t>2020/9/30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24E28-1ACB-44F7-99BA-BF1B88651E9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52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77019-D080-4302-A620-8874F806370A}" type="datetime1">
              <a:rPr lang="zh-TW" altLang="en-US"/>
              <a:pPr>
                <a:defRPr/>
              </a:pPr>
              <a:t>2020/9/30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A9801-FC0E-4D88-8A6C-29F1315C865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9223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5603B-203C-40CF-AAE0-1F27196C21BF}" type="datetime1">
              <a:rPr lang="zh-TW" altLang="en-US"/>
              <a:pPr>
                <a:defRPr/>
              </a:pPr>
              <a:t>2020/9/30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7CFAE-FA54-4E36-B923-24FFDDA53C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694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7DD28-F6B9-4809-9190-7B5EF78560CB}" type="datetime1">
              <a:rPr lang="zh-TW" altLang="en-US"/>
              <a:pPr>
                <a:defRPr/>
              </a:pPr>
              <a:t>2020/9/30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02B54-F380-403C-8C88-31ABACEBE62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8518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7CADA-511E-469A-AB85-F561DD59866F}" type="datetime1">
              <a:rPr lang="zh-TW" altLang="en-US"/>
              <a:pPr>
                <a:defRPr/>
              </a:pPr>
              <a:t>2020/9/30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2FA49-737E-41E5-B3D8-A9D9B250719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5003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43870-5F10-4D76-8D8B-89AAD8A00E82}" type="datetime1">
              <a:rPr lang="zh-TW" altLang="en-US"/>
              <a:pPr>
                <a:defRPr/>
              </a:pPr>
              <a:t>2020/9/30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14FB1-0410-4AE1-B822-F1FE73B2D14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169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351BE-0651-4439-A96D-A8AF55668BF6}" type="datetime1">
              <a:rPr lang="zh-TW" altLang="en-US"/>
              <a:pPr>
                <a:defRPr/>
              </a:pPr>
              <a:t>2020/9/30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D47A4-EEE4-40D9-B3F4-E20BDA7A7E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358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CBE6FA7-69AA-4937-824A-EE5F3C7CC30D}" type="datetime1">
              <a:rPr lang="zh-TW" altLang="en-US"/>
              <a:pPr>
                <a:defRPr/>
              </a:pPr>
              <a:t>2020/9/30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5A37E67-E9F5-4A38-925D-82CDC951CBA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2" r:id="rId1"/>
    <p:sldLayoutId id="2147484413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08" r:id="rId8"/>
    <p:sldLayoutId id="2147484409" r:id="rId9"/>
    <p:sldLayoutId id="2147484410" r:id="rId10"/>
    <p:sldLayoutId id="214748441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mail.im.tku.edu.tw/~myday/" TargetMode="External"/><Relationship Id="rId13" Type="http://schemas.openxmlformats.org/officeDocument/2006/relationships/image" Target="../media/image4.tiff"/><Relationship Id="rId3" Type="http://schemas.openxmlformats.org/officeDocument/2006/relationships/hyperlink" Target="https://web.ntpu.edu.tw/~myday/" TargetMode="External"/><Relationship Id="rId7" Type="http://schemas.openxmlformats.org/officeDocument/2006/relationships/hyperlink" Target="http://www.mis.ntpu.edu.tw/" TargetMode="External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tpu.edu.tw/" TargetMode="External"/><Relationship Id="rId11" Type="http://schemas.openxmlformats.org/officeDocument/2006/relationships/image" Target="../media/image2.jpg"/><Relationship Id="rId5" Type="http://schemas.openxmlformats.org/officeDocument/2006/relationships/hyperlink" Target="http://www.mis.ntpu.edu.tw/en/" TargetMode="External"/><Relationship Id="rId10" Type="http://schemas.openxmlformats.org/officeDocument/2006/relationships/image" Target="../media/image1.jpeg"/><Relationship Id="rId4" Type="http://schemas.openxmlformats.org/officeDocument/2006/relationships/hyperlink" Target="https://web.ntpu.edu.tw/~myday/cindex.htm" TargetMode="External"/><Relationship Id="rId9" Type="http://schemas.openxmlformats.org/officeDocument/2006/relationships/hyperlink" Target="https://web.ntpu.edu.tw/~myday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notebooks/welcome.ipynb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umpy.org/" TargetMode="External"/><Relationship Id="rId3" Type="http://schemas.openxmlformats.org/officeDocument/2006/relationships/hyperlink" Target="https://github.com/TiesdeKok/LearnPythonforResearch" TargetMode="External"/><Relationship Id="rId7" Type="http://schemas.openxmlformats.org/officeDocument/2006/relationships/hyperlink" Target="http://pythonprogramminglanguage.com/" TargetMode="External"/><Relationship Id="rId12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github.com/wesm/pydata-book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ython.org/" TargetMode="External"/><Relationship Id="rId11" Type="http://schemas.openxmlformats.org/officeDocument/2006/relationships/hyperlink" Target="https://machinelearningmastery.com/machine-learning-in-python-step-by-step/" TargetMode="External"/><Relationship Id="rId5" Type="http://schemas.openxmlformats.org/officeDocument/2006/relationships/hyperlink" Target="https://pythonprogramming.net/" TargetMode="External"/><Relationship Id="rId10" Type="http://schemas.openxmlformats.org/officeDocument/2006/relationships/hyperlink" Target="https://www.youtube.com/playlist?list=PL5-da3qGB5ICeMbQuqbbCOQWcS6OYBr5A" TargetMode="External"/><Relationship Id="rId4" Type="http://schemas.openxmlformats.org/officeDocument/2006/relationships/hyperlink" Target="https://www.udemy.com/pythonforbeginnersintro/" TargetMode="External"/><Relationship Id="rId9" Type="http://schemas.openxmlformats.org/officeDocument/2006/relationships/hyperlink" Target="http://pandas.pydata.org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matplotlib.org/" TargetMode="External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pandas.pydata.org/" TargetMode="External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hyperlink" Target="https://archive.ics.uci.edu/ml/machine-learning-databases/iris/iris.dat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KRqtEUd2Hg4dM2au9bfVQKrxWnWN3O9-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KRqtEUd2Hg4dM2au9bfVQKrxWnWN3O9-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aconda.com/download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pythonfiddle.com/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pythonprogramminglanguage.com/text-input-and-output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://pythonprogramminglanguage.com/text-input-and-output/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pythonprogramminglanguage.com/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3resource.com/python-exercises/python-basic-exercise-39.php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w3resource.com/python-exercises/python-basic-exercise-39.php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resource.com/python-exercises/python-basic-exercise-39.php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pythonprogramminglanguage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pythonprogramminglanguage.com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oo.gl/E6w5ph" TargetMode="External"/><Relationship Id="rId5" Type="http://schemas.openxmlformats.org/officeDocument/2006/relationships/hyperlink" Target="http://pythontutor.com/visualize.html" TargetMode="External"/><Relationship Id="rId4" Type="http://schemas.openxmlformats.org/officeDocument/2006/relationships/image" Target="../media/image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pythonprogramminglanguage.com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pythonprogramminglanguage.com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python.trinket.io/learn-python-part-8-loops#/while-loops/about-while-loops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pythonprogramminglanguage.com/dictionary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tif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python-numpy-tutorial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iesdeKok/LearnPythonforResearch/blob/master/0_python_basics.ipynb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iesdeKok/LearnPythonforResearch/blob/master/0_python_basics.ipynb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6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://www.numpy.org/" TargetMode="Externa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hyperlink" Target="http://cs231n.github.io/python-numpy-tutorial/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scipy.org/doc/numpy-dev/user/quickstart.html" TargetMode="External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cs.scipy.org/doc/numpy-dev/user/quickstart.html" TargetMode="Externa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afaribooksonline.com/library/view/python-for-data/9781449323592/ch04.html" TargetMode="Externa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faribooksonline.com/library/view/python-for-data/9781449323592/ch04.html" TargetMode="External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faribooksonline.com/library/view/python-for-data/9781449323592/ch04.html" TargetMode="External"/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wesm/pydata-book" TargetMode="External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wesm/pydata-book/blob/2nd-edition/ch04.ipynb" TargetMode="External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標題 1"/>
          <p:cNvSpPr txBox="1">
            <a:spLocks/>
          </p:cNvSpPr>
          <p:nvPr/>
        </p:nvSpPr>
        <p:spPr bwMode="auto">
          <a:xfrm>
            <a:off x="179512" y="1463880"/>
            <a:ext cx="8784976" cy="173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5400" b="1" dirty="0">
                <a:solidFill>
                  <a:srgbClr val="C00000"/>
                </a:solidFill>
                <a:ea typeface="標楷體" pitchFamily="65" charset="-120"/>
              </a:rPr>
              <a:t>Python </a:t>
            </a:r>
            <a:r>
              <a:rPr lang="zh-TW" altLang="en-US" sz="5400" b="1" dirty="0">
                <a:solidFill>
                  <a:srgbClr val="C00000"/>
                </a:solidFill>
                <a:ea typeface="標楷體" pitchFamily="65" charset="-120"/>
              </a:rPr>
              <a:t>大數據分析基礎 </a:t>
            </a:r>
            <a:br>
              <a:rPr lang="en-US" altLang="zh-TW" sz="5400" b="1" dirty="0">
                <a:solidFill>
                  <a:srgbClr val="C00000"/>
                </a:solidFill>
                <a:ea typeface="標楷體" pitchFamily="65" charset="-120"/>
              </a:rPr>
            </a:br>
            <a:r>
              <a:rPr lang="en-US" altLang="zh-TW" sz="3600" b="1" dirty="0">
                <a:solidFill>
                  <a:srgbClr val="C00000"/>
                </a:solidFill>
                <a:ea typeface="標楷體" pitchFamily="65" charset="-120"/>
              </a:rPr>
              <a:t>(Foundations of Big Data Analysis in Python)</a:t>
            </a:r>
          </a:p>
        </p:txBody>
      </p:sp>
      <p:sp>
        <p:nvSpPr>
          <p:cNvPr id="11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xfrm>
            <a:off x="6975475" y="65198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2B16B09-038F-44F4-8EB4-975A60D8103E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13" name="副標題 2"/>
          <p:cNvSpPr txBox="1">
            <a:spLocks/>
          </p:cNvSpPr>
          <p:nvPr/>
        </p:nvSpPr>
        <p:spPr bwMode="auto">
          <a:xfrm>
            <a:off x="468313" y="4275089"/>
            <a:ext cx="8207375" cy="2538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Min-</a:t>
            </a:r>
            <a:r>
              <a:rPr kumimoji="0" lang="en-US" altLang="zh-TW" sz="2400" b="1" dirty="0" err="1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Yuh</a:t>
            </a: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 Day</a:t>
            </a:r>
            <a:endParaRPr kumimoji="0" lang="en-US" altLang="zh-TW" sz="2400" b="1" dirty="0">
              <a:solidFill>
                <a:srgbClr val="898989"/>
              </a:solidFill>
              <a:cs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標楷體" pitchFamily="65" charset="-120"/>
                <a:ea typeface="標楷體" pitchFamily="65" charset="-120"/>
                <a:hlinkClick r:id="rId4"/>
              </a:rPr>
              <a:t>戴敏育</a:t>
            </a:r>
            <a:endParaRPr kumimoji="0" lang="en-US" altLang="zh-TW" sz="2400" b="1" dirty="0"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2400" b="1" dirty="0">
                <a:solidFill>
                  <a:schemeClr val="tx2"/>
                </a:solidFill>
                <a:cs typeface="Calibri" panose="020F0502020204030204" pitchFamily="34" charset="0"/>
              </a:rPr>
              <a:t>Associate Professor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副教授</a:t>
            </a:r>
            <a:endParaRPr kumimoji="0" lang="en-US" altLang="zh-TW" sz="2400" b="1" dirty="0">
              <a:solidFill>
                <a:schemeClr val="tx2"/>
              </a:solidFill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Institute of Information Management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National Taipei University</a:t>
            </a:r>
            <a:endParaRPr kumimoji="0" lang="en-US" altLang="zh-TW" sz="1800" b="1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6"/>
              </a:rPr>
              <a:t>國立臺北大學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 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7"/>
              </a:rPr>
              <a:t>資訊管理研究所</a:t>
            </a:r>
            <a:endParaRPr kumimoji="0" lang="en-US" altLang="zh-TW" sz="2400" b="1" dirty="0">
              <a:solidFill>
                <a:srgbClr val="898989"/>
              </a:solidFill>
              <a:latin typeface="DFKai-SB" panose="03000509000000000000" pitchFamily="49" charset="-120"/>
              <a:ea typeface="DFKai-SB" panose="03000509000000000000" pitchFamily="49" charset="-120"/>
              <a:cs typeface="DFKai-SB" panose="03000509000000000000" pitchFamily="49" charset="-12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kumimoji="0" lang="en-US" altLang="zh-TW" sz="600" b="1" dirty="0">
              <a:solidFill>
                <a:srgbClr val="898989"/>
              </a:solidFill>
              <a:cs typeface="Times New Roman" pitchFamily="18" charset="0"/>
              <a:hlinkClick r:id="rId8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https://web.ntpu.edu.tw/~myday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1200" b="1" dirty="0">
                <a:solidFill>
                  <a:srgbClr val="898989"/>
                </a:solidFill>
                <a:cs typeface="Times New Roman" pitchFamily="18" charset="0"/>
              </a:rPr>
              <a:t>2020-09-30</a:t>
            </a:r>
            <a:endParaRPr kumimoji="0" lang="zh-TW" altLang="en-US" sz="2500" b="1" dirty="0">
              <a:solidFill>
                <a:srgbClr val="898989"/>
              </a:solidFill>
              <a:ea typeface="標楷體" pitchFamily="65" charset="-120"/>
            </a:endParaRPr>
          </a:p>
        </p:txBody>
      </p:sp>
      <p:pic>
        <p:nvPicPr>
          <p:cNvPr id="14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2051050" y="4256311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BFA1A4-AC60-1C47-BA18-7524ED7AAE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2BED8B-FC41-4348-9A46-5D09945BBE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6FCE0F-C2EA-8046-B2DA-92E24A6449F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44408" y="6021288"/>
            <a:ext cx="791692" cy="791692"/>
          </a:xfrm>
          <a:prstGeom prst="rect">
            <a:avLst/>
          </a:prstGeom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id="{A34BDED1-F1F5-204A-B6DA-992C3692A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636" y="71465"/>
            <a:ext cx="6552728" cy="1339425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solidFill>
                  <a:schemeClr val="tx2"/>
                </a:solidFill>
              </a:rPr>
              <a:t>大數據分析</a:t>
            </a:r>
            <a:br>
              <a:rPr lang="zh-TW" altLang="en-US" sz="4800" dirty="0">
                <a:solidFill>
                  <a:schemeClr val="tx2"/>
                </a:solidFill>
              </a:rPr>
            </a:br>
            <a:r>
              <a:rPr lang="en-US" altLang="zh-TW" sz="4800" dirty="0">
                <a:solidFill>
                  <a:schemeClr val="tx2"/>
                </a:solidFill>
              </a:rPr>
              <a:t>(Big Data Analysis)</a:t>
            </a:r>
            <a:endParaRPr lang="en-US" altLang="zh-TW" dirty="0">
              <a:solidFill>
                <a:schemeClr val="tx2"/>
              </a:solidFill>
            </a:endParaRPr>
          </a:p>
        </p:txBody>
      </p:sp>
      <p:sp>
        <p:nvSpPr>
          <p:cNvPr id="12" name="文字方塊 5">
            <a:extLst>
              <a:ext uri="{FF2B5EF4-FFF2-40B4-BE49-F238E27FC236}">
                <a16:creationId xmlns:a16="http://schemas.microsoft.com/office/drawing/2014/main" id="{CB47C35F-F35B-AF46-BF6C-377746D99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1442" y="3297758"/>
            <a:ext cx="46811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1091BDA03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MBA, IM, NTPU </a:t>
            </a:r>
            <a:r>
              <a:rPr kumimoji="0" lang="is-IS" altLang="zh-TW" sz="1800" dirty="0">
                <a:solidFill>
                  <a:srgbClr val="7F7F7F"/>
                </a:solidFill>
              </a:rPr>
              <a:t>(M5127) (Fall 2020)</a:t>
            </a:r>
            <a:br>
              <a:rPr kumimoji="0" lang="is-IS" altLang="zh-TW" sz="1800" dirty="0">
                <a:solidFill>
                  <a:srgbClr val="7F7F7F"/>
                </a:solidFill>
              </a:rPr>
            </a:br>
            <a:r>
              <a:rPr kumimoji="0" lang="en-US" altLang="ja-JP" sz="1800" dirty="0">
                <a:solidFill>
                  <a:srgbClr val="7F7F7F"/>
                </a:solidFill>
              </a:rPr>
              <a:t> Wed 7, ,8, 9 (15:10-18:00) (B8F40)</a:t>
            </a:r>
          </a:p>
        </p:txBody>
      </p:sp>
    </p:spTree>
    <p:extLst>
      <p:ext uri="{BB962C8B-B14F-4D97-AF65-F5344CB8AC3E}">
        <p14:creationId xmlns:p14="http://schemas.microsoft.com/office/powerpoint/2010/main" val="2192504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9CDA4-3594-E341-ADD2-EFE8A7915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7000"/>
            <a:ext cx="8229600" cy="79768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47BC2-F6DC-5349-9A08-C081E906F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F8BDCD-A161-484D-9DFD-78BB79EE8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746"/>
            <a:ext cx="9144000" cy="56815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1CE3A4-FE65-9740-867D-1B6C751548E7}"/>
              </a:ext>
            </a:extLst>
          </p:cNvPr>
          <p:cNvSpPr/>
          <p:nvPr/>
        </p:nvSpPr>
        <p:spPr>
          <a:xfrm>
            <a:off x="1054100" y="6572671"/>
            <a:ext cx="66929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https://colab.research.google.com/notebooks/welcome.ipynb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384118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chemeClr val="accent1"/>
                </a:solidFill>
              </a:rPr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100</a:t>
            </a:fld>
            <a:endParaRPr lang="zh-TW" alt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EBB3D97-412B-8C46-B57C-147BB0C5C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941" y="1052736"/>
            <a:ext cx="8857555" cy="5480640"/>
          </a:xfrm>
        </p:spPr>
        <p:txBody>
          <a:bodyPr>
            <a:normAutofit/>
          </a:bodyPr>
          <a:lstStyle/>
          <a:p>
            <a:r>
              <a:rPr lang="en-US" sz="4300" b="1" dirty="0">
                <a:solidFill>
                  <a:schemeClr val="accent1"/>
                </a:solidFill>
              </a:rPr>
              <a:t>Foundations of </a:t>
            </a:r>
            <a:br>
              <a:rPr lang="en-US" sz="4300" b="1" dirty="0">
                <a:solidFill>
                  <a:schemeClr val="accent1"/>
                </a:solidFill>
              </a:rPr>
            </a:br>
            <a:r>
              <a:rPr lang="en-US" sz="4300" b="1" dirty="0">
                <a:solidFill>
                  <a:schemeClr val="accent1"/>
                </a:solidFill>
              </a:rPr>
              <a:t>Big Data Analysis in Python</a:t>
            </a:r>
          </a:p>
          <a:p>
            <a:pPr lvl="1"/>
            <a:r>
              <a:rPr lang="en-US" sz="4300" b="1" dirty="0">
                <a:solidFill>
                  <a:schemeClr val="accent1"/>
                </a:solidFill>
              </a:rPr>
              <a:t> Python</a:t>
            </a:r>
          </a:p>
          <a:p>
            <a:pPr lvl="2"/>
            <a:r>
              <a:rPr lang="en-US" sz="4000" dirty="0">
                <a:solidFill>
                  <a:schemeClr val="accent1"/>
                </a:solidFill>
              </a:rPr>
              <a:t>Programming language </a:t>
            </a:r>
          </a:p>
          <a:p>
            <a:pPr lvl="1"/>
            <a:r>
              <a:rPr lang="en-US" sz="4300" b="1" dirty="0">
                <a:solidFill>
                  <a:schemeClr val="accent1"/>
                </a:solidFill>
              </a:rPr>
              <a:t> </a:t>
            </a:r>
            <a:r>
              <a:rPr lang="en-US" sz="4300" b="1" dirty="0" err="1">
                <a:solidFill>
                  <a:schemeClr val="accent1"/>
                </a:solidFill>
              </a:rPr>
              <a:t>Numpy</a:t>
            </a:r>
            <a:endParaRPr lang="en-US" sz="4300" b="1" dirty="0">
              <a:solidFill>
                <a:schemeClr val="accent1"/>
              </a:solidFill>
            </a:endParaRPr>
          </a:p>
          <a:p>
            <a:pPr lvl="2"/>
            <a:r>
              <a:rPr lang="en-US" sz="4000" dirty="0">
                <a:solidFill>
                  <a:schemeClr val="accent1"/>
                </a:solidFill>
              </a:rPr>
              <a:t>Scientific computing </a:t>
            </a:r>
          </a:p>
        </p:txBody>
      </p:sp>
    </p:spTree>
    <p:extLst>
      <p:ext uri="{BB962C8B-B14F-4D97-AF65-F5344CB8AC3E}">
        <p14:creationId xmlns:p14="http://schemas.microsoft.com/office/powerpoint/2010/main" val="380849057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References</a:t>
            </a:r>
            <a:endParaRPr lang="zh-TW" altLang="en-US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74754" name="內容版面配置區 2"/>
          <p:cNvSpPr>
            <a:spLocks noGrp="1"/>
          </p:cNvSpPr>
          <p:nvPr>
            <p:ph idx="1"/>
          </p:nvPr>
        </p:nvSpPr>
        <p:spPr>
          <a:xfrm>
            <a:off x="179388" y="764704"/>
            <a:ext cx="8785225" cy="5977409"/>
          </a:xfrm>
        </p:spPr>
        <p:txBody>
          <a:bodyPr>
            <a:normAutofit/>
          </a:bodyPr>
          <a:lstStyle/>
          <a:p>
            <a:r>
              <a:rPr lang="en-US" sz="1800" dirty="0"/>
              <a:t>Wes McKinney (2017), "Python for Data Analysis: Data Wrangling with Pandas, NumPy, and </a:t>
            </a:r>
            <a:r>
              <a:rPr lang="en-US" sz="1800" dirty="0" err="1"/>
              <a:t>IPython</a:t>
            </a:r>
            <a:r>
              <a:rPr lang="en-US" sz="1800" dirty="0"/>
              <a:t>", 2nd Edition, O'Reilly Media.</a:t>
            </a:r>
            <a:br>
              <a:rPr lang="en-US" sz="1800" dirty="0"/>
            </a:br>
            <a:r>
              <a:rPr lang="en-US" sz="1800" dirty="0"/>
              <a:t> </a:t>
            </a:r>
            <a:r>
              <a:rPr lang="en-US" sz="1800" dirty="0">
                <a:hlinkClick r:id="rId2"/>
              </a:rPr>
              <a:t>https://github.com/wesm/pydata-book</a:t>
            </a:r>
            <a:endParaRPr lang="en-US" sz="1800" dirty="0"/>
          </a:p>
          <a:p>
            <a:r>
              <a:rPr lang="en-US" altLang="zh-TW" sz="1800" dirty="0"/>
              <a:t>Ties de </a:t>
            </a:r>
            <a:r>
              <a:rPr lang="en-US" altLang="zh-TW" sz="1800" dirty="0" err="1"/>
              <a:t>Kok</a:t>
            </a:r>
            <a:r>
              <a:rPr lang="en-US" altLang="zh-TW" sz="1800" dirty="0"/>
              <a:t> (2017), Learn Python for Research, </a:t>
            </a:r>
            <a:r>
              <a:rPr lang="en-US" altLang="zh-TW" sz="1800" dirty="0">
                <a:hlinkClick r:id="rId3"/>
              </a:rPr>
              <a:t>https://github.com/TiesdeKok/LearnPythonforResearch</a:t>
            </a:r>
            <a:endParaRPr lang="en-US" sz="1800" dirty="0"/>
          </a:p>
          <a:p>
            <a:r>
              <a:rPr lang="en-US" sz="1800" dirty="0" err="1"/>
              <a:t>Avinash</a:t>
            </a:r>
            <a:r>
              <a:rPr lang="en-US" sz="1800" dirty="0"/>
              <a:t> Jain (2017), Introduction To Python Programming, Udemy,  </a:t>
            </a:r>
            <a:r>
              <a:rPr lang="en-US" sz="1800" dirty="0">
                <a:hlinkClick r:id="rId4"/>
              </a:rPr>
              <a:t>https://www.udemy.com/pythonforbeginnersintro/</a:t>
            </a:r>
            <a:endParaRPr lang="en-US" sz="1800" dirty="0"/>
          </a:p>
          <a:p>
            <a:r>
              <a:rPr lang="en-US" altLang="zh-TW" sz="1800" dirty="0">
                <a:latin typeface="Calibri" charset="0"/>
                <a:ea typeface="標楷體" charset="-120"/>
              </a:rPr>
              <a:t>Python Programming, </a:t>
            </a:r>
            <a:r>
              <a:rPr lang="en-US" altLang="zh-TW" sz="1800" dirty="0">
                <a:latin typeface="Calibri" charset="0"/>
                <a:ea typeface="標楷體" charset="-120"/>
                <a:hlinkClick r:id="rId5"/>
              </a:rPr>
              <a:t>https://pythonprogramming.net/</a:t>
            </a:r>
            <a:endParaRPr lang="en-US" altLang="zh-TW" sz="1800" dirty="0">
              <a:latin typeface="Calibri" charset="0"/>
              <a:ea typeface="標楷體" charset="-120"/>
            </a:endParaRPr>
          </a:p>
          <a:p>
            <a:r>
              <a:rPr lang="en-US" altLang="zh-TW" sz="1800" dirty="0">
                <a:latin typeface="Calibri" charset="0"/>
                <a:ea typeface="標楷體" charset="-120"/>
              </a:rPr>
              <a:t>Python, </a:t>
            </a:r>
            <a:r>
              <a:rPr lang="en-US" altLang="zh-TW" sz="1800" dirty="0">
                <a:latin typeface="Calibri" charset="0"/>
                <a:ea typeface="標楷體" charset="-120"/>
                <a:hlinkClick r:id="rId6"/>
              </a:rPr>
              <a:t>https://www.python.org/</a:t>
            </a:r>
            <a:endParaRPr lang="en-US" altLang="zh-TW" sz="1800" dirty="0">
              <a:latin typeface="Calibri" charset="0"/>
              <a:ea typeface="標楷體" charset="-120"/>
            </a:endParaRPr>
          </a:p>
          <a:p>
            <a:r>
              <a:rPr lang="en-US" altLang="zh-TW" sz="1800" dirty="0">
                <a:latin typeface="Calibri" charset="0"/>
                <a:ea typeface="標楷體" charset="-120"/>
              </a:rPr>
              <a:t>Python Programming Language, </a:t>
            </a:r>
            <a:r>
              <a:rPr lang="en-US" altLang="zh-TW" sz="1800" dirty="0">
                <a:latin typeface="Calibri" charset="0"/>
                <a:ea typeface="標楷體" charset="-120"/>
                <a:hlinkClick r:id="rId7"/>
              </a:rPr>
              <a:t>http://pythonprogramminglanguage.com/</a:t>
            </a:r>
            <a:endParaRPr lang="en-US" altLang="zh-TW" sz="1800" dirty="0">
              <a:latin typeface="Calibri" charset="0"/>
              <a:ea typeface="標楷體" charset="-120"/>
            </a:endParaRPr>
          </a:p>
          <a:p>
            <a:r>
              <a:rPr lang="en-US" altLang="zh-TW" sz="1800" dirty="0" err="1">
                <a:latin typeface="Calibri" charset="0"/>
                <a:ea typeface="標楷體" charset="-120"/>
              </a:rPr>
              <a:t>Numpy</a:t>
            </a:r>
            <a:r>
              <a:rPr lang="en-US" altLang="zh-TW" sz="1800" dirty="0">
                <a:latin typeface="Calibri" charset="0"/>
                <a:ea typeface="標楷體" charset="-120"/>
              </a:rPr>
              <a:t>, </a:t>
            </a:r>
            <a:r>
              <a:rPr lang="en-US" altLang="zh-TW" sz="1800" dirty="0">
                <a:latin typeface="Calibri" charset="0"/>
                <a:ea typeface="標楷體" charset="-120"/>
                <a:hlinkClick r:id="rId8"/>
              </a:rPr>
              <a:t>http://www.numpy.org/</a:t>
            </a:r>
            <a:endParaRPr lang="en-US" altLang="zh-TW" sz="1800" dirty="0">
              <a:latin typeface="Calibri" charset="0"/>
              <a:ea typeface="標楷體" charset="-120"/>
            </a:endParaRPr>
          </a:p>
          <a:p>
            <a:r>
              <a:rPr lang="en-US" altLang="zh-TW" sz="1800" dirty="0">
                <a:latin typeface="Calibri" charset="0"/>
                <a:ea typeface="標楷體" charset="-120"/>
              </a:rPr>
              <a:t>Pandas, </a:t>
            </a:r>
            <a:r>
              <a:rPr lang="en-US" altLang="zh-TW" sz="1800" dirty="0">
                <a:latin typeface="Calibri" charset="0"/>
                <a:ea typeface="標楷體" charset="-120"/>
                <a:hlinkClick r:id="rId9"/>
              </a:rPr>
              <a:t>http://pandas.pydata.org/</a:t>
            </a:r>
            <a:endParaRPr lang="en-US" altLang="zh-TW" sz="1800" dirty="0">
              <a:latin typeface="Calibri" charset="0"/>
              <a:ea typeface="標楷體" charset="-120"/>
            </a:endParaRPr>
          </a:p>
          <a:p>
            <a:r>
              <a:rPr lang="en-US" altLang="zh-TW" sz="1800" dirty="0" err="1">
                <a:latin typeface="Calibri" charset="0"/>
                <a:ea typeface="標楷體" charset="-120"/>
              </a:rPr>
              <a:t>Skikit</a:t>
            </a:r>
            <a:r>
              <a:rPr lang="en-US" altLang="zh-TW" sz="1800" dirty="0">
                <a:latin typeface="Calibri" charset="0"/>
                <a:ea typeface="標楷體" charset="-120"/>
              </a:rPr>
              <a:t>-learn, http://</a:t>
            </a:r>
            <a:r>
              <a:rPr lang="en-US" altLang="zh-TW" sz="1800" dirty="0" err="1">
                <a:latin typeface="Calibri" charset="0"/>
                <a:ea typeface="標楷體" charset="-120"/>
              </a:rPr>
              <a:t>scikit-learn.org</a:t>
            </a:r>
            <a:r>
              <a:rPr lang="en-US" altLang="zh-TW" sz="1800" dirty="0">
                <a:latin typeface="Calibri" charset="0"/>
                <a:ea typeface="標楷體" charset="-120"/>
              </a:rPr>
              <a:t>/</a:t>
            </a:r>
          </a:p>
          <a:p>
            <a:r>
              <a:rPr lang="en-US" altLang="zh-Hant" sz="1800" dirty="0">
                <a:latin typeface="Calibri" charset="0"/>
                <a:ea typeface="標楷體" charset="-120"/>
              </a:rPr>
              <a:t>Data School (2015), Machine learning in Python with </a:t>
            </a:r>
            <a:r>
              <a:rPr lang="en-US" altLang="zh-Hant" sz="1800" dirty="0" err="1">
                <a:latin typeface="Calibri" charset="0"/>
                <a:ea typeface="標楷體" charset="-120"/>
              </a:rPr>
              <a:t>scikit</a:t>
            </a:r>
            <a:r>
              <a:rPr lang="en-US" altLang="zh-Hant" sz="1800" dirty="0">
                <a:latin typeface="Calibri" charset="0"/>
                <a:ea typeface="標楷體" charset="-120"/>
              </a:rPr>
              <a:t>-learn,</a:t>
            </a:r>
            <a:r>
              <a:rPr lang="zh-Hant" altLang="en-US" sz="1800" dirty="0">
                <a:latin typeface="Calibri" charset="0"/>
                <a:ea typeface="標楷體" charset="-120"/>
              </a:rPr>
              <a:t> </a:t>
            </a:r>
            <a:r>
              <a:rPr lang="en-US" altLang="zh-TW" sz="1800" dirty="0">
                <a:latin typeface="Calibri" charset="0"/>
                <a:ea typeface="標楷體" charset="-120"/>
                <a:hlinkClick r:id="rId10"/>
              </a:rPr>
              <a:t>https://www.youtube.com/playlist?list=PL5-da3qGB5ICeMbQuqbbCOQWcS6OYBr5A</a:t>
            </a:r>
            <a:endParaRPr lang="en-US" altLang="zh-TW" sz="1800" dirty="0">
              <a:latin typeface="Calibri" charset="0"/>
              <a:ea typeface="標楷體" charset="-120"/>
            </a:endParaRPr>
          </a:p>
          <a:p>
            <a:r>
              <a:rPr lang="en-US" altLang="zh-TW" sz="1800" dirty="0">
                <a:latin typeface="Calibri" charset="0"/>
                <a:ea typeface="標楷體" charset="-120"/>
              </a:rPr>
              <a:t>Jason Brownlee (2016), Your First Machine Learning Project in Python Step-By-Step, </a:t>
            </a:r>
            <a:r>
              <a:rPr lang="en-US" altLang="zh-TW" sz="1800" dirty="0">
                <a:latin typeface="Calibri" charset="0"/>
                <a:ea typeface="標楷體" charset="-120"/>
                <a:hlinkClick r:id="rId11"/>
              </a:rPr>
              <a:t>https://machinelearningmastery.com/machine-learning-in-python-step-by-step/</a:t>
            </a:r>
            <a:endParaRPr lang="en-US" altLang="zh-TW" sz="1800" dirty="0">
              <a:latin typeface="Calibri" charset="0"/>
              <a:ea typeface="標楷體" charset="-120"/>
            </a:endParaRPr>
          </a:p>
          <a:p>
            <a:r>
              <a:rPr lang="en-US" altLang="zh-TW" sz="1800" dirty="0">
                <a:latin typeface="Calibri" charset="0"/>
                <a:ea typeface="標楷體" charset="-120"/>
              </a:rPr>
              <a:t>Min-</a:t>
            </a:r>
            <a:r>
              <a:rPr lang="en-US" altLang="zh-TW" sz="1800" dirty="0" err="1">
                <a:latin typeface="Calibri" charset="0"/>
                <a:ea typeface="標楷體" charset="-120"/>
              </a:rPr>
              <a:t>Yuh</a:t>
            </a:r>
            <a:r>
              <a:rPr lang="en-US" altLang="zh-TW" sz="1800" dirty="0">
                <a:latin typeface="Calibri" charset="0"/>
                <a:ea typeface="標楷體" charset="-120"/>
              </a:rPr>
              <a:t> Day (2020), Python 101, </a:t>
            </a:r>
            <a:r>
              <a:rPr lang="en-US" altLang="zh-TW" sz="1800" dirty="0">
                <a:latin typeface="Calibri" charset="0"/>
                <a:ea typeface="標楷體" charset="-120"/>
                <a:hlinkClick r:id="rId12"/>
              </a:rPr>
              <a:t>https://tinyurl.com/aintpupython101</a:t>
            </a:r>
            <a:endParaRPr lang="en-US" sz="1800" dirty="0"/>
          </a:p>
          <a:p>
            <a:endParaRPr lang="en-US" sz="1600" dirty="0"/>
          </a:p>
          <a:p>
            <a:endParaRPr lang="zh-TW" altLang="en-US" sz="1600" dirty="0">
              <a:latin typeface="Calibri" charset="0"/>
              <a:ea typeface="標楷體" charset="-120"/>
            </a:endParaRPr>
          </a:p>
          <a:p>
            <a:endParaRPr lang="zh-TW" altLang="en-US" sz="1600" dirty="0">
              <a:latin typeface="Calibri" charset="0"/>
              <a:ea typeface="標楷體" charset="-120"/>
            </a:endParaRPr>
          </a:p>
        </p:txBody>
      </p:sp>
      <p:sp>
        <p:nvSpPr>
          <p:cNvPr id="7475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A4478E0-40E6-DF40-A191-6720D0B1290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101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501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457200" y="0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>
                <a:solidFill>
                  <a:schemeClr val="accent1"/>
                </a:solidFill>
              </a:rPr>
              <a:t>Python in Google Colab (Python101)</a:t>
            </a:r>
            <a:endParaRPr kumimoji="0"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07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90807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270E4FD-5655-7346-92B9-AF4FA9ED5C7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0594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841396"/>
          </a:xfrm>
        </p:spPr>
        <p:txBody>
          <a:bodyPr>
            <a:normAutofit fontScale="90000"/>
          </a:bodyPr>
          <a:lstStyle/>
          <a:p>
            <a:r>
              <a:rPr lang="en-US" altLang="en-US" sz="15000" dirty="0" err="1">
                <a:solidFill>
                  <a:srgbClr val="C00000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sz="15000" dirty="0">
              <a:solidFill>
                <a:srgbClr val="C00000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160" y="2116035"/>
            <a:ext cx="1691680" cy="16916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11660" y="3933056"/>
            <a:ext cx="61206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chemeClr val="accent1"/>
                </a:solidFill>
              </a:rPr>
              <a:t>NumPy</a:t>
            </a:r>
            <a:endParaRPr lang="en-US" sz="4000" dirty="0">
              <a:solidFill>
                <a:schemeClr val="accent1"/>
              </a:solidFill>
            </a:endParaRPr>
          </a:p>
          <a:p>
            <a:pPr algn="ctr"/>
            <a:r>
              <a:rPr lang="en-US" sz="4000" dirty="0">
                <a:solidFill>
                  <a:schemeClr val="accent1"/>
                </a:solidFill>
              </a:rPr>
              <a:t>Base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b="1" dirty="0">
                <a:solidFill>
                  <a:schemeClr val="accent1"/>
                </a:solidFill>
              </a:rPr>
              <a:t>N-dimensional array </a:t>
            </a:r>
            <a:r>
              <a:rPr lang="en-US" sz="4000" dirty="0">
                <a:solidFill>
                  <a:schemeClr val="accent1"/>
                </a:solidFill>
              </a:rPr>
              <a:t>package</a:t>
            </a:r>
          </a:p>
        </p:txBody>
      </p:sp>
    </p:spTree>
    <p:extLst>
      <p:ext uri="{BB962C8B-B14F-4D97-AF65-F5344CB8AC3E}">
        <p14:creationId xmlns:p14="http://schemas.microsoft.com/office/powerpoint/2010/main" val="3795485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matplotlib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14680E-A239-E847-A451-41BD74875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81" y="3956298"/>
            <a:ext cx="7889436" cy="1892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3511357" y="6558776"/>
            <a:ext cx="21212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https://matplotlib.org/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967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82881"/>
            <a:ext cx="8229600" cy="4171248"/>
          </a:xfrm>
        </p:spPr>
        <p:txBody>
          <a:bodyPr>
            <a:norm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Pandas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89" y="4262688"/>
            <a:ext cx="7812218" cy="16275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B1D976-1C78-3B44-8AEF-5E58B6A61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38" y="6488113"/>
            <a:ext cx="2749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>
                <a:hlinkClick r:id="rId3"/>
              </a:rPr>
              <a:t>http://pandas.pydata.org/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93908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64870-74C4-1144-9E9E-6F0C5B9B5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Iris</a:t>
            </a:r>
            <a:r>
              <a:rPr lang="en-US" sz="7200" dirty="0">
                <a:solidFill>
                  <a:schemeClr val="accent1"/>
                </a:solidFill>
              </a:rPr>
              <a:t> flower data 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5D95A-204F-1E47-9AEB-0230C1D8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E68F82-A7A3-E441-86F3-676F328E0223}"/>
              </a:ext>
            </a:extLst>
          </p:cNvPr>
          <p:cNvSpPr/>
          <p:nvPr/>
        </p:nvSpPr>
        <p:spPr>
          <a:xfrm>
            <a:off x="1592796" y="6597352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suruchifialoke.com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/2016-10-13-machine-learning-tutorial-iris-classification/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0B2EA8-7D93-2D41-94AB-19C3725798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439"/>
          <a:stretch/>
        </p:blipFill>
        <p:spPr>
          <a:xfrm>
            <a:off x="195796" y="2487081"/>
            <a:ext cx="2794000" cy="28861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290481-F8B7-1944-93D5-5A02212FC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846" y="2464696"/>
            <a:ext cx="2794000" cy="2095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96A392-343E-6246-8C9C-A482F3C42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896" y="2487008"/>
            <a:ext cx="2794000" cy="22733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D731EC-8282-BB4F-83AE-C97A2A1B3C89}"/>
              </a:ext>
            </a:extLst>
          </p:cNvPr>
          <p:cNvSpPr/>
          <p:nvPr/>
        </p:nvSpPr>
        <p:spPr>
          <a:xfrm>
            <a:off x="687740" y="1646086"/>
            <a:ext cx="18101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setosa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4C5E59-436E-5B4C-83DE-81AEAA787921}"/>
              </a:ext>
            </a:extLst>
          </p:cNvPr>
          <p:cNvSpPr/>
          <p:nvPr/>
        </p:nvSpPr>
        <p:spPr>
          <a:xfrm>
            <a:off x="3253370" y="1646086"/>
            <a:ext cx="26372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versicolor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6ACB85-4270-3140-B979-1B05F4B3A227}"/>
              </a:ext>
            </a:extLst>
          </p:cNvPr>
          <p:cNvSpPr/>
          <p:nvPr/>
        </p:nvSpPr>
        <p:spPr>
          <a:xfrm>
            <a:off x="6467787" y="1667587"/>
            <a:ext cx="22942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virginica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75E02F-4188-3648-8431-05EA9D7588DC}"/>
              </a:ext>
            </a:extLst>
          </p:cNvPr>
          <p:cNvSpPr/>
          <p:nvPr/>
        </p:nvSpPr>
        <p:spPr>
          <a:xfrm>
            <a:off x="1656488" y="6392324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en.wikipedia.org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/wiki/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Iris_flower_data_set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4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5D95A-204F-1E47-9AEB-0230C1D8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85BCCD-D8D0-8A4A-B7AE-293D0DB74E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140"/>
          <a:stretch/>
        </p:blipFill>
        <p:spPr>
          <a:xfrm>
            <a:off x="1704942" y="1124744"/>
            <a:ext cx="5734115" cy="55208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D7508CE-92C5-2F46-B018-8A7A29D95C40}"/>
              </a:ext>
            </a:extLst>
          </p:cNvPr>
          <p:cNvSpPr txBox="1">
            <a:spLocks/>
          </p:cNvSpPr>
          <p:nvPr/>
        </p:nvSpPr>
        <p:spPr bwMode="auto">
          <a:xfrm>
            <a:off x="457200" y="0"/>
            <a:ext cx="8229600" cy="10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 sz="7200" dirty="0">
                <a:solidFill>
                  <a:srgbClr val="FF0000"/>
                </a:solidFill>
              </a:rPr>
              <a:t>Iris</a:t>
            </a:r>
            <a:r>
              <a:rPr kumimoji="0" lang="en-US" sz="7200" dirty="0">
                <a:solidFill>
                  <a:schemeClr val="accent1"/>
                </a:solidFill>
              </a:rPr>
              <a:t> </a:t>
            </a:r>
            <a:r>
              <a:rPr kumimoji="0" lang="en-US" sz="7200" dirty="0" err="1">
                <a:solidFill>
                  <a:schemeClr val="accent1"/>
                </a:solidFill>
              </a:rPr>
              <a:t>Classfication</a:t>
            </a:r>
            <a:endParaRPr kumimoji="0" lang="en-US" sz="7200" dirty="0">
              <a:solidFill>
                <a:schemeClr val="accent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6FA0F1-EEE5-6A43-A722-F7E563C4A653}"/>
              </a:ext>
            </a:extLst>
          </p:cNvPr>
          <p:cNvSpPr/>
          <p:nvPr/>
        </p:nvSpPr>
        <p:spPr>
          <a:xfrm>
            <a:off x="1592796" y="6638767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suruchifialoke.com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/2016-10-13-machine-learning-tutorial-iris-classification/</a:t>
            </a:r>
          </a:p>
        </p:txBody>
      </p:sp>
    </p:spTree>
    <p:extLst>
      <p:ext uri="{BB962C8B-B14F-4D97-AF65-F5344CB8AC3E}">
        <p14:creationId xmlns:p14="http://schemas.microsoft.com/office/powerpoint/2010/main" val="4192605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C247F-9E61-1B4C-A18C-9C9239F84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3120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iris.data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7BEA4-7E98-A040-AC6D-C2060D53B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3E2CB2-AC24-FD40-A47C-BB69FA95848B}"/>
              </a:ext>
            </a:extLst>
          </p:cNvPr>
          <p:cNvSpPr/>
          <p:nvPr/>
        </p:nvSpPr>
        <p:spPr>
          <a:xfrm>
            <a:off x="499927" y="706681"/>
            <a:ext cx="8031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>
                <a:latin typeface="Calibri" panose="020F0502020204030204" pitchFamily="34" charset="0"/>
                <a:ea typeface="標楷體" charset="-120"/>
                <a:cs typeface="Calibri" panose="020F0502020204030204" pitchFamily="34" charset="0"/>
                <a:hlinkClick r:id="rId2"/>
              </a:rPr>
              <a:t>https://archive.ics.uci.edu/ml/machine-learning-databases/iris/iris.data</a:t>
            </a:r>
            <a:endParaRPr lang="en-US" altLang="en-US" sz="2000" dirty="0">
              <a:latin typeface="Calibri" panose="020F0502020204030204" pitchFamily="34" charset="0"/>
              <a:ea typeface="標楷體" charset="-12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1F7574-566A-AC4E-8F44-F576210E1CAA}"/>
              </a:ext>
            </a:extLst>
          </p:cNvPr>
          <p:cNvSpPr/>
          <p:nvPr/>
        </p:nvSpPr>
        <p:spPr>
          <a:xfrm>
            <a:off x="577624" y="1192060"/>
            <a:ext cx="3706344" cy="326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urier" pitchFamily="2" charset="0"/>
              </a:rPr>
              <a:t>5.1,3.5,1.4,0.2,Iris-setosa 4.9,3.0,1.4,0.2,Iris-setosa 4.7,3.2,1.3,0.2,Iris-setosa 4.6,3.1,1.5,0.2,Iris-setosa 5.0,3.6,1.4,0.2,Iris-setosa 5.4,3.9,1.7,0.4,Iris-setosa 4.6,3.4,1.4,0.3,Iris-setosa 5.0,3.4,1.5,0.2,Iris-setosa 4.4,2.9,1.4,0.2,Iris-setosa 4.9,3.1,1.5,0.1,Iris-setosa 5.4,3.7,1.5,0.2,Iris-setosa 4.8,3.4,1.6,0.2,Iris-setosa 4.8,3.0,1.4,0.1,Iris-setosa 4.3,3.0,1.1,0.1,Iris-setosa 5.8,4.0,1.2,0.2,Iris-setosa 5.7,4.4,1.5,0.4,Iris-setosa 5.4,3.9,1.3,0.4,Iris-setosa 5.1,3.5,1.4,0.3,Iris-setosa 5.7,3.8,1.7,0.3,Iris-setosa 5.1,3.8,1.5,0.3,Iris-setosa 5.4,3.4,1.7,0.2,Iris-setosa 5.1,3.7,1.5,0.4,Iris-setosa 4.6,3.6,1.0,0.2,Iris-setosa 5.1,3.3,1.7,0.5,Iris-setosa 4.8,3.4,1.9,0.2,Iris-setosa 5.0,3.0,1.6,0.2,Iris-setosa 5.0,3.4,1.6,0.4,Iris-setosa 5.2,3.5,1.5,0.2,Iris-setosa 5.2,3.4,1.4,0.2,Iris-setosa 4.7,3.2,1.6,0.2,Iris-setosa 4.8,3.1,1.6,0.2,Iris-setosa 5.4,3.4,1.5,0.4,Iris-setosa 5.2,4.1,1.5,0.1,Iris-setosa 5.5,4.2,1.4,0.2,Iris-setosa 4.9,3.1,1.5,0.1,Iris-setosa 5.0,3.2,1.2,0.2,Iris-setosa 5.5,3.5,1.3,0.2,Iris-setosa 4.9,3.1,1.5,0.1,Iris-setosa 4.4,3.0,1.3,0.2,Iris-setosa 5.1,3.4,1.5,0.2,Iris-setosa 5.0,3.5,1.3,0.3,Iris-setosa 4.5,2.3,1.3,0.3,Iris-setosa 4.4,3.2,1.3,0.2,Iris-setosa 5.0,3.5,1.6,0.6,Iris-setosa 5.1,3.8,1.9,0.4,Iris-setosa 4.8,3.0,1.4,0.3,Iris-setosa 5.1,3.8,1.6,0.2,Iris-setosa 4.6,3.2,1.4,0.2,Iris-setosa 5.3,3.7,1.5,0.2,Iris-setosa 5.0,3.3,1.4,0.2,Iris-setosa 7.0,3.2,4.7,1.4,Iris-versicolor 6.4,3.2,4.5,1.5,Iris-versicolor 6.9,3.1,4.9,1.5,Iris-versicolor 5.5,2.3,4.0,1.3,Iris-versicolor 6.5,2.8,4.6,1.5,Iris-versicolor 5.7,2.8,4.5,1.3,Iris-versicolor 6.3,3.3,4.7,1.6,Iris-versicolor 4.9,2.4,3.3,1.0,Iris-versicolor 6.6,2.9,4.6,1.3,Iris-versicolor 5.2,2.7,3.9,1.4,Iris-versicolor 5.0,2.0,3.5,1.0,Iris-versicolor 5.9,3.0,4.2,1.5,Iris-versicolor 6.0,2.2,4.0,1.0,Iris-versicolor 6.1,2.9,4.7,1.4,Iris-versicolor 5.6,2.9,3.6,1.3,Iris-versicolor 6.7,3.1,4.4,1.4,Iris-versicolor 5.6,3.0,4.5,1.5,Iris-versicolor 5.8,2.7,4.1,1.0,Iris-versicolor 6.2,2.2,4.5,1.5,Iris-versicolor 5.6,2.5,3.9,1.1,Iris-versicolor 5.9,3.2,4.8,1.8,Iris-versicolor 6.1,2.8,4.0,1.3,Iris-versicolor 6.3,2.5,4.9,1.5,Iris-versicolor 6.1,2.8,4.7,1.2,Iris-versicolor 6.4,2.9,4.3,1.3,Iris-versicolor 6.6,3.0,4.4,1.4,Iris-versicolor 6.8,2.8,4.8,1.4,Iris-versicolor 6.7,3.0,5.0,1.7,Iris-versicolor 6.0,2.9,4.5,1.5,Iris-versicolor 5.7,2.6,3.5,1.0,Iris-versicolor 5.5,2.4,3.8,1.1,Iris-versicolor 5.5,2.4,3.7,1.0,Iris-versicolor 5.8,2.7,3.9,1.2,Iris-versicolor 6.0,2.7,5.1,1.6,Iris-versicolor 5.4,3.0,4.5,1.5,Iris-versicolor 6.0,3.4,4.5,1.6,Iris-versicolor 6.7,3.1,4.7,1.5,Iris-versicolor 6.3,2.3,4.4,1.3,Iris-versicolor 5.6,3.0,4.1,1.3,Iris-versicolor 5.5,2.5,4.0,1.3,Iris-versicolor 5.5,2.6,4.4,1.2,Iris-versicolor 6.1,3.0,4.6,1.4,Iris-versicolor 5.8,2.6,4.0,1.2,Iris-versicolor 5.0,2.3,3.3,1.0,Iris-versicolor 5.6,2.7,4.2,1.3,Iris-versicolor 5.7,3.0,4.2,1.2,Iris-versicolor 5.7,2.9,4.2,1.3,Iris-versicolor 6.2,2.9,4.3,1.3,Iris-versicolor 5.1,2.5,3.0,1.1,Iris-versicolor 5.7,2.8,4.1,1.3,Iris-versicolor 6.3,3.3,6.0,2.5,Iris-virginica 5.8,2.7,5.1,1.9,Iris-virginica 7.1,3.0,5.9,2.1,Iris-virginica 6.3,2.9,5.6,1.8,Iris-virginica 6.5,3.0,5.8,2.2,Iris-virginica 7.6,3.0,6.6,2.1,Iris-virginica 4.9,2.5,4.5,1.7,Iris-virginica 7.3,2.9,6.3,1.8,Iris-virginica 6.7,2.5,5.8,1.8,Iris-virginica 7.2,3.6,6.1,2.5,Iris-virginica 6.5,3.2,5.1,2.0,Iris-virginica 6.4,2.7,5.3,1.9,Iris-virginica 6.8,3.0,5.5,2.1,Iris-virginica 5.7,2.5,5.0,2.0,Iris-virginica 5.8,2.8,5.1,2.4,Iris-virginica 6.4,3.2,5.3,2.3,Iris-virginica 6.5,3.0,5.5,1.8,Iris-virginica 7.7,3.8,6.7,2.2,Iris-virginica 7.7,2.6,6.9,2.3,Iris-virginica 6.0,2.2,5.0,1.5,Iris-virginica 6.9,3.2,5.7,2.3,Iris-virginica 5.6,2.8,4.9,2.0,Iris-virginica 7.7,2.8,6.7,2.0,Iris-virginica 6.3,2.7,4.9,1.8,Iris-virginica 6.7,3.3,5.7,2.1,Iris-virginica 7.2,3.2,6.0,1.8,Iris-virginica 6.2,2.8,4.8,1.8,Iris-virginica 6.1,3.0,4.9,1.8,Iris-virginica 6.4,2.8,5.6,2.1,Iris-virginica 7.2,3.0,5.8,1.6,Iris-virginica 7.4,2.8,6.1,1.9,Iris-virginica 7.9,3.8,6.4,2.0,Iris-virginica 6.4,2.8,5.6,2.2,Iris-virginica 6.3,2.8,5.1,1.5,Iris-virginica 6.1,2.6,5.6,1.4,Iris-virginica 7.7,3.0,6.1,2.3,Iris-virginica 6.3,3.4,5.6,2.4,Iris-virginica 6.4,3.1,5.5,1.8,Iris-virginica 6.0,3.0,4.8,1.8,Iris-virginica 6.9,3.1,5.4,2.1,Iris-virginica 6.7,3.1,5.6,2.4,Iris-virginica 6.9,3.1,5.1,2.3,Iris-virginica 5.8,2.7,5.1,1.9,Iris-virginica 6.8,3.2,5.9,2.3,Iris-virginica 6.7,3.3,5.7,2.5,Iris-virginica 6.7,3.0,5.2,2.3,Iris-virginica 6.3,2.5,5.0,1.9,Iris-virginica 6.5,3.0,5.2,2.0,Iris-virginica 6.2,3.4,5.4,2.3,Iris-virginica 5.9,3.0,5.1,1.8,Iris-virginica </a:t>
            </a:r>
            <a:br>
              <a:rPr lang="en-US" sz="1400" dirty="0">
                <a:latin typeface="Courier" pitchFamily="2" charset="0"/>
              </a:rPr>
            </a:br>
            <a:endParaRPr lang="en-US" sz="1400" dirty="0">
              <a:latin typeface="Courier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096D3D-A2A0-144E-A01C-A98157FD10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439"/>
          <a:stretch/>
        </p:blipFill>
        <p:spPr>
          <a:xfrm>
            <a:off x="5090368" y="1586595"/>
            <a:ext cx="1713880" cy="17703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369393C-01C4-FE4A-A8C6-82F02F691B72}"/>
              </a:ext>
            </a:extLst>
          </p:cNvPr>
          <p:cNvSpPr/>
          <p:nvPr/>
        </p:nvSpPr>
        <p:spPr>
          <a:xfrm>
            <a:off x="5090368" y="1097486"/>
            <a:ext cx="17138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setosa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708F82-0E28-B943-828A-2ADF753E6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2523" y="5373216"/>
            <a:ext cx="1691724" cy="126879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AF794B3-B48F-974B-923E-DC5A7890EF7D}"/>
              </a:ext>
            </a:extLst>
          </p:cNvPr>
          <p:cNvSpPr/>
          <p:nvPr/>
        </p:nvSpPr>
        <p:spPr>
          <a:xfrm>
            <a:off x="5089527" y="4911551"/>
            <a:ext cx="16917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versicolor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01ABD-F6C2-034D-AAEB-67C0FAA9FC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9214" y="3607496"/>
            <a:ext cx="2042770" cy="166207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B8BFEA5-F2DA-5242-B574-AD57F7169AA0}"/>
              </a:ext>
            </a:extLst>
          </p:cNvPr>
          <p:cNvSpPr/>
          <p:nvPr/>
        </p:nvSpPr>
        <p:spPr>
          <a:xfrm>
            <a:off x="6939214" y="3140968"/>
            <a:ext cx="20427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virginica</a:t>
            </a:r>
          </a:p>
        </p:txBody>
      </p:sp>
    </p:spTree>
    <p:extLst>
      <p:ext uri="{BB962C8B-B14F-4D97-AF65-F5344CB8AC3E}">
        <p14:creationId xmlns:p14="http://schemas.microsoft.com/office/powerpoint/2010/main" val="109235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0582F9-C8E5-F74D-851F-6F32FB8A8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1BF3A-E4FF-434B-BC46-A8B4CACDF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120" y="1101720"/>
            <a:ext cx="6146799" cy="55227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1F77BDE-90DC-A944-B944-9F9AA1E93E4A}"/>
              </a:ext>
            </a:extLst>
          </p:cNvPr>
          <p:cNvSpPr/>
          <p:nvPr/>
        </p:nvSpPr>
        <p:spPr>
          <a:xfrm>
            <a:off x="1436595" y="6624479"/>
            <a:ext cx="62454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seaborn.pydata.org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/generated/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seaborn.pairplot.html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E716478-2288-404C-A930-69774911F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8900"/>
            <a:ext cx="8229600" cy="70893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Iris Data Visualization</a:t>
            </a:r>
          </a:p>
        </p:txBody>
      </p:sp>
    </p:spTree>
    <p:extLst>
      <p:ext uri="{BB962C8B-B14F-4D97-AF65-F5344CB8AC3E}">
        <p14:creationId xmlns:p14="http://schemas.microsoft.com/office/powerpoint/2010/main" val="3874088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Connect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in Google Drive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C8A506-C614-2445-A5E4-05CBE0A8C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5338"/>
            <a:ext cx="9144000" cy="5664679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4ADDD96-A1E2-CF49-BE64-7EF830E51C73}"/>
              </a:ext>
            </a:extLst>
          </p:cNvPr>
          <p:cNvSpPr/>
          <p:nvPr/>
        </p:nvSpPr>
        <p:spPr>
          <a:xfrm>
            <a:off x="0" y="2458995"/>
            <a:ext cx="1804086" cy="36040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F71598C-A3BE-7F4E-B7FA-F339BB56DE6F}"/>
              </a:ext>
            </a:extLst>
          </p:cNvPr>
          <p:cNvSpPr/>
          <p:nvPr/>
        </p:nvSpPr>
        <p:spPr>
          <a:xfrm>
            <a:off x="1079155" y="4576119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833A1DC-3FBE-4E46-84CD-26F3D9A83A1A}"/>
              </a:ext>
            </a:extLst>
          </p:cNvPr>
          <p:cNvSpPr/>
          <p:nvPr/>
        </p:nvSpPr>
        <p:spPr>
          <a:xfrm>
            <a:off x="3604052" y="5865340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755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82BF6-CA49-0940-8E3D-111BA6C3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68863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err="1">
                <a:latin typeface="Calibri" charset="0"/>
                <a:ea typeface="標楷體" charset="-120"/>
              </a:rPr>
              <a:t>週次</a:t>
            </a:r>
            <a:r>
              <a:rPr lang="en-US" altLang="en-US" sz="2400" dirty="0">
                <a:latin typeface="Calibri" charset="0"/>
                <a:ea typeface="標楷體" charset="-120"/>
              </a:rPr>
              <a:t> (Week)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日期</a:t>
            </a:r>
            <a:r>
              <a:rPr lang="en-US" altLang="en-US" sz="2400" dirty="0">
                <a:latin typeface="Calibri" charset="0"/>
                <a:ea typeface="標楷體" charset="-120"/>
              </a:rPr>
              <a:t> (Date)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內容</a:t>
            </a:r>
            <a:r>
              <a:rPr lang="en-US" altLang="en-US" sz="2400" dirty="0">
                <a:latin typeface="Calibri" charset="0"/>
                <a:ea typeface="標楷體" charset="-120"/>
              </a:rPr>
              <a:t> (Subject/Topics)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/>
              <a:t>1  2020/09/16  </a:t>
            </a:r>
            <a:r>
              <a:rPr lang="zh-TW" altLang="en-US" sz="2400" dirty="0"/>
              <a:t>大數據分析介紹 </a:t>
            </a:r>
            <a:r>
              <a:rPr lang="en-US" altLang="zh-TW" sz="2400" dirty="0"/>
              <a:t>(Introduction to Big Data Analysis)</a:t>
            </a:r>
          </a:p>
          <a:p>
            <a:pPr marL="0" indent="0">
              <a:buNone/>
            </a:pPr>
            <a:r>
              <a:rPr lang="en-US" altLang="zh-TW" sz="2400" dirty="0"/>
              <a:t>2  2020/09/23  AI</a:t>
            </a:r>
            <a:r>
              <a:rPr lang="zh-TW" altLang="en-US" sz="2400" dirty="0"/>
              <a:t>人工智慧與大數據分析 </a:t>
            </a:r>
            <a:br>
              <a:rPr lang="en-US" altLang="zh-TW" sz="2400" dirty="0"/>
            </a:br>
            <a:r>
              <a:rPr lang="en-US" altLang="zh-TW" sz="2400" dirty="0"/>
              <a:t>                            (AI and Big Data Analysis)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rgbClr val="FF0000"/>
                </a:solidFill>
              </a:rPr>
              <a:t>3  2020/09/30  Python </a:t>
            </a:r>
            <a:r>
              <a:rPr lang="zh-TW" altLang="en-US" sz="2400" dirty="0">
                <a:solidFill>
                  <a:srgbClr val="FF0000"/>
                </a:solidFill>
              </a:rPr>
              <a:t>大數據分析基礎 </a:t>
            </a:r>
            <a:br>
              <a:rPr lang="en-US" altLang="zh-TW" sz="2400" dirty="0">
                <a:solidFill>
                  <a:srgbClr val="FF0000"/>
                </a:solidFill>
              </a:rPr>
            </a:br>
            <a:r>
              <a:rPr lang="en-US" altLang="zh-TW" sz="2400" dirty="0">
                <a:solidFill>
                  <a:srgbClr val="FF0000"/>
                </a:solidFill>
              </a:rPr>
              <a:t>                            (Foundations of Big Data Analysis in Python)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  <a:t>4  2020/10/07  </a:t>
            </a:r>
            <a:r>
              <a:rPr lang="zh-TW" altLang="en-US" sz="2400" dirty="0">
                <a:solidFill>
                  <a:schemeClr val="accent3">
                    <a:lumMod val="75000"/>
                  </a:schemeClr>
                </a:solidFill>
              </a:rPr>
              <a:t>數位沙盒第一堂課：數位沙盒服務平台簡介</a:t>
            </a:r>
            <a: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b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  <a:t>                            (Digital Sandbox Lesson 1: Introduction to</a:t>
            </a:r>
            <a:b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  <a:t>                            </a:t>
            </a:r>
            <a:r>
              <a:rPr lang="en-US" altLang="zh-TW" sz="2400" dirty="0" err="1">
                <a:solidFill>
                  <a:schemeClr val="accent3">
                    <a:lumMod val="75000"/>
                  </a:schemeClr>
                </a:solidFill>
              </a:rPr>
              <a:t>FintechSpace</a:t>
            </a:r>
            <a: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  <a:t> Digital Sandbox)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  <a:t>5  2020/10/14  </a:t>
            </a:r>
            <a:r>
              <a:rPr lang="zh-TW" altLang="en-US" sz="2400" dirty="0">
                <a:solidFill>
                  <a:schemeClr val="accent3">
                    <a:lumMod val="75000"/>
                  </a:schemeClr>
                </a:solidFill>
              </a:rPr>
              <a:t>數位沙盒第二堂課：工程師操作說明與實作教學</a:t>
            </a:r>
            <a:b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  <a:t>                            (Digital Sandbox Lesson 2: Hands-on Practices)</a:t>
            </a:r>
          </a:p>
          <a:p>
            <a:pPr marL="0" indent="0">
              <a:buNone/>
            </a:pPr>
            <a:r>
              <a:rPr lang="en-US" altLang="zh-TW" sz="2400" dirty="0"/>
              <a:t>6  2020/10/21  Python Pandas </a:t>
            </a:r>
            <a:r>
              <a:rPr lang="zh-TW" altLang="en-US" sz="2400" dirty="0"/>
              <a:t>大數據量化分析 </a:t>
            </a:r>
            <a:br>
              <a:rPr lang="en-US" altLang="zh-TW" sz="2400" dirty="0"/>
            </a:br>
            <a:r>
              <a:rPr lang="en-US" altLang="zh-TW" sz="2400" dirty="0"/>
              <a:t>                            </a:t>
            </a:r>
            <a:r>
              <a:rPr lang="en-US" altLang="zh-TW" sz="2200" dirty="0"/>
              <a:t>(Quantitative Big Data Analysis with Pandas in Python)</a:t>
            </a:r>
            <a:endParaRPr lang="en-US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87740-7342-4346-B2E0-F69CCB2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FDB645-4535-D947-9FA2-92EAE75A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6774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 dirty="0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 dirty="0">
              <a:solidFill>
                <a:schemeClr val="tx2"/>
              </a:solidFill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6F75CD-B593-224B-8AC9-E30D7E9A7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0DF8FA-EA10-5A4B-BCA5-6EE87D30A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93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5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46E397-4BAA-4042-A411-973FC18E8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9842"/>
            <a:ext cx="9144000" cy="5650302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1F047D9-4999-934B-BCAA-CA5CFBDF9FB6}"/>
              </a:ext>
            </a:extLst>
          </p:cNvPr>
          <p:cNvSpPr/>
          <p:nvPr/>
        </p:nvSpPr>
        <p:spPr>
          <a:xfrm>
            <a:off x="5560541" y="2627873"/>
            <a:ext cx="1820560" cy="25125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1714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5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CDC766-FBF7-8845-9FCB-FBEEDB608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4110"/>
            <a:ext cx="9144000" cy="559119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D953698-332C-DA47-BF1C-154E8F8004D8}"/>
              </a:ext>
            </a:extLst>
          </p:cNvPr>
          <p:cNvSpPr/>
          <p:nvPr/>
        </p:nvSpPr>
        <p:spPr>
          <a:xfrm>
            <a:off x="6240162" y="3035646"/>
            <a:ext cx="992658" cy="26360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9ADB802-CD27-D54F-B82D-461CF5C138EC}"/>
              </a:ext>
            </a:extLst>
          </p:cNvPr>
          <p:cNvSpPr/>
          <p:nvPr/>
        </p:nvSpPr>
        <p:spPr>
          <a:xfrm>
            <a:off x="1692876" y="2879128"/>
            <a:ext cx="5688225" cy="1025607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2469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Connect </a:t>
            </a:r>
            <a:r>
              <a:rPr lang="en-US" dirty="0" err="1">
                <a:solidFill>
                  <a:schemeClr val="accent1"/>
                </a:solidFill>
              </a:rPr>
              <a:t>Colaboratory</a:t>
            </a:r>
            <a:r>
              <a:rPr lang="en-US" dirty="0">
                <a:solidFill>
                  <a:schemeClr val="accent1"/>
                </a:solidFill>
              </a:rPr>
              <a:t> to Google Drive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5E735C-38EF-E547-BAF5-541818DD8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57" y="961457"/>
            <a:ext cx="9144000" cy="56448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A637FCA-EAD0-DD4F-8CEA-237E262C1C7B}"/>
              </a:ext>
            </a:extLst>
          </p:cNvPr>
          <p:cNvSpPr/>
          <p:nvPr/>
        </p:nvSpPr>
        <p:spPr>
          <a:xfrm>
            <a:off x="5708822" y="4695568"/>
            <a:ext cx="547813" cy="23477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4020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5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F80714-7C0A-1444-9836-FDA6130CD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5435"/>
            <a:ext cx="9144000" cy="5687209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1846EB2-F7BC-C94C-BFC8-3AFE130A97D7}"/>
              </a:ext>
            </a:extLst>
          </p:cNvPr>
          <p:cNvSpPr/>
          <p:nvPr/>
        </p:nvSpPr>
        <p:spPr>
          <a:xfrm>
            <a:off x="0" y="2580915"/>
            <a:ext cx="1804086" cy="36040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F9A470A-706C-1845-8AE5-A9507E8B596D}"/>
              </a:ext>
            </a:extLst>
          </p:cNvPr>
          <p:cNvSpPr/>
          <p:nvPr/>
        </p:nvSpPr>
        <p:spPr>
          <a:xfrm>
            <a:off x="972475" y="4698039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858FDE7-A53B-8348-9677-6CBAC738B92C}"/>
              </a:ext>
            </a:extLst>
          </p:cNvPr>
          <p:cNvSpPr/>
          <p:nvPr/>
        </p:nvSpPr>
        <p:spPr>
          <a:xfrm>
            <a:off x="3604052" y="5865340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4070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5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E37B79-5323-9743-BF52-F0654A787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1513"/>
            <a:ext cx="9144000" cy="371497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F21E05B-C4B6-9743-91FE-FA26C14D1A55}"/>
              </a:ext>
            </a:extLst>
          </p:cNvPr>
          <p:cNvSpPr/>
          <p:nvPr/>
        </p:nvSpPr>
        <p:spPr>
          <a:xfrm>
            <a:off x="-1" y="1828800"/>
            <a:ext cx="9106029" cy="150876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3872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5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E83CE9-77F5-DF4F-942B-BBE7A675B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2582"/>
            <a:ext cx="9144000" cy="3732835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002058C-9D67-894E-AB87-A529EAFBDC8F}"/>
              </a:ext>
            </a:extLst>
          </p:cNvPr>
          <p:cNvSpPr/>
          <p:nvPr/>
        </p:nvSpPr>
        <p:spPr>
          <a:xfrm>
            <a:off x="1683813" y="2344901"/>
            <a:ext cx="434548" cy="1849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6D469E4-264F-C440-8179-74DFE057578F}"/>
              </a:ext>
            </a:extLst>
          </p:cNvPr>
          <p:cNvSpPr/>
          <p:nvPr/>
        </p:nvSpPr>
        <p:spPr>
          <a:xfrm>
            <a:off x="1683812" y="4478500"/>
            <a:ext cx="1851867" cy="23065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2961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23294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Run </a:t>
            </a:r>
            <a:r>
              <a:rPr lang="en-US" dirty="0" err="1">
                <a:solidFill>
                  <a:schemeClr val="accent1"/>
                </a:solidFill>
              </a:rPr>
              <a:t>Jupyter</a:t>
            </a:r>
            <a:r>
              <a:rPr lang="en-US" dirty="0">
                <a:solidFill>
                  <a:schemeClr val="accent1"/>
                </a:solidFill>
              </a:rPr>
              <a:t> Notebook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Python3 GPU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ADD6BC-A96F-A94D-955A-FC404C7B8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64896"/>
            <a:ext cx="9144000" cy="4309407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8826843-CE29-1845-98B5-AB6573BCAFEF}"/>
              </a:ext>
            </a:extLst>
          </p:cNvPr>
          <p:cNvSpPr/>
          <p:nvPr/>
        </p:nvSpPr>
        <p:spPr>
          <a:xfrm>
            <a:off x="3261361" y="4935700"/>
            <a:ext cx="1539240" cy="3373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E74607F-01BB-0643-AD3A-61157C72CF04}"/>
              </a:ext>
            </a:extLst>
          </p:cNvPr>
          <p:cNvSpPr/>
          <p:nvPr/>
        </p:nvSpPr>
        <p:spPr>
          <a:xfrm>
            <a:off x="3261361" y="5414658"/>
            <a:ext cx="1539240" cy="3373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1860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C23074-2897-874E-BF1C-CF7ED7B66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F43B4D-AF5A-C049-8819-EED1AC408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3780"/>
            <a:ext cx="9144000" cy="189236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B4CCAE2-E50A-E640-B265-5BFB51F2A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970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Python Hello World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print('Hello World')</a:t>
            </a:r>
          </a:p>
        </p:txBody>
      </p:sp>
    </p:spTree>
    <p:extLst>
      <p:ext uri="{BB962C8B-B14F-4D97-AF65-F5344CB8AC3E}">
        <p14:creationId xmlns:p14="http://schemas.microsoft.com/office/powerpoint/2010/main" val="9560894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709C4-191E-1149-B08A-5AB413140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8900"/>
            <a:ext cx="8229600" cy="70893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Data Visualization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3E3DE-70DA-A044-A5A2-CF19F26D9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29BE5B-47FD-7541-B496-EB9BC343F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9835"/>
            <a:ext cx="9144000" cy="57195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B940FFB-7655-0143-BE5F-6A10708DD648}"/>
              </a:ext>
            </a:extLst>
          </p:cNvPr>
          <p:cNvSpPr/>
          <p:nvPr/>
        </p:nvSpPr>
        <p:spPr>
          <a:xfrm>
            <a:off x="1436595" y="6624479"/>
            <a:ext cx="62454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seaborn.pydata.org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/generated/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seaborn.pairplot.html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37E3E0-BB7F-7342-8568-64C77494F42C}"/>
              </a:ext>
            </a:extLst>
          </p:cNvPr>
          <p:cNvSpPr/>
          <p:nvPr/>
        </p:nvSpPr>
        <p:spPr>
          <a:xfrm>
            <a:off x="107504" y="655414"/>
            <a:ext cx="91090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linkClick r:id="rId3"/>
              </a:rPr>
              <a:t>https://colab.research.google.com/drive/1KRqtEUd2Hg4dM2au9bfVQKrxWnWN3O9-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160192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B5D78-FBA5-224C-A6CA-BE0E31F07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EF84E7-2573-2E43-9842-3F294B65297E}"/>
              </a:ext>
            </a:extLst>
          </p:cNvPr>
          <p:cNvSpPr/>
          <p:nvPr/>
        </p:nvSpPr>
        <p:spPr>
          <a:xfrm>
            <a:off x="509372" y="111036"/>
            <a:ext cx="8140357" cy="1200329"/>
          </a:xfrm>
          <a:prstGeom prst="rect">
            <a:avLst/>
          </a:prstGeom>
          <a:solidFill>
            <a:srgbClr val="FFD579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ourier" pitchFamily="2" charset="0"/>
              </a:rPr>
              <a:t>import seaborn as </a:t>
            </a:r>
            <a:r>
              <a:rPr lang="en-US" dirty="0" err="1">
                <a:latin typeface="Courier" pitchFamily="2" charset="0"/>
              </a:rPr>
              <a:t>sns</a:t>
            </a:r>
            <a:endParaRPr lang="en-US" dirty="0">
              <a:latin typeface="Courier" pitchFamily="2" charset="0"/>
            </a:endParaRPr>
          </a:p>
          <a:p>
            <a:r>
              <a:rPr lang="en-US" dirty="0" err="1">
                <a:latin typeface="Courier" pitchFamily="2" charset="0"/>
              </a:rPr>
              <a:t>sns.set</a:t>
            </a:r>
            <a:r>
              <a:rPr lang="en-US" dirty="0">
                <a:latin typeface="Courier" pitchFamily="2" charset="0"/>
              </a:rPr>
              <a:t>(style="ticks", </a:t>
            </a:r>
            <a:r>
              <a:rPr lang="en-US" dirty="0" err="1">
                <a:latin typeface="Courier" pitchFamily="2" charset="0"/>
              </a:rPr>
              <a:t>color_codes</a:t>
            </a:r>
            <a:r>
              <a:rPr lang="en-US" dirty="0">
                <a:latin typeface="Courier" pitchFamily="2" charset="0"/>
              </a:rPr>
              <a:t>=True)</a:t>
            </a:r>
          </a:p>
          <a:p>
            <a:r>
              <a:rPr lang="en-US" dirty="0">
                <a:latin typeface="Courier" pitchFamily="2" charset="0"/>
              </a:rPr>
              <a:t>iris = </a:t>
            </a:r>
            <a:r>
              <a:rPr lang="en-US" dirty="0" err="1">
                <a:latin typeface="Courier" pitchFamily="2" charset="0"/>
              </a:rPr>
              <a:t>sns.load_dataset</a:t>
            </a:r>
            <a:r>
              <a:rPr lang="en-US" dirty="0">
                <a:latin typeface="Courier" pitchFamily="2" charset="0"/>
              </a:rPr>
              <a:t>("iris")</a:t>
            </a:r>
          </a:p>
          <a:p>
            <a:r>
              <a:rPr lang="en-US" dirty="0">
                <a:latin typeface="Courier" pitchFamily="2" charset="0"/>
              </a:rPr>
              <a:t>g = </a:t>
            </a:r>
            <a:r>
              <a:rPr lang="en-US" dirty="0" err="1">
                <a:latin typeface="Courier" pitchFamily="2" charset="0"/>
              </a:rPr>
              <a:t>sns.pairplot</a:t>
            </a:r>
            <a:r>
              <a:rPr lang="en-US" dirty="0">
                <a:latin typeface="Courier" pitchFamily="2" charset="0"/>
              </a:rPr>
              <a:t>(iris, hue="species")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C08010-AF94-5240-A91E-B7EB9BB4C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806" y="1373476"/>
            <a:ext cx="5879069" cy="52822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6A597D6-2F37-7B43-A5E1-87896D7BA4E4}"/>
              </a:ext>
            </a:extLst>
          </p:cNvPr>
          <p:cNvSpPr/>
          <p:nvPr/>
        </p:nvSpPr>
        <p:spPr>
          <a:xfrm>
            <a:off x="1436595" y="6624479"/>
            <a:ext cx="62454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seaborn.pydata.org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/generated/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seaborn.pairplot.html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082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82BF6-CA49-0940-8E3D-111BA6C3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68863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err="1">
                <a:latin typeface="Calibri" charset="0"/>
                <a:ea typeface="標楷體" charset="-120"/>
              </a:rPr>
              <a:t>週次</a:t>
            </a:r>
            <a:r>
              <a:rPr lang="en-US" altLang="en-US" sz="2400" dirty="0">
                <a:latin typeface="Calibri" charset="0"/>
                <a:ea typeface="標楷體" charset="-120"/>
              </a:rPr>
              <a:t> (Week)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日期</a:t>
            </a:r>
            <a:r>
              <a:rPr lang="en-US" altLang="en-US" sz="2400" dirty="0">
                <a:latin typeface="Calibri" charset="0"/>
                <a:ea typeface="標楷體" charset="-120"/>
              </a:rPr>
              <a:t> (Date)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內容</a:t>
            </a:r>
            <a:r>
              <a:rPr lang="en-US" altLang="en-US" sz="2400" dirty="0">
                <a:latin typeface="Calibri" charset="0"/>
                <a:ea typeface="標楷體" charset="-120"/>
              </a:rPr>
              <a:t> (Subject/Topics)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  <a:t>7  2020/10/28  </a:t>
            </a:r>
            <a:r>
              <a:rPr lang="zh-TW" altLang="en-US" sz="2400" dirty="0">
                <a:solidFill>
                  <a:schemeClr val="accent3">
                    <a:lumMod val="75000"/>
                  </a:schemeClr>
                </a:solidFill>
              </a:rPr>
              <a:t>數位沙盒第三堂課：</a:t>
            </a:r>
            <a:r>
              <a:rPr lang="zh-TW" altLang="en-US" sz="2200" dirty="0">
                <a:solidFill>
                  <a:schemeClr val="accent3">
                    <a:lumMod val="75000"/>
                  </a:schemeClr>
                </a:solidFill>
              </a:rPr>
              <a:t>學生小組討論實作與成果發表 </a:t>
            </a:r>
            <a:br>
              <a:rPr lang="en-US" altLang="zh-TW" sz="22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  <a:t>                             (Digital Sandbox Lesson 3: Learning Teams </a:t>
            </a:r>
            <a:b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  <a:t>                              </a:t>
            </a:r>
            <a:r>
              <a:rPr lang="en-US" altLang="zh-TW" sz="2200" dirty="0">
                <a:solidFill>
                  <a:schemeClr val="accent3">
                    <a:lumMod val="75000"/>
                  </a:schemeClr>
                </a:solidFill>
              </a:rPr>
              <a:t>Hands-on Project Discussion and Project Presentation)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/>
                </a:solidFill>
              </a:rPr>
              <a:t>8  2020/11/04  Python </a:t>
            </a:r>
            <a:r>
              <a:rPr lang="en-US" altLang="zh-TW" sz="2400" dirty="0" err="1">
                <a:solidFill>
                  <a:schemeClr val="accent1"/>
                </a:solidFill>
              </a:rPr>
              <a:t>Scikit</a:t>
            </a:r>
            <a:r>
              <a:rPr lang="en-US" altLang="zh-TW" sz="2400" dirty="0">
                <a:solidFill>
                  <a:schemeClr val="accent1"/>
                </a:solidFill>
              </a:rPr>
              <a:t>-Learn </a:t>
            </a:r>
            <a:r>
              <a:rPr lang="zh-TW" altLang="en-US" sz="2400" dirty="0">
                <a:solidFill>
                  <a:schemeClr val="accent1"/>
                </a:solidFill>
              </a:rPr>
              <a:t>機器學習 </a:t>
            </a:r>
            <a:r>
              <a:rPr lang="en-US" altLang="zh-TW" sz="2400" dirty="0">
                <a:solidFill>
                  <a:schemeClr val="accent1"/>
                </a:solidFill>
              </a:rPr>
              <a:t>I </a:t>
            </a:r>
            <a:br>
              <a:rPr lang="en-US" altLang="zh-TW" sz="2400" dirty="0">
                <a:solidFill>
                  <a:schemeClr val="accent1"/>
                </a:solidFill>
              </a:rPr>
            </a:br>
            <a:r>
              <a:rPr lang="en-US" altLang="zh-TW" sz="2400" dirty="0">
                <a:solidFill>
                  <a:schemeClr val="accent1"/>
                </a:solidFill>
              </a:rPr>
              <a:t>                            (Machine Learning with </a:t>
            </a:r>
            <a:r>
              <a:rPr lang="en-US" altLang="zh-TW" sz="2400" dirty="0" err="1">
                <a:solidFill>
                  <a:schemeClr val="accent1"/>
                </a:solidFill>
              </a:rPr>
              <a:t>Scikit</a:t>
            </a:r>
            <a:r>
              <a:rPr lang="en-US" altLang="zh-TW" sz="2400" dirty="0">
                <a:solidFill>
                  <a:schemeClr val="accent1"/>
                </a:solidFill>
              </a:rPr>
              <a:t>-Learn In Python I)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9  2020/11/11 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</a:rPr>
              <a:t>期中報告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(Midterm Project Report)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/>
                </a:solidFill>
              </a:rPr>
              <a:t>10  2020/11/18  Python </a:t>
            </a:r>
            <a:r>
              <a:rPr lang="en-US" altLang="zh-TW" sz="2400" dirty="0" err="1">
                <a:solidFill>
                  <a:schemeClr val="accent1"/>
                </a:solidFill>
              </a:rPr>
              <a:t>Scikit</a:t>
            </a:r>
            <a:r>
              <a:rPr lang="en-US" altLang="zh-TW" sz="2400" dirty="0">
                <a:solidFill>
                  <a:schemeClr val="accent1"/>
                </a:solidFill>
              </a:rPr>
              <a:t>-Learn </a:t>
            </a:r>
            <a:r>
              <a:rPr lang="zh-TW" altLang="en-US" sz="2400" dirty="0">
                <a:solidFill>
                  <a:schemeClr val="accent1"/>
                </a:solidFill>
              </a:rPr>
              <a:t>機器學習 </a:t>
            </a:r>
            <a:r>
              <a:rPr lang="en-US" altLang="zh-TW" sz="2400" dirty="0">
                <a:solidFill>
                  <a:schemeClr val="accent1"/>
                </a:solidFill>
              </a:rPr>
              <a:t>II </a:t>
            </a:r>
            <a:br>
              <a:rPr lang="en-US" altLang="zh-TW" sz="2400" dirty="0">
                <a:solidFill>
                  <a:schemeClr val="accent1"/>
                </a:solidFill>
              </a:rPr>
            </a:br>
            <a:r>
              <a:rPr lang="en-US" altLang="zh-TW" sz="2400" dirty="0">
                <a:solidFill>
                  <a:schemeClr val="accent1"/>
                </a:solidFill>
              </a:rPr>
              <a:t>                              (Machine Learning with </a:t>
            </a:r>
            <a:r>
              <a:rPr lang="en-US" altLang="zh-TW" sz="2400" dirty="0" err="1">
                <a:solidFill>
                  <a:schemeClr val="accent1"/>
                </a:solidFill>
              </a:rPr>
              <a:t>Scikit</a:t>
            </a:r>
            <a:r>
              <a:rPr lang="en-US" altLang="zh-TW" sz="2400" dirty="0">
                <a:solidFill>
                  <a:schemeClr val="accent1"/>
                </a:solidFill>
              </a:rPr>
              <a:t>-Learn In Python II)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11  2020/11/25  TensorFlow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深度學習金融大數據分析 </a:t>
            </a: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I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                               </a:t>
            </a:r>
            <a:r>
              <a:rPr lang="en-US" altLang="zh-TW" sz="1900" dirty="0">
                <a:solidFill>
                  <a:schemeClr val="accent1">
                    <a:lumMod val="75000"/>
                  </a:schemeClr>
                </a:solidFill>
              </a:rPr>
              <a:t>(Deep Learning for Finance Big Data Analysis with TensorFlow I)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12  2020/12/02 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</a:rPr>
              <a:t>大數據分析個案研究 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                               (Case Study on Big Data Analysis)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87740-7342-4346-B2E0-F69CCB2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FDB645-4535-D947-9FA2-92EAE75A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6774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 dirty="0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 dirty="0">
              <a:solidFill>
                <a:schemeClr val="tx2"/>
              </a:solidFill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6274DE-EE88-D64F-AEF1-CB6EFD44D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50032B-D024-554F-81C9-57B20F3C3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0900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A5B8-AD90-EC49-A62D-75AE2C9F1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CC316CC-00BA-584B-BEA4-415CA6313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457200"/>
            <a:ext cx="8713788" cy="614015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13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numpy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 as np</a:t>
            </a:r>
          </a:p>
          <a:p>
            <a:r>
              <a:rPr lang="en-US" altLang="en-US" sz="1300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pd</a:t>
            </a:r>
            <a:endParaRPr lang="en-US" altLang="en-US" sz="1300" b="1" dirty="0">
              <a:latin typeface="Courier" charset="0"/>
              <a:ea typeface="標楷體" charset="-120"/>
            </a:endParaRPr>
          </a:p>
          <a:p>
            <a:r>
              <a:rPr lang="en-US" altLang="en-US" sz="1300" b="1" dirty="0">
                <a:latin typeface="Courier" charset="0"/>
                <a:ea typeface="標楷體" charset="-120"/>
              </a:rPr>
              <a:t>%matplotlib inline</a:t>
            </a:r>
          </a:p>
          <a:p>
            <a:r>
              <a:rPr lang="en-US" altLang="en-US" sz="13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matplotlib.pyplot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 as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plt</a:t>
            </a:r>
            <a:endParaRPr lang="en-US" altLang="en-US" sz="1300" b="1" dirty="0">
              <a:latin typeface="Courier" charset="0"/>
              <a:ea typeface="標楷體" charset="-120"/>
            </a:endParaRPr>
          </a:p>
          <a:p>
            <a:r>
              <a:rPr lang="en-US" altLang="en-US" sz="1300" b="1" dirty="0">
                <a:latin typeface="Courier" charset="0"/>
                <a:ea typeface="標楷體" charset="-120"/>
              </a:rPr>
              <a:t>import seaborn as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sns</a:t>
            </a:r>
            <a:endParaRPr lang="en-US" altLang="en-US" sz="1300" b="1" dirty="0">
              <a:latin typeface="Courier" charset="0"/>
              <a:ea typeface="標楷體" charset="-120"/>
            </a:endParaRPr>
          </a:p>
          <a:p>
            <a:r>
              <a:rPr lang="en-US" altLang="en-US" sz="1300" b="1" dirty="0">
                <a:latin typeface="Courier" charset="0"/>
                <a:ea typeface="標楷體" charset="-120"/>
              </a:rPr>
              <a:t>from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pandas.plotting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scatter_matrix</a:t>
            </a:r>
            <a:endParaRPr lang="en-US" altLang="en-US" sz="1300" b="1" dirty="0">
              <a:latin typeface="Courier" charset="0"/>
              <a:ea typeface="標楷體" charset="-120"/>
            </a:endParaRPr>
          </a:p>
          <a:p>
            <a:endParaRPr lang="en-US" altLang="en-US" sz="1300" b="1" dirty="0">
              <a:latin typeface="Courier" charset="0"/>
              <a:ea typeface="標楷體" charset="-120"/>
            </a:endParaRPr>
          </a:p>
          <a:p>
            <a:r>
              <a:rPr lang="en-US" altLang="en-US" sz="1300" b="1" dirty="0">
                <a:latin typeface="Courier" charset="0"/>
                <a:ea typeface="標楷體" charset="-120"/>
              </a:rPr>
              <a:t># Load dataset</a:t>
            </a:r>
          </a:p>
          <a:p>
            <a:r>
              <a:rPr lang="en-US" altLang="en-US" sz="1300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 = "https://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archive.ics.uci.edu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/ml/machine-learning-databases/iris/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iris.data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"</a:t>
            </a:r>
          </a:p>
          <a:p>
            <a:r>
              <a:rPr lang="en-US" altLang="en-US" sz="1300" b="1" dirty="0">
                <a:latin typeface="Courier" charset="0"/>
                <a:ea typeface="標楷體" charset="-120"/>
              </a:rPr>
              <a:t>names = ['sepal-length', 'sepal-width', 'petal-length', 'petal-width', 'class']</a:t>
            </a:r>
          </a:p>
          <a:p>
            <a:r>
              <a:rPr lang="en-US" altLang="en-US" sz="13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pd.read_csv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, names=names)</a:t>
            </a:r>
          </a:p>
          <a:p>
            <a:endParaRPr lang="en-US" altLang="en-US" sz="1300" b="1" dirty="0">
              <a:latin typeface="Courier" charset="0"/>
              <a:ea typeface="標楷體" charset="-120"/>
            </a:endParaRPr>
          </a:p>
          <a:p>
            <a:r>
              <a:rPr lang="en-US" altLang="en-US" sz="13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df.head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(10))</a:t>
            </a:r>
          </a:p>
          <a:p>
            <a:r>
              <a:rPr lang="en-US" altLang="en-US" sz="13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df.tail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(10))</a:t>
            </a:r>
          </a:p>
          <a:p>
            <a:r>
              <a:rPr lang="en-US" altLang="en-US" sz="13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df.describe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())</a:t>
            </a:r>
          </a:p>
          <a:p>
            <a:r>
              <a:rPr lang="en-US" altLang="en-US" sz="13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df.info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())</a:t>
            </a:r>
          </a:p>
          <a:p>
            <a:r>
              <a:rPr lang="en-US" altLang="en-US" sz="13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df.shape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sz="13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df.groupby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('class').size())</a:t>
            </a:r>
          </a:p>
          <a:p>
            <a:endParaRPr lang="en-US" altLang="en-US" sz="1300" b="1" dirty="0">
              <a:latin typeface="Courier" charset="0"/>
              <a:ea typeface="標楷體" charset="-120"/>
            </a:endParaRPr>
          </a:p>
          <a:p>
            <a:r>
              <a:rPr lang="en-US" altLang="en-US" sz="1300" b="1" dirty="0" err="1">
                <a:latin typeface="Courier" charset="0"/>
                <a:ea typeface="標楷體" charset="-120"/>
              </a:rPr>
              <a:t>plt.rcParams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["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figure.figsize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"] = (10,8)</a:t>
            </a:r>
          </a:p>
          <a:p>
            <a:r>
              <a:rPr lang="en-US" altLang="en-US" sz="1300" b="1" dirty="0" err="1">
                <a:latin typeface="Courier" charset="0"/>
                <a:ea typeface="標楷體" charset="-120"/>
              </a:rPr>
              <a:t>df.plot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(kind='box', subplots=True, layout=(2,2),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sharex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=False,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sharey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=False)</a:t>
            </a:r>
          </a:p>
          <a:p>
            <a:r>
              <a:rPr lang="en-US" altLang="en-US" sz="1300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()</a:t>
            </a:r>
          </a:p>
          <a:p>
            <a:endParaRPr lang="en-US" altLang="en-US" sz="1300" b="1" dirty="0">
              <a:latin typeface="Courier" charset="0"/>
              <a:ea typeface="標楷體" charset="-120"/>
            </a:endParaRPr>
          </a:p>
          <a:p>
            <a:r>
              <a:rPr lang="en-US" altLang="en-US" sz="1300" b="1" dirty="0" err="1">
                <a:latin typeface="Courier" charset="0"/>
                <a:ea typeface="標楷體" charset="-120"/>
              </a:rPr>
              <a:t>df.hist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()</a:t>
            </a:r>
          </a:p>
          <a:p>
            <a:r>
              <a:rPr lang="en-US" altLang="en-US" sz="1300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()</a:t>
            </a:r>
          </a:p>
          <a:p>
            <a:endParaRPr lang="en-US" altLang="en-US" sz="1300" b="1" dirty="0">
              <a:latin typeface="Courier" charset="0"/>
              <a:ea typeface="標楷體" charset="-120"/>
            </a:endParaRPr>
          </a:p>
          <a:p>
            <a:r>
              <a:rPr lang="en-US" altLang="en-US" sz="1300" b="1" dirty="0" err="1">
                <a:latin typeface="Courier" charset="0"/>
                <a:ea typeface="標楷體" charset="-120"/>
              </a:rPr>
              <a:t>scatter_matrix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sz="1300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()</a:t>
            </a:r>
          </a:p>
          <a:p>
            <a:endParaRPr lang="en-US" altLang="en-US" sz="1300" b="1" dirty="0">
              <a:latin typeface="Courier" charset="0"/>
              <a:ea typeface="標楷體" charset="-120"/>
            </a:endParaRPr>
          </a:p>
          <a:p>
            <a:r>
              <a:rPr lang="en-US" altLang="en-US" sz="1300" b="1" dirty="0" err="1">
                <a:latin typeface="Courier" charset="0"/>
                <a:ea typeface="標楷體" charset="-120"/>
              </a:rPr>
              <a:t>sns.pairplot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, hue="class", size=2)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86AC89-CC51-B441-AA58-3539FE0B2A31}"/>
              </a:ext>
            </a:extLst>
          </p:cNvPr>
          <p:cNvSpPr/>
          <p:nvPr/>
        </p:nvSpPr>
        <p:spPr>
          <a:xfrm>
            <a:off x="1851522" y="6597352"/>
            <a:ext cx="53697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machinelearningmastery.com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/machine-learning-in-python-step-by-step/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19823C-CD21-5244-946C-1380064CB458}"/>
              </a:ext>
            </a:extLst>
          </p:cNvPr>
          <p:cNvSpPr/>
          <p:nvPr/>
        </p:nvSpPr>
        <p:spPr>
          <a:xfrm>
            <a:off x="1" y="67077"/>
            <a:ext cx="9109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https://colab.research.google.com/drive/1KRqtEUd2Hg4dM2au9bfVQKrxWnWN3O9-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552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8B7AC0-268C-F841-ABE7-98FF1F741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29" y="2746868"/>
            <a:ext cx="8232569" cy="358140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8D103D1B-0409-0E4D-B8E1-5C8EFC018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235224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numpy</a:t>
            </a:r>
            <a:r>
              <a:rPr lang="en-US" altLang="en-US" b="1" dirty="0">
                <a:latin typeface="Courier" charset="0"/>
                <a:ea typeface="標楷體" charset="-120"/>
              </a:rPr>
              <a:t> as np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%matplotlib inline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matplotlib.pyplot</a:t>
            </a:r>
            <a:r>
              <a:rPr lang="en-US" altLang="en-US" b="1" dirty="0">
                <a:latin typeface="Courier" charset="0"/>
                <a:ea typeface="標楷體" charset="-120"/>
              </a:rPr>
              <a:t>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plt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seaborn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sns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from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pandas.plotting</a:t>
            </a:r>
            <a:r>
              <a:rPr lang="en-US" altLang="en-US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scatter_matrix</a:t>
            </a:r>
            <a:endParaRPr lang="en-US" altLang="en-US" b="1" dirty="0">
              <a:latin typeface="Courier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206793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C40B19-5280-074F-A879-54A901C19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30" y="2390140"/>
            <a:ext cx="8681578" cy="390398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D49F613-1A16-9948-8B11-9B7FAA9C9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1961371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"https://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archive.ics.uci.edu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/ml/machine-learning-databases/iris/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iris.data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"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names = [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'sepal-length', 'sepal-width', 'petal-length', 'petal-width', 'class'</a:t>
            </a:r>
            <a:r>
              <a:rPr lang="en-US" altLang="en-US" b="1" dirty="0">
                <a:latin typeface="Courier" charset="0"/>
                <a:ea typeface="標楷體" charset="-120"/>
              </a:rPr>
              <a:t>]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pd.read_csv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b="1" dirty="0">
                <a:latin typeface="Courier" charset="0"/>
                <a:ea typeface="標楷體" charset="-120"/>
              </a:rPr>
              <a:t>, names=names)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df.head</a:t>
            </a:r>
            <a:r>
              <a:rPr lang="en-US" altLang="en-US" b="1" dirty="0">
                <a:latin typeface="Courier" charset="0"/>
                <a:ea typeface="標楷體" charset="-120"/>
              </a:rPr>
              <a:t>(10))</a:t>
            </a:r>
          </a:p>
        </p:txBody>
      </p:sp>
    </p:spTree>
    <p:extLst>
      <p:ext uri="{BB962C8B-B14F-4D97-AF65-F5344CB8AC3E}">
        <p14:creationId xmlns:p14="http://schemas.microsoft.com/office/powerpoint/2010/main" val="22625185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8939CB-C7ED-164D-B681-03C132F83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20" y="1905000"/>
            <a:ext cx="8621166" cy="309372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8A50662A-4510-2B48-84C4-F4E106159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127020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6000" b="1" dirty="0" err="1">
                <a:latin typeface="Courier" charset="0"/>
                <a:ea typeface="標楷體" charset="-120"/>
              </a:rPr>
              <a:t>df.tail</a:t>
            </a:r>
            <a:r>
              <a:rPr lang="en-US" altLang="en-US" sz="6000" b="1" dirty="0">
                <a:latin typeface="Courier" charset="0"/>
                <a:ea typeface="標楷體" charset="-120"/>
              </a:rPr>
              <a:t>(10)</a:t>
            </a:r>
          </a:p>
        </p:txBody>
      </p:sp>
    </p:spTree>
    <p:extLst>
      <p:ext uri="{BB962C8B-B14F-4D97-AF65-F5344CB8AC3E}">
        <p14:creationId xmlns:p14="http://schemas.microsoft.com/office/powerpoint/2010/main" val="26113878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0EA6AE-7849-2046-A22D-386B6D8FE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29" y="2087880"/>
            <a:ext cx="8592715" cy="327660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A8BB3A47-17C0-424E-B0DA-877C9F01D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128544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7200" b="1" dirty="0" err="1">
                <a:latin typeface="Courier" charset="0"/>
                <a:ea typeface="標楷體" charset="-120"/>
              </a:rPr>
              <a:t>df.describe</a:t>
            </a:r>
            <a:r>
              <a:rPr lang="en-US" altLang="en-US" sz="7200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11953996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5B27F-6646-1A4F-8921-42F3F3E0B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470584"/>
            <a:ext cx="5528310" cy="5113272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AFB27F4-0D43-FE4A-829B-F37CCD126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040" y="116632"/>
            <a:ext cx="8713788" cy="1252176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df.info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())</a:t>
            </a:r>
          </a:p>
          <a:p>
            <a:r>
              <a:rPr lang="en-US" altLang="en-US" sz="28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df.shape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32935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06655D-2FB9-FC48-A532-4F1B79DAD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586" y="1554480"/>
            <a:ext cx="8038214" cy="384048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E45D67A-BFA5-A441-9BA9-2ED62FFE4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75721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 err="1">
                <a:latin typeface="Courier" charset="0"/>
                <a:ea typeface="標楷體" charset="-120"/>
              </a:rPr>
              <a:t>df.groupby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('class').size()</a:t>
            </a:r>
          </a:p>
        </p:txBody>
      </p:sp>
    </p:spTree>
    <p:extLst>
      <p:ext uri="{BB962C8B-B14F-4D97-AF65-F5344CB8AC3E}">
        <p14:creationId xmlns:p14="http://schemas.microsoft.com/office/powerpoint/2010/main" val="19830263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B3596C-6942-5248-A650-3E1491BE6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668" y="1406003"/>
            <a:ext cx="5893488" cy="5202396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1775553-45B7-B24D-AE5F-AAA48C790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122448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plt.rcParams</a:t>
            </a:r>
            <a:r>
              <a:rPr lang="en-US" altLang="en-US" b="1" dirty="0">
                <a:latin typeface="Courier" charset="0"/>
                <a:ea typeface="標楷體" charset="-120"/>
              </a:rPr>
              <a:t>["</a:t>
            </a:r>
            <a:r>
              <a:rPr lang="en-US" altLang="en-US" b="1" dirty="0" err="1">
                <a:latin typeface="Courier" charset="0"/>
                <a:ea typeface="標楷體" charset="-120"/>
              </a:rPr>
              <a:t>figure.figsize</a:t>
            </a:r>
            <a:r>
              <a:rPr lang="en-US" altLang="en-US" b="1" dirty="0">
                <a:latin typeface="Courier" charset="0"/>
                <a:ea typeface="標楷體" charset="-120"/>
              </a:rPr>
              <a:t>"] = (10,8)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df.plot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kind='box', subplots=True, layout=(2,2),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sharex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=False,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sharey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=False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2429763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D04890-335A-AC4A-B8D5-E7499E883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760" y="932473"/>
            <a:ext cx="6505423" cy="5788543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EF9A5AD-5AFC-1D4F-A832-6FEB2D5E0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75721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df.hist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564376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6691EC-E98E-0643-AEE0-DBFDB7341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953041"/>
            <a:ext cx="6450330" cy="5653216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583C3DC-C0F2-5E49-BB10-753D70A13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75721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scatter_matrix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637243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82BF6-CA49-0940-8E3D-111BA6C3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68863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err="1">
                <a:latin typeface="Calibri" charset="0"/>
                <a:ea typeface="標楷體" charset="-120"/>
              </a:rPr>
              <a:t>週次</a:t>
            </a:r>
            <a:r>
              <a:rPr lang="en-US" altLang="en-US" sz="2400" dirty="0">
                <a:latin typeface="Calibri" charset="0"/>
                <a:ea typeface="標楷體" charset="-120"/>
              </a:rPr>
              <a:t> (Week)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日期</a:t>
            </a:r>
            <a:r>
              <a:rPr lang="en-US" altLang="en-US" sz="2400" dirty="0">
                <a:latin typeface="Calibri" charset="0"/>
                <a:ea typeface="標楷體" charset="-120"/>
              </a:rPr>
              <a:t> (Date)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內容</a:t>
            </a:r>
            <a:r>
              <a:rPr lang="en-US" altLang="en-US" sz="2400" dirty="0">
                <a:latin typeface="Calibri" charset="0"/>
                <a:ea typeface="標楷體" charset="-120"/>
              </a:rPr>
              <a:t> (Subject/Topics)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13  2020/12/09  TensorFlow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深度學習金融大數據分析 </a:t>
            </a: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II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                              </a:t>
            </a:r>
            <a:r>
              <a:rPr lang="en-US" altLang="zh-TW" sz="1900" dirty="0">
                <a:solidFill>
                  <a:schemeClr val="accent1">
                    <a:lumMod val="75000"/>
                  </a:schemeClr>
                </a:solidFill>
              </a:rPr>
              <a:t>(Deep Learning for Finance Big Data Analysis with TensorFlow II)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14  2020/12/16  TensorFlow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深度學習金融大數據分析 </a:t>
            </a: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III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                              </a:t>
            </a:r>
            <a:r>
              <a:rPr lang="en-US" altLang="zh-TW" sz="1900" dirty="0">
                <a:solidFill>
                  <a:schemeClr val="accent1">
                    <a:lumMod val="75000"/>
                  </a:schemeClr>
                </a:solidFill>
              </a:rPr>
              <a:t>(Deep Learning for Finance Big Data Analysis with TensorFlow III)</a:t>
            </a:r>
          </a:p>
          <a:p>
            <a:pPr marL="0" indent="0">
              <a:buNone/>
            </a:pPr>
            <a:r>
              <a:rPr lang="en-US" altLang="zh-TW" sz="2400" dirty="0"/>
              <a:t>15  2020/12/23  AI </a:t>
            </a:r>
            <a:r>
              <a:rPr lang="zh-TW" altLang="en-US" sz="2400" dirty="0"/>
              <a:t>機器人理財顧問 </a:t>
            </a:r>
            <a:br>
              <a:rPr lang="en-US" altLang="zh-TW" sz="2400" dirty="0"/>
            </a:br>
            <a:r>
              <a:rPr lang="en-US" altLang="zh-TW" sz="2400" dirty="0"/>
              <a:t>                              (Artificial Intelligence for </a:t>
            </a:r>
            <a:r>
              <a:rPr lang="en-US" altLang="zh-TW" sz="2400" dirty="0" err="1"/>
              <a:t>Robo</a:t>
            </a:r>
            <a:r>
              <a:rPr lang="en-US" altLang="zh-TW" sz="2400" dirty="0"/>
              <a:t>-Advisors)</a:t>
            </a:r>
          </a:p>
          <a:p>
            <a:pPr marL="0" indent="0">
              <a:buNone/>
            </a:pPr>
            <a:r>
              <a:rPr lang="en-US" altLang="zh-TW" sz="2400" dirty="0"/>
              <a:t>16  2020/12/30  </a:t>
            </a:r>
            <a:r>
              <a:rPr lang="zh-TW" altLang="en-US" sz="2400" dirty="0"/>
              <a:t>金融科技智慧型交談機器人 </a:t>
            </a:r>
            <a:br>
              <a:rPr lang="en-US" altLang="zh-TW" sz="2400" dirty="0"/>
            </a:br>
            <a:r>
              <a:rPr lang="en-US" altLang="zh-TW" sz="2400" dirty="0"/>
              <a:t>                              (Conversational Commerce and </a:t>
            </a:r>
            <a:br>
              <a:rPr lang="en-US" altLang="zh-TW" sz="2400" dirty="0"/>
            </a:br>
            <a:r>
              <a:rPr lang="en-US" altLang="zh-TW" sz="2400" dirty="0"/>
              <a:t>                              Intelligent Chatbots for Fintech)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17  2021/01/06 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I (Final Project Report I)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18  2021/01/13 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II (Final Project Report I)</a:t>
            </a:r>
          </a:p>
          <a:p>
            <a:pPr marL="0" indent="0">
              <a:buNone/>
            </a:pPr>
            <a:endParaRPr lang="en-US" altLang="zh-TW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87740-7342-4346-B2E0-F69CCB2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FDB645-4535-D947-9FA2-92EAE75A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6774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 dirty="0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 dirty="0">
              <a:solidFill>
                <a:schemeClr val="tx2"/>
              </a:solidFill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51C78D-7CB2-1A47-8289-B30F1D0DA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EA55C6-7913-C64F-85E6-497D1797A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912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0C6471-7BF5-E443-9879-80E5EA7AD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707954"/>
            <a:ext cx="6115709" cy="5898303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9E22607-2ED6-6846-97F3-3191C08DE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506516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sns.pairplot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, hue="class", size=2)</a:t>
            </a:r>
          </a:p>
        </p:txBody>
      </p:sp>
    </p:spTree>
    <p:extLst>
      <p:ext uri="{BB962C8B-B14F-4D97-AF65-F5344CB8AC3E}">
        <p14:creationId xmlns:p14="http://schemas.microsoft.com/office/powerpoint/2010/main" val="25381885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984" y="1218654"/>
            <a:ext cx="8229600" cy="5416695"/>
          </a:xfrm>
        </p:spPr>
        <p:txBody>
          <a:bodyPr>
            <a:normAutofit fontScale="90000"/>
          </a:bodyPr>
          <a:lstStyle/>
          <a:p>
            <a:r>
              <a:rPr lang="en-US" altLang="zh-TW" sz="7200" dirty="0">
                <a:solidFill>
                  <a:srgbClr val="00B050"/>
                </a:solidFill>
              </a:rPr>
              <a:t>Anaconda</a:t>
            </a:r>
            <a:br>
              <a:rPr lang="en-US" altLang="zh-TW" sz="7200" dirty="0"/>
            </a:br>
            <a:r>
              <a:rPr lang="en-US" altLang="zh-TW" sz="7200" dirty="0"/>
              <a:t>The Most Popular </a:t>
            </a:r>
            <a:r>
              <a:rPr lang="en-US" altLang="zh-TW" sz="7200" dirty="0">
                <a:solidFill>
                  <a:srgbClr val="FF0000"/>
                </a:solidFill>
              </a:rPr>
              <a:t>Python</a:t>
            </a:r>
            <a:r>
              <a:rPr lang="en-US" altLang="zh-TW" sz="7200" dirty="0"/>
              <a:t> </a:t>
            </a:r>
            <a:br>
              <a:rPr lang="en-US" altLang="zh-TW" sz="7200" dirty="0"/>
            </a:br>
            <a:r>
              <a:rPr lang="en-US" altLang="zh-TW" sz="7200" dirty="0">
                <a:solidFill>
                  <a:srgbClr val="FF0000"/>
                </a:solidFill>
              </a:rPr>
              <a:t>Data Science </a:t>
            </a:r>
            <a:r>
              <a:rPr lang="en-US" altLang="zh-TW" sz="7200" dirty="0"/>
              <a:t>Platform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41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3459356" y="6635350"/>
            <a:ext cx="222528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www.anaconda.com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700AB8-990B-2B46-92A2-56126843B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150" y="112568"/>
            <a:ext cx="29337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8058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43729-F8ED-3B46-B6C2-B37E786CE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440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Download Anaconda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E4741-35C4-884E-B598-4955D0951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8CA7EB-D733-FC45-95FC-A328273C3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89" y="1124744"/>
            <a:ext cx="9144000" cy="5309419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AD76563-B4A8-AA4C-B987-0CD5B9C5F85F}"/>
              </a:ext>
            </a:extLst>
          </p:cNvPr>
          <p:cNvSpPr/>
          <p:nvPr/>
        </p:nvSpPr>
        <p:spPr>
          <a:xfrm>
            <a:off x="2771800" y="5301208"/>
            <a:ext cx="3528392" cy="504056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76E002-95A8-D94D-96E4-12B597FF5FAB}"/>
              </a:ext>
            </a:extLst>
          </p:cNvPr>
          <p:cNvSpPr/>
          <p:nvPr/>
        </p:nvSpPr>
        <p:spPr>
          <a:xfrm>
            <a:off x="2539263" y="6488668"/>
            <a:ext cx="3993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https://www.anaconda.com/download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6279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sz="18000" dirty="0">
                <a:solidFill>
                  <a:srgbClr val="FF0000"/>
                </a:solidFill>
              </a:rPr>
              <a:t>Python</a:t>
            </a:r>
            <a:br>
              <a:rPr lang="en-US" sz="18000" dirty="0">
                <a:solidFill>
                  <a:srgbClr val="FF0000"/>
                </a:solidFill>
              </a:rPr>
            </a:br>
            <a:r>
              <a:rPr lang="en-US" sz="12000" dirty="0">
                <a:solidFill>
                  <a:srgbClr val="FF0000"/>
                </a:solidFill>
              </a:rPr>
              <a:t>HelloWorld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40" y="0"/>
            <a:ext cx="4680520" cy="15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25866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>
                <a:solidFill>
                  <a:schemeClr val="accent1"/>
                </a:solidFill>
              </a:rPr>
              <a:t>Anaconda-Navigator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44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1758950"/>
            <a:ext cx="7632700" cy="4419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619672" y="5733256"/>
            <a:ext cx="360040" cy="402082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36690" y="5320712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Launchpad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817136" y="1803368"/>
            <a:ext cx="1890767" cy="1337600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297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188D8-78D9-0040-B8CA-A1B3B0223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Anaconda Navigator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F25B3B-071C-1643-96E1-AE2D91A75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A24909-8328-514D-85A3-E159472B2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44000" cy="5922065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E6892E1-A944-0243-B192-CC293BC2D8A9}"/>
              </a:ext>
            </a:extLst>
          </p:cNvPr>
          <p:cNvSpPr/>
          <p:nvPr/>
        </p:nvSpPr>
        <p:spPr>
          <a:xfrm>
            <a:off x="3995936" y="1844824"/>
            <a:ext cx="2160240" cy="2448272"/>
          </a:xfrm>
          <a:prstGeom prst="roundRect">
            <a:avLst>
              <a:gd name="adj" fmla="val 5065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E1F4ABD-9683-C946-85FD-5F9D703DB9CF}"/>
              </a:ext>
            </a:extLst>
          </p:cNvPr>
          <p:cNvSpPr/>
          <p:nvPr/>
        </p:nvSpPr>
        <p:spPr>
          <a:xfrm>
            <a:off x="4644008" y="3789040"/>
            <a:ext cx="792088" cy="504056"/>
          </a:xfrm>
          <a:prstGeom prst="roundRect">
            <a:avLst>
              <a:gd name="adj" fmla="val 17840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3017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DC5FA-6C4E-074B-886D-47705D014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0799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Jupyter</a:t>
            </a:r>
            <a:r>
              <a:rPr lang="en-US" dirty="0">
                <a:solidFill>
                  <a:schemeClr val="accent1"/>
                </a:solidFill>
              </a:rPr>
              <a:t> Notebook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67A478-CB80-C448-8837-AFA666BC3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1F5D52-103B-A747-B924-B8072A0D9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30" y="707992"/>
            <a:ext cx="8892480" cy="5811871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B1DB0BF-8F54-A14A-87BE-13CF7D4628FD}"/>
              </a:ext>
            </a:extLst>
          </p:cNvPr>
          <p:cNvSpPr/>
          <p:nvPr/>
        </p:nvSpPr>
        <p:spPr>
          <a:xfrm>
            <a:off x="457200" y="2852936"/>
            <a:ext cx="5698976" cy="1080120"/>
          </a:xfrm>
          <a:prstGeom prst="roundRect">
            <a:avLst>
              <a:gd name="adj" fmla="val 5065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539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7780A3-83D8-8E43-B6D0-ED28D4ABA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803BB4-3A25-1448-BABF-5C1DD8BA1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18"/>
          <a:stretch/>
        </p:blipFill>
        <p:spPr>
          <a:xfrm>
            <a:off x="0" y="1772816"/>
            <a:ext cx="9144000" cy="4747047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6B98C78-AE8D-5F46-984F-F49960B409BF}"/>
              </a:ext>
            </a:extLst>
          </p:cNvPr>
          <p:cNvSpPr/>
          <p:nvPr/>
        </p:nvSpPr>
        <p:spPr>
          <a:xfrm>
            <a:off x="6732240" y="4149080"/>
            <a:ext cx="1728192" cy="360040"/>
          </a:xfrm>
          <a:prstGeom prst="roundRect">
            <a:avLst>
              <a:gd name="adj" fmla="val 30104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5E5422B-DF4E-5645-B664-9066C384189C}"/>
              </a:ext>
            </a:extLst>
          </p:cNvPr>
          <p:cNvSpPr/>
          <p:nvPr/>
        </p:nvSpPr>
        <p:spPr>
          <a:xfrm>
            <a:off x="7956376" y="3677242"/>
            <a:ext cx="504056" cy="327822"/>
          </a:xfrm>
          <a:prstGeom prst="roundRect">
            <a:avLst>
              <a:gd name="adj" fmla="val 26527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ACEBA32-E209-7240-822A-46D681E17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231"/>
            <a:ext cx="8229600" cy="1655995"/>
          </a:xfrm>
        </p:spPr>
        <p:txBody>
          <a:bodyPr>
            <a:normAutofit fontScale="90000"/>
          </a:bodyPr>
          <a:lstStyle/>
          <a:p>
            <a:r>
              <a:rPr lang="en-US" sz="6000" dirty="0" err="1">
                <a:solidFill>
                  <a:schemeClr val="accent1"/>
                </a:solidFill>
              </a:rPr>
              <a:t>Jupyter</a:t>
            </a:r>
            <a:r>
              <a:rPr lang="en-US" sz="6000" dirty="0">
                <a:solidFill>
                  <a:schemeClr val="accent1"/>
                </a:solidFill>
              </a:rPr>
              <a:t> Notebook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New Python 3</a:t>
            </a:r>
          </a:p>
        </p:txBody>
      </p:sp>
    </p:spTree>
    <p:extLst>
      <p:ext uri="{BB962C8B-B14F-4D97-AF65-F5344CB8AC3E}">
        <p14:creationId xmlns:p14="http://schemas.microsoft.com/office/powerpoint/2010/main" val="42216830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7CD37-0483-3B4A-881C-CCA2BC9AD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69441"/>
          </a:xfr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kumimoji="1" lang="en-US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print("hello, world")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AD15F-233D-1741-B106-A88059050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B29932-E85F-454F-9111-76A521E8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8" y="1052736"/>
            <a:ext cx="8347442" cy="5452203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2FF5865-F0F8-214E-A2C3-BFDB892E13B8}"/>
              </a:ext>
            </a:extLst>
          </p:cNvPr>
          <p:cNvSpPr/>
          <p:nvPr/>
        </p:nvSpPr>
        <p:spPr>
          <a:xfrm>
            <a:off x="1907704" y="3284984"/>
            <a:ext cx="1872208" cy="360040"/>
          </a:xfrm>
          <a:prstGeom prst="roundRect">
            <a:avLst>
              <a:gd name="adj" fmla="val 30104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B4968EC-2283-2E47-AFDB-503BAA224278}"/>
              </a:ext>
            </a:extLst>
          </p:cNvPr>
          <p:cNvSpPr/>
          <p:nvPr/>
        </p:nvSpPr>
        <p:spPr>
          <a:xfrm>
            <a:off x="2987824" y="2564904"/>
            <a:ext cx="648072" cy="288032"/>
          </a:xfrm>
          <a:prstGeom prst="roundRect">
            <a:avLst>
              <a:gd name="adj" fmla="val 30104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7708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A9ABD-3F0C-394C-B3E1-D666CE74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49</a:t>
            </a:fld>
            <a:endParaRPr lang="zh-TW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0C1FCDE-92A6-7544-BA86-F000E665E75E}"/>
              </a:ext>
            </a:extLst>
          </p:cNvPr>
          <p:cNvSpPr txBox="1">
            <a:spLocks/>
          </p:cNvSpPr>
          <p:nvPr/>
        </p:nvSpPr>
        <p:spPr bwMode="auto">
          <a:xfrm>
            <a:off x="234351" y="274638"/>
            <a:ext cx="8658129" cy="83099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en-US" alt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from platform import </a:t>
            </a:r>
            <a:r>
              <a:rPr lang="en-US" altLang="en-US" sz="2400" dirty="0" err="1">
                <a:solidFill>
                  <a:srgbClr val="4F81BD"/>
                </a:solidFill>
                <a:latin typeface="Courier" charset="0"/>
                <a:ea typeface="新細明體" charset="-120"/>
              </a:rPr>
              <a:t>python_version</a:t>
            </a:r>
            <a:endParaRPr lang="en-US" altLang="en-US" sz="2400" dirty="0">
              <a:solidFill>
                <a:srgbClr val="4F81BD"/>
              </a:solidFill>
              <a:latin typeface="Courier" charset="0"/>
              <a:ea typeface="新細明體" charset="-120"/>
            </a:endParaRPr>
          </a:p>
          <a:p>
            <a:pPr algn="l"/>
            <a:r>
              <a:rPr lang="en-US" alt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print("Python Version:", </a:t>
            </a:r>
            <a:r>
              <a:rPr lang="en-US" altLang="en-US" sz="2400" dirty="0" err="1">
                <a:solidFill>
                  <a:srgbClr val="FF0000"/>
                </a:solidFill>
                <a:latin typeface="Courier" charset="0"/>
                <a:ea typeface="新細明體" charset="-120"/>
              </a:rPr>
              <a:t>python_version</a:t>
            </a:r>
            <a:r>
              <a:rPr lang="en-US" altLang="en-US" sz="2400" dirty="0">
                <a:solidFill>
                  <a:srgbClr val="FF0000"/>
                </a:solidFill>
                <a:latin typeface="Courier" charset="0"/>
                <a:ea typeface="新細明體" charset="-120"/>
              </a:rPr>
              <a:t>()</a:t>
            </a:r>
            <a:r>
              <a:rPr lang="en-US" alt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431BF4-9E59-F841-AF63-5F7BC847A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510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157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862" y="274637"/>
            <a:ext cx="8724276" cy="6245225"/>
          </a:xfrm>
        </p:spPr>
        <p:txBody>
          <a:bodyPr>
            <a:normAutofit/>
          </a:bodyPr>
          <a:lstStyle/>
          <a:p>
            <a:r>
              <a:rPr lang="en-US" sz="8600" dirty="0">
                <a:solidFill>
                  <a:srgbClr val="FF0000"/>
                </a:solidFill>
              </a:rPr>
              <a:t>Foundations of </a:t>
            </a:r>
            <a:br>
              <a:rPr lang="en-US" sz="8600" dirty="0">
                <a:solidFill>
                  <a:srgbClr val="FF0000"/>
                </a:solidFill>
              </a:rPr>
            </a:br>
            <a:r>
              <a:rPr lang="en-US" sz="8600" dirty="0">
                <a:solidFill>
                  <a:srgbClr val="FF0000"/>
                </a:solidFill>
              </a:rPr>
              <a:t>Big Data Analysis </a:t>
            </a:r>
            <a:br>
              <a:rPr lang="en-US" sz="8600" dirty="0">
                <a:solidFill>
                  <a:srgbClr val="FF0000"/>
                </a:solidFill>
              </a:rPr>
            </a:br>
            <a:r>
              <a:rPr lang="en-US" sz="8600" dirty="0">
                <a:solidFill>
                  <a:srgbClr val="FF0000"/>
                </a:solidFill>
              </a:rPr>
              <a:t>in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36802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sz="18000" dirty="0">
                <a:solidFill>
                  <a:srgbClr val="FF0000"/>
                </a:solidFill>
              </a:rPr>
              <a:t>Python</a:t>
            </a:r>
            <a:br>
              <a:rPr lang="en-US" sz="18000" dirty="0">
                <a:solidFill>
                  <a:srgbClr val="FF0000"/>
                </a:solidFill>
              </a:rPr>
            </a:br>
            <a:r>
              <a:rPr lang="en-US" sz="9600" dirty="0">
                <a:solidFill>
                  <a:srgbClr val="FF0000"/>
                </a:solidFill>
              </a:rPr>
              <a:t>Programming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40" y="0"/>
            <a:ext cx="4680520" cy="15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08973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CADB4DB-4E0F-D64A-9C21-7356ECF10C8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9933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05038"/>
            <a:ext cx="852646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Rectangle 5"/>
          <p:cNvSpPr>
            <a:spLocks noChangeArrowheads="1"/>
          </p:cNvSpPr>
          <p:nvPr/>
        </p:nvSpPr>
        <p:spPr bwMode="auto">
          <a:xfrm>
            <a:off x="2795588" y="6561138"/>
            <a:ext cx="35544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https://www.python.org/community/logos/</a:t>
            </a:r>
          </a:p>
        </p:txBody>
      </p:sp>
    </p:spTree>
    <p:extLst>
      <p:ext uri="{BB962C8B-B14F-4D97-AF65-F5344CB8AC3E}">
        <p14:creationId xmlns:p14="http://schemas.microsoft.com/office/powerpoint/2010/main" val="23036745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05087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Python Fiddle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1719"/>
            <a:ext cx="9144000" cy="5608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87033" y="6480284"/>
            <a:ext cx="2569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http://pythonfiddle.com/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6088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765175"/>
          </a:xfrm>
        </p:spPr>
        <p:txBody>
          <a:bodyPr/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Text input and output</a:t>
            </a:r>
          </a:p>
        </p:txBody>
      </p:sp>
      <p:sp>
        <p:nvSpPr>
          <p:cNvPr id="10035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56BEE47-845C-9B4F-BD4B-7ABBEDFDED9C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0355" name="Rectangle 4"/>
          <p:cNvSpPr>
            <a:spLocks noChangeArrowheads="1"/>
          </p:cNvSpPr>
          <p:nvPr/>
        </p:nvSpPr>
        <p:spPr bwMode="auto">
          <a:xfrm>
            <a:off x="1187450" y="6581775"/>
            <a:ext cx="62468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rgbClr val="BFBFBF"/>
                </a:solidFill>
              </a:rPr>
              <a:t>Source: </a:t>
            </a:r>
            <a:r>
              <a:rPr lang="en-US" altLang="en-US" sz="1200" dirty="0">
                <a:solidFill>
                  <a:srgbClr val="BFBFBF"/>
                </a:solidFill>
                <a:hlinkClick r:id="rId3"/>
              </a:rPr>
              <a:t>http://pythonprogramminglanguage.com/text-input-and-output/</a:t>
            </a:r>
            <a:endParaRPr lang="en-US" altLang="en-US" sz="1200" dirty="0">
              <a:solidFill>
                <a:srgbClr val="BFBFBF"/>
              </a:solidFill>
            </a:endParaRPr>
          </a:p>
        </p:txBody>
      </p:sp>
      <p:sp>
        <p:nvSpPr>
          <p:cNvPr id="100356" name="Rectangle 5"/>
          <p:cNvSpPr>
            <a:spLocks noChangeArrowheads="1"/>
          </p:cNvSpPr>
          <p:nvPr/>
        </p:nvSpPr>
        <p:spPr bwMode="auto">
          <a:xfrm>
            <a:off x="755650" y="4652963"/>
            <a:ext cx="7704138" cy="461962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name = input("Enter a name: ")</a:t>
            </a:r>
          </a:p>
        </p:txBody>
      </p:sp>
      <p:sp>
        <p:nvSpPr>
          <p:cNvPr id="100357" name="Rectangle 6"/>
          <p:cNvSpPr>
            <a:spLocks noChangeArrowheads="1"/>
          </p:cNvSpPr>
          <p:nvPr/>
        </p:nvSpPr>
        <p:spPr bwMode="auto">
          <a:xfrm>
            <a:off x="755650" y="5373688"/>
            <a:ext cx="7704138" cy="461962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x = </a:t>
            </a:r>
            <a:r>
              <a:rPr lang="en-US" altLang="en-US" dirty="0" err="1">
                <a:solidFill>
                  <a:srgbClr val="4F81BD"/>
                </a:solidFill>
                <a:latin typeface="Courier" charset="0"/>
              </a:rPr>
              <a:t>int</a:t>
            </a: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(input("What is x? "))</a:t>
            </a:r>
          </a:p>
        </p:txBody>
      </p:sp>
      <p:sp>
        <p:nvSpPr>
          <p:cNvPr id="100358" name="Rectangle 7"/>
          <p:cNvSpPr>
            <a:spLocks noChangeArrowheads="1"/>
          </p:cNvSpPr>
          <p:nvPr/>
        </p:nvSpPr>
        <p:spPr bwMode="auto">
          <a:xfrm>
            <a:off x="755650" y="3213100"/>
            <a:ext cx="7704138" cy="1200150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x = 2</a:t>
            </a: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y = 3</a:t>
            </a: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print(x, ' ', y)</a:t>
            </a:r>
            <a:endParaRPr lang="en-US" altLang="en-US" dirty="0">
              <a:solidFill>
                <a:srgbClr val="4F81BD"/>
              </a:solidFill>
              <a:latin typeface="Courier" charset="0"/>
            </a:endParaRPr>
          </a:p>
        </p:txBody>
      </p:sp>
      <p:sp>
        <p:nvSpPr>
          <p:cNvPr id="100359" name="Rectangle 8"/>
          <p:cNvSpPr>
            <a:spLocks noChangeArrowheads="1"/>
          </p:cNvSpPr>
          <p:nvPr/>
        </p:nvSpPr>
        <p:spPr bwMode="auto">
          <a:xfrm>
            <a:off x="755650" y="2133600"/>
            <a:ext cx="7704138" cy="830263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fr-FR" altLang="en-US" dirty="0">
                <a:solidFill>
                  <a:srgbClr val="4F81BD"/>
                </a:solidFill>
                <a:latin typeface="Courier" charset="0"/>
              </a:rPr>
              <a:t>x = 3</a:t>
            </a:r>
          </a:p>
          <a:p>
            <a:pPr eaLnBrk="1" hangingPunct="1"/>
            <a:r>
              <a:rPr lang="fr-FR" altLang="en-US" dirty="0" err="1">
                <a:solidFill>
                  <a:srgbClr val="4F81BD"/>
                </a:solidFill>
                <a:latin typeface="Courier" charset="0"/>
              </a:rPr>
              <a:t>print</a:t>
            </a:r>
            <a:r>
              <a:rPr lang="fr-FR" altLang="en-US" dirty="0">
                <a:solidFill>
                  <a:srgbClr val="4F81BD"/>
                </a:solidFill>
                <a:latin typeface="Courier" charset="0"/>
              </a:rPr>
              <a:t>(x)</a:t>
            </a:r>
            <a:endParaRPr lang="en-US" altLang="en-US" dirty="0">
              <a:solidFill>
                <a:srgbClr val="4F81BD"/>
              </a:solidFill>
              <a:latin typeface="Courier" charset="0"/>
            </a:endParaRPr>
          </a:p>
        </p:txBody>
      </p:sp>
      <p:sp>
        <p:nvSpPr>
          <p:cNvPr id="100360" name="Rectangle 9"/>
          <p:cNvSpPr>
            <a:spLocks noChangeArrowheads="1"/>
          </p:cNvSpPr>
          <p:nvPr/>
        </p:nvSpPr>
        <p:spPr bwMode="auto">
          <a:xfrm>
            <a:off x="755650" y="836613"/>
            <a:ext cx="7704138" cy="461962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print("Hello World")</a:t>
            </a:r>
          </a:p>
        </p:txBody>
      </p:sp>
      <p:sp>
        <p:nvSpPr>
          <p:cNvPr id="100361" name="Rectangle 10"/>
          <p:cNvSpPr>
            <a:spLocks noChangeArrowheads="1"/>
          </p:cNvSpPr>
          <p:nvPr/>
        </p:nvSpPr>
        <p:spPr bwMode="auto">
          <a:xfrm>
            <a:off x="755650" y="1484313"/>
            <a:ext cx="7704138" cy="461962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print("Hello World\</a:t>
            </a:r>
            <a:r>
              <a:rPr lang="en-US" altLang="en-US" dirty="0" err="1">
                <a:solidFill>
                  <a:srgbClr val="4F81BD"/>
                </a:solidFill>
                <a:latin typeface="Courier" charset="0"/>
              </a:rPr>
              <a:t>nThis</a:t>
            </a: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 is a message")</a:t>
            </a:r>
          </a:p>
        </p:txBody>
      </p:sp>
      <p:sp>
        <p:nvSpPr>
          <p:cNvPr id="100362" name="Rectangle 11"/>
          <p:cNvSpPr>
            <a:spLocks noChangeArrowheads="1"/>
          </p:cNvSpPr>
          <p:nvPr/>
        </p:nvSpPr>
        <p:spPr bwMode="auto">
          <a:xfrm>
            <a:off x="755650" y="6021388"/>
            <a:ext cx="7704138" cy="461962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x = float(input("Write a number "))</a:t>
            </a:r>
          </a:p>
        </p:txBody>
      </p:sp>
      <p:pic>
        <p:nvPicPr>
          <p:cNvPr id="10036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44404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54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B9879A-8D87-474F-8AC1-298DCFDC2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3442E7-C01F-2842-8023-FB5950B04B95}"/>
              </a:ext>
            </a:extLst>
          </p:cNvPr>
          <p:cNvSpPr/>
          <p:nvPr/>
        </p:nvSpPr>
        <p:spPr>
          <a:xfrm>
            <a:off x="107504" y="662843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91F000-46C4-7642-A1B3-F0F6A2D36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3941"/>
            <a:ext cx="9144000" cy="55429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7D0DF9-2BB0-7F42-A886-EEF82DEEE420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4744378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55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924826"/>
            <a:ext cx="6163587" cy="5622921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187450" y="6581775"/>
            <a:ext cx="62468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rgbClr val="BFBFBF"/>
                </a:solidFill>
              </a:rPr>
              <a:t>Source: </a:t>
            </a:r>
            <a:r>
              <a:rPr lang="en-US" altLang="en-US" sz="1200" dirty="0">
                <a:solidFill>
                  <a:srgbClr val="BFBFBF"/>
                </a:solidFill>
                <a:hlinkClick r:id="rId4"/>
              </a:rPr>
              <a:t>http://pythonprogramminglanguage.com/text-input-and-output/</a:t>
            </a:r>
            <a:endParaRPr lang="en-US" altLang="en-US" sz="1200" dirty="0">
              <a:solidFill>
                <a:srgbClr val="BFBFBF"/>
              </a:solidFill>
            </a:endParaRP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765175"/>
          </a:xfrm>
        </p:spPr>
        <p:txBody>
          <a:bodyPr/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Text input and output</a:t>
            </a:r>
          </a:p>
        </p:txBody>
      </p:sp>
    </p:spTree>
    <p:extLst>
      <p:ext uri="{BB962C8B-B14F-4D97-AF65-F5344CB8AC3E}">
        <p14:creationId xmlns:p14="http://schemas.microsoft.com/office/powerpoint/2010/main" val="42521797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Variables</a:t>
            </a:r>
          </a:p>
        </p:txBody>
      </p:sp>
      <p:sp>
        <p:nvSpPr>
          <p:cNvPr id="10137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3296372-9560-5342-86CA-8FDBA5435FAC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1379" name="Rectangle 4"/>
          <p:cNvSpPr>
            <a:spLocks noChangeArrowheads="1"/>
          </p:cNvSpPr>
          <p:nvPr/>
        </p:nvSpPr>
        <p:spPr bwMode="auto">
          <a:xfrm>
            <a:off x="2811463" y="6545263"/>
            <a:ext cx="3521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rgbClr val="BFBFBF"/>
                </a:solidFill>
              </a:rPr>
              <a:t>Source: </a:t>
            </a:r>
            <a:r>
              <a:rPr lang="en-US" altLang="en-US" sz="1200" dirty="0">
                <a:solidFill>
                  <a:srgbClr val="BFBFBF"/>
                </a:solidFill>
                <a:hlinkClick r:id="rId2"/>
              </a:rPr>
              <a:t>http://pythonprogramminglanguage.com/</a:t>
            </a:r>
            <a:endParaRPr lang="en-US" altLang="en-US" sz="1200" dirty="0">
              <a:solidFill>
                <a:srgbClr val="BFBFBF"/>
              </a:solidFill>
            </a:endParaRPr>
          </a:p>
        </p:txBody>
      </p:sp>
      <p:sp>
        <p:nvSpPr>
          <p:cNvPr id="101380" name="Rectangle 5"/>
          <p:cNvSpPr>
            <a:spLocks noChangeArrowheads="1"/>
          </p:cNvSpPr>
          <p:nvPr/>
        </p:nvSpPr>
        <p:spPr bwMode="auto">
          <a:xfrm>
            <a:off x="827088" y="1268413"/>
            <a:ext cx="7489825" cy="1570037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nl-NL" altLang="en-US" sz="3200" dirty="0">
                <a:solidFill>
                  <a:srgbClr val="4F81BD"/>
                </a:solidFill>
                <a:latin typeface="Courier" charset="0"/>
              </a:rPr>
              <a:t>x = 2</a:t>
            </a:r>
          </a:p>
          <a:p>
            <a:pPr eaLnBrk="1" hangingPunct="1"/>
            <a:r>
              <a:rPr lang="nl-NL" altLang="en-US" sz="3200" dirty="0" err="1">
                <a:solidFill>
                  <a:srgbClr val="4F81BD"/>
                </a:solidFill>
                <a:latin typeface="Courier" charset="0"/>
              </a:rPr>
              <a:t>price</a:t>
            </a:r>
            <a:r>
              <a:rPr lang="nl-NL" altLang="en-US" sz="3200" dirty="0">
                <a:solidFill>
                  <a:srgbClr val="4F81BD"/>
                </a:solidFill>
                <a:latin typeface="Courier" charset="0"/>
              </a:rPr>
              <a:t> = 2.5</a:t>
            </a:r>
          </a:p>
          <a:p>
            <a:pPr eaLnBrk="1" hangingPunct="1"/>
            <a:r>
              <a:rPr lang="nl-NL" altLang="en-US" sz="3200" dirty="0">
                <a:solidFill>
                  <a:srgbClr val="4F81BD"/>
                </a:solidFill>
                <a:latin typeface="Courier" charset="0"/>
              </a:rPr>
              <a:t>word = '</a:t>
            </a:r>
            <a:r>
              <a:rPr lang="nl-NL" altLang="en-US" sz="3200" dirty="0" err="1">
                <a:solidFill>
                  <a:srgbClr val="4F81BD"/>
                </a:solidFill>
                <a:latin typeface="Courier" charset="0"/>
              </a:rPr>
              <a:t>Hello</a:t>
            </a:r>
            <a:r>
              <a:rPr lang="nl-NL" altLang="en-US" sz="3200" dirty="0">
                <a:solidFill>
                  <a:srgbClr val="4F81BD"/>
                </a:solidFill>
                <a:latin typeface="Courier" charset="0"/>
              </a:rPr>
              <a:t>'</a:t>
            </a:r>
            <a:endParaRPr lang="en-US" altLang="en-US" sz="3200" dirty="0">
              <a:solidFill>
                <a:srgbClr val="4F81BD"/>
              </a:solidFill>
              <a:latin typeface="Courier" charset="0"/>
            </a:endParaRPr>
          </a:p>
        </p:txBody>
      </p:sp>
      <p:sp>
        <p:nvSpPr>
          <p:cNvPr id="101381" name="Rectangle 6"/>
          <p:cNvSpPr>
            <a:spLocks noChangeArrowheads="1"/>
          </p:cNvSpPr>
          <p:nvPr/>
        </p:nvSpPr>
        <p:spPr bwMode="auto">
          <a:xfrm>
            <a:off x="827088" y="4811713"/>
            <a:ext cx="7489825" cy="1570037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4F81BD"/>
                </a:solidFill>
                <a:latin typeface="Courier" charset="0"/>
              </a:rPr>
              <a:t>x = 2</a:t>
            </a:r>
          </a:p>
          <a:p>
            <a:pPr eaLnBrk="1" hangingPunct="1"/>
            <a:r>
              <a:rPr lang="en-US" altLang="en-US" sz="3200" dirty="0">
                <a:solidFill>
                  <a:srgbClr val="4F81BD"/>
                </a:solidFill>
                <a:latin typeface="Courier" charset="0"/>
              </a:rPr>
              <a:t>x = x + 1</a:t>
            </a:r>
          </a:p>
          <a:p>
            <a:pPr eaLnBrk="1" hangingPunct="1"/>
            <a:r>
              <a:rPr lang="en-US" altLang="en-US" sz="3200" dirty="0">
                <a:solidFill>
                  <a:srgbClr val="4F81BD"/>
                </a:solidFill>
                <a:latin typeface="Courier" charset="0"/>
              </a:rPr>
              <a:t>x = 5</a:t>
            </a:r>
          </a:p>
        </p:txBody>
      </p:sp>
      <p:sp>
        <p:nvSpPr>
          <p:cNvPr id="101382" name="Rectangle 7"/>
          <p:cNvSpPr>
            <a:spLocks noChangeArrowheads="1"/>
          </p:cNvSpPr>
          <p:nvPr/>
        </p:nvSpPr>
        <p:spPr bwMode="auto">
          <a:xfrm>
            <a:off x="827088" y="3011488"/>
            <a:ext cx="7489825" cy="1570037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4F81BD"/>
                </a:solidFill>
                <a:latin typeface="Courier" charset="0"/>
              </a:rPr>
              <a:t>word = 'Hello'</a:t>
            </a:r>
          </a:p>
          <a:p>
            <a:pPr eaLnBrk="1" hangingPunct="1"/>
            <a:r>
              <a:rPr lang="en-US" altLang="en-US" sz="3200" dirty="0">
                <a:solidFill>
                  <a:srgbClr val="4F81BD"/>
                </a:solidFill>
                <a:latin typeface="Courier" charset="0"/>
              </a:rPr>
              <a:t>word = "Hello"</a:t>
            </a:r>
          </a:p>
          <a:p>
            <a:pPr eaLnBrk="1" hangingPunct="1"/>
            <a:r>
              <a:rPr lang="en-US" altLang="en-US" sz="3200" dirty="0">
                <a:solidFill>
                  <a:srgbClr val="4F81BD"/>
                </a:solidFill>
                <a:latin typeface="Courier" charset="0"/>
              </a:rPr>
              <a:t>word = '''Hello'''</a:t>
            </a:r>
          </a:p>
        </p:txBody>
      </p:sp>
      <p:pic>
        <p:nvPicPr>
          <p:cNvPr id="10138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50963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Python Basic Operators</a:t>
            </a:r>
          </a:p>
        </p:txBody>
      </p:sp>
      <p:sp>
        <p:nvSpPr>
          <p:cNvPr id="10240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291BD3D-73B4-B346-A7EC-9AAA3702C6E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2403" name="Rectangle 4"/>
          <p:cNvSpPr>
            <a:spLocks noChangeArrowheads="1"/>
          </p:cNvSpPr>
          <p:nvPr/>
        </p:nvSpPr>
        <p:spPr bwMode="auto">
          <a:xfrm>
            <a:off x="179388" y="1773238"/>
            <a:ext cx="5040312" cy="2676525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accent1"/>
                </a:solidFill>
                <a:latin typeface="Courier" charset="0"/>
              </a:rPr>
              <a:t>print('7 + 2 =', 7 + 2)</a:t>
            </a:r>
          </a:p>
          <a:p>
            <a:pPr eaLnBrk="1" hangingPunct="1"/>
            <a:r>
              <a:rPr lang="en-US" altLang="en-US" dirty="0">
                <a:solidFill>
                  <a:schemeClr val="accent1"/>
                </a:solidFill>
                <a:latin typeface="Courier" charset="0"/>
              </a:rPr>
              <a:t>print('7 - 2 =', 7 - 2)</a:t>
            </a:r>
          </a:p>
          <a:p>
            <a:pPr eaLnBrk="1" hangingPunct="1"/>
            <a:r>
              <a:rPr lang="en-US" altLang="en-US" dirty="0">
                <a:solidFill>
                  <a:schemeClr val="accent1"/>
                </a:solidFill>
                <a:latin typeface="Courier" charset="0"/>
              </a:rPr>
              <a:t>print('7 * 2 =', 7 * 2)</a:t>
            </a:r>
          </a:p>
          <a:p>
            <a:pPr eaLnBrk="1" hangingPunct="1"/>
            <a:r>
              <a:rPr lang="en-US" altLang="en-US" dirty="0">
                <a:solidFill>
                  <a:schemeClr val="accent1"/>
                </a:solidFill>
                <a:latin typeface="Courier" charset="0"/>
              </a:rPr>
              <a:t>print('7 / 2 =', 7 / 2)</a:t>
            </a:r>
          </a:p>
          <a:p>
            <a:pPr eaLnBrk="1" hangingPunct="1"/>
            <a:r>
              <a:rPr lang="en-US" altLang="en-US" dirty="0">
                <a:solidFill>
                  <a:schemeClr val="accent1"/>
                </a:solidFill>
                <a:latin typeface="Courier" charset="0"/>
              </a:rPr>
              <a:t>print('7 // 2 =', 7 // 2)</a:t>
            </a:r>
          </a:p>
          <a:p>
            <a:pPr eaLnBrk="1" hangingPunct="1"/>
            <a:r>
              <a:rPr lang="en-US" altLang="en-US" dirty="0">
                <a:solidFill>
                  <a:schemeClr val="accent1"/>
                </a:solidFill>
                <a:latin typeface="Courier" charset="0"/>
              </a:rPr>
              <a:t>print('7 % 2 =', 7 % 2)</a:t>
            </a:r>
          </a:p>
          <a:p>
            <a:pPr eaLnBrk="1" hangingPunct="1"/>
            <a:r>
              <a:rPr lang="en-US" altLang="en-US" dirty="0">
                <a:solidFill>
                  <a:schemeClr val="accent1"/>
                </a:solidFill>
                <a:latin typeface="Courier" charset="0"/>
              </a:rPr>
              <a:t>print('7 ** 2 =', 7 ** 2)</a:t>
            </a:r>
          </a:p>
        </p:txBody>
      </p:sp>
      <p:pic>
        <p:nvPicPr>
          <p:cNvPr id="10240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773238"/>
            <a:ext cx="3779838" cy="417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0593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BMI Calculator in Python</a:t>
            </a:r>
          </a:p>
        </p:txBody>
      </p:sp>
      <p:sp>
        <p:nvSpPr>
          <p:cNvPr id="10342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C7CF66A-69E4-7149-A10D-A868A8DE73B2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3427" name="Rectangle 4"/>
          <p:cNvSpPr>
            <a:spLocks noChangeArrowheads="1"/>
          </p:cNvSpPr>
          <p:nvPr/>
        </p:nvSpPr>
        <p:spPr bwMode="auto">
          <a:xfrm>
            <a:off x="323850" y="2133600"/>
            <a:ext cx="8569325" cy="2708275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2000" dirty="0" err="1">
                <a:solidFill>
                  <a:srgbClr val="4F81BD"/>
                </a:solidFill>
                <a:latin typeface="Courier" charset="0"/>
              </a:rPr>
              <a:t>height_cm</a:t>
            </a:r>
            <a:r>
              <a:rPr lang="en-US" altLang="en-US" sz="2000" dirty="0">
                <a:solidFill>
                  <a:srgbClr val="4F81BD"/>
                </a:solidFill>
                <a:latin typeface="Courier" charset="0"/>
              </a:rPr>
              <a:t> = float(input("Enter your height in cm: "))</a:t>
            </a:r>
          </a:p>
          <a:p>
            <a:pPr eaLnBrk="1" hangingPunct="1"/>
            <a:r>
              <a:rPr lang="en-US" altLang="en-US" sz="2000" dirty="0" err="1">
                <a:solidFill>
                  <a:srgbClr val="4F81BD"/>
                </a:solidFill>
                <a:latin typeface="Courier" charset="0"/>
              </a:rPr>
              <a:t>weight_kg</a:t>
            </a:r>
            <a:r>
              <a:rPr lang="en-US" altLang="en-US" sz="2000" dirty="0">
                <a:solidFill>
                  <a:srgbClr val="4F81BD"/>
                </a:solidFill>
                <a:latin typeface="Courier" charset="0"/>
              </a:rPr>
              <a:t> = float(input("Enter your weight in kg: "))</a:t>
            </a:r>
          </a:p>
          <a:p>
            <a:pPr eaLnBrk="1" hangingPunct="1"/>
            <a:endParaRPr lang="en-US" altLang="en-US" sz="2600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en-US" altLang="en-US" sz="2600" dirty="0" err="1">
                <a:solidFill>
                  <a:srgbClr val="4F81BD"/>
                </a:solidFill>
                <a:latin typeface="Courier" charset="0"/>
              </a:rPr>
              <a:t>height_m</a:t>
            </a:r>
            <a:r>
              <a:rPr lang="en-US" altLang="en-US" sz="2600" dirty="0">
                <a:solidFill>
                  <a:srgbClr val="4F81BD"/>
                </a:solidFill>
                <a:latin typeface="Courier" charset="0"/>
              </a:rPr>
              <a:t> = </a:t>
            </a:r>
            <a:r>
              <a:rPr lang="en-US" altLang="en-US" sz="2600" dirty="0" err="1">
                <a:solidFill>
                  <a:srgbClr val="4F81BD"/>
                </a:solidFill>
                <a:latin typeface="Courier" charset="0"/>
              </a:rPr>
              <a:t>height_cm</a:t>
            </a:r>
            <a:r>
              <a:rPr lang="en-US" altLang="en-US" sz="2600" dirty="0">
                <a:solidFill>
                  <a:srgbClr val="4F81BD"/>
                </a:solidFill>
                <a:latin typeface="Courier" charset="0"/>
              </a:rPr>
              <a:t>/100</a:t>
            </a:r>
          </a:p>
          <a:p>
            <a:pPr eaLnBrk="1" hangingPunct="1"/>
            <a:r>
              <a:rPr lang="en-US" altLang="en-US" sz="2600" dirty="0">
                <a:solidFill>
                  <a:srgbClr val="4F81BD"/>
                </a:solidFill>
                <a:latin typeface="Courier" charset="0"/>
              </a:rPr>
              <a:t>BMI = (</a:t>
            </a:r>
            <a:r>
              <a:rPr lang="en-US" altLang="en-US" sz="2600" dirty="0" err="1">
                <a:solidFill>
                  <a:srgbClr val="4F81BD"/>
                </a:solidFill>
                <a:latin typeface="Courier" charset="0"/>
              </a:rPr>
              <a:t>weight_kg</a:t>
            </a:r>
            <a:r>
              <a:rPr lang="en-US" altLang="en-US" sz="2600" dirty="0">
                <a:solidFill>
                  <a:srgbClr val="4F81BD"/>
                </a:solidFill>
                <a:latin typeface="Courier" charset="0"/>
              </a:rPr>
              <a:t>/(</a:t>
            </a:r>
            <a:r>
              <a:rPr lang="en-US" altLang="en-US" sz="2600" dirty="0" err="1">
                <a:solidFill>
                  <a:srgbClr val="4F81BD"/>
                </a:solidFill>
                <a:latin typeface="Courier" charset="0"/>
              </a:rPr>
              <a:t>height_m</a:t>
            </a:r>
            <a:r>
              <a:rPr lang="en-US" altLang="en-US" sz="2600" dirty="0">
                <a:solidFill>
                  <a:srgbClr val="4F81BD"/>
                </a:solidFill>
                <a:latin typeface="Courier" charset="0"/>
              </a:rPr>
              <a:t>**2))</a:t>
            </a:r>
          </a:p>
          <a:p>
            <a:pPr eaLnBrk="1" hangingPunct="1"/>
            <a:endParaRPr lang="en-US" altLang="en-US" sz="2600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en-US" altLang="en-US" sz="2600" dirty="0">
                <a:solidFill>
                  <a:srgbClr val="4F81BD"/>
                </a:solidFill>
                <a:latin typeface="Courier" charset="0"/>
              </a:rPr>
              <a:t>print("Your BMI is: " + </a:t>
            </a:r>
            <a:r>
              <a:rPr lang="en-US" altLang="en-US" sz="2600" dirty="0" err="1">
                <a:solidFill>
                  <a:srgbClr val="4F81BD"/>
                </a:solidFill>
                <a:latin typeface="Courier" charset="0"/>
              </a:rPr>
              <a:t>str</a:t>
            </a:r>
            <a:r>
              <a:rPr lang="en-US" altLang="en-US" sz="2600" dirty="0">
                <a:solidFill>
                  <a:srgbClr val="4F81BD"/>
                </a:solidFill>
                <a:latin typeface="Courier" charset="0"/>
              </a:rPr>
              <a:t>(round(BMI,1)))</a:t>
            </a:r>
          </a:p>
        </p:txBody>
      </p:sp>
      <p:sp>
        <p:nvSpPr>
          <p:cNvPr id="103428" name="Rectangle 5"/>
          <p:cNvSpPr>
            <a:spLocks noChangeArrowheads="1"/>
          </p:cNvSpPr>
          <p:nvPr/>
        </p:nvSpPr>
        <p:spPr bwMode="auto">
          <a:xfrm>
            <a:off x="2268538" y="6581775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http://</a:t>
            </a:r>
            <a:r>
              <a:rPr lang="en-US" altLang="en-US" sz="1200" dirty="0" err="1">
                <a:solidFill>
                  <a:srgbClr val="BFBFBF"/>
                </a:solidFill>
              </a:rPr>
              <a:t>code.activestate.com</a:t>
            </a:r>
            <a:r>
              <a:rPr lang="en-US" altLang="en-US" sz="1200" dirty="0">
                <a:solidFill>
                  <a:srgbClr val="BFBFBF"/>
                </a:solidFill>
              </a:rPr>
              <a:t>/recipes/580615-bmi-code/</a:t>
            </a:r>
          </a:p>
        </p:txBody>
      </p:sp>
      <p:pic>
        <p:nvPicPr>
          <p:cNvPr id="10342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1284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59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9144000" cy="395369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BMI Calculator in Python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268538" y="6581775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http://</a:t>
            </a:r>
            <a:r>
              <a:rPr lang="en-US" altLang="en-US" sz="1200" dirty="0" err="1">
                <a:solidFill>
                  <a:srgbClr val="BFBFBF"/>
                </a:solidFill>
              </a:rPr>
              <a:t>code.activestate.com</a:t>
            </a:r>
            <a:r>
              <a:rPr lang="en-US" altLang="en-US" sz="1200" dirty="0">
                <a:solidFill>
                  <a:srgbClr val="BFBFBF"/>
                </a:solidFill>
              </a:rPr>
              <a:t>/recipes/580615-bmi-code/</a:t>
            </a:r>
          </a:p>
        </p:txBody>
      </p:sp>
    </p:spTree>
    <p:extLst>
      <p:ext uri="{BB962C8B-B14F-4D97-AF65-F5344CB8AC3E}">
        <p14:creationId xmlns:p14="http://schemas.microsoft.com/office/powerpoint/2010/main" val="1335791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en-US" sz="7200">
                <a:solidFill>
                  <a:schemeClr val="accent1"/>
                </a:solidFill>
              </a:rPr>
              <a:t>Outline</a:t>
            </a:r>
            <a:endParaRPr lang="en-US" sz="72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C08B176-232F-354C-8E36-88380304C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941" y="1052736"/>
            <a:ext cx="8857555" cy="5480640"/>
          </a:xfrm>
        </p:spPr>
        <p:txBody>
          <a:bodyPr>
            <a:normAutofit/>
          </a:bodyPr>
          <a:lstStyle/>
          <a:p>
            <a:r>
              <a:rPr lang="en-US" sz="4300" b="1" dirty="0">
                <a:solidFill>
                  <a:schemeClr val="accent1"/>
                </a:solidFill>
              </a:rPr>
              <a:t>Foundations of </a:t>
            </a:r>
            <a:br>
              <a:rPr lang="en-US" sz="4300" b="1" dirty="0">
                <a:solidFill>
                  <a:schemeClr val="accent1"/>
                </a:solidFill>
              </a:rPr>
            </a:br>
            <a:r>
              <a:rPr lang="en-US" sz="4300" b="1" dirty="0">
                <a:solidFill>
                  <a:schemeClr val="accent1"/>
                </a:solidFill>
              </a:rPr>
              <a:t>Big Data Analysis in Python</a:t>
            </a:r>
          </a:p>
          <a:p>
            <a:pPr lvl="1"/>
            <a:r>
              <a:rPr lang="en-US" sz="4300" b="1" dirty="0">
                <a:solidFill>
                  <a:schemeClr val="accent1"/>
                </a:solidFill>
              </a:rPr>
              <a:t> Python</a:t>
            </a:r>
          </a:p>
          <a:p>
            <a:pPr lvl="2"/>
            <a:r>
              <a:rPr lang="en-US" sz="4000" dirty="0">
                <a:solidFill>
                  <a:schemeClr val="accent1"/>
                </a:solidFill>
              </a:rPr>
              <a:t>Programming language </a:t>
            </a:r>
          </a:p>
          <a:p>
            <a:pPr lvl="1"/>
            <a:r>
              <a:rPr lang="en-US" sz="4300" b="1" dirty="0">
                <a:solidFill>
                  <a:schemeClr val="accent1"/>
                </a:solidFill>
              </a:rPr>
              <a:t> </a:t>
            </a:r>
            <a:r>
              <a:rPr lang="en-US" sz="4300" b="1" dirty="0" err="1">
                <a:solidFill>
                  <a:schemeClr val="accent1"/>
                </a:solidFill>
              </a:rPr>
              <a:t>Numpy</a:t>
            </a:r>
            <a:endParaRPr lang="en-US" sz="4300" b="1" dirty="0">
              <a:solidFill>
                <a:schemeClr val="accent1"/>
              </a:solidFill>
            </a:endParaRPr>
          </a:p>
          <a:p>
            <a:pPr lvl="2"/>
            <a:r>
              <a:rPr lang="en-US" sz="4000" dirty="0">
                <a:solidFill>
                  <a:schemeClr val="accent1"/>
                </a:solidFill>
              </a:rPr>
              <a:t>Scientific computing </a:t>
            </a:r>
          </a:p>
        </p:txBody>
      </p:sp>
    </p:spTree>
    <p:extLst>
      <p:ext uri="{BB962C8B-B14F-4D97-AF65-F5344CB8AC3E}">
        <p14:creationId xmlns:p14="http://schemas.microsoft.com/office/powerpoint/2010/main" val="25106843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7"/>
            <a:ext cx="8229600" cy="6232227"/>
          </a:xfrm>
        </p:spPr>
        <p:txBody>
          <a:bodyPr/>
          <a:lstStyle/>
          <a:p>
            <a:r>
              <a:rPr lang="en-US" sz="6600" dirty="0">
                <a:solidFill>
                  <a:srgbClr val="FF0000"/>
                </a:solidFill>
              </a:rPr>
              <a:t>Future value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of a specified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principal </a:t>
            </a:r>
            <a:r>
              <a:rPr lang="en-US" sz="6600" dirty="0">
                <a:solidFill>
                  <a:srgbClr val="FF0000"/>
                </a:solidFill>
              </a:rPr>
              <a:t>amount</a:t>
            </a:r>
            <a:r>
              <a:rPr lang="en-US" sz="6600" dirty="0">
                <a:solidFill>
                  <a:schemeClr val="accent1"/>
                </a:solidFill>
              </a:rPr>
              <a:t>,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rgbClr val="FF0000"/>
                </a:solidFill>
              </a:rPr>
              <a:t>rate of interest</a:t>
            </a:r>
            <a:r>
              <a:rPr lang="en-US" sz="6600" dirty="0">
                <a:solidFill>
                  <a:schemeClr val="accent1"/>
                </a:solidFill>
              </a:rPr>
              <a:t>, and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a number of </a:t>
            </a:r>
            <a:r>
              <a:rPr lang="en-US" sz="6600" dirty="0">
                <a:solidFill>
                  <a:srgbClr val="FF0000"/>
                </a:solidFill>
              </a:rPr>
              <a:t>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700808" y="6611779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https://www.w3resource.com/python-exercises/python-basic-exercise-39.php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9987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Future Value (FV)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61</a:t>
            </a:fld>
            <a:endParaRPr lang="zh-TW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15454" y="2138817"/>
            <a:ext cx="8713092" cy="187743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accent1"/>
                </a:solidFill>
                <a:latin typeface="Courier" charset="0"/>
              </a:rPr>
              <a:t># How much is your $100 worth after 7 years?</a:t>
            </a:r>
          </a:p>
          <a:p>
            <a:pPr eaLnBrk="1" hangingPunct="1"/>
            <a:r>
              <a:rPr lang="en-US" altLang="en-US" sz="4800" dirty="0">
                <a:solidFill>
                  <a:schemeClr val="accent1"/>
                </a:solidFill>
                <a:latin typeface="Courier" charset="0"/>
              </a:rPr>
              <a:t>print(100 * 1.1 ** 7)</a:t>
            </a:r>
          </a:p>
          <a:p>
            <a:pPr eaLnBrk="1" hangingPunct="1"/>
            <a:r>
              <a:rPr lang="en-US" altLang="en-US" sz="4400" dirty="0">
                <a:solidFill>
                  <a:schemeClr val="accent1"/>
                </a:solidFill>
                <a:latin typeface="Courier" charset="0"/>
              </a:rPr>
              <a:t># output = 194.87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581128"/>
            <a:ext cx="4667705" cy="14571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00808" y="6611779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4"/>
              </a:rPr>
              <a:t>https://www.w3resource.com/python-exercises/python-basic-exercise-39.php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3247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Future Value (FV)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62</a:t>
            </a:fld>
            <a:endParaRPr lang="zh-TW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15454" y="1291094"/>
            <a:ext cx="8713092" cy="304698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pv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 = 100</a:t>
            </a:r>
          </a:p>
          <a:p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r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 = 0.1 </a:t>
            </a:r>
          </a:p>
          <a:p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n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 = 7</a:t>
            </a:r>
          </a:p>
          <a:p>
            <a:endParaRPr lang="mr-IN" altLang="en-US" sz="3200" dirty="0">
              <a:solidFill>
                <a:schemeClr val="accent1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fv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pv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 * ((1 + (</a:t>
            </a:r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r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)) ** </a:t>
            </a:r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n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print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round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fv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, 2))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403650"/>
            <a:ext cx="3880202" cy="229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0222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2612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Future Value (FV)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63</a:t>
            </a:fld>
            <a:endParaRPr lang="zh-TW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15454" y="1338597"/>
            <a:ext cx="8713092" cy="2308324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amount = 100</a:t>
            </a:r>
          </a:p>
          <a:p>
            <a:r>
              <a:rPr lang="en-US" sz="24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interest = 10 #10% = 0.01 * 10 </a:t>
            </a:r>
          </a:p>
          <a:p>
            <a:r>
              <a:rPr lang="en-US" sz="24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years = 7</a:t>
            </a:r>
          </a:p>
          <a:p>
            <a:endParaRPr lang="en-US" sz="2400" dirty="0">
              <a:solidFill>
                <a:schemeClr val="accent1"/>
              </a:solidFill>
              <a:latin typeface="Courier" charset="0"/>
              <a:ea typeface="新細明體" charset="-120"/>
            </a:endParaRPr>
          </a:p>
          <a:p>
            <a:r>
              <a:rPr lang="en-US" sz="2400" dirty="0" err="1">
                <a:solidFill>
                  <a:schemeClr val="accent1"/>
                </a:solidFill>
                <a:latin typeface="Courier" charset="0"/>
                <a:ea typeface="新細明體" charset="-120"/>
              </a:rPr>
              <a:t>future_value</a:t>
            </a:r>
            <a:r>
              <a:rPr lang="en-US" sz="24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 = </a:t>
            </a:r>
            <a:r>
              <a:rPr lang="en-US" sz="17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amount * ((1 + (0.01 * interest)) ** years)</a:t>
            </a:r>
          </a:p>
          <a:p>
            <a:r>
              <a:rPr lang="en-US" sz="24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print(round(</a:t>
            </a:r>
            <a:r>
              <a:rPr lang="en-US" sz="2400" dirty="0" err="1">
                <a:solidFill>
                  <a:schemeClr val="accent1"/>
                </a:solidFill>
                <a:latin typeface="Courier" charset="0"/>
                <a:ea typeface="新細明體" charset="-120"/>
              </a:rPr>
              <a:t>future_value</a:t>
            </a:r>
            <a:r>
              <a:rPr lang="en-US" sz="24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, 2))</a:t>
            </a:r>
          </a:p>
        </p:txBody>
      </p:sp>
      <p:sp>
        <p:nvSpPr>
          <p:cNvPr id="7" name="Rectangle 6"/>
          <p:cNvSpPr/>
          <p:nvPr/>
        </p:nvSpPr>
        <p:spPr>
          <a:xfrm>
            <a:off x="1700808" y="6611779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https://www.w3resource.com/python-exercises/python-basic-exercise-39.php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60" y="3942763"/>
            <a:ext cx="7869680" cy="216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6704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if</a:t>
            </a:r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 statements</a:t>
            </a:r>
          </a:p>
        </p:txBody>
      </p:sp>
      <p:sp>
        <p:nvSpPr>
          <p:cNvPr id="10445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7A3C993-A874-4B48-9CCE-46CE9FAAFB3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4451" name="Rectangle 5"/>
          <p:cNvSpPr>
            <a:spLocks noChangeArrowheads="1"/>
          </p:cNvSpPr>
          <p:nvPr/>
        </p:nvSpPr>
        <p:spPr bwMode="auto">
          <a:xfrm>
            <a:off x="2811463" y="6545263"/>
            <a:ext cx="3521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</a:t>
            </a:r>
            <a:r>
              <a:rPr lang="en-US" altLang="en-US" sz="1200">
                <a:solidFill>
                  <a:srgbClr val="BFBFBF"/>
                </a:solidFill>
                <a:hlinkClick r:id="rId2"/>
              </a:rPr>
              <a:t>http://pythonprogramminglanguage.com/</a:t>
            </a:r>
            <a:endParaRPr lang="en-US" altLang="en-US" sz="1200">
              <a:solidFill>
                <a:srgbClr val="BFBFBF"/>
              </a:solidFill>
            </a:endParaRPr>
          </a:p>
        </p:txBody>
      </p:sp>
      <p:sp>
        <p:nvSpPr>
          <p:cNvPr id="119812" name="Rectangle 6"/>
          <p:cNvSpPr>
            <a:spLocks noChangeArrowheads="1"/>
          </p:cNvSpPr>
          <p:nvPr/>
        </p:nvSpPr>
        <p:spPr bwMode="auto">
          <a:xfrm>
            <a:off x="539750" y="1196975"/>
            <a:ext cx="8135938" cy="18161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&gt;   greater than</a:t>
            </a:r>
          </a:p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&lt;   smaller than</a:t>
            </a:r>
          </a:p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==  equals</a:t>
            </a:r>
          </a:p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!=  is not</a:t>
            </a:r>
          </a:p>
        </p:txBody>
      </p:sp>
      <p:sp>
        <p:nvSpPr>
          <p:cNvPr id="104453" name="Rectangle 7"/>
          <p:cNvSpPr>
            <a:spLocks noChangeArrowheads="1"/>
          </p:cNvSpPr>
          <p:nvPr/>
        </p:nvSpPr>
        <p:spPr bwMode="auto">
          <a:xfrm>
            <a:off x="539750" y="3213100"/>
            <a:ext cx="8135938" cy="3170238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score = 80</a:t>
            </a:r>
          </a:p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Courier" charset="0"/>
              </a:rPr>
              <a:t>if</a:t>
            </a:r>
            <a:r>
              <a:rPr lang="en-US" altLang="en-US" sz="4000" dirty="0">
                <a:solidFill>
                  <a:srgbClr val="FF0000"/>
                </a:solidFill>
                <a:latin typeface="Courier" charset="0"/>
              </a:rPr>
              <a:t> </a:t>
            </a:r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score &gt;=60 </a:t>
            </a:r>
            <a:r>
              <a:rPr lang="en-US" altLang="en-US" sz="4000" b="1" dirty="0">
                <a:solidFill>
                  <a:srgbClr val="4F81BD"/>
                </a:solidFill>
                <a:latin typeface="Courier" charset="0"/>
              </a:rPr>
              <a:t>: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    print("Pass")</a:t>
            </a:r>
          </a:p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Courier" charset="0"/>
              </a:rPr>
              <a:t>else: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    print("Fail")</a:t>
            </a:r>
          </a:p>
        </p:txBody>
      </p:sp>
      <p:pic>
        <p:nvPicPr>
          <p:cNvPr id="10445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764704"/>
            <a:ext cx="3095576" cy="237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345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>
            <a:normAutofit fontScale="90000"/>
          </a:bodyPr>
          <a:lstStyle/>
          <a:p>
            <a:r>
              <a:rPr lang="en-US" altLang="en-US" sz="7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if </a:t>
            </a:r>
            <a:r>
              <a:rPr lang="en-US" altLang="en-US" sz="72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elif</a:t>
            </a:r>
            <a:r>
              <a:rPr lang="en-US" altLang="en-US" sz="7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else</a:t>
            </a:r>
          </a:p>
        </p:txBody>
      </p:sp>
      <p:sp>
        <p:nvSpPr>
          <p:cNvPr id="10445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7A3C993-A874-4B48-9CCE-46CE9FAAFB3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4451" name="Rectangle 5"/>
          <p:cNvSpPr>
            <a:spLocks noChangeArrowheads="1"/>
          </p:cNvSpPr>
          <p:nvPr/>
        </p:nvSpPr>
        <p:spPr bwMode="auto">
          <a:xfrm>
            <a:off x="2811463" y="6545263"/>
            <a:ext cx="3521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</a:t>
            </a:r>
            <a:r>
              <a:rPr lang="en-US" altLang="en-US" sz="1200">
                <a:solidFill>
                  <a:srgbClr val="BFBFBF"/>
                </a:solidFill>
                <a:hlinkClick r:id="rId3"/>
              </a:rPr>
              <a:t>http://pythonprogramminglanguage.com/</a:t>
            </a:r>
            <a:endParaRPr lang="en-US" altLang="en-US" sz="1200">
              <a:solidFill>
                <a:srgbClr val="BFBFBF"/>
              </a:solidFill>
            </a:endParaRPr>
          </a:p>
        </p:txBody>
      </p:sp>
      <p:sp>
        <p:nvSpPr>
          <p:cNvPr id="104453" name="Rectangle 7"/>
          <p:cNvSpPr>
            <a:spLocks noChangeArrowheads="1"/>
          </p:cNvSpPr>
          <p:nvPr/>
        </p:nvSpPr>
        <p:spPr bwMode="auto">
          <a:xfrm>
            <a:off x="504031" y="917575"/>
            <a:ext cx="4860057" cy="5262979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score = 90</a:t>
            </a:r>
          </a:p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grade = ""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urier" charset="0"/>
                <a:ea typeface="新細明體" charset="-120"/>
              </a:rPr>
              <a:t>if</a:t>
            </a:r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score &gt;=90:</a:t>
            </a:r>
          </a:p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   grade = "A"</a:t>
            </a:r>
          </a:p>
          <a:p>
            <a:r>
              <a:rPr lang="en-US" sz="2400" b="1" dirty="0" err="1">
                <a:solidFill>
                  <a:srgbClr val="FF0000"/>
                </a:solidFill>
                <a:latin typeface="Courier" charset="0"/>
                <a:ea typeface="新細明體" charset="-120"/>
              </a:rPr>
              <a:t>elif</a:t>
            </a:r>
            <a:r>
              <a:rPr lang="en-US" sz="2400" dirty="0">
                <a:solidFill>
                  <a:srgbClr val="FF0000"/>
                </a:solidFill>
                <a:latin typeface="Courier" charset="0"/>
                <a:ea typeface="新細明體" charset="-120"/>
              </a:rPr>
              <a:t> </a:t>
            </a:r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score &gt;= 80:</a:t>
            </a:r>
          </a:p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   grade = "B"</a:t>
            </a:r>
          </a:p>
          <a:p>
            <a:r>
              <a:rPr lang="en-US" sz="2400" dirty="0" err="1">
                <a:solidFill>
                  <a:srgbClr val="4F81BD"/>
                </a:solidFill>
                <a:latin typeface="Courier" charset="0"/>
                <a:ea typeface="新細明體" charset="-120"/>
              </a:rPr>
              <a:t>elif</a:t>
            </a:r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score &gt;= 70:</a:t>
            </a:r>
          </a:p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   grade = "C"</a:t>
            </a:r>
          </a:p>
          <a:p>
            <a:r>
              <a:rPr lang="en-US" sz="2400" dirty="0" err="1">
                <a:solidFill>
                  <a:srgbClr val="4F81BD"/>
                </a:solidFill>
                <a:latin typeface="Courier" charset="0"/>
                <a:ea typeface="新細明體" charset="-120"/>
              </a:rPr>
              <a:t>elif</a:t>
            </a:r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score &gt;= 60:</a:t>
            </a:r>
          </a:p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   grade = "D"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urier" charset="0"/>
                <a:ea typeface="新細明體" charset="-120"/>
              </a:rPr>
              <a:t>else</a:t>
            </a:r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:</a:t>
            </a:r>
          </a:p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   grade = "E"</a:t>
            </a:r>
          </a:p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print(grade)</a:t>
            </a:r>
          </a:p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# grade = ”A”</a:t>
            </a:r>
          </a:p>
        </p:txBody>
      </p:sp>
      <p:pic>
        <p:nvPicPr>
          <p:cNvPr id="10445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5508104" y="1011149"/>
            <a:ext cx="3385071" cy="52322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A</a:t>
            </a:r>
          </a:p>
        </p:txBody>
      </p:sp>
      <p:sp>
        <p:nvSpPr>
          <p:cNvPr id="3" name="Rectangle 2"/>
          <p:cNvSpPr/>
          <p:nvPr/>
        </p:nvSpPr>
        <p:spPr>
          <a:xfrm>
            <a:off x="5364088" y="5931454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http://pythontutor.com/visualize.html</a:t>
            </a:r>
            <a:endParaRPr lang="en-US" dirty="0"/>
          </a:p>
          <a:p>
            <a:r>
              <a:rPr lang="en-US" dirty="0">
                <a:hlinkClick r:id="rId6"/>
              </a:rPr>
              <a:t>https://goo.gl/E6w5ph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52319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for</a:t>
            </a:r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 loops</a:t>
            </a:r>
          </a:p>
        </p:txBody>
      </p:sp>
      <p:sp>
        <p:nvSpPr>
          <p:cNvPr id="1054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F2EB7FB-9350-E24F-8FC0-101E3D83A4A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5475" name="Rectangle 5"/>
          <p:cNvSpPr>
            <a:spLocks noChangeArrowheads="1"/>
          </p:cNvSpPr>
          <p:nvPr/>
        </p:nvSpPr>
        <p:spPr bwMode="auto">
          <a:xfrm>
            <a:off x="2811463" y="6545263"/>
            <a:ext cx="3521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</a:t>
            </a:r>
            <a:r>
              <a:rPr lang="en-US" altLang="en-US" sz="1200">
                <a:solidFill>
                  <a:srgbClr val="BFBFBF"/>
                </a:solidFill>
                <a:hlinkClick r:id="rId3"/>
              </a:rPr>
              <a:t>http://pythonprogramminglanguage.com/</a:t>
            </a:r>
            <a:endParaRPr lang="en-US" altLang="en-US" sz="1200">
              <a:solidFill>
                <a:srgbClr val="BFBFBF"/>
              </a:solidFill>
            </a:endParaRPr>
          </a:p>
        </p:txBody>
      </p:sp>
      <p:sp>
        <p:nvSpPr>
          <p:cNvPr id="105476" name="Rectangle 4"/>
          <p:cNvSpPr>
            <a:spLocks noChangeArrowheads="1"/>
          </p:cNvSpPr>
          <p:nvPr/>
        </p:nvSpPr>
        <p:spPr bwMode="auto">
          <a:xfrm>
            <a:off x="755650" y="1341438"/>
            <a:ext cx="7993063" cy="1322387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ro-RO" altLang="en-US" sz="4000" b="1" dirty="0">
                <a:solidFill>
                  <a:srgbClr val="4F81BD"/>
                </a:solidFill>
                <a:latin typeface="Courier" charset="0"/>
              </a:rPr>
              <a:t>for</a:t>
            </a:r>
            <a:r>
              <a:rPr lang="ro-RO" altLang="en-US" sz="4000" dirty="0">
                <a:solidFill>
                  <a:srgbClr val="4F81BD"/>
                </a:solidFill>
                <a:latin typeface="Courier" charset="0"/>
              </a:rPr>
              <a:t> i </a:t>
            </a:r>
            <a:r>
              <a:rPr lang="ro-RO" altLang="en-US" sz="4000" b="1" dirty="0">
                <a:solidFill>
                  <a:srgbClr val="4F81BD"/>
                </a:solidFill>
                <a:latin typeface="Courier" charset="0"/>
              </a:rPr>
              <a:t>in</a:t>
            </a:r>
            <a:r>
              <a:rPr lang="ro-RO" altLang="en-US" sz="4000" dirty="0">
                <a:solidFill>
                  <a:srgbClr val="4F81BD"/>
                </a:solidFill>
                <a:latin typeface="Courier" charset="0"/>
              </a:rPr>
              <a:t> </a:t>
            </a:r>
            <a:r>
              <a:rPr lang="ro-RO" altLang="en-US" sz="4000" dirty="0" err="1">
                <a:solidFill>
                  <a:srgbClr val="4F81BD"/>
                </a:solidFill>
                <a:latin typeface="Courier" charset="0"/>
              </a:rPr>
              <a:t>range</a:t>
            </a:r>
            <a:r>
              <a:rPr lang="ro-RO" altLang="en-US" sz="4000" dirty="0">
                <a:solidFill>
                  <a:srgbClr val="4F81BD"/>
                </a:solidFill>
                <a:latin typeface="Courier" charset="0"/>
              </a:rPr>
              <a:t>(1,11):</a:t>
            </a:r>
          </a:p>
          <a:p>
            <a:pPr eaLnBrk="1" hangingPunct="1"/>
            <a:r>
              <a:rPr lang="ro-RO" altLang="en-US" sz="4000" dirty="0">
                <a:solidFill>
                  <a:srgbClr val="4F81BD"/>
                </a:solidFill>
                <a:latin typeface="Courier" charset="0"/>
              </a:rPr>
              <a:t>    print(i)</a:t>
            </a:r>
            <a:endParaRPr lang="en-US" altLang="en-US" sz="4000" dirty="0">
              <a:solidFill>
                <a:srgbClr val="4F81BD"/>
              </a:solidFill>
              <a:latin typeface="Courier" charset="0"/>
            </a:endParaRPr>
          </a:p>
        </p:txBody>
      </p:sp>
      <p:sp>
        <p:nvSpPr>
          <p:cNvPr id="120837" name="Rectangle 7"/>
          <p:cNvSpPr>
            <a:spLocks noChangeArrowheads="1"/>
          </p:cNvSpPr>
          <p:nvPr/>
        </p:nvSpPr>
        <p:spPr bwMode="auto">
          <a:xfrm>
            <a:off x="755650" y="2781300"/>
            <a:ext cx="7993063" cy="37846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1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2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3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4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5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6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7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8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9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10</a:t>
            </a:r>
            <a:endParaRPr lang="en-US" sz="2400" dirty="0">
              <a:ea typeface="新細明體" charset="0"/>
              <a:cs typeface="新細明體" charset="0"/>
            </a:endParaRPr>
          </a:p>
        </p:txBody>
      </p:sp>
      <p:pic>
        <p:nvPicPr>
          <p:cNvPr id="10547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92650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for</a:t>
            </a:r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 loops</a:t>
            </a:r>
          </a:p>
        </p:txBody>
      </p:sp>
      <p:sp>
        <p:nvSpPr>
          <p:cNvPr id="1064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554C07D-E9F7-D140-836A-917C331C33C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6499" name="Rectangle 5"/>
          <p:cNvSpPr>
            <a:spLocks noChangeArrowheads="1"/>
          </p:cNvSpPr>
          <p:nvPr/>
        </p:nvSpPr>
        <p:spPr bwMode="auto">
          <a:xfrm>
            <a:off x="2811463" y="6545263"/>
            <a:ext cx="3521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</a:t>
            </a:r>
            <a:r>
              <a:rPr lang="en-US" altLang="en-US" sz="1200">
                <a:solidFill>
                  <a:srgbClr val="BFBFBF"/>
                </a:solidFill>
                <a:hlinkClick r:id="rId3"/>
              </a:rPr>
              <a:t>http://pythonprogramminglanguage.com/</a:t>
            </a:r>
            <a:endParaRPr lang="en-US" altLang="en-US" sz="1200">
              <a:solidFill>
                <a:srgbClr val="BFBFBF"/>
              </a:solidFill>
            </a:endParaRPr>
          </a:p>
        </p:txBody>
      </p:sp>
      <p:sp>
        <p:nvSpPr>
          <p:cNvPr id="106500" name="Rectangle 9"/>
          <p:cNvSpPr>
            <a:spLocks noChangeArrowheads="1"/>
          </p:cNvSpPr>
          <p:nvPr/>
        </p:nvSpPr>
        <p:spPr bwMode="auto">
          <a:xfrm>
            <a:off x="323850" y="1196975"/>
            <a:ext cx="8569325" cy="1476375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ro-RO" altLang="en-US" sz="3200" b="1" dirty="0">
                <a:solidFill>
                  <a:srgbClr val="4F81BD"/>
                </a:solidFill>
                <a:latin typeface="Courier" charset="0"/>
              </a:rPr>
              <a:t>for</a:t>
            </a:r>
            <a:r>
              <a:rPr lang="ro-RO" altLang="en-US" sz="3200" dirty="0">
                <a:solidFill>
                  <a:srgbClr val="4F81BD"/>
                </a:solidFill>
                <a:latin typeface="Courier" charset="0"/>
              </a:rPr>
              <a:t> i </a:t>
            </a:r>
            <a:r>
              <a:rPr lang="ro-RO" altLang="en-US" sz="3200" b="1" dirty="0">
                <a:solidFill>
                  <a:srgbClr val="4F81BD"/>
                </a:solidFill>
                <a:latin typeface="Courier" charset="0"/>
              </a:rPr>
              <a:t>in </a:t>
            </a:r>
            <a:r>
              <a:rPr lang="ro-RO" altLang="en-US" sz="3200" dirty="0" err="1">
                <a:solidFill>
                  <a:srgbClr val="4F81BD"/>
                </a:solidFill>
                <a:latin typeface="Courier" charset="0"/>
              </a:rPr>
              <a:t>range</a:t>
            </a:r>
            <a:r>
              <a:rPr lang="ro-RO" altLang="en-US" sz="3200" dirty="0">
                <a:solidFill>
                  <a:srgbClr val="4F81BD"/>
                </a:solidFill>
                <a:latin typeface="Courier" charset="0"/>
              </a:rPr>
              <a:t>(1,10):</a:t>
            </a:r>
          </a:p>
          <a:p>
            <a:pPr eaLnBrk="1" hangingPunct="1"/>
            <a:r>
              <a:rPr lang="ro-RO" altLang="en-US" sz="3200" dirty="0">
                <a:solidFill>
                  <a:srgbClr val="4F81BD"/>
                </a:solidFill>
                <a:latin typeface="Courier" charset="0"/>
              </a:rPr>
              <a:t>   </a:t>
            </a:r>
            <a:r>
              <a:rPr lang="ro-RO" altLang="en-US" sz="3200" b="1" dirty="0">
                <a:solidFill>
                  <a:srgbClr val="4F81BD"/>
                </a:solidFill>
                <a:latin typeface="Courier" charset="0"/>
              </a:rPr>
              <a:t> for </a:t>
            </a:r>
            <a:r>
              <a:rPr lang="ro-RO" altLang="en-US" sz="3200" dirty="0">
                <a:solidFill>
                  <a:srgbClr val="4F81BD"/>
                </a:solidFill>
                <a:latin typeface="Courier" charset="0"/>
              </a:rPr>
              <a:t>j </a:t>
            </a:r>
            <a:r>
              <a:rPr lang="ro-RO" altLang="en-US" sz="3200" b="1" dirty="0">
                <a:solidFill>
                  <a:srgbClr val="4F81BD"/>
                </a:solidFill>
                <a:latin typeface="Courier" charset="0"/>
              </a:rPr>
              <a:t>in </a:t>
            </a:r>
            <a:r>
              <a:rPr lang="ro-RO" altLang="en-US" sz="3200" dirty="0" err="1">
                <a:solidFill>
                  <a:srgbClr val="4F81BD"/>
                </a:solidFill>
                <a:latin typeface="Courier" charset="0"/>
              </a:rPr>
              <a:t>range</a:t>
            </a:r>
            <a:r>
              <a:rPr lang="ro-RO" altLang="en-US" sz="3200" dirty="0">
                <a:solidFill>
                  <a:srgbClr val="4F81BD"/>
                </a:solidFill>
                <a:latin typeface="Courier" charset="0"/>
              </a:rPr>
              <a:t>(1,10):</a:t>
            </a:r>
          </a:p>
          <a:p>
            <a:pPr eaLnBrk="1" hangingPunct="1"/>
            <a:r>
              <a:rPr lang="ro-RO" altLang="en-US" sz="2600" dirty="0">
                <a:solidFill>
                  <a:srgbClr val="4F81BD"/>
                </a:solidFill>
                <a:latin typeface="Courier" charset="0"/>
              </a:rPr>
              <a:t>        print(i, ' * ' , j , ' = ', i*j)</a:t>
            </a:r>
            <a:endParaRPr lang="en-US" altLang="en-US" sz="2600" dirty="0">
              <a:solidFill>
                <a:srgbClr val="4F81BD"/>
              </a:solidFill>
              <a:latin typeface="Courier" charset="0"/>
            </a:endParaRPr>
          </a:p>
        </p:txBody>
      </p:sp>
      <p:sp>
        <p:nvSpPr>
          <p:cNvPr id="120839" name="Rectangle 10"/>
          <p:cNvSpPr>
            <a:spLocks noChangeArrowheads="1"/>
          </p:cNvSpPr>
          <p:nvPr/>
        </p:nvSpPr>
        <p:spPr bwMode="auto">
          <a:xfrm>
            <a:off x="395288" y="2852738"/>
            <a:ext cx="8497887" cy="34163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1  =  9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2  =  18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3  =  27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4  =  36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5  =  45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6  =  54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7  =  63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8  =  72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9  =  81</a:t>
            </a:r>
            <a:endParaRPr lang="en-US" sz="2400" dirty="0">
              <a:latin typeface="Calibri"/>
              <a:ea typeface="新細明體" charset="0"/>
              <a:cs typeface="Calibri"/>
            </a:endParaRPr>
          </a:p>
        </p:txBody>
      </p:sp>
      <p:pic>
        <p:nvPicPr>
          <p:cNvPr id="10650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9384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while</a:t>
            </a:r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 loops</a:t>
            </a:r>
          </a:p>
        </p:txBody>
      </p:sp>
      <p:sp>
        <p:nvSpPr>
          <p:cNvPr id="1064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554C07D-E9F7-D140-836A-917C331C33C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6499" name="Rectangle 5"/>
          <p:cNvSpPr>
            <a:spLocks noChangeArrowheads="1"/>
          </p:cNvSpPr>
          <p:nvPr/>
        </p:nvSpPr>
        <p:spPr bwMode="auto">
          <a:xfrm>
            <a:off x="1300913" y="6545263"/>
            <a:ext cx="65421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rgbClr val="BFBFBF"/>
                </a:solidFill>
              </a:rPr>
              <a:t>Source: </a:t>
            </a:r>
            <a:r>
              <a:rPr lang="en-US" altLang="en-US" sz="1200" dirty="0">
                <a:solidFill>
                  <a:srgbClr val="BFBFBF"/>
                </a:solidFill>
                <a:hlinkClick r:id="rId3"/>
              </a:rPr>
              <a:t>https://learnpython.trinket.io/learn-python-part-8-loops#/while-loops/about-while-loops</a:t>
            </a:r>
            <a:endParaRPr lang="en-US" altLang="en-US" sz="1200" dirty="0">
              <a:solidFill>
                <a:srgbClr val="BFBFBF"/>
              </a:solidFill>
            </a:endParaRPr>
          </a:p>
        </p:txBody>
      </p:sp>
      <p:sp>
        <p:nvSpPr>
          <p:cNvPr id="106500" name="Rectangle 9"/>
          <p:cNvSpPr>
            <a:spLocks noChangeArrowheads="1"/>
          </p:cNvSpPr>
          <p:nvPr/>
        </p:nvSpPr>
        <p:spPr bwMode="auto">
          <a:xfrm>
            <a:off x="323851" y="1196975"/>
            <a:ext cx="5040238" cy="2554545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age = 10</a:t>
            </a:r>
          </a:p>
          <a:p>
            <a:endParaRPr lang="en-US" sz="3200" dirty="0">
              <a:solidFill>
                <a:srgbClr val="4F81BD"/>
              </a:solidFill>
              <a:latin typeface="Courier" charset="0"/>
              <a:ea typeface="新細明體" charset="-12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Courier" charset="0"/>
                <a:ea typeface="新細明體" charset="-120"/>
              </a:rPr>
              <a:t>while</a:t>
            </a:r>
            <a:r>
              <a:rPr lang="en-US" sz="32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age &lt; 20:</a:t>
            </a:r>
          </a:p>
          <a:p>
            <a:r>
              <a:rPr lang="en-US" sz="32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   print(age)</a:t>
            </a:r>
          </a:p>
          <a:p>
            <a:r>
              <a:rPr lang="en-US" sz="32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   age = age + 1</a:t>
            </a:r>
          </a:p>
        </p:txBody>
      </p:sp>
      <p:sp>
        <p:nvSpPr>
          <p:cNvPr id="120839" name="Rectangle 10"/>
          <p:cNvSpPr>
            <a:spLocks noChangeArrowheads="1"/>
          </p:cNvSpPr>
          <p:nvPr/>
        </p:nvSpPr>
        <p:spPr bwMode="auto">
          <a:xfrm>
            <a:off x="5508104" y="1196975"/>
            <a:ext cx="3385071" cy="440120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10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11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12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13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14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15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16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17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18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19</a:t>
            </a:r>
          </a:p>
        </p:txBody>
      </p:sp>
      <p:pic>
        <p:nvPicPr>
          <p:cNvPr id="10650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193013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Functions</a:t>
            </a:r>
          </a:p>
        </p:txBody>
      </p:sp>
      <p:sp>
        <p:nvSpPr>
          <p:cNvPr id="1075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96988D8-FBD7-CD44-8FDD-37A8B501775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7523" name="Rectangle 4"/>
          <p:cNvSpPr>
            <a:spLocks noChangeArrowheads="1"/>
          </p:cNvSpPr>
          <p:nvPr/>
        </p:nvSpPr>
        <p:spPr bwMode="auto">
          <a:xfrm>
            <a:off x="250825" y="1052513"/>
            <a:ext cx="8713788" cy="4402137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4000" b="1" dirty="0" err="1">
                <a:solidFill>
                  <a:srgbClr val="FF0000"/>
                </a:solidFill>
                <a:latin typeface="Courier" charset="0"/>
              </a:rPr>
              <a:t>def</a:t>
            </a:r>
            <a:r>
              <a:rPr lang="en-US" altLang="en-US" sz="4000" dirty="0">
                <a:solidFill>
                  <a:srgbClr val="FF0000"/>
                </a:solidFill>
                <a:latin typeface="Courier" charset="0"/>
              </a:rPr>
              <a:t> </a:t>
            </a:r>
            <a:r>
              <a:rPr lang="en-US" altLang="en-US" sz="4000" dirty="0" err="1">
                <a:solidFill>
                  <a:srgbClr val="4F81BD"/>
                </a:solidFill>
                <a:latin typeface="Courier" charset="0"/>
              </a:rPr>
              <a:t>convertCMtoM</a:t>
            </a:r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(</a:t>
            </a:r>
            <a:r>
              <a:rPr lang="en-US" altLang="en-US" sz="4000" dirty="0" err="1">
                <a:solidFill>
                  <a:srgbClr val="4F81BD"/>
                </a:solidFill>
                <a:latin typeface="Courier" charset="0"/>
              </a:rPr>
              <a:t>xcm</a:t>
            </a:r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):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    m = </a:t>
            </a:r>
            <a:r>
              <a:rPr lang="en-US" altLang="en-US" sz="4000" dirty="0" err="1">
                <a:solidFill>
                  <a:srgbClr val="4F81BD"/>
                </a:solidFill>
                <a:latin typeface="Courier" charset="0"/>
              </a:rPr>
              <a:t>xcm</a:t>
            </a:r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/100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    </a:t>
            </a:r>
            <a:r>
              <a:rPr lang="en-US" altLang="en-US" sz="4000" b="1" dirty="0">
                <a:solidFill>
                  <a:srgbClr val="4F81BD"/>
                </a:solidFill>
                <a:latin typeface="Courier" charset="0"/>
              </a:rPr>
              <a:t>return</a:t>
            </a:r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 m</a:t>
            </a:r>
          </a:p>
          <a:p>
            <a:pPr eaLnBrk="1" hangingPunct="1"/>
            <a:endParaRPr lang="en-US" altLang="en-US" sz="4000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cm = 180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m = </a:t>
            </a:r>
            <a:r>
              <a:rPr lang="en-US" altLang="en-US" sz="4000" dirty="0" err="1">
                <a:solidFill>
                  <a:srgbClr val="4F81BD"/>
                </a:solidFill>
                <a:latin typeface="Courier" charset="0"/>
              </a:rPr>
              <a:t>convertCMtoM</a:t>
            </a:r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(cm)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print(</a:t>
            </a:r>
            <a:r>
              <a:rPr lang="en-US" altLang="en-US" sz="4000" dirty="0" err="1">
                <a:solidFill>
                  <a:srgbClr val="4F81BD"/>
                </a:solidFill>
                <a:latin typeface="Courier" charset="0"/>
              </a:rPr>
              <a:t>str</a:t>
            </a:r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(m))</a:t>
            </a:r>
          </a:p>
        </p:txBody>
      </p:sp>
      <p:sp>
        <p:nvSpPr>
          <p:cNvPr id="2" name="Rectangle 1"/>
          <p:cNvSpPr/>
          <p:nvPr/>
        </p:nvSpPr>
        <p:spPr>
          <a:xfrm>
            <a:off x="323850" y="5732463"/>
            <a:ext cx="8640763" cy="585787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nb-NO" sz="3200" dirty="0">
                <a:latin typeface="Calibri"/>
                <a:ea typeface="新細明體" charset="0"/>
                <a:cs typeface="Calibri"/>
              </a:rPr>
              <a:t>1.8</a:t>
            </a:r>
            <a:endParaRPr lang="en-US" sz="3200" dirty="0">
              <a:latin typeface="Calibri"/>
              <a:ea typeface="新細明體" charset="0"/>
              <a:cs typeface="Calibri"/>
            </a:endParaRPr>
          </a:p>
        </p:txBody>
      </p:sp>
      <p:pic>
        <p:nvPicPr>
          <p:cNvPr id="10752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2576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613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Quant Finance </a:t>
            </a:r>
            <a:r>
              <a:rPr lang="en-US" dirty="0" err="1">
                <a:solidFill>
                  <a:schemeClr val="accent1"/>
                </a:solidFill>
              </a:rPr>
              <a:t>PyData</a:t>
            </a:r>
            <a:r>
              <a:rPr lang="en-US" dirty="0">
                <a:solidFill>
                  <a:schemeClr val="accent1"/>
                </a:solidFill>
              </a:rPr>
              <a:t>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00" y="846138"/>
            <a:ext cx="7658000" cy="57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6408" y="6597352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nbviewer.jupyter.org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/format/slides/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quantopian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/blob/master/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overview_slides.ipynb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#/5</a:t>
            </a:r>
          </a:p>
        </p:txBody>
      </p:sp>
    </p:spTree>
    <p:extLst>
      <p:ext uri="{BB962C8B-B14F-4D97-AF65-F5344CB8AC3E}">
        <p14:creationId xmlns:p14="http://schemas.microsoft.com/office/powerpoint/2010/main" val="407384405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Lists</a:t>
            </a:r>
          </a:p>
        </p:txBody>
      </p:sp>
      <p:sp>
        <p:nvSpPr>
          <p:cNvPr id="10854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3B99EA9-64B0-9A4B-9403-BAD1F87F0D8C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8547" name="Rectangle 5"/>
          <p:cNvSpPr>
            <a:spLocks noChangeArrowheads="1"/>
          </p:cNvSpPr>
          <p:nvPr/>
        </p:nvSpPr>
        <p:spPr bwMode="auto">
          <a:xfrm>
            <a:off x="468313" y="1341438"/>
            <a:ext cx="8424862" cy="3168650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x = [60, 70, 80, 90]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print(</a:t>
            </a:r>
            <a:r>
              <a:rPr lang="en-US" altLang="en-US" sz="4000" dirty="0" err="1">
                <a:solidFill>
                  <a:srgbClr val="4F81BD"/>
                </a:solidFill>
                <a:latin typeface="Courier" charset="0"/>
              </a:rPr>
              <a:t>len</a:t>
            </a:r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(x))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print(x[0])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print(x[1])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print(x[-1])</a:t>
            </a:r>
          </a:p>
        </p:txBody>
      </p:sp>
      <p:sp>
        <p:nvSpPr>
          <p:cNvPr id="122884" name="Rectangle 6"/>
          <p:cNvSpPr>
            <a:spLocks noChangeArrowheads="1"/>
          </p:cNvSpPr>
          <p:nvPr/>
        </p:nvSpPr>
        <p:spPr bwMode="auto">
          <a:xfrm>
            <a:off x="468313" y="4868863"/>
            <a:ext cx="8424862" cy="1815882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4</a:t>
            </a:r>
          </a:p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60</a:t>
            </a:r>
          </a:p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70</a:t>
            </a:r>
          </a:p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90</a:t>
            </a:r>
          </a:p>
        </p:txBody>
      </p:sp>
      <p:pic>
        <p:nvPicPr>
          <p:cNvPr id="10854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873539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777875"/>
          </a:xfrm>
        </p:spPr>
        <p:txBody>
          <a:bodyPr/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Tuples</a:t>
            </a:r>
          </a:p>
        </p:txBody>
      </p:sp>
      <p:sp>
        <p:nvSpPr>
          <p:cNvPr id="10957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744D502-3565-6A48-BB2D-83D629E5251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9571" name="Rectangle 4"/>
          <p:cNvSpPr>
            <a:spLocks noChangeArrowheads="1"/>
          </p:cNvSpPr>
          <p:nvPr/>
        </p:nvSpPr>
        <p:spPr bwMode="auto">
          <a:xfrm>
            <a:off x="250825" y="3068638"/>
            <a:ext cx="8642350" cy="3170237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x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 = (10, 20, 30, 40, 50)</a:t>
            </a:r>
          </a:p>
          <a:p>
            <a:pPr eaLnBrk="1" hangingPunct="1"/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print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(</a:t>
            </a:r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x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[0])</a:t>
            </a:r>
          </a:p>
          <a:p>
            <a:pPr eaLnBrk="1" hangingPunct="1"/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print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(</a:t>
            </a:r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x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[1])</a:t>
            </a:r>
          </a:p>
          <a:p>
            <a:pPr eaLnBrk="1" hangingPunct="1"/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print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(</a:t>
            </a:r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x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[2])</a:t>
            </a:r>
          </a:p>
          <a:p>
            <a:pPr eaLnBrk="1" hangingPunct="1"/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print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(</a:t>
            </a:r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x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[-1])</a:t>
            </a:r>
            <a:endParaRPr lang="en-US" altLang="en-US" sz="4000" dirty="0">
              <a:solidFill>
                <a:srgbClr val="4F81BD"/>
              </a:solidFill>
              <a:latin typeface="Courier" charset="0"/>
            </a:endParaRPr>
          </a:p>
        </p:txBody>
      </p:sp>
      <p:sp>
        <p:nvSpPr>
          <p:cNvPr id="123908" name="Rectangle 5"/>
          <p:cNvSpPr>
            <a:spLocks noChangeArrowheads="1"/>
          </p:cNvSpPr>
          <p:nvPr/>
        </p:nvSpPr>
        <p:spPr bwMode="auto">
          <a:xfrm>
            <a:off x="6011738" y="3861048"/>
            <a:ext cx="2952750" cy="230822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s-IS" sz="3600" dirty="0">
                <a:latin typeface="Courier"/>
                <a:ea typeface="新細明體" charset="0"/>
                <a:cs typeface="Courier"/>
              </a:rPr>
              <a:t>10</a:t>
            </a:r>
          </a:p>
          <a:p>
            <a:pPr>
              <a:defRPr/>
            </a:pPr>
            <a:r>
              <a:rPr lang="is-IS" sz="3600" dirty="0">
                <a:latin typeface="Courier"/>
                <a:ea typeface="新細明體" charset="0"/>
                <a:cs typeface="Courier"/>
              </a:rPr>
              <a:t>20</a:t>
            </a:r>
          </a:p>
          <a:p>
            <a:pPr>
              <a:defRPr/>
            </a:pPr>
            <a:r>
              <a:rPr lang="is-IS" sz="3600" dirty="0">
                <a:latin typeface="Courier"/>
                <a:ea typeface="新細明體" charset="0"/>
                <a:cs typeface="Courier"/>
              </a:rPr>
              <a:t>30</a:t>
            </a:r>
          </a:p>
          <a:p>
            <a:pPr>
              <a:defRPr/>
            </a:pPr>
            <a:r>
              <a:rPr lang="is-IS" sz="3600" dirty="0">
                <a:latin typeface="Courier"/>
                <a:ea typeface="新細明體" charset="0"/>
                <a:cs typeface="Courier"/>
              </a:rPr>
              <a:t>50</a:t>
            </a:r>
            <a:endParaRPr lang="en-US" sz="3600" dirty="0">
              <a:latin typeface="Courier"/>
              <a:ea typeface="新細明體" charset="0"/>
              <a:cs typeface="Courier"/>
            </a:endParaRPr>
          </a:p>
        </p:txBody>
      </p:sp>
      <p:sp>
        <p:nvSpPr>
          <p:cNvPr id="123909" name="Rectangle 6"/>
          <p:cNvSpPr>
            <a:spLocks noChangeArrowheads="1"/>
          </p:cNvSpPr>
          <p:nvPr/>
        </p:nvSpPr>
        <p:spPr bwMode="auto">
          <a:xfrm>
            <a:off x="250825" y="1125538"/>
            <a:ext cx="8677275" cy="17541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latin typeface="Calibri"/>
                <a:ea typeface="新細明體" charset="0"/>
                <a:cs typeface="Calibri"/>
              </a:rPr>
              <a:t>A </a:t>
            </a:r>
            <a:r>
              <a:rPr lang="en-US" sz="3600" dirty="0">
                <a:solidFill>
                  <a:srgbClr val="FF0000"/>
                </a:solidFill>
                <a:latin typeface="Calibri"/>
                <a:ea typeface="新細明體" charset="0"/>
                <a:cs typeface="Calibri"/>
              </a:rPr>
              <a:t>tuple</a:t>
            </a:r>
            <a:r>
              <a:rPr lang="en-US" sz="3600" dirty="0">
                <a:latin typeface="Calibri"/>
                <a:ea typeface="新細明體" charset="0"/>
                <a:cs typeface="Calibri"/>
              </a:rPr>
              <a:t> in Python is a collection that </a:t>
            </a:r>
            <a:br>
              <a:rPr lang="en-US" sz="3600" dirty="0">
                <a:latin typeface="Calibri"/>
                <a:ea typeface="新細明體" charset="0"/>
                <a:cs typeface="Calibri"/>
              </a:rPr>
            </a:br>
            <a:r>
              <a:rPr lang="en-US" sz="3600" dirty="0">
                <a:solidFill>
                  <a:srgbClr val="FF0000"/>
                </a:solidFill>
                <a:latin typeface="Calibri"/>
                <a:ea typeface="新細明體" charset="0"/>
                <a:cs typeface="Calibri"/>
              </a:rPr>
              <a:t>cannot be modified</a:t>
            </a:r>
            <a:r>
              <a:rPr lang="en-US" sz="3600" dirty="0">
                <a:latin typeface="Calibri"/>
                <a:ea typeface="新細明體" charset="0"/>
                <a:cs typeface="Calibri"/>
              </a:rPr>
              <a:t>. </a:t>
            </a:r>
            <a:br>
              <a:rPr lang="en-US" sz="3600" dirty="0">
                <a:latin typeface="Calibri"/>
                <a:ea typeface="新細明體" charset="0"/>
                <a:cs typeface="Calibri"/>
              </a:rPr>
            </a:br>
            <a:r>
              <a:rPr lang="en-US" sz="3600" dirty="0">
                <a:latin typeface="Calibri"/>
                <a:ea typeface="新細明體" charset="0"/>
                <a:cs typeface="Calibri"/>
              </a:rPr>
              <a:t>A tuple is defined using </a:t>
            </a:r>
            <a:r>
              <a:rPr lang="en-US" sz="3600" dirty="0">
                <a:solidFill>
                  <a:srgbClr val="FF0000"/>
                </a:solidFill>
                <a:latin typeface="Calibri"/>
                <a:ea typeface="新細明體" charset="0"/>
                <a:cs typeface="Calibri"/>
              </a:rPr>
              <a:t>parenthesis</a:t>
            </a:r>
            <a:r>
              <a:rPr lang="en-US" sz="3600" dirty="0">
                <a:latin typeface="Calibri"/>
                <a:ea typeface="新細明體" charset="0"/>
                <a:cs typeface="Calibri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763713" y="6524625"/>
            <a:ext cx="5580062" cy="2778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pythonprogramminglanguage.com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/tuples/</a:t>
            </a:r>
          </a:p>
        </p:txBody>
      </p:sp>
      <p:pic>
        <p:nvPicPr>
          <p:cNvPr id="10957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06964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72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Dictionary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68313" y="1341438"/>
            <a:ext cx="8424862" cy="954107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4F81BD"/>
                </a:solidFill>
                <a:latin typeface="Courier" charset="0"/>
              </a:rPr>
              <a:t>k = { '</a:t>
            </a:r>
            <a:r>
              <a:rPr lang="en-US" altLang="en-US" sz="2800" b="1" dirty="0" err="1">
                <a:solidFill>
                  <a:srgbClr val="4F81BD"/>
                </a:solidFill>
                <a:latin typeface="Courier" charset="0"/>
              </a:rPr>
              <a:t>EN':'English</a:t>
            </a:r>
            <a:r>
              <a:rPr lang="en-US" altLang="en-US" sz="2800" b="1" dirty="0">
                <a:solidFill>
                  <a:srgbClr val="4F81BD"/>
                </a:solidFill>
                <a:latin typeface="Courier" charset="0"/>
              </a:rPr>
              <a:t>', '</a:t>
            </a:r>
            <a:r>
              <a:rPr lang="en-US" altLang="en-US" sz="2800" b="1" dirty="0" err="1">
                <a:solidFill>
                  <a:srgbClr val="4F81BD"/>
                </a:solidFill>
                <a:latin typeface="Courier" charset="0"/>
              </a:rPr>
              <a:t>FR':'French</a:t>
            </a:r>
            <a:r>
              <a:rPr lang="en-US" altLang="en-US" sz="2800" b="1" dirty="0">
                <a:solidFill>
                  <a:srgbClr val="4F81BD"/>
                </a:solidFill>
                <a:latin typeface="Courier" charset="0"/>
              </a:rPr>
              <a:t>' }</a:t>
            </a:r>
          </a:p>
          <a:p>
            <a:pPr eaLnBrk="1" hangingPunct="1"/>
            <a:r>
              <a:rPr lang="en-US" altLang="en-US" sz="2800" b="1" dirty="0">
                <a:solidFill>
                  <a:srgbClr val="4F81BD"/>
                </a:solidFill>
                <a:latin typeface="Courier" charset="0"/>
              </a:rPr>
              <a:t>print(k['EN'])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68313" y="5426060"/>
            <a:ext cx="8424862" cy="52322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English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480344" y="6623864"/>
            <a:ext cx="6400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http://pythonprogramminglanguage.com/dictionary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2767472"/>
            <a:ext cx="419100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64369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592796" y="6579314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http://cs231n.github.io/python-numpy-tutorial/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12" y="2152608"/>
            <a:ext cx="8783263" cy="3384376"/>
          </a:xfrm>
          <a:prstGeom prst="rect">
            <a:avLst/>
          </a:prstGeom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58712" y="1196752"/>
            <a:ext cx="8424862" cy="707886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animals = {'cat', 'dog'}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942384" y="4365104"/>
            <a:ext cx="3744416" cy="1938992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animals = {'cat', 'dog'}</a:t>
            </a:r>
          </a:p>
          <a:p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print('cat' in animals) </a:t>
            </a:r>
          </a:p>
          <a:p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print('fish' in animals) </a:t>
            </a:r>
          </a:p>
          <a:p>
            <a:r>
              <a:rPr lang="en-US" sz="1200" dirty="0" err="1">
                <a:solidFill>
                  <a:srgbClr val="4F81BD"/>
                </a:solidFill>
                <a:latin typeface="Courier" charset="0"/>
              </a:rPr>
              <a:t>animals.add</a:t>
            </a:r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('fish') </a:t>
            </a:r>
          </a:p>
          <a:p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print('fish' in animals)</a:t>
            </a:r>
          </a:p>
          <a:p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print(</a:t>
            </a:r>
            <a:r>
              <a:rPr lang="en-US" sz="1200" dirty="0" err="1">
                <a:solidFill>
                  <a:srgbClr val="4F81BD"/>
                </a:solidFill>
                <a:latin typeface="Courier" charset="0"/>
              </a:rPr>
              <a:t>len</a:t>
            </a:r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(animals)) </a:t>
            </a:r>
          </a:p>
          <a:p>
            <a:r>
              <a:rPr lang="en-US" sz="1200" dirty="0" err="1">
                <a:solidFill>
                  <a:srgbClr val="4F81BD"/>
                </a:solidFill>
                <a:latin typeface="Courier" charset="0"/>
              </a:rPr>
              <a:t>animals.add</a:t>
            </a:r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('cat') </a:t>
            </a:r>
          </a:p>
          <a:p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print(</a:t>
            </a:r>
            <a:r>
              <a:rPr lang="en-US" sz="1200" dirty="0" err="1">
                <a:solidFill>
                  <a:srgbClr val="4F81BD"/>
                </a:solidFill>
                <a:latin typeface="Courier" charset="0"/>
              </a:rPr>
              <a:t>len</a:t>
            </a:r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(animals)) </a:t>
            </a:r>
          </a:p>
          <a:p>
            <a:r>
              <a:rPr lang="en-US" sz="1200" dirty="0" err="1">
                <a:solidFill>
                  <a:srgbClr val="4F81BD"/>
                </a:solidFill>
                <a:latin typeface="Courier" charset="0"/>
              </a:rPr>
              <a:t>animals.remove</a:t>
            </a:r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('cat') </a:t>
            </a:r>
          </a:p>
          <a:p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print(</a:t>
            </a:r>
            <a:r>
              <a:rPr lang="en-US" sz="1200" dirty="0" err="1">
                <a:solidFill>
                  <a:srgbClr val="4F81BD"/>
                </a:solidFill>
                <a:latin typeface="Courier" charset="0"/>
              </a:rPr>
              <a:t>len</a:t>
            </a:r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(animals))</a:t>
            </a:r>
          </a:p>
        </p:txBody>
      </p:sp>
    </p:spTree>
    <p:extLst>
      <p:ext uri="{BB962C8B-B14F-4D97-AF65-F5344CB8AC3E}">
        <p14:creationId xmlns:p14="http://schemas.microsoft.com/office/powerpoint/2010/main" val="383673978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File Input / Output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939984" y="6611779"/>
            <a:ext cx="6696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https://github.com/TiesdeKok/LearnPythonforResearch/blob/master/0_python_basics.ipynb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59569" y="1256203"/>
            <a:ext cx="8424862" cy="2308324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with 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open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('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myfile.txt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', '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w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') 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as file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: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</a:rPr>
              <a:t>file.write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</a:t>
            </a:r>
            <a:r>
              <a:rPr lang="en-US" altLang="en-US" sz="1400" b="1" dirty="0">
                <a:solidFill>
                  <a:srgbClr val="4F81BD"/>
                </a:solidFill>
                <a:latin typeface="Courier" charset="0"/>
              </a:rPr>
              <a:t>'Hello World\</a:t>
            </a:r>
            <a:r>
              <a:rPr lang="en-US" altLang="en-US" sz="1400" b="1" dirty="0" err="1">
                <a:solidFill>
                  <a:srgbClr val="4F81BD"/>
                </a:solidFill>
                <a:latin typeface="Courier" charset="0"/>
              </a:rPr>
              <a:t>nThis</a:t>
            </a:r>
            <a:r>
              <a:rPr lang="en-US" altLang="en-US" sz="1400" b="1" dirty="0">
                <a:solidFill>
                  <a:srgbClr val="4F81BD"/>
                </a:solidFill>
                <a:latin typeface="Courier" charset="0"/>
              </a:rPr>
              <a:t> is Python File Input Output'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)</a:t>
            </a:r>
          </a:p>
          <a:p>
            <a:pPr eaLnBrk="1" hangingPunct="1"/>
            <a:endParaRPr lang="en-US" altLang="en-US" b="1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with 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open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('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myfile.txt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', '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r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') 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as file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: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text =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</a:rPr>
              <a:t>file.read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()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print(text)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23" y="3578907"/>
            <a:ext cx="6397625" cy="302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8159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File Input / Output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939984" y="6611779"/>
            <a:ext cx="6696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https://github.com/TiesdeKok/LearnPythonforResearch/blob/master/0_python_basics.ipynb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59569" y="1256203"/>
            <a:ext cx="8424862" cy="2308324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with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open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('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myfile.txt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', '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a+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') 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as file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: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</a:rPr>
              <a:t>file.write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('\n' + 'New line')</a:t>
            </a:r>
          </a:p>
          <a:p>
            <a:pPr eaLnBrk="1" hangingPunct="1"/>
            <a:endParaRPr lang="en-US" altLang="en-US" b="1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with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open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('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myfile.txt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', '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r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') 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as file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: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text =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</a:rPr>
              <a:t>file.read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()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print(text)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9" y="3805917"/>
            <a:ext cx="47752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188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>
            <a:normAutofit fontScale="90000"/>
          </a:bodyPr>
          <a:lstStyle/>
          <a:p>
            <a:r>
              <a:rPr lang="en-US" altLang="zh-TW" sz="8000" dirty="0">
                <a:solidFill>
                  <a:schemeClr val="accent1"/>
                </a:solidFill>
              </a:rPr>
              <a:t>Big Data Analytics </a:t>
            </a:r>
            <a:br>
              <a:rPr lang="en-US" altLang="zh-TW" sz="8000" dirty="0">
                <a:solidFill>
                  <a:schemeClr val="accent1"/>
                </a:solidFill>
              </a:rPr>
            </a:br>
            <a:r>
              <a:rPr lang="en-US" altLang="zh-TW" sz="8000" dirty="0">
                <a:solidFill>
                  <a:schemeClr val="accent1"/>
                </a:solidFill>
              </a:rPr>
              <a:t>with </a:t>
            </a:r>
            <a:br>
              <a:rPr lang="en-US" altLang="zh-TW" sz="8000" dirty="0">
                <a:solidFill>
                  <a:srgbClr val="FF0000"/>
                </a:solidFill>
              </a:rPr>
            </a:br>
            <a:r>
              <a:rPr lang="en-US" altLang="zh-TW" sz="15000" dirty="0" err="1">
                <a:solidFill>
                  <a:srgbClr val="FF0000"/>
                </a:solidFill>
              </a:rPr>
              <a:t>Numpy</a:t>
            </a:r>
            <a:r>
              <a:rPr lang="en-US" altLang="zh-TW" sz="8000" dirty="0">
                <a:solidFill>
                  <a:srgbClr val="FF0000"/>
                </a:solidFill>
              </a:rPr>
              <a:t> </a:t>
            </a:r>
            <a:br>
              <a:rPr lang="en-US" altLang="zh-TW" sz="8000" dirty="0">
                <a:solidFill>
                  <a:srgbClr val="FF0000"/>
                </a:solidFill>
              </a:rPr>
            </a:br>
            <a:r>
              <a:rPr lang="en-US" altLang="zh-TW" sz="8000" dirty="0">
                <a:solidFill>
                  <a:schemeClr val="accent1"/>
                </a:solidFill>
              </a:rPr>
              <a:t>in </a:t>
            </a:r>
            <a:r>
              <a:rPr lang="en-US" altLang="zh-TW" sz="12000" dirty="0">
                <a:solidFill>
                  <a:srgbClr val="FF0000"/>
                </a:solidFill>
              </a:rPr>
              <a:t>Python</a:t>
            </a:r>
            <a:endParaRPr lang="en-US" sz="1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049378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270E4FD-5655-7346-92B9-AF4FA9ED5C7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0594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841396"/>
          </a:xfrm>
        </p:spPr>
        <p:txBody>
          <a:bodyPr>
            <a:normAutofit fontScale="90000"/>
          </a:bodyPr>
          <a:lstStyle/>
          <a:p>
            <a:r>
              <a:rPr lang="en-US" altLang="en-US" sz="150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sz="15000" dirty="0">
              <a:solidFill>
                <a:srgbClr val="FF0000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160" y="2116035"/>
            <a:ext cx="1691680" cy="16916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11660" y="3933056"/>
            <a:ext cx="61206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chemeClr val="accent1"/>
                </a:solidFill>
              </a:rPr>
              <a:t>NumPy</a:t>
            </a:r>
            <a:endParaRPr lang="en-US" sz="4000" dirty="0">
              <a:solidFill>
                <a:schemeClr val="accent1"/>
              </a:solidFill>
            </a:endParaRPr>
          </a:p>
          <a:p>
            <a:pPr algn="ctr"/>
            <a:r>
              <a:rPr lang="en-US" sz="4000" dirty="0">
                <a:solidFill>
                  <a:schemeClr val="accent1"/>
                </a:solidFill>
              </a:rPr>
              <a:t>Base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b="1" dirty="0">
                <a:solidFill>
                  <a:schemeClr val="accent1"/>
                </a:solidFill>
              </a:rPr>
              <a:t>N-dimensional array </a:t>
            </a:r>
            <a:r>
              <a:rPr lang="en-US" sz="4000" dirty="0">
                <a:solidFill>
                  <a:schemeClr val="accent1"/>
                </a:solidFill>
              </a:rPr>
              <a:t>package</a:t>
            </a:r>
          </a:p>
        </p:txBody>
      </p:sp>
    </p:spTree>
    <p:extLst>
      <p:ext uri="{BB962C8B-B14F-4D97-AF65-F5344CB8AC3E}">
        <p14:creationId xmlns:p14="http://schemas.microsoft.com/office/powerpoint/2010/main" val="410562729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7112"/>
          </a:xfrm>
        </p:spPr>
        <p:txBody>
          <a:bodyPr/>
          <a:lstStyle/>
          <a:p>
            <a:r>
              <a:rPr lang="en-US" altLang="en-US" sz="9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NumPy</a:t>
            </a: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is the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fundamental package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for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scientific computing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with Python.</a:t>
            </a:r>
          </a:p>
        </p:txBody>
      </p:sp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4570CDE-B5E7-E346-88A9-6EB6C9742514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36938" y="6583363"/>
            <a:ext cx="2270125" cy="2778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www.numpy.org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80114297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68424"/>
          </a:xfrm>
        </p:spPr>
        <p:txBody>
          <a:bodyPr/>
          <a:lstStyle/>
          <a:p>
            <a:r>
              <a:rPr lang="en-US" altLang="en-US" dirty="0" err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12642" name="Content Placeholder 2"/>
          <p:cNvSpPr>
            <a:spLocks noGrp="1"/>
          </p:cNvSpPr>
          <p:nvPr>
            <p:ph idx="1"/>
          </p:nvPr>
        </p:nvSpPr>
        <p:spPr>
          <a:xfrm>
            <a:off x="251520" y="1196752"/>
            <a:ext cx="8568952" cy="4929411"/>
          </a:xfrm>
        </p:spPr>
        <p:txBody>
          <a:bodyPr/>
          <a:lstStyle/>
          <a:p>
            <a:r>
              <a:rPr lang="en-US" altLang="en-US" sz="44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NumPy</a:t>
            </a:r>
            <a:r>
              <a:rPr lang="en-US" altLang="en-US" sz="4400" dirty="0">
                <a:latin typeface="Calibri" charset="0"/>
                <a:ea typeface="標楷體" charset="-120"/>
              </a:rPr>
              <a:t> provides a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b="1" dirty="0">
                <a:solidFill>
                  <a:srgbClr val="FF0000"/>
                </a:solidFill>
                <a:latin typeface="Calibri" charset="0"/>
                <a:ea typeface="標楷體" charset="-120"/>
              </a:rPr>
              <a:t>multidimensional array </a:t>
            </a:r>
            <a:r>
              <a:rPr lang="en-US" altLang="en-US" sz="4400" dirty="0">
                <a:latin typeface="Calibri" charset="0"/>
                <a:ea typeface="標楷體" charset="-120"/>
              </a:rPr>
              <a:t>object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latin typeface="Calibri" charset="0"/>
                <a:ea typeface="標楷體" charset="-120"/>
              </a:rPr>
              <a:t>to store homogenous or heterogeneous data;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latin typeface="Calibri" charset="0"/>
                <a:ea typeface="標楷體" charset="-120"/>
              </a:rPr>
              <a:t>it also provides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optimized functions/methods </a:t>
            </a:r>
            <a:r>
              <a:rPr lang="en-US" altLang="en-US" sz="4400" dirty="0">
                <a:latin typeface="Calibri" charset="0"/>
                <a:ea typeface="標楷體" charset="-120"/>
              </a:rPr>
              <a:t>to operate on this array object.</a:t>
            </a:r>
          </a:p>
          <a:p>
            <a:endParaRPr lang="en-US" altLang="en-US" sz="4400" dirty="0">
              <a:latin typeface="Calibri" charset="0"/>
              <a:ea typeface="標楷體" charset="-120"/>
            </a:endParaRPr>
          </a:p>
        </p:txBody>
      </p:sp>
      <p:sp>
        <p:nvSpPr>
          <p:cNvPr id="11264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025A1CA-6427-CB40-A093-4311FE745C7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39863" y="6567488"/>
            <a:ext cx="6264275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Yves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Hilpisch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(2014), Python for Finance: Analyze Big Financial Data, O'Reilly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616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sz="18000" dirty="0">
                <a:solidFill>
                  <a:srgbClr val="FF0000"/>
                </a:solidFill>
              </a:rPr>
              <a:t>Python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40" y="0"/>
            <a:ext cx="4680520" cy="15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783361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92162"/>
          </a:xfrm>
        </p:spPr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NumPy</a:t>
            </a:r>
          </a:p>
        </p:txBody>
      </p:sp>
      <p:sp>
        <p:nvSpPr>
          <p:cNvPr id="296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2B6524D-FE4F-9245-80B3-8E92376C27E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3203575" y="6488113"/>
            <a:ext cx="2466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>
                <a:hlinkClick r:id="rId2"/>
              </a:rPr>
              <a:t>http://www.numpy.org/</a:t>
            </a:r>
            <a:endParaRPr lang="en-US" alt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" y="866384"/>
            <a:ext cx="8844265" cy="562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82385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81</a:t>
            </a:fld>
            <a:endParaRPr lang="zh-TW" alt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536050" y="2149402"/>
          <a:ext cx="4071900" cy="1002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u="none" strike="noStrike" dirty="0">
                          <a:effectLst/>
                        </a:rPr>
                        <a:t>n-1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880286" y="794983"/>
            <a:ext cx="57202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One-dimensional Array </a:t>
            </a:r>
            <a:b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(1-D Array)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691680" y="4699018"/>
          <a:ext cx="4953000" cy="1860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>
                          <a:effectLst/>
                        </a:rPr>
                        <a:t>n-1</a:t>
                      </a:r>
                      <a:endParaRPr lang="mr-IN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>
                          <a:effectLst/>
                        </a:rPr>
                        <a:t>2</a:t>
                      </a:r>
                      <a:endParaRPr lang="is-I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5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8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9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u="none" strike="noStrike">
                          <a:effectLst/>
                        </a:rPr>
                        <a:t>11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13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m-1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16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17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u="none" strike="noStrike" dirty="0">
                          <a:effectLst/>
                        </a:rPr>
                        <a:t>18</a:t>
                      </a:r>
                      <a:endParaRPr lang="fi-F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907704" y="3252468"/>
            <a:ext cx="57331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Two-dimensional </a:t>
            </a: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Array </a:t>
            </a:r>
            <a:b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2-D Array)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40879"/>
            <a:ext cx="8229600" cy="754104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NumPy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ndarray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69481"/>
            <a:ext cx="635000" cy="635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1676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le 1"/>
          <p:cNvSpPr>
            <a:spLocks noGrp="1"/>
          </p:cNvSpPr>
          <p:nvPr>
            <p:ph type="title"/>
          </p:nvPr>
        </p:nvSpPr>
        <p:spPr>
          <a:xfrm>
            <a:off x="395288" y="1484313"/>
            <a:ext cx="8229600" cy="4752975"/>
          </a:xfrm>
          <a:solidFill>
            <a:srgbClr val="FFCC66"/>
          </a:solidFill>
        </p:spPr>
        <p:txBody>
          <a:bodyPr>
            <a:normAutofit fontScale="90000"/>
          </a:bodyPr>
          <a:lstStyle/>
          <a:p>
            <a:pPr algn="l"/>
            <a:r>
              <a:rPr kumimoji="1" lang="en-US" altLang="en-US" dirty="0">
                <a:latin typeface="Courier" charset="0"/>
                <a:ea typeface="標楷體" charset="-120"/>
              </a:rPr>
              <a:t>v = list(range(1, 6))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v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2 * v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altLang="en-US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v = </a:t>
            </a:r>
            <a:r>
              <a:rPr kumimoji="1" lang="en-US" altLang="en-US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np.arange</a:t>
            </a: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(1, 6)</a:t>
            </a:r>
            <a:b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v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2 * v</a:t>
            </a:r>
          </a:p>
        </p:txBody>
      </p:sp>
      <p:sp>
        <p:nvSpPr>
          <p:cNvPr id="11366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A281269-D46F-2041-8FC4-7D60A8B4DFF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3667" name="Title 1"/>
          <p:cNvSpPr txBox="1">
            <a:spLocks/>
          </p:cNvSpPr>
          <p:nvPr/>
        </p:nvSpPr>
        <p:spPr bwMode="auto">
          <a:xfrm>
            <a:off x="457200" y="260350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</a:p>
        </p:txBody>
      </p:sp>
      <p:sp>
        <p:nvSpPr>
          <p:cNvPr id="5" name="Rectangle 4"/>
          <p:cNvSpPr/>
          <p:nvPr/>
        </p:nvSpPr>
        <p:spPr>
          <a:xfrm>
            <a:off x="1439863" y="6567488"/>
            <a:ext cx="6264275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Yves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Hilpisch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(2014), Python for Finance: Analyze Big Financial Data, O'Reilly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98630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787C31C-A142-074A-80A7-9DBDD665755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69481"/>
            <a:ext cx="635000" cy="63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804481"/>
            <a:ext cx="12049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sz="1200" dirty="0">
                <a:solidFill>
                  <a:schemeClr val="accent1"/>
                </a:solidFill>
              </a:rPr>
              <a:t>Base </a:t>
            </a:r>
            <a:br>
              <a:rPr lang="en-US" sz="1200" dirty="0">
                <a:solidFill>
                  <a:schemeClr val="accent1"/>
                </a:solidFill>
              </a:rPr>
            </a:br>
            <a:r>
              <a:rPr lang="en-US" sz="1200" dirty="0">
                <a:solidFill>
                  <a:schemeClr val="accent1"/>
                </a:solidFill>
              </a:rPr>
              <a:t>N-dimensional array package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0DB78A-F186-E843-AEE8-032F12050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600" y="300715"/>
            <a:ext cx="4775200" cy="614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19855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84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4452832"/>
            <a:ext cx="3306725" cy="20081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57200" y="260350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 dirty="0" err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  <a:r>
              <a:rPr lang="en-US" altLang="en-US" sz="4400" b="1" dirty="0">
                <a:solidFill>
                  <a:srgbClr val="4F81BD"/>
                </a:solidFill>
                <a:latin typeface="Calibri" charset="0"/>
                <a:ea typeface="標楷體" charset="-120"/>
              </a:rPr>
              <a:t> Create Array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97012" y="1367700"/>
            <a:ext cx="7857727" cy="3096344"/>
          </a:xfr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([1, 2, 3])</a:t>
            </a:r>
            <a:b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sz="4000" dirty="0">
                <a:latin typeface="Courier" charset="0"/>
                <a:ea typeface="標楷體" charset="-120"/>
              </a:rPr>
              <a:t>b = </a:t>
            </a:r>
            <a:r>
              <a:rPr kumimoji="1" lang="en-US" sz="4000" dirty="0" err="1">
                <a:latin typeface="Courier" charset="0"/>
                <a:ea typeface="標楷體" charset="-120"/>
              </a:rPr>
              <a:t>np.array</a:t>
            </a:r>
            <a:r>
              <a:rPr kumimoji="1" lang="en-US" sz="4000" dirty="0">
                <a:latin typeface="Courier" charset="0"/>
                <a:ea typeface="標楷體" charset="-120"/>
              </a:rPr>
              <a:t>([4, 5, 6])</a:t>
            </a:r>
            <a:br>
              <a:rPr kumimoji="1" lang="en-US" sz="4000" dirty="0">
                <a:latin typeface="Courier" charset="0"/>
                <a:ea typeface="標楷體" charset="-120"/>
              </a:rPr>
            </a:br>
            <a:r>
              <a:rPr kumimoji="1" lang="en-US" sz="4000" dirty="0">
                <a:latin typeface="Courier" charset="0"/>
                <a:ea typeface="標楷體" charset="-120"/>
              </a:rPr>
              <a:t>c = a * b</a:t>
            </a:r>
            <a:br>
              <a:rPr kumimoji="1" lang="en-US" sz="4000" dirty="0">
                <a:latin typeface="Courier" charset="0"/>
                <a:ea typeface="標楷體" charset="-120"/>
              </a:rPr>
            </a:br>
            <a:r>
              <a:rPr kumimoji="1" lang="en-US" sz="4000" dirty="0">
                <a:latin typeface="Courier" charset="0"/>
                <a:ea typeface="標楷體" charset="-120"/>
              </a:rPr>
              <a:t>c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39863" y="6567488"/>
            <a:ext cx="6264275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Yves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Hilpisch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(2014), Python for Finance: Analyze Big Financial Data, O'Reilly</a:t>
            </a:r>
          </a:p>
        </p:txBody>
      </p:sp>
    </p:spTree>
    <p:extLst>
      <p:ext uri="{BB962C8B-B14F-4D97-AF65-F5344CB8AC3E}">
        <p14:creationId xmlns:p14="http://schemas.microsoft.com/office/powerpoint/2010/main" val="27961183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85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57200" y="44624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sz="4400" b="1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92796" y="6579314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4"/>
              </a:rPr>
              <a:t>http://cs231n.github.io/python-numpy-tutorial/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260D92-535A-654B-8D13-F2945AEFDD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650" y="880681"/>
            <a:ext cx="7378700" cy="554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76808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489"/>
            <a:ext cx="8229600" cy="543199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Quickstart</a:t>
            </a:r>
            <a:r>
              <a:rPr lang="en-US" dirty="0">
                <a:solidFill>
                  <a:schemeClr val="accent1"/>
                </a:solidFill>
              </a:rPr>
              <a:t> Tutorial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63" y="620688"/>
            <a:ext cx="8589874" cy="59766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07704" y="6597352"/>
            <a:ext cx="58143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https://docs.scipy.org/doc/numpy-dev/user/quickstart.html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9021066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624" y="1456710"/>
            <a:ext cx="4176464" cy="49465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6000" y="659735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mr-IN" sz="1000" dirty="0" err="1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Source</a:t>
            </a:r>
            <a:r>
              <a:rPr lang="mr-IN" sz="1000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: </a:t>
            </a:r>
            <a:r>
              <a:rPr lang="mr-IN" sz="1000" u="sng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  <a:hlinkClick r:id="rId4"/>
              </a:rPr>
              <a:t>https://docs.scipy.org/doc/numpy-dev/user/quickstart.html</a:t>
            </a:r>
            <a:endParaRPr lang="en-US" sz="1000" dirty="0">
              <a:solidFill>
                <a:schemeClr val="bg1">
                  <a:lumMod val="75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97012" y="46857"/>
            <a:ext cx="8189788" cy="1370781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</a:p>
          <a:p>
            <a:pPr algn="l"/>
            <a:r>
              <a:rPr lang="en-US" sz="3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en-US" sz="32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np.arange</a:t>
            </a:r>
            <a:r>
              <a:rPr lang="en-US" sz="3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(15).reshape(3, 5)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34856" y="1737388"/>
            <a:ext cx="3826768" cy="1487575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en-US" sz="3200" dirty="0" err="1">
                <a:latin typeface="Courier" pitchFamily="2" charset="0"/>
              </a:rPr>
              <a:t>a.shape</a:t>
            </a:r>
            <a:endParaRPr lang="en-US" sz="3200" dirty="0">
              <a:latin typeface="Courier" pitchFamily="2" charset="0"/>
            </a:endParaRPr>
          </a:p>
          <a:p>
            <a:pPr algn="l"/>
            <a:r>
              <a:rPr lang="en-US" sz="3200" dirty="0" err="1">
                <a:latin typeface="Courier" pitchFamily="2" charset="0"/>
              </a:rPr>
              <a:t>a.ndim</a:t>
            </a:r>
            <a:endParaRPr lang="en-US" sz="3200" dirty="0">
              <a:latin typeface="Courier" pitchFamily="2" charset="0"/>
            </a:endParaRPr>
          </a:p>
          <a:p>
            <a:pPr algn="l"/>
            <a:r>
              <a:rPr lang="en-US" sz="3200" dirty="0" err="1">
                <a:latin typeface="Courier" pitchFamily="2" charset="0"/>
              </a:rPr>
              <a:t>a.dtype.name</a:t>
            </a:r>
            <a:endParaRPr lang="en-US" sz="3200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79475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6871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chemeClr val="accent1"/>
                </a:solidFill>
              </a:rPr>
              <a:t>Matrix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450" y="973411"/>
            <a:ext cx="6517100" cy="55012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11546" y="6581001"/>
            <a:ext cx="53209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simple.wikipedia.org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/wiki/Matrix_(mathematics)</a:t>
            </a:r>
          </a:p>
        </p:txBody>
      </p:sp>
    </p:spTree>
    <p:extLst>
      <p:ext uri="{BB962C8B-B14F-4D97-AF65-F5344CB8AC3E}">
        <p14:creationId xmlns:p14="http://schemas.microsoft.com/office/powerpoint/2010/main" val="68724566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ndarray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Multidimensional Array Object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4463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539750" y="333375"/>
            <a:ext cx="8229600" cy="6119813"/>
          </a:xfrm>
        </p:spPr>
        <p:txBody>
          <a:bodyPr>
            <a:normAutofit fontScale="90000"/>
          </a:bodyPr>
          <a:lstStyle/>
          <a:p>
            <a:r>
              <a:rPr lang="en-US" altLang="en-US" sz="7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Python</a:t>
            </a:r>
            <a:r>
              <a:rPr lang="en-US" altLang="en-US" sz="5400" dirty="0">
                <a:latin typeface="Calibri" charset="0"/>
                <a:ea typeface="標楷體" charset="-120"/>
              </a:rPr>
              <a:t> is an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interpreted, </a:t>
            </a:r>
            <a:b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object-oriented, </a:t>
            </a:r>
            <a:b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high-level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programming language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latin typeface="Calibri" charset="0"/>
                <a:ea typeface="標楷體" charset="-120"/>
              </a:rPr>
              <a:t>with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dynamic semantics</a:t>
            </a:r>
            <a:r>
              <a:rPr lang="en-US" altLang="en-US" sz="5400" dirty="0">
                <a:latin typeface="Calibri" charset="0"/>
                <a:ea typeface="標楷體" charset="-120"/>
              </a:rPr>
              <a:t>.</a:t>
            </a: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5BB7546-F9C2-5A4E-B2EC-FB08DC6BB16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94000" y="6550025"/>
            <a:ext cx="3556000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www.python.org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/doc/essays/blurb/</a:t>
            </a:r>
          </a:p>
        </p:txBody>
      </p:sp>
      <p:pic>
        <p:nvPicPr>
          <p:cNvPr id="2867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612139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90</a:t>
            </a:fld>
            <a:endParaRPr lang="zh-TW" alt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2536050" y="2149402"/>
          <a:ext cx="4071900" cy="1002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u="none" strike="noStrike" dirty="0">
                          <a:effectLst/>
                        </a:rPr>
                        <a:t>n-1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880286" y="794983"/>
            <a:ext cx="57202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One-dimensional Array </a:t>
            </a:r>
            <a:b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(1-D Array)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1691680" y="4699018"/>
          <a:ext cx="4953000" cy="1860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>
                          <a:effectLst/>
                        </a:rPr>
                        <a:t>n-1</a:t>
                      </a:r>
                      <a:endParaRPr lang="mr-IN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>
                          <a:effectLst/>
                        </a:rPr>
                        <a:t>2</a:t>
                      </a:r>
                      <a:endParaRPr lang="is-I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5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8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9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u="none" strike="noStrike">
                          <a:effectLst/>
                        </a:rPr>
                        <a:t>11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13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m-1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16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17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u="none" strike="noStrike" dirty="0">
                          <a:effectLst/>
                        </a:rPr>
                        <a:t>18</a:t>
                      </a:r>
                      <a:endParaRPr lang="fi-F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907704" y="3252468"/>
            <a:ext cx="57331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Two-dimensional </a:t>
            </a: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Array </a:t>
            </a:r>
            <a:b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2-D Array)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40879"/>
            <a:ext cx="8229600" cy="754104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NumPy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ndarray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69401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91</a:t>
            </a:fld>
            <a:endParaRPr lang="zh-TW" alt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2536050" y="2888414"/>
          <a:ext cx="4071900" cy="1002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u="none" strike="noStrike" dirty="0">
                          <a:effectLst/>
                        </a:rPr>
                        <a:t>n-1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826884" y="1447919"/>
            <a:ext cx="57202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One-dimensional Array </a:t>
            </a:r>
            <a:b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(1-D Array)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221088"/>
            <a:ext cx="4982580" cy="17281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79512" y="72008"/>
            <a:ext cx="8784976" cy="1268760"/>
          </a:xfrm>
          <a:solidFill>
            <a:srgbClr val="FFCC66"/>
          </a:solidFill>
        </p:spPr>
        <p:txBody>
          <a:bodyPr>
            <a:normAutofit fontScale="90000"/>
          </a:bodyPr>
          <a:lstStyle/>
          <a:p>
            <a:pPr algn="l"/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alt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kumimoji="1" lang="en-US" alt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([1,2,3,4,5])</a:t>
            </a:r>
          </a:p>
        </p:txBody>
      </p:sp>
    </p:spTree>
    <p:extLst>
      <p:ext uri="{BB962C8B-B14F-4D97-AF65-F5344CB8AC3E}">
        <p14:creationId xmlns:p14="http://schemas.microsoft.com/office/powerpoint/2010/main" val="230213862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92</a:t>
            </a:fld>
            <a:endParaRPr lang="zh-TW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28" y="4869160"/>
            <a:ext cx="7983744" cy="1584176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691680" y="2803282"/>
          <a:ext cx="4953000" cy="1860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>
                          <a:effectLst/>
                        </a:rPr>
                        <a:t>n-1</a:t>
                      </a:r>
                      <a:endParaRPr lang="mr-IN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>
                          <a:effectLst/>
                        </a:rPr>
                        <a:t>2</a:t>
                      </a:r>
                      <a:endParaRPr lang="is-I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5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8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9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u="none" strike="noStrike">
                          <a:effectLst/>
                        </a:rPr>
                        <a:t>11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13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m-1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16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u="none" strike="noStrike" dirty="0">
                          <a:effectLst/>
                        </a:rPr>
                        <a:t>18</a:t>
                      </a:r>
                      <a:endParaRPr lang="fi-F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907704" y="1356732"/>
            <a:ext cx="57331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Two-dimensional </a:t>
            </a: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Array </a:t>
            </a:r>
            <a:b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2-D Array)</a:t>
            </a:r>
          </a:p>
        </p:txBody>
      </p:sp>
      <p:sp>
        <p:nvSpPr>
          <p:cNvPr id="7" name="Rectangle 6"/>
          <p:cNvSpPr/>
          <p:nvPr/>
        </p:nvSpPr>
        <p:spPr>
          <a:xfrm>
            <a:off x="251520" y="94047"/>
            <a:ext cx="8712968" cy="88668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a = </a:t>
            </a:r>
            <a:r>
              <a:rPr lang="en-US" sz="2600" b="1" dirty="0" err="1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np.array</a:t>
            </a:r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([</a:t>
            </a:r>
            <a:r>
              <a:rPr lang="en-US" sz="12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[1,2,3,4,5],[6,7,8,9,10],[11,12,13,14,15],[16,17,18,19,20]</a:t>
            </a:r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])</a:t>
            </a:r>
          </a:p>
        </p:txBody>
      </p:sp>
    </p:spTree>
    <p:extLst>
      <p:ext uri="{BB962C8B-B14F-4D97-AF65-F5344CB8AC3E}">
        <p14:creationId xmlns:p14="http://schemas.microsoft.com/office/powerpoint/2010/main" val="305710596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93</a:t>
            </a:fld>
            <a:endParaRPr lang="zh-TW" alt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323528" y="567643"/>
            <a:ext cx="8496944" cy="286135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pt-BR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([[0, 1, 2, 3], [10, 11, 12, 13], </a:t>
            </a:r>
            <a:b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[20, 21, 22, 23]])</a:t>
            </a:r>
          </a:p>
          <a:p>
            <a:pPr algn="l"/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</a:t>
            </a:r>
            <a:endParaRPr kumimoji="1" lang="en-US" sz="4000" dirty="0">
              <a:latin typeface="Courier" charset="0"/>
              <a:ea typeface="標楷體" charset="-12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4572000" y="3583322"/>
          <a:ext cx="3903084" cy="29365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5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0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3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10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11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13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20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21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22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23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956743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94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16" y="2110825"/>
            <a:ext cx="8670264" cy="3966685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4701364" y="3501008"/>
          <a:ext cx="3903084" cy="29365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5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0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3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10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11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13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20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21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22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23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 bwMode="auto">
          <a:xfrm>
            <a:off x="222216" y="629838"/>
            <a:ext cx="8886858" cy="113825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pt-BR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([[0, 1, 2, 3], [10, 11, 12, 13], [20, 21, 22, 23]])</a:t>
            </a:r>
          </a:p>
        </p:txBody>
      </p:sp>
    </p:spTree>
    <p:extLst>
      <p:ext uri="{BB962C8B-B14F-4D97-AF65-F5344CB8AC3E}">
        <p14:creationId xmlns:p14="http://schemas.microsoft.com/office/powerpoint/2010/main" val="195945080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682"/>
          </a:xfrm>
        </p:spPr>
        <p:txBody>
          <a:bodyPr/>
          <a:lstStyle/>
          <a:p>
            <a:r>
              <a:rPr lang="en-US" sz="6600" dirty="0" err="1">
                <a:solidFill>
                  <a:schemeClr val="accent1"/>
                </a:solidFill>
              </a:rPr>
              <a:t>NumPy</a:t>
            </a:r>
            <a:r>
              <a:rPr lang="en-US" sz="6600" dirty="0">
                <a:solidFill>
                  <a:schemeClr val="accent1"/>
                </a:solidFill>
              </a:rPr>
              <a:t> Basics: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Arrays and </a:t>
            </a:r>
            <a:r>
              <a:rPr lang="en-US" sz="6600" dirty="0" err="1">
                <a:solidFill>
                  <a:schemeClr val="accent1"/>
                </a:solidFill>
              </a:rPr>
              <a:t>Vectorized</a:t>
            </a:r>
            <a:r>
              <a:rPr lang="en-US" sz="6600" dirty="0">
                <a:solidFill>
                  <a:schemeClr val="accent1"/>
                </a:solidFill>
              </a:rPr>
              <a:t> Computation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683568" y="6603979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https://www.safaribooksonline.com/library/view/python-for-data/9781449323592/ch04.html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56230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439"/>
            <a:ext cx="8229600" cy="785273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Array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314" y="820061"/>
            <a:ext cx="6301371" cy="56077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3568" y="6603979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https://www.safaribooksonline.com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  <a:hlinkClick r:id="rId3"/>
              </a:rPr>
              <a:t>/library/view/python-for-data/9781449323592/ch04.html</a:t>
            </a:r>
            <a:endParaRPr lang="en-US" sz="10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07551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776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Array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492" y="589840"/>
            <a:ext cx="4577724" cy="60075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3568" y="6603979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https://www.safaribooksonline.com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  <a:hlinkClick r:id="rId3"/>
              </a:rPr>
              <a:t>/library/view/python-for-data/9781449323592/ch04.html</a:t>
            </a:r>
            <a:endParaRPr lang="en-US" sz="10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78974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3" y="0"/>
            <a:ext cx="8857557" cy="626165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Wes McKinney (2017), "Python for Data Analysis: Data Wrangling with Pandas, </a:t>
            </a:r>
            <a:r>
              <a:rPr lang="en-US" sz="2400" dirty="0" err="1">
                <a:solidFill>
                  <a:schemeClr val="accent1"/>
                </a:solidFill>
              </a:rPr>
              <a:t>NumPy</a:t>
            </a:r>
            <a:r>
              <a:rPr lang="en-US" sz="2400" dirty="0">
                <a:solidFill>
                  <a:schemeClr val="accent1"/>
                </a:solidFill>
              </a:rPr>
              <a:t>, and </a:t>
            </a:r>
            <a:r>
              <a:rPr lang="en-US" sz="2400" dirty="0" err="1">
                <a:solidFill>
                  <a:schemeClr val="accent1"/>
                </a:solidFill>
              </a:rPr>
              <a:t>IPython</a:t>
            </a:r>
            <a:r>
              <a:rPr lang="en-US" sz="2400" dirty="0">
                <a:solidFill>
                  <a:schemeClr val="accent1"/>
                </a:solidFill>
              </a:rPr>
              <a:t>", 2nd Edition, O'Reilly Media.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98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70" y="692696"/>
            <a:ext cx="8468258" cy="59192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68887" y="6539914"/>
            <a:ext cx="4006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https://github.com/wesm/pydata-book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03280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10433"/>
            <a:ext cx="7886735" cy="57149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92796" y="6581001"/>
            <a:ext cx="59584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https://github.com/wesm/pydata-book/blob/2nd-edition/ch04.ipynb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23" y="0"/>
            <a:ext cx="8857557" cy="626165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Wes McKinney (2017), "Python for Data Analysis: Data Wrangling with Pandas, </a:t>
            </a:r>
            <a:r>
              <a:rPr lang="en-US" sz="2400" dirty="0" err="1">
                <a:solidFill>
                  <a:schemeClr val="accent1"/>
                </a:solidFill>
              </a:rPr>
              <a:t>NumPy</a:t>
            </a:r>
            <a:r>
              <a:rPr lang="en-US" sz="2400" dirty="0">
                <a:solidFill>
                  <a:schemeClr val="accent1"/>
                </a:solidFill>
              </a:rPr>
              <a:t>, and </a:t>
            </a:r>
            <a:r>
              <a:rPr lang="en-US" sz="2400" dirty="0" err="1">
                <a:solidFill>
                  <a:schemeClr val="accent1"/>
                </a:solidFill>
              </a:rPr>
              <a:t>IPython</a:t>
            </a:r>
            <a:r>
              <a:rPr lang="en-US" sz="2400" dirty="0">
                <a:solidFill>
                  <a:schemeClr val="accent1"/>
                </a:solidFill>
              </a:rPr>
              <a:t>", 2nd Edition, O'Reilly Media.</a:t>
            </a:r>
          </a:p>
        </p:txBody>
      </p:sp>
    </p:spTree>
    <p:extLst>
      <p:ext uri="{BB962C8B-B14F-4D97-AF65-F5344CB8AC3E}">
        <p14:creationId xmlns:p14="http://schemas.microsoft.com/office/powerpoint/2010/main" val="10313814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17368</TotalTime>
  <Words>5563</Words>
  <Application>Microsoft Macintosh PowerPoint</Application>
  <PresentationFormat>On-screen Show (4:3)</PresentationFormat>
  <Paragraphs>915</Paragraphs>
  <Slides>101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09" baseType="lpstr">
      <vt:lpstr>DFKai-SB</vt:lpstr>
      <vt:lpstr>DFKai-SB</vt:lpstr>
      <vt:lpstr>新細明體</vt:lpstr>
      <vt:lpstr>Arial</vt:lpstr>
      <vt:lpstr>Calibri</vt:lpstr>
      <vt:lpstr>Courier</vt:lpstr>
      <vt:lpstr>Times New Roman</vt:lpstr>
      <vt:lpstr>Office 佈景主題</vt:lpstr>
      <vt:lpstr>大數據分析 (Big Data Analysis)</vt:lpstr>
      <vt:lpstr>PowerPoint Presentation</vt:lpstr>
      <vt:lpstr>PowerPoint Presentation</vt:lpstr>
      <vt:lpstr>PowerPoint Presentation</vt:lpstr>
      <vt:lpstr>Foundations of  Big Data Analysis  in Python</vt:lpstr>
      <vt:lpstr>Outline</vt:lpstr>
      <vt:lpstr>The Quant Finance PyData Stack</vt:lpstr>
      <vt:lpstr>Python</vt:lpstr>
      <vt:lpstr>Python is an  interpreted,  object-oriented,  high-level  programming language  with  dynamic semantics.</vt:lpstr>
      <vt:lpstr>Google Colab</vt:lpstr>
      <vt:lpstr>PowerPoint Presentation</vt:lpstr>
      <vt:lpstr>Numpy</vt:lpstr>
      <vt:lpstr>Python matplotlib</vt:lpstr>
      <vt:lpstr>Python Pandas</vt:lpstr>
      <vt:lpstr>Iris flower data set</vt:lpstr>
      <vt:lpstr>PowerPoint Presentation</vt:lpstr>
      <vt:lpstr>iris.data</vt:lpstr>
      <vt:lpstr>Iris Data Visualization</vt:lpstr>
      <vt:lpstr>Connect Google Colab in Google Drive</vt:lpstr>
      <vt:lpstr>Google Colab</vt:lpstr>
      <vt:lpstr>Google Colab</vt:lpstr>
      <vt:lpstr>Connect Colaboratory to Google Drive</vt:lpstr>
      <vt:lpstr>Google Colab</vt:lpstr>
      <vt:lpstr>Google Colab</vt:lpstr>
      <vt:lpstr>Google Colab</vt:lpstr>
      <vt:lpstr>Run Jupyter Notebook  Python3 GPU Google Colab</vt:lpstr>
      <vt:lpstr>Google Colab Python Hello World print('Hello World')</vt:lpstr>
      <vt:lpstr>Data Visualization in Google Colab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Anaconda The Most Popular Python  Data Science Platform</vt:lpstr>
      <vt:lpstr>Download Anaconda</vt:lpstr>
      <vt:lpstr>Python HelloWorld</vt:lpstr>
      <vt:lpstr>Anaconda-Navigator</vt:lpstr>
      <vt:lpstr>Anaconda Navigator</vt:lpstr>
      <vt:lpstr>Jupyter Notebook</vt:lpstr>
      <vt:lpstr>Jupyter Notebook New Python 3</vt:lpstr>
      <vt:lpstr>print("hello, world")</vt:lpstr>
      <vt:lpstr>PowerPoint Presentation</vt:lpstr>
      <vt:lpstr>Python Programming</vt:lpstr>
      <vt:lpstr>PowerPoint Presentation</vt:lpstr>
      <vt:lpstr>Python Fiddle</vt:lpstr>
      <vt:lpstr>Text input and output</vt:lpstr>
      <vt:lpstr>Python in Google Colab</vt:lpstr>
      <vt:lpstr>Text input and output</vt:lpstr>
      <vt:lpstr>Variables</vt:lpstr>
      <vt:lpstr>Python Basic Operators</vt:lpstr>
      <vt:lpstr>BMI Calculator in Python</vt:lpstr>
      <vt:lpstr>BMI Calculator in Python</vt:lpstr>
      <vt:lpstr>Future value  of a specified  principal amount,  rate of interest, and  a number of years</vt:lpstr>
      <vt:lpstr>Future Value (FV)</vt:lpstr>
      <vt:lpstr>Future Value (FV)</vt:lpstr>
      <vt:lpstr>Future Value (FV)</vt:lpstr>
      <vt:lpstr>if statements</vt:lpstr>
      <vt:lpstr>if elif else</vt:lpstr>
      <vt:lpstr>for loops</vt:lpstr>
      <vt:lpstr>for loops</vt:lpstr>
      <vt:lpstr>while loops</vt:lpstr>
      <vt:lpstr>Functions</vt:lpstr>
      <vt:lpstr>Lists</vt:lpstr>
      <vt:lpstr>Tuples</vt:lpstr>
      <vt:lpstr>Dictionary</vt:lpstr>
      <vt:lpstr>Sets</vt:lpstr>
      <vt:lpstr>File Input / Output</vt:lpstr>
      <vt:lpstr>File Input / Output</vt:lpstr>
      <vt:lpstr>Big Data Analytics  with  Numpy  in Python</vt:lpstr>
      <vt:lpstr>Numpy</vt:lpstr>
      <vt:lpstr>NumPy  is the  fundamental package  for  scientific computing  with Python.</vt:lpstr>
      <vt:lpstr>NumPy</vt:lpstr>
      <vt:lpstr>NumPy</vt:lpstr>
      <vt:lpstr>NumPy ndarray</vt:lpstr>
      <vt:lpstr>v = list(range(1, 6)) v 2 * v import numpy as np v = np.arange(1, 6) v 2 * v</vt:lpstr>
      <vt:lpstr>PowerPoint Presentation</vt:lpstr>
      <vt:lpstr>import numpy as np a = np.array([1, 2, 3]) b = np.array([4, 5, 6]) c = a * b c</vt:lpstr>
      <vt:lpstr>PowerPoint Presentation</vt:lpstr>
      <vt:lpstr>Numpy Quickstart Tutorial</vt:lpstr>
      <vt:lpstr>PowerPoint Presentation</vt:lpstr>
      <vt:lpstr>Matrix</vt:lpstr>
      <vt:lpstr>NumPy ndarray:  Multidimensional Array Object</vt:lpstr>
      <vt:lpstr>NumPy ndarray</vt:lpstr>
      <vt:lpstr>import numpy as np a = np.array([1,2,3,4,5])</vt:lpstr>
      <vt:lpstr>PowerPoint Presentation</vt:lpstr>
      <vt:lpstr>PowerPoint Presentation</vt:lpstr>
      <vt:lpstr>PowerPoint Presentation</vt:lpstr>
      <vt:lpstr>NumPy Basics:  Arrays and Vectorized Computation</vt:lpstr>
      <vt:lpstr>NumPy Array</vt:lpstr>
      <vt:lpstr>Numpy Array</vt:lpstr>
      <vt:lpstr>Wes McKinney (2017), "Python for Data Analysis: Data Wrangling with Pandas, NumPy, and IPython", 2nd Edition, O'Reilly Media.</vt:lpstr>
      <vt:lpstr>Wes McKinney (2017), "Python for Data Analysis: Data Wrangling with Pandas, NumPy, and IPython", 2nd Edition, O'Reilly Media.</vt:lpstr>
      <vt:lpstr>Summary</vt:lpstr>
      <vt:lpstr>References</vt:lpstr>
    </vt:vector>
  </TitlesOfParts>
  <Manager/>
  <Company>NTPU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大數據分析 (Big Data Analysis)</dc:title>
  <dc:subject/>
  <dc:creator>myday</dc:creator>
  <cp:keywords>大數據分析, Big Data Analysis</cp:keywords>
  <dc:description>大數據分析 (Big Data Analysis)</dc:description>
  <cp:lastModifiedBy>Microsoft Office User</cp:lastModifiedBy>
  <cp:revision>1051</cp:revision>
  <cp:lastPrinted>2020-09-15T22:56:13Z</cp:lastPrinted>
  <dcterms:created xsi:type="dcterms:W3CDTF">2011-02-14T23:24:00Z</dcterms:created>
  <dcterms:modified xsi:type="dcterms:W3CDTF">2020-09-29T19:46:20Z</dcterms:modified>
  <cp:category/>
</cp:coreProperties>
</file>