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4"/>
  </p:notesMasterIdLst>
  <p:sldIdLst>
    <p:sldId id="3462" r:id="rId2"/>
    <p:sldId id="273" r:id="rId3"/>
    <p:sldId id="3895" r:id="rId4"/>
    <p:sldId id="4874" r:id="rId5"/>
    <p:sldId id="4863" r:id="rId6"/>
    <p:sldId id="4862" r:id="rId7"/>
    <p:sldId id="4864" r:id="rId8"/>
    <p:sldId id="4865" r:id="rId9"/>
    <p:sldId id="4866" r:id="rId10"/>
    <p:sldId id="4867" r:id="rId11"/>
    <p:sldId id="4868" r:id="rId12"/>
    <p:sldId id="4869" r:id="rId13"/>
    <p:sldId id="3222" r:id="rId14"/>
    <p:sldId id="3810" r:id="rId15"/>
    <p:sldId id="4320" r:id="rId16"/>
    <p:sldId id="4831" r:id="rId17"/>
    <p:sldId id="3864" r:id="rId18"/>
    <p:sldId id="4303" r:id="rId19"/>
    <p:sldId id="4302" r:id="rId20"/>
    <p:sldId id="3873" r:id="rId21"/>
    <p:sldId id="3888" r:id="rId22"/>
    <p:sldId id="1413" r:id="rId23"/>
    <p:sldId id="1414" r:id="rId24"/>
    <p:sldId id="1415" r:id="rId25"/>
    <p:sldId id="1416" r:id="rId26"/>
    <p:sldId id="1498" r:id="rId27"/>
    <p:sldId id="4832" r:id="rId28"/>
    <p:sldId id="1626" r:id="rId29"/>
    <p:sldId id="3918" r:id="rId30"/>
    <p:sldId id="4875" r:id="rId31"/>
    <p:sldId id="4842" r:id="rId32"/>
    <p:sldId id="4819" r:id="rId33"/>
    <p:sldId id="4820" r:id="rId34"/>
    <p:sldId id="4853" r:id="rId35"/>
    <p:sldId id="4854" r:id="rId36"/>
    <p:sldId id="4855" r:id="rId37"/>
    <p:sldId id="4856" r:id="rId38"/>
    <p:sldId id="4857" r:id="rId39"/>
    <p:sldId id="4858" r:id="rId40"/>
    <p:sldId id="4821" r:id="rId41"/>
    <p:sldId id="4879" r:id="rId42"/>
    <p:sldId id="4877" r:id="rId43"/>
    <p:sldId id="4880" r:id="rId44"/>
    <p:sldId id="4882" r:id="rId45"/>
    <p:sldId id="4876" r:id="rId46"/>
    <p:sldId id="4843" r:id="rId47"/>
    <p:sldId id="4844" r:id="rId48"/>
    <p:sldId id="4845" r:id="rId49"/>
    <p:sldId id="4846" r:id="rId50"/>
    <p:sldId id="4847" r:id="rId51"/>
    <p:sldId id="4848" r:id="rId52"/>
    <p:sldId id="4849" r:id="rId53"/>
    <p:sldId id="4829" r:id="rId54"/>
    <p:sldId id="4850" r:id="rId55"/>
    <p:sldId id="4851" r:id="rId56"/>
    <p:sldId id="4852" r:id="rId57"/>
    <p:sldId id="4783" r:id="rId58"/>
    <p:sldId id="4873" r:id="rId59"/>
    <p:sldId id="4310" r:id="rId60"/>
    <p:sldId id="4313" r:id="rId61"/>
    <p:sldId id="4883" r:id="rId62"/>
    <p:sldId id="4312" r:id="rId63"/>
    <p:sldId id="4363" r:id="rId64"/>
    <p:sldId id="4364" r:id="rId65"/>
    <p:sldId id="4366" r:id="rId66"/>
    <p:sldId id="4365" r:id="rId67"/>
    <p:sldId id="4367" r:id="rId68"/>
    <p:sldId id="4368" r:id="rId69"/>
    <p:sldId id="4245" r:id="rId70"/>
    <p:sldId id="4246" r:id="rId71"/>
    <p:sldId id="4270" r:id="rId72"/>
    <p:sldId id="4792" r:id="rId73"/>
    <p:sldId id="4793" r:id="rId74"/>
    <p:sldId id="4794" r:id="rId75"/>
    <p:sldId id="4304" r:id="rId76"/>
    <p:sldId id="4306" r:id="rId77"/>
    <p:sldId id="4309" r:id="rId78"/>
    <p:sldId id="4308" r:id="rId79"/>
    <p:sldId id="4272" r:id="rId80"/>
    <p:sldId id="4760" r:id="rId81"/>
    <p:sldId id="4761" r:id="rId82"/>
    <p:sldId id="3805" r:id="rId83"/>
    <p:sldId id="4758" r:id="rId84"/>
    <p:sldId id="4759" r:id="rId85"/>
    <p:sldId id="3867" r:id="rId86"/>
    <p:sldId id="4872" r:id="rId87"/>
    <p:sldId id="4870" r:id="rId88"/>
    <p:sldId id="4871" r:id="rId89"/>
    <p:sldId id="4297" r:id="rId90"/>
    <p:sldId id="4861" r:id="rId91"/>
    <p:sldId id="4859" r:id="rId92"/>
    <p:sldId id="3490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FF40FF"/>
    <a:srgbClr val="D883FF"/>
    <a:srgbClr val="FFD579"/>
    <a:srgbClr val="A9D18E"/>
    <a:srgbClr val="FF8AD8"/>
    <a:srgbClr val="FF2600"/>
    <a:srgbClr val="FF7E79"/>
    <a:srgbClr val="C000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06"/>
    <p:restoredTop sz="91933"/>
  </p:normalViewPr>
  <p:slideViewPr>
    <p:cSldViewPr snapToGrid="0" snapToObjects="1">
      <p:cViewPr varScale="1">
        <p:scale>
          <a:sx n="95" d="100"/>
          <a:sy n="95" d="100"/>
        </p:scale>
        <p:origin x="21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3/30/23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3/30/23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www.accupass.com/event/2303060630401405524240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lifearchitect.ai/gpt-3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rebras.net/blog/cerebras-gpt-a-family-of-open-compute-efficient-large-language-models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cerebras.net/blog/cerebras-gpt-a-family-of-open-compute-efficient-large-language-models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crfm.stanford.edu/2023/03/13/alpac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omic-ai/gpt4all" TargetMode="External"/><Relationship Id="rId2" Type="http://schemas.openxmlformats.org/officeDocument/2006/relationships/hyperlink" Target="https://huggingface.co/nomic-ai/gpt4all-lora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openai.com/dall-e-2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huggingface.co/spaces/stabilityai/stable-diffusion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github.com/woctezuma/stable-diffusion-colab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github.com/woctezuma/stable-diffusion-colab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lexica.art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azure.microsoft.com/en-gb/products/cognitive-services/text-to-speech/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huggingface.co/bigscience/bloom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huggingface.co/spaces/openai/whisper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www.accupass.com/event/2303060630401405524240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85863"/>
            <a:ext cx="11672156" cy="2309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Generative AI and </a:t>
            </a:r>
            <a:r>
              <a:rPr lang="en-US" altLang="zh-TW" sz="7200" dirty="0" err="1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ChatGPT</a:t>
            </a:r>
            <a:endParaRPr lang="en-US" altLang="zh-TW" sz="7200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2023-03-30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9BD43E-96E1-A287-4029-3E4B90BAFAF3}"/>
              </a:ext>
            </a:extLst>
          </p:cNvPr>
          <p:cNvSpPr txBox="1"/>
          <p:nvPr/>
        </p:nvSpPr>
        <p:spPr>
          <a:xfrm>
            <a:off x="2581243" y="3657080"/>
            <a:ext cx="773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2023.03.30 (Thu) 14:05-15:10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1st Floor, Building C, No. 287, Section 3, Chengde Road, Datong District, Taipei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Taipei Shift Share Course, KPN</a:t>
            </a:r>
          </a:p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15"/>
              </a:rPr>
              <a:t>https://www.accupass.com/event/2303060630401405524240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8A01B9-BC37-916D-042D-5FABA880FEE0}"/>
              </a:ext>
            </a:extLst>
          </p:cNvPr>
          <p:cNvSpPr txBox="1"/>
          <p:nvPr/>
        </p:nvSpPr>
        <p:spPr>
          <a:xfrm>
            <a:off x="1600199" y="166636"/>
            <a:ext cx="93322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ChatGPT來了怎麼辦？生成式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AI </a:t>
            </a:r>
            <a:r>
              <a:rPr lang="en-US" sz="2800" b="1" dirty="0" err="1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帶來行銷那些改變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？</a:t>
            </a:r>
          </a:p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Part 1：</a:t>
            </a:r>
            <a:r>
              <a:rPr lang="zh-TW" alt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生成式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概述</a:t>
            </a:r>
            <a:endParaRPr lang="en-US" sz="3200" b="1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9459E9-89D9-99EB-EC23-A51F024CE7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070" y="508035"/>
            <a:ext cx="1477017" cy="3475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C03C77-393F-7940-1605-587E37AFF8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779" y="146784"/>
            <a:ext cx="1541464" cy="2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The General Structure of </a:t>
            </a:r>
            <a:br>
              <a:rPr lang="en-US" dirty="0"/>
            </a:br>
            <a:r>
              <a:rPr lang="en-US" dirty="0"/>
              <a:t>Generative Vision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6A425-EB3A-975B-9588-F80B9FBA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1982592"/>
            <a:ext cx="11867176" cy="36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58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Vision Language Encoders: </a:t>
            </a:r>
            <a:r>
              <a:rPr lang="en-US" sz="4000" dirty="0"/>
              <a:t>Concatenated Encoders and Cross-aligned Encoders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7F318-8950-671D-5002-5D6ADDF95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63" y="1649896"/>
            <a:ext cx="11791785" cy="482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31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to-language Decoder Models: Jointly-trained Models and Frozen Models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ED577-ED1E-6AAA-D2AC-02BE449EF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8" y="2723322"/>
            <a:ext cx="11652341" cy="21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43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9490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3588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NN,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E89DF-BBAE-3D28-692D-38173BA2BA89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D73953-BBEE-9916-5540-D58E701E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49" y="993110"/>
            <a:ext cx="11703902" cy="53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0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16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5" y="80682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AI and Big Data Analytics (BDA)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Wang, </a:t>
            </a:r>
            <a:r>
              <a:rPr lang="en-US" altLang="zh-TW" sz="1000" dirty="0" err="1">
                <a:solidFill>
                  <a:srgbClr val="A6A6A6"/>
                </a:solidFill>
              </a:rPr>
              <a:t>Junliang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Chuqiao</a:t>
            </a:r>
            <a:r>
              <a:rPr lang="en-US" altLang="zh-TW" sz="1000" dirty="0">
                <a:solidFill>
                  <a:srgbClr val="A6A6A6"/>
                </a:solidFill>
              </a:rPr>
              <a:t> Xu, </a:t>
            </a:r>
            <a:r>
              <a:rPr lang="en-US" altLang="zh-TW" sz="1000" dirty="0" err="1">
                <a:solidFill>
                  <a:srgbClr val="A6A6A6"/>
                </a:solidFill>
              </a:rPr>
              <a:t>Jie</a:t>
            </a:r>
            <a:r>
              <a:rPr lang="en-US" altLang="zh-TW" sz="1000" dirty="0">
                <a:solidFill>
                  <a:srgbClr val="A6A6A6"/>
                </a:solidFill>
              </a:rPr>
              <a:t> Zhang, and Ray Zhong (2022). "Big data analytics for intelligent manufacturing systems: A review." Journal of Manufacturing Systems 62 (2022): 738-752.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366E1-0AB6-BF67-E841-09C9F2A30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04954"/>
            <a:ext cx="7772400" cy="57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94449"/>
          </a:xfrm>
        </p:spPr>
        <p:txBody>
          <a:bodyPr>
            <a:normAutofit/>
          </a:bodyPr>
          <a:lstStyle/>
          <a:p>
            <a:r>
              <a:rPr lang="en-US" dirty="0"/>
              <a:t>Metaverse Development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51AAA6-7DF1-1762-13A6-31D8A14F8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76" y="1460667"/>
            <a:ext cx="11606248" cy="49639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</p:spTree>
    <p:extLst>
      <p:ext uri="{BB962C8B-B14F-4D97-AF65-F5344CB8AC3E}">
        <p14:creationId xmlns:p14="http://schemas.microsoft.com/office/powerpoint/2010/main" val="4135454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375600"/>
          </a:xfrm>
        </p:spPr>
        <p:txBody>
          <a:bodyPr>
            <a:normAutofit fontScale="90000"/>
          </a:bodyPr>
          <a:lstStyle/>
          <a:p>
            <a:r>
              <a:rPr lang="en-US" dirty="0"/>
              <a:t>AI and Blockchain </a:t>
            </a:r>
            <a:br>
              <a:rPr lang="en-US" dirty="0"/>
            </a:br>
            <a:r>
              <a:rPr lang="en-US" dirty="0"/>
              <a:t>Key Enabling Technologies of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ED2F0-EB0A-7520-9F04-6AF4B781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9" y="1458725"/>
            <a:ext cx="11771361" cy="4956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1811831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9808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Technical Aspects in the Metaverse</a:t>
            </a:r>
            <a:br>
              <a:rPr lang="en-US" dirty="0"/>
            </a:br>
            <a:r>
              <a:rPr lang="en-US" sz="3600" b="0" dirty="0"/>
              <a:t>AI with ML algorithms and DL architectures </a:t>
            </a:r>
            <a:br>
              <a:rPr lang="en-US" sz="3600" b="0" dirty="0"/>
            </a:br>
            <a:r>
              <a:rPr lang="en-US" sz="3600" b="0" dirty="0"/>
              <a:t>is advancing the user experience in the virtual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197DD-329A-4342-6904-9ABC307F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5" y="2328561"/>
            <a:ext cx="11869610" cy="35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94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Min-Yuh Day, Ph.D.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4" y="1729374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5167671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" y="3462124"/>
            <a:ext cx="1673132" cy="1673132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726079"/>
            <a:ext cx="8911204" cy="33941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300" dirty="0" err="1">
                <a:solidFill>
                  <a:schemeClr val="tx2"/>
                </a:solidFill>
              </a:rPr>
              <a:t>Sinica</a:t>
            </a:r>
            <a:endParaRPr lang="en-US" altLang="zh-TW" sz="33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Associate Director, Fintech and Green Finance Center, NTPU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for Data Science (IEEE IRI 2007- 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9020" y="331552"/>
            <a:ext cx="2150226" cy="969710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011" y="212228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45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for the Metaverse in the Application Aspects </a:t>
            </a:r>
            <a:r>
              <a:rPr lang="en-US" sz="2700" b="0" dirty="0"/>
              <a:t>healthcare, manufacturing, smart cities, gaming </a:t>
            </a:r>
            <a:br>
              <a:rPr lang="en-US" sz="2700" b="0" dirty="0"/>
            </a:br>
            <a:r>
              <a:rPr lang="en-US" sz="2700" b="0" dirty="0"/>
              <a:t>E-commerce, human resources, real estate, and </a:t>
            </a:r>
            <a:r>
              <a:rPr lang="en-US" sz="2700" b="0" dirty="0" err="1"/>
              <a:t>DeFi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E87B9-867E-BE02-83C2-FA82DCE78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793" y="1512176"/>
            <a:ext cx="8055526" cy="4907499"/>
          </a:xfrm>
        </p:spPr>
      </p:pic>
    </p:spTree>
    <p:extLst>
      <p:ext uri="{BB962C8B-B14F-4D97-AF65-F5344CB8AC3E}">
        <p14:creationId xmlns:p14="http://schemas.microsoft.com/office/powerpoint/2010/main" val="233807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D2A0-63FA-B62D-3841-7422843C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39836"/>
          </a:xfrm>
        </p:spPr>
        <p:txBody>
          <a:bodyPr>
            <a:normAutofit fontScale="90000"/>
          </a:bodyPr>
          <a:lstStyle/>
          <a:p>
            <a:r>
              <a:rPr lang="en-US" dirty="0"/>
              <a:t>Web3: Decentralized Web</a:t>
            </a:r>
            <a:br>
              <a:rPr lang="en-US" dirty="0"/>
            </a:br>
            <a:r>
              <a:rPr lang="en-US" dirty="0"/>
              <a:t>Internet Evolution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FEC08-4B5B-3F0A-2E15-209F0513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81BCC-1C66-7363-9AD7-BEA2D45DE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672" y="1195937"/>
            <a:ext cx="6478655" cy="5216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2F09F-8E62-D3B3-2691-4B2A2AD8F03A}"/>
              </a:ext>
            </a:extLst>
          </p:cNvPr>
          <p:cNvSpPr txBox="1"/>
          <p:nvPr/>
        </p:nvSpPr>
        <p:spPr>
          <a:xfrm>
            <a:off x="2544762" y="6611779"/>
            <a:ext cx="74564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www.businessinsider.com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/personal-finance/what-is-web3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B4747-E66C-047E-26F1-7F630012E689}"/>
              </a:ext>
            </a:extLst>
          </p:cNvPr>
          <p:cNvSpPr txBox="1"/>
          <p:nvPr/>
        </p:nvSpPr>
        <p:spPr>
          <a:xfrm>
            <a:off x="3400266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1990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D267F-0B19-F666-31A1-BAAD70E2DA96}"/>
              </a:ext>
            </a:extLst>
          </p:cNvPr>
          <p:cNvSpPr txBox="1"/>
          <p:nvPr/>
        </p:nvSpPr>
        <p:spPr>
          <a:xfrm>
            <a:off x="5566694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39AE0-0094-F96C-7CFC-0D6ABDFD8597}"/>
              </a:ext>
            </a:extLst>
          </p:cNvPr>
          <p:cNvSpPr txBox="1"/>
          <p:nvPr/>
        </p:nvSpPr>
        <p:spPr>
          <a:xfrm>
            <a:off x="7896663" y="627322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271826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48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74527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05256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90059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03755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092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9924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3" y="1412776"/>
            <a:ext cx="10634869" cy="4713388"/>
          </a:xfrm>
        </p:spPr>
        <p:txBody>
          <a:bodyPr>
            <a:normAutofit/>
          </a:bodyPr>
          <a:lstStyle/>
          <a:p>
            <a:r>
              <a:rPr lang="en-US" dirty="0"/>
              <a:t>Alan Turing rejected the question “Can machines think?” and replaced it with a behavioral test. </a:t>
            </a:r>
          </a:p>
          <a:p>
            <a:pPr lvl="1"/>
            <a:r>
              <a:rPr lang="en-US" sz="3200" dirty="0"/>
              <a:t>Alan Turing anticipated many objections to the possibility of thinking machines. </a:t>
            </a:r>
          </a:p>
          <a:p>
            <a:r>
              <a:rPr lang="en-US" dirty="0"/>
              <a:t>Concentrate on their systems’ performance on practical tasks</a:t>
            </a:r>
          </a:p>
          <a:p>
            <a:pPr lvl="1"/>
            <a:r>
              <a:rPr lang="en-US" sz="3200" dirty="0"/>
              <a:t>rather than the ability to imitate humans.</a:t>
            </a:r>
          </a:p>
          <a:p>
            <a:r>
              <a:rPr lang="en-US" dirty="0"/>
              <a:t>Consciousness remains a mystery.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Can machines think?</a:t>
            </a:r>
          </a:p>
        </p:txBody>
      </p:sp>
    </p:spTree>
    <p:extLst>
      <p:ext uri="{BB962C8B-B14F-4D97-AF65-F5344CB8AC3E}">
        <p14:creationId xmlns:p14="http://schemas.microsoft.com/office/powerpoint/2010/main" val="3932903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908313"/>
            <a:ext cx="11222181" cy="4444987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生成式</a:t>
            </a:r>
            <a:r>
              <a:rPr lang="en-US" altLang="zh-TW" sz="4000" dirty="0"/>
              <a:t> </a:t>
            </a:r>
            <a:r>
              <a:rPr lang="en-US" sz="4000" dirty="0"/>
              <a:t>AI </a:t>
            </a:r>
            <a:r>
              <a:rPr lang="zh-TW" altLang="en-US" sz="4000" dirty="0"/>
              <a:t>的基本概念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介紹</a:t>
            </a:r>
            <a:r>
              <a:rPr lang="en-US" altLang="zh-TW" sz="4000" dirty="0"/>
              <a:t> </a:t>
            </a:r>
            <a:r>
              <a:rPr lang="en-US" sz="4000" dirty="0" err="1"/>
              <a:t>ChatGPT</a:t>
            </a:r>
            <a:r>
              <a:rPr lang="en-US" sz="4000" dirty="0"/>
              <a:t> </a:t>
            </a:r>
            <a:r>
              <a:rPr lang="zh-TW" altLang="en-US" sz="4000" dirty="0"/>
              <a:t>的基本原理和功能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人類回饋強化學習</a:t>
            </a:r>
            <a:r>
              <a:rPr lang="en-US" altLang="zh-TW" sz="4000" dirty="0"/>
              <a:t> </a:t>
            </a:r>
            <a:br>
              <a:rPr lang="en-US" altLang="zh-TW" sz="4000" dirty="0"/>
            </a:br>
            <a:r>
              <a:rPr lang="en-US" sz="3600" dirty="0"/>
              <a:t>Reinforcement Learning from Human Feedback (RLHF)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生成式</a:t>
            </a:r>
            <a:r>
              <a:rPr lang="en-US" altLang="zh-TW" sz="4000" dirty="0"/>
              <a:t> </a:t>
            </a:r>
            <a:r>
              <a:rPr lang="en-US" sz="4000" dirty="0"/>
              <a:t>AI (Gen AI) </a:t>
            </a:r>
            <a:r>
              <a:rPr lang="zh-TW" altLang="en-US" sz="4000" dirty="0"/>
              <a:t>與牠們的產地：</a:t>
            </a:r>
            <a:br>
              <a:rPr lang="en-US" altLang="zh-TW" sz="4000" dirty="0"/>
            </a:br>
            <a:r>
              <a:rPr lang="zh-TW" altLang="en-US" sz="4000" dirty="0"/>
              <a:t>文字、圖像、影音眾多應用</a:t>
            </a:r>
            <a:endParaRPr lang="en-US" sz="3600" dirty="0"/>
          </a:p>
          <a:p>
            <a:pPr marL="320040" indent="-320040">
              <a:spcAft>
                <a:spcPts val="600"/>
              </a:spcAft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E11AD-9B59-88D5-ABD4-5631E6B211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4DFC56-D840-90F3-405F-D5E8C63CF9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367F0-4E15-F2CF-C937-F23CF43CF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70" y="508035"/>
            <a:ext cx="1477017" cy="347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29D90A-9F5D-FA47-6D9F-A7047527A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79" y="146784"/>
            <a:ext cx="1541464" cy="295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7F735C-9648-73AC-CEF2-9DF6E1D47A96}"/>
              </a:ext>
            </a:extLst>
          </p:cNvPr>
          <p:cNvSpPr txBox="1"/>
          <p:nvPr/>
        </p:nvSpPr>
        <p:spPr>
          <a:xfrm>
            <a:off x="1600199" y="166636"/>
            <a:ext cx="933225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ChatGPT來了怎麼辦？生成式AI帶來行銷那些改變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？</a:t>
            </a:r>
          </a:p>
          <a:p>
            <a:pPr algn="ctr">
              <a:spcBef>
                <a:spcPts val="1200"/>
              </a:spcBef>
            </a:pPr>
            <a:r>
              <a:rPr 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Part 1：</a:t>
            </a:r>
            <a:r>
              <a:rPr lang="zh-TW" alt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生成式</a:t>
            </a:r>
            <a:r>
              <a:rPr 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概述</a:t>
            </a:r>
            <a:endParaRPr lang="en-US" sz="6000" b="1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40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 err="1">
                <a:solidFill>
                  <a:srgbClr val="C00000"/>
                </a:solidFill>
              </a:rPr>
              <a:t>ChatGPT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Large Language Models (LLM)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Foundation Models 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51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lifearchitect.ai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/models/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BB656-7B06-F68A-998D-5802D79C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47" b="9718"/>
          <a:stretch/>
        </p:blipFill>
        <p:spPr>
          <a:xfrm>
            <a:off x="275399" y="1528127"/>
            <a:ext cx="11641202" cy="46449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(LLM) 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ChatGPT</a:t>
            </a:r>
            <a:r>
              <a:rPr lang="en-US" sz="3600" dirty="0"/>
              <a:t>, </a:t>
            </a:r>
            <a:r>
              <a:rPr lang="en-US" sz="3600" dirty="0" err="1"/>
              <a:t>PaLM</a:t>
            </a:r>
            <a:r>
              <a:rPr lang="en-US" sz="3600" dirty="0"/>
              <a:t>, BLOOM, OPT-175B, </a:t>
            </a:r>
            <a:r>
              <a:rPr lang="en-US" sz="3600" dirty="0" err="1"/>
              <a:t>LLaMA</a:t>
            </a:r>
            <a:r>
              <a:rPr lang="en-US" sz="3600" dirty="0"/>
              <a:t>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1E7D52-C51D-0E2E-D1EA-113E44ABFC40}"/>
              </a:ext>
            </a:extLst>
          </p:cNvPr>
          <p:cNvSpPr/>
          <p:nvPr/>
        </p:nvSpPr>
        <p:spPr>
          <a:xfrm>
            <a:off x="2345264" y="3217331"/>
            <a:ext cx="1336133" cy="1358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err="1"/>
              <a:t>ChatGPT</a:t>
            </a:r>
            <a:endParaRPr lang="en-US" sz="2000" b="1" dirty="0"/>
          </a:p>
          <a:p>
            <a:pPr algn="ctr"/>
            <a:r>
              <a:rPr lang="en-US" sz="1200" dirty="0"/>
              <a:t>175B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744E49-2B2D-6D27-F3E2-DCD4C6C5CFCF}"/>
              </a:ext>
            </a:extLst>
          </p:cNvPr>
          <p:cNvSpPr/>
          <p:nvPr/>
        </p:nvSpPr>
        <p:spPr>
          <a:xfrm>
            <a:off x="10152261" y="3200398"/>
            <a:ext cx="1024469" cy="1032935"/>
          </a:xfrm>
          <a:prstGeom prst="ellipse">
            <a:avLst/>
          </a:prstGeom>
          <a:solidFill>
            <a:srgbClr val="024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/>
              <a:t>LLaMA</a:t>
            </a:r>
            <a:endParaRPr lang="en-US" b="1" dirty="0"/>
          </a:p>
          <a:p>
            <a:pPr algn="ctr"/>
            <a:r>
              <a:rPr lang="en-US" sz="1200" dirty="0"/>
              <a:t>65B</a:t>
            </a:r>
          </a:p>
        </p:txBody>
      </p:sp>
    </p:spTree>
    <p:extLst>
      <p:ext uri="{BB962C8B-B14F-4D97-AF65-F5344CB8AC3E}">
        <p14:creationId xmlns:p14="http://schemas.microsoft.com/office/powerpoint/2010/main" val="4690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723166" cy="2043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180590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367661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566161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750692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12797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316565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517542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749318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203112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213971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279242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337805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46688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548341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688309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801464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3940537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5245926" y="3339158"/>
            <a:ext cx="0" cy="1641287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638144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7115735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8658096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281491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2398857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3459570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4315387" y="287749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5851177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6988189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8222463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1444628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3000726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3943835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5077212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6088974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7326897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8726268" y="51281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A5EDC1-696C-C457-AF08-1BCB50DF31B4}"/>
              </a:ext>
            </a:extLst>
          </p:cNvPr>
          <p:cNvCxnSpPr>
            <a:cxnSpLocks/>
          </p:cNvCxnSpPr>
          <p:nvPr/>
        </p:nvCxnSpPr>
        <p:spPr>
          <a:xfrm flipV="1">
            <a:off x="908552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9E7344-6881-071C-5D06-42C4B0D9F2E7}"/>
              </a:ext>
            </a:extLst>
          </p:cNvPr>
          <p:cNvCxnSpPr>
            <a:cxnSpLocks/>
          </p:cNvCxnSpPr>
          <p:nvPr/>
        </p:nvCxnSpPr>
        <p:spPr>
          <a:xfrm flipH="1" flipV="1">
            <a:off x="10313235" y="267056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08DB0F-FF1C-A542-D0B9-B08621E23CFF}"/>
              </a:ext>
            </a:extLst>
          </p:cNvPr>
          <p:cNvSpPr txBox="1"/>
          <p:nvPr/>
        </p:nvSpPr>
        <p:spPr>
          <a:xfrm>
            <a:off x="9668108" y="2168203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BLOOM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54C765-EB56-BA11-DAEA-56B28FA8E854}"/>
              </a:ext>
            </a:extLst>
          </p:cNvPr>
          <p:cNvCxnSpPr>
            <a:cxnSpLocks/>
          </p:cNvCxnSpPr>
          <p:nvPr/>
        </p:nvCxnSpPr>
        <p:spPr>
          <a:xfrm flipV="1">
            <a:off x="9380703" y="3307352"/>
            <a:ext cx="8913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E260D6-90B2-F1A4-50DF-F4FA15A40BEA}"/>
              </a:ext>
            </a:extLst>
          </p:cNvPr>
          <p:cNvSpPr txBox="1"/>
          <p:nvPr/>
        </p:nvSpPr>
        <p:spPr>
          <a:xfrm>
            <a:off x="8942826" y="2786053"/>
            <a:ext cx="89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PaLM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8812DC-50BC-C789-004F-73C6DF8A1D83}"/>
              </a:ext>
            </a:extLst>
          </p:cNvPr>
          <p:cNvCxnSpPr>
            <a:cxnSpLocks/>
          </p:cNvCxnSpPr>
          <p:nvPr/>
        </p:nvCxnSpPr>
        <p:spPr>
          <a:xfrm flipV="1">
            <a:off x="10019536" y="38360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D0EEE2-846F-5A38-0961-D123E9C145C4}"/>
              </a:ext>
            </a:extLst>
          </p:cNvPr>
          <p:cNvSpPr txBox="1"/>
          <p:nvPr/>
        </p:nvSpPr>
        <p:spPr>
          <a:xfrm>
            <a:off x="9308989" y="3314373"/>
            <a:ext cx="142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OPT-175B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8D5DB3-B0E0-1396-63BD-0DEF7C473E06}"/>
              </a:ext>
            </a:extLst>
          </p:cNvPr>
          <p:cNvCxnSpPr>
            <a:cxnSpLocks/>
          </p:cNvCxnSpPr>
          <p:nvPr/>
        </p:nvCxnSpPr>
        <p:spPr>
          <a:xfrm flipV="1">
            <a:off x="10754512" y="3320611"/>
            <a:ext cx="8914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296009-ACCB-9225-F38F-DB9242B9F7DF}"/>
              </a:ext>
            </a:extLst>
          </p:cNvPr>
          <p:cNvSpPr txBox="1"/>
          <p:nvPr/>
        </p:nvSpPr>
        <p:spPr>
          <a:xfrm>
            <a:off x="10247138" y="2858946"/>
            <a:ext cx="12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7E5EE-D237-96B8-0726-55A0C6934F66}"/>
              </a:ext>
            </a:extLst>
          </p:cNvPr>
          <p:cNvSpPr txBox="1"/>
          <p:nvPr/>
        </p:nvSpPr>
        <p:spPr>
          <a:xfrm>
            <a:off x="10381573" y="512560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4F085D-640F-66AC-FCC5-82E34452928C}"/>
              </a:ext>
            </a:extLst>
          </p:cNvPr>
          <p:cNvCxnSpPr>
            <a:cxnSpLocks/>
          </p:cNvCxnSpPr>
          <p:nvPr/>
        </p:nvCxnSpPr>
        <p:spPr>
          <a:xfrm flipV="1">
            <a:off x="10894089" y="4914804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D7B54A3-B388-74EE-6929-517C5F32D394}"/>
              </a:ext>
            </a:extLst>
          </p:cNvPr>
          <p:cNvCxnSpPr>
            <a:cxnSpLocks/>
          </p:cNvCxnSpPr>
          <p:nvPr/>
        </p:nvCxnSpPr>
        <p:spPr>
          <a:xfrm flipV="1">
            <a:off x="11187936" y="38868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054843E-C7B9-35AA-6ADD-B6C68A010855}"/>
              </a:ext>
            </a:extLst>
          </p:cNvPr>
          <p:cNvSpPr txBox="1"/>
          <p:nvPr/>
        </p:nvSpPr>
        <p:spPr>
          <a:xfrm>
            <a:off x="10700092" y="3339773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LLaMA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D388D26-EC4C-F184-7F48-2C389659B45F}"/>
              </a:ext>
            </a:extLst>
          </p:cNvPr>
          <p:cNvCxnSpPr>
            <a:cxnSpLocks/>
          </p:cNvCxnSpPr>
          <p:nvPr/>
        </p:nvCxnSpPr>
        <p:spPr>
          <a:xfrm flipH="1" flipV="1">
            <a:off x="11484965" y="264308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6A138E2-3BBA-F59B-FB17-46701AFFE235}"/>
              </a:ext>
            </a:extLst>
          </p:cNvPr>
          <p:cNvSpPr txBox="1"/>
          <p:nvPr/>
        </p:nvSpPr>
        <p:spPr>
          <a:xfrm>
            <a:off x="10902964" y="2140723"/>
            <a:ext cx="1042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Alpaca</a:t>
            </a:r>
          </a:p>
        </p:txBody>
      </p:sp>
    </p:spTree>
    <p:extLst>
      <p:ext uri="{BB962C8B-B14F-4D97-AF65-F5344CB8AC3E}">
        <p14:creationId xmlns:p14="http://schemas.microsoft.com/office/powerpoint/2010/main" val="10494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C40CD-FC2D-8798-7E5D-8D31A8A150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584" y="928886"/>
            <a:ext cx="8278832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3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1906347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1CBF8-79F9-6D68-22FB-489BE9A3E2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2324" y="928886"/>
            <a:ext cx="8307351" cy="55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73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F00CC-6967-6B5F-6EA4-E7B8CCA7F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05" y="1186112"/>
            <a:ext cx="8232547" cy="50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183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AB134D-92D1-60DD-4428-148FD7F23B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979" y="818104"/>
            <a:ext cx="8083182" cy="566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89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1F840-7364-D8B3-5D79-C02FC362E1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064" y="953286"/>
            <a:ext cx="7030830" cy="552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79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/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Gen AI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31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https://lifearchitect.ai/gpt-3/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ChatGPT</a:t>
            </a:r>
            <a:r>
              <a:rPr lang="en-US" dirty="0"/>
              <a:t> and GPT-3 Family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InstructGPT</a:t>
            </a:r>
            <a:r>
              <a:rPr lang="en-US" sz="3600" dirty="0"/>
              <a:t>, GPT-3.5, </a:t>
            </a:r>
            <a:r>
              <a:rPr lang="en-US" sz="3600" dirty="0" err="1"/>
              <a:t>ChatGPT</a:t>
            </a:r>
            <a:r>
              <a:rPr lang="en-US" sz="36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816B2-F558-CBD1-1988-8F8EEB355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6" y="1463964"/>
            <a:ext cx="12057187" cy="48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188A-5FBC-EDD3-401B-5135AC41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and Open LLM</a:t>
            </a:r>
            <a:br>
              <a:rPr lang="en-US" dirty="0"/>
            </a:br>
            <a:r>
              <a:rPr lang="en-US" sz="4400" dirty="0"/>
              <a:t>GPT-4, </a:t>
            </a:r>
            <a:r>
              <a:rPr lang="en-US" sz="4400" dirty="0" err="1"/>
              <a:t>LLaMA</a:t>
            </a:r>
            <a:r>
              <a:rPr lang="en-US" sz="4400" dirty="0"/>
              <a:t>, Alpaca, Dolly, </a:t>
            </a:r>
            <a:r>
              <a:rPr lang="en-US" sz="4400" dirty="0" err="1"/>
              <a:t>Cerebras</a:t>
            </a:r>
            <a:r>
              <a:rPr lang="en-US" sz="4400" dirty="0"/>
              <a:t>-GPT, GPT4All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CB44E-24BD-D5CC-F914-6CAF18402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OpenAI</a:t>
            </a:r>
            <a:r>
              <a:rPr lang="en-US" dirty="0"/>
              <a:t> GPT-4</a:t>
            </a:r>
          </a:p>
          <a:p>
            <a:r>
              <a:rPr lang="en-US" dirty="0" err="1"/>
              <a:t>Deepmind</a:t>
            </a:r>
            <a:r>
              <a:rPr lang="en-US" dirty="0"/>
              <a:t> Chinchilla</a:t>
            </a:r>
          </a:p>
          <a:p>
            <a:r>
              <a:rPr lang="en-US" dirty="0"/>
              <a:t>Meta OPT (</a:t>
            </a:r>
            <a:r>
              <a:rPr lang="en-US" dirty="0" err="1"/>
              <a:t>LLaMA</a:t>
            </a:r>
            <a:r>
              <a:rPr lang="en-US" dirty="0"/>
              <a:t>)</a:t>
            </a:r>
          </a:p>
          <a:p>
            <a:r>
              <a:rPr lang="en-US" dirty="0"/>
              <a:t>Pythia</a:t>
            </a:r>
          </a:p>
          <a:p>
            <a:r>
              <a:rPr lang="en-US" dirty="0">
                <a:solidFill>
                  <a:srgbClr val="C00000"/>
                </a:solidFill>
              </a:rPr>
              <a:t>Stanford Alpaca</a:t>
            </a:r>
          </a:p>
          <a:p>
            <a:r>
              <a:rPr lang="en-US" dirty="0">
                <a:solidFill>
                  <a:srgbClr val="C00000"/>
                </a:solidFill>
              </a:rPr>
              <a:t>Databricks Dolly</a:t>
            </a:r>
            <a:endParaRPr lang="en-US" b="0" dirty="0">
              <a:solidFill>
                <a:srgbClr val="C00000"/>
              </a:solidFill>
            </a:endParaRPr>
          </a:p>
          <a:p>
            <a:r>
              <a:rPr lang="en-US" dirty="0" err="1">
                <a:solidFill>
                  <a:srgbClr val="C00000"/>
                </a:solidFill>
              </a:rPr>
              <a:t>Cerebras</a:t>
            </a:r>
            <a:r>
              <a:rPr lang="en-US" dirty="0">
                <a:solidFill>
                  <a:srgbClr val="C00000"/>
                </a:solidFill>
              </a:rPr>
              <a:t>-GPT</a:t>
            </a:r>
          </a:p>
          <a:p>
            <a:r>
              <a:rPr lang="en-US" dirty="0">
                <a:solidFill>
                  <a:srgbClr val="C00000"/>
                </a:solidFill>
              </a:rPr>
              <a:t>GPT4All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95971-B4FB-1B4B-7584-F1D2EF14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94470-4E42-E238-369F-6411BF04CDED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https://www.cerebras.net/blog/cerebras-gpt-a-family-of-open-compute-efficient-large-language-models/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90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https://www.cerebras.net/blog/cerebras-gpt-a-family-of-open-compute-efficient-large-language-models/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(LMM)</a:t>
            </a:r>
            <a:br>
              <a:rPr lang="en-US" dirty="0"/>
            </a:br>
            <a:r>
              <a:rPr lang="en-US" dirty="0"/>
              <a:t>Openness and Training Philosophy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B88CC-BCEF-9AF5-D109-56940C83E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00" y="1438816"/>
            <a:ext cx="11971317" cy="49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6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188A-5FBC-EDD3-401B-5135AC41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Stanford Alpaca: </a:t>
            </a:r>
            <a:br>
              <a:rPr lang="en-US" dirty="0"/>
            </a:br>
            <a:r>
              <a:rPr lang="en-US" sz="4000" dirty="0"/>
              <a:t>A Strong, Replicable Instruction-Following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95971-B4FB-1B4B-7584-F1D2EF14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94470-4E42-E238-369F-6411BF04CDED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https://crfm.stanford.edu/2023/03/13/alpaca.html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37F07-BD96-7205-E8C2-C2925153A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98" y="1509995"/>
            <a:ext cx="11677759" cy="5004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D6EAFE-4D5E-3D35-2AF7-98C128A5C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454" y="4601050"/>
            <a:ext cx="3888116" cy="14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38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D74C3-90FD-7EB0-1158-2C979BCA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286000"/>
            <a:ext cx="11222181" cy="4067299"/>
          </a:xfrm>
        </p:spPr>
        <p:txBody>
          <a:bodyPr>
            <a:normAutofit/>
          </a:bodyPr>
          <a:lstStyle/>
          <a:p>
            <a:r>
              <a:rPr lang="en-US" dirty="0"/>
              <a:t>Demo, data and code to train an assistant-style large language model with ~800k GPT-3.5-Turbo Generations based on </a:t>
            </a:r>
            <a:r>
              <a:rPr lang="en-US" dirty="0" err="1"/>
              <a:t>LLaMa</a:t>
            </a:r>
            <a:endParaRPr lang="en-US" dirty="0"/>
          </a:p>
          <a:p>
            <a:r>
              <a:rPr lang="en-US" dirty="0"/>
              <a:t>Reproducibility</a:t>
            </a:r>
          </a:p>
          <a:p>
            <a:pPr lvl="1"/>
            <a:r>
              <a:rPr lang="en-US" sz="3200" dirty="0"/>
              <a:t>Trained LoRa Weights:</a:t>
            </a:r>
          </a:p>
          <a:p>
            <a:pPr lvl="2"/>
            <a:r>
              <a:rPr lang="en-US" sz="3200" dirty="0"/>
              <a:t>gpt4all-lora (four full epochs of training):</a:t>
            </a:r>
          </a:p>
          <a:p>
            <a:pPr lvl="3"/>
            <a:r>
              <a:rPr lang="en-US" sz="3200" dirty="0">
                <a:hlinkClick r:id="rId2"/>
              </a:rPr>
              <a:t>https://huggingface.co/nomic-ai/gpt4all-lora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2051505"/>
          </a:xfrm>
        </p:spPr>
        <p:txBody>
          <a:bodyPr>
            <a:normAutofit fontScale="90000"/>
          </a:bodyPr>
          <a:lstStyle/>
          <a:p>
            <a:r>
              <a:rPr lang="en-US" dirty="0"/>
              <a:t>GPT4All: </a:t>
            </a:r>
            <a:br>
              <a:rPr lang="en-US" dirty="0"/>
            </a:br>
            <a:r>
              <a:rPr lang="en-US" dirty="0"/>
              <a:t>Training an Assistant-style Chatbot with Large Scale Data Distillation from GPT-3.5-Turbo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https://github.com/nomic-ai/gpt4all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578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</a:rPr>
              <a:t>Reinforcement Learning from Human Feedback (RLHF)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0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4000" dirty="0" err="1"/>
              <a:t>ChatGPT</a:t>
            </a:r>
            <a:r>
              <a:rPr lang="en-US" sz="4000" dirty="0"/>
              <a:t>: Optimizing Language Models for Dialogue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A59FB-0B40-6AF7-B0ED-EB961B638F58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4C0D1BF-92E5-CE3A-61E9-1CAA9A0CC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576" y="712853"/>
            <a:ext cx="9854848" cy="58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0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3000" dirty="0"/>
              <a:t>Training language models to follow instructions with human feedback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081C59-A7EC-2E83-B53D-D7E660160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278" y="1086739"/>
            <a:ext cx="9489536" cy="56472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E3DED-29D9-51CC-48BE-A3A538F85B1E}"/>
              </a:ext>
            </a:extLst>
          </p:cNvPr>
          <p:cNvSpPr txBox="1"/>
          <p:nvPr/>
        </p:nvSpPr>
        <p:spPr>
          <a:xfrm>
            <a:off x="2527600" y="563956"/>
            <a:ext cx="6102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InstructGPT</a:t>
            </a:r>
            <a:r>
              <a:rPr lang="en-US" sz="3200" b="1" dirty="0">
                <a:solidFill>
                  <a:srgbClr val="C00000"/>
                </a:solidFill>
              </a:rPr>
              <a:t> and GPT 3.5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7E2E8-FC1B-43C6-19BE-EBCC62AB7A04}"/>
              </a:ext>
            </a:extLst>
          </p:cNvPr>
          <p:cNvSpPr txBox="1"/>
          <p:nvPr/>
        </p:nvSpPr>
        <p:spPr>
          <a:xfrm>
            <a:off x="735795" y="6611779"/>
            <a:ext cx="10908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Ouyang, L., Wu, J., Jiang, X., Almeida, D., Wainwright, C. L., Mishkin, P., ... &amp; Lowe, R. (2022). Training language models to follow instructions with human feedback.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arXiv:2203.02155.</a:t>
            </a:r>
          </a:p>
        </p:txBody>
      </p:sp>
    </p:spTree>
    <p:extLst>
      <p:ext uri="{BB962C8B-B14F-4D97-AF65-F5344CB8AC3E}">
        <p14:creationId xmlns:p14="http://schemas.microsoft.com/office/powerpoint/2010/main" val="37089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Reinforcement Learning from Human Feedback (RLHF)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97C14-267C-0D1F-56C5-E73B28FCC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Pretraining</a:t>
            </a:r>
            <a:r>
              <a:rPr lang="en-US" sz="4000" dirty="0"/>
              <a:t> a </a:t>
            </a:r>
            <a:r>
              <a:rPr lang="en-US" sz="4000" dirty="0">
                <a:solidFill>
                  <a:srgbClr val="FF0000"/>
                </a:solidFill>
              </a:rPr>
              <a:t>Language Model (LM)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Gathering Data and Training a </a:t>
            </a:r>
            <a:r>
              <a:rPr lang="en-US" sz="4000" dirty="0">
                <a:solidFill>
                  <a:srgbClr val="FF0000"/>
                </a:solidFill>
              </a:rPr>
              <a:t>Reward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Fine-tuning</a:t>
            </a:r>
            <a:r>
              <a:rPr lang="en-US" sz="4000" dirty="0"/>
              <a:t> the LM with </a:t>
            </a:r>
            <a:r>
              <a:rPr lang="en-US" sz="4000" dirty="0">
                <a:solidFill>
                  <a:srgbClr val="FF0000"/>
                </a:solidFill>
              </a:rPr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065480-F5DA-6CFF-B412-97C0FAAC7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84" b="3437"/>
          <a:stretch/>
        </p:blipFill>
        <p:spPr>
          <a:xfrm>
            <a:off x="3982001" y="908441"/>
            <a:ext cx="7931930" cy="51960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9550-3B82-03DA-72A6-554B9944229F}"/>
              </a:ext>
            </a:extLst>
          </p:cNvPr>
          <p:cNvSpPr txBox="1">
            <a:spLocks/>
          </p:cNvSpPr>
          <p:nvPr/>
        </p:nvSpPr>
        <p:spPr>
          <a:xfrm>
            <a:off x="69443" y="245676"/>
            <a:ext cx="4006613" cy="5988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1. Pretraining</a:t>
            </a:r>
            <a:r>
              <a:rPr lang="en-US" sz="3600" dirty="0"/>
              <a:t> a </a:t>
            </a:r>
            <a:r>
              <a:rPr lang="en-US" sz="3600" dirty="0">
                <a:solidFill>
                  <a:srgbClr val="FF0000"/>
                </a:solidFill>
              </a:rPr>
              <a:t>Language Model (LM)</a:t>
            </a:r>
          </a:p>
        </p:txBody>
      </p:sp>
    </p:spTree>
    <p:extLst>
      <p:ext uri="{BB962C8B-B14F-4D97-AF65-F5344CB8AC3E}">
        <p14:creationId xmlns:p14="http://schemas.microsoft.com/office/powerpoint/2010/main" val="14009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A1DEC-4783-B3DC-5E1C-F38E9F19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6" y="2862470"/>
            <a:ext cx="11663307" cy="31183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A3DC31-5293-EECE-05C8-82D2679C2CC8}"/>
              </a:ext>
            </a:extLst>
          </p:cNvPr>
          <p:cNvSpPr txBox="1">
            <a:spLocks/>
          </p:cNvSpPr>
          <p:nvPr/>
        </p:nvSpPr>
        <p:spPr>
          <a:xfrm>
            <a:off x="466234" y="75979"/>
            <a:ext cx="11222181" cy="247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  <a:p>
            <a:r>
              <a:rPr lang="en-US" dirty="0"/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29233448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F99424-3866-5804-6570-B0F90B8A3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53" b="6629"/>
          <a:stretch/>
        </p:blipFill>
        <p:spPr>
          <a:xfrm>
            <a:off x="3285641" y="500105"/>
            <a:ext cx="8906360" cy="59208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01EF5D-7540-EE86-FC78-FF6D41FF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2. </a:t>
            </a:r>
            <a:r>
              <a:rPr lang="en-US" sz="3600" dirty="0"/>
              <a:t>Gathering Data and </a:t>
            </a:r>
            <a:br>
              <a:rPr lang="en-US" sz="3600" dirty="0"/>
            </a:br>
            <a:r>
              <a:rPr lang="en-US" sz="3600" dirty="0"/>
              <a:t>Training a 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Reward Model</a:t>
            </a:r>
          </a:p>
        </p:txBody>
      </p:sp>
    </p:spTree>
    <p:extLst>
      <p:ext uri="{BB962C8B-B14F-4D97-AF65-F5344CB8AC3E}">
        <p14:creationId xmlns:p14="http://schemas.microsoft.com/office/powerpoint/2010/main" val="37458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3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3. Fine-tuning </a:t>
            </a:r>
            <a:r>
              <a:rPr lang="en-US" sz="3600" dirty="0"/>
              <a:t>the LM with </a:t>
            </a:r>
            <a:r>
              <a:rPr lang="en-US" sz="3600" dirty="0">
                <a:solidFill>
                  <a:srgbClr val="FF0000"/>
                </a:solidFill>
              </a:rPr>
              <a:t>Reinforcement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53AF7-FAC6-D9E0-31FA-2343AFF2C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7" b="3247"/>
          <a:stretch/>
        </p:blipFill>
        <p:spPr>
          <a:xfrm>
            <a:off x="4139531" y="520595"/>
            <a:ext cx="7671093" cy="5988807"/>
          </a:xfrm>
        </p:spPr>
      </p:pic>
    </p:spTree>
    <p:extLst>
      <p:ext uri="{BB962C8B-B14F-4D97-AF65-F5344CB8AC3E}">
        <p14:creationId xmlns:p14="http://schemas.microsoft.com/office/powerpoint/2010/main" val="230765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588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 Models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8234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Gozalo-Brizuela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Roberto, and Eduardo C. Garrido-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Merchan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is not all you need. A State of the Art Review of large Generative AI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arXiv:2301.04655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BF010-6004-8E0B-5D8D-F6CDC81B90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17" y="769294"/>
            <a:ext cx="7599767" cy="5854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F1097B-E369-1B88-BB1F-E0B28973CF2A}"/>
              </a:ext>
            </a:extLst>
          </p:cNvPr>
          <p:cNvSpPr txBox="1"/>
          <p:nvPr/>
        </p:nvSpPr>
        <p:spPr>
          <a:xfrm>
            <a:off x="8698612" y="1709309"/>
            <a:ext cx="3255508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ChatGPT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 not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631B4-5C5B-DB66-5B68-50FBE100D8C8}"/>
              </a:ext>
            </a:extLst>
          </p:cNvPr>
          <p:cNvSpPr txBox="1"/>
          <p:nvPr/>
        </p:nvSpPr>
        <p:spPr>
          <a:xfrm>
            <a:off x="8698612" y="4336139"/>
            <a:ext cx="3255508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Attention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</p:spTree>
    <p:extLst>
      <p:ext uri="{BB962C8B-B14F-4D97-AF65-F5344CB8AC3E}">
        <p14:creationId xmlns:p14="http://schemas.microsoft.com/office/powerpoint/2010/main" val="9926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872" y="1033669"/>
            <a:ext cx="11796256" cy="53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8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571498"/>
            <a:ext cx="11756671" cy="45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6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888437"/>
            <a:ext cx="11756671" cy="40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6"/>
            <a:ext cx="11222181" cy="1307709"/>
          </a:xfrm>
        </p:spPr>
        <p:txBody>
          <a:bodyPr>
            <a:normAutofit fontScale="90000"/>
          </a:bodyPr>
          <a:lstStyle/>
          <a:p>
            <a:r>
              <a:rPr lang="en-US" dirty="0"/>
              <a:t>DALL·E 2</a:t>
            </a:r>
            <a:br>
              <a:rPr lang="en-US" dirty="0"/>
            </a:br>
            <a:r>
              <a:rPr lang="en-US" sz="2700" b="0" dirty="0"/>
              <a:t>Create original, realistic images and art from a text description. </a:t>
            </a:r>
            <a:br>
              <a:rPr lang="en-US" sz="2700" b="0" dirty="0"/>
            </a:br>
            <a:r>
              <a:rPr lang="en-US" sz="2700" b="0" dirty="0"/>
              <a:t>It can combine concepts, attributes, and styles.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7232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https://openai.com/dall-e-2/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37F8C-B0BC-77DD-DD2B-365FE8DE18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166" y="1440438"/>
            <a:ext cx="8570626" cy="511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51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8" y="56101"/>
            <a:ext cx="11775939" cy="1037203"/>
          </a:xfrm>
        </p:spPr>
        <p:txBody>
          <a:bodyPr>
            <a:normAutofit/>
          </a:bodyPr>
          <a:lstStyle/>
          <a:p>
            <a:r>
              <a:rPr lang="en-US" dirty="0"/>
              <a:t>The Model Structure of DALL-E-2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1F62C-748C-6495-A394-DC43F5336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6" y="1606984"/>
            <a:ext cx="11235827" cy="4794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1D247-BC64-18FE-B967-0DAA8B39544C}"/>
              </a:ext>
            </a:extLst>
          </p:cNvPr>
          <p:cNvSpPr txBox="1"/>
          <p:nvPr/>
        </p:nvSpPr>
        <p:spPr>
          <a:xfrm>
            <a:off x="534390" y="1526040"/>
            <a:ext cx="3918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CLIP Pre-training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4B87A-5700-78CC-682E-B2060AB82DCB}"/>
              </a:ext>
            </a:extLst>
          </p:cNvPr>
          <p:cNvSpPr txBox="1"/>
          <p:nvPr/>
        </p:nvSpPr>
        <p:spPr>
          <a:xfrm>
            <a:off x="478086" y="5637552"/>
            <a:ext cx="39746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33199378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https://huggingface.co/spaces/stabilityai/stable-diffusion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78147-DE36-C043-1D08-02DD89F6D2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767" y="758167"/>
            <a:ext cx="8617424" cy="57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54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36518486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</a:t>
            </a:r>
            <a:r>
              <a:rPr lang="en-US" dirty="0" err="1"/>
              <a:t>Colab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https://github.com/woctezuma/stable-diffusion-colab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7F582-EE2A-0807-6242-54F148398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859041"/>
            <a:ext cx="11271763" cy="5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812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Reimagine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https://clipdrop.co/stable-diffusion-reimagine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9D3BAA-C4D5-E982-A16C-07D0EBD7B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99" y="757117"/>
            <a:ext cx="9309001" cy="57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50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Lexica Art: Search Stable Diffusion images and prompts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https://lexica.art/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D22AE-436A-3DD8-59B1-CA3EA840B4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61" y="712162"/>
            <a:ext cx="10296912" cy="57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291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075208-7E5C-A297-FF1B-43EE5D78C5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780" y="796126"/>
            <a:ext cx="8624438" cy="566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469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55F71-BE21-28EC-3ADC-54D59A98C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43" y="740025"/>
            <a:ext cx="9852654" cy="3478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1DFAEF-7BA6-AEF0-E2C9-C2644E456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90" y="4205214"/>
            <a:ext cx="11399909" cy="225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57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C1520-7F33-29EE-1206-3FEDA7104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84" y="844379"/>
            <a:ext cx="10051812" cy="561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217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9F52A-A351-9CF0-0970-EC9A30C47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64" y="821913"/>
            <a:ext cx="10771870" cy="566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906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C1D0A-33A9-2533-8942-282217F0B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05" y="635671"/>
            <a:ext cx="10305188" cy="58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448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44B68E-E115-A33E-1192-BB2AC268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156" y="776157"/>
            <a:ext cx="6066619" cy="5749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2BFD4-477F-368B-CFB8-269B9AF1D651}"/>
              </a:ext>
            </a:extLst>
          </p:cNvPr>
          <p:cNvSpPr txBox="1"/>
          <p:nvPr/>
        </p:nvSpPr>
        <p:spPr>
          <a:xfrm>
            <a:off x="682388" y="985883"/>
            <a:ext cx="36098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Text-guided </a:t>
            </a:r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Face Manipulation</a:t>
            </a:r>
          </a:p>
        </p:txBody>
      </p:sp>
    </p:spTree>
    <p:extLst>
      <p:ext uri="{BB962C8B-B14F-4D97-AF65-F5344CB8AC3E}">
        <p14:creationId xmlns:p14="http://schemas.microsoft.com/office/powerpoint/2010/main" val="6597434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NLG from a Multilingual, </a:t>
            </a:r>
            <a:br>
              <a:rPr lang="en-US" dirty="0"/>
            </a:br>
            <a:r>
              <a:rPr lang="en-US" dirty="0"/>
              <a:t>Multimodal and Multi-task perspective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65A38-D125-7CA7-9330-22DF854F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341898"/>
            <a:ext cx="11345732" cy="51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4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558184"/>
          </a:xfrm>
        </p:spPr>
        <p:txBody>
          <a:bodyPr>
            <a:normAutofit/>
          </a:bodyPr>
          <a:lstStyle/>
          <a:p>
            <a:r>
              <a:rPr lang="en-US" dirty="0"/>
              <a:t>The history of Generative AI </a:t>
            </a:r>
            <a:br>
              <a:rPr lang="en-US" dirty="0"/>
            </a:br>
            <a:r>
              <a:rPr lang="en-US" dirty="0"/>
              <a:t>in CV, NLP and VL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F675-AEEE-F770-691A-840B8CEC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" y="1827684"/>
            <a:ext cx="11905585" cy="4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722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Text-and-Video Dialog Generation Models </a:t>
            </a:r>
            <a:br>
              <a:rPr lang="en-US" dirty="0"/>
            </a:br>
            <a:r>
              <a:rPr lang="en-US" dirty="0"/>
              <a:t>with Hierarchical Attention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5D4C-97C8-66E3-5299-26D75152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8" y="1585857"/>
            <a:ext cx="10876136" cy="4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14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33359547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Multimodal Pipeline </a:t>
            </a:r>
            <a:br>
              <a:rPr lang="en-US" sz="3800" dirty="0"/>
            </a:br>
            <a:r>
              <a:rPr lang="en-US" sz="3200" b="0" dirty="0"/>
              <a:t>that includes three different modalities (Image, Text. Audio)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CB9B4-F92E-140E-F35E-EA60ADDA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20" y="1261230"/>
            <a:ext cx="6679882" cy="51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86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Video and Audio Multimodal Fusion 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A881A-4B39-65AF-3692-E2A1B187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" y="2144151"/>
            <a:ext cx="11881527" cy="31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40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Visual and Textual Representation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0D961-513F-15B0-73B7-1F8C5F32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66" y="1195495"/>
            <a:ext cx="8356265" cy="4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49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7"/>
            <a:ext cx="10447606" cy="918996"/>
          </a:xfrm>
        </p:spPr>
        <p:txBody>
          <a:bodyPr>
            <a:noAutofit/>
          </a:bodyPr>
          <a:lstStyle/>
          <a:p>
            <a:r>
              <a:rPr lang="en-US" dirty="0"/>
              <a:t>Hybrid Multimodal Data Fusion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6A135-8C70-7EC2-5B11-0DA878C5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09" y="928990"/>
            <a:ext cx="5371382" cy="55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5B78B-52EB-8F20-77A2-91F780D4C727}"/>
              </a:ext>
            </a:extLst>
          </p:cNvPr>
          <p:cNvSpPr txBox="1"/>
          <p:nvPr/>
        </p:nvSpPr>
        <p:spPr>
          <a:xfrm>
            <a:off x="1709847" y="1195495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Text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Audio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D8346-BE1B-CE5A-6675-5001F4822096}"/>
              </a:ext>
            </a:extLst>
          </p:cNvPr>
          <p:cNvSpPr txBox="1"/>
          <p:nvPr/>
        </p:nvSpPr>
        <p:spPr>
          <a:xfrm>
            <a:off x="1709847" y="3962758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Text</a:t>
            </a:r>
          </a:p>
          <a:p>
            <a:endParaRPr lang="en-US" sz="2800" b="1" dirty="0"/>
          </a:p>
          <a:p>
            <a:r>
              <a:rPr lang="en-US" sz="2800" b="1" dirty="0"/>
              <a:t>Speech</a:t>
            </a:r>
          </a:p>
          <a:p>
            <a:endParaRPr lang="en-US" sz="2800" b="1" dirty="0"/>
          </a:p>
          <a:p>
            <a:r>
              <a:rPr lang="en-US" sz="28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2003219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926289"/>
          </a:xfrm>
        </p:spPr>
        <p:txBody>
          <a:bodyPr>
            <a:noAutofit/>
          </a:bodyPr>
          <a:lstStyle/>
          <a:p>
            <a:r>
              <a:rPr lang="en-US" dirty="0"/>
              <a:t>Multimodal Transfer Learning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4AEB9-B908-04B1-A05F-2C05DC355C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22" y="954425"/>
            <a:ext cx="5661554" cy="55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505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/>
              <a:t>CLIP: Learning Transferable Visual Models From Natural Language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Chris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Hallacy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Aditya Ramesh, Gabriel Goh,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Sandhini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Agarwal, Girish Sastry et al. (2021) "Learning transferable visual models from natural language supervision." In International Conference on Machine Learning, pp. 8748-8763. PMLR.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EC82E-2738-C10D-C46F-D688D484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2" y="1921083"/>
            <a:ext cx="11776973" cy="42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44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 err="1"/>
              <a:t>ViLT</a:t>
            </a:r>
            <a:r>
              <a:rPr lang="en-US" sz="4400" dirty="0"/>
              <a:t>: Vision-and-Language Transformer Without Convolution or Region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Wonjae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Bokyung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Son,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Ildoo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 (2021).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Vilt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Vision-and-language transformer without convolution or region supervision."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International Conference on Machine Learning, pp. 5583-5594. PMLR.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239B9-2565-58A6-5498-22ECF580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0" y="2240987"/>
            <a:ext cx="11979818" cy="34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85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wav2vec 2.0: </a:t>
            </a:r>
            <a:br>
              <a:rPr lang="en-US" dirty="0"/>
            </a:br>
            <a:r>
              <a:rPr lang="en-US" sz="3300" dirty="0"/>
              <a:t>A framework for self-supervised learning of speech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Baevski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Alexei,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Abdelrahman Mohamed, and Michael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Auli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"wav2vec 2.0: A framework for self-supervised learning of speech representations." Advances in Neural Information Processing Systems 33 (2020): 12449-12460.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160C12-6EF0-BE7B-771E-2E8505018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959" y="1555538"/>
            <a:ext cx="9148333" cy="4708468"/>
          </a:xfrm>
        </p:spPr>
      </p:pic>
    </p:spTree>
    <p:extLst>
      <p:ext uri="{BB962C8B-B14F-4D97-AF65-F5344CB8AC3E}">
        <p14:creationId xmlns:p14="http://schemas.microsoft.com/office/powerpoint/2010/main" val="3777679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764857"/>
          </a:xfrm>
        </p:spPr>
        <p:txBody>
          <a:bodyPr>
            <a:normAutofit/>
          </a:bodyPr>
          <a:lstStyle/>
          <a:p>
            <a:r>
              <a:rPr lang="en-US" dirty="0"/>
              <a:t>Generative AI </a:t>
            </a:r>
            <a:br>
              <a:rPr lang="en-US" dirty="0"/>
            </a:br>
            <a:r>
              <a:rPr lang="en-US" dirty="0"/>
              <a:t>Foundation Models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FE21F-BCF9-326B-9959-AF9A11BA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4" y="1920348"/>
            <a:ext cx="11966009" cy="44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764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5" y="60872"/>
            <a:ext cx="11604170" cy="948389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Whisper: </a:t>
            </a:r>
            <a:br>
              <a:rPr lang="en-US" sz="3300" dirty="0"/>
            </a:br>
            <a:r>
              <a:rPr lang="en-US" sz="3300" dirty="0"/>
              <a:t>Robust Speech Recognition via Large-Scale Weak Supervision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534389" y="6628390"/>
            <a:ext cx="109196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Tao Xu, Greg Brockman, Christine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McLeavey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Robust speech recognition via large-scale weak supervision. Tech. Rep., Technical report,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OpenAI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2022.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D7758-6159-BAFD-E5B4-0B7B594EC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829" y="1023117"/>
            <a:ext cx="7559117" cy="56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343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77116"/>
          </a:xfrm>
        </p:spPr>
        <p:txBody>
          <a:bodyPr>
            <a:normAutofit fontScale="90000"/>
          </a:bodyPr>
          <a:lstStyle/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Text to Speech (TTS)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https://azure.microsoft.com/en-gb/products/cognitive-services/text-to-speech/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BF9B8-17A1-4251-35AA-D66276E3F4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27" y="1310542"/>
            <a:ext cx="10410889" cy="52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488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DD3B-FA6F-F948-B1A9-0C0567BAA6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66" y="995184"/>
            <a:ext cx="11375880" cy="56781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269355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https://huggingface.co/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869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72031"/>
          </a:xfrm>
        </p:spPr>
        <p:txBody>
          <a:bodyPr>
            <a:normAutofit fontScale="90000"/>
          </a:bodyPr>
          <a:lstStyle/>
          <a:p>
            <a:r>
              <a:rPr lang="en-US" dirty="0"/>
              <a:t>BLOOM</a:t>
            </a:r>
            <a:br>
              <a:rPr lang="en-US" dirty="0"/>
            </a:br>
            <a:r>
              <a:rPr lang="en-US" sz="2900" dirty="0" err="1"/>
              <a:t>BigScience</a:t>
            </a:r>
            <a:r>
              <a:rPr lang="en-US" sz="2900" dirty="0"/>
              <a:t> Large Open-science Open-access Multilingual Language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https://huggingface.co/bigscience/bloom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15ACA-4FE4-2F82-32F2-9B58F6FB8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8" y="1192848"/>
            <a:ext cx="11123222" cy="52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10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Whisper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https://huggingface.co/spaces/openai/whisper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CCD813-1904-245A-B249-99712C328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928886"/>
            <a:ext cx="11528240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130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376"/>
            <a:ext cx="117871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Computer vision in the metaverse </a:t>
            </a:r>
            <a:br>
              <a:rPr lang="en-US" dirty="0"/>
            </a:br>
            <a:r>
              <a:rPr lang="en-US" sz="2900" b="0" dirty="0"/>
              <a:t>with scene understanding, object detection, and human action/activity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E1933D-21AD-7764-1BAA-946133DC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802" y="1378816"/>
            <a:ext cx="6960393" cy="5017519"/>
          </a:xfrm>
        </p:spPr>
      </p:pic>
    </p:spTree>
    <p:extLst>
      <p:ext uri="{BB962C8B-B14F-4D97-AF65-F5344CB8AC3E}">
        <p14:creationId xmlns:p14="http://schemas.microsoft.com/office/powerpoint/2010/main" val="36071725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8" y="56101"/>
            <a:ext cx="11775939" cy="1281713"/>
          </a:xfrm>
        </p:spPr>
        <p:txBody>
          <a:bodyPr>
            <a:normAutofit fontScale="90000"/>
          </a:bodyPr>
          <a:lstStyle/>
          <a:p>
            <a:r>
              <a:rPr lang="en-US" dirty="0"/>
              <a:t>DUALENC: A KG-to-Text Generation Model </a:t>
            </a:r>
            <a:br>
              <a:rPr lang="en-US" dirty="0"/>
            </a:br>
            <a:r>
              <a:rPr lang="en-US" dirty="0"/>
              <a:t>KG and Graph via Dual-encoding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E43B3-DB9E-3C51-292F-93ED50605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59" y="1377570"/>
            <a:ext cx="11865819" cy="510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22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9" y="56101"/>
            <a:ext cx="4346806" cy="6345688"/>
          </a:xfrm>
        </p:spPr>
        <p:txBody>
          <a:bodyPr>
            <a:normAutofit/>
          </a:bodyPr>
          <a:lstStyle/>
          <a:p>
            <a:r>
              <a:rPr lang="en-US" dirty="0"/>
              <a:t>Generative AI</a:t>
            </a:r>
            <a:br>
              <a:rPr lang="en-US" dirty="0"/>
            </a:br>
            <a:r>
              <a:rPr lang="en-US" dirty="0"/>
              <a:t>Research Areas, </a:t>
            </a:r>
            <a:br>
              <a:rPr lang="en-US" dirty="0"/>
            </a:br>
            <a:r>
              <a:rPr lang="en-US" dirty="0"/>
              <a:t>Applications and </a:t>
            </a:r>
            <a:br>
              <a:rPr lang="en-US" dirty="0"/>
            </a:br>
            <a:r>
              <a:rPr lang="en-US" dirty="0"/>
              <a:t>Companies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817F3-2DD5-4399-4CDE-2AD01CDD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514" y="396134"/>
            <a:ext cx="7474348" cy="60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723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8" y="56101"/>
            <a:ext cx="11775939" cy="831665"/>
          </a:xfrm>
        </p:spPr>
        <p:txBody>
          <a:bodyPr>
            <a:normAutofit/>
          </a:bodyPr>
          <a:lstStyle/>
          <a:p>
            <a:r>
              <a:rPr lang="en-US" dirty="0"/>
              <a:t>Applications of Generative AI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3E7B7-261B-E276-E440-9F41C2AF9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652" y="887766"/>
            <a:ext cx="8639287" cy="559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760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altLang="zh-TW" dirty="0"/>
              <a:t>Acknowledgments: </a:t>
            </a:r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A9943B-85BA-2E0E-AD5E-E16E306FB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r>
              <a:rPr lang="en-US" altLang="zh-TW" sz="22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112-NTPU_ORDA-F-003</a:t>
            </a:r>
            <a:r>
              <a:rPr lang="zh-TW" altLang="en-US" sz="1800" b="0" dirty="0"/>
              <a:t>，</a:t>
            </a:r>
            <a:r>
              <a:rPr lang="en-US" altLang="zh-TW" sz="1800" b="0" dirty="0"/>
              <a:t>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Research on speech processing, synthesis, recognition, and sentence construction of people with language disabilities. </a:t>
            </a:r>
            <a:r>
              <a:rPr lang="en-US" altLang="zh-TW" sz="2200" b="0" dirty="0">
                <a:solidFill>
                  <a:schemeClr val="accent1"/>
                </a:solidFill>
              </a:rPr>
              <a:t>Multimodal Cross-lingual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112-NTPU_ORDA-F-004,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2023/01/01~2025/12/31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Use deep learning to identify commercially dental implant systems - observational study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USTP-NTPU-TMU, USTP-NTPU-TMU-112-01,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2023/01/01~2023/12/31</a:t>
            </a:r>
            <a:endParaRPr lang="en-US" altLang="zh-TW" sz="18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400" dirty="0">
                <a:solidFill>
                  <a:schemeClr val="accent1"/>
                </a:solidFill>
              </a:rPr>
              <a:t>Metaverse Avatar Automatic Metadata Generation Module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 err="1"/>
              <a:t>FormosaVerse</a:t>
            </a:r>
            <a:r>
              <a:rPr lang="en-US" altLang="zh-TW" sz="1800" b="0" dirty="0"/>
              <a:t> x NTPU, NTPU-111A413E01,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2022/12/01~2023/11/30</a:t>
            </a:r>
            <a:endParaRPr lang="en-US" altLang="zh-TW" sz="18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400" dirty="0"/>
              <a:t>Establishment and Implement of Smart Assistive Technology for Dementia Care and Its Socio-Economic Impacts. </a:t>
            </a:r>
            <a:r>
              <a:rPr lang="en-US" altLang="zh-TW" sz="2400" b="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MOST, 111-2627-M-038-001-, 2022/08/01~2023/07/31 </a:t>
            </a:r>
          </a:p>
          <a:p>
            <a:endParaRPr lang="en-US" sz="24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6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833470"/>
          </a:xfrm>
        </p:spPr>
        <p:txBody>
          <a:bodyPr>
            <a:normAutofit/>
          </a:bodyPr>
          <a:lstStyle/>
          <a:p>
            <a:r>
              <a:rPr lang="en-US" dirty="0"/>
              <a:t>Categories of Vision 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36D6D-9DB9-845E-E9A4-4B79EE8D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0" y="910880"/>
            <a:ext cx="10057657" cy="55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985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908313"/>
            <a:ext cx="11222181" cy="4444987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生成式</a:t>
            </a:r>
            <a:r>
              <a:rPr lang="en-US" altLang="zh-TW" sz="4000" dirty="0"/>
              <a:t> </a:t>
            </a:r>
            <a:r>
              <a:rPr lang="en-US" sz="4000" dirty="0"/>
              <a:t>AI </a:t>
            </a:r>
            <a:r>
              <a:rPr lang="zh-TW" altLang="en-US" sz="4000" dirty="0"/>
              <a:t>的基本概念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介紹</a:t>
            </a:r>
            <a:r>
              <a:rPr lang="en-US" altLang="zh-TW" sz="4000" dirty="0"/>
              <a:t> </a:t>
            </a:r>
            <a:r>
              <a:rPr lang="en-US" sz="4000" dirty="0" err="1"/>
              <a:t>ChatGPT</a:t>
            </a:r>
            <a:r>
              <a:rPr lang="en-US" sz="4000" dirty="0"/>
              <a:t> </a:t>
            </a:r>
            <a:r>
              <a:rPr lang="zh-TW" altLang="en-US" sz="4000" dirty="0"/>
              <a:t>的基本原理和功能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人類回饋強化學習</a:t>
            </a:r>
            <a:r>
              <a:rPr lang="en-US" altLang="zh-TW" sz="4000" dirty="0"/>
              <a:t> </a:t>
            </a:r>
            <a:br>
              <a:rPr lang="en-US" altLang="zh-TW" sz="4000" dirty="0"/>
            </a:br>
            <a:r>
              <a:rPr lang="en-US" sz="3600" dirty="0"/>
              <a:t>Reinforcement Learning from Human Feedback (RLHF)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生成式</a:t>
            </a:r>
            <a:r>
              <a:rPr lang="en-US" altLang="zh-TW" sz="4000" dirty="0"/>
              <a:t> </a:t>
            </a:r>
            <a:r>
              <a:rPr lang="en-US" sz="4000" dirty="0"/>
              <a:t>AI (Gen AI) </a:t>
            </a:r>
            <a:r>
              <a:rPr lang="zh-TW" altLang="en-US" sz="4000" dirty="0"/>
              <a:t>與牠們的產地：</a:t>
            </a:r>
            <a:br>
              <a:rPr lang="en-US" altLang="zh-TW" sz="4000" dirty="0"/>
            </a:br>
            <a:r>
              <a:rPr lang="zh-TW" altLang="en-US" sz="4000" dirty="0"/>
              <a:t>文字、圖像、影音眾多應用</a:t>
            </a:r>
            <a:endParaRPr lang="en-US" sz="3600" dirty="0"/>
          </a:p>
          <a:p>
            <a:pPr marL="320040" indent="-320040">
              <a:spcAft>
                <a:spcPts val="600"/>
              </a:spcAft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E11AD-9B59-88D5-ABD4-5631E6B211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4DFC56-D840-90F3-405F-D5E8C63CF9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367F0-4E15-F2CF-C937-F23CF43CF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70" y="508035"/>
            <a:ext cx="1477017" cy="347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29D90A-9F5D-FA47-6D9F-A7047527A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79" y="146784"/>
            <a:ext cx="1541464" cy="295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7F735C-9648-73AC-CEF2-9DF6E1D47A96}"/>
              </a:ext>
            </a:extLst>
          </p:cNvPr>
          <p:cNvSpPr txBox="1"/>
          <p:nvPr/>
        </p:nvSpPr>
        <p:spPr>
          <a:xfrm>
            <a:off x="1600199" y="166636"/>
            <a:ext cx="933225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ChatGPT來了怎麼辦？生成式AI帶來行銷那些改變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？</a:t>
            </a:r>
          </a:p>
          <a:p>
            <a:pPr algn="ctr">
              <a:spcBef>
                <a:spcPts val="1200"/>
              </a:spcBef>
            </a:pPr>
            <a:r>
              <a:rPr 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Part 1：</a:t>
            </a:r>
            <a:r>
              <a:rPr lang="zh-TW" alt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生成式</a:t>
            </a:r>
            <a:r>
              <a:rPr 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概述</a:t>
            </a:r>
            <a:endParaRPr lang="en-US" sz="6000" b="1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179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85863"/>
            <a:ext cx="11672156" cy="2309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Generative AI and </a:t>
            </a:r>
            <a:r>
              <a:rPr lang="en-US" altLang="zh-TW" sz="7200" dirty="0" err="1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ChatGPT</a:t>
            </a:r>
            <a:endParaRPr lang="en-US" altLang="zh-TW" sz="7200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2023-03-30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9BD43E-96E1-A287-4029-3E4B90BAFAF3}"/>
              </a:ext>
            </a:extLst>
          </p:cNvPr>
          <p:cNvSpPr txBox="1"/>
          <p:nvPr/>
        </p:nvSpPr>
        <p:spPr>
          <a:xfrm>
            <a:off x="2581243" y="3657080"/>
            <a:ext cx="773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2023.03.30 (Thu) 14:05-15:10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1st Floor, Building C, No. 287, Section 3, Chengde Road, Datong District, Taipei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Taipei Shift Share Course, KPN</a:t>
            </a:r>
          </a:p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15"/>
              </a:rPr>
              <a:t>https://www.accupass.com/event/2303060630401405524240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8A01B9-BC37-916D-042D-5FABA880FEE0}"/>
              </a:ext>
            </a:extLst>
          </p:cNvPr>
          <p:cNvSpPr txBox="1"/>
          <p:nvPr/>
        </p:nvSpPr>
        <p:spPr>
          <a:xfrm>
            <a:off x="1600199" y="166636"/>
            <a:ext cx="93322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ChatGPT來了怎麼辦？生成式AI帶來行銷那些改變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？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Part 1：</a:t>
            </a:r>
            <a:r>
              <a:rPr lang="zh-TW" alt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生成式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概述</a:t>
            </a:r>
            <a:endParaRPr lang="en-US" sz="2800" b="1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9459E9-89D9-99EB-EC23-A51F024CE7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070" y="508035"/>
            <a:ext cx="1477017" cy="3475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C03C77-393F-7940-1605-587E37AFF8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779" y="146784"/>
            <a:ext cx="1541464" cy="295779"/>
          </a:xfrm>
          <a:prstGeom prst="rect">
            <a:avLst/>
          </a:prstGeom>
        </p:spPr>
      </p:pic>
      <p:sp>
        <p:nvSpPr>
          <p:cNvPr id="3" name="圓角矩形 30">
            <a:extLst>
              <a:ext uri="{FF2B5EF4-FFF2-40B4-BE49-F238E27FC236}">
                <a16:creationId xmlns:a16="http://schemas.microsoft.com/office/drawing/2014/main" id="{9EF0613D-C34C-D174-81FE-414514230470}"/>
              </a:ext>
            </a:extLst>
          </p:cNvPr>
          <p:cNvSpPr/>
          <p:nvPr/>
        </p:nvSpPr>
        <p:spPr>
          <a:xfrm>
            <a:off x="4212355" y="1402098"/>
            <a:ext cx="3767289" cy="842250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1869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71538"/>
            <a:ext cx="11222181" cy="58513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Yihan Cao, </a:t>
            </a:r>
            <a:r>
              <a:rPr lang="en-US" sz="1400" b="0" dirty="0" err="1"/>
              <a:t>Siyu</a:t>
            </a:r>
            <a:r>
              <a:rPr lang="en-US" sz="1400" b="0" dirty="0"/>
              <a:t> Li, </a:t>
            </a:r>
            <a:r>
              <a:rPr lang="en-US" sz="1400" b="0" dirty="0" err="1"/>
              <a:t>Yixin</a:t>
            </a:r>
            <a:r>
              <a:rPr lang="en-US" sz="1400" b="0" dirty="0"/>
              <a:t> Liu, </a:t>
            </a:r>
            <a:r>
              <a:rPr lang="en-US" sz="1400" b="0" dirty="0" err="1"/>
              <a:t>Zhiling</a:t>
            </a:r>
            <a:r>
              <a:rPr lang="en-US" sz="1400" b="0" dirty="0"/>
              <a:t> Yan, Yutong Dai, Philip S. Yu, and </a:t>
            </a:r>
            <a:r>
              <a:rPr lang="en-US" sz="1400" b="0" dirty="0" err="1"/>
              <a:t>Lichao</a:t>
            </a:r>
            <a:r>
              <a:rPr lang="en-US" sz="1400" b="0" dirty="0"/>
              <a:t> Sun (2023). "A Comprehensive Survey of AI-Generated Content (AIGC): A History of Generative AI from GAN to </a:t>
            </a:r>
            <a:r>
              <a:rPr lang="en-US" sz="1400" b="0" dirty="0" err="1"/>
              <a:t>ChatGPT</a:t>
            </a:r>
            <a:r>
              <a:rPr lang="en-US" sz="1400" b="0" dirty="0"/>
              <a:t>."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arXiv:2303.04226.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Stuart Russell and Peter Norvig (2020), Artificial Intelligence: A Modern Approach, 4th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Thorsten </a:t>
            </a:r>
            <a:r>
              <a:rPr lang="en-US" sz="1400" b="0" dirty="0" err="1"/>
              <a:t>Schoormann</a:t>
            </a:r>
            <a:r>
              <a:rPr lang="en-US" sz="1400" b="0" dirty="0"/>
              <a:t>, </a:t>
            </a:r>
            <a:r>
              <a:rPr lang="en-US" sz="1400" b="0" dirty="0" err="1"/>
              <a:t>Gero</a:t>
            </a:r>
            <a:r>
              <a:rPr lang="en-US" sz="1400" b="0" dirty="0"/>
              <a:t> Strobel, Frederik </a:t>
            </a:r>
            <a:r>
              <a:rPr lang="en-US" sz="1400" b="0" dirty="0" err="1"/>
              <a:t>Möller</a:t>
            </a:r>
            <a:r>
              <a:rPr lang="en-US" sz="1400" b="0" dirty="0"/>
              <a:t>, Dimitri Petrik, and Patrick </a:t>
            </a:r>
            <a:r>
              <a:rPr lang="en-US" sz="1400" b="0" dirty="0" err="1"/>
              <a:t>Zschech</a:t>
            </a:r>
            <a:r>
              <a:rPr lang="en-US" sz="1400" b="0" dirty="0"/>
              <a:t> (2023). "Artificial Intelligence for Sustainability—A Systematic Review of Information Systems Literature." Communications of the Association for Information Systems 52, no. 1 (2023): 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Junliang</a:t>
            </a:r>
            <a:r>
              <a:rPr lang="en-US" sz="1400" b="0" dirty="0"/>
              <a:t> Wang, </a:t>
            </a:r>
            <a:r>
              <a:rPr lang="en-US" sz="1400" b="0" dirty="0" err="1"/>
              <a:t>Chuqiao</a:t>
            </a:r>
            <a:r>
              <a:rPr lang="en-US" sz="1400" b="0" dirty="0"/>
              <a:t> Xu, </a:t>
            </a:r>
            <a:r>
              <a:rPr lang="en-US" sz="1400" b="0" dirty="0" err="1"/>
              <a:t>Jie</a:t>
            </a:r>
            <a:r>
              <a:rPr lang="en-US" sz="1400" b="0" dirty="0"/>
              <a:t> Zhang, and Ray Zhong (2022). "Big data analytics for intelligent manufacturing systems: A review." Journal of Manufacturing Systems 62 (2022): 738-752.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Longbing</a:t>
            </a:r>
            <a:r>
              <a:rPr lang="en-US" sz="1400" b="0" dirty="0"/>
              <a:t> Cao (2022). "Decentralized ai: Edge intelligence and smart blockchain, metaverse, web3, and </a:t>
            </a:r>
            <a:r>
              <a:rPr lang="en-US" sz="1400" b="0" dirty="0" err="1"/>
              <a:t>desci</a:t>
            </a:r>
            <a:r>
              <a:rPr lang="en-US" sz="140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Qinglin Yang, </a:t>
            </a:r>
            <a:r>
              <a:rPr lang="en-US" sz="1400" b="0" dirty="0" err="1"/>
              <a:t>Yetong</a:t>
            </a:r>
            <a:r>
              <a:rPr lang="en-US" sz="1400" b="0" dirty="0"/>
              <a:t> Zhao, Huawei Huang, </a:t>
            </a:r>
            <a:r>
              <a:rPr lang="en-US" sz="1400" b="0" dirty="0" err="1"/>
              <a:t>Zehui</a:t>
            </a:r>
            <a:r>
              <a:rPr lang="en-US" sz="1400" b="0" dirty="0"/>
              <a:t> </a:t>
            </a:r>
            <a:r>
              <a:rPr lang="en-US" sz="1400" b="0" dirty="0" err="1"/>
              <a:t>Xiong</a:t>
            </a:r>
            <a:r>
              <a:rPr lang="en-US" sz="1400" b="0" dirty="0"/>
              <a:t>, </a:t>
            </a:r>
            <a:r>
              <a:rPr lang="en-US" sz="1400" b="0" dirty="0" err="1"/>
              <a:t>Jiawen</a:t>
            </a:r>
            <a:r>
              <a:rPr lang="en-US" sz="1400" b="0" dirty="0"/>
              <a:t> Kang, and </a:t>
            </a:r>
            <a:r>
              <a:rPr lang="en-US" sz="1400" b="0" dirty="0" err="1"/>
              <a:t>Zibin</a:t>
            </a:r>
            <a:r>
              <a:rPr lang="en-US" sz="140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Russell Belk, Mariam Humayun, and Myriam </a:t>
            </a:r>
            <a:r>
              <a:rPr lang="en-US" sz="1400" b="0" dirty="0" err="1"/>
              <a:t>Brouard</a:t>
            </a:r>
            <a:r>
              <a:rPr lang="en-US" sz="1400" b="0" dirty="0"/>
              <a:t> (2022). "Money, possessions, and ownership in the Metaverse: NFTs, cryptocurrencies, Web3 and Wild Markets." Journal of Business Research 153: 198-205.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Thien</a:t>
            </a:r>
            <a:r>
              <a:rPr lang="en-US" sz="1400" b="0" dirty="0"/>
              <a:t> Huynh-The, Quoc-Viet Pham, Xuan-Qui Pham, Thanh </a:t>
            </a:r>
            <a:r>
              <a:rPr lang="en-US" sz="1400" b="0" dirty="0" err="1"/>
              <a:t>Thi</a:t>
            </a:r>
            <a:r>
              <a:rPr lang="en-US" sz="1400" b="0" dirty="0"/>
              <a:t> Nguyen, Zhu Han, and Dong-</a:t>
            </a:r>
            <a:r>
              <a:rPr lang="en-US" sz="1400" b="0" dirty="0" err="1"/>
              <a:t>Seong</a:t>
            </a:r>
            <a:r>
              <a:rPr lang="en-US" sz="1400" b="0" dirty="0"/>
              <a:t> Kim (2022). "Artificial Intelligence for the Metaverse: A Survey."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arXiv:2202.10336.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Thippa</a:t>
            </a:r>
            <a:r>
              <a:rPr lang="en-US" sz="1400" b="0" dirty="0"/>
              <a:t> Reddy </a:t>
            </a:r>
            <a:r>
              <a:rPr lang="en-US" sz="1400" b="0" dirty="0" err="1"/>
              <a:t>Gadekallu</a:t>
            </a:r>
            <a:r>
              <a:rPr lang="en-US" sz="1400" b="0" dirty="0"/>
              <a:t>, </a:t>
            </a:r>
            <a:r>
              <a:rPr lang="en-US" sz="1400" b="0" dirty="0" err="1"/>
              <a:t>Thien</a:t>
            </a:r>
            <a:r>
              <a:rPr lang="en-US" sz="1400" b="0" dirty="0"/>
              <a:t> Huynh-The, </a:t>
            </a:r>
            <a:r>
              <a:rPr lang="en-US" sz="1400" b="0" dirty="0" err="1"/>
              <a:t>Weizheng</a:t>
            </a:r>
            <a:r>
              <a:rPr lang="en-US" sz="1400" b="0" dirty="0"/>
              <a:t> Wang, Gokul </a:t>
            </a:r>
            <a:r>
              <a:rPr lang="en-US" sz="1400" b="0" dirty="0" err="1"/>
              <a:t>Yenduri</a:t>
            </a:r>
            <a:r>
              <a:rPr lang="en-US" sz="1400" b="0" dirty="0"/>
              <a:t>, </a:t>
            </a:r>
            <a:r>
              <a:rPr lang="en-US" sz="1400" b="0" dirty="0" err="1"/>
              <a:t>Pasika</a:t>
            </a:r>
            <a:r>
              <a:rPr lang="en-US" sz="1400" b="0" dirty="0"/>
              <a:t> </a:t>
            </a:r>
            <a:r>
              <a:rPr lang="en-US" sz="1400" b="0" dirty="0" err="1"/>
              <a:t>Ranaweera</a:t>
            </a:r>
            <a:r>
              <a:rPr lang="en-US" sz="1400" b="0" dirty="0"/>
              <a:t>, Quoc-Viet Pham, Daniel </a:t>
            </a:r>
            <a:r>
              <a:rPr lang="en-US" sz="1400" b="0" dirty="0" err="1"/>
              <a:t>Benevides</a:t>
            </a:r>
            <a:r>
              <a:rPr lang="en-US" sz="1400" b="0" dirty="0"/>
              <a:t> da Costa, and </a:t>
            </a:r>
            <a:r>
              <a:rPr lang="en-US" sz="1400" b="0" dirty="0" err="1"/>
              <a:t>Madhusanka</a:t>
            </a:r>
            <a:r>
              <a:rPr lang="en-US" sz="1400" b="0" dirty="0"/>
              <a:t> Liyanage (2022). "Blockchain for the Metaverse: A Review."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arXiv:2203.09738.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Aurélien</a:t>
            </a:r>
            <a:r>
              <a:rPr lang="en-US" sz="1400" b="0" dirty="0"/>
              <a:t> </a:t>
            </a:r>
            <a:r>
              <a:rPr lang="en-US" sz="1400" b="0" dirty="0" err="1"/>
              <a:t>Géron</a:t>
            </a:r>
            <a:r>
              <a:rPr lang="en-US" sz="1400" b="0" dirty="0"/>
              <a:t> (2019), Hands-On Machine Learning with Scikit-Learn, </a:t>
            </a:r>
            <a:r>
              <a:rPr lang="en-US" sz="1400" b="0" dirty="0" err="1"/>
              <a:t>Keras</a:t>
            </a:r>
            <a:r>
              <a:rPr lang="en-US" sz="14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400" b="0" dirty="0"/>
          </a:p>
          <a:p>
            <a:pPr>
              <a:spcAft>
                <a:spcPts val="0"/>
              </a:spcAft>
            </a:pPr>
            <a:endParaRPr lang="en-US" sz="1400" b="0" dirty="0"/>
          </a:p>
          <a:p>
            <a:pPr>
              <a:spcAft>
                <a:spcPts val="0"/>
              </a:spcAft>
            </a:pPr>
            <a:endParaRPr lang="en-US" sz="1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40992</TotalTime>
  <Words>4856</Words>
  <Application>Microsoft Macintosh PowerPoint</Application>
  <PresentationFormat>Widescreen</PresentationFormat>
  <Paragraphs>462</Paragraphs>
  <Slides>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6" baseType="lpstr">
      <vt:lpstr>Arial</vt:lpstr>
      <vt:lpstr>Calibri</vt:lpstr>
      <vt:lpstr>Helvetica Neue LT Std 65 Medium</vt:lpstr>
      <vt:lpstr>Office Theme</vt:lpstr>
      <vt:lpstr>Generative AI and ChatGPT</vt:lpstr>
      <vt:lpstr>Min-Yuh Day, Ph.D.</vt:lpstr>
      <vt:lpstr>PowerPoint Presentation</vt:lpstr>
      <vt:lpstr>Generative AI Gen AI</vt:lpstr>
      <vt:lpstr>PowerPoint Presentation</vt:lpstr>
      <vt:lpstr>Generative AI (Gen AI) AI Generated Content (AIGC)</vt:lpstr>
      <vt:lpstr>The history of Generative AI  in CV, NLP and VL</vt:lpstr>
      <vt:lpstr>Generative AI  Foundation Models </vt:lpstr>
      <vt:lpstr>Categories of Vision Generative Models</vt:lpstr>
      <vt:lpstr>The General Structure of  Generative Vision Language</vt:lpstr>
      <vt:lpstr>Two Types of Vision Language Encoders: Concatenated Encoders and Cross-aligned Encoders</vt:lpstr>
      <vt:lpstr>Two Types of to-language Decoder Models: Jointly-trained Models and Frozen Models</vt:lpstr>
      <vt:lpstr>AI, Big Data, Cloud Computing Evolution of Decision Support, Business Intelligence, and Analytics</vt:lpstr>
      <vt:lpstr>AI, ML, DL</vt:lpstr>
      <vt:lpstr>AI, ML, NN, DL</vt:lpstr>
      <vt:lpstr>AI and Big Data Analytics (BDA)</vt:lpstr>
      <vt:lpstr>Metaverse Development </vt:lpstr>
      <vt:lpstr>AI and Blockchain  Key Enabling Technologies of the Metaverse</vt:lpstr>
      <vt:lpstr>Primary Technical Aspects in the Metaverse AI with ML algorithms and DL architectures  is advancing the user experience in the virtual world</vt:lpstr>
      <vt:lpstr>AI for the Metaverse in the Application Aspects healthcare, manufacturing, smart cities, gaming  E-commerce, human resources, real estate, and DeFi</vt:lpstr>
      <vt:lpstr>Web3: Decentralized Web Internet Evolution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Can machines think?</vt:lpstr>
      <vt:lpstr>ChatGPT Large Language Models (LLM) Foundation Models </vt:lpstr>
      <vt:lpstr>Large Language Models (LLM)  (GPT-3, ChatGPT, PaLM, BLOOM, OPT-175B, LLaMA)</vt:lpstr>
      <vt:lpstr> The Transformers Timeline</vt:lpstr>
      <vt:lpstr>Transformer Models</vt:lpstr>
      <vt:lpstr>OpenAI ChatGPT</vt:lpstr>
      <vt:lpstr>Conversational AI  to deliver contextual and personal experience to users</vt:lpstr>
      <vt:lpstr>OpenAI ChatGPT</vt:lpstr>
      <vt:lpstr>OpenAI ChatGPT</vt:lpstr>
      <vt:lpstr>OpenAI ChatGPT</vt:lpstr>
      <vt:lpstr>OpenAI ChatGPT</vt:lpstr>
      <vt:lpstr>ChatGPT and GPT-3 Family (GPT-3, InstructGPT, GPT-3.5, ChatGPT)</vt:lpstr>
      <vt:lpstr>OpenAI ChatGPT and Open LLM GPT-4, LLaMA, Alpaca, Dolly, Cerebras-GPT, GPT4All</vt:lpstr>
      <vt:lpstr>Large Language Models (LMM) Openness and Training Philosophy</vt:lpstr>
      <vt:lpstr>Stanford Alpaca:  A Strong, Replicable Instruction-Following Model</vt:lpstr>
      <vt:lpstr>GPT4All:  Training an Assistant-style Chatbot with Large Scale Data Distillation from GPT-3.5-Turbo</vt:lpstr>
      <vt:lpstr>Reinforcement Learning from Human Feedback (RLHF)</vt:lpstr>
      <vt:lpstr>ChatGPT: Optimizing Language Models for Dialogue</vt:lpstr>
      <vt:lpstr>Training language models to follow instructions with human feedback</vt:lpstr>
      <vt:lpstr>Reinforcement Learning from Human Feedback (RLHF)</vt:lpstr>
      <vt:lpstr>PowerPoint Presentation</vt:lpstr>
      <vt:lpstr>Reinforcement Learning  from Human Feedback (RLHF)  Step 2. Gathering Data and  Training a  Reward Model</vt:lpstr>
      <vt:lpstr>Reinforcement Learning  from Human Feedback (RLHF)  Step 3. Fine-tuning the LM with Reinforcement Learning </vt:lpstr>
      <vt:lpstr>Generative AI Text, Image, Video, Audio Applications</vt:lpstr>
      <vt:lpstr>Generative AI Models</vt:lpstr>
      <vt:lpstr>Generative AI</vt:lpstr>
      <vt:lpstr>Generative AI</vt:lpstr>
      <vt:lpstr>Generative AI</vt:lpstr>
      <vt:lpstr>DALL·E 2 Create original, realistic images and art from a text description.  It can combine concepts, attributes, and styles.</vt:lpstr>
      <vt:lpstr>The Model Structure of DALL-E-2</vt:lpstr>
      <vt:lpstr>Stable Diffusion</vt:lpstr>
      <vt:lpstr>Stable Diffusion Colab</vt:lpstr>
      <vt:lpstr>Stable Diffusion Reimagine</vt:lpstr>
      <vt:lpstr>Lexica Art: Search Stable Diffusion images and prompts</vt:lpstr>
      <vt:lpstr>AnyFace: Free-style Text-to-Face Synthesis and Manipulation</vt:lpstr>
      <vt:lpstr>AnyFace: Free-style Text-to-Face Synthesis and Manipulation</vt:lpstr>
      <vt:lpstr>AnyFace: Free-style Text-to-Face Synthesis and Manipulation</vt:lpstr>
      <vt:lpstr>AnyFace: Free-style Text-to-Face Synthesis and Manipulation</vt:lpstr>
      <vt:lpstr>AnyFace: Free-style Text-to-Face Synthesis and Manipulation</vt:lpstr>
      <vt:lpstr>AnyFace: Free-style Text-to-Face Synthesis and Manipulation</vt:lpstr>
      <vt:lpstr>NLG from a Multilingual,  Multimodal and Multi-task perspective</vt:lpstr>
      <vt:lpstr>Text-and-Video Dialog Generation Models  with Hierarchical Attention</vt:lpstr>
      <vt:lpstr>Multimodal Few-Shot Learning with  Frozen Language Models</vt:lpstr>
      <vt:lpstr>Multimodal Pipeline  that includes three different modalities (Image, Text. Audio)</vt:lpstr>
      <vt:lpstr>Video and Audio Multimodal Fusion </vt:lpstr>
      <vt:lpstr>Visual and Textual Representation</vt:lpstr>
      <vt:lpstr>Hybrid Multimodal Data Fusion</vt:lpstr>
      <vt:lpstr>Multimodal Transfer Learning</vt:lpstr>
      <vt:lpstr>CLIP: Learning Transferable Visual Models From Natural Language Supervision</vt:lpstr>
      <vt:lpstr>ViLT: Vision-and-Language Transformer Without Convolution or Region Supervision</vt:lpstr>
      <vt:lpstr>wav2vec 2.0:  A framework for self-supervised learning of speech representations</vt:lpstr>
      <vt:lpstr>Whisper:  Robust Speech Recognition via Large-Scale Weak Supervision</vt:lpstr>
      <vt:lpstr>Microsoft Azure  Text to Speech (TTS)</vt:lpstr>
      <vt:lpstr>Hugging Face</vt:lpstr>
      <vt:lpstr>BLOOM BigScience Large Open-science Open-access Multilingual Language Model</vt:lpstr>
      <vt:lpstr>OpenAI Whisper</vt:lpstr>
      <vt:lpstr>Computer vision in the metaverse  with scene understanding, object detection, and human action/activity recognition</vt:lpstr>
      <vt:lpstr>DUALENC: A KG-to-Text Generation Model  KG and Graph via Dual-encoding</vt:lpstr>
      <vt:lpstr>Generative AI Research Areas,  Applications and  Companies</vt:lpstr>
      <vt:lpstr>Applications of Generative AI Models</vt:lpstr>
      <vt:lpstr>Acknowledgments: Research Projects</vt:lpstr>
      <vt:lpstr>PowerPoint Presentation</vt:lpstr>
      <vt:lpstr>Generative AI and ChatGPT</vt:lpstr>
      <vt:lpstr>References</vt:lpstr>
    </vt:vector>
  </TitlesOfParts>
  <Manager/>
  <Company>National Taipei University (NTPU)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AI and ChatGPT</dc:title>
  <dc:subject/>
  <dc:creator>Min-Yuh Day</dc:creator>
  <cp:keywords>Generative AI, ChatGPT, Reinforcement Learning from Human Feedback (RLHF)</cp:keywords>
  <dc:description>Generative AI and ChatGPT
Reinforcement Learning from Human Feedback (RLHF)</dc:description>
  <cp:lastModifiedBy>imyday@gmail.com</cp:lastModifiedBy>
  <cp:revision>1484</cp:revision>
  <cp:lastPrinted>2020-12-23T14:44:17Z</cp:lastPrinted>
  <dcterms:created xsi:type="dcterms:W3CDTF">2019-09-12T03:09:52Z</dcterms:created>
  <dcterms:modified xsi:type="dcterms:W3CDTF">2023-03-30T03:30:00Z</dcterms:modified>
  <cp:category/>
</cp:coreProperties>
</file>