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sldIdLst>
    <p:sldId id="4128" r:id="rId2"/>
    <p:sldId id="273" r:id="rId3"/>
    <p:sldId id="3496" r:id="rId4"/>
    <p:sldId id="3883" r:id="rId5"/>
    <p:sldId id="3927" r:id="rId6"/>
    <p:sldId id="4106" r:id="rId7"/>
    <p:sldId id="4107" r:id="rId8"/>
    <p:sldId id="4108" r:id="rId9"/>
    <p:sldId id="4109" r:id="rId10"/>
    <p:sldId id="4110" r:id="rId11"/>
    <p:sldId id="4111" r:id="rId12"/>
    <p:sldId id="4112" r:id="rId13"/>
    <p:sldId id="4113" r:id="rId14"/>
    <p:sldId id="4114" r:id="rId15"/>
    <p:sldId id="3892" r:id="rId16"/>
    <p:sldId id="638" r:id="rId17"/>
    <p:sldId id="639" r:id="rId18"/>
    <p:sldId id="642" r:id="rId19"/>
    <p:sldId id="640" r:id="rId20"/>
    <p:sldId id="641" r:id="rId21"/>
    <p:sldId id="643" r:id="rId22"/>
    <p:sldId id="4123" r:id="rId23"/>
    <p:sldId id="4125" r:id="rId24"/>
    <p:sldId id="4126" r:id="rId25"/>
    <p:sldId id="4127" r:id="rId26"/>
    <p:sldId id="4122" r:id="rId27"/>
    <p:sldId id="4124" r:id="rId28"/>
    <p:sldId id="4119" r:id="rId29"/>
    <p:sldId id="4120" r:id="rId30"/>
    <p:sldId id="3977" r:id="rId31"/>
    <p:sldId id="4010" r:id="rId32"/>
    <p:sldId id="4011" r:id="rId33"/>
    <p:sldId id="3975" r:id="rId34"/>
    <p:sldId id="4012" r:id="rId35"/>
    <p:sldId id="4085" r:id="rId36"/>
    <p:sldId id="4013" r:id="rId37"/>
    <p:sldId id="4014" r:id="rId38"/>
    <p:sldId id="4073" r:id="rId39"/>
    <p:sldId id="4021" r:id="rId40"/>
    <p:sldId id="4015" r:id="rId41"/>
    <p:sldId id="4017" r:id="rId42"/>
    <p:sldId id="4018" r:id="rId43"/>
    <p:sldId id="4084" r:id="rId44"/>
    <p:sldId id="4020" r:id="rId45"/>
    <p:sldId id="4042" r:id="rId46"/>
    <p:sldId id="4022" r:id="rId47"/>
    <p:sldId id="4023" r:id="rId48"/>
    <p:sldId id="4024" r:id="rId49"/>
    <p:sldId id="4118" r:id="rId50"/>
    <p:sldId id="4117" r:id="rId51"/>
    <p:sldId id="4025" r:id="rId52"/>
    <p:sldId id="4026" r:id="rId53"/>
    <p:sldId id="4027" r:id="rId54"/>
    <p:sldId id="4028" r:id="rId55"/>
    <p:sldId id="4029" r:id="rId56"/>
    <p:sldId id="4030" r:id="rId57"/>
    <p:sldId id="4031" r:id="rId58"/>
    <p:sldId id="4032" r:id="rId59"/>
    <p:sldId id="4033" r:id="rId60"/>
    <p:sldId id="4034" r:id="rId61"/>
    <p:sldId id="4035" r:id="rId62"/>
    <p:sldId id="4036" r:id="rId63"/>
    <p:sldId id="4037" r:id="rId64"/>
    <p:sldId id="4038" r:id="rId65"/>
    <p:sldId id="4039" r:id="rId66"/>
    <p:sldId id="4040" r:id="rId67"/>
    <p:sldId id="4041" r:id="rId68"/>
    <p:sldId id="4043" r:id="rId69"/>
    <p:sldId id="4044" r:id="rId70"/>
    <p:sldId id="4045" r:id="rId71"/>
    <p:sldId id="4046" r:id="rId72"/>
    <p:sldId id="4047" r:id="rId73"/>
    <p:sldId id="4049" r:id="rId74"/>
    <p:sldId id="4050" r:id="rId75"/>
    <p:sldId id="4051" r:id="rId76"/>
    <p:sldId id="4053" r:id="rId77"/>
    <p:sldId id="4052" r:id="rId78"/>
    <p:sldId id="4054" r:id="rId79"/>
    <p:sldId id="4055" r:id="rId80"/>
    <p:sldId id="4056" r:id="rId81"/>
    <p:sldId id="4058" r:id="rId82"/>
    <p:sldId id="4059" r:id="rId83"/>
    <p:sldId id="4060" r:id="rId84"/>
    <p:sldId id="4061" r:id="rId85"/>
    <p:sldId id="4062" r:id="rId86"/>
    <p:sldId id="4063" r:id="rId87"/>
    <p:sldId id="4064" r:id="rId88"/>
    <p:sldId id="4065" r:id="rId89"/>
    <p:sldId id="4066" r:id="rId90"/>
    <p:sldId id="4067" r:id="rId91"/>
    <p:sldId id="4068" r:id="rId92"/>
    <p:sldId id="4069" r:id="rId93"/>
    <p:sldId id="4070" r:id="rId94"/>
    <p:sldId id="4071" r:id="rId95"/>
    <p:sldId id="4075" r:id="rId96"/>
    <p:sldId id="4077" r:id="rId97"/>
    <p:sldId id="4087" r:id="rId98"/>
    <p:sldId id="4082" r:id="rId99"/>
    <p:sldId id="4086" r:id="rId100"/>
    <p:sldId id="4080" r:id="rId101"/>
    <p:sldId id="4079" r:id="rId102"/>
    <p:sldId id="4081" r:id="rId103"/>
    <p:sldId id="4083" r:id="rId104"/>
    <p:sldId id="4088" r:id="rId105"/>
    <p:sldId id="4089" r:id="rId106"/>
    <p:sldId id="4090" r:id="rId107"/>
    <p:sldId id="4091" r:id="rId108"/>
    <p:sldId id="4105" r:id="rId109"/>
    <p:sldId id="4076" r:id="rId110"/>
    <p:sldId id="4072" r:id="rId111"/>
    <p:sldId id="828" r:id="rId112"/>
    <p:sldId id="689" r:id="rId113"/>
    <p:sldId id="690" r:id="rId114"/>
    <p:sldId id="677" r:id="rId115"/>
    <p:sldId id="691" r:id="rId116"/>
    <p:sldId id="678" r:id="rId117"/>
    <p:sldId id="680" r:id="rId118"/>
    <p:sldId id="681" r:id="rId119"/>
    <p:sldId id="3895" r:id="rId120"/>
    <p:sldId id="3896" r:id="rId121"/>
    <p:sldId id="3897" r:id="rId122"/>
    <p:sldId id="3898" r:id="rId123"/>
    <p:sldId id="3899" r:id="rId124"/>
    <p:sldId id="3900" r:id="rId125"/>
    <p:sldId id="3901" r:id="rId126"/>
    <p:sldId id="3902" r:id="rId127"/>
    <p:sldId id="3903" r:id="rId128"/>
    <p:sldId id="3904" r:id="rId129"/>
    <p:sldId id="3905" r:id="rId130"/>
    <p:sldId id="3906" r:id="rId131"/>
    <p:sldId id="3907" r:id="rId132"/>
    <p:sldId id="3908" r:id="rId133"/>
    <p:sldId id="3909" r:id="rId134"/>
    <p:sldId id="3910" r:id="rId135"/>
    <p:sldId id="3911" r:id="rId136"/>
    <p:sldId id="4115" r:id="rId137"/>
    <p:sldId id="3926" r:id="rId138"/>
    <p:sldId id="4121"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9437FF"/>
    <a:srgbClr val="D883FF"/>
    <a:srgbClr val="FF8AD8"/>
    <a:srgbClr val="FF2600"/>
    <a:srgbClr val="FF7E79"/>
    <a:srgbClr val="C00000"/>
    <a:srgbClr val="F8CBAD"/>
    <a:srgbClr val="A9D18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1"/>
    <p:restoredTop sz="95447"/>
  </p:normalViewPr>
  <p:slideViewPr>
    <p:cSldViewPr snapToGrid="0" snapToObjects="1">
      <p:cViewPr varScale="1">
        <p:scale>
          <a:sx n="84" d="100"/>
          <a:sy n="84" d="100"/>
        </p:scale>
        <p:origin x="216"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5/7/22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5/7/22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5/7/22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5/7/22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EACD-31BA-5546-8DC5-A7D4FA41B908}"/>
              </a:ext>
              <a:ext uri="{C183D7F6-B498-43B3-948B-1728B52AA6E4}">
                <adec:decorative xmlns:adec="http://schemas.microsoft.com/office/drawing/2017/decorative" val="1"/>
              </a:ext>
            </a:extLst>
          </p:cNvPr>
          <p:cNvSpPr>
            <a:spLocks noGrp="1"/>
          </p:cNvSpPr>
          <p:nvPr>
            <p:ph type="title"/>
          </p:nvPr>
        </p:nvSpPr>
        <p:spPr>
          <a:xfrm>
            <a:off x="419100" y="365125"/>
            <a:ext cx="9034272" cy="474119"/>
          </a:xfrm>
        </p:spPr>
        <p:txBody>
          <a:bodyPr>
            <a:noAutofit/>
          </a:bodyPr>
          <a:lstStyle>
            <a:lvl1pPr>
              <a:defRPr sz="4000">
                <a:solidFill>
                  <a:schemeClr val="tx1"/>
                </a:solidFill>
              </a:defRPr>
            </a:lvl1pPr>
          </a:lstStyle>
          <a:p>
            <a:r>
              <a:rPr lang="en-US"/>
              <a:t>Click to edit Master title style</a:t>
            </a:r>
            <a:endParaRPr lang="en-US" dirty="0"/>
          </a:p>
        </p:txBody>
      </p:sp>
      <p:sp>
        <p:nvSpPr>
          <p:cNvPr id="10" name="Footer Placeholder 4">
            <a:extLst>
              <a:ext uri="{FF2B5EF4-FFF2-40B4-BE49-F238E27FC236}">
                <a16:creationId xmlns:a16="http://schemas.microsoft.com/office/drawing/2014/main" id="{DBF8715D-4D79-7041-A43B-D5474972C918}"/>
              </a:ext>
              <a:ext uri="{C183D7F6-B498-43B3-948B-1728B52AA6E4}">
                <adec:decorative xmlns:adec="http://schemas.microsoft.com/office/drawing/2017/decorative" val="1"/>
              </a:ext>
            </a:extLst>
          </p:cNvPr>
          <p:cNvSpPr>
            <a:spLocks noGrp="1"/>
          </p:cNvSpPr>
          <p:nvPr>
            <p:ph type="ftr" sz="quarter" idx="3"/>
          </p:nvPr>
        </p:nvSpPr>
        <p:spPr>
          <a:xfrm>
            <a:off x="419100" y="6356350"/>
            <a:ext cx="3735457"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 2019 Amazon Web Services, Inc. or its Affiliates. All rights reserved.</a:t>
            </a:r>
          </a:p>
        </p:txBody>
      </p:sp>
      <p:pic>
        <p:nvPicPr>
          <p:cNvPr id="7" name="Picture 6">
            <a:extLst>
              <a:ext uri="{FF2B5EF4-FFF2-40B4-BE49-F238E27FC236}">
                <a16:creationId xmlns:a16="http://schemas.microsoft.com/office/drawing/2014/main" id="{1FCA25A4-C80D-FC44-8153-D8376A9E41F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09200" y="365125"/>
            <a:ext cx="1772652" cy="449072"/>
          </a:xfrm>
          <a:prstGeom prst="rect">
            <a:avLst/>
          </a:prstGeom>
        </p:spPr>
      </p:pic>
      <p:sp>
        <p:nvSpPr>
          <p:cNvPr id="9" name="Slide Number Placeholder 5">
            <a:extLst>
              <a:ext uri="{FF2B5EF4-FFF2-40B4-BE49-F238E27FC236}">
                <a16:creationId xmlns:a16="http://schemas.microsoft.com/office/drawing/2014/main" id="{A201426F-66D0-6C49-85B0-A8C2D43E6E2C}"/>
              </a:ext>
            </a:extLst>
          </p:cNvPr>
          <p:cNvSpPr>
            <a:spLocks noGrp="1"/>
          </p:cNvSpPr>
          <p:nvPr>
            <p:ph type="sldNum" sz="quarter" idx="12"/>
          </p:nvPr>
        </p:nvSpPr>
        <p:spPr>
          <a:xfrm>
            <a:off x="9029700" y="6356350"/>
            <a:ext cx="2743200" cy="365125"/>
          </a:xfrm>
        </p:spPr>
        <p:txBody>
          <a:bodyPr/>
          <a:lstStyle/>
          <a:p>
            <a:fld id="{B6A95138-A96E-2F42-A959-2EFD44FE4AB7}" type="slidenum">
              <a:rPr lang="en-US" smtClean="0"/>
              <a:t>‹#›</a:t>
            </a:fld>
            <a:endParaRPr lang="en-US" dirty="0"/>
          </a:p>
        </p:txBody>
      </p:sp>
    </p:spTree>
    <p:custDataLst>
      <p:tags r:id="rId1"/>
    </p:custDataLst>
    <p:extLst>
      <p:ext uri="{BB962C8B-B14F-4D97-AF65-F5344CB8AC3E}">
        <p14:creationId xmlns:p14="http://schemas.microsoft.com/office/powerpoint/2010/main" val="26252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5/7/22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5/7/22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5/7/22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5/7/22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5/7/22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5/7/22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5/7/22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5/7/22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5/7/22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mis.ntpu.edu.tw/" TargetMode="External"/><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hyperlink" Target="https://www.ntpu.edu.tw/" TargetMode="External"/><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web.ntpu.edu.tw/~myday/" TargetMode="External"/><Relationship Id="rId5" Type="http://schemas.openxmlformats.org/officeDocument/2006/relationships/image" Target="../media/image5.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hyperlink" Target="http://www.mis.ntpu.edu.tw/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5" Type="http://schemas.openxmlformats.org/officeDocument/2006/relationships/hyperlink" Target="https://dj1ero5u806ee.cloudfront.net/index2.html" TargetMode="External"/><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hyperlink" Target="https://dj1ero5u806ee.cloudfront.net/Myday_Photo.jpg" TargetMode="External"/></Relationships>
</file>

<file path=ppt/slides/_rels/slide102.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1.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github.com/aws-samples/aws-serverless-airline-bookin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MyoOeHTp2pg" TargetMode="External"/><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3.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4.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hyperlink" Target="https://aws.amazon.com/training/course-descriptions/cloud-practitioner-essentials/" TargetMode="External"/><Relationship Id="rId3" Type="http://schemas.openxmlformats.org/officeDocument/2006/relationships/hyperlink" Target="https://www.aws.training/" TargetMode="External"/><Relationship Id="rId7" Type="http://schemas.openxmlformats.org/officeDocument/2006/relationships/hyperlink" Target="https://aws.amazon.com/certification/certified-solutions-architect-associate/" TargetMode="External"/><Relationship Id="rId12" Type="http://schemas.openxmlformats.org/officeDocument/2006/relationships/image" Target="../media/image4.png"/><Relationship Id="rId2" Type="http://schemas.openxmlformats.org/officeDocument/2006/relationships/hyperlink" Target="https://aws.amazon.com/training/awsacademy/" TargetMode="External"/><Relationship Id="rId1" Type="http://schemas.openxmlformats.org/officeDocument/2006/relationships/slideLayout" Target="../slideLayouts/slideLayout2.xml"/><Relationship Id="rId6" Type="http://schemas.openxmlformats.org/officeDocument/2006/relationships/hyperlink" Target="https://aws.amazon.com/certification/certified-cloud-practitioner/" TargetMode="External"/><Relationship Id="rId11" Type="http://schemas.openxmlformats.org/officeDocument/2006/relationships/image" Target="../media/image3.jpg"/><Relationship Id="rId5" Type="http://schemas.openxmlformats.org/officeDocument/2006/relationships/hyperlink" Target="https://awsacademy.instructure.com/courses/18745" TargetMode="External"/><Relationship Id="rId10" Type="http://schemas.openxmlformats.org/officeDocument/2006/relationships/image" Target="../media/image10.png"/><Relationship Id="rId4" Type="http://schemas.openxmlformats.org/officeDocument/2006/relationships/hyperlink" Target="https://aws.amazon.com/education/awseducate/" TargetMode="External"/><Relationship Id="rId9" Type="http://schemas.openxmlformats.org/officeDocument/2006/relationships/hyperlink" Target="https://aws.amazon.com/training/course-descriptions/architect/"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mis.ntpu.edu.tw/" TargetMode="External"/><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hyperlink" Target="https://www.ntpu.edu.tw/" TargetMode="External"/><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web.ntpu.edu.tw/~myday/" TargetMode="External"/><Relationship Id="rId5" Type="http://schemas.openxmlformats.org/officeDocument/2006/relationships/image" Target="../media/image5.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hyperlink" Target="http://www.mis.ntpu.edu.tw/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jpeg"/><Relationship Id="rId5" Type="http://schemas.openxmlformats.org/officeDocument/2006/relationships/image" Target="../media/image3.jp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ws.amazon.com/about-aws/global-infrastructur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ws.amazon.com/about-aws/global-infrastructure/"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ws.amazon.com/about-aws/global-infrastructure/"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s://aws.amazon.com/cloudfront/feature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ws.amazon.com/cloudfront/"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wsacademy.instructure.com/courses/18745"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hyperlink" Target="http://120.126.192.137/teach/teachdbaen.php?teacher=NzU3MTBf6Kyd5qau5qGC" TargetMode="External"/><Relationship Id="rId7" Type="http://schemas.openxmlformats.org/officeDocument/2006/relationships/hyperlink" Target="http://mail.im.tku.edu.tw/~myday/" TargetMode="External"/><Relationship Id="rId12" Type="http://schemas.openxmlformats.org/officeDocument/2006/relationships/image" Target="../media/image6.png"/><Relationship Id="rId2" Type="http://schemas.openxmlformats.org/officeDocument/2006/relationships/hyperlink" Target="http://www.aacsb.ntpu.edu.tw/teach/teachdba.php?teacher=NzU3MTBf6Kyd5qau5qGC" TargetMode="Externa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4.png"/><Relationship Id="rId5" Type="http://schemas.openxmlformats.org/officeDocument/2006/relationships/hyperlink" Target="https://web.ntpu.edu.tw/~myday/" TargetMode="External"/><Relationship Id="rId15" Type="http://schemas.openxmlformats.org/officeDocument/2006/relationships/image" Target="../media/image15.jpg"/><Relationship Id="rId10" Type="http://schemas.openxmlformats.org/officeDocument/2006/relationships/image" Target="../media/image3.jpg"/><Relationship Id="rId4" Type="http://schemas.openxmlformats.org/officeDocument/2006/relationships/hyperlink" Target="https://web.ntpu.edu.tw/~myday/cindex.htm" TargetMode="External"/><Relationship Id="rId9" Type="http://schemas.openxmlformats.org/officeDocument/2006/relationships/image" Target="../media/image10.png"/><Relationship Id="rId1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aws-tc-largeobjects.s3-us-west-2.amazonaws.com/CUR-TF-100-ACCAIC-1/lab-02-s3/index.html" TargetMode="External"/><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5" Type="http://schemas.openxmlformats.org/officeDocument/2006/relationships/hyperlink" Target="https://aws-tc-largeobjects.s3-us-west-2.amazonaws.com/CUR-TF-100-ACCAIC-1/lab-02-s3/index.html" TargetMode="Externa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93149" y="1389529"/>
            <a:ext cx="11305310" cy="1918810"/>
          </a:xfrm>
        </p:spPr>
        <p:txBody>
          <a:bodyPr>
            <a:normAutofit/>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AWS Content Delivery Network: Lab 5 </a:t>
            </a:r>
            <a:b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b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Using CloudFront as a CDN for a Website</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print"/>
          <a:srcRect l="10527" t="1544" r="10527" b="25148"/>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2" y="3545098"/>
            <a:ext cx="99731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dirty="0">
                <a:solidFill>
                  <a:srgbClr val="7F7F7F"/>
                </a:solidFill>
              </a:rPr>
              <a:t>Time: 2022/5/6 (Friday) 18:30-20:30 </a:t>
            </a:r>
          </a:p>
          <a:p>
            <a:pPr algn="ctr" eaLnBrk="1" hangingPunct="1">
              <a:spcBef>
                <a:spcPct val="0"/>
              </a:spcBef>
              <a:buNone/>
            </a:pPr>
            <a:r>
              <a:rPr lang="en-US" altLang="zh-TW" sz="2000" dirty="0">
                <a:solidFill>
                  <a:srgbClr val="7F7F7F"/>
                </a:solidFill>
              </a:rPr>
              <a:t>Place: </a:t>
            </a:r>
            <a:r>
              <a:rPr lang="zh-TW" altLang="en-US" sz="2000" dirty="0">
                <a:solidFill>
                  <a:srgbClr val="7F7F7F"/>
                </a:solidFill>
                <a:latin typeface="Heiti TC Medium" pitchFamily="2" charset="-128"/>
                <a:ea typeface="Heiti TC Medium" pitchFamily="2" charset="-128"/>
              </a:rPr>
              <a:t>電資</a:t>
            </a:r>
            <a:r>
              <a:rPr lang="en-US" altLang="zh-TW" sz="2000" dirty="0">
                <a:solidFill>
                  <a:srgbClr val="7F7F7F"/>
                </a:solidFill>
              </a:rPr>
              <a:t>406</a:t>
            </a:r>
            <a:r>
              <a:rPr lang="zh-TW" altLang="en-US" sz="2000" dirty="0">
                <a:solidFill>
                  <a:srgbClr val="7F7F7F"/>
                </a:solidFill>
                <a:latin typeface="Heiti TC Medium" pitchFamily="2" charset="-128"/>
                <a:ea typeface="Heiti TC Medium" pitchFamily="2" charset="-128"/>
              </a:rPr>
              <a:t>室</a:t>
            </a:r>
            <a:r>
              <a:rPr lang="en-US" altLang="zh-TW" sz="2000" dirty="0">
                <a:solidFill>
                  <a:srgbClr val="7F7F7F"/>
                </a:solidFill>
              </a:rPr>
              <a:t>, </a:t>
            </a:r>
            <a:r>
              <a:rPr lang="zh-TW" altLang="en-US" sz="2000" dirty="0">
                <a:solidFill>
                  <a:srgbClr val="7F7F7F"/>
                </a:solidFill>
                <a:latin typeface="Heiti TC Medium" pitchFamily="2" charset="-128"/>
                <a:ea typeface="Heiti TC Medium" pitchFamily="2" charset="-128"/>
              </a:rPr>
              <a:t>國立臺北大學</a:t>
            </a:r>
            <a:r>
              <a:rPr lang="en-US" altLang="zh-TW" sz="2000" dirty="0">
                <a:solidFill>
                  <a:srgbClr val="7F7F7F"/>
                </a:solidFill>
              </a:rPr>
              <a:t> (NTPU)</a:t>
            </a:r>
            <a:endParaRPr lang="zh-TW" altLang="en-US" sz="2000" dirty="0">
              <a:solidFill>
                <a:srgbClr val="7F7F7F"/>
              </a:solidFill>
            </a:endParaRP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2022-05-06</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C414A5A-F7BB-96D1-5E61-CE593FCCC6C9}"/>
              </a:ext>
            </a:extLst>
          </p:cNvPr>
          <p:cNvPicPr>
            <a:picLocks noChangeAspect="1"/>
          </p:cNvPicPr>
          <p:nvPr/>
        </p:nvPicPr>
        <p:blipFill>
          <a:blip r:embed="rId17"/>
          <a:stretch>
            <a:fillRect/>
          </a:stretch>
        </p:blipFill>
        <p:spPr>
          <a:xfrm>
            <a:off x="156932" y="253824"/>
            <a:ext cx="1905000" cy="482600"/>
          </a:xfrm>
          <a:prstGeom prst="rect">
            <a:avLst/>
          </a:prstGeom>
        </p:spPr>
      </p:pic>
      <p:sp>
        <p:nvSpPr>
          <p:cNvPr id="19" name="TextBox 18">
            <a:extLst>
              <a:ext uri="{FF2B5EF4-FFF2-40B4-BE49-F238E27FC236}">
                <a16:creationId xmlns:a16="http://schemas.microsoft.com/office/drawing/2014/main" id="{DD4C141E-F18C-C02D-BFB2-B6BC57AE1578}"/>
              </a:ext>
            </a:extLst>
          </p:cNvPr>
          <p:cNvSpPr txBox="1"/>
          <p:nvPr/>
        </p:nvSpPr>
        <p:spPr>
          <a:xfrm>
            <a:off x="2355188" y="59569"/>
            <a:ext cx="7305006" cy="1077218"/>
          </a:xfrm>
          <a:prstGeom prst="rect">
            <a:avLst/>
          </a:prstGeom>
          <a:noFill/>
        </p:spPr>
        <p:txBody>
          <a:bodyPr wrap="square">
            <a:spAutoFit/>
          </a:bodyPr>
          <a:lstStyle/>
          <a:p>
            <a:pPr algn="ctr"/>
            <a:r>
              <a:rPr lang="en-US" sz="3200" b="1" dirty="0" err="1">
                <a:solidFill>
                  <a:schemeClr val="accent2"/>
                </a:solidFill>
              </a:rPr>
              <a:t>雲端運算基礎入門</a:t>
            </a:r>
            <a:br>
              <a:rPr lang="en-US" sz="3200" b="1" dirty="0">
                <a:solidFill>
                  <a:schemeClr val="accent2"/>
                </a:solidFill>
              </a:rPr>
            </a:br>
            <a:r>
              <a:rPr lang="en-US" sz="3200" b="1" dirty="0">
                <a:solidFill>
                  <a:schemeClr val="accent2"/>
                </a:solidFill>
              </a:rPr>
              <a:t>Introduction to Cloud Computing </a:t>
            </a:r>
          </a:p>
        </p:txBody>
      </p:sp>
    </p:spTree>
    <p:extLst>
      <p:ext uri="{BB962C8B-B14F-4D97-AF65-F5344CB8AC3E}">
        <p14:creationId xmlns:p14="http://schemas.microsoft.com/office/powerpoint/2010/main" val="176343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內容綱要</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199" y="1552353"/>
            <a:ext cx="10748963" cy="4624610"/>
          </a:xfrm>
        </p:spPr>
        <p:txBody>
          <a:bodyPr vert="horz" lIns="91440" tIns="45720" rIns="91440" bIns="45720" rtlCol="0">
            <a:normAutofit/>
          </a:bodyPr>
          <a:lstStyle/>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說明如何使用 </a:t>
            </a:r>
            <a:r>
              <a:rPr lang="en-US" altLang="zh-TW" dirty="0">
                <a:latin typeface="Calibri" pitchFamily="34" charset="0"/>
                <a:ea typeface="標楷體" pitchFamily="65" charset="-120"/>
              </a:rPr>
              <a:t>AWS </a:t>
            </a:r>
            <a:r>
              <a:rPr lang="zh-TW" altLang="en-US" dirty="0">
                <a:latin typeface="Calibri" pitchFamily="34" charset="0"/>
                <a:ea typeface="標楷體" pitchFamily="65" charset="-120"/>
              </a:rPr>
              <a:t>帳戶的最佳實務</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架構完善的框架和設計原則</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高可用性和可靠性</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描述</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設計決策的業務影響</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描述</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如何設置組織結構以簡化帳單和提高帳戶可見性</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替代支援選項和功能</a:t>
            </a:r>
            <a:endParaRPr lang="en-US" dirty="0">
              <a:latin typeface="Calibri" pitchFamily="34" charset="0"/>
              <a:ea typeface="標楷體" pitchFamily="65"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7" name="Picture 6">
            <a:extLst>
              <a:ext uri="{FF2B5EF4-FFF2-40B4-BE49-F238E27FC236}">
                <a16:creationId xmlns:a16="http://schemas.microsoft.com/office/drawing/2014/main" id="{908AB27F-AEA9-204D-8E08-1476B1FCEBC3}"/>
              </a:ext>
            </a:extLst>
          </p:cNvPr>
          <p:cNvPicPr>
            <a:picLocks noChangeAspect="1"/>
          </p:cNvPicPr>
          <p:nvPr/>
        </p:nvPicPr>
        <p:blipFill>
          <a:blip r:embed="rId2"/>
          <a:stretch>
            <a:fillRect/>
          </a:stretch>
        </p:blipFill>
        <p:spPr>
          <a:xfrm>
            <a:off x="11032138" y="172483"/>
            <a:ext cx="1017108" cy="1017108"/>
          </a:xfrm>
          <a:prstGeom prst="rect">
            <a:avLst/>
          </a:prstGeom>
        </p:spPr>
      </p:pic>
      <p:pic>
        <p:nvPicPr>
          <p:cNvPr id="9" name="Picture 8">
            <a:extLst>
              <a:ext uri="{FF2B5EF4-FFF2-40B4-BE49-F238E27FC236}">
                <a16:creationId xmlns:a16="http://schemas.microsoft.com/office/drawing/2014/main" id="{F7BC3A0C-96E8-8B42-87B4-23DE5A04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119E75AD-E031-E84C-BAEF-1645BC16B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42603990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6B7BF39C-9BB5-DDEE-D8A0-46694CCDC5BB}"/>
              </a:ext>
            </a:extLst>
          </p:cNvPr>
          <p:cNvPicPr>
            <a:picLocks noChangeAspect="1"/>
          </p:cNvPicPr>
          <p:nvPr/>
        </p:nvPicPr>
        <p:blipFill>
          <a:blip r:embed="rId3"/>
          <a:stretch>
            <a:fillRect/>
          </a:stretch>
        </p:blipFill>
        <p:spPr>
          <a:xfrm>
            <a:off x="484909" y="1385987"/>
            <a:ext cx="3983870" cy="5176257"/>
          </a:xfrm>
          <a:prstGeom prst="rect">
            <a:avLst/>
          </a:prstGeom>
        </p:spPr>
      </p:pic>
      <p:pic>
        <p:nvPicPr>
          <p:cNvPr id="7" name="Picture 6">
            <a:extLst>
              <a:ext uri="{FF2B5EF4-FFF2-40B4-BE49-F238E27FC236}">
                <a16:creationId xmlns:a16="http://schemas.microsoft.com/office/drawing/2014/main" id="{CD5F059C-A559-2787-5970-CC877E701240}"/>
              </a:ext>
            </a:extLst>
          </p:cNvPr>
          <p:cNvPicPr>
            <a:picLocks noChangeAspect="1"/>
          </p:cNvPicPr>
          <p:nvPr/>
        </p:nvPicPr>
        <p:blipFill>
          <a:blip r:embed="rId4"/>
          <a:stretch>
            <a:fillRect/>
          </a:stretch>
        </p:blipFill>
        <p:spPr>
          <a:xfrm>
            <a:off x="4577836" y="3062916"/>
            <a:ext cx="7334801" cy="1317533"/>
          </a:xfrm>
          <a:prstGeom prst="rect">
            <a:avLst/>
          </a:prstGeom>
        </p:spPr>
      </p:pic>
      <p:sp>
        <p:nvSpPr>
          <p:cNvPr id="8" name="TextBox 7">
            <a:extLst>
              <a:ext uri="{FF2B5EF4-FFF2-40B4-BE49-F238E27FC236}">
                <a16:creationId xmlns:a16="http://schemas.microsoft.com/office/drawing/2014/main" id="{B3900987-1698-6E50-587B-E5F567F6E8F3}"/>
              </a:ext>
            </a:extLst>
          </p:cNvPr>
          <p:cNvSpPr txBox="1"/>
          <p:nvPr/>
        </p:nvSpPr>
        <p:spPr>
          <a:xfrm>
            <a:off x="942108" y="958906"/>
            <a:ext cx="5296460" cy="369332"/>
          </a:xfrm>
          <a:prstGeom prst="rect">
            <a:avLst/>
          </a:prstGeom>
          <a:solidFill>
            <a:schemeClr val="accent4">
              <a:lumMod val="20000"/>
              <a:lumOff val="80000"/>
            </a:schemeClr>
          </a:solidFill>
        </p:spPr>
        <p:txBody>
          <a:bodyPr wrap="square">
            <a:spAutoFit/>
          </a:bodyPr>
          <a:lstStyle/>
          <a:p>
            <a:pPr algn="ctr"/>
            <a:r>
              <a:rPr lang="en-US" dirty="0">
                <a:hlinkClick r:id="rId5"/>
              </a:rPr>
              <a:t>https://dj1ero5u806ee.cloudfront.net/index2.html</a:t>
            </a:r>
            <a:endParaRPr lang="en-US" dirty="0"/>
          </a:p>
        </p:txBody>
      </p:sp>
      <p:sp>
        <p:nvSpPr>
          <p:cNvPr id="10" name="TextBox 9">
            <a:extLst>
              <a:ext uri="{FF2B5EF4-FFF2-40B4-BE49-F238E27FC236}">
                <a16:creationId xmlns:a16="http://schemas.microsoft.com/office/drawing/2014/main" id="{FEE61786-9257-2C96-566A-268E65D2D947}"/>
              </a:ext>
            </a:extLst>
          </p:cNvPr>
          <p:cNvSpPr txBox="1"/>
          <p:nvPr/>
        </p:nvSpPr>
        <p:spPr>
          <a:xfrm>
            <a:off x="3615971" y="4569860"/>
            <a:ext cx="8396635" cy="1815882"/>
          </a:xfrm>
          <a:prstGeom prst="rect">
            <a:avLst/>
          </a:prstGeom>
          <a:solidFill>
            <a:schemeClr val="accent4">
              <a:lumMod val="20000"/>
              <a:lumOff val="80000"/>
            </a:schemeClr>
          </a:solidFill>
        </p:spPr>
        <p:txBody>
          <a:bodyPr wrap="square">
            <a:spAutoFit/>
          </a:bodyPr>
          <a:lstStyle/>
          <a:p>
            <a:r>
              <a:rPr lang="en-US" sz="1400" dirty="0">
                <a:latin typeface="Courier" pitchFamily="2" charset="0"/>
              </a:rPr>
              <a:t>&lt;html&gt;</a:t>
            </a:r>
          </a:p>
          <a:p>
            <a:r>
              <a:rPr lang="en-US" sz="1400" dirty="0">
                <a:latin typeface="Courier" pitchFamily="2" charset="0"/>
              </a:rPr>
              <a:t>    &lt;head&gt;My CloudFront Test&lt;/head&gt;</a:t>
            </a:r>
          </a:p>
          <a:p>
            <a:r>
              <a:rPr lang="en-US" sz="1400" dirty="0">
                <a:latin typeface="Courier" pitchFamily="2" charset="0"/>
              </a:rPr>
              <a:t>    &lt;body&gt;</a:t>
            </a:r>
          </a:p>
          <a:p>
            <a:r>
              <a:rPr lang="en-US" sz="1400" dirty="0">
                <a:latin typeface="Courier" pitchFamily="2" charset="0"/>
              </a:rPr>
              <a:t>        &lt;p&gt;Min-Yuh Day at AWS S3 CloudFront&lt;/p&gt;</a:t>
            </a:r>
          </a:p>
          <a:p>
            <a:r>
              <a:rPr lang="en-US" sz="1400" dirty="0">
                <a:latin typeface="Courier" pitchFamily="2" charset="0"/>
              </a:rPr>
              <a:t>        &lt;p&gt;&lt;</a:t>
            </a:r>
            <a:r>
              <a:rPr lang="en-US" sz="1400" dirty="0" err="1">
                <a:latin typeface="Courier" pitchFamily="2" charset="0"/>
              </a:rPr>
              <a:t>img</a:t>
            </a:r>
            <a:r>
              <a:rPr lang="en-US" sz="1400" dirty="0">
                <a:latin typeface="Courier" pitchFamily="2" charset="0"/>
              </a:rPr>
              <a:t> </a:t>
            </a:r>
            <a:r>
              <a:rPr lang="en-US" sz="1400" dirty="0" err="1">
                <a:latin typeface="Courier" pitchFamily="2" charset="0"/>
              </a:rPr>
              <a:t>src</a:t>
            </a:r>
            <a:r>
              <a:rPr lang="en-US" sz="1400" dirty="0">
                <a:latin typeface="Courier" pitchFamily="2" charset="0"/>
              </a:rPr>
              <a:t>="https://dj1ero5u806ee.cloudfront.net/</a:t>
            </a:r>
            <a:r>
              <a:rPr lang="en-US" sz="1400" dirty="0" err="1">
                <a:latin typeface="Courier" pitchFamily="2" charset="0"/>
              </a:rPr>
              <a:t>Myday_Photo.jpg</a:t>
            </a:r>
            <a:r>
              <a:rPr lang="en-US" sz="1400" dirty="0">
                <a:latin typeface="Courier" pitchFamily="2" charset="0"/>
              </a:rPr>
              <a:t>" alt="</a:t>
            </a:r>
            <a:r>
              <a:rPr lang="en-US" sz="1400" dirty="0" err="1">
                <a:latin typeface="Courier" pitchFamily="2" charset="0"/>
              </a:rPr>
              <a:t>Myday</a:t>
            </a:r>
            <a:r>
              <a:rPr lang="en-US" sz="1400" dirty="0">
                <a:latin typeface="Courier" pitchFamily="2" charset="0"/>
              </a:rPr>
              <a:t> image"&gt;</a:t>
            </a:r>
          </a:p>
          <a:p>
            <a:r>
              <a:rPr lang="en-US" sz="1400" dirty="0">
                <a:latin typeface="Courier" pitchFamily="2" charset="0"/>
              </a:rPr>
              <a:t>    &lt;/body&gt;</a:t>
            </a:r>
          </a:p>
          <a:p>
            <a:r>
              <a:rPr lang="en-US" sz="1400" dirty="0">
                <a:latin typeface="Courier" pitchFamily="2" charset="0"/>
              </a:rPr>
              <a:t>&lt;/html&gt;</a:t>
            </a:r>
          </a:p>
        </p:txBody>
      </p:sp>
      <p:sp>
        <p:nvSpPr>
          <p:cNvPr id="9" name="TextBox 8">
            <a:extLst>
              <a:ext uri="{FF2B5EF4-FFF2-40B4-BE49-F238E27FC236}">
                <a16:creationId xmlns:a16="http://schemas.microsoft.com/office/drawing/2014/main" id="{14F01C2B-042A-B603-1DE4-44F1BCBA8011}"/>
              </a:ext>
            </a:extLst>
          </p:cNvPr>
          <p:cNvSpPr txBox="1"/>
          <p:nvPr/>
        </p:nvSpPr>
        <p:spPr>
          <a:xfrm>
            <a:off x="4577837" y="1550065"/>
            <a:ext cx="7334800" cy="1200329"/>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39. Use an internet browser to open the HTML file that you just created.</a:t>
            </a:r>
          </a:p>
          <a:p>
            <a:pPr algn="l"/>
            <a:r>
              <a:rPr lang="en-US" b="0" i="0" dirty="0">
                <a:solidFill>
                  <a:srgbClr val="333333"/>
                </a:solidFill>
                <a:effectLst/>
                <a:latin typeface="Open Sans" panose="020B0606030504020204" pitchFamily="34" charset="0"/>
              </a:rPr>
              <a:t>If the image that you uploaded shows, your CloudFront distribution was successful. If not, repeat the lab.</a:t>
            </a:r>
          </a:p>
        </p:txBody>
      </p:sp>
      <p:sp>
        <p:nvSpPr>
          <p:cNvPr id="11" name="Oval 10">
            <a:extLst>
              <a:ext uri="{FF2B5EF4-FFF2-40B4-BE49-F238E27FC236}">
                <a16:creationId xmlns:a16="http://schemas.microsoft.com/office/drawing/2014/main" id="{823AA97A-DF45-BB70-66ED-C5A6A8AD30C4}"/>
              </a:ext>
            </a:extLst>
          </p:cNvPr>
          <p:cNvSpPr/>
          <p:nvPr/>
        </p:nvSpPr>
        <p:spPr>
          <a:xfrm>
            <a:off x="484908" y="83677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39</a:t>
            </a:r>
          </a:p>
        </p:txBody>
      </p:sp>
    </p:spTree>
    <p:extLst>
      <p:ext uri="{BB962C8B-B14F-4D97-AF65-F5344CB8AC3E}">
        <p14:creationId xmlns:p14="http://schemas.microsoft.com/office/powerpoint/2010/main" val="21354069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C8E8F27-D58D-F815-1051-BD1D191C7B30}"/>
              </a:ext>
            </a:extLst>
          </p:cNvPr>
          <p:cNvPicPr>
            <a:picLocks noChangeAspect="1"/>
          </p:cNvPicPr>
          <p:nvPr/>
        </p:nvPicPr>
        <p:blipFill>
          <a:blip r:embed="rId3"/>
          <a:stretch>
            <a:fillRect/>
          </a:stretch>
        </p:blipFill>
        <p:spPr>
          <a:xfrm>
            <a:off x="281722" y="2551470"/>
            <a:ext cx="5795729" cy="4023683"/>
          </a:xfrm>
          <a:prstGeom prst="rect">
            <a:avLst/>
          </a:prstGeom>
        </p:spPr>
      </p:pic>
      <p:sp>
        <p:nvSpPr>
          <p:cNvPr id="7" name="TextBox 6">
            <a:extLst>
              <a:ext uri="{FF2B5EF4-FFF2-40B4-BE49-F238E27FC236}">
                <a16:creationId xmlns:a16="http://schemas.microsoft.com/office/drawing/2014/main" id="{AB0DB032-2994-825C-9230-48C54254A6BF}"/>
              </a:ext>
            </a:extLst>
          </p:cNvPr>
          <p:cNvSpPr txBox="1"/>
          <p:nvPr/>
        </p:nvSpPr>
        <p:spPr>
          <a:xfrm>
            <a:off x="281722" y="2115384"/>
            <a:ext cx="5814278" cy="369332"/>
          </a:xfrm>
          <a:prstGeom prst="rect">
            <a:avLst/>
          </a:prstGeom>
          <a:solidFill>
            <a:schemeClr val="accent4">
              <a:lumMod val="20000"/>
              <a:lumOff val="80000"/>
            </a:schemeClr>
          </a:solidFill>
        </p:spPr>
        <p:txBody>
          <a:bodyPr wrap="square">
            <a:spAutoFit/>
          </a:bodyPr>
          <a:lstStyle/>
          <a:p>
            <a:pPr algn="ctr"/>
            <a:r>
              <a:rPr lang="en-US" dirty="0">
                <a:hlinkClick r:id="rId4"/>
              </a:rPr>
              <a:t>https://dj1ero5u806ee.cloudfront.net/Myday_Photo.jpg</a:t>
            </a:r>
            <a:endParaRPr lang="en-US" dirty="0"/>
          </a:p>
        </p:txBody>
      </p:sp>
      <p:sp>
        <p:nvSpPr>
          <p:cNvPr id="9" name="TextBox 8">
            <a:extLst>
              <a:ext uri="{FF2B5EF4-FFF2-40B4-BE49-F238E27FC236}">
                <a16:creationId xmlns:a16="http://schemas.microsoft.com/office/drawing/2014/main" id="{141D4F6F-EE4B-6F87-4090-A4EADF90E1FF}"/>
              </a:ext>
            </a:extLst>
          </p:cNvPr>
          <p:cNvSpPr txBox="1"/>
          <p:nvPr/>
        </p:nvSpPr>
        <p:spPr>
          <a:xfrm>
            <a:off x="4666327" y="865680"/>
            <a:ext cx="7334800" cy="1200329"/>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39. Use an internet browser to open the HTML file that you just created.</a:t>
            </a:r>
          </a:p>
          <a:p>
            <a:pPr algn="l"/>
            <a:r>
              <a:rPr lang="en-US" b="0" i="0" dirty="0">
                <a:solidFill>
                  <a:srgbClr val="333333"/>
                </a:solidFill>
                <a:effectLst/>
                <a:latin typeface="Open Sans" panose="020B0606030504020204" pitchFamily="34" charset="0"/>
              </a:rPr>
              <a:t>If the image that you uploaded shows, your CloudFront distribution was successful. If not, repeat the lab.</a:t>
            </a:r>
          </a:p>
        </p:txBody>
      </p:sp>
      <p:sp>
        <p:nvSpPr>
          <p:cNvPr id="10" name="Oval 9">
            <a:extLst>
              <a:ext uri="{FF2B5EF4-FFF2-40B4-BE49-F238E27FC236}">
                <a16:creationId xmlns:a16="http://schemas.microsoft.com/office/drawing/2014/main" id="{BACFB117-F4D8-A120-2FC1-8689589AD96B}"/>
              </a:ext>
            </a:extLst>
          </p:cNvPr>
          <p:cNvSpPr/>
          <p:nvPr/>
        </p:nvSpPr>
        <p:spPr>
          <a:xfrm>
            <a:off x="281722" y="162480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39</a:t>
            </a:r>
          </a:p>
        </p:txBody>
      </p:sp>
    </p:spTree>
    <p:extLst>
      <p:ext uri="{BB962C8B-B14F-4D97-AF65-F5344CB8AC3E}">
        <p14:creationId xmlns:p14="http://schemas.microsoft.com/office/powerpoint/2010/main" val="17066407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D42012DD-A545-30D6-145A-6F8F66641D63}"/>
              </a:ext>
            </a:extLst>
          </p:cNvPr>
          <p:cNvSpPr txBox="1"/>
          <p:nvPr/>
        </p:nvSpPr>
        <p:spPr>
          <a:xfrm>
            <a:off x="689113" y="2159530"/>
            <a:ext cx="10880035" cy="3293209"/>
          </a:xfrm>
          <a:prstGeom prst="rect">
            <a:avLst/>
          </a:prstGeom>
          <a:solidFill>
            <a:schemeClr val="accent4">
              <a:lumMod val="20000"/>
              <a:lumOff val="80000"/>
            </a:schemeClr>
          </a:solidFill>
        </p:spPr>
        <p:txBody>
          <a:bodyPr wrap="square">
            <a:spAutoFit/>
          </a:bodyPr>
          <a:lstStyle/>
          <a:p>
            <a:pPr algn="l">
              <a:spcAft>
                <a:spcPts val="1200"/>
              </a:spcAft>
            </a:pPr>
            <a:r>
              <a:rPr lang="en-US" sz="3200" b="1" i="0" dirty="0">
                <a:solidFill>
                  <a:srgbClr val="C00000"/>
                </a:solidFill>
                <a:effectLst/>
                <a:latin typeface="Open Sans" panose="020B0606030504020204" pitchFamily="34" charset="0"/>
              </a:rPr>
              <a:t>Lab complete</a:t>
            </a:r>
          </a:p>
          <a:p>
            <a:pPr algn="l">
              <a:spcAft>
                <a:spcPts val="1200"/>
              </a:spcAft>
            </a:pPr>
            <a:r>
              <a:rPr lang="en-US" b="0" i="0" dirty="0">
                <a:solidFill>
                  <a:srgbClr val="333333"/>
                </a:solidFill>
                <a:effectLst/>
                <a:latin typeface="Open Sans" panose="020B0606030504020204" pitchFamily="34" charset="0"/>
              </a:rPr>
              <a:t>Congratulations! You have completed the lab.</a:t>
            </a:r>
          </a:p>
          <a:p>
            <a:pPr algn="l">
              <a:spcAft>
                <a:spcPts val="1200"/>
              </a:spcAft>
              <a:buFont typeface="+mj-lt"/>
              <a:buAutoNum type="arabicPeriod" startAt="40"/>
            </a:pPr>
            <a:r>
              <a:rPr lang="en-US" b="0" i="0" dirty="0">
                <a:solidFill>
                  <a:srgbClr val="333333"/>
                </a:solidFill>
                <a:effectLst/>
                <a:latin typeface="Open Sans" panose="020B0606030504020204" pitchFamily="34" charset="0"/>
              </a:rPr>
              <a:t>Log out of the AWS Management Console.</a:t>
            </a:r>
          </a:p>
          <a:p>
            <a:pPr lvl="1" algn="l">
              <a:spcAft>
                <a:spcPts val="1200"/>
              </a:spcAft>
            </a:pPr>
            <a:r>
              <a:rPr lang="en-US" b="0" i="0" dirty="0">
                <a:solidFill>
                  <a:srgbClr val="333333"/>
                </a:solidFill>
                <a:effectLst/>
                <a:latin typeface="Open Sans" panose="020B0606030504020204" pitchFamily="34" charset="0"/>
              </a:rPr>
              <a:t>In the upper-right corner of the page, choose your user name. Your user name begins with </a:t>
            </a:r>
            <a:r>
              <a:rPr lang="en-US" b="1" i="0" dirty="0" err="1">
                <a:solidFill>
                  <a:srgbClr val="333333"/>
                </a:solidFill>
                <a:effectLst/>
                <a:latin typeface="Open Sans" panose="020B0606030504020204" pitchFamily="34" charset="0"/>
              </a:rPr>
              <a:t>voclabs</a:t>
            </a:r>
            <a:r>
              <a:rPr lang="en-US" b="1" i="0" dirty="0">
                <a:solidFill>
                  <a:srgbClr val="333333"/>
                </a:solidFill>
                <a:effectLst/>
                <a:latin typeface="Open Sans" panose="020B0606030504020204" pitchFamily="34" charset="0"/>
              </a:rPr>
              <a:t>/user</a:t>
            </a:r>
            <a:r>
              <a:rPr lang="en-US" b="0" i="0" dirty="0">
                <a:solidFill>
                  <a:srgbClr val="333333"/>
                </a:solidFill>
                <a:effectLst/>
                <a:latin typeface="Open Sans" panose="020B0606030504020204" pitchFamily="34" charset="0"/>
              </a:rPr>
              <a:t>.</a:t>
            </a:r>
          </a:p>
          <a:p>
            <a:pPr lvl="1" algn="l">
              <a:spcAft>
                <a:spcPts val="1200"/>
              </a:spcAft>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Sign Out</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40"/>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End Lab</a:t>
            </a:r>
            <a:r>
              <a:rPr lang="en-US" b="0" i="0" dirty="0">
                <a:solidFill>
                  <a:srgbClr val="333333"/>
                </a:solidFill>
                <a:effectLst/>
                <a:latin typeface="Open Sans" panose="020B0606030504020204" pitchFamily="34" charset="0"/>
              </a:rPr>
              <a:t> at the top of this page, and then select </a:t>
            </a:r>
            <a:r>
              <a:rPr lang="en-US" b="1" i="0" dirty="0">
                <a:solidFill>
                  <a:srgbClr val="333333"/>
                </a:solidFill>
                <a:effectLst/>
                <a:latin typeface="Open Sans" panose="020B0606030504020204" pitchFamily="34" charset="0"/>
              </a:rPr>
              <a:t>Yes</a:t>
            </a:r>
            <a:r>
              <a:rPr lang="en-US" b="0" i="0" dirty="0">
                <a:solidFill>
                  <a:srgbClr val="333333"/>
                </a:solidFill>
                <a:effectLst/>
                <a:latin typeface="Open Sans" panose="020B0606030504020204" pitchFamily="34" charset="0"/>
              </a:rPr>
              <a:t> to confirm that you want to end the lab.</a:t>
            </a:r>
          </a:p>
        </p:txBody>
      </p:sp>
    </p:spTree>
    <p:extLst>
      <p:ext uri="{BB962C8B-B14F-4D97-AF65-F5344CB8AC3E}">
        <p14:creationId xmlns:p14="http://schemas.microsoft.com/office/powerpoint/2010/main" val="4175132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673681C-ABED-EAC2-6E10-63CC75086006}"/>
              </a:ext>
            </a:extLst>
          </p:cNvPr>
          <p:cNvPicPr>
            <a:picLocks noChangeAspect="1"/>
          </p:cNvPicPr>
          <p:nvPr/>
        </p:nvPicPr>
        <p:blipFill>
          <a:blip r:embed="rId3"/>
          <a:stretch>
            <a:fillRect/>
          </a:stretch>
        </p:blipFill>
        <p:spPr>
          <a:xfrm>
            <a:off x="1052363" y="868211"/>
            <a:ext cx="10087272" cy="5735743"/>
          </a:xfrm>
          <a:prstGeom prst="rect">
            <a:avLst/>
          </a:prstGeom>
        </p:spPr>
      </p:pic>
      <p:sp>
        <p:nvSpPr>
          <p:cNvPr id="7" name="Oval 6">
            <a:extLst>
              <a:ext uri="{FF2B5EF4-FFF2-40B4-BE49-F238E27FC236}">
                <a16:creationId xmlns:a16="http://schemas.microsoft.com/office/drawing/2014/main" id="{A194E34D-EFC6-E3AB-E155-F148FA5EC81D}"/>
              </a:ext>
            </a:extLst>
          </p:cNvPr>
          <p:cNvSpPr/>
          <p:nvPr/>
        </p:nvSpPr>
        <p:spPr>
          <a:xfrm>
            <a:off x="7986254" y="81266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40</a:t>
            </a:r>
          </a:p>
        </p:txBody>
      </p:sp>
      <p:sp>
        <p:nvSpPr>
          <p:cNvPr id="8" name="Rounded Rectangle 7">
            <a:extLst>
              <a:ext uri="{FF2B5EF4-FFF2-40B4-BE49-F238E27FC236}">
                <a16:creationId xmlns:a16="http://schemas.microsoft.com/office/drawing/2014/main" id="{F4BC28E3-6BC1-319C-1AE4-489F3F4759C4}"/>
              </a:ext>
            </a:extLst>
          </p:cNvPr>
          <p:cNvSpPr/>
          <p:nvPr/>
        </p:nvSpPr>
        <p:spPr>
          <a:xfrm>
            <a:off x="8347586" y="1140904"/>
            <a:ext cx="2812211"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12137F-5F24-3786-A4A8-2F35BFB42D44}"/>
              </a:ext>
            </a:extLst>
          </p:cNvPr>
          <p:cNvSpPr txBox="1"/>
          <p:nvPr/>
        </p:nvSpPr>
        <p:spPr>
          <a:xfrm>
            <a:off x="3277830" y="4513051"/>
            <a:ext cx="5010764" cy="1785104"/>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40"/>
            </a:pPr>
            <a:r>
              <a:rPr lang="en-US" b="0" i="0" dirty="0">
                <a:solidFill>
                  <a:srgbClr val="333333"/>
                </a:solidFill>
                <a:effectLst/>
                <a:latin typeface="Open Sans" panose="020B0606030504020204" pitchFamily="34" charset="0"/>
              </a:rPr>
              <a:t>Log out of the AWS Management Console.</a:t>
            </a:r>
          </a:p>
          <a:p>
            <a:pPr lvl="1" algn="l">
              <a:spcAft>
                <a:spcPts val="1200"/>
              </a:spcAft>
            </a:pPr>
            <a:r>
              <a:rPr lang="en-US" b="0" i="0" dirty="0">
                <a:solidFill>
                  <a:srgbClr val="333333"/>
                </a:solidFill>
                <a:effectLst/>
                <a:latin typeface="Open Sans" panose="020B0606030504020204" pitchFamily="34" charset="0"/>
              </a:rPr>
              <a:t>In the upper-right corner of the page, choose your user name. Your user name begins with </a:t>
            </a:r>
            <a:r>
              <a:rPr lang="en-US" b="1" i="0" dirty="0" err="1">
                <a:solidFill>
                  <a:srgbClr val="333333"/>
                </a:solidFill>
                <a:effectLst/>
                <a:latin typeface="Open Sans" panose="020B0606030504020204" pitchFamily="34" charset="0"/>
              </a:rPr>
              <a:t>voclabs</a:t>
            </a:r>
            <a:r>
              <a:rPr lang="en-US" b="1" i="0" dirty="0">
                <a:solidFill>
                  <a:srgbClr val="333333"/>
                </a:solidFill>
                <a:effectLst/>
                <a:latin typeface="Open Sans" panose="020B0606030504020204" pitchFamily="34" charset="0"/>
              </a:rPr>
              <a:t>/user</a:t>
            </a:r>
            <a:r>
              <a:rPr lang="en-US" b="0" i="0" dirty="0">
                <a:solidFill>
                  <a:srgbClr val="333333"/>
                </a:solidFill>
                <a:effectLst/>
                <a:latin typeface="Open Sans" panose="020B0606030504020204" pitchFamily="34" charset="0"/>
              </a:rPr>
              <a:t>.</a:t>
            </a:r>
          </a:p>
          <a:p>
            <a:pPr lvl="1" algn="l">
              <a:spcAft>
                <a:spcPts val="1200"/>
              </a:spcAft>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Sign Out</a:t>
            </a:r>
            <a:r>
              <a:rPr lang="en-US"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42003706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11EC392A-B07C-2990-E6BA-A1494B7187F3}"/>
              </a:ext>
            </a:extLst>
          </p:cNvPr>
          <p:cNvPicPr>
            <a:picLocks noChangeAspect="1"/>
          </p:cNvPicPr>
          <p:nvPr/>
        </p:nvPicPr>
        <p:blipFill>
          <a:blip r:embed="rId3"/>
          <a:stretch>
            <a:fillRect/>
          </a:stretch>
        </p:blipFill>
        <p:spPr>
          <a:xfrm>
            <a:off x="1087946" y="881121"/>
            <a:ext cx="10016105" cy="5694033"/>
          </a:xfrm>
          <a:prstGeom prst="rect">
            <a:avLst/>
          </a:prstGeom>
        </p:spPr>
      </p:pic>
      <p:sp>
        <p:nvSpPr>
          <p:cNvPr id="9" name="Oval 8">
            <a:extLst>
              <a:ext uri="{FF2B5EF4-FFF2-40B4-BE49-F238E27FC236}">
                <a16:creationId xmlns:a16="http://schemas.microsoft.com/office/drawing/2014/main" id="{4A55C669-FB5B-3797-B9E2-CCAF3F5A9C6B}"/>
              </a:ext>
            </a:extLst>
          </p:cNvPr>
          <p:cNvSpPr/>
          <p:nvPr/>
        </p:nvSpPr>
        <p:spPr>
          <a:xfrm>
            <a:off x="9977283" y="353298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40</a:t>
            </a:r>
          </a:p>
        </p:txBody>
      </p:sp>
      <p:sp>
        <p:nvSpPr>
          <p:cNvPr id="10" name="Rounded Rectangle 9">
            <a:extLst>
              <a:ext uri="{FF2B5EF4-FFF2-40B4-BE49-F238E27FC236}">
                <a16:creationId xmlns:a16="http://schemas.microsoft.com/office/drawing/2014/main" id="{D211B758-354B-A4E4-0869-1276FDB0E0DC}"/>
              </a:ext>
            </a:extLst>
          </p:cNvPr>
          <p:cNvSpPr/>
          <p:nvPr/>
        </p:nvSpPr>
        <p:spPr>
          <a:xfrm>
            <a:off x="8288594" y="1140904"/>
            <a:ext cx="2713077"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5E0C7C-2522-08F7-3B3D-8BA10AFDF58E}"/>
              </a:ext>
            </a:extLst>
          </p:cNvPr>
          <p:cNvSpPr txBox="1"/>
          <p:nvPr/>
        </p:nvSpPr>
        <p:spPr>
          <a:xfrm>
            <a:off x="3277830" y="4513051"/>
            <a:ext cx="5010764" cy="1785104"/>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40"/>
            </a:pPr>
            <a:r>
              <a:rPr lang="en-US" b="0" i="0" dirty="0">
                <a:solidFill>
                  <a:srgbClr val="333333"/>
                </a:solidFill>
                <a:effectLst/>
                <a:latin typeface="Open Sans" panose="020B0606030504020204" pitchFamily="34" charset="0"/>
              </a:rPr>
              <a:t>Log out of the AWS Management Console.</a:t>
            </a:r>
          </a:p>
          <a:p>
            <a:pPr lvl="1" algn="l">
              <a:spcAft>
                <a:spcPts val="1200"/>
              </a:spcAft>
            </a:pPr>
            <a:r>
              <a:rPr lang="en-US" b="0" i="0" dirty="0">
                <a:solidFill>
                  <a:srgbClr val="333333"/>
                </a:solidFill>
                <a:effectLst/>
                <a:latin typeface="Open Sans" panose="020B0606030504020204" pitchFamily="34" charset="0"/>
              </a:rPr>
              <a:t>In the upper-right corner of the page, choose your user name. Your user name begins with </a:t>
            </a:r>
            <a:r>
              <a:rPr lang="en-US" b="1" i="0" dirty="0" err="1">
                <a:solidFill>
                  <a:srgbClr val="333333"/>
                </a:solidFill>
                <a:effectLst/>
                <a:latin typeface="Open Sans" panose="020B0606030504020204" pitchFamily="34" charset="0"/>
              </a:rPr>
              <a:t>voclabs</a:t>
            </a:r>
            <a:r>
              <a:rPr lang="en-US" b="1" i="0" dirty="0">
                <a:solidFill>
                  <a:srgbClr val="333333"/>
                </a:solidFill>
                <a:effectLst/>
                <a:latin typeface="Open Sans" panose="020B0606030504020204" pitchFamily="34" charset="0"/>
              </a:rPr>
              <a:t>/user</a:t>
            </a:r>
            <a:r>
              <a:rPr lang="en-US" b="0" i="0" dirty="0">
                <a:solidFill>
                  <a:srgbClr val="333333"/>
                </a:solidFill>
                <a:effectLst/>
                <a:latin typeface="Open Sans" panose="020B0606030504020204" pitchFamily="34" charset="0"/>
              </a:rPr>
              <a:t>.</a:t>
            </a:r>
          </a:p>
          <a:p>
            <a:pPr lvl="1" algn="l">
              <a:spcAft>
                <a:spcPts val="1200"/>
              </a:spcAft>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Sign Out</a:t>
            </a:r>
            <a:r>
              <a:rPr lang="en-US" b="0" i="0" dirty="0">
                <a:solidFill>
                  <a:srgbClr val="333333"/>
                </a:solidFill>
                <a:effectLst/>
                <a:latin typeface="Open Sans" panose="020B0606030504020204" pitchFamily="34" charset="0"/>
              </a:rPr>
              <a:t>.</a:t>
            </a:r>
          </a:p>
        </p:txBody>
      </p:sp>
      <p:sp>
        <p:nvSpPr>
          <p:cNvPr id="12" name="Rounded Rectangle 11">
            <a:extLst>
              <a:ext uri="{FF2B5EF4-FFF2-40B4-BE49-F238E27FC236}">
                <a16:creationId xmlns:a16="http://schemas.microsoft.com/office/drawing/2014/main" id="{202364F6-E4BA-233B-0799-FD1F847F45FA}"/>
              </a:ext>
            </a:extLst>
          </p:cNvPr>
          <p:cNvSpPr/>
          <p:nvPr/>
        </p:nvSpPr>
        <p:spPr>
          <a:xfrm>
            <a:off x="10205883" y="4038582"/>
            <a:ext cx="825284"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135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C0BC454-D9DE-8DF6-792E-4E24FCE7DAB6}"/>
              </a:ext>
            </a:extLst>
          </p:cNvPr>
          <p:cNvPicPr>
            <a:picLocks noChangeAspect="1"/>
          </p:cNvPicPr>
          <p:nvPr/>
        </p:nvPicPr>
        <p:blipFill>
          <a:blip r:embed="rId3"/>
          <a:stretch>
            <a:fillRect/>
          </a:stretch>
        </p:blipFill>
        <p:spPr>
          <a:xfrm>
            <a:off x="997311" y="813284"/>
            <a:ext cx="10197375" cy="5821272"/>
          </a:xfrm>
          <a:prstGeom prst="rect">
            <a:avLst/>
          </a:prstGeom>
        </p:spPr>
      </p:pic>
    </p:spTree>
    <p:extLst>
      <p:ext uri="{BB962C8B-B14F-4D97-AF65-F5344CB8AC3E}">
        <p14:creationId xmlns:p14="http://schemas.microsoft.com/office/powerpoint/2010/main" val="1736995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C65F2401-EF87-8D4F-41DB-0671B7F3AC63}"/>
              </a:ext>
            </a:extLst>
          </p:cNvPr>
          <p:cNvPicPr>
            <a:picLocks noChangeAspect="1"/>
          </p:cNvPicPr>
          <p:nvPr/>
        </p:nvPicPr>
        <p:blipFill>
          <a:blip r:embed="rId3"/>
          <a:stretch>
            <a:fillRect/>
          </a:stretch>
        </p:blipFill>
        <p:spPr>
          <a:xfrm>
            <a:off x="913541" y="958092"/>
            <a:ext cx="10364915" cy="5617062"/>
          </a:xfrm>
          <a:prstGeom prst="rect">
            <a:avLst/>
          </a:prstGeom>
        </p:spPr>
      </p:pic>
      <p:sp>
        <p:nvSpPr>
          <p:cNvPr id="8" name="TextBox 7">
            <a:extLst>
              <a:ext uri="{FF2B5EF4-FFF2-40B4-BE49-F238E27FC236}">
                <a16:creationId xmlns:a16="http://schemas.microsoft.com/office/drawing/2014/main" id="{C61809C6-34CD-AA8D-F6CA-C06444AC7452}"/>
              </a:ext>
            </a:extLst>
          </p:cNvPr>
          <p:cNvSpPr txBox="1"/>
          <p:nvPr/>
        </p:nvSpPr>
        <p:spPr>
          <a:xfrm>
            <a:off x="5393850" y="1847998"/>
            <a:ext cx="5884606" cy="646331"/>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40"/>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End Lab</a:t>
            </a:r>
            <a:r>
              <a:rPr lang="en-US" b="0" i="0" dirty="0">
                <a:solidFill>
                  <a:srgbClr val="333333"/>
                </a:solidFill>
                <a:effectLst/>
                <a:latin typeface="Open Sans" panose="020B0606030504020204" pitchFamily="34" charset="0"/>
              </a:rPr>
              <a:t> at the top of this page, and then select </a:t>
            </a:r>
            <a:r>
              <a:rPr lang="en-US" b="1" i="0" dirty="0">
                <a:solidFill>
                  <a:srgbClr val="333333"/>
                </a:solidFill>
                <a:effectLst/>
                <a:latin typeface="Open Sans" panose="020B0606030504020204" pitchFamily="34" charset="0"/>
              </a:rPr>
              <a:t>Yes</a:t>
            </a:r>
            <a:r>
              <a:rPr lang="en-US" b="0" i="0" dirty="0">
                <a:solidFill>
                  <a:srgbClr val="333333"/>
                </a:solidFill>
                <a:effectLst/>
                <a:latin typeface="Open Sans" panose="020B0606030504020204" pitchFamily="34" charset="0"/>
              </a:rPr>
              <a:t> to confirm that you want to end the lab.</a:t>
            </a:r>
          </a:p>
        </p:txBody>
      </p:sp>
      <p:sp>
        <p:nvSpPr>
          <p:cNvPr id="9" name="Oval 8">
            <a:extLst>
              <a:ext uri="{FF2B5EF4-FFF2-40B4-BE49-F238E27FC236}">
                <a16:creationId xmlns:a16="http://schemas.microsoft.com/office/drawing/2014/main" id="{3B093CB7-7651-43B8-E0D1-F065987936F3}"/>
              </a:ext>
            </a:extLst>
          </p:cNvPr>
          <p:cNvSpPr/>
          <p:nvPr/>
        </p:nvSpPr>
        <p:spPr>
          <a:xfrm>
            <a:off x="8311388" y="107598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41</a:t>
            </a:r>
          </a:p>
        </p:txBody>
      </p:sp>
      <p:sp>
        <p:nvSpPr>
          <p:cNvPr id="10" name="Rounded Rectangle 9">
            <a:extLst>
              <a:ext uri="{FF2B5EF4-FFF2-40B4-BE49-F238E27FC236}">
                <a16:creationId xmlns:a16="http://schemas.microsoft.com/office/drawing/2014/main" id="{706D57BF-2414-804D-4BEB-CF83D4E811EA}"/>
              </a:ext>
            </a:extLst>
          </p:cNvPr>
          <p:cNvSpPr/>
          <p:nvPr/>
        </p:nvSpPr>
        <p:spPr>
          <a:xfrm>
            <a:off x="8539988" y="1578077"/>
            <a:ext cx="721999" cy="296267"/>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228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79150C38-0142-DDCE-1A73-E866E69AA3B1}"/>
              </a:ext>
            </a:extLst>
          </p:cNvPr>
          <p:cNvPicPr>
            <a:picLocks noChangeAspect="1"/>
          </p:cNvPicPr>
          <p:nvPr/>
        </p:nvPicPr>
        <p:blipFill>
          <a:blip r:embed="rId3"/>
          <a:stretch>
            <a:fillRect/>
          </a:stretch>
        </p:blipFill>
        <p:spPr>
          <a:xfrm>
            <a:off x="837399" y="868211"/>
            <a:ext cx="10517199" cy="5706943"/>
          </a:xfrm>
          <a:prstGeom prst="rect">
            <a:avLst/>
          </a:prstGeom>
        </p:spPr>
      </p:pic>
      <p:sp>
        <p:nvSpPr>
          <p:cNvPr id="9" name="TextBox 8">
            <a:extLst>
              <a:ext uri="{FF2B5EF4-FFF2-40B4-BE49-F238E27FC236}">
                <a16:creationId xmlns:a16="http://schemas.microsoft.com/office/drawing/2014/main" id="{C44CAA2B-FA4D-AD14-079A-FC0A4953C07F}"/>
              </a:ext>
            </a:extLst>
          </p:cNvPr>
          <p:cNvSpPr txBox="1"/>
          <p:nvPr/>
        </p:nvSpPr>
        <p:spPr>
          <a:xfrm>
            <a:off x="4435205" y="3490595"/>
            <a:ext cx="5884606" cy="646331"/>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40"/>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End Lab</a:t>
            </a:r>
            <a:r>
              <a:rPr lang="en-US" b="0" i="0" dirty="0">
                <a:solidFill>
                  <a:srgbClr val="333333"/>
                </a:solidFill>
                <a:effectLst/>
                <a:latin typeface="Open Sans" panose="020B0606030504020204" pitchFamily="34" charset="0"/>
              </a:rPr>
              <a:t> at the top of this page, and then select </a:t>
            </a:r>
            <a:r>
              <a:rPr lang="en-US" b="1" i="0" dirty="0">
                <a:solidFill>
                  <a:srgbClr val="333333"/>
                </a:solidFill>
                <a:effectLst/>
                <a:latin typeface="Open Sans" panose="020B0606030504020204" pitchFamily="34" charset="0"/>
              </a:rPr>
              <a:t>Yes</a:t>
            </a:r>
            <a:r>
              <a:rPr lang="en-US" b="0" i="0" dirty="0">
                <a:solidFill>
                  <a:srgbClr val="333333"/>
                </a:solidFill>
                <a:effectLst/>
                <a:latin typeface="Open Sans" panose="020B0606030504020204" pitchFamily="34" charset="0"/>
              </a:rPr>
              <a:t> to confirm that you want to end the lab.</a:t>
            </a:r>
          </a:p>
        </p:txBody>
      </p:sp>
      <p:sp>
        <p:nvSpPr>
          <p:cNvPr id="10" name="Oval 9">
            <a:extLst>
              <a:ext uri="{FF2B5EF4-FFF2-40B4-BE49-F238E27FC236}">
                <a16:creationId xmlns:a16="http://schemas.microsoft.com/office/drawing/2014/main" id="{ACAFB27F-583A-953F-F075-54A22BC19EA3}"/>
              </a:ext>
            </a:extLst>
          </p:cNvPr>
          <p:cNvSpPr/>
          <p:nvPr/>
        </p:nvSpPr>
        <p:spPr>
          <a:xfrm>
            <a:off x="8082788" y="284923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41</a:t>
            </a:r>
          </a:p>
        </p:txBody>
      </p:sp>
      <p:sp>
        <p:nvSpPr>
          <p:cNvPr id="11" name="Rounded Rectangle 10">
            <a:extLst>
              <a:ext uri="{FF2B5EF4-FFF2-40B4-BE49-F238E27FC236}">
                <a16:creationId xmlns:a16="http://schemas.microsoft.com/office/drawing/2014/main" id="{5180AF98-271C-F5CA-83C3-E86DB05FCA4B}"/>
              </a:ext>
            </a:extLst>
          </p:cNvPr>
          <p:cNvSpPr/>
          <p:nvPr/>
        </p:nvSpPr>
        <p:spPr>
          <a:xfrm>
            <a:off x="8561937" y="2914087"/>
            <a:ext cx="818037" cy="392352"/>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1537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9D5EF00-0A60-3DEC-3E7B-1FE522F4E318}"/>
              </a:ext>
            </a:extLst>
          </p:cNvPr>
          <p:cNvPicPr>
            <a:picLocks noChangeAspect="1"/>
          </p:cNvPicPr>
          <p:nvPr/>
        </p:nvPicPr>
        <p:blipFill>
          <a:blip r:embed="rId3"/>
          <a:stretch>
            <a:fillRect/>
          </a:stretch>
        </p:blipFill>
        <p:spPr>
          <a:xfrm>
            <a:off x="887894" y="932005"/>
            <a:ext cx="10416209" cy="5643149"/>
          </a:xfrm>
          <a:prstGeom prst="rect">
            <a:avLst/>
          </a:prstGeom>
        </p:spPr>
      </p:pic>
    </p:spTree>
    <p:extLst>
      <p:ext uri="{BB962C8B-B14F-4D97-AF65-F5344CB8AC3E}">
        <p14:creationId xmlns:p14="http://schemas.microsoft.com/office/powerpoint/2010/main" val="1296825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1BC4274D-1767-083F-A9A2-15E35E0E2C79}"/>
              </a:ext>
            </a:extLst>
          </p:cNvPr>
          <p:cNvSpPr txBox="1"/>
          <p:nvPr/>
        </p:nvSpPr>
        <p:spPr>
          <a:xfrm>
            <a:off x="1442772" y="1518525"/>
            <a:ext cx="9326708" cy="584775"/>
          </a:xfrm>
          <a:prstGeom prst="rect">
            <a:avLst/>
          </a:prstGeom>
          <a:solidFill>
            <a:schemeClr val="accent4">
              <a:lumMod val="20000"/>
              <a:lumOff val="80000"/>
            </a:schemeClr>
          </a:solidFill>
        </p:spPr>
        <p:txBody>
          <a:bodyPr wrap="square">
            <a:spAutoFit/>
          </a:bodyPr>
          <a:lstStyle/>
          <a:p>
            <a:pPr algn="ctr"/>
            <a:r>
              <a:rPr lang="en-US" sz="3200" dirty="0"/>
              <a:t>https://dj1ero5u806ee.cloudfront.net/</a:t>
            </a:r>
            <a:r>
              <a:rPr lang="en-US" sz="3200" dirty="0" err="1"/>
              <a:t>index.html</a:t>
            </a:r>
            <a:endParaRPr lang="en-US" sz="3200" dirty="0"/>
          </a:p>
        </p:txBody>
      </p:sp>
      <p:pic>
        <p:nvPicPr>
          <p:cNvPr id="8" name="Picture 7">
            <a:extLst>
              <a:ext uri="{FF2B5EF4-FFF2-40B4-BE49-F238E27FC236}">
                <a16:creationId xmlns:a16="http://schemas.microsoft.com/office/drawing/2014/main" id="{8FE13FD9-ED91-E3DB-BA1D-A97B132FC3B2}"/>
              </a:ext>
            </a:extLst>
          </p:cNvPr>
          <p:cNvPicPr>
            <a:picLocks noChangeAspect="1"/>
          </p:cNvPicPr>
          <p:nvPr/>
        </p:nvPicPr>
        <p:blipFill>
          <a:blip r:embed="rId3"/>
          <a:stretch>
            <a:fillRect/>
          </a:stretch>
        </p:blipFill>
        <p:spPr>
          <a:xfrm>
            <a:off x="1290491" y="2753614"/>
            <a:ext cx="9999809" cy="2279650"/>
          </a:xfrm>
          <a:prstGeom prst="rect">
            <a:avLst/>
          </a:prstGeom>
        </p:spPr>
      </p:pic>
    </p:spTree>
    <p:extLst>
      <p:ext uri="{BB962C8B-B14F-4D97-AF65-F5344CB8AC3E}">
        <p14:creationId xmlns:p14="http://schemas.microsoft.com/office/powerpoint/2010/main" val="415714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Outline</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229758"/>
            <a:ext cx="10515600" cy="5356236"/>
          </a:xfrm>
        </p:spPr>
        <p:txBody>
          <a:bodyPr>
            <a:normAutofit fontScale="92500" lnSpcReduction="20000"/>
          </a:bodyPr>
          <a:lstStyle/>
          <a:p>
            <a:pPr marL="514350" indent="-514350">
              <a:buFont typeface="+mj-lt"/>
              <a:buAutoNum type="arabicPeriod"/>
            </a:pPr>
            <a:r>
              <a:rPr lang="en-US" dirty="0"/>
              <a:t>Cloud Concepts Overview </a:t>
            </a:r>
          </a:p>
          <a:p>
            <a:pPr marL="514350" indent="-514350">
              <a:buFont typeface="+mj-lt"/>
              <a:buAutoNum type="arabicPeriod"/>
            </a:pPr>
            <a:r>
              <a:rPr lang="en-US" dirty="0"/>
              <a:t>Cloud Economics and Billing</a:t>
            </a:r>
          </a:p>
          <a:p>
            <a:pPr marL="514350" indent="-514350">
              <a:buFont typeface="+mj-lt"/>
              <a:buAutoNum type="arabicPeriod"/>
            </a:pPr>
            <a:r>
              <a:rPr lang="en-US" dirty="0"/>
              <a:t>AWS Global Infrastructure Overview</a:t>
            </a:r>
          </a:p>
          <a:p>
            <a:pPr marL="514350" indent="-514350">
              <a:buFont typeface="+mj-lt"/>
              <a:buAutoNum type="arabicPeriod"/>
            </a:pPr>
            <a:r>
              <a:rPr lang="en-US" dirty="0"/>
              <a:t>AWS Cloud Security</a:t>
            </a:r>
          </a:p>
          <a:p>
            <a:pPr marL="514350" indent="-514350">
              <a:buFont typeface="+mj-lt"/>
              <a:buAutoNum type="arabicPeriod"/>
            </a:pPr>
            <a:r>
              <a:rPr lang="en-US" dirty="0"/>
              <a:t>Networking and Content Delivery</a:t>
            </a:r>
          </a:p>
          <a:p>
            <a:pPr marL="514350" indent="-514350">
              <a:buFont typeface="+mj-lt"/>
              <a:buAutoNum type="arabicPeriod"/>
            </a:pPr>
            <a:r>
              <a:rPr lang="en-US" dirty="0"/>
              <a:t>Cloud Compute</a:t>
            </a:r>
          </a:p>
          <a:p>
            <a:pPr marL="514350" indent="-514350">
              <a:buFont typeface="+mj-lt"/>
              <a:buAutoNum type="arabicPeriod"/>
            </a:pPr>
            <a:r>
              <a:rPr lang="en-US" dirty="0"/>
              <a:t>Cloud Storage </a:t>
            </a:r>
          </a:p>
          <a:p>
            <a:pPr marL="514350" indent="-514350">
              <a:buFont typeface="+mj-lt"/>
              <a:buAutoNum type="arabicPeriod"/>
            </a:pPr>
            <a:r>
              <a:rPr lang="en-US" dirty="0"/>
              <a:t>Cloud Databases </a:t>
            </a:r>
          </a:p>
          <a:p>
            <a:pPr marL="514350" indent="-514350">
              <a:buFont typeface="+mj-lt"/>
              <a:buAutoNum type="arabicPeriod"/>
            </a:pPr>
            <a:r>
              <a:rPr lang="en-US" dirty="0"/>
              <a:t>Cloud Architecture </a:t>
            </a:r>
          </a:p>
          <a:p>
            <a:pPr marL="514350" indent="-514350">
              <a:buFont typeface="+mj-lt"/>
              <a:buAutoNum type="arabicPeriod"/>
            </a:pPr>
            <a:r>
              <a:rPr lang="en-US" dirty="0"/>
              <a:t>Cloud Automatic Scaling and Monitoring</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7" name="Picture 6">
            <a:extLst>
              <a:ext uri="{FF2B5EF4-FFF2-40B4-BE49-F238E27FC236}">
                <a16:creationId xmlns:a16="http://schemas.microsoft.com/office/drawing/2014/main" id="{473E600F-588E-4C44-8AF5-79B0A3A65CED}"/>
              </a:ext>
            </a:extLst>
          </p:cNvPr>
          <p:cNvPicPr>
            <a:picLocks noChangeAspect="1"/>
          </p:cNvPicPr>
          <p:nvPr/>
        </p:nvPicPr>
        <p:blipFill>
          <a:blip r:embed="rId2"/>
          <a:stretch>
            <a:fillRect/>
          </a:stretch>
        </p:blipFill>
        <p:spPr>
          <a:xfrm>
            <a:off x="11063909" y="64645"/>
            <a:ext cx="1017108" cy="1017108"/>
          </a:xfrm>
          <a:prstGeom prst="rect">
            <a:avLst/>
          </a:prstGeom>
        </p:spPr>
      </p:pic>
      <p:pic>
        <p:nvPicPr>
          <p:cNvPr id="9" name="Picture 8">
            <a:extLst>
              <a:ext uri="{FF2B5EF4-FFF2-40B4-BE49-F238E27FC236}">
                <a16:creationId xmlns:a16="http://schemas.microsoft.com/office/drawing/2014/main" id="{ED9A5D0E-8DE6-654E-9DAE-9BE992278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DE8EC617-4BA4-9B48-8842-3C8F05960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270166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EF1FB3E-749D-1CB4-3C86-2652BDF9382E}"/>
              </a:ext>
            </a:extLst>
          </p:cNvPr>
          <p:cNvPicPr>
            <a:picLocks noChangeAspect="1"/>
          </p:cNvPicPr>
          <p:nvPr/>
        </p:nvPicPr>
        <p:blipFill>
          <a:blip r:embed="rId3"/>
          <a:stretch>
            <a:fillRect/>
          </a:stretch>
        </p:blipFill>
        <p:spPr>
          <a:xfrm>
            <a:off x="771467" y="868211"/>
            <a:ext cx="10649066" cy="5743221"/>
          </a:xfrm>
          <a:prstGeom prst="rect">
            <a:avLst/>
          </a:prstGeom>
        </p:spPr>
      </p:pic>
    </p:spTree>
    <p:extLst>
      <p:ext uri="{BB962C8B-B14F-4D97-AF65-F5344CB8AC3E}">
        <p14:creationId xmlns:p14="http://schemas.microsoft.com/office/powerpoint/2010/main" val="2654252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Web Application </a:t>
            </a:r>
            <a:br>
              <a:rPr lang="en-US" sz="9600" dirty="0">
                <a:latin typeface="+mn-lt"/>
              </a:rPr>
            </a:br>
            <a:r>
              <a:rPr lang="en-US" sz="9600" dirty="0">
                <a:latin typeface="+mn-lt"/>
              </a:rPr>
              <a:t>with   </a:t>
            </a:r>
            <a:br>
              <a:rPr lang="en-US" sz="9600" dirty="0">
                <a:latin typeface="+mn-lt"/>
              </a:rPr>
            </a:br>
            <a:r>
              <a:rPr lang="en-US" sz="9600" dirty="0">
                <a:latin typeface="+mn-lt"/>
              </a:rPr>
              <a:t>AWS Core Services</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111</a:t>
            </a:fld>
            <a:endParaRPr lang="en-US"/>
          </a:p>
        </p:txBody>
      </p:sp>
      <p:pic>
        <p:nvPicPr>
          <p:cNvPr id="5" name="Picture 4">
            <a:extLst>
              <a:ext uri="{FF2B5EF4-FFF2-40B4-BE49-F238E27FC236}">
                <a16:creationId xmlns:a16="http://schemas.microsoft.com/office/drawing/2014/main" id="{808485E7-4F0E-E54B-B730-1AF0EA6E43FE}"/>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4650317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112</a:t>
            </a:fld>
            <a:endParaRPr lang="en-US" dirty="0"/>
          </a:p>
        </p:txBody>
      </p:sp>
      <p:pic>
        <p:nvPicPr>
          <p:cNvPr id="6" name="Picture 5">
            <a:extLst>
              <a:ext uri="{FF2B5EF4-FFF2-40B4-BE49-F238E27FC236}">
                <a16:creationId xmlns:a16="http://schemas.microsoft.com/office/drawing/2014/main" id="{6231DF6D-F53C-8A41-8A05-E79B337336B1}"/>
              </a:ext>
            </a:extLst>
          </p:cNvPr>
          <p:cNvPicPr>
            <a:picLocks noChangeAspect="1"/>
          </p:cNvPicPr>
          <p:nvPr/>
        </p:nvPicPr>
        <p:blipFill>
          <a:blip r:embed="rId2"/>
          <a:stretch>
            <a:fillRect/>
          </a:stretch>
        </p:blipFill>
        <p:spPr>
          <a:xfrm>
            <a:off x="73340" y="13854"/>
            <a:ext cx="11744588" cy="6616669"/>
          </a:xfrm>
          <a:prstGeom prst="rect">
            <a:avLst/>
          </a:prstGeom>
        </p:spPr>
      </p:pic>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sp>
        <p:nvSpPr>
          <p:cNvPr id="3" name="Rounded Rectangle 2">
            <a:extLst>
              <a:ext uri="{FF2B5EF4-FFF2-40B4-BE49-F238E27FC236}">
                <a16:creationId xmlns:a16="http://schemas.microsoft.com/office/drawing/2014/main" id="{BBA623DD-853B-0748-9296-A45494C780FA}"/>
              </a:ext>
            </a:extLst>
          </p:cNvPr>
          <p:cNvSpPr/>
          <p:nvPr/>
        </p:nvSpPr>
        <p:spPr>
          <a:xfrm>
            <a:off x="3771033" y="2188359"/>
            <a:ext cx="958975" cy="935182"/>
          </a:xfrm>
          <a:prstGeom prst="roundRect">
            <a:avLst>
              <a:gd name="adj" fmla="val 2699"/>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1974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113</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Tree>
    <p:extLst>
      <p:ext uri="{BB962C8B-B14F-4D97-AF65-F5344CB8AC3E}">
        <p14:creationId xmlns:p14="http://schemas.microsoft.com/office/powerpoint/2010/main" val="2728966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114</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
        <p:nvSpPr>
          <p:cNvPr id="8" name="Rounded Rectangle 7">
            <a:extLst>
              <a:ext uri="{FF2B5EF4-FFF2-40B4-BE49-F238E27FC236}">
                <a16:creationId xmlns:a16="http://schemas.microsoft.com/office/drawing/2014/main" id="{4109B63D-1941-3B44-BBB9-2E132FDD3950}"/>
              </a:ext>
            </a:extLst>
          </p:cNvPr>
          <p:cNvSpPr/>
          <p:nvPr/>
        </p:nvSpPr>
        <p:spPr>
          <a:xfrm>
            <a:off x="3771033" y="2188359"/>
            <a:ext cx="958975" cy="935182"/>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2912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115</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
        <p:nvSpPr>
          <p:cNvPr id="10" name="Rounded Rectangle 9">
            <a:extLst>
              <a:ext uri="{FF2B5EF4-FFF2-40B4-BE49-F238E27FC236}">
                <a16:creationId xmlns:a16="http://schemas.microsoft.com/office/drawing/2014/main" id="{79FE04D9-0BFF-5146-BA66-5A1EE3FBD353}"/>
              </a:ext>
            </a:extLst>
          </p:cNvPr>
          <p:cNvSpPr/>
          <p:nvPr/>
        </p:nvSpPr>
        <p:spPr>
          <a:xfrm>
            <a:off x="8294915" y="96019"/>
            <a:ext cx="1087574" cy="946971"/>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D24E899-6A69-CA4E-940D-AC0643315A86}"/>
              </a:ext>
            </a:extLst>
          </p:cNvPr>
          <p:cNvSpPr/>
          <p:nvPr/>
        </p:nvSpPr>
        <p:spPr>
          <a:xfrm>
            <a:off x="4250520" y="653258"/>
            <a:ext cx="1453594" cy="841713"/>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B6D07E7-715B-5048-9E0A-6435AF55371E}"/>
              </a:ext>
            </a:extLst>
          </p:cNvPr>
          <p:cNvSpPr/>
          <p:nvPr/>
        </p:nvSpPr>
        <p:spPr>
          <a:xfrm>
            <a:off x="8409778" y="1738416"/>
            <a:ext cx="857848" cy="758041"/>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124C918-F37D-7B4C-ABC7-1758E0F4308B}"/>
              </a:ext>
            </a:extLst>
          </p:cNvPr>
          <p:cNvSpPr/>
          <p:nvPr/>
        </p:nvSpPr>
        <p:spPr>
          <a:xfrm>
            <a:off x="4601029" y="5391038"/>
            <a:ext cx="1219199" cy="1210022"/>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6C45FA-E46D-174D-B3DE-834F3833301E}"/>
              </a:ext>
            </a:extLst>
          </p:cNvPr>
          <p:cNvSpPr/>
          <p:nvPr/>
        </p:nvSpPr>
        <p:spPr>
          <a:xfrm>
            <a:off x="7743825" y="2160108"/>
            <a:ext cx="665953" cy="115459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5596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116</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0020DBE6-4DCB-AA4E-9B60-16F50A92BC9D}"/>
              </a:ext>
            </a:extLst>
          </p:cNvPr>
          <p:cNvPicPr>
            <a:picLocks noChangeAspect="1"/>
          </p:cNvPicPr>
          <p:nvPr/>
        </p:nvPicPr>
        <p:blipFill>
          <a:blip r:embed="rId2"/>
          <a:stretch>
            <a:fillRect/>
          </a:stretch>
        </p:blipFill>
        <p:spPr>
          <a:xfrm>
            <a:off x="62563" y="27291"/>
            <a:ext cx="11727655" cy="6607130"/>
          </a:xfrm>
          <a:prstGeom prst="rect">
            <a:avLst/>
          </a:prstGeom>
        </p:spPr>
      </p:pic>
    </p:spTree>
    <p:extLst>
      <p:ext uri="{BB962C8B-B14F-4D97-AF65-F5344CB8AC3E}">
        <p14:creationId xmlns:p14="http://schemas.microsoft.com/office/powerpoint/2010/main" val="16903031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117</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E08B3CAB-4473-AA48-A4DE-88C40FDD8D63}"/>
              </a:ext>
            </a:extLst>
          </p:cNvPr>
          <p:cNvPicPr>
            <a:picLocks noChangeAspect="1"/>
          </p:cNvPicPr>
          <p:nvPr/>
        </p:nvPicPr>
        <p:blipFill>
          <a:blip r:embed="rId2"/>
          <a:stretch>
            <a:fillRect/>
          </a:stretch>
        </p:blipFill>
        <p:spPr>
          <a:xfrm>
            <a:off x="169264" y="0"/>
            <a:ext cx="11716882" cy="6601060"/>
          </a:xfrm>
          <a:prstGeom prst="rect">
            <a:avLst/>
          </a:prstGeom>
        </p:spPr>
      </p:pic>
    </p:spTree>
    <p:extLst>
      <p:ext uri="{BB962C8B-B14F-4D97-AF65-F5344CB8AC3E}">
        <p14:creationId xmlns:p14="http://schemas.microsoft.com/office/powerpoint/2010/main" val="14132802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118</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8" name="Picture 7">
            <a:extLst>
              <a:ext uri="{FF2B5EF4-FFF2-40B4-BE49-F238E27FC236}">
                <a16:creationId xmlns:a16="http://schemas.microsoft.com/office/drawing/2014/main" id="{BE455137-1418-D942-80CE-F0CA006E9AA2}"/>
              </a:ext>
            </a:extLst>
          </p:cNvPr>
          <p:cNvPicPr>
            <a:picLocks noChangeAspect="1"/>
          </p:cNvPicPr>
          <p:nvPr/>
        </p:nvPicPr>
        <p:blipFill>
          <a:blip r:embed="rId2"/>
          <a:stretch>
            <a:fillRect/>
          </a:stretch>
        </p:blipFill>
        <p:spPr>
          <a:xfrm>
            <a:off x="113435" y="0"/>
            <a:ext cx="11716882" cy="6601060"/>
          </a:xfrm>
          <a:prstGeom prst="rect">
            <a:avLst/>
          </a:prstGeom>
        </p:spPr>
      </p:pic>
    </p:spTree>
    <p:extLst>
      <p:ext uri="{BB962C8B-B14F-4D97-AF65-F5344CB8AC3E}">
        <p14:creationId xmlns:p14="http://schemas.microsoft.com/office/powerpoint/2010/main" val="38887194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AWS </a:t>
            </a:r>
            <a:br>
              <a:rPr lang="en-US" sz="9600" dirty="0">
                <a:latin typeface="+mn-lt"/>
              </a:rPr>
            </a:br>
            <a:r>
              <a:rPr lang="en-US" sz="9600" dirty="0">
                <a:latin typeface="+mn-lt"/>
              </a:rPr>
              <a:t>Serverless Architecture</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119</a:t>
            </a:fld>
            <a:endParaRPr lang="en-US"/>
          </a:p>
        </p:txBody>
      </p:sp>
      <p:pic>
        <p:nvPicPr>
          <p:cNvPr id="5" name="Picture 4">
            <a:extLst>
              <a:ext uri="{FF2B5EF4-FFF2-40B4-BE49-F238E27FC236}">
                <a16:creationId xmlns:a16="http://schemas.microsoft.com/office/drawing/2014/main" id="{D482565A-965D-B54C-A462-DADA994C7DB9}"/>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5572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12</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fontScale="92500" lnSpcReduction="10000"/>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rgbClr val="FF0000"/>
                </a:solidFill>
                <a:latin typeface="Calibri" pitchFamily="34" charset="0"/>
                <a:ea typeface="標楷體" pitchFamily="65" charset="-120"/>
              </a:rPr>
              <a:t>1   2022/02/23   </a:t>
            </a:r>
            <a:r>
              <a:rPr lang="zh-TW" altLang="en-US" dirty="0">
                <a:solidFill>
                  <a:srgbClr val="FF0000"/>
                </a:solidFill>
                <a:latin typeface="Calibri" pitchFamily="34" charset="0"/>
                <a:ea typeface="標楷體" pitchFamily="65" charset="-120"/>
              </a:rPr>
              <a:t>雲端概念概述 </a:t>
            </a:r>
            <a:br>
              <a:rPr lang="en-US" altLang="zh-TW" dirty="0">
                <a:solidFill>
                  <a:srgbClr val="FF0000"/>
                </a:solidFill>
                <a:latin typeface="Calibri" pitchFamily="34" charset="0"/>
                <a:ea typeface="標楷體" pitchFamily="65" charset="-120"/>
              </a:rPr>
            </a:br>
            <a:r>
              <a:rPr lang="en-US" altLang="zh-TW" dirty="0">
                <a:solidFill>
                  <a:srgbClr val="FF0000"/>
                </a:solidFill>
                <a:latin typeface="Calibri" pitchFamily="34" charset="0"/>
                <a:ea typeface="標楷體" pitchFamily="65" charset="-120"/>
              </a:rPr>
              <a:t>                              (Cloud Concepts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2   2022/03/02   </a:t>
            </a:r>
            <a:r>
              <a:rPr lang="zh-TW" altLang="en-US" dirty="0">
                <a:latin typeface="Calibri" pitchFamily="34" charset="0"/>
                <a:ea typeface="標楷體" pitchFamily="65" charset="-120"/>
              </a:rPr>
              <a:t>雲端經濟與計費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Economics and Billing)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3   2022/03/09   AWS</a:t>
            </a:r>
            <a:r>
              <a:rPr lang="zh-TW" altLang="en-US" dirty="0">
                <a:latin typeface="Calibri" pitchFamily="34" charset="0"/>
                <a:ea typeface="標楷體" pitchFamily="65" charset="-120"/>
              </a:rPr>
              <a:t>全球基礎設施概述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Global Infrastructure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4   2022/03/16   AWS</a:t>
            </a:r>
            <a:r>
              <a:rPr lang="zh-TW" altLang="en-US" dirty="0">
                <a:latin typeface="Calibri" pitchFamily="34" charset="0"/>
                <a:ea typeface="標楷體" pitchFamily="65" charset="-120"/>
              </a:rPr>
              <a:t>雲端安全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Cloud Security)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5   2022/03/23   </a:t>
            </a:r>
            <a:r>
              <a:rPr lang="zh-TW" altLang="en-US" dirty="0">
                <a:latin typeface="Calibri" pitchFamily="34" charset="0"/>
                <a:ea typeface="標楷體" pitchFamily="65" charset="-120"/>
              </a:rPr>
              <a:t>網路和內容交付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(Networking and Content Delivery)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6   2022/03/30   </a:t>
            </a:r>
            <a:r>
              <a:rPr lang="zh-TW" altLang="en-US" dirty="0">
                <a:latin typeface="Calibri" pitchFamily="34" charset="0"/>
                <a:ea typeface="標楷體" pitchFamily="65" charset="-120"/>
              </a:rPr>
              <a:t>雲端計算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Compute)</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22139729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238538" y="203893"/>
            <a:ext cx="11115261" cy="779463"/>
          </a:xfrm>
        </p:spPr>
        <p:txBody>
          <a:bodyPr>
            <a:noAutofit/>
          </a:bodyPr>
          <a:lstStyle/>
          <a:p>
            <a:r>
              <a:rPr lang="en-US" sz="5400" b="1" dirty="0"/>
              <a:t>AWS Serverless Airline Booking</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120</a:t>
            </a:fld>
            <a:endParaRPr lang="en-US" dirty="0"/>
          </a:p>
        </p:txBody>
      </p:sp>
      <p:pic>
        <p:nvPicPr>
          <p:cNvPr id="8" name="Picture 7">
            <a:extLst>
              <a:ext uri="{FF2B5EF4-FFF2-40B4-BE49-F238E27FC236}">
                <a16:creationId xmlns:a16="http://schemas.microsoft.com/office/drawing/2014/main" id="{4B94317F-B33C-084D-8363-2E83F359A781}"/>
              </a:ext>
            </a:extLst>
          </p:cNvPr>
          <p:cNvPicPr>
            <a:picLocks noChangeAspect="1"/>
          </p:cNvPicPr>
          <p:nvPr/>
        </p:nvPicPr>
        <p:blipFill>
          <a:blip r:embed="rId2"/>
          <a:stretch>
            <a:fillRect/>
          </a:stretch>
        </p:blipFill>
        <p:spPr>
          <a:xfrm>
            <a:off x="834886" y="1085442"/>
            <a:ext cx="10757537" cy="5312661"/>
          </a:xfrm>
          <a:prstGeom prst="rect">
            <a:avLst/>
          </a:prstGeom>
        </p:spPr>
      </p:pic>
      <p:sp>
        <p:nvSpPr>
          <p:cNvPr id="10" name="TextBox 9">
            <a:extLst>
              <a:ext uri="{FF2B5EF4-FFF2-40B4-BE49-F238E27FC236}">
                <a16:creationId xmlns:a16="http://schemas.microsoft.com/office/drawing/2014/main" id="{F48BC01E-9713-7542-86BE-8A945FFE5809}"/>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9572034E-4895-5B41-AC48-D71299331E41}"/>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0020516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0" y="0"/>
            <a:ext cx="12049246" cy="1325563"/>
          </a:xfrm>
        </p:spPr>
        <p:txBody>
          <a:bodyPr>
            <a:normAutofit fontScale="90000"/>
          </a:bodyPr>
          <a:lstStyle/>
          <a:p>
            <a:r>
              <a:rPr lang="en-US" b="1" dirty="0"/>
              <a:t>AWS Serverless Airline Booking </a:t>
            </a:r>
            <a:br>
              <a:rPr lang="en-US" b="1" dirty="0"/>
            </a:br>
            <a:r>
              <a:rPr lang="en-US" b="1" dirty="0"/>
              <a:t>Stack</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121</a:t>
            </a:fld>
            <a:endParaRPr lang="en-US" dirty="0"/>
          </a:p>
        </p:txBody>
      </p:sp>
      <p:pic>
        <p:nvPicPr>
          <p:cNvPr id="5" name="Picture 4">
            <a:extLst>
              <a:ext uri="{FF2B5EF4-FFF2-40B4-BE49-F238E27FC236}">
                <a16:creationId xmlns:a16="http://schemas.microsoft.com/office/drawing/2014/main" id="{54284516-3E17-3643-9961-CCA601338DC1}"/>
              </a:ext>
            </a:extLst>
          </p:cNvPr>
          <p:cNvPicPr>
            <a:picLocks noChangeAspect="1"/>
          </p:cNvPicPr>
          <p:nvPr/>
        </p:nvPicPr>
        <p:blipFill>
          <a:blip r:embed="rId2"/>
          <a:stretch>
            <a:fillRect/>
          </a:stretch>
        </p:blipFill>
        <p:spPr>
          <a:xfrm>
            <a:off x="1107936" y="1164954"/>
            <a:ext cx="9984133" cy="5321427"/>
          </a:xfrm>
          <a:prstGeom prst="rect">
            <a:avLst/>
          </a:prstGeom>
        </p:spPr>
      </p:pic>
      <p:sp>
        <p:nvSpPr>
          <p:cNvPr id="9" name="TextBox 8">
            <a:extLst>
              <a:ext uri="{FF2B5EF4-FFF2-40B4-BE49-F238E27FC236}">
                <a16:creationId xmlns:a16="http://schemas.microsoft.com/office/drawing/2014/main" id="{FF49C370-5F30-8740-B28E-902CC5A75EED}"/>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1A419A33-C115-AD4A-B319-5F93AB4C89A7}"/>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6795919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914400" y="0"/>
            <a:ext cx="10515600" cy="1325563"/>
          </a:xfrm>
        </p:spPr>
        <p:txBody>
          <a:bodyPr>
            <a:normAutofit fontScale="90000"/>
          </a:bodyPr>
          <a:lstStyle/>
          <a:p>
            <a:r>
              <a:rPr lang="en-US" b="1" dirty="0"/>
              <a:t>AWS Serverless Airline Booking </a:t>
            </a:r>
            <a:br>
              <a:rPr lang="en-US" b="1" dirty="0"/>
            </a:br>
            <a:r>
              <a:rPr lang="en-US" b="1" dirty="0"/>
              <a:t>High level infrastructure architecture</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122</a:t>
            </a:fld>
            <a:endParaRPr lang="en-US" dirty="0"/>
          </a:p>
        </p:txBody>
      </p:sp>
      <p:sp>
        <p:nvSpPr>
          <p:cNvPr id="6" name="TextBox 5">
            <a:extLst>
              <a:ext uri="{FF2B5EF4-FFF2-40B4-BE49-F238E27FC236}">
                <a16:creationId xmlns:a16="http://schemas.microsoft.com/office/drawing/2014/main" id="{258FCC7F-8611-EC4B-BE66-35F65C269A53}"/>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2"/>
              </a:rPr>
              <a:t>https://github.com/aws-samples/aws-serverless-airline-booking</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EFC88720-11C1-4540-95CA-E7D3CE073D01}"/>
              </a:ext>
            </a:extLst>
          </p:cNvPr>
          <p:cNvPicPr>
            <a:picLocks noChangeAspect="1"/>
          </p:cNvPicPr>
          <p:nvPr/>
        </p:nvPicPr>
        <p:blipFill>
          <a:blip r:embed="rId3"/>
          <a:stretch>
            <a:fillRect/>
          </a:stretch>
        </p:blipFill>
        <p:spPr>
          <a:xfrm>
            <a:off x="914400" y="1253728"/>
            <a:ext cx="10439401" cy="5202662"/>
          </a:xfrm>
          <a:prstGeom prst="rect">
            <a:avLst/>
          </a:prstGeom>
        </p:spPr>
      </p:pic>
      <p:pic>
        <p:nvPicPr>
          <p:cNvPr id="8" name="Picture 7">
            <a:extLst>
              <a:ext uri="{FF2B5EF4-FFF2-40B4-BE49-F238E27FC236}">
                <a16:creationId xmlns:a16="http://schemas.microsoft.com/office/drawing/2014/main" id="{9DBBB06E-ACBF-994A-9F33-C272AD6CB182}"/>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6913057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0BE4-B218-F847-B629-63632474DFF0}"/>
              </a:ext>
            </a:extLst>
          </p:cNvPr>
          <p:cNvSpPr>
            <a:spLocks noGrp="1"/>
          </p:cNvSpPr>
          <p:nvPr>
            <p:ph type="title"/>
          </p:nvPr>
        </p:nvSpPr>
        <p:spPr>
          <a:xfrm>
            <a:off x="238539" y="1"/>
            <a:ext cx="11115261" cy="1332928"/>
          </a:xfrm>
        </p:spPr>
        <p:txBody>
          <a:bodyPr>
            <a:normAutofit fontScale="90000"/>
          </a:bodyPr>
          <a:lstStyle/>
          <a:p>
            <a:r>
              <a:rPr lang="en-US" b="1" dirty="0"/>
              <a:t>AWS Serverless Architecture</a:t>
            </a:r>
            <a:br>
              <a:rPr lang="en-US" b="1" dirty="0"/>
            </a:br>
            <a:r>
              <a:rPr lang="en-US" b="1" dirty="0"/>
              <a:t>AWS Operational Responsibility Models</a:t>
            </a:r>
          </a:p>
        </p:txBody>
      </p:sp>
      <p:sp>
        <p:nvSpPr>
          <p:cNvPr id="4" name="Slide Number Placeholder 3">
            <a:extLst>
              <a:ext uri="{FF2B5EF4-FFF2-40B4-BE49-F238E27FC236}">
                <a16:creationId xmlns:a16="http://schemas.microsoft.com/office/drawing/2014/main" id="{F300E1BB-23FF-4641-91AA-1C7F7753B871}"/>
              </a:ext>
            </a:extLst>
          </p:cNvPr>
          <p:cNvSpPr>
            <a:spLocks noGrp="1"/>
          </p:cNvSpPr>
          <p:nvPr>
            <p:ph type="sldNum" sz="quarter" idx="12"/>
          </p:nvPr>
        </p:nvSpPr>
        <p:spPr/>
        <p:txBody>
          <a:bodyPr/>
          <a:lstStyle/>
          <a:p>
            <a:fld id="{9FC43BFD-8FF7-A343-A8A6-E2338FCE8046}" type="slidenum">
              <a:rPr lang="en-US" smtClean="0"/>
              <a:pPr/>
              <a:t>123</a:t>
            </a:fld>
            <a:endParaRPr lang="en-US" dirty="0"/>
          </a:p>
        </p:txBody>
      </p:sp>
      <p:pic>
        <p:nvPicPr>
          <p:cNvPr id="6" name="Picture 5">
            <a:extLst>
              <a:ext uri="{FF2B5EF4-FFF2-40B4-BE49-F238E27FC236}">
                <a16:creationId xmlns:a16="http://schemas.microsoft.com/office/drawing/2014/main" id="{9F206147-307C-534A-BEF8-74C1C3F98E21}"/>
              </a:ext>
            </a:extLst>
          </p:cNvPr>
          <p:cNvPicPr>
            <a:picLocks noChangeAspect="1"/>
          </p:cNvPicPr>
          <p:nvPr/>
        </p:nvPicPr>
        <p:blipFill>
          <a:blip r:embed="rId2"/>
          <a:stretch>
            <a:fillRect/>
          </a:stretch>
        </p:blipFill>
        <p:spPr>
          <a:xfrm>
            <a:off x="0" y="1389225"/>
            <a:ext cx="12192000" cy="4993954"/>
          </a:xfrm>
          <a:prstGeom prst="rect">
            <a:avLst/>
          </a:prstGeom>
        </p:spPr>
      </p:pic>
      <p:sp>
        <p:nvSpPr>
          <p:cNvPr id="7" name="Rounded Rectangle 6">
            <a:extLst>
              <a:ext uri="{FF2B5EF4-FFF2-40B4-BE49-F238E27FC236}">
                <a16:creationId xmlns:a16="http://schemas.microsoft.com/office/drawing/2014/main" id="{791EB96E-68CE-8A4E-8606-813E8B48A913}"/>
              </a:ext>
            </a:extLst>
          </p:cNvPr>
          <p:cNvSpPr/>
          <p:nvPr/>
        </p:nvSpPr>
        <p:spPr>
          <a:xfrm>
            <a:off x="10177670" y="1332927"/>
            <a:ext cx="1948018" cy="505025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A9E55DB-12D3-5F49-9272-70DB46ED733B}"/>
              </a:ext>
            </a:extLst>
          </p:cNvPr>
          <p:cNvSpPr/>
          <p:nvPr/>
        </p:nvSpPr>
        <p:spPr>
          <a:xfrm>
            <a:off x="1252330" y="1306421"/>
            <a:ext cx="3120887" cy="5133055"/>
          </a:xfrm>
          <a:prstGeom prst="roundRect">
            <a:avLst>
              <a:gd name="adj" fmla="val 3714"/>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TextBox 8">
            <a:extLst>
              <a:ext uri="{FF2B5EF4-FFF2-40B4-BE49-F238E27FC236}">
                <a16:creationId xmlns:a16="http://schemas.microsoft.com/office/drawing/2014/main" id="{748D06C0-D53E-F140-916E-024C979F7DC6}"/>
              </a:ext>
            </a:extLst>
          </p:cNvPr>
          <p:cNvSpPr txBox="1"/>
          <p:nvPr/>
        </p:nvSpPr>
        <p:spPr>
          <a:xfrm>
            <a:off x="3568700" y="6517372"/>
            <a:ext cx="7937500"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err="1">
                <a:solidFill>
                  <a:schemeClr val="bg1">
                    <a:lumMod val="75000"/>
                  </a:schemeClr>
                </a:solidFill>
              </a:rPr>
              <a:t>Heitor</a:t>
            </a:r>
            <a:r>
              <a:rPr lang="en-US" sz="1000" dirty="0">
                <a:solidFill>
                  <a:schemeClr val="bg1">
                    <a:lumMod val="75000"/>
                  </a:schemeClr>
                </a:solidFill>
              </a:rPr>
              <a:t> </a:t>
            </a:r>
            <a:r>
              <a:rPr lang="en-US" sz="1000" dirty="0" err="1">
                <a:solidFill>
                  <a:schemeClr val="bg1">
                    <a:lumMod val="75000"/>
                  </a:schemeClr>
                </a:solidFill>
              </a:rPr>
              <a:t>Lessa</a:t>
            </a:r>
            <a:r>
              <a:rPr lang="en-US" sz="1000" dirty="0">
                <a:solidFill>
                  <a:schemeClr val="bg1">
                    <a:lumMod val="75000"/>
                  </a:schemeClr>
                </a:solidFill>
              </a:rPr>
              <a:t> (2019), How to build a full stack serverless airline ticketing web app, </a:t>
            </a:r>
            <a:r>
              <a:rPr lang="en-US" sz="800" dirty="0">
                <a:solidFill>
                  <a:schemeClr val="bg1">
                    <a:lumMod val="75000"/>
                  </a:schemeClr>
                </a:solidFill>
                <a:hlinkClick r:id="rId3"/>
              </a:rPr>
              <a:t>https://www.youtube.com/watch?v=MyoOeHTp2pg</a:t>
            </a:r>
            <a:endParaRPr lang="en-US" sz="800" dirty="0">
              <a:solidFill>
                <a:schemeClr val="bg1">
                  <a:lumMod val="75000"/>
                </a:schemeClr>
              </a:solidFill>
            </a:endParaRPr>
          </a:p>
        </p:txBody>
      </p:sp>
      <p:pic>
        <p:nvPicPr>
          <p:cNvPr id="10" name="Picture 9">
            <a:extLst>
              <a:ext uri="{FF2B5EF4-FFF2-40B4-BE49-F238E27FC236}">
                <a16:creationId xmlns:a16="http://schemas.microsoft.com/office/drawing/2014/main" id="{41167A89-6AC4-DF46-900E-861816C7505F}"/>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6573155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Build </a:t>
            </a:r>
            <a:br>
              <a:rPr lang="en-US" sz="9600" dirty="0">
                <a:latin typeface="+mn-lt"/>
              </a:rPr>
            </a:br>
            <a:r>
              <a:rPr lang="en-US" sz="9600" dirty="0">
                <a:latin typeface="+mn-lt"/>
              </a:rPr>
              <a:t>a </a:t>
            </a:r>
            <a:br>
              <a:rPr lang="en-US" sz="9600" dirty="0">
                <a:latin typeface="+mn-lt"/>
              </a:rPr>
            </a:br>
            <a:r>
              <a:rPr lang="en-US" sz="9600" dirty="0">
                <a:latin typeface="+mn-lt"/>
              </a:rPr>
              <a:t>Serverless </a:t>
            </a:r>
            <a:br>
              <a:rPr lang="en-US" sz="9600" dirty="0">
                <a:latin typeface="+mn-lt"/>
              </a:rPr>
            </a:br>
            <a:r>
              <a:rPr lang="en-US" sz="9600" dirty="0">
                <a:latin typeface="+mn-lt"/>
              </a:rPr>
              <a:t>Web Application</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124</a:t>
            </a:fld>
            <a:endParaRPr lang="en-US"/>
          </a:p>
        </p:txBody>
      </p:sp>
      <p:pic>
        <p:nvPicPr>
          <p:cNvPr id="5" name="Picture 4">
            <a:extLst>
              <a:ext uri="{FF2B5EF4-FFF2-40B4-BE49-F238E27FC236}">
                <a16:creationId xmlns:a16="http://schemas.microsoft.com/office/drawing/2014/main" id="{56D6BE57-CCD9-4A4B-9CEC-68ACA10814F8}"/>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8784592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a:bodyPr>
          <a:lstStyle/>
          <a:p>
            <a:r>
              <a:rPr lang="en-US" b="1" dirty="0"/>
              <a:t>Build a Serverless Web Application</a:t>
            </a:r>
            <a:endParaRPr lang="en-US" sz="2700" dirty="0"/>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125</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3CB08A6-125C-FF42-864B-5F9FB26C9DD7}"/>
              </a:ext>
            </a:extLst>
          </p:cNvPr>
          <p:cNvPicPr>
            <a:picLocks noChangeAspect="1"/>
          </p:cNvPicPr>
          <p:nvPr/>
        </p:nvPicPr>
        <p:blipFill>
          <a:blip r:embed="rId3"/>
          <a:stretch>
            <a:fillRect/>
          </a:stretch>
        </p:blipFill>
        <p:spPr>
          <a:xfrm>
            <a:off x="857250" y="1200575"/>
            <a:ext cx="10425673" cy="5238901"/>
          </a:xfrm>
          <a:prstGeom prst="rect">
            <a:avLst/>
          </a:prstGeom>
        </p:spPr>
      </p:pic>
      <p:pic>
        <p:nvPicPr>
          <p:cNvPr id="7" name="Picture 6">
            <a:extLst>
              <a:ext uri="{FF2B5EF4-FFF2-40B4-BE49-F238E27FC236}">
                <a16:creationId xmlns:a16="http://schemas.microsoft.com/office/drawing/2014/main" id="{25A3D8D3-D168-8E44-93F2-754646042E0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6273978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126</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pic>
        <p:nvPicPr>
          <p:cNvPr id="6" name="Picture 5">
            <a:extLst>
              <a:ext uri="{FF2B5EF4-FFF2-40B4-BE49-F238E27FC236}">
                <a16:creationId xmlns:a16="http://schemas.microsoft.com/office/drawing/2014/main" id="{1D4DF3A0-358A-B842-A59E-96277A24154C}"/>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323787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127</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40B3196-4271-3046-80F3-FC109581C83F}"/>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11" name="Rounded Rectangle 10">
            <a:extLst>
              <a:ext uri="{FF2B5EF4-FFF2-40B4-BE49-F238E27FC236}">
                <a16:creationId xmlns:a16="http://schemas.microsoft.com/office/drawing/2014/main" id="{196892EE-CE13-9D41-9671-AB517E439454}"/>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50BE13-C1F6-C645-94AE-BD5C4E45111B}"/>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pic>
        <p:nvPicPr>
          <p:cNvPr id="8" name="Picture 7">
            <a:extLst>
              <a:ext uri="{FF2B5EF4-FFF2-40B4-BE49-F238E27FC236}">
                <a16:creationId xmlns:a16="http://schemas.microsoft.com/office/drawing/2014/main" id="{3D279120-5DC1-1344-B57A-13704AFFCFA8}"/>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9262492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128</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5EF532E-EB32-0D49-97DB-F1E7F0282F1D}"/>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8" name="Rounded Rectangle 7">
            <a:extLst>
              <a:ext uri="{FF2B5EF4-FFF2-40B4-BE49-F238E27FC236}">
                <a16:creationId xmlns:a16="http://schemas.microsoft.com/office/drawing/2014/main" id="{F1CDAF5C-51DD-BF45-9BC2-88C4CB4C3D6B}"/>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0161AD-B1BC-DD41-B58C-C50FAC025A42}"/>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sp>
        <p:nvSpPr>
          <p:cNvPr id="6" name="TextBox 5">
            <a:extLst>
              <a:ext uri="{FF2B5EF4-FFF2-40B4-BE49-F238E27FC236}">
                <a16:creationId xmlns:a16="http://schemas.microsoft.com/office/drawing/2014/main" id="{B25D2226-8D68-6947-9235-2348CEEEA6F0}"/>
              </a:ext>
            </a:extLst>
          </p:cNvPr>
          <p:cNvSpPr txBox="1"/>
          <p:nvPr/>
        </p:nvSpPr>
        <p:spPr>
          <a:xfrm>
            <a:off x="885824" y="2066145"/>
            <a:ext cx="7494826" cy="4154984"/>
          </a:xfrm>
          <a:prstGeom prst="rect">
            <a:avLst/>
          </a:prstGeom>
          <a:solidFill>
            <a:schemeClr val="accent4">
              <a:lumMod val="20000"/>
              <a:lumOff val="80000"/>
            </a:schemeClr>
          </a:solidFill>
        </p:spPr>
        <p:txBody>
          <a:bodyPr wrap="square" rtlCol="0">
            <a:spAutoFit/>
          </a:bodyPr>
          <a:lstStyle/>
          <a:p>
            <a:r>
              <a:rPr lang="en-US" sz="4400" b="1" dirty="0">
                <a:solidFill>
                  <a:schemeClr val="accent1"/>
                </a:solidFill>
              </a:rPr>
              <a:t>Static Web Hosting</a:t>
            </a:r>
          </a:p>
          <a:p>
            <a:r>
              <a:rPr lang="en-US" sz="4400" b="1" dirty="0">
                <a:solidFill>
                  <a:srgbClr val="C00000"/>
                </a:solidFill>
              </a:rPr>
              <a:t>Amazon S3 </a:t>
            </a:r>
            <a:r>
              <a:rPr lang="en-US" sz="4400" dirty="0"/>
              <a:t>hosts static web resources including HTML, CSS, JavaScript, and image files which are loaded in the user's browser.</a:t>
            </a:r>
          </a:p>
        </p:txBody>
      </p:sp>
      <p:pic>
        <p:nvPicPr>
          <p:cNvPr id="11" name="Picture 10">
            <a:extLst>
              <a:ext uri="{FF2B5EF4-FFF2-40B4-BE49-F238E27FC236}">
                <a16:creationId xmlns:a16="http://schemas.microsoft.com/office/drawing/2014/main" id="{B6E4CE32-2A43-564B-89EC-36A8675CB37E}"/>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702221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129</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952BF81-98A0-2847-83F1-6914B81CE1CF}"/>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11" name="TextBox 10">
            <a:extLst>
              <a:ext uri="{FF2B5EF4-FFF2-40B4-BE49-F238E27FC236}">
                <a16:creationId xmlns:a16="http://schemas.microsoft.com/office/drawing/2014/main" id="{9E04387B-6936-3E4C-B407-089015327C9A}"/>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9" name="Picture 8">
            <a:extLst>
              <a:ext uri="{FF2B5EF4-FFF2-40B4-BE49-F238E27FC236}">
                <a16:creationId xmlns:a16="http://schemas.microsoft.com/office/drawing/2014/main" id="{699D15BC-6C9C-5C4C-A584-581692364FBA}"/>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29786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13</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chemeClr val="bg1">
                    <a:lumMod val="65000"/>
                  </a:schemeClr>
                </a:solidFill>
                <a:latin typeface="Calibri" pitchFamily="34" charset="0"/>
                <a:ea typeface="標楷體" pitchFamily="65" charset="-120"/>
              </a:rPr>
              <a:t>7   2022/04/06   </a:t>
            </a:r>
            <a:r>
              <a:rPr lang="zh-TW" altLang="en-US" dirty="0">
                <a:solidFill>
                  <a:schemeClr val="bg1">
                    <a:lumMod val="65000"/>
                  </a:schemeClr>
                </a:solidFill>
                <a:latin typeface="Calibri" pitchFamily="34" charset="0"/>
                <a:ea typeface="標楷體" pitchFamily="65" charset="-120"/>
              </a:rPr>
              <a:t>放假一天 </a:t>
            </a:r>
            <a:r>
              <a:rPr lang="en-US" altLang="zh-TW" dirty="0">
                <a:solidFill>
                  <a:schemeClr val="bg1">
                    <a:lumMod val="65000"/>
                  </a:schemeClr>
                </a:solidFill>
                <a:latin typeface="Calibri" pitchFamily="34" charset="0"/>
                <a:ea typeface="標楷體" pitchFamily="65" charset="-120"/>
              </a:rPr>
              <a:t>(Make-up Holiday, No Classes)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8   2022/04/13   </a:t>
            </a:r>
            <a:r>
              <a:rPr lang="zh-TW" altLang="en-US" dirty="0">
                <a:latin typeface="Calibri" pitchFamily="34" charset="0"/>
                <a:ea typeface="標楷體" pitchFamily="65" charset="-120"/>
              </a:rPr>
              <a:t>雲端儲存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Storage)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9   2022/04/20   </a:t>
            </a:r>
            <a:r>
              <a:rPr lang="zh-TW" altLang="en-US" dirty="0">
                <a:latin typeface="Calibri" pitchFamily="34" charset="0"/>
                <a:ea typeface="標楷體" pitchFamily="65" charset="-120"/>
              </a:rPr>
              <a:t>雲端數據庫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Databases)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10   2022/04/27   </a:t>
            </a:r>
            <a:r>
              <a:rPr lang="zh-TW" altLang="en-US" dirty="0">
                <a:latin typeface="Calibri" pitchFamily="34" charset="0"/>
                <a:ea typeface="標楷體" pitchFamily="65" charset="-120"/>
              </a:rPr>
              <a:t>雲端架構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Architecture)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11   2022/05/04   </a:t>
            </a:r>
            <a:r>
              <a:rPr lang="zh-TW" altLang="en-US" dirty="0">
                <a:latin typeface="Calibri" pitchFamily="34" charset="0"/>
                <a:ea typeface="標楷體" pitchFamily="65" charset="-120"/>
              </a:rPr>
              <a:t>雲端自動擴展和監控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Automatic Scaling and Monitoring)</a:t>
            </a:r>
          </a:p>
          <a:p>
            <a:pPr marL="0" indent="0" fontAlgn="base">
              <a:lnSpc>
                <a:spcPct val="100000"/>
              </a:lnSpc>
              <a:spcBef>
                <a:spcPts val="0"/>
              </a:spcBef>
              <a:spcAft>
                <a:spcPts val="600"/>
              </a:spcAft>
              <a:buNone/>
            </a:pPr>
            <a:r>
              <a:rPr lang="en-US" altLang="zh-TW" dirty="0">
                <a:solidFill>
                  <a:schemeClr val="accent6">
                    <a:lumMod val="75000"/>
                  </a:schemeClr>
                </a:solidFill>
                <a:latin typeface="Calibri" pitchFamily="34" charset="0"/>
                <a:ea typeface="標楷體" pitchFamily="65" charset="-120"/>
              </a:rPr>
              <a:t>12   2022/05/11   </a:t>
            </a:r>
            <a:r>
              <a:rPr lang="zh-TW" altLang="en-US" dirty="0">
                <a:solidFill>
                  <a:schemeClr val="accent6">
                    <a:lumMod val="75000"/>
                  </a:schemeClr>
                </a:solidFill>
                <a:latin typeface="Calibri" pitchFamily="34" charset="0"/>
                <a:ea typeface="標楷體" pitchFamily="65" charset="-120"/>
              </a:rPr>
              <a:t>學生自主學習 </a:t>
            </a:r>
            <a:r>
              <a:rPr lang="en-US" altLang="zh-TW" dirty="0">
                <a:solidFill>
                  <a:schemeClr val="accent6">
                    <a:lumMod val="75000"/>
                  </a:schemeClr>
                </a:solidFill>
                <a:latin typeface="Calibri" pitchFamily="34" charset="0"/>
                <a:ea typeface="標楷體" pitchFamily="65" charset="-120"/>
              </a:rPr>
              <a:t>(Self-learning)</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42075136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130</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760242-FFA2-B44D-A29A-1CE90B92FB39}"/>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10" name="Picture 9">
            <a:extLst>
              <a:ext uri="{FF2B5EF4-FFF2-40B4-BE49-F238E27FC236}">
                <a16:creationId xmlns:a16="http://schemas.microsoft.com/office/drawing/2014/main" id="{AE33A29E-75CC-C842-A578-C1E99949202E}"/>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842963" y="1642249"/>
            <a:ext cx="7539038" cy="3785652"/>
          </a:xfrm>
          <a:prstGeom prst="rect">
            <a:avLst/>
          </a:prstGeom>
          <a:solidFill>
            <a:schemeClr val="accent4">
              <a:lumMod val="20000"/>
              <a:lumOff val="80000"/>
            </a:schemeClr>
          </a:solidFill>
        </p:spPr>
        <p:txBody>
          <a:bodyPr wrap="square" rtlCol="0">
            <a:spAutoFit/>
          </a:bodyPr>
          <a:lstStyle/>
          <a:p>
            <a:r>
              <a:rPr lang="en-US" sz="4800" b="1" dirty="0">
                <a:solidFill>
                  <a:schemeClr val="accent1"/>
                </a:solidFill>
              </a:rPr>
              <a:t>User Management</a:t>
            </a:r>
            <a:endParaRPr lang="en-US" sz="4800" dirty="0"/>
          </a:p>
          <a:p>
            <a:r>
              <a:rPr lang="en-US" sz="4800" b="1" dirty="0">
                <a:solidFill>
                  <a:srgbClr val="C00000"/>
                </a:solidFill>
              </a:rPr>
              <a:t>Amazon Cognito </a:t>
            </a:r>
            <a:r>
              <a:rPr lang="en-US" sz="4800" dirty="0"/>
              <a:t>provides </a:t>
            </a:r>
            <a:br>
              <a:rPr lang="en-US" sz="4800" dirty="0"/>
            </a:br>
            <a:r>
              <a:rPr lang="en-US" sz="4800" dirty="0"/>
              <a:t>user management and authentication functions to secure the backend API.</a:t>
            </a:r>
          </a:p>
        </p:txBody>
      </p:sp>
      <p:pic>
        <p:nvPicPr>
          <p:cNvPr id="11" name="Picture 10">
            <a:extLst>
              <a:ext uri="{FF2B5EF4-FFF2-40B4-BE49-F238E27FC236}">
                <a16:creationId xmlns:a16="http://schemas.microsoft.com/office/drawing/2014/main" id="{ED1E00D0-966D-5D48-A24C-CF9EC2D51A49}"/>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4206564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131</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720DA4A-CCF1-5B40-860F-E24A82095EF3}"/>
              </a:ext>
            </a:extLst>
          </p:cNvPr>
          <p:cNvPicPr>
            <a:picLocks noChangeAspect="1"/>
          </p:cNvPicPr>
          <p:nvPr/>
        </p:nvPicPr>
        <p:blipFill rotWithShape="1">
          <a:blip r:embed="rId3"/>
          <a:srcRect l="10027" t="8723" r="9188" b="10834"/>
          <a:stretch/>
        </p:blipFill>
        <p:spPr>
          <a:xfrm>
            <a:off x="1385889" y="1289083"/>
            <a:ext cx="9244012" cy="5118380"/>
          </a:xfrm>
          <a:prstGeom prst="rect">
            <a:avLst/>
          </a:prstGeom>
        </p:spPr>
      </p:pic>
      <p:sp>
        <p:nvSpPr>
          <p:cNvPr id="14" name="Rounded Rectangle 13">
            <a:extLst>
              <a:ext uri="{FF2B5EF4-FFF2-40B4-BE49-F238E27FC236}">
                <a16:creationId xmlns:a16="http://schemas.microsoft.com/office/drawing/2014/main" id="{450FC867-2B80-4249-974E-6FF0BB4DEB39}"/>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8196885-F051-3D43-BC3C-D06DC0756F67}"/>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8" name="Picture 7">
            <a:extLst>
              <a:ext uri="{FF2B5EF4-FFF2-40B4-BE49-F238E27FC236}">
                <a16:creationId xmlns:a16="http://schemas.microsoft.com/office/drawing/2014/main" id="{7E3114E7-283B-1B42-93B7-7FBEC5929CB9}"/>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1886288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132</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9" name="Picture 8">
            <a:extLst>
              <a:ext uri="{FF2B5EF4-FFF2-40B4-BE49-F238E27FC236}">
                <a16:creationId xmlns:a16="http://schemas.microsoft.com/office/drawing/2014/main" id="{3D44F398-7B54-7E44-94FA-7E34CC2A00EB}"/>
              </a:ext>
            </a:extLst>
          </p:cNvPr>
          <p:cNvPicPr>
            <a:picLocks noChangeAspect="1"/>
          </p:cNvPicPr>
          <p:nvPr/>
        </p:nvPicPr>
        <p:blipFill rotWithShape="1">
          <a:blip r:embed="rId3"/>
          <a:srcRect l="10027" t="8723" r="9188" b="10834"/>
          <a:stretch/>
        </p:blipFill>
        <p:spPr>
          <a:xfrm>
            <a:off x="1467213" y="1303604"/>
            <a:ext cx="9244012" cy="511838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700961"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Serverless Backend</a:t>
            </a:r>
            <a:endParaRPr lang="en-US" sz="4000" dirty="0"/>
          </a:p>
          <a:p>
            <a:r>
              <a:rPr lang="en-US" sz="4000" b="1" dirty="0">
                <a:solidFill>
                  <a:srgbClr val="C00000"/>
                </a:solidFill>
              </a:rPr>
              <a:t>Amazon DynamoDB </a:t>
            </a:r>
            <a:r>
              <a:rPr lang="en-US" sz="4000" dirty="0"/>
              <a:t>provides a persistence layer where data can be stored by the API's </a:t>
            </a:r>
            <a:r>
              <a:rPr lang="en-US" sz="4000" b="1" dirty="0">
                <a:solidFill>
                  <a:srgbClr val="C00000"/>
                </a:solidFill>
              </a:rPr>
              <a:t>Lambda</a:t>
            </a:r>
            <a:r>
              <a:rPr lang="en-US" sz="4000" dirty="0"/>
              <a:t> function.</a:t>
            </a:r>
          </a:p>
        </p:txBody>
      </p:sp>
      <p:pic>
        <p:nvPicPr>
          <p:cNvPr id="10" name="Picture 9">
            <a:extLst>
              <a:ext uri="{FF2B5EF4-FFF2-40B4-BE49-F238E27FC236}">
                <a16:creationId xmlns:a16="http://schemas.microsoft.com/office/drawing/2014/main" id="{EF3E0F65-D625-2848-8BC6-4ABBFAE025C0}"/>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3772265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133</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pic>
        <p:nvPicPr>
          <p:cNvPr id="9" name="Picture 8">
            <a:extLst>
              <a:ext uri="{FF2B5EF4-FFF2-40B4-BE49-F238E27FC236}">
                <a16:creationId xmlns:a16="http://schemas.microsoft.com/office/drawing/2014/main" id="{2F246C37-7090-4741-B7D5-6E46F53A92CA}"/>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42363588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134</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858125"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RESTful API</a:t>
            </a:r>
          </a:p>
          <a:p>
            <a:r>
              <a:rPr lang="en-US" sz="4000" dirty="0"/>
              <a:t>JavaScript executed in the browser sends and receives data from a public backend API built using </a:t>
            </a:r>
            <a:r>
              <a:rPr lang="en-US" sz="4000" b="1" dirty="0">
                <a:solidFill>
                  <a:srgbClr val="C00000"/>
                </a:solidFill>
              </a:rPr>
              <a:t>Lambda</a:t>
            </a:r>
            <a:r>
              <a:rPr lang="en-US" sz="4000" dirty="0"/>
              <a:t> and </a:t>
            </a:r>
            <a:r>
              <a:rPr lang="en-US" sz="4000" b="1" dirty="0">
                <a:solidFill>
                  <a:srgbClr val="C00000"/>
                </a:solidFill>
              </a:rPr>
              <a:t>API Gateway</a:t>
            </a:r>
            <a:r>
              <a:rPr lang="en-US" sz="4000" dirty="0"/>
              <a:t>.</a:t>
            </a:r>
          </a:p>
        </p:txBody>
      </p:sp>
      <p:pic>
        <p:nvPicPr>
          <p:cNvPr id="9" name="Picture 8">
            <a:extLst>
              <a:ext uri="{FF2B5EF4-FFF2-40B4-BE49-F238E27FC236}">
                <a16:creationId xmlns:a16="http://schemas.microsoft.com/office/drawing/2014/main" id="{6D81F840-A25B-034A-8093-B7348BB5D145}"/>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5443879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135</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10858500" cy="5016758"/>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Terminate resources</a:t>
            </a:r>
          </a:p>
          <a:p>
            <a:r>
              <a:rPr lang="en-US" sz="4000" dirty="0"/>
              <a:t>Resource Cleanup</a:t>
            </a:r>
          </a:p>
          <a:p>
            <a:r>
              <a:rPr lang="en-US" sz="4000" dirty="0"/>
              <a:t>You will terminate an </a:t>
            </a:r>
            <a:r>
              <a:rPr lang="en-US" sz="4000" b="1" dirty="0">
                <a:solidFill>
                  <a:srgbClr val="C00000"/>
                </a:solidFill>
              </a:rPr>
              <a:t>Amazon S3 </a:t>
            </a:r>
            <a:r>
              <a:rPr lang="en-US" sz="4000" dirty="0"/>
              <a:t>bucket, an </a:t>
            </a:r>
            <a:r>
              <a:rPr lang="en-US" sz="4000" b="1" dirty="0">
                <a:solidFill>
                  <a:srgbClr val="C00000"/>
                </a:solidFill>
              </a:rPr>
              <a:t>Amazon Cognito </a:t>
            </a:r>
            <a:r>
              <a:rPr lang="en-US" sz="4000" dirty="0"/>
              <a:t>User Pool, an </a:t>
            </a:r>
            <a:r>
              <a:rPr lang="en-US" sz="4000" b="1" dirty="0">
                <a:solidFill>
                  <a:srgbClr val="C00000"/>
                </a:solidFill>
              </a:rPr>
              <a:t>AWS Lambda </a:t>
            </a:r>
            <a:r>
              <a:rPr lang="en-US" sz="4000" dirty="0"/>
              <a:t>function, an </a:t>
            </a:r>
            <a:r>
              <a:rPr lang="en-US" sz="4000" b="1" dirty="0">
                <a:solidFill>
                  <a:srgbClr val="C00000"/>
                </a:solidFill>
              </a:rPr>
              <a:t>IAM</a:t>
            </a:r>
            <a:r>
              <a:rPr lang="en-US" sz="4000" dirty="0"/>
              <a:t> role, a </a:t>
            </a:r>
            <a:r>
              <a:rPr lang="en-US" sz="4000" b="1" dirty="0">
                <a:solidFill>
                  <a:srgbClr val="C00000"/>
                </a:solidFill>
              </a:rPr>
              <a:t>DynamoDB</a:t>
            </a:r>
            <a:r>
              <a:rPr lang="en-US" sz="4000" dirty="0"/>
              <a:t> table, a </a:t>
            </a:r>
            <a:r>
              <a:rPr lang="en-US" sz="4000" b="1" dirty="0">
                <a:solidFill>
                  <a:srgbClr val="C00000"/>
                </a:solidFill>
              </a:rPr>
              <a:t>REST API</a:t>
            </a:r>
            <a:r>
              <a:rPr lang="en-US" sz="4000" dirty="0"/>
              <a:t>, and a </a:t>
            </a:r>
            <a:r>
              <a:rPr lang="en-US" sz="4000" b="1" dirty="0">
                <a:solidFill>
                  <a:srgbClr val="C00000"/>
                </a:solidFill>
              </a:rPr>
              <a:t>CloudWatch</a:t>
            </a:r>
            <a:r>
              <a:rPr lang="en-US" sz="4000" dirty="0"/>
              <a:t> Log. </a:t>
            </a:r>
            <a:br>
              <a:rPr lang="en-US" sz="4000" dirty="0"/>
            </a:br>
            <a:r>
              <a:rPr lang="en-US" sz="4000" dirty="0"/>
              <a:t>It is a best practice to </a:t>
            </a:r>
            <a:r>
              <a:rPr lang="en-US" sz="4000" dirty="0">
                <a:solidFill>
                  <a:srgbClr val="FF0000"/>
                </a:solidFill>
              </a:rPr>
              <a:t>delete resources </a:t>
            </a:r>
            <a:r>
              <a:rPr lang="en-US" sz="4000" dirty="0"/>
              <a:t>you are no longer using to avoid unwanted charges.</a:t>
            </a:r>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5</a:t>
            </a:r>
          </a:p>
        </p:txBody>
      </p:sp>
      <p:pic>
        <p:nvPicPr>
          <p:cNvPr id="8" name="Picture 7">
            <a:extLst>
              <a:ext uri="{FF2B5EF4-FFF2-40B4-BE49-F238E27FC236}">
                <a16:creationId xmlns:a16="http://schemas.microsoft.com/office/drawing/2014/main" id="{FAE31192-1B7C-AF49-A903-6E8C863BDE6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42217072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Summary</a:t>
            </a:r>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136</a:t>
            </a:fld>
            <a:endParaRPr lang="en-US"/>
          </a:p>
        </p:txBody>
      </p:sp>
      <p:sp>
        <p:nvSpPr>
          <p:cNvPr id="7" name="Content Placeholder 2">
            <a:extLst>
              <a:ext uri="{FF2B5EF4-FFF2-40B4-BE49-F238E27FC236}">
                <a16:creationId xmlns:a16="http://schemas.microsoft.com/office/drawing/2014/main" id="{6BBA98EF-A7F7-3306-5B1B-B011E4E67FE1}"/>
              </a:ext>
            </a:extLst>
          </p:cNvPr>
          <p:cNvSpPr>
            <a:spLocks noGrp="1"/>
          </p:cNvSpPr>
          <p:nvPr>
            <p:ph idx="1"/>
          </p:nvPr>
        </p:nvSpPr>
        <p:spPr>
          <a:xfrm>
            <a:off x="309715" y="1615044"/>
            <a:ext cx="11491099" cy="4738255"/>
          </a:xfrm>
        </p:spPr>
        <p:txBody>
          <a:bodyPr>
            <a:normAutofit/>
          </a:bodyPr>
          <a:lstStyle/>
          <a:p>
            <a:pPr marL="320040" indent="-320040"/>
            <a:r>
              <a:rPr lang="en-US" altLang="zh-TW" sz="4400" dirty="0">
                <a:solidFill>
                  <a:srgbClr val="C00000"/>
                </a:solidFill>
              </a:rPr>
              <a:t>AWS Content Delivery Network: Lab 5 </a:t>
            </a:r>
            <a:br>
              <a:rPr lang="en-US" altLang="zh-TW" sz="4400" dirty="0">
                <a:solidFill>
                  <a:srgbClr val="C00000"/>
                </a:solidFill>
              </a:rPr>
            </a:br>
            <a:r>
              <a:rPr lang="en-US" altLang="zh-TW" sz="4400" dirty="0">
                <a:solidFill>
                  <a:srgbClr val="C00000"/>
                </a:solidFill>
              </a:rPr>
              <a:t>Using CloudFront as a CDN for a Website</a:t>
            </a:r>
          </a:p>
          <a:p>
            <a:pPr marL="777240" lvl="1" indent="-320040"/>
            <a:r>
              <a:rPr lang="en-US" altLang="zh-TW" sz="4000" dirty="0">
                <a:solidFill>
                  <a:srgbClr val="C00000"/>
                </a:solidFill>
              </a:rPr>
              <a:t>AWS Academy Introduction to Cloud: Semester 1</a:t>
            </a:r>
          </a:p>
          <a:p>
            <a:pPr marL="777240" lvl="1" indent="-320040"/>
            <a:r>
              <a:rPr lang="en-US" altLang="zh-TW" sz="4000" dirty="0">
                <a:solidFill>
                  <a:srgbClr val="C00000"/>
                </a:solidFill>
              </a:rPr>
              <a:t>Module 5 Content Delivery</a:t>
            </a:r>
          </a:p>
          <a:p>
            <a:pPr marL="777240" lvl="1" indent="-320040"/>
            <a:r>
              <a:rPr lang="en-US" altLang="zh-TW" sz="4000" dirty="0">
                <a:solidFill>
                  <a:srgbClr val="C00000"/>
                </a:solidFill>
              </a:rPr>
              <a:t>Lab 5 - Amazon CloudFront</a:t>
            </a:r>
            <a:endParaRPr lang="en-US" sz="4000" dirty="0"/>
          </a:p>
        </p:txBody>
      </p:sp>
    </p:spTree>
    <p:extLst>
      <p:ext uri="{BB962C8B-B14F-4D97-AF65-F5344CB8AC3E}">
        <p14:creationId xmlns:p14="http://schemas.microsoft.com/office/powerpoint/2010/main" val="17731241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CD9D-B851-D443-9A34-15E5DDBC3868}"/>
              </a:ext>
            </a:extLst>
          </p:cNvPr>
          <p:cNvSpPr>
            <a:spLocks noGrp="1"/>
          </p:cNvSpPr>
          <p:nvPr>
            <p:ph idx="1"/>
          </p:nvPr>
        </p:nvSpPr>
        <p:spPr>
          <a:xfrm>
            <a:off x="1245704" y="1062318"/>
            <a:ext cx="9687339" cy="5618490"/>
          </a:xfrm>
        </p:spPr>
        <p:txBody>
          <a:bodyPr>
            <a:normAutofit fontScale="70000" lnSpcReduction="20000"/>
          </a:bodyPr>
          <a:lstStyle/>
          <a:p>
            <a:r>
              <a:rPr lang="en-US" dirty="0">
                <a:hlinkClick r:id="rId2"/>
              </a:rPr>
              <a:t>https://aws.amazon.com/certification/</a:t>
            </a:r>
          </a:p>
          <a:p>
            <a:r>
              <a:rPr lang="en-US" dirty="0">
                <a:hlinkClick r:id="rId3"/>
              </a:rPr>
              <a:t>https://www.aws.training/</a:t>
            </a:r>
            <a:endParaRPr lang="en-US" dirty="0">
              <a:hlinkClick r:id="rId2"/>
            </a:endParaRPr>
          </a:p>
          <a:p>
            <a:r>
              <a:rPr lang="en-US" dirty="0">
                <a:hlinkClick r:id="rId2"/>
              </a:rPr>
              <a:t>https://aws.amazon.com/training/awsacademy/</a:t>
            </a:r>
            <a:endParaRPr lang="en-US" dirty="0"/>
          </a:p>
          <a:p>
            <a:r>
              <a:rPr lang="en-US" dirty="0">
                <a:hlinkClick r:id="rId4"/>
              </a:rPr>
              <a:t>https://aws.amazon.com/education/awseducate/</a:t>
            </a:r>
            <a:endParaRPr lang="en-US" dirty="0"/>
          </a:p>
          <a:p>
            <a:r>
              <a:rPr lang="en-US" dirty="0">
                <a:solidFill>
                  <a:srgbClr val="C00000"/>
                </a:solidFill>
              </a:rPr>
              <a:t>AWS Academy Introduction to Cloud: Semester 1</a:t>
            </a:r>
          </a:p>
          <a:p>
            <a:pPr lvl="1"/>
            <a:r>
              <a:rPr lang="en-US" dirty="0">
                <a:hlinkClick r:id="rId5"/>
              </a:rPr>
              <a:t>https://awsacademy.instructure.com/courses/18745</a:t>
            </a:r>
            <a:endParaRPr lang="en-US" dirty="0"/>
          </a:p>
          <a:p>
            <a:r>
              <a:rPr lang="en-US" b="1" dirty="0">
                <a:solidFill>
                  <a:srgbClr val="C00000"/>
                </a:solidFill>
              </a:rPr>
              <a:t>AWS Certified Cloud Practitioner</a:t>
            </a:r>
          </a:p>
          <a:p>
            <a:pPr lvl="1"/>
            <a:r>
              <a:rPr lang="en-US" sz="2300" dirty="0">
                <a:hlinkClick r:id="rId6"/>
              </a:rPr>
              <a:t>https://aws.amazon.com/certification/certified-cloud-practitioner/</a:t>
            </a:r>
            <a:endParaRPr lang="en-US" sz="2300" dirty="0"/>
          </a:p>
          <a:p>
            <a:r>
              <a:rPr lang="en-US" b="1" dirty="0">
                <a:solidFill>
                  <a:srgbClr val="C00000"/>
                </a:solidFill>
              </a:rPr>
              <a:t>AWS Certified Solutions Architect – Associate</a:t>
            </a:r>
            <a:r>
              <a:rPr lang="en-US" dirty="0"/>
              <a:t>	</a:t>
            </a:r>
          </a:p>
          <a:p>
            <a:pPr lvl="1"/>
            <a:r>
              <a:rPr lang="en-US" sz="2300" dirty="0">
                <a:hlinkClick r:id="rId7"/>
              </a:rPr>
              <a:t>https://aws.amazon.com/certification/certified-solutions-architect-associate/</a:t>
            </a:r>
            <a:endParaRPr lang="en-US" b="1" dirty="0"/>
          </a:p>
          <a:p>
            <a:r>
              <a:rPr lang="en-US" b="1" dirty="0"/>
              <a:t>AWS Cloud Practitioner Essentials (Second Edition)</a:t>
            </a:r>
            <a:endParaRPr lang="en-US" dirty="0"/>
          </a:p>
          <a:p>
            <a:pPr lvl="1"/>
            <a:r>
              <a:rPr lang="en-US" sz="2300" dirty="0">
                <a:hlinkClick r:id="rId8"/>
              </a:rPr>
              <a:t>https://aws.amazon.com/training/course-descriptions/cloud-practitioner-essentials/</a:t>
            </a:r>
            <a:endParaRPr lang="en-US" sz="2300" dirty="0"/>
          </a:p>
          <a:p>
            <a:r>
              <a:rPr lang="en-US" b="1" dirty="0"/>
              <a:t>Architecting on AWS</a:t>
            </a:r>
            <a:endParaRPr lang="en-US" dirty="0"/>
          </a:p>
          <a:p>
            <a:pPr lvl="1"/>
            <a:r>
              <a:rPr lang="en-US" sz="2300" dirty="0">
                <a:hlinkClick r:id="rId9"/>
              </a:rPr>
              <a:t>https://aws.amazon.com/training/course-descriptions/architect/</a:t>
            </a:r>
            <a:endParaRPr lang="en-US" sz="2300" dirty="0"/>
          </a:p>
        </p:txBody>
      </p:sp>
      <p:sp>
        <p:nvSpPr>
          <p:cNvPr id="4" name="Slide Number Placeholder 3">
            <a:extLst>
              <a:ext uri="{FF2B5EF4-FFF2-40B4-BE49-F238E27FC236}">
                <a16:creationId xmlns:a16="http://schemas.microsoft.com/office/drawing/2014/main" id="{B191FFF4-2396-E746-8782-B79C947854F8}"/>
              </a:ext>
            </a:extLst>
          </p:cNvPr>
          <p:cNvSpPr>
            <a:spLocks noGrp="1"/>
          </p:cNvSpPr>
          <p:nvPr>
            <p:ph type="sldNum" sz="quarter" idx="12"/>
          </p:nvPr>
        </p:nvSpPr>
        <p:spPr/>
        <p:txBody>
          <a:bodyPr/>
          <a:lstStyle/>
          <a:p>
            <a:fld id="{5D6FF71F-CF6A-4C46-8F9B-61D49EEA70E3}" type="slidenum">
              <a:rPr lang="en-US" smtClean="0"/>
              <a:t>137</a:t>
            </a:fld>
            <a:endParaRPr lang="en-US"/>
          </a:p>
        </p:txBody>
      </p:sp>
      <p:sp>
        <p:nvSpPr>
          <p:cNvPr id="7" name="Title 1">
            <a:extLst>
              <a:ext uri="{FF2B5EF4-FFF2-40B4-BE49-F238E27FC236}">
                <a16:creationId xmlns:a16="http://schemas.microsoft.com/office/drawing/2014/main" id="{1207E341-5024-9C43-B666-A5B2FE8771C0}"/>
              </a:ext>
            </a:extLst>
          </p:cNvPr>
          <p:cNvSpPr>
            <a:spLocks noGrp="1"/>
          </p:cNvSpPr>
          <p:nvPr>
            <p:ph type="title"/>
          </p:nvPr>
        </p:nvSpPr>
        <p:spPr>
          <a:xfrm>
            <a:off x="838200" y="121024"/>
            <a:ext cx="10515600" cy="798834"/>
          </a:xfrm>
        </p:spPr>
        <p:txBody>
          <a:bodyPr vert="horz" lIns="91440" tIns="45720" rIns="91440" bIns="45720" rtlCol="0" anchor="ctr">
            <a:normAutofit fontScale="90000"/>
          </a:bodyPr>
          <a:lstStyle/>
          <a:p>
            <a:r>
              <a:rPr lang="en-US" altLang="zh-TW" dirty="0">
                <a:latin typeface="Calibri" panose="020F0502020204030204" pitchFamily="34" charset="0"/>
                <a:ea typeface="標楷體" pitchFamily="65" charset="-120"/>
                <a:cs typeface="Calibri" panose="020F0502020204030204" pitchFamily="34" charset="0"/>
              </a:rPr>
              <a:t>References</a:t>
            </a:r>
          </a:p>
        </p:txBody>
      </p:sp>
      <p:pic>
        <p:nvPicPr>
          <p:cNvPr id="8" name="Picture 7">
            <a:extLst>
              <a:ext uri="{FF2B5EF4-FFF2-40B4-BE49-F238E27FC236}">
                <a16:creationId xmlns:a16="http://schemas.microsoft.com/office/drawing/2014/main" id="{4DDBFFD6-3B99-CF4D-9603-6253BE83172B}"/>
              </a:ext>
            </a:extLst>
          </p:cNvPr>
          <p:cNvPicPr>
            <a:picLocks noChangeAspect="1"/>
          </p:cNvPicPr>
          <p:nvPr/>
        </p:nvPicPr>
        <p:blipFill>
          <a:blip r:embed="rId10"/>
          <a:stretch>
            <a:fillRect/>
          </a:stretch>
        </p:blipFill>
        <p:spPr>
          <a:xfrm>
            <a:off x="11072392" y="117339"/>
            <a:ext cx="976854" cy="247470"/>
          </a:xfrm>
          <a:prstGeom prst="rect">
            <a:avLst/>
          </a:prstGeom>
        </p:spPr>
      </p:pic>
      <p:pic>
        <p:nvPicPr>
          <p:cNvPr id="9" name="Picture 8">
            <a:extLst>
              <a:ext uri="{FF2B5EF4-FFF2-40B4-BE49-F238E27FC236}">
                <a16:creationId xmlns:a16="http://schemas.microsoft.com/office/drawing/2014/main" id="{0CAC1D54-53D0-9E4B-9C50-D8AAC55585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150" y="177192"/>
            <a:ext cx="819132" cy="528472"/>
          </a:xfrm>
          <a:prstGeom prst="rect">
            <a:avLst/>
          </a:prstGeom>
        </p:spPr>
      </p:pic>
      <p:pic>
        <p:nvPicPr>
          <p:cNvPr id="10" name="Picture 9">
            <a:extLst>
              <a:ext uri="{FF2B5EF4-FFF2-40B4-BE49-F238E27FC236}">
                <a16:creationId xmlns:a16="http://schemas.microsoft.com/office/drawing/2014/main" id="{4E23BAF2-D564-0741-99D7-B7259D23DD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042" y="793573"/>
            <a:ext cx="821019" cy="200123"/>
          </a:xfrm>
          <a:prstGeom prst="rect">
            <a:avLst/>
          </a:prstGeom>
        </p:spPr>
      </p:pic>
    </p:spTree>
    <p:extLst>
      <p:ext uri="{BB962C8B-B14F-4D97-AF65-F5344CB8AC3E}">
        <p14:creationId xmlns:p14="http://schemas.microsoft.com/office/powerpoint/2010/main" val="26212816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93149" y="1389529"/>
            <a:ext cx="11305310" cy="1918810"/>
          </a:xfrm>
        </p:spPr>
        <p:txBody>
          <a:bodyPr>
            <a:normAutofit/>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AWS Content Delivery Network: Lab 5 </a:t>
            </a:r>
            <a:b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b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Using CloudFront as a CDN for a Website</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138</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print"/>
          <a:srcRect l="10527" t="1544" r="10527" b="25148"/>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2" y="3545098"/>
            <a:ext cx="99731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dirty="0">
                <a:solidFill>
                  <a:srgbClr val="7F7F7F"/>
                </a:solidFill>
              </a:rPr>
              <a:t>Time: 2022/5/6 (Friday) 18:30-20:30 </a:t>
            </a:r>
          </a:p>
          <a:p>
            <a:pPr algn="ctr" eaLnBrk="1" hangingPunct="1">
              <a:spcBef>
                <a:spcPct val="0"/>
              </a:spcBef>
              <a:buNone/>
            </a:pPr>
            <a:r>
              <a:rPr lang="en-US" altLang="zh-TW" sz="2000" dirty="0">
                <a:solidFill>
                  <a:srgbClr val="7F7F7F"/>
                </a:solidFill>
              </a:rPr>
              <a:t>Place: </a:t>
            </a:r>
            <a:r>
              <a:rPr lang="zh-TW" altLang="en-US" sz="2000" dirty="0">
                <a:solidFill>
                  <a:srgbClr val="7F7F7F"/>
                </a:solidFill>
                <a:latin typeface="Heiti TC Medium" pitchFamily="2" charset="-128"/>
                <a:ea typeface="Heiti TC Medium" pitchFamily="2" charset="-128"/>
              </a:rPr>
              <a:t>電資</a:t>
            </a:r>
            <a:r>
              <a:rPr lang="en-US" altLang="zh-TW" sz="2000" dirty="0">
                <a:solidFill>
                  <a:srgbClr val="7F7F7F"/>
                </a:solidFill>
              </a:rPr>
              <a:t>406</a:t>
            </a:r>
            <a:r>
              <a:rPr lang="zh-TW" altLang="en-US" sz="2000" dirty="0">
                <a:solidFill>
                  <a:srgbClr val="7F7F7F"/>
                </a:solidFill>
                <a:latin typeface="Heiti TC Medium" pitchFamily="2" charset="-128"/>
                <a:ea typeface="Heiti TC Medium" pitchFamily="2" charset="-128"/>
              </a:rPr>
              <a:t>室</a:t>
            </a:r>
            <a:r>
              <a:rPr lang="en-US" altLang="zh-TW" sz="2000" dirty="0">
                <a:solidFill>
                  <a:srgbClr val="7F7F7F"/>
                </a:solidFill>
              </a:rPr>
              <a:t>, </a:t>
            </a:r>
            <a:r>
              <a:rPr lang="zh-TW" altLang="en-US" sz="2000" dirty="0">
                <a:solidFill>
                  <a:srgbClr val="7F7F7F"/>
                </a:solidFill>
                <a:latin typeface="Heiti TC Medium" pitchFamily="2" charset="-128"/>
                <a:ea typeface="Heiti TC Medium" pitchFamily="2" charset="-128"/>
              </a:rPr>
              <a:t>國立臺北大學</a:t>
            </a:r>
            <a:r>
              <a:rPr lang="en-US" altLang="zh-TW" sz="2000" dirty="0">
                <a:solidFill>
                  <a:srgbClr val="7F7F7F"/>
                </a:solidFill>
              </a:rPr>
              <a:t> (NTPU)</a:t>
            </a:r>
            <a:endParaRPr lang="zh-TW" altLang="en-US" sz="2000" dirty="0">
              <a:solidFill>
                <a:srgbClr val="7F7F7F"/>
              </a:solidFill>
            </a:endParaRP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2022-05-06</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C414A5A-F7BB-96D1-5E61-CE593FCCC6C9}"/>
              </a:ext>
            </a:extLst>
          </p:cNvPr>
          <p:cNvPicPr>
            <a:picLocks noChangeAspect="1"/>
          </p:cNvPicPr>
          <p:nvPr/>
        </p:nvPicPr>
        <p:blipFill>
          <a:blip r:embed="rId17"/>
          <a:stretch>
            <a:fillRect/>
          </a:stretch>
        </p:blipFill>
        <p:spPr>
          <a:xfrm>
            <a:off x="156932" y="253824"/>
            <a:ext cx="1905000" cy="482600"/>
          </a:xfrm>
          <a:prstGeom prst="rect">
            <a:avLst/>
          </a:prstGeom>
        </p:spPr>
      </p:pic>
      <p:sp>
        <p:nvSpPr>
          <p:cNvPr id="18" name="Rounded Rectangle 17">
            <a:extLst>
              <a:ext uri="{FF2B5EF4-FFF2-40B4-BE49-F238E27FC236}">
                <a16:creationId xmlns:a16="http://schemas.microsoft.com/office/drawing/2014/main" id="{FD27EC14-44EB-2E93-7EFE-A3AA1FC96F15}"/>
              </a:ext>
            </a:extLst>
          </p:cNvPr>
          <p:cNvSpPr/>
          <p:nvPr/>
        </p:nvSpPr>
        <p:spPr>
          <a:xfrm>
            <a:off x="4637962" y="1108526"/>
            <a:ext cx="2650603" cy="87685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cs typeface="Arial" panose="020B0604020202020204" pitchFamily="34" charset="0"/>
              </a:rPr>
              <a:t>Q &amp; A</a:t>
            </a:r>
          </a:p>
        </p:txBody>
      </p:sp>
      <p:sp>
        <p:nvSpPr>
          <p:cNvPr id="19" name="TextBox 18">
            <a:extLst>
              <a:ext uri="{FF2B5EF4-FFF2-40B4-BE49-F238E27FC236}">
                <a16:creationId xmlns:a16="http://schemas.microsoft.com/office/drawing/2014/main" id="{DD4C141E-F18C-C02D-BFB2-B6BC57AE1578}"/>
              </a:ext>
            </a:extLst>
          </p:cNvPr>
          <p:cNvSpPr txBox="1"/>
          <p:nvPr/>
        </p:nvSpPr>
        <p:spPr>
          <a:xfrm>
            <a:off x="2355188" y="59569"/>
            <a:ext cx="7305006" cy="1077218"/>
          </a:xfrm>
          <a:prstGeom prst="rect">
            <a:avLst/>
          </a:prstGeom>
          <a:noFill/>
        </p:spPr>
        <p:txBody>
          <a:bodyPr wrap="square">
            <a:spAutoFit/>
          </a:bodyPr>
          <a:lstStyle/>
          <a:p>
            <a:pPr algn="ctr"/>
            <a:r>
              <a:rPr lang="en-US" sz="3200" b="1" dirty="0" err="1">
                <a:solidFill>
                  <a:schemeClr val="accent2"/>
                </a:solidFill>
              </a:rPr>
              <a:t>雲端運算基礎入門</a:t>
            </a:r>
            <a:br>
              <a:rPr lang="en-US" sz="3200" b="1" dirty="0">
                <a:solidFill>
                  <a:schemeClr val="accent2"/>
                </a:solidFill>
              </a:rPr>
            </a:br>
            <a:r>
              <a:rPr lang="en-US" sz="3200" b="1" dirty="0">
                <a:solidFill>
                  <a:schemeClr val="accent2"/>
                </a:solidFill>
              </a:rPr>
              <a:t>Introduction to Cloud Computing </a:t>
            </a:r>
          </a:p>
        </p:txBody>
      </p:sp>
    </p:spTree>
    <p:extLst>
      <p:ext uri="{BB962C8B-B14F-4D97-AF65-F5344CB8AC3E}">
        <p14:creationId xmlns:p14="http://schemas.microsoft.com/office/powerpoint/2010/main" val="1748689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14</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chemeClr val="accent6">
                    <a:lumMod val="75000"/>
                  </a:schemeClr>
                </a:solidFill>
                <a:latin typeface="Calibri" pitchFamily="34" charset="0"/>
                <a:ea typeface="標楷體" pitchFamily="65" charset="-120"/>
              </a:rPr>
              <a:t>13   2022/05/18   </a:t>
            </a:r>
            <a:r>
              <a:rPr lang="zh-TW" altLang="en-US" dirty="0">
                <a:solidFill>
                  <a:schemeClr val="accent6">
                    <a:lumMod val="75000"/>
                  </a:schemeClr>
                </a:solidFill>
                <a:latin typeface="Calibri" pitchFamily="34" charset="0"/>
                <a:ea typeface="標楷體" pitchFamily="65" charset="-120"/>
              </a:rPr>
              <a:t>學生自主學習 </a:t>
            </a:r>
            <a:r>
              <a:rPr lang="en-US" altLang="zh-TW" dirty="0">
                <a:solidFill>
                  <a:schemeClr val="accent6">
                    <a:lumMod val="75000"/>
                  </a:schemeClr>
                </a:solidFill>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solidFill>
                  <a:schemeClr val="accent2">
                    <a:lumMod val="75000"/>
                  </a:schemeClr>
                </a:solidFill>
                <a:latin typeface="Calibri" pitchFamily="34" charset="0"/>
                <a:ea typeface="標楷體" pitchFamily="65" charset="-120"/>
              </a:rPr>
              <a:t>14   2022/05/25   </a:t>
            </a:r>
            <a:r>
              <a:rPr lang="zh-TW" altLang="en-US" dirty="0">
                <a:solidFill>
                  <a:schemeClr val="accent2">
                    <a:lumMod val="75000"/>
                  </a:schemeClr>
                </a:solidFill>
                <a:latin typeface="Calibri" pitchFamily="34" charset="0"/>
                <a:ea typeface="標楷體" pitchFamily="65" charset="-120"/>
              </a:rPr>
              <a:t>雲端專案成果報告與討論 </a:t>
            </a:r>
            <a:br>
              <a:rPr lang="en-US" altLang="zh-TW" dirty="0">
                <a:solidFill>
                  <a:schemeClr val="accent2">
                    <a:lumMod val="75000"/>
                  </a:schemeClr>
                </a:solidFill>
                <a:latin typeface="Calibri" pitchFamily="34" charset="0"/>
                <a:ea typeface="標楷體" pitchFamily="65" charset="-120"/>
              </a:rPr>
            </a:br>
            <a:r>
              <a:rPr lang="en-US" altLang="zh-TW" dirty="0">
                <a:solidFill>
                  <a:schemeClr val="accent2">
                    <a:lumMod val="75000"/>
                  </a:schemeClr>
                </a:solidFill>
                <a:latin typeface="Calibri" pitchFamily="34" charset="0"/>
                <a:ea typeface="標楷體" pitchFamily="65" charset="-120"/>
              </a:rPr>
              <a:t>                                (Cloud Project Presentation and Discussion)</a:t>
            </a:r>
          </a:p>
          <a:p>
            <a:pPr marL="0" indent="0" fontAlgn="base">
              <a:lnSpc>
                <a:spcPct val="100000"/>
              </a:lnSpc>
              <a:spcBef>
                <a:spcPts val="0"/>
              </a:spcBef>
              <a:spcAft>
                <a:spcPts val="600"/>
              </a:spcAft>
              <a:buNone/>
            </a:pPr>
            <a:r>
              <a:rPr lang="en-US" altLang="zh-TW" dirty="0">
                <a:solidFill>
                  <a:schemeClr val="accent6">
                    <a:lumMod val="75000"/>
                  </a:schemeClr>
                </a:solidFill>
                <a:latin typeface="Calibri" pitchFamily="34" charset="0"/>
                <a:ea typeface="標楷體" pitchFamily="65" charset="-120"/>
              </a:rPr>
              <a:t>15   2022/06/01   </a:t>
            </a:r>
            <a:r>
              <a:rPr lang="zh-TW" altLang="en-US" dirty="0">
                <a:solidFill>
                  <a:schemeClr val="accent6">
                    <a:lumMod val="75000"/>
                  </a:schemeClr>
                </a:solidFill>
                <a:latin typeface="Calibri" pitchFamily="34" charset="0"/>
                <a:ea typeface="標楷體" pitchFamily="65" charset="-120"/>
              </a:rPr>
              <a:t>學生自主學習 </a:t>
            </a:r>
            <a:r>
              <a:rPr lang="en-US" altLang="zh-TW" dirty="0">
                <a:solidFill>
                  <a:schemeClr val="accent6">
                    <a:lumMod val="75000"/>
                  </a:schemeClr>
                </a:solidFill>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solidFill>
                  <a:schemeClr val="accent2">
                    <a:lumMod val="75000"/>
                  </a:schemeClr>
                </a:solidFill>
                <a:latin typeface="Calibri" pitchFamily="34" charset="0"/>
                <a:ea typeface="標楷體" pitchFamily="65" charset="-120"/>
              </a:rPr>
              <a:t>16   2022/06/08   </a:t>
            </a:r>
            <a:r>
              <a:rPr lang="zh-TW" altLang="en-US" dirty="0">
                <a:solidFill>
                  <a:schemeClr val="accent2">
                    <a:lumMod val="75000"/>
                  </a:schemeClr>
                </a:solidFill>
                <a:latin typeface="Calibri" pitchFamily="34" charset="0"/>
                <a:ea typeface="標楷體" pitchFamily="65" charset="-120"/>
              </a:rPr>
              <a:t>期末專案成果報告 </a:t>
            </a:r>
            <a:br>
              <a:rPr lang="en-US" altLang="zh-TW" dirty="0">
                <a:solidFill>
                  <a:schemeClr val="accent2">
                    <a:lumMod val="75000"/>
                  </a:schemeClr>
                </a:solidFill>
                <a:latin typeface="Calibri" pitchFamily="34" charset="0"/>
                <a:ea typeface="標楷體" pitchFamily="65" charset="-120"/>
              </a:rPr>
            </a:br>
            <a:r>
              <a:rPr lang="en-US" altLang="zh-TW" dirty="0">
                <a:solidFill>
                  <a:schemeClr val="accent2">
                    <a:lumMod val="75000"/>
                  </a:schemeClr>
                </a:solidFill>
                <a:latin typeface="Calibri" pitchFamily="34" charset="0"/>
                <a:ea typeface="標楷體" pitchFamily="65" charset="-120"/>
              </a:rPr>
              <a:t>                                (Final Project Presentation)</a:t>
            </a:r>
          </a:p>
          <a:p>
            <a:pPr marL="0" indent="0" fontAlgn="base">
              <a:lnSpc>
                <a:spcPct val="100000"/>
              </a:lnSpc>
              <a:spcBef>
                <a:spcPts val="0"/>
              </a:spcBef>
              <a:spcAft>
                <a:spcPts val="600"/>
              </a:spcAft>
              <a:buNone/>
            </a:pPr>
            <a:r>
              <a:rPr lang="en-US" altLang="zh-TW" dirty="0">
                <a:solidFill>
                  <a:schemeClr val="bg1">
                    <a:lumMod val="65000"/>
                  </a:schemeClr>
                </a:solidFill>
                <a:latin typeface="Calibri" pitchFamily="34" charset="0"/>
                <a:ea typeface="標楷體" pitchFamily="65" charset="-120"/>
              </a:rPr>
              <a:t>17   2022/06/15   </a:t>
            </a:r>
            <a:r>
              <a:rPr lang="zh-TW" altLang="en-US" dirty="0">
                <a:solidFill>
                  <a:schemeClr val="bg1">
                    <a:lumMod val="65000"/>
                  </a:schemeClr>
                </a:solidFill>
                <a:latin typeface="Calibri" pitchFamily="34" charset="0"/>
                <a:ea typeface="標楷體" pitchFamily="65" charset="-120"/>
              </a:rPr>
              <a:t>學生自主學習 </a:t>
            </a:r>
            <a:r>
              <a:rPr lang="en-US" altLang="zh-TW" dirty="0">
                <a:solidFill>
                  <a:schemeClr val="bg1">
                    <a:lumMod val="65000"/>
                  </a:schemeClr>
                </a:solidFill>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solidFill>
                  <a:schemeClr val="bg1">
                    <a:lumMod val="65000"/>
                  </a:schemeClr>
                </a:solidFill>
                <a:latin typeface="Calibri" pitchFamily="34" charset="0"/>
                <a:ea typeface="標楷體" pitchFamily="65" charset="-120"/>
              </a:rPr>
              <a:t>18   2022/06/22   </a:t>
            </a:r>
            <a:r>
              <a:rPr lang="zh-TW" altLang="en-US" dirty="0">
                <a:solidFill>
                  <a:schemeClr val="bg1">
                    <a:lumMod val="65000"/>
                  </a:schemeClr>
                </a:solidFill>
                <a:latin typeface="Calibri" pitchFamily="34" charset="0"/>
                <a:ea typeface="標楷體" pitchFamily="65" charset="-120"/>
              </a:rPr>
              <a:t>學生自主學習 </a:t>
            </a:r>
            <a:r>
              <a:rPr lang="en-US" altLang="zh-TW" dirty="0">
                <a:solidFill>
                  <a:schemeClr val="bg1">
                    <a:lumMod val="65000"/>
                  </a:schemeClr>
                </a:solidFill>
                <a:latin typeface="Calibri" pitchFamily="34" charset="0"/>
                <a:ea typeface="標楷體" pitchFamily="65" charset="-120"/>
              </a:rPr>
              <a:t>(Self-learning)</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54658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Products and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10" name="Picture 9">
            <a:extLst>
              <a:ext uri="{FF2B5EF4-FFF2-40B4-BE49-F238E27FC236}">
                <a16:creationId xmlns:a16="http://schemas.microsoft.com/office/drawing/2014/main" id="{C83062E1-EA12-2949-A54D-E65A1AF34BDD}"/>
              </a:ext>
            </a:extLst>
          </p:cNvPr>
          <p:cNvPicPr>
            <a:picLocks noChangeAspect="1"/>
          </p:cNvPicPr>
          <p:nvPr/>
        </p:nvPicPr>
        <p:blipFill>
          <a:blip r:embed="rId4"/>
          <a:stretch>
            <a:fillRect/>
          </a:stretch>
        </p:blipFill>
        <p:spPr>
          <a:xfrm>
            <a:off x="455063" y="1069088"/>
            <a:ext cx="11297957" cy="5459683"/>
          </a:xfrm>
          <a:prstGeom prst="rect">
            <a:avLst/>
          </a:prstGeom>
        </p:spPr>
      </p:pic>
      <p:sp>
        <p:nvSpPr>
          <p:cNvPr id="11" name="Rounded Rectangle 10">
            <a:extLst>
              <a:ext uri="{FF2B5EF4-FFF2-40B4-BE49-F238E27FC236}">
                <a16:creationId xmlns:a16="http://schemas.microsoft.com/office/drawing/2014/main" id="{D1E2CCE9-A1B5-F740-93E6-5417FD0DCE7B}"/>
              </a:ext>
            </a:extLst>
          </p:cNvPr>
          <p:cNvSpPr/>
          <p:nvPr/>
        </p:nvSpPr>
        <p:spPr>
          <a:xfrm>
            <a:off x="2690847"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88C14F8-9E26-F049-ABAD-279E7A328336}"/>
              </a:ext>
            </a:extLst>
          </p:cNvPr>
          <p:cNvSpPr/>
          <p:nvPr/>
        </p:nvSpPr>
        <p:spPr>
          <a:xfrm>
            <a:off x="7443382"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A46E76C-9868-5843-B39D-611B84467E59}"/>
              </a:ext>
            </a:extLst>
          </p:cNvPr>
          <p:cNvSpPr/>
          <p:nvPr/>
        </p:nvSpPr>
        <p:spPr>
          <a:xfrm>
            <a:off x="7443382"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3B5DD96-40C6-A140-B7A7-B24E77A3CD68}"/>
              </a:ext>
            </a:extLst>
          </p:cNvPr>
          <p:cNvSpPr/>
          <p:nvPr/>
        </p:nvSpPr>
        <p:spPr>
          <a:xfrm>
            <a:off x="7443382" y="427119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5C741E2-D27A-0F41-B20D-0649FD567064}"/>
              </a:ext>
            </a:extLst>
          </p:cNvPr>
          <p:cNvSpPr/>
          <p:nvPr/>
        </p:nvSpPr>
        <p:spPr>
          <a:xfrm>
            <a:off x="5085238"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7F7C6-D19B-4D46-93B4-3F09030B306C}"/>
              </a:ext>
            </a:extLst>
          </p:cNvPr>
          <p:cNvSpPr/>
          <p:nvPr/>
        </p:nvSpPr>
        <p:spPr>
          <a:xfrm>
            <a:off x="7443382" y="91682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018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Compute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E330133A-2E3D-D44A-BC7D-7D633CDA3FCF}"/>
              </a:ext>
            </a:extLst>
          </p:cNvPr>
          <p:cNvPicPr>
            <a:picLocks noChangeAspect="1"/>
          </p:cNvPicPr>
          <p:nvPr/>
        </p:nvPicPr>
        <p:blipFill>
          <a:blip r:embed="rId4"/>
          <a:stretch>
            <a:fillRect/>
          </a:stretch>
        </p:blipFill>
        <p:spPr>
          <a:xfrm>
            <a:off x="154324" y="1204761"/>
            <a:ext cx="11914800" cy="5185716"/>
          </a:xfrm>
          <a:prstGeom prst="rect">
            <a:avLst/>
          </a:prstGeom>
        </p:spPr>
      </p:pic>
      <p:sp>
        <p:nvSpPr>
          <p:cNvPr id="6" name="Rectangle 5">
            <a:extLst>
              <a:ext uri="{FF2B5EF4-FFF2-40B4-BE49-F238E27FC236}">
                <a16:creationId xmlns:a16="http://schemas.microsoft.com/office/drawing/2014/main" id="{B5087917-6745-8647-A516-ABD7D1429445}"/>
              </a:ext>
            </a:extLst>
          </p:cNvPr>
          <p:cNvSpPr/>
          <p:nvPr/>
        </p:nvSpPr>
        <p:spPr>
          <a:xfrm>
            <a:off x="233091" y="1204761"/>
            <a:ext cx="2419361" cy="106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2F01DA-1B30-5B4E-B9D2-AB8914B50C3A}"/>
              </a:ext>
            </a:extLst>
          </p:cNvPr>
          <p:cNvSpPr/>
          <p:nvPr/>
        </p:nvSpPr>
        <p:spPr>
          <a:xfrm>
            <a:off x="4679699" y="1204762"/>
            <a:ext cx="7091754" cy="1024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5C18778-3F12-FC42-A960-77DB9FBE3E97}"/>
              </a:ext>
            </a:extLst>
          </p:cNvPr>
          <p:cNvSpPr/>
          <p:nvPr/>
        </p:nvSpPr>
        <p:spPr>
          <a:xfrm>
            <a:off x="2986268" y="1204761"/>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CF2D98C-C826-7D45-B505-38C60196EA06}"/>
              </a:ext>
            </a:extLst>
          </p:cNvPr>
          <p:cNvSpPr/>
          <p:nvPr/>
        </p:nvSpPr>
        <p:spPr>
          <a:xfrm>
            <a:off x="601883" y="2424295"/>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F319CE8-0329-2B41-8B57-435740CD21FC}"/>
              </a:ext>
            </a:extLst>
          </p:cNvPr>
          <p:cNvSpPr/>
          <p:nvPr/>
        </p:nvSpPr>
        <p:spPr>
          <a:xfrm>
            <a:off x="601883" y="3216508"/>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5CDD0B3-06F7-E944-9BF4-B7F228707479}"/>
              </a:ext>
            </a:extLst>
          </p:cNvPr>
          <p:cNvSpPr/>
          <p:nvPr/>
        </p:nvSpPr>
        <p:spPr>
          <a:xfrm>
            <a:off x="601883" y="4931470"/>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397143E-D797-A54E-A9A5-05BD185E716B}"/>
              </a:ext>
            </a:extLst>
          </p:cNvPr>
          <p:cNvSpPr/>
          <p:nvPr/>
        </p:nvSpPr>
        <p:spPr>
          <a:xfrm>
            <a:off x="4714424" y="2375371"/>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314A8AC-3BA5-2049-885D-D7FD7F96B185}"/>
              </a:ext>
            </a:extLst>
          </p:cNvPr>
          <p:cNvSpPr/>
          <p:nvPr/>
        </p:nvSpPr>
        <p:spPr>
          <a:xfrm>
            <a:off x="4727929" y="4101926"/>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4A5141C-AC18-2E43-A114-217CFAA1324F}"/>
              </a:ext>
            </a:extLst>
          </p:cNvPr>
          <p:cNvSpPr/>
          <p:nvPr/>
        </p:nvSpPr>
        <p:spPr>
          <a:xfrm>
            <a:off x="8715737" y="3251191"/>
            <a:ext cx="2937893"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70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Database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3EDCD9FC-DEBD-EE4F-BC25-49AC702A3586}"/>
              </a:ext>
            </a:extLst>
          </p:cNvPr>
          <p:cNvPicPr>
            <a:picLocks noChangeAspect="1"/>
          </p:cNvPicPr>
          <p:nvPr/>
        </p:nvPicPr>
        <p:blipFill>
          <a:blip r:embed="rId4"/>
          <a:stretch>
            <a:fillRect/>
          </a:stretch>
        </p:blipFill>
        <p:spPr>
          <a:xfrm>
            <a:off x="0" y="1328577"/>
            <a:ext cx="12192000" cy="5112774"/>
          </a:xfrm>
          <a:prstGeom prst="rect">
            <a:avLst/>
          </a:prstGeom>
        </p:spPr>
      </p:pic>
      <p:sp>
        <p:nvSpPr>
          <p:cNvPr id="11" name="Rectangle 10">
            <a:extLst>
              <a:ext uri="{FF2B5EF4-FFF2-40B4-BE49-F238E27FC236}">
                <a16:creationId xmlns:a16="http://schemas.microsoft.com/office/drawing/2014/main" id="{813C665E-2CB9-3041-8D34-AC655EBDA9C0}"/>
              </a:ext>
            </a:extLst>
          </p:cNvPr>
          <p:cNvSpPr/>
          <p:nvPr/>
        </p:nvSpPr>
        <p:spPr>
          <a:xfrm>
            <a:off x="10515598" y="1264395"/>
            <a:ext cx="1451113" cy="1170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15D147B-0C9C-BC4E-93A2-7419FF124DE0}"/>
              </a:ext>
            </a:extLst>
          </p:cNvPr>
          <p:cNvSpPr/>
          <p:nvPr/>
        </p:nvSpPr>
        <p:spPr>
          <a:xfrm>
            <a:off x="8094981" y="1371230"/>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120A59B-FEAC-1B42-82C0-67FF1F7D19FF}"/>
              </a:ext>
            </a:extLst>
          </p:cNvPr>
          <p:cNvSpPr/>
          <p:nvPr/>
        </p:nvSpPr>
        <p:spPr>
          <a:xfrm>
            <a:off x="85240" y="2587239"/>
            <a:ext cx="3566550" cy="7138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8F7D2-9B4F-2341-8122-014C23817D0D}"/>
              </a:ext>
            </a:extLst>
          </p:cNvPr>
          <p:cNvSpPr/>
          <p:nvPr/>
        </p:nvSpPr>
        <p:spPr>
          <a:xfrm>
            <a:off x="99139" y="1325051"/>
            <a:ext cx="73584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486CCCE-2C3A-F041-96E2-F707FC0648F7}"/>
              </a:ext>
            </a:extLst>
          </p:cNvPr>
          <p:cNvSpPr/>
          <p:nvPr/>
        </p:nvSpPr>
        <p:spPr>
          <a:xfrm>
            <a:off x="85240" y="3779398"/>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4AC4EB6-A9DB-CE42-8427-40D2BAC66B0F}"/>
              </a:ext>
            </a:extLst>
          </p:cNvPr>
          <p:cNvSpPr/>
          <p:nvPr/>
        </p:nvSpPr>
        <p:spPr>
          <a:xfrm>
            <a:off x="99139" y="5806533"/>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E35EAD34-6BD7-9244-8463-71FCD966E946}"/>
              </a:ext>
            </a:extLst>
          </p:cNvPr>
          <p:cNvSpPr/>
          <p:nvPr/>
        </p:nvSpPr>
        <p:spPr>
          <a:xfrm>
            <a:off x="4312724" y="474911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C55D97D-5BC5-534F-A1C3-12F752DA5D3B}"/>
              </a:ext>
            </a:extLst>
          </p:cNvPr>
          <p:cNvSpPr/>
          <p:nvPr/>
        </p:nvSpPr>
        <p:spPr>
          <a:xfrm>
            <a:off x="4312724" y="262008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2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Storage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4FC1243C-8FAE-C144-853B-73FCA38C9BEE}"/>
              </a:ext>
            </a:extLst>
          </p:cNvPr>
          <p:cNvPicPr>
            <a:picLocks noChangeAspect="1"/>
          </p:cNvPicPr>
          <p:nvPr/>
        </p:nvPicPr>
        <p:blipFill>
          <a:blip r:embed="rId4"/>
          <a:stretch>
            <a:fillRect/>
          </a:stretch>
        </p:blipFill>
        <p:spPr>
          <a:xfrm>
            <a:off x="88486" y="1328576"/>
            <a:ext cx="12103514" cy="4968693"/>
          </a:xfrm>
          <a:prstGeom prst="rect">
            <a:avLst/>
          </a:prstGeom>
        </p:spPr>
      </p:pic>
      <p:sp>
        <p:nvSpPr>
          <p:cNvPr id="9" name="Rounded Rectangle 8">
            <a:extLst>
              <a:ext uri="{FF2B5EF4-FFF2-40B4-BE49-F238E27FC236}">
                <a16:creationId xmlns:a16="http://schemas.microsoft.com/office/drawing/2014/main" id="{7E5CF4E7-8CD5-BF47-933C-B7172F4BEE8D}"/>
              </a:ext>
            </a:extLst>
          </p:cNvPr>
          <p:cNvSpPr/>
          <p:nvPr/>
        </p:nvSpPr>
        <p:spPr>
          <a:xfrm>
            <a:off x="8247585" y="1356712"/>
            <a:ext cx="1445055" cy="1079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A884ED-4A48-014D-8E3F-D30EFADD3961}"/>
              </a:ext>
            </a:extLst>
          </p:cNvPr>
          <p:cNvSpPr/>
          <p:nvPr/>
        </p:nvSpPr>
        <p:spPr>
          <a:xfrm>
            <a:off x="99139" y="1325051"/>
            <a:ext cx="7358485" cy="1295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6DD427F-2A1D-7043-9954-45B35FB94669}"/>
              </a:ext>
            </a:extLst>
          </p:cNvPr>
          <p:cNvSpPr/>
          <p:nvPr/>
        </p:nvSpPr>
        <p:spPr>
          <a:xfrm>
            <a:off x="4399172" y="281207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8B32ECD-5044-F84C-B977-21A4FA6F9770}"/>
              </a:ext>
            </a:extLst>
          </p:cNvPr>
          <p:cNvSpPr/>
          <p:nvPr/>
        </p:nvSpPr>
        <p:spPr>
          <a:xfrm>
            <a:off x="88486" y="281207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67FC7C1-CC65-664B-8216-57A54F265C10}"/>
              </a:ext>
            </a:extLst>
          </p:cNvPr>
          <p:cNvSpPr/>
          <p:nvPr/>
        </p:nvSpPr>
        <p:spPr>
          <a:xfrm>
            <a:off x="9242473" y="2823796"/>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17916C8-1953-CB44-B3B5-D4305E3B61D8}"/>
              </a:ext>
            </a:extLst>
          </p:cNvPr>
          <p:cNvSpPr/>
          <p:nvPr/>
        </p:nvSpPr>
        <p:spPr>
          <a:xfrm>
            <a:off x="9268261" y="3721785"/>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5DDD58A-6B2D-194D-98B0-A774A56EEAB7}"/>
              </a:ext>
            </a:extLst>
          </p:cNvPr>
          <p:cNvSpPr/>
          <p:nvPr/>
        </p:nvSpPr>
        <p:spPr>
          <a:xfrm>
            <a:off x="9251845" y="4661974"/>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01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Networking </a:t>
            </a:r>
            <a:r>
              <a:rPr lang="en-US" sz="4400" b="1" dirty="0">
                <a:latin typeface="+mn-lt"/>
              </a:rPr>
              <a:t>&amp; Content </a:t>
            </a:r>
            <a:r>
              <a:rPr lang="en-US" sz="4400" b="1" dirty="0" err="1">
                <a:latin typeface="+mn-lt"/>
              </a:rPr>
              <a:t>Dilivery</a:t>
            </a:r>
            <a:endParaRPr lang="en-US" sz="4400" b="1" dirty="0">
              <a:latin typeface="+mn-lt"/>
            </a:endParaRP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B8CF8AA2-4414-4D42-BB35-DC4CEA877AA8}"/>
              </a:ext>
            </a:extLst>
          </p:cNvPr>
          <p:cNvPicPr>
            <a:picLocks noChangeAspect="1"/>
          </p:cNvPicPr>
          <p:nvPr/>
        </p:nvPicPr>
        <p:blipFill>
          <a:blip r:embed="rId4"/>
          <a:stretch>
            <a:fillRect/>
          </a:stretch>
        </p:blipFill>
        <p:spPr>
          <a:xfrm>
            <a:off x="102662" y="1080678"/>
            <a:ext cx="12033066" cy="4759507"/>
          </a:xfrm>
          <a:prstGeom prst="rect">
            <a:avLst/>
          </a:prstGeom>
        </p:spPr>
      </p:pic>
      <p:sp>
        <p:nvSpPr>
          <p:cNvPr id="9" name="Rounded Rectangle 8">
            <a:extLst>
              <a:ext uri="{FF2B5EF4-FFF2-40B4-BE49-F238E27FC236}">
                <a16:creationId xmlns:a16="http://schemas.microsoft.com/office/drawing/2014/main" id="{CBF7870E-1811-7647-9191-E567C4372D8D}"/>
              </a:ext>
            </a:extLst>
          </p:cNvPr>
          <p:cNvSpPr/>
          <p:nvPr/>
        </p:nvSpPr>
        <p:spPr>
          <a:xfrm>
            <a:off x="7532534" y="1087161"/>
            <a:ext cx="2019429" cy="11042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27F91-B8FF-D745-8105-D5A95AA85B84}"/>
              </a:ext>
            </a:extLst>
          </p:cNvPr>
          <p:cNvSpPr/>
          <p:nvPr/>
        </p:nvSpPr>
        <p:spPr>
          <a:xfrm>
            <a:off x="198127" y="1040982"/>
            <a:ext cx="6680976"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257CDC5-DAFA-024B-B462-54FE0138C33F}"/>
              </a:ext>
            </a:extLst>
          </p:cNvPr>
          <p:cNvSpPr/>
          <p:nvPr/>
        </p:nvSpPr>
        <p:spPr>
          <a:xfrm>
            <a:off x="198126" y="2479135"/>
            <a:ext cx="3368423"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42B9B2-AE37-EC49-AECE-7787B6EA59A2}"/>
              </a:ext>
            </a:extLst>
          </p:cNvPr>
          <p:cNvSpPr/>
          <p:nvPr/>
        </p:nvSpPr>
        <p:spPr>
          <a:xfrm>
            <a:off x="9814643" y="1080678"/>
            <a:ext cx="23210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7801703-7FC8-F344-B3F7-A8311713E859}"/>
              </a:ext>
            </a:extLst>
          </p:cNvPr>
          <p:cNvSpPr/>
          <p:nvPr/>
        </p:nvSpPr>
        <p:spPr>
          <a:xfrm>
            <a:off x="209847" y="3334920"/>
            <a:ext cx="3368423"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B1A95D2-ABE3-D74D-A5F4-171E6CAAD4AE}"/>
              </a:ext>
            </a:extLst>
          </p:cNvPr>
          <p:cNvSpPr/>
          <p:nvPr/>
        </p:nvSpPr>
        <p:spPr>
          <a:xfrm>
            <a:off x="4164111" y="2479135"/>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0303814-9D2E-474F-A18D-28D8FBF0BE29}"/>
              </a:ext>
            </a:extLst>
          </p:cNvPr>
          <p:cNvSpPr/>
          <p:nvPr/>
        </p:nvSpPr>
        <p:spPr>
          <a:xfrm>
            <a:off x="4164112" y="4255776"/>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4E3C84E-FF83-7740-9209-8B55AA6849AE}"/>
              </a:ext>
            </a:extLst>
          </p:cNvPr>
          <p:cNvSpPr/>
          <p:nvPr/>
        </p:nvSpPr>
        <p:spPr>
          <a:xfrm>
            <a:off x="4164111" y="5045658"/>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C0F8D05-88DC-C24A-9548-A8A9DB66C6BE}"/>
              </a:ext>
            </a:extLst>
          </p:cNvPr>
          <p:cNvSpPr/>
          <p:nvPr/>
        </p:nvSpPr>
        <p:spPr>
          <a:xfrm>
            <a:off x="8335450" y="2465096"/>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54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0"/>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1" cstate="print"/>
          <a:srcRect l="10527" t="1544" r="10527" b="25148"/>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64981" y="0"/>
            <a:ext cx="11115261" cy="1133061"/>
          </a:xfrm>
        </p:spPr>
        <p:txBody>
          <a:bodyPr>
            <a:noAutofit/>
          </a:bodyPr>
          <a:lstStyle/>
          <a:p>
            <a:r>
              <a:rPr lang="en-US" b="1" dirty="0">
                <a:latin typeface="+mn-lt"/>
              </a:rPr>
              <a:t>AWS Security, </a:t>
            </a:r>
            <a:r>
              <a:rPr lang="en-US" sz="4600" b="1" dirty="0">
                <a:latin typeface="+mn-lt"/>
              </a:rPr>
              <a:t>Identity &amp; Compliance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253E41EF-99BA-D848-AF0D-08A736EE053A}"/>
              </a:ext>
            </a:extLst>
          </p:cNvPr>
          <p:cNvPicPr>
            <a:picLocks noChangeAspect="1"/>
          </p:cNvPicPr>
          <p:nvPr/>
        </p:nvPicPr>
        <p:blipFill>
          <a:blip r:embed="rId4"/>
          <a:stretch>
            <a:fillRect/>
          </a:stretch>
        </p:blipFill>
        <p:spPr>
          <a:xfrm>
            <a:off x="1034924" y="1106705"/>
            <a:ext cx="10122149" cy="5430957"/>
          </a:xfrm>
          <a:prstGeom prst="rect">
            <a:avLst/>
          </a:prstGeom>
        </p:spPr>
      </p:pic>
      <p:sp>
        <p:nvSpPr>
          <p:cNvPr id="9" name="Rounded Rectangle 8">
            <a:extLst>
              <a:ext uri="{FF2B5EF4-FFF2-40B4-BE49-F238E27FC236}">
                <a16:creationId xmlns:a16="http://schemas.microsoft.com/office/drawing/2014/main" id="{81CD2693-0A8A-054F-9265-D56760B22E53}"/>
              </a:ext>
            </a:extLst>
          </p:cNvPr>
          <p:cNvSpPr/>
          <p:nvPr/>
        </p:nvSpPr>
        <p:spPr>
          <a:xfrm>
            <a:off x="5131147" y="1062862"/>
            <a:ext cx="1565074" cy="10530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36C56E-A001-8F41-8B9A-F45B7F96CAE8}"/>
              </a:ext>
            </a:extLst>
          </p:cNvPr>
          <p:cNvSpPr/>
          <p:nvPr/>
        </p:nvSpPr>
        <p:spPr>
          <a:xfrm>
            <a:off x="1153550" y="1133060"/>
            <a:ext cx="3348109" cy="91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406F2A-3E00-6A4F-88FF-649584B36A16}"/>
              </a:ext>
            </a:extLst>
          </p:cNvPr>
          <p:cNvSpPr/>
          <p:nvPr/>
        </p:nvSpPr>
        <p:spPr>
          <a:xfrm>
            <a:off x="1034924" y="2239766"/>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4CF994-F05D-A04C-9D89-55DA1A1607A0}"/>
              </a:ext>
            </a:extLst>
          </p:cNvPr>
          <p:cNvSpPr/>
          <p:nvPr/>
        </p:nvSpPr>
        <p:spPr>
          <a:xfrm>
            <a:off x="6917481" y="1204677"/>
            <a:ext cx="3348109" cy="91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275539B-10E8-FF4D-97A7-92B1F79D4B6F}"/>
              </a:ext>
            </a:extLst>
          </p:cNvPr>
          <p:cNvSpPr/>
          <p:nvPr/>
        </p:nvSpPr>
        <p:spPr>
          <a:xfrm>
            <a:off x="1034924" y="4403130"/>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1203431-E25A-514D-A930-73E567F98301}"/>
              </a:ext>
            </a:extLst>
          </p:cNvPr>
          <p:cNvSpPr/>
          <p:nvPr/>
        </p:nvSpPr>
        <p:spPr>
          <a:xfrm>
            <a:off x="1034924" y="5907619"/>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4D555FB-1F30-844C-ADE7-1A9B908FCE0C}"/>
              </a:ext>
            </a:extLst>
          </p:cNvPr>
          <p:cNvSpPr/>
          <p:nvPr/>
        </p:nvSpPr>
        <p:spPr>
          <a:xfrm>
            <a:off x="4581244" y="3028937"/>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F04BEA2B-C351-9A4E-BFDD-984AF88D2199}"/>
              </a:ext>
            </a:extLst>
          </p:cNvPr>
          <p:cNvSpPr/>
          <p:nvPr/>
        </p:nvSpPr>
        <p:spPr>
          <a:xfrm>
            <a:off x="4563353" y="2284945"/>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D5170F6-7AEE-2442-A3E0-2DAF5ED3D7AA}"/>
              </a:ext>
            </a:extLst>
          </p:cNvPr>
          <p:cNvSpPr/>
          <p:nvPr/>
        </p:nvSpPr>
        <p:spPr>
          <a:xfrm>
            <a:off x="7800652" y="3712660"/>
            <a:ext cx="3287895"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FE15A6C-F386-9345-B2CF-071D9D8B743E}"/>
              </a:ext>
            </a:extLst>
          </p:cNvPr>
          <p:cNvSpPr/>
          <p:nvPr/>
        </p:nvSpPr>
        <p:spPr>
          <a:xfrm>
            <a:off x="7800652" y="4441437"/>
            <a:ext cx="3287895"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F02DFC07-083B-E84F-8DC6-50EFAA90E782}"/>
              </a:ext>
            </a:extLst>
          </p:cNvPr>
          <p:cNvSpPr/>
          <p:nvPr/>
        </p:nvSpPr>
        <p:spPr>
          <a:xfrm>
            <a:off x="4563352" y="5214348"/>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8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Cost Management</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D99CA842-BE95-8F49-8194-FA0E6164B217}"/>
              </a:ext>
            </a:extLst>
          </p:cNvPr>
          <p:cNvPicPr>
            <a:picLocks noChangeAspect="1"/>
          </p:cNvPicPr>
          <p:nvPr/>
        </p:nvPicPr>
        <p:blipFill>
          <a:blip r:embed="rId4"/>
          <a:stretch>
            <a:fillRect/>
          </a:stretch>
        </p:blipFill>
        <p:spPr>
          <a:xfrm>
            <a:off x="56272" y="2035687"/>
            <a:ext cx="12049246" cy="2820036"/>
          </a:xfrm>
          <a:prstGeom prst="rect">
            <a:avLst/>
          </a:prstGeom>
        </p:spPr>
      </p:pic>
      <p:sp>
        <p:nvSpPr>
          <p:cNvPr id="9" name="Rounded Rectangle 8">
            <a:extLst>
              <a:ext uri="{FF2B5EF4-FFF2-40B4-BE49-F238E27FC236}">
                <a16:creationId xmlns:a16="http://schemas.microsoft.com/office/drawing/2014/main" id="{6DBBA0D6-42E0-2041-8880-7B793BD35D60}"/>
              </a:ext>
            </a:extLst>
          </p:cNvPr>
          <p:cNvSpPr/>
          <p:nvPr/>
        </p:nvSpPr>
        <p:spPr>
          <a:xfrm>
            <a:off x="7500491" y="2020402"/>
            <a:ext cx="2065540" cy="11088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D13A15-4224-174C-9FF1-45BC2CEACA64}"/>
              </a:ext>
            </a:extLst>
          </p:cNvPr>
          <p:cNvSpPr/>
          <p:nvPr/>
        </p:nvSpPr>
        <p:spPr>
          <a:xfrm>
            <a:off x="56272" y="2076674"/>
            <a:ext cx="7358485" cy="9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9F8A611-9E3B-C142-9153-B5275E5A1A91}"/>
              </a:ext>
            </a:extLst>
          </p:cNvPr>
          <p:cNvSpPr/>
          <p:nvPr/>
        </p:nvSpPr>
        <p:spPr>
          <a:xfrm>
            <a:off x="4312724" y="3282589"/>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540D494-139D-7846-A43F-87AD6C4F19FB}"/>
              </a:ext>
            </a:extLst>
          </p:cNvPr>
          <p:cNvSpPr/>
          <p:nvPr/>
        </p:nvSpPr>
        <p:spPr>
          <a:xfrm>
            <a:off x="202608" y="328024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FB1A5F0-8176-AD4B-B602-AED8C88322E3}"/>
              </a:ext>
            </a:extLst>
          </p:cNvPr>
          <p:cNvSpPr/>
          <p:nvPr/>
        </p:nvSpPr>
        <p:spPr>
          <a:xfrm>
            <a:off x="8422840" y="328024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6464AF-F27A-154C-B344-86091D3CE214}"/>
              </a:ext>
            </a:extLst>
          </p:cNvPr>
          <p:cNvSpPr/>
          <p:nvPr/>
        </p:nvSpPr>
        <p:spPr>
          <a:xfrm>
            <a:off x="10466363" y="2076674"/>
            <a:ext cx="1523027" cy="9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14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6000" dirty="0">
                <a:solidFill>
                  <a:srgbClr val="C00000"/>
                </a:solidFill>
                <a:latin typeface="+mn-lt"/>
              </a:rPr>
              <a:t>AWS Content Delivery Network: Lab 5 </a:t>
            </a:r>
            <a:br>
              <a:rPr lang="en-US" sz="6000" dirty="0">
                <a:solidFill>
                  <a:srgbClr val="C00000"/>
                </a:solidFill>
                <a:latin typeface="+mn-lt"/>
              </a:rPr>
            </a:br>
            <a:r>
              <a:rPr lang="en-US" sz="6000" dirty="0">
                <a:solidFill>
                  <a:srgbClr val="C00000"/>
                </a:solidFill>
                <a:latin typeface="+mn-lt"/>
              </a:rPr>
              <a:t>Using CloudFront as a CDN </a:t>
            </a:r>
            <a:br>
              <a:rPr lang="en-US" sz="6000" dirty="0">
                <a:solidFill>
                  <a:srgbClr val="C00000"/>
                </a:solidFill>
                <a:latin typeface="+mn-lt"/>
              </a:rPr>
            </a:br>
            <a:r>
              <a:rPr lang="en-US" sz="6000" dirty="0">
                <a:solidFill>
                  <a:srgbClr val="C00000"/>
                </a:solidFill>
                <a:latin typeface="+mn-lt"/>
              </a:rPr>
              <a:t>for a Website</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22</a:t>
            </a:fld>
            <a:endParaRPr lang="en-US"/>
          </a:p>
        </p:txBody>
      </p:sp>
      <p:pic>
        <p:nvPicPr>
          <p:cNvPr id="6" name="Picture 5">
            <a:extLst>
              <a:ext uri="{FF2B5EF4-FFF2-40B4-BE49-F238E27FC236}">
                <a16:creationId xmlns:a16="http://schemas.microsoft.com/office/drawing/2014/main" id="{18B3D031-DBFE-5CA3-9BAF-FC25D69F1197}"/>
              </a:ext>
            </a:extLst>
          </p:cNvPr>
          <p:cNvPicPr>
            <a:picLocks noChangeAspect="1"/>
          </p:cNvPicPr>
          <p:nvPr/>
        </p:nvPicPr>
        <p:blipFill>
          <a:blip r:embed="rId2"/>
          <a:stretch>
            <a:fillRect/>
          </a:stretch>
        </p:blipFill>
        <p:spPr>
          <a:xfrm>
            <a:off x="4091071" y="272006"/>
            <a:ext cx="4009857" cy="1015830"/>
          </a:xfrm>
          <a:prstGeom prst="rect">
            <a:avLst/>
          </a:prstGeom>
        </p:spPr>
      </p:pic>
    </p:spTree>
    <p:extLst>
      <p:ext uri="{BB962C8B-B14F-4D97-AF65-F5344CB8AC3E}">
        <p14:creationId xmlns:p14="http://schemas.microsoft.com/office/powerpoint/2010/main" val="2009944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D703-A4CA-6541-B3F0-7B6B8340FB42}"/>
              </a:ext>
            </a:extLst>
          </p:cNvPr>
          <p:cNvSpPr>
            <a:spLocks noGrp="1"/>
          </p:cNvSpPr>
          <p:nvPr>
            <p:ph type="title"/>
          </p:nvPr>
        </p:nvSpPr>
        <p:spPr>
          <a:xfrm>
            <a:off x="534389" y="61365"/>
            <a:ext cx="11222181" cy="830295"/>
          </a:xfrm>
        </p:spPr>
        <p:txBody>
          <a:bodyPr>
            <a:normAutofit/>
          </a:bodyPr>
          <a:lstStyle/>
          <a:p>
            <a:r>
              <a:rPr lang="en-US" dirty="0"/>
              <a:t> AWS Global Cloud Infrastructure</a:t>
            </a:r>
            <a:endParaRPr lang="en-US" sz="4000" dirty="0"/>
          </a:p>
        </p:txBody>
      </p:sp>
      <p:sp>
        <p:nvSpPr>
          <p:cNvPr id="4" name="Slide Number Placeholder 3">
            <a:extLst>
              <a:ext uri="{FF2B5EF4-FFF2-40B4-BE49-F238E27FC236}">
                <a16:creationId xmlns:a16="http://schemas.microsoft.com/office/drawing/2014/main" id="{1973A10B-E610-9668-8AC0-D2CF25BE39F6}"/>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13" name="TextBox 12">
            <a:extLst>
              <a:ext uri="{FF2B5EF4-FFF2-40B4-BE49-F238E27FC236}">
                <a16:creationId xmlns:a16="http://schemas.microsoft.com/office/drawing/2014/main" id="{0F26C865-38CD-747E-94EE-7C349BCAC924}"/>
              </a:ext>
            </a:extLst>
          </p:cNvPr>
          <p:cNvSpPr txBox="1"/>
          <p:nvPr/>
        </p:nvSpPr>
        <p:spPr>
          <a:xfrm>
            <a:off x="1442772" y="6577129"/>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https://aws.amazon.com/about-aws/global-infrastructure/</a:t>
            </a:r>
            <a:endParaRPr lang="en-US" sz="1200" dirty="0">
              <a:solidFill>
                <a:schemeClr val="bg1">
                  <a:lumMod val="75000"/>
                </a:schemeClr>
              </a:solidFill>
            </a:endParaRPr>
          </a:p>
        </p:txBody>
      </p:sp>
      <p:pic>
        <p:nvPicPr>
          <p:cNvPr id="19" name="Picture 18">
            <a:extLst>
              <a:ext uri="{FF2B5EF4-FFF2-40B4-BE49-F238E27FC236}">
                <a16:creationId xmlns:a16="http://schemas.microsoft.com/office/drawing/2014/main" id="{07BE0836-0D30-BCE3-BABB-CB2E55FF6A16}"/>
              </a:ext>
            </a:extLst>
          </p:cNvPr>
          <p:cNvPicPr>
            <a:picLocks noChangeAspect="1"/>
          </p:cNvPicPr>
          <p:nvPr/>
        </p:nvPicPr>
        <p:blipFill>
          <a:blip r:embed="rId3"/>
          <a:stretch>
            <a:fillRect/>
          </a:stretch>
        </p:blipFill>
        <p:spPr>
          <a:xfrm>
            <a:off x="1219798" y="821983"/>
            <a:ext cx="10073376" cy="5795328"/>
          </a:xfrm>
          <a:prstGeom prst="rect">
            <a:avLst/>
          </a:prstGeom>
        </p:spPr>
      </p:pic>
    </p:spTree>
    <p:extLst>
      <p:ext uri="{BB962C8B-B14F-4D97-AF65-F5344CB8AC3E}">
        <p14:creationId xmlns:p14="http://schemas.microsoft.com/office/powerpoint/2010/main" val="3888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BD9E86-E300-A2DA-8124-17FA039B4EFC}"/>
              </a:ext>
            </a:extLst>
          </p:cNvPr>
          <p:cNvPicPr>
            <a:picLocks noChangeAspect="1"/>
          </p:cNvPicPr>
          <p:nvPr/>
        </p:nvPicPr>
        <p:blipFill rotWithShape="1">
          <a:blip r:embed="rId2"/>
          <a:srcRect t="17205" b="11828"/>
          <a:stretch/>
        </p:blipFill>
        <p:spPr>
          <a:xfrm>
            <a:off x="2027892" y="1359600"/>
            <a:ext cx="7305379" cy="5184464"/>
          </a:xfrm>
          <a:prstGeom prst="rect">
            <a:avLst/>
          </a:prstGeom>
        </p:spPr>
      </p:pic>
      <p:sp>
        <p:nvSpPr>
          <p:cNvPr id="2" name="Title 1">
            <a:extLst>
              <a:ext uri="{FF2B5EF4-FFF2-40B4-BE49-F238E27FC236}">
                <a16:creationId xmlns:a16="http://schemas.microsoft.com/office/drawing/2014/main" id="{2EC8D703-A4CA-6541-B3F0-7B6B8340FB42}"/>
              </a:ext>
            </a:extLst>
          </p:cNvPr>
          <p:cNvSpPr>
            <a:spLocks noGrp="1"/>
          </p:cNvSpPr>
          <p:nvPr>
            <p:ph type="title"/>
          </p:nvPr>
        </p:nvSpPr>
        <p:spPr>
          <a:xfrm>
            <a:off x="534389" y="61365"/>
            <a:ext cx="11222181" cy="1232103"/>
          </a:xfrm>
        </p:spPr>
        <p:txBody>
          <a:bodyPr>
            <a:normAutofit fontScale="90000"/>
          </a:bodyPr>
          <a:lstStyle/>
          <a:p>
            <a:r>
              <a:rPr lang="en-US" dirty="0"/>
              <a:t> AWS Global Cloud Infrastructure</a:t>
            </a:r>
            <a:br>
              <a:rPr lang="en-US" dirty="0"/>
            </a:br>
            <a:r>
              <a:rPr lang="en-US" sz="4000" dirty="0">
                <a:solidFill>
                  <a:schemeClr val="accent2"/>
                </a:solidFill>
              </a:rPr>
              <a:t>Regions</a:t>
            </a:r>
            <a:r>
              <a:rPr lang="en-US" sz="4000" dirty="0"/>
              <a:t> and Availability Zones</a:t>
            </a:r>
          </a:p>
        </p:txBody>
      </p:sp>
      <p:sp>
        <p:nvSpPr>
          <p:cNvPr id="4" name="Slide Number Placeholder 3">
            <a:extLst>
              <a:ext uri="{FF2B5EF4-FFF2-40B4-BE49-F238E27FC236}">
                <a16:creationId xmlns:a16="http://schemas.microsoft.com/office/drawing/2014/main" id="{1973A10B-E610-9668-8AC0-D2CF25BE39F6}"/>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13" name="TextBox 12">
            <a:extLst>
              <a:ext uri="{FF2B5EF4-FFF2-40B4-BE49-F238E27FC236}">
                <a16:creationId xmlns:a16="http://schemas.microsoft.com/office/drawing/2014/main" id="{0F26C865-38CD-747E-94EE-7C349BCAC924}"/>
              </a:ext>
            </a:extLst>
          </p:cNvPr>
          <p:cNvSpPr txBox="1"/>
          <p:nvPr/>
        </p:nvSpPr>
        <p:spPr>
          <a:xfrm>
            <a:off x="1442772" y="6577129"/>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https://aws.amazon.com/about-aws/global-infrastructure/</a:t>
            </a:r>
            <a:endParaRPr lang="en-US" sz="1200" dirty="0">
              <a:solidFill>
                <a:schemeClr val="bg1">
                  <a:lumMod val="75000"/>
                </a:schemeClr>
              </a:solidFill>
            </a:endParaRPr>
          </a:p>
        </p:txBody>
      </p:sp>
      <p:sp>
        <p:nvSpPr>
          <p:cNvPr id="9" name="TextBox 8">
            <a:extLst>
              <a:ext uri="{FF2B5EF4-FFF2-40B4-BE49-F238E27FC236}">
                <a16:creationId xmlns:a16="http://schemas.microsoft.com/office/drawing/2014/main" id="{FE89F08D-2829-74FD-2410-7E1BD3CA3FF3}"/>
              </a:ext>
            </a:extLst>
          </p:cNvPr>
          <p:cNvSpPr txBox="1"/>
          <p:nvPr/>
        </p:nvSpPr>
        <p:spPr>
          <a:xfrm>
            <a:off x="7536426" y="4067607"/>
            <a:ext cx="4584070" cy="1661993"/>
          </a:xfrm>
          <a:prstGeom prst="rect">
            <a:avLst/>
          </a:prstGeom>
          <a:noFill/>
        </p:spPr>
        <p:txBody>
          <a:bodyPr wrap="square">
            <a:spAutoFit/>
          </a:bodyPr>
          <a:lstStyle/>
          <a:p>
            <a:pPr algn="l"/>
            <a:r>
              <a:rPr lang="en-US" sz="2400" b="1" i="0" dirty="0">
                <a:solidFill>
                  <a:schemeClr val="accent2"/>
                </a:solidFill>
                <a:effectLst/>
                <a:latin typeface="AmazonEmberBold"/>
              </a:rPr>
              <a:t>US East (Northern Virginia) Region</a:t>
            </a:r>
            <a:br>
              <a:rPr lang="en-US" sz="2400" b="0" i="0" dirty="0">
                <a:solidFill>
                  <a:srgbClr val="333333"/>
                </a:solidFill>
                <a:effectLst/>
                <a:latin typeface="AmazonEmber"/>
              </a:rPr>
            </a:br>
            <a:r>
              <a:rPr lang="en-US" sz="2400" b="1" i="0" dirty="0">
                <a:solidFill>
                  <a:srgbClr val="333333"/>
                </a:solidFill>
                <a:effectLst/>
                <a:latin typeface="AmazonEmber"/>
              </a:rPr>
              <a:t>Availability Zones: 6</a:t>
            </a:r>
            <a:br>
              <a:rPr lang="en-US" sz="2400" b="1" i="0" dirty="0">
                <a:solidFill>
                  <a:srgbClr val="333333"/>
                </a:solidFill>
                <a:effectLst/>
                <a:latin typeface="AmazonEmber"/>
              </a:rPr>
            </a:br>
            <a:r>
              <a:rPr lang="en-US" b="0" i="1" dirty="0">
                <a:solidFill>
                  <a:srgbClr val="333333"/>
                </a:solidFill>
                <a:effectLst/>
                <a:latin typeface="AmazonEmber"/>
              </a:rPr>
              <a:t>Launched 2006</a:t>
            </a:r>
            <a:endParaRPr lang="en-US" b="0" i="0" dirty="0">
              <a:solidFill>
                <a:srgbClr val="333333"/>
              </a:solidFill>
              <a:effectLst/>
              <a:latin typeface="AmazonEmber"/>
            </a:endParaRPr>
          </a:p>
          <a:p>
            <a:pPr algn="l"/>
            <a:r>
              <a:rPr lang="en-US" b="0" i="0" dirty="0">
                <a:solidFill>
                  <a:srgbClr val="333333"/>
                </a:solidFill>
                <a:effectLst/>
                <a:latin typeface="AmazonEmber"/>
              </a:rPr>
              <a:t>Local Zones: 10</a:t>
            </a:r>
            <a:br>
              <a:rPr lang="en-US" b="0" i="0" dirty="0">
                <a:solidFill>
                  <a:srgbClr val="333333"/>
                </a:solidFill>
                <a:effectLst/>
                <a:latin typeface="AmazonEmber"/>
              </a:rPr>
            </a:br>
            <a:r>
              <a:rPr lang="en-US" b="0" i="1" dirty="0">
                <a:solidFill>
                  <a:srgbClr val="333333"/>
                </a:solidFill>
                <a:effectLst/>
                <a:latin typeface="AmazonEmber"/>
              </a:rPr>
              <a:t>Launched 2020</a:t>
            </a:r>
            <a:endParaRPr lang="en-US" b="0" i="0" dirty="0">
              <a:solidFill>
                <a:srgbClr val="333333"/>
              </a:solidFill>
              <a:effectLst/>
              <a:latin typeface="AmazonEmber"/>
            </a:endParaRPr>
          </a:p>
        </p:txBody>
      </p:sp>
      <p:sp>
        <p:nvSpPr>
          <p:cNvPr id="11" name="TextBox 10">
            <a:extLst>
              <a:ext uri="{FF2B5EF4-FFF2-40B4-BE49-F238E27FC236}">
                <a16:creationId xmlns:a16="http://schemas.microsoft.com/office/drawing/2014/main" id="{B75AF592-9E72-4484-A8E2-32CD8327376B}"/>
              </a:ext>
            </a:extLst>
          </p:cNvPr>
          <p:cNvSpPr txBox="1"/>
          <p:nvPr/>
        </p:nvSpPr>
        <p:spPr>
          <a:xfrm>
            <a:off x="534389" y="3920481"/>
            <a:ext cx="3831134" cy="1661993"/>
          </a:xfrm>
          <a:prstGeom prst="rect">
            <a:avLst/>
          </a:prstGeom>
          <a:noFill/>
        </p:spPr>
        <p:txBody>
          <a:bodyPr wrap="square">
            <a:spAutoFit/>
          </a:bodyPr>
          <a:lstStyle/>
          <a:p>
            <a:r>
              <a:rPr lang="en-US" sz="2400" b="1" i="0" dirty="0">
                <a:solidFill>
                  <a:schemeClr val="accent2"/>
                </a:solidFill>
                <a:effectLst/>
                <a:latin typeface="AmazonEmberBold"/>
              </a:rPr>
              <a:t>US West (Oregon) Region</a:t>
            </a:r>
            <a:br>
              <a:rPr lang="en-US" sz="2400" dirty="0"/>
            </a:br>
            <a:r>
              <a:rPr lang="en-US" sz="2400" b="1" i="0" dirty="0">
                <a:solidFill>
                  <a:srgbClr val="333333"/>
                </a:solidFill>
                <a:effectLst/>
                <a:latin typeface="AmazonEmber"/>
              </a:rPr>
              <a:t>Availability Zones: 4</a:t>
            </a:r>
            <a:br>
              <a:rPr lang="en-US" sz="2400" b="1" dirty="0"/>
            </a:br>
            <a:r>
              <a:rPr lang="en-US" b="0" i="1" dirty="0">
                <a:solidFill>
                  <a:srgbClr val="333333"/>
                </a:solidFill>
                <a:effectLst/>
                <a:latin typeface="AmazonEmber"/>
              </a:rPr>
              <a:t>Launched 2011</a:t>
            </a:r>
            <a:br>
              <a:rPr lang="en-US" dirty="0"/>
            </a:br>
            <a:r>
              <a:rPr lang="en-US" b="0" i="0" dirty="0">
                <a:solidFill>
                  <a:srgbClr val="333333"/>
                </a:solidFill>
                <a:effectLst/>
                <a:latin typeface="AmazonEmber"/>
              </a:rPr>
              <a:t>Local Zones: 7</a:t>
            </a:r>
            <a:br>
              <a:rPr lang="en-US" dirty="0"/>
            </a:br>
            <a:r>
              <a:rPr lang="en-US" b="0" i="1" dirty="0">
                <a:solidFill>
                  <a:srgbClr val="333333"/>
                </a:solidFill>
                <a:effectLst/>
                <a:latin typeface="AmazonEmber"/>
              </a:rPr>
              <a:t>Launched 2019</a:t>
            </a:r>
            <a:endParaRPr lang="en-US" dirty="0"/>
          </a:p>
        </p:txBody>
      </p:sp>
      <p:pic>
        <p:nvPicPr>
          <p:cNvPr id="10" name="Picture 9">
            <a:extLst>
              <a:ext uri="{FF2B5EF4-FFF2-40B4-BE49-F238E27FC236}">
                <a16:creationId xmlns:a16="http://schemas.microsoft.com/office/drawing/2014/main" id="{323F9206-D42E-78C9-72CA-A42C49ABB499}"/>
              </a:ext>
            </a:extLst>
          </p:cNvPr>
          <p:cNvPicPr>
            <a:picLocks noChangeAspect="1"/>
          </p:cNvPicPr>
          <p:nvPr/>
        </p:nvPicPr>
        <p:blipFill>
          <a:blip r:embed="rId4"/>
          <a:stretch>
            <a:fillRect/>
          </a:stretch>
        </p:blipFill>
        <p:spPr>
          <a:xfrm>
            <a:off x="582455" y="5711558"/>
            <a:ext cx="1445437" cy="812524"/>
          </a:xfrm>
          <a:prstGeom prst="rect">
            <a:avLst/>
          </a:prstGeom>
        </p:spPr>
      </p:pic>
    </p:spTree>
    <p:extLst>
      <p:ext uri="{BB962C8B-B14F-4D97-AF65-F5344CB8AC3E}">
        <p14:creationId xmlns:p14="http://schemas.microsoft.com/office/powerpoint/2010/main" val="281663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D703-A4CA-6541-B3F0-7B6B8340FB42}"/>
              </a:ext>
            </a:extLst>
          </p:cNvPr>
          <p:cNvSpPr>
            <a:spLocks noGrp="1"/>
          </p:cNvSpPr>
          <p:nvPr>
            <p:ph type="title"/>
          </p:nvPr>
        </p:nvSpPr>
        <p:spPr>
          <a:xfrm>
            <a:off x="534389" y="61365"/>
            <a:ext cx="11222181" cy="1232103"/>
          </a:xfrm>
        </p:spPr>
        <p:txBody>
          <a:bodyPr>
            <a:normAutofit fontScale="90000"/>
          </a:bodyPr>
          <a:lstStyle/>
          <a:p>
            <a:r>
              <a:rPr lang="en-US" dirty="0"/>
              <a:t> AWS Global Cloud Infrastructure</a:t>
            </a:r>
            <a:br>
              <a:rPr lang="en-US" dirty="0"/>
            </a:br>
            <a:r>
              <a:rPr lang="en-US" sz="4000" dirty="0">
                <a:solidFill>
                  <a:schemeClr val="accent2"/>
                </a:solidFill>
              </a:rPr>
              <a:t>Regions</a:t>
            </a:r>
            <a:r>
              <a:rPr lang="en-US" sz="4000" dirty="0"/>
              <a:t> and Availability Zones</a:t>
            </a:r>
          </a:p>
        </p:txBody>
      </p:sp>
      <p:sp>
        <p:nvSpPr>
          <p:cNvPr id="4" name="Slide Number Placeholder 3">
            <a:extLst>
              <a:ext uri="{FF2B5EF4-FFF2-40B4-BE49-F238E27FC236}">
                <a16:creationId xmlns:a16="http://schemas.microsoft.com/office/drawing/2014/main" id="{1973A10B-E610-9668-8AC0-D2CF25BE39F6}"/>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13" name="TextBox 12">
            <a:extLst>
              <a:ext uri="{FF2B5EF4-FFF2-40B4-BE49-F238E27FC236}">
                <a16:creationId xmlns:a16="http://schemas.microsoft.com/office/drawing/2014/main" id="{0F26C865-38CD-747E-94EE-7C349BCAC924}"/>
              </a:ext>
            </a:extLst>
          </p:cNvPr>
          <p:cNvSpPr txBox="1"/>
          <p:nvPr/>
        </p:nvSpPr>
        <p:spPr>
          <a:xfrm>
            <a:off x="1442772" y="6577129"/>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https://aws.amazon.com/about-aws/global-infrastructure/</a:t>
            </a:r>
            <a:endParaRPr lang="en-US" sz="1200" dirty="0">
              <a:solidFill>
                <a:schemeClr val="bg1">
                  <a:lumMod val="75000"/>
                </a:schemeClr>
              </a:solidFill>
            </a:endParaRPr>
          </a:p>
        </p:txBody>
      </p:sp>
      <p:pic>
        <p:nvPicPr>
          <p:cNvPr id="10" name="Picture 9">
            <a:extLst>
              <a:ext uri="{FF2B5EF4-FFF2-40B4-BE49-F238E27FC236}">
                <a16:creationId xmlns:a16="http://schemas.microsoft.com/office/drawing/2014/main" id="{323F9206-D42E-78C9-72CA-A42C49ABB499}"/>
              </a:ext>
            </a:extLst>
          </p:cNvPr>
          <p:cNvPicPr>
            <a:picLocks noChangeAspect="1"/>
          </p:cNvPicPr>
          <p:nvPr/>
        </p:nvPicPr>
        <p:blipFill>
          <a:blip r:embed="rId3"/>
          <a:stretch>
            <a:fillRect/>
          </a:stretch>
        </p:blipFill>
        <p:spPr>
          <a:xfrm>
            <a:off x="582455" y="5643611"/>
            <a:ext cx="1543036" cy="867387"/>
          </a:xfrm>
          <a:prstGeom prst="rect">
            <a:avLst/>
          </a:prstGeom>
        </p:spPr>
      </p:pic>
      <p:pic>
        <p:nvPicPr>
          <p:cNvPr id="6" name="Picture 5">
            <a:extLst>
              <a:ext uri="{FF2B5EF4-FFF2-40B4-BE49-F238E27FC236}">
                <a16:creationId xmlns:a16="http://schemas.microsoft.com/office/drawing/2014/main" id="{2E0DD0B6-A39A-4F2D-364F-94D895C3836C}"/>
              </a:ext>
            </a:extLst>
          </p:cNvPr>
          <p:cNvPicPr>
            <a:picLocks noChangeAspect="1"/>
          </p:cNvPicPr>
          <p:nvPr/>
        </p:nvPicPr>
        <p:blipFill rotWithShape="1">
          <a:blip r:embed="rId4"/>
          <a:srcRect t="4757" b="4301"/>
          <a:stretch/>
        </p:blipFill>
        <p:spPr>
          <a:xfrm>
            <a:off x="3329191" y="1268915"/>
            <a:ext cx="5814809" cy="5293329"/>
          </a:xfrm>
          <a:prstGeom prst="rect">
            <a:avLst/>
          </a:prstGeom>
        </p:spPr>
      </p:pic>
      <p:sp>
        <p:nvSpPr>
          <p:cNvPr id="12" name="TextBox 11">
            <a:extLst>
              <a:ext uri="{FF2B5EF4-FFF2-40B4-BE49-F238E27FC236}">
                <a16:creationId xmlns:a16="http://schemas.microsoft.com/office/drawing/2014/main" id="{09E12649-F55E-C05F-1A5A-3BFC2EAE5ED8}"/>
              </a:ext>
            </a:extLst>
          </p:cNvPr>
          <p:cNvSpPr txBox="1"/>
          <p:nvPr/>
        </p:nvSpPr>
        <p:spPr>
          <a:xfrm>
            <a:off x="8178989" y="2501018"/>
            <a:ext cx="3941507" cy="1107996"/>
          </a:xfrm>
          <a:prstGeom prst="rect">
            <a:avLst/>
          </a:prstGeom>
          <a:noFill/>
        </p:spPr>
        <p:txBody>
          <a:bodyPr wrap="square">
            <a:spAutoFit/>
          </a:bodyPr>
          <a:lstStyle/>
          <a:p>
            <a:r>
              <a:rPr lang="en-US" sz="2400" b="1" i="0" dirty="0">
                <a:solidFill>
                  <a:schemeClr val="accent2"/>
                </a:solidFill>
                <a:effectLst/>
                <a:latin typeface="AmazonEmberBold"/>
              </a:rPr>
              <a:t>Asia Pacific (Tokyo) Region</a:t>
            </a:r>
            <a:br>
              <a:rPr lang="en-US" sz="2400" b="1" dirty="0"/>
            </a:br>
            <a:r>
              <a:rPr lang="en-US" sz="2400" b="1" i="0" dirty="0">
                <a:solidFill>
                  <a:srgbClr val="333333"/>
                </a:solidFill>
                <a:effectLst/>
                <a:latin typeface="AmazonEmber"/>
              </a:rPr>
              <a:t>Availability Zones: 4</a:t>
            </a:r>
            <a:br>
              <a:rPr lang="en-US" dirty="0"/>
            </a:br>
            <a:r>
              <a:rPr lang="en-US" b="0" i="1" dirty="0">
                <a:solidFill>
                  <a:srgbClr val="333333"/>
                </a:solidFill>
                <a:effectLst/>
                <a:latin typeface="AmazonEmber"/>
              </a:rPr>
              <a:t>Launched 2011</a:t>
            </a:r>
            <a:endParaRPr lang="en-US" dirty="0"/>
          </a:p>
        </p:txBody>
      </p:sp>
      <p:sp>
        <p:nvSpPr>
          <p:cNvPr id="14" name="TextBox 13">
            <a:extLst>
              <a:ext uri="{FF2B5EF4-FFF2-40B4-BE49-F238E27FC236}">
                <a16:creationId xmlns:a16="http://schemas.microsoft.com/office/drawing/2014/main" id="{D869DB37-C8F1-19C2-AE9B-FF2600E8707E}"/>
              </a:ext>
            </a:extLst>
          </p:cNvPr>
          <p:cNvSpPr txBox="1"/>
          <p:nvPr/>
        </p:nvSpPr>
        <p:spPr>
          <a:xfrm>
            <a:off x="7690866" y="3708568"/>
            <a:ext cx="4046851" cy="1107996"/>
          </a:xfrm>
          <a:prstGeom prst="rect">
            <a:avLst/>
          </a:prstGeom>
          <a:noFill/>
        </p:spPr>
        <p:txBody>
          <a:bodyPr wrap="square">
            <a:spAutoFit/>
          </a:bodyPr>
          <a:lstStyle/>
          <a:p>
            <a:r>
              <a:rPr lang="en-US" sz="2400" b="1" i="0" dirty="0">
                <a:solidFill>
                  <a:schemeClr val="accent2"/>
                </a:solidFill>
                <a:effectLst/>
                <a:latin typeface="AmazonEmberBold"/>
              </a:rPr>
              <a:t>Asia Pacific (Singapore) Region</a:t>
            </a:r>
            <a:br>
              <a:rPr lang="en-US" sz="2400" b="1" dirty="0"/>
            </a:br>
            <a:r>
              <a:rPr lang="en-US" sz="2400" b="1" i="0" dirty="0">
                <a:solidFill>
                  <a:srgbClr val="333333"/>
                </a:solidFill>
                <a:effectLst/>
                <a:latin typeface="AmazonEmber"/>
              </a:rPr>
              <a:t>Availability Zones: 3</a:t>
            </a:r>
            <a:br>
              <a:rPr lang="en-US" dirty="0"/>
            </a:br>
            <a:r>
              <a:rPr lang="en-US" b="0" i="1" dirty="0">
                <a:solidFill>
                  <a:srgbClr val="333333"/>
                </a:solidFill>
                <a:effectLst/>
                <a:latin typeface="AmazonEmber"/>
              </a:rPr>
              <a:t>Launched 2010</a:t>
            </a:r>
            <a:endParaRPr lang="en-US" dirty="0"/>
          </a:p>
        </p:txBody>
      </p:sp>
      <p:sp>
        <p:nvSpPr>
          <p:cNvPr id="16" name="TextBox 15">
            <a:extLst>
              <a:ext uri="{FF2B5EF4-FFF2-40B4-BE49-F238E27FC236}">
                <a16:creationId xmlns:a16="http://schemas.microsoft.com/office/drawing/2014/main" id="{564EC58E-1B14-09EC-78CA-817696837838}"/>
              </a:ext>
            </a:extLst>
          </p:cNvPr>
          <p:cNvSpPr txBox="1"/>
          <p:nvPr/>
        </p:nvSpPr>
        <p:spPr>
          <a:xfrm>
            <a:off x="8248495" y="5169807"/>
            <a:ext cx="3872002" cy="1107996"/>
          </a:xfrm>
          <a:prstGeom prst="rect">
            <a:avLst/>
          </a:prstGeom>
          <a:noFill/>
        </p:spPr>
        <p:txBody>
          <a:bodyPr wrap="square">
            <a:spAutoFit/>
          </a:bodyPr>
          <a:lstStyle/>
          <a:p>
            <a:r>
              <a:rPr lang="en-US" sz="2400" b="1" i="0" dirty="0">
                <a:solidFill>
                  <a:schemeClr val="accent2"/>
                </a:solidFill>
                <a:effectLst/>
                <a:latin typeface="AmazonEmberBold"/>
              </a:rPr>
              <a:t>Asia Pacific (Sydney) Region</a:t>
            </a:r>
            <a:br>
              <a:rPr lang="en-US" sz="2400" b="1" dirty="0"/>
            </a:br>
            <a:r>
              <a:rPr lang="en-US" sz="2400" b="1" i="0" dirty="0">
                <a:solidFill>
                  <a:srgbClr val="333333"/>
                </a:solidFill>
                <a:effectLst/>
                <a:latin typeface="AmazonEmber"/>
              </a:rPr>
              <a:t>Availability Zones: 3</a:t>
            </a:r>
            <a:br>
              <a:rPr lang="en-US" dirty="0"/>
            </a:br>
            <a:r>
              <a:rPr lang="en-US" b="0" i="1" dirty="0">
                <a:solidFill>
                  <a:srgbClr val="333333"/>
                </a:solidFill>
                <a:effectLst/>
                <a:latin typeface="AmazonEmber"/>
              </a:rPr>
              <a:t>Launched 2012</a:t>
            </a:r>
            <a:endParaRPr lang="en-US" dirty="0"/>
          </a:p>
        </p:txBody>
      </p:sp>
    </p:spTree>
    <p:extLst>
      <p:ext uri="{BB962C8B-B14F-4D97-AF65-F5344CB8AC3E}">
        <p14:creationId xmlns:p14="http://schemas.microsoft.com/office/powerpoint/2010/main" val="1959914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D703-A4CA-6541-B3F0-7B6B8340FB42}"/>
              </a:ext>
            </a:extLst>
          </p:cNvPr>
          <p:cNvSpPr>
            <a:spLocks noGrp="1"/>
          </p:cNvSpPr>
          <p:nvPr>
            <p:ph type="title"/>
          </p:nvPr>
        </p:nvSpPr>
        <p:spPr>
          <a:xfrm>
            <a:off x="534389" y="61365"/>
            <a:ext cx="11222181" cy="1133256"/>
          </a:xfrm>
        </p:spPr>
        <p:txBody>
          <a:bodyPr>
            <a:normAutofit fontScale="90000"/>
          </a:bodyPr>
          <a:lstStyle/>
          <a:p>
            <a:r>
              <a:rPr lang="en-US" dirty="0"/>
              <a:t>Amazon CloudFront</a:t>
            </a:r>
            <a:br>
              <a:rPr lang="en-US" dirty="0"/>
            </a:br>
            <a:r>
              <a:rPr lang="en-US" sz="4000" dirty="0"/>
              <a:t>Global Edge Network: </a:t>
            </a:r>
            <a:r>
              <a:rPr lang="en-US" sz="3600" dirty="0">
                <a:solidFill>
                  <a:schemeClr val="accent5"/>
                </a:solidFill>
              </a:rPr>
              <a:t>Edge locations</a:t>
            </a:r>
            <a:r>
              <a:rPr lang="en-US" sz="3600" dirty="0"/>
              <a:t>, </a:t>
            </a:r>
            <a:r>
              <a:rPr lang="en-US" sz="3600" dirty="0">
                <a:solidFill>
                  <a:schemeClr val="accent2"/>
                </a:solidFill>
              </a:rPr>
              <a:t>Regional Edge caches</a:t>
            </a:r>
          </a:p>
        </p:txBody>
      </p:sp>
      <p:sp>
        <p:nvSpPr>
          <p:cNvPr id="4" name="Slide Number Placeholder 3">
            <a:extLst>
              <a:ext uri="{FF2B5EF4-FFF2-40B4-BE49-F238E27FC236}">
                <a16:creationId xmlns:a16="http://schemas.microsoft.com/office/drawing/2014/main" id="{1973A10B-E610-9668-8AC0-D2CF25BE39F6}"/>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10" name="Picture 9">
            <a:extLst>
              <a:ext uri="{FF2B5EF4-FFF2-40B4-BE49-F238E27FC236}">
                <a16:creationId xmlns:a16="http://schemas.microsoft.com/office/drawing/2014/main" id="{19D03381-3F80-E05C-2981-AC11EB3F5123}"/>
              </a:ext>
            </a:extLst>
          </p:cNvPr>
          <p:cNvPicPr>
            <a:picLocks noChangeAspect="1"/>
          </p:cNvPicPr>
          <p:nvPr/>
        </p:nvPicPr>
        <p:blipFill>
          <a:blip r:embed="rId2"/>
          <a:stretch>
            <a:fillRect/>
          </a:stretch>
        </p:blipFill>
        <p:spPr>
          <a:xfrm>
            <a:off x="1276025" y="1219433"/>
            <a:ext cx="9639950" cy="5462638"/>
          </a:xfrm>
          <a:prstGeom prst="rect">
            <a:avLst/>
          </a:prstGeom>
        </p:spPr>
      </p:pic>
      <p:sp>
        <p:nvSpPr>
          <p:cNvPr id="13" name="TextBox 12">
            <a:extLst>
              <a:ext uri="{FF2B5EF4-FFF2-40B4-BE49-F238E27FC236}">
                <a16:creationId xmlns:a16="http://schemas.microsoft.com/office/drawing/2014/main" id="{0F26C865-38CD-747E-94EE-7C349BCAC924}"/>
              </a:ext>
            </a:extLst>
          </p:cNvPr>
          <p:cNvSpPr txBox="1"/>
          <p:nvPr/>
        </p:nvSpPr>
        <p:spPr>
          <a:xfrm>
            <a:off x="1442771" y="6564538"/>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https://aws.amazon.com/cloudfront/features/</a:t>
            </a:r>
            <a:endParaRPr lang="en-US" sz="1200" dirty="0">
              <a:solidFill>
                <a:schemeClr val="bg1">
                  <a:lumMod val="75000"/>
                </a:schemeClr>
              </a:solidFill>
            </a:endParaRPr>
          </a:p>
        </p:txBody>
      </p:sp>
    </p:spTree>
    <p:extLst>
      <p:ext uri="{BB962C8B-B14F-4D97-AF65-F5344CB8AC3E}">
        <p14:creationId xmlns:p14="http://schemas.microsoft.com/office/powerpoint/2010/main" val="3983442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D703-A4CA-6541-B3F0-7B6B8340FB42}"/>
              </a:ext>
            </a:extLst>
          </p:cNvPr>
          <p:cNvSpPr>
            <a:spLocks noGrp="1"/>
          </p:cNvSpPr>
          <p:nvPr>
            <p:ph type="title"/>
          </p:nvPr>
        </p:nvSpPr>
        <p:spPr>
          <a:xfrm>
            <a:off x="534389" y="61365"/>
            <a:ext cx="11222181" cy="704404"/>
          </a:xfrm>
        </p:spPr>
        <p:txBody>
          <a:bodyPr>
            <a:noAutofit/>
          </a:bodyPr>
          <a:lstStyle/>
          <a:p>
            <a:r>
              <a:rPr lang="en-US" dirty="0"/>
              <a:t>Amazon CloudFront</a:t>
            </a:r>
          </a:p>
        </p:txBody>
      </p:sp>
      <p:sp>
        <p:nvSpPr>
          <p:cNvPr id="4" name="Slide Number Placeholder 3">
            <a:extLst>
              <a:ext uri="{FF2B5EF4-FFF2-40B4-BE49-F238E27FC236}">
                <a16:creationId xmlns:a16="http://schemas.microsoft.com/office/drawing/2014/main" id="{1973A10B-E610-9668-8AC0-D2CF25BE39F6}"/>
              </a:ext>
            </a:extLst>
          </p:cNvPr>
          <p:cNvSpPr>
            <a:spLocks noGrp="1"/>
          </p:cNvSpPr>
          <p:nvPr>
            <p:ph type="sldNum" sz="quarter" idx="12"/>
          </p:nvPr>
        </p:nvSpPr>
        <p:spPr/>
        <p:txBody>
          <a:bodyPr/>
          <a:lstStyle/>
          <a:p>
            <a:fld id="{5D6FF71F-CF6A-4C46-8F9B-61D49EEA70E3}" type="slidenum">
              <a:rPr lang="en-US" smtClean="0"/>
              <a:t>27</a:t>
            </a:fld>
            <a:endParaRPr lang="en-US"/>
          </a:p>
        </p:txBody>
      </p:sp>
      <p:pic>
        <p:nvPicPr>
          <p:cNvPr id="15" name="Picture 14">
            <a:extLst>
              <a:ext uri="{FF2B5EF4-FFF2-40B4-BE49-F238E27FC236}">
                <a16:creationId xmlns:a16="http://schemas.microsoft.com/office/drawing/2014/main" id="{AD603718-D39C-6240-EACB-7A348B9FFAC0}"/>
              </a:ext>
            </a:extLst>
          </p:cNvPr>
          <p:cNvPicPr>
            <a:picLocks noChangeAspect="1"/>
          </p:cNvPicPr>
          <p:nvPr/>
        </p:nvPicPr>
        <p:blipFill>
          <a:blip r:embed="rId2"/>
          <a:stretch>
            <a:fillRect/>
          </a:stretch>
        </p:blipFill>
        <p:spPr>
          <a:xfrm>
            <a:off x="897057" y="765769"/>
            <a:ext cx="10397885" cy="5810077"/>
          </a:xfrm>
          <a:prstGeom prst="rect">
            <a:avLst/>
          </a:prstGeom>
        </p:spPr>
      </p:pic>
      <p:sp>
        <p:nvSpPr>
          <p:cNvPr id="8" name="TextBox 7">
            <a:extLst>
              <a:ext uri="{FF2B5EF4-FFF2-40B4-BE49-F238E27FC236}">
                <a16:creationId xmlns:a16="http://schemas.microsoft.com/office/drawing/2014/main" id="{3EF4E7D0-D49E-47A5-F363-0B3DAA6BBFF4}"/>
              </a:ext>
            </a:extLst>
          </p:cNvPr>
          <p:cNvSpPr txBox="1"/>
          <p:nvPr/>
        </p:nvSpPr>
        <p:spPr>
          <a:xfrm>
            <a:off x="3046771" y="6543571"/>
            <a:ext cx="6098458" cy="276999"/>
          </a:xfrm>
          <a:prstGeom prst="rect">
            <a:avLst/>
          </a:prstGeom>
          <a:noFill/>
        </p:spPr>
        <p:txBody>
          <a:bodyPr wrap="square">
            <a:spAutoFit/>
          </a:bodyPr>
          <a:lstStyle/>
          <a:p>
            <a:pPr algn="ctr"/>
            <a:r>
              <a:rPr lang="en-US" sz="1200" dirty="0">
                <a:hlinkClick r:id="rId3"/>
              </a:rPr>
              <a:t>https://aws.amazon.com/cloudfront/</a:t>
            </a:r>
            <a:endParaRPr lang="en-US" sz="1200" dirty="0"/>
          </a:p>
        </p:txBody>
      </p:sp>
    </p:spTree>
    <p:extLst>
      <p:ext uri="{BB962C8B-B14F-4D97-AF65-F5344CB8AC3E}">
        <p14:creationId xmlns:p14="http://schemas.microsoft.com/office/powerpoint/2010/main" val="2108721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BC4620-1C4E-09F5-2C03-2809BB97FC9C}"/>
              </a:ext>
            </a:extLst>
          </p:cNvPr>
          <p:cNvSpPr>
            <a:spLocks noGrp="1"/>
          </p:cNvSpPr>
          <p:nvPr>
            <p:ph idx="1"/>
          </p:nvPr>
        </p:nvSpPr>
        <p:spPr>
          <a:xfrm>
            <a:off x="484909" y="1352555"/>
            <a:ext cx="11222181" cy="4738255"/>
          </a:xfrm>
        </p:spPr>
        <p:txBody>
          <a:bodyPr>
            <a:normAutofit/>
          </a:bodyPr>
          <a:lstStyle/>
          <a:p>
            <a:pPr marL="0" indent="0">
              <a:buNone/>
            </a:pPr>
            <a:r>
              <a:rPr lang="en-US" sz="3100" dirty="0">
                <a:solidFill>
                  <a:srgbClr val="C00000"/>
                </a:solidFill>
                <a:latin typeface="Open Sans" panose="020B0606030504020204" pitchFamily="34" charset="0"/>
              </a:rPr>
              <a:t>Module 5 Lab: Using CloudFront as a CDN for a Website</a:t>
            </a:r>
          </a:p>
          <a:p>
            <a:pPr marL="0" indent="0">
              <a:buNone/>
            </a:pPr>
            <a:r>
              <a:rPr lang="en-US" sz="3100" dirty="0">
                <a:solidFill>
                  <a:srgbClr val="333333"/>
                </a:solidFill>
                <a:latin typeface="Open Sans" panose="020B0606030504020204" pitchFamily="34" charset="0"/>
              </a:rPr>
              <a:t>Lab overview</a:t>
            </a:r>
          </a:p>
          <a:p>
            <a:pPr marL="0" indent="0">
              <a:buNone/>
            </a:pPr>
            <a:r>
              <a:rPr lang="en-US" sz="3100" b="0" dirty="0">
                <a:solidFill>
                  <a:srgbClr val="333333"/>
                </a:solidFill>
                <a:latin typeface="Open Sans" panose="020B0606030504020204" pitchFamily="34" charset="0"/>
              </a:rPr>
              <a:t>In this lab, you will use </a:t>
            </a:r>
            <a:r>
              <a:rPr lang="en-US" sz="3100" b="0" dirty="0">
                <a:solidFill>
                  <a:srgbClr val="C00000"/>
                </a:solidFill>
                <a:latin typeface="Open Sans" panose="020B0606030504020204" pitchFamily="34" charset="0"/>
              </a:rPr>
              <a:t>Amazon CloudFront</a:t>
            </a:r>
            <a:r>
              <a:rPr lang="en-US" sz="3100" b="0" dirty="0">
                <a:solidFill>
                  <a:srgbClr val="333333"/>
                </a:solidFill>
                <a:latin typeface="Open Sans" panose="020B0606030504020204" pitchFamily="34" charset="0"/>
              </a:rPr>
              <a:t> as a </a:t>
            </a:r>
            <a:br>
              <a:rPr lang="en-US" sz="3100" b="0" dirty="0">
                <a:solidFill>
                  <a:srgbClr val="333333"/>
                </a:solidFill>
                <a:latin typeface="Open Sans" panose="020B0606030504020204" pitchFamily="34" charset="0"/>
              </a:rPr>
            </a:br>
            <a:r>
              <a:rPr lang="en-US" sz="3100" b="0" dirty="0">
                <a:solidFill>
                  <a:srgbClr val="C00000"/>
                </a:solidFill>
                <a:latin typeface="Open Sans" panose="020B0606030504020204" pitchFamily="34" charset="0"/>
              </a:rPr>
              <a:t>content delivery network (CDN) </a:t>
            </a:r>
            <a:r>
              <a:rPr lang="en-US" sz="3100" b="0" dirty="0">
                <a:solidFill>
                  <a:srgbClr val="333333"/>
                </a:solidFill>
                <a:latin typeface="Open Sans" panose="020B0606030504020204" pitchFamily="34" charset="0"/>
              </a:rPr>
              <a:t>for a </a:t>
            </a:r>
            <a:r>
              <a:rPr lang="en-US" sz="3100" b="0" dirty="0">
                <a:solidFill>
                  <a:srgbClr val="C00000"/>
                </a:solidFill>
                <a:latin typeface="Open Sans" panose="020B0606030504020204" pitchFamily="34" charset="0"/>
              </a:rPr>
              <a:t>website</a:t>
            </a:r>
            <a:r>
              <a:rPr lang="en-US" sz="3100" b="0" dirty="0">
                <a:solidFill>
                  <a:srgbClr val="333333"/>
                </a:solidFill>
                <a:latin typeface="Open Sans" panose="020B0606030504020204" pitchFamily="34" charset="0"/>
              </a:rPr>
              <a:t> that is stored in the </a:t>
            </a:r>
            <a:r>
              <a:rPr lang="en-US" sz="3100" b="0" dirty="0">
                <a:solidFill>
                  <a:srgbClr val="C00000"/>
                </a:solidFill>
                <a:latin typeface="Open Sans" panose="020B0606030504020204" pitchFamily="34" charset="0"/>
              </a:rPr>
              <a:t>Amazon Simple Storage Service (Amazon S3)</a:t>
            </a:r>
            <a:r>
              <a:rPr lang="en-US" sz="3100" b="0" dirty="0">
                <a:solidFill>
                  <a:srgbClr val="333333"/>
                </a:solidFill>
                <a:latin typeface="Open Sans" panose="020B0606030504020204" pitchFamily="34" charset="0"/>
              </a:rPr>
              <a:t>.</a:t>
            </a:r>
          </a:p>
          <a:p>
            <a:pPr marL="0" indent="0">
              <a:buNone/>
            </a:pPr>
            <a:r>
              <a:rPr lang="en-US" sz="2800" dirty="0">
                <a:solidFill>
                  <a:srgbClr val="333333"/>
                </a:solidFill>
                <a:latin typeface="Open Sans" panose="020B0606030504020204" pitchFamily="34" charset="0"/>
              </a:rPr>
              <a:t>Duration</a:t>
            </a:r>
          </a:p>
          <a:p>
            <a:pPr marL="0" indent="0">
              <a:buNone/>
            </a:pPr>
            <a:r>
              <a:rPr lang="en-US" sz="2800" b="0" dirty="0">
                <a:solidFill>
                  <a:srgbClr val="333333"/>
                </a:solidFill>
                <a:latin typeface="Open Sans" panose="020B0606030504020204" pitchFamily="34" charset="0"/>
              </a:rPr>
              <a:t>This lab requires approximately </a:t>
            </a:r>
            <a:r>
              <a:rPr lang="en-US" sz="2800" dirty="0">
                <a:solidFill>
                  <a:srgbClr val="333333"/>
                </a:solidFill>
                <a:latin typeface="Open Sans" panose="020B0606030504020204" pitchFamily="34" charset="0"/>
              </a:rPr>
              <a:t>40 minutes</a:t>
            </a:r>
            <a:r>
              <a:rPr lang="en-US" sz="2800" b="0" dirty="0">
                <a:solidFill>
                  <a:srgbClr val="333333"/>
                </a:solidFill>
                <a:latin typeface="Open Sans" panose="020B0606030504020204" pitchFamily="34" charset="0"/>
              </a:rPr>
              <a:t> to complete.</a:t>
            </a:r>
          </a:p>
          <a:p>
            <a:pPr marL="0" indent="0">
              <a:buNone/>
            </a:pPr>
            <a:endParaRPr lang="en-US" dirty="0"/>
          </a:p>
        </p:txBody>
      </p:sp>
      <p:sp>
        <p:nvSpPr>
          <p:cNvPr id="4" name="Slide Number Placeholder 3">
            <a:extLst>
              <a:ext uri="{FF2B5EF4-FFF2-40B4-BE49-F238E27FC236}">
                <a16:creationId xmlns:a16="http://schemas.microsoft.com/office/drawing/2014/main" id="{E717782B-891F-54F2-451F-A6A6DEB9A1AD}"/>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7" name="Title 1">
            <a:extLst>
              <a:ext uri="{FF2B5EF4-FFF2-40B4-BE49-F238E27FC236}">
                <a16:creationId xmlns:a16="http://schemas.microsoft.com/office/drawing/2014/main" id="{01F1B6DC-66D3-BDA3-2B3B-03AA91A6F29D}"/>
              </a:ext>
            </a:extLst>
          </p:cNvPr>
          <p:cNvSpPr txBox="1">
            <a:spLocks/>
          </p:cNvSpPr>
          <p:nvPr/>
        </p:nvSpPr>
        <p:spPr>
          <a:xfrm>
            <a:off x="484909" y="56101"/>
            <a:ext cx="11222181" cy="1296454"/>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3200" dirty="0"/>
              <a:t>AWS Academy Introduction to Cloud: Semester 1 [18745]</a:t>
            </a:r>
            <a:br>
              <a:rPr lang="en-US" sz="3200" dirty="0"/>
            </a:br>
            <a:r>
              <a:rPr lang="en-US" sz="3200" dirty="0"/>
              <a:t>Module 5 Content Delivery: Lab 5 - Amazon CloudFront</a:t>
            </a:r>
          </a:p>
        </p:txBody>
      </p:sp>
      <p:sp>
        <p:nvSpPr>
          <p:cNvPr id="8" name="TextBox 7">
            <a:extLst>
              <a:ext uri="{FF2B5EF4-FFF2-40B4-BE49-F238E27FC236}">
                <a16:creationId xmlns:a16="http://schemas.microsoft.com/office/drawing/2014/main" id="{3B86EF1B-095D-FC5C-6706-65E4B310874A}"/>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9" name="Picture 8">
            <a:extLst>
              <a:ext uri="{FF2B5EF4-FFF2-40B4-BE49-F238E27FC236}">
                <a16:creationId xmlns:a16="http://schemas.microsoft.com/office/drawing/2014/main" id="{9FF10833-A15C-394B-4EB1-9E2BE87DBB59}"/>
              </a:ext>
            </a:extLst>
          </p:cNvPr>
          <p:cNvPicPr>
            <a:picLocks noChangeAspect="1"/>
          </p:cNvPicPr>
          <p:nvPr/>
        </p:nvPicPr>
        <p:blipFill>
          <a:blip r:embed="rId3"/>
          <a:stretch>
            <a:fillRect/>
          </a:stretch>
        </p:blipFill>
        <p:spPr>
          <a:xfrm>
            <a:off x="131532" y="164924"/>
            <a:ext cx="1062268" cy="269108"/>
          </a:xfrm>
          <a:prstGeom prst="rect">
            <a:avLst/>
          </a:prstGeom>
        </p:spPr>
      </p:pic>
    </p:spTree>
    <p:extLst>
      <p:ext uri="{BB962C8B-B14F-4D97-AF65-F5344CB8AC3E}">
        <p14:creationId xmlns:p14="http://schemas.microsoft.com/office/powerpoint/2010/main" val="141251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C499-8F36-6395-3994-63C6C1A28357}"/>
              </a:ext>
            </a:extLst>
          </p:cNvPr>
          <p:cNvSpPr>
            <a:spLocks noGrp="1"/>
          </p:cNvSpPr>
          <p:nvPr>
            <p:ph type="title"/>
          </p:nvPr>
        </p:nvSpPr>
        <p:spPr/>
        <p:txBody>
          <a:bodyPr>
            <a:normAutofit fontScale="90000"/>
          </a:bodyPr>
          <a:lstStyle/>
          <a:p>
            <a:r>
              <a:rPr lang="en-US" dirty="0"/>
              <a:t>Module 5 Lab: </a:t>
            </a:r>
            <a:br>
              <a:rPr lang="en-US" dirty="0"/>
            </a:br>
            <a:r>
              <a:rPr lang="en-US" dirty="0"/>
              <a:t>Using CloudFront as a CDN for a Website</a:t>
            </a:r>
          </a:p>
        </p:txBody>
      </p:sp>
      <p:sp>
        <p:nvSpPr>
          <p:cNvPr id="3" name="Content Placeholder 2">
            <a:extLst>
              <a:ext uri="{FF2B5EF4-FFF2-40B4-BE49-F238E27FC236}">
                <a16:creationId xmlns:a16="http://schemas.microsoft.com/office/drawing/2014/main" id="{67395110-3FEA-A494-20EA-B989BB12A83A}"/>
              </a:ext>
            </a:extLst>
          </p:cNvPr>
          <p:cNvSpPr>
            <a:spLocks noGrp="1"/>
          </p:cNvSpPr>
          <p:nvPr>
            <p:ph idx="1"/>
          </p:nvPr>
        </p:nvSpPr>
        <p:spPr/>
        <p:txBody>
          <a:bodyPr>
            <a:normAutofit/>
          </a:bodyPr>
          <a:lstStyle/>
          <a:p>
            <a:pPr marL="320040" indent="-320040"/>
            <a:r>
              <a:rPr lang="en-US" dirty="0"/>
              <a:t>Access the AWS Management Console</a:t>
            </a:r>
          </a:p>
          <a:p>
            <a:pPr marL="320040" indent="-320040"/>
            <a:r>
              <a:rPr lang="en-US" dirty="0"/>
              <a:t>Task 1. Create an S3 bucket using the AWS CLI</a:t>
            </a:r>
          </a:p>
          <a:p>
            <a:pPr marL="320040" indent="-320040"/>
            <a:r>
              <a:rPr lang="en-US" dirty="0"/>
              <a:t>Task 2. Add a bucket policy</a:t>
            </a:r>
          </a:p>
          <a:p>
            <a:pPr marL="320040" indent="-320040"/>
            <a:r>
              <a:rPr lang="en-US" dirty="0"/>
              <a:t>Task 3. Upload an HTML document</a:t>
            </a:r>
          </a:p>
          <a:p>
            <a:pPr marL="320040" indent="-320040"/>
            <a:r>
              <a:rPr lang="en-US" dirty="0"/>
              <a:t>Task 4. Test your website</a:t>
            </a:r>
          </a:p>
          <a:p>
            <a:pPr marL="320040" indent="-320040"/>
            <a:r>
              <a:rPr lang="en-US" dirty="0"/>
              <a:t>Task 5. Create a CloudFront distribution to serve your website</a:t>
            </a:r>
          </a:p>
          <a:p>
            <a:pPr marL="320040" indent="-320040"/>
            <a:r>
              <a:rPr lang="en-US" dirty="0"/>
              <a:t>Lab complete</a:t>
            </a:r>
          </a:p>
        </p:txBody>
      </p:sp>
      <p:sp>
        <p:nvSpPr>
          <p:cNvPr id="4" name="Slide Number Placeholder 3">
            <a:extLst>
              <a:ext uri="{FF2B5EF4-FFF2-40B4-BE49-F238E27FC236}">
                <a16:creationId xmlns:a16="http://schemas.microsoft.com/office/drawing/2014/main" id="{CD966A9B-73D9-BC9A-A1AA-690F5655CFC8}"/>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5" name="TextBox 4">
            <a:extLst>
              <a:ext uri="{FF2B5EF4-FFF2-40B4-BE49-F238E27FC236}">
                <a16:creationId xmlns:a16="http://schemas.microsoft.com/office/drawing/2014/main" id="{300ED39D-DBE6-A80E-4D5E-4AEFBB74CDAA}"/>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1DCB912-FADB-8F3D-1002-4847AB146140}"/>
              </a:ext>
            </a:extLst>
          </p:cNvPr>
          <p:cNvPicPr>
            <a:picLocks noChangeAspect="1"/>
          </p:cNvPicPr>
          <p:nvPr/>
        </p:nvPicPr>
        <p:blipFill>
          <a:blip r:embed="rId3"/>
          <a:stretch>
            <a:fillRect/>
          </a:stretch>
        </p:blipFill>
        <p:spPr>
          <a:xfrm>
            <a:off x="131532" y="164924"/>
            <a:ext cx="1062268" cy="269108"/>
          </a:xfrm>
          <a:prstGeom prst="rect">
            <a:avLst/>
          </a:prstGeom>
        </p:spPr>
      </p:pic>
    </p:spTree>
    <p:extLst>
      <p:ext uri="{BB962C8B-B14F-4D97-AF65-F5344CB8AC3E}">
        <p14:creationId xmlns:p14="http://schemas.microsoft.com/office/powerpoint/2010/main" val="127954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a:xfrm>
            <a:off x="309715" y="1615044"/>
            <a:ext cx="11491099" cy="4738255"/>
          </a:xfrm>
        </p:spPr>
        <p:txBody>
          <a:bodyPr>
            <a:normAutofit/>
          </a:bodyPr>
          <a:lstStyle/>
          <a:p>
            <a:pPr marL="320040" indent="-320040"/>
            <a:r>
              <a:rPr lang="en-US" altLang="zh-TW" sz="4400" dirty="0">
                <a:solidFill>
                  <a:srgbClr val="C00000"/>
                </a:solidFill>
              </a:rPr>
              <a:t>AWS Content Delivery Network: Lab 5 </a:t>
            </a:r>
            <a:br>
              <a:rPr lang="en-US" altLang="zh-TW" sz="4400" dirty="0">
                <a:solidFill>
                  <a:srgbClr val="C00000"/>
                </a:solidFill>
              </a:rPr>
            </a:br>
            <a:r>
              <a:rPr lang="en-US" altLang="zh-TW" sz="4400" dirty="0">
                <a:solidFill>
                  <a:srgbClr val="C00000"/>
                </a:solidFill>
              </a:rPr>
              <a:t>Using CloudFront as a CDN for a Website</a:t>
            </a:r>
          </a:p>
          <a:p>
            <a:pPr marL="777240" lvl="1" indent="-320040"/>
            <a:r>
              <a:rPr lang="en-US" altLang="zh-TW" sz="4000" dirty="0">
                <a:solidFill>
                  <a:srgbClr val="C00000"/>
                </a:solidFill>
              </a:rPr>
              <a:t>AWS Academy Introduction to Cloud: Semester 1</a:t>
            </a:r>
          </a:p>
          <a:p>
            <a:pPr marL="777240" lvl="1" indent="-320040"/>
            <a:r>
              <a:rPr lang="en-US" altLang="zh-TW" sz="4000" dirty="0">
                <a:solidFill>
                  <a:srgbClr val="C00000"/>
                </a:solidFill>
              </a:rPr>
              <a:t>Module 5 Content Delivery</a:t>
            </a:r>
          </a:p>
          <a:p>
            <a:pPr marL="777240" lvl="1" indent="-320040"/>
            <a:r>
              <a:rPr lang="en-US" altLang="zh-TW" sz="4000" dirty="0">
                <a:solidFill>
                  <a:srgbClr val="C00000"/>
                </a:solidFill>
              </a:rPr>
              <a:t>Lab 5 - Amazon CloudFront</a:t>
            </a:r>
            <a:endParaRPr lang="en-US" sz="4000" dirty="0"/>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72460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959900"/>
          </a:xfrm>
        </p:spPr>
        <p:txBody>
          <a:bodyPr>
            <a:noAutofit/>
          </a:bodyPr>
          <a:lstStyle/>
          <a:p>
            <a:r>
              <a:rPr lang="en-US" sz="3200" dirty="0"/>
              <a:t>AWS Academy Introduction to Cloud: Semester 1 [18745]</a:t>
            </a:r>
            <a:br>
              <a:rPr lang="en-US" sz="3200" dirty="0"/>
            </a:br>
            <a:r>
              <a:rPr lang="en-US" sz="2400" dirty="0"/>
              <a:t>AWS AICv1Sem1EN </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AB40633-0C10-BCAD-DCD6-FB18018F9E66}"/>
              </a:ext>
            </a:extLst>
          </p:cNvPr>
          <p:cNvPicPr>
            <a:picLocks noChangeAspect="1"/>
          </p:cNvPicPr>
          <p:nvPr/>
        </p:nvPicPr>
        <p:blipFill>
          <a:blip r:embed="rId3"/>
          <a:stretch>
            <a:fillRect/>
          </a:stretch>
        </p:blipFill>
        <p:spPr>
          <a:xfrm>
            <a:off x="1223868" y="1305163"/>
            <a:ext cx="9744263" cy="5257081"/>
          </a:xfrm>
          <a:prstGeom prst="rect">
            <a:avLst/>
          </a:prstGeom>
        </p:spPr>
      </p:pic>
      <p:sp>
        <p:nvSpPr>
          <p:cNvPr id="10" name="Rounded Rectangle 9">
            <a:extLst>
              <a:ext uri="{FF2B5EF4-FFF2-40B4-BE49-F238E27FC236}">
                <a16:creationId xmlns:a16="http://schemas.microsoft.com/office/drawing/2014/main" id="{EE23AAFB-423A-7CC1-D6CF-0925F1AE6F10}"/>
              </a:ext>
            </a:extLst>
          </p:cNvPr>
          <p:cNvSpPr/>
          <p:nvPr/>
        </p:nvSpPr>
        <p:spPr>
          <a:xfrm>
            <a:off x="3416300" y="1930400"/>
            <a:ext cx="5168900" cy="825500"/>
          </a:xfrm>
          <a:prstGeom prst="roundRect">
            <a:avLst>
              <a:gd name="adj" fmla="val 97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CB50C2-338F-C454-82D9-2BF4FFE05DD6}"/>
              </a:ext>
            </a:extLst>
          </p:cNvPr>
          <p:cNvSpPr txBox="1"/>
          <p:nvPr/>
        </p:nvSpPr>
        <p:spPr>
          <a:xfrm>
            <a:off x="2555700" y="863598"/>
            <a:ext cx="7080596" cy="461665"/>
          </a:xfrm>
          <a:prstGeom prst="rect">
            <a:avLst/>
          </a:prstGeom>
          <a:noFill/>
        </p:spPr>
        <p:txBody>
          <a:bodyPr wrap="square">
            <a:spAutoFit/>
          </a:bodyPr>
          <a:lstStyle/>
          <a:p>
            <a:pPr algn="ctr"/>
            <a:r>
              <a:rPr lang="en-US" sz="2400" dirty="0">
                <a:hlinkClick r:id="rId2"/>
              </a:rPr>
              <a:t>https://awsacademy.instructure.com/courses/18745</a:t>
            </a:r>
            <a:endParaRPr lang="en-US" sz="2400" dirty="0"/>
          </a:p>
        </p:txBody>
      </p:sp>
      <p:pic>
        <p:nvPicPr>
          <p:cNvPr id="12" name="Picture 11">
            <a:extLst>
              <a:ext uri="{FF2B5EF4-FFF2-40B4-BE49-F238E27FC236}">
                <a16:creationId xmlns:a16="http://schemas.microsoft.com/office/drawing/2014/main" id="{B1C26B57-E1E3-4018-C6EA-1DA256E513B5}"/>
              </a:ext>
            </a:extLst>
          </p:cNvPr>
          <p:cNvPicPr>
            <a:picLocks noChangeAspect="1"/>
          </p:cNvPicPr>
          <p:nvPr/>
        </p:nvPicPr>
        <p:blipFill>
          <a:blip r:embed="rId4"/>
          <a:stretch>
            <a:fillRect/>
          </a:stretch>
        </p:blipFill>
        <p:spPr>
          <a:xfrm>
            <a:off x="131532" y="164924"/>
            <a:ext cx="1062268" cy="269108"/>
          </a:xfrm>
          <a:prstGeom prst="rect">
            <a:avLst/>
          </a:prstGeom>
        </p:spPr>
      </p:pic>
    </p:spTree>
    <p:extLst>
      <p:ext uri="{BB962C8B-B14F-4D97-AF65-F5344CB8AC3E}">
        <p14:creationId xmlns:p14="http://schemas.microsoft.com/office/powerpoint/2010/main" val="2549866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8ADCE2FB-A760-E946-85E9-5199B302132B}"/>
              </a:ext>
            </a:extLst>
          </p:cNvPr>
          <p:cNvPicPr>
            <a:picLocks noChangeAspect="1"/>
          </p:cNvPicPr>
          <p:nvPr/>
        </p:nvPicPr>
        <p:blipFill>
          <a:blip r:embed="rId3"/>
          <a:stretch>
            <a:fillRect/>
          </a:stretch>
        </p:blipFill>
        <p:spPr>
          <a:xfrm>
            <a:off x="509352" y="820758"/>
            <a:ext cx="10749229" cy="5801850"/>
          </a:xfrm>
          <a:prstGeom prst="rect">
            <a:avLst/>
          </a:prstGeom>
        </p:spPr>
      </p:pic>
      <p:sp>
        <p:nvSpPr>
          <p:cNvPr id="9" name="Rounded Rectangle 8">
            <a:extLst>
              <a:ext uri="{FF2B5EF4-FFF2-40B4-BE49-F238E27FC236}">
                <a16:creationId xmlns:a16="http://schemas.microsoft.com/office/drawing/2014/main" id="{9A96A3F7-7042-E02E-167E-CFA25C276783}"/>
              </a:ext>
            </a:extLst>
          </p:cNvPr>
          <p:cNvSpPr/>
          <p:nvPr/>
        </p:nvSpPr>
        <p:spPr>
          <a:xfrm>
            <a:off x="3067583" y="4426226"/>
            <a:ext cx="7865460" cy="1969637"/>
          </a:xfrm>
          <a:prstGeom prst="roundRect">
            <a:avLst>
              <a:gd name="adj" fmla="val 471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C18A78-C88E-F94B-1D60-013E712AC9C6}"/>
              </a:ext>
            </a:extLst>
          </p:cNvPr>
          <p:cNvPicPr>
            <a:picLocks noChangeAspect="1"/>
          </p:cNvPicPr>
          <p:nvPr/>
        </p:nvPicPr>
        <p:blipFill>
          <a:blip r:embed="rId4"/>
          <a:stretch>
            <a:fillRect/>
          </a:stretch>
        </p:blipFill>
        <p:spPr>
          <a:xfrm>
            <a:off x="131532" y="164924"/>
            <a:ext cx="1062268" cy="269108"/>
          </a:xfrm>
          <a:prstGeom prst="rect">
            <a:avLst/>
          </a:prstGeom>
        </p:spPr>
      </p:pic>
    </p:spTree>
    <p:extLst>
      <p:ext uri="{BB962C8B-B14F-4D97-AF65-F5344CB8AC3E}">
        <p14:creationId xmlns:p14="http://schemas.microsoft.com/office/powerpoint/2010/main" val="1491085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48D4BC7C-1105-CE31-634E-D56F2F5D3315}"/>
              </a:ext>
            </a:extLst>
          </p:cNvPr>
          <p:cNvPicPr>
            <a:picLocks noChangeAspect="1"/>
          </p:cNvPicPr>
          <p:nvPr/>
        </p:nvPicPr>
        <p:blipFill>
          <a:blip r:embed="rId3"/>
          <a:stretch>
            <a:fillRect/>
          </a:stretch>
        </p:blipFill>
        <p:spPr>
          <a:xfrm>
            <a:off x="1166416" y="1142089"/>
            <a:ext cx="10027841" cy="5433065"/>
          </a:xfrm>
          <a:prstGeom prst="rect">
            <a:avLst/>
          </a:prstGeom>
        </p:spPr>
      </p:pic>
      <p:sp>
        <p:nvSpPr>
          <p:cNvPr id="7" name="Rounded Rectangle 6">
            <a:extLst>
              <a:ext uri="{FF2B5EF4-FFF2-40B4-BE49-F238E27FC236}">
                <a16:creationId xmlns:a16="http://schemas.microsoft.com/office/drawing/2014/main" id="{1F6AECDD-7502-E90C-520F-73DE715AA25B}"/>
              </a:ext>
            </a:extLst>
          </p:cNvPr>
          <p:cNvSpPr/>
          <p:nvPr/>
        </p:nvSpPr>
        <p:spPr>
          <a:xfrm>
            <a:off x="3454401" y="1662773"/>
            <a:ext cx="7571184" cy="4437888"/>
          </a:xfrm>
          <a:prstGeom prst="roundRect">
            <a:avLst>
              <a:gd name="adj" fmla="val 19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F333E1-F772-BCB4-D604-D24FEC75DDF2}"/>
              </a:ext>
            </a:extLst>
          </p:cNvPr>
          <p:cNvSpPr txBox="1"/>
          <p:nvPr/>
        </p:nvSpPr>
        <p:spPr>
          <a:xfrm>
            <a:off x="2246066" y="757340"/>
            <a:ext cx="7868543" cy="369332"/>
          </a:xfrm>
          <a:prstGeom prst="rect">
            <a:avLst/>
          </a:prstGeom>
          <a:noFill/>
        </p:spPr>
        <p:txBody>
          <a:bodyPr wrap="square">
            <a:spAutoFit/>
          </a:bodyPr>
          <a:lstStyle/>
          <a:p>
            <a:pPr algn="ctr"/>
            <a:r>
              <a:rPr lang="en-US" dirty="0">
                <a:hlinkClick r:id="rId2"/>
              </a:rPr>
              <a:t>https://awsacademy.instructure.com/courses/18745/modules/items/1536169</a:t>
            </a:r>
            <a:endParaRPr lang="en-US" dirty="0"/>
          </a:p>
        </p:txBody>
      </p:sp>
    </p:spTree>
    <p:extLst>
      <p:ext uri="{BB962C8B-B14F-4D97-AF65-F5344CB8AC3E}">
        <p14:creationId xmlns:p14="http://schemas.microsoft.com/office/powerpoint/2010/main" val="128403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5" name="Picture 14">
            <a:extLst>
              <a:ext uri="{FF2B5EF4-FFF2-40B4-BE49-F238E27FC236}">
                <a16:creationId xmlns:a16="http://schemas.microsoft.com/office/drawing/2014/main" id="{74916C69-C95B-364E-8FA4-A00BB1E355B0}"/>
              </a:ext>
            </a:extLst>
          </p:cNvPr>
          <p:cNvPicPr>
            <a:picLocks noChangeAspect="1"/>
          </p:cNvPicPr>
          <p:nvPr/>
        </p:nvPicPr>
        <p:blipFill>
          <a:blip r:embed="rId3"/>
          <a:stretch>
            <a:fillRect/>
          </a:stretch>
        </p:blipFill>
        <p:spPr>
          <a:xfrm>
            <a:off x="1583829" y="1126672"/>
            <a:ext cx="9193016" cy="5465139"/>
          </a:xfrm>
          <a:prstGeom prst="rect">
            <a:avLst/>
          </a:prstGeom>
        </p:spPr>
      </p:pic>
      <p:sp>
        <p:nvSpPr>
          <p:cNvPr id="11" name="Rounded Rectangle 10">
            <a:extLst>
              <a:ext uri="{FF2B5EF4-FFF2-40B4-BE49-F238E27FC236}">
                <a16:creationId xmlns:a16="http://schemas.microsoft.com/office/drawing/2014/main" id="{DD72F2C4-ED6B-B2AD-A342-A98C52C5D4B1}"/>
              </a:ext>
            </a:extLst>
          </p:cNvPr>
          <p:cNvSpPr/>
          <p:nvPr/>
        </p:nvSpPr>
        <p:spPr>
          <a:xfrm>
            <a:off x="3737113" y="2716696"/>
            <a:ext cx="7012116" cy="3383964"/>
          </a:xfrm>
          <a:prstGeom prst="roundRect">
            <a:avLst>
              <a:gd name="adj" fmla="val 19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AD59098-8CBB-8B93-020D-0C44A41188BD}"/>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5 Content Delivery: Lab 5 - Amazon CloudFront</a:t>
            </a:r>
          </a:p>
        </p:txBody>
      </p:sp>
      <p:sp>
        <p:nvSpPr>
          <p:cNvPr id="12" name="TextBox 11">
            <a:extLst>
              <a:ext uri="{FF2B5EF4-FFF2-40B4-BE49-F238E27FC236}">
                <a16:creationId xmlns:a16="http://schemas.microsoft.com/office/drawing/2014/main" id="{F1CBCFA3-F831-695E-699D-994A7E15636C}"/>
              </a:ext>
            </a:extLst>
          </p:cNvPr>
          <p:cNvSpPr txBox="1"/>
          <p:nvPr/>
        </p:nvSpPr>
        <p:spPr>
          <a:xfrm>
            <a:off x="2246066" y="757340"/>
            <a:ext cx="7868543" cy="369332"/>
          </a:xfrm>
          <a:prstGeom prst="rect">
            <a:avLst/>
          </a:prstGeom>
          <a:noFill/>
        </p:spPr>
        <p:txBody>
          <a:bodyPr wrap="square">
            <a:spAutoFit/>
          </a:bodyPr>
          <a:lstStyle/>
          <a:p>
            <a:pPr algn="ctr"/>
            <a:r>
              <a:rPr lang="en-US" dirty="0">
                <a:hlinkClick r:id="rId2"/>
              </a:rPr>
              <a:t>https://awsacademy.instructure.com/courses/18745/modules/items/1536169</a:t>
            </a:r>
            <a:endParaRPr lang="en-US" dirty="0"/>
          </a:p>
        </p:txBody>
      </p:sp>
    </p:spTree>
    <p:extLst>
      <p:ext uri="{BB962C8B-B14F-4D97-AF65-F5344CB8AC3E}">
        <p14:creationId xmlns:p14="http://schemas.microsoft.com/office/powerpoint/2010/main" val="2766920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434E9999-B996-D4C4-8675-26992E91AB10}"/>
              </a:ext>
            </a:extLst>
          </p:cNvPr>
          <p:cNvPicPr>
            <a:picLocks noChangeAspect="1"/>
          </p:cNvPicPr>
          <p:nvPr/>
        </p:nvPicPr>
        <p:blipFill>
          <a:blip r:embed="rId3"/>
          <a:stretch>
            <a:fillRect/>
          </a:stretch>
        </p:blipFill>
        <p:spPr>
          <a:xfrm>
            <a:off x="730336" y="904934"/>
            <a:ext cx="10429461" cy="5607677"/>
          </a:xfrm>
          <a:prstGeom prst="rect">
            <a:avLst/>
          </a:prstGeom>
        </p:spPr>
      </p:pic>
      <p:sp>
        <p:nvSpPr>
          <p:cNvPr id="7" name="Rounded Rectangle 6">
            <a:extLst>
              <a:ext uri="{FF2B5EF4-FFF2-40B4-BE49-F238E27FC236}">
                <a16:creationId xmlns:a16="http://schemas.microsoft.com/office/drawing/2014/main" id="{427E8F42-5040-1664-5302-2EC9E729DC54}"/>
              </a:ext>
            </a:extLst>
          </p:cNvPr>
          <p:cNvSpPr/>
          <p:nvPr/>
        </p:nvSpPr>
        <p:spPr>
          <a:xfrm>
            <a:off x="1630017" y="2080591"/>
            <a:ext cx="9119212" cy="4020069"/>
          </a:xfrm>
          <a:prstGeom prst="roundRect">
            <a:avLst>
              <a:gd name="adj" fmla="val 19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787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9" name="TextBox 8">
            <a:extLst>
              <a:ext uri="{FF2B5EF4-FFF2-40B4-BE49-F238E27FC236}">
                <a16:creationId xmlns:a16="http://schemas.microsoft.com/office/drawing/2014/main" id="{C17EBC8D-E0DB-6FE0-9742-9E5BC3BDF9AD}"/>
              </a:ext>
            </a:extLst>
          </p:cNvPr>
          <p:cNvSpPr txBox="1"/>
          <p:nvPr/>
        </p:nvSpPr>
        <p:spPr>
          <a:xfrm>
            <a:off x="484908" y="1138838"/>
            <a:ext cx="11222181" cy="5139869"/>
          </a:xfrm>
          <a:prstGeom prst="rect">
            <a:avLst/>
          </a:prstGeom>
          <a:solidFill>
            <a:schemeClr val="accent4">
              <a:lumMod val="20000"/>
              <a:lumOff val="80000"/>
            </a:schemeClr>
          </a:solidFill>
        </p:spPr>
        <p:txBody>
          <a:bodyPr wrap="square">
            <a:spAutoFit/>
          </a:bodyPr>
          <a:lstStyle/>
          <a:p>
            <a:pPr algn="l">
              <a:spcAft>
                <a:spcPts val="1200"/>
              </a:spcAft>
            </a:pPr>
            <a:r>
              <a:rPr lang="en-US" sz="3200" b="1" i="0" dirty="0">
                <a:solidFill>
                  <a:srgbClr val="C00000"/>
                </a:solidFill>
                <a:effectLst/>
                <a:latin typeface="Open Sans" panose="020B0606030504020204" pitchFamily="34" charset="0"/>
              </a:rPr>
              <a:t>Access the AWS Management Console</a:t>
            </a:r>
          </a:p>
          <a:p>
            <a:pPr algn="l">
              <a:spcAft>
                <a:spcPts val="1200"/>
              </a:spcAft>
              <a:buFont typeface="+mj-lt"/>
              <a:buAutoNum type="arabicPeriod"/>
            </a:pPr>
            <a:r>
              <a:rPr lang="en-US" b="0" i="0" dirty="0">
                <a:solidFill>
                  <a:srgbClr val="333333"/>
                </a:solidFill>
                <a:effectLst/>
                <a:latin typeface="Open Sans" panose="020B0606030504020204" pitchFamily="34" charset="0"/>
              </a:rPr>
              <a:t>To start the lab session, choose </a:t>
            </a:r>
            <a:r>
              <a:rPr lang="en-US" b="1" i="0" dirty="0">
                <a:solidFill>
                  <a:srgbClr val="333333"/>
                </a:solidFill>
                <a:effectLst/>
                <a:latin typeface="Open Sans" panose="020B0606030504020204" pitchFamily="34" charset="0"/>
              </a:rPr>
              <a:t>Start Lab</a:t>
            </a:r>
            <a:r>
              <a:rPr lang="en-US" b="0" i="0" dirty="0">
                <a:solidFill>
                  <a:srgbClr val="333333"/>
                </a:solidFill>
                <a:effectLst/>
                <a:latin typeface="Open Sans" panose="020B0606030504020204" pitchFamily="34" charset="0"/>
              </a:rPr>
              <a:t> in the upper-right corner of the page.</a:t>
            </a:r>
          </a:p>
          <a:p>
            <a:pPr lvl="1" algn="l">
              <a:spcAft>
                <a:spcPts val="1200"/>
              </a:spcAft>
            </a:pPr>
            <a:r>
              <a:rPr lang="en-US" b="0" i="0" dirty="0">
                <a:solidFill>
                  <a:srgbClr val="333333"/>
                </a:solidFill>
                <a:effectLst/>
                <a:latin typeface="Open Sans" panose="020B0606030504020204" pitchFamily="34" charset="0"/>
              </a:rPr>
              <a:t>The lab session starts.</a:t>
            </a:r>
          </a:p>
          <a:p>
            <a:pPr lvl="1" algn="l">
              <a:spcAft>
                <a:spcPts val="1200"/>
              </a:spcAft>
            </a:pPr>
            <a:r>
              <a:rPr lang="en-US" b="0" i="0" dirty="0">
                <a:solidFill>
                  <a:srgbClr val="333333"/>
                </a:solidFill>
                <a:effectLst/>
                <a:latin typeface="Open Sans" panose="020B0606030504020204" pitchFamily="34" charset="0"/>
              </a:rPr>
              <a:t>A timer displays in the upper-right corner of the page and shows the time remaining in the session.</a:t>
            </a:r>
          </a:p>
          <a:p>
            <a:pPr lvl="1" algn="l">
              <a:spcAft>
                <a:spcPts val="1200"/>
              </a:spcAft>
            </a:pPr>
            <a:r>
              <a:rPr lang="en-US" b="1" i="0" dirty="0">
                <a:solidFill>
                  <a:srgbClr val="333333"/>
                </a:solidFill>
                <a:effectLst/>
                <a:latin typeface="Open Sans" panose="020B0606030504020204" pitchFamily="34" charset="0"/>
              </a:rPr>
              <a:t>Tip:</a:t>
            </a:r>
            <a:r>
              <a:rPr lang="en-US" b="0" i="0" dirty="0">
                <a:solidFill>
                  <a:srgbClr val="333333"/>
                </a:solidFill>
                <a:effectLst/>
                <a:latin typeface="Open Sans" panose="020B0606030504020204" pitchFamily="34" charset="0"/>
              </a:rPr>
              <a:t> To refresh the session length at any time, choose </a:t>
            </a:r>
            <a:r>
              <a:rPr lang="en-US" b="1" i="0" dirty="0">
                <a:solidFill>
                  <a:srgbClr val="333333"/>
                </a:solidFill>
                <a:effectLst/>
                <a:latin typeface="Open Sans" panose="020B0606030504020204" pitchFamily="34" charset="0"/>
              </a:rPr>
              <a:t>Start Lab</a:t>
            </a:r>
            <a:r>
              <a:rPr lang="en-US" b="0" i="0" dirty="0">
                <a:solidFill>
                  <a:srgbClr val="333333"/>
                </a:solidFill>
                <a:effectLst/>
                <a:latin typeface="Open Sans" panose="020B0606030504020204" pitchFamily="34" charset="0"/>
              </a:rPr>
              <a:t> again before the timer reaches 0:00.</a:t>
            </a:r>
          </a:p>
          <a:p>
            <a:pPr lvl="1">
              <a:spcAft>
                <a:spcPts val="1200"/>
              </a:spcAft>
            </a:pPr>
            <a:r>
              <a:rPr lang="en-US" b="0" i="0" dirty="0">
                <a:solidFill>
                  <a:srgbClr val="333333"/>
                </a:solidFill>
                <a:effectLst/>
                <a:latin typeface="Open Sans" panose="020B0606030504020204" pitchFamily="34" charset="0"/>
              </a:rPr>
              <a:t>Before continuing, wait until the lab environment is ready. The environment is ready when the lab details appear on the right side of the page and the circle icon next to the </a:t>
            </a:r>
            <a:r>
              <a:rPr lang="en-US" b="1" i="0" dirty="0">
                <a:solidFill>
                  <a:srgbClr val="333333"/>
                </a:solidFill>
                <a:effectLst/>
                <a:latin typeface="Open Sans" panose="020B0606030504020204" pitchFamily="34" charset="0"/>
              </a:rPr>
              <a:t>AWS</a:t>
            </a:r>
            <a:r>
              <a:rPr lang="en-US" b="0" i="0" dirty="0">
                <a:solidFill>
                  <a:srgbClr val="333333"/>
                </a:solidFill>
                <a:effectLst/>
                <a:latin typeface="Open Sans" panose="020B0606030504020204" pitchFamily="34" charset="0"/>
              </a:rPr>
              <a:t> link in the upper-left corner turns green.</a:t>
            </a:r>
          </a:p>
          <a:p>
            <a:pPr algn="l">
              <a:spcAft>
                <a:spcPts val="1200"/>
              </a:spcAft>
              <a:buFont typeface="+mj-lt"/>
              <a:buAutoNum type="arabicPeriod"/>
            </a:pPr>
            <a:r>
              <a:rPr lang="en-US" b="0" i="0" dirty="0">
                <a:solidFill>
                  <a:srgbClr val="333333"/>
                </a:solidFill>
                <a:effectLst/>
                <a:latin typeface="Open Sans" panose="020B0606030504020204" pitchFamily="34" charset="0"/>
              </a:rPr>
              <a:t>To return to these instructions, choose the </a:t>
            </a:r>
            <a:r>
              <a:rPr lang="en-US" b="1" i="0" dirty="0">
                <a:solidFill>
                  <a:srgbClr val="333333"/>
                </a:solidFill>
                <a:effectLst/>
                <a:latin typeface="Open Sans" panose="020B0606030504020204" pitchFamily="34" charset="0"/>
              </a:rPr>
              <a:t>Readme</a:t>
            </a:r>
            <a:r>
              <a:rPr lang="en-US" b="0" i="0" dirty="0">
                <a:solidFill>
                  <a:srgbClr val="333333"/>
                </a:solidFill>
                <a:effectLst/>
                <a:latin typeface="Open Sans" panose="020B0606030504020204" pitchFamily="34" charset="0"/>
              </a:rPr>
              <a:t> link in the upper-right corner.</a:t>
            </a:r>
          </a:p>
          <a:p>
            <a:pPr algn="l">
              <a:spcAft>
                <a:spcPts val="1200"/>
              </a:spcAft>
              <a:buFont typeface="+mj-lt"/>
              <a:buAutoNum type="arabicPeriod"/>
            </a:pPr>
            <a:r>
              <a:rPr lang="en-US" b="0" i="0" dirty="0">
                <a:solidFill>
                  <a:srgbClr val="333333"/>
                </a:solidFill>
                <a:effectLst/>
                <a:latin typeface="Open Sans" panose="020B0606030504020204" pitchFamily="34" charset="0"/>
              </a:rPr>
              <a:t>To connect to the AWS Management Console, choose the </a:t>
            </a:r>
            <a:r>
              <a:rPr lang="en-US" b="1" i="0" dirty="0">
                <a:solidFill>
                  <a:srgbClr val="333333"/>
                </a:solidFill>
                <a:effectLst/>
                <a:latin typeface="Open Sans" panose="020B0606030504020204" pitchFamily="34" charset="0"/>
              </a:rPr>
              <a:t>AWS</a:t>
            </a:r>
            <a:r>
              <a:rPr lang="en-US" b="0" i="0" dirty="0">
                <a:solidFill>
                  <a:srgbClr val="333333"/>
                </a:solidFill>
                <a:effectLst/>
                <a:latin typeface="Open Sans" panose="020B0606030504020204" pitchFamily="34" charset="0"/>
              </a:rPr>
              <a:t> link in the upper-left corner, above the terminal window.</a:t>
            </a:r>
          </a:p>
          <a:p>
            <a:pPr lvl="1">
              <a:spcAft>
                <a:spcPts val="1200"/>
              </a:spcAft>
            </a:pPr>
            <a:r>
              <a:rPr lang="en-US" b="0" i="0" dirty="0">
                <a:solidFill>
                  <a:srgbClr val="333333"/>
                </a:solidFill>
                <a:effectLst/>
                <a:latin typeface="Open Sans" panose="020B0606030504020204" pitchFamily="34" charset="0"/>
              </a:rPr>
              <a:t>A new browser tab opens and connects you to the AWS Management Console.</a:t>
            </a:r>
          </a:p>
        </p:txBody>
      </p:sp>
    </p:spTree>
    <p:extLst>
      <p:ext uri="{BB962C8B-B14F-4D97-AF65-F5344CB8AC3E}">
        <p14:creationId xmlns:p14="http://schemas.microsoft.com/office/powerpoint/2010/main" val="3598111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8B895DF-021C-9FB2-7C1E-7C6EE32AE2C9}"/>
              </a:ext>
            </a:extLst>
          </p:cNvPr>
          <p:cNvPicPr>
            <a:picLocks noChangeAspect="1"/>
          </p:cNvPicPr>
          <p:nvPr/>
        </p:nvPicPr>
        <p:blipFill>
          <a:blip r:embed="rId3"/>
          <a:stretch>
            <a:fillRect/>
          </a:stretch>
        </p:blipFill>
        <p:spPr>
          <a:xfrm>
            <a:off x="721384" y="811505"/>
            <a:ext cx="10749229" cy="5820356"/>
          </a:xfrm>
          <a:prstGeom prst="rect">
            <a:avLst/>
          </a:prstGeom>
        </p:spPr>
      </p:pic>
      <p:sp>
        <p:nvSpPr>
          <p:cNvPr id="10" name="TextBox 9">
            <a:extLst>
              <a:ext uri="{FF2B5EF4-FFF2-40B4-BE49-F238E27FC236}">
                <a16:creationId xmlns:a16="http://schemas.microsoft.com/office/drawing/2014/main" id="{6387C091-EB9C-3CD4-2992-57EA33AAD4F0}"/>
              </a:ext>
            </a:extLst>
          </p:cNvPr>
          <p:cNvSpPr txBox="1"/>
          <p:nvPr/>
        </p:nvSpPr>
        <p:spPr>
          <a:xfrm>
            <a:off x="3591339" y="1716381"/>
            <a:ext cx="8242852" cy="646331"/>
          </a:xfrm>
          <a:prstGeom prst="rect">
            <a:avLst/>
          </a:prstGeom>
          <a:solidFill>
            <a:schemeClr val="accent4">
              <a:lumMod val="20000"/>
              <a:lumOff val="80000"/>
            </a:schemeClr>
          </a:solidFill>
        </p:spPr>
        <p:txBody>
          <a:bodyPr wrap="square">
            <a:spAutoFit/>
          </a:bodyPr>
          <a:lstStyle/>
          <a:p>
            <a:r>
              <a:rPr lang="en-US" b="0" i="0" dirty="0">
                <a:solidFill>
                  <a:srgbClr val="333333"/>
                </a:solidFill>
                <a:effectLst/>
                <a:latin typeface="Open Sans" panose="020B0606030504020204" pitchFamily="34" charset="0"/>
              </a:rPr>
              <a:t>1. To start the lab session, choose </a:t>
            </a:r>
            <a:r>
              <a:rPr lang="en-US" b="1" i="0" dirty="0">
                <a:solidFill>
                  <a:srgbClr val="333333"/>
                </a:solidFill>
                <a:effectLst/>
                <a:latin typeface="Open Sans" panose="020B0606030504020204" pitchFamily="34" charset="0"/>
              </a:rPr>
              <a:t>Start Lab</a:t>
            </a:r>
            <a:r>
              <a:rPr lang="en-US" b="0" i="0" dirty="0">
                <a:solidFill>
                  <a:srgbClr val="333333"/>
                </a:solidFill>
                <a:effectLst/>
                <a:latin typeface="Open Sans" panose="020B0606030504020204" pitchFamily="34" charset="0"/>
              </a:rPr>
              <a:t> in the upper-right corner of the page.</a:t>
            </a:r>
            <a:endParaRPr lang="en-US" dirty="0"/>
          </a:p>
        </p:txBody>
      </p:sp>
      <p:sp>
        <p:nvSpPr>
          <p:cNvPr id="11" name="Rounded Rectangle 10">
            <a:extLst>
              <a:ext uri="{FF2B5EF4-FFF2-40B4-BE49-F238E27FC236}">
                <a16:creationId xmlns:a16="http://schemas.microsoft.com/office/drawing/2014/main" id="{4B44DF01-F5D3-39F4-40F6-A81D2FFD557A}"/>
              </a:ext>
            </a:extLst>
          </p:cNvPr>
          <p:cNvSpPr/>
          <p:nvPr/>
        </p:nvSpPr>
        <p:spPr>
          <a:xfrm>
            <a:off x="7977809" y="1378226"/>
            <a:ext cx="770341" cy="338156"/>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29D278-D732-171D-3826-4EF43480E8B1}"/>
              </a:ext>
            </a:extLst>
          </p:cNvPr>
          <p:cNvSpPr/>
          <p:nvPr/>
        </p:nvSpPr>
        <p:spPr>
          <a:xfrm>
            <a:off x="7630972" y="107005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p>
        </p:txBody>
      </p:sp>
    </p:spTree>
    <p:extLst>
      <p:ext uri="{BB962C8B-B14F-4D97-AF65-F5344CB8AC3E}">
        <p14:creationId xmlns:p14="http://schemas.microsoft.com/office/powerpoint/2010/main" val="3565767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5C20929F-3A26-91A1-F7FB-84324C4A035E}"/>
              </a:ext>
            </a:extLst>
          </p:cNvPr>
          <p:cNvPicPr>
            <a:picLocks noChangeAspect="1"/>
          </p:cNvPicPr>
          <p:nvPr/>
        </p:nvPicPr>
        <p:blipFill>
          <a:blip r:embed="rId3"/>
          <a:stretch>
            <a:fillRect/>
          </a:stretch>
        </p:blipFill>
        <p:spPr>
          <a:xfrm>
            <a:off x="860476" y="948899"/>
            <a:ext cx="10471046" cy="5613345"/>
          </a:xfrm>
          <a:prstGeom prst="rect">
            <a:avLst/>
          </a:prstGeom>
        </p:spPr>
      </p:pic>
    </p:spTree>
    <p:extLst>
      <p:ext uri="{BB962C8B-B14F-4D97-AF65-F5344CB8AC3E}">
        <p14:creationId xmlns:p14="http://schemas.microsoft.com/office/powerpoint/2010/main" val="3728517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7A3F633B-860E-4708-9E75-BF04B6613B9E}"/>
              </a:ext>
            </a:extLst>
          </p:cNvPr>
          <p:cNvPicPr>
            <a:picLocks noChangeAspect="1"/>
          </p:cNvPicPr>
          <p:nvPr/>
        </p:nvPicPr>
        <p:blipFill>
          <a:blip r:embed="rId3"/>
          <a:stretch>
            <a:fillRect/>
          </a:stretch>
        </p:blipFill>
        <p:spPr>
          <a:xfrm>
            <a:off x="1603512" y="1015904"/>
            <a:ext cx="9833113" cy="5385738"/>
          </a:xfrm>
          <a:prstGeom prst="rect">
            <a:avLst/>
          </a:prstGeom>
        </p:spPr>
      </p:pic>
    </p:spTree>
    <p:extLst>
      <p:ext uri="{BB962C8B-B14F-4D97-AF65-F5344CB8AC3E}">
        <p14:creationId xmlns:p14="http://schemas.microsoft.com/office/powerpoint/2010/main" val="541365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0D8AB80-EC20-4EDA-2EA8-7C5637DD9FEB}"/>
              </a:ext>
            </a:extLst>
          </p:cNvPr>
          <p:cNvPicPr>
            <a:picLocks noChangeAspect="1"/>
          </p:cNvPicPr>
          <p:nvPr/>
        </p:nvPicPr>
        <p:blipFill>
          <a:blip r:embed="rId3"/>
          <a:stretch>
            <a:fillRect/>
          </a:stretch>
        </p:blipFill>
        <p:spPr>
          <a:xfrm>
            <a:off x="818203" y="923414"/>
            <a:ext cx="10496086" cy="5651739"/>
          </a:xfrm>
          <a:prstGeom prst="rect">
            <a:avLst/>
          </a:prstGeom>
        </p:spPr>
      </p:pic>
      <p:sp>
        <p:nvSpPr>
          <p:cNvPr id="7" name="TextBox 6">
            <a:extLst>
              <a:ext uri="{FF2B5EF4-FFF2-40B4-BE49-F238E27FC236}">
                <a16:creationId xmlns:a16="http://schemas.microsoft.com/office/drawing/2014/main" id="{35C3CF21-A3B6-601D-EBF9-36625346858E}"/>
              </a:ext>
            </a:extLst>
          </p:cNvPr>
          <p:cNvSpPr txBox="1"/>
          <p:nvPr/>
        </p:nvSpPr>
        <p:spPr>
          <a:xfrm>
            <a:off x="2160104" y="1865564"/>
            <a:ext cx="9213693" cy="369332"/>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2. To return to these instructions, choose the </a:t>
            </a:r>
            <a:r>
              <a:rPr lang="en-US" b="1" i="0" dirty="0">
                <a:solidFill>
                  <a:srgbClr val="333333"/>
                </a:solidFill>
                <a:effectLst/>
                <a:latin typeface="Open Sans" panose="020B0606030504020204" pitchFamily="34" charset="0"/>
              </a:rPr>
              <a:t>Readme</a:t>
            </a:r>
            <a:r>
              <a:rPr lang="en-US" b="0" i="0" dirty="0">
                <a:solidFill>
                  <a:srgbClr val="333333"/>
                </a:solidFill>
                <a:effectLst/>
                <a:latin typeface="Open Sans" panose="020B0606030504020204" pitchFamily="34" charset="0"/>
              </a:rPr>
              <a:t> link in the upper-right corner.</a:t>
            </a:r>
          </a:p>
        </p:txBody>
      </p:sp>
      <p:sp>
        <p:nvSpPr>
          <p:cNvPr id="8" name="Rounded Rectangle 7">
            <a:extLst>
              <a:ext uri="{FF2B5EF4-FFF2-40B4-BE49-F238E27FC236}">
                <a16:creationId xmlns:a16="http://schemas.microsoft.com/office/drawing/2014/main" id="{09778224-911E-0923-6BF9-48D8C53D7489}"/>
              </a:ext>
            </a:extLst>
          </p:cNvPr>
          <p:cNvSpPr/>
          <p:nvPr/>
        </p:nvSpPr>
        <p:spPr>
          <a:xfrm>
            <a:off x="10150890" y="1541208"/>
            <a:ext cx="636438" cy="218660"/>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D533F5-F848-F0AF-4680-4E9ACC64F7EE}"/>
              </a:ext>
            </a:extLst>
          </p:cNvPr>
          <p:cNvSpPr/>
          <p:nvPr/>
        </p:nvSpPr>
        <p:spPr>
          <a:xfrm>
            <a:off x="9862782" y="109697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a:t>
            </a:r>
          </a:p>
        </p:txBody>
      </p:sp>
    </p:spTree>
    <p:extLst>
      <p:ext uri="{BB962C8B-B14F-4D97-AF65-F5344CB8AC3E}">
        <p14:creationId xmlns:p14="http://schemas.microsoft.com/office/powerpoint/2010/main" val="3383978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C14E232-68AD-D942-8F0A-6BDB6A8319F4}"/>
              </a:ext>
            </a:extLst>
          </p:cNvPr>
          <p:cNvPicPr>
            <a:picLocks noChangeAspect="1"/>
          </p:cNvPicPr>
          <p:nvPr/>
        </p:nvPicPr>
        <p:blipFill>
          <a:blip r:embed="rId2"/>
          <a:stretch>
            <a:fillRect/>
          </a:stretch>
        </p:blipFill>
        <p:spPr>
          <a:xfrm>
            <a:off x="763667" y="589609"/>
            <a:ext cx="10664666" cy="6027855"/>
          </a:xfrm>
          <a:prstGeom prst="rect">
            <a:avLst/>
          </a:prstGeom>
        </p:spPr>
      </p:pic>
      <p:sp>
        <p:nvSpPr>
          <p:cNvPr id="6" name="Rectangle 5">
            <a:extLst>
              <a:ext uri="{FF2B5EF4-FFF2-40B4-BE49-F238E27FC236}">
                <a16:creationId xmlns:a16="http://schemas.microsoft.com/office/drawing/2014/main" id="{0CD61A5C-8CC8-4848-90EE-3EC3822EB43E}"/>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sp>
        <p:nvSpPr>
          <p:cNvPr id="7" name="Rounded Rectangle 6">
            <a:extLst>
              <a:ext uri="{FF2B5EF4-FFF2-40B4-BE49-F238E27FC236}">
                <a16:creationId xmlns:a16="http://schemas.microsoft.com/office/drawing/2014/main" id="{545CC0C4-9C7E-7341-8BF1-BEFCCEE9799A}"/>
              </a:ext>
            </a:extLst>
          </p:cNvPr>
          <p:cNvSpPr/>
          <p:nvPr/>
        </p:nvSpPr>
        <p:spPr>
          <a:xfrm>
            <a:off x="655983" y="4834680"/>
            <a:ext cx="7590550" cy="1630370"/>
          </a:xfrm>
          <a:prstGeom prst="roundRect">
            <a:avLst>
              <a:gd name="adj" fmla="val 634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370BEE-58E4-3240-AC8A-90B8806F39B1}"/>
              </a:ext>
            </a:extLst>
          </p:cNvPr>
          <p:cNvSpPr/>
          <p:nvPr/>
        </p:nvSpPr>
        <p:spPr>
          <a:xfrm>
            <a:off x="655983" y="2624667"/>
            <a:ext cx="4271617" cy="2120952"/>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324FF-6D98-F049-86C5-14CABEAD292D}"/>
              </a:ext>
            </a:extLst>
          </p:cNvPr>
          <p:cNvSpPr txBox="1"/>
          <p:nvPr/>
        </p:nvSpPr>
        <p:spPr>
          <a:xfrm>
            <a:off x="2200304" y="3942129"/>
            <a:ext cx="958083" cy="646331"/>
          </a:xfrm>
          <a:prstGeom prst="rect">
            <a:avLst/>
          </a:prstGeom>
          <a:noFill/>
        </p:spPr>
        <p:txBody>
          <a:bodyPr wrap="none" rtlCol="0">
            <a:spAutoFit/>
          </a:bodyPr>
          <a:lstStyle/>
          <a:p>
            <a:r>
              <a:rPr lang="en-US" sz="3600" b="1" dirty="0">
                <a:solidFill>
                  <a:srgbClr val="C00000"/>
                </a:solidFill>
              </a:rPr>
              <a:t>SAA</a:t>
            </a:r>
          </a:p>
        </p:txBody>
      </p:sp>
      <p:sp>
        <p:nvSpPr>
          <p:cNvPr id="10" name="TextBox 9">
            <a:extLst>
              <a:ext uri="{FF2B5EF4-FFF2-40B4-BE49-F238E27FC236}">
                <a16:creationId xmlns:a16="http://schemas.microsoft.com/office/drawing/2014/main" id="{822618DF-6368-F641-945B-411FA2FA79C7}"/>
              </a:ext>
            </a:extLst>
          </p:cNvPr>
          <p:cNvSpPr txBox="1"/>
          <p:nvPr/>
        </p:nvSpPr>
        <p:spPr>
          <a:xfrm>
            <a:off x="2261264" y="5809605"/>
            <a:ext cx="835485" cy="646331"/>
          </a:xfrm>
          <a:prstGeom prst="rect">
            <a:avLst/>
          </a:prstGeom>
          <a:noFill/>
        </p:spPr>
        <p:txBody>
          <a:bodyPr wrap="none" rtlCol="0">
            <a:spAutoFit/>
          </a:bodyPr>
          <a:lstStyle/>
          <a:p>
            <a:r>
              <a:rPr lang="en-US" sz="3600" b="1" dirty="0">
                <a:solidFill>
                  <a:srgbClr val="C00000"/>
                </a:solidFill>
              </a:rPr>
              <a:t>CLF</a:t>
            </a:r>
          </a:p>
        </p:txBody>
      </p:sp>
      <p:sp>
        <p:nvSpPr>
          <p:cNvPr id="11" name="TextBox 10">
            <a:extLst>
              <a:ext uri="{FF2B5EF4-FFF2-40B4-BE49-F238E27FC236}">
                <a16:creationId xmlns:a16="http://schemas.microsoft.com/office/drawing/2014/main" id="{D5B679E7-D0D0-4845-BF2C-08E832AE7A6E}"/>
              </a:ext>
            </a:extLst>
          </p:cNvPr>
          <p:cNvSpPr txBox="1"/>
          <p:nvPr/>
        </p:nvSpPr>
        <p:spPr>
          <a:xfrm>
            <a:off x="0" y="5142138"/>
            <a:ext cx="695739" cy="861774"/>
          </a:xfrm>
          <a:prstGeom prst="rect">
            <a:avLst/>
          </a:prstGeom>
          <a:noFill/>
        </p:spPr>
        <p:txBody>
          <a:bodyPr wrap="square" rtlCol="0">
            <a:spAutoFit/>
          </a:bodyPr>
          <a:lstStyle/>
          <a:p>
            <a:pPr algn="ctr"/>
            <a:r>
              <a:rPr lang="en-US" sz="5000" b="1" dirty="0">
                <a:solidFill>
                  <a:srgbClr val="C00000"/>
                </a:solidFill>
              </a:rPr>
              <a:t>1</a:t>
            </a:r>
          </a:p>
        </p:txBody>
      </p:sp>
      <p:sp>
        <p:nvSpPr>
          <p:cNvPr id="12" name="TextBox 11">
            <a:extLst>
              <a:ext uri="{FF2B5EF4-FFF2-40B4-BE49-F238E27FC236}">
                <a16:creationId xmlns:a16="http://schemas.microsoft.com/office/drawing/2014/main" id="{FAEFA240-1C0A-654F-BE1F-6607EFFCB053}"/>
              </a:ext>
            </a:extLst>
          </p:cNvPr>
          <p:cNvSpPr txBox="1"/>
          <p:nvPr/>
        </p:nvSpPr>
        <p:spPr>
          <a:xfrm>
            <a:off x="-39756" y="3388131"/>
            <a:ext cx="695739" cy="861774"/>
          </a:xfrm>
          <a:prstGeom prst="rect">
            <a:avLst/>
          </a:prstGeom>
          <a:noFill/>
        </p:spPr>
        <p:txBody>
          <a:bodyPr wrap="square" rtlCol="0">
            <a:spAutoFit/>
          </a:bodyPr>
          <a:lstStyle/>
          <a:p>
            <a:pPr algn="ctr"/>
            <a:r>
              <a:rPr lang="en-US" sz="5000" b="1" dirty="0">
                <a:solidFill>
                  <a:srgbClr val="C00000"/>
                </a:solidFill>
              </a:rPr>
              <a:t>2</a:t>
            </a:r>
          </a:p>
        </p:txBody>
      </p:sp>
      <p:sp>
        <p:nvSpPr>
          <p:cNvPr id="13" name="Slide Number Placeholder 3">
            <a:extLst>
              <a:ext uri="{FF2B5EF4-FFF2-40B4-BE49-F238E27FC236}">
                <a16:creationId xmlns:a16="http://schemas.microsoft.com/office/drawing/2014/main" id="{E64799CB-9305-A942-B96C-A9846E081AF2}"/>
              </a:ext>
            </a:extLst>
          </p:cNvPr>
          <p:cNvSpPr>
            <a:spLocks noGrp="1"/>
          </p:cNvSpPr>
          <p:nvPr>
            <p:ph type="sldNum" sz="quarter" idx="12"/>
          </p:nvPr>
        </p:nvSpPr>
        <p:spPr>
          <a:xfrm>
            <a:off x="9320626" y="6480313"/>
            <a:ext cx="2743200" cy="274302"/>
          </a:xfrm>
        </p:spPr>
        <p:txBody>
          <a:bodyPr/>
          <a:lstStyle/>
          <a:p>
            <a:fld id="{5D6FF71F-CF6A-4C46-8F9B-61D49EEA70E3}" type="slidenum">
              <a:rPr lang="en-US" smtClean="0"/>
              <a:t>4</a:t>
            </a:fld>
            <a:endParaRPr lang="en-US" dirty="0"/>
          </a:p>
        </p:txBody>
      </p:sp>
      <p:sp>
        <p:nvSpPr>
          <p:cNvPr id="16" name="TextBox 15">
            <a:extLst>
              <a:ext uri="{FF2B5EF4-FFF2-40B4-BE49-F238E27FC236}">
                <a16:creationId xmlns:a16="http://schemas.microsoft.com/office/drawing/2014/main" id="{FD16BF55-FA58-DD43-B804-B9FB97216C73}"/>
              </a:ext>
            </a:extLst>
          </p:cNvPr>
          <p:cNvSpPr txBox="1"/>
          <p:nvPr/>
        </p:nvSpPr>
        <p:spPr>
          <a:xfrm>
            <a:off x="773059" y="55633"/>
            <a:ext cx="10655274" cy="584775"/>
          </a:xfrm>
          <a:prstGeom prst="rect">
            <a:avLst/>
          </a:prstGeom>
          <a:noFill/>
        </p:spPr>
        <p:txBody>
          <a:bodyPr wrap="square">
            <a:spAutoFit/>
          </a:bodyPr>
          <a:lstStyle/>
          <a:p>
            <a:pPr algn="l"/>
            <a:r>
              <a:rPr lang="en-US" sz="3200" b="1" i="0" dirty="0">
                <a:solidFill>
                  <a:srgbClr val="232F3E"/>
                </a:solidFill>
                <a:effectLst/>
                <a:latin typeface="Calibri" panose="020F0502020204030204" pitchFamily="34" charset="0"/>
                <a:cs typeface="Calibri" panose="020F0502020204030204" pitchFamily="34" charset="0"/>
              </a:rPr>
              <a:t>Available AWS Certifications</a:t>
            </a:r>
          </a:p>
        </p:txBody>
      </p:sp>
      <p:sp>
        <p:nvSpPr>
          <p:cNvPr id="15" name="Rounded Rectangle 14">
            <a:extLst>
              <a:ext uri="{FF2B5EF4-FFF2-40B4-BE49-F238E27FC236}">
                <a16:creationId xmlns:a16="http://schemas.microsoft.com/office/drawing/2014/main" id="{F8D191CF-4A09-2048-BAB4-36CF17E9B546}"/>
              </a:ext>
            </a:extLst>
          </p:cNvPr>
          <p:cNvSpPr/>
          <p:nvPr/>
        </p:nvSpPr>
        <p:spPr>
          <a:xfrm>
            <a:off x="655983" y="686708"/>
            <a:ext cx="4271617" cy="1848898"/>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416FBA-E5A1-8544-8DEB-B165BF809A26}"/>
              </a:ext>
            </a:extLst>
          </p:cNvPr>
          <p:cNvSpPr txBox="1"/>
          <p:nvPr/>
        </p:nvSpPr>
        <p:spPr>
          <a:xfrm>
            <a:off x="-39756" y="1176856"/>
            <a:ext cx="695739" cy="861774"/>
          </a:xfrm>
          <a:prstGeom prst="rect">
            <a:avLst/>
          </a:prstGeom>
          <a:noFill/>
        </p:spPr>
        <p:txBody>
          <a:bodyPr wrap="square" rtlCol="0">
            <a:spAutoFit/>
          </a:bodyPr>
          <a:lstStyle/>
          <a:p>
            <a:pPr algn="ctr"/>
            <a:r>
              <a:rPr lang="en-US" sz="5000" b="1" dirty="0">
                <a:solidFill>
                  <a:srgbClr val="C00000"/>
                </a:solidFill>
              </a:rPr>
              <a:t>3</a:t>
            </a:r>
          </a:p>
        </p:txBody>
      </p:sp>
      <p:sp>
        <p:nvSpPr>
          <p:cNvPr id="18" name="TextBox 17">
            <a:extLst>
              <a:ext uri="{FF2B5EF4-FFF2-40B4-BE49-F238E27FC236}">
                <a16:creationId xmlns:a16="http://schemas.microsoft.com/office/drawing/2014/main" id="{ABDD8184-6929-1547-A592-07B99D961036}"/>
              </a:ext>
            </a:extLst>
          </p:cNvPr>
          <p:cNvSpPr txBox="1"/>
          <p:nvPr/>
        </p:nvSpPr>
        <p:spPr>
          <a:xfrm>
            <a:off x="2200304" y="1957870"/>
            <a:ext cx="958083" cy="646331"/>
          </a:xfrm>
          <a:prstGeom prst="rect">
            <a:avLst/>
          </a:prstGeom>
          <a:noFill/>
        </p:spPr>
        <p:txBody>
          <a:bodyPr wrap="none" rtlCol="0">
            <a:spAutoFit/>
          </a:bodyPr>
          <a:lstStyle/>
          <a:p>
            <a:r>
              <a:rPr lang="en-US" sz="3600" b="1" dirty="0">
                <a:solidFill>
                  <a:srgbClr val="C00000"/>
                </a:solidFill>
              </a:rPr>
              <a:t>SAP</a:t>
            </a:r>
          </a:p>
        </p:txBody>
      </p:sp>
    </p:spTree>
    <p:extLst>
      <p:ext uri="{BB962C8B-B14F-4D97-AF65-F5344CB8AC3E}">
        <p14:creationId xmlns:p14="http://schemas.microsoft.com/office/powerpoint/2010/main" val="150570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A4CBEAA-A00D-CBB6-480F-4FFFB0597722}"/>
              </a:ext>
            </a:extLst>
          </p:cNvPr>
          <p:cNvPicPr>
            <a:picLocks noChangeAspect="1"/>
          </p:cNvPicPr>
          <p:nvPr/>
        </p:nvPicPr>
        <p:blipFill>
          <a:blip r:embed="rId3"/>
          <a:stretch>
            <a:fillRect/>
          </a:stretch>
        </p:blipFill>
        <p:spPr>
          <a:xfrm>
            <a:off x="927650" y="867096"/>
            <a:ext cx="10561983" cy="5683353"/>
          </a:xfrm>
          <a:prstGeom prst="rect">
            <a:avLst/>
          </a:prstGeom>
        </p:spPr>
      </p:pic>
    </p:spTree>
    <p:extLst>
      <p:ext uri="{BB962C8B-B14F-4D97-AF65-F5344CB8AC3E}">
        <p14:creationId xmlns:p14="http://schemas.microsoft.com/office/powerpoint/2010/main" val="1777887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5B953BF-05D3-D9B4-6220-2C256824EFB6}"/>
              </a:ext>
            </a:extLst>
          </p:cNvPr>
          <p:cNvPicPr>
            <a:picLocks noChangeAspect="1"/>
          </p:cNvPicPr>
          <p:nvPr/>
        </p:nvPicPr>
        <p:blipFill>
          <a:blip r:embed="rId3"/>
          <a:stretch>
            <a:fillRect/>
          </a:stretch>
        </p:blipFill>
        <p:spPr>
          <a:xfrm>
            <a:off x="831310" y="861756"/>
            <a:ext cx="10529377" cy="5694033"/>
          </a:xfrm>
          <a:prstGeom prst="rect">
            <a:avLst/>
          </a:prstGeom>
        </p:spPr>
      </p:pic>
      <p:sp>
        <p:nvSpPr>
          <p:cNvPr id="7" name="Rounded Rectangle 6">
            <a:extLst>
              <a:ext uri="{FF2B5EF4-FFF2-40B4-BE49-F238E27FC236}">
                <a16:creationId xmlns:a16="http://schemas.microsoft.com/office/drawing/2014/main" id="{1D282E64-6FD2-974C-334F-3D9E0D6C7B35}"/>
              </a:ext>
            </a:extLst>
          </p:cNvPr>
          <p:cNvSpPr/>
          <p:nvPr/>
        </p:nvSpPr>
        <p:spPr>
          <a:xfrm>
            <a:off x="2085882" y="1514595"/>
            <a:ext cx="636438" cy="218660"/>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5DDAA8-75BC-8C47-2379-319036DB8949}"/>
              </a:ext>
            </a:extLst>
          </p:cNvPr>
          <p:cNvSpPr/>
          <p:nvPr/>
        </p:nvSpPr>
        <p:spPr>
          <a:xfrm>
            <a:off x="1797774" y="107036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a:t>
            </a:r>
          </a:p>
        </p:txBody>
      </p:sp>
      <p:sp>
        <p:nvSpPr>
          <p:cNvPr id="9" name="TextBox 8">
            <a:extLst>
              <a:ext uri="{FF2B5EF4-FFF2-40B4-BE49-F238E27FC236}">
                <a16:creationId xmlns:a16="http://schemas.microsoft.com/office/drawing/2014/main" id="{59201CB5-63D4-1027-375A-16BE6F985CA2}"/>
              </a:ext>
            </a:extLst>
          </p:cNvPr>
          <p:cNvSpPr txBox="1"/>
          <p:nvPr/>
        </p:nvSpPr>
        <p:spPr>
          <a:xfrm>
            <a:off x="2026374" y="1752620"/>
            <a:ext cx="8388834" cy="1354217"/>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 To connect to the AWS Management Console, choose the </a:t>
            </a:r>
            <a:r>
              <a:rPr lang="en-US" b="1" i="0" dirty="0">
                <a:solidFill>
                  <a:srgbClr val="333333"/>
                </a:solidFill>
                <a:effectLst/>
                <a:latin typeface="Open Sans" panose="020B0606030504020204" pitchFamily="34" charset="0"/>
              </a:rPr>
              <a:t>AWS</a:t>
            </a:r>
            <a:r>
              <a:rPr lang="en-US" b="0" i="0" dirty="0">
                <a:solidFill>
                  <a:srgbClr val="333333"/>
                </a:solidFill>
                <a:effectLst/>
                <a:latin typeface="Open Sans" panose="020B0606030504020204" pitchFamily="34" charset="0"/>
              </a:rPr>
              <a:t> link in the upper-left corner, above the terminal window.</a:t>
            </a:r>
          </a:p>
          <a:p>
            <a:pPr lvl="1">
              <a:spcAft>
                <a:spcPts val="1200"/>
              </a:spcAft>
            </a:pPr>
            <a:r>
              <a:rPr lang="en-US" b="0" i="0" dirty="0">
                <a:solidFill>
                  <a:srgbClr val="333333"/>
                </a:solidFill>
                <a:effectLst/>
                <a:latin typeface="Open Sans" panose="020B0606030504020204" pitchFamily="34" charset="0"/>
              </a:rPr>
              <a:t>A new browser tab opens and connects you to the AWS Management Console.</a:t>
            </a:r>
          </a:p>
        </p:txBody>
      </p:sp>
    </p:spTree>
    <p:extLst>
      <p:ext uri="{BB962C8B-B14F-4D97-AF65-F5344CB8AC3E}">
        <p14:creationId xmlns:p14="http://schemas.microsoft.com/office/powerpoint/2010/main" val="3134556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126E7B4E-DDB0-688A-22EA-A41B74146A50}"/>
              </a:ext>
            </a:extLst>
          </p:cNvPr>
          <p:cNvPicPr>
            <a:picLocks noChangeAspect="1"/>
          </p:cNvPicPr>
          <p:nvPr/>
        </p:nvPicPr>
        <p:blipFill>
          <a:blip r:embed="rId3"/>
          <a:stretch>
            <a:fillRect/>
          </a:stretch>
        </p:blipFill>
        <p:spPr>
          <a:xfrm>
            <a:off x="1394849" y="855301"/>
            <a:ext cx="9402300" cy="5706943"/>
          </a:xfrm>
          <a:prstGeom prst="rect">
            <a:avLst/>
          </a:prstGeom>
        </p:spPr>
      </p:pic>
      <p:sp>
        <p:nvSpPr>
          <p:cNvPr id="8" name="Rounded Rectangle 7">
            <a:extLst>
              <a:ext uri="{FF2B5EF4-FFF2-40B4-BE49-F238E27FC236}">
                <a16:creationId xmlns:a16="http://schemas.microsoft.com/office/drawing/2014/main" id="{1A1C0EAA-08B5-0C6C-1415-341384891B46}"/>
              </a:ext>
            </a:extLst>
          </p:cNvPr>
          <p:cNvSpPr/>
          <p:nvPr/>
        </p:nvSpPr>
        <p:spPr>
          <a:xfrm>
            <a:off x="5248690" y="5046408"/>
            <a:ext cx="758410" cy="249492"/>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007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AC8DCA24-AC03-056E-9BD1-95CB0ECF3EF2}"/>
              </a:ext>
            </a:extLst>
          </p:cNvPr>
          <p:cNvPicPr>
            <a:picLocks noChangeAspect="1"/>
          </p:cNvPicPr>
          <p:nvPr/>
        </p:nvPicPr>
        <p:blipFill>
          <a:blip r:embed="rId3"/>
          <a:stretch>
            <a:fillRect/>
          </a:stretch>
        </p:blipFill>
        <p:spPr>
          <a:xfrm>
            <a:off x="999118" y="823709"/>
            <a:ext cx="10193762" cy="5791543"/>
          </a:xfrm>
          <a:prstGeom prst="rect">
            <a:avLst/>
          </a:prstGeom>
        </p:spPr>
      </p:pic>
      <p:sp>
        <p:nvSpPr>
          <p:cNvPr id="10" name="Rounded Rectangle 9">
            <a:extLst>
              <a:ext uri="{FF2B5EF4-FFF2-40B4-BE49-F238E27FC236}">
                <a16:creationId xmlns:a16="http://schemas.microsoft.com/office/drawing/2014/main" id="{ED9AF6DD-A4D9-0555-0BC9-5E029D0DE722}"/>
              </a:ext>
            </a:extLst>
          </p:cNvPr>
          <p:cNvSpPr/>
          <p:nvPr/>
        </p:nvSpPr>
        <p:spPr>
          <a:xfrm>
            <a:off x="7420390" y="1084007"/>
            <a:ext cx="809210" cy="276999"/>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CCC35EF-4215-AC89-D44C-CE8C845C4F12}"/>
              </a:ext>
            </a:extLst>
          </p:cNvPr>
          <p:cNvSpPr/>
          <p:nvPr/>
        </p:nvSpPr>
        <p:spPr>
          <a:xfrm>
            <a:off x="8288803" y="1084007"/>
            <a:ext cx="2870994" cy="276999"/>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83A42AB-6A95-8C54-58BD-B99E6AF91CAF}"/>
              </a:ext>
            </a:extLst>
          </p:cNvPr>
          <p:cNvSpPr/>
          <p:nvPr/>
        </p:nvSpPr>
        <p:spPr>
          <a:xfrm>
            <a:off x="1883190" y="2455607"/>
            <a:ext cx="4377910" cy="452693"/>
          </a:xfrm>
          <a:prstGeom prst="roundRect">
            <a:avLst>
              <a:gd name="adj" fmla="val 865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24641D5-550C-EB3A-2FB6-E2AC3EBD6438}"/>
              </a:ext>
            </a:extLst>
          </p:cNvPr>
          <p:cNvSpPr/>
          <p:nvPr/>
        </p:nvSpPr>
        <p:spPr>
          <a:xfrm>
            <a:off x="1464834" y="1084007"/>
            <a:ext cx="809210" cy="276999"/>
          </a:xfrm>
          <a:prstGeom prst="roundRect">
            <a:avLst>
              <a:gd name="adj" fmla="val 865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173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5FA8B51C-51C5-0657-6B1B-F025E0060763}"/>
              </a:ext>
            </a:extLst>
          </p:cNvPr>
          <p:cNvPicPr>
            <a:picLocks noChangeAspect="1"/>
          </p:cNvPicPr>
          <p:nvPr/>
        </p:nvPicPr>
        <p:blipFill>
          <a:blip r:embed="rId3"/>
          <a:stretch>
            <a:fillRect/>
          </a:stretch>
        </p:blipFill>
        <p:spPr>
          <a:xfrm>
            <a:off x="808381" y="840272"/>
            <a:ext cx="10575235" cy="5737002"/>
          </a:xfrm>
          <a:prstGeom prst="rect">
            <a:avLst/>
          </a:prstGeom>
        </p:spPr>
      </p:pic>
    </p:spTree>
    <p:extLst>
      <p:ext uri="{BB962C8B-B14F-4D97-AF65-F5344CB8AC3E}">
        <p14:creationId xmlns:p14="http://schemas.microsoft.com/office/powerpoint/2010/main" val="3626089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12" name="TextBox 11">
            <a:extLst>
              <a:ext uri="{FF2B5EF4-FFF2-40B4-BE49-F238E27FC236}">
                <a16:creationId xmlns:a16="http://schemas.microsoft.com/office/drawing/2014/main" id="{9BC88DE1-C039-8BE7-8B33-CE53CD02616A}"/>
              </a:ext>
            </a:extLst>
          </p:cNvPr>
          <p:cNvSpPr txBox="1"/>
          <p:nvPr/>
        </p:nvSpPr>
        <p:spPr>
          <a:xfrm>
            <a:off x="779168" y="798155"/>
            <a:ext cx="10927920" cy="584775"/>
          </a:xfrm>
          <a:prstGeom prst="rect">
            <a:avLst/>
          </a:prstGeom>
          <a:solidFill>
            <a:schemeClr val="accent4">
              <a:lumMod val="20000"/>
              <a:lumOff val="80000"/>
            </a:schemeClr>
          </a:solidFill>
        </p:spPr>
        <p:txBody>
          <a:bodyPr wrap="square">
            <a:spAutoFit/>
          </a:bodyPr>
          <a:lstStyle/>
          <a:p>
            <a:pPr algn="l"/>
            <a:r>
              <a:rPr lang="en-US" sz="3200" b="1" i="0" dirty="0">
                <a:solidFill>
                  <a:srgbClr val="C00000"/>
                </a:solidFill>
                <a:effectLst/>
                <a:latin typeface="Open Sans" panose="020B0606030504020204" pitchFamily="34" charset="0"/>
              </a:rPr>
              <a:t>Task 1. Create an S3 bucket using the AWS CLI</a:t>
            </a:r>
          </a:p>
        </p:txBody>
      </p:sp>
      <p:sp>
        <p:nvSpPr>
          <p:cNvPr id="11" name="TextBox 10">
            <a:extLst>
              <a:ext uri="{FF2B5EF4-FFF2-40B4-BE49-F238E27FC236}">
                <a16:creationId xmlns:a16="http://schemas.microsoft.com/office/drawing/2014/main" id="{860B97CA-938D-5AB2-1F47-9B4E8D00C219}"/>
              </a:ext>
            </a:extLst>
          </p:cNvPr>
          <p:cNvSpPr txBox="1"/>
          <p:nvPr/>
        </p:nvSpPr>
        <p:spPr>
          <a:xfrm>
            <a:off x="779168" y="4845909"/>
            <a:ext cx="10927920" cy="1754326"/>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7. Run the updated code in the </a:t>
            </a:r>
            <a:r>
              <a:rPr lang="en-US" b="0" i="0" dirty="0" err="1">
                <a:solidFill>
                  <a:srgbClr val="333333"/>
                </a:solidFill>
                <a:effectLst/>
                <a:latin typeface="Open Sans" panose="020B0606030504020204" pitchFamily="34" charset="0"/>
              </a:rPr>
              <a:t>CloudShell</a:t>
            </a:r>
            <a:r>
              <a:rPr lang="en-US" b="0" i="0" dirty="0">
                <a:solidFill>
                  <a:srgbClr val="333333"/>
                </a:solidFill>
                <a:effectLst/>
                <a:latin typeface="Open Sans" panose="020B0606030504020204" pitchFamily="34" charset="0"/>
              </a:rPr>
              <a:t> terminal.</a:t>
            </a:r>
          </a:p>
          <a:p>
            <a:pPr algn="l"/>
            <a:r>
              <a:rPr lang="en-US" b="0" i="0" dirty="0">
                <a:solidFill>
                  <a:srgbClr val="333333"/>
                </a:solidFill>
                <a:effectLst/>
                <a:latin typeface="Open Sans" panose="020B0606030504020204" pitchFamily="34" charset="0"/>
              </a:rPr>
              <a:t>If a pop-up window appears, choose </a:t>
            </a:r>
            <a:r>
              <a:rPr lang="en-US" b="1" i="0" dirty="0">
                <a:solidFill>
                  <a:srgbClr val="333333"/>
                </a:solidFill>
                <a:effectLst/>
                <a:latin typeface="Open Sans" panose="020B0606030504020204" pitchFamily="34" charset="0"/>
              </a:rPr>
              <a:t>Paste</a:t>
            </a:r>
            <a:r>
              <a:rPr lang="en-US" b="0" i="0" dirty="0">
                <a:solidFill>
                  <a:srgbClr val="333333"/>
                </a:solidFill>
                <a:effectLst/>
                <a:latin typeface="Open Sans" panose="020B0606030504020204" pitchFamily="34" charset="0"/>
              </a:rPr>
              <a:t>.</a:t>
            </a:r>
          </a:p>
          <a:p>
            <a:pPr algn="l"/>
            <a:r>
              <a:rPr lang="en-US" b="0" i="0" dirty="0">
                <a:solidFill>
                  <a:srgbClr val="333333"/>
                </a:solidFill>
                <a:effectLst/>
                <a:latin typeface="Open Sans" panose="020B0606030504020204" pitchFamily="34" charset="0"/>
              </a:rPr>
              <a:t>The output should look similar to the following:</a:t>
            </a:r>
          </a:p>
          <a:p>
            <a:pPr algn="l"/>
            <a:r>
              <a:rPr lang="en-US" b="0" i="0" dirty="0">
                <a:solidFill>
                  <a:srgbClr val="333333"/>
                </a:solidFill>
                <a:effectLst/>
                <a:latin typeface="Open Sans" panose="020B0606030504020204" pitchFamily="34" charset="0"/>
              </a:rPr>
              <a:t>{</a:t>
            </a:r>
          </a:p>
          <a:p>
            <a:pPr algn="l"/>
            <a:r>
              <a:rPr lang="en-US" b="0" i="0" dirty="0">
                <a:solidFill>
                  <a:srgbClr val="333333"/>
                </a:solidFill>
                <a:effectLst/>
                <a:latin typeface="Open Sans" panose="020B0606030504020204" pitchFamily="34" charset="0"/>
              </a:rPr>
              <a:t>  "Location": "/mylabbucket12345”</a:t>
            </a:r>
          </a:p>
          <a:p>
            <a:pPr algn="l"/>
            <a:r>
              <a:rPr lang="en-US" b="0" i="0" dirty="0">
                <a:solidFill>
                  <a:srgbClr val="333333"/>
                </a:solidFill>
                <a:effectLst/>
                <a:latin typeface="Open Sans" panose="020B0606030504020204" pitchFamily="34" charset="0"/>
              </a:rPr>
              <a:t>}</a:t>
            </a:r>
          </a:p>
        </p:txBody>
      </p:sp>
      <p:sp>
        <p:nvSpPr>
          <p:cNvPr id="13" name="TextBox 12">
            <a:extLst>
              <a:ext uri="{FF2B5EF4-FFF2-40B4-BE49-F238E27FC236}">
                <a16:creationId xmlns:a16="http://schemas.microsoft.com/office/drawing/2014/main" id="{D630AFD1-DA1D-8227-2B20-66CB1464080C}"/>
              </a:ext>
            </a:extLst>
          </p:cNvPr>
          <p:cNvSpPr txBox="1"/>
          <p:nvPr/>
        </p:nvSpPr>
        <p:spPr>
          <a:xfrm>
            <a:off x="779169" y="2626151"/>
            <a:ext cx="10927920"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pPr algn="l"/>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(bucket-name) --region us-east-1</a:t>
            </a:r>
          </a:p>
        </p:txBody>
      </p:sp>
      <p:sp>
        <p:nvSpPr>
          <p:cNvPr id="14" name="TextBox 13">
            <a:extLst>
              <a:ext uri="{FF2B5EF4-FFF2-40B4-BE49-F238E27FC236}">
                <a16:creationId xmlns:a16="http://schemas.microsoft.com/office/drawing/2014/main" id="{ABB25589-3CE1-9477-D857-ECD2BA2B7540}"/>
              </a:ext>
            </a:extLst>
          </p:cNvPr>
          <p:cNvSpPr txBox="1"/>
          <p:nvPr/>
        </p:nvSpPr>
        <p:spPr>
          <a:xfrm>
            <a:off x="779168" y="4194159"/>
            <a:ext cx="10927920" cy="646331"/>
          </a:xfrm>
          <a:prstGeom prst="rect">
            <a:avLst/>
          </a:prstGeom>
          <a:solidFill>
            <a:schemeClr val="accent4">
              <a:lumMod val="20000"/>
              <a:lumOff val="80000"/>
            </a:schemeClr>
          </a:solidFill>
        </p:spPr>
        <p:txBody>
          <a:bodyPr wrap="square">
            <a:spAutoFit/>
          </a:bodyPr>
          <a:lstStyle/>
          <a:p>
            <a:r>
              <a:rPr lang="en-US" b="0" i="0" dirty="0">
                <a:solidFill>
                  <a:srgbClr val="333333"/>
                </a:solidFill>
                <a:effectLst/>
                <a:latin typeface="Open Sans" panose="020B0606030504020204" pitchFamily="34" charset="0"/>
              </a:rPr>
              <a:t>6. In the code that you copied, replace </a:t>
            </a:r>
            <a:r>
              <a:rPr lang="en-US" b="1" i="0" dirty="0">
                <a:solidFill>
                  <a:srgbClr val="333333"/>
                </a:solidFill>
                <a:effectLst/>
                <a:latin typeface="Open Sans" panose="020B0606030504020204" pitchFamily="34" charset="0"/>
              </a:rPr>
              <a:t>(bucket-name)</a:t>
            </a:r>
            <a:r>
              <a:rPr lang="en-US" b="0" i="0" dirty="0">
                <a:solidFill>
                  <a:srgbClr val="333333"/>
                </a:solidFill>
                <a:effectLst/>
                <a:latin typeface="Open Sans" panose="020B0606030504020204" pitchFamily="34" charset="0"/>
              </a:rPr>
              <a:t> with a unique Domain Name System (DNS)-compliant name for your new bucket.</a:t>
            </a:r>
            <a:endParaRPr lang="en-US" dirty="0"/>
          </a:p>
        </p:txBody>
      </p:sp>
      <p:sp>
        <p:nvSpPr>
          <p:cNvPr id="15" name="TextBox 14">
            <a:extLst>
              <a:ext uri="{FF2B5EF4-FFF2-40B4-BE49-F238E27FC236}">
                <a16:creationId xmlns:a16="http://schemas.microsoft.com/office/drawing/2014/main" id="{13AE2BD3-F0CB-FF65-0454-6EB630CED072}"/>
              </a:ext>
            </a:extLst>
          </p:cNvPr>
          <p:cNvSpPr txBox="1"/>
          <p:nvPr/>
        </p:nvSpPr>
        <p:spPr>
          <a:xfrm>
            <a:off x="779168" y="1402022"/>
            <a:ext cx="10927921" cy="1200329"/>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4. Choose the </a:t>
            </a:r>
            <a:r>
              <a:rPr lang="en-US" b="1" i="0" dirty="0">
                <a:solidFill>
                  <a:srgbClr val="333333"/>
                </a:solidFill>
                <a:effectLst/>
                <a:latin typeface="Open Sans" panose="020B0606030504020204" pitchFamily="34" charset="0"/>
              </a:rPr>
              <a:t>Services</a:t>
            </a:r>
            <a:r>
              <a:rPr lang="en-US" b="0" i="0" dirty="0">
                <a:solidFill>
                  <a:srgbClr val="333333"/>
                </a:solidFill>
                <a:effectLst/>
                <a:latin typeface="Open Sans" panose="020B0606030504020204" pitchFamily="34" charset="0"/>
              </a:rPr>
              <a:t> menu, locate the </a:t>
            </a:r>
            <a:r>
              <a:rPr lang="en-US" b="1" i="0" dirty="0">
                <a:solidFill>
                  <a:srgbClr val="333333"/>
                </a:solidFill>
                <a:effectLst/>
                <a:latin typeface="Open Sans" panose="020B0606030504020204" pitchFamily="34" charset="0"/>
              </a:rPr>
              <a:t>Developer Tools</a:t>
            </a:r>
            <a:r>
              <a:rPr lang="en-US" b="0" i="0" dirty="0">
                <a:solidFill>
                  <a:srgbClr val="333333"/>
                </a:solidFill>
                <a:effectLst/>
                <a:latin typeface="Open Sans" panose="020B0606030504020204" pitchFamily="34" charset="0"/>
              </a:rPr>
              <a:t> services, and select </a:t>
            </a:r>
            <a:r>
              <a:rPr lang="en-US" b="1" i="0" dirty="0" err="1">
                <a:solidFill>
                  <a:srgbClr val="333333"/>
                </a:solidFill>
                <a:effectLst/>
                <a:latin typeface="Open Sans" panose="020B0606030504020204" pitchFamily="34" charset="0"/>
              </a:rPr>
              <a:t>CloudShell</a:t>
            </a:r>
            <a:r>
              <a:rPr lang="en-US" b="0" i="0" dirty="0">
                <a:solidFill>
                  <a:srgbClr val="333333"/>
                </a:solidFill>
                <a:effectLst/>
                <a:latin typeface="Open Sans" panose="020B0606030504020204" pitchFamily="34" charset="0"/>
              </a:rPr>
              <a:t>.</a:t>
            </a:r>
          </a:p>
          <a:p>
            <a:pPr algn="l"/>
            <a:r>
              <a:rPr lang="en-US" b="0" i="0" dirty="0">
                <a:solidFill>
                  <a:srgbClr val="333333"/>
                </a:solidFill>
                <a:effectLst/>
                <a:latin typeface="Open Sans" panose="020B0606030504020204" pitchFamily="34" charset="0"/>
              </a:rPr>
              <a:t>If a welcome pop-up window appears, choose </a:t>
            </a:r>
            <a:r>
              <a:rPr lang="en-US" b="1" i="0" dirty="0">
                <a:solidFill>
                  <a:srgbClr val="333333"/>
                </a:solidFill>
                <a:effectLst/>
                <a:latin typeface="Open Sans" panose="020B0606030504020204" pitchFamily="34" charset="0"/>
              </a:rPr>
              <a:t>Close</a:t>
            </a:r>
            <a:r>
              <a:rPr lang="en-US" b="0" i="0" dirty="0">
                <a:solidFill>
                  <a:srgbClr val="333333"/>
                </a:solidFill>
                <a:effectLst/>
                <a:latin typeface="Open Sans" panose="020B0606030504020204" pitchFamily="34" charset="0"/>
              </a:rPr>
              <a:t>.</a:t>
            </a:r>
          </a:p>
          <a:p>
            <a:pPr algn="l"/>
            <a:r>
              <a:rPr lang="en-US" b="0" i="0" dirty="0">
                <a:solidFill>
                  <a:srgbClr val="333333"/>
                </a:solidFill>
                <a:effectLst/>
                <a:latin typeface="Open Sans" panose="020B0606030504020204" pitchFamily="34" charset="0"/>
              </a:rPr>
              <a:t>AWS </a:t>
            </a:r>
            <a:r>
              <a:rPr lang="en-US" b="0" i="0" dirty="0" err="1">
                <a:solidFill>
                  <a:srgbClr val="333333"/>
                </a:solidFill>
                <a:effectLst/>
                <a:latin typeface="Open Sans" panose="020B0606030504020204" pitchFamily="34" charset="0"/>
              </a:rPr>
              <a:t>CloudShell</a:t>
            </a:r>
            <a:r>
              <a:rPr lang="en-US" b="0" i="0" dirty="0">
                <a:solidFill>
                  <a:srgbClr val="333333"/>
                </a:solidFill>
                <a:effectLst/>
                <a:latin typeface="Open Sans" panose="020B0606030504020204" pitchFamily="34" charset="0"/>
              </a:rPr>
              <a:t> is a browser-based shell that gives you command line access to your AWS resources in the selected AWS Region.</a:t>
            </a:r>
          </a:p>
        </p:txBody>
      </p:sp>
      <p:sp>
        <p:nvSpPr>
          <p:cNvPr id="16" name="TextBox 15">
            <a:extLst>
              <a:ext uri="{FF2B5EF4-FFF2-40B4-BE49-F238E27FC236}">
                <a16:creationId xmlns:a16="http://schemas.microsoft.com/office/drawing/2014/main" id="{62AB513E-F586-D61F-1745-C5A65A9544F2}"/>
              </a:ext>
            </a:extLst>
          </p:cNvPr>
          <p:cNvSpPr txBox="1"/>
          <p:nvPr/>
        </p:nvSpPr>
        <p:spPr>
          <a:xfrm>
            <a:off x="821806" y="3571199"/>
            <a:ext cx="10885282" cy="646331"/>
          </a:xfrm>
          <a:prstGeom prst="rect">
            <a:avLst/>
          </a:prstGeom>
          <a:solidFill>
            <a:schemeClr val="accent4">
              <a:lumMod val="20000"/>
              <a:lumOff val="80000"/>
            </a:schemeClr>
          </a:solidFill>
        </p:spPr>
        <p:txBody>
          <a:bodyPr wrap="square">
            <a:spAutoFit/>
          </a:bodyPr>
          <a:lstStyle/>
          <a:p>
            <a:r>
              <a:rPr lang="en-US" dirty="0">
                <a:solidFill>
                  <a:srgbClr val="C00000"/>
                </a:solidFill>
                <a:latin typeface="Courier" pitchFamily="2" charset="0"/>
              </a:rPr>
              <a:t>cd ~</a:t>
            </a:r>
            <a:endParaRPr lang="en-US" b="0" i="0" dirty="0">
              <a:solidFill>
                <a:srgbClr val="C00000"/>
              </a:solidFill>
              <a:effectLst/>
              <a:latin typeface="Courier" pitchFamily="2" charset="0"/>
            </a:endParaRPr>
          </a:p>
          <a:p>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a:t>
            </a:r>
            <a:r>
              <a:rPr lang="en-US" dirty="0">
                <a:solidFill>
                  <a:srgbClr val="C00000"/>
                </a:solidFill>
                <a:latin typeface="Courier" pitchFamily="2" charset="0"/>
              </a:rPr>
              <a:t>mydaylabbucket20220506 </a:t>
            </a:r>
            <a:r>
              <a:rPr lang="en-US" b="0" i="0" dirty="0">
                <a:solidFill>
                  <a:srgbClr val="C00000"/>
                </a:solidFill>
                <a:effectLst/>
                <a:latin typeface="Courier" pitchFamily="2" charset="0"/>
              </a:rPr>
              <a:t>--region us-east-1</a:t>
            </a:r>
          </a:p>
        </p:txBody>
      </p:sp>
    </p:spTree>
    <p:extLst>
      <p:ext uri="{BB962C8B-B14F-4D97-AF65-F5344CB8AC3E}">
        <p14:creationId xmlns:p14="http://schemas.microsoft.com/office/powerpoint/2010/main" val="2571176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1465EF7-6F52-8753-A912-3B206C0B0DE1}"/>
              </a:ext>
            </a:extLst>
          </p:cNvPr>
          <p:cNvPicPr>
            <a:picLocks noChangeAspect="1"/>
          </p:cNvPicPr>
          <p:nvPr/>
        </p:nvPicPr>
        <p:blipFill>
          <a:blip r:embed="rId3"/>
          <a:stretch>
            <a:fillRect/>
          </a:stretch>
        </p:blipFill>
        <p:spPr>
          <a:xfrm>
            <a:off x="1118813" y="902655"/>
            <a:ext cx="9954372" cy="5672499"/>
          </a:xfrm>
          <a:prstGeom prst="rect">
            <a:avLst/>
          </a:prstGeom>
        </p:spPr>
      </p:pic>
      <p:sp>
        <p:nvSpPr>
          <p:cNvPr id="10" name="TextBox 9">
            <a:extLst>
              <a:ext uri="{FF2B5EF4-FFF2-40B4-BE49-F238E27FC236}">
                <a16:creationId xmlns:a16="http://schemas.microsoft.com/office/drawing/2014/main" id="{D7C8B2BB-8A56-6D22-57A3-29BB1E3C960F}"/>
              </a:ext>
            </a:extLst>
          </p:cNvPr>
          <p:cNvSpPr txBox="1"/>
          <p:nvPr/>
        </p:nvSpPr>
        <p:spPr>
          <a:xfrm>
            <a:off x="6017372" y="2985942"/>
            <a:ext cx="6096000" cy="3416320"/>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4. Choose the </a:t>
            </a:r>
            <a:r>
              <a:rPr lang="en-US" sz="2400" b="1" i="0" dirty="0">
                <a:solidFill>
                  <a:srgbClr val="333333"/>
                </a:solidFill>
                <a:effectLst/>
                <a:latin typeface="Open Sans" panose="020B0606030504020204" pitchFamily="34" charset="0"/>
              </a:rPr>
              <a:t>Services</a:t>
            </a:r>
            <a:r>
              <a:rPr lang="en-US" sz="2400" b="0" i="0" dirty="0">
                <a:solidFill>
                  <a:srgbClr val="333333"/>
                </a:solidFill>
                <a:effectLst/>
                <a:latin typeface="Open Sans" panose="020B0606030504020204" pitchFamily="34" charset="0"/>
              </a:rPr>
              <a:t> menu, locate the </a:t>
            </a:r>
            <a:r>
              <a:rPr lang="en-US" sz="2400" b="1" i="0" dirty="0">
                <a:solidFill>
                  <a:srgbClr val="333333"/>
                </a:solidFill>
                <a:effectLst/>
                <a:latin typeface="Open Sans" panose="020B0606030504020204" pitchFamily="34" charset="0"/>
              </a:rPr>
              <a:t>Developer Tools</a:t>
            </a:r>
            <a:r>
              <a:rPr lang="en-US" sz="2400" b="0" i="0" dirty="0">
                <a:solidFill>
                  <a:srgbClr val="333333"/>
                </a:solidFill>
                <a:effectLst/>
                <a:latin typeface="Open Sans" panose="020B0606030504020204" pitchFamily="34" charset="0"/>
              </a:rPr>
              <a:t> services, and select </a:t>
            </a:r>
            <a:r>
              <a:rPr lang="en-US" sz="2400" b="1" i="0" dirty="0" err="1">
                <a:solidFill>
                  <a:srgbClr val="333333"/>
                </a:solidFill>
                <a:effectLst/>
                <a:latin typeface="Open Sans" panose="020B0606030504020204" pitchFamily="34" charset="0"/>
              </a:rPr>
              <a:t>CloudShell</a:t>
            </a:r>
            <a:r>
              <a:rPr lang="en-US" sz="2400" b="0" i="0" dirty="0">
                <a:solidFill>
                  <a:srgbClr val="333333"/>
                </a:solidFill>
                <a:effectLst/>
                <a:latin typeface="Open Sans" panose="020B0606030504020204" pitchFamily="34" charset="0"/>
              </a:rPr>
              <a:t>.</a:t>
            </a:r>
          </a:p>
          <a:p>
            <a:pPr algn="l"/>
            <a:r>
              <a:rPr lang="en-US" sz="2400" b="0" i="0" dirty="0">
                <a:solidFill>
                  <a:srgbClr val="333333"/>
                </a:solidFill>
                <a:effectLst/>
                <a:latin typeface="Open Sans" panose="020B0606030504020204" pitchFamily="34" charset="0"/>
              </a:rPr>
              <a:t>If a welcome pop-up window appears, choose </a:t>
            </a:r>
            <a:r>
              <a:rPr lang="en-US" sz="2400" b="1" i="0" dirty="0">
                <a:solidFill>
                  <a:srgbClr val="333333"/>
                </a:solidFill>
                <a:effectLst/>
                <a:latin typeface="Open Sans" panose="020B0606030504020204" pitchFamily="34" charset="0"/>
              </a:rPr>
              <a:t>Close</a:t>
            </a:r>
            <a:r>
              <a:rPr lang="en-US" sz="2400" b="0" i="0" dirty="0">
                <a:solidFill>
                  <a:srgbClr val="333333"/>
                </a:solidFill>
                <a:effectLst/>
                <a:latin typeface="Open Sans" panose="020B0606030504020204" pitchFamily="34" charset="0"/>
              </a:rPr>
              <a:t>.</a:t>
            </a:r>
          </a:p>
          <a:p>
            <a:pPr algn="l"/>
            <a:r>
              <a:rPr lang="en-US" sz="2400" b="0" i="0" dirty="0">
                <a:solidFill>
                  <a:srgbClr val="333333"/>
                </a:solidFill>
                <a:effectLst/>
                <a:latin typeface="Open Sans" panose="020B0606030504020204" pitchFamily="34" charset="0"/>
              </a:rPr>
              <a:t>AWS </a:t>
            </a:r>
            <a:r>
              <a:rPr lang="en-US" sz="2400" b="0" i="0" dirty="0" err="1">
                <a:solidFill>
                  <a:srgbClr val="333333"/>
                </a:solidFill>
                <a:effectLst/>
                <a:latin typeface="Open Sans" panose="020B0606030504020204" pitchFamily="34" charset="0"/>
              </a:rPr>
              <a:t>CloudShell</a:t>
            </a:r>
            <a:r>
              <a:rPr lang="en-US" sz="2400" b="0" i="0" dirty="0">
                <a:solidFill>
                  <a:srgbClr val="333333"/>
                </a:solidFill>
                <a:effectLst/>
                <a:latin typeface="Open Sans" panose="020B0606030504020204" pitchFamily="34" charset="0"/>
              </a:rPr>
              <a:t> is a browser-based shell that gives you command line access to your AWS resources in the selected AWS Region.</a:t>
            </a:r>
          </a:p>
        </p:txBody>
      </p:sp>
      <p:sp>
        <p:nvSpPr>
          <p:cNvPr id="12" name="TextBox 11">
            <a:extLst>
              <a:ext uri="{FF2B5EF4-FFF2-40B4-BE49-F238E27FC236}">
                <a16:creationId xmlns:a16="http://schemas.microsoft.com/office/drawing/2014/main" id="{9BC88DE1-C039-8BE7-8B33-CE53CD02616A}"/>
              </a:ext>
            </a:extLst>
          </p:cNvPr>
          <p:cNvSpPr txBox="1"/>
          <p:nvPr/>
        </p:nvSpPr>
        <p:spPr>
          <a:xfrm>
            <a:off x="4625893" y="1271935"/>
            <a:ext cx="7487479" cy="461665"/>
          </a:xfrm>
          <a:prstGeom prst="rect">
            <a:avLst/>
          </a:prstGeom>
          <a:solidFill>
            <a:schemeClr val="accent4">
              <a:lumMod val="20000"/>
              <a:lumOff val="80000"/>
            </a:schemeClr>
          </a:solidFill>
        </p:spPr>
        <p:txBody>
          <a:bodyPr wrap="square">
            <a:spAutoFit/>
          </a:bodyPr>
          <a:lstStyle/>
          <a:p>
            <a:pPr algn="l"/>
            <a:r>
              <a:rPr lang="en-US" sz="2400" b="1" i="0" dirty="0">
                <a:solidFill>
                  <a:srgbClr val="333333"/>
                </a:solidFill>
                <a:effectLst/>
                <a:latin typeface="Open Sans" panose="020B0606030504020204" pitchFamily="34" charset="0"/>
              </a:rPr>
              <a:t>Task 1. Create an S3 bucket using the AWS CLI</a:t>
            </a:r>
          </a:p>
        </p:txBody>
      </p:sp>
      <p:sp>
        <p:nvSpPr>
          <p:cNvPr id="13" name="Rounded Rectangle 12">
            <a:extLst>
              <a:ext uri="{FF2B5EF4-FFF2-40B4-BE49-F238E27FC236}">
                <a16:creationId xmlns:a16="http://schemas.microsoft.com/office/drawing/2014/main" id="{F40881A0-F265-1A11-BDA2-27C741E941FE}"/>
              </a:ext>
            </a:extLst>
          </p:cNvPr>
          <p:cNvSpPr/>
          <p:nvPr/>
        </p:nvSpPr>
        <p:spPr>
          <a:xfrm>
            <a:off x="1574800" y="1164838"/>
            <a:ext cx="825499"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E941E1-DBDB-FE20-FD6B-E50A638C51BA}"/>
              </a:ext>
            </a:extLst>
          </p:cNvPr>
          <p:cNvSpPr/>
          <p:nvPr/>
        </p:nvSpPr>
        <p:spPr>
          <a:xfrm>
            <a:off x="1346200" y="77811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a:t>
            </a:r>
          </a:p>
        </p:txBody>
      </p:sp>
      <p:sp>
        <p:nvSpPr>
          <p:cNvPr id="15" name="Rounded Rectangle 14">
            <a:extLst>
              <a:ext uri="{FF2B5EF4-FFF2-40B4-BE49-F238E27FC236}">
                <a16:creationId xmlns:a16="http://schemas.microsoft.com/office/drawing/2014/main" id="{878C1C4A-D9DD-644C-3925-C67D0CEE2154}"/>
              </a:ext>
            </a:extLst>
          </p:cNvPr>
          <p:cNvSpPr/>
          <p:nvPr/>
        </p:nvSpPr>
        <p:spPr>
          <a:xfrm>
            <a:off x="1803400" y="2816977"/>
            <a:ext cx="1892300"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E4E0FF63-B965-3E6E-E9D8-672F08B4574B}"/>
              </a:ext>
            </a:extLst>
          </p:cNvPr>
          <p:cNvSpPr/>
          <p:nvPr/>
        </p:nvSpPr>
        <p:spPr>
          <a:xfrm>
            <a:off x="4380286" y="2860685"/>
            <a:ext cx="1637085" cy="46166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01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683FDA2-8865-6096-5564-49D881A55162}"/>
              </a:ext>
            </a:extLst>
          </p:cNvPr>
          <p:cNvPicPr>
            <a:picLocks noChangeAspect="1"/>
          </p:cNvPicPr>
          <p:nvPr/>
        </p:nvPicPr>
        <p:blipFill>
          <a:blip r:embed="rId3"/>
          <a:stretch>
            <a:fillRect/>
          </a:stretch>
        </p:blipFill>
        <p:spPr>
          <a:xfrm>
            <a:off x="994848" y="828455"/>
            <a:ext cx="10202302" cy="5790929"/>
          </a:xfrm>
          <a:prstGeom prst="rect">
            <a:avLst/>
          </a:prstGeom>
        </p:spPr>
      </p:pic>
      <p:sp>
        <p:nvSpPr>
          <p:cNvPr id="8" name="Rounded Rectangle 7">
            <a:extLst>
              <a:ext uri="{FF2B5EF4-FFF2-40B4-BE49-F238E27FC236}">
                <a16:creationId xmlns:a16="http://schemas.microsoft.com/office/drawing/2014/main" id="{8C86CA7D-CD87-7C8C-07EF-0AFF7E3BEA41}"/>
              </a:ext>
            </a:extLst>
          </p:cNvPr>
          <p:cNvSpPr/>
          <p:nvPr/>
        </p:nvSpPr>
        <p:spPr>
          <a:xfrm>
            <a:off x="8572501" y="5346700"/>
            <a:ext cx="673100" cy="276999"/>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982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BECCEF1-C18B-D246-1B71-4B9A4075A992}"/>
              </a:ext>
            </a:extLst>
          </p:cNvPr>
          <p:cNvPicPr>
            <a:picLocks noChangeAspect="1"/>
          </p:cNvPicPr>
          <p:nvPr/>
        </p:nvPicPr>
        <p:blipFill>
          <a:blip r:embed="rId3"/>
          <a:stretch>
            <a:fillRect/>
          </a:stretch>
        </p:blipFill>
        <p:spPr>
          <a:xfrm>
            <a:off x="624319" y="863831"/>
            <a:ext cx="10535478" cy="5715704"/>
          </a:xfrm>
          <a:prstGeom prst="rect">
            <a:avLst/>
          </a:prstGeom>
        </p:spPr>
      </p:pic>
      <p:sp>
        <p:nvSpPr>
          <p:cNvPr id="7" name="TextBox 6">
            <a:extLst>
              <a:ext uri="{FF2B5EF4-FFF2-40B4-BE49-F238E27FC236}">
                <a16:creationId xmlns:a16="http://schemas.microsoft.com/office/drawing/2014/main" id="{300C5FBE-AC81-5F05-41FA-D6E9C77FA541}"/>
              </a:ext>
            </a:extLst>
          </p:cNvPr>
          <p:cNvSpPr txBox="1"/>
          <p:nvPr/>
        </p:nvSpPr>
        <p:spPr>
          <a:xfrm>
            <a:off x="1736035" y="3277393"/>
            <a:ext cx="10164417"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pPr algn="l"/>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(bucket-name) --region us-east-1</a:t>
            </a:r>
          </a:p>
        </p:txBody>
      </p:sp>
      <p:sp>
        <p:nvSpPr>
          <p:cNvPr id="19" name="Rounded Rectangle 18">
            <a:extLst>
              <a:ext uri="{FF2B5EF4-FFF2-40B4-BE49-F238E27FC236}">
                <a16:creationId xmlns:a16="http://schemas.microsoft.com/office/drawing/2014/main" id="{7B691E6C-80E1-5C5B-3990-E0D85C27D90C}"/>
              </a:ext>
            </a:extLst>
          </p:cNvPr>
          <p:cNvSpPr/>
          <p:nvPr/>
        </p:nvSpPr>
        <p:spPr>
          <a:xfrm>
            <a:off x="2997200" y="2801602"/>
            <a:ext cx="2324100"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4A80EF-E346-EF70-8F65-308E67560E99}"/>
              </a:ext>
            </a:extLst>
          </p:cNvPr>
          <p:cNvSpPr/>
          <p:nvPr/>
        </p:nvSpPr>
        <p:spPr>
          <a:xfrm>
            <a:off x="2807415" y="203555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5</a:t>
            </a:r>
          </a:p>
        </p:txBody>
      </p:sp>
    </p:spTree>
    <p:extLst>
      <p:ext uri="{BB962C8B-B14F-4D97-AF65-F5344CB8AC3E}">
        <p14:creationId xmlns:p14="http://schemas.microsoft.com/office/powerpoint/2010/main" val="3470168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BECCEF1-C18B-D246-1B71-4B9A4075A992}"/>
              </a:ext>
            </a:extLst>
          </p:cNvPr>
          <p:cNvPicPr>
            <a:picLocks noChangeAspect="1"/>
          </p:cNvPicPr>
          <p:nvPr/>
        </p:nvPicPr>
        <p:blipFill>
          <a:blip r:embed="rId3"/>
          <a:stretch>
            <a:fillRect/>
          </a:stretch>
        </p:blipFill>
        <p:spPr>
          <a:xfrm>
            <a:off x="624319" y="863831"/>
            <a:ext cx="10535478" cy="5715704"/>
          </a:xfrm>
          <a:prstGeom prst="rect">
            <a:avLst/>
          </a:prstGeom>
        </p:spPr>
      </p:pic>
      <p:pic>
        <p:nvPicPr>
          <p:cNvPr id="9" name="Picture 8">
            <a:extLst>
              <a:ext uri="{FF2B5EF4-FFF2-40B4-BE49-F238E27FC236}">
                <a16:creationId xmlns:a16="http://schemas.microsoft.com/office/drawing/2014/main" id="{85FD16FE-FB6E-181F-1E28-2978B72CCC4C}"/>
              </a:ext>
            </a:extLst>
          </p:cNvPr>
          <p:cNvPicPr>
            <a:picLocks noChangeAspect="1"/>
          </p:cNvPicPr>
          <p:nvPr/>
        </p:nvPicPr>
        <p:blipFill>
          <a:blip r:embed="rId4"/>
          <a:stretch>
            <a:fillRect/>
          </a:stretch>
        </p:blipFill>
        <p:spPr>
          <a:xfrm>
            <a:off x="2662744" y="1168236"/>
            <a:ext cx="7659756" cy="4150042"/>
          </a:xfrm>
          <a:prstGeom prst="rect">
            <a:avLst/>
          </a:prstGeom>
        </p:spPr>
      </p:pic>
      <p:sp>
        <p:nvSpPr>
          <p:cNvPr id="19" name="Rounded Rectangle 18">
            <a:extLst>
              <a:ext uri="{FF2B5EF4-FFF2-40B4-BE49-F238E27FC236}">
                <a16:creationId xmlns:a16="http://schemas.microsoft.com/office/drawing/2014/main" id="{7B691E6C-80E1-5C5B-3990-E0D85C27D90C}"/>
              </a:ext>
            </a:extLst>
          </p:cNvPr>
          <p:cNvSpPr/>
          <p:nvPr/>
        </p:nvSpPr>
        <p:spPr>
          <a:xfrm>
            <a:off x="4730008" y="3074292"/>
            <a:ext cx="3499592" cy="926208"/>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4A80EF-E346-EF70-8F65-308E67560E99}"/>
              </a:ext>
            </a:extLst>
          </p:cNvPr>
          <p:cNvSpPr/>
          <p:nvPr/>
        </p:nvSpPr>
        <p:spPr>
          <a:xfrm>
            <a:off x="2807415" y="203555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5</a:t>
            </a:r>
          </a:p>
        </p:txBody>
      </p:sp>
      <p:sp>
        <p:nvSpPr>
          <p:cNvPr id="7" name="TextBox 6">
            <a:extLst>
              <a:ext uri="{FF2B5EF4-FFF2-40B4-BE49-F238E27FC236}">
                <a16:creationId xmlns:a16="http://schemas.microsoft.com/office/drawing/2014/main" id="{300C5FBE-AC81-5F05-41FA-D6E9C77FA541}"/>
              </a:ext>
            </a:extLst>
          </p:cNvPr>
          <p:cNvSpPr txBox="1"/>
          <p:nvPr/>
        </p:nvSpPr>
        <p:spPr>
          <a:xfrm>
            <a:off x="1686149" y="4559351"/>
            <a:ext cx="10164417"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pPr algn="l"/>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(bucket-name) --region us-east-1</a:t>
            </a:r>
          </a:p>
        </p:txBody>
      </p:sp>
    </p:spTree>
    <p:extLst>
      <p:ext uri="{BB962C8B-B14F-4D97-AF65-F5344CB8AC3E}">
        <p14:creationId xmlns:p14="http://schemas.microsoft.com/office/powerpoint/2010/main" val="2142045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47A38-51CB-CB40-A1D0-6894BB3CFB6E}"/>
              </a:ext>
            </a:extLst>
          </p:cNvPr>
          <p:cNvPicPr>
            <a:picLocks noChangeAspect="1"/>
          </p:cNvPicPr>
          <p:nvPr/>
        </p:nvPicPr>
        <p:blipFill>
          <a:blip r:embed="rId2"/>
          <a:stretch>
            <a:fillRect/>
          </a:stretch>
        </p:blipFill>
        <p:spPr>
          <a:xfrm>
            <a:off x="738220" y="664329"/>
            <a:ext cx="10718285" cy="5915025"/>
          </a:xfrm>
          <a:prstGeom prst="rect">
            <a:avLst/>
          </a:prstGeom>
        </p:spPr>
      </p:pic>
      <p:sp>
        <p:nvSpPr>
          <p:cNvPr id="6" name="Rectangle 5">
            <a:extLst>
              <a:ext uri="{FF2B5EF4-FFF2-40B4-BE49-F238E27FC236}">
                <a16:creationId xmlns:a16="http://schemas.microsoft.com/office/drawing/2014/main" id="{0CD61A5C-8CC8-4848-90EE-3EC3822EB43E}"/>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sp>
        <p:nvSpPr>
          <p:cNvPr id="7" name="Rounded Rectangle 6">
            <a:extLst>
              <a:ext uri="{FF2B5EF4-FFF2-40B4-BE49-F238E27FC236}">
                <a16:creationId xmlns:a16="http://schemas.microsoft.com/office/drawing/2014/main" id="{545CC0C4-9C7E-7341-8BF1-BEFCCEE9799A}"/>
              </a:ext>
            </a:extLst>
          </p:cNvPr>
          <p:cNvSpPr/>
          <p:nvPr/>
        </p:nvSpPr>
        <p:spPr>
          <a:xfrm>
            <a:off x="655983" y="4834680"/>
            <a:ext cx="7590550" cy="1630370"/>
          </a:xfrm>
          <a:prstGeom prst="roundRect">
            <a:avLst>
              <a:gd name="adj" fmla="val 634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370BEE-58E4-3240-AC8A-90B8806F39B1}"/>
              </a:ext>
            </a:extLst>
          </p:cNvPr>
          <p:cNvSpPr/>
          <p:nvPr/>
        </p:nvSpPr>
        <p:spPr>
          <a:xfrm>
            <a:off x="655983" y="2624667"/>
            <a:ext cx="4271617" cy="2120952"/>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324FF-6D98-F049-86C5-14CABEAD292D}"/>
              </a:ext>
            </a:extLst>
          </p:cNvPr>
          <p:cNvSpPr txBox="1"/>
          <p:nvPr/>
        </p:nvSpPr>
        <p:spPr>
          <a:xfrm>
            <a:off x="2200304" y="3942129"/>
            <a:ext cx="958083" cy="646331"/>
          </a:xfrm>
          <a:prstGeom prst="rect">
            <a:avLst/>
          </a:prstGeom>
          <a:noFill/>
        </p:spPr>
        <p:txBody>
          <a:bodyPr wrap="none" rtlCol="0">
            <a:spAutoFit/>
          </a:bodyPr>
          <a:lstStyle/>
          <a:p>
            <a:r>
              <a:rPr lang="en-US" sz="3600" b="1" dirty="0">
                <a:solidFill>
                  <a:srgbClr val="C00000"/>
                </a:solidFill>
              </a:rPr>
              <a:t>SAA</a:t>
            </a:r>
          </a:p>
        </p:txBody>
      </p:sp>
      <p:sp>
        <p:nvSpPr>
          <p:cNvPr id="10" name="TextBox 9">
            <a:extLst>
              <a:ext uri="{FF2B5EF4-FFF2-40B4-BE49-F238E27FC236}">
                <a16:creationId xmlns:a16="http://schemas.microsoft.com/office/drawing/2014/main" id="{822618DF-6368-F641-945B-411FA2FA79C7}"/>
              </a:ext>
            </a:extLst>
          </p:cNvPr>
          <p:cNvSpPr txBox="1"/>
          <p:nvPr/>
        </p:nvSpPr>
        <p:spPr>
          <a:xfrm>
            <a:off x="2261264" y="5809605"/>
            <a:ext cx="835485" cy="646331"/>
          </a:xfrm>
          <a:prstGeom prst="rect">
            <a:avLst/>
          </a:prstGeom>
          <a:noFill/>
        </p:spPr>
        <p:txBody>
          <a:bodyPr wrap="none" rtlCol="0">
            <a:spAutoFit/>
          </a:bodyPr>
          <a:lstStyle/>
          <a:p>
            <a:r>
              <a:rPr lang="en-US" sz="3600" b="1" dirty="0">
                <a:solidFill>
                  <a:srgbClr val="C00000"/>
                </a:solidFill>
              </a:rPr>
              <a:t>CLF</a:t>
            </a:r>
          </a:p>
        </p:txBody>
      </p:sp>
      <p:sp>
        <p:nvSpPr>
          <p:cNvPr id="11" name="TextBox 10">
            <a:extLst>
              <a:ext uri="{FF2B5EF4-FFF2-40B4-BE49-F238E27FC236}">
                <a16:creationId xmlns:a16="http://schemas.microsoft.com/office/drawing/2014/main" id="{D5B679E7-D0D0-4845-BF2C-08E832AE7A6E}"/>
              </a:ext>
            </a:extLst>
          </p:cNvPr>
          <p:cNvSpPr txBox="1"/>
          <p:nvPr/>
        </p:nvSpPr>
        <p:spPr>
          <a:xfrm>
            <a:off x="0" y="5142138"/>
            <a:ext cx="695739" cy="861774"/>
          </a:xfrm>
          <a:prstGeom prst="rect">
            <a:avLst/>
          </a:prstGeom>
          <a:noFill/>
        </p:spPr>
        <p:txBody>
          <a:bodyPr wrap="square" rtlCol="0">
            <a:spAutoFit/>
          </a:bodyPr>
          <a:lstStyle/>
          <a:p>
            <a:pPr algn="ctr"/>
            <a:r>
              <a:rPr lang="en-US" sz="5000" b="1" dirty="0">
                <a:solidFill>
                  <a:srgbClr val="C00000"/>
                </a:solidFill>
              </a:rPr>
              <a:t>1</a:t>
            </a:r>
          </a:p>
        </p:txBody>
      </p:sp>
      <p:sp>
        <p:nvSpPr>
          <p:cNvPr id="12" name="TextBox 11">
            <a:extLst>
              <a:ext uri="{FF2B5EF4-FFF2-40B4-BE49-F238E27FC236}">
                <a16:creationId xmlns:a16="http://schemas.microsoft.com/office/drawing/2014/main" id="{FAEFA240-1C0A-654F-BE1F-6607EFFCB053}"/>
              </a:ext>
            </a:extLst>
          </p:cNvPr>
          <p:cNvSpPr txBox="1"/>
          <p:nvPr/>
        </p:nvSpPr>
        <p:spPr>
          <a:xfrm>
            <a:off x="-39756" y="3388131"/>
            <a:ext cx="695739" cy="861774"/>
          </a:xfrm>
          <a:prstGeom prst="rect">
            <a:avLst/>
          </a:prstGeom>
          <a:noFill/>
        </p:spPr>
        <p:txBody>
          <a:bodyPr wrap="square" rtlCol="0">
            <a:spAutoFit/>
          </a:bodyPr>
          <a:lstStyle/>
          <a:p>
            <a:pPr algn="ctr"/>
            <a:r>
              <a:rPr lang="en-US" sz="5000" b="1" dirty="0">
                <a:solidFill>
                  <a:srgbClr val="C00000"/>
                </a:solidFill>
              </a:rPr>
              <a:t>2</a:t>
            </a:r>
          </a:p>
        </p:txBody>
      </p:sp>
      <p:sp>
        <p:nvSpPr>
          <p:cNvPr id="13" name="Slide Number Placeholder 3">
            <a:extLst>
              <a:ext uri="{FF2B5EF4-FFF2-40B4-BE49-F238E27FC236}">
                <a16:creationId xmlns:a16="http://schemas.microsoft.com/office/drawing/2014/main" id="{E64799CB-9305-A942-B96C-A9846E081AF2}"/>
              </a:ext>
            </a:extLst>
          </p:cNvPr>
          <p:cNvSpPr>
            <a:spLocks noGrp="1"/>
          </p:cNvSpPr>
          <p:nvPr>
            <p:ph type="sldNum" sz="quarter" idx="12"/>
          </p:nvPr>
        </p:nvSpPr>
        <p:spPr>
          <a:xfrm>
            <a:off x="9320626" y="6480313"/>
            <a:ext cx="2743200" cy="274302"/>
          </a:xfrm>
        </p:spPr>
        <p:txBody>
          <a:bodyPr/>
          <a:lstStyle/>
          <a:p>
            <a:fld id="{5D6FF71F-CF6A-4C46-8F9B-61D49EEA70E3}" type="slidenum">
              <a:rPr lang="en-US" smtClean="0"/>
              <a:t>5</a:t>
            </a:fld>
            <a:endParaRPr lang="en-US" dirty="0"/>
          </a:p>
        </p:txBody>
      </p:sp>
      <p:sp>
        <p:nvSpPr>
          <p:cNvPr id="16" name="TextBox 15">
            <a:extLst>
              <a:ext uri="{FF2B5EF4-FFF2-40B4-BE49-F238E27FC236}">
                <a16:creationId xmlns:a16="http://schemas.microsoft.com/office/drawing/2014/main" id="{FD16BF55-FA58-DD43-B804-B9FB97216C73}"/>
              </a:ext>
            </a:extLst>
          </p:cNvPr>
          <p:cNvSpPr txBox="1"/>
          <p:nvPr/>
        </p:nvSpPr>
        <p:spPr>
          <a:xfrm>
            <a:off x="773059" y="55633"/>
            <a:ext cx="10655274" cy="584775"/>
          </a:xfrm>
          <a:prstGeom prst="rect">
            <a:avLst/>
          </a:prstGeom>
          <a:noFill/>
        </p:spPr>
        <p:txBody>
          <a:bodyPr wrap="square">
            <a:spAutoFit/>
          </a:bodyPr>
          <a:lstStyle/>
          <a:p>
            <a:pPr algn="l"/>
            <a:r>
              <a:rPr lang="en-US" sz="3200" b="1" i="0" dirty="0">
                <a:solidFill>
                  <a:srgbClr val="232F3E"/>
                </a:solidFill>
                <a:effectLst/>
                <a:latin typeface="Calibri" panose="020F0502020204030204" pitchFamily="34" charset="0"/>
                <a:cs typeface="Calibri" panose="020F0502020204030204" pitchFamily="34" charset="0"/>
              </a:rPr>
              <a:t>Available AWS Certifications</a:t>
            </a:r>
          </a:p>
        </p:txBody>
      </p:sp>
      <p:sp>
        <p:nvSpPr>
          <p:cNvPr id="15" name="Rounded Rectangle 14">
            <a:extLst>
              <a:ext uri="{FF2B5EF4-FFF2-40B4-BE49-F238E27FC236}">
                <a16:creationId xmlns:a16="http://schemas.microsoft.com/office/drawing/2014/main" id="{F8D191CF-4A09-2048-BAB4-36CF17E9B546}"/>
              </a:ext>
            </a:extLst>
          </p:cNvPr>
          <p:cNvSpPr/>
          <p:nvPr/>
        </p:nvSpPr>
        <p:spPr>
          <a:xfrm>
            <a:off x="655983" y="686708"/>
            <a:ext cx="4271617" cy="1848898"/>
          </a:xfrm>
          <a:prstGeom prst="roundRect">
            <a:avLst>
              <a:gd name="adj" fmla="val 487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416FBA-E5A1-8544-8DEB-B165BF809A26}"/>
              </a:ext>
            </a:extLst>
          </p:cNvPr>
          <p:cNvSpPr txBox="1"/>
          <p:nvPr/>
        </p:nvSpPr>
        <p:spPr>
          <a:xfrm>
            <a:off x="-39756" y="1176856"/>
            <a:ext cx="695739" cy="861774"/>
          </a:xfrm>
          <a:prstGeom prst="rect">
            <a:avLst/>
          </a:prstGeom>
          <a:noFill/>
        </p:spPr>
        <p:txBody>
          <a:bodyPr wrap="square" rtlCol="0">
            <a:spAutoFit/>
          </a:bodyPr>
          <a:lstStyle/>
          <a:p>
            <a:pPr algn="ctr"/>
            <a:r>
              <a:rPr lang="en-US" sz="5000" b="1" dirty="0">
                <a:solidFill>
                  <a:srgbClr val="C00000"/>
                </a:solidFill>
              </a:rPr>
              <a:t>3</a:t>
            </a:r>
          </a:p>
        </p:txBody>
      </p:sp>
      <p:sp>
        <p:nvSpPr>
          <p:cNvPr id="18" name="TextBox 17">
            <a:extLst>
              <a:ext uri="{FF2B5EF4-FFF2-40B4-BE49-F238E27FC236}">
                <a16:creationId xmlns:a16="http://schemas.microsoft.com/office/drawing/2014/main" id="{ABDD8184-6929-1547-A592-07B99D961036}"/>
              </a:ext>
            </a:extLst>
          </p:cNvPr>
          <p:cNvSpPr txBox="1"/>
          <p:nvPr/>
        </p:nvSpPr>
        <p:spPr>
          <a:xfrm>
            <a:off x="2200304" y="1957870"/>
            <a:ext cx="958083" cy="646331"/>
          </a:xfrm>
          <a:prstGeom prst="rect">
            <a:avLst/>
          </a:prstGeom>
          <a:noFill/>
        </p:spPr>
        <p:txBody>
          <a:bodyPr wrap="none" rtlCol="0">
            <a:spAutoFit/>
          </a:bodyPr>
          <a:lstStyle/>
          <a:p>
            <a:r>
              <a:rPr lang="en-US" sz="3600" b="1" dirty="0">
                <a:solidFill>
                  <a:srgbClr val="C00000"/>
                </a:solidFill>
              </a:rPr>
              <a:t>SAP</a:t>
            </a:r>
          </a:p>
        </p:txBody>
      </p:sp>
    </p:spTree>
    <p:extLst>
      <p:ext uri="{BB962C8B-B14F-4D97-AF65-F5344CB8AC3E}">
        <p14:creationId xmlns:p14="http://schemas.microsoft.com/office/powerpoint/2010/main" val="2782501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BECCEF1-C18B-D246-1B71-4B9A4075A992}"/>
              </a:ext>
            </a:extLst>
          </p:cNvPr>
          <p:cNvPicPr>
            <a:picLocks noChangeAspect="1"/>
          </p:cNvPicPr>
          <p:nvPr/>
        </p:nvPicPr>
        <p:blipFill>
          <a:blip r:embed="rId3"/>
          <a:stretch>
            <a:fillRect/>
          </a:stretch>
        </p:blipFill>
        <p:spPr>
          <a:xfrm>
            <a:off x="624319" y="863831"/>
            <a:ext cx="10535478" cy="5715704"/>
          </a:xfrm>
          <a:prstGeom prst="rect">
            <a:avLst/>
          </a:prstGeom>
        </p:spPr>
      </p:pic>
      <p:pic>
        <p:nvPicPr>
          <p:cNvPr id="18" name="Picture 17">
            <a:extLst>
              <a:ext uri="{FF2B5EF4-FFF2-40B4-BE49-F238E27FC236}">
                <a16:creationId xmlns:a16="http://schemas.microsoft.com/office/drawing/2014/main" id="{930C6A75-BFBE-4443-59EC-90B0FA474AC9}"/>
              </a:ext>
            </a:extLst>
          </p:cNvPr>
          <p:cNvPicPr>
            <a:picLocks noChangeAspect="1"/>
          </p:cNvPicPr>
          <p:nvPr/>
        </p:nvPicPr>
        <p:blipFill>
          <a:blip r:embed="rId4"/>
          <a:stretch>
            <a:fillRect/>
          </a:stretch>
        </p:blipFill>
        <p:spPr>
          <a:xfrm>
            <a:off x="2468886" y="1243711"/>
            <a:ext cx="7975505" cy="4370577"/>
          </a:xfrm>
          <a:prstGeom prst="rect">
            <a:avLst/>
          </a:prstGeom>
        </p:spPr>
      </p:pic>
      <p:sp>
        <p:nvSpPr>
          <p:cNvPr id="19" name="Rounded Rectangle 18">
            <a:extLst>
              <a:ext uri="{FF2B5EF4-FFF2-40B4-BE49-F238E27FC236}">
                <a16:creationId xmlns:a16="http://schemas.microsoft.com/office/drawing/2014/main" id="{7B691E6C-80E1-5C5B-3990-E0D85C27D90C}"/>
              </a:ext>
            </a:extLst>
          </p:cNvPr>
          <p:cNvSpPr/>
          <p:nvPr/>
        </p:nvSpPr>
        <p:spPr>
          <a:xfrm>
            <a:off x="4622800" y="3251752"/>
            <a:ext cx="3606800" cy="923329"/>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4A80EF-E346-EF70-8F65-308E67560E99}"/>
              </a:ext>
            </a:extLst>
          </p:cNvPr>
          <p:cNvSpPr/>
          <p:nvPr/>
        </p:nvSpPr>
        <p:spPr>
          <a:xfrm>
            <a:off x="4165600" y="305483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6</a:t>
            </a:r>
          </a:p>
        </p:txBody>
      </p:sp>
      <p:sp>
        <p:nvSpPr>
          <p:cNvPr id="7" name="TextBox 6">
            <a:extLst>
              <a:ext uri="{FF2B5EF4-FFF2-40B4-BE49-F238E27FC236}">
                <a16:creationId xmlns:a16="http://schemas.microsoft.com/office/drawing/2014/main" id="{300C5FBE-AC81-5F05-41FA-D6E9C77FA541}"/>
              </a:ext>
            </a:extLst>
          </p:cNvPr>
          <p:cNvSpPr txBox="1"/>
          <p:nvPr/>
        </p:nvSpPr>
        <p:spPr>
          <a:xfrm>
            <a:off x="1013790" y="4741845"/>
            <a:ext cx="10389361"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pPr algn="l"/>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(bucket-name) --region us-east-1</a:t>
            </a:r>
          </a:p>
        </p:txBody>
      </p:sp>
      <p:sp>
        <p:nvSpPr>
          <p:cNvPr id="14" name="TextBox 13">
            <a:extLst>
              <a:ext uri="{FF2B5EF4-FFF2-40B4-BE49-F238E27FC236}">
                <a16:creationId xmlns:a16="http://schemas.microsoft.com/office/drawing/2014/main" id="{0417113B-1848-674C-F819-99594F1A5E85}"/>
              </a:ext>
            </a:extLst>
          </p:cNvPr>
          <p:cNvSpPr txBox="1"/>
          <p:nvPr/>
        </p:nvSpPr>
        <p:spPr>
          <a:xfrm>
            <a:off x="1013790" y="5681649"/>
            <a:ext cx="10389361"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a:t>
            </a:r>
            <a:r>
              <a:rPr lang="en-US" dirty="0">
                <a:solidFill>
                  <a:srgbClr val="C00000"/>
                </a:solidFill>
                <a:latin typeface="Courier" pitchFamily="2" charset="0"/>
              </a:rPr>
              <a:t>mydaylabbucket20220506 </a:t>
            </a:r>
            <a:r>
              <a:rPr lang="en-US" b="0" i="0" dirty="0">
                <a:solidFill>
                  <a:srgbClr val="C00000"/>
                </a:solidFill>
                <a:effectLst/>
                <a:latin typeface="Courier" pitchFamily="2" charset="0"/>
              </a:rPr>
              <a:t>--region us-east-1</a:t>
            </a:r>
          </a:p>
        </p:txBody>
      </p:sp>
      <p:sp>
        <p:nvSpPr>
          <p:cNvPr id="15" name="Oval 14">
            <a:extLst>
              <a:ext uri="{FF2B5EF4-FFF2-40B4-BE49-F238E27FC236}">
                <a16:creationId xmlns:a16="http://schemas.microsoft.com/office/drawing/2014/main" id="{71349973-9ACA-9349-E154-8F44FC48EE03}"/>
              </a:ext>
            </a:extLst>
          </p:cNvPr>
          <p:cNvSpPr/>
          <p:nvPr/>
        </p:nvSpPr>
        <p:spPr>
          <a:xfrm>
            <a:off x="6635511" y="426607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21" name="Rounded Rectangle 20">
            <a:extLst>
              <a:ext uri="{FF2B5EF4-FFF2-40B4-BE49-F238E27FC236}">
                <a16:creationId xmlns:a16="http://schemas.microsoft.com/office/drawing/2014/main" id="{AEA5C419-9918-AD1A-BB81-1127D7DFE683}"/>
              </a:ext>
            </a:extLst>
          </p:cNvPr>
          <p:cNvSpPr/>
          <p:nvPr/>
        </p:nvSpPr>
        <p:spPr>
          <a:xfrm>
            <a:off x="7092711" y="4340379"/>
            <a:ext cx="578089" cy="308584"/>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119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6471F3AD-A9B1-1234-FA6C-3C26976F973D}"/>
              </a:ext>
            </a:extLst>
          </p:cNvPr>
          <p:cNvPicPr>
            <a:picLocks noChangeAspect="1"/>
          </p:cNvPicPr>
          <p:nvPr/>
        </p:nvPicPr>
        <p:blipFill>
          <a:blip r:embed="rId3"/>
          <a:stretch>
            <a:fillRect/>
          </a:stretch>
        </p:blipFill>
        <p:spPr>
          <a:xfrm>
            <a:off x="798012" y="868211"/>
            <a:ext cx="10595974" cy="5750663"/>
          </a:xfrm>
          <a:prstGeom prst="rect">
            <a:avLst/>
          </a:prstGeom>
        </p:spPr>
      </p:pic>
      <p:sp>
        <p:nvSpPr>
          <p:cNvPr id="8" name="TextBox 7">
            <a:extLst>
              <a:ext uri="{FF2B5EF4-FFF2-40B4-BE49-F238E27FC236}">
                <a16:creationId xmlns:a16="http://schemas.microsoft.com/office/drawing/2014/main" id="{EA4E3E34-042A-8107-D2F2-11C7A7E86BA6}"/>
              </a:ext>
            </a:extLst>
          </p:cNvPr>
          <p:cNvSpPr txBox="1"/>
          <p:nvPr/>
        </p:nvSpPr>
        <p:spPr>
          <a:xfrm>
            <a:off x="901318" y="2505670"/>
            <a:ext cx="10389361"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pPr algn="l"/>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(bucket-name) --region us-east-1</a:t>
            </a:r>
          </a:p>
        </p:txBody>
      </p:sp>
      <p:sp>
        <p:nvSpPr>
          <p:cNvPr id="9" name="TextBox 8">
            <a:extLst>
              <a:ext uri="{FF2B5EF4-FFF2-40B4-BE49-F238E27FC236}">
                <a16:creationId xmlns:a16="http://schemas.microsoft.com/office/drawing/2014/main" id="{17C270F4-ECD7-4570-B830-87C33FF11C04}"/>
              </a:ext>
            </a:extLst>
          </p:cNvPr>
          <p:cNvSpPr txBox="1"/>
          <p:nvPr/>
        </p:nvSpPr>
        <p:spPr>
          <a:xfrm>
            <a:off x="901317" y="3779445"/>
            <a:ext cx="10389361"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a:t>
            </a:r>
            <a:r>
              <a:rPr lang="en-US" dirty="0">
                <a:solidFill>
                  <a:srgbClr val="C00000"/>
                </a:solidFill>
                <a:latin typeface="Courier" pitchFamily="2" charset="0"/>
              </a:rPr>
              <a:t>mydaylabbucket20220506 </a:t>
            </a:r>
            <a:r>
              <a:rPr lang="en-US" b="0" i="0" dirty="0">
                <a:solidFill>
                  <a:srgbClr val="C00000"/>
                </a:solidFill>
                <a:effectLst/>
                <a:latin typeface="Courier" pitchFamily="2" charset="0"/>
              </a:rPr>
              <a:t>--region us-east-1</a:t>
            </a:r>
          </a:p>
        </p:txBody>
      </p:sp>
    </p:spTree>
    <p:extLst>
      <p:ext uri="{BB962C8B-B14F-4D97-AF65-F5344CB8AC3E}">
        <p14:creationId xmlns:p14="http://schemas.microsoft.com/office/powerpoint/2010/main" val="1136157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50A0AAC-53A6-88C4-90BD-DF8225961032}"/>
              </a:ext>
            </a:extLst>
          </p:cNvPr>
          <p:cNvPicPr>
            <a:picLocks noChangeAspect="1"/>
          </p:cNvPicPr>
          <p:nvPr/>
        </p:nvPicPr>
        <p:blipFill>
          <a:blip r:embed="rId3"/>
          <a:stretch>
            <a:fillRect/>
          </a:stretch>
        </p:blipFill>
        <p:spPr>
          <a:xfrm>
            <a:off x="525289" y="868211"/>
            <a:ext cx="10541646" cy="5706943"/>
          </a:xfrm>
          <a:prstGeom prst="rect">
            <a:avLst/>
          </a:prstGeom>
        </p:spPr>
      </p:pic>
      <p:sp>
        <p:nvSpPr>
          <p:cNvPr id="7" name="TextBox 6">
            <a:extLst>
              <a:ext uri="{FF2B5EF4-FFF2-40B4-BE49-F238E27FC236}">
                <a16:creationId xmlns:a16="http://schemas.microsoft.com/office/drawing/2014/main" id="{47E9E3BA-8054-E854-5622-DEA533D6C3AA}"/>
              </a:ext>
            </a:extLst>
          </p:cNvPr>
          <p:cNvSpPr txBox="1"/>
          <p:nvPr/>
        </p:nvSpPr>
        <p:spPr>
          <a:xfrm>
            <a:off x="671434" y="4820828"/>
            <a:ext cx="9900840" cy="1754326"/>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7. Run the updated code in the </a:t>
            </a:r>
            <a:r>
              <a:rPr lang="en-US" b="0" i="0" dirty="0" err="1">
                <a:solidFill>
                  <a:srgbClr val="333333"/>
                </a:solidFill>
                <a:effectLst/>
                <a:latin typeface="Open Sans" panose="020B0606030504020204" pitchFamily="34" charset="0"/>
              </a:rPr>
              <a:t>CloudShell</a:t>
            </a:r>
            <a:r>
              <a:rPr lang="en-US" b="0" i="0" dirty="0">
                <a:solidFill>
                  <a:srgbClr val="333333"/>
                </a:solidFill>
                <a:effectLst/>
                <a:latin typeface="Open Sans" panose="020B0606030504020204" pitchFamily="34" charset="0"/>
              </a:rPr>
              <a:t> terminal.</a:t>
            </a:r>
          </a:p>
          <a:p>
            <a:pPr algn="l"/>
            <a:r>
              <a:rPr lang="en-US" b="0" i="0" dirty="0">
                <a:solidFill>
                  <a:srgbClr val="333333"/>
                </a:solidFill>
                <a:effectLst/>
                <a:latin typeface="Open Sans" panose="020B0606030504020204" pitchFamily="34" charset="0"/>
              </a:rPr>
              <a:t>If a pop-up window appears, choose </a:t>
            </a:r>
            <a:r>
              <a:rPr lang="en-US" b="1" i="0" dirty="0">
                <a:solidFill>
                  <a:srgbClr val="333333"/>
                </a:solidFill>
                <a:effectLst/>
                <a:latin typeface="Open Sans" panose="020B0606030504020204" pitchFamily="34" charset="0"/>
              </a:rPr>
              <a:t>Paste</a:t>
            </a:r>
            <a:r>
              <a:rPr lang="en-US" b="0" i="0" dirty="0">
                <a:solidFill>
                  <a:srgbClr val="333333"/>
                </a:solidFill>
                <a:effectLst/>
                <a:latin typeface="Open Sans" panose="020B0606030504020204" pitchFamily="34" charset="0"/>
              </a:rPr>
              <a:t>.</a:t>
            </a:r>
          </a:p>
          <a:p>
            <a:pPr algn="l"/>
            <a:r>
              <a:rPr lang="en-US" b="0" i="0" dirty="0">
                <a:solidFill>
                  <a:srgbClr val="333333"/>
                </a:solidFill>
                <a:effectLst/>
                <a:latin typeface="Open Sans" panose="020B0606030504020204" pitchFamily="34" charset="0"/>
              </a:rPr>
              <a:t>The output should look similar to the following:</a:t>
            </a:r>
          </a:p>
          <a:p>
            <a:pPr algn="l"/>
            <a:r>
              <a:rPr lang="en-US" b="0" i="0" dirty="0">
                <a:solidFill>
                  <a:srgbClr val="333333"/>
                </a:solidFill>
                <a:effectLst/>
                <a:latin typeface="Open Sans" panose="020B0606030504020204" pitchFamily="34" charset="0"/>
              </a:rPr>
              <a:t>{</a:t>
            </a:r>
          </a:p>
          <a:p>
            <a:pPr algn="l"/>
            <a:r>
              <a:rPr lang="en-US" b="0" i="0" dirty="0">
                <a:solidFill>
                  <a:srgbClr val="333333"/>
                </a:solidFill>
                <a:effectLst/>
                <a:latin typeface="Open Sans" panose="020B0606030504020204" pitchFamily="34" charset="0"/>
              </a:rPr>
              <a:t>  "Location": "/mylabbucket12345”</a:t>
            </a:r>
          </a:p>
          <a:p>
            <a:pPr algn="l"/>
            <a:r>
              <a:rPr lang="en-US" b="0" i="0" dirty="0">
                <a:solidFill>
                  <a:srgbClr val="333333"/>
                </a:solidFill>
                <a:effectLst/>
                <a:latin typeface="Open Sans" panose="020B0606030504020204" pitchFamily="34" charset="0"/>
              </a:rPr>
              <a:t>}</a:t>
            </a:r>
          </a:p>
        </p:txBody>
      </p:sp>
      <p:sp>
        <p:nvSpPr>
          <p:cNvPr id="9" name="TextBox 8">
            <a:extLst>
              <a:ext uri="{FF2B5EF4-FFF2-40B4-BE49-F238E27FC236}">
                <a16:creationId xmlns:a16="http://schemas.microsoft.com/office/drawing/2014/main" id="{96158D42-8087-97B2-B9C2-9A5873B779BB}"/>
              </a:ext>
            </a:extLst>
          </p:cNvPr>
          <p:cNvSpPr txBox="1"/>
          <p:nvPr/>
        </p:nvSpPr>
        <p:spPr>
          <a:xfrm>
            <a:off x="7488691" y="1273010"/>
            <a:ext cx="4383761" cy="1569660"/>
          </a:xfrm>
          <a:prstGeom prst="rect">
            <a:avLst/>
          </a:prstGeom>
          <a:solidFill>
            <a:schemeClr val="accent4">
              <a:lumMod val="20000"/>
              <a:lumOff val="80000"/>
            </a:schemeClr>
          </a:solidFill>
        </p:spPr>
        <p:txBody>
          <a:bodyPr wrap="square">
            <a:spAutoFit/>
          </a:bodyPr>
          <a:lstStyle/>
          <a:p>
            <a:r>
              <a:rPr lang="en-US" sz="2400" dirty="0">
                <a:solidFill>
                  <a:srgbClr val="C00000"/>
                </a:solidFill>
                <a:latin typeface="Courier" pitchFamily="2" charset="0"/>
              </a:rPr>
              <a:t>(bucket-name) </a:t>
            </a:r>
          </a:p>
          <a:p>
            <a:r>
              <a:rPr lang="en-US" sz="2400" b="1" dirty="0">
                <a:solidFill>
                  <a:srgbClr val="333333"/>
                </a:solidFill>
                <a:latin typeface="Courier" pitchFamily="2" charset="0"/>
              </a:rPr>
              <a:t>m</a:t>
            </a:r>
            <a:r>
              <a:rPr lang="en-US" sz="2400" b="1" i="0" dirty="0">
                <a:solidFill>
                  <a:srgbClr val="333333"/>
                </a:solidFill>
                <a:effectLst/>
                <a:latin typeface="Courier" pitchFamily="2" charset="0"/>
              </a:rPr>
              <a:t>ylabbucket12345</a:t>
            </a:r>
          </a:p>
          <a:p>
            <a:r>
              <a:rPr lang="en-US" sz="2400" b="1" i="0" dirty="0">
                <a:solidFill>
                  <a:srgbClr val="333333"/>
                </a:solidFill>
                <a:effectLst/>
                <a:latin typeface="Courier" pitchFamily="2" charset="0"/>
              </a:rPr>
              <a:t>mydaylabbucket20220506</a:t>
            </a:r>
          </a:p>
          <a:p>
            <a:r>
              <a:rPr lang="en-US" sz="2400" b="1" dirty="0">
                <a:latin typeface="Courier" pitchFamily="2" charset="0"/>
              </a:rPr>
              <a:t>yourbucket20220506</a:t>
            </a:r>
          </a:p>
        </p:txBody>
      </p:sp>
      <p:sp>
        <p:nvSpPr>
          <p:cNvPr id="12" name="TextBox 11">
            <a:extLst>
              <a:ext uri="{FF2B5EF4-FFF2-40B4-BE49-F238E27FC236}">
                <a16:creationId xmlns:a16="http://schemas.microsoft.com/office/drawing/2014/main" id="{9F523942-BFD0-B4B9-A524-5A1D0276093F}"/>
              </a:ext>
            </a:extLst>
          </p:cNvPr>
          <p:cNvSpPr txBox="1"/>
          <p:nvPr/>
        </p:nvSpPr>
        <p:spPr>
          <a:xfrm>
            <a:off x="677327" y="3890664"/>
            <a:ext cx="10429988" cy="646331"/>
          </a:xfrm>
          <a:prstGeom prst="rect">
            <a:avLst/>
          </a:prstGeom>
          <a:solidFill>
            <a:schemeClr val="accent4">
              <a:lumMod val="20000"/>
              <a:lumOff val="80000"/>
            </a:schemeClr>
          </a:solidFill>
        </p:spPr>
        <p:txBody>
          <a:bodyPr wrap="square">
            <a:spAutoFit/>
          </a:bodyPr>
          <a:lstStyle/>
          <a:p>
            <a:r>
              <a:rPr lang="en-US" b="0" i="0" dirty="0">
                <a:solidFill>
                  <a:srgbClr val="333333"/>
                </a:solidFill>
                <a:effectLst/>
                <a:latin typeface="Open Sans" panose="020B0606030504020204" pitchFamily="34" charset="0"/>
              </a:rPr>
              <a:t>6. In the code that you copied, replace </a:t>
            </a:r>
            <a:r>
              <a:rPr lang="en-US" b="1" i="0" dirty="0">
                <a:solidFill>
                  <a:srgbClr val="333333"/>
                </a:solidFill>
                <a:effectLst/>
                <a:latin typeface="Open Sans" panose="020B0606030504020204" pitchFamily="34" charset="0"/>
              </a:rPr>
              <a:t>(bucket-name)</a:t>
            </a:r>
            <a:r>
              <a:rPr lang="en-US" b="0" i="0" dirty="0">
                <a:solidFill>
                  <a:srgbClr val="333333"/>
                </a:solidFill>
                <a:effectLst/>
                <a:latin typeface="Open Sans" panose="020B0606030504020204" pitchFamily="34" charset="0"/>
              </a:rPr>
              <a:t> with a unique Domain Name System (DNS)-compliant name for your new bucket.</a:t>
            </a:r>
            <a:endParaRPr lang="en-US" dirty="0"/>
          </a:p>
        </p:txBody>
      </p:sp>
      <p:sp>
        <p:nvSpPr>
          <p:cNvPr id="13" name="TextBox 12">
            <a:extLst>
              <a:ext uri="{FF2B5EF4-FFF2-40B4-BE49-F238E27FC236}">
                <a16:creationId xmlns:a16="http://schemas.microsoft.com/office/drawing/2014/main" id="{746662CA-F3E3-A44A-1C3A-61B7FE79DF9B}"/>
              </a:ext>
            </a:extLst>
          </p:cNvPr>
          <p:cNvSpPr txBox="1"/>
          <p:nvPr/>
        </p:nvSpPr>
        <p:spPr>
          <a:xfrm>
            <a:off x="677574" y="2935003"/>
            <a:ext cx="10389361"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5. Copy and paste the following code into a text editor:</a:t>
            </a:r>
          </a:p>
          <a:p>
            <a:pPr algn="l"/>
            <a:r>
              <a:rPr lang="en-US" b="0" i="0" dirty="0">
                <a:solidFill>
                  <a:srgbClr val="C00000"/>
                </a:solidFill>
                <a:effectLst/>
                <a:latin typeface="Courier" pitchFamily="2" charset="0"/>
              </a:rPr>
              <a:t>cd ~</a:t>
            </a:r>
          </a:p>
          <a:p>
            <a:r>
              <a:rPr lang="en-US" b="0" i="0" dirty="0" err="1">
                <a:solidFill>
                  <a:srgbClr val="C00000"/>
                </a:solidFill>
                <a:effectLst/>
                <a:latin typeface="Courier" pitchFamily="2" charset="0"/>
              </a:rPr>
              <a:t>aws</a:t>
            </a:r>
            <a:r>
              <a:rPr lang="en-US" b="0" i="0" dirty="0">
                <a:solidFill>
                  <a:srgbClr val="C00000"/>
                </a:solidFill>
                <a:effectLst/>
                <a:latin typeface="Courier" pitchFamily="2" charset="0"/>
              </a:rPr>
              <a:t> s3api create-bucket --bucket </a:t>
            </a:r>
            <a:r>
              <a:rPr lang="en-US" dirty="0">
                <a:solidFill>
                  <a:srgbClr val="C00000"/>
                </a:solidFill>
                <a:latin typeface="Courier" pitchFamily="2" charset="0"/>
              </a:rPr>
              <a:t>mydaylabbucket20220506 </a:t>
            </a:r>
            <a:r>
              <a:rPr lang="en-US" b="0" i="0" dirty="0">
                <a:solidFill>
                  <a:srgbClr val="C00000"/>
                </a:solidFill>
                <a:effectLst/>
                <a:latin typeface="Courier" pitchFamily="2" charset="0"/>
              </a:rPr>
              <a:t>--region us-east-1</a:t>
            </a:r>
          </a:p>
        </p:txBody>
      </p:sp>
      <p:sp>
        <p:nvSpPr>
          <p:cNvPr id="14" name="Oval 13">
            <a:extLst>
              <a:ext uri="{FF2B5EF4-FFF2-40B4-BE49-F238E27FC236}">
                <a16:creationId xmlns:a16="http://schemas.microsoft.com/office/drawing/2014/main" id="{945D333B-A859-0CEA-8EA7-F94313740B23}"/>
              </a:ext>
            </a:extLst>
          </p:cNvPr>
          <p:cNvSpPr/>
          <p:nvPr/>
        </p:nvSpPr>
        <p:spPr>
          <a:xfrm>
            <a:off x="6991111" y="127930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6</a:t>
            </a:r>
          </a:p>
        </p:txBody>
      </p:sp>
      <p:sp>
        <p:nvSpPr>
          <p:cNvPr id="11" name="Oval 10">
            <a:extLst>
              <a:ext uri="{FF2B5EF4-FFF2-40B4-BE49-F238E27FC236}">
                <a16:creationId xmlns:a16="http://schemas.microsoft.com/office/drawing/2014/main" id="{BD832B39-81B6-BF0E-1090-F5483BD9E5B3}"/>
              </a:ext>
            </a:extLst>
          </p:cNvPr>
          <p:cNvSpPr/>
          <p:nvPr/>
        </p:nvSpPr>
        <p:spPr>
          <a:xfrm>
            <a:off x="68089" y="215871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Tree>
    <p:extLst>
      <p:ext uri="{BB962C8B-B14F-4D97-AF65-F5344CB8AC3E}">
        <p14:creationId xmlns:p14="http://schemas.microsoft.com/office/powerpoint/2010/main" val="4096857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C2C83A93-9795-3921-4D9C-950EC56E0148}"/>
              </a:ext>
            </a:extLst>
          </p:cNvPr>
          <p:cNvSpPr txBox="1"/>
          <p:nvPr/>
        </p:nvSpPr>
        <p:spPr>
          <a:xfrm>
            <a:off x="703470" y="936304"/>
            <a:ext cx="11222180" cy="5570756"/>
          </a:xfrm>
          <a:prstGeom prst="rect">
            <a:avLst/>
          </a:prstGeom>
          <a:solidFill>
            <a:schemeClr val="accent4">
              <a:lumMod val="20000"/>
              <a:lumOff val="80000"/>
            </a:schemeClr>
          </a:solidFill>
        </p:spPr>
        <p:txBody>
          <a:bodyPr wrap="square">
            <a:spAutoFit/>
          </a:bodyPr>
          <a:lstStyle/>
          <a:p>
            <a:pPr algn="l"/>
            <a:r>
              <a:rPr lang="en-US" sz="3200" b="1" i="0" dirty="0">
                <a:solidFill>
                  <a:srgbClr val="C00000"/>
                </a:solidFill>
                <a:effectLst/>
                <a:latin typeface="Open Sans" panose="020B0606030504020204" pitchFamily="34" charset="0"/>
              </a:rPr>
              <a:t>Task 2. Add a bucket policy</a:t>
            </a:r>
          </a:p>
          <a:p>
            <a:pPr algn="l"/>
            <a:r>
              <a:rPr lang="en-US" b="0" i="0" dirty="0">
                <a:solidFill>
                  <a:srgbClr val="333333"/>
                </a:solidFill>
                <a:effectLst/>
                <a:latin typeface="Open Sans" panose="020B0606030504020204" pitchFamily="34" charset="0"/>
              </a:rPr>
              <a:t>In this task, you will add a bucket policy through the AWS CLI to make the content publicly available.</a:t>
            </a:r>
          </a:p>
          <a:p>
            <a:pPr algn="l">
              <a:buFont typeface="+mj-lt"/>
              <a:buAutoNum type="arabicPeriod" startAt="8"/>
            </a:pPr>
            <a:r>
              <a:rPr lang="en-US" b="0" i="0" dirty="0">
                <a:solidFill>
                  <a:srgbClr val="333333"/>
                </a:solidFill>
                <a:effectLst/>
                <a:latin typeface="Open Sans" panose="020B0606030504020204" pitchFamily="34" charset="0"/>
              </a:rPr>
              <a:t>In the console, choose the </a:t>
            </a:r>
            <a:r>
              <a:rPr lang="en-US" b="1" i="0" dirty="0">
                <a:solidFill>
                  <a:srgbClr val="333333"/>
                </a:solidFill>
                <a:effectLst/>
                <a:latin typeface="Open Sans" panose="020B0606030504020204" pitchFamily="34" charset="0"/>
              </a:rPr>
              <a:t>Services</a:t>
            </a:r>
            <a:r>
              <a:rPr lang="en-US" b="0" i="0" dirty="0">
                <a:solidFill>
                  <a:srgbClr val="333333"/>
                </a:solidFill>
                <a:effectLst/>
                <a:latin typeface="Open Sans" panose="020B0606030504020204" pitchFamily="34" charset="0"/>
              </a:rPr>
              <a:t> menu, locate the </a:t>
            </a:r>
            <a:r>
              <a:rPr lang="en-US" b="1" i="0" dirty="0">
                <a:solidFill>
                  <a:srgbClr val="333333"/>
                </a:solidFill>
                <a:effectLst/>
                <a:latin typeface="Open Sans" panose="020B0606030504020204" pitchFamily="34" charset="0"/>
              </a:rPr>
              <a:t>Storage</a:t>
            </a:r>
            <a:r>
              <a:rPr lang="en-US" b="0" i="0" dirty="0">
                <a:solidFill>
                  <a:srgbClr val="333333"/>
                </a:solidFill>
                <a:effectLst/>
                <a:latin typeface="Open Sans" panose="020B0606030504020204" pitchFamily="34" charset="0"/>
              </a:rPr>
              <a:t> section, and choose </a:t>
            </a:r>
            <a:r>
              <a:rPr lang="en-US" b="1" i="0" dirty="0">
                <a:solidFill>
                  <a:srgbClr val="333333"/>
                </a:solidFill>
                <a:effectLst/>
                <a:latin typeface="Open Sans" panose="020B0606030504020204" pitchFamily="34" charset="0"/>
              </a:rPr>
              <a:t>S3</a:t>
            </a:r>
            <a:r>
              <a:rPr lang="en-US" b="0" i="0" dirty="0">
                <a:solidFill>
                  <a:srgbClr val="333333"/>
                </a:solidFill>
                <a:effectLst/>
                <a:latin typeface="Open Sans" panose="020B0606030504020204" pitchFamily="34" charset="0"/>
              </a:rPr>
              <a:t>.</a:t>
            </a:r>
          </a:p>
          <a:p>
            <a:pPr algn="l">
              <a:buFont typeface="+mj-lt"/>
              <a:buAutoNum type="arabicPeriod" startAt="8"/>
            </a:pPr>
            <a:r>
              <a:rPr lang="en-US" b="0" i="0" dirty="0">
                <a:solidFill>
                  <a:srgbClr val="333333"/>
                </a:solidFill>
                <a:effectLst/>
                <a:latin typeface="Open Sans" panose="020B0606030504020204" pitchFamily="34" charset="0"/>
              </a:rPr>
              <a:t>Choose the name of the bucket that you just created.</a:t>
            </a:r>
          </a:p>
          <a:p>
            <a:pPr algn="l">
              <a:buFont typeface="+mj-lt"/>
              <a:buAutoNum type="arabicPeriod" startAt="8"/>
            </a:pPr>
            <a:r>
              <a:rPr lang="en-US" b="0" i="0" dirty="0">
                <a:solidFill>
                  <a:srgbClr val="333333"/>
                </a:solidFill>
                <a:effectLst/>
                <a:latin typeface="Open Sans" panose="020B0606030504020204" pitchFamily="34" charset="0"/>
              </a:rPr>
              <a:t>Choose the </a:t>
            </a:r>
            <a:r>
              <a:rPr lang="en-US" b="1" i="0" dirty="0">
                <a:solidFill>
                  <a:srgbClr val="333333"/>
                </a:solidFill>
                <a:effectLst/>
                <a:latin typeface="Open Sans" panose="020B0606030504020204" pitchFamily="34" charset="0"/>
              </a:rPr>
              <a:t>Permissions</a:t>
            </a:r>
            <a:r>
              <a:rPr lang="en-US" b="0" i="0" dirty="0">
                <a:solidFill>
                  <a:srgbClr val="333333"/>
                </a:solidFill>
                <a:effectLst/>
                <a:latin typeface="Open Sans" panose="020B0606030504020204" pitchFamily="34" charset="0"/>
              </a:rPr>
              <a:t> tab.</a:t>
            </a:r>
          </a:p>
          <a:p>
            <a:pPr algn="l">
              <a:buFont typeface="+mj-lt"/>
              <a:buAutoNum type="arabicPeriod" startAt="8"/>
            </a:pPr>
            <a:r>
              <a:rPr lang="en-US" b="0" i="0" dirty="0">
                <a:solidFill>
                  <a:srgbClr val="333333"/>
                </a:solidFill>
                <a:effectLst/>
                <a:latin typeface="Open Sans" panose="020B0606030504020204" pitchFamily="34" charset="0"/>
              </a:rPr>
              <a:t>In the </a:t>
            </a:r>
            <a:r>
              <a:rPr lang="en-US" b="1" i="0" dirty="0">
                <a:solidFill>
                  <a:srgbClr val="333333"/>
                </a:solidFill>
                <a:effectLst/>
                <a:latin typeface="Open Sans" panose="020B0606030504020204" pitchFamily="34" charset="0"/>
              </a:rPr>
              <a:t>Bucket policy</a:t>
            </a:r>
            <a:r>
              <a:rPr lang="en-US" b="0" i="0" dirty="0">
                <a:solidFill>
                  <a:srgbClr val="333333"/>
                </a:solidFill>
                <a:effectLst/>
                <a:latin typeface="Open Sans" panose="020B0606030504020204" pitchFamily="34" charset="0"/>
              </a:rPr>
              <a:t> section, choose </a:t>
            </a:r>
            <a:r>
              <a:rPr lang="en-US" b="1" i="0" dirty="0">
                <a:solidFill>
                  <a:srgbClr val="333333"/>
                </a:solidFill>
                <a:effectLst/>
                <a:latin typeface="Open Sans" panose="020B0606030504020204" pitchFamily="34" charset="0"/>
              </a:rPr>
              <a:t>Edit</a:t>
            </a:r>
            <a:r>
              <a:rPr lang="en-US" b="0" i="0" dirty="0">
                <a:solidFill>
                  <a:srgbClr val="333333"/>
                </a:solidFill>
                <a:effectLst/>
                <a:latin typeface="Open Sans" panose="020B0606030504020204" pitchFamily="34" charset="0"/>
              </a:rPr>
              <a:t>.</a:t>
            </a:r>
          </a:p>
          <a:p>
            <a:pPr algn="l">
              <a:buFont typeface="+mj-lt"/>
              <a:buAutoNum type="arabicPeriod" startAt="8"/>
            </a:pPr>
            <a:r>
              <a:rPr lang="en-US" b="0" i="0" dirty="0">
                <a:solidFill>
                  <a:srgbClr val="333333"/>
                </a:solidFill>
                <a:effectLst/>
                <a:latin typeface="Open Sans" panose="020B0606030504020204" pitchFamily="34" charset="0"/>
              </a:rPr>
              <a:t>To grant public read access for your website, copy and paste the following bucket policy into the policy editor.</a:t>
            </a:r>
          </a:p>
          <a:p>
            <a:pPr algn="l">
              <a:buFont typeface="+mj-lt"/>
              <a:buAutoNum type="arabicPeriod" startAt="8"/>
            </a:pPr>
            <a:endParaRPr lang="en-US" dirty="0">
              <a:solidFill>
                <a:srgbClr val="333333"/>
              </a:solidFill>
              <a:latin typeface="Open Sans" panose="020B0606030504020204" pitchFamily="34" charset="0"/>
            </a:endParaRPr>
          </a:p>
          <a:p>
            <a:pPr algn="l">
              <a:buFont typeface="+mj-lt"/>
              <a:buAutoNum type="arabicPeriod" startAt="8"/>
            </a:pPr>
            <a:endParaRPr lang="en-US" b="0" i="0" dirty="0">
              <a:solidFill>
                <a:srgbClr val="333333"/>
              </a:solidFill>
              <a:effectLst/>
              <a:latin typeface="Open Sans" panose="020B0606030504020204" pitchFamily="34" charset="0"/>
            </a:endParaRPr>
          </a:p>
          <a:p>
            <a:pPr algn="l">
              <a:buFont typeface="+mj-lt"/>
              <a:buAutoNum type="arabicPeriod" startAt="8"/>
            </a:pPr>
            <a:endParaRPr lang="en-US" dirty="0">
              <a:solidFill>
                <a:srgbClr val="333333"/>
              </a:solidFill>
              <a:latin typeface="Open Sans" panose="020B0606030504020204" pitchFamily="34" charset="0"/>
            </a:endParaRPr>
          </a:p>
          <a:p>
            <a:pPr algn="l">
              <a:buFont typeface="+mj-lt"/>
              <a:buAutoNum type="arabicPeriod" startAt="8"/>
            </a:pPr>
            <a:endParaRPr lang="en-US" b="0" i="0" dirty="0">
              <a:solidFill>
                <a:srgbClr val="333333"/>
              </a:solidFill>
              <a:effectLst/>
              <a:latin typeface="Open Sans" panose="020B0606030504020204" pitchFamily="34" charset="0"/>
            </a:endParaRPr>
          </a:p>
          <a:p>
            <a:pPr algn="l">
              <a:buFont typeface="+mj-lt"/>
              <a:buAutoNum type="arabicPeriod" startAt="8"/>
            </a:pPr>
            <a:endParaRPr lang="en-US" dirty="0">
              <a:solidFill>
                <a:srgbClr val="333333"/>
              </a:solidFill>
              <a:latin typeface="Open Sans" panose="020B0606030504020204" pitchFamily="34" charset="0"/>
            </a:endParaRPr>
          </a:p>
          <a:p>
            <a:pPr algn="l">
              <a:buFont typeface="+mj-lt"/>
              <a:buAutoNum type="arabicPeriod" startAt="8"/>
            </a:pPr>
            <a:endParaRPr lang="en-US" b="0" i="0" dirty="0">
              <a:solidFill>
                <a:srgbClr val="333333"/>
              </a:solidFill>
              <a:effectLst/>
              <a:latin typeface="Open Sans" panose="020B0606030504020204" pitchFamily="34" charset="0"/>
            </a:endParaRPr>
          </a:p>
          <a:p>
            <a:pPr algn="l">
              <a:buFont typeface="+mj-lt"/>
              <a:buAutoNum type="arabicPeriod" startAt="8"/>
            </a:pPr>
            <a:endParaRPr lang="en-US" b="0" i="0" dirty="0">
              <a:solidFill>
                <a:srgbClr val="333333"/>
              </a:solidFill>
              <a:effectLst/>
              <a:latin typeface="Open Sans" panose="020B0606030504020204" pitchFamily="34" charset="0"/>
            </a:endParaRPr>
          </a:p>
          <a:p>
            <a:pPr algn="l">
              <a:buFont typeface="+mj-lt"/>
              <a:buAutoNum type="arabicPeriod" startAt="8"/>
            </a:pPr>
            <a:endParaRPr lang="en-US" dirty="0">
              <a:solidFill>
                <a:srgbClr val="333333"/>
              </a:solidFill>
              <a:latin typeface="Open Sans" panose="020B0606030504020204" pitchFamily="34" charset="0"/>
            </a:endParaRPr>
          </a:p>
          <a:p>
            <a:pPr algn="l">
              <a:buFont typeface="+mj-lt"/>
              <a:buAutoNum type="arabicPeriod" startAt="8"/>
            </a:pPr>
            <a:endParaRPr lang="en-US" b="0" i="0" dirty="0">
              <a:solidFill>
                <a:srgbClr val="333333"/>
              </a:solidFill>
              <a:effectLst/>
              <a:latin typeface="Open Sans" panose="020B0606030504020204" pitchFamily="34" charset="0"/>
            </a:endParaRPr>
          </a:p>
          <a:p>
            <a:pPr algn="l">
              <a:buFont typeface="+mj-lt"/>
              <a:buAutoNum type="arabicPeriod" startAt="8"/>
            </a:pPr>
            <a:r>
              <a:rPr lang="en-US" b="0" i="0" dirty="0">
                <a:solidFill>
                  <a:srgbClr val="333333"/>
                </a:solidFill>
                <a:effectLst/>
                <a:latin typeface="Open Sans" panose="020B0606030504020204" pitchFamily="34" charset="0"/>
              </a:rPr>
              <a:t>In the policy, replace </a:t>
            </a:r>
            <a:r>
              <a:rPr lang="en-US" b="1" i="0" dirty="0">
                <a:solidFill>
                  <a:srgbClr val="333333"/>
                </a:solidFill>
                <a:effectLst/>
                <a:latin typeface="Open Sans" panose="020B0606030504020204" pitchFamily="34" charset="0"/>
              </a:rPr>
              <a:t>example-bucket</a:t>
            </a:r>
            <a:r>
              <a:rPr lang="en-US" b="0" i="0" dirty="0">
                <a:solidFill>
                  <a:srgbClr val="333333"/>
                </a:solidFill>
                <a:effectLst/>
                <a:latin typeface="Open Sans" panose="020B0606030504020204" pitchFamily="34" charset="0"/>
              </a:rPr>
              <a:t> with the name of your bucket.</a:t>
            </a:r>
          </a:p>
          <a:p>
            <a:pPr algn="l">
              <a:buFont typeface="+mj-lt"/>
              <a:buAutoNum type="arabicPeriod" startAt="8"/>
            </a:pPr>
            <a:r>
              <a:rPr lang="en-US" b="0" i="0" dirty="0">
                <a:solidFill>
                  <a:srgbClr val="333333"/>
                </a:solidFill>
                <a:effectLst/>
                <a:latin typeface="Open Sans" panose="020B0606030504020204" pitchFamily="34" charset="0"/>
              </a:rPr>
              <a:t>At the bottom of the page, choose </a:t>
            </a:r>
            <a:r>
              <a:rPr lang="en-US" b="1" i="0" dirty="0">
                <a:solidFill>
                  <a:srgbClr val="333333"/>
                </a:solidFill>
                <a:effectLst/>
                <a:latin typeface="Open Sans" panose="020B0606030504020204" pitchFamily="34" charset="0"/>
              </a:rPr>
              <a:t>Save changes</a:t>
            </a:r>
            <a:r>
              <a:rPr lang="en-US" b="0" i="0" dirty="0">
                <a:solidFill>
                  <a:srgbClr val="333333"/>
                </a:solidFill>
                <a:effectLst/>
                <a:latin typeface="Open Sans" panose="020B0606030504020204" pitchFamily="34" charset="0"/>
              </a:rPr>
              <a:t>.</a:t>
            </a:r>
          </a:p>
        </p:txBody>
      </p:sp>
      <p:sp>
        <p:nvSpPr>
          <p:cNvPr id="10" name="TextBox 9">
            <a:extLst>
              <a:ext uri="{FF2B5EF4-FFF2-40B4-BE49-F238E27FC236}">
                <a16:creationId xmlns:a16="http://schemas.microsoft.com/office/drawing/2014/main" id="{C6D9CD23-5271-1609-F6CA-03773E1AE32D}"/>
              </a:ext>
            </a:extLst>
          </p:cNvPr>
          <p:cNvSpPr txBox="1"/>
          <p:nvPr/>
        </p:nvSpPr>
        <p:spPr>
          <a:xfrm>
            <a:off x="2716945" y="3276600"/>
            <a:ext cx="5149675" cy="2554545"/>
          </a:xfrm>
          <a:prstGeom prst="rect">
            <a:avLst/>
          </a:prstGeom>
          <a:solidFill>
            <a:schemeClr val="accent3">
              <a:lumMod val="20000"/>
              <a:lumOff val="80000"/>
            </a:schemeClr>
          </a:solidFill>
        </p:spPr>
        <p:txBody>
          <a:bodyPr wrap="square">
            <a:spAutoFit/>
          </a:bodyPr>
          <a:lstStyle/>
          <a:p>
            <a:r>
              <a:rPr lang="en-US" sz="1000" dirty="0"/>
              <a:t>{</a:t>
            </a:r>
          </a:p>
          <a:p>
            <a:r>
              <a:rPr lang="en-US" sz="1000" dirty="0"/>
              <a:t>   "Version":"2012-10-17",</a:t>
            </a:r>
          </a:p>
          <a:p>
            <a:r>
              <a:rPr lang="en-US" sz="1000" dirty="0"/>
              <a:t>   "Statement":[</a:t>
            </a:r>
          </a:p>
          <a:p>
            <a:r>
              <a:rPr lang="en-US" sz="1000" dirty="0"/>
              <a:t>      {</a:t>
            </a:r>
          </a:p>
          <a:p>
            <a:r>
              <a:rPr lang="en-US" sz="1000" dirty="0"/>
              <a:t>         "Sid":"</a:t>
            </a:r>
            <a:r>
              <a:rPr lang="en-US" sz="1000" dirty="0" err="1"/>
              <a:t>PublicReadForGetBucketObjects</a:t>
            </a:r>
            <a:r>
              <a:rPr lang="en-US" sz="1000" dirty="0"/>
              <a:t>",</a:t>
            </a:r>
          </a:p>
          <a:p>
            <a:r>
              <a:rPr lang="en-US" sz="1000" dirty="0"/>
              <a:t>         "</a:t>
            </a:r>
            <a:r>
              <a:rPr lang="en-US" sz="1000" dirty="0" err="1"/>
              <a:t>Effect":"Allow</a:t>
            </a:r>
            <a:r>
              <a:rPr lang="en-US" sz="1000" dirty="0"/>
              <a:t>",</a:t>
            </a:r>
          </a:p>
          <a:p>
            <a:r>
              <a:rPr lang="en-US" sz="1000" dirty="0"/>
              <a:t>         "Principal":"*",</a:t>
            </a:r>
          </a:p>
          <a:p>
            <a:r>
              <a:rPr lang="en-US" sz="1000" dirty="0"/>
              <a:t>         "Action":[</a:t>
            </a:r>
          </a:p>
          <a:p>
            <a:r>
              <a:rPr lang="en-US" sz="1000" dirty="0"/>
              <a:t>            "s3:GetObject"</a:t>
            </a:r>
          </a:p>
          <a:p>
            <a:r>
              <a:rPr lang="en-US" sz="1000" dirty="0"/>
              <a:t>         ],</a:t>
            </a:r>
          </a:p>
          <a:p>
            <a:r>
              <a:rPr lang="en-US" sz="1000" dirty="0"/>
              <a:t>         "Resource":[</a:t>
            </a:r>
          </a:p>
          <a:p>
            <a:r>
              <a:rPr lang="en-US" sz="1000" dirty="0"/>
              <a:t>            "arn:aws:s3:::example-bucket/*"</a:t>
            </a:r>
          </a:p>
          <a:p>
            <a:r>
              <a:rPr lang="en-US" sz="1000" dirty="0"/>
              <a:t>         ]</a:t>
            </a:r>
          </a:p>
          <a:p>
            <a:r>
              <a:rPr lang="en-US" sz="1000" dirty="0"/>
              <a:t>      }</a:t>
            </a:r>
          </a:p>
          <a:p>
            <a:r>
              <a:rPr lang="en-US" sz="1000" dirty="0"/>
              <a:t>   ]</a:t>
            </a:r>
          </a:p>
          <a:p>
            <a:r>
              <a:rPr lang="en-US" sz="1000" dirty="0"/>
              <a:t>}</a:t>
            </a:r>
          </a:p>
        </p:txBody>
      </p:sp>
    </p:spTree>
    <p:extLst>
      <p:ext uri="{BB962C8B-B14F-4D97-AF65-F5344CB8AC3E}">
        <p14:creationId xmlns:p14="http://schemas.microsoft.com/office/powerpoint/2010/main" val="568221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B0876ED4-8E51-2DF4-EE92-EE1D52D4BE6C}"/>
              </a:ext>
            </a:extLst>
          </p:cNvPr>
          <p:cNvPicPr>
            <a:picLocks noChangeAspect="1"/>
          </p:cNvPicPr>
          <p:nvPr/>
        </p:nvPicPr>
        <p:blipFill>
          <a:blip r:embed="rId3"/>
          <a:stretch>
            <a:fillRect/>
          </a:stretch>
        </p:blipFill>
        <p:spPr>
          <a:xfrm>
            <a:off x="821744" y="885252"/>
            <a:ext cx="10548509" cy="5694033"/>
          </a:xfrm>
          <a:prstGeom prst="rect">
            <a:avLst/>
          </a:prstGeom>
        </p:spPr>
      </p:pic>
      <p:sp>
        <p:nvSpPr>
          <p:cNvPr id="7" name="TextBox 6">
            <a:extLst>
              <a:ext uri="{FF2B5EF4-FFF2-40B4-BE49-F238E27FC236}">
                <a16:creationId xmlns:a16="http://schemas.microsoft.com/office/drawing/2014/main" id="{CE5CD4D1-F888-19DB-1EE8-6491096002E5}"/>
              </a:ext>
            </a:extLst>
          </p:cNvPr>
          <p:cNvSpPr txBox="1"/>
          <p:nvPr/>
        </p:nvSpPr>
        <p:spPr>
          <a:xfrm>
            <a:off x="1270319" y="6181668"/>
            <a:ext cx="10099934" cy="369332"/>
          </a:xfrm>
          <a:prstGeom prst="rect">
            <a:avLst/>
          </a:prstGeom>
          <a:solidFill>
            <a:schemeClr val="accent4">
              <a:lumMod val="20000"/>
              <a:lumOff val="80000"/>
            </a:schemeClr>
          </a:solidFill>
        </p:spPr>
        <p:txBody>
          <a:bodyPr wrap="square">
            <a:spAutoFit/>
          </a:bodyPr>
          <a:lstStyle/>
          <a:p>
            <a:pPr algn="l">
              <a:buFont typeface="+mj-lt"/>
              <a:buAutoNum type="arabicPeriod" startAt="8"/>
            </a:pPr>
            <a:r>
              <a:rPr lang="en-US" b="0" i="0" dirty="0">
                <a:solidFill>
                  <a:srgbClr val="333333"/>
                </a:solidFill>
                <a:effectLst/>
                <a:latin typeface="Open Sans" panose="020B0606030504020204" pitchFamily="34" charset="0"/>
              </a:rPr>
              <a:t>In the console, choose the </a:t>
            </a:r>
            <a:r>
              <a:rPr lang="en-US" b="1" i="0" dirty="0">
                <a:solidFill>
                  <a:srgbClr val="333333"/>
                </a:solidFill>
                <a:effectLst/>
                <a:latin typeface="Open Sans" panose="020B0606030504020204" pitchFamily="34" charset="0"/>
              </a:rPr>
              <a:t>Services</a:t>
            </a:r>
            <a:r>
              <a:rPr lang="en-US" b="0" i="0" dirty="0">
                <a:solidFill>
                  <a:srgbClr val="333333"/>
                </a:solidFill>
                <a:effectLst/>
                <a:latin typeface="Open Sans" panose="020B0606030504020204" pitchFamily="34" charset="0"/>
              </a:rPr>
              <a:t> menu, locate the </a:t>
            </a:r>
            <a:r>
              <a:rPr lang="en-US" b="1" i="0" dirty="0">
                <a:solidFill>
                  <a:srgbClr val="333333"/>
                </a:solidFill>
                <a:effectLst/>
                <a:latin typeface="Open Sans" panose="020B0606030504020204" pitchFamily="34" charset="0"/>
              </a:rPr>
              <a:t>Storage</a:t>
            </a:r>
            <a:r>
              <a:rPr lang="en-US" b="0" i="0" dirty="0">
                <a:solidFill>
                  <a:srgbClr val="333333"/>
                </a:solidFill>
                <a:effectLst/>
                <a:latin typeface="Open Sans" panose="020B0606030504020204" pitchFamily="34" charset="0"/>
              </a:rPr>
              <a:t> section, and choose </a:t>
            </a:r>
            <a:r>
              <a:rPr lang="en-US" b="1" i="0" dirty="0">
                <a:solidFill>
                  <a:srgbClr val="333333"/>
                </a:solidFill>
                <a:effectLst/>
                <a:latin typeface="Open Sans" panose="020B0606030504020204" pitchFamily="34" charset="0"/>
              </a:rPr>
              <a:t>S3</a:t>
            </a:r>
            <a:r>
              <a:rPr lang="en-US" b="0" i="0" dirty="0">
                <a:solidFill>
                  <a:srgbClr val="333333"/>
                </a:solidFill>
                <a:effectLst/>
                <a:latin typeface="Open Sans" panose="020B0606030504020204" pitchFamily="34" charset="0"/>
              </a:rPr>
              <a:t>.</a:t>
            </a:r>
          </a:p>
        </p:txBody>
      </p:sp>
      <p:sp>
        <p:nvSpPr>
          <p:cNvPr id="8" name="Rounded Rectangle 7">
            <a:extLst>
              <a:ext uri="{FF2B5EF4-FFF2-40B4-BE49-F238E27FC236}">
                <a16:creationId xmlns:a16="http://schemas.microsoft.com/office/drawing/2014/main" id="{FA4454D3-CE7A-1110-DB55-18F2B79DEE5A}"/>
              </a:ext>
            </a:extLst>
          </p:cNvPr>
          <p:cNvSpPr/>
          <p:nvPr/>
        </p:nvSpPr>
        <p:spPr>
          <a:xfrm>
            <a:off x="1327484" y="868211"/>
            <a:ext cx="825499"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EDE6008-0A1C-0F2F-0E1D-A9329E77B326}"/>
              </a:ext>
            </a:extLst>
          </p:cNvPr>
          <p:cNvSpPr/>
          <p:nvPr/>
        </p:nvSpPr>
        <p:spPr>
          <a:xfrm>
            <a:off x="1098884" y="45140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8</a:t>
            </a:r>
          </a:p>
        </p:txBody>
      </p:sp>
      <p:sp>
        <p:nvSpPr>
          <p:cNvPr id="10" name="Rounded Rectangle 9">
            <a:extLst>
              <a:ext uri="{FF2B5EF4-FFF2-40B4-BE49-F238E27FC236}">
                <a16:creationId xmlns:a16="http://schemas.microsoft.com/office/drawing/2014/main" id="{DBC90A6C-4690-406F-DD40-DC6FD8AF6394}"/>
              </a:ext>
            </a:extLst>
          </p:cNvPr>
          <p:cNvSpPr/>
          <p:nvPr/>
        </p:nvSpPr>
        <p:spPr>
          <a:xfrm>
            <a:off x="1556084" y="5739835"/>
            <a:ext cx="1892300"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F3859FC-07F2-FA0E-5D94-8AD7564BE46E}"/>
              </a:ext>
            </a:extLst>
          </p:cNvPr>
          <p:cNvSpPr/>
          <p:nvPr/>
        </p:nvSpPr>
        <p:spPr>
          <a:xfrm>
            <a:off x="4140200" y="4422785"/>
            <a:ext cx="4279900" cy="46166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AC3FD5-FCA0-FC48-5EC6-99D5D7E80C4A}"/>
              </a:ext>
            </a:extLst>
          </p:cNvPr>
          <p:cNvSpPr/>
          <p:nvPr/>
        </p:nvSpPr>
        <p:spPr>
          <a:xfrm>
            <a:off x="1136984" y="544229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8</a:t>
            </a:r>
          </a:p>
        </p:txBody>
      </p:sp>
      <p:sp>
        <p:nvSpPr>
          <p:cNvPr id="13" name="Oval 12">
            <a:extLst>
              <a:ext uri="{FF2B5EF4-FFF2-40B4-BE49-F238E27FC236}">
                <a16:creationId xmlns:a16="http://schemas.microsoft.com/office/drawing/2014/main" id="{FE1E9810-DC7A-1ABB-4136-7C554E75A536}"/>
              </a:ext>
            </a:extLst>
          </p:cNvPr>
          <p:cNvSpPr/>
          <p:nvPr/>
        </p:nvSpPr>
        <p:spPr>
          <a:xfrm>
            <a:off x="3911600" y="400081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8</a:t>
            </a:r>
          </a:p>
        </p:txBody>
      </p:sp>
    </p:spTree>
    <p:extLst>
      <p:ext uri="{BB962C8B-B14F-4D97-AF65-F5344CB8AC3E}">
        <p14:creationId xmlns:p14="http://schemas.microsoft.com/office/powerpoint/2010/main" val="3352733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7DB328C2-DFA6-E4B7-3338-8C126E91E149}"/>
              </a:ext>
            </a:extLst>
          </p:cNvPr>
          <p:cNvPicPr>
            <a:picLocks noChangeAspect="1"/>
          </p:cNvPicPr>
          <p:nvPr/>
        </p:nvPicPr>
        <p:blipFill>
          <a:blip r:embed="rId3"/>
          <a:stretch>
            <a:fillRect/>
          </a:stretch>
        </p:blipFill>
        <p:spPr>
          <a:xfrm>
            <a:off x="857249" y="864611"/>
            <a:ext cx="10477500" cy="5648092"/>
          </a:xfrm>
          <a:prstGeom prst="rect">
            <a:avLst/>
          </a:prstGeom>
        </p:spPr>
      </p:pic>
      <p:sp>
        <p:nvSpPr>
          <p:cNvPr id="8" name="TextBox 7">
            <a:extLst>
              <a:ext uri="{FF2B5EF4-FFF2-40B4-BE49-F238E27FC236}">
                <a16:creationId xmlns:a16="http://schemas.microsoft.com/office/drawing/2014/main" id="{5D38C638-A20D-64EA-3848-1DD1556FAD1B}"/>
              </a:ext>
            </a:extLst>
          </p:cNvPr>
          <p:cNvSpPr txBox="1"/>
          <p:nvPr/>
        </p:nvSpPr>
        <p:spPr>
          <a:xfrm>
            <a:off x="3105396" y="4924104"/>
            <a:ext cx="8534750" cy="369332"/>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9. Choose the name of the bucket that you just created.</a:t>
            </a:r>
          </a:p>
        </p:txBody>
      </p:sp>
      <p:sp>
        <p:nvSpPr>
          <p:cNvPr id="9" name="Oval 8">
            <a:extLst>
              <a:ext uri="{FF2B5EF4-FFF2-40B4-BE49-F238E27FC236}">
                <a16:creationId xmlns:a16="http://schemas.microsoft.com/office/drawing/2014/main" id="{69EE1DEF-E4A5-C9AF-0233-82F3BCC7545F}"/>
              </a:ext>
            </a:extLst>
          </p:cNvPr>
          <p:cNvSpPr/>
          <p:nvPr/>
        </p:nvSpPr>
        <p:spPr>
          <a:xfrm>
            <a:off x="3135214" y="429124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9</a:t>
            </a:r>
          </a:p>
        </p:txBody>
      </p:sp>
      <p:sp>
        <p:nvSpPr>
          <p:cNvPr id="11" name="Rounded Rectangle 10">
            <a:extLst>
              <a:ext uri="{FF2B5EF4-FFF2-40B4-BE49-F238E27FC236}">
                <a16:creationId xmlns:a16="http://schemas.microsoft.com/office/drawing/2014/main" id="{37AD692F-F54F-4302-4EE3-8FC530DA7A30}"/>
              </a:ext>
            </a:extLst>
          </p:cNvPr>
          <p:cNvSpPr/>
          <p:nvPr/>
        </p:nvSpPr>
        <p:spPr>
          <a:xfrm>
            <a:off x="3549984" y="4501087"/>
            <a:ext cx="1987216"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537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A8107FF-1A5D-D641-595C-A3F31122D09B}"/>
              </a:ext>
            </a:extLst>
          </p:cNvPr>
          <p:cNvPicPr>
            <a:picLocks noChangeAspect="1"/>
          </p:cNvPicPr>
          <p:nvPr/>
        </p:nvPicPr>
        <p:blipFill>
          <a:blip r:embed="rId3"/>
          <a:stretch>
            <a:fillRect/>
          </a:stretch>
        </p:blipFill>
        <p:spPr>
          <a:xfrm>
            <a:off x="881268" y="897726"/>
            <a:ext cx="10429461" cy="5677428"/>
          </a:xfrm>
          <a:prstGeom prst="rect">
            <a:avLst/>
          </a:prstGeom>
        </p:spPr>
      </p:pic>
      <p:sp>
        <p:nvSpPr>
          <p:cNvPr id="7" name="TextBox 6">
            <a:extLst>
              <a:ext uri="{FF2B5EF4-FFF2-40B4-BE49-F238E27FC236}">
                <a16:creationId xmlns:a16="http://schemas.microsoft.com/office/drawing/2014/main" id="{06461335-5865-A017-5FC7-A43C62733569}"/>
              </a:ext>
            </a:extLst>
          </p:cNvPr>
          <p:cNvSpPr txBox="1"/>
          <p:nvPr/>
        </p:nvSpPr>
        <p:spPr>
          <a:xfrm>
            <a:off x="5156200" y="2744455"/>
            <a:ext cx="3716754" cy="369332"/>
          </a:xfrm>
          <a:prstGeom prst="rect">
            <a:avLst/>
          </a:prstGeom>
          <a:solidFill>
            <a:schemeClr val="accent4">
              <a:lumMod val="20000"/>
              <a:lumOff val="80000"/>
            </a:schemeClr>
          </a:solidFill>
        </p:spPr>
        <p:txBody>
          <a:bodyPr wrap="square">
            <a:spAutoFit/>
          </a:bodyPr>
          <a:lstStyle/>
          <a:p>
            <a:r>
              <a:rPr lang="en-US" dirty="0">
                <a:solidFill>
                  <a:srgbClr val="333333"/>
                </a:solidFill>
                <a:latin typeface="Open Sans" panose="020B0606030504020204" pitchFamily="34" charset="0"/>
              </a:rPr>
              <a:t>10. Choose the </a:t>
            </a:r>
            <a:r>
              <a:rPr lang="en-US" b="1" dirty="0">
                <a:solidFill>
                  <a:srgbClr val="333333"/>
                </a:solidFill>
                <a:latin typeface="Open Sans" panose="020B0606030504020204" pitchFamily="34" charset="0"/>
              </a:rPr>
              <a:t>Permissions</a:t>
            </a:r>
            <a:r>
              <a:rPr lang="en-US" dirty="0">
                <a:solidFill>
                  <a:srgbClr val="333333"/>
                </a:solidFill>
                <a:latin typeface="Open Sans" panose="020B0606030504020204" pitchFamily="34" charset="0"/>
              </a:rPr>
              <a:t> tab</a:t>
            </a:r>
            <a:endParaRPr lang="en-US" b="0" i="0" dirty="0">
              <a:solidFill>
                <a:srgbClr val="333333"/>
              </a:solidFill>
              <a:effectLst/>
              <a:latin typeface="Open Sans" panose="020B0606030504020204" pitchFamily="34" charset="0"/>
            </a:endParaRPr>
          </a:p>
        </p:txBody>
      </p:sp>
      <p:sp>
        <p:nvSpPr>
          <p:cNvPr id="8" name="Oval 7">
            <a:extLst>
              <a:ext uri="{FF2B5EF4-FFF2-40B4-BE49-F238E27FC236}">
                <a16:creationId xmlns:a16="http://schemas.microsoft.com/office/drawing/2014/main" id="{6F55A5EF-BA76-5976-2320-CE1793417BE1}"/>
              </a:ext>
            </a:extLst>
          </p:cNvPr>
          <p:cNvSpPr/>
          <p:nvPr/>
        </p:nvSpPr>
        <p:spPr>
          <a:xfrm>
            <a:off x="4749712" y="199613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10</a:t>
            </a:r>
          </a:p>
        </p:txBody>
      </p:sp>
      <p:sp>
        <p:nvSpPr>
          <p:cNvPr id="9" name="Rounded Rectangle 8">
            <a:extLst>
              <a:ext uri="{FF2B5EF4-FFF2-40B4-BE49-F238E27FC236}">
                <a16:creationId xmlns:a16="http://schemas.microsoft.com/office/drawing/2014/main" id="{3E356101-56BF-FD5F-F67B-3971233EB2BD}"/>
              </a:ext>
            </a:extLst>
          </p:cNvPr>
          <p:cNvSpPr/>
          <p:nvPr/>
        </p:nvSpPr>
        <p:spPr>
          <a:xfrm>
            <a:off x="5156200" y="2363674"/>
            <a:ext cx="965200" cy="30841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327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61402"/>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4804EA7-B976-8A6E-5FA2-44C139D5DD03}"/>
              </a:ext>
            </a:extLst>
          </p:cNvPr>
          <p:cNvPicPr>
            <a:picLocks noChangeAspect="1"/>
          </p:cNvPicPr>
          <p:nvPr/>
        </p:nvPicPr>
        <p:blipFill>
          <a:blip r:embed="rId3"/>
          <a:stretch>
            <a:fillRect/>
          </a:stretch>
        </p:blipFill>
        <p:spPr>
          <a:xfrm>
            <a:off x="919958" y="843751"/>
            <a:ext cx="10389704" cy="5718493"/>
          </a:xfrm>
          <a:prstGeom prst="rect">
            <a:avLst/>
          </a:prstGeom>
        </p:spPr>
      </p:pic>
      <p:sp>
        <p:nvSpPr>
          <p:cNvPr id="8" name="TextBox 7">
            <a:extLst>
              <a:ext uri="{FF2B5EF4-FFF2-40B4-BE49-F238E27FC236}">
                <a16:creationId xmlns:a16="http://schemas.microsoft.com/office/drawing/2014/main" id="{75D2B7C7-D695-39E4-D1A8-372D7D65CD91}"/>
              </a:ext>
            </a:extLst>
          </p:cNvPr>
          <p:cNvSpPr txBox="1"/>
          <p:nvPr/>
        </p:nvSpPr>
        <p:spPr>
          <a:xfrm>
            <a:off x="5076635" y="2718020"/>
            <a:ext cx="4021554" cy="369332"/>
          </a:xfrm>
          <a:prstGeom prst="rect">
            <a:avLst/>
          </a:prstGeom>
          <a:solidFill>
            <a:schemeClr val="accent4">
              <a:lumMod val="20000"/>
              <a:lumOff val="80000"/>
            </a:schemeClr>
          </a:solidFill>
        </p:spPr>
        <p:txBody>
          <a:bodyPr wrap="square">
            <a:spAutoFit/>
          </a:bodyPr>
          <a:lstStyle/>
          <a:p>
            <a:r>
              <a:rPr lang="en-US" dirty="0">
                <a:solidFill>
                  <a:srgbClr val="333333"/>
                </a:solidFill>
                <a:latin typeface="Open Sans" panose="020B0606030504020204" pitchFamily="34" charset="0"/>
              </a:rPr>
              <a:t>10. Choose the </a:t>
            </a:r>
            <a:r>
              <a:rPr lang="en-US" b="1" dirty="0">
                <a:solidFill>
                  <a:srgbClr val="333333"/>
                </a:solidFill>
                <a:latin typeface="Open Sans" panose="020B0606030504020204" pitchFamily="34" charset="0"/>
              </a:rPr>
              <a:t>Permissions</a:t>
            </a:r>
            <a:r>
              <a:rPr lang="en-US" dirty="0">
                <a:solidFill>
                  <a:srgbClr val="333333"/>
                </a:solidFill>
                <a:latin typeface="Open Sans" panose="020B0606030504020204" pitchFamily="34" charset="0"/>
              </a:rPr>
              <a:t> tab</a:t>
            </a:r>
            <a:endParaRPr lang="en-US" b="0" i="0" dirty="0">
              <a:solidFill>
                <a:srgbClr val="333333"/>
              </a:solidFill>
              <a:effectLst/>
              <a:latin typeface="Open Sans" panose="020B0606030504020204" pitchFamily="34" charset="0"/>
            </a:endParaRPr>
          </a:p>
        </p:txBody>
      </p:sp>
      <p:sp>
        <p:nvSpPr>
          <p:cNvPr id="9" name="Oval 8">
            <a:extLst>
              <a:ext uri="{FF2B5EF4-FFF2-40B4-BE49-F238E27FC236}">
                <a16:creationId xmlns:a16="http://schemas.microsoft.com/office/drawing/2014/main" id="{08423D79-D375-DEBC-2175-D99C5D5F46F4}"/>
              </a:ext>
            </a:extLst>
          </p:cNvPr>
          <p:cNvSpPr/>
          <p:nvPr/>
        </p:nvSpPr>
        <p:spPr>
          <a:xfrm>
            <a:off x="4848035" y="199613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10</a:t>
            </a:r>
          </a:p>
        </p:txBody>
      </p:sp>
      <p:sp>
        <p:nvSpPr>
          <p:cNvPr id="10" name="Rounded Rectangle 9">
            <a:extLst>
              <a:ext uri="{FF2B5EF4-FFF2-40B4-BE49-F238E27FC236}">
                <a16:creationId xmlns:a16="http://schemas.microsoft.com/office/drawing/2014/main" id="{7E756FF7-6AEE-931D-3ABB-469FD0FB5E23}"/>
              </a:ext>
            </a:extLst>
          </p:cNvPr>
          <p:cNvSpPr/>
          <p:nvPr/>
        </p:nvSpPr>
        <p:spPr>
          <a:xfrm>
            <a:off x="5165623" y="2363674"/>
            <a:ext cx="965200" cy="30841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289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699B43C6-3B6E-610D-0DC5-D98552E1ACF1}"/>
              </a:ext>
            </a:extLst>
          </p:cNvPr>
          <p:cNvPicPr>
            <a:picLocks noChangeAspect="1"/>
          </p:cNvPicPr>
          <p:nvPr/>
        </p:nvPicPr>
        <p:blipFill>
          <a:blip r:embed="rId3"/>
          <a:stretch>
            <a:fillRect/>
          </a:stretch>
        </p:blipFill>
        <p:spPr>
          <a:xfrm>
            <a:off x="877394" y="824409"/>
            <a:ext cx="10437209" cy="5722556"/>
          </a:xfrm>
          <a:prstGeom prst="rect">
            <a:avLst/>
          </a:prstGeom>
        </p:spPr>
      </p:pic>
      <p:sp>
        <p:nvSpPr>
          <p:cNvPr id="7" name="TextBox 6">
            <a:extLst>
              <a:ext uri="{FF2B5EF4-FFF2-40B4-BE49-F238E27FC236}">
                <a16:creationId xmlns:a16="http://schemas.microsoft.com/office/drawing/2014/main" id="{CA769EF5-5A9B-750C-93D8-F6CE8A1B5EA1}"/>
              </a:ext>
            </a:extLst>
          </p:cNvPr>
          <p:cNvSpPr txBox="1"/>
          <p:nvPr/>
        </p:nvSpPr>
        <p:spPr>
          <a:xfrm>
            <a:off x="5169011" y="5828132"/>
            <a:ext cx="5253180" cy="369332"/>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11. In the </a:t>
            </a:r>
            <a:r>
              <a:rPr lang="en-US" b="1" i="0" dirty="0">
                <a:solidFill>
                  <a:srgbClr val="333333"/>
                </a:solidFill>
                <a:effectLst/>
                <a:latin typeface="Open Sans" panose="020B0606030504020204" pitchFamily="34" charset="0"/>
              </a:rPr>
              <a:t>Bucket policy</a:t>
            </a:r>
            <a:r>
              <a:rPr lang="en-US" b="0" i="0" dirty="0">
                <a:solidFill>
                  <a:srgbClr val="333333"/>
                </a:solidFill>
                <a:effectLst/>
                <a:latin typeface="Open Sans" panose="020B0606030504020204" pitchFamily="34" charset="0"/>
              </a:rPr>
              <a:t> section, choose </a:t>
            </a:r>
            <a:r>
              <a:rPr lang="en-US" b="1" i="0" dirty="0">
                <a:solidFill>
                  <a:srgbClr val="333333"/>
                </a:solidFill>
                <a:effectLst/>
                <a:latin typeface="Open Sans" panose="020B0606030504020204" pitchFamily="34" charset="0"/>
              </a:rPr>
              <a:t>Edit</a:t>
            </a:r>
            <a:r>
              <a:rPr lang="en-US" b="0" i="0" dirty="0">
                <a:solidFill>
                  <a:srgbClr val="333333"/>
                </a:solidFill>
                <a:effectLst/>
                <a:latin typeface="Open Sans" panose="020B0606030504020204" pitchFamily="34" charset="0"/>
              </a:rPr>
              <a:t>.</a:t>
            </a:r>
          </a:p>
        </p:txBody>
      </p:sp>
      <p:sp>
        <p:nvSpPr>
          <p:cNvPr id="8" name="Oval 7">
            <a:extLst>
              <a:ext uri="{FF2B5EF4-FFF2-40B4-BE49-F238E27FC236}">
                <a16:creationId xmlns:a16="http://schemas.microsoft.com/office/drawing/2014/main" id="{3328CF4D-D3A7-BA82-E536-C54B1D554700}"/>
              </a:ext>
            </a:extLst>
          </p:cNvPr>
          <p:cNvSpPr/>
          <p:nvPr/>
        </p:nvSpPr>
        <p:spPr>
          <a:xfrm>
            <a:off x="3104440" y="575035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11</a:t>
            </a:r>
          </a:p>
        </p:txBody>
      </p:sp>
      <p:sp>
        <p:nvSpPr>
          <p:cNvPr id="9" name="Rounded Rectangle 8">
            <a:extLst>
              <a:ext uri="{FF2B5EF4-FFF2-40B4-BE49-F238E27FC236}">
                <a16:creationId xmlns:a16="http://schemas.microsoft.com/office/drawing/2014/main" id="{DC258D1D-F2DF-81B0-82B4-82CA824B68C8}"/>
              </a:ext>
            </a:extLst>
          </p:cNvPr>
          <p:cNvSpPr/>
          <p:nvPr/>
        </p:nvSpPr>
        <p:spPr>
          <a:xfrm>
            <a:off x="3620432" y="5872615"/>
            <a:ext cx="698588" cy="30841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AA81598-8231-A73C-D93F-D5CDE682B3FA}"/>
              </a:ext>
            </a:extLst>
          </p:cNvPr>
          <p:cNvSpPr/>
          <p:nvPr/>
        </p:nvSpPr>
        <p:spPr>
          <a:xfrm>
            <a:off x="3561639" y="5291704"/>
            <a:ext cx="7057199" cy="1005858"/>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2F2514D3-96FD-9A24-539C-A4EF00EAB9B3}"/>
              </a:ext>
            </a:extLst>
          </p:cNvPr>
          <p:cNvSpPr/>
          <p:nvPr/>
        </p:nvSpPr>
        <p:spPr>
          <a:xfrm>
            <a:off x="10874679" y="1301936"/>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448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E12BF21-F2E7-2E6E-7349-DEA9EBCF120C}"/>
              </a:ext>
            </a:extLst>
          </p:cNvPr>
          <p:cNvPicPr>
            <a:picLocks noChangeAspect="1"/>
          </p:cNvPicPr>
          <p:nvPr/>
        </p:nvPicPr>
        <p:blipFill>
          <a:blip r:embed="rId3"/>
          <a:stretch>
            <a:fillRect/>
          </a:stretch>
        </p:blipFill>
        <p:spPr>
          <a:xfrm>
            <a:off x="866108" y="868211"/>
            <a:ext cx="10459781" cy="5694033"/>
          </a:xfrm>
          <a:prstGeom prst="rect">
            <a:avLst/>
          </a:prstGeom>
        </p:spPr>
      </p:pic>
      <p:sp>
        <p:nvSpPr>
          <p:cNvPr id="9" name="TextBox 8">
            <a:extLst>
              <a:ext uri="{FF2B5EF4-FFF2-40B4-BE49-F238E27FC236}">
                <a16:creationId xmlns:a16="http://schemas.microsoft.com/office/drawing/2014/main" id="{E8720C74-B3AC-D3E6-1AE2-E3E70D469572}"/>
              </a:ext>
            </a:extLst>
          </p:cNvPr>
          <p:cNvSpPr txBox="1"/>
          <p:nvPr/>
        </p:nvSpPr>
        <p:spPr>
          <a:xfrm>
            <a:off x="5164485" y="1758643"/>
            <a:ext cx="5253180" cy="369332"/>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11. In the </a:t>
            </a:r>
            <a:r>
              <a:rPr lang="en-US" b="1" i="0" dirty="0">
                <a:solidFill>
                  <a:srgbClr val="333333"/>
                </a:solidFill>
                <a:effectLst/>
                <a:latin typeface="Open Sans" panose="020B0606030504020204" pitchFamily="34" charset="0"/>
              </a:rPr>
              <a:t>Bucket policy</a:t>
            </a:r>
            <a:r>
              <a:rPr lang="en-US" b="0" i="0" dirty="0">
                <a:solidFill>
                  <a:srgbClr val="333333"/>
                </a:solidFill>
                <a:effectLst/>
                <a:latin typeface="Open Sans" panose="020B0606030504020204" pitchFamily="34" charset="0"/>
              </a:rPr>
              <a:t> section, choose </a:t>
            </a:r>
            <a:r>
              <a:rPr lang="en-US" b="1" i="0" dirty="0">
                <a:solidFill>
                  <a:srgbClr val="333333"/>
                </a:solidFill>
                <a:effectLst/>
                <a:latin typeface="Open Sans" panose="020B0606030504020204" pitchFamily="34" charset="0"/>
              </a:rPr>
              <a:t>Edit</a:t>
            </a:r>
            <a:r>
              <a:rPr lang="en-US" b="0" i="0" dirty="0">
                <a:solidFill>
                  <a:srgbClr val="333333"/>
                </a:solidFill>
                <a:effectLst/>
                <a:latin typeface="Open Sans" panose="020B0606030504020204" pitchFamily="34" charset="0"/>
              </a:rPr>
              <a:t>.</a:t>
            </a:r>
          </a:p>
        </p:txBody>
      </p:sp>
      <p:sp>
        <p:nvSpPr>
          <p:cNvPr id="10" name="Oval 9">
            <a:extLst>
              <a:ext uri="{FF2B5EF4-FFF2-40B4-BE49-F238E27FC236}">
                <a16:creationId xmlns:a16="http://schemas.microsoft.com/office/drawing/2014/main" id="{CBCB29F1-8A0E-257A-C11D-CE8BBFBE0F87}"/>
              </a:ext>
            </a:extLst>
          </p:cNvPr>
          <p:cNvSpPr/>
          <p:nvPr/>
        </p:nvSpPr>
        <p:spPr>
          <a:xfrm>
            <a:off x="2960773" y="101516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11</a:t>
            </a:r>
          </a:p>
        </p:txBody>
      </p:sp>
      <p:sp>
        <p:nvSpPr>
          <p:cNvPr id="11" name="Rounded Rectangle 10">
            <a:extLst>
              <a:ext uri="{FF2B5EF4-FFF2-40B4-BE49-F238E27FC236}">
                <a16:creationId xmlns:a16="http://schemas.microsoft.com/office/drawing/2014/main" id="{53AB09CF-0A65-BB17-B082-26AD2A2C7C5C}"/>
              </a:ext>
            </a:extLst>
          </p:cNvPr>
          <p:cNvSpPr/>
          <p:nvPr/>
        </p:nvSpPr>
        <p:spPr>
          <a:xfrm>
            <a:off x="3557673" y="1789102"/>
            <a:ext cx="698588" cy="30841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71EAA92-1B9A-933D-265D-18CA349EAA16}"/>
              </a:ext>
            </a:extLst>
          </p:cNvPr>
          <p:cNvSpPr/>
          <p:nvPr/>
        </p:nvSpPr>
        <p:spPr>
          <a:xfrm>
            <a:off x="3498881" y="1202047"/>
            <a:ext cx="1311472" cy="30841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48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348586" y="64644"/>
            <a:ext cx="9325168" cy="1546946"/>
          </a:xfrm>
        </p:spPr>
        <p:txBody>
          <a:bodyPr>
            <a:normAutofit/>
          </a:bodyPr>
          <a:lstStyle/>
          <a:p>
            <a:r>
              <a:rPr lang="zh-TW" altLang="en-US"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企業雲端運算入門 </a:t>
            </a:r>
            <a:br>
              <a:rPr lang="en-US" altLang="zh-TW" sz="4400" b="1" dirty="0">
                <a:solidFill>
                  <a:schemeClr val="accent1">
                    <a:lumMod val="75000"/>
                  </a:schemeClr>
                </a:solidFill>
                <a:latin typeface="Heiti TC Medium" pitchFamily="2" charset="-128"/>
                <a:ea typeface="Heiti TC Medium" pitchFamily="2" charset="-128"/>
              </a:rPr>
            </a:br>
            <a:r>
              <a:rPr lang="en-US" altLang="zh-TW" sz="4000" b="1" dirty="0">
                <a:solidFill>
                  <a:schemeClr val="accent1">
                    <a:lumMod val="75000"/>
                  </a:schemeClr>
                </a:solidFill>
                <a:latin typeface="+mn-lt"/>
              </a:rPr>
              <a:t>(</a:t>
            </a:r>
            <a:r>
              <a:rPr lang="en-US" sz="4000" b="1" dirty="0">
                <a:solidFill>
                  <a:schemeClr val="accent1">
                    <a:lumMod val="75000"/>
                  </a:schemeClr>
                </a:solidFill>
                <a:latin typeface="+mn-lt"/>
              </a:rPr>
              <a:t>Foundation of Business Cloud Computing)</a:t>
            </a:r>
          </a:p>
        </p:txBody>
      </p:sp>
      <p:sp>
        <p:nvSpPr>
          <p:cNvPr id="3" name="Subtitle 2">
            <a:extLst>
              <a:ext uri="{FF2B5EF4-FFF2-40B4-BE49-F238E27FC236}">
                <a16:creationId xmlns:a16="http://schemas.microsoft.com/office/drawing/2014/main" id="{D7A30FC8-3DC0-AE40-9768-D0432E5DB88B}"/>
              </a:ext>
            </a:extLst>
          </p:cNvPr>
          <p:cNvSpPr>
            <a:spLocks noGrp="1"/>
          </p:cNvSpPr>
          <p:nvPr>
            <p:ph type="subTitle" idx="1"/>
          </p:nvPr>
        </p:nvSpPr>
        <p:spPr>
          <a:xfrm>
            <a:off x="1065760" y="4493127"/>
            <a:ext cx="9916337" cy="2359487"/>
          </a:xfrm>
        </p:spPr>
        <p:txBody>
          <a:bodyPr>
            <a:normAutofit fontScale="70000" lnSpcReduction="20000"/>
          </a:bodyPr>
          <a:lstStyle/>
          <a:p>
            <a:pPr>
              <a:lnSpc>
                <a:spcPct val="120000"/>
              </a:lnSpc>
              <a:spcBef>
                <a:spcPts val="0"/>
              </a:spcBef>
            </a:pPr>
            <a:r>
              <a:rPr lang="zh-TW" altLang="en-US" sz="6000" b="1" dirty="0">
                <a:solidFill>
                  <a:schemeClr val="accent1"/>
                </a:solidFill>
                <a:latin typeface="Calibri" panose="020F0502020204030204" pitchFamily="34" charset="0"/>
                <a:ea typeface="標楷體" pitchFamily="65" charset="-120"/>
                <a:cs typeface="Calibri" panose="020F0502020204030204" pitchFamily="34" charset="0"/>
                <a:hlinkClick r:id="rId2"/>
              </a:rPr>
              <a:t>謝榮桂</a:t>
            </a:r>
            <a:r>
              <a:rPr lang="en-US" altLang="zh-TW" sz="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hlinkClick r:id="rId3"/>
              </a:rPr>
              <a:t>Jung-Kuei Hsieh</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200" dirty="0">
                <a:solidFill>
                  <a:schemeClr val="accent1"/>
                </a:solidFill>
                <a:latin typeface="Calibri" panose="020F0502020204030204" pitchFamily="34" charset="0"/>
                <a:ea typeface="標楷體" pitchFamily="65" charset="-120"/>
                <a:cs typeface="Calibri" panose="020F0502020204030204" pitchFamily="34" charset="0"/>
              </a:rPr>
              <a:t>, </a:t>
            </a:r>
            <a:r>
              <a:rPr lang="zh-TW" altLang="en-US" sz="6000" b="1" dirty="0">
                <a:solidFill>
                  <a:srgbClr val="898989"/>
                </a:solidFill>
                <a:latin typeface="標楷體" pitchFamily="65" charset="-120"/>
                <a:ea typeface="標楷體" pitchFamily="65" charset="-120"/>
                <a:hlinkClick r:id="rId4"/>
              </a:rPr>
              <a:t>戴敏育</a:t>
            </a:r>
            <a:r>
              <a:rPr lang="en-US" altLang="zh-TW" sz="4000" b="1" dirty="0">
                <a:solidFill>
                  <a:srgbClr val="898989"/>
                </a:solidFill>
                <a:latin typeface="標楷體" pitchFamily="65" charset="-120"/>
                <a:ea typeface="標楷體" pitchFamily="65" charset="-12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rgbClr val="898989"/>
                </a:solidFill>
                <a:cs typeface="Calibri" panose="020F0502020204030204" pitchFamily="34" charset="0"/>
                <a:hlinkClick r:id="rId5"/>
              </a:rPr>
              <a:t>Min-Yuh Day</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 </a:t>
            </a:r>
          </a:p>
          <a:p>
            <a:pPr>
              <a:lnSpc>
                <a:spcPct val="120000"/>
              </a:lnSpc>
              <a:spcBef>
                <a:spcPts val="0"/>
              </a:spcBef>
            </a:pPr>
            <a:r>
              <a:rPr lang="en-US" sz="5400" b="1" dirty="0">
                <a:latin typeface="Arial" panose="020B0604020202020204" pitchFamily="34" charset="0"/>
                <a:cs typeface="Arial" panose="020B0604020202020204" pitchFamily="34" charset="0"/>
                <a:hlinkClick r:id="rId6"/>
              </a:rPr>
              <a:t>National Taipei University</a:t>
            </a:r>
            <a:endParaRPr lang="en-US" altLang="zh-TW" sz="5400" b="1" dirty="0">
              <a:solidFill>
                <a:srgbClr val="898989"/>
              </a:solidFill>
              <a:latin typeface="Arial" panose="020B0604020202020204" pitchFamily="34" charset="0"/>
              <a:cs typeface="Arial" panose="020B0604020202020204" pitchFamily="34" charset="0"/>
            </a:endParaRPr>
          </a:p>
          <a:p>
            <a:pPr>
              <a:lnSpc>
                <a:spcPct val="120000"/>
              </a:lnSpc>
              <a:spcBef>
                <a:spcPts val="600"/>
              </a:spcBef>
            </a:pPr>
            <a:r>
              <a:rPr lang="zh-TW" altLang="en-US" sz="60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6000" b="1" dirty="0">
                <a:latin typeface="DFKai-SB" panose="03000509000000000000" pitchFamily="49" charset="-120"/>
                <a:ea typeface="DFKai-SB" panose="03000509000000000000" pitchFamily="49" charset="-120"/>
                <a:cs typeface="DFKai-SB" panose="03000509000000000000" pitchFamily="49" charset="-120"/>
              </a:rPr>
              <a:t> </a:t>
            </a:r>
            <a:endParaRPr lang="en-US" altLang="zh-TW" sz="6000" b="1" dirty="0">
              <a:solidFill>
                <a:srgbClr val="898989"/>
              </a:solidFill>
              <a:cs typeface="Times New Roman" pitchFamily="18" charset="0"/>
              <a:hlinkClick r:id="rId7"/>
            </a:endParaRPr>
          </a:p>
          <a:p>
            <a:pPr>
              <a:lnSpc>
                <a:spcPct val="120000"/>
              </a:lnSpc>
              <a:spcBef>
                <a:spcPts val="600"/>
              </a:spcBef>
            </a:pPr>
            <a:r>
              <a:rPr lang="en-US" altLang="zh-TW" sz="2300" dirty="0">
                <a:solidFill>
                  <a:srgbClr val="898989"/>
                </a:solidFill>
                <a:cs typeface="Times New Roman" pitchFamily="18" charset="0"/>
              </a:rPr>
              <a:t>2022-02-23</a:t>
            </a:r>
            <a:endParaRPr lang="en-US" sz="2300" dirty="0">
              <a:solidFill>
                <a:schemeClr val="bg1">
                  <a:lumMod val="6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18DFDCF-180E-DF4D-B1ED-5CE418CE85D0}"/>
              </a:ext>
            </a:extLst>
          </p:cNvPr>
          <p:cNvSpPr txBox="1">
            <a:spLocks/>
          </p:cNvSpPr>
          <p:nvPr/>
        </p:nvSpPr>
        <p:spPr>
          <a:xfrm>
            <a:off x="528010" y="1587451"/>
            <a:ext cx="11121655" cy="1649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b="1" dirty="0">
                <a:solidFill>
                  <a:srgbClr val="C00000"/>
                </a:solidFill>
                <a:latin typeface="Calibri" panose="020F0502020204030204" pitchFamily="34" charset="0"/>
                <a:ea typeface="DFKai-SB" panose="03000509000000000000" pitchFamily="49" charset="-120"/>
                <a:cs typeface="Calibri" panose="020F0502020204030204" pitchFamily="34" charset="0"/>
              </a:rPr>
              <a:t>雲端概念概述 </a:t>
            </a:r>
            <a:b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br>
            <a: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t>(Cloud Concepts Overview)</a:t>
            </a:r>
            <a:endParaRPr lang="en-US" b="1" dirty="0">
              <a:solidFill>
                <a:srgbClr val="C00000"/>
              </a:solidFill>
              <a:latin typeface="Calibri" panose="020F0502020204030204" pitchFamily="34" charset="0"/>
              <a:cs typeface="Calibri" panose="020F0502020204030204" pitchFamily="34" charset="0"/>
            </a:endParaRPr>
          </a:p>
        </p:txBody>
      </p:sp>
      <p:pic>
        <p:nvPicPr>
          <p:cNvPr id="8" name="Picture 4" descr="http://mail.tku.edu.tw/myday/images/Myday_Photo.jpg">
            <a:extLst>
              <a:ext uri="{FF2B5EF4-FFF2-40B4-BE49-F238E27FC236}">
                <a16:creationId xmlns:a16="http://schemas.microsoft.com/office/drawing/2014/main" id="{C5F3A0B8-A157-3A40-8D33-267FAB01F4C7}"/>
              </a:ext>
            </a:extLst>
          </p:cNvPr>
          <p:cNvPicPr>
            <a:picLocks noChangeAspect="1" noChangeArrowheads="1"/>
          </p:cNvPicPr>
          <p:nvPr/>
        </p:nvPicPr>
        <p:blipFill>
          <a:blip r:embed="rId8" cstate="print"/>
          <a:srcRect l="10527" t="1544" r="10527" b="25148"/>
          <a:stretch>
            <a:fillRect/>
          </a:stretch>
        </p:blipFill>
        <p:spPr bwMode="auto">
          <a:xfrm>
            <a:off x="10895632" y="4572072"/>
            <a:ext cx="935665" cy="1158442"/>
          </a:xfrm>
          <a:prstGeom prst="rect">
            <a:avLst/>
          </a:prstGeom>
          <a:noFill/>
        </p:spPr>
      </p:pic>
      <p:sp>
        <p:nvSpPr>
          <p:cNvPr id="10" name="Rectangle 9">
            <a:extLst>
              <a:ext uri="{FF2B5EF4-FFF2-40B4-BE49-F238E27FC236}">
                <a16:creationId xmlns:a16="http://schemas.microsoft.com/office/drawing/2014/main" id="{C164F77B-7BED-9A40-90C5-A4191570079F}"/>
              </a:ext>
            </a:extLst>
          </p:cNvPr>
          <p:cNvSpPr/>
          <p:nvPr/>
        </p:nvSpPr>
        <p:spPr>
          <a:xfrm>
            <a:off x="1838097" y="3250838"/>
            <a:ext cx="8791042" cy="1169551"/>
          </a:xfrm>
          <a:prstGeom prst="rect">
            <a:avLst/>
          </a:prstGeom>
        </p:spPr>
        <p:txBody>
          <a:bodyPr wrap="square">
            <a:spAutoFit/>
          </a:bodyPr>
          <a:lstStyle/>
          <a:p>
            <a:pPr algn="ct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企業雲端運算入門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(Foundation of Business Cloud Computing) (BA4, NTPU) (Spring 2022)</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(AWS Academy Cloud Foundations; ACF) (AWS Certified Cloud Practitioner)</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(BA4, NTPU) (3 Credits, Elective) (U4010)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自主學習課程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商業智慧與大數據分析學士學分學程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(1102)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國立台北大學企管系</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4A, 4B)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選修</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學分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授課教師：謝榮桂，戴敏育</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(2022.02 - 2022.06)</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週三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Wed, 6, 7, 8, 14:10-17:00)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台北大學三峽校區 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3F10)</a:t>
            </a:r>
            <a:endParaRPr lang="en-US" sz="1400" dirty="0">
              <a:solidFill>
                <a:schemeClr val="bg1">
                  <a:lumMod val="50000"/>
                </a:schemeClr>
              </a:solidFill>
              <a:latin typeface="Arial" panose="020B0604020202020204" pitchFamily="34" charset="0"/>
              <a:ea typeface="Heiti TC Medium" pitchFamily="2" charset="-128"/>
              <a:cs typeface="Arial" panose="020B0604020202020204" pitchFamily="34" charset="0"/>
            </a:endParaRPr>
          </a:p>
        </p:txBody>
      </p:sp>
      <p:pic>
        <p:nvPicPr>
          <p:cNvPr id="16" name="Picture 15">
            <a:extLst>
              <a:ext uri="{FF2B5EF4-FFF2-40B4-BE49-F238E27FC236}">
                <a16:creationId xmlns:a16="http://schemas.microsoft.com/office/drawing/2014/main" id="{1B8F418B-A75B-F546-809F-04AEEDDB0266}"/>
              </a:ext>
            </a:extLst>
          </p:cNvPr>
          <p:cNvPicPr>
            <a:picLocks noChangeAspect="1"/>
          </p:cNvPicPr>
          <p:nvPr/>
        </p:nvPicPr>
        <p:blipFill>
          <a:blip r:embed="rId9"/>
          <a:stretch>
            <a:fillRect/>
          </a:stretch>
        </p:blipFill>
        <p:spPr>
          <a:xfrm>
            <a:off x="10160401" y="345648"/>
            <a:ext cx="1905000" cy="482600"/>
          </a:xfrm>
          <a:prstGeom prst="rect">
            <a:avLst/>
          </a:prstGeom>
        </p:spPr>
      </p:pic>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19" name="Picture 18">
            <a:extLst>
              <a:ext uri="{FF2B5EF4-FFF2-40B4-BE49-F238E27FC236}">
                <a16:creationId xmlns:a16="http://schemas.microsoft.com/office/drawing/2014/main" id="{C222C346-8680-CC49-B8D3-EFEFEDBC2329}"/>
              </a:ext>
            </a:extLst>
          </p:cNvPr>
          <p:cNvPicPr>
            <a:picLocks noChangeAspect="1"/>
          </p:cNvPicPr>
          <p:nvPr/>
        </p:nvPicPr>
        <p:blipFill>
          <a:blip r:embed="rId12"/>
          <a:stretch>
            <a:fillRect/>
          </a:stretch>
        </p:blipFill>
        <p:spPr>
          <a:xfrm>
            <a:off x="11154522" y="5819766"/>
            <a:ext cx="421513" cy="511280"/>
          </a:xfrm>
          <a:prstGeom prst="rect">
            <a:avLst/>
          </a:prstGeom>
        </p:spPr>
      </p:pic>
      <p:pic>
        <p:nvPicPr>
          <p:cNvPr id="21" name="Picture 20">
            <a:extLst>
              <a:ext uri="{FF2B5EF4-FFF2-40B4-BE49-F238E27FC236}">
                <a16:creationId xmlns:a16="http://schemas.microsoft.com/office/drawing/2014/main" id="{6C97FFC4-5467-D94C-AC6A-B6E51E3C6A3A}"/>
              </a:ext>
            </a:extLst>
          </p:cNvPr>
          <p:cNvPicPr>
            <a:picLocks noChangeAspect="1"/>
          </p:cNvPicPr>
          <p:nvPr/>
        </p:nvPicPr>
        <p:blipFill>
          <a:blip r:embed="rId13"/>
          <a:stretch>
            <a:fillRect/>
          </a:stretch>
        </p:blipFill>
        <p:spPr>
          <a:xfrm>
            <a:off x="10859507" y="6252082"/>
            <a:ext cx="511280" cy="511280"/>
          </a:xfrm>
          <a:prstGeom prst="rect">
            <a:avLst/>
          </a:prstGeom>
        </p:spPr>
      </p:pic>
      <p:pic>
        <p:nvPicPr>
          <p:cNvPr id="22" name="Picture 21">
            <a:extLst>
              <a:ext uri="{FF2B5EF4-FFF2-40B4-BE49-F238E27FC236}">
                <a16:creationId xmlns:a16="http://schemas.microsoft.com/office/drawing/2014/main" id="{96BFAE10-E69F-8B46-A889-CF8A48EB800D}"/>
              </a:ext>
            </a:extLst>
          </p:cNvPr>
          <p:cNvPicPr>
            <a:picLocks noChangeAspect="1"/>
          </p:cNvPicPr>
          <p:nvPr/>
        </p:nvPicPr>
        <p:blipFill>
          <a:blip r:embed="rId14"/>
          <a:stretch>
            <a:fillRect/>
          </a:stretch>
        </p:blipFill>
        <p:spPr>
          <a:xfrm>
            <a:off x="11359702" y="6247388"/>
            <a:ext cx="511280" cy="511280"/>
          </a:xfrm>
          <a:prstGeom prst="rect">
            <a:avLst/>
          </a:prstGeom>
        </p:spPr>
      </p:pic>
      <p:pic>
        <p:nvPicPr>
          <p:cNvPr id="9" name="Picture 8">
            <a:extLst>
              <a:ext uri="{FF2B5EF4-FFF2-40B4-BE49-F238E27FC236}">
                <a16:creationId xmlns:a16="http://schemas.microsoft.com/office/drawing/2014/main" id="{6AF52415-800A-A04B-B255-D463B0291880}"/>
              </a:ext>
            </a:extLst>
          </p:cNvPr>
          <p:cNvPicPr>
            <a:picLocks noChangeAspect="1"/>
          </p:cNvPicPr>
          <p:nvPr/>
        </p:nvPicPr>
        <p:blipFill>
          <a:blip r:embed="rId15"/>
          <a:stretch>
            <a:fillRect/>
          </a:stretch>
        </p:blipFill>
        <p:spPr>
          <a:xfrm>
            <a:off x="408643" y="4595503"/>
            <a:ext cx="1000026" cy="1000026"/>
          </a:xfrm>
          <a:prstGeom prst="rect">
            <a:avLst/>
          </a:prstGeom>
        </p:spPr>
      </p:pic>
    </p:spTree>
    <p:extLst>
      <p:ext uri="{BB962C8B-B14F-4D97-AF65-F5344CB8AC3E}">
        <p14:creationId xmlns:p14="http://schemas.microsoft.com/office/powerpoint/2010/main" val="729795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47F2ADD-FDBF-0378-F6DC-BA9D0B2391DF}"/>
              </a:ext>
            </a:extLst>
          </p:cNvPr>
          <p:cNvPicPr>
            <a:picLocks noChangeAspect="1"/>
          </p:cNvPicPr>
          <p:nvPr/>
        </p:nvPicPr>
        <p:blipFill>
          <a:blip r:embed="rId3"/>
          <a:stretch>
            <a:fillRect/>
          </a:stretch>
        </p:blipFill>
        <p:spPr>
          <a:xfrm>
            <a:off x="721384" y="820171"/>
            <a:ext cx="10749229" cy="5822144"/>
          </a:xfrm>
          <a:prstGeom prst="rect">
            <a:avLst/>
          </a:prstGeom>
        </p:spPr>
      </p:pic>
      <p:sp>
        <p:nvSpPr>
          <p:cNvPr id="8" name="TextBox 7">
            <a:extLst>
              <a:ext uri="{FF2B5EF4-FFF2-40B4-BE49-F238E27FC236}">
                <a16:creationId xmlns:a16="http://schemas.microsoft.com/office/drawing/2014/main" id="{E58104EC-7CE3-21F2-2315-7569F10CED7C}"/>
              </a:ext>
            </a:extLst>
          </p:cNvPr>
          <p:cNvSpPr txBox="1"/>
          <p:nvPr/>
        </p:nvSpPr>
        <p:spPr>
          <a:xfrm>
            <a:off x="6793889" y="2491984"/>
            <a:ext cx="5149675" cy="3046988"/>
          </a:xfrm>
          <a:prstGeom prst="rect">
            <a:avLst/>
          </a:prstGeom>
          <a:solidFill>
            <a:schemeClr val="accent4">
              <a:lumMod val="20000"/>
              <a:lumOff val="80000"/>
            </a:schemeClr>
          </a:solidFill>
        </p:spPr>
        <p:txBody>
          <a:bodyPr wrap="square">
            <a:spAutoFit/>
          </a:bodyPr>
          <a:lstStyle/>
          <a:p>
            <a:r>
              <a:rPr lang="en-US" sz="1200" dirty="0"/>
              <a:t>{</a:t>
            </a:r>
          </a:p>
          <a:p>
            <a:r>
              <a:rPr lang="en-US" sz="1200" dirty="0"/>
              <a:t>   "Version":"2012-10-17",</a:t>
            </a:r>
          </a:p>
          <a:p>
            <a:r>
              <a:rPr lang="en-US" sz="1200" dirty="0"/>
              <a:t>   "Statement":[</a:t>
            </a:r>
          </a:p>
          <a:p>
            <a:r>
              <a:rPr lang="en-US" sz="1200" dirty="0"/>
              <a:t>      {</a:t>
            </a:r>
          </a:p>
          <a:p>
            <a:r>
              <a:rPr lang="en-US" sz="1200" dirty="0"/>
              <a:t>         "Sid":"</a:t>
            </a:r>
            <a:r>
              <a:rPr lang="en-US" sz="1200" dirty="0" err="1"/>
              <a:t>PublicReadForGetBucketObjects</a:t>
            </a:r>
            <a:r>
              <a:rPr lang="en-US" sz="1200" dirty="0"/>
              <a:t>",</a:t>
            </a:r>
          </a:p>
          <a:p>
            <a:r>
              <a:rPr lang="en-US" sz="1200" dirty="0"/>
              <a:t>         "</a:t>
            </a:r>
            <a:r>
              <a:rPr lang="en-US" sz="1200" dirty="0" err="1"/>
              <a:t>Effect":"Allow</a:t>
            </a:r>
            <a:r>
              <a:rPr lang="en-US" sz="1200" dirty="0"/>
              <a:t>",</a:t>
            </a:r>
          </a:p>
          <a:p>
            <a:r>
              <a:rPr lang="en-US" sz="1200" dirty="0"/>
              <a:t>         "Principal":"*",</a:t>
            </a:r>
          </a:p>
          <a:p>
            <a:r>
              <a:rPr lang="en-US" sz="1200" dirty="0"/>
              <a:t>         "Action":[</a:t>
            </a:r>
          </a:p>
          <a:p>
            <a:r>
              <a:rPr lang="en-US" sz="1200" dirty="0"/>
              <a:t>            "s3:GetObject"</a:t>
            </a:r>
          </a:p>
          <a:p>
            <a:r>
              <a:rPr lang="en-US" sz="1200" dirty="0"/>
              <a:t>         ],</a:t>
            </a:r>
          </a:p>
          <a:p>
            <a:r>
              <a:rPr lang="en-US" sz="1200" dirty="0"/>
              <a:t>         "Resource":[</a:t>
            </a:r>
          </a:p>
          <a:p>
            <a:r>
              <a:rPr lang="en-US" sz="1200" dirty="0"/>
              <a:t>            "arn:aws:s3:::</a:t>
            </a:r>
            <a:r>
              <a:rPr lang="en-US" sz="1200" dirty="0">
                <a:solidFill>
                  <a:srgbClr val="FF0000"/>
                </a:solidFill>
              </a:rPr>
              <a:t>example-bucket</a:t>
            </a:r>
            <a:r>
              <a:rPr lang="en-US" sz="1200" dirty="0"/>
              <a:t>/*"</a:t>
            </a:r>
          </a:p>
          <a:p>
            <a:r>
              <a:rPr lang="en-US" sz="1200" dirty="0"/>
              <a:t>         ]</a:t>
            </a:r>
          </a:p>
          <a:p>
            <a:r>
              <a:rPr lang="en-US" sz="1200" dirty="0"/>
              <a:t>      }</a:t>
            </a:r>
          </a:p>
          <a:p>
            <a:r>
              <a:rPr lang="en-US" sz="1200" dirty="0"/>
              <a:t>   ]</a:t>
            </a:r>
          </a:p>
          <a:p>
            <a:r>
              <a:rPr lang="en-US" sz="1200" dirty="0"/>
              <a:t>}</a:t>
            </a:r>
          </a:p>
        </p:txBody>
      </p:sp>
      <p:sp>
        <p:nvSpPr>
          <p:cNvPr id="7" name="Oval 6">
            <a:extLst>
              <a:ext uri="{FF2B5EF4-FFF2-40B4-BE49-F238E27FC236}">
                <a16:creationId xmlns:a16="http://schemas.microsoft.com/office/drawing/2014/main" id="{073A52E8-3C04-1DFF-2557-9EBD634CD08A}"/>
              </a:ext>
            </a:extLst>
          </p:cNvPr>
          <p:cNvSpPr/>
          <p:nvPr/>
        </p:nvSpPr>
        <p:spPr>
          <a:xfrm>
            <a:off x="2843237" y="127626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12</a:t>
            </a:r>
          </a:p>
        </p:txBody>
      </p:sp>
      <p:sp>
        <p:nvSpPr>
          <p:cNvPr id="9" name="Rounded Rectangle 8">
            <a:extLst>
              <a:ext uri="{FF2B5EF4-FFF2-40B4-BE49-F238E27FC236}">
                <a16:creationId xmlns:a16="http://schemas.microsoft.com/office/drawing/2014/main" id="{4B460D92-3D5D-BBF5-D2E2-7EC3B485F1C1}"/>
              </a:ext>
            </a:extLst>
          </p:cNvPr>
          <p:cNvSpPr/>
          <p:nvPr/>
        </p:nvSpPr>
        <p:spPr>
          <a:xfrm>
            <a:off x="3300437" y="1525890"/>
            <a:ext cx="2510428" cy="378503"/>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721DAA-9564-5680-882E-0E6BC8B447A8}"/>
              </a:ext>
            </a:extLst>
          </p:cNvPr>
          <p:cNvSpPr txBox="1"/>
          <p:nvPr/>
        </p:nvSpPr>
        <p:spPr>
          <a:xfrm>
            <a:off x="6835394" y="1392768"/>
            <a:ext cx="5108169"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12. To grant public read access for your website, copy and paste the following bucket policy into the policy editor.</a:t>
            </a:r>
          </a:p>
        </p:txBody>
      </p:sp>
      <p:sp>
        <p:nvSpPr>
          <p:cNvPr id="11" name="Rounded Rectangle 10">
            <a:extLst>
              <a:ext uri="{FF2B5EF4-FFF2-40B4-BE49-F238E27FC236}">
                <a16:creationId xmlns:a16="http://schemas.microsoft.com/office/drawing/2014/main" id="{21B0615B-903B-78D5-8168-7FE9766F1559}"/>
              </a:ext>
            </a:extLst>
          </p:cNvPr>
          <p:cNvSpPr/>
          <p:nvPr/>
        </p:nvSpPr>
        <p:spPr>
          <a:xfrm>
            <a:off x="4085303" y="4188444"/>
            <a:ext cx="2510428" cy="2176872"/>
          </a:xfrm>
          <a:prstGeom prst="roundRect">
            <a:avLst>
              <a:gd name="adj" fmla="val 40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36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BD818F1-AD3B-810F-00AE-815ABFB4209F}"/>
              </a:ext>
            </a:extLst>
          </p:cNvPr>
          <p:cNvPicPr>
            <a:picLocks noChangeAspect="1"/>
          </p:cNvPicPr>
          <p:nvPr/>
        </p:nvPicPr>
        <p:blipFill>
          <a:blip r:embed="rId3"/>
          <a:stretch>
            <a:fillRect/>
          </a:stretch>
        </p:blipFill>
        <p:spPr>
          <a:xfrm>
            <a:off x="833283" y="829711"/>
            <a:ext cx="10525431" cy="5783943"/>
          </a:xfrm>
          <a:prstGeom prst="rect">
            <a:avLst/>
          </a:prstGeom>
        </p:spPr>
      </p:pic>
      <p:sp>
        <p:nvSpPr>
          <p:cNvPr id="8" name="Oval 7">
            <a:extLst>
              <a:ext uri="{FF2B5EF4-FFF2-40B4-BE49-F238E27FC236}">
                <a16:creationId xmlns:a16="http://schemas.microsoft.com/office/drawing/2014/main" id="{2CAD63DA-7203-A3F1-EBB0-448F6D279004}"/>
              </a:ext>
            </a:extLst>
          </p:cNvPr>
          <p:cNvSpPr/>
          <p:nvPr/>
        </p:nvSpPr>
        <p:spPr>
          <a:xfrm>
            <a:off x="6441843" y="483242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13</a:t>
            </a:r>
          </a:p>
        </p:txBody>
      </p:sp>
      <p:sp>
        <p:nvSpPr>
          <p:cNvPr id="10" name="Rounded Rectangle 9">
            <a:extLst>
              <a:ext uri="{FF2B5EF4-FFF2-40B4-BE49-F238E27FC236}">
                <a16:creationId xmlns:a16="http://schemas.microsoft.com/office/drawing/2014/main" id="{19751847-9CB4-9005-4CD7-BAB26BF4E2EB}"/>
              </a:ext>
            </a:extLst>
          </p:cNvPr>
          <p:cNvSpPr/>
          <p:nvPr/>
        </p:nvSpPr>
        <p:spPr>
          <a:xfrm>
            <a:off x="4100052" y="3155237"/>
            <a:ext cx="3716594" cy="3181417"/>
          </a:xfrm>
          <a:prstGeom prst="roundRect">
            <a:avLst>
              <a:gd name="adj" fmla="val 126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8200F7-FB9C-442D-6838-14D949E5295B}"/>
              </a:ext>
            </a:extLst>
          </p:cNvPr>
          <p:cNvSpPr txBox="1"/>
          <p:nvPr/>
        </p:nvSpPr>
        <p:spPr>
          <a:xfrm>
            <a:off x="6261865" y="2445267"/>
            <a:ext cx="5403772" cy="646331"/>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13. In the policy, replace </a:t>
            </a:r>
            <a:r>
              <a:rPr lang="en-US" b="1" i="0" dirty="0">
                <a:solidFill>
                  <a:srgbClr val="333333"/>
                </a:solidFill>
                <a:effectLst/>
                <a:latin typeface="Open Sans" panose="020B0606030504020204" pitchFamily="34" charset="0"/>
              </a:rPr>
              <a:t>example-bucket</a:t>
            </a:r>
            <a:r>
              <a:rPr lang="en-US" b="0" i="0" dirty="0">
                <a:solidFill>
                  <a:srgbClr val="333333"/>
                </a:solidFill>
                <a:effectLst/>
                <a:latin typeface="Open Sans" panose="020B0606030504020204" pitchFamily="34" charset="0"/>
              </a:rPr>
              <a:t> with the name of your bucket.</a:t>
            </a:r>
          </a:p>
        </p:txBody>
      </p:sp>
    </p:spTree>
    <p:extLst>
      <p:ext uri="{BB962C8B-B14F-4D97-AF65-F5344CB8AC3E}">
        <p14:creationId xmlns:p14="http://schemas.microsoft.com/office/powerpoint/2010/main" val="1917377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3201342-4DC9-940C-0F5B-E4B07D60C6CA}"/>
              </a:ext>
            </a:extLst>
          </p:cNvPr>
          <p:cNvPicPr>
            <a:picLocks noChangeAspect="1"/>
          </p:cNvPicPr>
          <p:nvPr/>
        </p:nvPicPr>
        <p:blipFill>
          <a:blip r:embed="rId3"/>
          <a:stretch>
            <a:fillRect/>
          </a:stretch>
        </p:blipFill>
        <p:spPr>
          <a:xfrm>
            <a:off x="899544" y="868211"/>
            <a:ext cx="10392910" cy="5736886"/>
          </a:xfrm>
          <a:prstGeom prst="rect">
            <a:avLst/>
          </a:prstGeom>
        </p:spPr>
      </p:pic>
      <p:sp>
        <p:nvSpPr>
          <p:cNvPr id="8" name="TextBox 7">
            <a:extLst>
              <a:ext uri="{FF2B5EF4-FFF2-40B4-BE49-F238E27FC236}">
                <a16:creationId xmlns:a16="http://schemas.microsoft.com/office/drawing/2014/main" id="{F7BF2AF7-EE4F-1424-9DD7-DA2CF89C8C94}"/>
              </a:ext>
            </a:extLst>
          </p:cNvPr>
          <p:cNvSpPr txBox="1"/>
          <p:nvPr/>
        </p:nvSpPr>
        <p:spPr>
          <a:xfrm>
            <a:off x="7887349" y="3483684"/>
            <a:ext cx="3612423" cy="2554545"/>
          </a:xfrm>
          <a:prstGeom prst="rect">
            <a:avLst/>
          </a:prstGeom>
          <a:solidFill>
            <a:schemeClr val="accent4">
              <a:lumMod val="20000"/>
              <a:lumOff val="80000"/>
            </a:schemeClr>
          </a:solidFill>
        </p:spPr>
        <p:txBody>
          <a:bodyPr wrap="square">
            <a:spAutoFit/>
          </a:bodyPr>
          <a:lstStyle/>
          <a:p>
            <a:r>
              <a:rPr lang="en-US" sz="1000" dirty="0"/>
              <a:t>{</a:t>
            </a:r>
          </a:p>
          <a:p>
            <a:r>
              <a:rPr lang="en-US" sz="1000" dirty="0"/>
              <a:t>   "Version":"2012-10-17",</a:t>
            </a:r>
          </a:p>
          <a:p>
            <a:r>
              <a:rPr lang="en-US" sz="1000" dirty="0"/>
              <a:t>   "Statement":[</a:t>
            </a:r>
          </a:p>
          <a:p>
            <a:r>
              <a:rPr lang="en-US" sz="1000" dirty="0"/>
              <a:t>      {</a:t>
            </a:r>
          </a:p>
          <a:p>
            <a:r>
              <a:rPr lang="en-US" sz="1000" dirty="0"/>
              <a:t>         "Sid":"</a:t>
            </a:r>
            <a:r>
              <a:rPr lang="en-US" sz="1000" dirty="0" err="1"/>
              <a:t>PublicReadForGetBucketObjects</a:t>
            </a:r>
            <a:r>
              <a:rPr lang="en-US" sz="1000" dirty="0"/>
              <a:t>",</a:t>
            </a:r>
          </a:p>
          <a:p>
            <a:r>
              <a:rPr lang="en-US" sz="1000" dirty="0"/>
              <a:t>         "</a:t>
            </a:r>
            <a:r>
              <a:rPr lang="en-US" sz="1000" dirty="0" err="1"/>
              <a:t>Effect":"Allow</a:t>
            </a:r>
            <a:r>
              <a:rPr lang="en-US" sz="1000" dirty="0"/>
              <a:t>",</a:t>
            </a:r>
          </a:p>
          <a:p>
            <a:r>
              <a:rPr lang="en-US" sz="1000" dirty="0"/>
              <a:t>         "Principal":"*",</a:t>
            </a:r>
          </a:p>
          <a:p>
            <a:r>
              <a:rPr lang="en-US" sz="1000" dirty="0"/>
              <a:t>         "Action":[</a:t>
            </a:r>
          </a:p>
          <a:p>
            <a:r>
              <a:rPr lang="en-US" sz="1000" dirty="0"/>
              <a:t>            "s3:GetObject"</a:t>
            </a:r>
          </a:p>
          <a:p>
            <a:r>
              <a:rPr lang="en-US" sz="1000" dirty="0"/>
              <a:t>         ],</a:t>
            </a:r>
          </a:p>
          <a:p>
            <a:r>
              <a:rPr lang="en-US" sz="1000" dirty="0"/>
              <a:t>         "Resource":[</a:t>
            </a:r>
          </a:p>
          <a:p>
            <a:r>
              <a:rPr lang="en-US" sz="1000" dirty="0"/>
              <a:t>            "arn:aws:s3:::</a:t>
            </a:r>
            <a:r>
              <a:rPr lang="en-US" sz="1000" dirty="0">
                <a:solidFill>
                  <a:srgbClr val="FF0000"/>
                </a:solidFill>
              </a:rPr>
              <a:t>mydaylabbucket20220506</a:t>
            </a:r>
            <a:r>
              <a:rPr lang="en-US" sz="1000" dirty="0"/>
              <a:t>/*"</a:t>
            </a:r>
          </a:p>
          <a:p>
            <a:r>
              <a:rPr lang="en-US" sz="1000" dirty="0"/>
              <a:t>         ]</a:t>
            </a:r>
          </a:p>
          <a:p>
            <a:r>
              <a:rPr lang="en-US" sz="1000" dirty="0"/>
              <a:t>      }</a:t>
            </a:r>
          </a:p>
          <a:p>
            <a:r>
              <a:rPr lang="en-US" sz="1000" dirty="0"/>
              <a:t>   ]</a:t>
            </a:r>
          </a:p>
          <a:p>
            <a:r>
              <a:rPr lang="en-US" sz="1000" dirty="0"/>
              <a:t>}</a:t>
            </a:r>
          </a:p>
        </p:txBody>
      </p:sp>
      <p:sp>
        <p:nvSpPr>
          <p:cNvPr id="9" name="Oval 8">
            <a:extLst>
              <a:ext uri="{FF2B5EF4-FFF2-40B4-BE49-F238E27FC236}">
                <a16:creationId xmlns:a16="http://schemas.microsoft.com/office/drawing/2014/main" id="{2F00A713-0847-3A51-0643-312B0EFA9081}"/>
              </a:ext>
            </a:extLst>
          </p:cNvPr>
          <p:cNvSpPr/>
          <p:nvPr/>
        </p:nvSpPr>
        <p:spPr>
          <a:xfrm>
            <a:off x="5951441" y="476095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13</a:t>
            </a:r>
          </a:p>
        </p:txBody>
      </p:sp>
      <p:sp>
        <p:nvSpPr>
          <p:cNvPr id="10" name="Rounded Rectangle 9">
            <a:extLst>
              <a:ext uri="{FF2B5EF4-FFF2-40B4-BE49-F238E27FC236}">
                <a16:creationId xmlns:a16="http://schemas.microsoft.com/office/drawing/2014/main" id="{BAD63309-EA37-6D45-0A21-9CCCCF278571}"/>
              </a:ext>
            </a:extLst>
          </p:cNvPr>
          <p:cNvSpPr/>
          <p:nvPr/>
        </p:nvSpPr>
        <p:spPr>
          <a:xfrm>
            <a:off x="4145230" y="3022505"/>
            <a:ext cx="3612423" cy="3305593"/>
          </a:xfrm>
          <a:prstGeom prst="roundRect">
            <a:avLst>
              <a:gd name="adj" fmla="val 126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4290ED-A1FC-B7CF-62E2-9C8DF7384427}"/>
              </a:ext>
            </a:extLst>
          </p:cNvPr>
          <p:cNvSpPr txBox="1"/>
          <p:nvPr/>
        </p:nvSpPr>
        <p:spPr>
          <a:xfrm>
            <a:off x="6408641" y="2314729"/>
            <a:ext cx="5403772" cy="646331"/>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13. In the policy, replace </a:t>
            </a:r>
            <a:r>
              <a:rPr lang="en-US" b="1" i="0" dirty="0">
                <a:solidFill>
                  <a:srgbClr val="333333"/>
                </a:solidFill>
                <a:effectLst/>
                <a:latin typeface="Open Sans" panose="020B0606030504020204" pitchFamily="34" charset="0"/>
              </a:rPr>
              <a:t>example-bucket</a:t>
            </a:r>
            <a:r>
              <a:rPr lang="en-US" b="0" i="0" dirty="0">
                <a:solidFill>
                  <a:srgbClr val="333333"/>
                </a:solidFill>
                <a:effectLst/>
                <a:latin typeface="Open Sans" panose="020B0606030504020204" pitchFamily="34" charset="0"/>
              </a:rPr>
              <a:t> with the name of your bucket.</a:t>
            </a:r>
          </a:p>
        </p:txBody>
      </p:sp>
    </p:spTree>
    <p:extLst>
      <p:ext uri="{BB962C8B-B14F-4D97-AF65-F5344CB8AC3E}">
        <p14:creationId xmlns:p14="http://schemas.microsoft.com/office/powerpoint/2010/main" val="1641387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9F9A3B4-95D9-C06D-7810-D2715FB1B7F3}"/>
              </a:ext>
            </a:extLst>
          </p:cNvPr>
          <p:cNvPicPr>
            <a:picLocks noChangeAspect="1"/>
          </p:cNvPicPr>
          <p:nvPr/>
        </p:nvPicPr>
        <p:blipFill>
          <a:blip r:embed="rId3"/>
          <a:stretch>
            <a:fillRect/>
          </a:stretch>
        </p:blipFill>
        <p:spPr>
          <a:xfrm>
            <a:off x="1058208" y="880287"/>
            <a:ext cx="10378418" cy="5694867"/>
          </a:xfrm>
          <a:prstGeom prst="rect">
            <a:avLst/>
          </a:prstGeom>
        </p:spPr>
      </p:pic>
      <p:sp>
        <p:nvSpPr>
          <p:cNvPr id="7" name="TextBox 6">
            <a:extLst>
              <a:ext uri="{FF2B5EF4-FFF2-40B4-BE49-F238E27FC236}">
                <a16:creationId xmlns:a16="http://schemas.microsoft.com/office/drawing/2014/main" id="{34038CA4-CB99-E992-54F6-471AC90862A8}"/>
              </a:ext>
            </a:extLst>
          </p:cNvPr>
          <p:cNvSpPr txBox="1"/>
          <p:nvPr/>
        </p:nvSpPr>
        <p:spPr>
          <a:xfrm>
            <a:off x="6022038" y="5235055"/>
            <a:ext cx="6098458" cy="369332"/>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14. At the bottom of the page, choose </a:t>
            </a:r>
            <a:r>
              <a:rPr lang="en-US" b="1" i="0" dirty="0">
                <a:solidFill>
                  <a:srgbClr val="333333"/>
                </a:solidFill>
                <a:effectLst/>
                <a:latin typeface="Open Sans" panose="020B0606030504020204" pitchFamily="34" charset="0"/>
              </a:rPr>
              <a:t>Save changes</a:t>
            </a:r>
            <a:r>
              <a:rPr lang="en-US" b="0" i="0" dirty="0">
                <a:solidFill>
                  <a:srgbClr val="333333"/>
                </a:solidFill>
                <a:effectLst/>
                <a:latin typeface="Open Sans" panose="020B0606030504020204" pitchFamily="34" charset="0"/>
              </a:rPr>
              <a:t>.</a:t>
            </a:r>
          </a:p>
        </p:txBody>
      </p:sp>
      <p:sp>
        <p:nvSpPr>
          <p:cNvPr id="8" name="Oval 7">
            <a:extLst>
              <a:ext uri="{FF2B5EF4-FFF2-40B4-BE49-F238E27FC236}">
                <a16:creationId xmlns:a16="http://schemas.microsoft.com/office/drawing/2014/main" id="{464E1B94-05B3-3098-7916-53CDE45E9372}"/>
              </a:ext>
            </a:extLst>
          </p:cNvPr>
          <p:cNvSpPr/>
          <p:nvPr/>
        </p:nvSpPr>
        <p:spPr>
          <a:xfrm>
            <a:off x="9240951" y="558963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14</a:t>
            </a:r>
          </a:p>
        </p:txBody>
      </p:sp>
      <p:sp>
        <p:nvSpPr>
          <p:cNvPr id="9" name="Rounded Rectangle 8">
            <a:extLst>
              <a:ext uri="{FF2B5EF4-FFF2-40B4-BE49-F238E27FC236}">
                <a16:creationId xmlns:a16="http://schemas.microsoft.com/office/drawing/2014/main" id="{BE58E98B-FB11-6260-1868-98307694E1F5}"/>
              </a:ext>
            </a:extLst>
          </p:cNvPr>
          <p:cNvSpPr/>
          <p:nvPr/>
        </p:nvSpPr>
        <p:spPr>
          <a:xfrm>
            <a:off x="9624410" y="5912192"/>
            <a:ext cx="1200907" cy="369332"/>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690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B8F0850-2FAE-DD53-5698-B97FF98EC523}"/>
              </a:ext>
            </a:extLst>
          </p:cNvPr>
          <p:cNvPicPr>
            <a:picLocks noChangeAspect="1"/>
          </p:cNvPicPr>
          <p:nvPr/>
        </p:nvPicPr>
        <p:blipFill>
          <a:blip r:embed="rId3"/>
          <a:stretch>
            <a:fillRect/>
          </a:stretch>
        </p:blipFill>
        <p:spPr>
          <a:xfrm>
            <a:off x="841511" y="839651"/>
            <a:ext cx="10508975" cy="5764064"/>
          </a:xfrm>
          <a:prstGeom prst="rect">
            <a:avLst/>
          </a:prstGeom>
        </p:spPr>
      </p:pic>
    </p:spTree>
    <p:extLst>
      <p:ext uri="{BB962C8B-B14F-4D97-AF65-F5344CB8AC3E}">
        <p14:creationId xmlns:p14="http://schemas.microsoft.com/office/powerpoint/2010/main" val="408731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D6164A3-3087-B7E6-7078-8AA3A0A6A7B6}"/>
              </a:ext>
            </a:extLst>
          </p:cNvPr>
          <p:cNvPicPr>
            <a:picLocks noChangeAspect="1"/>
          </p:cNvPicPr>
          <p:nvPr/>
        </p:nvPicPr>
        <p:blipFill>
          <a:blip r:embed="rId3"/>
          <a:stretch>
            <a:fillRect/>
          </a:stretch>
        </p:blipFill>
        <p:spPr>
          <a:xfrm>
            <a:off x="913162" y="805641"/>
            <a:ext cx="10365673" cy="5706943"/>
          </a:xfrm>
          <a:prstGeom prst="rect">
            <a:avLst/>
          </a:prstGeom>
        </p:spPr>
      </p:pic>
    </p:spTree>
    <p:extLst>
      <p:ext uri="{BB962C8B-B14F-4D97-AF65-F5344CB8AC3E}">
        <p14:creationId xmlns:p14="http://schemas.microsoft.com/office/powerpoint/2010/main" val="1971859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252325D5-BFF2-B143-FA8C-731EA08E4445}"/>
              </a:ext>
            </a:extLst>
          </p:cNvPr>
          <p:cNvSpPr txBox="1"/>
          <p:nvPr/>
        </p:nvSpPr>
        <p:spPr>
          <a:xfrm>
            <a:off x="510308" y="948707"/>
            <a:ext cx="11222181" cy="5555367"/>
          </a:xfrm>
          <a:prstGeom prst="rect">
            <a:avLst/>
          </a:prstGeom>
          <a:solidFill>
            <a:schemeClr val="accent4">
              <a:lumMod val="20000"/>
              <a:lumOff val="80000"/>
            </a:schemeClr>
          </a:solidFill>
        </p:spPr>
        <p:txBody>
          <a:bodyPr wrap="square">
            <a:spAutoFit/>
          </a:bodyPr>
          <a:lstStyle/>
          <a:p>
            <a:pPr algn="l">
              <a:spcAft>
                <a:spcPts val="300"/>
              </a:spcAft>
            </a:pPr>
            <a:r>
              <a:rPr lang="en-US" sz="3200" b="1" i="0" dirty="0">
                <a:solidFill>
                  <a:srgbClr val="C00000"/>
                </a:solidFill>
                <a:effectLst/>
                <a:latin typeface="Open Sans" panose="020B0606030504020204" pitchFamily="34" charset="0"/>
              </a:rPr>
              <a:t>Task 3. Upload an HTML document</a:t>
            </a:r>
          </a:p>
          <a:p>
            <a:pPr algn="l">
              <a:spcAft>
                <a:spcPts val="300"/>
              </a:spcAft>
            </a:pPr>
            <a:r>
              <a:rPr lang="en-US" b="0" i="0" dirty="0">
                <a:solidFill>
                  <a:srgbClr val="333333"/>
                </a:solidFill>
                <a:effectLst/>
                <a:latin typeface="Open Sans" panose="020B0606030504020204" pitchFamily="34" charset="0"/>
              </a:rPr>
              <a:t>In this task, you will upload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for your webpage to the S3 bucket.</a:t>
            </a:r>
          </a:p>
          <a:p>
            <a:pPr algn="l">
              <a:spcAft>
                <a:spcPts val="300"/>
              </a:spcAft>
              <a:buFont typeface="+mj-lt"/>
              <a:buAutoNum type="arabicPeriod" startAt="15"/>
            </a:pPr>
            <a:r>
              <a:rPr lang="en-US" b="0" i="0" dirty="0">
                <a:solidFill>
                  <a:srgbClr val="333333"/>
                </a:solidFill>
                <a:effectLst/>
                <a:latin typeface="Open Sans" panose="020B0606030504020204" pitchFamily="34" charset="0"/>
              </a:rPr>
              <a:t>Open the context menu (right-click) for the following link, and then choose </a:t>
            </a:r>
            <a:r>
              <a:rPr lang="en-US" b="1" i="0" dirty="0">
                <a:solidFill>
                  <a:srgbClr val="333333"/>
                </a:solidFill>
                <a:effectLst/>
                <a:latin typeface="Open Sans" panose="020B0606030504020204" pitchFamily="34" charset="0"/>
              </a:rPr>
              <a:t>Save link as</a:t>
            </a:r>
            <a:r>
              <a:rPr lang="en-US" b="0" i="0" dirty="0">
                <a:solidFill>
                  <a:srgbClr val="333333"/>
                </a:solidFill>
                <a:effectLst/>
                <a:latin typeface="Open Sans" panose="020B0606030504020204" pitchFamily="34" charset="0"/>
              </a:rPr>
              <a:t>: </a:t>
            </a:r>
            <a:r>
              <a:rPr lang="en-US" b="0" i="0" dirty="0">
                <a:solidFill>
                  <a:srgbClr val="4183C4"/>
                </a:solidFill>
                <a:effectLst/>
                <a:latin typeface="Open Sans" panose="020B0606030504020204" pitchFamily="34" charset="0"/>
                <a:hlinkClick r:id="rId3"/>
              </a:rPr>
              <a:t>index.html</a:t>
            </a:r>
            <a:endParaRPr lang="en-US" b="0" i="0" dirty="0">
              <a:solidFill>
                <a:srgbClr val="333333"/>
              </a:solidFill>
              <a:effectLst/>
              <a:latin typeface="Open Sans" panose="020B0606030504020204" pitchFamily="34" charset="0"/>
            </a:endParaRPr>
          </a:p>
          <a:p>
            <a:pPr algn="l">
              <a:spcAft>
                <a:spcPts val="300"/>
              </a:spcAft>
              <a:buFont typeface="+mj-lt"/>
              <a:buAutoNum type="arabicPeriod" startAt="15"/>
            </a:pPr>
            <a:r>
              <a:rPr lang="en-US" b="0" i="0" dirty="0">
                <a:solidFill>
                  <a:srgbClr val="333333"/>
                </a:solidFill>
                <a:effectLst/>
                <a:latin typeface="Open Sans" panose="020B0606030504020204" pitchFamily="34" charset="0"/>
              </a:rPr>
              <a:t>Save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to your local computer.</a:t>
            </a:r>
          </a:p>
          <a:p>
            <a:pPr algn="l">
              <a:spcAft>
                <a:spcPts val="300"/>
              </a:spcAft>
              <a:buFont typeface="+mj-lt"/>
              <a:buAutoNum type="arabicPeriod" startAt="15"/>
            </a:pPr>
            <a:r>
              <a:rPr lang="en-US" b="0" i="0" dirty="0">
                <a:solidFill>
                  <a:srgbClr val="333333"/>
                </a:solidFill>
                <a:effectLst/>
                <a:latin typeface="Open Sans" panose="020B0606030504020204" pitchFamily="34" charset="0"/>
              </a:rPr>
              <a:t>In the console, choose the </a:t>
            </a:r>
            <a:r>
              <a:rPr lang="en-US" b="1" i="0" dirty="0">
                <a:solidFill>
                  <a:srgbClr val="333333"/>
                </a:solidFill>
                <a:effectLst/>
                <a:latin typeface="Open Sans" panose="020B0606030504020204" pitchFamily="34" charset="0"/>
              </a:rPr>
              <a:t>Objects</a:t>
            </a:r>
            <a:r>
              <a:rPr lang="en-US" b="0" i="0" dirty="0">
                <a:solidFill>
                  <a:srgbClr val="333333"/>
                </a:solidFill>
                <a:effectLst/>
                <a:latin typeface="Open Sans" panose="020B0606030504020204" pitchFamily="34" charset="0"/>
              </a:rPr>
              <a:t> tab.</a:t>
            </a:r>
          </a:p>
          <a:p>
            <a:pPr algn="l">
              <a:spcAft>
                <a:spcPts val="300"/>
              </a:spcAft>
              <a:buFont typeface="+mj-lt"/>
              <a:buAutoNum type="arabicPeriod" startAt="15"/>
            </a:pPr>
            <a:r>
              <a:rPr lang="en-US" b="0" i="0" dirty="0">
                <a:solidFill>
                  <a:srgbClr val="333333"/>
                </a:solidFill>
                <a:effectLst/>
                <a:latin typeface="Open Sans" panose="020B0606030504020204" pitchFamily="34" charset="0"/>
              </a:rPr>
              <a:t>Upload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to your bucket.</a:t>
            </a:r>
          </a:p>
          <a:p>
            <a:pPr lvl="1" algn="l">
              <a:spcAft>
                <a:spcPts val="300"/>
              </a:spcAft>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Upload</a:t>
            </a:r>
            <a:r>
              <a:rPr lang="en-US" b="0" i="0" dirty="0">
                <a:solidFill>
                  <a:srgbClr val="333333"/>
                </a:solidFill>
                <a:effectLst/>
                <a:latin typeface="Open Sans" panose="020B0606030504020204" pitchFamily="34" charset="0"/>
              </a:rPr>
              <a:t>.</a:t>
            </a:r>
          </a:p>
          <a:p>
            <a:pPr lvl="1" algn="l">
              <a:spcAft>
                <a:spcPts val="300"/>
              </a:spcAft>
            </a:pPr>
            <a:r>
              <a:rPr lang="en-US" b="0" i="0" dirty="0">
                <a:solidFill>
                  <a:srgbClr val="333333"/>
                </a:solidFill>
                <a:effectLst/>
                <a:latin typeface="Open Sans" panose="020B0606030504020204" pitchFamily="34" charset="0"/>
              </a:rPr>
              <a:t>Drag and drop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onto the upload page. An alternative is to choose </a:t>
            </a:r>
            <a:r>
              <a:rPr lang="en-US" b="1" i="0" dirty="0">
                <a:solidFill>
                  <a:srgbClr val="333333"/>
                </a:solidFill>
                <a:effectLst/>
                <a:latin typeface="Open Sans" panose="020B0606030504020204" pitchFamily="34" charset="0"/>
              </a:rPr>
              <a:t>Add files</a:t>
            </a:r>
            <a:r>
              <a:rPr lang="en-US" b="0" i="0" dirty="0">
                <a:solidFill>
                  <a:srgbClr val="333333"/>
                </a:solidFill>
                <a:effectLst/>
                <a:latin typeface="Open Sans" panose="020B0606030504020204" pitchFamily="34" charset="0"/>
              </a:rPr>
              <a:t>, navigate to the file, and choose </a:t>
            </a:r>
            <a:r>
              <a:rPr lang="en-US" b="1" i="0" dirty="0">
                <a:solidFill>
                  <a:srgbClr val="333333"/>
                </a:solidFill>
                <a:effectLst/>
                <a:latin typeface="Open Sans" panose="020B0606030504020204" pitchFamily="34" charset="0"/>
              </a:rPr>
              <a:t>Open</a:t>
            </a:r>
            <a:r>
              <a:rPr lang="en-US" b="0" i="0" dirty="0">
                <a:solidFill>
                  <a:srgbClr val="333333"/>
                </a:solidFill>
                <a:effectLst/>
                <a:latin typeface="Open Sans" panose="020B0606030504020204" pitchFamily="34" charset="0"/>
              </a:rPr>
              <a:t>.</a:t>
            </a:r>
          </a:p>
          <a:p>
            <a:pPr algn="l">
              <a:spcAft>
                <a:spcPts val="300"/>
              </a:spcAft>
              <a:buFont typeface="+mj-lt"/>
              <a:buAutoNum type="arabicPeriod" startAt="19"/>
            </a:pPr>
            <a:r>
              <a:rPr lang="en-US" b="0" i="0" dirty="0">
                <a:solidFill>
                  <a:srgbClr val="333333"/>
                </a:solidFill>
                <a:effectLst/>
                <a:latin typeface="Open Sans" panose="020B0606030504020204" pitchFamily="34" charset="0"/>
              </a:rPr>
              <a:t>Expand the </a:t>
            </a:r>
            <a:r>
              <a:rPr lang="en-US" b="1" i="0" dirty="0">
                <a:solidFill>
                  <a:srgbClr val="333333"/>
                </a:solidFill>
                <a:effectLst/>
                <a:latin typeface="Open Sans" panose="020B0606030504020204" pitchFamily="34" charset="0"/>
              </a:rPr>
              <a:t>Permissions</a:t>
            </a:r>
            <a:r>
              <a:rPr lang="en-US" b="0" i="0" dirty="0">
                <a:solidFill>
                  <a:srgbClr val="333333"/>
                </a:solidFill>
                <a:effectLst/>
                <a:latin typeface="Open Sans" panose="020B0606030504020204" pitchFamily="34" charset="0"/>
              </a:rPr>
              <a:t> section.</a:t>
            </a:r>
          </a:p>
          <a:p>
            <a:pPr algn="l">
              <a:spcAft>
                <a:spcPts val="300"/>
              </a:spcAft>
              <a:buFont typeface="+mj-lt"/>
              <a:buAutoNum type="arabicPeriod" startAt="19"/>
            </a:pPr>
            <a:r>
              <a:rPr lang="en-US" b="0" i="0" dirty="0">
                <a:solidFill>
                  <a:srgbClr val="333333"/>
                </a:solidFill>
                <a:effectLst/>
                <a:latin typeface="Open Sans" panose="020B0606030504020204" pitchFamily="34" charset="0"/>
              </a:rPr>
              <a:t>Under </a:t>
            </a:r>
            <a:r>
              <a:rPr lang="en-US" b="1" i="0" dirty="0">
                <a:solidFill>
                  <a:srgbClr val="333333"/>
                </a:solidFill>
                <a:effectLst/>
                <a:latin typeface="Open Sans" panose="020B0606030504020204" pitchFamily="34" charset="0"/>
              </a:rPr>
              <a:t>Predefined ACLs</a:t>
            </a:r>
            <a:r>
              <a:rPr lang="en-US" b="0" i="0" dirty="0">
                <a:solidFill>
                  <a:srgbClr val="333333"/>
                </a:solidFill>
                <a:effectLst/>
                <a:latin typeface="Open Sans" panose="020B0606030504020204" pitchFamily="34" charset="0"/>
              </a:rPr>
              <a:t>, select </a:t>
            </a:r>
            <a:r>
              <a:rPr lang="en-US" b="1" i="0" dirty="0">
                <a:solidFill>
                  <a:srgbClr val="333333"/>
                </a:solidFill>
                <a:effectLst/>
                <a:latin typeface="Open Sans" panose="020B0606030504020204" pitchFamily="34" charset="0"/>
              </a:rPr>
              <a:t>Grant public-read access</a:t>
            </a:r>
            <a:r>
              <a:rPr lang="en-US" b="0" i="0" dirty="0">
                <a:solidFill>
                  <a:srgbClr val="333333"/>
                </a:solidFill>
                <a:effectLst/>
                <a:latin typeface="Open Sans" panose="020B0606030504020204" pitchFamily="34" charset="0"/>
              </a:rPr>
              <a:t>.</a:t>
            </a:r>
          </a:p>
          <a:p>
            <a:pPr lvl="1">
              <a:spcAft>
                <a:spcPts val="300"/>
              </a:spcAft>
            </a:pPr>
            <a:r>
              <a:rPr lang="en-US" b="0" i="0" dirty="0">
                <a:solidFill>
                  <a:srgbClr val="333333"/>
                </a:solidFill>
                <a:effectLst/>
                <a:latin typeface="Open Sans" panose="020B0606030504020204" pitchFamily="34" charset="0"/>
              </a:rPr>
              <a:t>A warning message similar to </a:t>
            </a:r>
            <a:r>
              <a:rPr lang="en-US" b="1" i="0" dirty="0">
                <a:solidFill>
                  <a:srgbClr val="333333"/>
                </a:solidFill>
                <a:effectLst/>
                <a:latin typeface="Open Sans" panose="020B0606030504020204" pitchFamily="34" charset="0"/>
              </a:rPr>
              <a:t>Granting public-read access is not recommend</a:t>
            </a:r>
            <a:r>
              <a:rPr lang="en-US" b="0" i="0" dirty="0">
                <a:solidFill>
                  <a:srgbClr val="333333"/>
                </a:solidFill>
                <a:effectLst/>
                <a:latin typeface="Open Sans" panose="020B0606030504020204" pitchFamily="34" charset="0"/>
              </a:rPr>
              <a:t> appears below the setting you selected.</a:t>
            </a:r>
          </a:p>
          <a:p>
            <a:pPr algn="l">
              <a:spcAft>
                <a:spcPts val="300"/>
              </a:spcAft>
              <a:buFont typeface="+mj-lt"/>
              <a:buAutoNum type="arabicPeriod" startAt="19"/>
            </a:pPr>
            <a:r>
              <a:rPr lang="en-US" b="0" i="0" dirty="0">
                <a:solidFill>
                  <a:srgbClr val="333333"/>
                </a:solidFill>
                <a:effectLst/>
                <a:latin typeface="Open Sans" panose="020B0606030504020204" pitchFamily="34" charset="0"/>
              </a:rPr>
              <a:t>Below the warning, check the box next to </a:t>
            </a:r>
            <a:r>
              <a:rPr lang="en-US" b="1" i="0" dirty="0">
                <a:solidFill>
                  <a:srgbClr val="333333"/>
                </a:solidFill>
                <a:effectLst/>
                <a:latin typeface="Open Sans" panose="020B0606030504020204" pitchFamily="34" charset="0"/>
              </a:rPr>
              <a:t>I understand...</a:t>
            </a:r>
            <a:r>
              <a:rPr lang="en-US" b="0" i="0" dirty="0">
                <a:solidFill>
                  <a:srgbClr val="333333"/>
                </a:solidFill>
                <a:effectLst/>
                <a:latin typeface="Open Sans" panose="020B0606030504020204" pitchFamily="34" charset="0"/>
              </a:rPr>
              <a:t>.</a:t>
            </a:r>
          </a:p>
          <a:p>
            <a:pPr algn="l">
              <a:spcAft>
                <a:spcPts val="300"/>
              </a:spcAft>
              <a:buFont typeface="+mj-lt"/>
              <a:buAutoNum type="arabicPeriod" startAt="19"/>
            </a:pPr>
            <a:r>
              <a:rPr lang="en-US" b="0" i="0" dirty="0">
                <a:solidFill>
                  <a:srgbClr val="333333"/>
                </a:solidFill>
                <a:effectLst/>
                <a:latin typeface="Open Sans" panose="020B0606030504020204" pitchFamily="34" charset="0"/>
              </a:rPr>
              <a:t>At the bottom of the page, choose </a:t>
            </a:r>
            <a:r>
              <a:rPr lang="en-US" b="1" i="0" dirty="0">
                <a:solidFill>
                  <a:srgbClr val="333333"/>
                </a:solidFill>
                <a:effectLst/>
                <a:latin typeface="Open Sans" panose="020B0606030504020204" pitchFamily="34" charset="0"/>
              </a:rPr>
              <a:t>Upload</a:t>
            </a:r>
            <a:r>
              <a:rPr lang="en-US" b="0" i="0" dirty="0">
                <a:solidFill>
                  <a:srgbClr val="333333"/>
                </a:solidFill>
                <a:effectLst/>
                <a:latin typeface="Open Sans" panose="020B0606030504020204" pitchFamily="34" charset="0"/>
              </a:rPr>
              <a:t>.</a:t>
            </a:r>
          </a:p>
          <a:p>
            <a:pPr algn="l">
              <a:spcAft>
                <a:spcPts val="300"/>
              </a:spcAft>
              <a:buFont typeface="+mj-lt"/>
              <a:buAutoNum type="arabicPeriod" startAt="19"/>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Close</a:t>
            </a:r>
            <a:r>
              <a:rPr lang="en-US" b="0" i="0" dirty="0">
                <a:solidFill>
                  <a:srgbClr val="333333"/>
                </a:solidFill>
                <a:effectLst/>
                <a:latin typeface="Open Sans" panose="020B0606030504020204" pitchFamily="34" charset="0"/>
              </a:rPr>
              <a:t>.</a:t>
            </a:r>
          </a:p>
          <a:p>
            <a:pPr lvl="1">
              <a:spcAft>
                <a:spcPts val="300"/>
              </a:spcAft>
            </a:pPr>
            <a:r>
              <a:rPr lang="en-US" b="0" i="0" dirty="0">
                <a:solidFill>
                  <a:srgbClr val="333333"/>
                </a:solidFill>
                <a:effectLst/>
                <a:latin typeface="Open Sans" panose="020B0606030504020204" pitchFamily="34" charset="0"/>
              </a:rPr>
              <a:t>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appears in the </a:t>
            </a:r>
            <a:r>
              <a:rPr lang="en-US" b="1" i="0" dirty="0">
                <a:solidFill>
                  <a:srgbClr val="333333"/>
                </a:solidFill>
                <a:effectLst/>
                <a:latin typeface="Open Sans" panose="020B0606030504020204" pitchFamily="34" charset="0"/>
              </a:rPr>
              <a:t>Objects</a:t>
            </a:r>
            <a:r>
              <a:rPr lang="en-US" b="0" i="0" dirty="0">
                <a:solidFill>
                  <a:srgbClr val="333333"/>
                </a:solidFill>
                <a:effectLst/>
                <a:latin typeface="Open Sans" panose="020B0606030504020204" pitchFamily="34" charset="0"/>
              </a:rPr>
              <a:t> list.</a:t>
            </a:r>
          </a:p>
        </p:txBody>
      </p:sp>
    </p:spTree>
    <p:extLst>
      <p:ext uri="{BB962C8B-B14F-4D97-AF65-F5344CB8AC3E}">
        <p14:creationId xmlns:p14="http://schemas.microsoft.com/office/powerpoint/2010/main" val="3308355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E771A07-0851-3967-A0D4-2C1B218519A1}"/>
              </a:ext>
            </a:extLst>
          </p:cNvPr>
          <p:cNvPicPr>
            <a:picLocks noChangeAspect="1"/>
          </p:cNvPicPr>
          <p:nvPr/>
        </p:nvPicPr>
        <p:blipFill>
          <a:blip r:embed="rId3"/>
          <a:stretch>
            <a:fillRect/>
          </a:stretch>
        </p:blipFill>
        <p:spPr>
          <a:xfrm>
            <a:off x="3017074" y="3074100"/>
            <a:ext cx="7365786" cy="1541676"/>
          </a:xfrm>
          <a:prstGeom prst="rect">
            <a:avLst/>
          </a:prstGeom>
        </p:spPr>
      </p:pic>
      <p:pic>
        <p:nvPicPr>
          <p:cNvPr id="7" name="Picture 6">
            <a:extLst>
              <a:ext uri="{FF2B5EF4-FFF2-40B4-BE49-F238E27FC236}">
                <a16:creationId xmlns:a16="http://schemas.microsoft.com/office/drawing/2014/main" id="{E0E2BD5B-4AD2-B702-0572-C5843B358AF0}"/>
              </a:ext>
            </a:extLst>
          </p:cNvPr>
          <p:cNvPicPr>
            <a:picLocks noChangeAspect="1"/>
          </p:cNvPicPr>
          <p:nvPr/>
        </p:nvPicPr>
        <p:blipFill>
          <a:blip r:embed="rId4"/>
          <a:stretch>
            <a:fillRect/>
          </a:stretch>
        </p:blipFill>
        <p:spPr>
          <a:xfrm>
            <a:off x="3017074" y="4793108"/>
            <a:ext cx="7365786" cy="1764428"/>
          </a:xfrm>
          <a:prstGeom prst="rect">
            <a:avLst/>
          </a:prstGeom>
        </p:spPr>
      </p:pic>
      <p:sp>
        <p:nvSpPr>
          <p:cNvPr id="8" name="TextBox 7">
            <a:extLst>
              <a:ext uri="{FF2B5EF4-FFF2-40B4-BE49-F238E27FC236}">
                <a16:creationId xmlns:a16="http://schemas.microsoft.com/office/drawing/2014/main" id="{B69EF0AE-8462-CE12-B7DB-0882A2A32F97}"/>
              </a:ext>
            </a:extLst>
          </p:cNvPr>
          <p:cNvSpPr txBox="1"/>
          <p:nvPr/>
        </p:nvSpPr>
        <p:spPr>
          <a:xfrm>
            <a:off x="3017074" y="1861017"/>
            <a:ext cx="7732155" cy="1015663"/>
          </a:xfrm>
          <a:prstGeom prst="rect">
            <a:avLst/>
          </a:prstGeom>
          <a:solidFill>
            <a:schemeClr val="accent4">
              <a:lumMod val="20000"/>
              <a:lumOff val="80000"/>
            </a:schemeClr>
          </a:solidFill>
        </p:spPr>
        <p:txBody>
          <a:bodyPr wrap="square">
            <a:spAutoFit/>
          </a:bodyPr>
          <a:lstStyle/>
          <a:p>
            <a:r>
              <a:rPr lang="en-US" sz="2000" dirty="0">
                <a:latin typeface="Courier" pitchFamily="2" charset="0"/>
              </a:rPr>
              <a:t>&lt;html&gt;</a:t>
            </a:r>
          </a:p>
          <a:p>
            <a:r>
              <a:rPr lang="en-US" sz="2000" dirty="0">
                <a:latin typeface="Courier" pitchFamily="2" charset="0"/>
              </a:rPr>
              <a:t>    &lt;h1&gt;Hello World. Take me to your leader.&lt;/h1&gt;</a:t>
            </a:r>
          </a:p>
          <a:p>
            <a:r>
              <a:rPr lang="en-US" sz="2000" dirty="0">
                <a:latin typeface="Courier" pitchFamily="2" charset="0"/>
              </a:rPr>
              <a:t>&lt;/html&gt;</a:t>
            </a:r>
          </a:p>
        </p:txBody>
      </p:sp>
      <p:sp>
        <p:nvSpPr>
          <p:cNvPr id="10" name="TextBox 9">
            <a:extLst>
              <a:ext uri="{FF2B5EF4-FFF2-40B4-BE49-F238E27FC236}">
                <a16:creationId xmlns:a16="http://schemas.microsoft.com/office/drawing/2014/main" id="{CA4E2B2C-D6FF-274D-FA72-FF4CDD6299CF}"/>
              </a:ext>
            </a:extLst>
          </p:cNvPr>
          <p:cNvSpPr txBox="1"/>
          <p:nvPr/>
        </p:nvSpPr>
        <p:spPr>
          <a:xfrm>
            <a:off x="417965" y="1843832"/>
            <a:ext cx="2533999" cy="461665"/>
          </a:xfrm>
          <a:prstGeom prst="rect">
            <a:avLst/>
          </a:prstGeom>
          <a:noFill/>
        </p:spPr>
        <p:txBody>
          <a:bodyPr wrap="square">
            <a:spAutoFit/>
          </a:bodyPr>
          <a:lstStyle/>
          <a:p>
            <a:pPr algn="ctr"/>
            <a:r>
              <a:rPr lang="en-US" sz="2400" b="0" i="0" dirty="0">
                <a:solidFill>
                  <a:srgbClr val="4183C4"/>
                </a:solidFill>
                <a:effectLst/>
                <a:latin typeface="Open Sans" panose="020B0606030504020204" pitchFamily="34" charset="0"/>
                <a:hlinkClick r:id="rId5"/>
              </a:rPr>
              <a:t>index.html</a:t>
            </a:r>
            <a:endParaRPr lang="en-US" sz="2400" dirty="0"/>
          </a:p>
        </p:txBody>
      </p:sp>
      <p:sp>
        <p:nvSpPr>
          <p:cNvPr id="12" name="TextBox 11">
            <a:extLst>
              <a:ext uri="{FF2B5EF4-FFF2-40B4-BE49-F238E27FC236}">
                <a16:creationId xmlns:a16="http://schemas.microsoft.com/office/drawing/2014/main" id="{89C08D05-CD3F-A7B3-7631-DE160A17BE78}"/>
              </a:ext>
            </a:extLst>
          </p:cNvPr>
          <p:cNvSpPr txBox="1"/>
          <p:nvPr/>
        </p:nvSpPr>
        <p:spPr>
          <a:xfrm>
            <a:off x="417965" y="1044921"/>
            <a:ext cx="11222181" cy="684803"/>
          </a:xfrm>
          <a:prstGeom prst="rect">
            <a:avLst/>
          </a:prstGeom>
          <a:solidFill>
            <a:schemeClr val="accent4">
              <a:lumMod val="20000"/>
              <a:lumOff val="80000"/>
            </a:schemeClr>
          </a:solidFill>
        </p:spPr>
        <p:txBody>
          <a:bodyPr wrap="square">
            <a:spAutoFit/>
          </a:bodyPr>
          <a:lstStyle/>
          <a:p>
            <a:pPr algn="l">
              <a:spcAft>
                <a:spcPts val="300"/>
              </a:spcAft>
              <a:buFont typeface="+mj-lt"/>
              <a:buAutoNum type="arabicPeriod" startAt="15"/>
            </a:pPr>
            <a:r>
              <a:rPr lang="en-US" b="0" i="0" dirty="0">
                <a:solidFill>
                  <a:srgbClr val="333333"/>
                </a:solidFill>
                <a:effectLst/>
                <a:latin typeface="Open Sans" panose="020B0606030504020204" pitchFamily="34" charset="0"/>
              </a:rPr>
              <a:t>Open the context menu (right-click) for the following link, and then choose </a:t>
            </a:r>
            <a:r>
              <a:rPr lang="en-US" b="1" i="0" dirty="0">
                <a:solidFill>
                  <a:srgbClr val="333333"/>
                </a:solidFill>
                <a:effectLst/>
                <a:latin typeface="Open Sans" panose="020B0606030504020204" pitchFamily="34" charset="0"/>
              </a:rPr>
              <a:t>Save link as</a:t>
            </a:r>
            <a:r>
              <a:rPr lang="en-US" b="0" i="0" dirty="0">
                <a:solidFill>
                  <a:srgbClr val="333333"/>
                </a:solidFill>
                <a:effectLst/>
                <a:latin typeface="Open Sans" panose="020B0606030504020204" pitchFamily="34" charset="0"/>
              </a:rPr>
              <a:t>: </a:t>
            </a:r>
            <a:r>
              <a:rPr lang="en-US" b="0" i="0" dirty="0">
                <a:solidFill>
                  <a:srgbClr val="4183C4"/>
                </a:solidFill>
                <a:effectLst/>
                <a:latin typeface="Open Sans" panose="020B0606030504020204" pitchFamily="34" charset="0"/>
                <a:hlinkClick r:id="rId5"/>
              </a:rPr>
              <a:t>index.html</a:t>
            </a:r>
            <a:endParaRPr lang="en-US" b="0" i="0" dirty="0">
              <a:solidFill>
                <a:srgbClr val="333333"/>
              </a:solidFill>
              <a:effectLst/>
              <a:latin typeface="Open Sans" panose="020B0606030504020204" pitchFamily="34" charset="0"/>
            </a:endParaRPr>
          </a:p>
          <a:p>
            <a:pPr algn="l">
              <a:spcAft>
                <a:spcPts val="300"/>
              </a:spcAft>
              <a:buFont typeface="+mj-lt"/>
              <a:buAutoNum type="arabicPeriod" startAt="15"/>
            </a:pPr>
            <a:r>
              <a:rPr lang="en-US" b="0" i="0" dirty="0">
                <a:solidFill>
                  <a:srgbClr val="333333"/>
                </a:solidFill>
                <a:effectLst/>
                <a:latin typeface="Open Sans" panose="020B0606030504020204" pitchFamily="34" charset="0"/>
              </a:rPr>
              <a:t>Save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to your local computer.</a:t>
            </a:r>
          </a:p>
        </p:txBody>
      </p:sp>
    </p:spTree>
    <p:extLst>
      <p:ext uri="{BB962C8B-B14F-4D97-AF65-F5344CB8AC3E}">
        <p14:creationId xmlns:p14="http://schemas.microsoft.com/office/powerpoint/2010/main" val="2602226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F0EB5D7-99F8-1772-EA7A-F6C4E6B562D5}"/>
              </a:ext>
            </a:extLst>
          </p:cNvPr>
          <p:cNvPicPr>
            <a:picLocks noChangeAspect="1"/>
          </p:cNvPicPr>
          <p:nvPr/>
        </p:nvPicPr>
        <p:blipFill>
          <a:blip r:embed="rId3"/>
          <a:stretch>
            <a:fillRect/>
          </a:stretch>
        </p:blipFill>
        <p:spPr>
          <a:xfrm>
            <a:off x="915133" y="898511"/>
            <a:ext cx="10361732" cy="5676643"/>
          </a:xfrm>
          <a:prstGeom prst="rect">
            <a:avLst/>
          </a:prstGeom>
        </p:spPr>
      </p:pic>
      <p:sp>
        <p:nvSpPr>
          <p:cNvPr id="7" name="TextBox 6">
            <a:extLst>
              <a:ext uri="{FF2B5EF4-FFF2-40B4-BE49-F238E27FC236}">
                <a16:creationId xmlns:a16="http://schemas.microsoft.com/office/drawing/2014/main" id="{011A7C03-1C65-087F-DE5F-93A790E9966A}"/>
              </a:ext>
            </a:extLst>
          </p:cNvPr>
          <p:cNvSpPr txBox="1"/>
          <p:nvPr/>
        </p:nvSpPr>
        <p:spPr>
          <a:xfrm>
            <a:off x="4288810" y="2868250"/>
            <a:ext cx="4775835" cy="36933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17. In the console, choose the </a:t>
            </a:r>
            <a:r>
              <a:rPr lang="en-US" b="1" i="0" dirty="0">
                <a:solidFill>
                  <a:srgbClr val="333333"/>
                </a:solidFill>
                <a:effectLst/>
                <a:latin typeface="Open Sans" panose="020B0606030504020204" pitchFamily="34" charset="0"/>
              </a:rPr>
              <a:t>Objects</a:t>
            </a:r>
            <a:r>
              <a:rPr lang="en-US" b="0" i="0" dirty="0">
                <a:solidFill>
                  <a:srgbClr val="333333"/>
                </a:solidFill>
                <a:effectLst/>
                <a:latin typeface="Open Sans" panose="020B0606030504020204" pitchFamily="34" charset="0"/>
              </a:rPr>
              <a:t> tab.</a:t>
            </a:r>
          </a:p>
        </p:txBody>
      </p:sp>
      <p:sp>
        <p:nvSpPr>
          <p:cNvPr id="8" name="Oval 7">
            <a:extLst>
              <a:ext uri="{FF2B5EF4-FFF2-40B4-BE49-F238E27FC236}">
                <a16:creationId xmlns:a16="http://schemas.microsoft.com/office/drawing/2014/main" id="{CCBB165A-2FDB-15AD-3495-F4E76698208E}"/>
              </a:ext>
            </a:extLst>
          </p:cNvPr>
          <p:cNvSpPr/>
          <p:nvPr/>
        </p:nvSpPr>
        <p:spPr>
          <a:xfrm>
            <a:off x="3094190" y="231288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17</a:t>
            </a:r>
          </a:p>
        </p:txBody>
      </p:sp>
      <p:sp>
        <p:nvSpPr>
          <p:cNvPr id="9" name="Rounded Rectangle 8">
            <a:extLst>
              <a:ext uri="{FF2B5EF4-FFF2-40B4-BE49-F238E27FC236}">
                <a16:creationId xmlns:a16="http://schemas.microsoft.com/office/drawing/2014/main" id="{F544C9E5-E7AD-C2CA-9E29-5D891453FF38}"/>
              </a:ext>
            </a:extLst>
          </p:cNvPr>
          <p:cNvSpPr/>
          <p:nvPr/>
        </p:nvSpPr>
        <p:spPr>
          <a:xfrm>
            <a:off x="3551390" y="2502807"/>
            <a:ext cx="737420"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EC7EEB-1DEE-F342-3E91-788F614C4B48}"/>
              </a:ext>
            </a:extLst>
          </p:cNvPr>
          <p:cNvSpPr txBox="1"/>
          <p:nvPr/>
        </p:nvSpPr>
        <p:spPr>
          <a:xfrm>
            <a:off x="6095999" y="4260036"/>
            <a:ext cx="5026961" cy="646331"/>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18. Upload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to your bucket.</a:t>
            </a:r>
            <a:br>
              <a:rPr lang="en-US" b="0" i="0" dirty="0">
                <a:solidFill>
                  <a:srgbClr val="333333"/>
                </a:solidFill>
                <a:effectLst/>
                <a:latin typeface="Open Sans" panose="020B0606030504020204" pitchFamily="34" charset="0"/>
              </a:rPr>
            </a:br>
            <a:r>
              <a:rPr lang="en-US" b="0" i="0" dirty="0">
                <a:solidFill>
                  <a:srgbClr val="333333"/>
                </a:solidFill>
                <a:effectLst/>
                <a:latin typeface="Open Sans" panose="020B0606030504020204" pitchFamily="34" charset="0"/>
              </a:rPr>
              <a:t>      Choose </a:t>
            </a:r>
            <a:r>
              <a:rPr lang="en-US" b="1" i="0" dirty="0">
                <a:solidFill>
                  <a:srgbClr val="333333"/>
                </a:solidFill>
                <a:effectLst/>
                <a:latin typeface="Open Sans" panose="020B0606030504020204" pitchFamily="34" charset="0"/>
              </a:rPr>
              <a:t>Upload</a:t>
            </a:r>
            <a:r>
              <a:rPr lang="en-US" b="0" i="0" dirty="0">
                <a:solidFill>
                  <a:srgbClr val="333333"/>
                </a:solidFill>
                <a:effectLst/>
                <a:latin typeface="Open Sans" panose="020B0606030504020204" pitchFamily="34" charset="0"/>
              </a:rPr>
              <a:t>.</a:t>
            </a:r>
          </a:p>
        </p:txBody>
      </p:sp>
      <p:sp>
        <p:nvSpPr>
          <p:cNvPr id="12" name="Oval 11">
            <a:extLst>
              <a:ext uri="{FF2B5EF4-FFF2-40B4-BE49-F238E27FC236}">
                <a16:creationId xmlns:a16="http://schemas.microsoft.com/office/drawing/2014/main" id="{1AA74507-E06E-C17C-8964-FB8436A9A409}"/>
              </a:ext>
            </a:extLst>
          </p:cNvPr>
          <p:cNvSpPr/>
          <p:nvPr/>
        </p:nvSpPr>
        <p:spPr>
          <a:xfrm>
            <a:off x="4502151" y="382356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18</a:t>
            </a:r>
          </a:p>
        </p:txBody>
      </p:sp>
      <p:sp>
        <p:nvSpPr>
          <p:cNvPr id="13" name="Rounded Rectangle 12">
            <a:extLst>
              <a:ext uri="{FF2B5EF4-FFF2-40B4-BE49-F238E27FC236}">
                <a16:creationId xmlns:a16="http://schemas.microsoft.com/office/drawing/2014/main" id="{88E59A0D-3081-CACE-0FF1-A28B874262FF}"/>
              </a:ext>
            </a:extLst>
          </p:cNvPr>
          <p:cNvSpPr/>
          <p:nvPr/>
        </p:nvSpPr>
        <p:spPr>
          <a:xfrm>
            <a:off x="4787285" y="4263241"/>
            <a:ext cx="1023580"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678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F07C599-D15B-47B8-BB3C-5F7F68474783}"/>
              </a:ext>
            </a:extLst>
          </p:cNvPr>
          <p:cNvPicPr>
            <a:picLocks noChangeAspect="1"/>
          </p:cNvPicPr>
          <p:nvPr/>
        </p:nvPicPr>
        <p:blipFill>
          <a:blip r:embed="rId3"/>
          <a:stretch>
            <a:fillRect/>
          </a:stretch>
        </p:blipFill>
        <p:spPr>
          <a:xfrm>
            <a:off x="854764" y="868211"/>
            <a:ext cx="10482470" cy="5738213"/>
          </a:xfrm>
          <a:prstGeom prst="rect">
            <a:avLst/>
          </a:prstGeom>
        </p:spPr>
      </p:pic>
      <p:sp>
        <p:nvSpPr>
          <p:cNvPr id="7" name="TextBox 6">
            <a:extLst>
              <a:ext uri="{FF2B5EF4-FFF2-40B4-BE49-F238E27FC236}">
                <a16:creationId xmlns:a16="http://schemas.microsoft.com/office/drawing/2014/main" id="{77F3494D-0521-6591-1CA4-A7D278D628D6}"/>
              </a:ext>
            </a:extLst>
          </p:cNvPr>
          <p:cNvSpPr txBox="1"/>
          <p:nvPr/>
        </p:nvSpPr>
        <p:spPr>
          <a:xfrm>
            <a:off x="5792430" y="3824781"/>
            <a:ext cx="6098458" cy="155427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18 Upload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to your bucket.</a:t>
            </a:r>
          </a:p>
          <a:p>
            <a:pPr lvl="1" algn="l">
              <a:spcAft>
                <a:spcPts val="300"/>
              </a:spcAft>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Upload</a:t>
            </a:r>
            <a:r>
              <a:rPr lang="en-US" b="0" i="0" dirty="0">
                <a:solidFill>
                  <a:srgbClr val="333333"/>
                </a:solidFill>
                <a:effectLst/>
                <a:latin typeface="Open Sans" panose="020B0606030504020204" pitchFamily="34" charset="0"/>
              </a:rPr>
              <a:t>.</a:t>
            </a:r>
          </a:p>
          <a:p>
            <a:pPr lvl="1" algn="l">
              <a:spcAft>
                <a:spcPts val="300"/>
              </a:spcAft>
            </a:pPr>
            <a:r>
              <a:rPr lang="en-US" b="0" i="0" dirty="0">
                <a:solidFill>
                  <a:srgbClr val="333333"/>
                </a:solidFill>
                <a:effectLst/>
                <a:latin typeface="Open Sans" panose="020B0606030504020204" pitchFamily="34" charset="0"/>
              </a:rPr>
              <a:t>Drag and drop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onto the upload page. An alternative is to choose </a:t>
            </a:r>
            <a:r>
              <a:rPr lang="en-US" b="1" i="0" dirty="0">
                <a:solidFill>
                  <a:srgbClr val="333333"/>
                </a:solidFill>
                <a:effectLst/>
                <a:latin typeface="Open Sans" panose="020B0606030504020204" pitchFamily="34" charset="0"/>
              </a:rPr>
              <a:t>Add files</a:t>
            </a:r>
            <a:r>
              <a:rPr lang="en-US" b="0" i="0" dirty="0">
                <a:solidFill>
                  <a:srgbClr val="333333"/>
                </a:solidFill>
                <a:effectLst/>
                <a:latin typeface="Open Sans" panose="020B0606030504020204" pitchFamily="34" charset="0"/>
              </a:rPr>
              <a:t>, navigate to the file, and choose </a:t>
            </a:r>
            <a:r>
              <a:rPr lang="en-US" b="1" i="0" dirty="0">
                <a:solidFill>
                  <a:srgbClr val="333333"/>
                </a:solidFill>
                <a:effectLst/>
                <a:latin typeface="Open Sans" panose="020B0606030504020204" pitchFamily="34" charset="0"/>
              </a:rPr>
              <a:t>Open</a:t>
            </a:r>
            <a:r>
              <a:rPr lang="en-US" b="0" i="0" dirty="0">
                <a:solidFill>
                  <a:srgbClr val="333333"/>
                </a:solidFill>
                <a:effectLst/>
                <a:latin typeface="Open Sans" panose="020B0606030504020204" pitchFamily="34" charset="0"/>
              </a:rPr>
              <a:t>.</a:t>
            </a:r>
          </a:p>
        </p:txBody>
      </p:sp>
      <p:sp>
        <p:nvSpPr>
          <p:cNvPr id="8" name="Oval 7">
            <a:extLst>
              <a:ext uri="{FF2B5EF4-FFF2-40B4-BE49-F238E27FC236}">
                <a16:creationId xmlns:a16="http://schemas.microsoft.com/office/drawing/2014/main" id="{E06F8F41-CC23-C0AE-9035-C6BE0EC36164}"/>
              </a:ext>
            </a:extLst>
          </p:cNvPr>
          <p:cNvSpPr/>
          <p:nvPr/>
        </p:nvSpPr>
        <p:spPr>
          <a:xfrm>
            <a:off x="5638799" y="308255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18</a:t>
            </a:r>
          </a:p>
        </p:txBody>
      </p:sp>
      <p:sp>
        <p:nvSpPr>
          <p:cNvPr id="9" name="Rounded Rectangle 8">
            <a:extLst>
              <a:ext uri="{FF2B5EF4-FFF2-40B4-BE49-F238E27FC236}">
                <a16:creationId xmlns:a16="http://schemas.microsoft.com/office/drawing/2014/main" id="{C4F613B6-7C9E-314F-577A-6E98352056A2}"/>
              </a:ext>
            </a:extLst>
          </p:cNvPr>
          <p:cNvSpPr/>
          <p:nvPr/>
        </p:nvSpPr>
        <p:spPr>
          <a:xfrm>
            <a:off x="6095998" y="3356239"/>
            <a:ext cx="952581"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94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5DC9D-E4DD-0B4D-836A-0DA495BB6C33}"/>
              </a:ext>
            </a:extLst>
          </p:cNvPr>
          <p:cNvPicPr>
            <a:picLocks noChangeAspect="1"/>
          </p:cNvPicPr>
          <p:nvPr/>
        </p:nvPicPr>
        <p:blipFill>
          <a:blip r:embed="rId2"/>
          <a:stretch>
            <a:fillRect/>
          </a:stretch>
        </p:blipFill>
        <p:spPr>
          <a:xfrm>
            <a:off x="6516438" y="1317812"/>
            <a:ext cx="5014243" cy="1270275"/>
          </a:xfrm>
          <a:prstGeom prst="rect">
            <a:avLst/>
          </a:prstGeom>
        </p:spPr>
      </p:pic>
      <p:sp>
        <p:nvSpPr>
          <p:cNvPr id="9" name="Cross 8">
            <a:extLst>
              <a:ext uri="{FF2B5EF4-FFF2-40B4-BE49-F238E27FC236}">
                <a16:creationId xmlns:a16="http://schemas.microsoft.com/office/drawing/2014/main" id="{6343F973-F002-5348-A6DA-FBA96354AFF9}"/>
              </a:ext>
            </a:extLst>
          </p:cNvPr>
          <p:cNvSpPr/>
          <p:nvPr/>
        </p:nvSpPr>
        <p:spPr>
          <a:xfrm>
            <a:off x="5669453" y="1514115"/>
            <a:ext cx="601883" cy="612304"/>
          </a:xfrm>
          <a:prstGeom prst="plus">
            <a:avLst>
              <a:gd name="adj" fmla="val 36538"/>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9DC26AB7-334B-7C43-BED3-A2D33ADADACF}"/>
              </a:ext>
            </a:extLst>
          </p:cNvPr>
          <p:cNvSpPr>
            <a:spLocks noGrp="1"/>
          </p:cNvSpPr>
          <p:nvPr>
            <p:ph type="sldNum" sz="quarter" idx="12"/>
          </p:nvPr>
        </p:nvSpPr>
        <p:spPr/>
        <p:txBody>
          <a:bodyPr/>
          <a:lstStyle/>
          <a:p>
            <a:fld id="{5D6FF71F-CF6A-4C46-8F9B-61D49EEA70E3}" type="slidenum">
              <a:rPr lang="en-US" smtClean="0"/>
              <a:t>7</a:t>
            </a:fld>
            <a:endParaRPr lang="en-US" dirty="0"/>
          </a:p>
        </p:txBody>
      </p:sp>
      <p:pic>
        <p:nvPicPr>
          <p:cNvPr id="3" name="Picture 2">
            <a:extLst>
              <a:ext uri="{FF2B5EF4-FFF2-40B4-BE49-F238E27FC236}">
                <a16:creationId xmlns:a16="http://schemas.microsoft.com/office/drawing/2014/main" id="{09AA8FB2-62C0-1D41-8256-59CB691192BB}"/>
              </a:ext>
            </a:extLst>
          </p:cNvPr>
          <p:cNvPicPr>
            <a:picLocks noChangeAspect="1"/>
          </p:cNvPicPr>
          <p:nvPr/>
        </p:nvPicPr>
        <p:blipFill>
          <a:blip r:embed="rId3"/>
          <a:stretch>
            <a:fillRect/>
          </a:stretch>
        </p:blipFill>
        <p:spPr>
          <a:xfrm>
            <a:off x="5122725" y="2963718"/>
            <a:ext cx="1727588" cy="2095500"/>
          </a:xfrm>
          <a:prstGeom prst="rect">
            <a:avLst/>
          </a:prstGeom>
        </p:spPr>
      </p:pic>
      <p:pic>
        <p:nvPicPr>
          <p:cNvPr id="12" name="Picture 11">
            <a:extLst>
              <a:ext uri="{FF2B5EF4-FFF2-40B4-BE49-F238E27FC236}">
                <a16:creationId xmlns:a16="http://schemas.microsoft.com/office/drawing/2014/main" id="{ACE8BE38-17F7-DB42-B121-AF1205BF7754}"/>
              </a:ext>
            </a:extLst>
          </p:cNvPr>
          <p:cNvPicPr>
            <a:picLocks noChangeAspect="1"/>
          </p:cNvPicPr>
          <p:nvPr/>
        </p:nvPicPr>
        <p:blipFill>
          <a:blip r:embed="rId4"/>
          <a:stretch>
            <a:fillRect/>
          </a:stretch>
        </p:blipFill>
        <p:spPr>
          <a:xfrm>
            <a:off x="3995011" y="4612082"/>
            <a:ext cx="2095500" cy="2095500"/>
          </a:xfrm>
          <a:prstGeom prst="rect">
            <a:avLst/>
          </a:prstGeom>
        </p:spPr>
      </p:pic>
      <p:pic>
        <p:nvPicPr>
          <p:cNvPr id="14" name="Picture 13">
            <a:extLst>
              <a:ext uri="{FF2B5EF4-FFF2-40B4-BE49-F238E27FC236}">
                <a16:creationId xmlns:a16="http://schemas.microsoft.com/office/drawing/2014/main" id="{5C2589FC-264F-1A41-972F-00AEB49A2FA3}"/>
              </a:ext>
            </a:extLst>
          </p:cNvPr>
          <p:cNvPicPr>
            <a:picLocks noChangeAspect="1"/>
          </p:cNvPicPr>
          <p:nvPr/>
        </p:nvPicPr>
        <p:blipFill>
          <a:blip r:embed="rId5"/>
          <a:stretch>
            <a:fillRect/>
          </a:stretch>
        </p:blipFill>
        <p:spPr>
          <a:xfrm>
            <a:off x="5868349" y="4612082"/>
            <a:ext cx="2095500" cy="2095500"/>
          </a:xfrm>
          <a:prstGeom prst="rect">
            <a:avLst/>
          </a:prstGeom>
        </p:spPr>
      </p:pic>
      <p:pic>
        <p:nvPicPr>
          <p:cNvPr id="13" name="Picture 12">
            <a:extLst>
              <a:ext uri="{FF2B5EF4-FFF2-40B4-BE49-F238E27FC236}">
                <a16:creationId xmlns:a16="http://schemas.microsoft.com/office/drawing/2014/main" id="{396E5ED1-37F6-FB4E-9395-5B97E1995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332" y="570491"/>
            <a:ext cx="2373048" cy="1530999"/>
          </a:xfrm>
          <a:prstGeom prst="rect">
            <a:avLst/>
          </a:prstGeom>
        </p:spPr>
      </p:pic>
      <p:pic>
        <p:nvPicPr>
          <p:cNvPr id="15" name="Picture 14">
            <a:extLst>
              <a:ext uri="{FF2B5EF4-FFF2-40B4-BE49-F238E27FC236}">
                <a16:creationId xmlns:a16="http://schemas.microsoft.com/office/drawing/2014/main" id="{23D9027E-DF87-8847-8E9C-FDABE4367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7224" y="2206066"/>
            <a:ext cx="2378515" cy="579761"/>
          </a:xfrm>
          <a:prstGeom prst="rect">
            <a:avLst/>
          </a:prstGeom>
        </p:spPr>
      </p:pic>
    </p:spTree>
    <p:extLst>
      <p:ext uri="{BB962C8B-B14F-4D97-AF65-F5344CB8AC3E}">
        <p14:creationId xmlns:p14="http://schemas.microsoft.com/office/powerpoint/2010/main" val="3780903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5089043-C11F-9364-7605-23A0DCB04BD7}"/>
              </a:ext>
            </a:extLst>
          </p:cNvPr>
          <p:cNvPicPr>
            <a:picLocks noChangeAspect="1"/>
          </p:cNvPicPr>
          <p:nvPr/>
        </p:nvPicPr>
        <p:blipFill>
          <a:blip r:embed="rId3"/>
          <a:stretch>
            <a:fillRect/>
          </a:stretch>
        </p:blipFill>
        <p:spPr>
          <a:xfrm>
            <a:off x="1152938" y="999692"/>
            <a:ext cx="9886122" cy="5431070"/>
          </a:xfrm>
          <a:prstGeom prst="rect">
            <a:avLst/>
          </a:prstGeom>
        </p:spPr>
      </p:pic>
      <p:sp>
        <p:nvSpPr>
          <p:cNvPr id="7" name="Oval 6">
            <a:extLst>
              <a:ext uri="{FF2B5EF4-FFF2-40B4-BE49-F238E27FC236}">
                <a16:creationId xmlns:a16="http://schemas.microsoft.com/office/drawing/2014/main" id="{7744FE21-FDB3-3729-E094-CFB50364A4AA}"/>
              </a:ext>
            </a:extLst>
          </p:cNvPr>
          <p:cNvSpPr/>
          <p:nvPr/>
        </p:nvSpPr>
        <p:spPr>
          <a:xfrm>
            <a:off x="1632234" y="436577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18</a:t>
            </a:r>
          </a:p>
        </p:txBody>
      </p:sp>
      <p:sp>
        <p:nvSpPr>
          <p:cNvPr id="8" name="Rounded Rectangle 7">
            <a:extLst>
              <a:ext uri="{FF2B5EF4-FFF2-40B4-BE49-F238E27FC236}">
                <a16:creationId xmlns:a16="http://schemas.microsoft.com/office/drawing/2014/main" id="{BEA31097-9515-D62D-ED72-6F2B3D7E0C25}"/>
              </a:ext>
            </a:extLst>
          </p:cNvPr>
          <p:cNvSpPr/>
          <p:nvPr/>
        </p:nvSpPr>
        <p:spPr>
          <a:xfrm>
            <a:off x="2089434" y="4613936"/>
            <a:ext cx="1023580"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0FC5CA-31EA-06E4-E3A5-CFDD92467EFB}"/>
              </a:ext>
            </a:extLst>
          </p:cNvPr>
          <p:cNvSpPr txBox="1"/>
          <p:nvPr/>
        </p:nvSpPr>
        <p:spPr>
          <a:xfrm>
            <a:off x="3570214" y="4905986"/>
            <a:ext cx="6098458" cy="155427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18 Upload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to your bucket.</a:t>
            </a:r>
          </a:p>
          <a:p>
            <a:pPr lvl="1" algn="l">
              <a:spcAft>
                <a:spcPts val="300"/>
              </a:spcAft>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Upload</a:t>
            </a:r>
            <a:r>
              <a:rPr lang="en-US" b="0" i="0" dirty="0">
                <a:solidFill>
                  <a:srgbClr val="333333"/>
                </a:solidFill>
                <a:effectLst/>
                <a:latin typeface="Open Sans" panose="020B0606030504020204" pitchFamily="34" charset="0"/>
              </a:rPr>
              <a:t>.</a:t>
            </a:r>
          </a:p>
          <a:p>
            <a:pPr lvl="1" algn="l">
              <a:spcAft>
                <a:spcPts val="300"/>
              </a:spcAft>
            </a:pPr>
            <a:r>
              <a:rPr lang="en-US" b="0" i="0" dirty="0">
                <a:solidFill>
                  <a:srgbClr val="333333"/>
                </a:solidFill>
                <a:effectLst/>
                <a:latin typeface="Open Sans" panose="020B0606030504020204" pitchFamily="34" charset="0"/>
              </a:rPr>
              <a:t>Drag and drop 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onto the upload page. An alternative is to choose </a:t>
            </a:r>
            <a:r>
              <a:rPr lang="en-US" b="1" i="0" dirty="0">
                <a:solidFill>
                  <a:srgbClr val="333333"/>
                </a:solidFill>
                <a:effectLst/>
                <a:latin typeface="Open Sans" panose="020B0606030504020204" pitchFamily="34" charset="0"/>
              </a:rPr>
              <a:t>Add files</a:t>
            </a:r>
            <a:r>
              <a:rPr lang="en-US" b="0" i="0" dirty="0">
                <a:solidFill>
                  <a:srgbClr val="333333"/>
                </a:solidFill>
                <a:effectLst/>
                <a:latin typeface="Open Sans" panose="020B0606030504020204" pitchFamily="34" charset="0"/>
              </a:rPr>
              <a:t>, navigate to the file, and choose </a:t>
            </a:r>
            <a:r>
              <a:rPr lang="en-US" b="1" i="0" dirty="0">
                <a:solidFill>
                  <a:srgbClr val="333333"/>
                </a:solidFill>
                <a:effectLst/>
                <a:latin typeface="Open Sans" panose="020B0606030504020204" pitchFamily="34" charset="0"/>
              </a:rPr>
              <a:t>Open</a:t>
            </a:r>
            <a:r>
              <a:rPr lang="en-US"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3171732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46FC354-2681-0C87-CB20-804AC3C6A715}"/>
              </a:ext>
            </a:extLst>
          </p:cNvPr>
          <p:cNvPicPr>
            <a:picLocks noChangeAspect="1"/>
          </p:cNvPicPr>
          <p:nvPr/>
        </p:nvPicPr>
        <p:blipFill>
          <a:blip r:embed="rId3"/>
          <a:stretch>
            <a:fillRect/>
          </a:stretch>
        </p:blipFill>
        <p:spPr>
          <a:xfrm>
            <a:off x="913569" y="868211"/>
            <a:ext cx="10417040" cy="5706943"/>
          </a:xfrm>
          <a:prstGeom prst="rect">
            <a:avLst/>
          </a:prstGeom>
        </p:spPr>
      </p:pic>
      <p:sp>
        <p:nvSpPr>
          <p:cNvPr id="7" name="Oval 6">
            <a:extLst>
              <a:ext uri="{FF2B5EF4-FFF2-40B4-BE49-F238E27FC236}">
                <a16:creationId xmlns:a16="http://schemas.microsoft.com/office/drawing/2014/main" id="{E8EB5B5B-68EA-DBF9-6AF8-A3BAF8FCD1E2}"/>
              </a:ext>
            </a:extLst>
          </p:cNvPr>
          <p:cNvSpPr/>
          <p:nvPr/>
        </p:nvSpPr>
        <p:spPr>
          <a:xfrm>
            <a:off x="1136694" y="359682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19</a:t>
            </a:r>
          </a:p>
        </p:txBody>
      </p:sp>
      <p:sp>
        <p:nvSpPr>
          <p:cNvPr id="8" name="Rounded Rectangle 7">
            <a:extLst>
              <a:ext uri="{FF2B5EF4-FFF2-40B4-BE49-F238E27FC236}">
                <a16:creationId xmlns:a16="http://schemas.microsoft.com/office/drawing/2014/main" id="{AEC80263-65E2-6535-24F0-31BD7A368874}"/>
              </a:ext>
            </a:extLst>
          </p:cNvPr>
          <p:cNvSpPr/>
          <p:nvPr/>
        </p:nvSpPr>
        <p:spPr>
          <a:xfrm>
            <a:off x="1541714" y="3823567"/>
            <a:ext cx="2838558" cy="457200"/>
          </a:xfrm>
          <a:prstGeom prst="roundRect">
            <a:avLst>
              <a:gd name="adj" fmla="val 331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D94432-0523-5392-8BE2-839335D8C1B8}"/>
              </a:ext>
            </a:extLst>
          </p:cNvPr>
          <p:cNvSpPr txBox="1"/>
          <p:nvPr/>
        </p:nvSpPr>
        <p:spPr>
          <a:xfrm>
            <a:off x="4380272" y="3823567"/>
            <a:ext cx="4144296" cy="369332"/>
          </a:xfrm>
          <a:prstGeom prst="rect">
            <a:avLst/>
          </a:prstGeom>
          <a:solidFill>
            <a:schemeClr val="accent4">
              <a:lumMod val="20000"/>
              <a:lumOff val="80000"/>
            </a:schemeClr>
          </a:solidFill>
        </p:spPr>
        <p:txBody>
          <a:bodyPr wrap="square">
            <a:spAutoFit/>
          </a:bodyPr>
          <a:lstStyle/>
          <a:p>
            <a:pPr algn="l">
              <a:spcAft>
                <a:spcPts val="300"/>
              </a:spcAft>
              <a:buFont typeface="+mj-lt"/>
              <a:buAutoNum type="arabicPeriod" startAt="19"/>
            </a:pPr>
            <a:r>
              <a:rPr lang="en-US" b="0" i="0" dirty="0">
                <a:solidFill>
                  <a:srgbClr val="333333"/>
                </a:solidFill>
                <a:effectLst/>
                <a:latin typeface="Open Sans" panose="020B0606030504020204" pitchFamily="34" charset="0"/>
              </a:rPr>
              <a:t>Expand the </a:t>
            </a:r>
            <a:r>
              <a:rPr lang="en-US" b="1" i="0" dirty="0">
                <a:solidFill>
                  <a:srgbClr val="333333"/>
                </a:solidFill>
                <a:effectLst/>
                <a:latin typeface="Open Sans" panose="020B0606030504020204" pitchFamily="34" charset="0"/>
              </a:rPr>
              <a:t>Permissions</a:t>
            </a:r>
            <a:r>
              <a:rPr lang="en-US" b="0" i="0" dirty="0">
                <a:solidFill>
                  <a:srgbClr val="333333"/>
                </a:solidFill>
                <a:effectLst/>
                <a:latin typeface="Open Sans" panose="020B0606030504020204" pitchFamily="34" charset="0"/>
              </a:rPr>
              <a:t> section.</a:t>
            </a:r>
          </a:p>
        </p:txBody>
      </p:sp>
    </p:spTree>
    <p:extLst>
      <p:ext uri="{BB962C8B-B14F-4D97-AF65-F5344CB8AC3E}">
        <p14:creationId xmlns:p14="http://schemas.microsoft.com/office/powerpoint/2010/main" val="3271829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2B1C087-D4B3-1592-BC05-DFB07C6250F6}"/>
              </a:ext>
            </a:extLst>
          </p:cNvPr>
          <p:cNvPicPr>
            <a:picLocks noChangeAspect="1"/>
          </p:cNvPicPr>
          <p:nvPr/>
        </p:nvPicPr>
        <p:blipFill>
          <a:blip r:embed="rId3"/>
          <a:stretch>
            <a:fillRect/>
          </a:stretch>
        </p:blipFill>
        <p:spPr>
          <a:xfrm>
            <a:off x="1130300" y="868210"/>
            <a:ext cx="10418490" cy="5706943"/>
          </a:xfrm>
          <a:prstGeom prst="rect">
            <a:avLst/>
          </a:prstGeom>
        </p:spPr>
      </p:pic>
      <p:sp>
        <p:nvSpPr>
          <p:cNvPr id="7" name="Oval 6">
            <a:extLst>
              <a:ext uri="{FF2B5EF4-FFF2-40B4-BE49-F238E27FC236}">
                <a16:creationId xmlns:a16="http://schemas.microsoft.com/office/drawing/2014/main" id="{D55821AA-B3BB-B540-1D40-7FA252A575CE}"/>
              </a:ext>
            </a:extLst>
          </p:cNvPr>
          <p:cNvSpPr/>
          <p:nvPr/>
        </p:nvSpPr>
        <p:spPr>
          <a:xfrm>
            <a:off x="1214172" y="444596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20</a:t>
            </a:r>
          </a:p>
        </p:txBody>
      </p:sp>
      <p:sp>
        <p:nvSpPr>
          <p:cNvPr id="8" name="Rounded Rectangle 7">
            <a:extLst>
              <a:ext uri="{FF2B5EF4-FFF2-40B4-BE49-F238E27FC236}">
                <a16:creationId xmlns:a16="http://schemas.microsoft.com/office/drawing/2014/main" id="{4E68CBFD-5B62-8AE6-DC05-CBAAEC219DB4}"/>
              </a:ext>
            </a:extLst>
          </p:cNvPr>
          <p:cNvSpPr/>
          <p:nvPr/>
        </p:nvSpPr>
        <p:spPr>
          <a:xfrm>
            <a:off x="1878712" y="4602795"/>
            <a:ext cx="6365633" cy="374805"/>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E45005-7195-85B4-C7AF-3A503A97AE99}"/>
              </a:ext>
            </a:extLst>
          </p:cNvPr>
          <p:cNvSpPr txBox="1"/>
          <p:nvPr/>
        </p:nvSpPr>
        <p:spPr>
          <a:xfrm>
            <a:off x="2828618" y="5115858"/>
            <a:ext cx="7230191" cy="36933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20. Under </a:t>
            </a:r>
            <a:r>
              <a:rPr lang="en-US" b="1" i="0" dirty="0">
                <a:solidFill>
                  <a:srgbClr val="333333"/>
                </a:solidFill>
                <a:effectLst/>
                <a:latin typeface="Open Sans" panose="020B0606030504020204" pitchFamily="34" charset="0"/>
              </a:rPr>
              <a:t>Predefined ACLs</a:t>
            </a:r>
            <a:r>
              <a:rPr lang="en-US" b="0" i="0" dirty="0">
                <a:solidFill>
                  <a:srgbClr val="333333"/>
                </a:solidFill>
                <a:effectLst/>
                <a:latin typeface="Open Sans" panose="020B0606030504020204" pitchFamily="34" charset="0"/>
              </a:rPr>
              <a:t>, select </a:t>
            </a:r>
            <a:r>
              <a:rPr lang="en-US" b="1" i="0" dirty="0">
                <a:solidFill>
                  <a:srgbClr val="333333"/>
                </a:solidFill>
                <a:effectLst/>
                <a:latin typeface="Open Sans" panose="020B0606030504020204" pitchFamily="34" charset="0"/>
              </a:rPr>
              <a:t>Grant public-read access</a:t>
            </a:r>
            <a:r>
              <a:rPr lang="en-US" b="0" i="0" dirty="0">
                <a:solidFill>
                  <a:srgbClr val="333333"/>
                </a:solidFill>
                <a:effectLst/>
                <a:latin typeface="Open Sans" panose="020B0606030504020204" pitchFamily="34" charset="0"/>
              </a:rPr>
              <a:t>.</a:t>
            </a:r>
          </a:p>
        </p:txBody>
      </p:sp>
      <p:sp>
        <p:nvSpPr>
          <p:cNvPr id="10" name="Rounded Rectangle 9">
            <a:extLst>
              <a:ext uri="{FF2B5EF4-FFF2-40B4-BE49-F238E27FC236}">
                <a16:creationId xmlns:a16="http://schemas.microsoft.com/office/drawing/2014/main" id="{E2AA975D-45BE-211D-812F-AE9B87FB20C6}"/>
              </a:ext>
            </a:extLst>
          </p:cNvPr>
          <p:cNvSpPr/>
          <p:nvPr/>
        </p:nvSpPr>
        <p:spPr>
          <a:xfrm>
            <a:off x="1804972" y="3998165"/>
            <a:ext cx="6518033" cy="1023679"/>
          </a:xfrm>
          <a:prstGeom prst="roundRect">
            <a:avLst>
              <a:gd name="adj" fmla="val 577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639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61D6EAD-C0BE-9A03-3D0B-1219499875EF}"/>
              </a:ext>
            </a:extLst>
          </p:cNvPr>
          <p:cNvPicPr>
            <a:picLocks noChangeAspect="1"/>
          </p:cNvPicPr>
          <p:nvPr/>
        </p:nvPicPr>
        <p:blipFill>
          <a:blip r:embed="rId3"/>
          <a:stretch>
            <a:fillRect/>
          </a:stretch>
        </p:blipFill>
        <p:spPr>
          <a:xfrm>
            <a:off x="1141491" y="847008"/>
            <a:ext cx="9938512" cy="5715236"/>
          </a:xfrm>
          <a:prstGeom prst="rect">
            <a:avLst/>
          </a:prstGeom>
        </p:spPr>
      </p:pic>
      <p:sp>
        <p:nvSpPr>
          <p:cNvPr id="7" name="Oval 6">
            <a:extLst>
              <a:ext uri="{FF2B5EF4-FFF2-40B4-BE49-F238E27FC236}">
                <a16:creationId xmlns:a16="http://schemas.microsoft.com/office/drawing/2014/main" id="{9A6ED9B4-9912-B4A1-5666-0CCBBD7DA050}"/>
              </a:ext>
            </a:extLst>
          </p:cNvPr>
          <p:cNvSpPr/>
          <p:nvPr/>
        </p:nvSpPr>
        <p:spPr>
          <a:xfrm>
            <a:off x="1318846" y="328752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20</a:t>
            </a:r>
          </a:p>
        </p:txBody>
      </p:sp>
      <p:sp>
        <p:nvSpPr>
          <p:cNvPr id="8" name="Rounded Rectangle 7">
            <a:extLst>
              <a:ext uri="{FF2B5EF4-FFF2-40B4-BE49-F238E27FC236}">
                <a16:creationId xmlns:a16="http://schemas.microsoft.com/office/drawing/2014/main" id="{39A6B027-793F-98A5-926C-574D3D55704C}"/>
              </a:ext>
            </a:extLst>
          </p:cNvPr>
          <p:cNvSpPr/>
          <p:nvPr/>
        </p:nvSpPr>
        <p:spPr>
          <a:xfrm>
            <a:off x="2252015" y="4498145"/>
            <a:ext cx="4193029"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5D79EE-9A08-A6B0-F3FA-F00B16E76D88}"/>
              </a:ext>
            </a:extLst>
          </p:cNvPr>
          <p:cNvSpPr txBox="1"/>
          <p:nvPr/>
        </p:nvSpPr>
        <p:spPr>
          <a:xfrm>
            <a:off x="4509228" y="2317595"/>
            <a:ext cx="7481101" cy="96180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20. Under </a:t>
            </a:r>
            <a:r>
              <a:rPr lang="en-US" b="1" i="0" dirty="0">
                <a:solidFill>
                  <a:srgbClr val="333333"/>
                </a:solidFill>
                <a:effectLst/>
                <a:latin typeface="Open Sans" panose="020B0606030504020204" pitchFamily="34" charset="0"/>
              </a:rPr>
              <a:t>Predefined ACLs</a:t>
            </a:r>
            <a:r>
              <a:rPr lang="en-US" b="0" i="0" dirty="0">
                <a:solidFill>
                  <a:srgbClr val="333333"/>
                </a:solidFill>
                <a:effectLst/>
                <a:latin typeface="Open Sans" panose="020B0606030504020204" pitchFamily="34" charset="0"/>
              </a:rPr>
              <a:t>, select </a:t>
            </a:r>
            <a:r>
              <a:rPr lang="en-US" b="1" i="0" dirty="0">
                <a:solidFill>
                  <a:srgbClr val="333333"/>
                </a:solidFill>
                <a:effectLst/>
                <a:latin typeface="Open Sans" panose="020B0606030504020204" pitchFamily="34" charset="0"/>
              </a:rPr>
              <a:t>Grant public-read access</a:t>
            </a:r>
            <a:r>
              <a:rPr lang="en-US" b="0" i="0" dirty="0">
                <a:solidFill>
                  <a:srgbClr val="333333"/>
                </a:solidFill>
                <a:effectLst/>
                <a:latin typeface="Open Sans" panose="020B0606030504020204" pitchFamily="34" charset="0"/>
              </a:rPr>
              <a:t>.</a:t>
            </a:r>
          </a:p>
          <a:p>
            <a:pPr lvl="1">
              <a:spcAft>
                <a:spcPts val="300"/>
              </a:spcAft>
            </a:pPr>
            <a:r>
              <a:rPr lang="en-US" b="0" i="0" dirty="0">
                <a:solidFill>
                  <a:srgbClr val="333333"/>
                </a:solidFill>
                <a:effectLst/>
                <a:latin typeface="Open Sans" panose="020B0606030504020204" pitchFamily="34" charset="0"/>
              </a:rPr>
              <a:t>A warning message similar to </a:t>
            </a:r>
            <a:r>
              <a:rPr lang="en-US" b="1" i="0" dirty="0">
                <a:solidFill>
                  <a:srgbClr val="333333"/>
                </a:solidFill>
                <a:effectLst/>
                <a:latin typeface="Open Sans" panose="020B0606030504020204" pitchFamily="34" charset="0"/>
              </a:rPr>
              <a:t>Granting public-read access is not recommend</a:t>
            </a:r>
            <a:r>
              <a:rPr lang="en-US" b="0" i="0" dirty="0">
                <a:solidFill>
                  <a:srgbClr val="333333"/>
                </a:solidFill>
                <a:effectLst/>
                <a:latin typeface="Open Sans" panose="020B0606030504020204" pitchFamily="34" charset="0"/>
              </a:rPr>
              <a:t> appears below the setting you selected.</a:t>
            </a:r>
          </a:p>
        </p:txBody>
      </p:sp>
      <p:sp>
        <p:nvSpPr>
          <p:cNvPr id="12" name="Oval 11">
            <a:extLst>
              <a:ext uri="{FF2B5EF4-FFF2-40B4-BE49-F238E27FC236}">
                <a16:creationId xmlns:a16="http://schemas.microsoft.com/office/drawing/2014/main" id="{A84C51D2-8280-4D1E-C5E4-ADAC6C7CA20D}"/>
              </a:ext>
            </a:extLst>
          </p:cNvPr>
          <p:cNvSpPr/>
          <p:nvPr/>
        </p:nvSpPr>
        <p:spPr>
          <a:xfrm>
            <a:off x="1776046" y="443588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21</a:t>
            </a:r>
          </a:p>
        </p:txBody>
      </p:sp>
      <p:sp>
        <p:nvSpPr>
          <p:cNvPr id="13" name="Oval 12">
            <a:extLst>
              <a:ext uri="{FF2B5EF4-FFF2-40B4-BE49-F238E27FC236}">
                <a16:creationId xmlns:a16="http://schemas.microsoft.com/office/drawing/2014/main" id="{60B79B47-7D47-C84D-4DCD-5975190959DC}"/>
              </a:ext>
            </a:extLst>
          </p:cNvPr>
          <p:cNvSpPr/>
          <p:nvPr/>
        </p:nvSpPr>
        <p:spPr>
          <a:xfrm>
            <a:off x="6890617" y="559298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22</a:t>
            </a:r>
          </a:p>
        </p:txBody>
      </p:sp>
      <p:sp>
        <p:nvSpPr>
          <p:cNvPr id="14" name="Rounded Rectangle 13">
            <a:extLst>
              <a:ext uri="{FF2B5EF4-FFF2-40B4-BE49-F238E27FC236}">
                <a16:creationId xmlns:a16="http://schemas.microsoft.com/office/drawing/2014/main" id="{0FE3AB99-7A29-45E4-F05C-F09B0CCB73A1}"/>
              </a:ext>
            </a:extLst>
          </p:cNvPr>
          <p:cNvSpPr/>
          <p:nvPr/>
        </p:nvSpPr>
        <p:spPr>
          <a:xfrm>
            <a:off x="1913586" y="4016251"/>
            <a:ext cx="4531458"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8775BF67-D86A-8C3F-4151-3869DEBA24D2}"/>
              </a:ext>
            </a:extLst>
          </p:cNvPr>
          <p:cNvSpPr/>
          <p:nvPr/>
        </p:nvSpPr>
        <p:spPr>
          <a:xfrm>
            <a:off x="1776046" y="3418722"/>
            <a:ext cx="5981606"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2430A1-45C9-453A-0795-166718D78479}"/>
              </a:ext>
            </a:extLst>
          </p:cNvPr>
          <p:cNvSpPr txBox="1"/>
          <p:nvPr/>
        </p:nvSpPr>
        <p:spPr>
          <a:xfrm>
            <a:off x="6713049" y="5229511"/>
            <a:ext cx="5277280" cy="36933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22. At the bottom of the page, choose </a:t>
            </a:r>
            <a:r>
              <a:rPr lang="en-US" b="1" i="0" dirty="0">
                <a:solidFill>
                  <a:srgbClr val="333333"/>
                </a:solidFill>
                <a:effectLst/>
                <a:latin typeface="Open Sans" panose="020B0606030504020204" pitchFamily="34" charset="0"/>
              </a:rPr>
              <a:t>Upload</a:t>
            </a:r>
            <a:r>
              <a:rPr lang="en-US" b="0" i="0" dirty="0">
                <a:solidFill>
                  <a:srgbClr val="333333"/>
                </a:solidFill>
                <a:effectLst/>
                <a:latin typeface="Open Sans" panose="020B0606030504020204" pitchFamily="34" charset="0"/>
              </a:rPr>
              <a:t>.</a:t>
            </a:r>
          </a:p>
        </p:txBody>
      </p:sp>
      <p:sp>
        <p:nvSpPr>
          <p:cNvPr id="18" name="TextBox 17">
            <a:extLst>
              <a:ext uri="{FF2B5EF4-FFF2-40B4-BE49-F238E27FC236}">
                <a16:creationId xmlns:a16="http://schemas.microsoft.com/office/drawing/2014/main" id="{DEB8689A-BE0D-8B00-A31B-DFB8533CD20B}"/>
              </a:ext>
            </a:extLst>
          </p:cNvPr>
          <p:cNvSpPr txBox="1"/>
          <p:nvPr/>
        </p:nvSpPr>
        <p:spPr>
          <a:xfrm>
            <a:off x="6585853" y="4506057"/>
            <a:ext cx="5150731" cy="646331"/>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21. Below the warning, check the box next to </a:t>
            </a:r>
            <a:br>
              <a:rPr lang="en-US" b="0"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I understand...</a:t>
            </a:r>
            <a:r>
              <a:rPr lang="en-US" b="0" i="0" dirty="0">
                <a:solidFill>
                  <a:srgbClr val="333333"/>
                </a:solidFill>
                <a:effectLst/>
                <a:latin typeface="Open Sans" panose="020B0606030504020204" pitchFamily="34" charset="0"/>
              </a:rPr>
              <a:t>.</a:t>
            </a:r>
          </a:p>
        </p:txBody>
      </p:sp>
      <p:sp>
        <p:nvSpPr>
          <p:cNvPr id="21" name="Rounded Rectangle 20">
            <a:extLst>
              <a:ext uri="{FF2B5EF4-FFF2-40B4-BE49-F238E27FC236}">
                <a16:creationId xmlns:a16="http://schemas.microsoft.com/office/drawing/2014/main" id="{B5D676FC-F00B-3076-2707-1385938B478F}"/>
              </a:ext>
            </a:extLst>
          </p:cNvPr>
          <p:cNvSpPr/>
          <p:nvPr/>
        </p:nvSpPr>
        <p:spPr>
          <a:xfrm>
            <a:off x="7347817" y="5829908"/>
            <a:ext cx="724466"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185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1C37A8F-0320-2010-4CAE-0571CACA9D76}"/>
              </a:ext>
            </a:extLst>
          </p:cNvPr>
          <p:cNvPicPr>
            <a:picLocks noChangeAspect="1"/>
          </p:cNvPicPr>
          <p:nvPr/>
        </p:nvPicPr>
        <p:blipFill>
          <a:blip r:embed="rId3"/>
          <a:stretch>
            <a:fillRect/>
          </a:stretch>
        </p:blipFill>
        <p:spPr>
          <a:xfrm>
            <a:off x="980659" y="971434"/>
            <a:ext cx="10205057" cy="5590809"/>
          </a:xfrm>
          <a:prstGeom prst="rect">
            <a:avLst/>
          </a:prstGeom>
        </p:spPr>
      </p:pic>
      <p:sp>
        <p:nvSpPr>
          <p:cNvPr id="7" name="Oval 6">
            <a:extLst>
              <a:ext uri="{FF2B5EF4-FFF2-40B4-BE49-F238E27FC236}">
                <a16:creationId xmlns:a16="http://schemas.microsoft.com/office/drawing/2014/main" id="{5CAF6590-1A95-9110-4B9A-849AB35BD64F}"/>
              </a:ext>
            </a:extLst>
          </p:cNvPr>
          <p:cNvSpPr/>
          <p:nvPr/>
        </p:nvSpPr>
        <p:spPr>
          <a:xfrm>
            <a:off x="9668997" y="179558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23</a:t>
            </a:r>
          </a:p>
        </p:txBody>
      </p:sp>
      <p:sp>
        <p:nvSpPr>
          <p:cNvPr id="8" name="Rounded Rectangle 7">
            <a:extLst>
              <a:ext uri="{FF2B5EF4-FFF2-40B4-BE49-F238E27FC236}">
                <a16:creationId xmlns:a16="http://schemas.microsoft.com/office/drawing/2014/main" id="{051A990D-FD9C-5330-2E55-0FB1A52F28E1}"/>
              </a:ext>
            </a:extLst>
          </p:cNvPr>
          <p:cNvSpPr/>
          <p:nvPr/>
        </p:nvSpPr>
        <p:spPr>
          <a:xfrm>
            <a:off x="10161640" y="1815009"/>
            <a:ext cx="811162"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785BCF-4708-C7F3-D4FD-F188A681648C}"/>
              </a:ext>
            </a:extLst>
          </p:cNvPr>
          <p:cNvSpPr txBox="1"/>
          <p:nvPr/>
        </p:nvSpPr>
        <p:spPr>
          <a:xfrm>
            <a:off x="9217723" y="2265699"/>
            <a:ext cx="2422423" cy="36933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24. Choose </a:t>
            </a:r>
            <a:r>
              <a:rPr lang="en-US" b="1" i="0" dirty="0">
                <a:solidFill>
                  <a:srgbClr val="333333"/>
                </a:solidFill>
                <a:effectLst/>
                <a:latin typeface="Open Sans" panose="020B0606030504020204" pitchFamily="34" charset="0"/>
              </a:rPr>
              <a:t>Close</a:t>
            </a:r>
            <a:r>
              <a:rPr lang="en-US"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641572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9333A23-A55B-8931-5114-8EFAE37D542B}"/>
              </a:ext>
            </a:extLst>
          </p:cNvPr>
          <p:cNvPicPr>
            <a:picLocks noChangeAspect="1"/>
          </p:cNvPicPr>
          <p:nvPr/>
        </p:nvPicPr>
        <p:blipFill>
          <a:blip r:embed="rId3"/>
          <a:stretch>
            <a:fillRect/>
          </a:stretch>
        </p:blipFill>
        <p:spPr>
          <a:xfrm>
            <a:off x="888143" y="868211"/>
            <a:ext cx="10415712" cy="5694033"/>
          </a:xfrm>
          <a:prstGeom prst="rect">
            <a:avLst/>
          </a:prstGeom>
        </p:spPr>
      </p:pic>
      <p:sp>
        <p:nvSpPr>
          <p:cNvPr id="8" name="Rounded Rectangle 7">
            <a:extLst>
              <a:ext uri="{FF2B5EF4-FFF2-40B4-BE49-F238E27FC236}">
                <a16:creationId xmlns:a16="http://schemas.microsoft.com/office/drawing/2014/main" id="{75DA7E34-A34E-0325-4CDC-E5EE1A18A813}"/>
              </a:ext>
            </a:extLst>
          </p:cNvPr>
          <p:cNvSpPr/>
          <p:nvPr/>
        </p:nvSpPr>
        <p:spPr>
          <a:xfrm>
            <a:off x="1442771" y="5624346"/>
            <a:ext cx="9485783" cy="614222"/>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439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92DA249-DFFD-BD03-4BC6-20CBF34590BA}"/>
              </a:ext>
            </a:extLst>
          </p:cNvPr>
          <p:cNvPicPr>
            <a:picLocks noChangeAspect="1"/>
          </p:cNvPicPr>
          <p:nvPr/>
        </p:nvPicPr>
        <p:blipFill>
          <a:blip r:embed="rId3"/>
          <a:stretch>
            <a:fillRect/>
          </a:stretch>
        </p:blipFill>
        <p:spPr>
          <a:xfrm>
            <a:off x="1089989" y="868211"/>
            <a:ext cx="10012019" cy="5678458"/>
          </a:xfrm>
          <a:prstGeom prst="rect">
            <a:avLst/>
          </a:prstGeom>
        </p:spPr>
      </p:pic>
      <p:sp>
        <p:nvSpPr>
          <p:cNvPr id="9" name="TextBox 8">
            <a:extLst>
              <a:ext uri="{FF2B5EF4-FFF2-40B4-BE49-F238E27FC236}">
                <a16:creationId xmlns:a16="http://schemas.microsoft.com/office/drawing/2014/main" id="{8FD1517F-DC99-52C2-AE81-7C5806DFACFF}"/>
              </a:ext>
            </a:extLst>
          </p:cNvPr>
          <p:cNvSpPr txBox="1"/>
          <p:nvPr/>
        </p:nvSpPr>
        <p:spPr>
          <a:xfrm>
            <a:off x="2131141" y="5620457"/>
            <a:ext cx="6098458" cy="369332"/>
          </a:xfrm>
          <a:prstGeom prst="rect">
            <a:avLst/>
          </a:prstGeom>
          <a:solidFill>
            <a:schemeClr val="accent4">
              <a:lumMod val="20000"/>
              <a:lumOff val="80000"/>
            </a:schemeClr>
          </a:solidFill>
        </p:spPr>
        <p:txBody>
          <a:bodyPr wrap="square">
            <a:spAutoFit/>
          </a:bodyPr>
          <a:lstStyle/>
          <a:p>
            <a:pPr algn="l">
              <a:spcAft>
                <a:spcPts val="300"/>
              </a:spcAft>
            </a:pPr>
            <a:r>
              <a:rPr lang="en-US" b="0" i="0" dirty="0">
                <a:solidFill>
                  <a:srgbClr val="333333"/>
                </a:solidFill>
                <a:effectLst/>
                <a:latin typeface="Open Sans" panose="020B0606030504020204" pitchFamily="34" charset="0"/>
              </a:rPr>
              <a:t>The </a:t>
            </a:r>
            <a:r>
              <a:rPr lang="en-US" b="0" i="0" dirty="0" err="1">
                <a:solidFill>
                  <a:srgbClr val="333333"/>
                </a:solidFill>
                <a:effectLst/>
                <a:latin typeface="Open Sans" panose="020B0606030504020204" pitchFamily="34" charset="0"/>
              </a:rPr>
              <a:t>index.html</a:t>
            </a:r>
            <a:r>
              <a:rPr lang="en-US" b="0" i="0" dirty="0">
                <a:solidFill>
                  <a:srgbClr val="333333"/>
                </a:solidFill>
                <a:effectLst/>
                <a:latin typeface="Open Sans" panose="020B0606030504020204" pitchFamily="34" charset="0"/>
              </a:rPr>
              <a:t> file appears in the </a:t>
            </a:r>
            <a:r>
              <a:rPr lang="en-US" b="1" i="0" dirty="0">
                <a:solidFill>
                  <a:srgbClr val="333333"/>
                </a:solidFill>
                <a:effectLst/>
                <a:latin typeface="Open Sans" panose="020B0606030504020204" pitchFamily="34" charset="0"/>
              </a:rPr>
              <a:t>Objects</a:t>
            </a:r>
            <a:r>
              <a:rPr lang="en-US" b="0" i="0" dirty="0">
                <a:solidFill>
                  <a:srgbClr val="333333"/>
                </a:solidFill>
                <a:effectLst/>
                <a:latin typeface="Open Sans" panose="020B0606030504020204" pitchFamily="34" charset="0"/>
              </a:rPr>
              <a:t> list.</a:t>
            </a:r>
          </a:p>
        </p:txBody>
      </p:sp>
      <p:sp>
        <p:nvSpPr>
          <p:cNvPr id="11" name="Rounded Rectangle 10">
            <a:extLst>
              <a:ext uri="{FF2B5EF4-FFF2-40B4-BE49-F238E27FC236}">
                <a16:creationId xmlns:a16="http://schemas.microsoft.com/office/drawing/2014/main" id="{CC798B53-8D04-5F47-8CF4-D596BFD054CD}"/>
              </a:ext>
            </a:extLst>
          </p:cNvPr>
          <p:cNvSpPr/>
          <p:nvPr/>
        </p:nvSpPr>
        <p:spPr>
          <a:xfrm>
            <a:off x="1581707" y="4851332"/>
            <a:ext cx="8919145" cy="614222"/>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AD49623-DC48-B595-835C-CB0206532530}"/>
              </a:ext>
            </a:extLst>
          </p:cNvPr>
          <p:cNvSpPr/>
          <p:nvPr/>
        </p:nvSpPr>
        <p:spPr>
          <a:xfrm>
            <a:off x="1740309" y="2654709"/>
            <a:ext cx="693175" cy="353969"/>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935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19" name="TextBox 18">
            <a:extLst>
              <a:ext uri="{FF2B5EF4-FFF2-40B4-BE49-F238E27FC236}">
                <a16:creationId xmlns:a16="http://schemas.microsoft.com/office/drawing/2014/main" id="{596F6FDF-FA84-8950-827F-5A5251CB3632}"/>
              </a:ext>
            </a:extLst>
          </p:cNvPr>
          <p:cNvSpPr txBox="1"/>
          <p:nvPr/>
        </p:nvSpPr>
        <p:spPr>
          <a:xfrm>
            <a:off x="682486" y="1034837"/>
            <a:ext cx="11024604" cy="4585871"/>
          </a:xfrm>
          <a:prstGeom prst="rect">
            <a:avLst/>
          </a:prstGeom>
          <a:solidFill>
            <a:schemeClr val="accent4">
              <a:lumMod val="20000"/>
              <a:lumOff val="80000"/>
            </a:schemeClr>
          </a:solidFill>
        </p:spPr>
        <p:txBody>
          <a:bodyPr wrap="square">
            <a:spAutoFit/>
          </a:bodyPr>
          <a:lstStyle/>
          <a:p>
            <a:pPr algn="l">
              <a:spcAft>
                <a:spcPts val="1200"/>
              </a:spcAft>
            </a:pPr>
            <a:r>
              <a:rPr lang="en-US" sz="3200" b="1" i="0" dirty="0">
                <a:solidFill>
                  <a:srgbClr val="C00000"/>
                </a:solidFill>
                <a:effectLst/>
                <a:latin typeface="Open Sans" panose="020B0606030504020204" pitchFamily="34" charset="0"/>
              </a:rPr>
              <a:t>Task 4. Test your website</a:t>
            </a:r>
          </a:p>
          <a:p>
            <a:pPr algn="l">
              <a:spcAft>
                <a:spcPts val="1200"/>
              </a:spcAft>
              <a:buFont typeface="+mj-lt"/>
              <a:buAutoNum type="arabicPeriod" startAt="24"/>
            </a:pPr>
            <a:r>
              <a:rPr lang="en-US" b="0" i="0" dirty="0">
                <a:solidFill>
                  <a:srgbClr val="333333"/>
                </a:solidFill>
                <a:effectLst/>
                <a:latin typeface="Open Sans" panose="020B0606030504020204" pitchFamily="34" charset="0"/>
              </a:rPr>
              <a:t>Select the </a:t>
            </a:r>
            <a:r>
              <a:rPr lang="en-US" b="1" i="0" dirty="0">
                <a:solidFill>
                  <a:srgbClr val="333333"/>
                </a:solidFill>
                <a:effectLst/>
                <a:latin typeface="Open Sans" panose="020B0606030504020204" pitchFamily="34" charset="0"/>
              </a:rPr>
              <a:t>Properties</a:t>
            </a:r>
            <a:r>
              <a:rPr lang="en-US" b="0" i="0" dirty="0">
                <a:solidFill>
                  <a:srgbClr val="333333"/>
                </a:solidFill>
                <a:effectLst/>
                <a:latin typeface="Open Sans" panose="020B0606030504020204" pitchFamily="34" charset="0"/>
              </a:rPr>
              <a:t> tab, and scroll down to the </a:t>
            </a:r>
            <a:r>
              <a:rPr lang="en-US" b="1" i="0" dirty="0">
                <a:solidFill>
                  <a:srgbClr val="333333"/>
                </a:solidFill>
                <a:effectLst/>
                <a:latin typeface="Open Sans" panose="020B0606030504020204" pitchFamily="34" charset="0"/>
              </a:rPr>
              <a:t>Static website hosting</a:t>
            </a:r>
            <a:r>
              <a:rPr lang="en-US" b="0" i="0" dirty="0">
                <a:solidFill>
                  <a:srgbClr val="333333"/>
                </a:solidFill>
                <a:effectLst/>
                <a:latin typeface="Open Sans" panose="020B0606030504020204" pitchFamily="34" charset="0"/>
              </a:rPr>
              <a:t> section.</a:t>
            </a:r>
          </a:p>
          <a:p>
            <a:pPr algn="l">
              <a:spcAft>
                <a:spcPts val="1200"/>
              </a:spcAft>
              <a:buFont typeface="+mj-lt"/>
              <a:buAutoNum type="arabicPeriod" startAt="24"/>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Edit</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24"/>
            </a:pPr>
            <a:r>
              <a:rPr lang="en-US" b="0" i="0" dirty="0">
                <a:solidFill>
                  <a:srgbClr val="333333"/>
                </a:solidFill>
                <a:effectLst/>
                <a:latin typeface="Open Sans" panose="020B0606030504020204" pitchFamily="34" charset="0"/>
              </a:rPr>
              <a:t>Select </a:t>
            </a:r>
            <a:r>
              <a:rPr lang="en-US" b="1" i="0" dirty="0">
                <a:solidFill>
                  <a:srgbClr val="333333"/>
                </a:solidFill>
                <a:effectLst/>
                <a:latin typeface="Open Sans" panose="020B0606030504020204" pitchFamily="34" charset="0"/>
              </a:rPr>
              <a:t>Enable</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24"/>
            </a:pPr>
            <a:r>
              <a:rPr lang="en-US" b="0" i="0" dirty="0">
                <a:solidFill>
                  <a:srgbClr val="333333"/>
                </a:solidFill>
                <a:effectLst/>
                <a:latin typeface="Open Sans" panose="020B0606030504020204" pitchFamily="34" charset="0"/>
              </a:rPr>
              <a:t>In the </a:t>
            </a:r>
            <a:r>
              <a:rPr lang="en-US" b="1" i="0" dirty="0">
                <a:solidFill>
                  <a:srgbClr val="333333"/>
                </a:solidFill>
                <a:effectLst/>
                <a:latin typeface="Open Sans" panose="020B0606030504020204" pitchFamily="34" charset="0"/>
              </a:rPr>
              <a:t>Index document</a:t>
            </a:r>
            <a:r>
              <a:rPr lang="en-US" b="0" i="0" dirty="0">
                <a:solidFill>
                  <a:srgbClr val="333333"/>
                </a:solidFill>
                <a:effectLst/>
                <a:latin typeface="Open Sans" panose="020B0606030504020204" pitchFamily="34" charset="0"/>
              </a:rPr>
              <a:t> text box, enter </a:t>
            </a:r>
            <a:r>
              <a:rPr lang="en-US" b="0" i="0" dirty="0" err="1">
                <a:solidFill>
                  <a:srgbClr val="333333"/>
                </a:solidFill>
                <a:effectLst/>
                <a:latin typeface="Open Sans" panose="020B0606030504020204" pitchFamily="34" charset="0"/>
              </a:rPr>
              <a:t>index.html</a:t>
            </a:r>
            <a:endParaRPr lang="en-US" b="0" i="0" dirty="0">
              <a:solidFill>
                <a:srgbClr val="333333"/>
              </a:solidFill>
              <a:effectLst/>
              <a:latin typeface="Open Sans" panose="020B0606030504020204" pitchFamily="34" charset="0"/>
            </a:endParaRPr>
          </a:p>
          <a:p>
            <a:pPr algn="l">
              <a:spcAft>
                <a:spcPts val="1200"/>
              </a:spcAft>
              <a:buFont typeface="+mj-lt"/>
              <a:buAutoNum type="arabicPeriod" startAt="24"/>
            </a:pPr>
            <a:r>
              <a:rPr lang="en-US" b="0" i="0" dirty="0">
                <a:solidFill>
                  <a:srgbClr val="333333"/>
                </a:solidFill>
                <a:effectLst/>
                <a:latin typeface="Open Sans" panose="020B0606030504020204" pitchFamily="34" charset="0"/>
              </a:rPr>
              <a:t>Select </a:t>
            </a:r>
            <a:r>
              <a:rPr lang="en-US" b="1" i="0" dirty="0">
                <a:solidFill>
                  <a:srgbClr val="333333"/>
                </a:solidFill>
                <a:effectLst/>
                <a:latin typeface="Open Sans" panose="020B0606030504020204" pitchFamily="34" charset="0"/>
              </a:rPr>
              <a:t>Save changes</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24"/>
            </a:pPr>
            <a:r>
              <a:rPr lang="en-US" b="0" i="0" dirty="0">
                <a:solidFill>
                  <a:srgbClr val="333333"/>
                </a:solidFill>
                <a:effectLst/>
                <a:latin typeface="Open Sans" panose="020B0606030504020204" pitchFamily="34" charset="0"/>
              </a:rPr>
              <a:t>Scroll down to the </a:t>
            </a:r>
            <a:r>
              <a:rPr lang="en-US" b="1" i="0" dirty="0">
                <a:solidFill>
                  <a:srgbClr val="333333"/>
                </a:solidFill>
                <a:effectLst/>
                <a:latin typeface="Open Sans" panose="020B0606030504020204" pitchFamily="34" charset="0"/>
              </a:rPr>
              <a:t>Static website hosting</a:t>
            </a:r>
            <a:r>
              <a:rPr lang="en-US" b="0" i="0" dirty="0">
                <a:solidFill>
                  <a:srgbClr val="333333"/>
                </a:solidFill>
                <a:effectLst/>
                <a:latin typeface="Open Sans" panose="020B0606030504020204" pitchFamily="34" charset="0"/>
              </a:rPr>
              <a:t> section again, and copy the </a:t>
            </a:r>
            <a:r>
              <a:rPr lang="en-US" b="1" i="0" dirty="0">
                <a:solidFill>
                  <a:srgbClr val="333333"/>
                </a:solidFill>
                <a:effectLst/>
                <a:latin typeface="Open Sans" panose="020B0606030504020204" pitchFamily="34" charset="0"/>
              </a:rPr>
              <a:t>Bucket website endpoint</a:t>
            </a:r>
            <a:r>
              <a:rPr lang="en-US" b="0" i="0" dirty="0">
                <a:solidFill>
                  <a:srgbClr val="333333"/>
                </a:solidFill>
                <a:effectLst/>
                <a:latin typeface="Open Sans" panose="020B0606030504020204" pitchFamily="34" charset="0"/>
              </a:rPr>
              <a:t> URL to your clipboard.</a:t>
            </a:r>
          </a:p>
          <a:p>
            <a:pPr algn="l">
              <a:spcAft>
                <a:spcPts val="1200"/>
              </a:spcAft>
              <a:buFont typeface="+mj-lt"/>
              <a:buAutoNum type="arabicPeriod" startAt="24"/>
            </a:pPr>
            <a:r>
              <a:rPr lang="en-US" b="0" i="0" dirty="0">
                <a:solidFill>
                  <a:srgbClr val="333333"/>
                </a:solidFill>
                <a:effectLst/>
                <a:latin typeface="Open Sans" panose="020B0606030504020204" pitchFamily="34" charset="0"/>
              </a:rPr>
              <a:t>Open a new tab in your web browser, paste the URL you just copied, and press </a:t>
            </a:r>
            <a:r>
              <a:rPr lang="en-US" b="1" i="0" dirty="0">
                <a:solidFill>
                  <a:srgbClr val="333333"/>
                </a:solidFill>
                <a:effectLst/>
                <a:latin typeface="Open Sans" panose="020B0606030504020204" pitchFamily="34" charset="0"/>
              </a:rPr>
              <a:t>Enter</a:t>
            </a:r>
            <a:r>
              <a:rPr lang="en-US" b="0" i="0" dirty="0">
                <a:solidFill>
                  <a:srgbClr val="333333"/>
                </a:solidFill>
                <a:effectLst/>
                <a:latin typeface="Open Sans" panose="020B0606030504020204" pitchFamily="34" charset="0"/>
              </a:rPr>
              <a:t>.</a:t>
            </a:r>
          </a:p>
          <a:p>
            <a:pPr lvl="1">
              <a:spcAft>
                <a:spcPts val="1200"/>
              </a:spcAft>
            </a:pPr>
            <a:r>
              <a:rPr lang="en-US" b="0" i="0" dirty="0">
                <a:solidFill>
                  <a:srgbClr val="333333"/>
                </a:solidFill>
                <a:effectLst/>
                <a:latin typeface="Open Sans" panose="020B0606030504020204" pitchFamily="34" charset="0"/>
              </a:rPr>
              <a:t>The </a:t>
            </a:r>
            <a:r>
              <a:rPr lang="en-US" b="1" i="0" dirty="0">
                <a:solidFill>
                  <a:srgbClr val="333333"/>
                </a:solidFill>
                <a:effectLst/>
                <a:latin typeface="Open Sans" panose="020B0606030504020204" pitchFamily="34" charset="0"/>
              </a:rPr>
              <a:t>Hello World</a:t>
            </a:r>
            <a:r>
              <a:rPr lang="en-US" b="0" i="0" dirty="0">
                <a:solidFill>
                  <a:srgbClr val="333333"/>
                </a:solidFill>
                <a:effectLst/>
                <a:latin typeface="Open Sans" panose="020B0606030504020204" pitchFamily="34" charset="0"/>
              </a:rPr>
              <a:t> webpage should display. You have successfully hosted a static website using an S3 bucket!</a:t>
            </a:r>
          </a:p>
        </p:txBody>
      </p:sp>
    </p:spTree>
    <p:extLst>
      <p:ext uri="{BB962C8B-B14F-4D97-AF65-F5344CB8AC3E}">
        <p14:creationId xmlns:p14="http://schemas.microsoft.com/office/powerpoint/2010/main" val="2249304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6C0C2C7-5710-39EC-7B96-4B0721A4095B}"/>
              </a:ext>
            </a:extLst>
          </p:cNvPr>
          <p:cNvPicPr>
            <a:picLocks noChangeAspect="1"/>
          </p:cNvPicPr>
          <p:nvPr/>
        </p:nvPicPr>
        <p:blipFill>
          <a:blip r:embed="rId3"/>
          <a:stretch>
            <a:fillRect/>
          </a:stretch>
        </p:blipFill>
        <p:spPr>
          <a:xfrm>
            <a:off x="878541" y="868211"/>
            <a:ext cx="10434916" cy="5694033"/>
          </a:xfrm>
          <a:prstGeom prst="rect">
            <a:avLst/>
          </a:prstGeom>
        </p:spPr>
      </p:pic>
      <p:sp>
        <p:nvSpPr>
          <p:cNvPr id="7" name="Oval 6">
            <a:extLst>
              <a:ext uri="{FF2B5EF4-FFF2-40B4-BE49-F238E27FC236}">
                <a16:creationId xmlns:a16="http://schemas.microsoft.com/office/drawing/2014/main" id="{5619FEB9-7B42-535B-BD49-2919258604C4}"/>
              </a:ext>
            </a:extLst>
          </p:cNvPr>
          <p:cNvSpPr/>
          <p:nvPr/>
        </p:nvSpPr>
        <p:spPr>
          <a:xfrm>
            <a:off x="2495480" y="191877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24</a:t>
            </a:r>
          </a:p>
        </p:txBody>
      </p:sp>
      <p:sp>
        <p:nvSpPr>
          <p:cNvPr id="8" name="Rounded Rectangle 7">
            <a:extLst>
              <a:ext uri="{FF2B5EF4-FFF2-40B4-BE49-F238E27FC236}">
                <a16:creationId xmlns:a16="http://schemas.microsoft.com/office/drawing/2014/main" id="{35BA016D-FB00-B6C8-6514-5D7793087C59}"/>
              </a:ext>
            </a:extLst>
          </p:cNvPr>
          <p:cNvSpPr/>
          <p:nvPr/>
        </p:nvSpPr>
        <p:spPr>
          <a:xfrm>
            <a:off x="2291120" y="2387034"/>
            <a:ext cx="865920"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EA0EB1-9BC1-28DB-A248-07134700BC57}"/>
              </a:ext>
            </a:extLst>
          </p:cNvPr>
          <p:cNvSpPr txBox="1"/>
          <p:nvPr/>
        </p:nvSpPr>
        <p:spPr>
          <a:xfrm>
            <a:off x="3157040" y="2745664"/>
            <a:ext cx="6098458" cy="646331"/>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24"/>
            </a:pPr>
            <a:r>
              <a:rPr lang="en-US" b="0" i="0" dirty="0">
                <a:solidFill>
                  <a:srgbClr val="333333"/>
                </a:solidFill>
                <a:effectLst/>
                <a:latin typeface="Open Sans" panose="020B0606030504020204" pitchFamily="34" charset="0"/>
              </a:rPr>
              <a:t>Select the </a:t>
            </a:r>
            <a:r>
              <a:rPr lang="en-US" b="1" i="0" dirty="0">
                <a:solidFill>
                  <a:srgbClr val="333333"/>
                </a:solidFill>
                <a:effectLst/>
                <a:latin typeface="Open Sans" panose="020B0606030504020204" pitchFamily="34" charset="0"/>
              </a:rPr>
              <a:t>Properties</a:t>
            </a:r>
            <a:r>
              <a:rPr lang="en-US" b="0" i="0" dirty="0">
                <a:solidFill>
                  <a:srgbClr val="333333"/>
                </a:solidFill>
                <a:effectLst/>
                <a:latin typeface="Open Sans" panose="020B0606030504020204" pitchFamily="34" charset="0"/>
              </a:rPr>
              <a:t> tab, and scroll down to the </a:t>
            </a:r>
            <a:r>
              <a:rPr lang="en-US" b="1" i="0" dirty="0">
                <a:solidFill>
                  <a:srgbClr val="333333"/>
                </a:solidFill>
                <a:effectLst/>
                <a:latin typeface="Open Sans" panose="020B0606030504020204" pitchFamily="34" charset="0"/>
              </a:rPr>
              <a:t>Static website hosting</a:t>
            </a:r>
            <a:r>
              <a:rPr lang="en-US" b="0" i="0" dirty="0">
                <a:solidFill>
                  <a:srgbClr val="333333"/>
                </a:solidFill>
                <a:effectLst/>
                <a:latin typeface="Open Sans" panose="020B0606030504020204" pitchFamily="34" charset="0"/>
              </a:rPr>
              <a:t> section.</a:t>
            </a:r>
          </a:p>
        </p:txBody>
      </p:sp>
      <p:sp>
        <p:nvSpPr>
          <p:cNvPr id="10" name="Down Arrow 9">
            <a:extLst>
              <a:ext uri="{FF2B5EF4-FFF2-40B4-BE49-F238E27FC236}">
                <a16:creationId xmlns:a16="http://schemas.microsoft.com/office/drawing/2014/main" id="{643FC1C3-8DCF-627E-719C-89593FDC2CE0}"/>
              </a:ext>
            </a:extLst>
          </p:cNvPr>
          <p:cNvSpPr/>
          <p:nvPr/>
        </p:nvSpPr>
        <p:spPr>
          <a:xfrm>
            <a:off x="10867844" y="1735662"/>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13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467F22EF-F890-71D6-3CD5-BBECD2BA1929}"/>
              </a:ext>
            </a:extLst>
          </p:cNvPr>
          <p:cNvPicPr>
            <a:picLocks noChangeAspect="1"/>
          </p:cNvPicPr>
          <p:nvPr/>
        </p:nvPicPr>
        <p:blipFill>
          <a:blip r:embed="rId3"/>
          <a:stretch>
            <a:fillRect/>
          </a:stretch>
        </p:blipFill>
        <p:spPr>
          <a:xfrm>
            <a:off x="901147" y="868211"/>
            <a:ext cx="10389704" cy="5728825"/>
          </a:xfrm>
          <a:prstGeom prst="rect">
            <a:avLst/>
          </a:prstGeom>
        </p:spPr>
      </p:pic>
      <p:sp>
        <p:nvSpPr>
          <p:cNvPr id="9" name="Oval 8">
            <a:extLst>
              <a:ext uri="{FF2B5EF4-FFF2-40B4-BE49-F238E27FC236}">
                <a16:creationId xmlns:a16="http://schemas.microsoft.com/office/drawing/2014/main" id="{E8EC93A2-B7BB-758A-AB0E-B1FC227C1C09}"/>
              </a:ext>
            </a:extLst>
          </p:cNvPr>
          <p:cNvSpPr/>
          <p:nvPr/>
        </p:nvSpPr>
        <p:spPr>
          <a:xfrm>
            <a:off x="1095553" y="491324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24</a:t>
            </a:r>
          </a:p>
        </p:txBody>
      </p:sp>
      <p:sp>
        <p:nvSpPr>
          <p:cNvPr id="10" name="Rounded Rectangle 9">
            <a:extLst>
              <a:ext uri="{FF2B5EF4-FFF2-40B4-BE49-F238E27FC236}">
                <a16:creationId xmlns:a16="http://schemas.microsoft.com/office/drawing/2014/main" id="{D6135EFF-D4DA-5A3F-E4CE-4FF474982987}"/>
              </a:ext>
            </a:extLst>
          </p:cNvPr>
          <p:cNvSpPr/>
          <p:nvPr/>
        </p:nvSpPr>
        <p:spPr>
          <a:xfrm>
            <a:off x="1564737" y="4913240"/>
            <a:ext cx="9062523" cy="1338407"/>
          </a:xfrm>
          <a:prstGeom prst="roundRect">
            <a:avLst>
              <a:gd name="adj" fmla="val 443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2D49F1-B680-09B5-8CE7-0CFFE51B7365}"/>
              </a:ext>
            </a:extLst>
          </p:cNvPr>
          <p:cNvSpPr txBox="1"/>
          <p:nvPr/>
        </p:nvSpPr>
        <p:spPr>
          <a:xfrm>
            <a:off x="2792684" y="4253127"/>
            <a:ext cx="6098458" cy="646331"/>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24"/>
            </a:pPr>
            <a:r>
              <a:rPr lang="en-US" b="0" i="0" dirty="0">
                <a:solidFill>
                  <a:srgbClr val="333333"/>
                </a:solidFill>
                <a:effectLst/>
                <a:latin typeface="Open Sans" panose="020B0606030504020204" pitchFamily="34" charset="0"/>
              </a:rPr>
              <a:t>Select the </a:t>
            </a:r>
            <a:r>
              <a:rPr lang="en-US" b="1" i="0" dirty="0">
                <a:solidFill>
                  <a:srgbClr val="333333"/>
                </a:solidFill>
                <a:effectLst/>
                <a:latin typeface="Open Sans" panose="020B0606030504020204" pitchFamily="34" charset="0"/>
              </a:rPr>
              <a:t>Properties</a:t>
            </a:r>
            <a:r>
              <a:rPr lang="en-US" b="0" i="0" dirty="0">
                <a:solidFill>
                  <a:srgbClr val="333333"/>
                </a:solidFill>
                <a:effectLst/>
                <a:latin typeface="Open Sans" panose="020B0606030504020204" pitchFamily="34" charset="0"/>
              </a:rPr>
              <a:t> tab, and scroll down to the </a:t>
            </a:r>
            <a:r>
              <a:rPr lang="en-US" b="1" i="0" dirty="0">
                <a:solidFill>
                  <a:srgbClr val="333333"/>
                </a:solidFill>
                <a:effectLst/>
                <a:latin typeface="Open Sans" panose="020B0606030504020204" pitchFamily="34" charset="0"/>
              </a:rPr>
              <a:t>Static website hosting</a:t>
            </a:r>
            <a:r>
              <a:rPr lang="en-US" b="0" i="0" dirty="0">
                <a:solidFill>
                  <a:srgbClr val="333333"/>
                </a:solidFill>
                <a:effectLst/>
                <a:latin typeface="Open Sans" panose="020B0606030504020204" pitchFamily="34" charset="0"/>
              </a:rPr>
              <a:t> section.</a:t>
            </a:r>
          </a:p>
        </p:txBody>
      </p:sp>
      <p:sp>
        <p:nvSpPr>
          <p:cNvPr id="12" name="Down Arrow 11">
            <a:extLst>
              <a:ext uri="{FF2B5EF4-FFF2-40B4-BE49-F238E27FC236}">
                <a16:creationId xmlns:a16="http://schemas.microsoft.com/office/drawing/2014/main" id="{F725EB0D-4384-F1EB-214D-8BB358E672C5}"/>
              </a:ext>
            </a:extLst>
          </p:cNvPr>
          <p:cNvSpPr/>
          <p:nvPr/>
        </p:nvSpPr>
        <p:spPr>
          <a:xfrm>
            <a:off x="10867844" y="1735662"/>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7C125E-04CF-8B0A-1B8D-51528E3D7EFD}"/>
              </a:ext>
            </a:extLst>
          </p:cNvPr>
          <p:cNvSpPr txBox="1"/>
          <p:nvPr/>
        </p:nvSpPr>
        <p:spPr>
          <a:xfrm>
            <a:off x="7656916" y="5038299"/>
            <a:ext cx="2149912" cy="369332"/>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25. Choose </a:t>
            </a:r>
            <a:r>
              <a:rPr lang="en-US" b="1" i="0" dirty="0">
                <a:solidFill>
                  <a:srgbClr val="333333"/>
                </a:solidFill>
                <a:effectLst/>
                <a:latin typeface="Open Sans" panose="020B0606030504020204" pitchFamily="34" charset="0"/>
              </a:rPr>
              <a:t>Edit</a:t>
            </a:r>
            <a:r>
              <a:rPr lang="en-US" b="0" i="0" dirty="0">
                <a:solidFill>
                  <a:srgbClr val="333333"/>
                </a:solidFill>
                <a:effectLst/>
                <a:latin typeface="Open Sans" panose="020B0606030504020204" pitchFamily="34" charset="0"/>
              </a:rPr>
              <a:t>.</a:t>
            </a:r>
          </a:p>
        </p:txBody>
      </p:sp>
      <p:sp>
        <p:nvSpPr>
          <p:cNvPr id="14" name="Rounded Rectangle 13">
            <a:extLst>
              <a:ext uri="{FF2B5EF4-FFF2-40B4-BE49-F238E27FC236}">
                <a16:creationId xmlns:a16="http://schemas.microsoft.com/office/drawing/2014/main" id="{6591C6DB-6284-D40E-F577-207EE1BBFA50}"/>
              </a:ext>
            </a:extLst>
          </p:cNvPr>
          <p:cNvSpPr/>
          <p:nvPr/>
        </p:nvSpPr>
        <p:spPr>
          <a:xfrm>
            <a:off x="9837173" y="5004997"/>
            <a:ext cx="712815"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64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教學目標</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200" y="1400175"/>
            <a:ext cx="10515600" cy="4776788"/>
          </a:xfrm>
        </p:spPr>
        <p:txBody>
          <a:bodyPr vert="horz" lIns="91440" tIns="45720" rIns="91440" bIns="45720" rtlCol="0">
            <a:normAutofit lnSpcReduction="10000"/>
          </a:bodyPr>
          <a:lstStyle/>
          <a:p>
            <a:pPr marL="342900" indent="-342900" fontAlgn="base">
              <a:spcBef>
                <a:spcPct val="20000"/>
              </a:spcBef>
              <a:spcAft>
                <a:spcPct val="0"/>
              </a:spcAft>
              <a:buFont typeface="Arial" charset="0"/>
            </a:pPr>
            <a:r>
              <a:rPr lang="zh-TW" altLang="en-US" dirty="0">
                <a:solidFill>
                  <a:schemeClr val="accent1">
                    <a:lumMod val="75000"/>
                  </a:schemeClr>
                </a:solidFill>
                <a:latin typeface="Calibri" pitchFamily="34" charset="0"/>
                <a:ea typeface="標楷體" pitchFamily="65" charset="-120"/>
              </a:rPr>
              <a:t>本課程主要介紹亞馬遜公司的雲端運算服務</a:t>
            </a:r>
            <a:br>
              <a:rPr lang="en-US" altLang="zh-TW" dirty="0">
                <a:solidFill>
                  <a:schemeClr val="accent1">
                    <a:lumMod val="75000"/>
                  </a:schemeClr>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Amazon Web Services (AWS)</a:t>
            </a:r>
            <a:r>
              <a:rPr lang="zh-TW" altLang="en-US" dirty="0">
                <a:solidFill>
                  <a:schemeClr val="accent1">
                    <a:lumMod val="75000"/>
                  </a:schemeClr>
                </a:solidFill>
                <a:latin typeface="Calibri" pitchFamily="34" charset="0"/>
                <a:ea typeface="標楷體" pitchFamily="65" charset="-120"/>
              </a:rPr>
              <a:t>，</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對於想要全面瞭解企業雲端運算概念的同學，</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本課程將詳細介紹</a:t>
            </a:r>
            <a:br>
              <a:rPr lang="en-US" altLang="zh-TW" dirty="0">
                <a:solidFill>
                  <a:schemeClr val="accent1">
                    <a:lumMod val="75000"/>
                  </a:schemeClr>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雲概念、</a:t>
            </a:r>
            <a:br>
              <a:rPr lang="en-US" altLang="zh-TW" dirty="0">
                <a:solidFill>
                  <a:srgbClr val="C00000"/>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AWS </a:t>
            </a:r>
            <a:r>
              <a:rPr lang="zh-TW" altLang="en-US" dirty="0">
                <a:solidFill>
                  <a:srgbClr val="C00000"/>
                </a:solidFill>
                <a:latin typeface="Calibri" pitchFamily="34" charset="0"/>
                <a:ea typeface="標楷體" pitchFamily="65" charset="-120"/>
              </a:rPr>
              <a:t>核心服務、</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安全性、</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架構、</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定價和相關支援等服務，</a:t>
            </a:r>
            <a:br>
              <a:rPr lang="en-US" altLang="zh-TW" dirty="0">
                <a:solidFill>
                  <a:srgbClr val="C00000"/>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並以通過認證</a:t>
            </a:r>
            <a:r>
              <a:rPr lang="en-US" altLang="zh-TW" dirty="0">
                <a:solidFill>
                  <a:schemeClr val="accent1">
                    <a:lumMod val="75000"/>
                  </a:schemeClr>
                </a:solidFill>
                <a:latin typeface="Calibri" pitchFamily="34" charset="0"/>
                <a:ea typeface="標楷體" pitchFamily="65" charset="-120"/>
              </a:rPr>
              <a:t> </a:t>
            </a:r>
            <a:r>
              <a:rPr lang="en-US" altLang="zh-TW" dirty="0">
                <a:solidFill>
                  <a:srgbClr val="C00000"/>
                </a:solidFill>
                <a:latin typeface="Calibri" pitchFamily="34" charset="0"/>
                <a:ea typeface="標楷體" pitchFamily="65" charset="-120"/>
              </a:rPr>
              <a:t>AWS Certified Cloud Practitioner</a:t>
            </a:r>
            <a:r>
              <a:rPr lang="zh-TW" altLang="en-US" dirty="0">
                <a:solidFill>
                  <a:schemeClr val="accent1">
                    <a:lumMod val="75000"/>
                  </a:schemeClr>
                </a:solidFill>
                <a:latin typeface="Calibri" pitchFamily="34" charset="0"/>
                <a:ea typeface="標楷體" pitchFamily="65" charset="-120"/>
              </a:rPr>
              <a:t>為目標。</a:t>
            </a:r>
            <a:endParaRPr lang="en-US" dirty="0">
              <a:latin typeface="DFKai-SB" panose="03000509000000000000" pitchFamily="49" charset="-120"/>
              <a:ea typeface="DFKai-SB" panose="03000509000000000000" pitchFamily="49" charset="-120"/>
              <a:cs typeface="DFKai-SB" panose="03000509000000000000" pitchFamily="49"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7" name="Picture 6">
            <a:extLst>
              <a:ext uri="{FF2B5EF4-FFF2-40B4-BE49-F238E27FC236}">
                <a16:creationId xmlns:a16="http://schemas.microsoft.com/office/drawing/2014/main" id="{437DFD4D-A45B-CE4A-BA45-F29FE1083A6E}"/>
              </a:ext>
            </a:extLst>
          </p:cNvPr>
          <p:cNvPicPr>
            <a:picLocks noChangeAspect="1"/>
          </p:cNvPicPr>
          <p:nvPr/>
        </p:nvPicPr>
        <p:blipFill>
          <a:blip r:embed="rId2"/>
          <a:stretch>
            <a:fillRect/>
          </a:stretch>
        </p:blipFill>
        <p:spPr>
          <a:xfrm>
            <a:off x="9896138" y="2792831"/>
            <a:ext cx="2212445" cy="2212445"/>
          </a:xfrm>
          <a:prstGeom prst="rect">
            <a:avLst/>
          </a:prstGeom>
        </p:spPr>
      </p:pic>
      <p:pic>
        <p:nvPicPr>
          <p:cNvPr id="9" name="Picture 8">
            <a:extLst>
              <a:ext uri="{FF2B5EF4-FFF2-40B4-BE49-F238E27FC236}">
                <a16:creationId xmlns:a16="http://schemas.microsoft.com/office/drawing/2014/main" id="{B5546556-0B52-9949-8A5B-89EE92B67E8A}"/>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10" name="Picture 9">
            <a:extLst>
              <a:ext uri="{FF2B5EF4-FFF2-40B4-BE49-F238E27FC236}">
                <a16:creationId xmlns:a16="http://schemas.microsoft.com/office/drawing/2014/main" id="{5466F306-1E42-AE41-9648-B872DE5EA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1" name="Picture 10">
            <a:extLst>
              <a:ext uri="{FF2B5EF4-FFF2-40B4-BE49-F238E27FC236}">
                <a16:creationId xmlns:a16="http://schemas.microsoft.com/office/drawing/2014/main" id="{DAC4DD75-C233-B448-8C9A-96C1BC90C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2399556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787719C-143F-30DA-392A-7C5752C2203E}"/>
              </a:ext>
            </a:extLst>
          </p:cNvPr>
          <p:cNvPicPr>
            <a:picLocks noChangeAspect="1"/>
          </p:cNvPicPr>
          <p:nvPr/>
        </p:nvPicPr>
        <p:blipFill>
          <a:blip r:embed="rId3"/>
          <a:stretch>
            <a:fillRect/>
          </a:stretch>
        </p:blipFill>
        <p:spPr>
          <a:xfrm>
            <a:off x="1064911" y="846126"/>
            <a:ext cx="10575235" cy="5716118"/>
          </a:xfrm>
          <a:prstGeom prst="rect">
            <a:avLst/>
          </a:prstGeom>
        </p:spPr>
      </p:pic>
      <p:sp>
        <p:nvSpPr>
          <p:cNvPr id="7" name="Oval 6">
            <a:extLst>
              <a:ext uri="{FF2B5EF4-FFF2-40B4-BE49-F238E27FC236}">
                <a16:creationId xmlns:a16="http://schemas.microsoft.com/office/drawing/2014/main" id="{BF9B0B33-3236-1798-1F63-56FA42F7EC68}"/>
              </a:ext>
            </a:extLst>
          </p:cNvPr>
          <p:cNvSpPr/>
          <p:nvPr/>
        </p:nvSpPr>
        <p:spPr>
          <a:xfrm>
            <a:off x="1214172" y="338786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26</a:t>
            </a:r>
          </a:p>
        </p:txBody>
      </p:sp>
      <p:sp>
        <p:nvSpPr>
          <p:cNvPr id="8" name="Rounded Rectangle 7">
            <a:extLst>
              <a:ext uri="{FF2B5EF4-FFF2-40B4-BE49-F238E27FC236}">
                <a16:creationId xmlns:a16="http://schemas.microsoft.com/office/drawing/2014/main" id="{D56651AE-A8FA-91D3-3324-5FBE9FDC81D0}"/>
              </a:ext>
            </a:extLst>
          </p:cNvPr>
          <p:cNvSpPr/>
          <p:nvPr/>
        </p:nvSpPr>
        <p:spPr>
          <a:xfrm>
            <a:off x="1769080" y="3523869"/>
            <a:ext cx="1023580" cy="192156"/>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2B30DE-A09B-C445-3D22-F61ADE386732}"/>
              </a:ext>
            </a:extLst>
          </p:cNvPr>
          <p:cNvSpPr txBox="1"/>
          <p:nvPr/>
        </p:nvSpPr>
        <p:spPr>
          <a:xfrm>
            <a:off x="1881448" y="3911435"/>
            <a:ext cx="2212052" cy="369332"/>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26. Select </a:t>
            </a:r>
            <a:r>
              <a:rPr lang="en-US" b="1" i="0" dirty="0">
                <a:solidFill>
                  <a:srgbClr val="333333"/>
                </a:solidFill>
                <a:effectLst/>
                <a:latin typeface="Open Sans" panose="020B0606030504020204" pitchFamily="34" charset="0"/>
              </a:rPr>
              <a:t>Enable</a:t>
            </a:r>
            <a:r>
              <a:rPr lang="en-US"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385308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2073F79-B76B-01C4-7B61-1861968BEE1D}"/>
              </a:ext>
            </a:extLst>
          </p:cNvPr>
          <p:cNvPicPr>
            <a:picLocks noChangeAspect="1"/>
          </p:cNvPicPr>
          <p:nvPr/>
        </p:nvPicPr>
        <p:blipFill>
          <a:blip r:embed="rId3"/>
          <a:stretch>
            <a:fillRect/>
          </a:stretch>
        </p:blipFill>
        <p:spPr>
          <a:xfrm>
            <a:off x="907773" y="891238"/>
            <a:ext cx="10376452" cy="5683916"/>
          </a:xfrm>
          <a:prstGeom prst="rect">
            <a:avLst/>
          </a:prstGeom>
        </p:spPr>
      </p:pic>
      <p:sp>
        <p:nvSpPr>
          <p:cNvPr id="7" name="Oval 6">
            <a:extLst>
              <a:ext uri="{FF2B5EF4-FFF2-40B4-BE49-F238E27FC236}">
                <a16:creationId xmlns:a16="http://schemas.microsoft.com/office/drawing/2014/main" id="{D9CBD0C5-D492-AA53-8A1D-F91125858B48}"/>
              </a:ext>
            </a:extLst>
          </p:cNvPr>
          <p:cNvSpPr/>
          <p:nvPr/>
        </p:nvSpPr>
        <p:spPr>
          <a:xfrm>
            <a:off x="1110022" y="556812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27</a:t>
            </a:r>
          </a:p>
        </p:txBody>
      </p:sp>
      <p:sp>
        <p:nvSpPr>
          <p:cNvPr id="8" name="Rounded Rectangle 7">
            <a:extLst>
              <a:ext uri="{FF2B5EF4-FFF2-40B4-BE49-F238E27FC236}">
                <a16:creationId xmlns:a16="http://schemas.microsoft.com/office/drawing/2014/main" id="{D717C5E8-E2F8-9120-35DA-DA0CC76115B7}"/>
              </a:ext>
            </a:extLst>
          </p:cNvPr>
          <p:cNvSpPr/>
          <p:nvPr/>
        </p:nvSpPr>
        <p:spPr>
          <a:xfrm>
            <a:off x="1567222" y="5637728"/>
            <a:ext cx="4892572" cy="660427"/>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079852-ED3C-D82F-0E26-1ACD800EE954}"/>
              </a:ext>
            </a:extLst>
          </p:cNvPr>
          <p:cNvSpPr txBox="1"/>
          <p:nvPr/>
        </p:nvSpPr>
        <p:spPr>
          <a:xfrm>
            <a:off x="6585158" y="5628415"/>
            <a:ext cx="4367231" cy="646331"/>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27. In the </a:t>
            </a:r>
            <a:r>
              <a:rPr lang="en-US" b="1" i="0" dirty="0">
                <a:solidFill>
                  <a:srgbClr val="333333"/>
                </a:solidFill>
                <a:effectLst/>
                <a:latin typeface="Open Sans" panose="020B0606030504020204" pitchFamily="34" charset="0"/>
              </a:rPr>
              <a:t>Index document</a:t>
            </a:r>
            <a:r>
              <a:rPr lang="en-US" b="0" i="0" dirty="0">
                <a:solidFill>
                  <a:srgbClr val="333333"/>
                </a:solidFill>
                <a:effectLst/>
                <a:latin typeface="Open Sans" panose="020B0606030504020204" pitchFamily="34" charset="0"/>
              </a:rPr>
              <a:t> text box, enter </a:t>
            </a:r>
            <a:r>
              <a:rPr lang="en-US" b="0" i="0" dirty="0" err="1">
                <a:solidFill>
                  <a:srgbClr val="333333"/>
                </a:solidFill>
                <a:effectLst/>
                <a:latin typeface="Open Sans" panose="020B0606030504020204" pitchFamily="34" charset="0"/>
              </a:rPr>
              <a:t>index.html</a:t>
            </a:r>
            <a:endParaRPr lang="en-US" b="0" i="0" dirty="0">
              <a:solidFill>
                <a:srgbClr val="333333"/>
              </a:solidFill>
              <a:effectLst/>
              <a:latin typeface="Open Sans" panose="020B0606030504020204" pitchFamily="34" charset="0"/>
            </a:endParaRPr>
          </a:p>
        </p:txBody>
      </p:sp>
    </p:spTree>
    <p:extLst>
      <p:ext uri="{BB962C8B-B14F-4D97-AF65-F5344CB8AC3E}">
        <p14:creationId xmlns:p14="http://schemas.microsoft.com/office/powerpoint/2010/main" val="1850070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304C0094-FF2C-340D-E23E-285BC7F0A7E9}"/>
              </a:ext>
            </a:extLst>
          </p:cNvPr>
          <p:cNvPicPr>
            <a:picLocks noChangeAspect="1"/>
          </p:cNvPicPr>
          <p:nvPr/>
        </p:nvPicPr>
        <p:blipFill>
          <a:blip r:embed="rId3"/>
          <a:stretch>
            <a:fillRect/>
          </a:stretch>
        </p:blipFill>
        <p:spPr>
          <a:xfrm>
            <a:off x="828260" y="867913"/>
            <a:ext cx="10535478" cy="5694629"/>
          </a:xfrm>
          <a:prstGeom prst="rect">
            <a:avLst/>
          </a:prstGeom>
        </p:spPr>
      </p:pic>
      <p:sp>
        <p:nvSpPr>
          <p:cNvPr id="7" name="Oval 6">
            <a:extLst>
              <a:ext uri="{FF2B5EF4-FFF2-40B4-BE49-F238E27FC236}">
                <a16:creationId xmlns:a16="http://schemas.microsoft.com/office/drawing/2014/main" id="{85451D28-7023-88F3-06FC-F33834E8021A}"/>
              </a:ext>
            </a:extLst>
          </p:cNvPr>
          <p:cNvSpPr/>
          <p:nvPr/>
        </p:nvSpPr>
        <p:spPr>
          <a:xfrm>
            <a:off x="6483350" y="553288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28</a:t>
            </a:r>
          </a:p>
        </p:txBody>
      </p:sp>
      <p:sp>
        <p:nvSpPr>
          <p:cNvPr id="8" name="Rounded Rectangle 7">
            <a:extLst>
              <a:ext uri="{FF2B5EF4-FFF2-40B4-BE49-F238E27FC236}">
                <a16:creationId xmlns:a16="http://schemas.microsoft.com/office/drawing/2014/main" id="{7DEE3A4F-222A-1BD7-E29B-881812F9EC1D}"/>
              </a:ext>
            </a:extLst>
          </p:cNvPr>
          <p:cNvSpPr/>
          <p:nvPr/>
        </p:nvSpPr>
        <p:spPr>
          <a:xfrm>
            <a:off x="6911054" y="5937673"/>
            <a:ext cx="1215308"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6AD96F-AE6D-BA9D-B6B6-532313594BB1}"/>
              </a:ext>
            </a:extLst>
          </p:cNvPr>
          <p:cNvSpPr txBox="1"/>
          <p:nvPr/>
        </p:nvSpPr>
        <p:spPr>
          <a:xfrm>
            <a:off x="7262537" y="5511485"/>
            <a:ext cx="3031838" cy="369332"/>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28. Select </a:t>
            </a:r>
            <a:r>
              <a:rPr lang="en-US" b="1" i="0" dirty="0">
                <a:solidFill>
                  <a:srgbClr val="333333"/>
                </a:solidFill>
                <a:effectLst/>
                <a:latin typeface="Open Sans" panose="020B0606030504020204" pitchFamily="34" charset="0"/>
              </a:rPr>
              <a:t>Save changes</a:t>
            </a:r>
            <a:r>
              <a:rPr lang="en-US"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3890591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8AFA9343-4C5D-548B-8E0E-DC8C4C7029D3}"/>
              </a:ext>
            </a:extLst>
          </p:cNvPr>
          <p:cNvPicPr>
            <a:picLocks noChangeAspect="1"/>
          </p:cNvPicPr>
          <p:nvPr/>
        </p:nvPicPr>
        <p:blipFill>
          <a:blip r:embed="rId3"/>
          <a:stretch>
            <a:fillRect/>
          </a:stretch>
        </p:blipFill>
        <p:spPr>
          <a:xfrm>
            <a:off x="1342176" y="910555"/>
            <a:ext cx="9817621" cy="5622255"/>
          </a:xfrm>
          <a:prstGeom prst="rect">
            <a:avLst/>
          </a:prstGeom>
        </p:spPr>
      </p:pic>
      <p:sp>
        <p:nvSpPr>
          <p:cNvPr id="7" name="Oval 6">
            <a:extLst>
              <a:ext uri="{FF2B5EF4-FFF2-40B4-BE49-F238E27FC236}">
                <a16:creationId xmlns:a16="http://schemas.microsoft.com/office/drawing/2014/main" id="{FE31F60F-7944-C0C0-0CD1-8183524E84C5}"/>
              </a:ext>
            </a:extLst>
          </p:cNvPr>
          <p:cNvSpPr/>
          <p:nvPr/>
        </p:nvSpPr>
        <p:spPr>
          <a:xfrm>
            <a:off x="2868561" y="334809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29</a:t>
            </a:r>
          </a:p>
        </p:txBody>
      </p:sp>
      <p:sp>
        <p:nvSpPr>
          <p:cNvPr id="9" name="TextBox 8">
            <a:extLst>
              <a:ext uri="{FF2B5EF4-FFF2-40B4-BE49-F238E27FC236}">
                <a16:creationId xmlns:a16="http://schemas.microsoft.com/office/drawing/2014/main" id="{04DEA737-279F-F389-159F-8E8306EA0DAB}"/>
              </a:ext>
            </a:extLst>
          </p:cNvPr>
          <p:cNvSpPr txBox="1"/>
          <p:nvPr/>
        </p:nvSpPr>
        <p:spPr>
          <a:xfrm>
            <a:off x="3325761" y="3482129"/>
            <a:ext cx="7073080" cy="646331"/>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29. Scroll down to the </a:t>
            </a:r>
            <a:r>
              <a:rPr lang="en-US" b="1" i="0" dirty="0">
                <a:solidFill>
                  <a:srgbClr val="333333"/>
                </a:solidFill>
                <a:effectLst/>
                <a:latin typeface="Open Sans" panose="020B0606030504020204" pitchFamily="34" charset="0"/>
              </a:rPr>
              <a:t>Static website hosting</a:t>
            </a:r>
            <a:r>
              <a:rPr lang="en-US" b="0" i="0" dirty="0">
                <a:solidFill>
                  <a:srgbClr val="333333"/>
                </a:solidFill>
                <a:effectLst/>
                <a:latin typeface="Open Sans" panose="020B0606030504020204" pitchFamily="34" charset="0"/>
              </a:rPr>
              <a:t> section again, and copy the </a:t>
            </a:r>
            <a:r>
              <a:rPr lang="en-US" b="1" i="0" dirty="0">
                <a:solidFill>
                  <a:srgbClr val="333333"/>
                </a:solidFill>
                <a:effectLst/>
                <a:latin typeface="Open Sans" panose="020B0606030504020204" pitchFamily="34" charset="0"/>
              </a:rPr>
              <a:t>Bucket website endpoint</a:t>
            </a:r>
            <a:r>
              <a:rPr lang="en-US" b="0" i="0" dirty="0">
                <a:solidFill>
                  <a:srgbClr val="333333"/>
                </a:solidFill>
                <a:effectLst/>
                <a:latin typeface="Open Sans" panose="020B0606030504020204" pitchFamily="34" charset="0"/>
              </a:rPr>
              <a:t> URL to your clipboard.</a:t>
            </a:r>
          </a:p>
        </p:txBody>
      </p:sp>
      <p:sp>
        <p:nvSpPr>
          <p:cNvPr id="10" name="Down Arrow 9">
            <a:extLst>
              <a:ext uri="{FF2B5EF4-FFF2-40B4-BE49-F238E27FC236}">
                <a16:creationId xmlns:a16="http://schemas.microsoft.com/office/drawing/2014/main" id="{9D0BDBB4-7DB1-8AAB-0A95-1E41EBD55F89}"/>
              </a:ext>
            </a:extLst>
          </p:cNvPr>
          <p:cNvSpPr/>
          <p:nvPr/>
        </p:nvSpPr>
        <p:spPr>
          <a:xfrm>
            <a:off x="10867844" y="1735662"/>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023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5F7EEE1-96B3-7438-DAD9-FE910DE9E15A}"/>
              </a:ext>
            </a:extLst>
          </p:cNvPr>
          <p:cNvPicPr>
            <a:picLocks noChangeAspect="1"/>
          </p:cNvPicPr>
          <p:nvPr/>
        </p:nvPicPr>
        <p:blipFill>
          <a:blip r:embed="rId3"/>
          <a:stretch>
            <a:fillRect/>
          </a:stretch>
        </p:blipFill>
        <p:spPr>
          <a:xfrm>
            <a:off x="935478" y="861106"/>
            <a:ext cx="10019035" cy="5708244"/>
          </a:xfrm>
          <a:prstGeom prst="rect">
            <a:avLst/>
          </a:prstGeom>
        </p:spPr>
      </p:pic>
      <p:sp>
        <p:nvSpPr>
          <p:cNvPr id="8" name="Rounded Rectangle 7">
            <a:extLst>
              <a:ext uri="{FF2B5EF4-FFF2-40B4-BE49-F238E27FC236}">
                <a16:creationId xmlns:a16="http://schemas.microsoft.com/office/drawing/2014/main" id="{42F83E17-E57F-6CDD-9327-01DEC289F3EE}"/>
              </a:ext>
            </a:extLst>
          </p:cNvPr>
          <p:cNvSpPr/>
          <p:nvPr/>
        </p:nvSpPr>
        <p:spPr>
          <a:xfrm>
            <a:off x="1572136" y="5792319"/>
            <a:ext cx="4312470"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03B610-7F9C-AAD5-FDC5-A7ED8E60EDC9}"/>
              </a:ext>
            </a:extLst>
          </p:cNvPr>
          <p:cNvSpPr/>
          <p:nvPr/>
        </p:nvSpPr>
        <p:spPr>
          <a:xfrm>
            <a:off x="1027638" y="369173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29</a:t>
            </a:r>
          </a:p>
        </p:txBody>
      </p:sp>
      <p:sp>
        <p:nvSpPr>
          <p:cNvPr id="10" name="TextBox 9">
            <a:extLst>
              <a:ext uri="{FF2B5EF4-FFF2-40B4-BE49-F238E27FC236}">
                <a16:creationId xmlns:a16="http://schemas.microsoft.com/office/drawing/2014/main" id="{C6482911-B54C-BF20-C6C8-10525F11C646}"/>
              </a:ext>
            </a:extLst>
          </p:cNvPr>
          <p:cNvSpPr txBox="1"/>
          <p:nvPr/>
        </p:nvSpPr>
        <p:spPr>
          <a:xfrm>
            <a:off x="3042187" y="4734400"/>
            <a:ext cx="7073080" cy="646331"/>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29. Scroll down to the </a:t>
            </a:r>
            <a:r>
              <a:rPr lang="en-US" b="1" i="0" dirty="0">
                <a:solidFill>
                  <a:srgbClr val="333333"/>
                </a:solidFill>
                <a:effectLst/>
                <a:latin typeface="Open Sans" panose="020B0606030504020204" pitchFamily="34" charset="0"/>
              </a:rPr>
              <a:t>Static website hosting</a:t>
            </a:r>
            <a:r>
              <a:rPr lang="en-US" b="0" i="0" dirty="0">
                <a:solidFill>
                  <a:srgbClr val="333333"/>
                </a:solidFill>
                <a:effectLst/>
                <a:latin typeface="Open Sans" panose="020B0606030504020204" pitchFamily="34" charset="0"/>
              </a:rPr>
              <a:t> section again, and copy the </a:t>
            </a:r>
            <a:r>
              <a:rPr lang="en-US" b="1" i="0" dirty="0">
                <a:solidFill>
                  <a:srgbClr val="333333"/>
                </a:solidFill>
                <a:effectLst/>
                <a:latin typeface="Open Sans" panose="020B0606030504020204" pitchFamily="34" charset="0"/>
              </a:rPr>
              <a:t>Bucket website endpoint</a:t>
            </a:r>
            <a:r>
              <a:rPr lang="en-US" b="0" i="0" dirty="0">
                <a:solidFill>
                  <a:srgbClr val="333333"/>
                </a:solidFill>
                <a:effectLst/>
                <a:latin typeface="Open Sans" panose="020B0606030504020204" pitchFamily="34" charset="0"/>
              </a:rPr>
              <a:t> URL to your clipboard.</a:t>
            </a:r>
          </a:p>
        </p:txBody>
      </p:sp>
      <p:sp>
        <p:nvSpPr>
          <p:cNvPr id="11" name="Down Arrow 10">
            <a:extLst>
              <a:ext uri="{FF2B5EF4-FFF2-40B4-BE49-F238E27FC236}">
                <a16:creationId xmlns:a16="http://schemas.microsoft.com/office/drawing/2014/main" id="{36BC5BD0-AB15-3BDF-966E-61C411B0AD91}"/>
              </a:ext>
            </a:extLst>
          </p:cNvPr>
          <p:cNvSpPr/>
          <p:nvPr/>
        </p:nvSpPr>
        <p:spPr>
          <a:xfrm>
            <a:off x="10867844" y="1735662"/>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C6FC0E-75B1-C533-7214-6FA3EB1BDF9E}"/>
              </a:ext>
            </a:extLst>
          </p:cNvPr>
          <p:cNvSpPr/>
          <p:nvPr/>
        </p:nvSpPr>
        <p:spPr>
          <a:xfrm>
            <a:off x="1020083" y="566095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29</a:t>
            </a:r>
          </a:p>
        </p:txBody>
      </p:sp>
    </p:spTree>
    <p:extLst>
      <p:ext uri="{BB962C8B-B14F-4D97-AF65-F5344CB8AC3E}">
        <p14:creationId xmlns:p14="http://schemas.microsoft.com/office/powerpoint/2010/main" val="36017851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8EEDAC03-BD3A-CA56-F0B1-AF8E860B9AF1}"/>
              </a:ext>
            </a:extLst>
          </p:cNvPr>
          <p:cNvSpPr txBox="1"/>
          <p:nvPr/>
        </p:nvSpPr>
        <p:spPr>
          <a:xfrm>
            <a:off x="653663" y="1576857"/>
            <a:ext cx="11335136" cy="523220"/>
          </a:xfrm>
          <a:prstGeom prst="rect">
            <a:avLst/>
          </a:prstGeom>
          <a:solidFill>
            <a:schemeClr val="accent4">
              <a:lumMod val="20000"/>
              <a:lumOff val="80000"/>
            </a:schemeClr>
          </a:solidFill>
        </p:spPr>
        <p:txBody>
          <a:bodyPr wrap="square">
            <a:spAutoFit/>
          </a:bodyPr>
          <a:lstStyle/>
          <a:p>
            <a:pPr algn="ctr"/>
            <a:r>
              <a:rPr lang="en-US" sz="2800" dirty="0"/>
              <a:t>http://mydaylabbucket20220506.s3-website-us-east-1.amazonaws.com/</a:t>
            </a:r>
          </a:p>
        </p:txBody>
      </p:sp>
      <p:pic>
        <p:nvPicPr>
          <p:cNvPr id="8" name="Picture 7">
            <a:extLst>
              <a:ext uri="{FF2B5EF4-FFF2-40B4-BE49-F238E27FC236}">
                <a16:creationId xmlns:a16="http://schemas.microsoft.com/office/drawing/2014/main" id="{BB1711E1-59B4-A36B-BB07-613B0EF22CFB}"/>
              </a:ext>
            </a:extLst>
          </p:cNvPr>
          <p:cNvPicPr>
            <a:picLocks noChangeAspect="1"/>
          </p:cNvPicPr>
          <p:nvPr/>
        </p:nvPicPr>
        <p:blipFill>
          <a:blip r:embed="rId3"/>
          <a:stretch>
            <a:fillRect/>
          </a:stretch>
        </p:blipFill>
        <p:spPr>
          <a:xfrm>
            <a:off x="755472" y="2580123"/>
            <a:ext cx="10884674" cy="1396241"/>
          </a:xfrm>
          <a:prstGeom prst="rect">
            <a:avLst/>
          </a:prstGeom>
        </p:spPr>
      </p:pic>
      <p:sp>
        <p:nvSpPr>
          <p:cNvPr id="7" name="Oval 6">
            <a:extLst>
              <a:ext uri="{FF2B5EF4-FFF2-40B4-BE49-F238E27FC236}">
                <a16:creationId xmlns:a16="http://schemas.microsoft.com/office/drawing/2014/main" id="{E49661D1-E753-5849-2262-6D8F45B18E2F}"/>
              </a:ext>
            </a:extLst>
          </p:cNvPr>
          <p:cNvSpPr/>
          <p:nvPr/>
        </p:nvSpPr>
        <p:spPr>
          <a:xfrm>
            <a:off x="3912216" y="222653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30</a:t>
            </a:r>
          </a:p>
        </p:txBody>
      </p:sp>
      <p:sp>
        <p:nvSpPr>
          <p:cNvPr id="9" name="Rounded Rectangle 8">
            <a:extLst>
              <a:ext uri="{FF2B5EF4-FFF2-40B4-BE49-F238E27FC236}">
                <a16:creationId xmlns:a16="http://schemas.microsoft.com/office/drawing/2014/main" id="{73F9ACDB-0843-8D03-104A-F6B04E9E657E}"/>
              </a:ext>
            </a:extLst>
          </p:cNvPr>
          <p:cNvSpPr/>
          <p:nvPr/>
        </p:nvSpPr>
        <p:spPr>
          <a:xfrm>
            <a:off x="746854" y="2580241"/>
            <a:ext cx="10960235" cy="1396123"/>
          </a:xfrm>
          <a:prstGeom prst="roundRect">
            <a:avLst>
              <a:gd name="adj" fmla="val 585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BE6946-CB5C-3164-7641-3DE919C0FE65}"/>
              </a:ext>
            </a:extLst>
          </p:cNvPr>
          <p:cNvSpPr txBox="1"/>
          <p:nvPr/>
        </p:nvSpPr>
        <p:spPr>
          <a:xfrm>
            <a:off x="1402643" y="4386431"/>
            <a:ext cx="9837175"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30. Open a new tab in your web browser, paste the URL you just copied, and press </a:t>
            </a:r>
            <a:r>
              <a:rPr lang="en-US" b="1" i="0" dirty="0">
                <a:solidFill>
                  <a:srgbClr val="333333"/>
                </a:solidFill>
                <a:effectLst/>
                <a:latin typeface="Open Sans" panose="020B0606030504020204" pitchFamily="34" charset="0"/>
              </a:rPr>
              <a:t>Enter</a:t>
            </a:r>
            <a:r>
              <a:rPr lang="en-US" b="0" i="0" dirty="0">
                <a:solidFill>
                  <a:srgbClr val="333333"/>
                </a:solidFill>
                <a:effectLst/>
                <a:latin typeface="Open Sans" panose="020B0606030504020204" pitchFamily="34" charset="0"/>
              </a:rPr>
              <a:t>.</a:t>
            </a:r>
          </a:p>
          <a:p>
            <a:pPr lvl="1"/>
            <a:r>
              <a:rPr lang="en-US" b="0" i="0" dirty="0">
                <a:solidFill>
                  <a:srgbClr val="333333"/>
                </a:solidFill>
                <a:effectLst/>
                <a:latin typeface="Open Sans" panose="020B0606030504020204" pitchFamily="34" charset="0"/>
              </a:rPr>
              <a:t>The </a:t>
            </a:r>
            <a:r>
              <a:rPr lang="en-US" b="1" i="0" dirty="0">
                <a:solidFill>
                  <a:srgbClr val="333333"/>
                </a:solidFill>
                <a:effectLst/>
                <a:latin typeface="Open Sans" panose="020B0606030504020204" pitchFamily="34" charset="0"/>
              </a:rPr>
              <a:t>Hello World</a:t>
            </a:r>
            <a:r>
              <a:rPr lang="en-US" b="0" i="0" dirty="0">
                <a:solidFill>
                  <a:srgbClr val="333333"/>
                </a:solidFill>
                <a:effectLst/>
                <a:latin typeface="Open Sans" panose="020B0606030504020204" pitchFamily="34" charset="0"/>
              </a:rPr>
              <a:t> webpage should display. You have successfully hosted a static website using an S3 bucket!</a:t>
            </a:r>
          </a:p>
        </p:txBody>
      </p:sp>
    </p:spTree>
    <p:extLst>
      <p:ext uri="{BB962C8B-B14F-4D97-AF65-F5344CB8AC3E}">
        <p14:creationId xmlns:p14="http://schemas.microsoft.com/office/powerpoint/2010/main" val="11637771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F4F2EF81-9128-375C-3B65-FA2AE9895E65}"/>
              </a:ext>
            </a:extLst>
          </p:cNvPr>
          <p:cNvSpPr txBox="1"/>
          <p:nvPr/>
        </p:nvSpPr>
        <p:spPr>
          <a:xfrm>
            <a:off x="241299" y="1028637"/>
            <a:ext cx="11709399" cy="5386090"/>
          </a:xfrm>
          <a:prstGeom prst="rect">
            <a:avLst/>
          </a:prstGeom>
          <a:solidFill>
            <a:schemeClr val="accent4">
              <a:lumMod val="20000"/>
              <a:lumOff val="80000"/>
            </a:schemeClr>
          </a:solidFill>
        </p:spPr>
        <p:txBody>
          <a:bodyPr wrap="square">
            <a:spAutoFit/>
          </a:bodyPr>
          <a:lstStyle/>
          <a:p>
            <a:pPr algn="l">
              <a:spcAft>
                <a:spcPts val="1200"/>
              </a:spcAft>
            </a:pPr>
            <a:r>
              <a:rPr lang="en-US" sz="2800" b="1" i="0" dirty="0">
                <a:solidFill>
                  <a:srgbClr val="C00000"/>
                </a:solidFill>
                <a:effectLst/>
                <a:latin typeface="Open Sans" panose="020B0606030504020204" pitchFamily="34" charset="0"/>
              </a:rPr>
              <a:t>Task 5. Create a CloudFront distribution to serve your website</a:t>
            </a:r>
          </a:p>
          <a:p>
            <a:pPr algn="l">
              <a:spcAft>
                <a:spcPts val="1200"/>
              </a:spcAft>
            </a:pPr>
            <a:r>
              <a:rPr lang="en-US" b="0" i="0" dirty="0">
                <a:solidFill>
                  <a:srgbClr val="333333"/>
                </a:solidFill>
                <a:effectLst/>
                <a:latin typeface="Open Sans" panose="020B0606030504020204" pitchFamily="34" charset="0"/>
              </a:rPr>
              <a:t>In this task, you will create an Amazon CloudFront distribution to serve your website.</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Choose the </a:t>
            </a:r>
            <a:r>
              <a:rPr lang="en-US" b="1" i="0" dirty="0">
                <a:solidFill>
                  <a:srgbClr val="333333"/>
                </a:solidFill>
                <a:effectLst/>
                <a:latin typeface="Open Sans" panose="020B0606030504020204" pitchFamily="34" charset="0"/>
              </a:rPr>
              <a:t>Services</a:t>
            </a:r>
            <a:r>
              <a:rPr lang="en-US" b="0" i="0" dirty="0">
                <a:solidFill>
                  <a:srgbClr val="333333"/>
                </a:solidFill>
                <a:effectLst/>
                <a:latin typeface="Open Sans" panose="020B0606030504020204" pitchFamily="34" charset="0"/>
              </a:rPr>
              <a:t> menu, locate the </a:t>
            </a:r>
            <a:r>
              <a:rPr lang="en-US" b="1" i="0" dirty="0">
                <a:solidFill>
                  <a:srgbClr val="333333"/>
                </a:solidFill>
                <a:effectLst/>
                <a:latin typeface="Open Sans" panose="020B0606030504020204" pitchFamily="34" charset="0"/>
              </a:rPr>
              <a:t>Networking &amp; Content Delivery</a:t>
            </a:r>
            <a:r>
              <a:rPr lang="en-US" b="0" i="0" dirty="0">
                <a:solidFill>
                  <a:srgbClr val="333333"/>
                </a:solidFill>
                <a:effectLst/>
                <a:latin typeface="Open Sans" panose="020B0606030504020204" pitchFamily="34" charset="0"/>
              </a:rPr>
              <a:t> section, and choose </a:t>
            </a:r>
            <a:r>
              <a:rPr lang="en-US" b="1" i="0" dirty="0">
                <a:solidFill>
                  <a:srgbClr val="333333"/>
                </a:solidFill>
                <a:effectLst/>
                <a:latin typeface="Open Sans" panose="020B0606030504020204" pitchFamily="34" charset="0"/>
              </a:rPr>
              <a:t>CloudFront</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Choose </a:t>
            </a:r>
            <a:r>
              <a:rPr lang="en-US" b="1" i="0" dirty="0">
                <a:solidFill>
                  <a:srgbClr val="333333"/>
                </a:solidFill>
                <a:effectLst/>
                <a:latin typeface="Open Sans" panose="020B0606030504020204" pitchFamily="34" charset="0"/>
              </a:rPr>
              <a:t>Create Distribution</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Under </a:t>
            </a:r>
            <a:r>
              <a:rPr lang="en-US" b="1" i="0" dirty="0">
                <a:solidFill>
                  <a:srgbClr val="333333"/>
                </a:solidFill>
                <a:effectLst/>
                <a:latin typeface="Open Sans" panose="020B0606030504020204" pitchFamily="34" charset="0"/>
              </a:rPr>
              <a:t>Web</a:t>
            </a:r>
            <a:r>
              <a:rPr lang="en-US" b="0" i="0" dirty="0">
                <a:solidFill>
                  <a:srgbClr val="333333"/>
                </a:solidFill>
                <a:effectLst/>
                <a:latin typeface="Open Sans" panose="020B0606030504020204" pitchFamily="34" charset="0"/>
              </a:rPr>
              <a:t>, choose </a:t>
            </a:r>
            <a:r>
              <a:rPr lang="en-US" b="1" i="0" dirty="0">
                <a:solidFill>
                  <a:srgbClr val="333333"/>
                </a:solidFill>
                <a:effectLst/>
                <a:latin typeface="Open Sans" panose="020B0606030504020204" pitchFamily="34" charset="0"/>
              </a:rPr>
              <a:t>Get Started</a:t>
            </a:r>
            <a:r>
              <a:rPr lang="en-US" b="0" i="0" dirty="0">
                <a:solidFill>
                  <a:srgbClr val="333333"/>
                </a:solidFill>
                <a:effectLst/>
                <a:latin typeface="Open Sans" panose="020B0606030504020204" pitchFamily="34" charset="0"/>
              </a:rPr>
              <a:t>.</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Choose the text box next to </a:t>
            </a:r>
            <a:r>
              <a:rPr lang="en-US" b="1" i="0" dirty="0">
                <a:solidFill>
                  <a:srgbClr val="333333"/>
                </a:solidFill>
                <a:effectLst/>
                <a:latin typeface="Open Sans" panose="020B0606030504020204" pitchFamily="34" charset="0"/>
              </a:rPr>
              <a:t>Origin Domain Name</a:t>
            </a:r>
            <a:r>
              <a:rPr lang="en-US" b="0" i="0" dirty="0">
                <a:solidFill>
                  <a:srgbClr val="333333"/>
                </a:solidFill>
                <a:effectLst/>
                <a:latin typeface="Open Sans" panose="020B0606030504020204" pitchFamily="34" charset="0"/>
              </a:rPr>
              <a:t> and select the endpoint from your S3 bucket.</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For </a:t>
            </a:r>
            <a:r>
              <a:rPr lang="en-US" b="1" i="0" dirty="0">
                <a:solidFill>
                  <a:srgbClr val="333333"/>
                </a:solidFill>
                <a:effectLst/>
                <a:latin typeface="Open Sans" panose="020B0606030504020204" pitchFamily="34" charset="0"/>
              </a:rPr>
              <a:t>Viewer Protocol Policy</a:t>
            </a:r>
            <a:r>
              <a:rPr lang="en-US" b="0" i="0" dirty="0">
                <a:solidFill>
                  <a:srgbClr val="333333"/>
                </a:solidFill>
                <a:effectLst/>
                <a:latin typeface="Open Sans" panose="020B0606030504020204" pitchFamily="34" charset="0"/>
              </a:rPr>
              <a:t>, ensure that </a:t>
            </a:r>
            <a:r>
              <a:rPr lang="en-US" b="1" i="0" dirty="0">
                <a:solidFill>
                  <a:srgbClr val="333333"/>
                </a:solidFill>
                <a:effectLst/>
                <a:latin typeface="Open Sans" panose="020B0606030504020204" pitchFamily="34" charset="0"/>
              </a:rPr>
              <a:t>HTTP and HTTPS</a:t>
            </a:r>
            <a:r>
              <a:rPr lang="en-US" b="0" i="0" dirty="0">
                <a:solidFill>
                  <a:srgbClr val="333333"/>
                </a:solidFill>
                <a:effectLst/>
                <a:latin typeface="Open Sans" panose="020B0606030504020204" pitchFamily="34" charset="0"/>
              </a:rPr>
              <a:t> is selected.</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Scroll to the bottom of the page and select </a:t>
            </a:r>
            <a:r>
              <a:rPr lang="en-US" b="1" i="0" dirty="0">
                <a:solidFill>
                  <a:srgbClr val="333333"/>
                </a:solidFill>
                <a:effectLst/>
                <a:latin typeface="Open Sans" panose="020B0606030504020204" pitchFamily="34" charset="0"/>
              </a:rPr>
              <a:t>Create Distribution</a:t>
            </a:r>
            <a:r>
              <a:rPr lang="en-US" b="0" i="0" dirty="0">
                <a:solidFill>
                  <a:srgbClr val="333333"/>
                </a:solidFill>
                <a:effectLst/>
                <a:latin typeface="Open Sans" panose="020B0606030504020204" pitchFamily="34" charset="0"/>
              </a:rPr>
              <a:t>.</a:t>
            </a:r>
          </a:p>
          <a:p>
            <a:pPr lvl="1">
              <a:spcAft>
                <a:spcPts val="1200"/>
              </a:spcAft>
            </a:pPr>
            <a:r>
              <a:rPr lang="en-US" b="0" i="0" dirty="0">
                <a:solidFill>
                  <a:srgbClr val="333333"/>
                </a:solidFill>
                <a:effectLst/>
                <a:latin typeface="Open Sans" panose="020B0606030504020204" pitchFamily="34" charset="0"/>
              </a:rPr>
              <a:t>A new CloudFront distribution displays in the distributions list. The </a:t>
            </a:r>
            <a:r>
              <a:rPr lang="en-US" b="1" i="0" dirty="0">
                <a:solidFill>
                  <a:srgbClr val="333333"/>
                </a:solidFill>
                <a:effectLst/>
                <a:latin typeface="Open Sans" panose="020B0606030504020204" pitchFamily="34" charset="0"/>
              </a:rPr>
              <a:t>Status</a:t>
            </a:r>
            <a:r>
              <a:rPr lang="en-US" b="0" i="0" dirty="0">
                <a:solidFill>
                  <a:srgbClr val="333333"/>
                </a:solidFill>
                <a:effectLst/>
                <a:latin typeface="Open Sans" panose="020B0606030504020204" pitchFamily="34" charset="0"/>
              </a:rPr>
              <a:t> will say </a:t>
            </a:r>
            <a:r>
              <a:rPr lang="en-US" b="0" i="1" dirty="0">
                <a:solidFill>
                  <a:srgbClr val="333333"/>
                </a:solidFill>
                <a:effectLst/>
                <a:latin typeface="Open Sans" panose="020B0606030504020204" pitchFamily="34" charset="0"/>
              </a:rPr>
              <a:t>In Progress</a:t>
            </a:r>
            <a:r>
              <a:rPr lang="en-US" b="0" i="0" dirty="0">
                <a:solidFill>
                  <a:srgbClr val="333333"/>
                </a:solidFill>
                <a:effectLst/>
                <a:latin typeface="Open Sans" panose="020B0606030504020204" pitchFamily="34" charset="0"/>
              </a:rPr>
              <a:t> until your website has been distributed. This may take up to 20 minutes.</a:t>
            </a:r>
          </a:p>
          <a:p>
            <a:pPr lvl="1">
              <a:spcAft>
                <a:spcPts val="1200"/>
              </a:spcAft>
            </a:pPr>
            <a:r>
              <a:rPr lang="en-US" b="0" i="0" dirty="0">
                <a:solidFill>
                  <a:srgbClr val="333333"/>
                </a:solidFill>
                <a:effectLst/>
                <a:latin typeface="Open Sans" panose="020B0606030504020204" pitchFamily="34" charset="0"/>
              </a:rPr>
              <a:t>When the </a:t>
            </a:r>
            <a:r>
              <a:rPr lang="en-US" b="1" i="0" dirty="0">
                <a:solidFill>
                  <a:srgbClr val="333333"/>
                </a:solidFill>
                <a:effectLst/>
                <a:latin typeface="Open Sans" panose="020B0606030504020204" pitchFamily="34" charset="0"/>
              </a:rPr>
              <a:t>Status</a:t>
            </a:r>
            <a:r>
              <a:rPr lang="en-US" b="0" i="0" dirty="0">
                <a:solidFill>
                  <a:srgbClr val="333333"/>
                </a:solidFill>
                <a:effectLst/>
                <a:latin typeface="Open Sans" panose="020B0606030504020204" pitchFamily="34" charset="0"/>
              </a:rPr>
              <a:t> says </a:t>
            </a:r>
            <a:r>
              <a:rPr lang="en-US" b="0" i="1" dirty="0">
                <a:solidFill>
                  <a:srgbClr val="333333"/>
                </a:solidFill>
                <a:effectLst/>
                <a:latin typeface="Open Sans" panose="020B0606030504020204" pitchFamily="34" charset="0"/>
              </a:rPr>
              <a:t>Deployed</a:t>
            </a:r>
            <a:r>
              <a:rPr lang="en-US" b="0" i="0" dirty="0">
                <a:solidFill>
                  <a:srgbClr val="333333"/>
                </a:solidFill>
                <a:effectLst/>
                <a:latin typeface="Open Sans" panose="020B0606030504020204" pitchFamily="34" charset="0"/>
              </a:rPr>
              <a:t>, you can test your distribution.</a:t>
            </a:r>
          </a:p>
          <a:p>
            <a:pPr algn="l">
              <a:spcAft>
                <a:spcPts val="1200"/>
              </a:spcAft>
              <a:buFont typeface="+mj-lt"/>
              <a:buAutoNum type="arabicPeriod" startAt="31"/>
            </a:pPr>
            <a:r>
              <a:rPr lang="en-US" b="0" i="0" dirty="0">
                <a:solidFill>
                  <a:srgbClr val="333333"/>
                </a:solidFill>
                <a:effectLst/>
                <a:latin typeface="Open Sans" panose="020B0606030504020204" pitchFamily="34" charset="0"/>
              </a:rPr>
              <a:t>Copy the </a:t>
            </a:r>
            <a:r>
              <a:rPr lang="en-US" b="1" i="0" dirty="0">
                <a:solidFill>
                  <a:srgbClr val="333333"/>
                </a:solidFill>
                <a:effectLst/>
                <a:latin typeface="Open Sans" panose="020B0606030504020204" pitchFamily="34" charset="0"/>
              </a:rPr>
              <a:t>Domain Name</a:t>
            </a:r>
            <a:r>
              <a:rPr lang="en-US" b="0" i="0" dirty="0">
                <a:solidFill>
                  <a:srgbClr val="333333"/>
                </a:solidFill>
                <a:effectLst/>
                <a:latin typeface="Open Sans" panose="020B0606030504020204" pitchFamily="34" charset="0"/>
              </a:rPr>
              <a:t> value for your distribution and save it to a text editor to use in a later step.</a:t>
            </a:r>
          </a:p>
        </p:txBody>
      </p:sp>
    </p:spTree>
    <p:extLst>
      <p:ext uri="{BB962C8B-B14F-4D97-AF65-F5344CB8AC3E}">
        <p14:creationId xmlns:p14="http://schemas.microsoft.com/office/powerpoint/2010/main" val="40720359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037C3366-36F4-1A76-3DEA-1319D4E91981}"/>
              </a:ext>
            </a:extLst>
          </p:cNvPr>
          <p:cNvSpPr txBox="1"/>
          <p:nvPr/>
        </p:nvSpPr>
        <p:spPr>
          <a:xfrm>
            <a:off x="339211" y="921477"/>
            <a:ext cx="11557878" cy="5509200"/>
          </a:xfrm>
          <a:prstGeom prst="rect">
            <a:avLst/>
          </a:prstGeom>
          <a:solidFill>
            <a:schemeClr val="accent4">
              <a:lumMod val="20000"/>
              <a:lumOff val="80000"/>
            </a:schemeClr>
          </a:solidFill>
        </p:spPr>
        <p:txBody>
          <a:bodyPr wrap="square">
            <a:spAutoFit/>
          </a:bodyPr>
          <a:lstStyle/>
          <a:p>
            <a:pPr algn="l"/>
            <a:r>
              <a:rPr lang="en-US" sz="2800" b="1" i="0" dirty="0">
                <a:solidFill>
                  <a:srgbClr val="C00000"/>
                </a:solidFill>
                <a:effectLst/>
                <a:latin typeface="Open Sans" panose="020B0606030504020204" pitchFamily="34" charset="0"/>
              </a:rPr>
              <a:t>Task 5. Create a CloudFront distribution to serve your website</a:t>
            </a:r>
          </a:p>
          <a:p>
            <a:pPr marL="342900" indent="-342900" algn="l">
              <a:buFont typeface="+mj-lt"/>
              <a:buAutoNum type="arabicPeriod" startAt="38"/>
            </a:pPr>
            <a:r>
              <a:rPr lang="en-US" b="0" i="0" dirty="0">
                <a:solidFill>
                  <a:srgbClr val="333333"/>
                </a:solidFill>
                <a:effectLst/>
                <a:latin typeface="Open Sans" panose="020B0606030504020204" pitchFamily="34" charset="0"/>
              </a:rPr>
              <a:t>Create a new HTML file to test the distribution.</a:t>
            </a:r>
          </a:p>
          <a:p>
            <a:pPr lvl="1" algn="l"/>
            <a:r>
              <a:rPr lang="en-US" b="0" i="0" dirty="0">
                <a:solidFill>
                  <a:srgbClr val="333333"/>
                </a:solidFill>
                <a:effectLst/>
                <a:latin typeface="Open Sans" panose="020B0606030504020204" pitchFamily="34" charset="0"/>
              </a:rPr>
              <a:t>Find and download an image from the internet.</a:t>
            </a:r>
          </a:p>
          <a:p>
            <a:pPr lvl="1" algn="l"/>
            <a:r>
              <a:rPr lang="en-US" b="0" i="0" dirty="0">
                <a:solidFill>
                  <a:srgbClr val="333333"/>
                </a:solidFill>
                <a:effectLst/>
                <a:latin typeface="Open Sans" panose="020B0606030504020204" pitchFamily="34" charset="0"/>
              </a:rPr>
              <a:t>Navigate to your S3 bucket and upload the image file to it, making sure to grant public access as you did when uploading the HTML file earlier in this lab.</a:t>
            </a:r>
          </a:p>
          <a:p>
            <a:pPr lvl="1" algn="l"/>
            <a:r>
              <a:rPr lang="en-US" b="0" i="0" dirty="0">
                <a:solidFill>
                  <a:srgbClr val="333333"/>
                </a:solidFill>
                <a:effectLst/>
                <a:latin typeface="Open Sans" panose="020B0606030504020204" pitchFamily="34" charset="0"/>
              </a:rPr>
              <a:t>Create a new text file using Notepad and copy the following text into it:</a:t>
            </a:r>
          </a:p>
          <a:p>
            <a:pPr lvl="1"/>
            <a:r>
              <a:rPr lang="en-US" dirty="0">
                <a:solidFill>
                  <a:srgbClr val="117700"/>
                </a:solidFill>
                <a:latin typeface="Courier" pitchFamily="2" charset="0"/>
              </a:rPr>
              <a:t>&lt;html&gt;</a:t>
            </a:r>
            <a:endParaRPr lang="en-US" dirty="0">
              <a:solidFill>
                <a:srgbClr val="333333"/>
              </a:solidFill>
              <a:latin typeface="Courier" pitchFamily="2" charset="0"/>
            </a:endParaRPr>
          </a:p>
          <a:p>
            <a:pPr lvl="1"/>
            <a:r>
              <a:rPr lang="en-US" dirty="0">
                <a:solidFill>
                  <a:srgbClr val="117700"/>
                </a:solidFill>
                <a:latin typeface="Courier" pitchFamily="2" charset="0"/>
              </a:rPr>
              <a:t>	&lt;head&gt;</a:t>
            </a:r>
            <a:r>
              <a:rPr lang="en-US" dirty="0">
                <a:latin typeface="Courier" pitchFamily="2" charset="0"/>
              </a:rPr>
              <a:t>My CloudFront Test</a:t>
            </a:r>
            <a:r>
              <a:rPr lang="en-US" dirty="0">
                <a:solidFill>
                  <a:srgbClr val="117700"/>
                </a:solidFill>
                <a:latin typeface="Courier" pitchFamily="2" charset="0"/>
              </a:rPr>
              <a:t>&lt;/head&gt;</a:t>
            </a:r>
            <a:r>
              <a:rPr lang="en-US" dirty="0">
                <a:latin typeface="Courier" pitchFamily="2" charset="0"/>
              </a:rPr>
              <a:t> </a:t>
            </a:r>
          </a:p>
          <a:p>
            <a:pPr lvl="1"/>
            <a:r>
              <a:rPr lang="en-US" dirty="0">
                <a:solidFill>
                  <a:srgbClr val="117700"/>
                </a:solidFill>
                <a:latin typeface="Courier" pitchFamily="2" charset="0"/>
              </a:rPr>
              <a:t>	&lt;body&gt;</a:t>
            </a:r>
            <a:r>
              <a:rPr lang="en-US" dirty="0">
                <a:latin typeface="Courier" pitchFamily="2" charset="0"/>
              </a:rPr>
              <a:t> </a:t>
            </a:r>
            <a:r>
              <a:rPr lang="en-US" dirty="0">
                <a:solidFill>
                  <a:srgbClr val="117700"/>
                </a:solidFill>
                <a:latin typeface="Courier" pitchFamily="2" charset="0"/>
              </a:rPr>
              <a:t>&lt;p&gt;</a:t>
            </a:r>
            <a:r>
              <a:rPr lang="en-US" dirty="0">
                <a:latin typeface="Courier" pitchFamily="2" charset="0"/>
              </a:rPr>
              <a:t>My test content goes here.</a:t>
            </a:r>
            <a:r>
              <a:rPr lang="en-US" dirty="0">
                <a:solidFill>
                  <a:srgbClr val="117700"/>
                </a:solidFill>
                <a:latin typeface="Courier" pitchFamily="2" charset="0"/>
              </a:rPr>
              <a:t>&lt;/p&gt;</a:t>
            </a:r>
            <a:r>
              <a:rPr lang="en-US" dirty="0">
                <a:latin typeface="Courier" pitchFamily="2" charset="0"/>
              </a:rPr>
              <a:t> </a:t>
            </a:r>
          </a:p>
          <a:p>
            <a:pPr lvl="1"/>
            <a:r>
              <a:rPr lang="en-US" dirty="0">
                <a:solidFill>
                  <a:srgbClr val="117700"/>
                </a:solidFill>
                <a:latin typeface="Courier" pitchFamily="2" charset="0"/>
              </a:rPr>
              <a:t>		&lt;p&gt;&lt;</a:t>
            </a:r>
            <a:r>
              <a:rPr lang="en-US" dirty="0" err="1">
                <a:solidFill>
                  <a:srgbClr val="117700"/>
                </a:solidFill>
                <a:latin typeface="Courier" pitchFamily="2" charset="0"/>
              </a:rPr>
              <a:t>img</a:t>
            </a:r>
            <a:r>
              <a:rPr lang="en-US" dirty="0">
                <a:latin typeface="Courier" pitchFamily="2" charset="0"/>
              </a:rPr>
              <a:t> </a:t>
            </a:r>
            <a:r>
              <a:rPr lang="en-US" dirty="0" err="1">
                <a:solidFill>
                  <a:srgbClr val="0000CC"/>
                </a:solidFill>
                <a:latin typeface="Courier" pitchFamily="2" charset="0"/>
              </a:rPr>
              <a:t>src</a:t>
            </a:r>
            <a:r>
              <a:rPr lang="en-US" dirty="0">
                <a:latin typeface="Courier" pitchFamily="2" charset="0"/>
              </a:rPr>
              <a:t>=</a:t>
            </a:r>
            <a:r>
              <a:rPr lang="en-US" dirty="0">
                <a:solidFill>
                  <a:srgbClr val="AA1111"/>
                </a:solidFill>
                <a:latin typeface="Courier" pitchFamily="2" charset="0"/>
              </a:rPr>
              <a:t>"http://domain-name/object-name"</a:t>
            </a:r>
            <a:r>
              <a:rPr lang="en-US" dirty="0">
                <a:latin typeface="Courier" pitchFamily="2" charset="0"/>
              </a:rPr>
              <a:t> </a:t>
            </a:r>
            <a:r>
              <a:rPr lang="en-US" dirty="0">
                <a:solidFill>
                  <a:srgbClr val="0000CC"/>
                </a:solidFill>
                <a:latin typeface="Courier" pitchFamily="2" charset="0"/>
              </a:rPr>
              <a:t>alt</a:t>
            </a:r>
            <a:r>
              <a:rPr lang="en-US" dirty="0">
                <a:latin typeface="Courier" pitchFamily="2" charset="0"/>
              </a:rPr>
              <a:t>=</a:t>
            </a:r>
            <a:r>
              <a:rPr lang="en-US" dirty="0">
                <a:solidFill>
                  <a:srgbClr val="AA1111"/>
                </a:solidFill>
                <a:latin typeface="Courier" pitchFamily="2" charset="0"/>
              </a:rPr>
              <a:t>"my test image"</a:t>
            </a:r>
            <a:r>
              <a:rPr lang="en-US" dirty="0">
                <a:solidFill>
                  <a:srgbClr val="117700"/>
                </a:solidFill>
                <a:latin typeface="Courier" pitchFamily="2" charset="0"/>
              </a:rPr>
              <a:t>&gt;</a:t>
            </a:r>
            <a:r>
              <a:rPr lang="en-US" dirty="0">
                <a:latin typeface="Courier" pitchFamily="2" charset="0"/>
              </a:rPr>
              <a:t> </a:t>
            </a:r>
          </a:p>
          <a:p>
            <a:pPr lvl="1"/>
            <a:r>
              <a:rPr lang="en-US" dirty="0">
                <a:solidFill>
                  <a:srgbClr val="117700"/>
                </a:solidFill>
                <a:latin typeface="Courier" pitchFamily="2" charset="0"/>
              </a:rPr>
              <a:t>	&lt;/body&gt;</a:t>
            </a:r>
          </a:p>
          <a:p>
            <a:pPr lvl="1"/>
            <a:r>
              <a:rPr lang="en-US" dirty="0">
                <a:solidFill>
                  <a:srgbClr val="117700"/>
                </a:solidFill>
                <a:latin typeface="Courier" pitchFamily="2" charset="0"/>
              </a:rPr>
              <a:t>&lt;/html&gt;</a:t>
            </a:r>
            <a:endParaRPr lang="en-US" b="0" i="0" dirty="0">
              <a:solidFill>
                <a:srgbClr val="333333"/>
              </a:solidFill>
              <a:effectLst/>
              <a:latin typeface="Open Sans" panose="020B0606030504020204" pitchFamily="34" charset="0"/>
            </a:endParaRPr>
          </a:p>
          <a:p>
            <a:pPr lvl="1" algn="l"/>
            <a:r>
              <a:rPr lang="en-US" b="0" i="0" dirty="0">
                <a:solidFill>
                  <a:srgbClr val="333333"/>
                </a:solidFill>
                <a:effectLst/>
                <a:latin typeface="Open Sans" panose="020B0606030504020204" pitchFamily="34" charset="0"/>
              </a:rPr>
              <a:t>Replace </a:t>
            </a:r>
            <a:r>
              <a:rPr lang="en-US" b="1" i="0" dirty="0">
                <a:solidFill>
                  <a:srgbClr val="333333"/>
                </a:solidFill>
                <a:effectLst/>
                <a:latin typeface="Open Sans" panose="020B0606030504020204" pitchFamily="34" charset="0"/>
              </a:rPr>
              <a:t>domain-name</a:t>
            </a:r>
            <a:r>
              <a:rPr lang="en-US" b="0" i="0" dirty="0">
                <a:solidFill>
                  <a:srgbClr val="333333"/>
                </a:solidFill>
                <a:effectLst/>
                <a:latin typeface="Open Sans" panose="020B0606030504020204" pitchFamily="34" charset="0"/>
              </a:rPr>
              <a:t> with the domain name that you copied earlier for your CloudFront distribution.</a:t>
            </a:r>
          </a:p>
          <a:p>
            <a:pPr lvl="1" algn="l"/>
            <a:r>
              <a:rPr lang="en-US" b="0" i="0" dirty="0">
                <a:solidFill>
                  <a:srgbClr val="333333"/>
                </a:solidFill>
                <a:effectLst/>
                <a:latin typeface="Open Sans" panose="020B0606030504020204" pitchFamily="34" charset="0"/>
              </a:rPr>
              <a:t>Replace </a:t>
            </a:r>
            <a:r>
              <a:rPr lang="en-US" b="1" i="0" dirty="0">
                <a:solidFill>
                  <a:srgbClr val="333333"/>
                </a:solidFill>
                <a:effectLst/>
                <a:latin typeface="Open Sans" panose="020B0606030504020204" pitchFamily="34" charset="0"/>
              </a:rPr>
              <a:t>object-name</a:t>
            </a:r>
            <a:r>
              <a:rPr lang="en-US" b="0" i="0" dirty="0">
                <a:solidFill>
                  <a:srgbClr val="333333"/>
                </a:solidFill>
                <a:effectLst/>
                <a:latin typeface="Open Sans" panose="020B0606030504020204" pitchFamily="34" charset="0"/>
              </a:rPr>
              <a:t> with the file name of the picture file that you uploaded to your S3 bucket.</a:t>
            </a:r>
          </a:p>
          <a:p>
            <a:pPr lvl="1"/>
            <a:r>
              <a:rPr lang="en-US" b="0" i="0" dirty="0">
                <a:solidFill>
                  <a:srgbClr val="333333"/>
                </a:solidFill>
                <a:effectLst/>
                <a:latin typeface="Open Sans" panose="020B0606030504020204" pitchFamily="34" charset="0"/>
              </a:rPr>
              <a:t>The edited line of code should look similar to the following:</a:t>
            </a:r>
          </a:p>
          <a:p>
            <a:pPr lvl="1"/>
            <a:r>
              <a:rPr lang="en-US" b="0" i="0" dirty="0">
                <a:solidFill>
                  <a:srgbClr val="117700"/>
                </a:solidFill>
                <a:effectLst/>
                <a:latin typeface="Open Sans" panose="020B0606030504020204" pitchFamily="34" charset="0"/>
              </a:rPr>
              <a:t>&lt;p&gt;&lt;</a:t>
            </a:r>
            <a:r>
              <a:rPr lang="en-US" b="0" i="0" dirty="0" err="1">
                <a:solidFill>
                  <a:srgbClr val="117700"/>
                </a:solidFill>
                <a:effectLst/>
                <a:latin typeface="Open Sans" panose="020B0606030504020204" pitchFamily="34" charset="0"/>
              </a:rPr>
              <a:t>img</a:t>
            </a:r>
            <a:r>
              <a:rPr lang="en-US" b="0" i="0" dirty="0">
                <a:solidFill>
                  <a:srgbClr val="333333"/>
                </a:solidFill>
                <a:effectLst/>
                <a:latin typeface="Open Sans" panose="020B0606030504020204" pitchFamily="34" charset="0"/>
              </a:rPr>
              <a:t> </a:t>
            </a:r>
            <a:r>
              <a:rPr lang="en-US" b="0" i="0" dirty="0" err="1">
                <a:solidFill>
                  <a:srgbClr val="0000CC"/>
                </a:solidFill>
                <a:effectLst/>
                <a:latin typeface="Open Sans" panose="020B0606030504020204" pitchFamily="34" charset="0"/>
              </a:rPr>
              <a:t>src</a:t>
            </a:r>
            <a:r>
              <a:rPr lang="en-US" b="0" i="0" dirty="0">
                <a:solidFill>
                  <a:srgbClr val="333333"/>
                </a:solidFill>
                <a:effectLst/>
                <a:latin typeface="Open Sans" panose="020B0606030504020204" pitchFamily="34" charset="0"/>
              </a:rPr>
              <a:t>=</a:t>
            </a:r>
            <a:r>
              <a:rPr lang="en-US" b="0" i="0" dirty="0">
                <a:solidFill>
                  <a:srgbClr val="AA1111"/>
                </a:solidFill>
                <a:effectLst/>
                <a:latin typeface="Open Sans" panose="020B0606030504020204" pitchFamily="34" charset="0"/>
              </a:rPr>
              <a:t>"http://d2f1zrxb2zaf30.cloudfront.net/</a:t>
            </a:r>
            <a:r>
              <a:rPr lang="en-US" b="0" i="0" dirty="0" err="1">
                <a:solidFill>
                  <a:srgbClr val="AA1111"/>
                </a:solidFill>
                <a:effectLst/>
                <a:latin typeface="Open Sans" panose="020B0606030504020204" pitchFamily="34" charset="0"/>
              </a:rPr>
              <a:t>picture.jpg</a:t>
            </a:r>
            <a:r>
              <a:rPr lang="en-US" b="0" i="0" dirty="0">
                <a:solidFill>
                  <a:srgbClr val="AA1111"/>
                </a:solidFill>
                <a:effectLst/>
                <a:latin typeface="Open Sans" panose="020B0606030504020204" pitchFamily="34" charset="0"/>
              </a:rPr>
              <a:t>"</a:t>
            </a:r>
            <a:r>
              <a:rPr lang="en-US" b="0" i="0" dirty="0">
                <a:solidFill>
                  <a:srgbClr val="333333"/>
                </a:solidFill>
                <a:effectLst/>
                <a:latin typeface="Open Sans" panose="020B0606030504020204" pitchFamily="34" charset="0"/>
              </a:rPr>
              <a:t> </a:t>
            </a:r>
            <a:r>
              <a:rPr lang="en-US" b="0" i="0" dirty="0">
                <a:solidFill>
                  <a:srgbClr val="0000CC"/>
                </a:solidFill>
                <a:effectLst/>
                <a:latin typeface="Open Sans" panose="020B0606030504020204" pitchFamily="34" charset="0"/>
              </a:rPr>
              <a:t>alt</a:t>
            </a:r>
            <a:r>
              <a:rPr lang="en-US" b="0" i="0" dirty="0">
                <a:solidFill>
                  <a:srgbClr val="333333"/>
                </a:solidFill>
                <a:effectLst/>
                <a:latin typeface="Open Sans" panose="020B0606030504020204" pitchFamily="34" charset="0"/>
              </a:rPr>
              <a:t>=</a:t>
            </a:r>
            <a:r>
              <a:rPr lang="en-US" b="0" i="0" dirty="0">
                <a:solidFill>
                  <a:srgbClr val="AA1111"/>
                </a:solidFill>
                <a:effectLst/>
                <a:latin typeface="Open Sans" panose="020B0606030504020204" pitchFamily="34" charset="0"/>
              </a:rPr>
              <a:t>"my test image"</a:t>
            </a:r>
            <a:r>
              <a:rPr lang="en-US" b="0" i="0" dirty="0">
                <a:solidFill>
                  <a:srgbClr val="117700"/>
                </a:solidFill>
                <a:effectLst/>
                <a:latin typeface="Open Sans" panose="020B0606030504020204" pitchFamily="34" charset="0"/>
              </a:rPr>
              <a:t>&gt;</a:t>
            </a:r>
            <a:endParaRPr lang="en-US" b="0" i="0" dirty="0">
              <a:solidFill>
                <a:srgbClr val="333333"/>
              </a:solidFill>
              <a:effectLst/>
              <a:latin typeface="Open Sans" panose="020B0606030504020204" pitchFamily="34" charset="0"/>
            </a:endParaRPr>
          </a:p>
          <a:p>
            <a:pPr lvl="1" algn="l"/>
            <a:r>
              <a:rPr lang="en-US" b="0" i="0" dirty="0">
                <a:solidFill>
                  <a:srgbClr val="333333"/>
                </a:solidFill>
                <a:effectLst/>
                <a:latin typeface="Open Sans" panose="020B0606030504020204" pitchFamily="34" charset="0"/>
              </a:rPr>
              <a:t>Save the text file with an HTML extension.</a:t>
            </a:r>
          </a:p>
          <a:p>
            <a:pPr algn="l">
              <a:buFont typeface="+mj-lt"/>
              <a:buAutoNum type="arabicPeriod" startAt="38"/>
            </a:pPr>
            <a:r>
              <a:rPr lang="en-US" b="0" i="0" dirty="0">
                <a:solidFill>
                  <a:srgbClr val="333333"/>
                </a:solidFill>
                <a:effectLst/>
                <a:latin typeface="Open Sans" panose="020B0606030504020204" pitchFamily="34" charset="0"/>
              </a:rPr>
              <a:t>Use an internet browser to open the HTML file that you just created.</a:t>
            </a:r>
          </a:p>
          <a:p>
            <a:pPr algn="l"/>
            <a:r>
              <a:rPr lang="en-US" b="0" i="0" dirty="0">
                <a:solidFill>
                  <a:srgbClr val="333333"/>
                </a:solidFill>
                <a:effectLst/>
                <a:latin typeface="Open Sans" panose="020B0606030504020204" pitchFamily="34" charset="0"/>
              </a:rPr>
              <a:t>If the image that you uploaded shows, your CloudFront distribution was successful. If not, repeat the lab.</a:t>
            </a:r>
          </a:p>
        </p:txBody>
      </p:sp>
    </p:spTree>
    <p:extLst>
      <p:ext uri="{BB962C8B-B14F-4D97-AF65-F5344CB8AC3E}">
        <p14:creationId xmlns:p14="http://schemas.microsoft.com/office/powerpoint/2010/main" val="14114310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58D7D8D4-68D5-7901-8584-6B6FB011D45C}"/>
              </a:ext>
            </a:extLst>
          </p:cNvPr>
          <p:cNvPicPr>
            <a:picLocks noChangeAspect="1"/>
          </p:cNvPicPr>
          <p:nvPr/>
        </p:nvPicPr>
        <p:blipFill>
          <a:blip r:embed="rId3"/>
          <a:stretch>
            <a:fillRect/>
          </a:stretch>
        </p:blipFill>
        <p:spPr>
          <a:xfrm>
            <a:off x="895348" y="780536"/>
            <a:ext cx="10668727" cy="5781707"/>
          </a:xfrm>
          <a:prstGeom prst="rect">
            <a:avLst/>
          </a:prstGeom>
        </p:spPr>
      </p:pic>
      <p:sp>
        <p:nvSpPr>
          <p:cNvPr id="7" name="Oval 6">
            <a:extLst>
              <a:ext uri="{FF2B5EF4-FFF2-40B4-BE49-F238E27FC236}">
                <a16:creationId xmlns:a16="http://schemas.microsoft.com/office/drawing/2014/main" id="{721522D3-9803-17B8-BC21-B0570A81805E}"/>
              </a:ext>
            </a:extLst>
          </p:cNvPr>
          <p:cNvSpPr/>
          <p:nvPr/>
        </p:nvSpPr>
        <p:spPr>
          <a:xfrm>
            <a:off x="3926964" y="342900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31</a:t>
            </a:r>
          </a:p>
        </p:txBody>
      </p:sp>
      <p:sp>
        <p:nvSpPr>
          <p:cNvPr id="8" name="Rounded Rectangle 7">
            <a:extLst>
              <a:ext uri="{FF2B5EF4-FFF2-40B4-BE49-F238E27FC236}">
                <a16:creationId xmlns:a16="http://schemas.microsoft.com/office/drawing/2014/main" id="{0A914E37-A820-F7CA-F1F8-A7531FE1BBAD}"/>
              </a:ext>
            </a:extLst>
          </p:cNvPr>
          <p:cNvSpPr/>
          <p:nvPr/>
        </p:nvSpPr>
        <p:spPr>
          <a:xfrm>
            <a:off x="4282812" y="3716389"/>
            <a:ext cx="3710813" cy="590140"/>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53788D-8AE4-4981-39E3-9342AC15032E}"/>
              </a:ext>
            </a:extLst>
          </p:cNvPr>
          <p:cNvSpPr txBox="1"/>
          <p:nvPr/>
        </p:nvSpPr>
        <p:spPr>
          <a:xfrm>
            <a:off x="6919359" y="2667295"/>
            <a:ext cx="5129761" cy="923330"/>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31"/>
            </a:pPr>
            <a:r>
              <a:rPr lang="en-US" b="0" i="0" dirty="0">
                <a:solidFill>
                  <a:srgbClr val="333333"/>
                </a:solidFill>
                <a:effectLst/>
                <a:latin typeface="Open Sans" panose="020B0606030504020204" pitchFamily="34" charset="0"/>
              </a:rPr>
              <a:t>Choose the </a:t>
            </a:r>
            <a:r>
              <a:rPr lang="en-US" b="1" i="0" dirty="0">
                <a:solidFill>
                  <a:srgbClr val="333333"/>
                </a:solidFill>
                <a:effectLst/>
                <a:latin typeface="Open Sans" panose="020B0606030504020204" pitchFamily="34" charset="0"/>
              </a:rPr>
              <a:t>Services</a:t>
            </a:r>
            <a:r>
              <a:rPr lang="en-US" b="0" i="0" dirty="0">
                <a:solidFill>
                  <a:srgbClr val="333333"/>
                </a:solidFill>
                <a:effectLst/>
                <a:latin typeface="Open Sans" panose="020B0606030504020204" pitchFamily="34" charset="0"/>
              </a:rPr>
              <a:t> menu, locate the </a:t>
            </a:r>
            <a:r>
              <a:rPr lang="en-US" b="1" i="0" dirty="0">
                <a:solidFill>
                  <a:srgbClr val="333333"/>
                </a:solidFill>
                <a:effectLst/>
                <a:latin typeface="Open Sans" panose="020B0606030504020204" pitchFamily="34" charset="0"/>
              </a:rPr>
              <a:t>Networking &amp; Content Delivery</a:t>
            </a:r>
            <a:r>
              <a:rPr lang="en-US" b="0" i="0" dirty="0">
                <a:solidFill>
                  <a:srgbClr val="333333"/>
                </a:solidFill>
                <a:effectLst/>
                <a:latin typeface="Open Sans" panose="020B0606030504020204" pitchFamily="34" charset="0"/>
              </a:rPr>
              <a:t> section, and choose </a:t>
            </a:r>
            <a:r>
              <a:rPr lang="en-US" b="1" i="0" dirty="0">
                <a:solidFill>
                  <a:srgbClr val="333333"/>
                </a:solidFill>
                <a:effectLst/>
                <a:latin typeface="Open Sans" panose="020B0606030504020204" pitchFamily="34" charset="0"/>
              </a:rPr>
              <a:t>CloudFront</a:t>
            </a:r>
            <a:r>
              <a:rPr lang="en-US" b="0" i="0" dirty="0">
                <a:solidFill>
                  <a:srgbClr val="333333"/>
                </a:solidFill>
                <a:effectLst/>
                <a:latin typeface="Open Sans" panose="020B0606030504020204" pitchFamily="34" charset="0"/>
              </a:rPr>
              <a:t>.</a:t>
            </a:r>
          </a:p>
        </p:txBody>
      </p:sp>
      <p:sp>
        <p:nvSpPr>
          <p:cNvPr id="10" name="Rounded Rectangle 9">
            <a:extLst>
              <a:ext uri="{FF2B5EF4-FFF2-40B4-BE49-F238E27FC236}">
                <a16:creationId xmlns:a16="http://schemas.microsoft.com/office/drawing/2014/main" id="{443FAB28-4541-71AD-CF0C-598F33B06C57}"/>
              </a:ext>
            </a:extLst>
          </p:cNvPr>
          <p:cNvSpPr/>
          <p:nvPr/>
        </p:nvSpPr>
        <p:spPr>
          <a:xfrm>
            <a:off x="1487017" y="5139316"/>
            <a:ext cx="2214828" cy="435574"/>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8D81EC7-C727-C16F-1F8D-1F83E11E497C}"/>
              </a:ext>
            </a:extLst>
          </p:cNvPr>
          <p:cNvSpPr/>
          <p:nvPr/>
        </p:nvSpPr>
        <p:spPr>
          <a:xfrm>
            <a:off x="1442772" y="762832"/>
            <a:ext cx="769486" cy="313800"/>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7238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2BCC8A18-5A96-A346-5E2B-0B820A7740B7}"/>
              </a:ext>
            </a:extLst>
          </p:cNvPr>
          <p:cNvPicPr>
            <a:picLocks noChangeAspect="1"/>
          </p:cNvPicPr>
          <p:nvPr/>
        </p:nvPicPr>
        <p:blipFill>
          <a:blip r:embed="rId3"/>
          <a:stretch>
            <a:fillRect/>
          </a:stretch>
        </p:blipFill>
        <p:spPr>
          <a:xfrm>
            <a:off x="990596" y="821525"/>
            <a:ext cx="10210805" cy="5800315"/>
          </a:xfrm>
          <a:prstGeom prst="rect">
            <a:avLst/>
          </a:prstGeom>
        </p:spPr>
      </p:pic>
      <p:sp>
        <p:nvSpPr>
          <p:cNvPr id="7" name="Oval 6">
            <a:extLst>
              <a:ext uri="{FF2B5EF4-FFF2-40B4-BE49-F238E27FC236}">
                <a16:creationId xmlns:a16="http://schemas.microsoft.com/office/drawing/2014/main" id="{BA15649D-4A32-F1C5-7BC9-590E8E782478}"/>
              </a:ext>
            </a:extLst>
          </p:cNvPr>
          <p:cNvSpPr/>
          <p:nvPr/>
        </p:nvSpPr>
        <p:spPr>
          <a:xfrm>
            <a:off x="6791320" y="343876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32</a:t>
            </a:r>
          </a:p>
        </p:txBody>
      </p:sp>
      <p:sp>
        <p:nvSpPr>
          <p:cNvPr id="8" name="Rounded Rectangle 7">
            <a:extLst>
              <a:ext uri="{FF2B5EF4-FFF2-40B4-BE49-F238E27FC236}">
                <a16:creationId xmlns:a16="http://schemas.microsoft.com/office/drawing/2014/main" id="{6E1AE413-18E4-009F-37A3-0CFE5ED32288}"/>
              </a:ext>
            </a:extLst>
          </p:cNvPr>
          <p:cNvSpPr/>
          <p:nvPr/>
        </p:nvSpPr>
        <p:spPr>
          <a:xfrm>
            <a:off x="7160032" y="3470849"/>
            <a:ext cx="2278935"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5EAADA-9CA3-5B28-2DBF-58A83F3994F4}"/>
              </a:ext>
            </a:extLst>
          </p:cNvPr>
          <p:cNvSpPr txBox="1"/>
          <p:nvPr/>
        </p:nvSpPr>
        <p:spPr>
          <a:xfrm>
            <a:off x="7160032" y="4052167"/>
            <a:ext cx="3985770" cy="369332"/>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32. Choose </a:t>
            </a:r>
            <a:r>
              <a:rPr lang="en-US" b="1" i="0" dirty="0">
                <a:solidFill>
                  <a:srgbClr val="333333"/>
                </a:solidFill>
                <a:effectLst/>
                <a:latin typeface="Open Sans" panose="020B0606030504020204" pitchFamily="34" charset="0"/>
              </a:rPr>
              <a:t>Create Distribution</a:t>
            </a:r>
            <a:r>
              <a:rPr lang="en-US"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3644439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Objectives</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416594"/>
            <a:ext cx="10515600" cy="5169400"/>
          </a:xfrm>
        </p:spPr>
        <p:txBody>
          <a:bodyPr>
            <a:normAutofit fontScale="85000" lnSpcReduction="20000"/>
          </a:bodyPr>
          <a:lstStyle/>
          <a:p>
            <a:pPr>
              <a:lnSpc>
                <a:spcPct val="120000"/>
              </a:lnSpc>
            </a:pPr>
            <a:r>
              <a:rPr lang="en-US" b="0" dirty="0"/>
              <a:t>This course introduces </a:t>
            </a:r>
            <a:r>
              <a:rPr lang="en-US" b="0" dirty="0">
                <a:solidFill>
                  <a:srgbClr val="C00000"/>
                </a:solidFill>
              </a:rPr>
              <a:t>Amazon Web Services (AWS)</a:t>
            </a:r>
            <a:r>
              <a:rPr lang="en-US" b="0" dirty="0"/>
              <a:t>, the cloud computing service of Amazon. </a:t>
            </a:r>
          </a:p>
          <a:p>
            <a:pPr>
              <a:lnSpc>
                <a:spcPct val="120000"/>
              </a:lnSpc>
            </a:pPr>
            <a:r>
              <a:rPr lang="en-US" b="0" dirty="0"/>
              <a:t>For students who want to fully understand the concept of enterprise cloud computing, this course will introduce the AWS Academy Cloud Foundations. </a:t>
            </a:r>
          </a:p>
          <a:p>
            <a:pPr>
              <a:lnSpc>
                <a:spcPct val="120000"/>
              </a:lnSpc>
            </a:pPr>
            <a:r>
              <a:rPr lang="en-US" b="0" dirty="0"/>
              <a:t>Topics include </a:t>
            </a:r>
            <a:r>
              <a:rPr lang="en-US" b="0" dirty="0">
                <a:solidFill>
                  <a:srgbClr val="C00000"/>
                </a:solidFill>
              </a:rPr>
              <a:t>Cloud Concepts Overview, Cloud Economics and Billing, AWS Global Infrastructure Overview, AWS Cloud Security, Networking and Content Delivery, Cloud Compute, Cloud Storage, Cloud Databases, Cloud Architecture, Cloud Automatic Scaling and Monitoring</a:t>
            </a:r>
            <a:r>
              <a:rPr lang="en-US" b="0" dirty="0"/>
              <a:t>. </a:t>
            </a:r>
          </a:p>
          <a:p>
            <a:pPr>
              <a:lnSpc>
                <a:spcPct val="120000"/>
              </a:lnSpc>
            </a:pPr>
            <a:r>
              <a:rPr lang="en-US" b="0" dirty="0"/>
              <a:t>The course objective is training students to pass the certification of </a:t>
            </a:r>
            <a:r>
              <a:rPr lang="en-US" b="0" dirty="0">
                <a:solidFill>
                  <a:srgbClr val="C00000"/>
                </a:solidFill>
              </a:rPr>
              <a:t>AWS Certified Cloud Practitioner</a:t>
            </a:r>
            <a:r>
              <a:rPr lang="en-US" b="0" dirty="0"/>
              <a:t>.</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7" name="Picture 6">
            <a:extLst>
              <a:ext uri="{FF2B5EF4-FFF2-40B4-BE49-F238E27FC236}">
                <a16:creationId xmlns:a16="http://schemas.microsoft.com/office/drawing/2014/main" id="{9231EE55-E1AB-0248-A832-9F2441BDEC44}"/>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9" name="Picture 8">
            <a:extLst>
              <a:ext uri="{FF2B5EF4-FFF2-40B4-BE49-F238E27FC236}">
                <a16:creationId xmlns:a16="http://schemas.microsoft.com/office/drawing/2014/main" id="{4388AA4D-D998-D24E-8D29-AB0089677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C5DBA3EF-792E-224B-BAD6-051687E2F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082104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3808522-7286-BFF3-DAFD-E8C6DDD2E78F}"/>
              </a:ext>
            </a:extLst>
          </p:cNvPr>
          <p:cNvPicPr>
            <a:picLocks noChangeAspect="1"/>
          </p:cNvPicPr>
          <p:nvPr/>
        </p:nvPicPr>
        <p:blipFill>
          <a:blip r:embed="rId3"/>
          <a:stretch>
            <a:fillRect/>
          </a:stretch>
        </p:blipFill>
        <p:spPr>
          <a:xfrm>
            <a:off x="1150401" y="905141"/>
            <a:ext cx="9891196" cy="5670013"/>
          </a:xfrm>
          <a:prstGeom prst="rect">
            <a:avLst/>
          </a:prstGeom>
        </p:spPr>
      </p:pic>
      <p:sp>
        <p:nvSpPr>
          <p:cNvPr id="7" name="Oval 6">
            <a:extLst>
              <a:ext uri="{FF2B5EF4-FFF2-40B4-BE49-F238E27FC236}">
                <a16:creationId xmlns:a16="http://schemas.microsoft.com/office/drawing/2014/main" id="{90AACC40-4471-31D4-F274-2D89CB543C44}"/>
              </a:ext>
            </a:extLst>
          </p:cNvPr>
          <p:cNvSpPr/>
          <p:nvPr/>
        </p:nvSpPr>
        <p:spPr>
          <a:xfrm>
            <a:off x="1214172" y="224423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33</a:t>
            </a:r>
          </a:p>
        </p:txBody>
      </p:sp>
      <p:sp>
        <p:nvSpPr>
          <p:cNvPr id="8" name="Rounded Rectangle 7">
            <a:extLst>
              <a:ext uri="{FF2B5EF4-FFF2-40B4-BE49-F238E27FC236}">
                <a16:creationId xmlns:a16="http://schemas.microsoft.com/office/drawing/2014/main" id="{364AA9B6-96CE-2397-EBF6-C054C320994B}"/>
              </a:ext>
            </a:extLst>
          </p:cNvPr>
          <p:cNvSpPr/>
          <p:nvPr/>
        </p:nvSpPr>
        <p:spPr>
          <a:xfrm>
            <a:off x="1769806" y="3038168"/>
            <a:ext cx="4675239" cy="678425"/>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09382A-102F-7090-B795-8C5D38F273AD}"/>
              </a:ext>
            </a:extLst>
          </p:cNvPr>
          <p:cNvSpPr txBox="1"/>
          <p:nvPr/>
        </p:nvSpPr>
        <p:spPr>
          <a:xfrm>
            <a:off x="3736258" y="2050306"/>
            <a:ext cx="4301584" cy="369332"/>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33. Under </a:t>
            </a:r>
            <a:r>
              <a:rPr lang="en-US" b="1" i="0" dirty="0">
                <a:solidFill>
                  <a:srgbClr val="333333"/>
                </a:solidFill>
                <a:effectLst/>
                <a:latin typeface="Open Sans" panose="020B0606030504020204" pitchFamily="34" charset="0"/>
              </a:rPr>
              <a:t>Web</a:t>
            </a:r>
            <a:r>
              <a:rPr lang="en-US" b="0" i="0" dirty="0">
                <a:solidFill>
                  <a:srgbClr val="333333"/>
                </a:solidFill>
                <a:effectLst/>
                <a:latin typeface="Open Sans" panose="020B0606030504020204" pitchFamily="34" charset="0"/>
              </a:rPr>
              <a:t>, choose </a:t>
            </a:r>
            <a:r>
              <a:rPr lang="en-US" b="1" i="0" dirty="0">
                <a:solidFill>
                  <a:srgbClr val="333333"/>
                </a:solidFill>
                <a:effectLst/>
                <a:latin typeface="Open Sans" panose="020B0606030504020204" pitchFamily="34" charset="0"/>
              </a:rPr>
              <a:t>Get Started</a:t>
            </a:r>
            <a:r>
              <a:rPr lang="en-US" b="0" i="0" dirty="0">
                <a:solidFill>
                  <a:srgbClr val="333333"/>
                </a:solidFill>
                <a:effectLst/>
                <a:latin typeface="Open Sans" panose="020B0606030504020204" pitchFamily="34" charset="0"/>
              </a:rPr>
              <a:t>.</a:t>
            </a:r>
          </a:p>
        </p:txBody>
      </p:sp>
      <p:sp>
        <p:nvSpPr>
          <p:cNvPr id="11" name="TextBox 10">
            <a:extLst>
              <a:ext uri="{FF2B5EF4-FFF2-40B4-BE49-F238E27FC236}">
                <a16:creationId xmlns:a16="http://schemas.microsoft.com/office/drawing/2014/main" id="{B8328F2A-87C7-6548-40F7-62780A9D3EC5}"/>
              </a:ext>
            </a:extLst>
          </p:cNvPr>
          <p:cNvSpPr txBox="1"/>
          <p:nvPr/>
        </p:nvSpPr>
        <p:spPr>
          <a:xfrm>
            <a:off x="6536091" y="2918301"/>
            <a:ext cx="4505506" cy="923330"/>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34. Choose the text box next to </a:t>
            </a:r>
            <a:br>
              <a:rPr lang="en-US" b="0"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Origin Domain Name</a:t>
            </a:r>
            <a:r>
              <a:rPr lang="en-US" b="0" i="0" dirty="0">
                <a:solidFill>
                  <a:srgbClr val="333333"/>
                </a:solidFill>
                <a:effectLst/>
                <a:latin typeface="Open Sans" panose="020B0606030504020204" pitchFamily="34" charset="0"/>
              </a:rPr>
              <a:t> and </a:t>
            </a:r>
            <a:br>
              <a:rPr lang="en-US" b="0" i="0" dirty="0">
                <a:solidFill>
                  <a:srgbClr val="333333"/>
                </a:solidFill>
                <a:effectLst/>
                <a:latin typeface="Open Sans" panose="020B0606030504020204" pitchFamily="34" charset="0"/>
              </a:rPr>
            </a:br>
            <a:r>
              <a:rPr lang="en-US" b="0" i="0" dirty="0">
                <a:solidFill>
                  <a:srgbClr val="333333"/>
                </a:solidFill>
                <a:effectLst/>
                <a:latin typeface="Open Sans" panose="020B0606030504020204" pitchFamily="34" charset="0"/>
              </a:rPr>
              <a:t>select the endpoint from your S3 bucket.</a:t>
            </a:r>
          </a:p>
        </p:txBody>
      </p:sp>
      <p:sp>
        <p:nvSpPr>
          <p:cNvPr id="12" name="Oval 11">
            <a:extLst>
              <a:ext uri="{FF2B5EF4-FFF2-40B4-BE49-F238E27FC236}">
                <a16:creationId xmlns:a16="http://schemas.microsoft.com/office/drawing/2014/main" id="{AA66FFE4-18DD-F4CD-46F8-68FFA4100D6D}"/>
              </a:ext>
            </a:extLst>
          </p:cNvPr>
          <p:cNvSpPr/>
          <p:nvPr/>
        </p:nvSpPr>
        <p:spPr>
          <a:xfrm>
            <a:off x="1221560" y="290871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34</a:t>
            </a:r>
          </a:p>
        </p:txBody>
      </p:sp>
    </p:spTree>
    <p:extLst>
      <p:ext uri="{BB962C8B-B14F-4D97-AF65-F5344CB8AC3E}">
        <p14:creationId xmlns:p14="http://schemas.microsoft.com/office/powerpoint/2010/main" val="42699259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9589429A-309B-AF4A-E32C-3193ED9F2B94}"/>
              </a:ext>
            </a:extLst>
          </p:cNvPr>
          <p:cNvPicPr>
            <a:picLocks noChangeAspect="1"/>
          </p:cNvPicPr>
          <p:nvPr/>
        </p:nvPicPr>
        <p:blipFill>
          <a:blip r:embed="rId3"/>
          <a:stretch>
            <a:fillRect/>
          </a:stretch>
        </p:blipFill>
        <p:spPr>
          <a:xfrm>
            <a:off x="865305" y="856032"/>
            <a:ext cx="10461387" cy="5706212"/>
          </a:xfrm>
          <a:prstGeom prst="rect">
            <a:avLst/>
          </a:prstGeom>
        </p:spPr>
      </p:pic>
      <p:sp>
        <p:nvSpPr>
          <p:cNvPr id="9" name="Rounded Rectangle 8">
            <a:extLst>
              <a:ext uri="{FF2B5EF4-FFF2-40B4-BE49-F238E27FC236}">
                <a16:creationId xmlns:a16="http://schemas.microsoft.com/office/drawing/2014/main" id="{67489D9B-6FDD-78A7-8981-9615F001ECD8}"/>
              </a:ext>
            </a:extLst>
          </p:cNvPr>
          <p:cNvSpPr/>
          <p:nvPr/>
        </p:nvSpPr>
        <p:spPr>
          <a:xfrm>
            <a:off x="1546156" y="2580968"/>
            <a:ext cx="4898889" cy="3229897"/>
          </a:xfrm>
          <a:prstGeom prst="roundRect">
            <a:avLst>
              <a:gd name="adj" fmla="val 274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870EE6-6C6C-4D37-2888-BCEF6A13532F}"/>
              </a:ext>
            </a:extLst>
          </p:cNvPr>
          <p:cNvSpPr txBox="1"/>
          <p:nvPr/>
        </p:nvSpPr>
        <p:spPr>
          <a:xfrm>
            <a:off x="6536091" y="2918301"/>
            <a:ext cx="4505506" cy="923330"/>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34. Choose the text box next to </a:t>
            </a:r>
            <a:br>
              <a:rPr lang="en-US" b="0"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Origin Domain Name</a:t>
            </a:r>
            <a:r>
              <a:rPr lang="en-US" b="0" i="0" dirty="0">
                <a:solidFill>
                  <a:srgbClr val="333333"/>
                </a:solidFill>
                <a:effectLst/>
                <a:latin typeface="Open Sans" panose="020B0606030504020204" pitchFamily="34" charset="0"/>
              </a:rPr>
              <a:t> and </a:t>
            </a:r>
            <a:br>
              <a:rPr lang="en-US" b="0" i="0" dirty="0">
                <a:solidFill>
                  <a:srgbClr val="333333"/>
                </a:solidFill>
                <a:effectLst/>
                <a:latin typeface="Open Sans" panose="020B0606030504020204" pitchFamily="34" charset="0"/>
              </a:rPr>
            </a:br>
            <a:r>
              <a:rPr lang="en-US" b="0" i="0" dirty="0">
                <a:solidFill>
                  <a:srgbClr val="333333"/>
                </a:solidFill>
                <a:effectLst/>
                <a:latin typeface="Open Sans" panose="020B0606030504020204" pitchFamily="34" charset="0"/>
              </a:rPr>
              <a:t>select the endpoint from your S3 bucket.</a:t>
            </a:r>
          </a:p>
        </p:txBody>
      </p:sp>
      <p:sp>
        <p:nvSpPr>
          <p:cNvPr id="11" name="Oval 10">
            <a:extLst>
              <a:ext uri="{FF2B5EF4-FFF2-40B4-BE49-F238E27FC236}">
                <a16:creationId xmlns:a16="http://schemas.microsoft.com/office/drawing/2014/main" id="{898A66A3-8157-D423-4CD8-C4FA7B563D3F}"/>
              </a:ext>
            </a:extLst>
          </p:cNvPr>
          <p:cNvSpPr/>
          <p:nvPr/>
        </p:nvSpPr>
        <p:spPr>
          <a:xfrm>
            <a:off x="1088956" y="291830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34</a:t>
            </a:r>
          </a:p>
        </p:txBody>
      </p:sp>
    </p:spTree>
    <p:extLst>
      <p:ext uri="{BB962C8B-B14F-4D97-AF65-F5344CB8AC3E}">
        <p14:creationId xmlns:p14="http://schemas.microsoft.com/office/powerpoint/2010/main" val="33673048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B305421-1F14-245A-EF31-59DE3EEA4156}"/>
              </a:ext>
            </a:extLst>
          </p:cNvPr>
          <p:cNvPicPr>
            <a:picLocks noChangeAspect="1"/>
          </p:cNvPicPr>
          <p:nvPr/>
        </p:nvPicPr>
        <p:blipFill>
          <a:blip r:embed="rId3"/>
          <a:stretch>
            <a:fillRect/>
          </a:stretch>
        </p:blipFill>
        <p:spPr>
          <a:xfrm>
            <a:off x="782348" y="822158"/>
            <a:ext cx="10627302" cy="5803621"/>
          </a:xfrm>
          <a:prstGeom prst="rect">
            <a:avLst/>
          </a:prstGeom>
        </p:spPr>
      </p:pic>
      <p:sp>
        <p:nvSpPr>
          <p:cNvPr id="9" name="Rounded Rectangle 8">
            <a:extLst>
              <a:ext uri="{FF2B5EF4-FFF2-40B4-BE49-F238E27FC236}">
                <a16:creationId xmlns:a16="http://schemas.microsoft.com/office/drawing/2014/main" id="{700F4F92-AB52-D969-AB81-831237CB0557}"/>
              </a:ext>
            </a:extLst>
          </p:cNvPr>
          <p:cNvSpPr/>
          <p:nvPr/>
        </p:nvSpPr>
        <p:spPr>
          <a:xfrm>
            <a:off x="1516660" y="2610465"/>
            <a:ext cx="4898889" cy="872035"/>
          </a:xfrm>
          <a:prstGeom prst="roundRect">
            <a:avLst>
              <a:gd name="adj" fmla="val 274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F5F391-1648-51CD-F1A9-2DC64306126E}"/>
              </a:ext>
            </a:extLst>
          </p:cNvPr>
          <p:cNvSpPr txBox="1"/>
          <p:nvPr/>
        </p:nvSpPr>
        <p:spPr>
          <a:xfrm>
            <a:off x="6415549" y="2584817"/>
            <a:ext cx="4505506" cy="923330"/>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34. Choose the text box next to </a:t>
            </a:r>
            <a:br>
              <a:rPr lang="en-US" b="0"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Origin Domain Name</a:t>
            </a:r>
            <a:r>
              <a:rPr lang="en-US" b="0" i="0" dirty="0">
                <a:solidFill>
                  <a:srgbClr val="333333"/>
                </a:solidFill>
                <a:effectLst/>
                <a:latin typeface="Open Sans" panose="020B0606030504020204" pitchFamily="34" charset="0"/>
              </a:rPr>
              <a:t> and </a:t>
            </a:r>
            <a:br>
              <a:rPr lang="en-US" b="0" i="0" dirty="0">
                <a:solidFill>
                  <a:srgbClr val="333333"/>
                </a:solidFill>
                <a:effectLst/>
                <a:latin typeface="Open Sans" panose="020B0606030504020204" pitchFamily="34" charset="0"/>
              </a:rPr>
            </a:br>
            <a:r>
              <a:rPr lang="en-US" b="0" i="0" dirty="0">
                <a:solidFill>
                  <a:srgbClr val="333333"/>
                </a:solidFill>
                <a:effectLst/>
                <a:latin typeface="Open Sans" panose="020B0606030504020204" pitchFamily="34" charset="0"/>
              </a:rPr>
              <a:t>select the endpoint from your S3 bucket.</a:t>
            </a:r>
          </a:p>
        </p:txBody>
      </p:sp>
      <p:sp>
        <p:nvSpPr>
          <p:cNvPr id="15" name="Oval 14">
            <a:extLst>
              <a:ext uri="{FF2B5EF4-FFF2-40B4-BE49-F238E27FC236}">
                <a16:creationId xmlns:a16="http://schemas.microsoft.com/office/drawing/2014/main" id="{8520B678-D4F9-0AA8-64D1-F5D76429DD54}"/>
              </a:ext>
            </a:extLst>
          </p:cNvPr>
          <p:cNvSpPr/>
          <p:nvPr/>
        </p:nvSpPr>
        <p:spPr>
          <a:xfrm>
            <a:off x="1088956" y="291830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34</a:t>
            </a:r>
          </a:p>
        </p:txBody>
      </p:sp>
    </p:spTree>
    <p:extLst>
      <p:ext uri="{BB962C8B-B14F-4D97-AF65-F5344CB8AC3E}">
        <p14:creationId xmlns:p14="http://schemas.microsoft.com/office/powerpoint/2010/main" val="1730129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34EC0B68-92A7-F010-C205-CFFDB18FEC5F}"/>
              </a:ext>
            </a:extLst>
          </p:cNvPr>
          <p:cNvPicPr>
            <a:picLocks noChangeAspect="1"/>
          </p:cNvPicPr>
          <p:nvPr/>
        </p:nvPicPr>
        <p:blipFill>
          <a:blip r:embed="rId3"/>
          <a:stretch>
            <a:fillRect/>
          </a:stretch>
        </p:blipFill>
        <p:spPr>
          <a:xfrm>
            <a:off x="811161" y="861871"/>
            <a:ext cx="10473812" cy="5746398"/>
          </a:xfrm>
          <a:prstGeom prst="rect">
            <a:avLst/>
          </a:prstGeom>
        </p:spPr>
      </p:pic>
      <p:sp>
        <p:nvSpPr>
          <p:cNvPr id="7" name="Oval 6">
            <a:extLst>
              <a:ext uri="{FF2B5EF4-FFF2-40B4-BE49-F238E27FC236}">
                <a16:creationId xmlns:a16="http://schemas.microsoft.com/office/drawing/2014/main" id="{479FE20D-9A0B-80E7-5E4D-DD55B312D34A}"/>
              </a:ext>
            </a:extLst>
          </p:cNvPr>
          <p:cNvSpPr/>
          <p:nvPr/>
        </p:nvSpPr>
        <p:spPr>
          <a:xfrm>
            <a:off x="985572" y="373507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35</a:t>
            </a:r>
          </a:p>
        </p:txBody>
      </p:sp>
      <p:sp>
        <p:nvSpPr>
          <p:cNvPr id="8" name="Rounded Rectangle 7">
            <a:extLst>
              <a:ext uri="{FF2B5EF4-FFF2-40B4-BE49-F238E27FC236}">
                <a16:creationId xmlns:a16="http://schemas.microsoft.com/office/drawing/2014/main" id="{75ABDC5D-50F9-2AC7-D8EE-5E196793EB99}"/>
              </a:ext>
            </a:extLst>
          </p:cNvPr>
          <p:cNvSpPr/>
          <p:nvPr/>
        </p:nvSpPr>
        <p:spPr>
          <a:xfrm>
            <a:off x="1442771" y="3569110"/>
            <a:ext cx="2391809" cy="958645"/>
          </a:xfrm>
          <a:prstGeom prst="roundRect">
            <a:avLst>
              <a:gd name="adj" fmla="val 888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1356DF-1B1C-92B4-8880-FA7F740EF657}"/>
              </a:ext>
            </a:extLst>
          </p:cNvPr>
          <p:cNvSpPr txBox="1"/>
          <p:nvPr/>
        </p:nvSpPr>
        <p:spPr>
          <a:xfrm>
            <a:off x="3881211" y="3640504"/>
            <a:ext cx="7325217" cy="646331"/>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35. For </a:t>
            </a:r>
            <a:r>
              <a:rPr lang="en-US" b="1" i="0" dirty="0">
                <a:solidFill>
                  <a:srgbClr val="333333"/>
                </a:solidFill>
                <a:effectLst/>
                <a:latin typeface="Open Sans" panose="020B0606030504020204" pitchFamily="34" charset="0"/>
              </a:rPr>
              <a:t>Viewer Protocol Policy</a:t>
            </a:r>
            <a:r>
              <a:rPr lang="en-US" b="0" i="0" dirty="0">
                <a:solidFill>
                  <a:srgbClr val="333333"/>
                </a:solidFill>
                <a:effectLst/>
                <a:latin typeface="Open Sans" panose="020B0606030504020204" pitchFamily="34" charset="0"/>
              </a:rPr>
              <a:t>, ensure that </a:t>
            </a:r>
            <a:r>
              <a:rPr lang="en-US" b="1" i="0" dirty="0">
                <a:solidFill>
                  <a:srgbClr val="333333"/>
                </a:solidFill>
                <a:effectLst/>
                <a:latin typeface="Open Sans" panose="020B0606030504020204" pitchFamily="34" charset="0"/>
              </a:rPr>
              <a:t>HTTP and HTTPS</a:t>
            </a:r>
            <a:r>
              <a:rPr lang="en-US" b="0" i="0" dirty="0">
                <a:solidFill>
                  <a:srgbClr val="333333"/>
                </a:solidFill>
                <a:effectLst/>
                <a:latin typeface="Open Sans" panose="020B0606030504020204" pitchFamily="34" charset="0"/>
              </a:rPr>
              <a:t> is selected.</a:t>
            </a:r>
          </a:p>
        </p:txBody>
      </p:sp>
    </p:spTree>
    <p:extLst>
      <p:ext uri="{BB962C8B-B14F-4D97-AF65-F5344CB8AC3E}">
        <p14:creationId xmlns:p14="http://schemas.microsoft.com/office/powerpoint/2010/main" val="4140473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ADCC3F9-5B86-EFF6-F865-47DCB411E982}"/>
              </a:ext>
            </a:extLst>
          </p:cNvPr>
          <p:cNvPicPr>
            <a:picLocks noChangeAspect="1"/>
          </p:cNvPicPr>
          <p:nvPr/>
        </p:nvPicPr>
        <p:blipFill>
          <a:blip r:embed="rId3"/>
          <a:stretch>
            <a:fillRect/>
          </a:stretch>
        </p:blipFill>
        <p:spPr>
          <a:xfrm>
            <a:off x="771088" y="862294"/>
            <a:ext cx="10649821" cy="5760967"/>
          </a:xfrm>
          <a:prstGeom prst="rect">
            <a:avLst/>
          </a:prstGeom>
        </p:spPr>
      </p:pic>
      <p:sp>
        <p:nvSpPr>
          <p:cNvPr id="7" name="Oval 6">
            <a:extLst>
              <a:ext uri="{FF2B5EF4-FFF2-40B4-BE49-F238E27FC236}">
                <a16:creationId xmlns:a16="http://schemas.microsoft.com/office/drawing/2014/main" id="{522338C9-56AB-6500-9F89-51715C926694}"/>
              </a:ext>
            </a:extLst>
          </p:cNvPr>
          <p:cNvSpPr/>
          <p:nvPr/>
        </p:nvSpPr>
        <p:spPr>
          <a:xfrm>
            <a:off x="6250398" y="546969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36</a:t>
            </a:r>
          </a:p>
        </p:txBody>
      </p:sp>
      <p:sp>
        <p:nvSpPr>
          <p:cNvPr id="8" name="Rounded Rectangle 7">
            <a:extLst>
              <a:ext uri="{FF2B5EF4-FFF2-40B4-BE49-F238E27FC236}">
                <a16:creationId xmlns:a16="http://schemas.microsoft.com/office/drawing/2014/main" id="{084D32DC-684A-B37A-E0E1-E4E0D0CA642B}"/>
              </a:ext>
            </a:extLst>
          </p:cNvPr>
          <p:cNvSpPr/>
          <p:nvPr/>
        </p:nvSpPr>
        <p:spPr>
          <a:xfrm>
            <a:off x="6622087" y="5839703"/>
            <a:ext cx="1548519"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817F22-9070-BEA7-A5D3-45F0E6403380}"/>
              </a:ext>
            </a:extLst>
          </p:cNvPr>
          <p:cNvSpPr txBox="1"/>
          <p:nvPr/>
        </p:nvSpPr>
        <p:spPr>
          <a:xfrm>
            <a:off x="6707598" y="2345474"/>
            <a:ext cx="4159045" cy="3170099"/>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36. Scroll to the bottom of the page and select </a:t>
            </a:r>
            <a:r>
              <a:rPr lang="en-US" b="1" i="0" dirty="0">
                <a:solidFill>
                  <a:srgbClr val="333333"/>
                </a:solidFill>
                <a:effectLst/>
                <a:latin typeface="Open Sans" panose="020B0606030504020204" pitchFamily="34" charset="0"/>
              </a:rPr>
              <a:t>Create Distribution</a:t>
            </a:r>
            <a:r>
              <a:rPr lang="en-US" b="0" i="0" dirty="0">
                <a:solidFill>
                  <a:srgbClr val="333333"/>
                </a:solidFill>
                <a:effectLst/>
                <a:latin typeface="Open Sans" panose="020B0606030504020204" pitchFamily="34" charset="0"/>
              </a:rPr>
              <a:t>.</a:t>
            </a:r>
          </a:p>
          <a:p>
            <a:pPr lvl="1">
              <a:spcAft>
                <a:spcPts val="1200"/>
              </a:spcAft>
            </a:pPr>
            <a:r>
              <a:rPr lang="en-US" b="0" i="0" dirty="0">
                <a:solidFill>
                  <a:srgbClr val="333333"/>
                </a:solidFill>
                <a:effectLst/>
                <a:latin typeface="Open Sans" panose="020B0606030504020204" pitchFamily="34" charset="0"/>
              </a:rPr>
              <a:t>A new CloudFront distribution displays in the distributions list. The </a:t>
            </a:r>
            <a:r>
              <a:rPr lang="en-US" b="1" i="0" dirty="0">
                <a:solidFill>
                  <a:srgbClr val="333333"/>
                </a:solidFill>
                <a:effectLst/>
                <a:latin typeface="Open Sans" panose="020B0606030504020204" pitchFamily="34" charset="0"/>
              </a:rPr>
              <a:t>Status</a:t>
            </a:r>
            <a:r>
              <a:rPr lang="en-US" b="0" i="0" dirty="0">
                <a:solidFill>
                  <a:srgbClr val="333333"/>
                </a:solidFill>
                <a:effectLst/>
                <a:latin typeface="Open Sans" panose="020B0606030504020204" pitchFamily="34" charset="0"/>
              </a:rPr>
              <a:t> will say </a:t>
            </a:r>
            <a:r>
              <a:rPr lang="en-US" b="0" i="1" dirty="0">
                <a:solidFill>
                  <a:srgbClr val="333333"/>
                </a:solidFill>
                <a:effectLst/>
                <a:latin typeface="Open Sans" panose="020B0606030504020204" pitchFamily="34" charset="0"/>
              </a:rPr>
              <a:t>In Progress</a:t>
            </a:r>
            <a:r>
              <a:rPr lang="en-US" b="0" i="0" dirty="0">
                <a:solidFill>
                  <a:srgbClr val="333333"/>
                </a:solidFill>
                <a:effectLst/>
                <a:latin typeface="Open Sans" panose="020B0606030504020204" pitchFamily="34" charset="0"/>
              </a:rPr>
              <a:t> until your website has been distributed. This may take up to 20 minutes.</a:t>
            </a:r>
          </a:p>
          <a:p>
            <a:pPr lvl="1">
              <a:spcAft>
                <a:spcPts val="1200"/>
              </a:spcAft>
            </a:pPr>
            <a:r>
              <a:rPr lang="en-US" b="0" i="0" dirty="0">
                <a:solidFill>
                  <a:srgbClr val="333333"/>
                </a:solidFill>
                <a:effectLst/>
                <a:latin typeface="Open Sans" panose="020B0606030504020204" pitchFamily="34" charset="0"/>
              </a:rPr>
              <a:t>When the </a:t>
            </a:r>
            <a:r>
              <a:rPr lang="en-US" b="1" i="0" dirty="0">
                <a:solidFill>
                  <a:srgbClr val="333333"/>
                </a:solidFill>
                <a:effectLst/>
                <a:latin typeface="Open Sans" panose="020B0606030504020204" pitchFamily="34" charset="0"/>
              </a:rPr>
              <a:t>Status</a:t>
            </a:r>
            <a:r>
              <a:rPr lang="en-US" b="0" i="0" dirty="0">
                <a:solidFill>
                  <a:srgbClr val="333333"/>
                </a:solidFill>
                <a:effectLst/>
                <a:latin typeface="Open Sans" panose="020B0606030504020204" pitchFamily="34" charset="0"/>
              </a:rPr>
              <a:t> says </a:t>
            </a:r>
            <a:r>
              <a:rPr lang="en-US" b="0" i="1" dirty="0">
                <a:solidFill>
                  <a:srgbClr val="333333"/>
                </a:solidFill>
                <a:effectLst/>
                <a:latin typeface="Open Sans" panose="020B0606030504020204" pitchFamily="34" charset="0"/>
              </a:rPr>
              <a:t>Deployed</a:t>
            </a:r>
            <a:r>
              <a:rPr lang="en-US" b="0" i="0" dirty="0">
                <a:solidFill>
                  <a:srgbClr val="333333"/>
                </a:solidFill>
                <a:effectLst/>
                <a:latin typeface="Open Sans" panose="020B0606030504020204" pitchFamily="34" charset="0"/>
              </a:rPr>
              <a:t>, you can test your distribution.</a:t>
            </a:r>
          </a:p>
        </p:txBody>
      </p:sp>
      <p:sp>
        <p:nvSpPr>
          <p:cNvPr id="10" name="Down Arrow 9">
            <a:extLst>
              <a:ext uri="{FF2B5EF4-FFF2-40B4-BE49-F238E27FC236}">
                <a16:creationId xmlns:a16="http://schemas.microsoft.com/office/drawing/2014/main" id="{78D55C4D-CD22-CC45-CEC2-96BD8C54D909}"/>
              </a:ext>
            </a:extLst>
          </p:cNvPr>
          <p:cNvSpPr/>
          <p:nvPr/>
        </p:nvSpPr>
        <p:spPr>
          <a:xfrm>
            <a:off x="11015324" y="1661922"/>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8787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B6110051-A0DA-6E07-1B0B-2862A8C3EDA8}"/>
              </a:ext>
            </a:extLst>
          </p:cNvPr>
          <p:cNvPicPr>
            <a:picLocks noChangeAspect="1"/>
          </p:cNvPicPr>
          <p:nvPr/>
        </p:nvPicPr>
        <p:blipFill>
          <a:blip r:embed="rId3"/>
          <a:stretch>
            <a:fillRect/>
          </a:stretch>
        </p:blipFill>
        <p:spPr>
          <a:xfrm>
            <a:off x="1145160" y="894887"/>
            <a:ext cx="9901678" cy="5653590"/>
          </a:xfrm>
          <a:prstGeom prst="rect">
            <a:avLst/>
          </a:prstGeom>
        </p:spPr>
      </p:pic>
      <p:sp>
        <p:nvSpPr>
          <p:cNvPr id="7" name="TextBox 6">
            <a:extLst>
              <a:ext uri="{FF2B5EF4-FFF2-40B4-BE49-F238E27FC236}">
                <a16:creationId xmlns:a16="http://schemas.microsoft.com/office/drawing/2014/main" id="{DBEAFE71-122D-0310-816A-C5D37B83EEE7}"/>
              </a:ext>
            </a:extLst>
          </p:cNvPr>
          <p:cNvSpPr txBox="1"/>
          <p:nvPr/>
        </p:nvSpPr>
        <p:spPr>
          <a:xfrm>
            <a:off x="2651047" y="4410712"/>
            <a:ext cx="6669934" cy="584775"/>
          </a:xfrm>
          <a:prstGeom prst="rect">
            <a:avLst/>
          </a:prstGeom>
          <a:solidFill>
            <a:schemeClr val="accent4">
              <a:lumMod val="20000"/>
              <a:lumOff val="80000"/>
            </a:schemeClr>
          </a:solidFill>
        </p:spPr>
        <p:txBody>
          <a:bodyPr wrap="square">
            <a:spAutoFit/>
          </a:bodyPr>
          <a:lstStyle/>
          <a:p>
            <a:pPr algn="ctr"/>
            <a:r>
              <a:rPr lang="en-US" sz="3200" dirty="0"/>
              <a:t>https://dj1ero5u806ee.cloudfront.net</a:t>
            </a:r>
          </a:p>
        </p:txBody>
      </p:sp>
      <p:sp>
        <p:nvSpPr>
          <p:cNvPr id="8" name="Oval 7">
            <a:extLst>
              <a:ext uri="{FF2B5EF4-FFF2-40B4-BE49-F238E27FC236}">
                <a16:creationId xmlns:a16="http://schemas.microsoft.com/office/drawing/2014/main" id="{E28B8918-F4C5-0415-12AA-7818A39D87A9}"/>
              </a:ext>
            </a:extLst>
          </p:cNvPr>
          <p:cNvSpPr/>
          <p:nvPr/>
        </p:nvSpPr>
        <p:spPr>
          <a:xfrm>
            <a:off x="1277168" y="380604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37</a:t>
            </a:r>
          </a:p>
        </p:txBody>
      </p:sp>
      <p:sp>
        <p:nvSpPr>
          <p:cNvPr id="9" name="Rounded Rectangle 8">
            <a:extLst>
              <a:ext uri="{FF2B5EF4-FFF2-40B4-BE49-F238E27FC236}">
                <a16:creationId xmlns:a16="http://schemas.microsoft.com/office/drawing/2014/main" id="{81B2B79F-6A0D-C3AB-0560-19201D186F94}"/>
              </a:ext>
            </a:extLst>
          </p:cNvPr>
          <p:cNvSpPr/>
          <p:nvPr/>
        </p:nvSpPr>
        <p:spPr>
          <a:xfrm>
            <a:off x="1748391" y="3806998"/>
            <a:ext cx="2027195" cy="4562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B7B63D3-234F-6BB9-38E2-607B74966F19}"/>
              </a:ext>
            </a:extLst>
          </p:cNvPr>
          <p:cNvSpPr txBox="1"/>
          <p:nvPr/>
        </p:nvSpPr>
        <p:spPr>
          <a:xfrm>
            <a:off x="2651047" y="3093690"/>
            <a:ext cx="6244078" cy="646331"/>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37. Copy the </a:t>
            </a:r>
            <a:r>
              <a:rPr lang="en-US" b="1" i="0" dirty="0">
                <a:solidFill>
                  <a:srgbClr val="333333"/>
                </a:solidFill>
                <a:effectLst/>
                <a:latin typeface="Open Sans" panose="020B0606030504020204" pitchFamily="34" charset="0"/>
              </a:rPr>
              <a:t>Domain Name</a:t>
            </a:r>
            <a:r>
              <a:rPr lang="en-US" b="0" i="0" dirty="0">
                <a:solidFill>
                  <a:srgbClr val="333333"/>
                </a:solidFill>
                <a:effectLst/>
                <a:latin typeface="Open Sans" panose="020B0606030504020204" pitchFamily="34" charset="0"/>
              </a:rPr>
              <a:t> value for your distribution and save it to a text editor to use in a later step.</a:t>
            </a:r>
          </a:p>
        </p:txBody>
      </p:sp>
    </p:spTree>
    <p:extLst>
      <p:ext uri="{BB962C8B-B14F-4D97-AF65-F5344CB8AC3E}">
        <p14:creationId xmlns:p14="http://schemas.microsoft.com/office/powerpoint/2010/main" val="1047691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B08D0FE-B89C-ED0A-6112-89DA502E9370}"/>
              </a:ext>
            </a:extLst>
          </p:cNvPr>
          <p:cNvPicPr>
            <a:picLocks noChangeAspect="1"/>
          </p:cNvPicPr>
          <p:nvPr/>
        </p:nvPicPr>
        <p:blipFill>
          <a:blip r:embed="rId3"/>
          <a:stretch>
            <a:fillRect/>
          </a:stretch>
        </p:blipFill>
        <p:spPr>
          <a:xfrm>
            <a:off x="608959" y="4581623"/>
            <a:ext cx="11098131" cy="1993531"/>
          </a:xfrm>
          <a:prstGeom prst="rect">
            <a:avLst/>
          </a:prstGeom>
        </p:spPr>
      </p:pic>
      <p:sp>
        <p:nvSpPr>
          <p:cNvPr id="7" name="Oval 6">
            <a:extLst>
              <a:ext uri="{FF2B5EF4-FFF2-40B4-BE49-F238E27FC236}">
                <a16:creationId xmlns:a16="http://schemas.microsoft.com/office/drawing/2014/main" id="{6E1CC4F2-DDBF-53F9-9C49-E94EAAB42B0D}"/>
              </a:ext>
            </a:extLst>
          </p:cNvPr>
          <p:cNvSpPr/>
          <p:nvPr/>
        </p:nvSpPr>
        <p:spPr>
          <a:xfrm>
            <a:off x="583737" y="448793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38</a:t>
            </a:r>
          </a:p>
        </p:txBody>
      </p:sp>
      <p:sp>
        <p:nvSpPr>
          <p:cNvPr id="8" name="Rounded Rectangle 7">
            <a:extLst>
              <a:ext uri="{FF2B5EF4-FFF2-40B4-BE49-F238E27FC236}">
                <a16:creationId xmlns:a16="http://schemas.microsoft.com/office/drawing/2014/main" id="{91BF09F9-3EB4-3DA2-AED3-CE402F0C1207}"/>
              </a:ext>
            </a:extLst>
          </p:cNvPr>
          <p:cNvSpPr/>
          <p:nvPr/>
        </p:nvSpPr>
        <p:spPr>
          <a:xfrm>
            <a:off x="596584" y="4910756"/>
            <a:ext cx="11098131" cy="1664398"/>
          </a:xfrm>
          <a:prstGeom prst="roundRect">
            <a:avLst>
              <a:gd name="adj" fmla="val 380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54A296-2A52-65BB-1EED-28403C269E38}"/>
              </a:ext>
            </a:extLst>
          </p:cNvPr>
          <p:cNvSpPr txBox="1"/>
          <p:nvPr/>
        </p:nvSpPr>
        <p:spPr>
          <a:xfrm>
            <a:off x="583737" y="851625"/>
            <a:ext cx="11098131" cy="3600986"/>
          </a:xfrm>
          <a:prstGeom prst="rect">
            <a:avLst/>
          </a:prstGeom>
          <a:solidFill>
            <a:schemeClr val="accent4">
              <a:lumMod val="20000"/>
              <a:lumOff val="80000"/>
            </a:schemeClr>
          </a:solidFill>
        </p:spPr>
        <p:txBody>
          <a:bodyPr wrap="square">
            <a:spAutoFit/>
          </a:bodyPr>
          <a:lstStyle/>
          <a:p>
            <a:pPr marL="342900" indent="-342900" algn="l">
              <a:buFont typeface="+mj-lt"/>
              <a:buAutoNum type="arabicPeriod" startAt="38"/>
            </a:pPr>
            <a:r>
              <a:rPr lang="en-US" b="0" i="0" dirty="0">
                <a:solidFill>
                  <a:srgbClr val="333333"/>
                </a:solidFill>
                <a:effectLst/>
                <a:latin typeface="Open Sans" panose="020B0606030504020204" pitchFamily="34" charset="0"/>
              </a:rPr>
              <a:t>Create a new HTML file to test the distribution.</a:t>
            </a:r>
          </a:p>
          <a:p>
            <a:pPr lvl="1" algn="l"/>
            <a:r>
              <a:rPr lang="en-US" sz="1400" b="0" i="0" dirty="0">
                <a:solidFill>
                  <a:srgbClr val="333333"/>
                </a:solidFill>
                <a:effectLst/>
                <a:latin typeface="Open Sans" panose="020B0606030504020204" pitchFamily="34" charset="0"/>
              </a:rPr>
              <a:t>Find and download an image from the internet.</a:t>
            </a:r>
          </a:p>
          <a:p>
            <a:pPr lvl="1" algn="l"/>
            <a:r>
              <a:rPr lang="en-US" sz="1400" b="0" i="0" dirty="0">
                <a:solidFill>
                  <a:srgbClr val="333333"/>
                </a:solidFill>
                <a:effectLst/>
                <a:latin typeface="Open Sans" panose="020B0606030504020204" pitchFamily="34" charset="0"/>
              </a:rPr>
              <a:t>Navigate to your S3 bucket and upload the image file to it, making sure to grant public access as you did when uploading the HTML file earlier in this lab.</a:t>
            </a:r>
          </a:p>
          <a:p>
            <a:pPr lvl="1" algn="l"/>
            <a:r>
              <a:rPr lang="en-US" sz="1400" b="0" i="0" dirty="0">
                <a:solidFill>
                  <a:srgbClr val="333333"/>
                </a:solidFill>
                <a:effectLst/>
                <a:latin typeface="Open Sans" panose="020B0606030504020204" pitchFamily="34" charset="0"/>
              </a:rPr>
              <a:t>Create a new text file using Notepad and copy the following text into it:</a:t>
            </a:r>
          </a:p>
          <a:p>
            <a:pPr lvl="1"/>
            <a:r>
              <a:rPr lang="en-US" sz="1400" dirty="0">
                <a:solidFill>
                  <a:srgbClr val="117700"/>
                </a:solidFill>
                <a:latin typeface="Courier" pitchFamily="2" charset="0"/>
              </a:rPr>
              <a:t>&lt;html&gt;</a:t>
            </a:r>
            <a:endParaRPr lang="en-US" sz="1400" dirty="0">
              <a:solidFill>
                <a:srgbClr val="333333"/>
              </a:solidFill>
              <a:latin typeface="Courier" pitchFamily="2" charset="0"/>
            </a:endParaRPr>
          </a:p>
          <a:p>
            <a:pPr lvl="1"/>
            <a:r>
              <a:rPr lang="en-US" sz="1400" dirty="0">
                <a:solidFill>
                  <a:srgbClr val="117700"/>
                </a:solidFill>
                <a:latin typeface="Courier" pitchFamily="2" charset="0"/>
              </a:rPr>
              <a:t>	&lt;head&gt;</a:t>
            </a:r>
            <a:r>
              <a:rPr lang="en-US" sz="1400" dirty="0">
                <a:latin typeface="Courier" pitchFamily="2" charset="0"/>
              </a:rPr>
              <a:t>My CloudFront Test</a:t>
            </a:r>
            <a:r>
              <a:rPr lang="en-US" sz="1400" dirty="0">
                <a:solidFill>
                  <a:srgbClr val="117700"/>
                </a:solidFill>
                <a:latin typeface="Courier" pitchFamily="2" charset="0"/>
              </a:rPr>
              <a:t>&lt;/head&gt;</a:t>
            </a:r>
            <a:r>
              <a:rPr lang="en-US" sz="1400" dirty="0">
                <a:latin typeface="Courier" pitchFamily="2" charset="0"/>
              </a:rPr>
              <a:t> </a:t>
            </a:r>
          </a:p>
          <a:p>
            <a:pPr lvl="1"/>
            <a:r>
              <a:rPr lang="en-US" sz="1400" dirty="0">
                <a:solidFill>
                  <a:srgbClr val="117700"/>
                </a:solidFill>
                <a:latin typeface="Courier" pitchFamily="2" charset="0"/>
              </a:rPr>
              <a:t>	&lt;body&gt;</a:t>
            </a:r>
            <a:r>
              <a:rPr lang="en-US" sz="1400" dirty="0">
                <a:latin typeface="Courier" pitchFamily="2" charset="0"/>
              </a:rPr>
              <a:t> </a:t>
            </a:r>
            <a:r>
              <a:rPr lang="en-US" sz="1400" dirty="0">
                <a:solidFill>
                  <a:srgbClr val="117700"/>
                </a:solidFill>
                <a:latin typeface="Courier" pitchFamily="2" charset="0"/>
              </a:rPr>
              <a:t>&lt;p&gt;</a:t>
            </a:r>
            <a:r>
              <a:rPr lang="en-US" sz="1400" dirty="0">
                <a:latin typeface="Courier" pitchFamily="2" charset="0"/>
              </a:rPr>
              <a:t>My test content goes here.</a:t>
            </a:r>
            <a:r>
              <a:rPr lang="en-US" sz="1400" dirty="0">
                <a:solidFill>
                  <a:srgbClr val="117700"/>
                </a:solidFill>
                <a:latin typeface="Courier" pitchFamily="2" charset="0"/>
              </a:rPr>
              <a:t>&lt;/p&gt;</a:t>
            </a:r>
            <a:r>
              <a:rPr lang="en-US" sz="1400" dirty="0">
                <a:latin typeface="Courier" pitchFamily="2" charset="0"/>
              </a:rPr>
              <a:t> </a:t>
            </a:r>
          </a:p>
          <a:p>
            <a:pPr lvl="1"/>
            <a:r>
              <a:rPr lang="en-US" sz="1400" dirty="0">
                <a:solidFill>
                  <a:srgbClr val="117700"/>
                </a:solidFill>
                <a:latin typeface="Courier" pitchFamily="2" charset="0"/>
              </a:rPr>
              <a:t>		&lt;p&gt;&lt;</a:t>
            </a:r>
            <a:r>
              <a:rPr lang="en-US" sz="1400" dirty="0" err="1">
                <a:solidFill>
                  <a:srgbClr val="117700"/>
                </a:solidFill>
                <a:latin typeface="Courier" pitchFamily="2" charset="0"/>
              </a:rPr>
              <a:t>img</a:t>
            </a:r>
            <a:r>
              <a:rPr lang="en-US" sz="1400" dirty="0">
                <a:latin typeface="Courier" pitchFamily="2" charset="0"/>
              </a:rPr>
              <a:t> </a:t>
            </a:r>
            <a:r>
              <a:rPr lang="en-US" sz="1400" dirty="0" err="1">
                <a:solidFill>
                  <a:srgbClr val="0000CC"/>
                </a:solidFill>
                <a:latin typeface="Courier" pitchFamily="2" charset="0"/>
              </a:rPr>
              <a:t>src</a:t>
            </a:r>
            <a:r>
              <a:rPr lang="en-US" sz="1400" dirty="0">
                <a:latin typeface="Courier" pitchFamily="2" charset="0"/>
              </a:rPr>
              <a:t>=</a:t>
            </a:r>
            <a:r>
              <a:rPr lang="en-US" sz="1400" dirty="0">
                <a:solidFill>
                  <a:srgbClr val="AA1111"/>
                </a:solidFill>
                <a:latin typeface="Courier" pitchFamily="2" charset="0"/>
              </a:rPr>
              <a:t>"http://domain-name/object-name"</a:t>
            </a:r>
            <a:r>
              <a:rPr lang="en-US" sz="1400" dirty="0">
                <a:latin typeface="Courier" pitchFamily="2" charset="0"/>
              </a:rPr>
              <a:t> </a:t>
            </a:r>
            <a:r>
              <a:rPr lang="en-US" sz="1400" dirty="0">
                <a:solidFill>
                  <a:srgbClr val="0000CC"/>
                </a:solidFill>
                <a:latin typeface="Courier" pitchFamily="2" charset="0"/>
              </a:rPr>
              <a:t>alt</a:t>
            </a:r>
            <a:r>
              <a:rPr lang="en-US" sz="1400" dirty="0">
                <a:latin typeface="Courier" pitchFamily="2" charset="0"/>
              </a:rPr>
              <a:t>=</a:t>
            </a:r>
            <a:r>
              <a:rPr lang="en-US" sz="1400" dirty="0">
                <a:solidFill>
                  <a:srgbClr val="AA1111"/>
                </a:solidFill>
                <a:latin typeface="Courier" pitchFamily="2" charset="0"/>
              </a:rPr>
              <a:t>"my test image"</a:t>
            </a:r>
            <a:r>
              <a:rPr lang="en-US" sz="1400" dirty="0">
                <a:solidFill>
                  <a:srgbClr val="117700"/>
                </a:solidFill>
                <a:latin typeface="Courier" pitchFamily="2" charset="0"/>
              </a:rPr>
              <a:t>&gt;</a:t>
            </a:r>
            <a:r>
              <a:rPr lang="en-US" sz="1400" dirty="0">
                <a:latin typeface="Courier" pitchFamily="2" charset="0"/>
              </a:rPr>
              <a:t> </a:t>
            </a:r>
          </a:p>
          <a:p>
            <a:pPr lvl="1"/>
            <a:r>
              <a:rPr lang="en-US" sz="1400" dirty="0">
                <a:solidFill>
                  <a:srgbClr val="117700"/>
                </a:solidFill>
                <a:latin typeface="Courier" pitchFamily="2" charset="0"/>
              </a:rPr>
              <a:t>	&lt;/body&gt;</a:t>
            </a:r>
          </a:p>
          <a:p>
            <a:pPr lvl="1"/>
            <a:r>
              <a:rPr lang="en-US" sz="1400" dirty="0">
                <a:solidFill>
                  <a:srgbClr val="117700"/>
                </a:solidFill>
                <a:latin typeface="Courier" pitchFamily="2" charset="0"/>
              </a:rPr>
              <a:t>&lt;/html&gt;</a:t>
            </a:r>
            <a:endParaRPr lang="en-US" sz="1400" b="0" i="0" dirty="0">
              <a:solidFill>
                <a:srgbClr val="333333"/>
              </a:solidFill>
              <a:effectLst/>
              <a:latin typeface="Open Sans" panose="020B0606030504020204" pitchFamily="34" charset="0"/>
            </a:endParaRPr>
          </a:p>
          <a:p>
            <a:pPr lvl="1" algn="l"/>
            <a:r>
              <a:rPr lang="en-US" sz="1400" b="0" i="0" dirty="0">
                <a:solidFill>
                  <a:srgbClr val="333333"/>
                </a:solidFill>
                <a:effectLst/>
                <a:latin typeface="Open Sans" panose="020B0606030504020204" pitchFamily="34" charset="0"/>
              </a:rPr>
              <a:t>Replace </a:t>
            </a:r>
            <a:r>
              <a:rPr lang="en-US" sz="1400" b="1" i="0" dirty="0">
                <a:solidFill>
                  <a:srgbClr val="333333"/>
                </a:solidFill>
                <a:effectLst/>
                <a:latin typeface="Open Sans" panose="020B0606030504020204" pitchFamily="34" charset="0"/>
              </a:rPr>
              <a:t>domain-name</a:t>
            </a:r>
            <a:r>
              <a:rPr lang="en-US" sz="1400" b="0" i="0" dirty="0">
                <a:solidFill>
                  <a:srgbClr val="333333"/>
                </a:solidFill>
                <a:effectLst/>
                <a:latin typeface="Open Sans" panose="020B0606030504020204" pitchFamily="34" charset="0"/>
              </a:rPr>
              <a:t> with the domain name that you copied earlier for your CloudFront distribution.</a:t>
            </a:r>
          </a:p>
          <a:p>
            <a:pPr lvl="1" algn="l"/>
            <a:r>
              <a:rPr lang="en-US" sz="1400" b="0" i="0" dirty="0">
                <a:solidFill>
                  <a:srgbClr val="333333"/>
                </a:solidFill>
                <a:effectLst/>
                <a:latin typeface="Open Sans" panose="020B0606030504020204" pitchFamily="34" charset="0"/>
              </a:rPr>
              <a:t>Replace </a:t>
            </a:r>
            <a:r>
              <a:rPr lang="en-US" sz="1400" b="1" i="0" dirty="0">
                <a:solidFill>
                  <a:srgbClr val="333333"/>
                </a:solidFill>
                <a:effectLst/>
                <a:latin typeface="Open Sans" panose="020B0606030504020204" pitchFamily="34" charset="0"/>
              </a:rPr>
              <a:t>object-name</a:t>
            </a:r>
            <a:r>
              <a:rPr lang="en-US" sz="1400" b="0" i="0" dirty="0">
                <a:solidFill>
                  <a:srgbClr val="333333"/>
                </a:solidFill>
                <a:effectLst/>
                <a:latin typeface="Open Sans" panose="020B0606030504020204" pitchFamily="34" charset="0"/>
              </a:rPr>
              <a:t> with the file name of the picture file that you uploaded to your S3 bucket.</a:t>
            </a:r>
          </a:p>
          <a:p>
            <a:pPr lvl="1"/>
            <a:r>
              <a:rPr lang="en-US" sz="1400" b="0" i="0" dirty="0">
                <a:solidFill>
                  <a:srgbClr val="333333"/>
                </a:solidFill>
                <a:effectLst/>
                <a:latin typeface="Open Sans" panose="020B0606030504020204" pitchFamily="34" charset="0"/>
              </a:rPr>
              <a:t>The edited line of code should look similar to the following:</a:t>
            </a:r>
          </a:p>
          <a:p>
            <a:pPr lvl="1"/>
            <a:r>
              <a:rPr lang="en-US" sz="1400" b="0" i="0" dirty="0">
                <a:solidFill>
                  <a:srgbClr val="117700"/>
                </a:solidFill>
                <a:effectLst/>
                <a:latin typeface="Open Sans" panose="020B0606030504020204" pitchFamily="34" charset="0"/>
              </a:rPr>
              <a:t>&lt;p&gt;&lt;</a:t>
            </a:r>
            <a:r>
              <a:rPr lang="en-US" sz="1400" b="0" i="0" dirty="0" err="1">
                <a:solidFill>
                  <a:srgbClr val="117700"/>
                </a:solidFill>
                <a:effectLst/>
                <a:latin typeface="Open Sans" panose="020B0606030504020204" pitchFamily="34" charset="0"/>
              </a:rPr>
              <a:t>img</a:t>
            </a:r>
            <a:r>
              <a:rPr lang="en-US" sz="1400" b="0" i="0" dirty="0">
                <a:solidFill>
                  <a:srgbClr val="333333"/>
                </a:solidFill>
                <a:effectLst/>
                <a:latin typeface="Open Sans" panose="020B0606030504020204" pitchFamily="34" charset="0"/>
              </a:rPr>
              <a:t> </a:t>
            </a:r>
            <a:r>
              <a:rPr lang="en-US" sz="1400" b="0" i="0" dirty="0" err="1">
                <a:solidFill>
                  <a:srgbClr val="0000CC"/>
                </a:solidFill>
                <a:effectLst/>
                <a:latin typeface="Open Sans" panose="020B0606030504020204" pitchFamily="34" charset="0"/>
              </a:rPr>
              <a:t>src</a:t>
            </a:r>
            <a:r>
              <a:rPr lang="en-US" sz="1400" b="0" i="0" dirty="0">
                <a:solidFill>
                  <a:srgbClr val="333333"/>
                </a:solidFill>
                <a:effectLst/>
                <a:latin typeface="Open Sans" panose="020B0606030504020204" pitchFamily="34" charset="0"/>
              </a:rPr>
              <a:t>=</a:t>
            </a:r>
            <a:r>
              <a:rPr lang="en-US" sz="1400" b="0" i="0" dirty="0">
                <a:solidFill>
                  <a:srgbClr val="AA1111"/>
                </a:solidFill>
                <a:effectLst/>
                <a:latin typeface="Open Sans" panose="020B0606030504020204" pitchFamily="34" charset="0"/>
              </a:rPr>
              <a:t>"http://d2f1zrxb2zaf30.cloudfront.net/</a:t>
            </a:r>
            <a:r>
              <a:rPr lang="en-US" sz="1400" b="0" i="0" dirty="0" err="1">
                <a:solidFill>
                  <a:srgbClr val="AA1111"/>
                </a:solidFill>
                <a:effectLst/>
                <a:latin typeface="Open Sans" panose="020B0606030504020204" pitchFamily="34" charset="0"/>
              </a:rPr>
              <a:t>picture.jpg</a:t>
            </a:r>
            <a:r>
              <a:rPr lang="en-US" sz="1400" b="0" i="0" dirty="0">
                <a:solidFill>
                  <a:srgbClr val="AA1111"/>
                </a:solidFill>
                <a:effectLst/>
                <a:latin typeface="Open Sans" panose="020B0606030504020204" pitchFamily="34" charset="0"/>
              </a:rPr>
              <a:t>"</a:t>
            </a:r>
            <a:r>
              <a:rPr lang="en-US" sz="1400" b="0" i="0" dirty="0">
                <a:solidFill>
                  <a:srgbClr val="333333"/>
                </a:solidFill>
                <a:effectLst/>
                <a:latin typeface="Open Sans" panose="020B0606030504020204" pitchFamily="34" charset="0"/>
              </a:rPr>
              <a:t> </a:t>
            </a:r>
            <a:r>
              <a:rPr lang="en-US" sz="1400" b="0" i="0" dirty="0">
                <a:solidFill>
                  <a:srgbClr val="0000CC"/>
                </a:solidFill>
                <a:effectLst/>
                <a:latin typeface="Open Sans" panose="020B0606030504020204" pitchFamily="34" charset="0"/>
              </a:rPr>
              <a:t>alt</a:t>
            </a:r>
            <a:r>
              <a:rPr lang="en-US" sz="1400" b="0" i="0" dirty="0">
                <a:solidFill>
                  <a:srgbClr val="333333"/>
                </a:solidFill>
                <a:effectLst/>
                <a:latin typeface="Open Sans" panose="020B0606030504020204" pitchFamily="34" charset="0"/>
              </a:rPr>
              <a:t>=</a:t>
            </a:r>
            <a:r>
              <a:rPr lang="en-US" sz="1400" b="0" i="0" dirty="0">
                <a:solidFill>
                  <a:srgbClr val="AA1111"/>
                </a:solidFill>
                <a:effectLst/>
                <a:latin typeface="Open Sans" panose="020B0606030504020204" pitchFamily="34" charset="0"/>
              </a:rPr>
              <a:t>"my test image"</a:t>
            </a:r>
            <a:r>
              <a:rPr lang="en-US" sz="1400" b="0" i="0" dirty="0">
                <a:solidFill>
                  <a:srgbClr val="117700"/>
                </a:solidFill>
                <a:effectLst/>
                <a:latin typeface="Open Sans" panose="020B0606030504020204" pitchFamily="34" charset="0"/>
              </a:rPr>
              <a:t>&gt;</a:t>
            </a:r>
            <a:endParaRPr lang="en-US" sz="1400" b="0" i="0" dirty="0">
              <a:solidFill>
                <a:srgbClr val="333333"/>
              </a:solidFill>
              <a:effectLst/>
              <a:latin typeface="Open Sans" panose="020B0606030504020204" pitchFamily="34" charset="0"/>
            </a:endParaRPr>
          </a:p>
          <a:p>
            <a:pPr lvl="1" algn="l"/>
            <a:r>
              <a:rPr lang="en-US" sz="1400" b="0" i="0" dirty="0">
                <a:solidFill>
                  <a:srgbClr val="333333"/>
                </a:solidFill>
                <a:effectLst/>
                <a:latin typeface="Open Sans" panose="020B0606030504020204" pitchFamily="34" charset="0"/>
              </a:rPr>
              <a:t>Save the text file with an HTML extension.</a:t>
            </a:r>
          </a:p>
        </p:txBody>
      </p:sp>
      <p:sp>
        <p:nvSpPr>
          <p:cNvPr id="12" name="Rounded Rectangle 11">
            <a:extLst>
              <a:ext uri="{FF2B5EF4-FFF2-40B4-BE49-F238E27FC236}">
                <a16:creationId xmlns:a16="http://schemas.microsoft.com/office/drawing/2014/main" id="{08FADEEA-A1FA-8785-09E5-229AEB197745}"/>
              </a:ext>
            </a:extLst>
          </p:cNvPr>
          <p:cNvSpPr/>
          <p:nvPr/>
        </p:nvSpPr>
        <p:spPr>
          <a:xfrm>
            <a:off x="1125153" y="4633757"/>
            <a:ext cx="1087105" cy="276999"/>
          </a:xfrm>
          <a:prstGeom prst="roundRect">
            <a:avLst>
              <a:gd name="adj" fmla="val 380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27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92DA249-DFFD-BD03-4BC6-20CBF34590BA}"/>
              </a:ext>
            </a:extLst>
          </p:cNvPr>
          <p:cNvPicPr>
            <a:picLocks noChangeAspect="1"/>
          </p:cNvPicPr>
          <p:nvPr/>
        </p:nvPicPr>
        <p:blipFill>
          <a:blip r:embed="rId3"/>
          <a:stretch>
            <a:fillRect/>
          </a:stretch>
        </p:blipFill>
        <p:spPr>
          <a:xfrm>
            <a:off x="1089989" y="868211"/>
            <a:ext cx="10012019" cy="5678458"/>
          </a:xfrm>
          <a:prstGeom prst="rect">
            <a:avLst/>
          </a:prstGeom>
        </p:spPr>
      </p:pic>
      <p:sp>
        <p:nvSpPr>
          <p:cNvPr id="7" name="Oval 6">
            <a:extLst>
              <a:ext uri="{FF2B5EF4-FFF2-40B4-BE49-F238E27FC236}">
                <a16:creationId xmlns:a16="http://schemas.microsoft.com/office/drawing/2014/main" id="{CD79ADEF-B64F-C229-0CD4-F302ABDB6E88}"/>
              </a:ext>
            </a:extLst>
          </p:cNvPr>
          <p:cNvSpPr/>
          <p:nvPr/>
        </p:nvSpPr>
        <p:spPr>
          <a:xfrm>
            <a:off x="9142771" y="355199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38</a:t>
            </a:r>
          </a:p>
        </p:txBody>
      </p:sp>
      <p:sp>
        <p:nvSpPr>
          <p:cNvPr id="8" name="Rounded Rectangle 7">
            <a:extLst>
              <a:ext uri="{FF2B5EF4-FFF2-40B4-BE49-F238E27FC236}">
                <a16:creationId xmlns:a16="http://schemas.microsoft.com/office/drawing/2014/main" id="{B0893622-ECF8-DFD0-D138-82767A0CC5D2}"/>
              </a:ext>
            </a:extLst>
          </p:cNvPr>
          <p:cNvSpPr/>
          <p:nvPr/>
        </p:nvSpPr>
        <p:spPr>
          <a:xfrm>
            <a:off x="9371371" y="4023433"/>
            <a:ext cx="1023580"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4930EA-1EC4-7F00-169A-9CEA61A88511}"/>
              </a:ext>
            </a:extLst>
          </p:cNvPr>
          <p:cNvSpPr txBox="1"/>
          <p:nvPr/>
        </p:nvSpPr>
        <p:spPr>
          <a:xfrm>
            <a:off x="4819036" y="1552529"/>
            <a:ext cx="6098458"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38. Navigate to your S3 bucket and upload the image file to it, making sure to grant public access as you did when uploading the HTML file earlier in this lab.</a:t>
            </a:r>
          </a:p>
        </p:txBody>
      </p:sp>
    </p:spTree>
    <p:extLst>
      <p:ext uri="{BB962C8B-B14F-4D97-AF65-F5344CB8AC3E}">
        <p14:creationId xmlns:p14="http://schemas.microsoft.com/office/powerpoint/2010/main" val="30440090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EF51CA9-F492-F307-2145-66FDAB5F1A3F}"/>
              </a:ext>
            </a:extLst>
          </p:cNvPr>
          <p:cNvPicPr>
            <a:picLocks noChangeAspect="1"/>
          </p:cNvPicPr>
          <p:nvPr/>
        </p:nvPicPr>
        <p:blipFill>
          <a:blip r:embed="rId3"/>
          <a:stretch>
            <a:fillRect/>
          </a:stretch>
        </p:blipFill>
        <p:spPr>
          <a:xfrm>
            <a:off x="1442203" y="935817"/>
            <a:ext cx="9717594" cy="5571731"/>
          </a:xfrm>
          <a:prstGeom prst="rect">
            <a:avLst/>
          </a:prstGeom>
        </p:spPr>
      </p:pic>
      <p:sp>
        <p:nvSpPr>
          <p:cNvPr id="9" name="Oval 8">
            <a:extLst>
              <a:ext uri="{FF2B5EF4-FFF2-40B4-BE49-F238E27FC236}">
                <a16:creationId xmlns:a16="http://schemas.microsoft.com/office/drawing/2014/main" id="{FFC115F7-3FC6-A0B7-2C27-139B32E30768}"/>
              </a:ext>
            </a:extLst>
          </p:cNvPr>
          <p:cNvSpPr/>
          <p:nvPr/>
        </p:nvSpPr>
        <p:spPr>
          <a:xfrm>
            <a:off x="5843800" y="312849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38</a:t>
            </a:r>
          </a:p>
        </p:txBody>
      </p:sp>
      <p:sp>
        <p:nvSpPr>
          <p:cNvPr id="10" name="Rounded Rectangle 9">
            <a:extLst>
              <a:ext uri="{FF2B5EF4-FFF2-40B4-BE49-F238E27FC236}">
                <a16:creationId xmlns:a16="http://schemas.microsoft.com/office/drawing/2014/main" id="{25F46C95-9D8D-53E7-DF6E-0D8215F59E27}"/>
              </a:ext>
            </a:extLst>
          </p:cNvPr>
          <p:cNvSpPr/>
          <p:nvPr/>
        </p:nvSpPr>
        <p:spPr>
          <a:xfrm>
            <a:off x="6301000" y="3325960"/>
            <a:ext cx="896212" cy="365443"/>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0053007-4D57-9C7C-D93D-1113B91A8F01}"/>
              </a:ext>
            </a:extLst>
          </p:cNvPr>
          <p:cNvSpPr txBox="1"/>
          <p:nvPr/>
        </p:nvSpPr>
        <p:spPr>
          <a:xfrm>
            <a:off x="7197212" y="1552529"/>
            <a:ext cx="3720281" cy="1754326"/>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38. Navigate to your S3 bucket and upload the image file to it, making sure to grant public access as you did when uploading the HTML file earlier in this lab.</a:t>
            </a:r>
          </a:p>
        </p:txBody>
      </p:sp>
      <p:sp>
        <p:nvSpPr>
          <p:cNvPr id="12" name="Rounded Rectangle 11">
            <a:extLst>
              <a:ext uri="{FF2B5EF4-FFF2-40B4-BE49-F238E27FC236}">
                <a16:creationId xmlns:a16="http://schemas.microsoft.com/office/drawing/2014/main" id="{95FE553C-2037-7018-19C7-F179CECAC363}"/>
              </a:ext>
            </a:extLst>
          </p:cNvPr>
          <p:cNvSpPr/>
          <p:nvPr/>
        </p:nvSpPr>
        <p:spPr>
          <a:xfrm>
            <a:off x="2079522" y="4338763"/>
            <a:ext cx="6120581" cy="808424"/>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8733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5 Content Delivery: Lab 5 - Amazon CloudFront</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9DC8CF5D-1533-16B7-8538-2E81B873D783}"/>
              </a:ext>
            </a:extLst>
          </p:cNvPr>
          <p:cNvPicPr>
            <a:picLocks noChangeAspect="1"/>
          </p:cNvPicPr>
          <p:nvPr/>
        </p:nvPicPr>
        <p:blipFill>
          <a:blip r:embed="rId3"/>
          <a:stretch>
            <a:fillRect/>
          </a:stretch>
        </p:blipFill>
        <p:spPr>
          <a:xfrm>
            <a:off x="835479" y="868211"/>
            <a:ext cx="10521039" cy="5694033"/>
          </a:xfrm>
          <a:prstGeom prst="rect">
            <a:avLst/>
          </a:prstGeom>
        </p:spPr>
      </p:pic>
      <p:sp>
        <p:nvSpPr>
          <p:cNvPr id="11" name="Oval 10">
            <a:extLst>
              <a:ext uri="{FF2B5EF4-FFF2-40B4-BE49-F238E27FC236}">
                <a16:creationId xmlns:a16="http://schemas.microsoft.com/office/drawing/2014/main" id="{7FC2E202-CFEF-43A9-1609-1CE08AF49696}"/>
              </a:ext>
            </a:extLst>
          </p:cNvPr>
          <p:cNvSpPr/>
          <p:nvPr/>
        </p:nvSpPr>
        <p:spPr>
          <a:xfrm>
            <a:off x="660754" y="404289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38</a:t>
            </a:r>
          </a:p>
        </p:txBody>
      </p:sp>
      <p:sp>
        <p:nvSpPr>
          <p:cNvPr id="12" name="TextBox 11">
            <a:extLst>
              <a:ext uri="{FF2B5EF4-FFF2-40B4-BE49-F238E27FC236}">
                <a16:creationId xmlns:a16="http://schemas.microsoft.com/office/drawing/2014/main" id="{7BB10DD2-C5E1-1690-6A36-D407767524C4}"/>
              </a:ext>
            </a:extLst>
          </p:cNvPr>
          <p:cNvSpPr txBox="1"/>
          <p:nvPr/>
        </p:nvSpPr>
        <p:spPr>
          <a:xfrm>
            <a:off x="4462397" y="2811262"/>
            <a:ext cx="7658099" cy="923330"/>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38. Navigate to your S3 bucket and upload the image file to it, making sure to grant public access as you did when uploading the HTML file earlier in this lab.</a:t>
            </a:r>
          </a:p>
        </p:txBody>
      </p:sp>
      <p:sp>
        <p:nvSpPr>
          <p:cNvPr id="13" name="Rounded Rectangle 12">
            <a:extLst>
              <a:ext uri="{FF2B5EF4-FFF2-40B4-BE49-F238E27FC236}">
                <a16:creationId xmlns:a16="http://schemas.microsoft.com/office/drawing/2014/main" id="{3360E8FF-CF8C-1B31-A832-6E7BF71DFED4}"/>
              </a:ext>
            </a:extLst>
          </p:cNvPr>
          <p:cNvSpPr/>
          <p:nvPr/>
        </p:nvSpPr>
        <p:spPr>
          <a:xfrm>
            <a:off x="1858296" y="5076183"/>
            <a:ext cx="3156156" cy="808424"/>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011D86B-CA88-FED4-97D2-1BE4A1A08029}"/>
              </a:ext>
            </a:extLst>
          </p:cNvPr>
          <p:cNvSpPr/>
          <p:nvPr/>
        </p:nvSpPr>
        <p:spPr>
          <a:xfrm>
            <a:off x="1306241" y="1647126"/>
            <a:ext cx="3015036" cy="808424"/>
          </a:xfrm>
          <a:prstGeom prst="roundRect">
            <a:avLst>
              <a:gd name="adj" fmla="val 132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926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11431</TotalTime>
  <Words>9181</Words>
  <Application>Microsoft Macintosh PowerPoint</Application>
  <PresentationFormat>Widescreen</PresentationFormat>
  <Paragraphs>884</Paragraphs>
  <Slides>138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138</vt:i4>
      </vt:variant>
    </vt:vector>
  </HeadingPairs>
  <TitlesOfParts>
    <vt:vector size="152" baseType="lpstr">
      <vt:lpstr>Amazon Ember Light</vt:lpstr>
      <vt:lpstr>AmazonEmber</vt:lpstr>
      <vt:lpstr>AmazonEmberBold</vt:lpstr>
      <vt:lpstr>Arial Unicode MS</vt:lpstr>
      <vt:lpstr>標楷體</vt:lpstr>
      <vt:lpstr>標楷體</vt:lpstr>
      <vt:lpstr>Heiti TC Medium</vt:lpstr>
      <vt:lpstr>Heiti TC Medium</vt:lpstr>
      <vt:lpstr>Arial</vt:lpstr>
      <vt:lpstr>Calibri</vt:lpstr>
      <vt:lpstr>Courier</vt:lpstr>
      <vt:lpstr>Helvetica Neue LT Std 65 Medium</vt:lpstr>
      <vt:lpstr>Open Sans</vt:lpstr>
      <vt:lpstr>Office Theme</vt:lpstr>
      <vt:lpstr>AWS Content Delivery Network: Lab 5  Using CloudFront as a CDN for a Website</vt:lpstr>
      <vt:lpstr>戴敏育 博士  (Min-Yuh Day, Ph.D.)</vt:lpstr>
      <vt:lpstr>Outline</vt:lpstr>
      <vt:lpstr>PowerPoint Presentation</vt:lpstr>
      <vt:lpstr>PowerPoint Presentation</vt:lpstr>
      <vt:lpstr>企業雲端運算入門  (Foundation of Business Cloud Computing)</vt:lpstr>
      <vt:lpstr>PowerPoint Presentation</vt:lpstr>
      <vt:lpstr>教學目標</vt:lpstr>
      <vt:lpstr>Course Objectives</vt:lpstr>
      <vt:lpstr>內容綱要</vt:lpstr>
      <vt:lpstr>Course Outline</vt:lpstr>
      <vt:lpstr>課程大綱 (Syllabus)</vt:lpstr>
      <vt:lpstr>課程大綱 (Syllabus)</vt:lpstr>
      <vt:lpstr>課程大綱 (Syllabus)</vt:lpstr>
      <vt:lpstr>AWS Products and Services</vt:lpstr>
      <vt:lpstr>AWS Compute</vt:lpstr>
      <vt:lpstr>AWS Database</vt:lpstr>
      <vt:lpstr>AWS Storage</vt:lpstr>
      <vt:lpstr>AWS Networking &amp; Content Dilivery</vt:lpstr>
      <vt:lpstr>AWS Security, Identity &amp; Compliance</vt:lpstr>
      <vt:lpstr>AWS Cost Management</vt:lpstr>
      <vt:lpstr>AWS Content Delivery Network: Lab 5  Using CloudFront as a CDN  for a Website</vt:lpstr>
      <vt:lpstr> AWS Global Cloud Infrastructure</vt:lpstr>
      <vt:lpstr> AWS Global Cloud Infrastructure Regions and Availability Zones</vt:lpstr>
      <vt:lpstr> AWS Global Cloud Infrastructure Regions and Availability Zones</vt:lpstr>
      <vt:lpstr>Amazon CloudFront Global Edge Network: Edge locations, Regional Edge caches</vt:lpstr>
      <vt:lpstr>Amazon CloudFront</vt:lpstr>
      <vt:lpstr>PowerPoint Presentation</vt:lpstr>
      <vt:lpstr>Module 5 Lab:  Using CloudFront as a CDN for a Website</vt:lpstr>
      <vt:lpstr>AWS Academy Introduction to Cloud: Semester 1 [18745] AWS AICv1Sem1EN </vt:lpstr>
      <vt:lpstr>AWS Academy Introduction to Cloud: Semester 1 [18745] Module 5 Content Delivery: Lab 5 - Amazon CloudFront</vt:lpstr>
      <vt:lpstr>AWS Academy Introduction to Cloud: Semester 1 [18745] Module 5 Content Delivery: Lab 5 - Amazon CloudFront</vt:lpstr>
      <vt:lpstr>AWS Academy Introduction to Cloud: Semester 1 [18745] Module 5 Content Delivery: Lab 5 - Amazon CloudFront</vt:lpstr>
      <vt:lpstr>AWS Academy Introduction to Cloud: Semester 1 [18745]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AWS Academy Introduction to Cloud: Semester 1 Module 5 Content Delivery: Lab 5 - Amazon CloudFront</vt:lpstr>
      <vt:lpstr>Web Application  with    AWS Core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AWS  Serverless Architecture</vt:lpstr>
      <vt:lpstr>AWS Serverless Airline Booking</vt:lpstr>
      <vt:lpstr>AWS Serverless Airline Booking  Stack</vt:lpstr>
      <vt:lpstr>AWS Serverless Airline Booking  High level infrastructure architecture</vt:lpstr>
      <vt:lpstr>AWS Serverless Architecture AWS Operational Responsibility Models</vt:lpstr>
      <vt:lpstr>Build  a  Serverless  Web Application</vt:lpstr>
      <vt:lpstr>Build a Serverless Web Application</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Summary</vt:lpstr>
      <vt:lpstr>References</vt:lpstr>
      <vt:lpstr>AWS Content Delivery Network: Lab 5  Using CloudFront as a CDN for a Website</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Content Delivery Network Lab 5 Using CloudFront as a CDN for a Website</dc:title>
  <dc:subject/>
  <dc:creator>Min-Yuh Day</dc:creator>
  <cp:keywords>AWS, Content Delivery Network, Lab, CloudFront, CDN, Website</cp:keywords>
  <dc:description>AWS Content Delivery Network 
Lab 5: Using CloudFront as a CDN for a Website</dc:description>
  <cp:lastModifiedBy>imyday@gmail.com</cp:lastModifiedBy>
  <cp:revision>802</cp:revision>
  <cp:lastPrinted>2020-12-23T14:44:17Z</cp:lastPrinted>
  <dcterms:created xsi:type="dcterms:W3CDTF">2019-09-12T03:09:52Z</dcterms:created>
  <dcterms:modified xsi:type="dcterms:W3CDTF">2022-05-07T03:25:45Z</dcterms:modified>
  <cp:category/>
</cp:coreProperties>
</file>