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1012" r:id="rId2"/>
    <p:sldId id="1013" r:id="rId3"/>
    <p:sldId id="1018" r:id="rId4"/>
    <p:sldId id="1019" r:id="rId5"/>
    <p:sldId id="1006" r:id="rId6"/>
    <p:sldId id="1005" r:id="rId7"/>
    <p:sldId id="1004" r:id="rId8"/>
    <p:sldId id="1003" r:id="rId9"/>
    <p:sldId id="1002" r:id="rId10"/>
    <p:sldId id="1001" r:id="rId11"/>
    <p:sldId id="1000" r:id="rId12"/>
    <p:sldId id="998" r:id="rId13"/>
    <p:sldId id="1015" r:id="rId14"/>
    <p:sldId id="271" r:id="rId15"/>
    <p:sldId id="1016" r:id="rId16"/>
    <p:sldId id="272" r:id="rId17"/>
    <p:sldId id="615" r:id="rId18"/>
    <p:sldId id="618" r:id="rId19"/>
    <p:sldId id="617" r:id="rId20"/>
    <p:sldId id="616" r:id="rId21"/>
    <p:sldId id="649" r:id="rId22"/>
    <p:sldId id="630" r:id="rId23"/>
    <p:sldId id="631" r:id="rId24"/>
    <p:sldId id="632" r:id="rId25"/>
    <p:sldId id="647" r:id="rId26"/>
    <p:sldId id="648" r:id="rId27"/>
    <p:sldId id="625" r:id="rId28"/>
    <p:sldId id="644" r:id="rId29"/>
    <p:sldId id="645" r:id="rId30"/>
    <p:sldId id="646" r:id="rId31"/>
    <p:sldId id="1017" r:id="rId32"/>
    <p:sldId id="638" r:id="rId33"/>
    <p:sldId id="639" r:id="rId34"/>
    <p:sldId id="642" r:id="rId35"/>
    <p:sldId id="640" r:id="rId36"/>
    <p:sldId id="641" r:id="rId37"/>
    <p:sldId id="643" r:id="rId38"/>
    <p:sldId id="635" r:id="rId39"/>
    <p:sldId id="636" r:id="rId40"/>
    <p:sldId id="268" r:id="rId41"/>
    <p:sldId id="101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6"/>
    <p:restoredTop sz="94677"/>
  </p:normalViewPr>
  <p:slideViewPr>
    <p:cSldViewPr snapToGrid="0" snapToObjects="1">
      <p:cViewPr varScale="1">
        <p:scale>
          <a:sx n="78" d="100"/>
          <a:sy n="78" d="100"/>
        </p:scale>
        <p:origin x="1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547" y="658599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5/27/21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5/27/21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pu.edu.tw/" TargetMode="Externa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hyperlink" Target="https://web.ntpu.edu.tw/~myday/" TargetMode="External"/><Relationship Id="rId12" Type="http://schemas.openxmlformats.org/officeDocument/2006/relationships/hyperlink" Target="https://web.ntpu.edu.tw/~myday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8.tiff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/cindex.htm" TargetMode="External"/><Relationship Id="rId11" Type="http://schemas.openxmlformats.org/officeDocument/2006/relationships/hyperlink" Target="http://mail.im.tku.edu.tw/~myday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hyperlink" Target="http://www.mis.ntpu.edu.tw/en/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hyperlink" Target="http://www.mis.ntpu.edu.tw/" TargetMode="External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/" TargetMode="External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aws.amazon.com/training/awsacademy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aws.amazon.com/training/course-descriptions/cloud-practitioner-essentials/" TargetMode="External"/><Relationship Id="rId7" Type="http://schemas.openxmlformats.org/officeDocument/2006/relationships/hyperlink" Target="https://aws.amazon.com/training/awsacademy/" TargetMode="External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training/course-descriptions/architect/" TargetMode="External"/><Relationship Id="rId5" Type="http://schemas.openxmlformats.org/officeDocument/2006/relationships/hyperlink" Target="https://aws.amazon.com/certification/certified-solutions-architect-associate/" TargetMode="External"/><Relationship Id="rId4" Type="http://schemas.openxmlformats.org/officeDocument/2006/relationships/hyperlink" Target="https://aws.amazon.com/training/course-descriptions/essentials/" TargetMode="Externa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cloud-practitione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jpg"/><Relationship Id="rId12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4.jpeg"/><Relationship Id="rId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ws.amazon.com/certification/certified-cloud-practitione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ws.amazon.com/certification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certified-solutions-architect-associa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ws.amazon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training/course-descriptions/architect/" TargetMode="External"/><Relationship Id="rId3" Type="http://schemas.openxmlformats.org/officeDocument/2006/relationships/hyperlink" Target="https://www.aws.training/" TargetMode="External"/><Relationship Id="rId7" Type="http://schemas.openxmlformats.org/officeDocument/2006/relationships/hyperlink" Target="https://aws.amazon.com/training/course-descriptions/cloud-practitioner-essentials/" TargetMode="External"/><Relationship Id="rId2" Type="http://schemas.openxmlformats.org/officeDocument/2006/relationships/hyperlink" Target="https://aws.amazon.com/training/awsacade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s.amazon.com/certification/certified-solutions-architect-associate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aws.amazon.com/certification/certified-cloud-practitioner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aws.amazon.com/education/awseducate/" TargetMode="External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pu.edu.tw/" TargetMode="External"/><Relationship Id="rId13" Type="http://schemas.openxmlformats.org/officeDocument/2006/relationships/image" Target="../media/image5.jpeg"/><Relationship Id="rId1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hyperlink" Target="https://web.ntpu.edu.tw/~myday/" TargetMode="External"/><Relationship Id="rId12" Type="http://schemas.openxmlformats.org/officeDocument/2006/relationships/hyperlink" Target="https://web.ntpu.edu.tw/~myday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openxmlformats.org/officeDocument/2006/relationships/image" Target="../media/image8.tiff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/cindex.htm" TargetMode="External"/><Relationship Id="rId11" Type="http://schemas.openxmlformats.org/officeDocument/2006/relationships/hyperlink" Target="http://mail.im.tku.edu.tw/~myday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hyperlink" Target="http://www.mis.ntpu.edu.tw/en/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hyperlink" Target="http://www.mis.ntpu.edu.tw/" TargetMode="External"/><Relationship Id="rId1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certif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DFD7D3E-4772-D44E-823C-286FAE04A93A}"/>
              </a:ext>
            </a:extLst>
          </p:cNvPr>
          <p:cNvSpPr txBox="1">
            <a:spLocks/>
          </p:cNvSpPr>
          <p:nvPr/>
        </p:nvSpPr>
        <p:spPr>
          <a:xfrm>
            <a:off x="40600" y="1781977"/>
            <a:ext cx="12111646" cy="19392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AWS </a:t>
            </a:r>
            <a:r>
              <a:rPr lang="zh-TW" altLang="en-US" sz="7200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認證</a:t>
            </a:r>
            <a:endParaRPr lang="en-US" altLang="zh-TW" sz="7200" b="1" dirty="0">
              <a:solidFill>
                <a:srgbClr val="C00000"/>
              </a:solidFill>
              <a:latin typeface="Calibri" panose="020F0502020204030204" pitchFamily="34" charset="0"/>
              <a:ea typeface="DFKai-SB" panose="03000509000000000000" pitchFamily="49" charset="-12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5800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AWS Certification Overview</a:t>
            </a:r>
          </a:p>
        </p:txBody>
      </p:sp>
      <p:pic>
        <p:nvPicPr>
          <p:cNvPr id="20" name="Picture 5" descr="C:\Users\myday\Downloads\TKU-logo-12cm.jpg">
            <a:extLst>
              <a:ext uri="{FF2B5EF4-FFF2-40B4-BE49-F238E27FC236}">
                <a16:creationId xmlns:a16="http://schemas.microsoft.com/office/drawing/2014/main" id="{1E3600EA-B4F9-BC41-AD80-23BE4B5B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字方塊 14">
            <a:extLst>
              <a:ext uri="{FF2B5EF4-FFF2-40B4-BE49-F238E27FC236}">
                <a16:creationId xmlns:a16="http://schemas.microsoft.com/office/drawing/2014/main" id="{FCB0148F-3AEE-614D-8F89-6EC5484E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4" name="Picture 6" descr="C:\Users\myday\Downloads\TKU-title15cm.jpg">
            <a:extLst>
              <a:ext uri="{FF2B5EF4-FFF2-40B4-BE49-F238E27FC236}">
                <a16:creationId xmlns:a16="http://schemas.microsoft.com/office/drawing/2014/main" id="{8AEEE1A1-E393-E346-8EBD-FB000B58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4" y="724361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8EDFD8-722C-644C-A7A6-A5FEE185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401" y="145619"/>
            <a:ext cx="1905000" cy="482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6EDF4D-4C59-844E-A781-0B638D751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940" y="685319"/>
            <a:ext cx="978630" cy="858882"/>
          </a:xfrm>
          <a:prstGeom prst="rect">
            <a:avLst/>
          </a:prstGeom>
        </p:spPr>
      </p:pic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0D6397CF-AA6D-8440-88A4-0E541845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D74B3495-59B3-5741-928C-2422F82A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786" y="64646"/>
            <a:ext cx="8423275" cy="149801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  <a:t>雲端應用程式開發</a:t>
            </a:r>
            <a:b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  <a:t>淡江大學資訊管理學系</a:t>
            </a:r>
            <a:b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  <a:t>鄭啟斌  教授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86C38E-986C-8A40-9BBA-3B37C1C9B6B9}"/>
              </a:ext>
            </a:extLst>
          </p:cNvPr>
          <p:cNvSpPr txBox="1"/>
          <p:nvPr/>
        </p:nvSpPr>
        <p:spPr>
          <a:xfrm>
            <a:off x="3922591" y="3949750"/>
            <a:ext cx="4347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</a:rPr>
              <a:t>2021-05-27 (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四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</a:rPr>
              <a:t>7,8  14:10-15:00 Online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BED8BAE-296C-5B40-832D-DC847F6A0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937" y="4413677"/>
            <a:ext cx="8440972" cy="243893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28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6"/>
              </a:rPr>
              <a:t>戴敏育</a:t>
            </a:r>
            <a:r>
              <a:rPr lang="en-US" altLang="zh-TW" sz="128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副教授</a:t>
            </a:r>
            <a:endParaRPr lang="en-US" altLang="zh-TW" sz="128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2800" b="1" dirty="0">
                <a:solidFill>
                  <a:srgbClr val="898989"/>
                </a:solidFill>
                <a:cs typeface="Calibri" panose="020F0502020204030204" pitchFamily="34" charset="0"/>
                <a:hlinkClick r:id="rId7"/>
              </a:rPr>
              <a:t>Min-Yuh Day</a:t>
            </a:r>
            <a:r>
              <a:rPr lang="en-US" altLang="zh-TW" sz="128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28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28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8"/>
              </a:rPr>
              <a:t>國立臺北大學</a:t>
            </a:r>
            <a:r>
              <a:rPr lang="zh-TW" altLang="en-US" sz="128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128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9"/>
              </a:rPr>
              <a:t>資訊管理研究所</a:t>
            </a:r>
            <a:endParaRPr lang="en-US" altLang="zh-TW" sz="12800" b="1" dirty="0"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1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https://web.ntpu.edu.tw/~myday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2021-05-27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4" descr="http://mail.tku.edu.tw/myday/images/Myday_Photo.jpg">
            <a:extLst>
              <a:ext uri="{FF2B5EF4-FFF2-40B4-BE49-F238E27FC236}">
                <a16:creationId xmlns:a16="http://schemas.microsoft.com/office/drawing/2014/main" id="{B0BF2DF6-0F87-EB48-86DD-31B6EC46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10527" t="1544" r="10527" b="25148"/>
          <a:stretch>
            <a:fillRect/>
          </a:stretch>
        </p:blipFill>
        <p:spPr bwMode="auto">
          <a:xfrm>
            <a:off x="1276333" y="4588791"/>
            <a:ext cx="935665" cy="1158442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657205-7F01-CF48-886B-9D67AB5622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3" y="5812755"/>
            <a:ext cx="962066" cy="6206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E2BE8C-4CC3-DA4E-B982-CFBA868966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5" y="6486432"/>
            <a:ext cx="964282" cy="2350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4AD640-E36D-5F4E-9C85-3154388DCB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04230" y="5928755"/>
            <a:ext cx="791692" cy="7916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2F0230-BE97-B443-9892-4B3F3FA673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977" y="4723671"/>
            <a:ext cx="421513" cy="5112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908A72-98AA-994F-8D39-BA15169CA4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962" y="5155987"/>
            <a:ext cx="511280" cy="5112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F6758F-B4E8-6946-9BB7-F8B6434CA8D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2157" y="5151293"/>
            <a:ext cx="511280" cy="5112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84F9A0-4FB6-4B4F-985C-48B3F0C0DD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624" y="4201283"/>
            <a:ext cx="935665" cy="4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DBFCC-81B8-0247-8D84-AF4F37459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286" y="915758"/>
            <a:ext cx="4334960" cy="5524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5B642-1F96-344E-9D19-2C779FBF2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41BC71-3508-0143-A346-9153E40C9B3C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7B8BC6A-3020-9C4C-BCA0-09B308C80E48}"/>
              </a:ext>
            </a:extLst>
          </p:cNvPr>
          <p:cNvSpPr/>
          <p:nvPr/>
        </p:nvSpPr>
        <p:spPr>
          <a:xfrm>
            <a:off x="6155869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6F4A9-730A-184D-A14A-282DAD1A3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400" y="904716"/>
            <a:ext cx="4263401" cy="5506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1E2D5-BDD9-8641-AA46-B910B9F8A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99" r="29337" b="67719"/>
          <a:stretch/>
        </p:blipFill>
        <p:spPr>
          <a:xfrm>
            <a:off x="762034" y="1111594"/>
            <a:ext cx="6854107" cy="17357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3080343-7FD1-884A-99EB-C66C2E5700E0}"/>
              </a:ext>
            </a:extLst>
          </p:cNvPr>
          <p:cNvSpPr/>
          <p:nvPr/>
        </p:nvSpPr>
        <p:spPr>
          <a:xfrm>
            <a:off x="760680" y="1111594"/>
            <a:ext cx="6855461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95C0773-4CC8-9345-84A5-AB4CC4B78255}"/>
              </a:ext>
            </a:extLst>
          </p:cNvPr>
          <p:cNvSpPr/>
          <p:nvPr/>
        </p:nvSpPr>
        <p:spPr>
          <a:xfrm>
            <a:off x="4637313" y="1111594"/>
            <a:ext cx="2978827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D6282-120F-8F42-87A9-BD4D353AE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95" y="960694"/>
            <a:ext cx="4257051" cy="5407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F9A569-7E80-F345-83D3-0023C337D4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135" t="272" r="-132" b="-1"/>
          <a:stretch/>
        </p:blipFill>
        <p:spPr>
          <a:xfrm>
            <a:off x="4284101" y="966418"/>
            <a:ext cx="2812648" cy="53958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675D35-2BB0-854D-ADF9-A9349CA660B0}"/>
              </a:ext>
            </a:extLst>
          </p:cNvPr>
          <p:cNvSpPr/>
          <p:nvPr/>
        </p:nvSpPr>
        <p:spPr>
          <a:xfrm>
            <a:off x="4284101" y="960694"/>
            <a:ext cx="3332040" cy="555065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8" y="2038264"/>
            <a:ext cx="4243267" cy="42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84E5-6CDF-7445-B450-33E8E812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AWS Certified Cloud Practitioner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9C6D-C2BE-F44D-B094-521BBE4D1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provides individuals in a larger variety of cloud and technology roles with a way to validate their AWS Cloud knowledge and enhance their professional credibility.</a:t>
            </a:r>
          </a:p>
          <a:p>
            <a:r>
              <a:rPr lang="en-US" dirty="0"/>
              <a:t>This exam covers four domains, including cloud concepts, security, technology, and billing and pricing.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99F1-AB77-9A40-B168-567B3D857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80D6C-D58B-374E-8AB4-639997D2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3" y="748907"/>
            <a:ext cx="557997" cy="557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B26D4D-46E3-7B43-B189-96966E512121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https://aws.amazon.com/certification/certified-cloud-practitioner/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070FDA-C93E-3B4C-966C-278610C71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11482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9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329400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31" y="1804597"/>
            <a:ext cx="4110138" cy="411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6559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3ABA-98A6-E94B-BB4D-A4203054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AWS Certified Solutions Architect – Associate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0B4B-2244-B246-8142-CAF1AAEA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certification validates your ability to effectively demonstrate knowledge of how to architect and deploy secure and robust applications on AWS technologies. </a:t>
            </a:r>
          </a:p>
          <a:p>
            <a:r>
              <a:rPr lang="en-US" dirty="0"/>
              <a:t>This exam is for anyone with at least one year of hands-on experience designing available, cost-efficient, fault-tolerant, and scalable and distributed systems on AWS.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8153-94DF-CB4E-A329-64A62302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537448-F99D-A848-8836-EB1191265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4" y="612182"/>
            <a:ext cx="606706" cy="60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4AF30A-918E-C644-B724-5B2BC39D12FE}"/>
              </a:ext>
            </a:extLst>
          </p:cNvPr>
          <p:cNvSpPr/>
          <p:nvPr/>
        </p:nvSpPr>
        <p:spPr>
          <a:xfrm>
            <a:off x="2162536" y="6456317"/>
            <a:ext cx="7866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https://aws.amazon.com/certification/certified-solutions-architect-associate/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E7C1F-2FEA-9242-87BD-C721F55F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746" y="443670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0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2536-FD22-CE4A-82AD-203EF7F8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7924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AWS Academy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68C1-A162-4D4B-8EEB-62408C19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440305"/>
            <a:ext cx="11887150" cy="4913308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Foundations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(ACF)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AWS Certified </a:t>
            </a:r>
            <a:r>
              <a:rPr lang="en-US" sz="3600" b="1" u="sng" dirty="0">
                <a:solidFill>
                  <a:srgbClr val="C00000"/>
                </a:solidFill>
              </a:rPr>
              <a:t>Cloud Practitioner 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(CLF-C01) </a:t>
            </a:r>
          </a:p>
          <a:p>
            <a:pPr lvl="1"/>
            <a:r>
              <a:rPr lang="en-US" sz="2300" dirty="0">
                <a:hlinkClick r:id="rId2"/>
              </a:rPr>
              <a:t>https://aws.amazon.com/certification/certified-cloud-practitioner/</a:t>
            </a:r>
            <a:endParaRPr lang="en-US" sz="2300" dirty="0"/>
          </a:p>
          <a:p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Architecting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(ACA)</a:t>
            </a:r>
          </a:p>
          <a:p>
            <a:pPr lvl="1"/>
            <a:r>
              <a:rPr lang="en-US" sz="4000" b="1" dirty="0">
                <a:solidFill>
                  <a:srgbClr val="C00000"/>
                </a:solidFill>
              </a:rPr>
              <a:t>AWS Certified </a:t>
            </a:r>
            <a:r>
              <a:rPr lang="en-US" sz="4000" b="1" u="sng" dirty="0">
                <a:solidFill>
                  <a:srgbClr val="C00000"/>
                </a:solidFill>
              </a:rPr>
              <a:t>Solutions Architect – Associate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(SAA-C02)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https://aws.amazon.com/certification/certified-solutions-architect-associate/</a:t>
            </a:r>
            <a:endParaRPr lang="en-US" sz="2000" dirty="0"/>
          </a:p>
          <a:p>
            <a:endParaRPr lang="en-US" dirty="0">
              <a:hlinkClick r:id="rId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7B9F-81FF-4046-9B72-9A9310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EF7B7-2142-6A4C-A4A6-9484E7C586AD}"/>
              </a:ext>
            </a:extLst>
          </p:cNvPr>
          <p:cNvSpPr/>
          <p:nvPr/>
        </p:nvSpPr>
        <p:spPr>
          <a:xfrm>
            <a:off x="3855826" y="638159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https://aws.amazon.com/training/awsacademy/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DF872A-C95F-9348-BC38-F525CD618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694" y="4487833"/>
            <a:ext cx="1707544" cy="1707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51667-FAE2-404A-8604-1AF9E97D3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2694" y="1881326"/>
            <a:ext cx="1707544" cy="1707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A591B7-8A83-B246-9794-53144D5ADD15}"/>
              </a:ext>
            </a:extLst>
          </p:cNvPr>
          <p:cNvSpPr txBox="1"/>
          <p:nvPr/>
        </p:nvSpPr>
        <p:spPr>
          <a:xfrm>
            <a:off x="10988597" y="349304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4C424-A238-BE4D-9138-1B9C84178F66}"/>
              </a:ext>
            </a:extLst>
          </p:cNvPr>
          <p:cNvSpPr txBox="1"/>
          <p:nvPr/>
        </p:nvSpPr>
        <p:spPr>
          <a:xfrm>
            <a:off x="10988597" y="95133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997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2536-FD22-CE4A-82AD-203EF7F8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14" y="-4762"/>
            <a:ext cx="10515600" cy="1014110"/>
          </a:xfrm>
        </p:spPr>
        <p:txBody>
          <a:bodyPr/>
          <a:lstStyle/>
          <a:p>
            <a:r>
              <a:rPr lang="en-US" dirty="0">
                <a:latin typeface="+mn-lt"/>
              </a:rPr>
              <a:t>AWS Academy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68C1-A162-4D4B-8EEB-62408C193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009348"/>
            <a:ext cx="11887150" cy="5430127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Foundations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(ACF)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AWS Certified </a:t>
            </a:r>
            <a:r>
              <a:rPr lang="en-US" sz="3600" b="1" u="sng" dirty="0">
                <a:solidFill>
                  <a:srgbClr val="C00000"/>
                </a:solidFill>
              </a:rPr>
              <a:t>Cloud Practitioner 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(CLF-C01) </a:t>
            </a:r>
            <a:r>
              <a:rPr lang="en-US" sz="2000" dirty="0"/>
              <a:t>(2021/05)</a:t>
            </a:r>
          </a:p>
          <a:p>
            <a:pPr lvl="1"/>
            <a:r>
              <a:rPr lang="en-US" sz="2300" dirty="0">
                <a:hlinkClick r:id="rId2"/>
              </a:rPr>
              <a:t>https://aws.amazon.com/certification/certified-cloud-practitioner/</a:t>
            </a:r>
            <a:endParaRPr lang="en-US" sz="2300" dirty="0"/>
          </a:p>
          <a:p>
            <a:pPr lvl="1"/>
            <a:r>
              <a:rPr lang="en-US" b="1" dirty="0"/>
              <a:t>AWS Cloud Practitioner Essentials (Second Edition)</a:t>
            </a:r>
            <a:endParaRPr lang="en-US" dirty="0"/>
          </a:p>
          <a:p>
            <a:pPr lvl="2"/>
            <a:r>
              <a:rPr lang="en-US" sz="1900" dirty="0">
                <a:hlinkClick r:id="rId3"/>
              </a:rPr>
              <a:t>https://aws.amazon.com/training/course-descriptions/cloud-practitioner-essentials/</a:t>
            </a:r>
            <a:endParaRPr lang="en-US" sz="4400" b="1" dirty="0">
              <a:solidFill>
                <a:srgbClr val="C00000"/>
              </a:solidFill>
            </a:endParaRPr>
          </a:p>
          <a:p>
            <a:pPr lvl="1"/>
            <a:r>
              <a:rPr lang="en-US" b="1" dirty="0"/>
              <a:t>AWS Technical Essentials</a:t>
            </a:r>
            <a:r>
              <a:rPr lang="en-US" dirty="0"/>
              <a:t> </a:t>
            </a:r>
          </a:p>
          <a:p>
            <a:pPr lvl="2"/>
            <a:r>
              <a:rPr lang="en-US" sz="1900" dirty="0">
                <a:hlinkClick r:id="rId4"/>
              </a:rPr>
              <a:t>https://aws.amazon.com/training/course-descriptions/essentials/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AWS Academy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Cloud Architecting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(ACA)</a:t>
            </a:r>
          </a:p>
          <a:p>
            <a:pPr lvl="1"/>
            <a:r>
              <a:rPr lang="en-US" sz="4000" b="1" dirty="0">
                <a:solidFill>
                  <a:srgbClr val="C00000"/>
                </a:solidFill>
              </a:rPr>
              <a:t>AWS Certified </a:t>
            </a:r>
            <a:r>
              <a:rPr lang="en-US" sz="4000" b="1" u="sng" dirty="0">
                <a:solidFill>
                  <a:srgbClr val="C00000"/>
                </a:solidFill>
              </a:rPr>
              <a:t>Solutions Architect – Associate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(SAA-C02)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https://aws.amazon.com/certification/certified-solutions-architect-associate/</a:t>
            </a:r>
            <a:endParaRPr lang="en-US" sz="2000" dirty="0"/>
          </a:p>
          <a:p>
            <a:pPr lvl="1"/>
            <a:r>
              <a:rPr lang="en-US" b="1" dirty="0"/>
              <a:t>Architecting on AWS</a:t>
            </a:r>
            <a:endParaRPr lang="en-US" dirty="0"/>
          </a:p>
          <a:p>
            <a:pPr lvl="2"/>
            <a:r>
              <a:rPr lang="en-US" sz="1900" dirty="0">
                <a:hlinkClick r:id="rId6"/>
              </a:rPr>
              <a:t>https://aws.amazon.com/training/course-descriptions/architect/</a:t>
            </a:r>
            <a:endParaRPr lang="en-US" sz="2000" dirty="0"/>
          </a:p>
          <a:p>
            <a:endParaRPr lang="en-US" dirty="0">
              <a:hlinkClick r:id="rId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37B9F-81FF-4046-9B72-9A931062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EF7B7-2142-6A4C-A4A6-9484E7C586AD}"/>
              </a:ext>
            </a:extLst>
          </p:cNvPr>
          <p:cNvSpPr/>
          <p:nvPr/>
        </p:nvSpPr>
        <p:spPr>
          <a:xfrm>
            <a:off x="3855826" y="6381596"/>
            <a:ext cx="4968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https://aws.amazon.com/training/awsacademy/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BE0CE3-9A26-DF40-AB61-8DB685A26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2694" y="4487833"/>
            <a:ext cx="1707544" cy="1707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3801A-5C18-F14E-BB07-8ECA1998A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2694" y="1881326"/>
            <a:ext cx="1707544" cy="17075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B7D6DC-B900-D54F-8C05-4F406C9E1544}"/>
              </a:ext>
            </a:extLst>
          </p:cNvPr>
          <p:cNvSpPr txBox="1"/>
          <p:nvPr/>
        </p:nvSpPr>
        <p:spPr>
          <a:xfrm>
            <a:off x="10988597" y="349304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E9624-106F-494E-A72F-D091FF1638E9}"/>
              </a:ext>
            </a:extLst>
          </p:cNvPr>
          <p:cNvSpPr txBox="1"/>
          <p:nvPr/>
        </p:nvSpPr>
        <p:spPr>
          <a:xfrm>
            <a:off x="10988597" y="951333"/>
            <a:ext cx="6957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836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FB7478-0078-D445-97F8-9DD2D5321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10198"/>
              </p:ext>
            </p:extLst>
          </p:nvPr>
        </p:nvGraphicFramePr>
        <p:xfrm>
          <a:off x="399960" y="2034717"/>
          <a:ext cx="11547062" cy="3958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6980">
                  <a:extLst>
                    <a:ext uri="{9D8B030D-6E8A-4147-A177-3AD203B41FA5}">
                      <a16:colId xmlns:a16="http://schemas.microsoft.com/office/drawing/2014/main" val="2428135294"/>
                    </a:ext>
                  </a:extLst>
                </a:gridCol>
                <a:gridCol w="2380082">
                  <a:extLst>
                    <a:ext uri="{9D8B030D-6E8A-4147-A177-3AD203B41FA5}">
                      <a16:colId xmlns:a16="http://schemas.microsoft.com/office/drawing/2014/main" val="284185234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Domain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4231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1: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 Concepts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0306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2: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Security and Compliance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5147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3: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Technology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60058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</a:rPr>
                        <a:t>Domain 4: </a:t>
                      </a:r>
                      <a:r>
                        <a:rPr lang="en-US" sz="4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Billing and Pricing</a:t>
                      </a:r>
                      <a:endParaRPr lang="en-US" sz="4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67085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u="none" strike="noStrike" dirty="0">
                          <a:effectLst/>
                        </a:rPr>
                        <a:t>TOTAL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99271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AFCF886-706A-5245-AA19-E5E3887F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219596"/>
            <a:ext cx="1707544" cy="17075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6721A-85EA-F245-B190-5D5E64B895F6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3"/>
              </a:rPr>
              <a:t>https://aws.amazon.com/certification/certified-cloud-practitioner/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43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710DF-4449-2A43-A288-67D60336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99A8D6-D9DE-3C43-8048-7105EBB5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261" y="110597"/>
            <a:ext cx="7435478" cy="1648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戴敏育 博士 </a:t>
            </a:r>
            <a:b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</a:b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(Min-</a:t>
            </a:r>
            <a:r>
              <a:rPr lang="en-US" altLang="zh-TW" sz="50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Yuh</a:t>
            </a:r>
            <a:r>
              <a:rPr lang="en-US" altLang="zh-TW" sz="5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標楷體" pitchFamily="65" charset="-120"/>
              </a:rPr>
              <a:t> Day, Ph.D.)</a:t>
            </a:r>
            <a:endParaRPr lang="en-US" altLang="zh-TW" sz="5000" dirty="0"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20421F1-192C-B340-8E84-71811064C7F9}"/>
              </a:ext>
            </a:extLst>
          </p:cNvPr>
          <p:cNvSpPr txBox="1">
            <a:spLocks/>
          </p:cNvSpPr>
          <p:nvPr/>
        </p:nvSpPr>
        <p:spPr>
          <a:xfrm>
            <a:off x="9320626" y="6480313"/>
            <a:ext cx="2743200" cy="274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6FF71F-CF6A-4C46-8F9B-61D49EEA70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299E57-40F8-2E41-8170-6C48CF46B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4" y="1787430"/>
            <a:ext cx="1377870" cy="1671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8A76C8-6420-5948-94FE-62481915F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" y="5167671"/>
            <a:ext cx="1673132" cy="1673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D6674-4B7B-1740-A1D9-A92416E39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3" y="3476638"/>
            <a:ext cx="1673132" cy="1673132"/>
          </a:xfrm>
          <a:prstGeom prst="rect">
            <a:avLst/>
          </a:prstGeom>
        </p:spPr>
      </p:pic>
      <p:pic>
        <p:nvPicPr>
          <p:cNvPr id="10" name="Picture 5" descr="C:\Users\myday\Downloads\TKU-logo-12cm.jpg">
            <a:extLst>
              <a:ext uri="{FF2B5EF4-FFF2-40B4-BE49-F238E27FC236}">
                <a16:creationId xmlns:a16="http://schemas.microsoft.com/office/drawing/2014/main" id="{60F57489-DED2-1745-B335-87E35C30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478" y="119993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4">
            <a:extLst>
              <a:ext uri="{FF2B5EF4-FFF2-40B4-BE49-F238E27FC236}">
                <a16:creationId xmlns:a16="http://schemas.microsoft.com/office/drawing/2014/main" id="{7F896E80-4A77-0948-A11D-320F3613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66" y="90917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" name="Picture 6" descr="C:\Users\myday\Downloads\TKU-title15cm.jpg">
            <a:extLst>
              <a:ext uri="{FF2B5EF4-FFF2-40B4-BE49-F238E27FC236}">
                <a16:creationId xmlns:a16="http://schemas.microsoft.com/office/drawing/2014/main" id="{581FA740-9DCB-2847-83F6-656EEF66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4" y="750633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9">
            <a:extLst>
              <a:ext uri="{FF2B5EF4-FFF2-40B4-BE49-F238E27FC236}">
                <a16:creationId xmlns:a16="http://schemas.microsoft.com/office/drawing/2014/main" id="{BA2D6CE0-9896-0148-A39B-E0A1165967F4}"/>
              </a:ext>
            </a:extLst>
          </p:cNvPr>
          <p:cNvSpPr txBox="1">
            <a:spLocks/>
          </p:cNvSpPr>
          <p:nvPr/>
        </p:nvSpPr>
        <p:spPr>
          <a:xfrm>
            <a:off x="152400" y="26272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bg1">
                    <a:lumMod val="75000"/>
                  </a:schemeClr>
                </a:solidFill>
                <a:latin typeface="Helvetica Neue LT Std 65 Medium" charset="0"/>
                <a:ea typeface="Helvetica Neue LT Std 65 Medium" charset="0"/>
                <a:cs typeface="Helvetica Neue LT Std 65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227B4D-AA4F-424D-BB44-46DE39F5B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072" y="150547"/>
            <a:ext cx="962066" cy="620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B13E11-B38B-CF4A-B725-12FAFF5B94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64" y="824224"/>
            <a:ext cx="964282" cy="235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34F4F2-1A50-2D47-BB53-786C42E740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87681" y="5938749"/>
            <a:ext cx="791692" cy="791692"/>
          </a:xfrm>
          <a:prstGeom prst="rect">
            <a:avLst/>
          </a:prstGeom>
        </p:spPr>
      </p:pic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02A5ED59-DE48-CE4C-AAF9-1151F6B7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482" y="1784134"/>
            <a:ext cx="8301037" cy="3519289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rgbClr val="C00000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國立台北大學</a:t>
            </a:r>
            <a:r>
              <a:rPr lang="en-US" altLang="zh-TW" sz="3200" dirty="0">
                <a:solidFill>
                  <a:srgbClr val="C00000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資訊管理研究所</a:t>
            </a:r>
            <a:r>
              <a:rPr lang="en-US" altLang="zh-TW" sz="3200" dirty="0">
                <a:solidFill>
                  <a:srgbClr val="C00000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C00000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副教授</a:t>
            </a:r>
            <a:endParaRPr lang="en-US" altLang="zh-TW" sz="3200" dirty="0">
              <a:solidFill>
                <a:srgbClr val="C00000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chemeClr val="tx2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中央研究院</a:t>
            </a:r>
            <a:r>
              <a:rPr lang="en-US" altLang="zh-TW" sz="3200" dirty="0">
                <a:solidFill>
                  <a:schemeClr val="tx2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資訊科學研究所</a:t>
            </a:r>
            <a:r>
              <a:rPr lang="en-US" altLang="zh-TW" sz="3200" dirty="0">
                <a:solidFill>
                  <a:schemeClr val="tx2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chemeClr val="tx2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訪問學人</a:t>
            </a:r>
            <a:endParaRPr lang="en-US" altLang="zh-TW" sz="3200" dirty="0">
              <a:solidFill>
                <a:schemeClr val="tx2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200" dirty="0">
                <a:solidFill>
                  <a:srgbClr val="984807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國立台灣大學</a:t>
            </a:r>
            <a:r>
              <a:rPr lang="en-US" altLang="zh-TW" sz="3200" dirty="0">
                <a:solidFill>
                  <a:srgbClr val="984807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資訊管理</a:t>
            </a:r>
            <a:r>
              <a:rPr lang="en-US" altLang="zh-TW" sz="3200" dirty="0">
                <a:solidFill>
                  <a:srgbClr val="984807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 </a:t>
            </a:r>
            <a:r>
              <a:rPr lang="zh-TW" altLang="en-US" sz="3200" dirty="0">
                <a:solidFill>
                  <a:srgbClr val="984807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博士</a:t>
            </a:r>
            <a:endParaRPr lang="en-US" altLang="zh-TW" sz="3200" dirty="0">
              <a:solidFill>
                <a:srgbClr val="984807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Co-Chairs, IEEE/ACM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Advances in Social Networks Analysis and Mining (ASONAM 2013-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IEEE International Workshop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Empirical 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EM-RITE 2012-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Publications Chair, The IEEE International Conference on </a:t>
            </a:r>
            <a:br>
              <a:rPr lang="en-US" altLang="zh-TW" sz="2000" dirty="0">
                <a:solidFill>
                  <a:srgbClr val="17375E"/>
                </a:solidFill>
              </a:rPr>
            </a:br>
            <a:r>
              <a:rPr lang="en-US" altLang="zh-TW" sz="2000" dirty="0">
                <a:solidFill>
                  <a:srgbClr val="17375E"/>
                </a:solidFill>
              </a:rPr>
              <a:t>Information Reuse and Integration (IEEE IRI)</a:t>
            </a:r>
            <a:endParaRPr lang="zh-TW" altLang="en-US" sz="2000" dirty="0">
              <a:solidFill>
                <a:srgbClr val="17375E"/>
              </a:solidFill>
            </a:endParaRPr>
          </a:p>
        </p:txBody>
      </p:sp>
      <p:pic>
        <p:nvPicPr>
          <p:cNvPr id="18" name="Picture 2" descr="http://mail.tku.edu.tw/myday/images/AS_Logo1.gif">
            <a:extLst>
              <a:ext uri="{FF2B5EF4-FFF2-40B4-BE49-F238E27FC236}">
                <a16:creationId xmlns:a16="http://schemas.microsoft.com/office/drawing/2014/main" id="{15FD0A5D-AA57-0048-9E48-CBC4308A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473" y="5119337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http://mail.tku.edu.tw/myday/images/NTU_logo.jpg">
            <a:extLst>
              <a:ext uri="{FF2B5EF4-FFF2-40B4-BE49-F238E27FC236}">
                <a16:creationId xmlns:a16="http://schemas.microsoft.com/office/drawing/2014/main" id="{618EA3B2-99B9-0342-AF4E-A9D21D15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689" y="5157192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21DE553-A3BD-E94E-8847-3FAAC33F83FA}"/>
              </a:ext>
            </a:extLst>
          </p:cNvPr>
          <p:cNvGrpSpPr/>
          <p:nvPr/>
        </p:nvGrpSpPr>
        <p:grpSpPr>
          <a:xfrm>
            <a:off x="3220823" y="5178296"/>
            <a:ext cx="1563618" cy="1491064"/>
            <a:chOff x="1940523" y="5229200"/>
            <a:chExt cx="1563618" cy="149106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AC7122-A622-2344-B6E3-7407C93C4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5229200"/>
              <a:ext cx="1563618" cy="100878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80F19F-F3FC-3A41-B604-FCBD8486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23" y="6339133"/>
              <a:ext cx="1563618" cy="381131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6318C7F-B56B-F643-B4A6-B18EB4E7C6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083" y="1224014"/>
            <a:ext cx="1331051" cy="60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1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6AEDE-9936-9A49-AA7C-FC682FCC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D495D-9F43-D94C-9BFC-4399B371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43BFD-8FF7-A343-A8A6-E2338FCE804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51329B-9CE3-E346-BB1D-2A6E54C51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93135"/>
              </p:ext>
            </p:extLst>
          </p:nvPr>
        </p:nvGraphicFramePr>
        <p:xfrm>
          <a:off x="258417" y="1800108"/>
          <a:ext cx="11628341" cy="4464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62052">
                  <a:extLst>
                    <a:ext uri="{9D8B030D-6E8A-4147-A177-3AD203B41FA5}">
                      <a16:colId xmlns:a16="http://schemas.microsoft.com/office/drawing/2014/main" val="389078140"/>
                    </a:ext>
                  </a:extLst>
                </a:gridCol>
                <a:gridCol w="2166289">
                  <a:extLst>
                    <a:ext uri="{9D8B030D-6E8A-4147-A177-3AD203B41FA5}">
                      <a16:colId xmlns:a16="http://schemas.microsoft.com/office/drawing/2014/main" val="3199223176"/>
                    </a:ext>
                  </a:extLst>
                </a:gridCol>
              </a:tblGrid>
              <a:tr h="9844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Domain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% of Examination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3670947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1: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Resilient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30%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6823081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2: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High-Performing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866874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3: Specify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Secure</a:t>
                      </a:r>
                      <a:r>
                        <a:rPr lang="en-US" sz="3200" u="none" strike="noStrike" dirty="0">
                          <a:effectLst/>
                        </a:rPr>
                        <a:t> Applications and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559453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Domain 4: Design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Cost-Optimized</a:t>
                      </a:r>
                      <a:r>
                        <a:rPr lang="en-US" sz="3200" u="none" strike="noStrike" dirty="0">
                          <a:effectLst/>
                        </a:rPr>
                        <a:t> Architectures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203985"/>
                  </a:ext>
                </a:extLst>
              </a:tr>
              <a:tr h="696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70023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173F2A1-6138-5446-893A-4CF0E89C5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305FB-62E3-1B42-AE80-50DD0091ABEA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96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98" y="2038264"/>
            <a:ext cx="4243267" cy="42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7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1: </a:t>
            </a:r>
            <a:r>
              <a:rPr lang="en-US" b="1" dirty="0">
                <a:solidFill>
                  <a:srgbClr val="C00000"/>
                </a:solidFill>
              </a:rPr>
              <a:t>Cloud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1.1 Define the AWS Cloud and its value proposition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1.2 Identify aspects of AWS Cloud economics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1.3 List the different cloud architecture design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05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2: </a:t>
            </a:r>
            <a:r>
              <a:rPr lang="en-US" b="1" dirty="0">
                <a:solidFill>
                  <a:srgbClr val="C00000"/>
                </a:solidFill>
              </a:rPr>
              <a:t>Security and Compliance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2.1 Define the AWS shared responsibility model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2.2 Define AWS Cloud security and compliance concepts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2.3 Identify AWS access management capabilities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2.4 Identify resources for security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3: </a:t>
            </a:r>
            <a:r>
              <a:rPr lang="en-US" b="1" dirty="0">
                <a:solidFill>
                  <a:srgbClr val="C00000"/>
                </a:solidFill>
              </a:rPr>
              <a:t>Technology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3.1 Define methods of deploying and operating in the </a:t>
            </a:r>
            <a:br>
              <a:rPr lang="en-US" sz="3200" dirty="0"/>
            </a:br>
            <a:r>
              <a:rPr lang="en-US" sz="3200" dirty="0"/>
              <a:t>       AWS Cloud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3.2 Define the AWS global infrastructure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3.3 Identify the core AWS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3.4 Identify resources for technology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Domain 4: </a:t>
            </a:r>
            <a:r>
              <a:rPr lang="en-US" b="1" dirty="0">
                <a:solidFill>
                  <a:srgbClr val="C00000"/>
                </a:solidFill>
              </a:rPr>
              <a:t>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4.1 Compare and contrast the various pricing models for AWS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4.2 Recognize the various account structures in relation to</a:t>
            </a:r>
            <a:br>
              <a:rPr lang="en-US" sz="3200" dirty="0"/>
            </a:br>
            <a:r>
              <a:rPr lang="en-US" sz="3200" dirty="0"/>
              <a:t>       AWS billing and pricing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4.3 Identify resources available for billing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https://aws.amazon.com/certification/certified-cloud-practitioner/</a:t>
            </a:r>
            <a:endParaRPr lang="en-US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32FA12-A251-3840-8D0B-DE4423B2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19" y="380957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Cloud Practitioner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(CLF-C01)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4ADFF-361A-314F-8C4A-6256A1078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6" y="129951"/>
            <a:ext cx="1559859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329400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31" y="1804597"/>
            <a:ext cx="4110138" cy="41101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4752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1: Design </a:t>
            </a:r>
            <a:r>
              <a:rPr lang="en-US" sz="3600" b="1" dirty="0">
                <a:solidFill>
                  <a:srgbClr val="C00000"/>
                </a:solidFill>
              </a:rPr>
              <a:t>Resilient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1.1 Design a multi-tier architecture solution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1.2 Design highly available and/or fault-tolerant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1.3 Design decoupling mechanisms using AWS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1.4 Choose appropriate resilient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958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2: Design </a:t>
            </a:r>
            <a:r>
              <a:rPr lang="en-US" sz="3600" b="1" dirty="0">
                <a:solidFill>
                  <a:srgbClr val="C00000"/>
                </a:solidFill>
              </a:rPr>
              <a:t>High-Performing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2.1 Identify elastic and scalable compute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2.2 Select high-performing and scalable storage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2.3 Select high-performing networking solutions for a workload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2.4 Choose high-performing database solutions for a workload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850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3: Design </a:t>
            </a:r>
            <a:r>
              <a:rPr lang="en-US" sz="3600" b="1" dirty="0">
                <a:solidFill>
                  <a:srgbClr val="C00000"/>
                </a:solidFill>
              </a:rPr>
              <a:t>Secure</a:t>
            </a:r>
            <a:r>
              <a:rPr lang="en-US" sz="3600" b="1" dirty="0"/>
              <a:t> Applications and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3.1 Design secure access to AWS resources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3.2 Design secure application tiers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3.3 Select appropriate data security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296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8281-338C-554B-BE70-D5637404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317A0-342C-0C43-986D-D3172654FDBC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https://aws.amazon.com/certification/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5CE08A-607B-5D49-8A13-844DD593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28" y="32592"/>
            <a:ext cx="11410846" cy="65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2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775012"/>
            <a:ext cx="11279352" cy="48109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Domain 4: Design </a:t>
            </a:r>
            <a:r>
              <a:rPr lang="en-US" sz="3600" b="1" dirty="0">
                <a:solidFill>
                  <a:srgbClr val="C00000"/>
                </a:solidFill>
              </a:rPr>
              <a:t>Cost-Optimized</a:t>
            </a:r>
            <a:r>
              <a:rPr lang="en-US" sz="3600" b="1" dirty="0"/>
              <a:t> Architectures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4.1 Identify cost-effective storage solutions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4.2 Identify cost-effective compute and database services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300" dirty="0"/>
              <a:t>4.3 Design cost-optimized network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6" y="232691"/>
            <a:ext cx="11115261" cy="115824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Certified Solutions Architect –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Associate (SAA-C02)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5F83-22C3-EB4F-9D22-71F317E7C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7" y="33598"/>
            <a:ext cx="1641007" cy="1641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FD986-E610-A640-9FD1-27685002B72E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https://aws.amazon.com/certification/certified-solutions-architect-associate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14607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05715-79A5-DA4D-AF0C-8615569D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3B665-482D-024B-81E7-26B661673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8" y="1041400"/>
            <a:ext cx="9943202" cy="550162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F12273-A3E8-6140-81DD-ACB5DCAF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930475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Products and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1223D-D7C6-684C-9212-1A563E7C4694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https://aws.amazon.com/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A9EC9-AD4D-7642-BDA1-FBBB6E16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7BC2F6-BBB4-5B48-BD5F-82D8655E54E3}"/>
              </a:ext>
            </a:extLst>
          </p:cNvPr>
          <p:cNvSpPr/>
          <p:nvPr/>
        </p:nvSpPr>
        <p:spPr>
          <a:xfrm>
            <a:off x="1248230" y="2861306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DAEDC22-223B-D14D-8446-84807A1C78C4}"/>
              </a:ext>
            </a:extLst>
          </p:cNvPr>
          <p:cNvSpPr/>
          <p:nvPr/>
        </p:nvSpPr>
        <p:spPr>
          <a:xfrm>
            <a:off x="7344229" y="2861306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35719E-AD3B-0143-A6F3-69FF4F79CE48}"/>
              </a:ext>
            </a:extLst>
          </p:cNvPr>
          <p:cNvSpPr/>
          <p:nvPr/>
        </p:nvSpPr>
        <p:spPr>
          <a:xfrm>
            <a:off x="9358771" y="2861306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D3F9C2-D38A-2044-AF11-F90A22B5E814}"/>
              </a:ext>
            </a:extLst>
          </p:cNvPr>
          <p:cNvSpPr/>
          <p:nvPr/>
        </p:nvSpPr>
        <p:spPr>
          <a:xfrm>
            <a:off x="5294312" y="2861306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3CDE13-BA41-6B41-9C87-C3CEFEB4A8C0}"/>
              </a:ext>
            </a:extLst>
          </p:cNvPr>
          <p:cNvSpPr/>
          <p:nvPr/>
        </p:nvSpPr>
        <p:spPr>
          <a:xfrm>
            <a:off x="3262932" y="2861306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4F83E2-39D1-E346-BAD5-2C48C0074293}"/>
              </a:ext>
            </a:extLst>
          </p:cNvPr>
          <p:cNvSpPr/>
          <p:nvPr/>
        </p:nvSpPr>
        <p:spPr>
          <a:xfrm>
            <a:off x="3253966" y="1895743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E2B3521-2E01-7C47-829B-AB9E2F293EC7}"/>
              </a:ext>
            </a:extLst>
          </p:cNvPr>
          <p:cNvSpPr/>
          <p:nvPr/>
        </p:nvSpPr>
        <p:spPr>
          <a:xfrm>
            <a:off x="1232012" y="1888489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C4A67EF-6B8F-A748-B488-A3791D0325A2}"/>
              </a:ext>
            </a:extLst>
          </p:cNvPr>
          <p:cNvSpPr/>
          <p:nvPr/>
        </p:nvSpPr>
        <p:spPr>
          <a:xfrm>
            <a:off x="3257878" y="930475"/>
            <a:ext cx="1785257" cy="914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0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Compute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30133A-2E3D-D44A-BC7D-7D633CDA3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4" y="1204761"/>
            <a:ext cx="11914800" cy="518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87917-6745-8647-A516-ABD7D1429445}"/>
              </a:ext>
            </a:extLst>
          </p:cNvPr>
          <p:cNvSpPr/>
          <p:nvPr/>
        </p:nvSpPr>
        <p:spPr>
          <a:xfrm>
            <a:off x="233091" y="1204761"/>
            <a:ext cx="2419361" cy="106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2F01DA-1B30-5B4E-B9D2-AB8914B50C3A}"/>
              </a:ext>
            </a:extLst>
          </p:cNvPr>
          <p:cNvSpPr/>
          <p:nvPr/>
        </p:nvSpPr>
        <p:spPr>
          <a:xfrm>
            <a:off x="4679699" y="1204762"/>
            <a:ext cx="7091754" cy="1024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C18778-3F12-FC42-A960-77DB9FBE3E97}"/>
              </a:ext>
            </a:extLst>
          </p:cNvPr>
          <p:cNvSpPr/>
          <p:nvPr/>
        </p:nvSpPr>
        <p:spPr>
          <a:xfrm>
            <a:off x="2986268" y="1204761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CF2D98C-C826-7D45-B505-38C60196EA06}"/>
              </a:ext>
            </a:extLst>
          </p:cNvPr>
          <p:cNvSpPr/>
          <p:nvPr/>
        </p:nvSpPr>
        <p:spPr>
          <a:xfrm>
            <a:off x="601883" y="2424295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319CE8-0329-2B41-8B57-435740CD21FC}"/>
              </a:ext>
            </a:extLst>
          </p:cNvPr>
          <p:cNvSpPr/>
          <p:nvPr/>
        </p:nvSpPr>
        <p:spPr>
          <a:xfrm>
            <a:off x="601883" y="3216508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CDD0B3-06F7-E944-9BF4-B7F228707479}"/>
              </a:ext>
            </a:extLst>
          </p:cNvPr>
          <p:cNvSpPr/>
          <p:nvPr/>
        </p:nvSpPr>
        <p:spPr>
          <a:xfrm>
            <a:off x="601883" y="4931470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97143E-D797-A54E-A9A5-05BD185E716B}"/>
              </a:ext>
            </a:extLst>
          </p:cNvPr>
          <p:cNvSpPr/>
          <p:nvPr/>
        </p:nvSpPr>
        <p:spPr>
          <a:xfrm>
            <a:off x="4714424" y="2375371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14A8AC-3BA5-2049-885D-D7FD7F96B185}"/>
              </a:ext>
            </a:extLst>
          </p:cNvPr>
          <p:cNvSpPr/>
          <p:nvPr/>
        </p:nvSpPr>
        <p:spPr>
          <a:xfrm>
            <a:off x="4727929" y="4101926"/>
            <a:ext cx="274320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4A5141C-AC18-2E43-A114-217CFAA1324F}"/>
              </a:ext>
            </a:extLst>
          </p:cNvPr>
          <p:cNvSpPr/>
          <p:nvPr/>
        </p:nvSpPr>
        <p:spPr>
          <a:xfrm>
            <a:off x="8715737" y="3251191"/>
            <a:ext cx="2937893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Database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CD9FC-DEBD-EE4F-BC25-49AC702A3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8577"/>
            <a:ext cx="12192000" cy="51127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3C665E-2CB9-3041-8D34-AC655EBDA9C0}"/>
              </a:ext>
            </a:extLst>
          </p:cNvPr>
          <p:cNvSpPr/>
          <p:nvPr/>
        </p:nvSpPr>
        <p:spPr>
          <a:xfrm>
            <a:off x="10515598" y="1264395"/>
            <a:ext cx="1451113" cy="1170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5D147B-0C9C-BC4E-93A2-7419FF124DE0}"/>
              </a:ext>
            </a:extLst>
          </p:cNvPr>
          <p:cNvSpPr/>
          <p:nvPr/>
        </p:nvSpPr>
        <p:spPr>
          <a:xfrm>
            <a:off x="8094981" y="1371230"/>
            <a:ext cx="1261641" cy="10240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20A59B-FEAC-1B42-82C0-67FF1F7D19FF}"/>
              </a:ext>
            </a:extLst>
          </p:cNvPr>
          <p:cNvSpPr/>
          <p:nvPr/>
        </p:nvSpPr>
        <p:spPr>
          <a:xfrm>
            <a:off x="85240" y="2587239"/>
            <a:ext cx="3566550" cy="713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8F7D2-9B4F-2341-8122-014C23817D0D}"/>
              </a:ext>
            </a:extLst>
          </p:cNvPr>
          <p:cNvSpPr/>
          <p:nvPr/>
        </p:nvSpPr>
        <p:spPr>
          <a:xfrm>
            <a:off x="99139" y="1325051"/>
            <a:ext cx="73584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486CCCE-2C3A-F041-96E2-F707FC0648F7}"/>
              </a:ext>
            </a:extLst>
          </p:cNvPr>
          <p:cNvSpPr/>
          <p:nvPr/>
        </p:nvSpPr>
        <p:spPr>
          <a:xfrm>
            <a:off x="85240" y="3779398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4AC4EB6-A9DB-CE42-8427-40D2BAC66B0F}"/>
              </a:ext>
            </a:extLst>
          </p:cNvPr>
          <p:cNvSpPr/>
          <p:nvPr/>
        </p:nvSpPr>
        <p:spPr>
          <a:xfrm>
            <a:off x="99139" y="5806533"/>
            <a:ext cx="3566550" cy="59669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35EAD34-6BD7-9244-8463-71FCD966E946}"/>
              </a:ext>
            </a:extLst>
          </p:cNvPr>
          <p:cNvSpPr/>
          <p:nvPr/>
        </p:nvSpPr>
        <p:spPr>
          <a:xfrm>
            <a:off x="4312724" y="474911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55D97D-5BC5-534F-A1C3-12F752DA5D3B}"/>
              </a:ext>
            </a:extLst>
          </p:cNvPr>
          <p:cNvSpPr/>
          <p:nvPr/>
        </p:nvSpPr>
        <p:spPr>
          <a:xfrm>
            <a:off x="4312724" y="262008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8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C1243C-8FAE-C144-853B-73FCA38C9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6" y="1328576"/>
            <a:ext cx="12103514" cy="4968693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5CF4E7-8CD5-BF47-933C-B7172F4BEE8D}"/>
              </a:ext>
            </a:extLst>
          </p:cNvPr>
          <p:cNvSpPr/>
          <p:nvPr/>
        </p:nvSpPr>
        <p:spPr>
          <a:xfrm>
            <a:off x="8247585" y="1356712"/>
            <a:ext cx="1445055" cy="1079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884ED-4A48-014D-8E3F-D30EFADD3961}"/>
              </a:ext>
            </a:extLst>
          </p:cNvPr>
          <p:cNvSpPr/>
          <p:nvPr/>
        </p:nvSpPr>
        <p:spPr>
          <a:xfrm>
            <a:off x="99139" y="1325051"/>
            <a:ext cx="7358485" cy="129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6DD427F-2A1D-7043-9954-45B35FB94669}"/>
              </a:ext>
            </a:extLst>
          </p:cNvPr>
          <p:cNvSpPr/>
          <p:nvPr/>
        </p:nvSpPr>
        <p:spPr>
          <a:xfrm>
            <a:off x="4399172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8B32ECD-5044-F84C-B977-21A4FA6F9770}"/>
              </a:ext>
            </a:extLst>
          </p:cNvPr>
          <p:cNvSpPr/>
          <p:nvPr/>
        </p:nvSpPr>
        <p:spPr>
          <a:xfrm>
            <a:off x="88486" y="2812076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7FC7C1-CC65-664B-8216-57A54F265C10}"/>
              </a:ext>
            </a:extLst>
          </p:cNvPr>
          <p:cNvSpPr/>
          <p:nvPr/>
        </p:nvSpPr>
        <p:spPr>
          <a:xfrm>
            <a:off x="9242473" y="2823796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17916C8-1953-CB44-B3B5-D4305E3B61D8}"/>
              </a:ext>
            </a:extLst>
          </p:cNvPr>
          <p:cNvSpPr/>
          <p:nvPr/>
        </p:nvSpPr>
        <p:spPr>
          <a:xfrm>
            <a:off x="9268261" y="3721785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DDD58A-6B2D-194D-98B0-A774A56EEAB7}"/>
              </a:ext>
            </a:extLst>
          </p:cNvPr>
          <p:cNvSpPr/>
          <p:nvPr/>
        </p:nvSpPr>
        <p:spPr>
          <a:xfrm>
            <a:off x="9251845" y="4661974"/>
            <a:ext cx="2884941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8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Networking </a:t>
            </a:r>
            <a:r>
              <a:rPr lang="en-US" sz="4400" b="1" dirty="0">
                <a:latin typeface="+mn-lt"/>
              </a:rPr>
              <a:t>&amp; Content </a:t>
            </a:r>
            <a:r>
              <a:rPr lang="en-US" sz="4400" b="1" dirty="0" err="1">
                <a:latin typeface="+mn-lt"/>
              </a:rPr>
              <a:t>Dilivery</a:t>
            </a:r>
            <a:endParaRPr lang="en-US" sz="4400" b="1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CF8AA2-4414-4D42-BB35-DC4CEA87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62" y="1080678"/>
            <a:ext cx="12033066" cy="475950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F7870E-1811-7647-9191-E567C4372D8D}"/>
              </a:ext>
            </a:extLst>
          </p:cNvPr>
          <p:cNvSpPr/>
          <p:nvPr/>
        </p:nvSpPr>
        <p:spPr>
          <a:xfrm>
            <a:off x="7532534" y="1087161"/>
            <a:ext cx="2019429" cy="11042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27F91-B8FF-D745-8105-D5A95AA85B84}"/>
              </a:ext>
            </a:extLst>
          </p:cNvPr>
          <p:cNvSpPr/>
          <p:nvPr/>
        </p:nvSpPr>
        <p:spPr>
          <a:xfrm>
            <a:off x="198127" y="1040982"/>
            <a:ext cx="6680976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57CDC5-DAFA-024B-B462-54FE0138C33F}"/>
              </a:ext>
            </a:extLst>
          </p:cNvPr>
          <p:cNvSpPr/>
          <p:nvPr/>
        </p:nvSpPr>
        <p:spPr>
          <a:xfrm>
            <a:off x="198126" y="2479135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42B9B2-AE37-EC49-AECE-7787B6EA59A2}"/>
              </a:ext>
            </a:extLst>
          </p:cNvPr>
          <p:cNvSpPr/>
          <p:nvPr/>
        </p:nvSpPr>
        <p:spPr>
          <a:xfrm>
            <a:off x="9814643" y="1080678"/>
            <a:ext cx="2321085" cy="1070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801703-7FC8-F344-B3F7-A8311713E859}"/>
              </a:ext>
            </a:extLst>
          </p:cNvPr>
          <p:cNvSpPr/>
          <p:nvPr/>
        </p:nvSpPr>
        <p:spPr>
          <a:xfrm>
            <a:off x="209847" y="3334920"/>
            <a:ext cx="3368423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B1A95D2-ABE3-D74D-A5F4-171E6CAAD4AE}"/>
              </a:ext>
            </a:extLst>
          </p:cNvPr>
          <p:cNvSpPr/>
          <p:nvPr/>
        </p:nvSpPr>
        <p:spPr>
          <a:xfrm>
            <a:off x="4164111" y="2479135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0303814-9D2E-474F-A18D-28D8FBF0BE29}"/>
              </a:ext>
            </a:extLst>
          </p:cNvPr>
          <p:cNvSpPr/>
          <p:nvPr/>
        </p:nvSpPr>
        <p:spPr>
          <a:xfrm>
            <a:off x="4164112" y="425577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4E3C84E-FF83-7740-9209-8B55AA6849AE}"/>
              </a:ext>
            </a:extLst>
          </p:cNvPr>
          <p:cNvSpPr/>
          <p:nvPr/>
        </p:nvSpPr>
        <p:spPr>
          <a:xfrm>
            <a:off x="4164111" y="5045658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C0F8D05-88DC-C24A-9548-A8A9DB66C6BE}"/>
              </a:ext>
            </a:extLst>
          </p:cNvPr>
          <p:cNvSpPr/>
          <p:nvPr/>
        </p:nvSpPr>
        <p:spPr>
          <a:xfrm>
            <a:off x="8335450" y="2465096"/>
            <a:ext cx="375600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2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1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Security, </a:t>
            </a:r>
            <a:r>
              <a:rPr lang="en-US" sz="4600" b="1" dirty="0">
                <a:latin typeface="+mn-lt"/>
              </a:rPr>
              <a:t>Identity &amp; Compliance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E41EF-99BA-D848-AF0D-08A736EE0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24" y="1106705"/>
            <a:ext cx="10122149" cy="5430957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CD2693-0A8A-054F-9265-D56760B22E53}"/>
              </a:ext>
            </a:extLst>
          </p:cNvPr>
          <p:cNvSpPr/>
          <p:nvPr/>
        </p:nvSpPr>
        <p:spPr>
          <a:xfrm>
            <a:off x="5131147" y="1062862"/>
            <a:ext cx="1565074" cy="10530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36C56E-A001-8F41-8B9A-F45B7F96CAE8}"/>
              </a:ext>
            </a:extLst>
          </p:cNvPr>
          <p:cNvSpPr/>
          <p:nvPr/>
        </p:nvSpPr>
        <p:spPr>
          <a:xfrm>
            <a:off x="1153550" y="1133060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406F2A-3E00-6A4F-88FF-649584B36A16}"/>
              </a:ext>
            </a:extLst>
          </p:cNvPr>
          <p:cNvSpPr/>
          <p:nvPr/>
        </p:nvSpPr>
        <p:spPr>
          <a:xfrm>
            <a:off x="1034924" y="2239766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CF994-F05D-A04C-9D89-55DA1A1607A0}"/>
              </a:ext>
            </a:extLst>
          </p:cNvPr>
          <p:cNvSpPr/>
          <p:nvPr/>
        </p:nvSpPr>
        <p:spPr>
          <a:xfrm>
            <a:off x="6917481" y="1204677"/>
            <a:ext cx="3348109" cy="911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5539B-10E8-FF4D-97A7-92B1F79D4B6F}"/>
              </a:ext>
            </a:extLst>
          </p:cNvPr>
          <p:cNvSpPr/>
          <p:nvPr/>
        </p:nvSpPr>
        <p:spPr>
          <a:xfrm>
            <a:off x="1034924" y="4403130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1203431-E25A-514D-A930-73E567F98301}"/>
              </a:ext>
            </a:extLst>
          </p:cNvPr>
          <p:cNvSpPr/>
          <p:nvPr/>
        </p:nvSpPr>
        <p:spPr>
          <a:xfrm>
            <a:off x="1034924" y="5907619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4D555FB-1F30-844C-ADE7-1A9B908FCE0C}"/>
              </a:ext>
            </a:extLst>
          </p:cNvPr>
          <p:cNvSpPr/>
          <p:nvPr/>
        </p:nvSpPr>
        <p:spPr>
          <a:xfrm>
            <a:off x="4581244" y="3028937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04BEA2B-C351-9A4E-BFDD-984AF88D2199}"/>
              </a:ext>
            </a:extLst>
          </p:cNvPr>
          <p:cNvSpPr/>
          <p:nvPr/>
        </p:nvSpPr>
        <p:spPr>
          <a:xfrm>
            <a:off x="4563353" y="2284945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D5170F6-7AEE-2442-A3E0-2DAF5ED3D7AA}"/>
              </a:ext>
            </a:extLst>
          </p:cNvPr>
          <p:cNvSpPr/>
          <p:nvPr/>
        </p:nvSpPr>
        <p:spPr>
          <a:xfrm>
            <a:off x="7800652" y="3712660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FE15A6C-F386-9345-B2CF-071D9D8B743E}"/>
              </a:ext>
            </a:extLst>
          </p:cNvPr>
          <p:cNvSpPr/>
          <p:nvPr/>
        </p:nvSpPr>
        <p:spPr>
          <a:xfrm>
            <a:off x="7800652" y="4441437"/>
            <a:ext cx="3287895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02DFC07-083B-E84F-8DC6-50EFAA90E782}"/>
              </a:ext>
            </a:extLst>
          </p:cNvPr>
          <p:cNvSpPr/>
          <p:nvPr/>
        </p:nvSpPr>
        <p:spPr>
          <a:xfrm>
            <a:off x="4563352" y="5214348"/>
            <a:ext cx="2664879" cy="6300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0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Cost Management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9CA842-BE95-8F49-8194-FA0E6164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2" y="2035687"/>
            <a:ext cx="12049246" cy="282003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BBA0D6-42E0-2041-8880-7B793BD35D60}"/>
              </a:ext>
            </a:extLst>
          </p:cNvPr>
          <p:cNvSpPr/>
          <p:nvPr/>
        </p:nvSpPr>
        <p:spPr>
          <a:xfrm>
            <a:off x="7500491" y="2020402"/>
            <a:ext cx="2065540" cy="11088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13A15-4224-174C-9FF1-45BC2CEACA64}"/>
              </a:ext>
            </a:extLst>
          </p:cNvPr>
          <p:cNvSpPr/>
          <p:nvPr/>
        </p:nvSpPr>
        <p:spPr>
          <a:xfrm>
            <a:off x="56272" y="2076674"/>
            <a:ext cx="7358485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9F8A611-9E3B-C142-9153-B5275E5A1A91}"/>
              </a:ext>
            </a:extLst>
          </p:cNvPr>
          <p:cNvSpPr/>
          <p:nvPr/>
        </p:nvSpPr>
        <p:spPr>
          <a:xfrm>
            <a:off x="4312724" y="3282589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40D494-139D-7846-A43F-87AD6C4F19FB}"/>
              </a:ext>
            </a:extLst>
          </p:cNvPr>
          <p:cNvSpPr/>
          <p:nvPr/>
        </p:nvSpPr>
        <p:spPr>
          <a:xfrm>
            <a:off x="202608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B1A5F0-8176-AD4B-B602-AED8C88322E3}"/>
              </a:ext>
            </a:extLst>
          </p:cNvPr>
          <p:cNvSpPr/>
          <p:nvPr/>
        </p:nvSpPr>
        <p:spPr>
          <a:xfrm>
            <a:off x="8422840" y="3280241"/>
            <a:ext cx="3566550" cy="6810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464AF-F27A-154C-B344-86091D3CE214}"/>
              </a:ext>
            </a:extLst>
          </p:cNvPr>
          <p:cNvSpPr/>
          <p:nvPr/>
        </p:nvSpPr>
        <p:spPr>
          <a:xfrm>
            <a:off x="10466363" y="2076674"/>
            <a:ext cx="1523027" cy="9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7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EC2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Virtual servers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Simple Storage Service (S3)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Scalable storage in the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Aurora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High performance managed relational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DynamoDB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NoSQL database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Managed relational database service for MySQL, PostgreSQL, Oracle, SQL Server, and MariaDB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ED5D-57E6-2442-A4A5-0B731F06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84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AD3-0E11-244A-B0DC-4A03709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133061"/>
            <a:ext cx="11279352" cy="54529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Lambda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code without thinking about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AWS </a:t>
            </a:r>
            <a:r>
              <a:rPr lang="en-US" b="1" dirty="0"/>
              <a:t>Elastic Beanstalk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Run and manage web apps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/>
              <a:t>VPC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Isolated cloud resources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Lightsail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Launch and manage virtual private servers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Amazon </a:t>
            </a:r>
            <a:r>
              <a:rPr lang="en-US" b="1" dirty="0" err="1"/>
              <a:t>SageMaker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Build, train, and deploy machine learning models at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5FB17-87B0-FB4D-835F-4BC3DDA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1B89D-B738-8F47-8E91-B4825E50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69" y="0"/>
            <a:ext cx="11115261" cy="113306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AWS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0BF04-1DD6-2547-8FEF-02DB2D943787}"/>
              </a:ext>
            </a:extLst>
          </p:cNvPr>
          <p:cNvSpPr txBox="1"/>
          <p:nvPr/>
        </p:nvSpPr>
        <p:spPr>
          <a:xfrm>
            <a:off x="1442772" y="6548650"/>
            <a:ext cx="930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</a:t>
            </a:r>
            <a:r>
              <a:rPr lang="en-US" sz="1200" dirty="0"/>
              <a:t> </a:t>
            </a:r>
            <a:r>
              <a:rPr lang="en-US" sz="1200" dirty="0">
                <a:hlinkClick r:id="rId2"/>
              </a:rPr>
              <a:t>https://aws.amazon.com/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2196A8-A2A5-2048-814E-AB9299C9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98281-338C-554B-BE70-D5637404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AC833-95C6-3442-B60A-8C2C4D16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05" y="81640"/>
            <a:ext cx="11107989" cy="64661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7317A0-342C-0C43-986D-D3172654FDBC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50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CD9D-B851-D443-9A34-15E5DDBC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23" y="1062318"/>
            <a:ext cx="10878671" cy="579568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https://aws.amazon.com/certification/</a:t>
            </a:r>
          </a:p>
          <a:p>
            <a:r>
              <a:rPr lang="en-US" dirty="0">
                <a:hlinkClick r:id="rId3"/>
              </a:rPr>
              <a:t>https://www.aws.training/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https://aws.amazon.com/training/awsacademy/</a:t>
            </a:r>
            <a:endParaRPr lang="en-US" dirty="0"/>
          </a:p>
          <a:p>
            <a:r>
              <a:rPr lang="en-US" dirty="0">
                <a:hlinkClick r:id="rId4"/>
              </a:rPr>
              <a:t>https://aws.amazon.com/education/awseducate/</a:t>
            </a: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AWS Certified Cloud Practitioner</a:t>
            </a:r>
          </a:p>
          <a:p>
            <a:pPr lvl="1"/>
            <a:r>
              <a:rPr lang="en-US" sz="2300" dirty="0">
                <a:hlinkClick r:id="rId5"/>
              </a:rPr>
              <a:t>https://aws.amazon.com/certification/certified-cloud-practitioner/</a:t>
            </a:r>
            <a:endParaRPr lang="en-US" sz="2300" dirty="0"/>
          </a:p>
          <a:p>
            <a:r>
              <a:rPr lang="en-US" b="1" dirty="0">
                <a:solidFill>
                  <a:srgbClr val="C00000"/>
                </a:solidFill>
              </a:rPr>
              <a:t>AWS Certified Solutions Architect – Associate</a:t>
            </a:r>
            <a:r>
              <a:rPr lang="en-US" dirty="0"/>
              <a:t>	</a:t>
            </a:r>
          </a:p>
          <a:p>
            <a:pPr lvl="1"/>
            <a:r>
              <a:rPr lang="en-US" sz="2300" dirty="0">
                <a:hlinkClick r:id="rId6"/>
              </a:rPr>
              <a:t>https://aws.amazon.com/certification/certified-solutions-architect-associate/</a:t>
            </a:r>
            <a:endParaRPr lang="en-US" sz="2300" dirty="0"/>
          </a:p>
          <a:p>
            <a:r>
              <a:rPr lang="en-US" b="1" dirty="0"/>
              <a:t>AWS Cloud Practitioner Essentials (Second Edition)</a:t>
            </a:r>
            <a:endParaRPr lang="en-US" dirty="0"/>
          </a:p>
          <a:p>
            <a:pPr lvl="1"/>
            <a:r>
              <a:rPr lang="en-US" sz="2300" dirty="0">
                <a:hlinkClick r:id="rId7"/>
              </a:rPr>
              <a:t>https://aws.amazon.com/training/course-descriptions/cloud-practitioner-essentials/</a:t>
            </a:r>
            <a:endParaRPr lang="en-US" sz="2300" dirty="0"/>
          </a:p>
          <a:p>
            <a:r>
              <a:rPr lang="en-US" b="1" dirty="0"/>
              <a:t>Architecting on AWS</a:t>
            </a:r>
            <a:endParaRPr lang="en-US" dirty="0"/>
          </a:p>
          <a:p>
            <a:pPr lvl="1"/>
            <a:r>
              <a:rPr lang="en-US" sz="2300" dirty="0">
                <a:hlinkClick r:id="rId8"/>
              </a:rPr>
              <a:t>https://aws.amazon.com/training/course-descriptions/architect/</a:t>
            </a:r>
            <a:endParaRPr lang="en-US" sz="2300" dirty="0"/>
          </a:p>
          <a:p>
            <a:pPr lvl="1"/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1FFF4-2396-E746-8782-B79C947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07E341-5024-9C43-B666-A5B2FE8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024"/>
            <a:ext cx="10515600" cy="7988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References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BFFD6-3B99-CF4D-9603-6253BE8317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2392" y="117339"/>
            <a:ext cx="976854" cy="247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AC1D54-53D0-9E4B-9C50-D8AAC5558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0" y="177192"/>
            <a:ext cx="819132" cy="528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23BAF2-D564-0741-99D7-B7259D23DD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2" y="793573"/>
            <a:ext cx="821019" cy="2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20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DFD7D3E-4772-D44E-823C-286FAE04A93A}"/>
              </a:ext>
            </a:extLst>
          </p:cNvPr>
          <p:cNvSpPr txBox="1">
            <a:spLocks/>
          </p:cNvSpPr>
          <p:nvPr/>
        </p:nvSpPr>
        <p:spPr>
          <a:xfrm>
            <a:off x="40600" y="1781977"/>
            <a:ext cx="12111646" cy="19392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AWS </a:t>
            </a:r>
            <a:r>
              <a:rPr lang="zh-TW" altLang="en-US" sz="7200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認證</a:t>
            </a:r>
            <a:endParaRPr lang="en-US" altLang="zh-TW" sz="7200" b="1" dirty="0">
              <a:solidFill>
                <a:srgbClr val="C00000"/>
              </a:solidFill>
              <a:latin typeface="Calibri" panose="020F0502020204030204" pitchFamily="34" charset="0"/>
              <a:ea typeface="DFKai-SB" panose="03000509000000000000" pitchFamily="49" charset="-12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C00000"/>
                </a:solidFill>
                <a:latin typeface="Calibri" panose="020F0502020204030204" pitchFamily="34" charset="0"/>
                <a:ea typeface="DFKai-SB" panose="03000509000000000000" pitchFamily="49" charset="-120"/>
                <a:cs typeface="Calibri" panose="020F0502020204030204" pitchFamily="34" charset="0"/>
              </a:rPr>
              <a:t>AWS Certification Overview</a:t>
            </a:r>
          </a:p>
        </p:txBody>
      </p:sp>
      <p:pic>
        <p:nvPicPr>
          <p:cNvPr id="20" name="Picture 5" descr="C:\Users\myday\Downloads\TKU-logo-12cm.jpg">
            <a:extLst>
              <a:ext uri="{FF2B5EF4-FFF2-40B4-BE49-F238E27FC236}">
                <a16:creationId xmlns:a16="http://schemas.microsoft.com/office/drawing/2014/main" id="{1E3600EA-B4F9-BC41-AD80-23BE4B5B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8" y="93721"/>
            <a:ext cx="633388" cy="6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字方塊 14">
            <a:extLst>
              <a:ext uri="{FF2B5EF4-FFF2-40B4-BE49-F238E27FC236}">
                <a16:creationId xmlns:a16="http://schemas.microsoft.com/office/drawing/2014/main" id="{FCB0148F-3AEE-614D-8F89-6EC5484E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66" y="64645"/>
            <a:ext cx="115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dirty="0" err="1">
                <a:solidFill>
                  <a:srgbClr val="FF0000"/>
                </a:solidFill>
                <a:latin typeface="Calibri" pitchFamily="34" charset="0"/>
              </a:rPr>
              <a:t>Tamkang</a:t>
            </a: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kumimoji="0" lang="en-US" altLang="zh-TW" b="1" dirty="0">
                <a:solidFill>
                  <a:srgbClr val="FF0000"/>
                </a:solidFill>
                <a:latin typeface="Calibri" pitchFamily="34" charset="0"/>
              </a:rPr>
              <a:t>University</a:t>
            </a:r>
            <a:endParaRPr kumimoji="0" lang="zh-TW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4" name="Picture 6" descr="C:\Users\myday\Downloads\TKU-title15cm.jpg">
            <a:extLst>
              <a:ext uri="{FF2B5EF4-FFF2-40B4-BE49-F238E27FC236}">
                <a16:creationId xmlns:a16="http://schemas.microsoft.com/office/drawing/2014/main" id="{8AEEE1A1-E393-E346-8EBD-FB000B584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4" y="724361"/>
            <a:ext cx="1385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8EDFD8-722C-644C-A7A6-A5FEE185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401" y="145619"/>
            <a:ext cx="1905000" cy="482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C6EDF4D-4C59-844E-A781-0B638D751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8940" y="685319"/>
            <a:ext cx="978630" cy="858882"/>
          </a:xfrm>
          <a:prstGeom prst="rect">
            <a:avLst/>
          </a:prstGeom>
        </p:spPr>
      </p:pic>
      <p:sp>
        <p:nvSpPr>
          <p:cNvPr id="27" name="Slide Number Placeholder 19">
            <a:extLst>
              <a:ext uri="{FF2B5EF4-FFF2-40B4-BE49-F238E27FC236}">
                <a16:creationId xmlns:a16="http://schemas.microsoft.com/office/drawing/2014/main" id="{0D6397CF-AA6D-8440-88A4-0E541845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D74B3495-59B3-5741-928C-2422F82A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786" y="64646"/>
            <a:ext cx="8423275" cy="149801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  <a:t>雲端應用程式開發</a:t>
            </a:r>
            <a:b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  <a:t>淡江大學資訊管理學系</a:t>
            </a:r>
            <a:br>
              <a:rPr lang="en-US" altLang="zh-TW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標楷體" charset="-120"/>
              </a:rPr>
              <a:t>鄭啟斌  教授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86C38E-986C-8A40-9BBA-3B37C1C9B6B9}"/>
              </a:ext>
            </a:extLst>
          </p:cNvPr>
          <p:cNvSpPr txBox="1"/>
          <p:nvPr/>
        </p:nvSpPr>
        <p:spPr>
          <a:xfrm>
            <a:off x="3922591" y="3949750"/>
            <a:ext cx="4347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</a:rPr>
              <a:t>2021-05-27 (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Heiti TC Medium" pitchFamily="2" charset="-128"/>
                <a:ea typeface="Heiti TC Medium" pitchFamily="2" charset="-128"/>
              </a:rPr>
              <a:t>四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</a:rPr>
              <a:t>7,8  14:10-15:00 Online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BED8BAE-296C-5B40-832D-DC847F6A0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5937" y="4413677"/>
            <a:ext cx="8440972" cy="243893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128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6"/>
              </a:rPr>
              <a:t>戴敏育</a:t>
            </a:r>
            <a:r>
              <a:rPr lang="en-US" altLang="zh-TW" sz="128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副教授</a:t>
            </a:r>
            <a:endParaRPr lang="en-US" altLang="zh-TW" sz="128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altLang="zh-TW" sz="12800" b="1" dirty="0">
                <a:solidFill>
                  <a:srgbClr val="898989"/>
                </a:solidFill>
                <a:cs typeface="Calibri" panose="020F0502020204030204" pitchFamily="34" charset="0"/>
                <a:hlinkClick r:id="rId7"/>
              </a:rPr>
              <a:t>Min-Yuh Day</a:t>
            </a:r>
            <a:r>
              <a:rPr lang="en-US" altLang="zh-TW" sz="12800" b="1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  <a:endParaRPr kumimoji="0" lang="en-US" altLang="zh-TW" sz="12800" dirty="0">
              <a:solidFill>
                <a:schemeClr val="accent1"/>
              </a:solidFill>
              <a:latin typeface="Calibri" panose="020F0502020204030204" pitchFamily="34" charset="0"/>
              <a:ea typeface="標楷體" pitchFamily="65" charset="-12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128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8"/>
              </a:rPr>
              <a:t>國立臺北大學</a:t>
            </a:r>
            <a:r>
              <a:rPr lang="zh-TW" altLang="en-US" sz="128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128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9"/>
              </a:rPr>
              <a:t>資訊管理研究所</a:t>
            </a:r>
            <a:endParaRPr lang="en-US" altLang="zh-TW" sz="12800" b="1" dirty="0"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Institute of Information Management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b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National Taipei University</a:t>
            </a:r>
            <a:endParaRPr lang="en-US" altLang="zh-TW" sz="8000" b="1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11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https://web.ntpu.edu.tw/~myday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altLang="zh-TW" sz="3700" dirty="0">
                <a:solidFill>
                  <a:srgbClr val="898989"/>
                </a:solidFill>
                <a:cs typeface="Times New Roman" pitchFamily="18" charset="0"/>
              </a:rPr>
              <a:t>2021-05-27</a:t>
            </a:r>
            <a:endParaRPr lang="en-US" sz="37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4" descr="http://mail.tku.edu.tw/myday/images/Myday_Photo.jpg">
            <a:extLst>
              <a:ext uri="{FF2B5EF4-FFF2-40B4-BE49-F238E27FC236}">
                <a16:creationId xmlns:a16="http://schemas.microsoft.com/office/drawing/2014/main" id="{B0BF2DF6-0F87-EB48-86DD-31B6EC46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 l="10527" t="1544" r="10527" b="25148"/>
          <a:stretch>
            <a:fillRect/>
          </a:stretch>
        </p:blipFill>
        <p:spPr bwMode="auto">
          <a:xfrm>
            <a:off x="1276333" y="4588791"/>
            <a:ext cx="935665" cy="1158442"/>
          </a:xfrm>
          <a:prstGeom prst="rect">
            <a:avLst/>
          </a:prstGeom>
          <a:noFill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2657205-7F01-CF48-886B-9D67AB5622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3" y="5812755"/>
            <a:ext cx="962066" cy="6206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E2BE8C-4CC3-DA4E-B982-CFBA868966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5" y="6486432"/>
            <a:ext cx="964282" cy="2350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4AD640-E36D-5F4E-9C85-3154388DCB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04230" y="5928755"/>
            <a:ext cx="791692" cy="7916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A2F0230-BE97-B443-9892-4B3F3FA6739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977" y="4723671"/>
            <a:ext cx="421513" cy="5112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908A72-98AA-994F-8D39-BA15169CA4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962" y="5155987"/>
            <a:ext cx="511280" cy="5112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BF6758F-B4E8-6946-9BB7-F8B6434CA8D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2157" y="5151293"/>
            <a:ext cx="511280" cy="5112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284F9A0-4FB6-4B4F-985C-48B3F0C0DD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624" y="4201283"/>
            <a:ext cx="935665" cy="421967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BA9B11-DFA3-C34F-BB86-33B9AABEF8E6}"/>
              </a:ext>
            </a:extLst>
          </p:cNvPr>
          <p:cNvSpPr/>
          <p:nvPr/>
        </p:nvSpPr>
        <p:spPr>
          <a:xfrm>
            <a:off x="8281831" y="1766567"/>
            <a:ext cx="2650603" cy="87685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cs typeface="Arial" panose="020B06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30567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F11A3-943B-D34B-A24F-0EB4FDE16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194" y="1100708"/>
            <a:ext cx="9699964" cy="5410642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CEBEA96-E7FE-C642-82CA-3F5B212686FC}"/>
              </a:ext>
            </a:extLst>
          </p:cNvPr>
          <p:cNvSpPr/>
          <p:nvPr/>
        </p:nvSpPr>
        <p:spPr>
          <a:xfrm>
            <a:off x="1329194" y="4974742"/>
            <a:ext cx="6855461" cy="1510137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075158-6BCF-3D42-9A36-862043DC6C96}"/>
              </a:ext>
            </a:extLst>
          </p:cNvPr>
          <p:cNvSpPr/>
          <p:nvPr/>
        </p:nvSpPr>
        <p:spPr>
          <a:xfrm>
            <a:off x="1329194" y="2929345"/>
            <a:ext cx="3852923" cy="202556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784221-1BAF-1D4A-AED0-B119F23AA36F}"/>
              </a:ext>
            </a:extLst>
          </p:cNvPr>
          <p:cNvSpPr txBox="1"/>
          <p:nvPr/>
        </p:nvSpPr>
        <p:spPr>
          <a:xfrm>
            <a:off x="1387200" y="4072187"/>
            <a:ext cx="95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SAA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E0A46F-DE1D-7A45-8083-5C5CF3E803A9}"/>
              </a:ext>
            </a:extLst>
          </p:cNvPr>
          <p:cNvSpPr txBox="1"/>
          <p:nvPr/>
        </p:nvSpPr>
        <p:spPr>
          <a:xfrm>
            <a:off x="1448160" y="5860151"/>
            <a:ext cx="835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CLF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48EDAC-3951-5B4A-AD94-FBA5B6ADEBD5}"/>
              </a:ext>
            </a:extLst>
          </p:cNvPr>
          <p:cNvSpPr txBox="1"/>
          <p:nvPr/>
        </p:nvSpPr>
        <p:spPr>
          <a:xfrm>
            <a:off x="569599" y="5599334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A37C2-67B3-DB4E-A3B5-E8C34D721C43}"/>
              </a:ext>
            </a:extLst>
          </p:cNvPr>
          <p:cNvSpPr txBox="1"/>
          <p:nvPr/>
        </p:nvSpPr>
        <p:spPr>
          <a:xfrm>
            <a:off x="529843" y="3986003"/>
            <a:ext cx="695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814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566E97-85DE-D642-97D8-A0DF30BD6E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146" r="28862"/>
          <a:stretch/>
        </p:blipFill>
        <p:spPr>
          <a:xfrm>
            <a:off x="762034" y="4896092"/>
            <a:ext cx="6900407" cy="1615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DFC57-EE00-1145-B7C3-B77F50C91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599" y="946494"/>
            <a:ext cx="4150647" cy="556485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34F36E-3171-844C-9FA2-C2C41F126D14}"/>
              </a:ext>
            </a:extLst>
          </p:cNvPr>
          <p:cNvSpPr/>
          <p:nvPr/>
        </p:nvSpPr>
        <p:spPr>
          <a:xfrm>
            <a:off x="762034" y="4920191"/>
            <a:ext cx="6855461" cy="1510137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716B1-85C1-B84E-924A-5CFC7833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50" y="949119"/>
            <a:ext cx="4257051" cy="5442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64B7A-5B31-A04C-86E8-51EC0A366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1F8AF56-DD67-E64A-8F3F-57998841EC06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5AD5A8-8E56-F648-BA77-0A89CACF9FF6}"/>
              </a:ext>
            </a:extLst>
          </p:cNvPr>
          <p:cNvSpPr/>
          <p:nvPr/>
        </p:nvSpPr>
        <p:spPr>
          <a:xfrm>
            <a:off x="3135088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9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D2715-287F-8041-B66F-E8B669D23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140" y="937544"/>
            <a:ext cx="4114661" cy="5399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71793-BE18-F241-959F-84B0771D58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99" r="29337" b="67719"/>
          <a:stretch/>
        </p:blipFill>
        <p:spPr>
          <a:xfrm>
            <a:off x="762034" y="1111594"/>
            <a:ext cx="6854107" cy="17357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C2F4EC-8A1A-E446-8A82-B713989704BC}"/>
              </a:ext>
            </a:extLst>
          </p:cNvPr>
          <p:cNvSpPr/>
          <p:nvPr/>
        </p:nvSpPr>
        <p:spPr>
          <a:xfrm>
            <a:off x="760680" y="1111594"/>
            <a:ext cx="6855461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5020E3-13EA-3849-A0D1-95899BB16D0F}"/>
              </a:ext>
            </a:extLst>
          </p:cNvPr>
          <p:cNvSpPr/>
          <p:nvPr/>
        </p:nvSpPr>
        <p:spPr>
          <a:xfrm>
            <a:off x="3151778" y="1111594"/>
            <a:ext cx="1458686" cy="1735778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3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9A85-8C8E-EE43-B1FD-E40CA62AF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2"/>
            <a:ext cx="10515600" cy="1083162"/>
          </a:xfrm>
        </p:spPr>
        <p:txBody>
          <a:bodyPr/>
          <a:lstStyle/>
          <a:p>
            <a:r>
              <a:rPr lang="en-US" dirty="0">
                <a:latin typeface="+mn-lt"/>
              </a:rPr>
              <a:t>AWS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59285-C812-1842-91CB-E09C3AB9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0CEA24-093D-884A-9E05-DC2B7D69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9" y="195516"/>
            <a:ext cx="1241563" cy="7420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550EA9-9AE0-CD45-8278-81502393A03A}"/>
              </a:ext>
            </a:extLst>
          </p:cNvPr>
          <p:cNvSpPr/>
          <p:nvPr/>
        </p:nvSpPr>
        <p:spPr>
          <a:xfrm>
            <a:off x="4118599" y="6511350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https://aws.amazon.com/certification/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D4267-117B-9A47-A3EF-3A661495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780" y="1115514"/>
            <a:ext cx="4196466" cy="5256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1B0F74-0477-9B47-B640-EE9799F57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92" r="28862" b="29640"/>
          <a:stretch/>
        </p:blipFill>
        <p:spPr>
          <a:xfrm>
            <a:off x="762034" y="2939970"/>
            <a:ext cx="6900407" cy="196769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452EEB7-8579-F440-8A14-C208D2FDBE11}"/>
              </a:ext>
            </a:extLst>
          </p:cNvPr>
          <p:cNvSpPr/>
          <p:nvPr/>
        </p:nvSpPr>
        <p:spPr>
          <a:xfrm>
            <a:off x="762034" y="2915479"/>
            <a:ext cx="6855461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CCE81A-F761-1841-9BA1-5C92A5E33D6C}"/>
              </a:ext>
            </a:extLst>
          </p:cNvPr>
          <p:cNvSpPr/>
          <p:nvPr/>
        </p:nvSpPr>
        <p:spPr>
          <a:xfrm>
            <a:off x="4637314" y="2923641"/>
            <a:ext cx="1458686" cy="1967696"/>
          </a:xfrm>
          <a:prstGeom prst="roundRect">
            <a:avLst>
              <a:gd name="adj" fmla="val 738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94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1714</Words>
  <Application>Microsoft Macintosh PowerPoint</Application>
  <PresentationFormat>Widescreen</PresentationFormat>
  <Paragraphs>271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DFKai-SB</vt:lpstr>
      <vt:lpstr>DFKai-SB</vt:lpstr>
      <vt:lpstr>Heiti TC Medium</vt:lpstr>
      <vt:lpstr>Arial</vt:lpstr>
      <vt:lpstr>Calibri</vt:lpstr>
      <vt:lpstr>Calibri Light</vt:lpstr>
      <vt:lpstr>Helvetica Neue LT Std 65 Medium</vt:lpstr>
      <vt:lpstr>Office Theme</vt:lpstr>
      <vt:lpstr>雲端應用程式開發 淡江大學資訊管理學系 鄭啟斌  教授</vt:lpstr>
      <vt:lpstr>戴敏育 博士  (Min-Yuh Day, Ph.D.)</vt:lpstr>
      <vt:lpstr>PowerPoint Presentation</vt:lpstr>
      <vt:lpstr>PowerPoint Presentation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Certification</vt:lpstr>
      <vt:lpstr>AWS Certified Cloud Practitioner  (CLF-C01) </vt:lpstr>
      <vt:lpstr>AWS Certified Cloud Practitioner</vt:lpstr>
      <vt:lpstr>AWS Certified Solutions Architect –  Associate (SAA-C02) </vt:lpstr>
      <vt:lpstr>AWS Certified Solutions Architect – Associate</vt:lpstr>
      <vt:lpstr>AWS Academy and Certifications</vt:lpstr>
      <vt:lpstr>AWS Academy and Certifications</vt:lpstr>
      <vt:lpstr>AWS Certified Cloud Practitioner  (CLF-C01) </vt:lpstr>
      <vt:lpstr>AWS Certified Solutions Architect –  Associate (SAA-C02) </vt:lpstr>
      <vt:lpstr>AWS Certified Cloud Practitioner  (CLF-C01) </vt:lpstr>
      <vt:lpstr>AWS Certified Cloud Practitioner  (CLF-C01) </vt:lpstr>
      <vt:lpstr>AWS Certified Cloud Practitioner  (CLF-C01) </vt:lpstr>
      <vt:lpstr>AWS Certified Cloud Practitioner  (CLF-C01) </vt:lpstr>
      <vt:lpstr>AWS Certified Cloud Practitioner  (CLF-C01)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Certified Solutions Architect –  Associate (SAA-C02) </vt:lpstr>
      <vt:lpstr>AWS Products and Services</vt:lpstr>
      <vt:lpstr>AWS Compute</vt:lpstr>
      <vt:lpstr>AWS Database</vt:lpstr>
      <vt:lpstr>AWS Storage</vt:lpstr>
      <vt:lpstr>AWS Networking &amp; Content Dilivery</vt:lpstr>
      <vt:lpstr>AWS Security, Identity &amp; Compliance</vt:lpstr>
      <vt:lpstr>AWS Cost Management</vt:lpstr>
      <vt:lpstr>AWS Services</vt:lpstr>
      <vt:lpstr>AWS Services</vt:lpstr>
      <vt:lpstr>References</vt:lpstr>
      <vt:lpstr>雲端應用程式開發 淡江大學資訊管理學系 鄭啟斌  教授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Certification Overview</dc:title>
  <dc:subject/>
  <dc:creator>MYDAY</dc:creator>
  <cp:keywords>AWS Certification Overview</cp:keywords>
  <dc:description>AWS Certification Overview</dc:description>
  <cp:lastModifiedBy>imyday@gmail.com</cp:lastModifiedBy>
  <cp:revision>153</cp:revision>
  <cp:lastPrinted>2020-12-23T14:44:17Z</cp:lastPrinted>
  <dcterms:created xsi:type="dcterms:W3CDTF">2019-09-12T03:09:52Z</dcterms:created>
  <dcterms:modified xsi:type="dcterms:W3CDTF">2021-05-27T05:44:00Z</dcterms:modified>
  <cp:category/>
</cp:coreProperties>
</file>