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2"/>
  </p:notesMasterIdLst>
  <p:handoutMasterIdLst>
    <p:handoutMasterId r:id="rId103"/>
  </p:handoutMasterIdLst>
  <p:sldIdLst>
    <p:sldId id="2029" r:id="rId2"/>
    <p:sldId id="1382" r:id="rId3"/>
    <p:sldId id="3096" r:id="rId4"/>
    <p:sldId id="3813" r:id="rId5"/>
    <p:sldId id="2804" r:id="rId6"/>
    <p:sldId id="2846" r:id="rId7"/>
    <p:sldId id="2844" r:id="rId8"/>
    <p:sldId id="1724" r:id="rId9"/>
    <p:sldId id="3177" r:id="rId10"/>
    <p:sldId id="1413" r:id="rId11"/>
    <p:sldId id="1414" r:id="rId12"/>
    <p:sldId id="1415" r:id="rId13"/>
    <p:sldId id="1416" r:id="rId14"/>
    <p:sldId id="1498" r:id="rId15"/>
    <p:sldId id="1625" r:id="rId16"/>
    <p:sldId id="1626" r:id="rId17"/>
    <p:sldId id="331" r:id="rId18"/>
    <p:sldId id="332" r:id="rId19"/>
    <p:sldId id="333" r:id="rId20"/>
    <p:sldId id="334" r:id="rId21"/>
    <p:sldId id="337" r:id="rId22"/>
    <p:sldId id="2939" r:id="rId23"/>
    <p:sldId id="3214" r:id="rId24"/>
    <p:sldId id="3160" r:id="rId25"/>
    <p:sldId id="3213" r:id="rId26"/>
    <p:sldId id="2945" r:id="rId27"/>
    <p:sldId id="3197" r:id="rId28"/>
    <p:sldId id="3198" r:id="rId29"/>
    <p:sldId id="3216" r:id="rId30"/>
    <p:sldId id="1939" r:id="rId31"/>
    <p:sldId id="2799" r:id="rId32"/>
    <p:sldId id="1743" r:id="rId33"/>
    <p:sldId id="866" r:id="rId34"/>
    <p:sldId id="942" r:id="rId35"/>
    <p:sldId id="347" r:id="rId36"/>
    <p:sldId id="940" r:id="rId37"/>
    <p:sldId id="1942" r:id="rId38"/>
    <p:sldId id="1940" r:id="rId39"/>
    <p:sldId id="1941" r:id="rId40"/>
    <p:sldId id="1742" r:id="rId41"/>
    <p:sldId id="1741" r:id="rId42"/>
    <p:sldId id="1722" r:id="rId43"/>
    <p:sldId id="2856" r:id="rId44"/>
    <p:sldId id="2857" r:id="rId45"/>
    <p:sldId id="2858" r:id="rId46"/>
    <p:sldId id="2859" r:id="rId47"/>
    <p:sldId id="2860" r:id="rId48"/>
    <p:sldId id="2861" r:id="rId49"/>
    <p:sldId id="2862" r:id="rId50"/>
    <p:sldId id="2864" r:id="rId51"/>
    <p:sldId id="2867" r:id="rId52"/>
    <p:sldId id="2849" r:id="rId53"/>
    <p:sldId id="2850" r:id="rId54"/>
    <p:sldId id="2851" r:id="rId55"/>
    <p:sldId id="2906" r:id="rId56"/>
    <p:sldId id="2907" r:id="rId57"/>
    <p:sldId id="2908" r:id="rId58"/>
    <p:sldId id="2852" r:id="rId59"/>
    <p:sldId id="2853" r:id="rId60"/>
    <p:sldId id="2854" r:id="rId61"/>
    <p:sldId id="2855" r:id="rId62"/>
    <p:sldId id="2926" r:id="rId63"/>
    <p:sldId id="2921" r:id="rId64"/>
    <p:sldId id="2922" r:id="rId65"/>
    <p:sldId id="2923" r:id="rId66"/>
    <p:sldId id="2924" r:id="rId67"/>
    <p:sldId id="3812" r:id="rId68"/>
    <p:sldId id="3810" r:id="rId69"/>
    <p:sldId id="1937" r:id="rId70"/>
    <p:sldId id="3034" r:id="rId71"/>
    <p:sldId id="3807" r:id="rId72"/>
    <p:sldId id="3030" r:id="rId73"/>
    <p:sldId id="2998" r:id="rId74"/>
    <p:sldId id="3808" r:id="rId75"/>
    <p:sldId id="3178" r:id="rId76"/>
    <p:sldId id="3179" r:id="rId77"/>
    <p:sldId id="3180" r:id="rId78"/>
    <p:sldId id="3181" r:id="rId79"/>
    <p:sldId id="3182" r:id="rId80"/>
    <p:sldId id="3183" r:id="rId81"/>
    <p:sldId id="3184" r:id="rId82"/>
    <p:sldId id="3185" r:id="rId83"/>
    <p:sldId id="3186" r:id="rId84"/>
    <p:sldId id="3187" r:id="rId85"/>
    <p:sldId id="3188" r:id="rId86"/>
    <p:sldId id="3189" r:id="rId87"/>
    <p:sldId id="3190" r:id="rId88"/>
    <p:sldId id="3191" r:id="rId89"/>
    <p:sldId id="3809" r:id="rId90"/>
    <p:sldId id="3192" r:id="rId91"/>
    <p:sldId id="3193" r:id="rId92"/>
    <p:sldId id="3194" r:id="rId93"/>
    <p:sldId id="3195" r:id="rId94"/>
    <p:sldId id="3028" r:id="rId95"/>
    <p:sldId id="3033" r:id="rId96"/>
    <p:sldId id="3031" r:id="rId97"/>
    <p:sldId id="3032" r:id="rId98"/>
    <p:sldId id="3218" r:id="rId99"/>
    <p:sldId id="3113" r:id="rId100"/>
    <p:sldId id="3217" r:id="rId101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1893"/>
    <a:srgbClr val="96969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0" autoAdjust="0"/>
    <p:restoredTop sz="92891"/>
  </p:normalViewPr>
  <p:slideViewPr>
    <p:cSldViewPr>
      <p:cViewPr varScale="1">
        <p:scale>
          <a:sx n="97" d="100"/>
          <a:sy n="97" d="100"/>
        </p:scale>
        <p:origin x="200" y="2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2C0129-022D-401F-A52D-1F9820E15368}" type="datetimeFigureOut">
              <a:rPr lang="zh-TW" altLang="en-US"/>
              <a:pPr>
                <a:defRPr/>
              </a:pPr>
              <a:t>2021/6/5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96E8DF6-B054-4FFE-89D0-5CFE4CCCCF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865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398B6CEF-DEA6-4B03-93E6-02F71F0913F2}" type="datetimeFigureOut">
              <a:rPr lang="zh-TW" altLang="en-US"/>
              <a:pPr>
                <a:defRPr/>
              </a:pPr>
              <a:t>2021/6/5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CC37BE81-25FA-464E-A2F0-A651BAE83B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4363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8854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AEB525A-1002-724B-B51B-6A7D3AF73486}" type="slidenum">
              <a:rPr kumimoji="0" lang="en-US" altLang="zh-TW" sz="1300">
                <a:latin typeface="Calibri" charset="0"/>
                <a:ea typeface="MS PGothic" charset="-128"/>
              </a:rPr>
              <a:pPr eaLnBrk="1" hangingPunct="1"/>
              <a:t>3</a:t>
            </a:fld>
            <a:endParaRPr kumimoji="0" lang="en-US" altLang="zh-TW" sz="1300">
              <a:latin typeface="Calibri" charset="0"/>
              <a:ea typeface="MS PGothic" charset="-128"/>
            </a:endParaRPr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07201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AEB525A-1002-724B-B51B-6A7D3AF73486}" type="slidenum">
              <a:rPr kumimoji="0" lang="en-US" altLang="zh-TW" sz="1300">
                <a:latin typeface="Calibri" charset="0"/>
                <a:ea typeface="MS PGothic" charset="-128"/>
              </a:rPr>
              <a:pPr eaLnBrk="1" hangingPunct="1"/>
              <a:t>98</a:t>
            </a:fld>
            <a:endParaRPr kumimoji="0" lang="en-US" altLang="zh-TW" sz="1300">
              <a:latin typeface="Calibri" charset="0"/>
              <a:ea typeface="MS PGothic" charset="-128"/>
            </a:endParaRPr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56704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100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945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174DE-7399-4FAF-8713-5B9736F2F8B2}" type="datetime1">
              <a:rPr lang="zh-TW" altLang="en-US"/>
              <a:pPr>
                <a:defRPr/>
              </a:pPr>
              <a:t>2021/6/5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2B402-6D6A-4C9A-A75A-FDAD2E780D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38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B8974-7798-42B3-A1B4-27D4BF8EA247}" type="datetime1">
              <a:rPr lang="zh-TW" altLang="en-US"/>
              <a:pPr>
                <a:defRPr/>
              </a:pPr>
              <a:t>2021/6/5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CEEE9-7387-4C83-BCC0-B99AD344B48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8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9D65A-E779-4EBC-8F20-05FD1E789EF8}" type="datetime1">
              <a:rPr lang="zh-TW" altLang="en-US"/>
              <a:pPr>
                <a:defRPr/>
              </a:pPr>
              <a:t>2021/6/5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180FC-6B0B-4AD0-8BCE-15C0005B9C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69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A8117-F5CA-49B3-9AE8-B66B796AEA97}" type="datetime1">
              <a:rPr lang="zh-TW" altLang="en-US"/>
              <a:pPr>
                <a:defRPr/>
              </a:pPr>
              <a:t>2021/6/5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C9E75-97FD-45D9-8ED3-955348887B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70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01D57-3C38-485F-A5BA-38A4154D1BBF}" type="datetime1">
              <a:rPr lang="zh-TW" altLang="en-US"/>
              <a:pPr>
                <a:defRPr/>
              </a:pPr>
              <a:t>2021/6/5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24E28-1ACB-44F7-99BA-BF1B88651E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77019-D080-4302-A620-8874F806370A}" type="datetime1">
              <a:rPr lang="zh-TW" altLang="en-US"/>
              <a:pPr>
                <a:defRPr/>
              </a:pPr>
              <a:t>2021/6/5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9801-FC0E-4D88-8A6C-29F1315C86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922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5603B-203C-40CF-AAE0-1F27196C21BF}" type="datetime1">
              <a:rPr lang="zh-TW" altLang="en-US"/>
              <a:pPr>
                <a:defRPr/>
              </a:pPr>
              <a:t>2021/6/5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7CFAE-FA54-4E36-B923-24FFDDA53C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94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DD28-F6B9-4809-9190-7B5EF78560CB}" type="datetime1">
              <a:rPr lang="zh-TW" altLang="en-US"/>
              <a:pPr>
                <a:defRPr/>
              </a:pPr>
              <a:t>2021/6/5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02B54-F380-403C-8C88-31ABACEBE6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851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7CADA-511E-469A-AB85-F561DD59866F}" type="datetime1">
              <a:rPr lang="zh-TW" altLang="en-US"/>
              <a:pPr>
                <a:defRPr/>
              </a:pPr>
              <a:t>2021/6/5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2FA49-737E-41E5-B3D8-A9D9B25071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00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43870-5F10-4D76-8D8B-89AAD8A00E82}" type="datetime1">
              <a:rPr lang="zh-TW" altLang="en-US"/>
              <a:pPr>
                <a:defRPr/>
              </a:pPr>
              <a:t>2021/6/5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14FB1-0410-4AE1-B822-F1FE73B2D1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6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351BE-0651-4439-A96D-A8AF55668BF6}" type="datetime1">
              <a:rPr lang="zh-TW" altLang="en-US"/>
              <a:pPr>
                <a:defRPr/>
              </a:pPr>
              <a:t>2021/6/5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D47A4-EEE4-40D9-B3F4-E20BDA7A7E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358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CBE6FA7-69AA-4937-824A-EE5F3C7CC30D}" type="datetime1">
              <a:rPr lang="zh-TW" altLang="en-US"/>
              <a:pPr>
                <a:defRPr/>
              </a:pPr>
              <a:t>2021/6/5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5A37E67-E9F5-4A38-925D-82CDC951CBA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mail.im.tku.edu.tw/~myday/" TargetMode="External"/><Relationship Id="rId13" Type="http://schemas.openxmlformats.org/officeDocument/2006/relationships/image" Target="../media/image4.tiff"/><Relationship Id="rId18" Type="http://schemas.openxmlformats.org/officeDocument/2006/relationships/image" Target="../media/image9.png"/><Relationship Id="rId3" Type="http://schemas.openxmlformats.org/officeDocument/2006/relationships/hyperlink" Target="https://web.ntpu.edu.tw/~myday/" TargetMode="External"/><Relationship Id="rId7" Type="http://schemas.openxmlformats.org/officeDocument/2006/relationships/hyperlink" Target="http://www.mis.ntpu.edu.tw/" TargetMode="External"/><Relationship Id="rId12" Type="http://schemas.openxmlformats.org/officeDocument/2006/relationships/image" Target="../media/image3.png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tpu.edu.tw/" TargetMode="External"/><Relationship Id="rId11" Type="http://schemas.openxmlformats.org/officeDocument/2006/relationships/image" Target="../media/image2.jpg"/><Relationship Id="rId5" Type="http://schemas.openxmlformats.org/officeDocument/2006/relationships/hyperlink" Target="http://www.mis.ntpu.edu.tw/en/" TargetMode="External"/><Relationship Id="rId15" Type="http://schemas.openxmlformats.org/officeDocument/2006/relationships/image" Target="../media/image6.png"/><Relationship Id="rId10" Type="http://schemas.openxmlformats.org/officeDocument/2006/relationships/image" Target="../media/image1.jpeg"/><Relationship Id="rId4" Type="http://schemas.openxmlformats.org/officeDocument/2006/relationships/hyperlink" Target="https://web.ntpu.edu.tw/~myday/cindex.htm" TargetMode="External"/><Relationship Id="rId9" Type="http://schemas.openxmlformats.org/officeDocument/2006/relationships/hyperlink" Target="https://web.ntpu.edu.tw/~myday" TargetMode="External"/><Relationship Id="rId1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hyperlink" Target="http://mail.im.tku.edu.tw/~myday/" TargetMode="External"/><Relationship Id="rId13" Type="http://schemas.openxmlformats.org/officeDocument/2006/relationships/image" Target="../media/image4.tiff"/><Relationship Id="rId18" Type="http://schemas.openxmlformats.org/officeDocument/2006/relationships/image" Target="../media/image9.png"/><Relationship Id="rId3" Type="http://schemas.openxmlformats.org/officeDocument/2006/relationships/hyperlink" Target="https://web.ntpu.edu.tw/~myday/" TargetMode="External"/><Relationship Id="rId7" Type="http://schemas.openxmlformats.org/officeDocument/2006/relationships/hyperlink" Target="http://www.mis.ntpu.edu.tw/" TargetMode="External"/><Relationship Id="rId12" Type="http://schemas.openxmlformats.org/officeDocument/2006/relationships/image" Target="../media/image3.png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tpu.edu.tw/" TargetMode="External"/><Relationship Id="rId11" Type="http://schemas.openxmlformats.org/officeDocument/2006/relationships/image" Target="../media/image2.jpg"/><Relationship Id="rId5" Type="http://schemas.openxmlformats.org/officeDocument/2006/relationships/hyperlink" Target="http://www.mis.ntpu.edu.tw/en/" TargetMode="External"/><Relationship Id="rId15" Type="http://schemas.openxmlformats.org/officeDocument/2006/relationships/image" Target="../media/image6.png"/><Relationship Id="rId10" Type="http://schemas.openxmlformats.org/officeDocument/2006/relationships/image" Target="../media/image1.jpeg"/><Relationship Id="rId4" Type="http://schemas.openxmlformats.org/officeDocument/2006/relationships/hyperlink" Target="https://web.ntpu.edu.tw/~myday/cindex.htm" TargetMode="External"/><Relationship Id="rId9" Type="http://schemas.openxmlformats.org/officeDocument/2006/relationships/hyperlink" Target="https://web.ntpu.edu.tw/~myday" TargetMode="External"/><Relationship Id="rId1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myday@mail.tku.edu.tw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mailto:myday@mail.tku.edu.tw" TargetMode="External"/><Relationship Id="rId7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jpeg"/><Relationship Id="rId9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18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png"/><Relationship Id="rId7" Type="http://schemas.openxmlformats.org/officeDocument/2006/relationships/image" Target="../media/image4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image" Target="../media/image12.jpe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image" Target="../media/image39.jpg"/><Relationship Id="rId18" Type="http://schemas.openxmlformats.org/officeDocument/2006/relationships/image" Target="../media/image44.jpg"/><Relationship Id="rId3" Type="http://schemas.openxmlformats.org/officeDocument/2006/relationships/image" Target="../media/image18.jpeg"/><Relationship Id="rId21" Type="http://schemas.openxmlformats.org/officeDocument/2006/relationships/image" Target="../media/image47.jpeg"/><Relationship Id="rId7" Type="http://schemas.openxmlformats.org/officeDocument/2006/relationships/image" Target="../media/image33.jpg"/><Relationship Id="rId12" Type="http://schemas.openxmlformats.org/officeDocument/2006/relationships/image" Target="../media/image38.jpg"/><Relationship Id="rId17" Type="http://schemas.openxmlformats.org/officeDocument/2006/relationships/image" Target="../media/image43.jpeg"/><Relationship Id="rId2" Type="http://schemas.openxmlformats.org/officeDocument/2006/relationships/image" Target="../media/image31.png"/><Relationship Id="rId16" Type="http://schemas.openxmlformats.org/officeDocument/2006/relationships/image" Target="../media/image42.jpg"/><Relationship Id="rId20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11" Type="http://schemas.openxmlformats.org/officeDocument/2006/relationships/image" Target="../media/image37.jpg"/><Relationship Id="rId5" Type="http://schemas.openxmlformats.org/officeDocument/2006/relationships/hyperlink" Target="mailto:myday@mail.tku.edu.tw" TargetMode="External"/><Relationship Id="rId15" Type="http://schemas.openxmlformats.org/officeDocument/2006/relationships/image" Target="../media/image41.jpg"/><Relationship Id="rId10" Type="http://schemas.openxmlformats.org/officeDocument/2006/relationships/image" Target="../media/image36.jpg"/><Relationship Id="rId19" Type="http://schemas.openxmlformats.org/officeDocument/2006/relationships/image" Target="../media/image45.jpg"/><Relationship Id="rId4" Type="http://schemas.openxmlformats.org/officeDocument/2006/relationships/image" Target="../media/image19.jpeg"/><Relationship Id="rId9" Type="http://schemas.openxmlformats.org/officeDocument/2006/relationships/image" Target="../media/image35.jpg"/><Relationship Id="rId1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3" Type="http://schemas.openxmlformats.org/officeDocument/2006/relationships/image" Target="../media/image18.jpeg"/><Relationship Id="rId7" Type="http://schemas.openxmlformats.org/officeDocument/2006/relationships/image" Target="../media/image35.jpg"/><Relationship Id="rId12" Type="http://schemas.openxmlformats.org/officeDocument/2006/relationships/image" Target="../media/image5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11" Type="http://schemas.openxmlformats.org/officeDocument/2006/relationships/image" Target="../media/image51.jpg"/><Relationship Id="rId5" Type="http://schemas.openxmlformats.org/officeDocument/2006/relationships/hyperlink" Target="mailto:myday@mail.tku.edu.tw" TargetMode="External"/><Relationship Id="rId10" Type="http://schemas.openxmlformats.org/officeDocument/2006/relationships/image" Target="../media/image50.jpg"/><Relationship Id="rId4" Type="http://schemas.openxmlformats.org/officeDocument/2006/relationships/image" Target="../media/image19.jpeg"/><Relationship Id="rId9" Type="http://schemas.openxmlformats.org/officeDocument/2006/relationships/image" Target="../media/image49.jpg"/><Relationship Id="rId1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8.jpeg"/><Relationship Id="rId7" Type="http://schemas.openxmlformats.org/officeDocument/2006/relationships/image" Target="../media/image5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11" Type="http://schemas.openxmlformats.org/officeDocument/2006/relationships/image" Target="../media/image58.png"/><Relationship Id="rId5" Type="http://schemas.openxmlformats.org/officeDocument/2006/relationships/hyperlink" Target="mailto:myday@mail.tku.edu.tw" TargetMode="External"/><Relationship Id="rId10" Type="http://schemas.openxmlformats.org/officeDocument/2006/relationships/image" Target="../media/image57.emf"/><Relationship Id="rId4" Type="http://schemas.openxmlformats.org/officeDocument/2006/relationships/image" Target="../media/image19.jpeg"/><Relationship Id="rId9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18.jpe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11" Type="http://schemas.openxmlformats.org/officeDocument/2006/relationships/image" Target="../media/image65.jpg"/><Relationship Id="rId5" Type="http://schemas.openxmlformats.org/officeDocument/2006/relationships/image" Target="../media/image59.jpeg"/><Relationship Id="rId10" Type="http://schemas.openxmlformats.org/officeDocument/2006/relationships/image" Target="../media/image64.jpg"/><Relationship Id="rId4" Type="http://schemas.openxmlformats.org/officeDocument/2006/relationships/image" Target="../media/image19.jpeg"/><Relationship Id="rId9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hyperlink" Target="http://coai.cs.tsinghua.edu.cn/hml/challenge.html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aseda.app.box.com/v/STC3atNTCIR-14" TargetMode="External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hyperlink" Target="https://www.amazon.com/Business-Intelligence-Analytics-Data-Science/dp/0134633288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hyperlink" Target="https://www.amazon.com/Data-Mining-Machine-Learning-Practitioners/dp/1118618041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hyperlink" Target="https://www.amazon.com/Network-Analysis-Applications-Lecture-Networks/dp/3319781952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youtube.com/watch?v=sEhmyoTXmGk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althfront.com/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tterment.com/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tces.com/fintechmap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hyperlink" Target="https://innoserve.tca.org.tw/award.aspx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nnoserve.tca.org.tw/award.aspx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xfrm>
            <a:off x="6975475" y="65198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3" name="副標題 2"/>
          <p:cNvSpPr txBox="1">
            <a:spLocks/>
          </p:cNvSpPr>
          <p:nvPr/>
        </p:nvSpPr>
        <p:spPr bwMode="auto">
          <a:xfrm>
            <a:off x="468313" y="4221163"/>
            <a:ext cx="82073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hlinkClick r:id="rId4"/>
              </a:rPr>
              <a:t>戴敏育</a:t>
            </a:r>
            <a:endParaRPr kumimoji="0" lang="en-US" altLang="zh-TW" sz="2400" dirty="0">
              <a:latin typeface="Heiti TC Medium" pitchFamily="2" charset="-128"/>
              <a:ea typeface="Heiti TC Medium" pitchFamily="2" charset="-128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cs typeface="Calibri" panose="020F0502020204030204" pitchFamily="34" charset="0"/>
              </a:rPr>
              <a:t>Associate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dirty="0">
                <a:solidFill>
                  <a:schemeClr val="tx2"/>
                </a:solidFill>
                <a:latin typeface="Heiti TC Medium" pitchFamily="2" charset="-128"/>
                <a:ea typeface="Heiti TC Medium" pitchFamily="2" charset="-128"/>
              </a:rPr>
              <a:t>副教授</a:t>
            </a:r>
            <a:endParaRPr kumimoji="0" lang="en-US" altLang="zh-TW" sz="2400" dirty="0">
              <a:solidFill>
                <a:schemeClr val="tx2"/>
              </a:solidFill>
              <a:latin typeface="Heiti TC Medium" pitchFamily="2" charset="-128"/>
              <a:ea typeface="Heiti TC Medium" pitchFamily="2" charset="-128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2000" b="1" dirty="0">
                <a:cs typeface="Calibri" panose="020F0502020204030204" pitchFamily="34" charset="0"/>
                <a:hlinkClick r:id="rId5"/>
              </a:rPr>
              <a:t>Institute of Information Management</a:t>
            </a:r>
            <a:r>
              <a:rPr lang="en-US" sz="2000" b="1" dirty="0">
                <a:cs typeface="Calibri" panose="020F0502020204030204" pitchFamily="34" charset="0"/>
              </a:rPr>
              <a:t>, </a:t>
            </a:r>
            <a:r>
              <a:rPr lang="en-US" sz="2000" b="1" dirty="0">
                <a:cs typeface="Calibri" panose="020F0502020204030204" pitchFamily="34" charset="0"/>
                <a:hlinkClick r:id="rId6"/>
              </a:rPr>
              <a:t>National Taipei University</a:t>
            </a:r>
            <a:endParaRPr kumimoji="0" lang="en-US" altLang="zh-TW" sz="20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zh-TW" altLang="en-US" sz="2400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  <a:hlinkClick r:id="rId6"/>
              </a:rPr>
              <a:t>國立臺北大學</a:t>
            </a:r>
            <a:r>
              <a:rPr lang="zh-TW" altLang="en-US" sz="2400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 </a:t>
            </a:r>
            <a:r>
              <a:rPr lang="zh-TW" altLang="en-US" sz="2400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  <a:hlinkClick r:id="rId7"/>
              </a:rPr>
              <a:t>資訊管理研究所</a:t>
            </a:r>
            <a:endParaRPr kumimoji="0" lang="en-US" altLang="zh-TW" sz="2400" dirty="0">
              <a:solidFill>
                <a:srgbClr val="898989"/>
              </a:solidFill>
              <a:latin typeface="Heiti TC Medium" pitchFamily="2" charset="-128"/>
              <a:ea typeface="Heiti TC Medium" pitchFamily="2" charset="-128"/>
              <a:cs typeface="DFKai-SB" panose="03000509000000000000" pitchFamily="49" charset="-120"/>
            </a:endParaRP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endParaRPr kumimoji="0" lang="en-US" altLang="zh-TW" sz="900" b="1" dirty="0">
              <a:solidFill>
                <a:srgbClr val="898989"/>
              </a:solidFill>
              <a:cs typeface="Times New Roman" pitchFamily="18" charset="0"/>
              <a:hlinkClick r:id="rId8"/>
            </a:endParaRPr>
          </a:p>
          <a:p>
            <a:pPr algn="ctr" eaLnBrk="1" hangingPunct="1">
              <a:spcBef>
                <a:spcPts val="100"/>
              </a:spcBef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https://web.ntpu.edu.tw/~myday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00"/>
              </a:spcBef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cs typeface="Times New Roman" pitchFamily="18" charset="0"/>
              </a:rPr>
              <a:t>2021-06-05</a:t>
            </a:r>
            <a:endParaRPr kumimoji="0" lang="zh-TW" altLang="en-US" sz="2500" b="1" dirty="0">
              <a:solidFill>
                <a:srgbClr val="898989"/>
              </a:solidFill>
              <a:ea typeface="標楷體" pitchFamily="65" charset="-120"/>
            </a:endParaRPr>
          </a:p>
        </p:txBody>
      </p:sp>
      <p:pic>
        <p:nvPicPr>
          <p:cNvPr id="14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56311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BFA1A4-AC60-1C47-BA18-7524ED7AAE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2BED8B-FC41-4348-9A46-5D09945BBE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60129211-7EC0-1D4D-B71B-C3899EE69029}"/>
              </a:ext>
            </a:extLst>
          </p:cNvPr>
          <p:cNvSpPr txBox="1">
            <a:spLocks/>
          </p:cNvSpPr>
          <p:nvPr/>
        </p:nvSpPr>
        <p:spPr bwMode="auto">
          <a:xfrm>
            <a:off x="179512" y="1123582"/>
            <a:ext cx="8784976" cy="174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TW" altLang="en-US" sz="5400" b="1" dirty="0">
                <a:solidFill>
                  <a:schemeClr val="accent6">
                    <a:lumMod val="75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人工智慧金融大數據分析</a:t>
            </a:r>
            <a:endParaRPr lang="en-US" altLang="zh-TW" sz="5400" b="1" dirty="0">
              <a:solidFill>
                <a:schemeClr val="accent6">
                  <a:lumMod val="75000"/>
                </a:schemeClr>
              </a:solidFill>
              <a:latin typeface="HEITI TC MEDIUM" pitchFamily="2" charset="-128"/>
              <a:ea typeface="HEITI TC MEDIUM" pitchFamily="2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4400" b="1" dirty="0">
                <a:solidFill>
                  <a:schemeClr val="accent6">
                    <a:lumMod val="75000"/>
                  </a:schemeClr>
                </a:solidFill>
                <a:ea typeface="標楷體" pitchFamily="65" charset="-120"/>
              </a:rPr>
              <a:t>AI in Finance Big Data Analytics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D48353-D925-F443-9DDC-E182DE95B5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4408" y="6021288"/>
            <a:ext cx="791692" cy="791692"/>
          </a:xfrm>
          <a:prstGeom prst="rect">
            <a:avLst/>
          </a:prstGeom>
        </p:spPr>
      </p:pic>
      <p:sp>
        <p:nvSpPr>
          <p:cNvPr id="12" name="文字方塊 5">
            <a:extLst>
              <a:ext uri="{FF2B5EF4-FFF2-40B4-BE49-F238E27FC236}">
                <a16:creationId xmlns:a16="http://schemas.microsoft.com/office/drawing/2014/main" id="{652ACBB0-8103-564F-89B3-D82C34B56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2959204"/>
            <a:ext cx="864095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dirty="0">
                <a:solidFill>
                  <a:srgbClr val="7F7F7F"/>
                </a:solidFill>
              </a:rPr>
              <a:t>Host: </a:t>
            </a:r>
            <a:r>
              <a:rPr kumimoji="0" lang="zh-TW" altLang="en-US" sz="2000" dirty="0">
                <a:solidFill>
                  <a:srgbClr val="7F7F7F"/>
                </a:solidFill>
                <a:latin typeface="Heiti TC Medium" pitchFamily="2" charset="-128"/>
                <a:ea typeface="Heiti TC Medium" pitchFamily="2" charset="-128"/>
              </a:rPr>
              <a:t>林正偉 教授</a:t>
            </a:r>
            <a:r>
              <a:rPr kumimoji="0" lang="en-US" altLang="zh-TW" sz="2000" dirty="0">
                <a:solidFill>
                  <a:srgbClr val="7F7F7F"/>
                </a:solidFill>
                <a:latin typeface="Heiti TC Medium" pitchFamily="2" charset="-128"/>
                <a:ea typeface="Heiti TC Medium" pitchFamily="2" charset="-128"/>
              </a:rPr>
              <a:t> </a:t>
            </a:r>
            <a:r>
              <a:rPr kumimoji="0" lang="en-US" altLang="zh-TW" sz="2000" dirty="0">
                <a:solidFill>
                  <a:srgbClr val="7F7F7F"/>
                </a:solidFill>
              </a:rPr>
              <a:t>(Prof. </a:t>
            </a:r>
            <a:r>
              <a:rPr kumimoji="0" lang="en-US" altLang="zh-TW" sz="2000" dirty="0" err="1">
                <a:solidFill>
                  <a:srgbClr val="7F7F7F"/>
                </a:solidFill>
              </a:rPr>
              <a:t>Jeng</a:t>
            </a:r>
            <a:r>
              <a:rPr kumimoji="0" lang="en-US" altLang="zh-TW" sz="2000" dirty="0">
                <a:solidFill>
                  <a:srgbClr val="7F7F7F"/>
                </a:solidFill>
              </a:rPr>
              <a:t>-Wei Lin) </a:t>
            </a:r>
            <a:br>
              <a:rPr kumimoji="0" lang="en-US" altLang="zh-TW" sz="1600" dirty="0">
                <a:solidFill>
                  <a:srgbClr val="7F7F7F"/>
                </a:solidFill>
              </a:rPr>
            </a:br>
            <a:r>
              <a:rPr kumimoji="0" lang="en-US" altLang="zh-TW" sz="1600" dirty="0">
                <a:solidFill>
                  <a:srgbClr val="7F7F7F"/>
                </a:solidFill>
              </a:rPr>
              <a:t>Department of Information Management, </a:t>
            </a:r>
            <a:r>
              <a:rPr kumimoji="0" lang="en-US" altLang="zh-TW" sz="1600" dirty="0" err="1">
                <a:solidFill>
                  <a:srgbClr val="7F7F7F"/>
                </a:solidFill>
              </a:rPr>
              <a:t>Tunghai</a:t>
            </a:r>
            <a:r>
              <a:rPr kumimoji="0" lang="en-US" altLang="zh-TW" sz="1600" dirty="0">
                <a:solidFill>
                  <a:srgbClr val="7F7F7F"/>
                </a:solidFill>
              </a:rPr>
              <a:t> University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400" dirty="0">
                <a:solidFill>
                  <a:srgbClr val="7F7F7F"/>
                </a:solidFill>
              </a:rPr>
              <a:t>Time: 13:10-16:00, June 5, 2021 (Saturday)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400" dirty="0">
                <a:solidFill>
                  <a:srgbClr val="7F7F7F"/>
                </a:solidFill>
              </a:rPr>
              <a:t>Place: THU, Google Meet</a:t>
            </a:r>
            <a:endParaRPr kumimoji="0" lang="en-US" altLang="zh-TW" sz="1400" dirty="0">
              <a:solidFill>
                <a:srgbClr val="7F7F7F"/>
              </a:solidFill>
              <a:latin typeface="Heiti TC Medium" pitchFamily="2" charset="-128"/>
              <a:ea typeface="Heiti TC Medium" pitchFamily="2" charset="-12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63661F-6C3D-E24E-B87A-058233170F0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0511" y="5834839"/>
            <a:ext cx="421513" cy="511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69813A-0681-794A-BF2C-D0C46958871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496" y="6267155"/>
            <a:ext cx="511280" cy="5112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350420-815C-5C4D-ACB1-A4D97BEB936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5691" y="6262461"/>
            <a:ext cx="511280" cy="5112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D941408-B17D-7042-A8C9-7DAC2B80B61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158" y="5312451"/>
            <a:ext cx="935665" cy="4219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92B722-7620-F546-831B-81AF175AF42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4" y="187947"/>
            <a:ext cx="1714250" cy="57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04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72" y="260648"/>
            <a:ext cx="8229600" cy="6217800"/>
          </a:xfrm>
        </p:spPr>
        <p:txBody>
          <a:bodyPr/>
          <a:lstStyle/>
          <a:p>
            <a:r>
              <a:rPr lang="en-US" sz="7200" b="1" dirty="0">
                <a:solidFill>
                  <a:srgbClr val="C00000"/>
                </a:solidFill>
              </a:rPr>
              <a:t>Definition </a:t>
            </a:r>
            <a:br>
              <a:rPr lang="en-US" sz="7200" b="1" dirty="0">
                <a:solidFill>
                  <a:srgbClr val="C00000"/>
                </a:solidFill>
              </a:rPr>
            </a:br>
            <a:r>
              <a:rPr lang="en-US" sz="7200" b="1" dirty="0">
                <a:solidFill>
                  <a:srgbClr val="C00000"/>
                </a:solidFill>
              </a:rPr>
              <a:t>of </a:t>
            </a:r>
            <a:br>
              <a:rPr lang="en-US" sz="7200" b="1" dirty="0">
                <a:solidFill>
                  <a:srgbClr val="C00000"/>
                </a:solidFill>
              </a:rPr>
            </a:br>
            <a:r>
              <a:rPr lang="en-US" sz="7200" b="1" dirty="0">
                <a:solidFill>
                  <a:srgbClr val="C00000"/>
                </a:solidFill>
              </a:rPr>
              <a:t>Artificial Intelligence (A.I.)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115939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xfrm>
            <a:off x="6975475" y="65198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100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3" name="副標題 2"/>
          <p:cNvSpPr txBox="1">
            <a:spLocks/>
          </p:cNvSpPr>
          <p:nvPr/>
        </p:nvSpPr>
        <p:spPr bwMode="auto">
          <a:xfrm>
            <a:off x="468313" y="4221163"/>
            <a:ext cx="82073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hlinkClick r:id="rId4"/>
              </a:rPr>
              <a:t>戴敏育</a:t>
            </a:r>
            <a:endParaRPr kumimoji="0" lang="en-US" altLang="zh-TW" sz="2400" dirty="0">
              <a:latin typeface="Heiti TC Medium" pitchFamily="2" charset="-128"/>
              <a:ea typeface="Heiti TC Medium" pitchFamily="2" charset="-128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cs typeface="Calibri" panose="020F0502020204030204" pitchFamily="34" charset="0"/>
              </a:rPr>
              <a:t>Associate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dirty="0">
                <a:solidFill>
                  <a:schemeClr val="tx2"/>
                </a:solidFill>
                <a:latin typeface="Heiti TC Medium" pitchFamily="2" charset="-128"/>
                <a:ea typeface="Heiti TC Medium" pitchFamily="2" charset="-128"/>
              </a:rPr>
              <a:t>副教授</a:t>
            </a:r>
            <a:endParaRPr kumimoji="0" lang="en-US" altLang="zh-TW" sz="2400" dirty="0">
              <a:solidFill>
                <a:schemeClr val="tx2"/>
              </a:solidFill>
              <a:latin typeface="Heiti TC Medium" pitchFamily="2" charset="-128"/>
              <a:ea typeface="Heiti TC Medium" pitchFamily="2" charset="-128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2000" b="1" dirty="0">
                <a:cs typeface="Calibri" panose="020F0502020204030204" pitchFamily="34" charset="0"/>
                <a:hlinkClick r:id="rId5"/>
              </a:rPr>
              <a:t>Institute of Information Management</a:t>
            </a:r>
            <a:r>
              <a:rPr lang="en-US" sz="2000" b="1" dirty="0">
                <a:cs typeface="Calibri" panose="020F0502020204030204" pitchFamily="34" charset="0"/>
              </a:rPr>
              <a:t>, </a:t>
            </a:r>
            <a:r>
              <a:rPr lang="en-US" sz="2000" b="1" dirty="0">
                <a:cs typeface="Calibri" panose="020F0502020204030204" pitchFamily="34" charset="0"/>
                <a:hlinkClick r:id="rId6"/>
              </a:rPr>
              <a:t>National Taipei University</a:t>
            </a:r>
            <a:endParaRPr kumimoji="0" lang="en-US" altLang="zh-TW" sz="20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zh-TW" altLang="en-US" sz="2400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  <a:hlinkClick r:id="rId6"/>
              </a:rPr>
              <a:t>國立臺北大學</a:t>
            </a:r>
            <a:r>
              <a:rPr lang="zh-TW" altLang="en-US" sz="2400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 </a:t>
            </a:r>
            <a:r>
              <a:rPr lang="zh-TW" altLang="en-US" sz="2400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  <a:hlinkClick r:id="rId7"/>
              </a:rPr>
              <a:t>資訊管理研究所</a:t>
            </a:r>
            <a:endParaRPr kumimoji="0" lang="en-US" altLang="zh-TW" sz="2400" dirty="0">
              <a:solidFill>
                <a:srgbClr val="898989"/>
              </a:solidFill>
              <a:latin typeface="Heiti TC Medium" pitchFamily="2" charset="-128"/>
              <a:ea typeface="Heiti TC Medium" pitchFamily="2" charset="-128"/>
              <a:cs typeface="DFKai-SB" panose="03000509000000000000" pitchFamily="49" charset="-120"/>
            </a:endParaRP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endParaRPr kumimoji="0" lang="en-US" altLang="zh-TW" sz="900" b="1" dirty="0">
              <a:solidFill>
                <a:srgbClr val="898989"/>
              </a:solidFill>
              <a:cs typeface="Times New Roman" pitchFamily="18" charset="0"/>
              <a:hlinkClick r:id="rId8"/>
            </a:endParaRPr>
          </a:p>
          <a:p>
            <a:pPr algn="ctr" eaLnBrk="1" hangingPunct="1">
              <a:spcBef>
                <a:spcPts val="100"/>
              </a:spcBef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https://web.ntpu.edu.tw/~myday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00"/>
              </a:spcBef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cs typeface="Times New Roman" pitchFamily="18" charset="0"/>
              </a:rPr>
              <a:t>2021-06-05</a:t>
            </a:r>
            <a:endParaRPr kumimoji="0" lang="zh-TW" altLang="en-US" sz="2500" b="1" dirty="0">
              <a:solidFill>
                <a:srgbClr val="898989"/>
              </a:solidFill>
              <a:ea typeface="標楷體" pitchFamily="65" charset="-120"/>
            </a:endParaRPr>
          </a:p>
        </p:txBody>
      </p:sp>
      <p:pic>
        <p:nvPicPr>
          <p:cNvPr id="14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56311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BFA1A4-AC60-1C47-BA18-7524ED7AAE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2BED8B-FC41-4348-9A46-5D09945BBE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60129211-7EC0-1D4D-B71B-C3899EE69029}"/>
              </a:ext>
            </a:extLst>
          </p:cNvPr>
          <p:cNvSpPr txBox="1">
            <a:spLocks/>
          </p:cNvSpPr>
          <p:nvPr/>
        </p:nvSpPr>
        <p:spPr bwMode="auto">
          <a:xfrm>
            <a:off x="179512" y="1123582"/>
            <a:ext cx="8784976" cy="174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TW" altLang="en-US" sz="5400" b="1" dirty="0">
                <a:solidFill>
                  <a:schemeClr val="accent6">
                    <a:lumMod val="75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人工智慧金融大數據分析</a:t>
            </a:r>
            <a:endParaRPr lang="en-US" altLang="zh-TW" sz="5400" b="1" dirty="0">
              <a:solidFill>
                <a:schemeClr val="accent6">
                  <a:lumMod val="75000"/>
                </a:schemeClr>
              </a:solidFill>
              <a:latin typeface="HEITI TC MEDIUM" pitchFamily="2" charset="-128"/>
              <a:ea typeface="HEITI TC MEDIUM" pitchFamily="2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4400" b="1" dirty="0">
                <a:solidFill>
                  <a:schemeClr val="accent6">
                    <a:lumMod val="75000"/>
                  </a:schemeClr>
                </a:solidFill>
                <a:ea typeface="標楷體" pitchFamily="65" charset="-120"/>
              </a:rPr>
              <a:t>AI in Finance Big Data Analytics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D48353-D925-F443-9DDC-E182DE95B5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4408" y="6021288"/>
            <a:ext cx="791692" cy="791692"/>
          </a:xfrm>
          <a:prstGeom prst="rect">
            <a:avLst/>
          </a:prstGeom>
        </p:spPr>
      </p:pic>
      <p:sp>
        <p:nvSpPr>
          <p:cNvPr id="12" name="文字方塊 5">
            <a:extLst>
              <a:ext uri="{FF2B5EF4-FFF2-40B4-BE49-F238E27FC236}">
                <a16:creationId xmlns:a16="http://schemas.microsoft.com/office/drawing/2014/main" id="{652ACBB0-8103-564F-89B3-D82C34B56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2959204"/>
            <a:ext cx="864095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dirty="0">
                <a:solidFill>
                  <a:srgbClr val="7F7F7F"/>
                </a:solidFill>
              </a:rPr>
              <a:t>Host: </a:t>
            </a:r>
            <a:r>
              <a:rPr kumimoji="0" lang="zh-TW" altLang="en-US" sz="2000" dirty="0">
                <a:solidFill>
                  <a:srgbClr val="7F7F7F"/>
                </a:solidFill>
                <a:latin typeface="Heiti TC Medium" pitchFamily="2" charset="-128"/>
                <a:ea typeface="Heiti TC Medium" pitchFamily="2" charset="-128"/>
              </a:rPr>
              <a:t>林正偉 教授</a:t>
            </a:r>
            <a:r>
              <a:rPr kumimoji="0" lang="en-US" altLang="zh-TW" sz="2000" dirty="0">
                <a:solidFill>
                  <a:srgbClr val="7F7F7F"/>
                </a:solidFill>
                <a:latin typeface="Heiti TC Medium" pitchFamily="2" charset="-128"/>
                <a:ea typeface="Heiti TC Medium" pitchFamily="2" charset="-128"/>
              </a:rPr>
              <a:t> </a:t>
            </a:r>
            <a:r>
              <a:rPr kumimoji="0" lang="en-US" altLang="zh-TW" sz="2000" dirty="0">
                <a:solidFill>
                  <a:srgbClr val="7F7F7F"/>
                </a:solidFill>
              </a:rPr>
              <a:t>(Prof. </a:t>
            </a:r>
            <a:r>
              <a:rPr kumimoji="0" lang="en-US" altLang="zh-TW" sz="2000" dirty="0" err="1">
                <a:solidFill>
                  <a:srgbClr val="7F7F7F"/>
                </a:solidFill>
              </a:rPr>
              <a:t>Jeng</a:t>
            </a:r>
            <a:r>
              <a:rPr kumimoji="0" lang="en-US" altLang="zh-TW" sz="2000" dirty="0">
                <a:solidFill>
                  <a:srgbClr val="7F7F7F"/>
                </a:solidFill>
              </a:rPr>
              <a:t>-Wei Lin) </a:t>
            </a:r>
            <a:br>
              <a:rPr kumimoji="0" lang="en-US" altLang="zh-TW" sz="1600" dirty="0">
                <a:solidFill>
                  <a:srgbClr val="7F7F7F"/>
                </a:solidFill>
              </a:rPr>
            </a:br>
            <a:r>
              <a:rPr kumimoji="0" lang="en-US" altLang="zh-TW" sz="1600" dirty="0">
                <a:solidFill>
                  <a:srgbClr val="7F7F7F"/>
                </a:solidFill>
              </a:rPr>
              <a:t>Department of Information Management, </a:t>
            </a:r>
            <a:r>
              <a:rPr kumimoji="0" lang="en-US" altLang="zh-TW" sz="1600" dirty="0" err="1">
                <a:solidFill>
                  <a:srgbClr val="7F7F7F"/>
                </a:solidFill>
              </a:rPr>
              <a:t>Tunghai</a:t>
            </a:r>
            <a:r>
              <a:rPr kumimoji="0" lang="en-US" altLang="zh-TW" sz="1600" dirty="0">
                <a:solidFill>
                  <a:srgbClr val="7F7F7F"/>
                </a:solidFill>
              </a:rPr>
              <a:t> University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400" dirty="0">
                <a:solidFill>
                  <a:srgbClr val="7F7F7F"/>
                </a:solidFill>
              </a:rPr>
              <a:t>Time: 13:10-16:00, June 5, 2021 (Saturday)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400" dirty="0">
                <a:solidFill>
                  <a:srgbClr val="7F7F7F"/>
                </a:solidFill>
              </a:rPr>
              <a:t>Place: THU, Google Meet</a:t>
            </a:r>
            <a:endParaRPr kumimoji="0" lang="en-US" altLang="zh-TW" sz="1400" dirty="0">
              <a:solidFill>
                <a:srgbClr val="7F7F7F"/>
              </a:solidFill>
              <a:latin typeface="Heiti TC Medium" pitchFamily="2" charset="-128"/>
              <a:ea typeface="Heiti TC Medium" pitchFamily="2" charset="-12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63661F-6C3D-E24E-B87A-058233170F0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0511" y="5834839"/>
            <a:ext cx="421513" cy="511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69813A-0681-794A-BF2C-D0C46958871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496" y="6267155"/>
            <a:ext cx="511280" cy="5112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350420-815C-5C4D-ACB1-A4D97BEB936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5691" y="6262461"/>
            <a:ext cx="511280" cy="5112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D941408-B17D-7042-A8C9-7DAC2B80B61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158" y="5312451"/>
            <a:ext cx="935665" cy="4219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92B722-7620-F546-831B-81AF175AF42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4" y="187947"/>
            <a:ext cx="1714250" cy="57675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918AC7DE-215B-AE43-B238-9581943FB8D5}"/>
              </a:ext>
            </a:extLst>
          </p:cNvPr>
          <p:cNvSpPr txBox="1">
            <a:spLocks/>
          </p:cNvSpPr>
          <p:nvPr/>
        </p:nvSpPr>
        <p:spPr bwMode="auto">
          <a:xfrm>
            <a:off x="2915567" y="44624"/>
            <a:ext cx="3312368" cy="98572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1" lang="en-US" altLang="en-US" sz="7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3914089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72" y="260648"/>
            <a:ext cx="8229600" cy="6217800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Artificial Intelligence </a:t>
            </a:r>
            <a:br>
              <a:rPr lang="en-US" sz="6000" b="1" dirty="0"/>
            </a:br>
            <a:br>
              <a:rPr lang="en-US" b="1" dirty="0"/>
            </a:br>
            <a:r>
              <a:rPr lang="en-US" b="1" dirty="0"/>
              <a:t>“… </a:t>
            </a:r>
            <a:r>
              <a:rPr lang="en-US" b="1" dirty="0">
                <a:solidFill>
                  <a:srgbClr val="FF0000"/>
                </a:solidFill>
              </a:rPr>
              <a:t>the </a:t>
            </a:r>
            <a:r>
              <a:rPr lang="en-US" sz="6000" b="1" dirty="0">
                <a:solidFill>
                  <a:srgbClr val="FF0000"/>
                </a:solidFill>
              </a:rPr>
              <a:t>science</a:t>
            </a:r>
            <a:r>
              <a:rPr lang="en-US" b="1" dirty="0">
                <a:solidFill>
                  <a:srgbClr val="FF0000"/>
                </a:solidFill>
              </a:rPr>
              <a:t> and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b="1" dirty="0">
                <a:solidFill>
                  <a:srgbClr val="FF0000"/>
                </a:solidFill>
              </a:rPr>
              <a:t>engineering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of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making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b="1" dirty="0">
                <a:solidFill>
                  <a:srgbClr val="FF0000"/>
                </a:solidFill>
              </a:rPr>
              <a:t>intelligent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6000" b="1" dirty="0">
                <a:solidFill>
                  <a:srgbClr val="FF0000"/>
                </a:solidFill>
              </a:rPr>
              <a:t>machines</a:t>
            </a:r>
            <a:r>
              <a:rPr lang="en-US" b="1" dirty="0"/>
              <a:t>” </a:t>
            </a:r>
            <a:br>
              <a:rPr lang="en-US" b="1" dirty="0"/>
            </a:br>
            <a:r>
              <a:rPr lang="en-US" sz="3600" b="1" dirty="0"/>
              <a:t>(John McCarthy, 1955)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611560" y="6597352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77264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7200" b="1" dirty="0">
                <a:solidFill>
                  <a:srgbClr val="FF0000"/>
                </a:solidFill>
              </a:rPr>
              <a:t>Artificial Intelligence </a:t>
            </a:r>
            <a:br>
              <a:rPr lang="en-US" sz="7200" b="1" dirty="0"/>
            </a:br>
            <a:r>
              <a:rPr lang="en-US" b="1" dirty="0"/>
              <a:t> </a:t>
            </a:r>
            <a:br>
              <a:rPr lang="en-US" sz="7200" b="1" dirty="0"/>
            </a:br>
            <a:r>
              <a:rPr lang="en-US" sz="7200" b="1" dirty="0"/>
              <a:t>“… </a:t>
            </a:r>
            <a:r>
              <a:rPr lang="en-US" sz="7200" b="1" dirty="0">
                <a:solidFill>
                  <a:srgbClr val="FF0000"/>
                </a:solidFill>
              </a:rPr>
              <a:t>technology that </a:t>
            </a:r>
            <a:br>
              <a:rPr lang="en-US" sz="7200" b="1" dirty="0">
                <a:solidFill>
                  <a:srgbClr val="FF0000"/>
                </a:solidFill>
              </a:rPr>
            </a:br>
            <a:r>
              <a:rPr lang="en-US" sz="7200" b="1" dirty="0">
                <a:solidFill>
                  <a:srgbClr val="FF0000"/>
                </a:solidFill>
              </a:rPr>
              <a:t>thinks and acts </a:t>
            </a:r>
            <a:br>
              <a:rPr lang="en-US" sz="7200" b="1" dirty="0">
                <a:solidFill>
                  <a:srgbClr val="FF0000"/>
                </a:solidFill>
              </a:rPr>
            </a:br>
            <a:r>
              <a:rPr lang="en-US" sz="7200" b="1" dirty="0">
                <a:solidFill>
                  <a:srgbClr val="FF0000"/>
                </a:solidFill>
              </a:rPr>
              <a:t>like humans</a:t>
            </a:r>
            <a:r>
              <a:rPr lang="en-US" sz="7200" b="1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611560" y="6597352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118430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Artificial Intelligence </a:t>
            </a:r>
            <a:br>
              <a:rPr lang="en-US" sz="7200" b="1" dirty="0"/>
            </a:br>
            <a:r>
              <a:rPr lang="en-US" b="1" dirty="0"/>
              <a:t> </a:t>
            </a:r>
            <a:br>
              <a:rPr lang="en-US" sz="7200" b="1" dirty="0"/>
            </a:br>
            <a:r>
              <a:rPr lang="en-US" sz="7200" b="1" dirty="0"/>
              <a:t>“… </a:t>
            </a:r>
            <a:r>
              <a:rPr lang="en-US" sz="7200" b="1" dirty="0">
                <a:solidFill>
                  <a:srgbClr val="FF0000"/>
                </a:solidFill>
              </a:rPr>
              <a:t>intelligence</a:t>
            </a:r>
            <a:r>
              <a:rPr lang="en-US" sz="7200" b="1" dirty="0"/>
              <a:t> exhibited by </a:t>
            </a:r>
            <a:r>
              <a:rPr lang="en-US" sz="7200" b="1" dirty="0">
                <a:solidFill>
                  <a:srgbClr val="FF0000"/>
                </a:solidFill>
              </a:rPr>
              <a:t>machines</a:t>
            </a:r>
            <a:r>
              <a:rPr lang="en-US" sz="7200" b="1" dirty="0"/>
              <a:t> or </a:t>
            </a:r>
            <a:r>
              <a:rPr lang="en-US" sz="7200" b="1" dirty="0">
                <a:solidFill>
                  <a:srgbClr val="FF0000"/>
                </a:solidFill>
              </a:rPr>
              <a:t>software</a:t>
            </a:r>
            <a:r>
              <a:rPr lang="en-US" sz="7200" b="1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611560" y="6597352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1228368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746" y="116632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69972" y="1063472"/>
          <a:ext cx="8603148" cy="5389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2264BB9-0532-2E4A-BB32-E00C293A33F5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988925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746" y="44624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69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1.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1"/>
                          </a:solidFill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771660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AI Acting Humanly: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The Turing Test Approach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b="1" dirty="0">
                <a:solidFill>
                  <a:schemeClr val="accent1"/>
                </a:solidFill>
              </a:rPr>
              <a:t>(Alan Turing, 1950)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17646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Knowledge Representation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Automated Reasoning</a:t>
            </a:r>
          </a:p>
          <a:p>
            <a:r>
              <a:rPr lang="en-US" b="1" dirty="0">
                <a:solidFill>
                  <a:srgbClr val="FF0000"/>
                </a:solidFill>
              </a:rPr>
              <a:t>Machine Learning (ML)</a:t>
            </a:r>
          </a:p>
          <a:p>
            <a:pPr lvl="1"/>
            <a:r>
              <a:rPr lang="en-US" sz="3200" b="1" dirty="0">
                <a:solidFill>
                  <a:srgbClr val="FF0000"/>
                </a:solidFill>
              </a:rPr>
              <a:t>Deep Learning (DL)</a:t>
            </a:r>
          </a:p>
          <a:p>
            <a:r>
              <a:rPr lang="en-US" b="1" dirty="0">
                <a:solidFill>
                  <a:srgbClr val="C00000"/>
                </a:solidFill>
              </a:rPr>
              <a:t>Computer Vision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(Image, Video)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Natural Language Processing (NLP)</a:t>
            </a:r>
          </a:p>
          <a:p>
            <a:r>
              <a:rPr lang="en-US" b="1" dirty="0">
                <a:solidFill>
                  <a:srgbClr val="C00000"/>
                </a:solidFill>
              </a:rPr>
              <a:t>Robotics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054869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971600" y="6453336"/>
            <a:ext cx="7488832" cy="432048"/>
          </a:xfrm>
        </p:spPr>
        <p:txBody>
          <a:bodyPr>
            <a:noAutofit/>
          </a:bodyPr>
          <a:lstStyle/>
          <a:p>
            <a:r>
              <a:rPr lang="en-US" altLang="zh-TW" sz="1800" dirty="0"/>
              <a:t>NTCIR-9 Workshop, December 6-9, 2011, Tokyo, Japan</a:t>
            </a:r>
          </a:p>
        </p:txBody>
      </p:sp>
      <p:sp>
        <p:nvSpPr>
          <p:cNvPr id="12" name="副標題 2"/>
          <p:cNvSpPr txBox="1">
            <a:spLocks/>
          </p:cNvSpPr>
          <p:nvPr/>
        </p:nvSpPr>
        <p:spPr>
          <a:xfrm>
            <a:off x="2195736" y="6165304"/>
            <a:ext cx="5112568" cy="28803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2"/>
              </a:rPr>
              <a:t>myday@mail.tku.edu.tw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3" cstate="print"/>
          <a:srcRect l="10527" t="1544" r="10527" b="25148"/>
          <a:stretch>
            <a:fillRect/>
          </a:stretch>
        </p:blipFill>
        <p:spPr bwMode="auto">
          <a:xfrm>
            <a:off x="3059833" y="3933056"/>
            <a:ext cx="1512168" cy="1872208"/>
          </a:xfrm>
          <a:prstGeom prst="rect">
            <a:avLst/>
          </a:prstGeom>
          <a:noFill/>
        </p:spPr>
      </p:pic>
      <p:sp>
        <p:nvSpPr>
          <p:cNvPr id="14" name="副標題 2"/>
          <p:cNvSpPr txBox="1">
            <a:spLocks/>
          </p:cNvSpPr>
          <p:nvPr/>
        </p:nvSpPr>
        <p:spPr>
          <a:xfrm>
            <a:off x="395536" y="2780928"/>
            <a:ext cx="8496944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Department</a:t>
            </a:r>
            <a:r>
              <a:rPr kumimoji="0" lang="en-US" altLang="zh-TW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of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Information Management </a:t>
            </a:r>
            <a:b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altLang="zh-TW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Tamkang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University, Taiwan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副標題 2"/>
          <p:cNvSpPr txBox="1">
            <a:spLocks/>
          </p:cNvSpPr>
          <p:nvPr/>
        </p:nvSpPr>
        <p:spPr>
          <a:xfrm>
            <a:off x="4788025" y="5805264"/>
            <a:ext cx="1584176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Chun </a:t>
            </a:r>
            <a:r>
              <a:rPr kumimoji="0" lang="en-US" altLang="zh-TW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Tu</a:t>
            </a:r>
            <a:endParaRPr kumimoji="0" lang="en-US" altLang="zh-TW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3" y="3933056"/>
            <a:ext cx="148485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副標題 2"/>
          <p:cNvSpPr txBox="1">
            <a:spLocks/>
          </p:cNvSpPr>
          <p:nvPr/>
        </p:nvSpPr>
        <p:spPr>
          <a:xfrm>
            <a:off x="2987824" y="5805264"/>
            <a:ext cx="1584177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Min-</a:t>
            </a:r>
            <a:r>
              <a:rPr kumimoji="0" lang="en-US" altLang="zh-TW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Yuh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Day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標題 1"/>
          <p:cNvSpPr txBox="1">
            <a:spLocks/>
          </p:cNvSpPr>
          <p:nvPr/>
        </p:nvSpPr>
        <p:spPr bwMode="auto">
          <a:xfrm>
            <a:off x="467544" y="908720"/>
            <a:ext cx="8424936" cy="194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 altLang="zh-TW" sz="3800" dirty="0">
                <a:solidFill>
                  <a:schemeClr val="accent1">
                    <a:lumMod val="75000"/>
                  </a:schemeClr>
                </a:solidFill>
              </a:rPr>
              <a:t>IMTKU Textual Entailment System for </a:t>
            </a:r>
            <a:br>
              <a:rPr kumimoji="0" lang="en-US" altLang="zh-TW" sz="3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kumimoji="0" lang="en-US" altLang="zh-TW" sz="3800" dirty="0">
                <a:solidFill>
                  <a:schemeClr val="accent1">
                    <a:lumMod val="75000"/>
                  </a:schemeClr>
                </a:solidFill>
              </a:rPr>
              <a:t>Recognizing Inference in Text </a:t>
            </a:r>
            <a:br>
              <a:rPr kumimoji="0" lang="en-US" altLang="zh-TW" sz="3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kumimoji="0" lang="en-US" altLang="zh-TW" sz="3800" dirty="0">
                <a:solidFill>
                  <a:schemeClr val="accent1">
                    <a:lumMod val="75000"/>
                  </a:schemeClr>
                </a:solidFill>
              </a:rPr>
              <a:t>at </a:t>
            </a:r>
            <a:r>
              <a:rPr kumimoji="0" lang="en-US" altLang="zh-TW" sz="3800" dirty="0">
                <a:solidFill>
                  <a:srgbClr val="C00000"/>
                </a:solidFill>
              </a:rPr>
              <a:t>NTCIR-9</a:t>
            </a:r>
            <a:r>
              <a:rPr kumimoji="0" lang="en-US" altLang="zh-TW" sz="3800" dirty="0">
                <a:solidFill>
                  <a:schemeClr val="accent1">
                    <a:lumMod val="75000"/>
                  </a:schemeClr>
                </a:solidFill>
              </a:rPr>
              <a:t> RITE</a:t>
            </a:r>
            <a:endParaRPr kumimoji="0" lang="zh-TW" altLang="en-US" sz="8000" dirty="0">
              <a:solidFill>
                <a:srgbClr val="C00000"/>
              </a:solidFill>
            </a:endParaRPr>
          </a:p>
        </p:txBody>
      </p:sp>
      <p:pic>
        <p:nvPicPr>
          <p:cNvPr id="2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64044" y="72008"/>
            <a:ext cx="768036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文字方塊 14"/>
          <p:cNvSpPr txBox="1">
            <a:spLocks noChangeArrowheads="1"/>
          </p:cNvSpPr>
          <p:nvPr/>
        </p:nvSpPr>
        <p:spPr bwMode="auto">
          <a:xfrm>
            <a:off x="7632080" y="42391"/>
            <a:ext cx="14764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sz="24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sz="2400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sz="2400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7" name="AutoShape 2" descr="http://rite.im.tku.edu.tw/img/t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8" name="AutoShape 4" descr="http://rite.im.tku.edu.tw/img/t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9" name="AutoShape 6" descr="http://rite.im.tku.edu.tw/img/t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1" name="Picture 6" descr="C:\Users\myday\Downloads\TKU-title15c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1607" y="467254"/>
            <a:ext cx="1997595" cy="52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文字方塊 14"/>
          <p:cNvSpPr txBox="1">
            <a:spLocks noChangeArrowheads="1"/>
          </p:cNvSpPr>
          <p:nvPr/>
        </p:nvSpPr>
        <p:spPr bwMode="auto">
          <a:xfrm>
            <a:off x="155575" y="72008"/>
            <a:ext cx="27496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altLang="zh-TW" sz="24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sz="2400" b="1" dirty="0">
                <a:solidFill>
                  <a:srgbClr val="FF0000"/>
                </a:solidFill>
                <a:latin typeface="Calibri" pitchFamily="34" charset="0"/>
              </a:rPr>
              <a:t> University</a:t>
            </a:r>
            <a:endParaRPr kumimoji="0" lang="zh-TW" alt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563888" y="81035"/>
            <a:ext cx="18966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>
                <a:solidFill>
                  <a:srgbClr val="C00000"/>
                </a:solidFill>
              </a:rPr>
              <a:t>2011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451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67544" y="908720"/>
            <a:ext cx="8424936" cy="1944215"/>
          </a:xfrm>
        </p:spPr>
        <p:txBody>
          <a:bodyPr>
            <a:normAutofit/>
          </a:bodyPr>
          <a:lstStyle/>
          <a:p>
            <a:r>
              <a:rPr lang="en-US" altLang="zh-TW" sz="3800" b="1" dirty="0">
                <a:solidFill>
                  <a:schemeClr val="accent1">
                    <a:lumMod val="75000"/>
                  </a:schemeClr>
                </a:solidFill>
              </a:rPr>
              <a:t>IMTKU Textual Entailment System for </a:t>
            </a:r>
            <a:br>
              <a:rPr lang="en-US" altLang="zh-TW" sz="3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3800" b="1" dirty="0">
                <a:solidFill>
                  <a:schemeClr val="accent1">
                    <a:lumMod val="75000"/>
                  </a:schemeClr>
                </a:solidFill>
              </a:rPr>
              <a:t>Recognizing Inference in Text </a:t>
            </a:r>
            <a:br>
              <a:rPr lang="en-US" altLang="zh-TW" sz="3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3800" b="1" dirty="0">
                <a:solidFill>
                  <a:schemeClr val="accent1">
                    <a:lumMod val="75000"/>
                  </a:schemeClr>
                </a:solidFill>
              </a:rPr>
              <a:t>at </a:t>
            </a:r>
            <a:r>
              <a:rPr lang="en-US" altLang="zh-TW" sz="3800" b="1" dirty="0">
                <a:solidFill>
                  <a:srgbClr val="C00000"/>
                </a:solidFill>
              </a:rPr>
              <a:t>NTCIR-10</a:t>
            </a:r>
            <a:r>
              <a:rPr lang="en-US" altLang="zh-TW" sz="3800" b="1" dirty="0">
                <a:solidFill>
                  <a:schemeClr val="accent1">
                    <a:lumMod val="75000"/>
                  </a:schemeClr>
                </a:solidFill>
              </a:rPr>
              <a:t> RITE-2</a:t>
            </a:r>
            <a:endParaRPr lang="zh-TW" altLang="en-US" sz="8000" b="1" dirty="0">
              <a:solidFill>
                <a:srgbClr val="C00000"/>
              </a:solidFill>
            </a:endParaRPr>
          </a:p>
        </p:txBody>
      </p:sp>
      <p:pic>
        <p:nvPicPr>
          <p:cNvPr id="8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4044" y="72008"/>
            <a:ext cx="768036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字方塊 14"/>
          <p:cNvSpPr txBox="1">
            <a:spLocks noChangeArrowheads="1"/>
          </p:cNvSpPr>
          <p:nvPr/>
        </p:nvSpPr>
        <p:spPr bwMode="auto">
          <a:xfrm>
            <a:off x="7632080" y="42391"/>
            <a:ext cx="14764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sz="24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sz="2400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sz="2400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5" name="副標題 2"/>
          <p:cNvSpPr txBox="1">
            <a:spLocks/>
          </p:cNvSpPr>
          <p:nvPr/>
        </p:nvSpPr>
        <p:spPr>
          <a:xfrm>
            <a:off x="2195736" y="6381328"/>
            <a:ext cx="5112568" cy="28803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/>
              </a:rPr>
              <a:t>myday@mail.tku.edu.tw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副標題 2"/>
          <p:cNvSpPr txBox="1">
            <a:spLocks/>
          </p:cNvSpPr>
          <p:nvPr/>
        </p:nvSpPr>
        <p:spPr>
          <a:xfrm>
            <a:off x="2483768" y="6597352"/>
            <a:ext cx="4752528" cy="260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NTCIR-10 Conference, June 18-21, 2013, Tokyo, Japan</a:t>
            </a:r>
          </a:p>
        </p:txBody>
      </p:sp>
      <p:pic>
        <p:nvPicPr>
          <p:cNvPr id="13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4" cstate="print"/>
          <a:srcRect l="10527" t="1544" r="10527" b="25148"/>
          <a:stretch>
            <a:fillRect/>
          </a:stretch>
        </p:blipFill>
        <p:spPr bwMode="auto">
          <a:xfrm>
            <a:off x="251520" y="4149080"/>
            <a:ext cx="1512168" cy="1872208"/>
          </a:xfrm>
          <a:prstGeom prst="rect">
            <a:avLst/>
          </a:prstGeom>
          <a:noFill/>
        </p:spPr>
      </p:pic>
      <p:sp>
        <p:nvSpPr>
          <p:cNvPr id="35842" name="AutoShape 2" descr="http://rite.im.tku.edu.tw/img/t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5844" name="AutoShape 4" descr="http://rite.im.tku.edu.tw/img/t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5846" name="AutoShape 6" descr="http://rite.im.tku.edu.tw/img/t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7" name="副標題 2"/>
          <p:cNvSpPr txBox="1">
            <a:spLocks/>
          </p:cNvSpPr>
          <p:nvPr/>
        </p:nvSpPr>
        <p:spPr>
          <a:xfrm>
            <a:off x="395536" y="2996952"/>
            <a:ext cx="8496944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Department</a:t>
            </a:r>
            <a:r>
              <a:rPr kumimoji="0" lang="en-US" altLang="zh-TW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of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Information Management </a:t>
            </a:r>
            <a:b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altLang="zh-TW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Tamkang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University, Taiwan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5" cstate="print"/>
          <a:srcRect b="7877"/>
          <a:stretch>
            <a:fillRect/>
          </a:stretch>
        </p:blipFill>
        <p:spPr bwMode="auto">
          <a:xfrm>
            <a:off x="7419120" y="4149081"/>
            <a:ext cx="1417873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6" cstate="print"/>
          <a:srcRect b="5272"/>
          <a:stretch>
            <a:fillRect/>
          </a:stretch>
        </p:blipFill>
        <p:spPr bwMode="auto">
          <a:xfrm>
            <a:off x="5652120" y="4149080"/>
            <a:ext cx="1511729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7" cstate="print"/>
          <a:srcRect b="7216"/>
          <a:stretch>
            <a:fillRect/>
          </a:stretch>
        </p:blipFill>
        <p:spPr bwMode="auto">
          <a:xfrm>
            <a:off x="3851919" y="4149080"/>
            <a:ext cx="1513809" cy="1828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副標題 2"/>
          <p:cNvSpPr txBox="1">
            <a:spLocks/>
          </p:cNvSpPr>
          <p:nvPr/>
        </p:nvSpPr>
        <p:spPr>
          <a:xfrm>
            <a:off x="1979712" y="6021288"/>
            <a:ext cx="1584176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Chun </a:t>
            </a:r>
            <a:r>
              <a:rPr kumimoji="0" lang="en-US" altLang="zh-TW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Tu</a:t>
            </a:r>
            <a:endParaRPr kumimoji="0" lang="en-US" altLang="zh-TW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副標題 2"/>
          <p:cNvSpPr txBox="1">
            <a:spLocks/>
          </p:cNvSpPr>
          <p:nvPr/>
        </p:nvSpPr>
        <p:spPr>
          <a:xfrm>
            <a:off x="3563888" y="6021288"/>
            <a:ext cx="2160241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Hou</a:t>
            </a:r>
            <a:r>
              <a:rPr kumimoji="0" lang="en-US" altLang="zh-TW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-Cheng </a:t>
            </a:r>
            <a:r>
              <a:rPr kumimoji="0" lang="en-US" altLang="zh-TW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Vong</a:t>
            </a:r>
            <a:endParaRPr kumimoji="0" lang="en-US" altLang="zh-TW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副標題 2"/>
          <p:cNvSpPr txBox="1">
            <a:spLocks/>
          </p:cNvSpPr>
          <p:nvPr/>
        </p:nvSpPr>
        <p:spPr>
          <a:xfrm>
            <a:off x="5580113" y="6021288"/>
            <a:ext cx="1584176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Shih-Wei Wu</a:t>
            </a:r>
          </a:p>
        </p:txBody>
      </p:sp>
      <p:sp>
        <p:nvSpPr>
          <p:cNvPr id="27" name="副標題 2"/>
          <p:cNvSpPr txBox="1">
            <a:spLocks/>
          </p:cNvSpPr>
          <p:nvPr/>
        </p:nvSpPr>
        <p:spPr>
          <a:xfrm>
            <a:off x="7236296" y="6021288"/>
            <a:ext cx="1800200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Shih-</a:t>
            </a:r>
            <a:r>
              <a:rPr kumimoji="0" lang="en-US" altLang="zh-TW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Jhen</a:t>
            </a:r>
            <a:r>
              <a:rPr kumimoji="0" lang="en-US" altLang="zh-TW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Huang</a:t>
            </a:r>
          </a:p>
        </p:txBody>
      </p:sp>
      <p:pic>
        <p:nvPicPr>
          <p:cNvPr id="35850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1720" y="4149080"/>
            <a:ext cx="148485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副標題 2"/>
          <p:cNvSpPr txBox="1">
            <a:spLocks/>
          </p:cNvSpPr>
          <p:nvPr/>
        </p:nvSpPr>
        <p:spPr>
          <a:xfrm>
            <a:off x="179511" y="6021288"/>
            <a:ext cx="1584177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Min-</a:t>
            </a:r>
            <a:r>
              <a:rPr kumimoji="0" lang="en-US" altLang="zh-TW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Yuh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Day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" name="Picture 6" descr="C:\Users\myday\Downloads\TKU-title15cm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1607" y="467254"/>
            <a:ext cx="1997595" cy="52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文字方塊 14"/>
          <p:cNvSpPr txBox="1">
            <a:spLocks noChangeArrowheads="1"/>
          </p:cNvSpPr>
          <p:nvPr/>
        </p:nvSpPr>
        <p:spPr bwMode="auto">
          <a:xfrm>
            <a:off x="155575" y="72008"/>
            <a:ext cx="27496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altLang="zh-TW" sz="24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sz="2400" b="1" dirty="0">
                <a:solidFill>
                  <a:srgbClr val="FF0000"/>
                </a:solidFill>
                <a:latin typeface="Calibri" pitchFamily="34" charset="0"/>
              </a:rPr>
              <a:t> University</a:t>
            </a:r>
            <a:endParaRPr kumimoji="0" lang="zh-TW" alt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563888" y="81035"/>
            <a:ext cx="18966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>
                <a:solidFill>
                  <a:srgbClr val="C00000"/>
                </a:solidFill>
              </a:rPr>
              <a:t>2013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455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1259062" y="1845618"/>
            <a:ext cx="151130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副標題 2"/>
          <p:cNvSpPr txBox="1">
            <a:spLocks/>
          </p:cNvSpPr>
          <p:nvPr/>
        </p:nvSpPr>
        <p:spPr bwMode="auto">
          <a:xfrm>
            <a:off x="2915816" y="3680743"/>
            <a:ext cx="178942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kumimoji="0" lang="en-US" altLang="zh-TW" sz="2000" b="1" dirty="0" err="1"/>
              <a:t>Ya</a:t>
            </a:r>
            <a:r>
              <a:rPr kumimoji="0" lang="en-US" altLang="zh-TW" sz="2000" b="1" dirty="0"/>
              <a:t>-Jung Wang</a:t>
            </a:r>
          </a:p>
        </p:txBody>
      </p:sp>
      <p:sp>
        <p:nvSpPr>
          <p:cNvPr id="10" name="副標題 2"/>
          <p:cNvSpPr txBox="1">
            <a:spLocks/>
          </p:cNvSpPr>
          <p:nvPr/>
        </p:nvSpPr>
        <p:spPr bwMode="auto">
          <a:xfrm>
            <a:off x="1187624" y="3645024"/>
            <a:ext cx="15827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kumimoji="0" lang="en-US" altLang="zh-TW" sz="2000" b="1" dirty="0"/>
              <a:t>Min-</a:t>
            </a:r>
            <a:r>
              <a:rPr kumimoji="0" lang="en-US" altLang="zh-TW" sz="2000" b="1" dirty="0" err="1"/>
              <a:t>Yuh</a:t>
            </a:r>
            <a:r>
              <a:rPr kumimoji="0" lang="en-US" altLang="zh-TW" sz="2000" b="1" dirty="0"/>
              <a:t> Day</a:t>
            </a:r>
            <a:endParaRPr kumimoji="0" lang="en-US" altLang="zh-TW" sz="2000" dirty="0"/>
          </a:p>
        </p:txBody>
      </p:sp>
      <p:pic>
        <p:nvPicPr>
          <p:cNvPr id="11" name="圖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623" y="1845618"/>
            <a:ext cx="1504950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2" descr="http://rite.im.tku.edu.tw/img/N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3" t="2631" r="29690" b="52115"/>
          <a:stretch/>
        </p:blipFill>
        <p:spPr bwMode="auto">
          <a:xfrm>
            <a:off x="6508300" y="1845618"/>
            <a:ext cx="1522943" cy="191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://rite.im.tku.edu.tw/img/Kum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8" t="13602" r="-1" b="10871"/>
          <a:stretch/>
        </p:blipFill>
        <p:spPr bwMode="auto">
          <a:xfrm>
            <a:off x="4842046" y="1845618"/>
            <a:ext cx="1400206" cy="187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4557574" y="3660869"/>
            <a:ext cx="1873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dirty="0" err="1"/>
              <a:t>Che</a:t>
            </a:r>
            <a:r>
              <a:rPr lang="en-US" altLang="zh-TW" b="1" dirty="0"/>
              <a:t>-Wei Hsu</a:t>
            </a:r>
            <a:endParaRPr lang="zh-TW" altLang="en-US" dirty="0"/>
          </a:p>
        </p:txBody>
      </p:sp>
      <p:pic>
        <p:nvPicPr>
          <p:cNvPr id="26630" name="Picture 6" descr="http://rite.im.tku.edu.tw/img/wu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9" t="-1" r="33581" b="41531"/>
          <a:stretch/>
        </p:blipFill>
        <p:spPr bwMode="auto">
          <a:xfrm>
            <a:off x="3869160" y="4373343"/>
            <a:ext cx="1512147" cy="187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http://rite.im.tku.edu.tw/img/kevin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5" r="9105" b="28546"/>
          <a:stretch/>
        </p:blipFill>
        <p:spPr bwMode="auto">
          <a:xfrm>
            <a:off x="395536" y="4370661"/>
            <a:ext cx="1511300" cy="187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Picture 10" descr="http://rite.im.tku.edu.tw/img/Lin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3" t="1433" r="25959" b="57208"/>
          <a:stretch/>
        </p:blipFill>
        <p:spPr bwMode="auto">
          <a:xfrm>
            <a:off x="2109871" y="4370661"/>
            <a:ext cx="1539381" cy="187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6" name="Picture 12" descr="http://rite.im.tku.edu.tw/img/Paul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5" t="3006" r="26386" b="56617"/>
          <a:stretch/>
        </p:blipFill>
        <p:spPr bwMode="auto">
          <a:xfrm>
            <a:off x="5694921" y="4429916"/>
            <a:ext cx="1472793" cy="181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8" name="Picture 14" descr="http://rite.im.tku.edu.tw/img/Tsai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5" t="8820" b="24904"/>
          <a:stretch/>
        </p:blipFill>
        <p:spPr bwMode="auto">
          <a:xfrm>
            <a:off x="7369419" y="4372927"/>
            <a:ext cx="1511300" cy="187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副標題 2"/>
          <p:cNvSpPr txBox="1">
            <a:spLocks/>
          </p:cNvSpPr>
          <p:nvPr/>
        </p:nvSpPr>
        <p:spPr>
          <a:xfrm>
            <a:off x="274629" y="6309320"/>
            <a:ext cx="1633075" cy="3412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2000" b="1" dirty="0" err="1"/>
              <a:t>Huai</a:t>
            </a:r>
            <a:r>
              <a:rPr lang="en-US" altLang="zh-TW" sz="2000" b="1" dirty="0"/>
              <a:t>-Wen Hsu</a:t>
            </a:r>
          </a:p>
        </p:txBody>
      </p:sp>
      <p:sp>
        <p:nvSpPr>
          <p:cNvPr id="22" name="副標題 2"/>
          <p:cNvSpPr txBox="1">
            <a:spLocks/>
          </p:cNvSpPr>
          <p:nvPr/>
        </p:nvSpPr>
        <p:spPr bwMode="auto">
          <a:xfrm>
            <a:off x="6508151" y="3680743"/>
            <a:ext cx="15843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buNone/>
            </a:pPr>
            <a:r>
              <a:rPr lang="en-US" altLang="zh-TW" sz="2000" b="1" dirty="0" err="1"/>
              <a:t>En</a:t>
            </a:r>
            <a:r>
              <a:rPr lang="en-US" altLang="zh-TW" sz="2000" b="1" dirty="0"/>
              <a:t>-Chun </a:t>
            </a:r>
            <a:r>
              <a:rPr lang="en-US" altLang="zh-TW" sz="2000" b="1" dirty="0" err="1"/>
              <a:t>Tu</a:t>
            </a:r>
            <a:endParaRPr lang="en-US" altLang="zh-TW" sz="2000" b="1" dirty="0"/>
          </a:p>
        </p:txBody>
      </p:sp>
      <p:sp>
        <p:nvSpPr>
          <p:cNvPr id="23" name="標題 1"/>
          <p:cNvSpPr txBox="1">
            <a:spLocks/>
          </p:cNvSpPr>
          <p:nvPr/>
        </p:nvSpPr>
        <p:spPr>
          <a:xfrm>
            <a:off x="36512" y="1"/>
            <a:ext cx="9144000" cy="1484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400" b="1" dirty="0">
                <a:solidFill>
                  <a:schemeClr val="accent1">
                    <a:lumMod val="75000"/>
                  </a:schemeClr>
                </a:solidFill>
              </a:rPr>
              <a:t>IMTKU Textual Entailment System for </a:t>
            </a:r>
            <a:br>
              <a:rPr lang="en-US" altLang="zh-TW" sz="3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3400" b="1" dirty="0">
                <a:solidFill>
                  <a:schemeClr val="accent1">
                    <a:lumMod val="75000"/>
                  </a:schemeClr>
                </a:solidFill>
              </a:rPr>
              <a:t>Recognizing Inference in Text at </a:t>
            </a:r>
            <a:r>
              <a:rPr lang="en-US" altLang="zh-TW" sz="3400" b="1" dirty="0">
                <a:solidFill>
                  <a:srgbClr val="C00000"/>
                </a:solidFill>
              </a:rPr>
              <a:t>NTCIR-11</a:t>
            </a:r>
            <a:r>
              <a:rPr lang="en-US" altLang="zh-TW" sz="3400" b="1" dirty="0">
                <a:solidFill>
                  <a:schemeClr val="accent1">
                    <a:lumMod val="75000"/>
                  </a:schemeClr>
                </a:solidFill>
              </a:rPr>
              <a:t> RITE-VAL</a:t>
            </a:r>
            <a:br>
              <a:rPr lang="zh-TW" altLang="en-US" sz="3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8000" b="1" dirty="0">
                <a:solidFill>
                  <a:srgbClr val="C00000"/>
                </a:solidFill>
              </a:rPr>
              <a:t>2014</a:t>
            </a:r>
            <a:endParaRPr lang="zh-TW" altLang="en-US" sz="8000" b="1" dirty="0">
              <a:solidFill>
                <a:srgbClr val="C00000"/>
              </a:solidFill>
            </a:endParaRPr>
          </a:p>
        </p:txBody>
      </p:sp>
      <p:sp>
        <p:nvSpPr>
          <p:cNvPr id="25" name="副標題 2"/>
          <p:cNvSpPr txBox="1">
            <a:spLocks/>
          </p:cNvSpPr>
          <p:nvPr/>
        </p:nvSpPr>
        <p:spPr>
          <a:xfrm>
            <a:off x="5652120" y="6237312"/>
            <a:ext cx="1529451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2000" b="1" dirty="0"/>
              <a:t>Yu-</a:t>
            </a:r>
            <a:r>
              <a:rPr lang="en-US" altLang="zh-TW" sz="2000" b="1" dirty="0" err="1"/>
              <a:t>Hsuan</a:t>
            </a:r>
            <a:r>
              <a:rPr lang="en-US" altLang="zh-TW" sz="2000" b="1" dirty="0"/>
              <a:t> Tai</a:t>
            </a:r>
          </a:p>
        </p:txBody>
      </p:sp>
      <p:sp>
        <p:nvSpPr>
          <p:cNvPr id="26" name="副標題 2"/>
          <p:cNvSpPr txBox="1">
            <a:spLocks/>
          </p:cNvSpPr>
          <p:nvPr/>
        </p:nvSpPr>
        <p:spPr>
          <a:xfrm>
            <a:off x="3851920" y="6215050"/>
            <a:ext cx="1529387" cy="38230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2000" b="1" dirty="0"/>
              <a:t>Shang-Yu Wu</a:t>
            </a:r>
          </a:p>
        </p:txBody>
      </p:sp>
      <p:sp>
        <p:nvSpPr>
          <p:cNvPr id="27" name="副標題 2"/>
          <p:cNvSpPr txBox="1">
            <a:spLocks/>
          </p:cNvSpPr>
          <p:nvPr/>
        </p:nvSpPr>
        <p:spPr>
          <a:xfrm>
            <a:off x="7181571" y="6219707"/>
            <a:ext cx="2016224" cy="3776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1800" b="1" dirty="0"/>
              <a:t>Cheng-Chia Tsai</a:t>
            </a:r>
          </a:p>
        </p:txBody>
      </p:sp>
      <p:sp>
        <p:nvSpPr>
          <p:cNvPr id="28" name="副標題 2"/>
          <p:cNvSpPr txBox="1">
            <a:spLocks/>
          </p:cNvSpPr>
          <p:nvPr/>
        </p:nvSpPr>
        <p:spPr>
          <a:xfrm>
            <a:off x="359532" y="6597352"/>
            <a:ext cx="8496944" cy="238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NTCIR-11 Conference, December 8-12, 2014, Tokyo, Japan</a:t>
            </a:r>
          </a:p>
        </p:txBody>
      </p:sp>
      <p:pic>
        <p:nvPicPr>
          <p:cNvPr id="29" name="Picture 5" descr="C:\Users\myday\Downloads\TKU-logo-12cm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97622" y="764704"/>
            <a:ext cx="94018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6" descr="C:\Users\myday\Downloads\TKU-title15cm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74235" y="1174679"/>
            <a:ext cx="1997595" cy="52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文字方塊 14"/>
          <p:cNvSpPr txBox="1">
            <a:spLocks noChangeArrowheads="1"/>
          </p:cNvSpPr>
          <p:nvPr/>
        </p:nvSpPr>
        <p:spPr bwMode="auto">
          <a:xfrm>
            <a:off x="598203" y="779433"/>
            <a:ext cx="27496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altLang="zh-TW" sz="24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sz="2400" b="1" dirty="0">
                <a:solidFill>
                  <a:srgbClr val="FF0000"/>
                </a:solidFill>
                <a:latin typeface="Calibri" pitchFamily="34" charset="0"/>
              </a:rPr>
              <a:t> University</a:t>
            </a:r>
            <a:endParaRPr kumimoji="0" lang="zh-TW" alt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2" name="副標題 2"/>
          <p:cNvSpPr txBox="1">
            <a:spLocks/>
          </p:cNvSpPr>
          <p:nvPr/>
        </p:nvSpPr>
        <p:spPr>
          <a:xfrm>
            <a:off x="2057029" y="6237312"/>
            <a:ext cx="1633075" cy="3412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2000" b="1" dirty="0"/>
              <a:t>Yu-An Lin</a:t>
            </a:r>
          </a:p>
        </p:txBody>
      </p:sp>
    </p:spTree>
    <p:extLst>
      <p:ext uri="{BB962C8B-B14F-4D97-AF65-F5344CB8AC3E}">
        <p14:creationId xmlns:p14="http://schemas.microsoft.com/office/powerpoint/2010/main" val="2796611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</a:rPr>
              <a:t>戴敏育 博士 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dirty="0">
                <a:solidFill>
                  <a:schemeClr val="accent1"/>
                </a:solidFill>
              </a:rPr>
              <a:t>(Min-</a:t>
            </a:r>
            <a:r>
              <a:rPr lang="en-US" altLang="zh-TW" dirty="0" err="1">
                <a:solidFill>
                  <a:schemeClr val="accent1"/>
                </a:solidFill>
              </a:rPr>
              <a:t>Yuh</a:t>
            </a:r>
            <a:r>
              <a:rPr lang="en-US" altLang="zh-TW" dirty="0">
                <a:solidFill>
                  <a:schemeClr val="accent1"/>
                </a:solidFill>
              </a:rPr>
              <a:t> Day, Ph.D.)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16386" name="內容版面配置區 2"/>
          <p:cNvSpPr>
            <a:spLocks noGrp="1"/>
          </p:cNvSpPr>
          <p:nvPr>
            <p:ph idx="1"/>
          </p:nvPr>
        </p:nvSpPr>
        <p:spPr>
          <a:xfrm>
            <a:off x="468313" y="1556792"/>
            <a:ext cx="8301037" cy="3519289"/>
          </a:xfrm>
        </p:spPr>
        <p:txBody>
          <a:bodyPr/>
          <a:lstStyle/>
          <a:p>
            <a:pPr marL="0" indent="0" algn="ctr">
              <a:buFont typeface="Arial" pitchFamily="34" charset="0"/>
              <a:buNone/>
            </a:pPr>
            <a:r>
              <a:rPr lang="zh-TW" altLang="en-US" sz="2800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</a:rPr>
              <a:t>國立台北大學</a:t>
            </a:r>
            <a:r>
              <a:rPr lang="en-US" altLang="zh-TW" sz="2800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</a:rPr>
              <a:t> </a:t>
            </a:r>
            <a:r>
              <a:rPr lang="zh-TW" altLang="en-US" sz="2800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</a:rPr>
              <a:t>資訊管理研究所</a:t>
            </a:r>
            <a:r>
              <a:rPr lang="en-US" altLang="zh-TW" sz="2800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</a:rPr>
              <a:t> </a:t>
            </a:r>
            <a:r>
              <a:rPr lang="zh-TW" altLang="en-US" sz="2800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</a:rPr>
              <a:t>副教授</a:t>
            </a:r>
            <a:endParaRPr lang="en-US" altLang="zh-TW" sz="2800" dirty="0">
              <a:solidFill>
                <a:srgbClr val="C00000"/>
              </a:solidFill>
              <a:latin typeface="Heiti TC Medium" pitchFamily="2" charset="-128"/>
              <a:ea typeface="Heiti TC Medium" pitchFamily="2" charset="-128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zh-TW" altLang="en-US" sz="2800" dirty="0">
                <a:solidFill>
                  <a:schemeClr val="tx2"/>
                </a:solidFill>
                <a:latin typeface="Heiti TC Medium" pitchFamily="2" charset="-128"/>
                <a:ea typeface="Heiti TC Medium" pitchFamily="2" charset="-128"/>
              </a:rPr>
              <a:t>中央研究院</a:t>
            </a:r>
            <a:r>
              <a:rPr lang="en-US" altLang="zh-TW" sz="2800" dirty="0">
                <a:solidFill>
                  <a:schemeClr val="tx2"/>
                </a:solidFill>
                <a:latin typeface="Heiti TC Medium" pitchFamily="2" charset="-128"/>
                <a:ea typeface="Heiti TC Medium" pitchFamily="2" charset="-128"/>
              </a:rPr>
              <a:t> </a:t>
            </a:r>
            <a:r>
              <a:rPr lang="zh-TW" altLang="en-US" sz="2800" dirty="0">
                <a:solidFill>
                  <a:schemeClr val="tx2"/>
                </a:solidFill>
                <a:latin typeface="Heiti TC Medium" pitchFamily="2" charset="-128"/>
                <a:ea typeface="Heiti TC Medium" pitchFamily="2" charset="-128"/>
              </a:rPr>
              <a:t>資訊科學研究所</a:t>
            </a:r>
            <a:r>
              <a:rPr lang="en-US" altLang="zh-TW" sz="2800" dirty="0">
                <a:solidFill>
                  <a:schemeClr val="tx2"/>
                </a:solidFill>
                <a:latin typeface="Heiti TC Medium" pitchFamily="2" charset="-128"/>
                <a:ea typeface="Heiti TC Medium" pitchFamily="2" charset="-128"/>
              </a:rPr>
              <a:t> </a:t>
            </a:r>
            <a:r>
              <a:rPr lang="zh-TW" altLang="en-US" sz="2800" dirty="0">
                <a:solidFill>
                  <a:schemeClr val="tx2"/>
                </a:solidFill>
                <a:latin typeface="Heiti TC Medium" pitchFamily="2" charset="-128"/>
                <a:ea typeface="Heiti TC Medium" pitchFamily="2" charset="-128"/>
              </a:rPr>
              <a:t>訪問學人</a:t>
            </a:r>
            <a:endParaRPr lang="en-US" altLang="zh-TW" sz="2800" dirty="0">
              <a:solidFill>
                <a:schemeClr val="tx2"/>
              </a:solidFill>
              <a:latin typeface="Heiti TC Medium" pitchFamily="2" charset="-128"/>
              <a:ea typeface="Heiti TC Medium" pitchFamily="2" charset="-128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zh-TW" altLang="en-US" sz="2800" dirty="0">
                <a:solidFill>
                  <a:srgbClr val="984807"/>
                </a:solidFill>
                <a:latin typeface="Heiti TC Medium" pitchFamily="2" charset="-128"/>
                <a:ea typeface="Heiti TC Medium" pitchFamily="2" charset="-128"/>
              </a:rPr>
              <a:t>國立台灣大學</a:t>
            </a:r>
            <a:r>
              <a:rPr lang="en-US" altLang="zh-TW" sz="2800" dirty="0">
                <a:solidFill>
                  <a:srgbClr val="984807"/>
                </a:solidFill>
                <a:latin typeface="Heiti TC Medium" pitchFamily="2" charset="-128"/>
                <a:ea typeface="Heiti TC Medium" pitchFamily="2" charset="-128"/>
              </a:rPr>
              <a:t> </a:t>
            </a:r>
            <a:r>
              <a:rPr lang="zh-TW" altLang="en-US" sz="2800" dirty="0">
                <a:solidFill>
                  <a:srgbClr val="984807"/>
                </a:solidFill>
                <a:latin typeface="Heiti TC Medium" pitchFamily="2" charset="-128"/>
                <a:ea typeface="Heiti TC Medium" pitchFamily="2" charset="-128"/>
              </a:rPr>
              <a:t>資訊管理</a:t>
            </a:r>
            <a:r>
              <a:rPr lang="en-US" altLang="zh-TW" sz="2800" dirty="0">
                <a:solidFill>
                  <a:srgbClr val="984807"/>
                </a:solidFill>
                <a:latin typeface="Heiti TC Medium" pitchFamily="2" charset="-128"/>
                <a:ea typeface="Heiti TC Medium" pitchFamily="2" charset="-128"/>
              </a:rPr>
              <a:t> </a:t>
            </a:r>
            <a:r>
              <a:rPr lang="zh-TW" altLang="en-US" sz="2800" dirty="0">
                <a:solidFill>
                  <a:srgbClr val="984807"/>
                </a:solidFill>
                <a:latin typeface="Heiti TC Medium" pitchFamily="2" charset="-128"/>
                <a:ea typeface="Heiti TC Medium" pitchFamily="2" charset="-128"/>
              </a:rPr>
              <a:t>博士</a:t>
            </a:r>
            <a:endParaRPr lang="en-US" altLang="zh-TW" sz="2800" dirty="0">
              <a:solidFill>
                <a:srgbClr val="984807"/>
              </a:solidFill>
              <a:latin typeface="Heiti TC Medium" pitchFamily="2" charset="-128"/>
              <a:ea typeface="Heiti TC Medium" pitchFamily="2" charset="-128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Co-Chairs, IEEE/ACM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Advances in Social Networks Analysis and Mining (ASONAM 2013- )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Program Co-Chair, IEEE International Workshop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Empirical Methods for Recognizing Inference in </a:t>
            </a:r>
            <a:r>
              <a:rPr lang="en-US" altLang="zh-TW" sz="2000" dirty="0" err="1">
                <a:solidFill>
                  <a:srgbClr val="17375E"/>
                </a:solidFill>
              </a:rPr>
              <a:t>TExt</a:t>
            </a:r>
            <a:r>
              <a:rPr lang="en-US" altLang="zh-TW" sz="2000" dirty="0">
                <a:solidFill>
                  <a:srgbClr val="17375E"/>
                </a:solidFill>
              </a:rPr>
              <a:t> (IEEE EM-RITE 2012- )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Chair, The IEEE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Information Reuse and Integration (IEEE IRI)</a:t>
            </a:r>
            <a:endParaRPr lang="zh-TW" altLang="en-US" sz="2000" dirty="0">
              <a:solidFill>
                <a:srgbClr val="17375E"/>
              </a:solidFill>
            </a:endParaRPr>
          </a:p>
        </p:txBody>
      </p:sp>
      <p:sp>
        <p:nvSpPr>
          <p:cNvPr id="163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9FCAA9B1-8267-4402-9C83-BAE1C2B13B7C}" type="slidenum">
              <a:rPr kumimoji="0" lang="zh-TW" altLang="en-US" sz="1200">
                <a:solidFill>
                  <a:srgbClr val="898989"/>
                </a:solidFill>
                <a:latin typeface="Calibri" pitchFamily="34" charset="0"/>
              </a:rPr>
              <a:pPr eaLnBrk="1" hangingPunct="1"/>
              <a:t>2</a:t>
            </a:fld>
            <a:endParaRPr kumimoji="0" lang="zh-TW" alt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6388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15888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 descr="http://mail.tku.edu.tw/myday/images/AS_Logo1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6" descr="http://mail.tku.edu.tw/myday/images/NTU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4C7FE4C-DBC2-A74B-8BCD-C557AA9446EA}"/>
              </a:ext>
            </a:extLst>
          </p:cNvPr>
          <p:cNvGrpSpPr/>
          <p:nvPr/>
        </p:nvGrpSpPr>
        <p:grpSpPr>
          <a:xfrm>
            <a:off x="1856254" y="5178296"/>
            <a:ext cx="1563618" cy="1491064"/>
            <a:chOff x="1940523" y="5229200"/>
            <a:chExt cx="1563618" cy="149106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B0FAAB0-5F2D-0A45-91D0-BB05F45FA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A70F94B-7014-7845-B18F-AA6F50AF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65169D41-F0F8-8048-BD9E-72A18B75F8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4408" y="6021288"/>
            <a:ext cx="791692" cy="7916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66DC44E-618F-6646-9281-EA6344D301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511" y="5834839"/>
            <a:ext cx="421513" cy="5112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5873D49-1544-FD46-93AD-7323458B83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96" y="6267155"/>
            <a:ext cx="511280" cy="5112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056669D-4889-3449-AC7C-E4B424A2C2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5691" y="6262461"/>
            <a:ext cx="511280" cy="5112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13BE9DD-9811-F148-AD4F-9B9F8D3816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158" y="5312451"/>
            <a:ext cx="935665" cy="42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66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0087"/>
            <a:ext cx="963680" cy="436585"/>
          </a:xfrm>
          <a:prstGeom prst="rect">
            <a:avLst/>
          </a:prstGeom>
        </p:spPr>
      </p:pic>
      <p:pic>
        <p:nvPicPr>
          <p:cNvPr id="8" name="Picture 5" descr="C:\Users\myday\Downloads\TKU-logo-12c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3206" y="0"/>
            <a:ext cx="855298" cy="85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21904" y="788399"/>
            <a:ext cx="9289032" cy="1272449"/>
          </a:xfrm>
        </p:spPr>
        <p:txBody>
          <a:bodyPr>
            <a:normAutofit/>
          </a:bodyPr>
          <a:lstStyle/>
          <a:p>
            <a:r>
              <a:rPr lang="en-US" altLang="zh-TW" sz="3800" b="1" dirty="0">
                <a:solidFill>
                  <a:schemeClr val="accent1">
                    <a:lumMod val="75000"/>
                  </a:schemeClr>
                </a:solidFill>
              </a:rPr>
              <a:t>IMTKU Question Answering System for </a:t>
            </a:r>
            <a:br>
              <a:rPr lang="en-US" altLang="zh-TW" sz="3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3800" b="1" dirty="0">
                <a:solidFill>
                  <a:schemeClr val="accent1">
                    <a:lumMod val="75000"/>
                  </a:schemeClr>
                </a:solidFill>
              </a:rPr>
              <a:t>World History Exams at </a:t>
            </a:r>
            <a:r>
              <a:rPr lang="en-US" altLang="zh-TW" sz="3800" b="1" dirty="0">
                <a:solidFill>
                  <a:srgbClr val="C00000"/>
                </a:solidFill>
              </a:rPr>
              <a:t>NTCIR-12</a:t>
            </a:r>
            <a:r>
              <a:rPr lang="en-US" altLang="zh-TW" sz="3800" b="1" dirty="0">
                <a:solidFill>
                  <a:schemeClr val="accent1">
                    <a:lumMod val="75000"/>
                  </a:schemeClr>
                </a:solidFill>
              </a:rPr>
              <a:t> QA Lab2</a:t>
            </a:r>
            <a:endParaRPr lang="zh-TW" altLang="en-US" sz="3800" b="1" dirty="0">
              <a:solidFill>
                <a:srgbClr val="C00000"/>
              </a:solidFill>
            </a:endParaRPr>
          </a:p>
        </p:txBody>
      </p:sp>
      <p:pic>
        <p:nvPicPr>
          <p:cNvPr id="9" name="Picture 6" descr="C:\Users\myday\Downloads\TKU-title15c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312911"/>
            <a:ext cx="1756343" cy="45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副標題 2"/>
          <p:cNvSpPr txBox="1">
            <a:spLocks/>
          </p:cNvSpPr>
          <p:nvPr/>
        </p:nvSpPr>
        <p:spPr>
          <a:xfrm>
            <a:off x="119112" y="6380918"/>
            <a:ext cx="8496944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hlinkClick r:id="rId5"/>
              </a:rPr>
              <a:t>myday@mail.tku.edu.tw</a:t>
            </a: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  <a:p>
            <a:pPr lvl="0" algn="ctr">
              <a:defRPr/>
            </a:pP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NTCIR-12 Conference, June 7-10, 2016, Tokyo, Japan</a:t>
            </a:r>
          </a:p>
        </p:txBody>
      </p:sp>
      <p:sp>
        <p:nvSpPr>
          <p:cNvPr id="6" name="矩形 5"/>
          <p:cNvSpPr/>
          <p:nvPr/>
        </p:nvSpPr>
        <p:spPr>
          <a:xfrm>
            <a:off x="-16552" y="4379482"/>
            <a:ext cx="120417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500" b="1" dirty="0">
                <a:solidFill>
                  <a:schemeClr val="tx2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Min-</a:t>
            </a:r>
            <a:r>
              <a:rPr lang="en-US" altLang="zh-TW" sz="1500" b="1" dirty="0" err="1">
                <a:solidFill>
                  <a:schemeClr val="tx2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Yuh</a:t>
            </a:r>
            <a:r>
              <a:rPr lang="en-US" altLang="zh-TW" sz="1500" b="1" dirty="0">
                <a:solidFill>
                  <a:schemeClr val="tx2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 Day</a:t>
            </a:r>
            <a:endParaRPr lang="zh-TW" altLang="en-US" sz="1500" b="1" dirty="0">
              <a:solidFill>
                <a:schemeClr val="tx2"/>
              </a:solidFill>
              <a:latin typeface="+mj-lt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7" name="圖片 6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991515"/>
            <a:ext cx="1080000" cy="14400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043608" y="4379482"/>
            <a:ext cx="126521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00" b="1" dirty="0">
                <a:latin typeface="+mj-lt"/>
                <a:ea typeface="Arial Unicode MS" pitchFamily="34" charset="-120"/>
                <a:cs typeface="Arial Unicode MS" pitchFamily="34" charset="-120"/>
              </a:rPr>
              <a:t>Cheng-Chia Tsai</a:t>
            </a:r>
            <a:endParaRPr lang="zh-TW" altLang="en-US" sz="1300" b="1" dirty="0">
              <a:latin typeface="+mj-lt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226728" y="4379482"/>
            <a:ext cx="133767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00" b="1" dirty="0">
                <a:latin typeface="+mj-lt"/>
                <a:ea typeface="Arial Unicode MS" pitchFamily="34" charset="-120"/>
                <a:cs typeface="Arial Unicode MS" pitchFamily="34" charset="-120"/>
              </a:rPr>
              <a:t>Wei-Chun Chung</a:t>
            </a:r>
            <a:endParaRPr lang="zh-TW" altLang="en-US" sz="1300" b="1" dirty="0">
              <a:latin typeface="+mj-lt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491880" y="4379482"/>
            <a:ext cx="134511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00" b="1" dirty="0" err="1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Hsiu</a:t>
            </a:r>
            <a:r>
              <a:rPr lang="en-US" altLang="zh-TW" sz="1300" b="1" dirty="0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-Yuan Chang</a:t>
            </a:r>
            <a:endParaRPr lang="zh-TW" altLang="en-US" sz="1300" b="1" dirty="0">
              <a:latin typeface="+mj-lt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796136" y="4379482"/>
            <a:ext cx="105349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00" b="1" dirty="0">
                <a:latin typeface="+mj-lt"/>
                <a:ea typeface="Arial Unicode MS" pitchFamily="34" charset="-120"/>
                <a:cs typeface="Arial Unicode MS" pitchFamily="34" charset="-120"/>
              </a:rPr>
              <a:t>Yuan-</a:t>
            </a:r>
            <a:r>
              <a:rPr lang="en-US" altLang="zh-TW" sz="1300" b="1" dirty="0" err="1">
                <a:latin typeface="+mj-lt"/>
                <a:ea typeface="Arial Unicode MS" pitchFamily="34" charset="-120"/>
                <a:cs typeface="Arial Unicode MS" pitchFamily="34" charset="-120"/>
              </a:rPr>
              <a:t>Jie</a:t>
            </a:r>
            <a:r>
              <a:rPr lang="en-US" altLang="zh-TW" sz="1300" b="1" dirty="0">
                <a:latin typeface="+mj-lt"/>
                <a:ea typeface="Arial Unicode MS" pitchFamily="34" charset="-120"/>
                <a:cs typeface="Arial Unicode MS" pitchFamily="34" charset="-120"/>
              </a:rPr>
              <a:t> Tsai</a:t>
            </a:r>
            <a:endParaRPr lang="zh-TW" altLang="en-US" sz="1300" b="1" dirty="0">
              <a:latin typeface="+mj-lt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952895" y="4379482"/>
            <a:ext cx="93147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00" b="1" dirty="0" err="1">
                <a:latin typeface="+mj-lt"/>
                <a:ea typeface="Arial Unicode MS" pitchFamily="34" charset="-120"/>
                <a:cs typeface="Arial Unicode MS" pitchFamily="34" charset="-120"/>
              </a:rPr>
              <a:t>Jin</a:t>
            </a:r>
            <a:r>
              <a:rPr lang="en-US" altLang="zh-TW" sz="1300" b="1" dirty="0">
                <a:latin typeface="+mj-lt"/>
                <a:ea typeface="Arial Unicode MS" pitchFamily="34" charset="-120"/>
                <a:cs typeface="Arial Unicode MS" pitchFamily="34" charset="-120"/>
              </a:rPr>
              <a:t>-Kun Lin</a:t>
            </a:r>
            <a:endParaRPr lang="zh-TW" altLang="en-US" sz="1300" b="1" dirty="0">
              <a:latin typeface="+mj-lt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37607" y="6168188"/>
            <a:ext cx="98912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300" b="1" dirty="0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Yue-Da Lin </a:t>
            </a:r>
          </a:p>
        </p:txBody>
      </p:sp>
      <p:sp>
        <p:nvSpPr>
          <p:cNvPr id="11" name="矩形 10"/>
          <p:cNvSpPr/>
          <p:nvPr/>
        </p:nvSpPr>
        <p:spPr>
          <a:xfrm>
            <a:off x="2195736" y="6168188"/>
            <a:ext cx="125111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300" b="1" dirty="0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Wei-Ming Chen</a:t>
            </a:r>
          </a:p>
        </p:txBody>
      </p:sp>
      <p:sp>
        <p:nvSpPr>
          <p:cNvPr id="16" name="矩形 15"/>
          <p:cNvSpPr/>
          <p:nvPr/>
        </p:nvSpPr>
        <p:spPr>
          <a:xfrm>
            <a:off x="3532805" y="6168188"/>
            <a:ext cx="97975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300" b="1" dirty="0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Yun-Da Tsai</a:t>
            </a:r>
          </a:p>
        </p:txBody>
      </p:sp>
      <p:sp>
        <p:nvSpPr>
          <p:cNvPr id="26" name="矩形 25"/>
          <p:cNvSpPr/>
          <p:nvPr/>
        </p:nvSpPr>
        <p:spPr>
          <a:xfrm>
            <a:off x="4499992" y="6168188"/>
            <a:ext cx="125707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300" b="1" dirty="0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Cheng-Jhih Han</a:t>
            </a:r>
          </a:p>
        </p:txBody>
      </p:sp>
      <p:sp>
        <p:nvSpPr>
          <p:cNvPr id="28" name="矩形 27"/>
          <p:cNvSpPr/>
          <p:nvPr/>
        </p:nvSpPr>
        <p:spPr>
          <a:xfrm>
            <a:off x="5874458" y="6168188"/>
            <a:ext cx="86664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300" b="1" dirty="0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Yi-Jing Lin</a:t>
            </a:r>
          </a:p>
        </p:txBody>
      </p:sp>
      <p:sp>
        <p:nvSpPr>
          <p:cNvPr id="30" name="矩形 29"/>
          <p:cNvSpPr/>
          <p:nvPr/>
        </p:nvSpPr>
        <p:spPr>
          <a:xfrm>
            <a:off x="46449" y="6168188"/>
            <a:ext cx="108382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300" b="1" dirty="0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Yu-Ming Guo</a:t>
            </a:r>
          </a:p>
        </p:txBody>
      </p:sp>
      <p:sp>
        <p:nvSpPr>
          <p:cNvPr id="32" name="矩形 31"/>
          <p:cNvSpPr/>
          <p:nvPr/>
        </p:nvSpPr>
        <p:spPr>
          <a:xfrm>
            <a:off x="4864984" y="4379482"/>
            <a:ext cx="94615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00" b="1" dirty="0">
                <a:solidFill>
                  <a:srgbClr val="000000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Tzu-</a:t>
            </a:r>
            <a:r>
              <a:rPr lang="en-US" altLang="zh-TW" sz="1300" b="1" dirty="0" err="1">
                <a:solidFill>
                  <a:srgbClr val="000000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Jui</a:t>
            </a:r>
            <a:r>
              <a:rPr lang="en-US" altLang="zh-TW" sz="1300" b="1" dirty="0">
                <a:solidFill>
                  <a:srgbClr val="000000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 Sun</a:t>
            </a:r>
            <a:endParaRPr lang="zh-TW" altLang="en-US" sz="1300" b="1" dirty="0">
              <a:latin typeface="+mj-lt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690580" y="6168188"/>
            <a:ext cx="126579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00" b="1" dirty="0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Yi-</a:t>
            </a:r>
            <a:r>
              <a:rPr lang="en-US" altLang="zh-TW" sz="1300" b="1" dirty="0" err="1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Heng</a:t>
            </a:r>
            <a:r>
              <a:rPr lang="en-US" altLang="zh-TW" sz="1300" b="1" dirty="0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 Chiang </a:t>
            </a:r>
            <a:endParaRPr lang="zh-TW" altLang="en-US" sz="1300" b="1" dirty="0">
              <a:latin typeface="+mj-lt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7819568" y="6168188"/>
            <a:ext cx="143327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00" b="1" dirty="0">
                <a:solidFill>
                  <a:srgbClr val="000000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Ching-Yuan </a:t>
            </a:r>
            <a:r>
              <a:rPr lang="en-US" altLang="zh-TW" sz="1300" b="1" dirty="0" err="1">
                <a:solidFill>
                  <a:srgbClr val="000000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Chien</a:t>
            </a:r>
            <a:r>
              <a:rPr lang="en-US" altLang="zh-TW" sz="1300" b="1" dirty="0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endParaRPr lang="zh-TW" altLang="en-US" sz="1300" b="1" dirty="0">
              <a:latin typeface="+mj-lt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39" name="圖片 38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9" t="2262" r="19437" b="31720"/>
          <a:stretch/>
        </p:blipFill>
        <p:spPr>
          <a:xfrm>
            <a:off x="6948368" y="2991515"/>
            <a:ext cx="936000" cy="1425398"/>
          </a:xfrm>
          <a:prstGeom prst="rect">
            <a:avLst/>
          </a:prstGeom>
        </p:spPr>
      </p:pic>
      <p:pic>
        <p:nvPicPr>
          <p:cNvPr id="42" name="圖片 41"/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3" t="28350" r="27030" b="39793"/>
          <a:stretch/>
        </p:blipFill>
        <p:spPr>
          <a:xfrm>
            <a:off x="79928" y="4763565"/>
            <a:ext cx="1080000" cy="1440000"/>
          </a:xfrm>
          <a:prstGeom prst="rect">
            <a:avLst/>
          </a:prstGeom>
        </p:spPr>
      </p:pic>
      <p:pic>
        <p:nvPicPr>
          <p:cNvPr id="43" name="圖片 42"/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1" t="27451" r="29896" b="41915"/>
          <a:stretch/>
        </p:blipFill>
        <p:spPr>
          <a:xfrm>
            <a:off x="1203704" y="4763565"/>
            <a:ext cx="1080000" cy="1440000"/>
          </a:xfrm>
          <a:prstGeom prst="rect">
            <a:avLst/>
          </a:prstGeom>
        </p:spPr>
      </p:pic>
      <p:pic>
        <p:nvPicPr>
          <p:cNvPr id="45" name="圖片 44"/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9" t="21997" r="26073" b="39618"/>
          <a:stretch/>
        </p:blipFill>
        <p:spPr>
          <a:xfrm>
            <a:off x="3442328" y="4763565"/>
            <a:ext cx="1080000" cy="1440000"/>
          </a:xfrm>
          <a:prstGeom prst="rect">
            <a:avLst/>
          </a:prstGeom>
        </p:spPr>
      </p:pic>
      <p:pic>
        <p:nvPicPr>
          <p:cNvPr id="46" name="圖片 45"/>
          <p:cNvPicPr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2" t="17850" r="21758" b="43124"/>
          <a:stretch/>
        </p:blipFill>
        <p:spPr>
          <a:xfrm>
            <a:off x="4571334" y="4763565"/>
            <a:ext cx="1080000" cy="1440000"/>
          </a:xfrm>
          <a:prstGeom prst="rect">
            <a:avLst/>
          </a:prstGeom>
        </p:spPr>
      </p:pic>
      <p:pic>
        <p:nvPicPr>
          <p:cNvPr id="47" name="圖片 46"/>
          <p:cNvPicPr>
            <a:picLocks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t="25874" r="31091" b="43856"/>
          <a:stretch/>
        </p:blipFill>
        <p:spPr>
          <a:xfrm>
            <a:off x="5724128" y="4763565"/>
            <a:ext cx="1080000" cy="1440000"/>
          </a:xfrm>
          <a:prstGeom prst="rect">
            <a:avLst/>
          </a:prstGeom>
        </p:spPr>
      </p:pic>
      <p:pic>
        <p:nvPicPr>
          <p:cNvPr id="48" name="圖片 47"/>
          <p:cNvPicPr>
            <a:picLocks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3" r="13323" b="20705"/>
          <a:stretch/>
        </p:blipFill>
        <p:spPr>
          <a:xfrm>
            <a:off x="6898492" y="4763565"/>
            <a:ext cx="933134" cy="1440000"/>
          </a:xfrm>
          <a:prstGeom prst="rect">
            <a:avLst/>
          </a:prstGeom>
        </p:spPr>
      </p:pic>
      <p:pic>
        <p:nvPicPr>
          <p:cNvPr id="49" name="圖片 48"/>
          <p:cNvPicPr>
            <a:picLocks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5" t="5605" r="16592" b="14385"/>
          <a:stretch/>
        </p:blipFill>
        <p:spPr>
          <a:xfrm>
            <a:off x="8061661" y="4763565"/>
            <a:ext cx="946445" cy="1440000"/>
          </a:xfrm>
          <a:prstGeom prst="rect">
            <a:avLst/>
          </a:prstGeom>
        </p:spPr>
      </p:pic>
      <p:pic>
        <p:nvPicPr>
          <p:cNvPr id="50" name="圖片 49"/>
          <p:cNvPicPr>
            <a:picLocks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8" t="21651" r="25090" b="42903"/>
          <a:stretch/>
        </p:blipFill>
        <p:spPr>
          <a:xfrm>
            <a:off x="2321143" y="4763565"/>
            <a:ext cx="1080000" cy="1440000"/>
          </a:xfrm>
          <a:prstGeom prst="rect">
            <a:avLst/>
          </a:prstGeom>
        </p:spPr>
      </p:pic>
      <p:pic>
        <p:nvPicPr>
          <p:cNvPr id="51" name="圖片 50"/>
          <p:cNvPicPr>
            <a:picLocks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1" t="5900" r="31800" b="55250"/>
          <a:stretch/>
        </p:blipFill>
        <p:spPr>
          <a:xfrm>
            <a:off x="2339752" y="2991515"/>
            <a:ext cx="1080000" cy="1440000"/>
          </a:xfrm>
          <a:prstGeom prst="rect">
            <a:avLst/>
          </a:prstGeom>
        </p:spPr>
      </p:pic>
      <p:pic>
        <p:nvPicPr>
          <p:cNvPr id="53" name="圖片 5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" t="21581" r="76442" b="62623"/>
          <a:stretch/>
        </p:blipFill>
        <p:spPr>
          <a:xfrm>
            <a:off x="1187624" y="2991515"/>
            <a:ext cx="1080000" cy="1450496"/>
          </a:xfrm>
          <a:prstGeom prst="rect">
            <a:avLst/>
          </a:prstGeom>
        </p:spPr>
      </p:pic>
      <p:pic>
        <p:nvPicPr>
          <p:cNvPr id="54" name="圖片 53"/>
          <p:cNvPicPr>
            <a:picLocks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6" t="26806" r="34161" b="42823"/>
          <a:stretch/>
        </p:blipFill>
        <p:spPr>
          <a:xfrm>
            <a:off x="5797371" y="2991515"/>
            <a:ext cx="1080000" cy="1440000"/>
          </a:xfrm>
          <a:prstGeom prst="rect">
            <a:avLst/>
          </a:prstGeom>
        </p:spPr>
      </p:pic>
      <p:pic>
        <p:nvPicPr>
          <p:cNvPr id="5" name="圖片 4"/>
          <p:cNvPicPr>
            <a:picLocks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0" t="6246" r="42849" b="71122"/>
          <a:stretch/>
        </p:blipFill>
        <p:spPr>
          <a:xfrm>
            <a:off x="3491880" y="2991515"/>
            <a:ext cx="1080000" cy="1440000"/>
          </a:xfrm>
          <a:prstGeom prst="rect">
            <a:avLst/>
          </a:prstGeom>
        </p:spPr>
      </p:pic>
      <p:pic>
        <p:nvPicPr>
          <p:cNvPr id="12" name="圖片 11"/>
          <p:cNvPicPr>
            <a:picLocks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6" t="4450" r="45266" b="74641"/>
          <a:stretch/>
        </p:blipFill>
        <p:spPr>
          <a:xfrm>
            <a:off x="4680449" y="2991515"/>
            <a:ext cx="1080000" cy="1440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107322" y="2032392"/>
            <a:ext cx="692935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600" b="1" dirty="0">
                <a:latin typeface="+mj-lt"/>
                <a:ea typeface="+mj-ea"/>
                <a:cs typeface="+mj-cs"/>
              </a:rPr>
              <a:t>Department of Information Management </a:t>
            </a:r>
          </a:p>
          <a:p>
            <a:pPr algn="ctr"/>
            <a:r>
              <a:rPr lang="zh-TW" altLang="en-US" sz="2600" b="1" dirty="0">
                <a:latin typeface="+mj-lt"/>
                <a:ea typeface="+mj-ea"/>
                <a:cs typeface="+mj-cs"/>
              </a:rPr>
              <a:t>Tamkang University, Taiwan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991515"/>
            <a:ext cx="1065600" cy="14400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7865927" y="4379482"/>
            <a:ext cx="130516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300" b="1" dirty="0">
                <a:latin typeface="+mj-lt"/>
                <a:ea typeface="Arial Unicode MS" pitchFamily="34" charset="-120"/>
                <a:cs typeface="Arial Unicode MS" pitchFamily="34" charset="-120"/>
              </a:rPr>
              <a:t>Cheng-Hung Lee</a:t>
            </a:r>
          </a:p>
        </p:txBody>
      </p:sp>
      <p:sp>
        <p:nvSpPr>
          <p:cNvPr id="40" name="文字方塊 14"/>
          <p:cNvSpPr txBox="1">
            <a:spLocks noChangeArrowheads="1"/>
          </p:cNvSpPr>
          <p:nvPr/>
        </p:nvSpPr>
        <p:spPr bwMode="auto">
          <a:xfrm>
            <a:off x="6182376" y="-27384"/>
            <a:ext cx="21340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kumimoji="0" lang="en-US" altLang="zh-TW" sz="18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sz="1800" b="1" dirty="0">
                <a:solidFill>
                  <a:srgbClr val="FF0000"/>
                </a:solidFill>
                <a:latin typeface="Calibri" pitchFamily="34" charset="0"/>
              </a:rPr>
              <a:t> University</a:t>
            </a:r>
            <a:endParaRPr kumimoji="0" lang="zh-TW" altLang="en-US" sz="18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3563888" y="81035"/>
            <a:ext cx="17427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>
                <a:solidFill>
                  <a:srgbClr val="C00000"/>
                </a:solidFill>
              </a:rPr>
              <a:t>2016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7846620" y="2678723"/>
            <a:ext cx="12618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00" b="1" dirty="0"/>
              <a:t>Sagacity Technology</a:t>
            </a:r>
            <a:endParaRPr lang="zh-TW" alt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893036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0087"/>
            <a:ext cx="963680" cy="436585"/>
          </a:xfrm>
          <a:prstGeom prst="rect">
            <a:avLst/>
          </a:prstGeom>
        </p:spPr>
      </p:pic>
      <p:pic>
        <p:nvPicPr>
          <p:cNvPr id="8" name="Picture 5" descr="C:\Users\myday\Downloads\TKU-logo-12c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3206" y="0"/>
            <a:ext cx="855298" cy="85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21904" y="788399"/>
            <a:ext cx="9130408" cy="1272449"/>
          </a:xfrm>
        </p:spPr>
        <p:txBody>
          <a:bodyPr>
            <a:normAutofit/>
          </a:bodyPr>
          <a:lstStyle/>
          <a:p>
            <a:r>
              <a:rPr lang="en-US" altLang="zh-TW" sz="3800" b="1" dirty="0">
                <a:solidFill>
                  <a:schemeClr val="accent1">
                    <a:lumMod val="75000"/>
                  </a:schemeClr>
                </a:solidFill>
              </a:rPr>
              <a:t>IMTKU Question Answering System for </a:t>
            </a:r>
            <a:br>
              <a:rPr lang="en-US" altLang="zh-TW" sz="3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3800" b="1" dirty="0">
                <a:solidFill>
                  <a:schemeClr val="accent1">
                    <a:lumMod val="75000"/>
                  </a:schemeClr>
                </a:solidFill>
              </a:rPr>
              <a:t>World History Exams at </a:t>
            </a:r>
            <a:r>
              <a:rPr lang="en-US" altLang="zh-TW" sz="3800" b="1" dirty="0">
                <a:solidFill>
                  <a:srgbClr val="C00000"/>
                </a:solidFill>
              </a:rPr>
              <a:t>NTCIR-13</a:t>
            </a:r>
            <a:r>
              <a:rPr lang="en-US" altLang="zh-TW" sz="3800" b="1" dirty="0">
                <a:solidFill>
                  <a:schemeClr val="accent1">
                    <a:lumMod val="75000"/>
                  </a:schemeClr>
                </a:solidFill>
              </a:rPr>
              <a:t> QALab-3</a:t>
            </a:r>
            <a:endParaRPr lang="zh-TW" altLang="en-US" sz="3800" b="1" dirty="0">
              <a:solidFill>
                <a:srgbClr val="C00000"/>
              </a:solidFill>
            </a:endParaRPr>
          </a:p>
        </p:txBody>
      </p:sp>
      <p:pic>
        <p:nvPicPr>
          <p:cNvPr id="9" name="Picture 6" descr="C:\Users\myday\Downloads\TKU-title15c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312911"/>
            <a:ext cx="1756343" cy="45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副標題 2"/>
          <p:cNvSpPr txBox="1">
            <a:spLocks/>
          </p:cNvSpPr>
          <p:nvPr/>
        </p:nvSpPr>
        <p:spPr>
          <a:xfrm>
            <a:off x="119112" y="6380918"/>
            <a:ext cx="8496944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hlinkClick r:id="rId5"/>
              </a:rPr>
              <a:t>myday@mail.tku.edu.tw</a:t>
            </a: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  <a:p>
            <a:pPr lvl="0" algn="ctr">
              <a:defRPr/>
            </a:pP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NTCIR-13 Conference, December 5-8, 2017, Tokyo, Japan</a:t>
            </a:r>
          </a:p>
        </p:txBody>
      </p:sp>
      <p:sp>
        <p:nvSpPr>
          <p:cNvPr id="3" name="矩形 2"/>
          <p:cNvSpPr/>
          <p:nvPr/>
        </p:nvSpPr>
        <p:spPr>
          <a:xfrm>
            <a:off x="1107322" y="2032392"/>
            <a:ext cx="692935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600" b="1" dirty="0">
                <a:latin typeface="+mj-lt"/>
                <a:ea typeface="+mj-ea"/>
                <a:cs typeface="+mj-cs"/>
              </a:rPr>
              <a:t>Department of Information Management </a:t>
            </a:r>
          </a:p>
          <a:p>
            <a:pPr algn="ctr"/>
            <a:r>
              <a:rPr lang="zh-TW" altLang="en-US" sz="2600" b="1" dirty="0">
                <a:latin typeface="+mj-lt"/>
                <a:ea typeface="+mj-ea"/>
                <a:cs typeface="+mj-cs"/>
              </a:rPr>
              <a:t>Tamkang University, Taiwan</a:t>
            </a:r>
          </a:p>
        </p:txBody>
      </p:sp>
      <p:sp>
        <p:nvSpPr>
          <p:cNvPr id="40" name="文字方塊 14"/>
          <p:cNvSpPr txBox="1">
            <a:spLocks noChangeArrowheads="1"/>
          </p:cNvSpPr>
          <p:nvPr/>
        </p:nvSpPr>
        <p:spPr bwMode="auto">
          <a:xfrm>
            <a:off x="6182376" y="-27384"/>
            <a:ext cx="21340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kumimoji="0" lang="en-US" altLang="zh-TW" sz="18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sz="1800" b="1" dirty="0">
                <a:solidFill>
                  <a:srgbClr val="FF0000"/>
                </a:solidFill>
                <a:latin typeface="Calibri" pitchFamily="34" charset="0"/>
              </a:rPr>
              <a:t> University</a:t>
            </a:r>
            <a:endParaRPr kumimoji="0" lang="zh-TW" altLang="en-US" sz="18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52" name="圖片 6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273" y="2935745"/>
            <a:ext cx="1080000" cy="1440000"/>
          </a:xfrm>
          <a:prstGeom prst="rect">
            <a:avLst/>
          </a:prstGeom>
        </p:spPr>
      </p:pic>
      <p:sp>
        <p:nvSpPr>
          <p:cNvPr id="55" name="矩形 3"/>
          <p:cNvSpPr/>
          <p:nvPr/>
        </p:nvSpPr>
        <p:spPr>
          <a:xfrm>
            <a:off x="6639383" y="6154642"/>
            <a:ext cx="98912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3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Yue-Da Lin </a:t>
            </a:r>
          </a:p>
        </p:txBody>
      </p:sp>
      <p:pic>
        <p:nvPicPr>
          <p:cNvPr id="56" name="圖片 42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1" t="27451" r="29896" b="41915"/>
          <a:stretch/>
        </p:blipFill>
        <p:spPr>
          <a:xfrm>
            <a:off x="6581548" y="4700563"/>
            <a:ext cx="1046956" cy="1454079"/>
          </a:xfrm>
          <a:prstGeom prst="rect">
            <a:avLst/>
          </a:prstGeom>
        </p:spPr>
      </p:pic>
      <p:pic>
        <p:nvPicPr>
          <p:cNvPr id="57" name="Picture 56" descr="https://scontent-tpe1-1.xx.fbcdn.net/v/t34.0-12/14937969_1521447074536256_1679985479_n.jpg?oh=e7bdcdc277a989856b7f9284f715baf2&amp;oe=582181D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865" y="2935745"/>
            <a:ext cx="1030560" cy="140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image08.jpg" title="圖片"/>
          <p:cNvPicPr preferRelativeResize="0"/>
          <p:nvPr/>
        </p:nvPicPr>
        <p:blipFill rotWithShape="1">
          <a:blip r:embed="rId9" cstate="print"/>
          <a:srcRect l="17600" t="2154" r="12201" b="34167"/>
          <a:stretch/>
        </p:blipFill>
        <p:spPr>
          <a:xfrm>
            <a:off x="2695402" y="4708271"/>
            <a:ext cx="1152128" cy="1439402"/>
          </a:xfrm>
          <a:prstGeom prst="rect">
            <a:avLst/>
          </a:prstGeom>
          <a:noFill/>
        </p:spPr>
      </p:pic>
      <p:sp>
        <p:nvSpPr>
          <p:cNvPr id="60" name="矩形 3"/>
          <p:cNvSpPr/>
          <p:nvPr/>
        </p:nvSpPr>
        <p:spPr>
          <a:xfrm>
            <a:off x="2630830" y="6147512"/>
            <a:ext cx="12167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3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I-</a:t>
            </a:r>
            <a:r>
              <a:rPr kumimoji="1" lang="en-US" altLang="zh-TW" sz="1300" b="1" dirty="0" err="1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Hsuan</a:t>
            </a:r>
            <a:r>
              <a:rPr kumimoji="1" lang="en-US" altLang="zh-TW" sz="13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 Huang</a:t>
            </a:r>
            <a:endParaRPr kumimoji="1" lang="zh-TW" altLang="en-US" sz="1300" b="1" dirty="0">
              <a:solidFill>
                <a:prstClr val="black"/>
              </a:solidFill>
              <a:latin typeface="Calibri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61" name="image09.jpg" title="圖片"/>
          <p:cNvPicPr preferRelativeResize="0"/>
          <p:nvPr/>
        </p:nvPicPr>
        <p:blipFill>
          <a:blip r:embed="rId10" cstate="print"/>
          <a:stretch>
            <a:fillRect/>
          </a:stretch>
        </p:blipFill>
        <p:spPr>
          <a:xfrm>
            <a:off x="311130" y="4721735"/>
            <a:ext cx="1065949" cy="1447163"/>
          </a:xfrm>
          <a:prstGeom prst="rect">
            <a:avLst/>
          </a:prstGeom>
          <a:noFill/>
        </p:spPr>
      </p:pic>
      <p:sp>
        <p:nvSpPr>
          <p:cNvPr id="62" name="矩形 3"/>
          <p:cNvSpPr/>
          <p:nvPr/>
        </p:nvSpPr>
        <p:spPr>
          <a:xfrm>
            <a:off x="180008" y="6166318"/>
            <a:ext cx="125029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300" b="1" dirty="0" err="1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Wanchu</a:t>
            </a:r>
            <a:r>
              <a:rPr kumimoji="1" lang="en-US" altLang="zh-TW" sz="13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 Huang</a:t>
            </a:r>
            <a:endParaRPr kumimoji="1" lang="zh-TW" altLang="en-US" sz="1300" b="1" dirty="0">
              <a:solidFill>
                <a:prstClr val="black"/>
              </a:solidFill>
              <a:latin typeface="Calibri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63" name="image07.jpg" title="圖片"/>
          <p:cNvPicPr preferRelativeResize="0"/>
          <p:nvPr/>
        </p:nvPicPr>
        <p:blipFill rotWithShape="1">
          <a:blip r:embed="rId11" cstate="print"/>
          <a:srcRect b="5256"/>
          <a:stretch/>
        </p:blipFill>
        <p:spPr>
          <a:xfrm>
            <a:off x="1484716" y="4709538"/>
            <a:ext cx="1061712" cy="1453089"/>
          </a:xfrm>
          <a:prstGeom prst="rect">
            <a:avLst/>
          </a:prstGeom>
          <a:noFill/>
        </p:spPr>
      </p:pic>
      <p:sp>
        <p:nvSpPr>
          <p:cNvPr id="64" name="矩形 3"/>
          <p:cNvSpPr/>
          <p:nvPr/>
        </p:nvSpPr>
        <p:spPr>
          <a:xfrm>
            <a:off x="1443140" y="6192544"/>
            <a:ext cx="117485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3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Shi-</a:t>
            </a:r>
            <a:r>
              <a:rPr kumimoji="1" lang="en-US" altLang="zh-TW" sz="1300" b="1" dirty="0" err="1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Ya</a:t>
            </a:r>
            <a:r>
              <a:rPr kumimoji="1" lang="en-US" altLang="zh-TW" sz="13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 Zheng</a:t>
            </a:r>
            <a:endParaRPr kumimoji="1" lang="zh-TW" altLang="en-US" sz="1300" b="1" dirty="0">
              <a:solidFill>
                <a:prstClr val="black"/>
              </a:solidFill>
              <a:latin typeface="Calibri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65" name="image06.jpg" title="圖片"/>
          <p:cNvPicPr preferRelativeResize="0"/>
          <p:nvPr/>
        </p:nvPicPr>
        <p:blipFill>
          <a:blip r:embed="rId12" cstate="print"/>
          <a:stretch>
            <a:fillRect/>
          </a:stretch>
        </p:blipFill>
        <p:spPr>
          <a:xfrm>
            <a:off x="4039527" y="4700563"/>
            <a:ext cx="1117492" cy="1462064"/>
          </a:xfrm>
          <a:prstGeom prst="rect">
            <a:avLst/>
          </a:prstGeom>
          <a:noFill/>
        </p:spPr>
      </p:pic>
      <p:sp>
        <p:nvSpPr>
          <p:cNvPr id="66" name="矩形 3"/>
          <p:cNvSpPr/>
          <p:nvPr/>
        </p:nvSpPr>
        <p:spPr>
          <a:xfrm>
            <a:off x="4018449" y="6153059"/>
            <a:ext cx="117485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300" b="1" dirty="0" err="1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Tz</a:t>
            </a:r>
            <a:r>
              <a:rPr kumimoji="1" lang="en-US" altLang="zh-TW" sz="13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-Rung Chen</a:t>
            </a:r>
            <a:endParaRPr kumimoji="1" lang="zh-TW" altLang="en-US" sz="1300" b="1" dirty="0">
              <a:solidFill>
                <a:prstClr val="black"/>
              </a:solidFill>
              <a:latin typeface="Calibri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67" name="圖片 2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5"/>
          <a:stretch/>
        </p:blipFill>
        <p:spPr>
          <a:xfrm>
            <a:off x="5328431" y="4702770"/>
            <a:ext cx="1050534" cy="1444742"/>
          </a:xfrm>
          <a:prstGeom prst="rect">
            <a:avLst/>
          </a:prstGeom>
        </p:spPr>
      </p:pic>
      <p:sp>
        <p:nvSpPr>
          <p:cNvPr id="68" name="矩形 26"/>
          <p:cNvSpPr/>
          <p:nvPr/>
        </p:nvSpPr>
        <p:spPr>
          <a:xfrm>
            <a:off x="5250321" y="6153059"/>
            <a:ext cx="124467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3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Min-Chun </a:t>
            </a:r>
            <a:r>
              <a:rPr kumimoji="1" lang="en-US" altLang="zh-TW" sz="1300" b="1" dirty="0" err="1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Kuo</a:t>
            </a:r>
            <a:endParaRPr kumimoji="1" lang="zh-TW" altLang="en-US" sz="1300" b="1" dirty="0">
              <a:solidFill>
                <a:prstClr val="black"/>
              </a:solidFill>
              <a:latin typeface="Calibri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69" name="矩形 27"/>
          <p:cNvSpPr/>
          <p:nvPr/>
        </p:nvSpPr>
        <p:spPr>
          <a:xfrm>
            <a:off x="7810852" y="6144208"/>
            <a:ext cx="10022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100" b="1" dirty="0">
                <a:latin typeface="Arial" charset="0"/>
                <a:ea typeface="Arial" charset="0"/>
                <a:cs typeface="Arial" charset="0"/>
              </a:rPr>
              <a:t>Yi-Jing Lin</a:t>
            </a:r>
          </a:p>
        </p:txBody>
      </p:sp>
      <p:pic>
        <p:nvPicPr>
          <p:cNvPr id="70" name="圖片 28"/>
          <p:cNvPicPr>
            <a:picLocks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t="25874" r="31091" b="43856"/>
          <a:stretch/>
        </p:blipFill>
        <p:spPr>
          <a:xfrm>
            <a:off x="7803494" y="4715678"/>
            <a:ext cx="1016978" cy="1446949"/>
          </a:xfrm>
          <a:prstGeom prst="rect">
            <a:avLst/>
          </a:prstGeom>
        </p:spPr>
      </p:pic>
      <p:sp>
        <p:nvSpPr>
          <p:cNvPr id="27" name="矩形 40"/>
          <p:cNvSpPr/>
          <p:nvPr/>
        </p:nvSpPr>
        <p:spPr>
          <a:xfrm>
            <a:off x="3563888" y="-27384"/>
            <a:ext cx="17427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>
                <a:solidFill>
                  <a:srgbClr val="C00000"/>
                </a:solidFill>
              </a:rPr>
              <a:t>2017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  <p:sp>
        <p:nvSpPr>
          <p:cNvPr id="28" name="矩形 5"/>
          <p:cNvSpPr/>
          <p:nvPr/>
        </p:nvSpPr>
        <p:spPr>
          <a:xfrm>
            <a:off x="3466225" y="4326842"/>
            <a:ext cx="120417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500" b="1" dirty="0">
                <a:solidFill>
                  <a:srgbClr val="1F497D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Min-</a:t>
            </a:r>
            <a:r>
              <a:rPr kumimoji="1" lang="en-US" altLang="zh-TW" sz="1500" b="1" dirty="0" err="1">
                <a:solidFill>
                  <a:srgbClr val="1F497D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Yuh</a:t>
            </a:r>
            <a:r>
              <a:rPr kumimoji="1" lang="en-US" altLang="zh-TW" sz="1500" b="1" dirty="0">
                <a:solidFill>
                  <a:srgbClr val="1F497D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 Day</a:t>
            </a:r>
            <a:endParaRPr kumimoji="1" lang="zh-TW" altLang="en-US" sz="1500" b="1" dirty="0">
              <a:solidFill>
                <a:srgbClr val="1F497D"/>
              </a:solidFill>
              <a:latin typeface="Calibri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29" name="矩形 3"/>
          <p:cNvSpPr/>
          <p:nvPr/>
        </p:nvSpPr>
        <p:spPr>
          <a:xfrm>
            <a:off x="4675961" y="4334536"/>
            <a:ext cx="13361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4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Chao-Yu Chen</a:t>
            </a:r>
            <a:endParaRPr kumimoji="1" lang="zh-TW" altLang="en-US" sz="1400" b="1" dirty="0">
              <a:solidFill>
                <a:prstClr val="black"/>
              </a:solidFill>
              <a:latin typeface="Calibri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535771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0087"/>
            <a:ext cx="963680" cy="436585"/>
          </a:xfrm>
          <a:prstGeom prst="rect">
            <a:avLst/>
          </a:prstGeom>
        </p:spPr>
      </p:pic>
      <p:pic>
        <p:nvPicPr>
          <p:cNvPr id="8" name="Picture 5" descr="C:\Users\myday\Downloads\TKU-logo-12c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3206" y="0"/>
            <a:ext cx="855298" cy="85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9112" y="1235741"/>
            <a:ext cx="8773368" cy="1545187"/>
          </a:xfrm>
        </p:spPr>
        <p:txBody>
          <a:bodyPr>
            <a:noAutofit/>
          </a:bodyPr>
          <a:lstStyle/>
          <a:p>
            <a:r>
              <a:rPr lang="en-US" altLang="zh-TW" sz="3600" b="1" dirty="0">
                <a:solidFill>
                  <a:schemeClr val="accent1">
                    <a:lumMod val="75000"/>
                  </a:schemeClr>
                </a:solidFill>
              </a:rPr>
              <a:t>IMTKU Emotional Dialogue System for </a:t>
            </a:r>
            <a:br>
              <a:rPr lang="en-US" altLang="zh-TW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3600" b="1" dirty="0">
                <a:solidFill>
                  <a:schemeClr val="accent1">
                    <a:lumMod val="75000"/>
                  </a:schemeClr>
                </a:solidFill>
              </a:rPr>
              <a:t>Short Text Conversation at </a:t>
            </a:r>
            <a:r>
              <a:rPr lang="en-US" altLang="zh-TW" sz="3600" b="1" dirty="0">
                <a:solidFill>
                  <a:srgbClr val="C00000"/>
                </a:solidFill>
              </a:rPr>
              <a:t>NTCIR-14</a:t>
            </a:r>
            <a:r>
              <a:rPr lang="en-US" altLang="zh-TW" sz="3600" b="1" dirty="0">
                <a:solidFill>
                  <a:schemeClr val="accent1">
                    <a:lumMod val="75000"/>
                  </a:schemeClr>
                </a:solidFill>
              </a:rPr>
              <a:t> STC-3 (CECG) Task</a:t>
            </a:r>
            <a:endParaRPr lang="zh-TW" altLang="en-US" sz="3600" b="1" dirty="0">
              <a:solidFill>
                <a:srgbClr val="C00000"/>
              </a:solidFill>
            </a:endParaRPr>
          </a:p>
        </p:txBody>
      </p:sp>
      <p:pic>
        <p:nvPicPr>
          <p:cNvPr id="9" name="Picture 6" descr="C:\Users\myday\Downloads\TKU-title15c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312911"/>
            <a:ext cx="1756343" cy="45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副標題 2"/>
          <p:cNvSpPr txBox="1">
            <a:spLocks/>
          </p:cNvSpPr>
          <p:nvPr/>
        </p:nvSpPr>
        <p:spPr>
          <a:xfrm>
            <a:off x="323528" y="6380918"/>
            <a:ext cx="8496944" cy="2164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hlinkClick r:id="rId5"/>
              </a:rPr>
              <a:t>myday@mail.tku.edu.tw</a:t>
            </a: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78622" y="3040504"/>
            <a:ext cx="692935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600" b="1" dirty="0">
                <a:latin typeface="+mj-lt"/>
                <a:ea typeface="+mj-ea"/>
                <a:cs typeface="+mj-cs"/>
              </a:rPr>
              <a:t>Department of Information Management </a:t>
            </a:r>
          </a:p>
          <a:p>
            <a:pPr algn="ctr"/>
            <a:r>
              <a:rPr lang="zh-TW" altLang="en-US" sz="2600" b="1" dirty="0">
                <a:latin typeface="+mj-lt"/>
                <a:ea typeface="+mj-ea"/>
                <a:cs typeface="+mj-cs"/>
              </a:rPr>
              <a:t>Tamkang University, Taiwan</a:t>
            </a:r>
          </a:p>
        </p:txBody>
      </p:sp>
      <p:sp>
        <p:nvSpPr>
          <p:cNvPr id="40" name="文字方塊 14"/>
          <p:cNvSpPr txBox="1">
            <a:spLocks noChangeArrowheads="1"/>
          </p:cNvSpPr>
          <p:nvPr/>
        </p:nvSpPr>
        <p:spPr bwMode="auto">
          <a:xfrm>
            <a:off x="6182376" y="-27384"/>
            <a:ext cx="21340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kumimoji="0" lang="en-US" altLang="zh-TW" sz="18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sz="1800" b="1" dirty="0">
                <a:solidFill>
                  <a:srgbClr val="FF0000"/>
                </a:solidFill>
                <a:latin typeface="Calibri" pitchFamily="34" charset="0"/>
              </a:rPr>
              <a:t> University</a:t>
            </a:r>
            <a:endParaRPr kumimoji="0" lang="zh-TW" altLang="en-US" sz="18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52" name="圖片 6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72" y="4376531"/>
            <a:ext cx="1080000" cy="1440000"/>
          </a:xfrm>
          <a:prstGeom prst="rect">
            <a:avLst/>
          </a:prstGeom>
        </p:spPr>
      </p:pic>
      <p:sp>
        <p:nvSpPr>
          <p:cNvPr id="27" name="矩形 40"/>
          <p:cNvSpPr/>
          <p:nvPr/>
        </p:nvSpPr>
        <p:spPr>
          <a:xfrm>
            <a:off x="3563888" y="-27384"/>
            <a:ext cx="18966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>
                <a:solidFill>
                  <a:srgbClr val="C00000"/>
                </a:solidFill>
              </a:rPr>
              <a:t>2019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  <p:pic>
        <p:nvPicPr>
          <p:cNvPr id="35" name="圖片 32">
            <a:extLst>
              <a:ext uri="{FF2B5EF4-FFF2-40B4-BE49-F238E27FC236}">
                <a16:creationId xmlns:a16="http://schemas.microsoft.com/office/drawing/2014/main" id="{9CADA433-F556-5340-8420-98931157DD6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6721" r="17942" b="40478"/>
          <a:stretch/>
        </p:blipFill>
        <p:spPr>
          <a:xfrm rot="10800000" flipV="1">
            <a:off x="3173506" y="4376530"/>
            <a:ext cx="1159583" cy="1440000"/>
          </a:xfrm>
          <a:prstGeom prst="rect">
            <a:avLst/>
          </a:prstGeom>
        </p:spPr>
      </p:pic>
      <p:pic>
        <p:nvPicPr>
          <p:cNvPr id="36" name="圖片 4">
            <a:extLst>
              <a:ext uri="{FF2B5EF4-FFF2-40B4-BE49-F238E27FC236}">
                <a16:creationId xmlns:a16="http://schemas.microsoft.com/office/drawing/2014/main" id="{D1F9A45E-9604-B742-AD03-38041EA5A47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5" b="36289"/>
          <a:stretch/>
        </p:blipFill>
        <p:spPr>
          <a:xfrm>
            <a:off x="4599056" y="4358715"/>
            <a:ext cx="1159584" cy="1446550"/>
          </a:xfrm>
          <a:prstGeom prst="rect">
            <a:avLst/>
          </a:prstGeom>
        </p:spPr>
      </p:pic>
      <p:pic>
        <p:nvPicPr>
          <p:cNvPr id="38" name="Picture 2" descr="C:\Users\AskaHung\Downloads\0910197708.jpg">
            <a:extLst>
              <a:ext uri="{FF2B5EF4-FFF2-40B4-BE49-F238E27FC236}">
                <a16:creationId xmlns:a16="http://schemas.microsoft.com/office/drawing/2014/main" id="{C27C5A03-D127-DB4B-9699-3DD59884F7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4" t="10764" r="13016" b="26098"/>
          <a:stretch/>
        </p:blipFill>
        <p:spPr bwMode="auto">
          <a:xfrm>
            <a:off x="1827539" y="4358195"/>
            <a:ext cx="1080000" cy="145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E7AF7FB7-BF5F-0649-983B-8354831CBA5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3406"/>
          <a:stretch/>
        </p:blipFill>
        <p:spPr>
          <a:xfrm>
            <a:off x="7514083" y="4358195"/>
            <a:ext cx="1228920" cy="144706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11"/>
          <a:srcRect l="1948" t="4181" r="4991" b="33683"/>
          <a:stretch/>
        </p:blipFill>
        <p:spPr>
          <a:xfrm>
            <a:off x="6024606" y="4382597"/>
            <a:ext cx="1199036" cy="1422667"/>
          </a:xfrm>
          <a:prstGeom prst="rect">
            <a:avLst/>
          </a:prstGeom>
        </p:spPr>
      </p:pic>
      <p:sp>
        <p:nvSpPr>
          <p:cNvPr id="23" name="副標題 2">
            <a:extLst>
              <a:ext uri="{FF2B5EF4-FFF2-40B4-BE49-F238E27FC236}">
                <a16:creationId xmlns:a16="http://schemas.microsoft.com/office/drawing/2014/main" id="{6191F7F8-EBA4-054E-931A-04B71C744497}"/>
              </a:ext>
            </a:extLst>
          </p:cNvPr>
          <p:cNvSpPr txBox="1">
            <a:spLocks/>
          </p:cNvSpPr>
          <p:nvPr/>
        </p:nvSpPr>
        <p:spPr>
          <a:xfrm>
            <a:off x="1412892" y="6597352"/>
            <a:ext cx="6318216" cy="216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defRPr/>
            </a:pP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NTCIR-14 Conference, June 10-13, 2019, Tokyo, Japan</a:t>
            </a:r>
          </a:p>
        </p:txBody>
      </p:sp>
      <p:sp>
        <p:nvSpPr>
          <p:cNvPr id="41" name="矩形 3">
            <a:extLst>
              <a:ext uri="{FF2B5EF4-FFF2-40B4-BE49-F238E27FC236}">
                <a16:creationId xmlns:a16="http://schemas.microsoft.com/office/drawing/2014/main" id="{CB5F97E0-57DE-844E-9C79-78D09F8944D8}"/>
              </a:ext>
            </a:extLst>
          </p:cNvPr>
          <p:cNvSpPr/>
          <p:nvPr/>
        </p:nvSpPr>
        <p:spPr>
          <a:xfrm>
            <a:off x="1688900" y="5842139"/>
            <a:ext cx="144294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5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Chi-Sheng Hung</a:t>
            </a:r>
            <a:endParaRPr kumimoji="1" lang="zh-TW" altLang="en-US" sz="1500" b="1" dirty="0">
              <a:solidFill>
                <a:prstClr val="black"/>
              </a:solidFill>
              <a:latin typeface="Calibri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2" name="矩形 5">
            <a:extLst>
              <a:ext uri="{FF2B5EF4-FFF2-40B4-BE49-F238E27FC236}">
                <a16:creationId xmlns:a16="http://schemas.microsoft.com/office/drawing/2014/main" id="{743E4ED4-D648-9145-9FAA-93D69515E5C4}"/>
              </a:ext>
            </a:extLst>
          </p:cNvPr>
          <p:cNvSpPr/>
          <p:nvPr/>
        </p:nvSpPr>
        <p:spPr>
          <a:xfrm>
            <a:off x="395536" y="5842139"/>
            <a:ext cx="120417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500" b="1" dirty="0">
                <a:solidFill>
                  <a:srgbClr val="1F497D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Min-</a:t>
            </a:r>
            <a:r>
              <a:rPr kumimoji="1" lang="en-US" altLang="zh-TW" sz="1500" b="1" dirty="0" err="1">
                <a:solidFill>
                  <a:srgbClr val="1F497D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Yuh</a:t>
            </a:r>
            <a:r>
              <a:rPr kumimoji="1" lang="en-US" altLang="zh-TW" sz="1500" b="1" dirty="0">
                <a:solidFill>
                  <a:srgbClr val="1F497D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 Day</a:t>
            </a:r>
            <a:endParaRPr kumimoji="1" lang="zh-TW" altLang="en-US" sz="1500" b="1" dirty="0">
              <a:solidFill>
                <a:srgbClr val="1F497D"/>
              </a:solidFill>
              <a:latin typeface="Calibri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43" name="矩形 3">
            <a:extLst>
              <a:ext uri="{FF2B5EF4-FFF2-40B4-BE49-F238E27FC236}">
                <a16:creationId xmlns:a16="http://schemas.microsoft.com/office/drawing/2014/main" id="{51E2AB3B-D05E-6E49-94B4-F3C0ECBA4E84}"/>
              </a:ext>
            </a:extLst>
          </p:cNvPr>
          <p:cNvSpPr/>
          <p:nvPr/>
        </p:nvSpPr>
        <p:spPr>
          <a:xfrm>
            <a:off x="3059832" y="5842139"/>
            <a:ext cx="13286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5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Yi-Jun </a:t>
            </a:r>
            <a:r>
              <a:rPr lang="en-US" altLang="zh-TW" sz="1500" b="1" dirty="0" err="1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Xie</a:t>
            </a:r>
            <a:endParaRPr kumimoji="1" lang="zh-TW" altLang="en-US" sz="1500" b="1" dirty="0">
              <a:solidFill>
                <a:prstClr val="black"/>
              </a:solidFill>
              <a:latin typeface="Calibri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4" name="矩形 3">
            <a:extLst>
              <a:ext uri="{FF2B5EF4-FFF2-40B4-BE49-F238E27FC236}">
                <a16:creationId xmlns:a16="http://schemas.microsoft.com/office/drawing/2014/main" id="{1746E83F-66C6-9447-BAFB-3A052F84C36B}"/>
              </a:ext>
            </a:extLst>
          </p:cNvPr>
          <p:cNvSpPr/>
          <p:nvPr/>
        </p:nvSpPr>
        <p:spPr>
          <a:xfrm>
            <a:off x="4487741" y="5842139"/>
            <a:ext cx="13286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500" b="1" dirty="0" err="1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Jhih</a:t>
            </a:r>
            <a:r>
              <a:rPr lang="en-US" altLang="zh-TW" sz="15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-Yi Chen</a:t>
            </a:r>
            <a:endParaRPr kumimoji="1" lang="zh-TW" altLang="en-US" sz="1500" b="1" dirty="0">
              <a:solidFill>
                <a:prstClr val="black"/>
              </a:solidFill>
              <a:latin typeface="Calibri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5" name="矩形 3">
            <a:extLst>
              <a:ext uri="{FF2B5EF4-FFF2-40B4-BE49-F238E27FC236}">
                <a16:creationId xmlns:a16="http://schemas.microsoft.com/office/drawing/2014/main" id="{2FFD6F10-D89E-8647-B866-B079EA37825F}"/>
              </a:ext>
            </a:extLst>
          </p:cNvPr>
          <p:cNvSpPr/>
          <p:nvPr/>
        </p:nvSpPr>
        <p:spPr>
          <a:xfrm>
            <a:off x="5976239" y="5842139"/>
            <a:ext cx="13286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5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Yu-Ling </a:t>
            </a:r>
            <a:r>
              <a:rPr lang="en-US" altLang="zh-TW" sz="1500" b="1" dirty="0" err="1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Kuo</a:t>
            </a:r>
            <a:endParaRPr kumimoji="1" lang="zh-TW" altLang="en-US" sz="1500" b="1" dirty="0">
              <a:solidFill>
                <a:prstClr val="black"/>
              </a:solidFill>
              <a:latin typeface="Calibri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6" name="矩形 3">
            <a:extLst>
              <a:ext uri="{FF2B5EF4-FFF2-40B4-BE49-F238E27FC236}">
                <a16:creationId xmlns:a16="http://schemas.microsoft.com/office/drawing/2014/main" id="{72972B2C-4C4E-544D-924C-4D9731569640}"/>
              </a:ext>
            </a:extLst>
          </p:cNvPr>
          <p:cNvSpPr/>
          <p:nvPr/>
        </p:nvSpPr>
        <p:spPr>
          <a:xfrm>
            <a:off x="7414343" y="5842139"/>
            <a:ext cx="13286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5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Jian-Ting Lin</a:t>
            </a:r>
            <a:endParaRPr kumimoji="1" lang="zh-TW" altLang="en-US" sz="1500" b="1" dirty="0">
              <a:solidFill>
                <a:prstClr val="black"/>
              </a:solidFill>
              <a:latin typeface="Calibri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225270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0087"/>
            <a:ext cx="963680" cy="436585"/>
          </a:xfrm>
          <a:prstGeom prst="rect">
            <a:avLst/>
          </a:prstGeom>
        </p:spPr>
      </p:pic>
      <p:pic>
        <p:nvPicPr>
          <p:cNvPr id="8" name="Picture 5" descr="C:\Users\myday\Downloads\TKU-logo-12c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3206" y="0"/>
            <a:ext cx="855298" cy="85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49271" y="1383773"/>
            <a:ext cx="8773368" cy="1545187"/>
          </a:xfrm>
        </p:spPr>
        <p:txBody>
          <a:bodyPr>
            <a:noAutofit/>
          </a:bodyPr>
          <a:lstStyle/>
          <a:p>
            <a:r>
              <a:rPr lang="en-US" altLang="zh-TW" sz="3400" dirty="0">
                <a:solidFill>
                  <a:srgbClr val="C00000"/>
                </a:solidFill>
              </a:rPr>
              <a:t>IMTKU</a:t>
            </a:r>
            <a:r>
              <a:rPr lang="en-US" altLang="zh-TW" sz="3400" dirty="0">
                <a:solidFill>
                  <a:schemeClr val="accent1">
                    <a:lumMod val="75000"/>
                  </a:schemeClr>
                </a:solidFill>
              </a:rPr>
              <a:t> Multi-Turn Dialogue System Evaluation </a:t>
            </a:r>
            <a:br>
              <a:rPr lang="en-US" altLang="zh-TW" sz="3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3400" dirty="0">
                <a:solidFill>
                  <a:schemeClr val="accent1">
                    <a:lumMod val="75000"/>
                  </a:schemeClr>
                </a:solidFill>
              </a:rPr>
              <a:t>at the </a:t>
            </a:r>
            <a:r>
              <a:rPr lang="en-US" altLang="zh-TW" sz="3400" dirty="0">
                <a:solidFill>
                  <a:srgbClr val="C00000"/>
                </a:solidFill>
              </a:rPr>
              <a:t>NTCIR-15</a:t>
            </a:r>
            <a:r>
              <a:rPr lang="en-US" altLang="zh-TW" sz="3400" dirty="0">
                <a:solidFill>
                  <a:schemeClr val="accent1">
                    <a:lumMod val="75000"/>
                  </a:schemeClr>
                </a:solidFill>
              </a:rPr>
              <a:t> DialEval-1 </a:t>
            </a:r>
            <a:br>
              <a:rPr lang="en-US" altLang="zh-TW" sz="3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3400" dirty="0">
                <a:solidFill>
                  <a:schemeClr val="accent1">
                    <a:lumMod val="75000"/>
                  </a:schemeClr>
                </a:solidFill>
              </a:rPr>
              <a:t>Dialogue Quality and Nugget Detection</a:t>
            </a:r>
          </a:p>
        </p:txBody>
      </p:sp>
      <p:pic>
        <p:nvPicPr>
          <p:cNvPr id="9" name="Picture 6" descr="C:\Users\myday\Downloads\TKU-title15c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312911"/>
            <a:ext cx="1756343" cy="45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381628" y="3212976"/>
            <a:ext cx="83529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b="1" baseline="30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 </a:t>
            </a:r>
            <a:r>
              <a:rPr lang="pl-PL" altLang="zh-TW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Zeals</a:t>
            </a:r>
            <a:r>
              <a:rPr lang="pl-PL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 Co., Ltd. </a:t>
            </a:r>
            <a:r>
              <a:rPr lang="pl-PL" altLang="zh-TW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Tokyo</a:t>
            </a:r>
            <a:r>
              <a:rPr lang="pl-PL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, Japan</a:t>
            </a:r>
            <a:endParaRPr lang="en-US" altLang="zh-TW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TW" sz="2000" b="1" baseline="30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 </a:t>
            </a:r>
            <a:r>
              <a:rPr lang="zh-TW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Information Management</a:t>
            </a:r>
            <a:r>
              <a:rPr lang="en-US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zh-TW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Tamkang University, Taiwan</a:t>
            </a:r>
            <a:endParaRPr lang="en-US" altLang="zh-TW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TW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fr-FR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Information Management,</a:t>
            </a:r>
            <a:r>
              <a:rPr lang="en-US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National Taipei </a:t>
            </a:r>
            <a:r>
              <a:rPr lang="fr-FR" altLang="zh-TW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fr-FR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TW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Taiwan</a:t>
            </a:r>
            <a:endParaRPr lang="en-US" altLang="zh-TW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文字方塊 14"/>
          <p:cNvSpPr txBox="1">
            <a:spLocks noChangeArrowheads="1"/>
          </p:cNvSpPr>
          <p:nvPr/>
        </p:nvSpPr>
        <p:spPr bwMode="auto">
          <a:xfrm>
            <a:off x="6182376" y="-27384"/>
            <a:ext cx="21340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kumimoji="0" lang="en-US" altLang="zh-TW" sz="18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sz="1800" b="1" dirty="0">
                <a:solidFill>
                  <a:srgbClr val="FF0000"/>
                </a:solidFill>
                <a:latin typeface="Calibri" pitchFamily="34" charset="0"/>
              </a:rPr>
              <a:t> University</a:t>
            </a:r>
            <a:endParaRPr kumimoji="0" lang="zh-TW" altLang="en-US" sz="18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7" name="矩形 40"/>
          <p:cNvSpPr/>
          <p:nvPr/>
        </p:nvSpPr>
        <p:spPr>
          <a:xfrm>
            <a:off x="3563888" y="-27384"/>
            <a:ext cx="18966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>
                <a:solidFill>
                  <a:srgbClr val="C00000"/>
                </a:solidFill>
              </a:rPr>
              <a:t>2020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  <p:sp>
        <p:nvSpPr>
          <p:cNvPr id="23" name="副標題 2">
            <a:extLst>
              <a:ext uri="{FF2B5EF4-FFF2-40B4-BE49-F238E27FC236}">
                <a16:creationId xmlns:a16="http://schemas.microsoft.com/office/drawing/2014/main" id="{6191F7F8-EBA4-054E-931A-04B71C744497}"/>
              </a:ext>
            </a:extLst>
          </p:cNvPr>
          <p:cNvSpPr txBox="1">
            <a:spLocks/>
          </p:cNvSpPr>
          <p:nvPr/>
        </p:nvSpPr>
        <p:spPr>
          <a:xfrm>
            <a:off x="1353116" y="6528860"/>
            <a:ext cx="6318216" cy="2845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defRPr/>
            </a:pP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NTCIR-15 Conference, December 8-11, 2020, Tokyo, Japan</a:t>
            </a:r>
          </a:p>
        </p:txBody>
      </p:sp>
      <p:sp>
        <p:nvSpPr>
          <p:cNvPr id="60" name="矩形 3">
            <a:extLst>
              <a:ext uri="{FF2B5EF4-FFF2-40B4-BE49-F238E27FC236}">
                <a16:creationId xmlns:a16="http://schemas.microsoft.com/office/drawing/2014/main" id="{F8A0CB16-00C2-8444-BCD5-03427B4CFA2D}"/>
              </a:ext>
            </a:extLst>
          </p:cNvPr>
          <p:cNvSpPr/>
          <p:nvPr/>
        </p:nvSpPr>
        <p:spPr>
          <a:xfrm>
            <a:off x="2300637" y="5991091"/>
            <a:ext cx="1124411" cy="214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800" b="1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Cheng-</a:t>
            </a:r>
            <a:r>
              <a:rPr lang="en-US" altLang="zh-TW" sz="800" b="1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Jhe</a:t>
            </a:r>
            <a:r>
              <a:rPr lang="en-US" altLang="zh-TW" sz="800" b="1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 Chiang</a:t>
            </a:r>
            <a:r>
              <a:rPr lang="en-US" altLang="zh-TW" sz="800" b="1" baseline="30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  <a:endParaRPr lang="en-US" altLang="zh-TW" sz="800" b="1" dirty="0">
              <a:solidFill>
                <a:prstClr val="black"/>
              </a:solidFill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61" name="圖片 1">
            <a:extLst>
              <a:ext uri="{FF2B5EF4-FFF2-40B4-BE49-F238E27FC236}">
                <a16:creationId xmlns:a16="http://schemas.microsoft.com/office/drawing/2014/main" id="{5DDCAE5D-6B90-A14A-9E59-E5C58EE159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1" t="15306" r="29333" b="36595"/>
          <a:stretch/>
        </p:blipFill>
        <p:spPr>
          <a:xfrm>
            <a:off x="2321499" y="4518993"/>
            <a:ext cx="1071900" cy="1460674"/>
          </a:xfrm>
          <a:prstGeom prst="rect">
            <a:avLst/>
          </a:prstGeom>
        </p:spPr>
      </p:pic>
      <p:sp>
        <p:nvSpPr>
          <p:cNvPr id="58" name="矩形 3">
            <a:extLst>
              <a:ext uri="{FF2B5EF4-FFF2-40B4-BE49-F238E27FC236}">
                <a16:creationId xmlns:a16="http://schemas.microsoft.com/office/drawing/2014/main" id="{362D9D09-E2D0-8643-93B3-31E8832734FD}"/>
              </a:ext>
            </a:extLst>
          </p:cNvPr>
          <p:cNvSpPr/>
          <p:nvPr/>
        </p:nvSpPr>
        <p:spPr>
          <a:xfrm>
            <a:off x="5582033" y="5991091"/>
            <a:ext cx="12715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Cheng-Han Chiu</a:t>
            </a:r>
            <a:r>
              <a:rPr lang="en-US" altLang="zh-TW" sz="1000" b="1" baseline="30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  <a:endParaRPr lang="en-US" altLang="zh-TW" sz="1000" b="1" dirty="0">
              <a:solidFill>
                <a:prstClr val="black"/>
              </a:solidFill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59" name="圖片 2">
            <a:extLst>
              <a:ext uri="{FF2B5EF4-FFF2-40B4-BE49-F238E27FC236}">
                <a16:creationId xmlns:a16="http://schemas.microsoft.com/office/drawing/2014/main" id="{72C2369D-39EE-754E-ABA6-A154146428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9" t="21542" r="25621" b="37072"/>
          <a:stretch/>
        </p:blipFill>
        <p:spPr>
          <a:xfrm>
            <a:off x="5682054" y="4518993"/>
            <a:ext cx="1137694" cy="1460677"/>
          </a:xfrm>
          <a:prstGeom prst="rect">
            <a:avLst/>
          </a:prstGeom>
        </p:spPr>
      </p:pic>
      <p:sp>
        <p:nvSpPr>
          <p:cNvPr id="56" name="矩形 3">
            <a:extLst>
              <a:ext uri="{FF2B5EF4-FFF2-40B4-BE49-F238E27FC236}">
                <a16:creationId xmlns:a16="http://schemas.microsoft.com/office/drawing/2014/main" id="{09FD9F3D-9CB3-FF4C-B697-E52991F68310}"/>
              </a:ext>
            </a:extLst>
          </p:cNvPr>
          <p:cNvSpPr/>
          <p:nvPr/>
        </p:nvSpPr>
        <p:spPr>
          <a:xfrm>
            <a:off x="4464461" y="5991091"/>
            <a:ext cx="12467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Yu-Chen Huang</a:t>
            </a:r>
            <a:r>
              <a:rPr lang="en-US" altLang="zh-TW" sz="1000" b="1" baseline="30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  <a:endParaRPr lang="en-US" altLang="zh-TW" sz="1000" b="1" dirty="0">
              <a:solidFill>
                <a:prstClr val="black"/>
              </a:solidFill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57" name="圖片 25">
            <a:extLst>
              <a:ext uri="{FF2B5EF4-FFF2-40B4-BE49-F238E27FC236}">
                <a16:creationId xmlns:a16="http://schemas.microsoft.com/office/drawing/2014/main" id="{B594B9D9-F33C-8C43-836A-6A8BDC75FD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6" t="21960" r="28183" b="35450"/>
          <a:stretch/>
        </p:blipFill>
        <p:spPr>
          <a:xfrm>
            <a:off x="4558092" y="4518994"/>
            <a:ext cx="1103101" cy="1460676"/>
          </a:xfrm>
          <a:prstGeom prst="rect">
            <a:avLst/>
          </a:prstGeom>
        </p:spPr>
      </p:pic>
      <p:sp>
        <p:nvSpPr>
          <p:cNvPr id="54" name="矩形 3">
            <a:extLst>
              <a:ext uri="{FF2B5EF4-FFF2-40B4-BE49-F238E27FC236}">
                <a16:creationId xmlns:a16="http://schemas.microsoft.com/office/drawing/2014/main" id="{D202E2A6-1B02-EE48-92B4-AF3189BB3294}"/>
              </a:ext>
            </a:extLst>
          </p:cNvPr>
          <p:cNvSpPr/>
          <p:nvPr/>
        </p:nvSpPr>
        <p:spPr>
          <a:xfrm>
            <a:off x="1220046" y="5991091"/>
            <a:ext cx="10902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Zhao-Xian Gu</a:t>
            </a:r>
            <a:r>
              <a:rPr lang="en-US" altLang="zh-TW" sz="1000" b="1" baseline="30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  <a:endParaRPr lang="en-US" altLang="zh-TW" sz="1000" b="1" dirty="0">
              <a:solidFill>
                <a:prstClr val="black"/>
              </a:solidFill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55" name="圖片 26">
            <a:extLst>
              <a:ext uri="{FF2B5EF4-FFF2-40B4-BE49-F238E27FC236}">
                <a16:creationId xmlns:a16="http://schemas.microsoft.com/office/drawing/2014/main" id="{A79A7553-D3B2-FB48-8FE1-59802A4BC5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7" t="12759" r="22540" b="38998"/>
          <a:stretch/>
        </p:blipFill>
        <p:spPr>
          <a:xfrm>
            <a:off x="1210353" y="4518992"/>
            <a:ext cx="1090285" cy="1460673"/>
          </a:xfrm>
          <a:prstGeom prst="rect">
            <a:avLst/>
          </a:prstGeom>
        </p:spPr>
      </p:pic>
      <p:sp>
        <p:nvSpPr>
          <p:cNvPr id="51" name="矩形 3">
            <a:extLst>
              <a:ext uri="{FF2B5EF4-FFF2-40B4-BE49-F238E27FC236}">
                <a16:creationId xmlns:a16="http://schemas.microsoft.com/office/drawing/2014/main" id="{C557CCED-FFFA-8E4D-A21E-5B7C32D6EFCE}"/>
              </a:ext>
            </a:extLst>
          </p:cNvPr>
          <p:cNvSpPr/>
          <p:nvPr/>
        </p:nvSpPr>
        <p:spPr>
          <a:xfrm>
            <a:off x="3414259" y="5991091"/>
            <a:ext cx="112297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Yueh-Chia Wu</a:t>
            </a:r>
            <a:r>
              <a:rPr lang="en-US" altLang="zh-TW" sz="1000" b="1" baseline="30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  <a:endParaRPr lang="en-US" altLang="zh-TW" sz="1000" b="1" dirty="0">
              <a:solidFill>
                <a:prstClr val="black"/>
              </a:solidFill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53" name="圖片 27">
            <a:extLst>
              <a:ext uri="{FF2B5EF4-FFF2-40B4-BE49-F238E27FC236}">
                <a16:creationId xmlns:a16="http://schemas.microsoft.com/office/drawing/2014/main" id="{294EA440-95DE-4649-92BE-84AFB14D480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5" t="27588" r="31787" b="37707"/>
          <a:stretch/>
        </p:blipFill>
        <p:spPr>
          <a:xfrm>
            <a:off x="3414260" y="4518992"/>
            <a:ext cx="1122971" cy="1460675"/>
          </a:xfrm>
          <a:prstGeom prst="rect">
            <a:avLst/>
          </a:prstGeom>
        </p:spPr>
      </p:pic>
      <p:sp>
        <p:nvSpPr>
          <p:cNvPr id="49" name="矩形 3">
            <a:extLst>
              <a:ext uri="{FF2B5EF4-FFF2-40B4-BE49-F238E27FC236}">
                <a16:creationId xmlns:a16="http://schemas.microsoft.com/office/drawing/2014/main" id="{5C091A77-2EE3-FC4A-83FE-161931BAD9DA}"/>
              </a:ext>
            </a:extLst>
          </p:cNvPr>
          <p:cNvSpPr/>
          <p:nvPr/>
        </p:nvSpPr>
        <p:spPr>
          <a:xfrm>
            <a:off x="35496" y="5991091"/>
            <a:ext cx="12203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800" b="1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Mike Tian-Jian</a:t>
            </a:r>
            <a:r>
              <a:rPr lang="zh-TW" altLang="en-US" sz="800" b="1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800" b="1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Jiang</a:t>
            </a:r>
            <a:r>
              <a:rPr lang="en-US" altLang="zh-TW" sz="800" b="1" baseline="30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</a:t>
            </a:r>
            <a:endParaRPr lang="en-US" altLang="zh-TW" sz="800" b="1" dirty="0">
              <a:solidFill>
                <a:prstClr val="black"/>
              </a:solidFill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50" name="圖片 18">
            <a:extLst>
              <a:ext uri="{FF2B5EF4-FFF2-40B4-BE49-F238E27FC236}">
                <a16:creationId xmlns:a16="http://schemas.microsoft.com/office/drawing/2014/main" id="{47394952-7DE1-3349-8C85-B81579F2427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" b="2332"/>
          <a:stretch/>
        </p:blipFill>
        <p:spPr>
          <a:xfrm>
            <a:off x="81247" y="4518993"/>
            <a:ext cx="1108245" cy="1460672"/>
          </a:xfrm>
          <a:prstGeom prst="rect">
            <a:avLst/>
          </a:prstGeom>
        </p:spPr>
      </p:pic>
      <p:sp>
        <p:nvSpPr>
          <p:cNvPr id="47" name="矩形 5">
            <a:extLst>
              <a:ext uri="{FF2B5EF4-FFF2-40B4-BE49-F238E27FC236}">
                <a16:creationId xmlns:a16="http://schemas.microsoft.com/office/drawing/2014/main" id="{4C5C7389-0005-4E49-87D3-03149E7AF069}"/>
              </a:ext>
            </a:extLst>
          </p:cNvPr>
          <p:cNvSpPr/>
          <p:nvPr/>
        </p:nvSpPr>
        <p:spPr>
          <a:xfrm>
            <a:off x="8022662" y="5991091"/>
            <a:ext cx="10086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000" b="1" dirty="0"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Min-</a:t>
            </a:r>
            <a:r>
              <a:rPr kumimoji="1" lang="en-US" altLang="zh-TW" sz="1000" b="1" dirty="0" err="1"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Yuh</a:t>
            </a:r>
            <a:r>
              <a:rPr kumimoji="1" lang="en-US" altLang="zh-TW" sz="1000" b="1" dirty="0">
                <a:solidFill>
                  <a:srgbClr val="1F497D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 </a:t>
            </a:r>
            <a:r>
              <a:rPr kumimoji="1" lang="en-US" altLang="zh-TW" sz="1000" b="1" dirty="0"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Day</a:t>
            </a:r>
            <a:r>
              <a:rPr lang="en-US" altLang="zh-TW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48" name="圖片 28">
            <a:extLst>
              <a:ext uri="{FF2B5EF4-FFF2-40B4-BE49-F238E27FC236}">
                <a16:creationId xmlns:a16="http://schemas.microsoft.com/office/drawing/2014/main" id="{191E9087-06FD-C241-854D-7BA22AA48E3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8" t="3734" r="13532" b="23598"/>
          <a:stretch/>
        </p:blipFill>
        <p:spPr>
          <a:xfrm>
            <a:off x="7966370" y="4518993"/>
            <a:ext cx="1121194" cy="1460678"/>
          </a:xfrm>
          <a:prstGeom prst="rect">
            <a:avLst/>
          </a:prstGeom>
        </p:spPr>
      </p:pic>
      <p:sp>
        <p:nvSpPr>
          <p:cNvPr id="37" name="矩形 3">
            <a:extLst>
              <a:ext uri="{FF2B5EF4-FFF2-40B4-BE49-F238E27FC236}">
                <a16:creationId xmlns:a16="http://schemas.microsoft.com/office/drawing/2014/main" id="{B5C8040D-A492-AF46-A94E-15A172C98973}"/>
              </a:ext>
            </a:extLst>
          </p:cNvPr>
          <p:cNvSpPr/>
          <p:nvPr/>
        </p:nvSpPr>
        <p:spPr>
          <a:xfrm>
            <a:off x="6780282" y="5991091"/>
            <a:ext cx="12255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Sheng-Ru Shaw</a:t>
            </a:r>
            <a:r>
              <a:rPr lang="en-US" altLang="zh-TW" sz="1000" b="1" baseline="30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  <a:endParaRPr lang="en-US" altLang="zh-TW" sz="1000" b="1" dirty="0">
              <a:solidFill>
                <a:prstClr val="black"/>
              </a:solidFill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39" name="圖片 31">
            <a:extLst>
              <a:ext uri="{FF2B5EF4-FFF2-40B4-BE49-F238E27FC236}">
                <a16:creationId xmlns:a16="http://schemas.microsoft.com/office/drawing/2014/main" id="{3805CA0E-6DB6-7D41-84F2-88D994669DD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" t="1964" r="-990" b="-1"/>
          <a:stretch/>
        </p:blipFill>
        <p:spPr>
          <a:xfrm>
            <a:off x="6840609" y="4518992"/>
            <a:ext cx="1104898" cy="146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500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6D58F-4D50-2C47-AA2F-97FEEFE82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52226"/>
          </a:xfrm>
        </p:spPr>
        <p:txBody>
          <a:bodyPr/>
          <a:lstStyle/>
          <a:p>
            <a:r>
              <a:rPr lang="en-US" sz="3000" dirty="0">
                <a:solidFill>
                  <a:schemeClr val="accent1"/>
                </a:solidFill>
              </a:rPr>
              <a:t>NTCIR-15 Dialogue Evaluation (DialEval-1) Task</a:t>
            </a:r>
            <a:br>
              <a:rPr lang="en-US" sz="3000" dirty="0">
                <a:solidFill>
                  <a:schemeClr val="accent1"/>
                </a:solidFill>
              </a:rPr>
            </a:br>
            <a:r>
              <a:rPr lang="en-US" sz="3000" dirty="0">
                <a:solidFill>
                  <a:schemeClr val="accent1"/>
                </a:solidFill>
              </a:rPr>
              <a:t>Dialogue Quality (DQ) and Nugget Detection (ND)</a:t>
            </a:r>
            <a:br>
              <a:rPr lang="en-US" sz="2400" dirty="0"/>
            </a:br>
            <a:r>
              <a:rPr lang="en-US" sz="2400" dirty="0"/>
              <a:t>Chinese Dialogue Quality (S-score) Results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(Zeng et al., 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FCBE6F-6344-114F-BA0D-F41F3627E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8CBA95-F16B-1B45-BE65-EDBE4CCC7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65" y="1484784"/>
            <a:ext cx="7326935" cy="48916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C909665-2EF9-7140-A89C-790BAD82AABB}"/>
              </a:ext>
            </a:extLst>
          </p:cNvPr>
          <p:cNvSpPr/>
          <p:nvPr/>
        </p:nvSpPr>
        <p:spPr>
          <a:xfrm>
            <a:off x="216024" y="6485274"/>
            <a:ext cx="8460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Zeng,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Zhaohao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Sosuke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Kato, Tetsuya Sakai,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Inho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Kang (2020), “Overview of the NTCIR-15 Dialogue Evaluation (DialEval-1) Task”, Proceedings of NTCIR-15, 2020</a:t>
            </a:r>
          </a:p>
        </p:txBody>
      </p:sp>
      <p:sp>
        <p:nvSpPr>
          <p:cNvPr id="8" name="矩形 40">
            <a:extLst>
              <a:ext uri="{FF2B5EF4-FFF2-40B4-BE49-F238E27FC236}">
                <a16:creationId xmlns:a16="http://schemas.microsoft.com/office/drawing/2014/main" id="{50C3165A-1821-1A4E-9DE2-CDE8639113B3}"/>
              </a:ext>
            </a:extLst>
          </p:cNvPr>
          <p:cNvSpPr/>
          <p:nvPr/>
        </p:nvSpPr>
        <p:spPr>
          <a:xfrm>
            <a:off x="-36512" y="44624"/>
            <a:ext cx="9861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>
                <a:solidFill>
                  <a:srgbClr val="C00000"/>
                </a:solidFill>
              </a:rPr>
              <a:t>2020</a:t>
            </a:r>
            <a:endParaRPr lang="zh-TW" altLang="en-US" sz="2800" b="1" dirty="0">
              <a:solidFill>
                <a:srgbClr val="C00000"/>
              </a:solidFill>
            </a:endParaRPr>
          </a:p>
        </p:txBody>
      </p:sp>
      <p:sp>
        <p:nvSpPr>
          <p:cNvPr id="9" name="圓角矩形 134">
            <a:extLst>
              <a:ext uri="{FF2B5EF4-FFF2-40B4-BE49-F238E27FC236}">
                <a16:creationId xmlns:a16="http://schemas.microsoft.com/office/drawing/2014/main" id="{836E3C5B-5F1B-8348-BD79-55267DF7B8BA}"/>
              </a:ext>
            </a:extLst>
          </p:cNvPr>
          <p:cNvSpPr/>
          <p:nvPr/>
        </p:nvSpPr>
        <p:spPr>
          <a:xfrm>
            <a:off x="827584" y="2036011"/>
            <a:ext cx="3694353" cy="1008113"/>
          </a:xfrm>
          <a:prstGeom prst="roundRect">
            <a:avLst>
              <a:gd name="adj" fmla="val 5561"/>
            </a:avLst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 dirty="0">
              <a:ln w="0"/>
              <a:solidFill>
                <a:schemeClr val="tx1"/>
              </a:solidFill>
            </a:endParaRPr>
          </a:p>
        </p:txBody>
      </p:sp>
      <p:sp>
        <p:nvSpPr>
          <p:cNvPr id="10" name="圓角矩形 134">
            <a:extLst>
              <a:ext uri="{FF2B5EF4-FFF2-40B4-BE49-F238E27FC236}">
                <a16:creationId xmlns:a16="http://schemas.microsoft.com/office/drawing/2014/main" id="{F45F97CA-38F4-0E41-B4DC-CDAB2A32041F}"/>
              </a:ext>
            </a:extLst>
          </p:cNvPr>
          <p:cNvSpPr/>
          <p:nvPr/>
        </p:nvSpPr>
        <p:spPr>
          <a:xfrm>
            <a:off x="4737962" y="2036011"/>
            <a:ext cx="3447443" cy="1008113"/>
          </a:xfrm>
          <a:prstGeom prst="roundRect">
            <a:avLst>
              <a:gd name="adj" fmla="val 5561"/>
            </a:avLst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415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D45F7-2593-484C-9BF5-6F5E4FB7A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3FF5393-30F9-F74D-8F8D-536B8DCA9E41}"/>
              </a:ext>
            </a:extLst>
          </p:cNvPr>
          <p:cNvSpPr/>
          <p:nvPr/>
        </p:nvSpPr>
        <p:spPr>
          <a:xfrm>
            <a:off x="5312608" y="1179106"/>
            <a:ext cx="3291840" cy="3690054"/>
          </a:xfrm>
          <a:prstGeom prst="roundRect">
            <a:avLst>
              <a:gd name="adj" fmla="val 8716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70178A-29E0-1A42-B7CA-D7306238F417}"/>
              </a:ext>
            </a:extLst>
          </p:cNvPr>
          <p:cNvSpPr/>
          <p:nvPr/>
        </p:nvSpPr>
        <p:spPr>
          <a:xfrm>
            <a:off x="376584" y="1179107"/>
            <a:ext cx="3291840" cy="5102614"/>
          </a:xfrm>
          <a:prstGeom prst="roundRect">
            <a:avLst>
              <a:gd name="adj" fmla="val 8716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E49209-CDD5-754C-A1FE-D61596676E0B}"/>
              </a:ext>
            </a:extLst>
          </p:cNvPr>
          <p:cNvSpPr txBox="1"/>
          <p:nvPr/>
        </p:nvSpPr>
        <p:spPr>
          <a:xfrm>
            <a:off x="492758" y="293747"/>
            <a:ext cx="30594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Transformer-based </a:t>
            </a:r>
            <a:br>
              <a:rPr lang="en-US" sz="2400" b="1" dirty="0"/>
            </a:br>
            <a:r>
              <a:rPr lang="en-US" sz="2400" b="1" dirty="0"/>
              <a:t>Models Selection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9DBF75A-1C37-3448-9341-511E9AACFB18}"/>
              </a:ext>
            </a:extLst>
          </p:cNvPr>
          <p:cNvSpPr/>
          <p:nvPr/>
        </p:nvSpPr>
        <p:spPr>
          <a:xfrm>
            <a:off x="650904" y="1852473"/>
            <a:ext cx="2743200" cy="868680"/>
          </a:xfrm>
          <a:prstGeom prst="roundRect">
            <a:avLst>
              <a:gd name="adj" fmla="val 15211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CA7E3E4-09A6-1B47-99E7-CC713A8B163A}"/>
              </a:ext>
            </a:extLst>
          </p:cNvPr>
          <p:cNvSpPr/>
          <p:nvPr/>
        </p:nvSpPr>
        <p:spPr>
          <a:xfrm>
            <a:off x="650904" y="3137633"/>
            <a:ext cx="2743200" cy="868680"/>
          </a:xfrm>
          <a:prstGeom prst="roundRect">
            <a:avLst>
              <a:gd name="adj" fmla="val 15211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RoBERTa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E716457-177B-4141-9E83-37DA8BC3DBE1}"/>
              </a:ext>
            </a:extLst>
          </p:cNvPr>
          <p:cNvSpPr/>
          <p:nvPr/>
        </p:nvSpPr>
        <p:spPr>
          <a:xfrm>
            <a:off x="650904" y="4422793"/>
            <a:ext cx="2743200" cy="868680"/>
          </a:xfrm>
          <a:prstGeom prst="roundRect">
            <a:avLst>
              <a:gd name="adj" fmla="val 1521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XLM-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RoBERTa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5BB632-43EF-F942-B47F-4E589DF865B8}"/>
              </a:ext>
            </a:extLst>
          </p:cNvPr>
          <p:cNvSpPr txBox="1"/>
          <p:nvPr/>
        </p:nvSpPr>
        <p:spPr>
          <a:xfrm>
            <a:off x="658188" y="5755891"/>
            <a:ext cx="27286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/>
              <a:t>Pre-trained Models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7472161-CEA8-C048-BDC1-5F0B43F77DFF}"/>
              </a:ext>
            </a:extLst>
          </p:cNvPr>
          <p:cNvSpPr/>
          <p:nvPr/>
        </p:nvSpPr>
        <p:spPr>
          <a:xfrm>
            <a:off x="5307404" y="5437763"/>
            <a:ext cx="3291840" cy="871557"/>
          </a:xfrm>
          <a:prstGeom prst="roundRect">
            <a:avLst>
              <a:gd name="adj" fmla="val 19296"/>
            </a:avLst>
          </a:prstGeom>
          <a:solidFill>
            <a:srgbClr val="FFC000">
              <a:alpha val="75000"/>
            </a:srgb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Tokenization Tricks 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3790D1-ECB7-6F49-A0A7-7D47E962AD8B}"/>
              </a:ext>
            </a:extLst>
          </p:cNvPr>
          <p:cNvSpPr/>
          <p:nvPr/>
        </p:nvSpPr>
        <p:spPr>
          <a:xfrm>
            <a:off x="5307404" y="1656195"/>
            <a:ext cx="3291840" cy="3690054"/>
          </a:xfrm>
          <a:prstGeom prst="roundRect">
            <a:avLst>
              <a:gd name="adj" fmla="val 8716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CC528DB-2E8E-4348-B7ED-D071A85EF25F}"/>
              </a:ext>
            </a:extLst>
          </p:cNvPr>
          <p:cNvSpPr/>
          <p:nvPr/>
        </p:nvSpPr>
        <p:spPr>
          <a:xfrm>
            <a:off x="5581724" y="2294440"/>
            <a:ext cx="2743200" cy="871557"/>
          </a:xfrm>
          <a:prstGeom prst="roundRect">
            <a:avLst>
              <a:gd name="adj" fmla="val 15211"/>
            </a:avLst>
          </a:prstGeom>
          <a:solidFill>
            <a:srgbClr val="FFC000">
              <a:alpha val="50000"/>
            </a:srgb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Discriminative Fine-tuning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7514D6A-8245-F743-B233-B19325595ED9}"/>
              </a:ext>
            </a:extLst>
          </p:cNvPr>
          <p:cNvSpPr/>
          <p:nvPr/>
        </p:nvSpPr>
        <p:spPr>
          <a:xfrm>
            <a:off x="5581724" y="3310675"/>
            <a:ext cx="2743200" cy="871557"/>
          </a:xfrm>
          <a:prstGeom prst="roundRect">
            <a:avLst>
              <a:gd name="adj" fmla="val 15211"/>
            </a:avLst>
          </a:prstGeom>
          <a:solidFill>
            <a:srgbClr val="FFC000">
              <a:alpha val="50000"/>
            </a:srgb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One-cycle Policy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A5A990-E990-334B-BC37-D65F014FCC20}"/>
              </a:ext>
            </a:extLst>
          </p:cNvPr>
          <p:cNvSpPr txBox="1"/>
          <p:nvPr/>
        </p:nvSpPr>
        <p:spPr>
          <a:xfrm>
            <a:off x="5139557" y="476672"/>
            <a:ext cx="3627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Fine-tuning Techniques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5207424-C50A-414B-8A3F-C9A532534E8E}"/>
              </a:ext>
            </a:extLst>
          </p:cNvPr>
          <p:cNvSpPr/>
          <p:nvPr/>
        </p:nvSpPr>
        <p:spPr>
          <a:xfrm>
            <a:off x="5581724" y="4326909"/>
            <a:ext cx="2743200" cy="871557"/>
          </a:xfrm>
          <a:prstGeom prst="roundRect">
            <a:avLst>
              <a:gd name="adj" fmla="val 15211"/>
            </a:avLst>
          </a:prstGeom>
          <a:solidFill>
            <a:srgbClr val="FFC000">
              <a:alpha val="50000"/>
            </a:srgb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5E3560-308E-8146-8A75-3FE9A4A246C5}"/>
              </a:ext>
            </a:extLst>
          </p:cNvPr>
          <p:cNvSpPr txBox="1"/>
          <p:nvPr/>
        </p:nvSpPr>
        <p:spPr>
          <a:xfrm>
            <a:off x="3745242" y="2699682"/>
            <a:ext cx="14853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Transfer </a:t>
            </a:r>
            <a:br>
              <a:rPr lang="en-US" sz="2400" b="1" dirty="0"/>
            </a:br>
            <a:r>
              <a:rPr lang="en-US" sz="2400" b="1" dirty="0"/>
              <a:t>Learning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9A07228-67D8-1A4B-A643-06E45275B1F6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3668424" y="3730414"/>
            <a:ext cx="163898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3625BF3-25C5-C345-82F9-84C2D00807BB}"/>
              </a:ext>
            </a:extLst>
          </p:cNvPr>
          <p:cNvSpPr txBox="1"/>
          <p:nvPr/>
        </p:nvSpPr>
        <p:spPr>
          <a:xfrm>
            <a:off x="5436096" y="1759293"/>
            <a:ext cx="1656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DialEval-1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79168F-7098-254F-9AD2-00F6659342B2}"/>
              </a:ext>
            </a:extLst>
          </p:cNvPr>
          <p:cNvSpPr txBox="1"/>
          <p:nvPr/>
        </p:nvSpPr>
        <p:spPr>
          <a:xfrm>
            <a:off x="5436096" y="1196752"/>
            <a:ext cx="1603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FinNum-2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19091F-B3C5-C141-893A-4A3F98FC713D}"/>
              </a:ext>
            </a:extLst>
          </p:cNvPr>
          <p:cNvSpPr/>
          <p:nvPr/>
        </p:nvSpPr>
        <p:spPr>
          <a:xfrm>
            <a:off x="807765" y="6372080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zh-TW" sz="800" dirty="0">
                <a:solidFill>
                  <a:schemeClr val="bg1">
                    <a:lumMod val="75000"/>
                  </a:schemeClr>
                </a:solidFill>
              </a:rPr>
              <a:t>Source: Jiang, Mike Tian-Jian, Shih-Hung Wu, Yi-</a:t>
            </a:r>
            <a:r>
              <a:rPr lang="en-US" altLang="zh-TW" sz="8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altLang="zh-TW" sz="800" dirty="0">
                <a:solidFill>
                  <a:schemeClr val="bg1">
                    <a:lumMod val="75000"/>
                  </a:schemeClr>
                </a:solidFill>
              </a:rPr>
              <a:t> Chen, Zhao-Xian Gu, Cheng-</a:t>
            </a:r>
            <a:r>
              <a:rPr lang="en-US" altLang="zh-TW" sz="800" dirty="0" err="1">
                <a:solidFill>
                  <a:schemeClr val="bg1">
                    <a:lumMod val="75000"/>
                  </a:schemeClr>
                </a:solidFill>
              </a:rPr>
              <a:t>Jhe</a:t>
            </a:r>
            <a:r>
              <a:rPr lang="en-US" altLang="zh-TW" sz="800" dirty="0">
                <a:solidFill>
                  <a:schemeClr val="bg1">
                    <a:lumMod val="75000"/>
                  </a:schemeClr>
                </a:solidFill>
              </a:rPr>
              <a:t> Chiang, Yueh-Chia Wu, Yu-Chen Huang, Cheng-Han Chiu, Sheng-Ru Shaw, and Min-</a:t>
            </a:r>
            <a:r>
              <a:rPr lang="en-US" altLang="zh-TW" sz="800" dirty="0" err="1">
                <a:solidFill>
                  <a:schemeClr val="bg1">
                    <a:lumMod val="75000"/>
                  </a:schemeClr>
                </a:solidFill>
              </a:rPr>
              <a:t>Yuh</a:t>
            </a:r>
            <a:r>
              <a:rPr lang="en-US" altLang="zh-TW" sz="800" dirty="0">
                <a:solidFill>
                  <a:schemeClr val="bg1">
                    <a:lumMod val="75000"/>
                  </a:schemeClr>
                </a:solidFill>
              </a:rPr>
              <a:t> Day (2020). "Fine-tuning techniques and data augmentation on transformer-based models for conversational texts and noisy user-generated content." In 2020 IEEE/ACM International Conference on Advances in Social Networks Analysis and Mining (ASONAM), pp. 919-925. IEEE, 2020.</a:t>
            </a:r>
          </a:p>
        </p:txBody>
      </p:sp>
    </p:spTree>
    <p:extLst>
      <p:ext uri="{BB962C8B-B14F-4D97-AF65-F5344CB8AC3E}">
        <p14:creationId xmlns:p14="http://schemas.microsoft.com/office/powerpoint/2010/main" val="5626331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6D17B-4055-584E-AC62-6E24BF3CE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1143000"/>
          </a:xfrm>
        </p:spPr>
        <p:txBody>
          <a:bodyPr>
            <a:noAutofit/>
          </a:bodyPr>
          <a:lstStyle/>
          <a:p>
            <a:r>
              <a:rPr lang="en-US" sz="5000" b="1" dirty="0">
                <a:solidFill>
                  <a:schemeClr val="accent1"/>
                </a:solidFill>
              </a:rPr>
              <a:t>IMTKU Emotional Dialogue System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7B367-C242-AA46-9BEC-B3B00B229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26</a:t>
            </a:fld>
            <a:endParaRPr lang="zh-TW" altLang="en-US"/>
          </a:p>
        </p:txBody>
      </p:sp>
      <p:cxnSp>
        <p:nvCxnSpPr>
          <p:cNvPr id="6" name="直線接點 189">
            <a:extLst>
              <a:ext uri="{FF2B5EF4-FFF2-40B4-BE49-F238E27FC236}">
                <a16:creationId xmlns:a16="http://schemas.microsoft.com/office/drawing/2014/main" id="{F0B6DB87-5FD1-F844-8DA3-11BB1D18D597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6430045" y="4009014"/>
            <a:ext cx="628017" cy="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圓角矩形 190">
            <a:extLst>
              <a:ext uri="{FF2B5EF4-FFF2-40B4-BE49-F238E27FC236}">
                <a16:creationId xmlns:a16="http://schemas.microsoft.com/office/drawing/2014/main" id="{0697120B-0DD6-D04A-8A47-23A3DAB98A01}"/>
              </a:ext>
            </a:extLst>
          </p:cNvPr>
          <p:cNvSpPr/>
          <p:nvPr/>
        </p:nvSpPr>
        <p:spPr>
          <a:xfrm>
            <a:off x="251520" y="1916832"/>
            <a:ext cx="3116399" cy="1860549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TW" sz="3200" b="1" dirty="0">
                <a:solidFill>
                  <a:schemeClr val="tx1"/>
                </a:solidFill>
              </a:rPr>
              <a:t>Retrieval-Based Model</a:t>
            </a:r>
            <a:endParaRPr kumimoji="1"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圓角矩形 191">
            <a:extLst>
              <a:ext uri="{FF2B5EF4-FFF2-40B4-BE49-F238E27FC236}">
                <a16:creationId xmlns:a16="http://schemas.microsoft.com/office/drawing/2014/main" id="{CF65E2D9-F7A1-3E40-8F69-F77ADFC26A5F}"/>
              </a:ext>
            </a:extLst>
          </p:cNvPr>
          <p:cNvSpPr/>
          <p:nvPr/>
        </p:nvSpPr>
        <p:spPr>
          <a:xfrm>
            <a:off x="251521" y="4110165"/>
            <a:ext cx="3116398" cy="186054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TW" sz="3200" b="1" dirty="0">
                <a:solidFill>
                  <a:schemeClr val="tx1"/>
                </a:solidFill>
              </a:rPr>
              <a:t>Generation-Based Model</a:t>
            </a:r>
            <a:endParaRPr kumimoji="1"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圓角矩形 192">
            <a:extLst>
              <a:ext uri="{FF2B5EF4-FFF2-40B4-BE49-F238E27FC236}">
                <a16:creationId xmlns:a16="http://schemas.microsoft.com/office/drawing/2014/main" id="{5BC3F19E-751B-444E-BF50-A0B3E0DF719C}"/>
              </a:ext>
            </a:extLst>
          </p:cNvPr>
          <p:cNvSpPr/>
          <p:nvPr/>
        </p:nvSpPr>
        <p:spPr>
          <a:xfrm>
            <a:off x="3995936" y="2491119"/>
            <a:ext cx="2434109" cy="3035791"/>
          </a:xfrm>
          <a:prstGeom prst="roundRect">
            <a:avLst/>
          </a:prstGeom>
          <a:solidFill>
            <a:srgbClr val="FFD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TW" sz="3200" b="1" dirty="0">
                <a:solidFill>
                  <a:schemeClr val="tx1"/>
                </a:solidFill>
              </a:rPr>
              <a:t>Emotion </a:t>
            </a:r>
            <a:r>
              <a:rPr kumimoji="1" lang="en-US" altLang="zh-TW" sz="3000" b="1" dirty="0">
                <a:solidFill>
                  <a:schemeClr val="tx1"/>
                </a:solidFill>
              </a:rPr>
              <a:t>Classification</a:t>
            </a:r>
            <a:r>
              <a:rPr kumimoji="1" lang="en-US" altLang="zh-TW" sz="3200" b="1" dirty="0">
                <a:solidFill>
                  <a:schemeClr val="tx1"/>
                </a:solidFill>
              </a:rPr>
              <a:t> </a:t>
            </a:r>
            <a:br>
              <a:rPr kumimoji="1" lang="en-US" altLang="zh-TW" sz="3200" b="1" dirty="0">
                <a:solidFill>
                  <a:schemeClr val="tx1"/>
                </a:solidFill>
              </a:rPr>
            </a:br>
            <a:r>
              <a:rPr kumimoji="1" lang="en-US" altLang="zh-TW" sz="3200" b="1" dirty="0">
                <a:solidFill>
                  <a:schemeClr val="tx1"/>
                </a:solidFill>
              </a:rPr>
              <a:t>Model</a:t>
            </a:r>
            <a:endParaRPr kumimoji="1"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10" name="圓角矩形 195">
            <a:extLst>
              <a:ext uri="{FF2B5EF4-FFF2-40B4-BE49-F238E27FC236}">
                <a16:creationId xmlns:a16="http://schemas.microsoft.com/office/drawing/2014/main" id="{060CBDDD-FBD1-BE40-B3D9-422027425552}"/>
              </a:ext>
            </a:extLst>
          </p:cNvPr>
          <p:cNvSpPr/>
          <p:nvPr/>
        </p:nvSpPr>
        <p:spPr>
          <a:xfrm>
            <a:off x="7058062" y="2491119"/>
            <a:ext cx="1906426" cy="3035790"/>
          </a:xfrm>
          <a:prstGeom prst="roundRect">
            <a:avLst/>
          </a:prstGeom>
          <a:solidFill>
            <a:srgbClr val="D58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TW" sz="3200" b="1" dirty="0">
                <a:solidFill>
                  <a:schemeClr val="tx1"/>
                </a:solidFill>
              </a:rPr>
              <a:t>Response</a:t>
            </a:r>
          </a:p>
          <a:p>
            <a:pPr algn="ctr"/>
            <a:r>
              <a:rPr kumimoji="1" lang="en-US" altLang="zh-TW" sz="3200" b="1" dirty="0">
                <a:solidFill>
                  <a:schemeClr val="tx1"/>
                </a:solidFill>
              </a:rPr>
              <a:t>Ranking</a:t>
            </a:r>
            <a:endParaRPr kumimoji="1" lang="zh-TW" altLang="en-US" sz="3200" b="1" dirty="0">
              <a:solidFill>
                <a:schemeClr val="tx1"/>
              </a:solidFill>
            </a:endParaRP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E7890090-8E16-7543-91B5-C601EBA5A121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3367919" y="2847107"/>
            <a:ext cx="628017" cy="1161908"/>
          </a:xfrm>
          <a:prstGeom prst="bentConnector3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33088CFE-7087-8242-93EB-1FDBACAFCD07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3367919" y="4009015"/>
            <a:ext cx="628017" cy="1031425"/>
          </a:xfrm>
          <a:prstGeom prst="bentConnector3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副標題 2">
            <a:extLst>
              <a:ext uri="{FF2B5EF4-FFF2-40B4-BE49-F238E27FC236}">
                <a16:creationId xmlns:a16="http://schemas.microsoft.com/office/drawing/2014/main" id="{50E19E93-54B5-764B-8E15-837C68BDAA33}"/>
              </a:ext>
            </a:extLst>
          </p:cNvPr>
          <p:cNvSpPr txBox="1">
            <a:spLocks/>
          </p:cNvSpPr>
          <p:nvPr/>
        </p:nvSpPr>
        <p:spPr>
          <a:xfrm>
            <a:off x="1409919" y="6597352"/>
            <a:ext cx="6318216" cy="216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defRPr/>
            </a:pP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NTCIR-14 Conference, June 10-13, 2019, Tokyo, Japan</a:t>
            </a:r>
          </a:p>
        </p:txBody>
      </p:sp>
      <p:sp>
        <p:nvSpPr>
          <p:cNvPr id="19" name="文字方塊 25">
            <a:extLst>
              <a:ext uri="{FF2B5EF4-FFF2-40B4-BE49-F238E27FC236}">
                <a16:creationId xmlns:a16="http://schemas.microsoft.com/office/drawing/2014/main" id="{7C5BD87C-ACBE-3741-907B-199285B3CBB3}"/>
              </a:ext>
            </a:extLst>
          </p:cNvPr>
          <p:cNvSpPr txBox="1"/>
          <p:nvPr/>
        </p:nvSpPr>
        <p:spPr>
          <a:xfrm>
            <a:off x="6943593" y="1580599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7200" b="1" dirty="0">
                <a:solidFill>
                  <a:schemeClr val="accent6">
                    <a:lumMod val="50000"/>
                  </a:schemeClr>
                </a:solidFill>
              </a:rPr>
              <a:t>4</a:t>
            </a:r>
            <a:endParaRPr lang="zh-TW" altLang="en-US" sz="7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文字方塊 25">
            <a:extLst>
              <a:ext uri="{FF2B5EF4-FFF2-40B4-BE49-F238E27FC236}">
                <a16:creationId xmlns:a16="http://schemas.microsoft.com/office/drawing/2014/main" id="{91B07ECB-B1B4-2D40-9E48-7836800834A3}"/>
              </a:ext>
            </a:extLst>
          </p:cNvPr>
          <p:cNvSpPr txBox="1"/>
          <p:nvPr/>
        </p:nvSpPr>
        <p:spPr>
          <a:xfrm>
            <a:off x="3971210" y="1556792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7200" b="1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endParaRPr lang="zh-TW" altLang="en-US" sz="7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文字方塊 25">
            <a:extLst>
              <a:ext uri="{FF2B5EF4-FFF2-40B4-BE49-F238E27FC236}">
                <a16:creationId xmlns:a16="http://schemas.microsoft.com/office/drawing/2014/main" id="{9810BDA7-564A-FE41-A7C7-7A65624B526D}"/>
              </a:ext>
            </a:extLst>
          </p:cNvPr>
          <p:cNvSpPr txBox="1"/>
          <p:nvPr/>
        </p:nvSpPr>
        <p:spPr>
          <a:xfrm>
            <a:off x="251520" y="1007730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7200" b="1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endParaRPr lang="zh-TW" altLang="en-US" sz="7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文字方塊 25">
            <a:extLst>
              <a:ext uri="{FF2B5EF4-FFF2-40B4-BE49-F238E27FC236}">
                <a16:creationId xmlns:a16="http://schemas.microsoft.com/office/drawing/2014/main" id="{958D9EDD-AB8C-C049-881B-28C70E7526CE}"/>
              </a:ext>
            </a:extLst>
          </p:cNvPr>
          <p:cNvSpPr txBox="1"/>
          <p:nvPr/>
        </p:nvSpPr>
        <p:spPr>
          <a:xfrm>
            <a:off x="251519" y="5599018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7200" b="1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endParaRPr lang="zh-TW" altLang="en-US" sz="7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3" name="Picture 5" descr="C:\Users\myday\Downloads\TKU-logo-12cm.jpg">
            <a:extLst>
              <a:ext uri="{FF2B5EF4-FFF2-40B4-BE49-F238E27FC236}">
                <a16:creationId xmlns:a16="http://schemas.microsoft.com/office/drawing/2014/main" id="{3414E102-27F8-034C-8DB1-280FACD5B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80854" y="50878"/>
            <a:ext cx="427649" cy="42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45503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448A7-66E6-D94B-B8CC-4B5116C50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48880"/>
            <a:ext cx="8229600" cy="396044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Short Text Conversation Task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(STC-3)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Chinese Emotional Conversation Generation (CECG) Subtask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C227F-60BB-AA4E-A5B6-48845B0C4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E7C0F8-6A10-EB4D-B3C8-64C8FF36B901}"/>
              </a:ext>
            </a:extLst>
          </p:cNvPr>
          <p:cNvSpPr/>
          <p:nvPr/>
        </p:nvSpPr>
        <p:spPr>
          <a:xfrm>
            <a:off x="2955211" y="6525344"/>
            <a:ext cx="41104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http://coai.cs.tsinghua.edu.cn/hml/challenge.html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4F3858-6F05-7140-8A71-974237D1A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274638"/>
            <a:ext cx="3400378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504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58962-97AB-B24D-A765-88390A7B1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NTCIR Short Text Conversation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STC-1, STC-2, STC-3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53D58-669B-5A40-B006-702778799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886BE3-18EA-D849-ADBB-1828D2F0E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94" y="1395193"/>
            <a:ext cx="8615611" cy="51292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1DC813-5412-464C-8904-57ACBC706658}"/>
              </a:ext>
            </a:extLst>
          </p:cNvPr>
          <p:cNvSpPr/>
          <p:nvPr/>
        </p:nvSpPr>
        <p:spPr>
          <a:xfrm>
            <a:off x="1475655" y="6475297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https://waseda.app.box.com/v/STC3atNTCIR-14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2609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CE3E4-FFB0-0B4F-9337-370A5B61F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4637"/>
            <a:ext cx="8483600" cy="6331619"/>
          </a:xfrm>
        </p:spPr>
        <p:txBody>
          <a:bodyPr>
            <a:noAutofit/>
          </a:bodyPr>
          <a:lstStyle/>
          <a:p>
            <a:r>
              <a:rPr lang="en-US" sz="12000" b="1" dirty="0">
                <a:solidFill>
                  <a:srgbClr val="C00000"/>
                </a:solidFill>
              </a:rPr>
              <a:t>Finance</a:t>
            </a:r>
            <a:br>
              <a:rPr lang="en-US" sz="12000" b="1" dirty="0">
                <a:solidFill>
                  <a:srgbClr val="C00000"/>
                </a:solidFill>
              </a:rPr>
            </a:br>
            <a:r>
              <a:rPr lang="en-US" sz="12000" b="1" dirty="0">
                <a:solidFill>
                  <a:srgbClr val="C00000"/>
                </a:solidFill>
              </a:rPr>
              <a:t>Big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672A1-7027-704C-BDF5-5010E81CD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5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 noChangeArrowheads="1"/>
          </p:cNvSpPr>
          <p:nvPr>
            <p:ph type="title"/>
          </p:nvPr>
        </p:nvSpPr>
        <p:spPr>
          <a:xfrm>
            <a:off x="446856" y="260648"/>
            <a:ext cx="8229600" cy="850900"/>
          </a:xfrm>
        </p:spPr>
        <p:txBody>
          <a:bodyPr/>
          <a:lstStyle/>
          <a:p>
            <a:pPr eaLnBrk="1" hangingPunct="1"/>
            <a:r>
              <a:rPr lang="en-US" altLang="zh-TW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Outline</a:t>
            </a:r>
          </a:p>
        </p:txBody>
      </p:sp>
      <p:sp>
        <p:nvSpPr>
          <p:cNvPr id="142338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597650"/>
            <a:ext cx="1008062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D96C178-6047-CA48-ABEA-383FDC994EFD}" type="slidenum">
              <a:rPr kumimoji="0" lang="en-US" altLang="zh-TW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3</a:t>
            </a:fld>
            <a:endParaRPr kumimoji="0" lang="en-US" altLang="zh-TW" sz="120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  <p:sp>
        <p:nvSpPr>
          <p:cNvPr id="142339" name="Rectangle 3"/>
          <p:cNvSpPr txBox="1">
            <a:spLocks noChangeArrowheads="1"/>
          </p:cNvSpPr>
          <p:nvPr/>
        </p:nvSpPr>
        <p:spPr bwMode="auto">
          <a:xfrm>
            <a:off x="179512" y="1125538"/>
            <a:ext cx="8785225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altLang="zh-TW" sz="4000" dirty="0">
              <a:latin typeface="Calibri" charset="0"/>
              <a:ea typeface="MS PGothic" charset="-128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CC88163-2511-484F-B32F-BFC0C23BC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9" y="1412776"/>
            <a:ext cx="8496944" cy="504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5400" b="1" dirty="0">
                <a:latin typeface="Calibri" charset="0"/>
                <a:ea typeface="MS PGothic" charset="-128"/>
              </a:rPr>
              <a:t>Artificial Intelligence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5400" b="1" dirty="0">
                <a:latin typeface="Calibri" charset="0"/>
                <a:ea typeface="MS PGothic" charset="-128"/>
              </a:rPr>
              <a:t>Finance Big Data Analytics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5400" b="1" dirty="0">
                <a:latin typeface="Calibri" charset="0"/>
                <a:ea typeface="MS PGothic" charset="-128"/>
              </a:rPr>
              <a:t>Deep Learning for </a:t>
            </a:r>
            <a:br>
              <a:rPr lang="en-US" altLang="zh-TW" sz="5400" b="1" dirty="0">
                <a:latin typeface="Calibri" charset="0"/>
                <a:ea typeface="MS PGothic" charset="-128"/>
              </a:rPr>
            </a:br>
            <a:r>
              <a:rPr lang="en-US" altLang="zh-TW" sz="5400" b="1" dirty="0">
                <a:latin typeface="Calibri" charset="0"/>
                <a:ea typeface="MS PGothic" charset="-128"/>
              </a:rPr>
              <a:t>Financial Applications</a:t>
            </a:r>
          </a:p>
        </p:txBody>
      </p:sp>
    </p:spTree>
    <p:extLst>
      <p:ext uri="{BB962C8B-B14F-4D97-AF65-F5344CB8AC3E}">
        <p14:creationId xmlns:p14="http://schemas.microsoft.com/office/powerpoint/2010/main" val="22871469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B6AA5-6557-C24F-A87A-48F04A5CB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454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FinTech ABCD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60698-C905-794D-9F0B-287FE2EC7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30</a:t>
            </a:fld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53B6090-2A1C-4D41-9CE8-DEC22F563C8E}"/>
              </a:ext>
            </a:extLst>
          </p:cNvPr>
          <p:cNvSpPr/>
          <p:nvPr/>
        </p:nvSpPr>
        <p:spPr>
          <a:xfrm>
            <a:off x="1843789" y="1603948"/>
            <a:ext cx="5718545" cy="101933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A</a:t>
            </a:r>
            <a:r>
              <a:rPr lang="en-US" sz="5400" b="1" dirty="0"/>
              <a:t>I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29B2A3D-95BB-944C-869C-7D0B2FCB8BE1}"/>
              </a:ext>
            </a:extLst>
          </p:cNvPr>
          <p:cNvSpPr/>
          <p:nvPr/>
        </p:nvSpPr>
        <p:spPr>
          <a:xfrm>
            <a:off x="1843788" y="2858386"/>
            <a:ext cx="5718545" cy="101933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B</a:t>
            </a:r>
            <a:r>
              <a:rPr lang="en-US" sz="5400" b="1" dirty="0"/>
              <a:t>lock Chain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3BC2F9D-09D8-B94D-82BF-F2C519A19EAC}"/>
              </a:ext>
            </a:extLst>
          </p:cNvPr>
          <p:cNvSpPr/>
          <p:nvPr/>
        </p:nvSpPr>
        <p:spPr>
          <a:xfrm>
            <a:off x="1843787" y="4112824"/>
            <a:ext cx="5718545" cy="101933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C</a:t>
            </a:r>
            <a:r>
              <a:rPr lang="en-US" sz="5400" b="1" dirty="0"/>
              <a:t>loud Computing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9B5D029-C9A6-BE49-B9AD-E72F7857C902}"/>
              </a:ext>
            </a:extLst>
          </p:cNvPr>
          <p:cNvSpPr/>
          <p:nvPr/>
        </p:nvSpPr>
        <p:spPr>
          <a:xfrm>
            <a:off x="1843786" y="5367262"/>
            <a:ext cx="5718545" cy="101933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Big </a:t>
            </a:r>
            <a:r>
              <a:rPr lang="en-US" sz="5400" b="1" dirty="0">
                <a:solidFill>
                  <a:srgbClr val="FF0000"/>
                </a:solidFill>
              </a:rPr>
              <a:t>D</a:t>
            </a:r>
            <a:r>
              <a:rPr lang="en-US" sz="5400" b="1" dirty="0"/>
              <a:t>ata</a:t>
            </a:r>
          </a:p>
        </p:txBody>
      </p:sp>
    </p:spTree>
    <p:extLst>
      <p:ext uri="{BB962C8B-B14F-4D97-AF65-F5344CB8AC3E}">
        <p14:creationId xmlns:p14="http://schemas.microsoft.com/office/powerpoint/2010/main" val="33045558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AI, Big Data, Cloud Computing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Evolution of Decision Support, Business Intelligence, and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31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390DC-1A50-9148-B677-58C96BA3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55" y="2780928"/>
            <a:ext cx="8744533" cy="324036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513A895-9AA5-F241-B415-FB2F9BEE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DD6DB-96C9-1849-8048-C37BF82BF676}"/>
              </a:ext>
            </a:extLst>
          </p:cNvPr>
          <p:cNvSpPr txBox="1"/>
          <p:nvPr/>
        </p:nvSpPr>
        <p:spPr>
          <a:xfrm>
            <a:off x="403508" y="2356509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32C1E-8C48-F44A-A823-7251F95BB278}"/>
              </a:ext>
            </a:extLst>
          </p:cNvPr>
          <p:cNvSpPr txBox="1"/>
          <p:nvPr/>
        </p:nvSpPr>
        <p:spPr>
          <a:xfrm>
            <a:off x="3897014" y="2356509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Cloud 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B8E16-E0F5-F345-AEEA-5798AFEEDD52}"/>
              </a:ext>
            </a:extLst>
          </p:cNvPr>
          <p:cNvSpPr txBox="1"/>
          <p:nvPr/>
        </p:nvSpPr>
        <p:spPr>
          <a:xfrm>
            <a:off x="6776293" y="2356509"/>
            <a:ext cx="12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Big Data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7F7362-9C56-344B-A504-E283CA3FB680}"/>
              </a:ext>
            </a:extLst>
          </p:cNvPr>
          <p:cNvSpPr/>
          <p:nvPr/>
        </p:nvSpPr>
        <p:spPr>
          <a:xfrm rot="2617693">
            <a:off x="548700" y="3557554"/>
            <a:ext cx="35257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FC055B-2A76-1C4D-BAF5-3F808415766D}"/>
              </a:ext>
            </a:extLst>
          </p:cNvPr>
          <p:cNvSpPr/>
          <p:nvPr/>
        </p:nvSpPr>
        <p:spPr>
          <a:xfrm rot="2617693">
            <a:off x="4259287" y="3766321"/>
            <a:ext cx="154436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20D1D3-6FEE-9444-8450-509EF5EA063B}"/>
              </a:ext>
            </a:extLst>
          </p:cNvPr>
          <p:cNvSpPr/>
          <p:nvPr/>
        </p:nvSpPr>
        <p:spPr>
          <a:xfrm rot="2617693">
            <a:off x="6172343" y="3802243"/>
            <a:ext cx="87392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D91960-0BB2-9F43-8442-3021FB9CE124}"/>
              </a:ext>
            </a:extLst>
          </p:cNvPr>
          <p:cNvSpPr/>
          <p:nvPr/>
        </p:nvSpPr>
        <p:spPr>
          <a:xfrm rot="2617693">
            <a:off x="5259993" y="4022111"/>
            <a:ext cx="184405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DD7452-ED3A-764D-8069-7032C158C7FD}"/>
              </a:ext>
            </a:extLst>
          </p:cNvPr>
          <p:cNvSpPr/>
          <p:nvPr/>
        </p:nvSpPr>
        <p:spPr>
          <a:xfrm rot="2617693">
            <a:off x="4958204" y="4071422"/>
            <a:ext cx="1652419" cy="308163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35EB1-85BC-AD44-9178-76EA6EA478FD}"/>
              </a:ext>
            </a:extLst>
          </p:cNvPr>
          <p:cNvSpPr txBox="1"/>
          <p:nvPr/>
        </p:nvSpPr>
        <p:spPr>
          <a:xfrm>
            <a:off x="4707501" y="2931020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5ACF1-27D9-3F4B-8974-307A8393827A}"/>
              </a:ext>
            </a:extLst>
          </p:cNvPr>
          <p:cNvSpPr txBox="1"/>
          <p:nvPr/>
        </p:nvSpPr>
        <p:spPr>
          <a:xfrm>
            <a:off x="5329643" y="2910422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247676A-FAFB-6244-AB52-DAB57304C3D2}"/>
              </a:ext>
            </a:extLst>
          </p:cNvPr>
          <p:cNvSpPr/>
          <p:nvPr/>
        </p:nvSpPr>
        <p:spPr>
          <a:xfrm>
            <a:off x="325021" y="1834675"/>
            <a:ext cx="8534400" cy="595030"/>
          </a:xfrm>
          <a:prstGeom prst="rightArrow">
            <a:avLst>
              <a:gd name="adj1" fmla="val 62806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930064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8531A-C527-A541-B034-4478ECBF1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843" y="126357"/>
            <a:ext cx="8229600" cy="92057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Value Creation by Big Data Analytics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2700" dirty="0">
                <a:solidFill>
                  <a:schemeClr val="accent1"/>
                </a:solidFill>
              </a:rPr>
              <a:t>(Grover et al., 2018)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4EC8A-41C8-8A45-9285-D7AB277B5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652C8A-BA24-B546-ACC2-83CC1DB2D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012949" y="-637978"/>
            <a:ext cx="5118102" cy="8888195"/>
          </a:xfrm>
          <a:prstGeom prst="rect">
            <a:avLst/>
          </a:prstGeom>
        </p:spPr>
      </p:pic>
      <p:sp>
        <p:nvSpPr>
          <p:cNvPr id="6" name="矩形 4">
            <a:extLst>
              <a:ext uri="{FF2B5EF4-FFF2-40B4-BE49-F238E27FC236}">
                <a16:creationId xmlns:a16="http://schemas.microsoft.com/office/drawing/2014/main" id="{AFA50631-640F-674F-B005-C59FA4F86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4" y="6445533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Varun Grover, Roger HL Chiang, Ting-Peng Liang, and </a:t>
            </a:r>
            <a:r>
              <a:rPr lang="en-US" altLang="zh-TW" sz="1000" dirty="0" err="1">
                <a:solidFill>
                  <a:srgbClr val="A6A6A6"/>
                </a:solidFill>
              </a:rPr>
              <a:t>Dongsong</a:t>
            </a:r>
            <a:r>
              <a:rPr lang="en-US" altLang="zh-TW" sz="1000" dirty="0">
                <a:solidFill>
                  <a:srgbClr val="A6A6A6"/>
                </a:solidFill>
              </a:rPr>
              <a:t> Zhang (2018), "Creating Strategic Business Value from Big Data Analytics: A Research Framework", Journal of Management Information Systems, 35, no. 2, pp. 388-423.</a:t>
            </a:r>
          </a:p>
        </p:txBody>
      </p:sp>
    </p:spTree>
    <p:extLst>
      <p:ext uri="{BB962C8B-B14F-4D97-AF65-F5344CB8AC3E}">
        <p14:creationId xmlns:p14="http://schemas.microsoft.com/office/powerpoint/2010/main" val="31300638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8488" cy="850900"/>
          </a:xfrm>
        </p:spPr>
        <p:txBody>
          <a:bodyPr/>
          <a:lstStyle/>
          <a:p>
            <a:r>
              <a:rPr lang="en-US" altLang="zh-TW" b="1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Architecture of Big Data Analytics</a:t>
            </a:r>
            <a:endParaRPr lang="zh-TW" altLang="en-US" b="1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945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53CC532-5872-1440-99B8-6C468BF12E83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33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12788" y="6597650"/>
            <a:ext cx="7618412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Source: Stephan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Kudyba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 (2014), Big Data, Mining, and Analytics: Components of Strategic Decision Making,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Auerbach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 Publications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  <a:ea typeface="新細明體" pitchFamily="18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7618413" y="5514975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rgbClr val="FF0000"/>
                </a:solidFill>
              </a:rPr>
              <a:t>Data Mining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7618413" y="4365625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tx1"/>
                </a:solidFill>
              </a:rPr>
              <a:t>OLAP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7618413" y="3316288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Reports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7618413" y="2205038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Queries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4859338" y="2205038"/>
            <a:ext cx="1350962" cy="3998912"/>
          </a:xfrm>
          <a:prstGeom prst="roundRect">
            <a:avLst>
              <a:gd name="adj" fmla="val 8383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Hadoop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MapReduce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Pig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Hive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Jaql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Zookeeper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Hbase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Cassandra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Oozie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Avro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Mahout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Others</a:t>
            </a:r>
          </a:p>
        </p:txBody>
      </p:sp>
      <p:sp>
        <p:nvSpPr>
          <p:cNvPr id="13" name="圓角矩形 12"/>
          <p:cNvSpPr/>
          <p:nvPr/>
        </p:nvSpPr>
        <p:spPr>
          <a:xfrm>
            <a:off x="2419350" y="2205038"/>
            <a:ext cx="1225550" cy="688975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Middleware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2419350" y="3213100"/>
            <a:ext cx="1225550" cy="889000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Extract Transform Load</a:t>
            </a:r>
          </a:p>
        </p:txBody>
      </p:sp>
      <p:sp>
        <p:nvSpPr>
          <p:cNvPr id="15" name="圓角矩形 14"/>
          <p:cNvSpPr/>
          <p:nvPr/>
        </p:nvSpPr>
        <p:spPr>
          <a:xfrm>
            <a:off x="2419350" y="4292600"/>
            <a:ext cx="1225550" cy="890588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Data Warehouse</a:t>
            </a:r>
          </a:p>
        </p:txBody>
      </p:sp>
      <p:sp>
        <p:nvSpPr>
          <p:cNvPr id="16" name="圓角矩形 15"/>
          <p:cNvSpPr/>
          <p:nvPr/>
        </p:nvSpPr>
        <p:spPr>
          <a:xfrm>
            <a:off x="2419350" y="5362575"/>
            <a:ext cx="1225550" cy="890588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Traditional Format 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CSV, Tables</a:t>
            </a:r>
          </a:p>
        </p:txBody>
      </p:sp>
      <p:sp>
        <p:nvSpPr>
          <p:cNvPr id="17" name="圓角矩形 16"/>
          <p:cNvSpPr/>
          <p:nvPr/>
        </p:nvSpPr>
        <p:spPr>
          <a:xfrm>
            <a:off x="341313" y="2205038"/>
            <a:ext cx="1350962" cy="3998912"/>
          </a:xfrm>
          <a:prstGeom prst="roundRect">
            <a:avLst>
              <a:gd name="adj" fmla="val 8383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Internal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External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formats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locations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applications</a:t>
            </a:r>
          </a:p>
        </p:txBody>
      </p:sp>
      <p:cxnSp>
        <p:nvCxnSpPr>
          <p:cNvPr id="19471" name="Straight Arrow Connector 32"/>
          <p:cNvCxnSpPr>
            <a:cxnSpLocks noChangeShapeType="1"/>
          </p:cNvCxnSpPr>
          <p:nvPr/>
        </p:nvCxnSpPr>
        <p:spPr bwMode="auto">
          <a:xfrm>
            <a:off x="6210300" y="3644900"/>
            <a:ext cx="1408113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2" name="Straight Arrow Connector 32"/>
          <p:cNvCxnSpPr>
            <a:cxnSpLocks noChangeShapeType="1"/>
            <a:endCxn id="9" idx="1"/>
          </p:cNvCxnSpPr>
          <p:nvPr/>
        </p:nvCxnSpPr>
        <p:spPr bwMode="auto">
          <a:xfrm>
            <a:off x="7164388" y="3644900"/>
            <a:ext cx="454025" cy="106521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3" name="Straight Arrow Connector 32"/>
          <p:cNvCxnSpPr>
            <a:cxnSpLocks noChangeShapeType="1"/>
            <a:endCxn id="8" idx="1"/>
          </p:cNvCxnSpPr>
          <p:nvPr/>
        </p:nvCxnSpPr>
        <p:spPr bwMode="auto">
          <a:xfrm>
            <a:off x="7164388" y="3660775"/>
            <a:ext cx="454025" cy="21986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4" name="Straight Arrow Connector 32"/>
          <p:cNvCxnSpPr>
            <a:cxnSpLocks noChangeShapeType="1"/>
            <a:endCxn id="11" idx="1"/>
          </p:cNvCxnSpPr>
          <p:nvPr/>
        </p:nvCxnSpPr>
        <p:spPr bwMode="auto">
          <a:xfrm flipV="1">
            <a:off x="7164388" y="2549525"/>
            <a:ext cx="454025" cy="10953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5" name="Straight Arrow Connector 32"/>
          <p:cNvCxnSpPr>
            <a:cxnSpLocks noChangeShapeType="1"/>
            <a:stCxn id="14" idx="3"/>
          </p:cNvCxnSpPr>
          <p:nvPr/>
        </p:nvCxnSpPr>
        <p:spPr bwMode="auto">
          <a:xfrm>
            <a:off x="3644900" y="3657600"/>
            <a:ext cx="121443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6" name="Straight Arrow Connector 32"/>
          <p:cNvCxnSpPr>
            <a:cxnSpLocks noChangeShapeType="1"/>
            <a:endCxn id="14" idx="1"/>
          </p:cNvCxnSpPr>
          <p:nvPr/>
        </p:nvCxnSpPr>
        <p:spPr bwMode="auto">
          <a:xfrm>
            <a:off x="1692275" y="3657600"/>
            <a:ext cx="72707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0269" name="文字方塊 480268"/>
          <p:cNvSpPr txBox="1"/>
          <p:nvPr/>
        </p:nvSpPr>
        <p:spPr>
          <a:xfrm>
            <a:off x="468313" y="1433513"/>
            <a:ext cx="1033462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Sources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2216150" y="1470025"/>
            <a:ext cx="16478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Transformation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4602163" y="1470025"/>
            <a:ext cx="186690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Platforms &amp; Tools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7386638" y="1281113"/>
            <a:ext cx="1363662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Analytics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Applications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6227763" y="2852738"/>
            <a:ext cx="1104900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Analytics 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3559175" y="2852738"/>
            <a:ext cx="144462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Transformed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Data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1724025" y="2944813"/>
            <a:ext cx="65087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Raw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Data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cxnSp>
        <p:nvCxnSpPr>
          <p:cNvPr id="19484" name="Straight Arrow Connector 32"/>
          <p:cNvCxnSpPr>
            <a:cxnSpLocks noChangeShapeType="1"/>
            <a:stCxn id="13" idx="2"/>
            <a:endCxn id="14" idx="0"/>
          </p:cNvCxnSpPr>
          <p:nvPr/>
        </p:nvCxnSpPr>
        <p:spPr bwMode="auto">
          <a:xfrm>
            <a:off x="3032125" y="2894013"/>
            <a:ext cx="0" cy="3190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85" name="Straight Arrow Connector 32"/>
          <p:cNvCxnSpPr>
            <a:cxnSpLocks noChangeShapeType="1"/>
            <a:stCxn id="14" idx="2"/>
            <a:endCxn id="15" idx="0"/>
          </p:cNvCxnSpPr>
          <p:nvPr/>
        </p:nvCxnSpPr>
        <p:spPr bwMode="auto">
          <a:xfrm>
            <a:off x="3032125" y="4102100"/>
            <a:ext cx="0" cy="1905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86" name="Straight Arrow Connector 32"/>
          <p:cNvCxnSpPr>
            <a:cxnSpLocks noChangeShapeType="1"/>
            <a:stCxn id="15" idx="2"/>
            <a:endCxn id="16" idx="0"/>
          </p:cNvCxnSpPr>
          <p:nvPr/>
        </p:nvCxnSpPr>
        <p:spPr bwMode="auto">
          <a:xfrm>
            <a:off x="3032125" y="5183188"/>
            <a:ext cx="0" cy="179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1280844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34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hlinkClick r:id="rId2"/>
              </a:rPr>
              <a:t>https://www.amazon.com/Business-Intelligence-Analytics-Data-Science/dp/0134633288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76199"/>
            <a:ext cx="8830253" cy="135981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Business Intelligence, Analytics, and Data Science: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A Managerial Perspective, 4th Edition,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Ramesh Sharda, </a:t>
            </a:r>
            <a:r>
              <a:rPr lang="en-US" sz="2400" dirty="0" err="1">
                <a:solidFill>
                  <a:schemeClr val="accent1"/>
                </a:solidFill>
              </a:rPr>
              <a:t>Dursun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Delen</a:t>
            </a:r>
            <a:r>
              <a:rPr lang="en-US" sz="2400" dirty="0">
                <a:solidFill>
                  <a:schemeClr val="accent1"/>
                </a:solidFill>
              </a:rPr>
              <a:t>, and Efraim Turban,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Pearson, 2017.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9889F1-D302-EB48-8DF3-C9D956AC8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779" y="1489748"/>
            <a:ext cx="3928859" cy="500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149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35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hlinkClick r:id="rId2"/>
              </a:rPr>
              <a:t>https://www.amazon.com/Data-Mining-Machine-Learning-Practitioners/dp/1118618041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76199"/>
            <a:ext cx="8830253" cy="1359816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Big Data, Data Mining, and Machine Learning: Value Creation for Business Leaders and Practitioners,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Jared Dean,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Wiley, 2014.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BAB81C-1C3C-4C4A-B0B0-EF4D5A6D8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591" y="1524561"/>
            <a:ext cx="3322817" cy="495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742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36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hlinkClick r:id="rId2"/>
              </a:rPr>
              <a:t>https://www.amazon.com/Network-Analysis-Applications-Lecture-Networks/dp/3319781952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76199"/>
            <a:ext cx="8830253" cy="1359816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Social Network Based Big Data Analysis and Applications,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Lecture Notes in Social Networks,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Mehmet Kaya, Jalal </a:t>
            </a:r>
            <a:r>
              <a:rPr lang="en-US" sz="2400" b="1" dirty="0" err="1">
                <a:solidFill>
                  <a:schemeClr val="accent1"/>
                </a:solidFill>
              </a:rPr>
              <a:t>Kawash</a:t>
            </a:r>
            <a:r>
              <a:rPr lang="en-US" sz="2400" b="1" dirty="0">
                <a:solidFill>
                  <a:schemeClr val="accent1"/>
                </a:solidFill>
              </a:rPr>
              <a:t>, </a:t>
            </a:r>
            <a:r>
              <a:rPr lang="en-US" sz="2400" b="1" dirty="0" err="1">
                <a:solidFill>
                  <a:schemeClr val="accent1"/>
                </a:solidFill>
              </a:rPr>
              <a:t>Suheil</a:t>
            </a:r>
            <a:r>
              <a:rPr lang="en-US" sz="2400" b="1" dirty="0">
                <a:solidFill>
                  <a:schemeClr val="accent1"/>
                </a:solidFill>
              </a:rPr>
              <a:t> Khoury, Min-</a:t>
            </a:r>
            <a:r>
              <a:rPr lang="en-US" sz="2400" b="1" dirty="0" err="1">
                <a:solidFill>
                  <a:schemeClr val="accent1"/>
                </a:solidFill>
              </a:rPr>
              <a:t>Yuh</a:t>
            </a:r>
            <a:r>
              <a:rPr lang="en-US" sz="2400" b="1" dirty="0">
                <a:solidFill>
                  <a:schemeClr val="accent1"/>
                </a:solidFill>
              </a:rPr>
              <a:t> Day,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Springer International Publishing, 2018.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978504-922E-AA4C-80A7-07B105A3E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828" y="1533020"/>
            <a:ext cx="3174343" cy="503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388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7D277-9A21-C848-BD06-8B3C32C81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AI 2.0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6F12A-C72D-CE48-9E10-787004BD8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91730"/>
            <a:ext cx="8229600" cy="44484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a new generation of AI </a:t>
            </a:r>
            <a:br>
              <a:rPr lang="en-US" sz="4400" dirty="0"/>
            </a:br>
            <a:r>
              <a:rPr lang="en-US" sz="4400" dirty="0"/>
              <a:t>based on the </a:t>
            </a:r>
            <a:br>
              <a:rPr lang="en-US" sz="4400" dirty="0"/>
            </a:br>
            <a:r>
              <a:rPr lang="en-US" sz="4400" dirty="0"/>
              <a:t>novel information environment of </a:t>
            </a:r>
            <a:br>
              <a:rPr lang="en-US" sz="4400" dirty="0"/>
            </a:br>
            <a:r>
              <a:rPr lang="en-US" sz="4400" dirty="0"/>
              <a:t>major changes and </a:t>
            </a:r>
            <a:br>
              <a:rPr lang="en-US" sz="4400" dirty="0"/>
            </a:br>
            <a:r>
              <a:rPr lang="en-US" sz="4400" dirty="0"/>
              <a:t>the development of </a:t>
            </a:r>
          </a:p>
          <a:p>
            <a:pPr marL="0" indent="0" algn="ctr">
              <a:buNone/>
            </a:pPr>
            <a:r>
              <a:rPr lang="en-US" sz="4400" dirty="0"/>
              <a:t>new goals.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6D8AD-BD31-E942-AB68-B16E9CE06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74A080-3960-2B40-BC08-DE1ED7FA87DF}"/>
              </a:ext>
            </a:extLst>
          </p:cNvPr>
          <p:cNvSpPr/>
          <p:nvPr/>
        </p:nvSpPr>
        <p:spPr>
          <a:xfrm>
            <a:off x="1761342" y="6558776"/>
            <a:ext cx="63183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Yunhe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Pan (2016),  "Heading toward artificial intelligence 2.0." Engineering 2, no. 4, 409-413.</a:t>
            </a:r>
          </a:p>
        </p:txBody>
      </p:sp>
    </p:spTree>
    <p:extLst>
      <p:ext uri="{BB962C8B-B14F-4D97-AF65-F5344CB8AC3E}">
        <p14:creationId xmlns:p14="http://schemas.microsoft.com/office/powerpoint/2010/main" val="8797598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0A439-E169-CD47-93A7-9C6E623CE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4439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FinBrain</a:t>
            </a:r>
            <a:r>
              <a:rPr lang="en-US" dirty="0">
                <a:solidFill>
                  <a:schemeClr val="accent1"/>
                </a:solidFill>
              </a:rPr>
              <a:t>: when </a:t>
            </a:r>
            <a:r>
              <a:rPr lang="en-US" dirty="0">
                <a:solidFill>
                  <a:srgbClr val="FF0000"/>
                </a:solidFill>
              </a:rPr>
              <a:t>Finance</a:t>
            </a:r>
            <a:r>
              <a:rPr lang="en-US" dirty="0">
                <a:solidFill>
                  <a:schemeClr val="accent1"/>
                </a:solidFill>
              </a:rPr>
              <a:t> meets </a:t>
            </a:r>
            <a:r>
              <a:rPr lang="en-US" dirty="0">
                <a:solidFill>
                  <a:srgbClr val="FF0000"/>
                </a:solidFill>
              </a:rPr>
              <a:t>AI 2.0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(Zheng et al., 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61BE1-42EA-4543-8822-8EDCE3F69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4E95A2-ADEB-5947-997C-2705005CA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18" y="854439"/>
            <a:ext cx="8834840" cy="56169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222AF5-45CF-9D40-986F-4C2F81F30920}"/>
              </a:ext>
            </a:extLst>
          </p:cNvPr>
          <p:cNvSpPr txBox="1"/>
          <p:nvPr/>
        </p:nvSpPr>
        <p:spPr>
          <a:xfrm>
            <a:off x="952020" y="6457890"/>
            <a:ext cx="724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Xiao-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Zheng, Meng-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Zhu, Qi-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Li, Chao-chao Chen, and Yan-chao Tan (2019),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Finbrain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finance meets AI 2.0." Frontiers of Information Technology &amp; Electronic Engineering 20, no. 7, pp. 914-924</a:t>
            </a:r>
          </a:p>
        </p:txBody>
      </p:sp>
    </p:spTree>
    <p:extLst>
      <p:ext uri="{BB962C8B-B14F-4D97-AF65-F5344CB8AC3E}">
        <p14:creationId xmlns:p14="http://schemas.microsoft.com/office/powerpoint/2010/main" val="5188001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F3131-540C-824D-8822-13A0998BF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7763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Technology-driven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Financial Industry Development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B5BD48D-1219-8C44-9F98-5093EBAB40F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17360" y="1405325"/>
          <a:ext cx="8761748" cy="4920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7156">
                  <a:extLst>
                    <a:ext uri="{9D8B030D-6E8A-4147-A177-3AD203B41FA5}">
                      <a16:colId xmlns:a16="http://schemas.microsoft.com/office/drawing/2014/main" val="924378679"/>
                    </a:ext>
                  </a:extLst>
                </a:gridCol>
                <a:gridCol w="1595947">
                  <a:extLst>
                    <a:ext uri="{9D8B030D-6E8A-4147-A177-3AD203B41FA5}">
                      <a16:colId xmlns:a16="http://schemas.microsoft.com/office/drawing/2014/main" val="3396896072"/>
                    </a:ext>
                  </a:extLst>
                </a:gridCol>
                <a:gridCol w="2138569">
                  <a:extLst>
                    <a:ext uri="{9D8B030D-6E8A-4147-A177-3AD203B41FA5}">
                      <a16:colId xmlns:a16="http://schemas.microsoft.com/office/drawing/2014/main" val="2771382265"/>
                    </a:ext>
                  </a:extLst>
                </a:gridCol>
                <a:gridCol w="1367726">
                  <a:extLst>
                    <a:ext uri="{9D8B030D-6E8A-4147-A177-3AD203B41FA5}">
                      <a16:colId xmlns:a16="http://schemas.microsoft.com/office/drawing/2014/main" val="693894521"/>
                    </a:ext>
                  </a:extLst>
                </a:gridCol>
                <a:gridCol w="1752350">
                  <a:extLst>
                    <a:ext uri="{9D8B030D-6E8A-4147-A177-3AD203B41FA5}">
                      <a16:colId xmlns:a16="http://schemas.microsoft.com/office/drawing/2014/main" val="531093379"/>
                    </a:ext>
                  </a:extLst>
                </a:gridCol>
              </a:tblGrid>
              <a:tr h="1492030">
                <a:tc>
                  <a:txBody>
                    <a:bodyPr/>
                    <a:lstStyle/>
                    <a:p>
                      <a:r>
                        <a:rPr lang="en-US" sz="2200" dirty="0"/>
                        <a:t>Development 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Driving technology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Main landscape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Inclusive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Relationship between technology and finance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677611"/>
                  </a:ext>
                </a:extLst>
              </a:tr>
              <a:tr h="666652">
                <a:tc>
                  <a:txBody>
                    <a:bodyPr/>
                    <a:lstStyle/>
                    <a:p>
                      <a:r>
                        <a:rPr lang="en-US" dirty="0"/>
                        <a:t>Fintech 1.0 (financial 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Computer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Credit card, ATM, and CRMS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 as a tool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865573"/>
                  </a:ext>
                </a:extLst>
              </a:tr>
              <a:tr h="1523775">
                <a:tc>
                  <a:txBody>
                    <a:bodyPr/>
                    <a:lstStyle/>
                    <a:p>
                      <a:r>
                        <a:rPr lang="en-US" dirty="0"/>
                        <a:t>Fintech 2.0 (Internet finance)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Mobile Internet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Marketplace lending, third-party payment, crowdfunding, and Internet insurance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Technology-driven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694602"/>
                  </a:ext>
                </a:extLst>
              </a:tr>
              <a:tr h="123806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Fintech 3.0 (financial intelligence)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AI, Big Data, Cloud Computing, Blockchain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Intelligent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Deep fusion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19370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BEC74-490E-C643-9452-FEFBDD2BF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DB00E-96D2-C440-8AC3-B2E1F692F669}"/>
              </a:ext>
            </a:extLst>
          </p:cNvPr>
          <p:cNvSpPr txBox="1"/>
          <p:nvPr/>
        </p:nvSpPr>
        <p:spPr>
          <a:xfrm>
            <a:off x="952020" y="6457890"/>
            <a:ext cx="724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Xiao-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Zheng, Meng-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Zhu, Qi-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Li, Chao-chao Chen, and Yan-chao Tan (2019),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Finbrain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finance meets AI 2.0." Frontiers of Information Technology &amp; Electronic Engineering 20, no. 7, pp. 914-924</a:t>
            </a:r>
          </a:p>
        </p:txBody>
      </p:sp>
    </p:spTree>
    <p:extLst>
      <p:ext uri="{BB962C8B-B14F-4D97-AF65-F5344CB8AC3E}">
        <p14:creationId xmlns:p14="http://schemas.microsoft.com/office/powerpoint/2010/main" val="4128967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1B5FB-C3E8-5447-A3B2-35B25B5AB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AI, Big Data, FinTech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9831A-2620-1D4E-94DD-4E799059C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Financial Technology, FinTech </a:t>
            </a:r>
            <a:r>
              <a:rPr lang="en-US" sz="2400" dirty="0"/>
              <a:t>(Spring 2017)</a:t>
            </a:r>
          </a:p>
          <a:p>
            <a:r>
              <a:rPr lang="en-US" sz="3600" dirty="0"/>
              <a:t>Big Data Analytics in Finance</a:t>
            </a:r>
          </a:p>
          <a:p>
            <a:r>
              <a:rPr lang="en-US" sz="3600" dirty="0"/>
              <a:t>Artificial Intelligence for Investment Analysis</a:t>
            </a:r>
          </a:p>
          <a:p>
            <a:r>
              <a:rPr lang="en-US" sz="3600" dirty="0"/>
              <a:t>AI in Financial Application</a:t>
            </a:r>
          </a:p>
          <a:p>
            <a:r>
              <a:rPr lang="en-US" sz="3600" dirty="0"/>
              <a:t>AI in Finance Big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E5B21C-931F-1943-AE6C-B5B8875B5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95449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EC73C-2B12-8A42-A070-20C1D3F86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40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78F6EE-862E-3D47-B485-1A1DE74CE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086" y="139689"/>
            <a:ext cx="8775828" cy="11207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Evolution of top keywords in </a:t>
            </a:r>
            <a:br>
              <a:rPr lang="en-US" sz="3600" b="1" dirty="0">
                <a:solidFill>
                  <a:schemeClr val="accent1"/>
                </a:solidFill>
              </a:rPr>
            </a:br>
            <a:r>
              <a:rPr lang="en-US" sz="3600" b="1" dirty="0">
                <a:solidFill>
                  <a:schemeClr val="accent1"/>
                </a:solidFill>
              </a:rPr>
              <a:t>“BD &amp; BI” publications</a:t>
            </a:r>
          </a:p>
        </p:txBody>
      </p:sp>
      <p:sp>
        <p:nvSpPr>
          <p:cNvPr id="2" name="Chevron 1">
            <a:extLst>
              <a:ext uri="{FF2B5EF4-FFF2-40B4-BE49-F238E27FC236}">
                <a16:creationId xmlns:a16="http://schemas.microsoft.com/office/drawing/2014/main" id="{132FEDA6-0C86-4E44-95B6-304DE634B475}"/>
              </a:ext>
            </a:extLst>
          </p:cNvPr>
          <p:cNvSpPr/>
          <p:nvPr/>
        </p:nvSpPr>
        <p:spPr>
          <a:xfrm>
            <a:off x="630208" y="2206099"/>
            <a:ext cx="2148102" cy="877330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2014</a:t>
            </a:r>
          </a:p>
        </p:txBody>
      </p:sp>
      <p:sp>
        <p:nvSpPr>
          <p:cNvPr id="13" name="Chevron 12">
            <a:extLst>
              <a:ext uri="{FF2B5EF4-FFF2-40B4-BE49-F238E27FC236}">
                <a16:creationId xmlns:a16="http://schemas.microsoft.com/office/drawing/2014/main" id="{54486BD4-5D56-E341-A933-5FC75CDC9834}"/>
              </a:ext>
            </a:extLst>
          </p:cNvPr>
          <p:cNvSpPr/>
          <p:nvPr/>
        </p:nvSpPr>
        <p:spPr>
          <a:xfrm>
            <a:off x="2561977" y="2206099"/>
            <a:ext cx="2148102" cy="877330"/>
          </a:xfrm>
          <a:prstGeom prst="chevron">
            <a:avLst/>
          </a:prstGeom>
          <a:solidFill>
            <a:srgbClr val="558ED5">
              <a:alpha val="85098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2015</a:t>
            </a:r>
          </a:p>
        </p:txBody>
      </p:sp>
      <p:sp>
        <p:nvSpPr>
          <p:cNvPr id="14" name="Chevron 13">
            <a:extLst>
              <a:ext uri="{FF2B5EF4-FFF2-40B4-BE49-F238E27FC236}">
                <a16:creationId xmlns:a16="http://schemas.microsoft.com/office/drawing/2014/main" id="{F6C91CA3-59BD-7442-83D0-13E5C6E55C3E}"/>
              </a:ext>
            </a:extLst>
          </p:cNvPr>
          <p:cNvSpPr/>
          <p:nvPr/>
        </p:nvSpPr>
        <p:spPr>
          <a:xfrm>
            <a:off x="4493745" y="2206099"/>
            <a:ext cx="2148102" cy="877330"/>
          </a:xfrm>
          <a:prstGeom prst="chevron">
            <a:avLst/>
          </a:prstGeom>
          <a:solidFill>
            <a:srgbClr val="558ED5">
              <a:alpha val="69804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2016</a:t>
            </a:r>
          </a:p>
        </p:txBody>
      </p:sp>
      <p:sp>
        <p:nvSpPr>
          <p:cNvPr id="15" name="Chevron 14">
            <a:extLst>
              <a:ext uri="{FF2B5EF4-FFF2-40B4-BE49-F238E27FC236}">
                <a16:creationId xmlns:a16="http://schemas.microsoft.com/office/drawing/2014/main" id="{C3D25E5C-D9EB-BA45-9F6D-AF0AB43C5B78}"/>
              </a:ext>
            </a:extLst>
          </p:cNvPr>
          <p:cNvSpPr/>
          <p:nvPr/>
        </p:nvSpPr>
        <p:spPr>
          <a:xfrm>
            <a:off x="6425514" y="2206591"/>
            <a:ext cx="2148102" cy="877330"/>
          </a:xfrm>
          <a:prstGeom prst="chevron">
            <a:avLst/>
          </a:prstGeom>
          <a:solidFill>
            <a:srgbClr val="558ED5">
              <a:alpha val="54902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2017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7EA1B8-60AC-2845-AEB0-C5DDF1FA83AD}"/>
              </a:ext>
            </a:extLst>
          </p:cNvPr>
          <p:cNvSpPr txBox="1"/>
          <p:nvPr/>
        </p:nvSpPr>
        <p:spPr>
          <a:xfrm>
            <a:off x="594124" y="3359956"/>
            <a:ext cx="19317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sz="2000" dirty="0"/>
              <a:t>Management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sz="2000" dirty="0"/>
              <a:t>Text Mining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sz="2000" dirty="0"/>
              <a:t>Data Mining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sz="2000" dirty="0"/>
              <a:t>Data Science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AD0090-A322-5242-B82F-95CBF90F7C9F}"/>
              </a:ext>
            </a:extLst>
          </p:cNvPr>
          <p:cNvSpPr txBox="1"/>
          <p:nvPr/>
        </p:nvSpPr>
        <p:spPr>
          <a:xfrm>
            <a:off x="2562964" y="3359956"/>
            <a:ext cx="19317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sz="2000" dirty="0"/>
              <a:t>Big Data Analytics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sz="2000" dirty="0"/>
              <a:t>Social Media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sz="2000" dirty="0"/>
              <a:t>Business Analytics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sz="2000" dirty="0"/>
              <a:t>Information System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A64FB4-94AE-824F-8C10-7FCC2E880738}"/>
              </a:ext>
            </a:extLst>
          </p:cNvPr>
          <p:cNvSpPr txBox="1"/>
          <p:nvPr/>
        </p:nvSpPr>
        <p:spPr>
          <a:xfrm>
            <a:off x="4577197" y="3359955"/>
            <a:ext cx="19317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sz="2000" dirty="0"/>
              <a:t>Cloud Computing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sz="2000" dirty="0"/>
              <a:t>Data Warehouse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B33EFD-2D55-4B4A-B58E-C46D0D14C02A}"/>
              </a:ext>
            </a:extLst>
          </p:cNvPr>
          <p:cNvSpPr txBox="1"/>
          <p:nvPr/>
        </p:nvSpPr>
        <p:spPr>
          <a:xfrm>
            <a:off x="6558394" y="3359463"/>
            <a:ext cx="1931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sz="2000" dirty="0"/>
              <a:t>Knowledge Management</a:t>
            </a:r>
          </a:p>
        </p:txBody>
      </p:sp>
      <p:sp>
        <p:nvSpPr>
          <p:cNvPr id="20" name="矩形 4">
            <a:extLst>
              <a:ext uri="{FF2B5EF4-FFF2-40B4-BE49-F238E27FC236}">
                <a16:creationId xmlns:a16="http://schemas.microsoft.com/office/drawing/2014/main" id="{6DE4AB40-DBDD-AC44-AB95-1284F48DD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453336"/>
            <a:ext cx="81780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Ting-Peng Liang and Yu-</a:t>
            </a:r>
            <a:r>
              <a:rPr lang="en-US" altLang="zh-TW" sz="1000" dirty="0" err="1">
                <a:solidFill>
                  <a:srgbClr val="A6A6A6"/>
                </a:solidFill>
              </a:rPr>
              <a:t>Hsi</a:t>
            </a:r>
            <a:r>
              <a:rPr lang="en-US" altLang="zh-TW" sz="1000" dirty="0">
                <a:solidFill>
                  <a:srgbClr val="A6A6A6"/>
                </a:solidFill>
              </a:rPr>
              <a:t> Liu (2018), "Research Landscape of Business Intelligence and Big Data analytics: A bibliometrics study”, 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Expert Systems with Applications, Volume 111, 30, 2018, pp. 2-10</a:t>
            </a:r>
          </a:p>
        </p:txBody>
      </p:sp>
    </p:spTree>
    <p:extLst>
      <p:ext uri="{BB962C8B-B14F-4D97-AF65-F5344CB8AC3E}">
        <p14:creationId xmlns:p14="http://schemas.microsoft.com/office/powerpoint/2010/main" val="16657844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3C9E586-9C4D-2B4A-9A53-C18D1886513C}"/>
              </a:ext>
            </a:extLst>
          </p:cNvPr>
          <p:cNvSpPr/>
          <p:nvPr/>
        </p:nvSpPr>
        <p:spPr>
          <a:xfrm>
            <a:off x="539552" y="890450"/>
            <a:ext cx="2743200" cy="1773206"/>
          </a:xfrm>
          <a:prstGeom prst="roundRect">
            <a:avLst>
              <a:gd name="adj" fmla="val 12486"/>
            </a:avLst>
          </a:prstGeom>
          <a:solidFill>
            <a:srgbClr val="FFD57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07B6730-C69B-EA43-88D9-BD5A46DB584E}"/>
              </a:ext>
            </a:extLst>
          </p:cNvPr>
          <p:cNvSpPr/>
          <p:nvPr/>
        </p:nvSpPr>
        <p:spPr>
          <a:xfrm>
            <a:off x="5782018" y="908210"/>
            <a:ext cx="2743200" cy="1773206"/>
          </a:xfrm>
          <a:prstGeom prst="roundRect">
            <a:avLst>
              <a:gd name="adj" fmla="val 12486"/>
            </a:avLst>
          </a:prstGeom>
          <a:solidFill>
            <a:srgbClr val="FFD57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40140389-BF07-374B-9CE7-ECA620321BD5}"/>
              </a:ext>
            </a:extLst>
          </p:cNvPr>
          <p:cNvSpPr/>
          <p:nvPr/>
        </p:nvSpPr>
        <p:spPr>
          <a:xfrm>
            <a:off x="5789240" y="4618735"/>
            <a:ext cx="2743200" cy="1773206"/>
          </a:xfrm>
          <a:prstGeom prst="roundRect">
            <a:avLst>
              <a:gd name="adj" fmla="val 12486"/>
            </a:avLst>
          </a:prstGeom>
          <a:solidFill>
            <a:srgbClr val="FFD57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1B707A5-50BE-CE40-A78F-74E12CB620D0}"/>
              </a:ext>
            </a:extLst>
          </p:cNvPr>
          <p:cNvSpPr/>
          <p:nvPr/>
        </p:nvSpPr>
        <p:spPr>
          <a:xfrm>
            <a:off x="560832" y="4606505"/>
            <a:ext cx="2743200" cy="1773206"/>
          </a:xfrm>
          <a:prstGeom prst="roundRect">
            <a:avLst>
              <a:gd name="adj" fmla="val 12486"/>
            </a:avLst>
          </a:prstGeom>
          <a:solidFill>
            <a:srgbClr val="FFD57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EC73C-2B12-8A42-A070-20C1D3F86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41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225A0DE8-EB7E-6042-967A-D541033E1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453336"/>
            <a:ext cx="81780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Ting-Peng Liang and Yu-</a:t>
            </a:r>
            <a:r>
              <a:rPr lang="en-US" altLang="zh-TW" sz="1000" dirty="0" err="1">
                <a:solidFill>
                  <a:srgbClr val="A6A6A6"/>
                </a:solidFill>
              </a:rPr>
              <a:t>Hsi</a:t>
            </a:r>
            <a:r>
              <a:rPr lang="en-US" altLang="zh-TW" sz="1000" dirty="0">
                <a:solidFill>
                  <a:srgbClr val="A6A6A6"/>
                </a:solidFill>
              </a:rPr>
              <a:t> Liu (2018), "Research Landscape of Business Intelligence and Big Data analytics: A bibliometrics study”, 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Expert Systems with Applications, Volume 111, 30, 2018, pp. 2-10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78F6EE-862E-3D47-B485-1A1DE74CE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1" y="0"/>
            <a:ext cx="8775828" cy="87114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Framework for BD and BI Research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E6A842E-247F-C243-9938-C3E7BA1D11FC}"/>
              </a:ext>
            </a:extLst>
          </p:cNvPr>
          <p:cNvGrpSpPr/>
          <p:nvPr/>
        </p:nvGrpSpPr>
        <p:grpSpPr>
          <a:xfrm>
            <a:off x="1968417" y="1202085"/>
            <a:ext cx="4979771" cy="4924859"/>
            <a:chOff x="5770290" y="1681398"/>
            <a:chExt cx="4979771" cy="492485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550EFA6-B661-4141-A2C8-59C05A654B1C}"/>
                </a:ext>
              </a:extLst>
            </p:cNvPr>
            <p:cNvGrpSpPr/>
            <p:nvPr/>
          </p:nvGrpSpPr>
          <p:grpSpPr>
            <a:xfrm>
              <a:off x="5770290" y="1681398"/>
              <a:ext cx="4979771" cy="4924859"/>
              <a:chOff x="1964397" y="1176182"/>
              <a:chExt cx="4979771" cy="4924859"/>
            </a:xfrm>
          </p:grpSpPr>
          <p:sp>
            <p:nvSpPr>
              <p:cNvPr id="9" name="Pie 8">
                <a:extLst>
                  <a:ext uri="{FF2B5EF4-FFF2-40B4-BE49-F238E27FC236}">
                    <a16:creationId xmlns:a16="http://schemas.microsoft.com/office/drawing/2014/main" id="{6786A9DC-3F46-2F4D-ABD6-EC768861AC31}"/>
                  </a:ext>
                </a:extLst>
              </p:cNvPr>
              <p:cNvSpPr/>
              <p:nvPr/>
            </p:nvSpPr>
            <p:spPr>
              <a:xfrm>
                <a:off x="2100320" y="1294263"/>
                <a:ext cx="4843848" cy="4806778"/>
              </a:xfrm>
              <a:prstGeom prst="pie">
                <a:avLst>
                  <a:gd name="adj1" fmla="val 0"/>
                  <a:gd name="adj2" fmla="val 5445682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Pie 9">
                <a:extLst>
                  <a:ext uri="{FF2B5EF4-FFF2-40B4-BE49-F238E27FC236}">
                    <a16:creationId xmlns:a16="http://schemas.microsoft.com/office/drawing/2014/main" id="{9B7BE2A8-67C6-0740-B260-BB8C9616BAE9}"/>
                  </a:ext>
                </a:extLst>
              </p:cNvPr>
              <p:cNvSpPr/>
              <p:nvPr/>
            </p:nvSpPr>
            <p:spPr>
              <a:xfrm>
                <a:off x="2081787" y="1188539"/>
                <a:ext cx="4843848" cy="4806778"/>
              </a:xfrm>
              <a:prstGeom prst="pie">
                <a:avLst>
                  <a:gd name="adj1" fmla="val 16185717"/>
                  <a:gd name="adj2" fmla="val 21582184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Pie 10">
                <a:extLst>
                  <a:ext uri="{FF2B5EF4-FFF2-40B4-BE49-F238E27FC236}">
                    <a16:creationId xmlns:a16="http://schemas.microsoft.com/office/drawing/2014/main" id="{2F5E607C-7049-404E-B714-518D5C4164F6}"/>
                  </a:ext>
                </a:extLst>
              </p:cNvPr>
              <p:cNvSpPr/>
              <p:nvPr/>
            </p:nvSpPr>
            <p:spPr>
              <a:xfrm>
                <a:off x="1964397" y="1176182"/>
                <a:ext cx="4843848" cy="4806778"/>
              </a:xfrm>
              <a:prstGeom prst="pie">
                <a:avLst>
                  <a:gd name="adj1" fmla="val 10800000"/>
                  <a:gd name="adj2" fmla="val 16144023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Pie 11">
                <a:extLst>
                  <a:ext uri="{FF2B5EF4-FFF2-40B4-BE49-F238E27FC236}">
                    <a16:creationId xmlns:a16="http://schemas.microsoft.com/office/drawing/2014/main" id="{201CB83B-1520-9F49-88B9-57646E270E33}"/>
                  </a:ext>
                </a:extLst>
              </p:cNvPr>
              <p:cNvSpPr/>
              <p:nvPr/>
            </p:nvSpPr>
            <p:spPr>
              <a:xfrm>
                <a:off x="1964397" y="1294263"/>
                <a:ext cx="4843848" cy="4806778"/>
              </a:xfrm>
              <a:prstGeom prst="pie">
                <a:avLst>
                  <a:gd name="adj1" fmla="val 5419004"/>
                  <a:gd name="adj2" fmla="val 10751896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0D8BA86-42EC-E547-A3FC-B7C6128FAB3A}"/>
                </a:ext>
              </a:extLst>
            </p:cNvPr>
            <p:cNvSpPr txBox="1"/>
            <p:nvPr/>
          </p:nvSpPr>
          <p:spPr>
            <a:xfrm>
              <a:off x="6388341" y="2860804"/>
              <a:ext cx="16215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Technology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3929E8-8587-8846-AADD-80DB5C961A65}"/>
                </a:ext>
              </a:extLst>
            </p:cNvPr>
            <p:cNvSpPr txBox="1"/>
            <p:nvPr/>
          </p:nvSpPr>
          <p:spPr>
            <a:xfrm>
              <a:off x="8661911" y="2877094"/>
              <a:ext cx="16403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Application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D69673-79C1-7448-93E8-CFBCE53645DC}"/>
                </a:ext>
              </a:extLst>
            </p:cNvPr>
            <p:cNvSpPr txBox="1"/>
            <p:nvPr/>
          </p:nvSpPr>
          <p:spPr>
            <a:xfrm>
              <a:off x="6681128" y="4977930"/>
              <a:ext cx="10695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Impact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F9BA7A-D0F1-9043-825F-94AE244FBA4C}"/>
                </a:ext>
              </a:extLst>
            </p:cNvPr>
            <p:cNvSpPr txBox="1"/>
            <p:nvPr/>
          </p:nvSpPr>
          <p:spPr>
            <a:xfrm>
              <a:off x="8477751" y="4973625"/>
              <a:ext cx="1896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Management</a:t>
              </a:r>
            </a:p>
          </p:txBody>
        </p:sp>
        <p:sp>
          <p:nvSpPr>
            <p:cNvPr id="18" name="Circular Arrow 17">
              <a:extLst>
                <a:ext uri="{FF2B5EF4-FFF2-40B4-BE49-F238E27FC236}">
                  <a16:creationId xmlns:a16="http://schemas.microsoft.com/office/drawing/2014/main" id="{A5E99711-5F8B-4A44-8305-B9628DFC44D2}"/>
                </a:ext>
              </a:extLst>
            </p:cNvPr>
            <p:cNvSpPr/>
            <p:nvPr/>
          </p:nvSpPr>
          <p:spPr>
            <a:xfrm>
              <a:off x="7598252" y="3322293"/>
              <a:ext cx="1355377" cy="1373540"/>
            </a:xfrm>
            <a:prstGeom prst="circular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Circular Arrow 18">
              <a:extLst>
                <a:ext uri="{FF2B5EF4-FFF2-40B4-BE49-F238E27FC236}">
                  <a16:creationId xmlns:a16="http://schemas.microsoft.com/office/drawing/2014/main" id="{64F6AA25-0837-A04A-8165-C4C81E79DEB5}"/>
                </a:ext>
              </a:extLst>
            </p:cNvPr>
            <p:cNvSpPr/>
            <p:nvPr/>
          </p:nvSpPr>
          <p:spPr>
            <a:xfrm rot="10800000">
              <a:off x="7631915" y="3603420"/>
              <a:ext cx="1355377" cy="1373540"/>
            </a:xfrm>
            <a:prstGeom prst="circular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D2648CB-9AF1-4B47-957E-DE38C65A339E}"/>
              </a:ext>
            </a:extLst>
          </p:cNvPr>
          <p:cNvSpPr txBox="1"/>
          <p:nvPr/>
        </p:nvSpPr>
        <p:spPr>
          <a:xfrm>
            <a:off x="573699" y="937088"/>
            <a:ext cx="1931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Data Collection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Data Storage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Data Analytics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Infrastructure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85FB0D-1D24-A845-BD36-2D3A8CE1F47E}"/>
              </a:ext>
            </a:extLst>
          </p:cNvPr>
          <p:cNvSpPr txBox="1"/>
          <p:nvPr/>
        </p:nvSpPr>
        <p:spPr>
          <a:xfrm>
            <a:off x="588747" y="5188908"/>
            <a:ext cx="2656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Value Creation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Individual Impact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Organizational Impact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Social Impact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47E15B-EA40-0541-982E-9AC8EC423DAE}"/>
              </a:ext>
            </a:extLst>
          </p:cNvPr>
          <p:cNvSpPr txBox="1"/>
          <p:nvPr/>
        </p:nvSpPr>
        <p:spPr>
          <a:xfrm>
            <a:off x="6513767" y="941805"/>
            <a:ext cx="19317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Business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Medicate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Supply Chain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Engineering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Services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77B721-5ABE-F945-A1EF-20EE987EFEE2}"/>
              </a:ext>
            </a:extLst>
          </p:cNvPr>
          <p:cNvSpPr txBox="1"/>
          <p:nvPr/>
        </p:nvSpPr>
        <p:spPr>
          <a:xfrm>
            <a:off x="6300192" y="5157192"/>
            <a:ext cx="2225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Adoption of BD/BI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Cost Benefit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Security/Privacy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Human Resource</a:t>
            </a:r>
          </a:p>
        </p:txBody>
      </p:sp>
    </p:spTree>
    <p:extLst>
      <p:ext uri="{BB962C8B-B14F-4D97-AF65-F5344CB8AC3E}">
        <p14:creationId xmlns:p14="http://schemas.microsoft.com/office/powerpoint/2010/main" val="7276380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EC73C-2B12-8A42-A070-20C1D3F86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A9D21D-EB4A-DC4E-ADB6-90CBB468A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334" y="893365"/>
            <a:ext cx="6395065" cy="556482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378F6EE-862E-3D47-B485-1A1DE74CE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1" y="0"/>
            <a:ext cx="8775828" cy="87114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Business Intelligence and Big Data analytics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C60C957C-9A1F-6547-9534-1246106C8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453336"/>
            <a:ext cx="81780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Ting-Peng Liang and Yu-</a:t>
            </a:r>
            <a:r>
              <a:rPr lang="en-US" altLang="zh-TW" sz="1000" dirty="0" err="1">
                <a:solidFill>
                  <a:srgbClr val="A6A6A6"/>
                </a:solidFill>
              </a:rPr>
              <a:t>Hsi</a:t>
            </a:r>
            <a:r>
              <a:rPr lang="en-US" altLang="zh-TW" sz="1000" dirty="0">
                <a:solidFill>
                  <a:srgbClr val="A6A6A6"/>
                </a:solidFill>
              </a:rPr>
              <a:t> Liu (2018), "Research Landscape of Business Intelligence and Big Data analytics: A bibliometrics study”, 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Expert Systems with Applications, Volume 111, 30, 2018, pp. 2-10</a:t>
            </a:r>
          </a:p>
        </p:txBody>
      </p:sp>
    </p:spTree>
    <p:extLst>
      <p:ext uri="{BB962C8B-B14F-4D97-AF65-F5344CB8AC3E}">
        <p14:creationId xmlns:p14="http://schemas.microsoft.com/office/powerpoint/2010/main" val="28419577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/>
          <a:lstStyle/>
          <a:p>
            <a:r>
              <a:rPr lang="en-US" altLang="zh-TW" sz="20000" dirty="0">
                <a:solidFill>
                  <a:srgbClr val="C00000"/>
                </a:solidFill>
              </a:rPr>
              <a:t>FinTech</a:t>
            </a:r>
            <a:endParaRPr lang="zh-TW" altLang="en-US" sz="20000" dirty="0">
              <a:solidFill>
                <a:srgbClr val="C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32188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728192"/>
          </a:xfrm>
          <a:solidFill>
            <a:srgbClr val="FFC000"/>
          </a:solidFill>
        </p:spPr>
        <p:txBody>
          <a:bodyPr/>
          <a:lstStyle/>
          <a:p>
            <a:r>
              <a:rPr lang="en-US" sz="6000" dirty="0">
                <a:solidFill>
                  <a:srgbClr val="FF0000"/>
                </a:solidFill>
              </a:rPr>
              <a:t>Financial</a:t>
            </a:r>
            <a:r>
              <a:rPr lang="en-US" sz="6000" dirty="0"/>
              <a:t> </a:t>
            </a:r>
            <a:r>
              <a:rPr lang="en-US" sz="6000" dirty="0">
                <a:solidFill>
                  <a:schemeClr val="accent1"/>
                </a:solidFill>
              </a:rPr>
              <a:t>Technology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 err="1">
                <a:solidFill>
                  <a:srgbClr val="FF0000"/>
                </a:solidFill>
              </a:rPr>
              <a:t>Fin</a:t>
            </a:r>
            <a:r>
              <a:rPr lang="en-US" sz="6000" dirty="0" err="1">
                <a:solidFill>
                  <a:schemeClr val="accent1"/>
                </a:solidFill>
              </a:rPr>
              <a:t>Tech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603031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/>
              <a:t>“</a:t>
            </a:r>
            <a:r>
              <a:rPr lang="en-US" sz="6000"/>
              <a:t>providing </a:t>
            </a:r>
            <a:br>
              <a:rPr lang="en-US" sz="6000"/>
            </a:br>
            <a:r>
              <a:rPr lang="en-US" sz="6000">
                <a:solidFill>
                  <a:srgbClr val="FF0000"/>
                </a:solidFill>
              </a:rPr>
              <a:t>financial services </a:t>
            </a:r>
            <a:br>
              <a:rPr lang="en-US" sz="6000">
                <a:solidFill>
                  <a:srgbClr val="FF0000"/>
                </a:solidFill>
              </a:rPr>
            </a:br>
            <a:r>
              <a:rPr lang="en-US" sz="6000"/>
              <a:t>by </a:t>
            </a:r>
            <a:r>
              <a:rPr lang="en-US" sz="6000" dirty="0"/>
              <a:t>making use of </a:t>
            </a:r>
            <a:r>
              <a:rPr lang="en-US" sz="6000" dirty="0">
                <a:solidFill>
                  <a:schemeClr val="accent1"/>
                </a:solidFill>
              </a:rPr>
              <a:t>software</a:t>
            </a:r>
            <a:r>
              <a:rPr lang="en-US" sz="6000" dirty="0"/>
              <a:t> </a:t>
            </a:r>
            <a:r>
              <a:rPr lang="en-US" sz="6000"/>
              <a:t>and </a:t>
            </a:r>
            <a:br>
              <a:rPr lang="en-US" sz="6000"/>
            </a:br>
            <a:r>
              <a:rPr lang="en-US" sz="6000">
                <a:solidFill>
                  <a:schemeClr val="accent1"/>
                </a:solidFill>
              </a:rPr>
              <a:t>modern </a:t>
            </a:r>
            <a:r>
              <a:rPr lang="en-US" sz="6000" dirty="0">
                <a:solidFill>
                  <a:schemeClr val="accent1"/>
                </a:solidFill>
              </a:rPr>
              <a:t>technology</a:t>
            </a:r>
            <a:r>
              <a:rPr lang="en-US" sz="60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700808" y="6597352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www.fintechweekly.com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-definition</a:t>
            </a:r>
          </a:p>
        </p:txBody>
      </p:sp>
    </p:spTree>
    <p:extLst>
      <p:ext uri="{BB962C8B-B14F-4D97-AF65-F5344CB8AC3E}">
        <p14:creationId xmlns:p14="http://schemas.microsoft.com/office/powerpoint/2010/main" val="9153676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/>
          <a:lstStyle/>
          <a:p>
            <a:r>
              <a:rPr lang="en-US" altLang="zh-TW" sz="15000" dirty="0">
                <a:solidFill>
                  <a:srgbClr val="FF0000"/>
                </a:solidFill>
              </a:rPr>
              <a:t>Financial Services</a:t>
            </a:r>
            <a:endParaRPr lang="zh-TW" altLang="en-US" sz="15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00126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618" y="105740"/>
            <a:ext cx="8229600" cy="802980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Financial Services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079607" y="6579314"/>
            <a:ext cx="69847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www.crackitt.com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/7-reasons-why-your-fintech-startup-needs-visual-marketing/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8" y="1319728"/>
            <a:ext cx="9144000" cy="525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834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7374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Financial Services Innovation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564486" y="6597352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111" y="752698"/>
            <a:ext cx="6683778" cy="580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86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733" y="188641"/>
            <a:ext cx="8029699" cy="6331222"/>
          </a:xfrm>
        </p:spPr>
        <p:txBody>
          <a:bodyPr/>
          <a:lstStyle/>
          <a:p>
            <a:r>
              <a:rPr lang="en-US" sz="6000" dirty="0" err="1">
                <a:solidFill>
                  <a:srgbClr val="FF0000"/>
                </a:solidFill>
              </a:rPr>
              <a:t>FinTech</a:t>
            </a:r>
            <a:r>
              <a:rPr lang="en-US" sz="6000" dirty="0">
                <a:solidFill>
                  <a:schemeClr val="accent1"/>
                </a:solidFill>
              </a:rPr>
              <a:t>: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4800" dirty="0">
                <a:solidFill>
                  <a:schemeClr val="accent1"/>
                </a:solidFill>
              </a:rPr>
              <a:t>Financial Services Innovation</a:t>
            </a:r>
            <a:br>
              <a:rPr lang="en-US" sz="4800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1. Payments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2. Insurance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3. Deposits &amp; Lending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4. Capital Raising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5. Investment Management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6. Market Provisioning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564486" y="6597352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1999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7374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Investment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564486" y="6597352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4329" t="51031" r="49275" b="-1"/>
          <a:stretch/>
        </p:blipFill>
        <p:spPr>
          <a:xfrm>
            <a:off x="2267744" y="764704"/>
            <a:ext cx="4968552" cy="5806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-2738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46048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6995A-FC54-8645-8C54-9C3ABAD68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72819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AIWISFIN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AI Conversational </a:t>
            </a:r>
            <a:r>
              <a:rPr lang="en-US" dirty="0" err="1">
                <a:solidFill>
                  <a:schemeClr val="accent1"/>
                </a:solidFill>
              </a:rPr>
              <a:t>Robo</a:t>
            </a:r>
            <a:r>
              <a:rPr lang="en-US" dirty="0">
                <a:solidFill>
                  <a:schemeClr val="accent1"/>
                </a:solidFill>
              </a:rPr>
              <a:t>-Advisor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</a:t>
            </a:r>
            <a:r>
              <a:rPr lang="zh-TW" altLang="en-US" dirty="0">
                <a:solidFill>
                  <a:schemeClr val="accent1"/>
                </a:solidFill>
              </a:rPr>
              <a:t>人工智慧對話式理財機器人</a:t>
            </a:r>
            <a:r>
              <a:rPr lang="en-US" altLang="zh-TW" dirty="0">
                <a:solidFill>
                  <a:schemeClr val="accent1"/>
                </a:solidFill>
              </a:rPr>
              <a:t>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C06D2-32FC-D148-8FEF-FF0DD0B45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40351" y="6519863"/>
            <a:ext cx="1368723" cy="365125"/>
          </a:xfrm>
        </p:spPr>
        <p:txBody>
          <a:bodyPr/>
          <a:lstStyle/>
          <a:p>
            <a:pPr>
              <a:defRPr/>
            </a:pPr>
            <a:endParaRPr lang="en-US" altLang="zh-TW" dirty="0"/>
          </a:p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7044FA-9B1A-4B4A-834E-37A77C2E25E6}"/>
              </a:ext>
            </a:extLst>
          </p:cNvPr>
          <p:cNvSpPr/>
          <p:nvPr/>
        </p:nvSpPr>
        <p:spPr>
          <a:xfrm>
            <a:off x="1700808" y="6444044"/>
            <a:ext cx="5742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https://www.youtube.com/watch?v=sEhmyoTXmGk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24417A-57F3-2D44-9C5A-969766803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885924"/>
            <a:ext cx="3386385" cy="35581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9B6627-4E47-C947-8CEB-028F27BDEB60}"/>
              </a:ext>
            </a:extLst>
          </p:cNvPr>
          <p:cNvSpPr/>
          <p:nvPr/>
        </p:nvSpPr>
        <p:spPr>
          <a:xfrm>
            <a:off x="1428799" y="2088375"/>
            <a:ext cx="628640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000" dirty="0">
                <a:solidFill>
                  <a:srgbClr val="C00000"/>
                </a:solidFill>
              </a:rPr>
              <a:t>First Place, </a:t>
            </a:r>
            <a:r>
              <a:rPr lang="en-US" altLang="zh-TW" sz="3000" dirty="0" err="1">
                <a:solidFill>
                  <a:srgbClr val="C00000"/>
                </a:solidFill>
              </a:rPr>
              <a:t>InnoServe</a:t>
            </a:r>
            <a:r>
              <a:rPr lang="en-US" altLang="zh-TW" sz="3000" dirty="0">
                <a:solidFill>
                  <a:srgbClr val="C00000"/>
                </a:solidFill>
              </a:rPr>
              <a:t> Awards 2018</a:t>
            </a:r>
            <a:endParaRPr lang="en-US" sz="3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2702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09075" cy="7374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Market Provisioning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564486" y="6597352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6389" r="49671" b="27449"/>
          <a:stretch/>
        </p:blipFill>
        <p:spPr>
          <a:xfrm>
            <a:off x="1043608" y="814975"/>
            <a:ext cx="7147061" cy="56942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126342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83"/>
            <a:ext cx="8229600" cy="1143000"/>
          </a:xfr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The </a:t>
            </a:r>
            <a:r>
              <a:rPr lang="en-US" sz="3200" dirty="0">
                <a:solidFill>
                  <a:srgbClr val="C00000"/>
                </a:solidFill>
              </a:rPr>
              <a:t>New Alpha</a:t>
            </a:r>
            <a:r>
              <a:rPr lang="en-US" sz="3200" dirty="0">
                <a:solidFill>
                  <a:schemeClr val="accent1"/>
                </a:solidFill>
              </a:rPr>
              <a:t>: 30+ Startups Providing Alternative Data For Sophisticated Investors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/blog/alternative-data-startups-market-map-company-list/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40" y="1195916"/>
            <a:ext cx="8069560" cy="541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871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/>
          <a:lstStyle/>
          <a:p>
            <a:r>
              <a:rPr lang="en-US" altLang="zh-TW" sz="20000" dirty="0">
                <a:solidFill>
                  <a:srgbClr val="FF0000"/>
                </a:solidFill>
              </a:rPr>
              <a:t>AI in</a:t>
            </a:r>
            <a:br>
              <a:rPr lang="en-US" altLang="zh-TW" sz="20000" dirty="0">
                <a:solidFill>
                  <a:srgbClr val="FF0000"/>
                </a:solidFill>
              </a:rPr>
            </a:br>
            <a:r>
              <a:rPr lang="en-US" altLang="zh-TW" sz="20000" dirty="0" err="1">
                <a:solidFill>
                  <a:srgbClr val="FF0000"/>
                </a:solidFill>
              </a:rPr>
              <a:t>FinTech</a:t>
            </a:r>
            <a:endParaRPr lang="zh-TW" altLang="en-US" sz="20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81193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6034682"/>
          </a:xfrm>
        </p:spPr>
        <p:txBody>
          <a:bodyPr/>
          <a:lstStyle/>
          <a:p>
            <a:r>
              <a:rPr lang="mr-IN" altLang="zh-TW" sz="1000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Robo-Advisors</a:t>
            </a:r>
            <a:endParaRPr lang="zh-TW" altLang="en-US" sz="100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86557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rapezoid 15"/>
          <p:cNvSpPr/>
          <p:nvPr/>
        </p:nvSpPr>
        <p:spPr>
          <a:xfrm>
            <a:off x="2123728" y="3573016"/>
            <a:ext cx="5067771" cy="645191"/>
          </a:xfrm>
          <a:prstGeom prst="trapezoid">
            <a:avLst>
              <a:gd name="adj" fmla="val 306275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7" name="Trapezoid 16"/>
          <p:cNvSpPr/>
          <p:nvPr/>
        </p:nvSpPr>
        <p:spPr>
          <a:xfrm>
            <a:off x="457200" y="4100065"/>
            <a:ext cx="8229600" cy="2353271"/>
          </a:xfrm>
          <a:prstGeom prst="trapezoid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 high-level classification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  <p:sp>
        <p:nvSpPr>
          <p:cNvPr id="6" name="Rounded Rectangle 5"/>
          <p:cNvSpPr/>
          <p:nvPr/>
        </p:nvSpPr>
        <p:spPr>
          <a:xfrm>
            <a:off x="45720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Lending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0598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Payments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0354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Analytics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954760" y="1772816"/>
            <a:ext cx="1450504" cy="1800200"/>
          </a:xfrm>
          <a:prstGeom prst="roundRect">
            <a:avLst>
              <a:gd name="adj" fmla="val 8399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 err="1">
                <a:solidFill>
                  <a:schemeClr val="accent1"/>
                </a:solidFill>
              </a:rPr>
              <a:t>Robo</a:t>
            </a:r>
            <a:r>
              <a:rPr lang="en-US" sz="2400" b="1" dirty="0">
                <a:solidFill>
                  <a:schemeClr val="accent1"/>
                </a:solidFill>
              </a:rPr>
              <a:t> Advisors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45232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Others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79824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Profile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711708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>
                <a:solidFill>
                  <a:schemeClr val="accent1"/>
                </a:solidFill>
              </a:rPr>
              <a:t>Advice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843592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>
                <a:solidFill>
                  <a:schemeClr val="accent1"/>
                </a:solidFill>
              </a:rPr>
              <a:t>Re-Balance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975475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Indexing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5977" y="6591840"/>
            <a:ext cx="83632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>
                <a:solidFill>
                  <a:schemeClr val="bg1">
                    <a:lumMod val="75000"/>
                  </a:schemeClr>
                </a:solidFill>
              </a:rPr>
              <a:t>Source: Paolo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</a:rPr>
              <a:t>Sironi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 (2016), “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 Innovation: From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</a:rPr>
              <a:t>Robo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-Advisors to Goal Based Investing and Gamification”, Wiley.</a:t>
            </a:r>
          </a:p>
        </p:txBody>
      </p:sp>
    </p:spTree>
    <p:extLst>
      <p:ext uri="{BB962C8B-B14F-4D97-AF65-F5344CB8AC3E}">
        <p14:creationId xmlns:p14="http://schemas.microsoft.com/office/powerpoint/2010/main" val="30114634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8CA09-A936-2447-90E7-65BEE4EC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72008"/>
            <a:ext cx="8892480" cy="1268760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Wealthfront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Financial Planning &amp; </a:t>
            </a:r>
            <a:r>
              <a:rPr lang="en-US" sz="3200" dirty="0" err="1">
                <a:solidFill>
                  <a:schemeClr val="accent1"/>
                </a:solidFill>
              </a:rPr>
              <a:t>Robo</a:t>
            </a:r>
            <a:r>
              <a:rPr lang="en-US" sz="3200" dirty="0">
                <a:solidFill>
                  <a:schemeClr val="accent1"/>
                </a:solidFill>
              </a:rPr>
              <a:t>-Investing for Millennials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DABF7-8F83-804C-8C34-9B6E6573B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7A8DB7-7702-974E-ADBB-46447FF28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3465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03D0D2-A234-6C43-A354-633A7AB8B1F6}"/>
              </a:ext>
            </a:extLst>
          </p:cNvPr>
          <p:cNvSpPr/>
          <p:nvPr/>
        </p:nvSpPr>
        <p:spPr>
          <a:xfrm>
            <a:off x="3011284" y="6522365"/>
            <a:ext cx="3121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https://www.wealthfront.com/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5783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841F7-04B5-7D4D-9971-E23D8720A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Betterment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Online Financial Advisor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5E73D-077B-744C-8E9B-80CE3D4A5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E6389B-6CF2-EF44-8C70-362CB2154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95441"/>
            <a:ext cx="8686800" cy="48858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3AE95E-0A7B-B247-97C5-AF9972DC5109}"/>
              </a:ext>
            </a:extLst>
          </p:cNvPr>
          <p:cNvSpPr/>
          <p:nvPr/>
        </p:nvSpPr>
        <p:spPr>
          <a:xfrm>
            <a:off x="3024108" y="6453336"/>
            <a:ext cx="3095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https://www.betterment.com/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5419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35CC5-01D7-8549-A085-41662D2D0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0"/>
            <a:ext cx="8507288" cy="8367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Financial Advisor FinTech Solutions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6E4B49-4B9E-C24A-8C6F-93F9A88CE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3A9392-3240-884F-9FDE-77D9E23046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56886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4D95753-2409-A949-BCF9-ECF9927DFC80}"/>
              </a:ext>
            </a:extLst>
          </p:cNvPr>
          <p:cNvSpPr/>
          <p:nvPr/>
        </p:nvSpPr>
        <p:spPr>
          <a:xfrm>
            <a:off x="3018754" y="6534283"/>
            <a:ext cx="31064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https://www.kitces.com/fintechmap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508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476672"/>
            <a:ext cx="9073008" cy="5904656"/>
          </a:xfrm>
        </p:spPr>
        <p:txBody>
          <a:bodyPr/>
          <a:lstStyle/>
          <a:p>
            <a:r>
              <a:rPr lang="en-US" sz="6000" dirty="0">
                <a:solidFill>
                  <a:schemeClr val="accent1"/>
                </a:solidFill>
              </a:rPr>
              <a:t>From </a:t>
            </a:r>
            <a:r>
              <a:rPr lang="en-US" sz="6000" dirty="0">
                <a:solidFill>
                  <a:srgbClr val="FF0000"/>
                </a:solidFill>
              </a:rPr>
              <a:t>Algorithmic Trading </a:t>
            </a:r>
            <a:br>
              <a:rPr lang="en-US" sz="6000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to </a:t>
            </a:r>
            <a:r>
              <a:rPr lang="en-US" sz="6000" dirty="0">
                <a:solidFill>
                  <a:srgbClr val="FF0000"/>
                </a:solidFill>
              </a:rPr>
              <a:t>Personal Finance Bots</a:t>
            </a:r>
            <a:r>
              <a:rPr lang="en-US" sz="6000" dirty="0">
                <a:solidFill>
                  <a:schemeClr val="accent1"/>
                </a:solidFill>
              </a:rPr>
              <a:t>: 41 Startups Bringing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12000" dirty="0">
                <a:solidFill>
                  <a:srgbClr val="FF0000"/>
                </a:solidFill>
              </a:rPr>
              <a:t>AI</a:t>
            </a:r>
            <a:r>
              <a:rPr lang="en-US" sz="12000" dirty="0">
                <a:solidFill>
                  <a:schemeClr val="accent1"/>
                </a:solidFill>
              </a:rPr>
              <a:t> to </a:t>
            </a:r>
            <a:r>
              <a:rPr lang="en-US" sz="12000" dirty="0">
                <a:solidFill>
                  <a:srgbClr val="FF0000"/>
                </a:solidFill>
              </a:rPr>
              <a:t>Fintech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/blog/artificial-intelligence-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-market-map-company-list/</a:t>
            </a:r>
          </a:p>
        </p:txBody>
      </p:sp>
    </p:spTree>
    <p:extLst>
      <p:ext uri="{BB962C8B-B14F-4D97-AF65-F5344CB8AC3E}">
        <p14:creationId xmlns:p14="http://schemas.microsoft.com/office/powerpoint/2010/main" val="16355814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28983"/>
            <a:ext cx="9073008" cy="1143000"/>
          </a:xfr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From Algorithmic Trading To Personal Finance Bots: 41 Startups Bringing AI To Fintech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/blog/artificial-intelligence-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-market-map-company-list/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873492"/>
            <a:ext cx="8922846" cy="47238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83213" y="1075383"/>
            <a:ext cx="44336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AI in </a:t>
            </a:r>
            <a:r>
              <a:rPr lang="en-US" sz="44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Fintech</a:t>
            </a:r>
          </a:p>
        </p:txBody>
      </p:sp>
    </p:spTree>
    <p:extLst>
      <p:ext uri="{BB962C8B-B14F-4D97-AF65-F5344CB8AC3E}">
        <p14:creationId xmlns:p14="http://schemas.microsoft.com/office/powerpoint/2010/main" val="869414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878B0-4EDE-8345-B17C-67D6C9ED2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878744"/>
          </a:xfrm>
        </p:spPr>
        <p:txBody>
          <a:bodyPr/>
          <a:lstStyle/>
          <a:p>
            <a:r>
              <a:rPr lang="en-US" dirty="0"/>
              <a:t>Annual ICT application competition held for university and college students</a:t>
            </a:r>
          </a:p>
          <a:p>
            <a:r>
              <a:rPr lang="en-US" dirty="0"/>
              <a:t>The largest and the most significant contest in Taiwan.</a:t>
            </a:r>
          </a:p>
          <a:p>
            <a:r>
              <a:rPr lang="en-US" dirty="0"/>
              <a:t>More than </a:t>
            </a:r>
            <a:r>
              <a:rPr lang="en-US" dirty="0">
                <a:solidFill>
                  <a:srgbClr val="C00000"/>
                </a:solidFill>
              </a:rPr>
              <a:t>ten thousand teachers and students</a:t>
            </a:r>
            <a:r>
              <a:rPr lang="en-US" dirty="0"/>
              <a:t> from over </a:t>
            </a:r>
            <a:r>
              <a:rPr lang="en-US" dirty="0">
                <a:solidFill>
                  <a:srgbClr val="C00000"/>
                </a:solidFill>
              </a:rPr>
              <a:t>one hundred universities and colleges</a:t>
            </a:r>
            <a:r>
              <a:rPr lang="en-US" dirty="0"/>
              <a:t> have participated in the Contest.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F0063-850D-E240-B28A-170BB5A21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0178C4-939B-5048-B5DA-E6958B768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2027188"/>
          </a:xfrm>
        </p:spPr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</a:rPr>
              <a:t> 2018 The 23</a:t>
            </a:r>
            <a:r>
              <a:rPr lang="en-US" altLang="zh-TW" baseline="30000" dirty="0">
                <a:solidFill>
                  <a:schemeClr val="accent1"/>
                </a:solidFill>
              </a:rPr>
              <a:t>th</a:t>
            </a:r>
            <a:r>
              <a:rPr lang="en-US" altLang="zh-TW" dirty="0">
                <a:solidFill>
                  <a:schemeClr val="accent1"/>
                </a:solidFill>
              </a:rPr>
              <a:t> International ICT 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dirty="0">
                <a:solidFill>
                  <a:schemeClr val="accent1"/>
                </a:solidFill>
              </a:rPr>
              <a:t>Innovative Services Awards 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dirty="0">
                <a:solidFill>
                  <a:schemeClr val="accent1"/>
                </a:solidFill>
              </a:rPr>
              <a:t>(</a:t>
            </a:r>
            <a:r>
              <a:rPr lang="en-US" altLang="zh-TW" dirty="0" err="1">
                <a:solidFill>
                  <a:schemeClr val="accent1"/>
                </a:solidFill>
              </a:rPr>
              <a:t>InnoServe</a:t>
            </a:r>
            <a:r>
              <a:rPr lang="en-US" altLang="zh-TW" dirty="0">
                <a:solidFill>
                  <a:schemeClr val="accent1"/>
                </a:solidFill>
              </a:rPr>
              <a:t> Awards 2018)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7558A1-7388-F84C-8B9C-968A54AFC870}"/>
              </a:ext>
            </a:extLst>
          </p:cNvPr>
          <p:cNvSpPr/>
          <p:nvPr/>
        </p:nvSpPr>
        <p:spPr>
          <a:xfrm>
            <a:off x="2479119" y="6515656"/>
            <a:ext cx="4185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https://innoserve.tca.org.tw/award.aspx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8FC456-E374-A24C-A72F-93E32B87F6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6" r="53259"/>
          <a:stretch/>
        </p:blipFill>
        <p:spPr>
          <a:xfrm>
            <a:off x="3600837" y="2027188"/>
            <a:ext cx="1907267" cy="7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372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/blog/artificial-intelligence-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-market-map-company-list/</a:t>
            </a:r>
          </a:p>
        </p:txBody>
      </p:sp>
      <p:sp>
        <p:nvSpPr>
          <p:cNvPr id="8" name="Rectangle 7"/>
          <p:cNvSpPr/>
          <p:nvPr/>
        </p:nvSpPr>
        <p:spPr>
          <a:xfrm>
            <a:off x="268610" y="0"/>
            <a:ext cx="86067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Artificial Intelligence (AI) </a:t>
            </a:r>
            <a:r>
              <a:rPr lang="en-US" sz="44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in Fintech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" t="3142" r="53539" b="17342"/>
          <a:stretch/>
        </p:blipFill>
        <p:spPr>
          <a:xfrm>
            <a:off x="869420" y="816876"/>
            <a:ext cx="7446996" cy="58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8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074440" y="6639163"/>
            <a:ext cx="699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www.cbinsights.com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/blog/artificial-intelligence-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-market-map-company-list/</a:t>
            </a:r>
          </a:p>
        </p:txBody>
      </p:sp>
      <p:sp>
        <p:nvSpPr>
          <p:cNvPr id="8" name="Rectangle 7"/>
          <p:cNvSpPr/>
          <p:nvPr/>
        </p:nvSpPr>
        <p:spPr>
          <a:xfrm>
            <a:off x="268610" y="67271"/>
            <a:ext cx="86067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Artificial Intelligence (AI) </a:t>
            </a:r>
            <a:r>
              <a:rPr lang="en-US" sz="44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in Fintech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1" t="2678" r="4646" b="2070"/>
          <a:stretch/>
        </p:blipFill>
        <p:spPr>
          <a:xfrm>
            <a:off x="1151620" y="839063"/>
            <a:ext cx="6840760" cy="579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440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6B866-25D6-7B40-B61C-9B0C3165A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AI Humanoid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 err="1">
                <a:solidFill>
                  <a:srgbClr val="FF0000"/>
                </a:solidFill>
              </a:rPr>
              <a:t>Robo</a:t>
            </a:r>
            <a:r>
              <a:rPr lang="en-US" sz="7200" dirty="0">
                <a:solidFill>
                  <a:srgbClr val="FF0000"/>
                </a:solidFill>
              </a:rPr>
              <a:t>-Advisor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B1F5C3-D371-5A4C-9643-1DE85B83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16204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0C59E-4113-774D-BE1F-8664429CF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197768"/>
            <a:ext cx="9001571" cy="1143000"/>
          </a:xfrm>
        </p:spPr>
        <p:txBody>
          <a:bodyPr/>
          <a:lstStyle/>
          <a:p>
            <a:r>
              <a:rPr lang="en-US" sz="4800" dirty="0">
                <a:solidFill>
                  <a:schemeClr val="accent1"/>
                </a:solidFill>
              </a:rPr>
              <a:t>AI Humanoid </a:t>
            </a:r>
            <a:r>
              <a:rPr lang="en-US" sz="4800" dirty="0" err="1">
                <a:solidFill>
                  <a:schemeClr val="accent1"/>
                </a:solidFill>
              </a:rPr>
              <a:t>Robo</a:t>
            </a:r>
            <a:r>
              <a:rPr lang="en-US" sz="4800" dirty="0">
                <a:solidFill>
                  <a:schemeClr val="accent1"/>
                </a:solidFill>
              </a:rPr>
              <a:t>-Advisor</a:t>
            </a:r>
            <a:br>
              <a:rPr lang="en-US" sz="48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for Multi-channel Conversational Commerce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3108B-7662-314B-B03B-2E14F166B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63</a:t>
            </a:fld>
            <a:endParaRPr lang="zh-TW" altLang="en-US"/>
          </a:p>
        </p:txBody>
      </p:sp>
      <p:sp>
        <p:nvSpPr>
          <p:cNvPr id="5" name="圓角矩形 5">
            <a:extLst>
              <a:ext uri="{FF2B5EF4-FFF2-40B4-BE49-F238E27FC236}">
                <a16:creationId xmlns:a16="http://schemas.microsoft.com/office/drawing/2014/main" id="{E36A21FB-5C23-9F41-9DE9-EFB26C19048B}"/>
              </a:ext>
            </a:extLst>
          </p:cNvPr>
          <p:cNvSpPr/>
          <p:nvPr/>
        </p:nvSpPr>
        <p:spPr>
          <a:xfrm>
            <a:off x="446246" y="2032248"/>
            <a:ext cx="4572000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3600" b="1" dirty="0"/>
              <a:t>AI Portfolio</a:t>
            </a:r>
          </a:p>
          <a:p>
            <a:pPr algn="ctr">
              <a:defRPr/>
            </a:pPr>
            <a:r>
              <a:rPr lang="en-US" altLang="zh-TW" sz="3600" b="1" dirty="0"/>
              <a:t>Asset Allocation</a:t>
            </a:r>
            <a:endParaRPr lang="zh-TW" altLang="en-US" sz="3600" b="1" dirty="0"/>
          </a:p>
        </p:txBody>
      </p:sp>
      <p:sp>
        <p:nvSpPr>
          <p:cNvPr id="6" name="圓角矩形 93">
            <a:extLst>
              <a:ext uri="{FF2B5EF4-FFF2-40B4-BE49-F238E27FC236}">
                <a16:creationId xmlns:a16="http://schemas.microsoft.com/office/drawing/2014/main" id="{902EA011-35CB-5E4D-8196-E6428A07FBB2}"/>
              </a:ext>
            </a:extLst>
          </p:cNvPr>
          <p:cNvSpPr/>
          <p:nvPr/>
        </p:nvSpPr>
        <p:spPr>
          <a:xfrm>
            <a:off x="446246" y="4293096"/>
            <a:ext cx="4572000" cy="1828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3600" b="1" dirty="0"/>
              <a:t>AI Conversation</a:t>
            </a:r>
          </a:p>
          <a:p>
            <a:pPr algn="ctr">
              <a:defRPr/>
            </a:pPr>
            <a:r>
              <a:rPr lang="en-US" altLang="zh-TW" sz="3600" b="1" dirty="0"/>
              <a:t>Dialog System</a:t>
            </a:r>
            <a:endParaRPr lang="zh-TW" altLang="en-US" sz="3600" b="1" dirty="0"/>
          </a:p>
        </p:txBody>
      </p:sp>
      <p:sp>
        <p:nvSpPr>
          <p:cNvPr id="7" name="圓角矩形 94">
            <a:extLst>
              <a:ext uri="{FF2B5EF4-FFF2-40B4-BE49-F238E27FC236}">
                <a16:creationId xmlns:a16="http://schemas.microsoft.com/office/drawing/2014/main" id="{36A6E313-2A9A-CC42-9CAA-0778C0E75648}"/>
              </a:ext>
            </a:extLst>
          </p:cNvPr>
          <p:cNvSpPr/>
          <p:nvPr/>
        </p:nvSpPr>
        <p:spPr>
          <a:xfrm>
            <a:off x="5796136" y="2032248"/>
            <a:ext cx="3024336" cy="408964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3600" b="1" dirty="0"/>
              <a:t>Multichannel</a:t>
            </a:r>
          </a:p>
          <a:p>
            <a:pPr algn="ctr">
              <a:defRPr/>
            </a:pPr>
            <a:r>
              <a:rPr lang="en-US" altLang="zh-TW" sz="3600" b="1" dirty="0"/>
              <a:t>Platforms</a:t>
            </a:r>
          </a:p>
          <a:p>
            <a:pPr algn="ctr">
              <a:defRPr/>
            </a:pPr>
            <a:r>
              <a:rPr lang="en-US" altLang="zh-TW" sz="3600" dirty="0">
                <a:solidFill>
                  <a:srgbClr val="FFFF00"/>
                </a:solidFill>
              </a:rPr>
              <a:t>Web</a:t>
            </a:r>
          </a:p>
          <a:p>
            <a:pPr algn="ctr">
              <a:defRPr/>
            </a:pPr>
            <a:r>
              <a:rPr lang="en-US" altLang="zh-TW" sz="3600" dirty="0">
                <a:solidFill>
                  <a:srgbClr val="FFFF00"/>
                </a:solidFill>
              </a:rPr>
              <a:t>LINE</a:t>
            </a:r>
          </a:p>
          <a:p>
            <a:pPr algn="ctr">
              <a:defRPr/>
            </a:pPr>
            <a:r>
              <a:rPr lang="en-US" altLang="zh-TW" sz="3600" dirty="0">
                <a:solidFill>
                  <a:srgbClr val="FFFF00"/>
                </a:solidFill>
              </a:rPr>
              <a:t>Facebook</a:t>
            </a:r>
          </a:p>
          <a:p>
            <a:pPr algn="ctr">
              <a:defRPr/>
            </a:pPr>
            <a:r>
              <a:rPr lang="en-US" altLang="zh-TW" sz="3600" dirty="0">
                <a:solidFill>
                  <a:srgbClr val="FF0000"/>
                </a:solidFill>
              </a:rPr>
              <a:t>Humanoid Robot</a:t>
            </a:r>
          </a:p>
        </p:txBody>
      </p:sp>
      <p:cxnSp>
        <p:nvCxnSpPr>
          <p:cNvPr id="8" name="肘形接點 8">
            <a:extLst>
              <a:ext uri="{FF2B5EF4-FFF2-40B4-BE49-F238E27FC236}">
                <a16:creationId xmlns:a16="http://schemas.microsoft.com/office/drawing/2014/main" id="{BF8EBD17-C41F-3B4D-9C84-48AC21B338A7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>
            <a:off x="5018246" y="2946648"/>
            <a:ext cx="777890" cy="1130424"/>
          </a:xfrm>
          <a:prstGeom prst="bentConnector3">
            <a:avLst>
              <a:gd name="adj1" fmla="val 50000"/>
            </a:avLst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肘形接點 95">
            <a:extLst>
              <a:ext uri="{FF2B5EF4-FFF2-40B4-BE49-F238E27FC236}">
                <a16:creationId xmlns:a16="http://schemas.microsoft.com/office/drawing/2014/main" id="{EA868EA7-FF60-7E40-B3F7-6FC2EFAE329C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5018246" y="4077072"/>
            <a:ext cx="777890" cy="1130424"/>
          </a:xfrm>
          <a:prstGeom prst="bentConnector3">
            <a:avLst>
              <a:gd name="adj1" fmla="val 50000"/>
            </a:avLst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00979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A09A7-1F50-5F40-9CA4-FCCA8F16C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8535"/>
            <a:ext cx="8229600" cy="1274241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System Architecture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AI Humanoid </a:t>
            </a:r>
            <a:r>
              <a:rPr lang="en-US" dirty="0" err="1">
                <a:solidFill>
                  <a:schemeClr val="accent1"/>
                </a:solidFill>
              </a:rPr>
              <a:t>Robo</a:t>
            </a:r>
            <a:r>
              <a:rPr lang="en-US" dirty="0">
                <a:solidFill>
                  <a:schemeClr val="accent1"/>
                </a:solidFill>
              </a:rPr>
              <a:t>-Advisor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819A6F-296B-1641-BE49-B787133F5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64</a:t>
            </a:fld>
            <a:endParaRPr lang="zh-TW" altLang="en-US"/>
          </a:p>
        </p:txBody>
      </p:sp>
      <p:pic>
        <p:nvPicPr>
          <p:cNvPr id="5" name="Content Placeholder 4" descr="Picture2.png">
            <a:extLst>
              <a:ext uri="{FF2B5EF4-FFF2-40B4-BE49-F238E27FC236}">
                <a16:creationId xmlns:a16="http://schemas.microsoft.com/office/drawing/2014/main" id="{AC2A6970-7859-5745-8455-4BE6C510179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568952" cy="48245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17C1FFF-EAA3-AB4A-A85F-C14D2AB4B6DF}"/>
              </a:ext>
            </a:extLst>
          </p:cNvPr>
          <p:cNvSpPr/>
          <p:nvPr/>
        </p:nvSpPr>
        <p:spPr>
          <a:xfrm>
            <a:off x="323528" y="4005064"/>
            <a:ext cx="6480720" cy="2376264"/>
          </a:xfrm>
          <a:prstGeom prst="roundRect">
            <a:avLst/>
          </a:prstGeom>
          <a:noFill/>
          <a:ln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D2F5F8B-6B1B-4540-8331-ADD77D588F74}"/>
              </a:ext>
            </a:extLst>
          </p:cNvPr>
          <p:cNvSpPr/>
          <p:nvPr/>
        </p:nvSpPr>
        <p:spPr>
          <a:xfrm>
            <a:off x="323528" y="1556792"/>
            <a:ext cx="6480720" cy="2304256"/>
          </a:xfrm>
          <a:prstGeom prst="roundRect">
            <a:avLst/>
          </a:prstGeom>
          <a:noFill/>
          <a:ln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F46E396-B2F1-474F-A5DB-65B858180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949" y="1585651"/>
            <a:ext cx="1192894" cy="1192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5CF17A90-8235-0141-9AB7-C70AE262A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658" y="4509120"/>
            <a:ext cx="1024257" cy="116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E024C57-96E3-4549-8226-526B70C80BE9}"/>
              </a:ext>
            </a:extLst>
          </p:cNvPr>
          <p:cNvSpPr/>
          <p:nvPr/>
        </p:nvSpPr>
        <p:spPr>
          <a:xfrm>
            <a:off x="7236296" y="1551311"/>
            <a:ext cx="1800200" cy="4830017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1FD3EB-597C-7940-8211-9F041F4C71EB}"/>
              </a:ext>
            </a:extLst>
          </p:cNvPr>
          <p:cNvSpPr txBox="1"/>
          <p:nvPr/>
        </p:nvSpPr>
        <p:spPr>
          <a:xfrm>
            <a:off x="7386879" y="5734997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AI Humanoid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 err="1">
                <a:solidFill>
                  <a:srgbClr val="FF0000"/>
                </a:solidFill>
              </a:rPr>
              <a:t>Robo</a:t>
            </a:r>
            <a:r>
              <a:rPr lang="en-US" dirty="0">
                <a:solidFill>
                  <a:srgbClr val="FF0000"/>
                </a:solidFill>
              </a:rPr>
              <a:t>-advisor </a:t>
            </a:r>
          </a:p>
        </p:txBody>
      </p:sp>
    </p:spTree>
    <p:extLst>
      <p:ext uri="{BB962C8B-B14F-4D97-AF65-F5344CB8AC3E}">
        <p14:creationId xmlns:p14="http://schemas.microsoft.com/office/powerpoint/2010/main" val="36127485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8ACBB-F888-ED43-9F47-53977219A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27291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Conversational Model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(LINE, FB Messenger)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15561F-E653-D646-87CD-FAB054E1D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65</a:t>
            </a:fld>
            <a:endParaRPr lang="zh-TW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C78E919-03EE-1E4C-AF9B-D512CD80D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89" y="1268760"/>
            <a:ext cx="3554102" cy="52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F174CE0-1F92-D84E-93BB-A534EB090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839" y="1272917"/>
            <a:ext cx="3554102" cy="52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73582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D0D41-42E5-3945-8166-6A8D24E53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1"/>
            <a:ext cx="8229600" cy="1807201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Conversational </a:t>
            </a:r>
            <a:r>
              <a:rPr lang="en-US" dirty="0" err="1">
                <a:solidFill>
                  <a:schemeClr val="accent1"/>
                </a:solidFill>
              </a:rPr>
              <a:t>Robo</a:t>
            </a:r>
            <a:r>
              <a:rPr lang="en-US" dirty="0">
                <a:solidFill>
                  <a:schemeClr val="accent1"/>
                </a:solidFill>
              </a:rPr>
              <a:t>-Advisor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Multichannel UI/UX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Robots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3888E-EF82-AE4C-BD57-467F1C95C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66</a:t>
            </a:fld>
            <a:endParaRPr lang="zh-TW" altLang="en-US"/>
          </a:p>
        </p:txBody>
      </p:sp>
      <p:pic>
        <p:nvPicPr>
          <p:cNvPr id="5" name="Picture 4" descr="C:\Users\myday\Downloads\TKU-logo-12cm.jpg">
            <a:extLst>
              <a:ext uri="{FF2B5EF4-FFF2-40B4-BE49-F238E27FC236}">
                <a16:creationId xmlns:a16="http://schemas.microsoft.com/office/drawing/2014/main" id="{A4A4A9E7-49D0-4544-9667-B0BC1D097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0"/>
            <a:ext cx="8064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陳元致\Downloads\messageImage_1527601070920.jpg">
            <a:extLst>
              <a:ext uri="{FF2B5EF4-FFF2-40B4-BE49-F238E27FC236}">
                <a16:creationId xmlns:a16="http://schemas.microsoft.com/office/drawing/2014/main" id="{4756A56C-6151-9A41-9465-572AACE8C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572" y="985645"/>
            <a:ext cx="1067966" cy="104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EC03DFE-5E84-294D-B941-1E7444327D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82448"/>
            <a:ext cx="3528392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F90605CA-3C76-9445-B100-B4D13D4A2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82840"/>
            <a:ext cx="3114678" cy="35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7">
            <a:extLst>
              <a:ext uri="{FF2B5EF4-FFF2-40B4-BE49-F238E27FC236}">
                <a16:creationId xmlns:a16="http://schemas.microsoft.com/office/drawing/2014/main" id="{75D2326C-565F-CF4B-B01F-987BA687033C}"/>
              </a:ext>
            </a:extLst>
          </p:cNvPr>
          <p:cNvSpPr txBox="1"/>
          <p:nvPr/>
        </p:nvSpPr>
        <p:spPr>
          <a:xfrm>
            <a:off x="827584" y="2132856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C00000"/>
                </a:solidFill>
              </a:rPr>
              <a:t>ALPHA 2</a:t>
            </a:r>
            <a:endParaRPr lang="zh-TW" altLang="en-US" sz="2800" b="1" dirty="0">
              <a:solidFill>
                <a:srgbClr val="C00000"/>
              </a:solidFill>
            </a:endParaRPr>
          </a:p>
        </p:txBody>
      </p:sp>
      <p:sp>
        <p:nvSpPr>
          <p:cNvPr id="10" name="文字方塊 11">
            <a:extLst>
              <a:ext uri="{FF2B5EF4-FFF2-40B4-BE49-F238E27FC236}">
                <a16:creationId xmlns:a16="http://schemas.microsoft.com/office/drawing/2014/main" id="{A89C40F3-88B5-D645-BBB0-3B841A720458}"/>
              </a:ext>
            </a:extLst>
          </p:cNvPr>
          <p:cNvSpPr txBox="1"/>
          <p:nvPr/>
        </p:nvSpPr>
        <p:spPr>
          <a:xfrm>
            <a:off x="4919886" y="2132856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C00000"/>
                </a:solidFill>
              </a:rPr>
              <a:t>ZENBO</a:t>
            </a:r>
            <a:endParaRPr lang="zh-TW" alt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3502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CE3E4-FFB0-0B4F-9337-370A5B61F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4637"/>
            <a:ext cx="8483600" cy="6331619"/>
          </a:xfrm>
        </p:spPr>
        <p:txBody>
          <a:bodyPr>
            <a:noAutofit/>
          </a:bodyPr>
          <a:lstStyle/>
          <a:p>
            <a:r>
              <a:rPr lang="en-US" sz="9000" dirty="0">
                <a:solidFill>
                  <a:srgbClr val="C00000"/>
                </a:solidFill>
              </a:rPr>
              <a:t>Deep Learning for </a:t>
            </a:r>
            <a:br>
              <a:rPr lang="en-US" sz="9000" dirty="0">
                <a:solidFill>
                  <a:srgbClr val="C00000"/>
                </a:solidFill>
              </a:rPr>
            </a:br>
            <a:r>
              <a:rPr lang="en-US" sz="9000" dirty="0">
                <a:solidFill>
                  <a:srgbClr val="C00000"/>
                </a:solidFill>
              </a:rPr>
              <a:t>Financial 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672A1-7027-704C-BDF5-5010E81CD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338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630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1232756" y="6611779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2627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0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8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2711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2938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1452650" y="2674440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4715548" y="2661813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1487110" y="544522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4762256" y="5468893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23917174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Machine Learning + Deep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765473"/>
            <a:ext cx="4766590" cy="59124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7584" y="6648567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Enrico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Galimberti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blogs.teradata.com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/data-points/tree-machine-learning-algorithms/</a:t>
            </a:r>
          </a:p>
        </p:txBody>
      </p:sp>
    </p:spTree>
    <p:extLst>
      <p:ext uri="{BB962C8B-B14F-4D97-AF65-F5344CB8AC3E}">
        <p14:creationId xmlns:p14="http://schemas.microsoft.com/office/powerpoint/2010/main" val="2788287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D7112-A330-3E4C-9B49-13C9E30D1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583170"/>
          </a:xfrm>
        </p:spPr>
        <p:txBody>
          <a:bodyPr/>
          <a:lstStyle/>
          <a:p>
            <a:r>
              <a:rPr lang="en-US" altLang="zh-TW" sz="3200" dirty="0">
                <a:solidFill>
                  <a:schemeClr val="accent1"/>
                </a:solidFill>
              </a:rPr>
              <a:t> 2018 International ICT Innovative Services Awards (</a:t>
            </a:r>
            <a:r>
              <a:rPr lang="en-US" altLang="zh-TW" sz="3200" dirty="0" err="1">
                <a:solidFill>
                  <a:schemeClr val="accent1"/>
                </a:solidFill>
              </a:rPr>
              <a:t>InnoServe</a:t>
            </a:r>
            <a:r>
              <a:rPr lang="en-US" altLang="zh-TW" sz="3200" dirty="0">
                <a:solidFill>
                  <a:schemeClr val="accent1"/>
                </a:solidFill>
              </a:rPr>
              <a:t> Awards 2018) </a:t>
            </a:r>
            <a:br>
              <a:rPr lang="en-US" altLang="zh-TW" sz="3200" dirty="0">
                <a:solidFill>
                  <a:schemeClr val="accent1"/>
                </a:solidFill>
              </a:rPr>
            </a:br>
            <a:r>
              <a:rPr lang="en-US" altLang="zh-TW" sz="3200" dirty="0">
                <a:solidFill>
                  <a:schemeClr val="accent1"/>
                </a:solidFill>
              </a:rPr>
              <a:t>(2018</a:t>
            </a:r>
            <a:r>
              <a:rPr lang="zh-TW" altLang="en-US" sz="3200" dirty="0">
                <a:solidFill>
                  <a:schemeClr val="accent1"/>
                </a:solidFill>
              </a:rPr>
              <a:t>第</a:t>
            </a:r>
            <a:r>
              <a:rPr lang="en-US" altLang="zh-TW" sz="3200" dirty="0">
                <a:solidFill>
                  <a:schemeClr val="accent1"/>
                </a:solidFill>
              </a:rPr>
              <a:t>23</a:t>
            </a:r>
            <a:r>
              <a:rPr lang="zh-TW" altLang="en-US" sz="3200" dirty="0">
                <a:solidFill>
                  <a:schemeClr val="accent1"/>
                </a:solidFill>
              </a:rPr>
              <a:t>屆大專校院資訊應用服務創新競賽</a:t>
            </a:r>
            <a:r>
              <a:rPr lang="en-US" altLang="zh-TW" sz="3200" dirty="0">
                <a:solidFill>
                  <a:schemeClr val="accent1"/>
                </a:solidFill>
              </a:rPr>
              <a:t>)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CEB519-F37B-BE40-91DC-8A0771052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A75FD9-AF36-7341-AECE-D910D7426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39" y="1652743"/>
            <a:ext cx="7641720" cy="48629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26B3FF7-9037-8240-A31C-103902076737}"/>
              </a:ext>
            </a:extLst>
          </p:cNvPr>
          <p:cNvSpPr/>
          <p:nvPr/>
        </p:nvSpPr>
        <p:spPr>
          <a:xfrm>
            <a:off x="2479119" y="6515656"/>
            <a:ext cx="4185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https://innoserve.tca.org.tw/award.aspx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1886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O. Bustos and A. Pomares-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Quimbaya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"Stock Market Movement Forecast: A Systematic Review."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Expert Systems with Applications (2020): 113464.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77283"/>
            <a:ext cx="8712968" cy="1135493"/>
          </a:xfrm>
        </p:spPr>
        <p:txBody>
          <a:bodyPr/>
          <a:lstStyle/>
          <a:p>
            <a:r>
              <a:rPr lang="en-US" sz="3800" dirty="0">
                <a:solidFill>
                  <a:schemeClr val="accent1"/>
                </a:solidFill>
              </a:rPr>
              <a:t>Stock Market Movement Forecast:</a:t>
            </a:r>
            <a:br>
              <a:rPr lang="en-US" sz="3800" dirty="0">
                <a:solidFill>
                  <a:schemeClr val="accent1"/>
                </a:solidFill>
              </a:rPr>
            </a:br>
            <a:r>
              <a:rPr lang="en-US" sz="3800" dirty="0">
                <a:solidFill>
                  <a:srgbClr val="C00000"/>
                </a:solidFill>
              </a:rPr>
              <a:t>Phases of the stock market modeling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8ED4C7-5915-984A-B020-80CD34ECD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56792"/>
            <a:ext cx="8737295" cy="487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605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9B678-C3C6-2844-9D8E-34FD598F0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6600" dirty="0">
                <a:solidFill>
                  <a:srgbClr val="C00000"/>
                </a:solidFill>
              </a:rPr>
              <a:t>Deep learning for financial applications: </a:t>
            </a:r>
            <a:br>
              <a:rPr lang="en-US" sz="6600" dirty="0">
                <a:solidFill>
                  <a:srgbClr val="C00000"/>
                </a:solidFill>
              </a:rPr>
            </a:br>
            <a:r>
              <a:rPr lang="en-US" sz="6600" dirty="0">
                <a:solidFill>
                  <a:srgbClr val="C00000"/>
                </a:solidFill>
              </a:rPr>
              <a:t>A survey</a:t>
            </a:r>
            <a:br>
              <a:rPr lang="en-US" dirty="0"/>
            </a:br>
            <a:r>
              <a:rPr lang="en-US" dirty="0"/>
              <a:t>Applied Soft Computing (2020)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1F49D-EC9C-A546-B9BE-5D1CAA17D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8B64D9-75C5-DE48-9592-FC2781EED658}"/>
              </a:ext>
            </a:extLst>
          </p:cNvPr>
          <p:cNvSpPr/>
          <p:nvPr/>
        </p:nvSpPr>
        <p:spPr>
          <a:xfrm>
            <a:off x="378383" y="5506167"/>
            <a:ext cx="83084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br>
              <a:rPr lang="en-US" altLang="zh-TW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Ahmet Murat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</a:t>
            </a:r>
            <a:br>
              <a:rPr lang="en-US" altLang="zh-TW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Applied Soft Computing (2020): 106384.</a:t>
            </a:r>
          </a:p>
        </p:txBody>
      </p:sp>
    </p:spTree>
    <p:extLst>
      <p:ext uri="{BB962C8B-B14F-4D97-AF65-F5344CB8AC3E}">
        <p14:creationId xmlns:p14="http://schemas.microsoft.com/office/powerpoint/2010/main" val="28108224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9B678-C3C6-2844-9D8E-34FD598F0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53038"/>
          </a:xfrm>
        </p:spPr>
        <p:txBody>
          <a:bodyPr/>
          <a:lstStyle/>
          <a:p>
            <a:r>
              <a:rPr lang="en-US" sz="4800" dirty="0">
                <a:solidFill>
                  <a:srgbClr val="C00000"/>
                </a:solidFill>
              </a:rPr>
              <a:t>Financial </a:t>
            </a:r>
            <a:br>
              <a:rPr lang="en-US" sz="4800" dirty="0">
                <a:solidFill>
                  <a:srgbClr val="C00000"/>
                </a:solidFill>
              </a:rPr>
            </a:br>
            <a:r>
              <a:rPr lang="en-US" sz="4800" dirty="0">
                <a:solidFill>
                  <a:srgbClr val="C00000"/>
                </a:solidFill>
              </a:rPr>
              <a:t>time series forecasting with </a:t>
            </a:r>
            <a:br>
              <a:rPr lang="en-US" sz="4800" dirty="0">
                <a:solidFill>
                  <a:srgbClr val="C00000"/>
                </a:solidFill>
              </a:rPr>
            </a:br>
            <a:r>
              <a:rPr lang="en-US" sz="4800" dirty="0">
                <a:solidFill>
                  <a:srgbClr val="C00000"/>
                </a:solidFill>
              </a:rPr>
              <a:t>deep learning: </a:t>
            </a:r>
            <a:br>
              <a:rPr lang="en-US" sz="4800" dirty="0">
                <a:solidFill>
                  <a:srgbClr val="C00000"/>
                </a:solidFill>
              </a:rPr>
            </a:br>
            <a:r>
              <a:rPr lang="en-US" sz="4800" dirty="0">
                <a:solidFill>
                  <a:srgbClr val="C00000"/>
                </a:solidFill>
              </a:rPr>
              <a:t>A systematic literature review: </a:t>
            </a:r>
            <a:br>
              <a:rPr lang="en-US" sz="4800" dirty="0">
                <a:solidFill>
                  <a:srgbClr val="C00000"/>
                </a:solidFill>
              </a:rPr>
            </a:br>
            <a:r>
              <a:rPr lang="en-US" sz="4800" dirty="0">
                <a:solidFill>
                  <a:srgbClr val="C00000"/>
                </a:solidFill>
              </a:rPr>
              <a:t>2005–2019</a:t>
            </a:r>
            <a:br>
              <a:rPr lang="en-US" dirty="0"/>
            </a:br>
            <a:r>
              <a:rPr lang="en-US" dirty="0"/>
              <a:t>Applied Soft Computing (2020)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1F49D-EC9C-A546-B9BE-5D1CAA17D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8B64D9-75C5-DE48-9592-FC2781EED658}"/>
              </a:ext>
            </a:extLst>
          </p:cNvPr>
          <p:cNvSpPr/>
          <p:nvPr/>
        </p:nvSpPr>
        <p:spPr>
          <a:xfrm>
            <a:off x="378383" y="5506167"/>
            <a:ext cx="83084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br>
              <a:rPr lang="en-US" altLang="zh-TW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Omer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A systematic literature review: 2005–2019." Applied Soft Computing 90 (2020): 106181.</a:t>
            </a:r>
          </a:p>
        </p:txBody>
      </p:sp>
    </p:spTree>
    <p:extLst>
      <p:ext uri="{BB962C8B-B14F-4D97-AF65-F5344CB8AC3E}">
        <p14:creationId xmlns:p14="http://schemas.microsoft.com/office/powerpoint/2010/main" val="6852490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1224136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73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B81D16-FAB3-544A-BEC7-67428D12B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80" y="1412776"/>
            <a:ext cx="7620936" cy="50485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A45F777-8F90-8241-BBA7-F767920674A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</p:spTree>
    <p:extLst>
      <p:ext uri="{BB962C8B-B14F-4D97-AF65-F5344CB8AC3E}">
        <p14:creationId xmlns:p14="http://schemas.microsoft.com/office/powerpoint/2010/main" val="72789922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1224136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Deep Learning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74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D36F4E-76FD-754E-AD74-D5653D311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481438"/>
            <a:ext cx="8132278" cy="489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5586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1224136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Topic-Model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5517D-79AB-0C41-81CE-ACEF49E18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543" y="1371600"/>
            <a:ext cx="5360707" cy="505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1352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1224136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Topic-Feature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76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51FB39-5210-8749-9E79-D2FD7E021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10" y="1340768"/>
            <a:ext cx="8004901" cy="507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507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1224136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Topic-Dataset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E82059-E69E-B946-AE36-4392ACCC6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74" y="1340768"/>
            <a:ext cx="6349286" cy="502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8408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 err="1">
                <a:solidFill>
                  <a:srgbClr val="C00000"/>
                </a:solidFill>
              </a:rPr>
              <a:t>Algo</a:t>
            </a:r>
            <a:r>
              <a:rPr lang="en-US" sz="2000" dirty="0">
                <a:solidFill>
                  <a:srgbClr val="C00000"/>
                </a:solidFill>
              </a:rPr>
              <a:t>-trading </a:t>
            </a:r>
            <a:r>
              <a:rPr lang="en-US" sz="2000" dirty="0">
                <a:solidFill>
                  <a:schemeClr val="accent1"/>
                </a:solidFill>
              </a:rPr>
              <a:t>applications embedded with </a:t>
            </a:r>
            <a:r>
              <a:rPr lang="en-US" sz="2000" dirty="0">
                <a:solidFill>
                  <a:srgbClr val="C00000"/>
                </a:solidFill>
              </a:rPr>
              <a:t>time series forecasting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35F59F-A8E2-3148-96AD-D73F6931E4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677"/>
          <a:stretch/>
        </p:blipFill>
        <p:spPr>
          <a:xfrm>
            <a:off x="467544" y="1052736"/>
            <a:ext cx="8317209" cy="540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234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35F59F-A8E2-3148-96AD-D73F6931E4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650"/>
          <a:stretch/>
        </p:blipFill>
        <p:spPr>
          <a:xfrm>
            <a:off x="467544" y="2060848"/>
            <a:ext cx="8317209" cy="2016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327D28-20C9-E546-8876-45E9B56DDB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5116"/>
          <a:stretch/>
        </p:blipFill>
        <p:spPr>
          <a:xfrm>
            <a:off x="467544" y="1052736"/>
            <a:ext cx="8317209" cy="36004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 err="1">
                <a:solidFill>
                  <a:srgbClr val="C00000"/>
                </a:solidFill>
              </a:rPr>
              <a:t>Algo</a:t>
            </a:r>
            <a:r>
              <a:rPr lang="en-US" sz="2000" dirty="0">
                <a:solidFill>
                  <a:srgbClr val="C00000"/>
                </a:solidFill>
              </a:rPr>
              <a:t>-trading </a:t>
            </a:r>
            <a:r>
              <a:rPr lang="en-US" sz="2000" dirty="0">
                <a:solidFill>
                  <a:schemeClr val="accent1"/>
                </a:solidFill>
              </a:rPr>
              <a:t>applications embedded with </a:t>
            </a:r>
            <a:r>
              <a:rPr lang="en-US" sz="2000" dirty="0">
                <a:solidFill>
                  <a:srgbClr val="C00000"/>
                </a:solidFill>
              </a:rPr>
              <a:t>time series forecasting models</a:t>
            </a:r>
          </a:p>
        </p:txBody>
      </p:sp>
    </p:spTree>
    <p:extLst>
      <p:ext uri="{BB962C8B-B14F-4D97-AF65-F5344CB8AC3E}">
        <p14:creationId xmlns:p14="http://schemas.microsoft.com/office/powerpoint/2010/main" val="1833634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CE3E4-FFB0-0B4F-9337-370A5B61F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4637"/>
            <a:ext cx="8483600" cy="6331619"/>
          </a:xfrm>
        </p:spPr>
        <p:txBody>
          <a:bodyPr>
            <a:noAutofit/>
          </a:bodyPr>
          <a:lstStyle/>
          <a:p>
            <a:r>
              <a:rPr lang="en-US" sz="600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672A1-7027-704C-BDF5-5010E81CD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862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rgbClr val="C00000"/>
                </a:solidFill>
              </a:rPr>
              <a:t>Classification (buy–sell signal, or trend detection) based </a:t>
            </a:r>
            <a:r>
              <a:rPr lang="en-US" sz="2000" dirty="0" err="1">
                <a:solidFill>
                  <a:srgbClr val="C00000"/>
                </a:solidFill>
              </a:rPr>
              <a:t>algo</a:t>
            </a:r>
            <a:r>
              <a:rPr lang="en-US" sz="2000" dirty="0">
                <a:solidFill>
                  <a:srgbClr val="C00000"/>
                </a:solidFill>
              </a:rPr>
              <a:t>-trading models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A8BDB0-2361-3647-A658-93E06C924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098289"/>
            <a:ext cx="6303032" cy="542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1387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81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127337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Stand-alone and/or other algorithmic models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0094F2-9482-8B49-89F2-E9BC59430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86" y="1633016"/>
            <a:ext cx="8856079" cy="431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8193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82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1152128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Credit scoring or classification studies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082BEC-6372-2647-91AD-26B9290A6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700808"/>
            <a:ext cx="8890301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498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83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rgbClr val="C00000"/>
                </a:solidFill>
              </a:rPr>
              <a:t>Financial distress, bankruptcy, bank risk, mortgage risk, crisis forecasting studies.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6377FE-1DBA-EF49-9669-16CC6666D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44" y="1114708"/>
            <a:ext cx="6962324" cy="531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860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84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Fraud detection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AC51AE-62A6-B54C-8F82-B5EA3E84B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145719"/>
            <a:ext cx="6932398" cy="530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8893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1080120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Portfolio management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E427DB-4E13-0646-AD81-D719A9783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326" y="1158626"/>
            <a:ext cx="6641042" cy="529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5720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86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3400" dirty="0">
                <a:solidFill>
                  <a:srgbClr val="C00000"/>
                </a:solidFill>
              </a:rPr>
              <a:t>Asset pricing and derivatives market studies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7E50ED-220E-F94A-ACDC-B9D4C7692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772816"/>
            <a:ext cx="8695772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9447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rgbClr val="C00000"/>
                </a:solidFill>
              </a:rPr>
              <a:t>Cryptocurrency and blockchain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84EA45-686C-E947-B886-EE70B9EFF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40768"/>
            <a:ext cx="8881071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7661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rgbClr val="C00000"/>
                </a:solidFill>
              </a:rPr>
              <a:t>Financial sentiment studies coupled with text mining for forecasting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3CDDFB-2524-2C42-A79E-E20C75549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31" y="1632261"/>
            <a:ext cx="8558578" cy="446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852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20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Text mining studies without sentiment analysis for forecasting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E25C35-B6C4-AB44-B2C9-DA3918853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13" y="1114709"/>
            <a:ext cx="8591967" cy="534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77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0D90D-A554-BF4A-B3C6-F3F13AB35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Rise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809F-13C7-7341-8AFC-8F934CE41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5BE83D-1FF1-8344-AE69-5A5CFEEC5A36}"/>
              </a:ext>
            </a:extLst>
          </p:cNvPr>
          <p:cNvSpPr/>
          <p:nvPr/>
        </p:nvSpPr>
        <p:spPr>
          <a:xfrm>
            <a:off x="1268021" y="6457890"/>
            <a:ext cx="6607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DHL (2018), Artificial Intelligence in Logistics, 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www.globalhha.com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doclib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/data/upload/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doc_con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/5e50c53c5bf67.pdf/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99BAE8-51A7-7D49-B3DB-AEC28A3C3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33" y="1052736"/>
            <a:ext cx="8929563" cy="519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9508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20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Text mining studies without sentiment analysis for forecasting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E25C35-B6C4-AB44-B2C9-DA39188538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3074"/>
          <a:stretch/>
        </p:blipFill>
        <p:spPr>
          <a:xfrm>
            <a:off x="300513" y="1114709"/>
            <a:ext cx="8591967" cy="3700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89D042-C355-8E42-A7C8-E875A08CB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12" y="1844824"/>
            <a:ext cx="8588038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3345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91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rgbClr val="C00000"/>
                </a:solidFill>
              </a:rPr>
              <a:t>Financial sentiment studies coupled with text mining without forecasting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F38DE1-6D6F-914A-992A-0AFD44F52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976" y="1078692"/>
            <a:ext cx="8653512" cy="537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6983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92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DB7543-09F3-2848-85C4-3B84AC15D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46" y="1772816"/>
            <a:ext cx="8710366" cy="432048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3"/>
            <a:ext cx="8712968" cy="1301625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Other text mining studies</a:t>
            </a:r>
          </a:p>
        </p:txBody>
      </p:sp>
    </p:spTree>
    <p:extLst>
      <p:ext uri="{BB962C8B-B14F-4D97-AF65-F5344CB8AC3E}">
        <p14:creationId xmlns:p14="http://schemas.microsoft.com/office/powerpoint/2010/main" val="94094696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93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3"/>
            <a:ext cx="8712968" cy="1301625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Other theoretical or conceptual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E40CCD-83F7-D34C-A1F0-3A0B67BB1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25948"/>
            <a:ext cx="8823528" cy="108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4661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94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3"/>
            <a:ext cx="8712968" cy="1301625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Other financial applications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FADB31-2EA8-B34C-93B5-CD1152760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670666"/>
            <a:ext cx="8566894" cy="348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5570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systematic literature review: 2005–2019." Applied Soft Computing 90 (2020): 106181.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3"/>
            <a:ext cx="8712968" cy="1301625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Financial time series forecasting with deep learning: Topic-model heatmap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81054B-3BD6-9348-8665-CD7731239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255468"/>
            <a:ext cx="4707160" cy="519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4492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96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systematic literature review: 2005–2019." Applied Soft Computing 90 (2020): 106181.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3"/>
            <a:ext cx="8712968" cy="1301625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Stock price forecasting using only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raw time series data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24B616-95D9-474B-A985-B18D404F3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248005"/>
            <a:ext cx="7637218" cy="520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4695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systematic literature review: 2005–2019." Applied Soft Computing 90 (2020): 106181.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3"/>
            <a:ext cx="8712968" cy="631437"/>
          </a:xfrm>
        </p:spPr>
        <p:txBody>
          <a:bodyPr/>
          <a:lstStyle/>
          <a:p>
            <a:r>
              <a:rPr lang="en-US" sz="3800" dirty="0">
                <a:solidFill>
                  <a:schemeClr val="accent1"/>
                </a:solidFill>
              </a:rPr>
              <a:t>Stock price forecasting using various data</a:t>
            </a:r>
            <a:endParaRPr lang="en-US" sz="38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9A796A-D226-FB40-80F1-92409CB2F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360" y="641046"/>
            <a:ext cx="6965962" cy="586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6175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 noChangeArrowheads="1"/>
          </p:cNvSpPr>
          <p:nvPr>
            <p:ph type="title"/>
          </p:nvPr>
        </p:nvSpPr>
        <p:spPr>
          <a:xfrm>
            <a:off x="446856" y="260648"/>
            <a:ext cx="8229600" cy="850900"/>
          </a:xfrm>
        </p:spPr>
        <p:txBody>
          <a:bodyPr/>
          <a:lstStyle/>
          <a:p>
            <a:pPr eaLnBrk="1" hangingPunct="1"/>
            <a:r>
              <a:rPr lang="en-US" altLang="zh-TW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Summary</a:t>
            </a:r>
          </a:p>
        </p:txBody>
      </p:sp>
      <p:sp>
        <p:nvSpPr>
          <p:cNvPr id="142338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597650"/>
            <a:ext cx="1008062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D96C178-6047-CA48-ABEA-383FDC994EFD}" type="slidenum">
              <a:rPr kumimoji="0" lang="en-US" altLang="zh-TW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98</a:t>
            </a:fld>
            <a:endParaRPr kumimoji="0" lang="en-US" altLang="zh-TW" sz="120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  <p:sp>
        <p:nvSpPr>
          <p:cNvPr id="142339" name="Rectangle 3"/>
          <p:cNvSpPr txBox="1">
            <a:spLocks noChangeArrowheads="1"/>
          </p:cNvSpPr>
          <p:nvPr/>
        </p:nvSpPr>
        <p:spPr bwMode="auto">
          <a:xfrm>
            <a:off x="179512" y="1125538"/>
            <a:ext cx="8785225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altLang="zh-TW" sz="4000" dirty="0">
              <a:latin typeface="Calibri" charset="0"/>
              <a:ea typeface="MS PGothic" charset="-128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CC88163-2511-484F-B32F-BFC0C23BC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9" y="1412776"/>
            <a:ext cx="8496944" cy="504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5400" b="1" dirty="0">
                <a:latin typeface="Calibri" charset="0"/>
                <a:ea typeface="MS PGothic" charset="-128"/>
              </a:rPr>
              <a:t>Artificial Intelligence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5400" b="1" dirty="0">
                <a:latin typeface="Calibri" charset="0"/>
                <a:ea typeface="MS PGothic" charset="-128"/>
              </a:rPr>
              <a:t>Finance Big Data Analytics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5400" b="1" dirty="0">
                <a:latin typeface="Calibri" charset="0"/>
                <a:ea typeface="MS PGothic" charset="-128"/>
              </a:rPr>
              <a:t>Deep Learning for </a:t>
            </a:r>
            <a:br>
              <a:rPr lang="en-US" altLang="zh-TW" sz="5400" b="1" dirty="0">
                <a:latin typeface="Calibri" charset="0"/>
                <a:ea typeface="MS PGothic" charset="-128"/>
              </a:rPr>
            </a:br>
            <a:r>
              <a:rPr lang="en-US" altLang="zh-TW" sz="5400" b="1" dirty="0">
                <a:latin typeface="Calibri" charset="0"/>
                <a:ea typeface="MS PGothic" charset="-128"/>
              </a:rPr>
              <a:t>Financial Applications</a:t>
            </a:r>
          </a:p>
        </p:txBody>
      </p:sp>
    </p:spTree>
    <p:extLst>
      <p:ext uri="{BB962C8B-B14F-4D97-AF65-F5344CB8AC3E}">
        <p14:creationId xmlns:p14="http://schemas.microsoft.com/office/powerpoint/2010/main" val="29013719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標題 1"/>
          <p:cNvSpPr>
            <a:spLocks noGrp="1"/>
          </p:cNvSpPr>
          <p:nvPr>
            <p:ph type="title"/>
          </p:nvPr>
        </p:nvSpPr>
        <p:spPr>
          <a:xfrm>
            <a:off x="457200" y="45567"/>
            <a:ext cx="8229600" cy="719137"/>
          </a:xfrm>
        </p:spPr>
        <p:txBody>
          <a:bodyPr/>
          <a:lstStyle/>
          <a:p>
            <a:pPr eaLnBrk="1" hangingPunct="1"/>
            <a:r>
              <a:rPr lang="en-US" altLang="zh-TW" dirty="0">
                <a:solidFill>
                  <a:srgbClr val="4F81BD"/>
                </a:solidFill>
                <a:latin typeface="Calibri" charset="0"/>
                <a:ea typeface="標楷體" charset="-120"/>
              </a:rPr>
              <a:t>References</a:t>
            </a:r>
            <a:endParaRPr lang="zh-TW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44386" name="內容版面配置區 2"/>
          <p:cNvSpPr>
            <a:spLocks noGrp="1"/>
          </p:cNvSpPr>
          <p:nvPr>
            <p:ph idx="1"/>
          </p:nvPr>
        </p:nvSpPr>
        <p:spPr>
          <a:xfrm>
            <a:off x="250825" y="764704"/>
            <a:ext cx="8642350" cy="5904656"/>
          </a:xfrm>
        </p:spPr>
        <p:txBody>
          <a:bodyPr/>
          <a:lstStyle/>
          <a:p>
            <a:pPr algn="just" eaLnBrk="1" hangingPunct="1"/>
            <a:r>
              <a:rPr lang="en-US" altLang="zh-TW" sz="1600" dirty="0"/>
              <a:t>Stuart Russell and Peter </a:t>
            </a:r>
            <a:r>
              <a:rPr lang="en-US" altLang="zh-TW" sz="1600" dirty="0" err="1"/>
              <a:t>Norvig</a:t>
            </a:r>
            <a:r>
              <a:rPr lang="en-US" altLang="zh-TW" sz="1600" dirty="0"/>
              <a:t> (2020), Artificial Intelligence: A Modern Approach, 4th Edition, Pearson</a:t>
            </a:r>
          </a:p>
          <a:p>
            <a:pPr eaLnBrk="1" hangingPunct="1"/>
            <a:r>
              <a:rPr lang="en-US" altLang="zh-TW" sz="1600" dirty="0" err="1">
                <a:latin typeface="Calibri" charset="0"/>
                <a:ea typeface="標楷體" charset="-120"/>
              </a:rPr>
              <a:t>Aurélien</a:t>
            </a:r>
            <a:r>
              <a:rPr lang="en-US" altLang="zh-TW" sz="1600" dirty="0">
                <a:latin typeface="Calibri" charset="0"/>
                <a:ea typeface="標楷體" charset="-120"/>
              </a:rPr>
              <a:t> </a:t>
            </a:r>
            <a:r>
              <a:rPr lang="en-US" altLang="zh-TW" sz="1600" dirty="0" err="1">
                <a:latin typeface="Calibri" charset="0"/>
                <a:ea typeface="標楷體" charset="-120"/>
              </a:rPr>
              <a:t>Géron</a:t>
            </a:r>
            <a:r>
              <a:rPr lang="en-US" altLang="zh-TW" sz="1600" dirty="0">
                <a:latin typeface="Calibri" charset="0"/>
                <a:ea typeface="標楷體" charset="-120"/>
              </a:rPr>
              <a:t> (2019), Hands-On Machine Learning with Scikit-Learn, </a:t>
            </a:r>
            <a:r>
              <a:rPr lang="en-US" altLang="zh-TW" sz="1600" dirty="0" err="1">
                <a:latin typeface="Calibri" charset="0"/>
                <a:ea typeface="標楷體" charset="-120"/>
              </a:rPr>
              <a:t>Keras</a:t>
            </a:r>
            <a:r>
              <a:rPr lang="en-US" altLang="zh-TW" sz="1600" dirty="0">
                <a:latin typeface="Calibri" charset="0"/>
                <a:ea typeface="標楷體" charset="-120"/>
              </a:rPr>
              <a:t>, and TensorFlow: Concepts, Tools, and Techniques to Build Intelligent Systems, 2nd Edition, O’Reilly Media.</a:t>
            </a:r>
          </a:p>
          <a:p>
            <a:pPr eaLnBrk="1" hangingPunct="1"/>
            <a:r>
              <a:rPr lang="en-US" altLang="zh-TW" sz="1600" dirty="0">
                <a:latin typeface="Calibri" charset="0"/>
                <a:ea typeface="標楷體" charset="-120"/>
              </a:rPr>
              <a:t>Ahmet Murat </a:t>
            </a:r>
            <a:r>
              <a:rPr lang="en-US" altLang="zh-TW" sz="1600" dirty="0" err="1">
                <a:latin typeface="Calibri" charset="0"/>
                <a:ea typeface="標楷體" charset="-120"/>
              </a:rPr>
              <a:t>Ozbayoglu</a:t>
            </a:r>
            <a:r>
              <a:rPr lang="en-US" altLang="zh-TW" sz="1600" dirty="0">
                <a:latin typeface="Calibri" charset="0"/>
                <a:ea typeface="標楷體" charset="-120"/>
              </a:rPr>
              <a:t>, Mehmet </a:t>
            </a:r>
            <a:r>
              <a:rPr lang="en-US" altLang="zh-TW" sz="1600" dirty="0" err="1">
                <a:latin typeface="Calibri" charset="0"/>
                <a:ea typeface="標楷體" charset="-120"/>
              </a:rPr>
              <a:t>Ugur</a:t>
            </a:r>
            <a:r>
              <a:rPr lang="en-US" altLang="zh-TW" sz="1600" dirty="0">
                <a:latin typeface="Calibri" charset="0"/>
                <a:ea typeface="標楷體" charset="-120"/>
              </a:rPr>
              <a:t> </a:t>
            </a:r>
            <a:r>
              <a:rPr lang="en-US" altLang="zh-TW" sz="1600" dirty="0" err="1">
                <a:latin typeface="Calibri" charset="0"/>
                <a:ea typeface="標楷體" charset="-120"/>
              </a:rPr>
              <a:t>Gudelek</a:t>
            </a:r>
            <a:r>
              <a:rPr lang="en-US" altLang="zh-TW" sz="1600" dirty="0">
                <a:latin typeface="Calibri" charset="0"/>
                <a:ea typeface="標楷體" charset="-120"/>
              </a:rPr>
              <a:t>, and Omer </a:t>
            </a:r>
            <a:r>
              <a:rPr lang="en-US" altLang="zh-TW" sz="1600" dirty="0" err="1">
                <a:latin typeface="Calibri" charset="0"/>
                <a:ea typeface="標楷體" charset="-120"/>
              </a:rPr>
              <a:t>Berat</a:t>
            </a:r>
            <a:r>
              <a:rPr lang="en-US" altLang="zh-TW" sz="1600" dirty="0">
                <a:latin typeface="Calibri" charset="0"/>
                <a:ea typeface="標楷體" charset="-120"/>
              </a:rPr>
              <a:t> </a:t>
            </a:r>
            <a:r>
              <a:rPr lang="en-US" altLang="zh-TW" sz="1600" dirty="0" err="1">
                <a:latin typeface="Calibri" charset="0"/>
                <a:ea typeface="標楷體" charset="-120"/>
              </a:rPr>
              <a:t>Sezer</a:t>
            </a:r>
            <a:r>
              <a:rPr lang="en-US" altLang="zh-TW" sz="1600" dirty="0">
                <a:latin typeface="Calibri" charset="0"/>
                <a:ea typeface="標楷體" charset="-120"/>
              </a:rPr>
              <a:t> (2020). "Deep learning for financial applications: A survey." Applied Soft Computing (2020): 106384.</a:t>
            </a:r>
          </a:p>
          <a:p>
            <a:pPr eaLnBrk="1" hangingPunct="1"/>
            <a:r>
              <a:rPr lang="en-US" altLang="zh-TW" sz="1600" dirty="0">
                <a:latin typeface="Calibri" charset="0"/>
                <a:ea typeface="標楷體" charset="-120"/>
              </a:rPr>
              <a:t>Omer </a:t>
            </a:r>
            <a:r>
              <a:rPr lang="en-US" altLang="zh-TW" sz="1600" dirty="0" err="1">
                <a:latin typeface="Calibri" charset="0"/>
                <a:ea typeface="標楷體" charset="-120"/>
              </a:rPr>
              <a:t>Berat</a:t>
            </a:r>
            <a:r>
              <a:rPr lang="en-US" altLang="zh-TW" sz="1600" dirty="0">
                <a:latin typeface="Calibri" charset="0"/>
                <a:ea typeface="標楷體" charset="-120"/>
              </a:rPr>
              <a:t> </a:t>
            </a:r>
            <a:r>
              <a:rPr lang="en-US" altLang="zh-TW" sz="1600" dirty="0" err="1">
                <a:latin typeface="Calibri" charset="0"/>
                <a:ea typeface="標楷體" charset="-120"/>
              </a:rPr>
              <a:t>Sezer</a:t>
            </a:r>
            <a:r>
              <a:rPr lang="en-US" altLang="zh-TW" sz="1600" dirty="0">
                <a:latin typeface="Calibri" charset="0"/>
                <a:ea typeface="標楷體" charset="-120"/>
              </a:rPr>
              <a:t>, Mehmet </a:t>
            </a:r>
            <a:r>
              <a:rPr lang="en-US" altLang="zh-TW" sz="1600" dirty="0" err="1">
                <a:latin typeface="Calibri" charset="0"/>
                <a:ea typeface="標楷體" charset="-120"/>
              </a:rPr>
              <a:t>Ugur</a:t>
            </a:r>
            <a:r>
              <a:rPr lang="en-US" altLang="zh-TW" sz="1600" dirty="0">
                <a:latin typeface="Calibri" charset="0"/>
                <a:ea typeface="標楷體" charset="-120"/>
              </a:rPr>
              <a:t> </a:t>
            </a:r>
            <a:r>
              <a:rPr lang="en-US" altLang="zh-TW" sz="1600" dirty="0" err="1">
                <a:latin typeface="Calibri" charset="0"/>
                <a:ea typeface="標楷體" charset="-120"/>
              </a:rPr>
              <a:t>Gudelek</a:t>
            </a:r>
            <a:r>
              <a:rPr lang="en-US" altLang="zh-TW" sz="1600" dirty="0">
                <a:latin typeface="Calibri" charset="0"/>
                <a:ea typeface="標楷體" charset="-120"/>
              </a:rPr>
              <a:t>, and Ahmet Murat </a:t>
            </a:r>
            <a:r>
              <a:rPr lang="en-US" altLang="zh-TW" sz="1600" dirty="0" err="1">
                <a:latin typeface="Calibri" charset="0"/>
                <a:ea typeface="標楷體" charset="-120"/>
              </a:rPr>
              <a:t>Ozbayoglu</a:t>
            </a:r>
            <a:r>
              <a:rPr lang="en-US" altLang="zh-TW" sz="1600" dirty="0">
                <a:latin typeface="Calibri" charset="0"/>
                <a:ea typeface="標楷體" charset="-120"/>
              </a:rPr>
              <a:t> (2020), "Financial time series forecasting with deep learning: A systematic literature review: 2005–2019." Applied Soft Computing 90 (2020): 106181</a:t>
            </a:r>
          </a:p>
          <a:p>
            <a:pPr eaLnBrk="1" hangingPunct="1"/>
            <a:r>
              <a:rPr lang="en-US" altLang="zh-TW" sz="1600" dirty="0">
                <a:latin typeface="Calibri" charset="0"/>
                <a:ea typeface="標楷體" charset="-120"/>
              </a:rPr>
              <a:t>Ramesh Sharda, </a:t>
            </a:r>
            <a:r>
              <a:rPr lang="en-US" altLang="zh-TW" sz="1600" dirty="0" err="1">
                <a:latin typeface="Calibri" charset="0"/>
                <a:ea typeface="標楷體" charset="-120"/>
              </a:rPr>
              <a:t>Dursun</a:t>
            </a:r>
            <a:r>
              <a:rPr lang="en-US" altLang="zh-TW" sz="1600" dirty="0">
                <a:latin typeface="Calibri" charset="0"/>
                <a:ea typeface="標楷體" charset="-120"/>
              </a:rPr>
              <a:t> </a:t>
            </a:r>
            <a:r>
              <a:rPr lang="en-US" altLang="zh-TW" sz="1600" dirty="0" err="1">
                <a:latin typeface="Calibri" charset="0"/>
                <a:ea typeface="標楷體" charset="-120"/>
              </a:rPr>
              <a:t>Delen</a:t>
            </a:r>
            <a:r>
              <a:rPr lang="en-US" altLang="zh-TW" sz="1600" dirty="0">
                <a:latin typeface="Calibri" charset="0"/>
                <a:ea typeface="標楷體" charset="-120"/>
              </a:rPr>
              <a:t>, and Efraim Turban (2017), Business Intelligence, Analytics, and Data Science: A Managerial Perspective, 4th Edition, Pearson</a:t>
            </a:r>
          </a:p>
          <a:p>
            <a:pPr eaLnBrk="1" hangingPunct="1"/>
            <a:r>
              <a:rPr lang="en-US" altLang="zh-TW" sz="1600" dirty="0">
                <a:latin typeface="Calibri" charset="0"/>
                <a:ea typeface="標楷體" charset="-120"/>
              </a:rPr>
              <a:t>Varun Grover, Roger HL Chiang, Ting-Peng Liang, and </a:t>
            </a:r>
            <a:r>
              <a:rPr lang="en-US" altLang="zh-TW" sz="1600" dirty="0" err="1">
                <a:latin typeface="Calibri" charset="0"/>
                <a:ea typeface="標楷體" charset="-120"/>
              </a:rPr>
              <a:t>Dongsong</a:t>
            </a:r>
            <a:r>
              <a:rPr lang="en-US" altLang="zh-TW" sz="1600" dirty="0">
                <a:latin typeface="Calibri" charset="0"/>
                <a:ea typeface="標楷體" charset="-120"/>
              </a:rPr>
              <a:t> Zhang (2018), "Creating Strategic Business Value from Big Data Analytics: A Research Framework", Journal of Management Information Systems, 35, no. 2, pp. 388-423.</a:t>
            </a:r>
          </a:p>
          <a:p>
            <a:pPr eaLnBrk="1" hangingPunct="1"/>
            <a:r>
              <a:rPr lang="en-US" altLang="zh-TW" sz="1600" dirty="0">
                <a:latin typeface="Calibri" charset="0"/>
                <a:ea typeface="標楷體" charset="-120"/>
              </a:rPr>
              <a:t>Stephan </a:t>
            </a:r>
            <a:r>
              <a:rPr lang="en-US" altLang="zh-TW" sz="1600" dirty="0" err="1">
                <a:latin typeface="Calibri" charset="0"/>
                <a:ea typeface="標楷體" charset="-120"/>
              </a:rPr>
              <a:t>Kudyba</a:t>
            </a:r>
            <a:r>
              <a:rPr lang="en-US" altLang="zh-TW" sz="1600" dirty="0">
                <a:latin typeface="Calibri" charset="0"/>
                <a:ea typeface="標楷體" charset="-120"/>
              </a:rPr>
              <a:t> (2014), Big Data, Mining, and Analytics: Components of Strategic Decision Making, Auerbach Publications</a:t>
            </a:r>
          </a:p>
          <a:p>
            <a:pPr eaLnBrk="1" hangingPunct="1"/>
            <a:r>
              <a:rPr lang="en-US" altLang="zh-TW" sz="1600" dirty="0">
                <a:latin typeface="Calibri" charset="0"/>
                <a:ea typeface="標楷體" charset="-120"/>
              </a:rPr>
              <a:t>Xiao-</a:t>
            </a:r>
            <a:r>
              <a:rPr lang="en-US" altLang="zh-TW" sz="1600" dirty="0" err="1">
                <a:latin typeface="Calibri" charset="0"/>
                <a:ea typeface="標楷體" charset="-120"/>
              </a:rPr>
              <a:t>lin</a:t>
            </a:r>
            <a:r>
              <a:rPr lang="en-US" altLang="zh-TW" sz="1600" dirty="0">
                <a:latin typeface="Calibri" charset="0"/>
                <a:ea typeface="標楷體" charset="-120"/>
              </a:rPr>
              <a:t> Zheng, Meng-</a:t>
            </a:r>
            <a:r>
              <a:rPr lang="en-US" altLang="zh-TW" sz="1600" dirty="0" err="1">
                <a:latin typeface="Calibri" charset="0"/>
                <a:ea typeface="標楷體" charset="-120"/>
              </a:rPr>
              <a:t>ying</a:t>
            </a:r>
            <a:r>
              <a:rPr lang="en-US" altLang="zh-TW" sz="1600" dirty="0">
                <a:latin typeface="Calibri" charset="0"/>
                <a:ea typeface="標楷體" charset="-120"/>
              </a:rPr>
              <a:t> Zhu, Qi-</a:t>
            </a:r>
            <a:r>
              <a:rPr lang="en-US" altLang="zh-TW" sz="1600" dirty="0" err="1">
                <a:latin typeface="Calibri" charset="0"/>
                <a:ea typeface="標楷體" charset="-120"/>
              </a:rPr>
              <a:t>bing</a:t>
            </a:r>
            <a:r>
              <a:rPr lang="en-US" altLang="zh-TW" sz="1600" dirty="0">
                <a:latin typeface="Calibri" charset="0"/>
                <a:ea typeface="標楷體" charset="-120"/>
              </a:rPr>
              <a:t> Li, Chao-chao Chen, and Yan-chao Tan (2019), "</a:t>
            </a:r>
            <a:r>
              <a:rPr lang="en-US" altLang="zh-TW" sz="1600" dirty="0" err="1">
                <a:latin typeface="Calibri" charset="0"/>
                <a:ea typeface="標楷體" charset="-120"/>
              </a:rPr>
              <a:t>Finbrain</a:t>
            </a:r>
            <a:r>
              <a:rPr lang="en-US" altLang="zh-TW" sz="1600" dirty="0">
                <a:latin typeface="Calibri" charset="0"/>
                <a:ea typeface="標楷體" charset="-120"/>
              </a:rPr>
              <a:t>: When finance meets AI 2.0." Frontiers of Information Technology &amp; Electronic Engineering 20, no. 7, pp. 914-924</a:t>
            </a:r>
          </a:p>
          <a:p>
            <a:pPr eaLnBrk="1" hangingPunct="1"/>
            <a:r>
              <a:rPr lang="en-US" altLang="zh-TW" sz="1600" dirty="0">
                <a:latin typeface="Calibri" charset="0"/>
                <a:ea typeface="標楷體" charset="-120"/>
              </a:rPr>
              <a:t>Ting-Peng Liang and Yu-</a:t>
            </a:r>
            <a:r>
              <a:rPr lang="en-US" altLang="zh-TW" sz="1600" dirty="0" err="1">
                <a:latin typeface="Calibri" charset="0"/>
                <a:ea typeface="標楷體" charset="-120"/>
              </a:rPr>
              <a:t>Hsi</a:t>
            </a:r>
            <a:r>
              <a:rPr lang="en-US" altLang="zh-TW" sz="1600" dirty="0">
                <a:latin typeface="Calibri" charset="0"/>
                <a:ea typeface="標楷體" charset="-120"/>
              </a:rPr>
              <a:t> Liu (2018), "Research Landscape of Business Intelligence and Big Data analytics: A bibliometrics study”, Expert Systems with Applications, Volume 111, 30, 2018, pp. 2-10</a:t>
            </a:r>
          </a:p>
          <a:p>
            <a:pPr eaLnBrk="1" hangingPunct="1"/>
            <a:r>
              <a:rPr lang="en-US" altLang="zh-TW" sz="1600" dirty="0">
                <a:latin typeface="Calibri" charset="0"/>
                <a:ea typeface="標楷體" charset="-120"/>
              </a:rPr>
              <a:t>Min-</a:t>
            </a:r>
            <a:r>
              <a:rPr lang="en-US" altLang="zh-TW" sz="1600" dirty="0" err="1">
                <a:latin typeface="Calibri" charset="0"/>
                <a:ea typeface="標楷體" charset="-120"/>
              </a:rPr>
              <a:t>Yuh</a:t>
            </a:r>
            <a:r>
              <a:rPr lang="en-US" altLang="zh-TW" sz="1600" dirty="0">
                <a:latin typeface="Calibri" charset="0"/>
                <a:ea typeface="標楷體" charset="-120"/>
              </a:rPr>
              <a:t> Day (2021), Python 101, </a:t>
            </a:r>
            <a:r>
              <a:rPr lang="en-US" altLang="zh-TW" sz="16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altLang="zh-TW" sz="1600" dirty="0">
              <a:latin typeface="Calibri" charset="0"/>
              <a:ea typeface="標楷體" charset="-120"/>
            </a:endParaRPr>
          </a:p>
        </p:txBody>
      </p:sp>
      <p:sp>
        <p:nvSpPr>
          <p:cNvPr id="1443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F9B038A-02CF-644D-BAD5-0819065A699B}" type="slidenum">
              <a:rPr kumimoji="0" lang="zh-TW" altLang="en-US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99</a:t>
            </a:fld>
            <a:endParaRPr kumimoji="0" lang="zh-TW" altLang="en-US" sz="1200" dirty="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7544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19308</TotalTime>
  <Words>4630</Words>
  <Application>Microsoft Macintosh PowerPoint</Application>
  <PresentationFormat>On-screen Show (4:3)</PresentationFormat>
  <Paragraphs>604</Paragraphs>
  <Slides>100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6" baseType="lpstr">
      <vt:lpstr>Arial Unicode MS</vt:lpstr>
      <vt:lpstr>HEITI TC MEDIUM</vt:lpstr>
      <vt:lpstr>HEITI TC MEDIUM</vt:lpstr>
      <vt:lpstr>Arial</vt:lpstr>
      <vt:lpstr>Calibri</vt:lpstr>
      <vt:lpstr>Office 佈景主題</vt:lpstr>
      <vt:lpstr>PowerPoint Presentation</vt:lpstr>
      <vt:lpstr>戴敏育 博士  (Min-Yuh Day, Ph.D.)</vt:lpstr>
      <vt:lpstr>Outline</vt:lpstr>
      <vt:lpstr>AI, Big Data, FinTech</vt:lpstr>
      <vt:lpstr>AIWISFIN  AI Conversational Robo-Advisor (人工智慧對話式理財機器人)</vt:lpstr>
      <vt:lpstr> 2018 The 23th International ICT  Innovative Services Awards  (InnoServe Awards 2018) </vt:lpstr>
      <vt:lpstr> 2018 International ICT Innovative Services Awards (InnoServe Awards 2018)  (2018第23屆大專校院資訊應用服務創新競賽)</vt:lpstr>
      <vt:lpstr>AI</vt:lpstr>
      <vt:lpstr>The Rise of AI</vt:lpstr>
      <vt:lpstr>Definition  of  Artificial Intelligence (A.I.) </vt:lpstr>
      <vt:lpstr>Artificial Intelligence   “… the science and  engineering  of  making  intelligent machines”  (John McCarthy, 1955)</vt:lpstr>
      <vt:lpstr>Artificial Intelligence    “… technology that  thinks and acts  like humans”</vt:lpstr>
      <vt:lpstr>Artificial Intelligence    “… intelligence exhibited by machines or software”</vt:lpstr>
      <vt:lpstr>4 Approaches of AI</vt:lpstr>
      <vt:lpstr>4 Approaches of AI</vt:lpstr>
      <vt:lpstr>AI Acting Humanly: The Turing Test Approach (Alan Turing, 1950)</vt:lpstr>
      <vt:lpstr>PowerPoint Presentation</vt:lpstr>
      <vt:lpstr>IMTKU Textual Entailment System for  Recognizing Inference in Text  at NTCIR-10 RITE-2</vt:lpstr>
      <vt:lpstr>PowerPoint Presentation</vt:lpstr>
      <vt:lpstr>IMTKU Question Answering System for  World History Exams at NTCIR-12 QA Lab2</vt:lpstr>
      <vt:lpstr>IMTKU Question Answering System for  World History Exams at NTCIR-13 QALab-3</vt:lpstr>
      <vt:lpstr>IMTKU Emotional Dialogue System for  Short Text Conversation at NTCIR-14 STC-3 (CECG) Task</vt:lpstr>
      <vt:lpstr>IMTKU Multi-Turn Dialogue System Evaluation  at the NTCIR-15 DialEval-1  Dialogue Quality and Nugget Detection</vt:lpstr>
      <vt:lpstr>NTCIR-15 Dialogue Evaluation (DialEval-1) Task Dialogue Quality (DQ) and Nugget Detection (ND) Chinese Dialogue Quality (S-score) Results (Zeng et al., 2020)</vt:lpstr>
      <vt:lpstr>PowerPoint Presentation</vt:lpstr>
      <vt:lpstr>IMTKU Emotional Dialogue System Architecture</vt:lpstr>
      <vt:lpstr>Short Text Conversation Task  (STC-3) Chinese Emotional Conversation Generation (CECG) Subtask</vt:lpstr>
      <vt:lpstr>NTCIR Short Text Conversation STC-1, STC-2, STC-3</vt:lpstr>
      <vt:lpstr>Finance Big Data Analytics</vt:lpstr>
      <vt:lpstr>FinTech ABCD</vt:lpstr>
      <vt:lpstr>AI, Big Data, Cloud Computing Evolution of Decision Support, Business Intelligence, and Analytics</vt:lpstr>
      <vt:lpstr>Value Creation by Big Data Analytics (Grover et al., 2018)</vt:lpstr>
      <vt:lpstr>Architecture of Big Data Analytics</vt:lpstr>
      <vt:lpstr>Business Intelligence, Analytics, and Data Science:  A Managerial Perspective, 4th Edition,  Ramesh Sharda, Dursun Delen, and Efraim Turban,  Pearson, 2017. </vt:lpstr>
      <vt:lpstr>Big Data, Data Mining, and Machine Learning: Value Creation for Business Leaders and Practitioners,  Jared Dean,  Wiley, 2014.</vt:lpstr>
      <vt:lpstr>Social Network Based Big Data Analysis and Applications,  Lecture Notes in Social Networks,  Mehmet Kaya, Jalal Kawash, Suheil Khoury, Min-Yuh Day,  Springer International Publishing, 2018.</vt:lpstr>
      <vt:lpstr>AI 2.0</vt:lpstr>
      <vt:lpstr>FinBrain: when Finance meets AI 2.0 (Zheng et al., 2019)</vt:lpstr>
      <vt:lpstr>Technology-driven  Financial Industry Development</vt:lpstr>
      <vt:lpstr>Evolution of top keywords in  “BD &amp; BI” publications</vt:lpstr>
      <vt:lpstr>Framework for BD and BI Research</vt:lpstr>
      <vt:lpstr>Business Intelligence and Big Data analytics</vt:lpstr>
      <vt:lpstr>FinTech</vt:lpstr>
      <vt:lpstr>Financial Technology FinTech</vt:lpstr>
      <vt:lpstr>Financial Services</vt:lpstr>
      <vt:lpstr>Financial Services</vt:lpstr>
      <vt:lpstr> FinTech: Financial Services Innovation</vt:lpstr>
      <vt:lpstr>FinTech:  Financial Services Innovation  1. Payments 2. Insurance 3. Deposits &amp; Lending 4. Capital Raising 5. Investment Management 6. Market Provisioning</vt:lpstr>
      <vt:lpstr> FinTech: Investment Management</vt:lpstr>
      <vt:lpstr> FinTech: Market Provisioning</vt:lpstr>
      <vt:lpstr>The New Alpha: 30+ Startups Providing Alternative Data For Sophisticated Investors</vt:lpstr>
      <vt:lpstr>AI in FinTech</vt:lpstr>
      <vt:lpstr>Robo-Advisors</vt:lpstr>
      <vt:lpstr>FinTech high-level classification</vt:lpstr>
      <vt:lpstr>Wealthfront Financial Planning &amp; Robo-Investing for Millennials</vt:lpstr>
      <vt:lpstr>Betterment Online Financial Advisor</vt:lpstr>
      <vt:lpstr>Financial Advisor FinTech Solutions</vt:lpstr>
      <vt:lpstr>From Algorithmic Trading  to Personal Finance Bots: 41 Startups Bringing  AI to Fintech</vt:lpstr>
      <vt:lpstr>From Algorithmic Trading To Personal Finance Bots: 41 Startups Bringing AI To Fintech</vt:lpstr>
      <vt:lpstr>PowerPoint Presentation</vt:lpstr>
      <vt:lpstr>PowerPoint Presentation</vt:lpstr>
      <vt:lpstr>AI Humanoid  Robo-Advisor</vt:lpstr>
      <vt:lpstr>AI Humanoid Robo-Advisor for Multi-channel Conversational Commerce</vt:lpstr>
      <vt:lpstr>System Architecture of  AI Humanoid Robo-Advisor</vt:lpstr>
      <vt:lpstr>Conversational Model  (LINE, FB Messenger)</vt:lpstr>
      <vt:lpstr>Conversational Robo-Advisor Multichannel UI/UX  Robots</vt:lpstr>
      <vt:lpstr>Deep Learning for  Financial Applications</vt:lpstr>
      <vt:lpstr>AI, ML, DL</vt:lpstr>
      <vt:lpstr>Machine Learning + Deep Learning</vt:lpstr>
      <vt:lpstr>Stock Market Movement Forecast: Phases of the stock market modeling</vt:lpstr>
      <vt:lpstr>Deep learning for financial applications:  A survey Applied Soft Computing (2020)</vt:lpstr>
      <vt:lpstr>Financial  time series forecasting with  deep learning:  A systematic literature review:  2005–2019 Applied Soft Computing (2020)</vt:lpstr>
      <vt:lpstr>Deep learning for financial applications: Topics</vt:lpstr>
      <vt:lpstr>Deep learning for financial applications: Deep Learning Models</vt:lpstr>
      <vt:lpstr>Deep learning for financial applications: Topic-Model Heatmap</vt:lpstr>
      <vt:lpstr>Deep learning for financial applications: Topic-Feature Heatmap</vt:lpstr>
      <vt:lpstr>Deep learning for financial applications: Topic-Dataset Heatmap</vt:lpstr>
      <vt:lpstr>Deep learning for financial applications: Algo-trading applications embedded with time series forecasting models</vt:lpstr>
      <vt:lpstr>Deep learning for financial applications: Algo-trading applications embedded with time series forecasting models</vt:lpstr>
      <vt:lpstr>Deep learning for financial applications: Classification (buy–sell signal, or trend detection) based algo-trading models</vt:lpstr>
      <vt:lpstr>Deep learning for financial applications: Stand-alone and/or other algorithmic models</vt:lpstr>
      <vt:lpstr>Deep learning for financial applications: Credit scoring or classification studies</vt:lpstr>
      <vt:lpstr>Deep learning for financial applications: Financial distress, bankruptcy, bank risk, mortgage risk, crisis forecasting studies.</vt:lpstr>
      <vt:lpstr>Deep learning for financial applications: Fraud detection studies</vt:lpstr>
      <vt:lpstr>Deep learning for financial applications: Portfolio management studies</vt:lpstr>
      <vt:lpstr>Deep learning for financial applications: Asset pricing and derivatives market studies</vt:lpstr>
      <vt:lpstr>Deep learning for financial applications: Cryptocurrency and blockchain studies</vt:lpstr>
      <vt:lpstr>Deep learning for financial applications: Financial sentiment studies coupled with text mining for forecasting</vt:lpstr>
      <vt:lpstr>Deep learning for financial applications: Text mining studies without sentiment analysis for forecasting</vt:lpstr>
      <vt:lpstr>Deep learning for financial applications: Text mining studies without sentiment analysis for forecasting</vt:lpstr>
      <vt:lpstr>Deep learning for financial applications: Financial sentiment studies coupled with text mining without forecasting</vt:lpstr>
      <vt:lpstr>Deep learning for financial applications: Other text mining studies</vt:lpstr>
      <vt:lpstr>Deep learning for financial applications: Other theoretical or conceptual studies</vt:lpstr>
      <vt:lpstr>Deep learning for financial applications: Other financial applications</vt:lpstr>
      <vt:lpstr>Financial time series forecasting with deep learning: Topic-model heatmap</vt:lpstr>
      <vt:lpstr>Stock price forecasting using only  raw time series data</vt:lpstr>
      <vt:lpstr>Stock price forecasting using various data</vt:lpstr>
      <vt:lpstr>Summary</vt:lpstr>
      <vt:lpstr>References</vt:lpstr>
      <vt:lpstr>PowerPoint Presentation</vt:lpstr>
    </vt:vector>
  </TitlesOfParts>
  <Manager/>
  <Company>NTPU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 in Finance Big Data Analytics</dc:title>
  <dc:subject/>
  <dc:creator>myday</dc:creator>
  <cp:keywords>人工智慧, 金融大數據分析, AI, Finance Big Data Analytics</cp:keywords>
  <dc:description>AI in Finance Big Data Analytics
</dc:description>
  <cp:lastModifiedBy>imyday@gmail.com</cp:lastModifiedBy>
  <cp:revision>1010</cp:revision>
  <cp:lastPrinted>2020-11-26T23:41:49Z</cp:lastPrinted>
  <dcterms:created xsi:type="dcterms:W3CDTF">2011-02-14T23:24:00Z</dcterms:created>
  <dcterms:modified xsi:type="dcterms:W3CDTF">2021-06-05T04:52:29Z</dcterms:modified>
  <cp:category/>
</cp:coreProperties>
</file>