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1"/>
  </p:notesMasterIdLst>
  <p:sldIdLst>
    <p:sldId id="322" r:id="rId2"/>
    <p:sldId id="257" r:id="rId3"/>
    <p:sldId id="311" r:id="rId4"/>
    <p:sldId id="258" r:id="rId5"/>
    <p:sldId id="259" r:id="rId6"/>
    <p:sldId id="294" r:id="rId7"/>
    <p:sldId id="260" r:id="rId8"/>
    <p:sldId id="312" r:id="rId9"/>
    <p:sldId id="293" r:id="rId10"/>
    <p:sldId id="261" r:id="rId11"/>
    <p:sldId id="306" r:id="rId12"/>
    <p:sldId id="262" r:id="rId13"/>
    <p:sldId id="267" r:id="rId14"/>
    <p:sldId id="268" r:id="rId15"/>
    <p:sldId id="307" r:id="rId16"/>
    <p:sldId id="295" r:id="rId17"/>
    <p:sldId id="308" r:id="rId18"/>
    <p:sldId id="269" r:id="rId19"/>
    <p:sldId id="276" r:id="rId20"/>
    <p:sldId id="305" r:id="rId21"/>
    <p:sldId id="313" r:id="rId22"/>
    <p:sldId id="282" r:id="rId23"/>
    <p:sldId id="297" r:id="rId24"/>
    <p:sldId id="314" r:id="rId25"/>
    <p:sldId id="309" r:id="rId26"/>
    <p:sldId id="298" r:id="rId27"/>
    <p:sldId id="315" r:id="rId28"/>
    <p:sldId id="310" r:id="rId29"/>
    <p:sldId id="285" r:id="rId30"/>
    <p:sldId id="299" r:id="rId31"/>
    <p:sldId id="300" r:id="rId32"/>
    <p:sldId id="301" r:id="rId33"/>
    <p:sldId id="316" r:id="rId34"/>
    <p:sldId id="302" r:id="rId35"/>
    <p:sldId id="317" r:id="rId36"/>
    <p:sldId id="318" r:id="rId37"/>
    <p:sldId id="319" r:id="rId38"/>
    <p:sldId id="320" r:id="rId39"/>
    <p:sldId id="321" r:id="rId40"/>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4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4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4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4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48" charset="-120"/>
        <a:cs typeface="+mn-cs"/>
      </a:defRPr>
    </a:lvl5pPr>
    <a:lvl6pPr marL="2286000" algn="l" defTabSz="914400" rtl="0" eaLnBrk="1" latinLnBrk="0" hangingPunct="1">
      <a:defRPr kumimoji="1" kern="1200">
        <a:solidFill>
          <a:schemeClr val="tx1"/>
        </a:solidFill>
        <a:latin typeface="Arial" charset="0"/>
        <a:ea typeface="新細明體" pitchFamily="-48" charset="-120"/>
        <a:cs typeface="+mn-cs"/>
      </a:defRPr>
    </a:lvl6pPr>
    <a:lvl7pPr marL="2743200" algn="l" defTabSz="914400" rtl="0" eaLnBrk="1" latinLnBrk="0" hangingPunct="1">
      <a:defRPr kumimoji="1" kern="1200">
        <a:solidFill>
          <a:schemeClr val="tx1"/>
        </a:solidFill>
        <a:latin typeface="Arial" charset="0"/>
        <a:ea typeface="新細明體" pitchFamily="-48" charset="-120"/>
        <a:cs typeface="+mn-cs"/>
      </a:defRPr>
    </a:lvl7pPr>
    <a:lvl8pPr marL="3200400" algn="l" defTabSz="914400" rtl="0" eaLnBrk="1" latinLnBrk="0" hangingPunct="1">
      <a:defRPr kumimoji="1" kern="1200">
        <a:solidFill>
          <a:schemeClr val="tx1"/>
        </a:solidFill>
        <a:latin typeface="Arial" charset="0"/>
        <a:ea typeface="新細明體" pitchFamily="-48" charset="-120"/>
        <a:cs typeface="+mn-cs"/>
      </a:defRPr>
    </a:lvl8pPr>
    <a:lvl9pPr marL="3657600" algn="l" defTabSz="914400" rtl="0" eaLnBrk="1" latinLnBrk="0" hangingPunct="1">
      <a:defRPr kumimoji="1" kern="1200">
        <a:solidFill>
          <a:schemeClr val="tx1"/>
        </a:solidFill>
        <a:latin typeface="Arial" charset="0"/>
        <a:ea typeface="新細明體" pitchFamily="-4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2" d="100"/>
          <a:sy n="72" d="100"/>
        </p:scale>
        <p:origin x="-1104"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99F38-8A4E-3F4E-86CF-5357850E290E}" type="datetimeFigureOut">
              <a:rPr lang="en-US" smtClean="0"/>
              <a:pPr/>
              <a:t>2/29/2012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r>
              <a:rPr lang="en-US" altLang="zh-TW" smtClean="0"/>
              <a:t>Click to edit Master text styles
</a:t>
            </a:r>
            <a:r>
              <a:rPr lang="zh-TW" altLang="en-US" smtClean="0"/>
              <a:t>第二等級
第三等級
第四等級
第五等級</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77FEAE-54F5-A440-ABFB-1E1141922AD3}" type="slidenum">
              <a:rPr lang="en-US" smtClean="0"/>
              <a:pPr/>
              <a:t>‹#›</a:t>
            </a:fld>
            <a:endParaRPr lang="en-US"/>
          </a:p>
        </p:txBody>
      </p:sp>
    </p:spTree>
    <p:extLst>
      <p:ext uri="{BB962C8B-B14F-4D97-AF65-F5344CB8AC3E}">
        <p14:creationId xmlns="" xmlns:p14="http://schemas.microsoft.com/office/powerpoint/2010/main" val="33037670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A1BD970-822D-4141-BCC7-EF9B9EF52679}" type="slidenum">
              <a:rPr lang="zh-TW" altLang="en-US" smtClean="0"/>
              <a:pPr/>
              <a:t>37</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9A1BD970-822D-4141-BCC7-EF9B9EF52679}" type="slidenum">
              <a:rPr lang="zh-TW" altLang="en-US" smtClean="0"/>
              <a:pPr/>
              <a:t>38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173157"/>
            <a:ext cx="7772400" cy="1470025"/>
          </a:xfrm>
        </p:spPr>
        <p:txBody>
          <a:bodyPr anchor="b"/>
          <a:lstStyle>
            <a:lvl1pPr algn="l">
              <a:defRPr sz="4800"/>
            </a:lvl1pPr>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pic>
        <p:nvPicPr>
          <p:cNvPr id="7" name="圖片 6" descr="tung_logo_S.png"/>
          <p:cNvPicPr>
            <a:picLocks noChangeAspect="1"/>
          </p:cNvPicPr>
          <p:nvPr userDrawn="1"/>
        </p:nvPicPr>
        <p:blipFill>
          <a:blip r:embed="rId2" cstate="print"/>
          <a:stretch>
            <a:fillRect/>
          </a:stretch>
        </p:blipFill>
        <p:spPr>
          <a:xfrm>
            <a:off x="251520" y="188640"/>
            <a:ext cx="792088" cy="45622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143768" y="274639"/>
            <a:ext cx="1543032"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9"/>
            <a:ext cx="661513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685800" y="2924181"/>
            <a:ext cx="7772400" cy="1362075"/>
          </a:xfrm>
        </p:spPr>
        <p:txBody>
          <a:bodyPr anchor="t"/>
          <a:lstStyle>
            <a:lvl1pPr algn="l">
              <a:defRPr sz="44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 name="標題 1"/>
          <p:cNvSpPr>
            <a:spLocks noGrp="1"/>
          </p:cNvSpPr>
          <p:nvPr>
            <p:ph type="title"/>
          </p:nvPr>
        </p:nvSpPr>
        <p:spPr>
          <a:xfrm>
            <a:off x="457205" y="285728"/>
            <a:ext cx="8230993" cy="696626"/>
          </a:xfrm>
        </p:spPr>
        <p:txBody>
          <a:bodyPr anchor="ctr"/>
          <a:lstStyle>
            <a:lvl1pPr algn="ctr">
              <a:defRPr sz="3600" b="0"/>
            </a:lvl1pPr>
          </a:lstStyle>
          <a:p>
            <a:r>
              <a:rPr kumimoji="0" lang="zh-TW" altLang="en-US" smtClean="0"/>
              <a:t>按一下以編輯母片標題樣式</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001024" y="642918"/>
            <a:ext cx="785818" cy="4572032"/>
          </a:xfrm>
        </p:spPr>
        <p:txBody>
          <a:bodyPr vert="eaVert"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8" name="圖片 7"/>
          <p:cNvPicPr>
            <a:picLocks noChangeAspect="1"/>
          </p:cNvPicPr>
          <p:nvPr/>
        </p:nvPicPr>
        <p:blipFill>
          <a:blip r:embed="rId13" cstate="print">
            <a:duotone>
              <a:schemeClr val="accent1"/>
              <a:srgbClr val="FFFFFF"/>
            </a:duotone>
            <a:lum bright="12000" contrast="40000"/>
          </a:blip>
          <a:stretch>
            <a:fillRect/>
          </a:stretch>
        </p:blipFill>
        <p:spPr>
          <a:xfrm>
            <a:off x="6667809" y="4915143"/>
            <a:ext cx="2476191" cy="1942857"/>
          </a:xfrm>
          <a:prstGeom prst="rect">
            <a:avLst/>
          </a:prstGeom>
          <a:noFill/>
          <a:ln>
            <a:noFill/>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rtlCol="0" anchor="ctr"/>
          <a:lstStyle/>
          <a:p>
            <a:pPr algn="ctr" eaLnBrk="1" latinLnBrk="0" hangingPunct="1"/>
            <a:endParaRPr kumimoji="0" lang="zh-CN" altLang="en-US"/>
          </a:p>
        </p:txBody>
      </p:sp>
      <p:pic>
        <p:nvPicPr>
          <p:cNvPr id="9" name="圖片 8"/>
          <p:cNvPicPr>
            <a:picLocks noChangeAspect="1"/>
          </p:cNvPicPr>
          <p:nvPr/>
        </p:nvPicPr>
        <p:blipFill>
          <a:blip r:embed="rId14" cstate="print">
            <a:duotone>
              <a:schemeClr val="accent1"/>
              <a:srgbClr val="FFFFFF"/>
            </a:duotone>
            <a:lum bright="35000" contrast="40000"/>
          </a:blip>
          <a:stretch>
            <a:fillRect/>
          </a:stretch>
        </p:blipFill>
        <p:spPr>
          <a:xfrm>
            <a:off x="0" y="6420445"/>
            <a:ext cx="9144000" cy="437555"/>
          </a:xfrm>
          <a:prstGeom prst="rect">
            <a:avLst/>
          </a:prstGeom>
          <a:noFill/>
          <a:ln>
            <a:noFill/>
          </a:ln>
          <a:effectLst/>
        </p:spPr>
      </p:pic>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2" name="文字方塊 11"/>
          <p:cNvSpPr txBox="1"/>
          <p:nvPr userDrawn="1"/>
        </p:nvSpPr>
        <p:spPr>
          <a:xfrm>
            <a:off x="0" y="6581001"/>
            <a:ext cx="2664296" cy="276999"/>
          </a:xfrm>
          <a:prstGeom prst="rect">
            <a:avLst/>
          </a:prstGeom>
          <a:noFill/>
        </p:spPr>
        <p:txBody>
          <a:bodyPr wrap="square" rtlCol="0">
            <a:spAutoFit/>
          </a:bodyPr>
          <a:lstStyle/>
          <a:p>
            <a:r>
              <a:rPr lang="zh-TW" altLang="en-US" sz="1200" dirty="0" smtClean="0">
                <a:solidFill>
                  <a:schemeClr val="accent4">
                    <a:lumMod val="50000"/>
                  </a:schemeClr>
                </a:solidFill>
                <a:latin typeface="Verdana" pitchFamily="34" charset="0"/>
              </a:rPr>
              <a:t>東華書局│</a:t>
            </a:r>
            <a:r>
              <a:rPr lang="en-US" altLang="zh-TW" sz="1200" dirty="0" smtClean="0">
                <a:solidFill>
                  <a:schemeClr val="accent4">
                    <a:lumMod val="50000"/>
                  </a:schemeClr>
                </a:solidFill>
                <a:latin typeface="Verdana" pitchFamily="34" charset="0"/>
              </a:rPr>
              <a:t>www.tunghua.com.tw</a:t>
            </a:r>
            <a:endParaRPr lang="zh-TW" altLang="en-US" sz="1200" dirty="0">
              <a:solidFill>
                <a:schemeClr val="accent4">
                  <a:lumMod val="50000"/>
                </a:schemeClr>
              </a:solidFill>
              <a:latin typeface="Verdana" pitchFamily="34" charset="0"/>
            </a:endParaRPr>
          </a:p>
        </p:txBody>
      </p:sp>
      <p:sp>
        <p:nvSpPr>
          <p:cNvPr id="13" name="Rectangle 993"/>
          <p:cNvSpPr txBox="1">
            <a:spLocks noChangeArrowheads="1"/>
          </p:cNvSpPr>
          <p:nvPr userDrawn="1"/>
        </p:nvSpPr>
        <p:spPr bwMode="gray">
          <a:xfrm>
            <a:off x="8382000" y="6596371"/>
            <a:ext cx="673100" cy="288925"/>
          </a:xfrm>
          <a:prstGeom prst="rect">
            <a:avLst/>
          </a:prstGeom>
          <a:noFill/>
          <a:ln w="9525">
            <a:noFill/>
            <a:miter lim="800000"/>
            <a:headEnd/>
            <a:tailEnd/>
          </a:ln>
          <a:effectLst/>
        </p:spPr>
        <p:txBody>
          <a:bodyPr/>
          <a:lstStyle>
            <a:lvl1pPr algn="r">
              <a:defRPr sz="1200">
                <a:solidFill>
                  <a:schemeClr val="bg1"/>
                </a:solidFill>
                <a:latin typeface="Comic Sans MS" pitchFamily="66" charset="0"/>
                <a:ea typeface="新細明體" charset="-120"/>
              </a:defRPr>
            </a:lvl1pPr>
          </a:lstStyle>
          <a:p>
            <a:pPr>
              <a:defRPr/>
            </a:pPr>
            <a:fld id="{F0381A81-8E66-4121-8897-EB64B2D36681}" type="slidenum">
              <a:rPr lang="en-US" altLang="zh-TW" smtClean="0">
                <a:solidFill>
                  <a:schemeClr val="accent4">
                    <a:lumMod val="50000"/>
                  </a:schemeClr>
                </a:solidFill>
              </a:rPr>
              <a:pPr>
                <a:defRPr/>
              </a:pPr>
              <a:t>‹#›</a:t>
            </a:fld>
            <a:endParaRPr lang="en-US" altLang="zh-TW" dirty="0" smtClean="0">
              <a:solidFill>
                <a:schemeClr val="accent4">
                  <a:lumMod val="50000"/>
                </a:scheme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accent1"/>
        </a:buClr>
        <a:buSzPct val="50000"/>
        <a:buFont typeface="Wingdings 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accent2"/>
        </a:buClr>
        <a:buSzPct val="50000"/>
        <a:buFont typeface="Wingdings 2"/>
        <a:buChar char="³"/>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accent3"/>
        </a:buClr>
        <a:buSzPct val="6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accent5"/>
        </a:buClr>
        <a:buSzPct val="45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accent6"/>
        </a:buClr>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357188" y="1600200"/>
            <a:ext cx="8786812" cy="2084388"/>
          </a:xfrm>
          <a:prstGeom prst="rect">
            <a:avLst/>
          </a:prstGeom>
        </p:spPr>
        <p:txBody>
          <a:bodyPr vert="horz"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48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j-cs"/>
              </a:rPr>
              <a:t>第十四章 </a:t>
            </a:r>
            <a:r>
              <a:rPr kumimoji="0" lang="en-US" altLang="zh-TW" sz="48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j-cs"/>
              </a:rPr>
              <a:t/>
            </a:r>
            <a:br>
              <a:rPr kumimoji="0" lang="en-US" altLang="zh-TW" sz="48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j-cs"/>
              </a:rPr>
            </a:br>
            <a:r>
              <a:rPr kumimoji="0" lang="en-US" altLang="zh-TW" sz="48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j-cs"/>
              </a:rPr>
              <a:t>   </a:t>
            </a:r>
            <a:r>
              <a:rPr kumimoji="0" lang="zh-TW" altLang="en-US" sz="4800" b="0" i="0" u="none" strike="noStrike" kern="1200" cap="none" spc="0" normalizeH="0" baseline="0" noProof="0" smtClean="0">
                <a:ln>
                  <a:noFill/>
                </a:ln>
                <a:solidFill>
                  <a:schemeClr val="tx1"/>
                </a:solidFill>
                <a:effectLst/>
                <a:uLnTx/>
                <a:uFillTx/>
                <a:latin typeface="標楷體" pitchFamily="65" charset="-120"/>
                <a:ea typeface="標楷體" pitchFamily="65" charset="-120"/>
                <a:cs typeface="+mj-cs"/>
              </a:rPr>
              <a:t>專案管理</a:t>
            </a:r>
            <a:endParaRPr kumimoji="0" lang="zh-TW" altLang="en-US" sz="4800" b="0" i="0" u="none" strike="noStrike" kern="1200" cap="none" spc="0" normalizeH="0" baseline="0" noProof="0" dirty="0" smtClean="0">
              <a:ln>
                <a:noFill/>
              </a:ln>
              <a:solidFill>
                <a:schemeClr val="tx1"/>
              </a:solidFill>
              <a:effectLst/>
              <a:uLnTx/>
              <a:uFillTx/>
              <a:latin typeface="標楷體" pitchFamily="65" charset="-120"/>
              <a:ea typeface="標楷體" pitchFamily="65" charset="-120"/>
              <a:cs typeface="+mj-cs"/>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4294967295"/>
          </p:nvPr>
        </p:nvSpPr>
        <p:spPr>
          <a:xfrm>
            <a:off x="0" y="1928813"/>
            <a:ext cx="8675688" cy="3876675"/>
          </a:xfrm>
        </p:spPr>
        <p:txBody>
          <a:bodyPr/>
          <a:lstStyle/>
          <a:p>
            <a:pPr algn="just" eaLnBrk="1" hangingPunct="1"/>
            <a:r>
              <a:rPr lang="zh-TW" altLang="en-US" sz="2800" dirty="0" smtClean="0">
                <a:latin typeface="Times New Roman" pitchFamily="18" charset="0"/>
                <a:ea typeface="標楷體" pitchFamily="65" charset="-120"/>
                <a:cs typeface="Times New Roman" pitchFamily="18" charset="0"/>
              </a:rPr>
              <a:t>連結資訊系統和企業規劃</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dirty="0" smtClean="0">
                <a:latin typeface="Times New Roman" pitchFamily="18" charset="0"/>
                <a:ea typeface="標楷體" pitchFamily="65" charset="-120"/>
                <a:cs typeface="Times New Roman" pitchFamily="18" charset="0"/>
              </a:rPr>
              <a:t>為了確認資訊系統專案可以產生最大的企業價值，組織需要發展一套資訊系統規劃</a:t>
            </a:r>
            <a:r>
              <a:rPr lang="en-US" altLang="zh-TW" sz="2800" dirty="0" smtClean="0">
                <a:latin typeface="Times New Roman" pitchFamily="18" charset="0"/>
                <a:ea typeface="標楷體" pitchFamily="65" charset="-120"/>
                <a:cs typeface="Times New Roman" pitchFamily="18" charset="0"/>
              </a:rPr>
              <a:t> (information systems plan) </a:t>
            </a:r>
            <a:r>
              <a:rPr lang="zh-TW" altLang="en-US" sz="2800" dirty="0" smtClean="0">
                <a:latin typeface="Times New Roman" pitchFamily="18" charset="0"/>
                <a:ea typeface="標楷體" pitchFamily="65" charset="-120"/>
                <a:cs typeface="Times New Roman" pitchFamily="18" charset="0"/>
              </a:rPr>
              <a:t>來支援整體的企業規劃，並將策略系統融入高階人員的規劃中。</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dirty="0" smtClean="0">
                <a:latin typeface="Times New Roman" pitchFamily="18" charset="0"/>
                <a:ea typeface="標楷體" pitchFamily="65" charset="-120"/>
                <a:cs typeface="Times New Roman" pitchFamily="18" charset="0"/>
              </a:rPr>
              <a:t>規劃中包括了公司目標的陳述，並具體指出資訊科技如何支援公司達到這些目標。</a:t>
            </a:r>
            <a:endParaRPr lang="en-US" altLang="zh-TW" sz="2800" dirty="0" smtClean="0">
              <a:latin typeface="Times New Roman" pitchFamily="18" charset="0"/>
              <a:ea typeface="標楷體" pitchFamily="65" charset="-120"/>
              <a:cs typeface="Times New Roman" pitchFamily="18" charset="0"/>
            </a:endParaRPr>
          </a:p>
          <a:p>
            <a:pPr lvl="1" eaLnBrk="1" hangingPunct="1"/>
            <a:endParaRPr lang="zh-TW" altLang="en-US" dirty="0" smtClean="0"/>
          </a:p>
        </p:txBody>
      </p:sp>
      <p:sp>
        <p:nvSpPr>
          <p:cNvPr id="4"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14.2</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選擇專案</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2-01-24 下午1.38.4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835696" y="260648"/>
            <a:ext cx="5467181" cy="641603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125538"/>
            <a:ext cx="8532813" cy="5232400"/>
          </a:xfrm>
        </p:spPr>
        <p:txBody>
          <a:bodyPr>
            <a:normAutofit/>
          </a:bodyPr>
          <a:lstStyle/>
          <a:p>
            <a:pPr algn="just" eaLnBrk="1" hangingPunct="1">
              <a:lnSpc>
                <a:spcPct val="90000"/>
              </a:lnSpc>
              <a:defRPr/>
            </a:pPr>
            <a:r>
              <a:rPr lang="zh-TW" altLang="en-US" sz="2800" dirty="0" smtClean="0">
                <a:latin typeface="Times New Roman" pitchFamily="18" charset="0"/>
                <a:ea typeface="標楷體" pitchFamily="65" charset="-120"/>
                <a:cs typeface="Times New Roman" pitchFamily="18" charset="0"/>
              </a:rPr>
              <a:t>關鍵成功因素法</a:t>
            </a:r>
            <a:endParaRPr lang="en-US" altLang="zh-TW" sz="2800" dirty="0" smtClean="0">
              <a:latin typeface="Times New Roman" pitchFamily="18" charset="0"/>
              <a:ea typeface="標楷體" pitchFamily="65" charset="-120"/>
              <a:cs typeface="Times New Roman" pitchFamily="18" charset="0"/>
            </a:endParaRPr>
          </a:p>
          <a:p>
            <a:pPr lvl="1" algn="just" eaLnBrk="1" hangingPunct="1">
              <a:lnSpc>
                <a:spcPct val="90000"/>
              </a:lnSpc>
              <a:defRPr/>
            </a:pPr>
            <a:r>
              <a:rPr lang="zh-TW" altLang="en-US" sz="2800" dirty="0" smtClean="0">
                <a:latin typeface="Times New Roman" pitchFamily="18" charset="0"/>
                <a:ea typeface="標楷體" pitchFamily="65" charset="-120"/>
                <a:cs typeface="Times New Roman" pitchFamily="18" charset="0"/>
              </a:rPr>
              <a:t>關鍵成功因素法</a:t>
            </a:r>
            <a:r>
              <a:rPr lang="en-US" altLang="zh-TW" sz="2800" dirty="0" smtClean="0">
                <a:latin typeface="Times New Roman" pitchFamily="18" charset="0"/>
                <a:ea typeface="標楷體" pitchFamily="65" charset="-120"/>
                <a:cs typeface="Times New Roman" pitchFamily="18" charset="0"/>
              </a:rPr>
              <a:t>(critical success factors, CSFs)</a:t>
            </a:r>
          </a:p>
          <a:p>
            <a:pPr lvl="2" algn="just" eaLnBrk="1" hangingPunct="1">
              <a:defRPr/>
            </a:pPr>
            <a:r>
              <a:rPr lang="zh-TW" altLang="en-US" sz="2400" dirty="0" smtClean="0">
                <a:latin typeface="Times New Roman" pitchFamily="18" charset="0"/>
                <a:ea typeface="標楷體" pitchFamily="65" charset="-120"/>
                <a:cs typeface="Times New Roman" pitchFamily="18" charset="0"/>
              </a:rPr>
              <a:t>策略分析，或稱關鍵成功因素法，認為組織的資訊需求是由經理人的少數幾個關鍵成功因素所決定。如果這些目標可以達成，就可以確保這家公司或組織的成功。</a:t>
            </a:r>
          </a:p>
          <a:p>
            <a:pPr lvl="2" algn="just" eaLnBrk="1" hangingPunct="1">
              <a:defRPr/>
            </a:pPr>
            <a:r>
              <a:rPr lang="zh-TW" altLang="en-US" sz="2400" dirty="0" smtClean="0">
                <a:latin typeface="Times New Roman" pitchFamily="18" charset="0"/>
                <a:ea typeface="標楷體" pitchFamily="65" charset="-120"/>
                <a:cs typeface="Times New Roman" pitchFamily="18" charset="0"/>
              </a:rPr>
              <a:t>用於 </a:t>
            </a:r>
            <a:r>
              <a:rPr lang="en-US" altLang="zh-TW" sz="2400" dirty="0" smtClean="0">
                <a:latin typeface="Times New Roman" pitchFamily="18" charset="0"/>
                <a:ea typeface="標楷體" pitchFamily="65" charset="-120"/>
                <a:cs typeface="Times New Roman" pitchFamily="18" charset="0"/>
              </a:rPr>
              <a:t>CSFs </a:t>
            </a:r>
            <a:r>
              <a:rPr lang="zh-TW" altLang="en-US" sz="2400" dirty="0" smtClean="0">
                <a:latin typeface="Times New Roman" pitchFamily="18" charset="0"/>
                <a:ea typeface="標楷體" pitchFamily="65" charset="-120"/>
                <a:cs typeface="Times New Roman" pitchFamily="18" charset="0"/>
              </a:rPr>
              <a:t>分析的主要方法為個人訪談</a:t>
            </a:r>
            <a:r>
              <a:rPr lang="en-US" altLang="zh-TW" sz="2400" dirty="0" smtClean="0">
                <a:latin typeface="Times New Roman" pitchFamily="18" charset="0"/>
                <a:ea typeface="標楷體" pitchFamily="65" charset="-120"/>
                <a:cs typeface="Times New Roman" pitchFamily="18" charset="0"/>
              </a:rPr>
              <a:t>——</a:t>
            </a:r>
            <a:r>
              <a:rPr lang="zh-TW" altLang="en-US" sz="2400" dirty="0" smtClean="0">
                <a:latin typeface="Times New Roman" pitchFamily="18" charset="0"/>
                <a:ea typeface="標楷體" pitchFamily="65" charset="-120"/>
                <a:cs typeface="Times New Roman" pitchFamily="18" charset="0"/>
              </a:rPr>
              <a:t>通常為三到四次</a:t>
            </a:r>
            <a:r>
              <a:rPr lang="en-US" altLang="zh-TW" sz="2400" dirty="0" smtClean="0">
                <a:latin typeface="Times New Roman" pitchFamily="18" charset="0"/>
                <a:ea typeface="標楷體" pitchFamily="65" charset="-120"/>
                <a:cs typeface="Times New Roman" pitchFamily="18" charset="0"/>
              </a:rPr>
              <a:t>—— </a:t>
            </a:r>
            <a:r>
              <a:rPr lang="zh-TW" altLang="en-US" sz="2400" dirty="0" smtClean="0">
                <a:latin typeface="Times New Roman" pitchFamily="18" charset="0"/>
                <a:ea typeface="標楷體" pitchFamily="65" charset="-120"/>
                <a:cs typeface="Times New Roman" pitchFamily="18" charset="0"/>
              </a:rPr>
              <a:t>對象是一些高層主管，目的在確認他們的目標和導出 </a:t>
            </a:r>
            <a:r>
              <a:rPr lang="en-US" altLang="zh-TW" sz="2400" dirty="0" smtClean="0">
                <a:latin typeface="Times New Roman" pitchFamily="18" charset="0"/>
                <a:ea typeface="標楷體" pitchFamily="65" charset="-120"/>
                <a:cs typeface="Times New Roman" pitchFamily="18" charset="0"/>
              </a:rPr>
              <a:t>CSFs</a:t>
            </a:r>
            <a:r>
              <a:rPr lang="zh-TW" altLang="en-US" sz="2400" dirty="0" smtClean="0">
                <a:latin typeface="Times New Roman" pitchFamily="18" charset="0"/>
                <a:ea typeface="標楷體" pitchFamily="65" charset="-120"/>
                <a:cs typeface="Times New Roman" pitchFamily="18" charset="0"/>
              </a:rPr>
              <a:t>。</a:t>
            </a:r>
          </a:p>
          <a:p>
            <a:pPr lvl="2" algn="just" eaLnBrk="1" hangingPunct="1">
              <a:defRPr/>
            </a:pPr>
            <a:r>
              <a:rPr lang="zh-TW" altLang="en-US" sz="2400" dirty="0" smtClean="0">
                <a:latin typeface="Times New Roman" pitchFamily="18" charset="0"/>
                <a:ea typeface="標楷體" pitchFamily="65" charset="-120"/>
                <a:cs typeface="Times New Roman" pitchFamily="18" charset="0"/>
              </a:rPr>
              <a:t>特別適用於高階管理與決策支援系統（</a:t>
            </a:r>
            <a:r>
              <a:rPr lang="en-US" altLang="zh-TW" sz="2400" dirty="0" smtClean="0">
                <a:latin typeface="Times New Roman" pitchFamily="18" charset="0"/>
                <a:ea typeface="標楷體" pitchFamily="65" charset="-120"/>
                <a:cs typeface="Times New Roman" pitchFamily="18" charset="0"/>
              </a:rPr>
              <a:t>DSS</a:t>
            </a:r>
            <a:r>
              <a:rPr lang="zh-TW" altLang="en-US" sz="2400" dirty="0" smtClean="0">
                <a:latin typeface="Times New Roman" pitchFamily="18" charset="0"/>
                <a:ea typeface="標楷體" pitchFamily="65" charset="-120"/>
                <a:cs typeface="Times New Roman" pitchFamily="18" charset="0"/>
              </a:rPr>
              <a:t>）與主管支援系統（</a:t>
            </a:r>
            <a:r>
              <a:rPr lang="en-US" altLang="zh-TW" sz="2400" dirty="0" smtClean="0">
                <a:latin typeface="Times New Roman" pitchFamily="18" charset="0"/>
                <a:ea typeface="標楷體" pitchFamily="65" charset="-120"/>
                <a:cs typeface="Times New Roman" pitchFamily="18" charset="0"/>
              </a:rPr>
              <a:t>ESS</a:t>
            </a:r>
            <a:r>
              <a:rPr lang="zh-TW" altLang="en-US" sz="2400" dirty="0" smtClean="0">
                <a:latin typeface="Times New Roman" pitchFamily="18" charset="0"/>
                <a:ea typeface="標楷體" pitchFamily="65" charset="-120"/>
                <a:cs typeface="Times New Roman" pitchFamily="18" charset="0"/>
              </a:rPr>
              <a:t>）的開發。</a:t>
            </a:r>
            <a:r>
              <a:rPr lang="en-US" altLang="zh-TW" sz="2400" dirty="0" smtClean="0">
                <a:latin typeface="Times New Roman" pitchFamily="18" charset="0"/>
                <a:ea typeface="標楷體" pitchFamily="65" charset="-120"/>
                <a:cs typeface="Times New Roman" pitchFamily="18" charset="0"/>
              </a:rPr>
              <a:t>CSFs </a:t>
            </a:r>
            <a:r>
              <a:rPr lang="zh-TW" altLang="en-US" sz="2400" dirty="0" smtClean="0">
                <a:latin typeface="Times New Roman" pitchFamily="18" charset="0"/>
                <a:ea typeface="標楷體" pitchFamily="65" charset="-120"/>
                <a:cs typeface="Times New Roman" pitchFamily="18" charset="0"/>
              </a:rPr>
              <a:t>法著重以組織的角度來確立資訊的處理方式。</a:t>
            </a:r>
            <a:endParaRPr lang="en-US" altLang="zh-TW" sz="2400" dirty="0" smtClean="0">
              <a:latin typeface="Times New Roman" pitchFamily="18" charset="0"/>
              <a:ea typeface="標楷體" pitchFamily="65" charset="-120"/>
              <a:cs typeface="Times New Roman" pitchFamily="18" charset="0"/>
            </a:endParaRPr>
          </a:p>
          <a:p>
            <a:pPr lvl="2" eaLnBrk="1" hangingPunct="1">
              <a:lnSpc>
                <a:spcPct val="90000"/>
              </a:lnSpc>
              <a:defRPr/>
            </a:pPr>
            <a:endParaRPr lang="zh-TW" altLang="en-US" sz="2200" dirty="0" smtClean="0"/>
          </a:p>
          <a:p>
            <a:pPr lvl="2" eaLnBrk="1" hangingPunct="1">
              <a:lnSpc>
                <a:spcPct val="90000"/>
              </a:lnSpc>
              <a:defRPr/>
            </a:pPr>
            <a:endParaRPr lang="zh-TW" altLang="en-US" sz="2200" dirty="0" smtClean="0"/>
          </a:p>
          <a:p>
            <a:pPr lvl="2" eaLnBrk="1" hangingPunct="1">
              <a:lnSpc>
                <a:spcPct val="90000"/>
              </a:lnSpc>
              <a:defRPr/>
            </a:pPr>
            <a:endParaRPr lang="zh-TW" altLang="en-US" sz="2200" dirty="0" smtClean="0"/>
          </a:p>
        </p:txBody>
      </p:sp>
      <p:sp>
        <p:nvSpPr>
          <p:cNvPr id="4"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14.2</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選擇專案</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螢幕快照 2012-01-24 下午1.42.12.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188640"/>
            <a:ext cx="8136904" cy="642387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內容版面配置區 2"/>
          <p:cNvSpPr>
            <a:spLocks noGrp="1"/>
          </p:cNvSpPr>
          <p:nvPr>
            <p:ph idx="4294967295"/>
          </p:nvPr>
        </p:nvSpPr>
        <p:spPr>
          <a:xfrm>
            <a:off x="0" y="2209800"/>
            <a:ext cx="8604250" cy="2514600"/>
          </a:xfrm>
        </p:spPr>
        <p:txBody>
          <a:bodyPr/>
          <a:lstStyle/>
          <a:p>
            <a:pPr eaLnBrk="1" hangingPunct="1"/>
            <a:r>
              <a:rPr lang="zh-TW" altLang="en-US" sz="2800" dirty="0" smtClean="0">
                <a:latin typeface="Times New Roman" pitchFamily="18" charset="0"/>
                <a:ea typeface="標楷體" pitchFamily="65" charset="-120"/>
                <a:cs typeface="Times New Roman" pitchFamily="18" charset="0"/>
              </a:rPr>
              <a:t>投資組合分析</a:t>
            </a:r>
            <a:r>
              <a:rPr lang="en-US" altLang="zh-TW" sz="2800" dirty="0" smtClean="0">
                <a:latin typeface="Times New Roman" pitchFamily="18" charset="0"/>
                <a:ea typeface="標楷體" pitchFamily="65" charset="-120"/>
                <a:cs typeface="Times New Roman" pitchFamily="18" charset="0"/>
              </a:rPr>
              <a:t>(portfolio analysis) </a:t>
            </a:r>
          </a:p>
          <a:p>
            <a:pPr lvl="1" eaLnBrk="1" hangingPunct="1"/>
            <a:r>
              <a:rPr lang="zh-TW" altLang="en-US" sz="2800" dirty="0" smtClean="0">
                <a:latin typeface="Times New Roman" pitchFamily="18" charset="0"/>
                <a:ea typeface="標楷體" pitchFamily="65" charset="-120"/>
                <a:cs typeface="Times New Roman" pitchFamily="18" charset="0"/>
              </a:rPr>
              <a:t>可以用來選擇不同的方案。</a:t>
            </a:r>
            <a:endParaRPr lang="en-US" altLang="zh-TW" sz="2800" dirty="0" smtClean="0">
              <a:latin typeface="Times New Roman" pitchFamily="18" charset="0"/>
              <a:ea typeface="標楷體" pitchFamily="65" charset="-120"/>
              <a:cs typeface="Times New Roman" pitchFamily="18" charset="0"/>
            </a:endParaRPr>
          </a:p>
          <a:p>
            <a:pPr lvl="1" eaLnBrk="1" hangingPunct="1"/>
            <a:r>
              <a:rPr lang="zh-TW" altLang="en-US" sz="2800" dirty="0" smtClean="0">
                <a:latin typeface="Times New Roman" pitchFamily="18" charset="0"/>
                <a:ea typeface="標楷體" pitchFamily="65" charset="-120"/>
                <a:cs typeface="Times New Roman" pitchFamily="18" charset="0"/>
              </a:rPr>
              <a:t>可以協助公司記錄所有資訊系統專案與資產，包含基礎建設、委外合約與授權等。</a:t>
            </a:r>
            <a:endParaRPr lang="en-US" altLang="zh-TW" sz="2800" dirty="0" smtClean="0">
              <a:latin typeface="Times New Roman" pitchFamily="18" charset="0"/>
              <a:ea typeface="標楷體" pitchFamily="65" charset="-120"/>
              <a:cs typeface="Times New Roman" pitchFamily="18" charset="0"/>
            </a:endParaRPr>
          </a:p>
          <a:p>
            <a:pPr lvl="1" eaLnBrk="1" hangingPunct="1"/>
            <a:endParaRPr lang="zh-TW" altLang="en-US" dirty="0" smtClean="0"/>
          </a:p>
        </p:txBody>
      </p:sp>
      <p:sp>
        <p:nvSpPr>
          <p:cNvPr id="4"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14.2</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選擇專案</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4-4"/>
          <p:cNvPicPr>
            <a:picLocks noChangeAspect="1" noChangeArrowheads="1"/>
          </p:cNvPicPr>
          <p:nvPr/>
        </p:nvPicPr>
        <p:blipFill>
          <a:blip r:embed="rId2" cstate="print"/>
          <a:srcRect/>
          <a:stretch>
            <a:fillRect/>
          </a:stretch>
        </p:blipFill>
        <p:spPr bwMode="auto">
          <a:xfrm>
            <a:off x="381000" y="1295400"/>
            <a:ext cx="8001000" cy="4683125"/>
          </a:xfrm>
          <a:prstGeom prst="rect">
            <a:avLst/>
          </a:prstGeom>
          <a:noFill/>
          <a:ln w="9525">
            <a:noFill/>
            <a:miter lim="800000"/>
            <a:headEnd/>
            <a:tailEnd/>
          </a:ln>
        </p:spPr>
      </p:pic>
      <p:sp>
        <p:nvSpPr>
          <p:cNvPr id="4"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14.2</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選擇專案</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內容版面配置區 2"/>
          <p:cNvSpPr>
            <a:spLocks noGrp="1"/>
          </p:cNvSpPr>
          <p:nvPr>
            <p:ph idx="4294967295"/>
          </p:nvPr>
        </p:nvSpPr>
        <p:spPr>
          <a:xfrm>
            <a:off x="0" y="1600200"/>
            <a:ext cx="8461375" cy="3757613"/>
          </a:xfrm>
        </p:spPr>
        <p:txBody>
          <a:bodyPr/>
          <a:lstStyle/>
          <a:p>
            <a:pPr eaLnBrk="1" hangingPunct="1"/>
            <a:r>
              <a:rPr lang="zh-TW" altLang="en-US" sz="2400" dirty="0" smtClean="0">
                <a:latin typeface="Times New Roman" pitchFamily="18" charset="0"/>
                <a:ea typeface="標楷體" pitchFamily="65" charset="-120"/>
                <a:cs typeface="Times New Roman" pitchFamily="18" charset="0"/>
              </a:rPr>
              <a:t>計分模型</a:t>
            </a:r>
            <a:r>
              <a:rPr lang="en-US" altLang="zh-TW" sz="2400" dirty="0" smtClean="0">
                <a:latin typeface="Times New Roman" pitchFamily="18" charset="0"/>
                <a:ea typeface="標楷體" pitchFamily="65" charset="-120"/>
                <a:cs typeface="Times New Roman" pitchFamily="18" charset="0"/>
              </a:rPr>
              <a:t>(scoring model) </a:t>
            </a:r>
          </a:p>
          <a:p>
            <a:pPr lvl="1" eaLnBrk="1" hangingPunct="1"/>
            <a:r>
              <a:rPr lang="zh-TW" altLang="en-US" sz="2400" dirty="0" smtClean="0">
                <a:latin typeface="Times New Roman" pitchFamily="18" charset="0"/>
                <a:ea typeface="標楷體" pitchFamily="65" charset="-120"/>
                <a:cs typeface="Times New Roman" pitchFamily="18" charset="0"/>
              </a:rPr>
              <a:t>在必須考量許多標準來選擇專案上，是個有用的工具。</a:t>
            </a:r>
            <a:endParaRPr lang="en-US" altLang="zh-TW" sz="2400" dirty="0" smtClean="0">
              <a:latin typeface="Times New Roman" pitchFamily="18" charset="0"/>
              <a:ea typeface="標楷體" pitchFamily="65" charset="-120"/>
              <a:cs typeface="Times New Roman" pitchFamily="18" charset="0"/>
            </a:endParaRPr>
          </a:p>
          <a:p>
            <a:pPr lvl="1" eaLnBrk="1" hangingPunct="1"/>
            <a:r>
              <a:rPr lang="zh-TW" altLang="en-US" sz="2400" dirty="0" smtClean="0">
                <a:latin typeface="Times New Roman" pitchFamily="18" charset="0"/>
                <a:ea typeface="標楷體" pitchFamily="65" charset="-120"/>
                <a:cs typeface="Times New Roman" pitchFamily="18" charset="0"/>
              </a:rPr>
              <a:t>它針對系統特性分配權重，並且計算加權的總和。</a:t>
            </a:r>
            <a:endParaRPr lang="en-US" altLang="zh-TW" sz="2400" dirty="0" smtClean="0">
              <a:latin typeface="Times New Roman" pitchFamily="18" charset="0"/>
              <a:ea typeface="標楷體" pitchFamily="65" charset="-120"/>
              <a:cs typeface="Times New Roman" pitchFamily="18" charset="0"/>
            </a:endParaRPr>
          </a:p>
          <a:p>
            <a:pPr lvl="1" eaLnBrk="1" hangingPunct="1"/>
            <a:r>
              <a:rPr lang="zh-TW" altLang="en-US" sz="2400" dirty="0" smtClean="0">
                <a:latin typeface="Times New Roman" pitchFamily="18" charset="0"/>
                <a:ea typeface="標楷體" pitchFamily="65" charset="-120"/>
                <a:cs typeface="Times New Roman" pitchFamily="18" charset="0"/>
              </a:rPr>
              <a:t>如同所有「客觀」的技術，使用計分模型也有一些質化的評量。此模型需要了解該項議題與技術的專家參與。</a:t>
            </a:r>
          </a:p>
        </p:txBody>
      </p:sp>
      <p:sp>
        <p:nvSpPr>
          <p:cNvPr id="4"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14.2</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選擇專案</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螢幕快照 2012-01-24 下午1.44.50.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331640" y="188640"/>
            <a:ext cx="6417879" cy="654741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內容版面配置區 2"/>
          <p:cNvSpPr>
            <a:spLocks noGrp="1"/>
          </p:cNvSpPr>
          <p:nvPr>
            <p:ph idx="4294967295"/>
          </p:nvPr>
        </p:nvSpPr>
        <p:spPr>
          <a:xfrm>
            <a:off x="0" y="908050"/>
            <a:ext cx="5257800" cy="474663"/>
          </a:xfrm>
        </p:spPr>
        <p:txBody>
          <a:bodyPr/>
          <a:lstStyle/>
          <a:p>
            <a:pPr eaLnBrk="1" hangingPunct="1"/>
            <a:r>
              <a:rPr lang="zh-TW" altLang="en-US" sz="2400" dirty="0" smtClean="0">
                <a:latin typeface="標楷體" pitchFamily="65" charset="-120"/>
                <a:ea typeface="標楷體" pitchFamily="65" charset="-120"/>
              </a:rPr>
              <a:t>資訊系統的成本與效益</a:t>
            </a:r>
            <a:endParaRPr lang="zh-TW" altLang="en-US" dirty="0" smtClean="0">
              <a:latin typeface="標楷體" pitchFamily="65" charset="-120"/>
              <a:ea typeface="標楷體" pitchFamily="65" charset="-120"/>
            </a:endParaRPr>
          </a:p>
        </p:txBody>
      </p:sp>
      <p:sp>
        <p:nvSpPr>
          <p:cNvPr id="19459" name="標題 1"/>
          <p:cNvSpPr>
            <a:spLocks noGrp="1"/>
          </p:cNvSpPr>
          <p:nvPr>
            <p:ph type="title" idx="4294967295"/>
          </p:nvPr>
        </p:nvSpPr>
        <p:spPr>
          <a:xfrm>
            <a:off x="0" y="228600"/>
            <a:ext cx="9144000" cy="533400"/>
          </a:xfrm>
        </p:spPr>
        <p:txBody>
          <a:bodyPr>
            <a:noAutofit/>
          </a:bodyPr>
          <a:lstStyle/>
          <a:p>
            <a:pPr eaLnBrk="1" hangingPunct="1"/>
            <a:r>
              <a:rPr lang="en-US" altLang="zh-TW" sz="4400" b="0" dirty="0" smtClean="0">
                <a:solidFill>
                  <a:schemeClr val="tx1"/>
                </a:solidFill>
                <a:latin typeface="Times New Roman" pitchFamily="18" charset="0"/>
                <a:ea typeface="標楷體" pitchFamily="65" charset="-120"/>
                <a:cs typeface="Times New Roman" pitchFamily="18" charset="0"/>
              </a:rPr>
              <a:t>14.3 </a:t>
            </a:r>
            <a:r>
              <a:rPr lang="zh-TW" altLang="en-US" sz="4400" b="0" dirty="0" smtClean="0">
                <a:solidFill>
                  <a:schemeClr val="tx1"/>
                </a:solidFill>
                <a:latin typeface="Times New Roman" pitchFamily="18" charset="0"/>
                <a:ea typeface="標楷體" pitchFamily="65" charset="-120"/>
                <a:cs typeface="Times New Roman" pitchFamily="18" charset="0"/>
              </a:rPr>
              <a:t>建立資訊系統的企業價值</a:t>
            </a:r>
            <a:endParaRPr lang="zh-TW" altLang="en-US" sz="5400" b="0" dirty="0" smtClean="0">
              <a:solidFill>
                <a:schemeClr val="tx1"/>
              </a:solidFill>
              <a:latin typeface="Times New Roman" pitchFamily="18" charset="0"/>
              <a:ea typeface="標楷體" pitchFamily="65" charset="-120"/>
              <a:cs typeface="Times New Roman" pitchFamily="18" charset="0"/>
            </a:endParaRPr>
          </a:p>
        </p:txBody>
      </p:sp>
      <p:pic>
        <p:nvPicPr>
          <p:cNvPr id="2" name="Picture 1" descr="螢幕快照 2012-01-24 下午1.46.04.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1484784"/>
            <a:ext cx="8028384" cy="494991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內容版面配置區 2"/>
          <p:cNvSpPr>
            <a:spLocks noGrp="1"/>
          </p:cNvSpPr>
          <p:nvPr>
            <p:ph idx="4294967295"/>
          </p:nvPr>
        </p:nvSpPr>
        <p:spPr>
          <a:xfrm>
            <a:off x="0" y="1412875"/>
            <a:ext cx="8964613" cy="4713288"/>
          </a:xfrm>
        </p:spPr>
        <p:txBody>
          <a:bodyPr>
            <a:noAutofit/>
          </a:bodyPr>
          <a:lstStyle/>
          <a:p>
            <a:pPr lvl="1" algn="just" eaLnBrk="1" hangingPunct="1">
              <a:lnSpc>
                <a:spcPct val="90000"/>
              </a:lnSpc>
            </a:pPr>
            <a:r>
              <a:rPr lang="zh-TW" altLang="en-US" sz="3200" dirty="0" smtClean="0">
                <a:latin typeface="Times New Roman" pitchFamily="18" charset="0"/>
                <a:ea typeface="標楷體" pitchFamily="65" charset="-120"/>
                <a:cs typeface="Times New Roman" pitchFamily="18" charset="0"/>
              </a:rPr>
              <a:t>資訊系統的資本預算</a:t>
            </a:r>
            <a:endParaRPr lang="en-US" altLang="zh-TW" sz="3200" dirty="0" smtClean="0">
              <a:latin typeface="Times New Roman" pitchFamily="18" charset="0"/>
              <a:ea typeface="標楷體" pitchFamily="65" charset="-120"/>
              <a:cs typeface="Times New Roman" pitchFamily="18" charset="0"/>
            </a:endParaRPr>
          </a:p>
          <a:p>
            <a:pPr lvl="2"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資本預算</a:t>
            </a:r>
            <a:r>
              <a:rPr lang="en-US" altLang="zh-TW" sz="2800" dirty="0" smtClean="0">
                <a:latin typeface="Times New Roman" pitchFamily="18" charset="0"/>
                <a:ea typeface="標楷體" pitchFamily="65" charset="-120"/>
                <a:cs typeface="Times New Roman" pitchFamily="18" charset="0"/>
              </a:rPr>
              <a:t> (capital budgeting) </a:t>
            </a:r>
            <a:r>
              <a:rPr lang="zh-TW" altLang="en-US" sz="2800" dirty="0" smtClean="0">
                <a:latin typeface="Times New Roman" pitchFamily="18" charset="0"/>
                <a:ea typeface="標楷體" pitchFamily="65" charset="-120"/>
                <a:cs typeface="Times New Roman" pitchFamily="18" charset="0"/>
              </a:rPr>
              <a:t>模型是許多用來衡量長期資本投資計畫的技術之一。</a:t>
            </a:r>
            <a:endParaRPr lang="en-US" altLang="zh-TW" sz="2800" dirty="0" smtClean="0">
              <a:latin typeface="Times New Roman" pitchFamily="18" charset="0"/>
              <a:ea typeface="標楷體" pitchFamily="65" charset="-120"/>
              <a:cs typeface="Times New Roman" pitchFamily="18" charset="0"/>
            </a:endParaRPr>
          </a:p>
          <a:p>
            <a:pPr lvl="2"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主要用來評估資訊技術專案的資本預算模型如下：</a:t>
            </a:r>
          </a:p>
          <a:p>
            <a:pPr lvl="3"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回收年限法 </a:t>
            </a:r>
            <a:r>
              <a:rPr lang="en-US" altLang="zh-TW" sz="2800" dirty="0" smtClean="0">
                <a:latin typeface="Times New Roman" pitchFamily="18" charset="0"/>
                <a:ea typeface="標楷體" pitchFamily="65" charset="-120"/>
                <a:cs typeface="Times New Roman" pitchFamily="18" charset="0"/>
              </a:rPr>
              <a:t>(the payback method)</a:t>
            </a:r>
            <a:endParaRPr lang="zh-TW" altLang="en-US" sz="2800" dirty="0" smtClean="0">
              <a:latin typeface="Times New Roman" pitchFamily="18" charset="0"/>
              <a:ea typeface="標楷體" pitchFamily="65" charset="-120"/>
              <a:cs typeface="Times New Roman" pitchFamily="18" charset="0"/>
            </a:endParaRPr>
          </a:p>
          <a:p>
            <a:pPr lvl="3"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會計投資報酬率 </a:t>
            </a:r>
            <a:r>
              <a:rPr lang="en-US" altLang="zh-TW" sz="2800" dirty="0" smtClean="0">
                <a:latin typeface="Times New Roman" pitchFamily="18" charset="0"/>
                <a:ea typeface="標楷體" pitchFamily="65" charset="-120"/>
                <a:cs typeface="Times New Roman" pitchFamily="18" charset="0"/>
              </a:rPr>
              <a:t>(the accounting rate of return on investment, ROI)</a:t>
            </a:r>
          </a:p>
          <a:p>
            <a:pPr lvl="3"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淨現值 </a:t>
            </a:r>
            <a:r>
              <a:rPr lang="en-US" altLang="zh-TW" sz="2800" dirty="0" smtClean="0">
                <a:latin typeface="Times New Roman" pitchFamily="18" charset="0"/>
                <a:ea typeface="標楷體" pitchFamily="65" charset="-120"/>
                <a:cs typeface="Times New Roman" pitchFamily="18" charset="0"/>
              </a:rPr>
              <a:t>(the net present value)</a:t>
            </a:r>
          </a:p>
          <a:p>
            <a:pPr lvl="3"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內部回收率 </a:t>
            </a:r>
            <a:r>
              <a:rPr lang="en-US" altLang="zh-TW" sz="2800" dirty="0" smtClean="0">
                <a:latin typeface="Times New Roman" pitchFamily="18" charset="0"/>
                <a:ea typeface="標楷體" pitchFamily="65" charset="-120"/>
                <a:cs typeface="Times New Roman" pitchFamily="18" charset="0"/>
              </a:rPr>
              <a:t>(the internal rate of return, IRR)</a:t>
            </a:r>
            <a:endParaRPr lang="zh-TW" altLang="en-US" sz="2800" dirty="0" smtClean="0">
              <a:latin typeface="Times New Roman" pitchFamily="18" charset="0"/>
              <a:ea typeface="標楷體" pitchFamily="65" charset="-120"/>
              <a:cs typeface="Times New Roman" pitchFamily="18" charset="0"/>
            </a:endParaRPr>
          </a:p>
        </p:txBody>
      </p:sp>
      <p:sp>
        <p:nvSpPr>
          <p:cNvPr id="4" name="標題 1"/>
          <p:cNvSpPr txBox="1">
            <a:spLocks/>
          </p:cNvSpPr>
          <p:nvPr/>
        </p:nvSpPr>
        <p:spPr>
          <a:xfrm>
            <a:off x="0" y="228600"/>
            <a:ext cx="9144000" cy="533400"/>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14.3 </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建立資訊系統的企業價值</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內容版面配置區 2"/>
          <p:cNvSpPr>
            <a:spLocks noGrp="1"/>
          </p:cNvSpPr>
          <p:nvPr>
            <p:ph idx="4294967295"/>
          </p:nvPr>
        </p:nvSpPr>
        <p:spPr>
          <a:xfrm>
            <a:off x="0" y="1773238"/>
            <a:ext cx="8207375" cy="4352925"/>
          </a:xfrm>
        </p:spPr>
        <p:txBody>
          <a:bodyPr>
            <a:normAutofit/>
          </a:bodyPr>
          <a:lstStyle/>
          <a:p>
            <a:pPr marL="457200" indent="-457200">
              <a:lnSpc>
                <a:spcPct val="110000"/>
              </a:lnSpc>
              <a:buFont typeface="Wingdings" pitchFamily="2" charset="2"/>
              <a:buChar char="u"/>
            </a:pPr>
            <a:r>
              <a:rPr lang="zh-TW" altLang="en-US" sz="2400" dirty="0" smtClean="0">
                <a:latin typeface="標楷體" pitchFamily="65" charset="-120"/>
                <a:ea typeface="標楷體" pitchFamily="65" charset="-120"/>
              </a:rPr>
              <a:t>瞭解專案管理的目的為何</a:t>
            </a:r>
            <a:r>
              <a:rPr lang="zh-TW" altLang="en-US" sz="2400" dirty="0" smtClean="0">
                <a:latin typeface="Times New Roman" pitchFamily="18" charset="0"/>
                <a:ea typeface="標楷體" pitchFamily="65" charset="-120"/>
                <a:cs typeface="Times New Roman" pitchFamily="18" charset="0"/>
              </a:rPr>
              <a:t>。</a:t>
            </a:r>
            <a:r>
              <a:rPr lang="zh-TW" altLang="en-US" sz="2400" dirty="0" smtClean="0">
                <a:latin typeface="標楷體" pitchFamily="65" charset="-120"/>
                <a:ea typeface="標楷體" pitchFamily="65" charset="-120"/>
              </a:rPr>
              <a:t>為什麼它在開發資訊系統的過程中是不可或缺的</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標楷體" pitchFamily="65" charset="-120"/>
              <a:ea typeface="標楷體" pitchFamily="65" charset="-120"/>
            </a:endParaRPr>
          </a:p>
          <a:p>
            <a:pPr marL="457200" indent="-457200">
              <a:lnSpc>
                <a:spcPct val="110000"/>
              </a:lnSpc>
              <a:buFont typeface="Wingdings" pitchFamily="2" charset="2"/>
              <a:buChar char="u"/>
            </a:pPr>
            <a:r>
              <a:rPr lang="zh-TW" altLang="en-US" sz="2400" dirty="0" smtClean="0">
                <a:latin typeface="標楷體" pitchFamily="65" charset="-120"/>
                <a:ea typeface="標楷體" pitchFamily="65" charset="-120"/>
              </a:rPr>
              <a:t>瞭解有哪些方法可以選擇與評估資訊系統專案</a:t>
            </a:r>
            <a:r>
              <a:rPr lang="zh-TW" altLang="en-US" sz="2400" dirty="0" smtClean="0">
                <a:latin typeface="Times New Roman" pitchFamily="18" charset="0"/>
                <a:ea typeface="標楷體" pitchFamily="65" charset="-120"/>
                <a:cs typeface="Times New Roman" pitchFamily="18" charset="0"/>
              </a:rPr>
              <a:t>。</a:t>
            </a:r>
            <a:r>
              <a:rPr lang="zh-TW" altLang="en-US" sz="2400" dirty="0" smtClean="0">
                <a:latin typeface="標楷體" pitchFamily="65" charset="-120"/>
                <a:ea typeface="標楷體" pitchFamily="65" charset="-120"/>
              </a:rPr>
              <a:t>以及調整資訊系統專案與企業經營目標一致</a:t>
            </a:r>
            <a:r>
              <a:rPr lang="zh-TW" altLang="en-US" sz="2400" dirty="0" smtClean="0">
                <a:latin typeface="Times New Roman" pitchFamily="18" charset="0"/>
                <a:ea typeface="標楷體" pitchFamily="65" charset="-120"/>
                <a:cs typeface="Times New Roman" pitchFamily="18" charset="0"/>
              </a:rPr>
              <a:t>。</a:t>
            </a:r>
            <a:r>
              <a:rPr lang="zh-TW" altLang="en-US" sz="2400" dirty="0" smtClean="0">
                <a:latin typeface="標楷體" pitchFamily="65" charset="-120"/>
                <a:ea typeface="標楷體" pitchFamily="65" charset="-120"/>
              </a:rPr>
              <a:t>	</a:t>
            </a:r>
            <a:endParaRPr lang="zh-TW" altLang="en-US" sz="2400" b="1" dirty="0" smtClean="0">
              <a:latin typeface="標楷體" pitchFamily="65" charset="-120"/>
              <a:ea typeface="標楷體" pitchFamily="65" charset="-120"/>
            </a:endParaRPr>
          </a:p>
          <a:p>
            <a:pPr marL="447675" indent="-447675">
              <a:lnSpc>
                <a:spcPct val="110000"/>
              </a:lnSpc>
              <a:buFont typeface="Wingdings" pitchFamily="2" charset="2"/>
              <a:buChar char="u"/>
            </a:pPr>
            <a:r>
              <a:rPr lang="zh-TW" altLang="en-US" sz="2400" dirty="0" smtClean="0">
                <a:latin typeface="標楷體" pitchFamily="65" charset="-120"/>
                <a:ea typeface="標楷體" pitchFamily="65" charset="-120"/>
              </a:rPr>
              <a:t>瞭解企業如何評估資訊系統專案的商業價值</a:t>
            </a:r>
            <a:r>
              <a:rPr lang="zh-TW" altLang="en-US" sz="2400" dirty="0" smtClean="0">
                <a:latin typeface="Times New Roman" pitchFamily="18" charset="0"/>
                <a:ea typeface="標楷體" pitchFamily="65" charset="-120"/>
                <a:cs typeface="Times New Roman" pitchFamily="18" charset="0"/>
              </a:rPr>
              <a:t>。</a:t>
            </a:r>
            <a:endParaRPr lang="zh-TW" altLang="en-US" sz="2400" b="1" dirty="0" smtClean="0">
              <a:latin typeface="標楷體" pitchFamily="65" charset="-120"/>
              <a:ea typeface="標楷體" pitchFamily="65" charset="-120"/>
            </a:endParaRPr>
          </a:p>
          <a:p>
            <a:pPr marL="457200" indent="-457200">
              <a:lnSpc>
                <a:spcPct val="110000"/>
              </a:lnSpc>
              <a:buFont typeface="Wingdings" pitchFamily="2" charset="2"/>
              <a:buChar char="u"/>
            </a:pPr>
            <a:r>
              <a:rPr lang="zh-TW" altLang="en-US" sz="2400" dirty="0" smtClean="0">
                <a:latin typeface="標楷體" pitchFamily="65" charset="-120"/>
                <a:ea typeface="標楷體" pitchFamily="65" charset="-120"/>
              </a:rPr>
              <a:t>瞭解資訊系統專案中的主要風險因素為何</a:t>
            </a:r>
            <a:r>
              <a:rPr lang="zh-TW" altLang="en-US" sz="2400" dirty="0" smtClean="0">
                <a:latin typeface="Times New Roman" pitchFamily="18" charset="0"/>
                <a:ea typeface="標楷體" pitchFamily="65" charset="-120"/>
                <a:cs typeface="Times New Roman" pitchFamily="18" charset="0"/>
              </a:rPr>
              <a:t>。</a:t>
            </a:r>
            <a:endParaRPr lang="zh-TW" altLang="en-US" sz="2400" dirty="0" smtClean="0">
              <a:latin typeface="標楷體" pitchFamily="65" charset="-120"/>
              <a:ea typeface="標楷體" pitchFamily="65" charset="-120"/>
            </a:endParaRPr>
          </a:p>
          <a:p>
            <a:pPr marL="457200" indent="-457200">
              <a:lnSpc>
                <a:spcPct val="110000"/>
              </a:lnSpc>
              <a:buFont typeface="Wingdings" pitchFamily="2" charset="2"/>
              <a:buChar char="u"/>
            </a:pPr>
            <a:r>
              <a:rPr lang="zh-TW" altLang="en-US" sz="2400" dirty="0" smtClean="0">
                <a:latin typeface="標楷體" pitchFamily="65" charset="-120"/>
                <a:ea typeface="標楷體" pitchFamily="65" charset="-120"/>
              </a:rPr>
              <a:t>瞭解管理專案風險與系統導入有哪些有用的策略</a:t>
            </a:r>
            <a:r>
              <a:rPr lang="zh-TW" altLang="en-US" sz="2400" dirty="0" smtClean="0">
                <a:latin typeface="Times New Roman" pitchFamily="18" charset="0"/>
                <a:ea typeface="標楷體" pitchFamily="65" charset="-120"/>
                <a:cs typeface="Times New Roman" pitchFamily="18" charset="0"/>
              </a:rPr>
              <a:t>。</a:t>
            </a:r>
            <a:endParaRPr lang="en-US" altLang="zh-TW" sz="2400" dirty="0">
              <a:latin typeface="Times New Roman" pitchFamily="18" charset="0"/>
              <a:ea typeface="標楷體" pitchFamily="65" charset="-120"/>
              <a:cs typeface="Times New Roman" pitchFamily="18" charset="0"/>
            </a:endParaRPr>
          </a:p>
        </p:txBody>
      </p:sp>
      <p:sp>
        <p:nvSpPr>
          <p:cNvPr id="4099" name="標題 1"/>
          <p:cNvSpPr>
            <a:spLocks noGrp="1"/>
          </p:cNvSpPr>
          <p:nvPr/>
        </p:nvSpPr>
        <p:spPr bwMode="auto">
          <a:xfrm>
            <a:off x="533400" y="381000"/>
            <a:ext cx="7422976" cy="563563"/>
          </a:xfrm>
          <a:prstGeom prst="rect">
            <a:avLst/>
          </a:prstGeom>
          <a:noFill/>
          <a:ln w="9525">
            <a:solidFill>
              <a:schemeClr val="bg1"/>
            </a:solidFill>
            <a:miter lim="800000"/>
            <a:headEnd/>
            <a:tailEnd/>
          </a:ln>
        </p:spPr>
        <p:txBody>
          <a:bodyPr anchor="ctr"/>
          <a:lstStyle/>
          <a:p>
            <a:pPr algn="ctr" eaLnBrk="0" hangingPunct="0"/>
            <a:r>
              <a:rPr kumimoji="0" lang="zh-TW" sz="3200" b="1" dirty="0">
                <a:latin typeface="標楷體" pitchFamily="65" charset="-120"/>
                <a:ea typeface="標楷體" pitchFamily="65" charset="-120"/>
              </a:rPr>
              <a:t>學習目標</a:t>
            </a:r>
            <a:endParaRPr kumimoji="0" lang="zh-TW" sz="4400" dirty="0">
              <a:latin typeface="標楷體" pitchFamily="65" charset="-120"/>
              <a:ea typeface="標楷體" pitchFamily="65" charset="-120"/>
            </a:endParaRPr>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0" y="228600"/>
            <a:ext cx="9144000" cy="533400"/>
          </a:xfrm>
        </p:spPr>
        <p:txBody>
          <a:bodyPr>
            <a:noAutofit/>
          </a:bodyPr>
          <a:lstStyle/>
          <a:p>
            <a:pPr eaLnBrk="1" hangingPunct="1"/>
            <a:r>
              <a:rPr lang="en-US" altLang="zh-TW" sz="4400" b="0" dirty="0" smtClean="0">
                <a:solidFill>
                  <a:schemeClr val="tx1"/>
                </a:solidFill>
                <a:latin typeface="Times New Roman" pitchFamily="18" charset="0"/>
                <a:ea typeface="標楷體" pitchFamily="65" charset="-120"/>
                <a:cs typeface="Times New Roman" pitchFamily="18" charset="0"/>
              </a:rPr>
              <a:t>14.3 </a:t>
            </a:r>
            <a:r>
              <a:rPr lang="zh-TW" altLang="en-US" sz="4400" b="0" dirty="0" smtClean="0">
                <a:solidFill>
                  <a:schemeClr val="tx1"/>
                </a:solidFill>
                <a:latin typeface="Times New Roman" pitchFamily="18" charset="0"/>
                <a:ea typeface="標楷體" pitchFamily="65" charset="-120"/>
                <a:cs typeface="Times New Roman" pitchFamily="18" charset="0"/>
              </a:rPr>
              <a:t>建立資訊系統的企業價值</a:t>
            </a:r>
            <a:endParaRPr lang="zh-TW" altLang="en-US" sz="5400" b="0" dirty="0" smtClean="0">
              <a:solidFill>
                <a:schemeClr val="tx1"/>
              </a:solidFill>
              <a:latin typeface="Times New Roman" pitchFamily="18" charset="0"/>
              <a:ea typeface="標楷體" pitchFamily="65" charset="-120"/>
              <a:cs typeface="Times New Roman" pitchFamily="18" charset="0"/>
            </a:endParaRPr>
          </a:p>
        </p:txBody>
      </p:sp>
      <p:sp>
        <p:nvSpPr>
          <p:cNvPr id="21506" name="Rectangle 3"/>
          <p:cNvSpPr>
            <a:spLocks noGrp="1"/>
          </p:cNvSpPr>
          <p:nvPr>
            <p:ph idx="1"/>
          </p:nvPr>
        </p:nvSpPr>
        <p:spPr>
          <a:xfrm>
            <a:off x="457200" y="1196752"/>
            <a:ext cx="8147248" cy="4829175"/>
          </a:xfrm>
        </p:spPr>
        <p:txBody>
          <a:bodyPr>
            <a:noAutofit/>
          </a:bodyPr>
          <a:lstStyle/>
          <a:p>
            <a:pPr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實質選擇權計價模型</a:t>
            </a:r>
          </a:p>
          <a:p>
            <a:pPr lvl="1"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有些資訊系統專案具有很高的不確定性，特別是資訊科技的基 礎建設投資。</a:t>
            </a:r>
          </a:p>
          <a:p>
            <a:pPr lvl="1"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實質選擇權計價模型（</a:t>
            </a:r>
            <a:r>
              <a:rPr lang="en-US" altLang="zh-TW" sz="2800" dirty="0" smtClean="0">
                <a:latin typeface="Times New Roman" pitchFamily="18" charset="0"/>
                <a:ea typeface="標楷體" pitchFamily="65" charset="-120"/>
                <a:cs typeface="Times New Roman" pitchFamily="18" charset="0"/>
              </a:rPr>
              <a:t>real options pricing models, ROPMs</a:t>
            </a:r>
            <a:r>
              <a:rPr lang="zh-TW" altLang="en-US" sz="2800" dirty="0" smtClean="0">
                <a:latin typeface="Times New Roman" pitchFamily="18" charset="0"/>
                <a:ea typeface="標楷體" pitchFamily="65" charset="-120"/>
                <a:cs typeface="Times New Roman" pitchFamily="18" charset="0"/>
              </a:rPr>
              <a:t>）是從金融界引進選擇權價值的觀念。選擇權是權利而不是義務，在未來某 一天會執行。</a:t>
            </a: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a:spLocks noGrp="1"/>
          </p:cNvSpPr>
          <p:nvPr>
            <p:ph type="title"/>
          </p:nvPr>
        </p:nvSpPr>
        <p:spPr>
          <a:xfrm>
            <a:off x="0" y="228600"/>
            <a:ext cx="9144000" cy="533400"/>
          </a:xfrm>
        </p:spPr>
        <p:txBody>
          <a:bodyPr>
            <a:noAutofit/>
          </a:bodyPr>
          <a:lstStyle/>
          <a:p>
            <a:pPr eaLnBrk="1" hangingPunct="1"/>
            <a:r>
              <a:rPr lang="en-US" altLang="zh-TW" sz="4400" b="0" dirty="0" smtClean="0">
                <a:solidFill>
                  <a:schemeClr val="tx1"/>
                </a:solidFill>
                <a:latin typeface="Times New Roman" pitchFamily="18" charset="0"/>
                <a:ea typeface="標楷體" pitchFamily="65" charset="-120"/>
                <a:cs typeface="Times New Roman" pitchFamily="18" charset="0"/>
              </a:rPr>
              <a:t>14.3 </a:t>
            </a:r>
            <a:r>
              <a:rPr lang="zh-TW" altLang="en-US" sz="4400" b="0" dirty="0" smtClean="0">
                <a:solidFill>
                  <a:schemeClr val="tx1"/>
                </a:solidFill>
                <a:latin typeface="Times New Roman" pitchFamily="18" charset="0"/>
                <a:ea typeface="標楷體" pitchFamily="65" charset="-120"/>
                <a:cs typeface="Times New Roman" pitchFamily="18" charset="0"/>
              </a:rPr>
              <a:t>建立資訊系統的企業價值</a:t>
            </a:r>
            <a:endParaRPr lang="zh-TW" altLang="en-US" sz="5400" b="0" dirty="0" smtClean="0">
              <a:solidFill>
                <a:schemeClr val="tx1"/>
              </a:solidFill>
              <a:latin typeface="Times New Roman" pitchFamily="18" charset="0"/>
              <a:ea typeface="標楷體" pitchFamily="65" charset="-120"/>
              <a:cs typeface="Times New Roman" pitchFamily="18" charset="0"/>
            </a:endParaRPr>
          </a:p>
        </p:txBody>
      </p:sp>
      <p:sp>
        <p:nvSpPr>
          <p:cNvPr id="21506" name="Rectangle 3"/>
          <p:cNvSpPr>
            <a:spLocks noGrp="1"/>
          </p:cNvSpPr>
          <p:nvPr>
            <p:ph idx="1"/>
          </p:nvPr>
        </p:nvSpPr>
        <p:spPr>
          <a:xfrm>
            <a:off x="457200" y="1600200"/>
            <a:ext cx="8147248" cy="4829175"/>
          </a:xfrm>
        </p:spPr>
        <p:txBody>
          <a:bodyPr>
            <a:noAutofit/>
          </a:bodyPr>
          <a:lstStyle/>
          <a:p>
            <a:pPr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財務模型的限制</a:t>
            </a:r>
          </a:p>
          <a:p>
            <a:pPr lvl="1"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傳統上資訊系統在財務和技術方面的焦點，多傾向於忽略資訊系統的社會和組織構面，它可能會影響真的投資成本和利益。很多公 司的資訊系統投資決策，都沒有適當地考慮新系統導致組織混亂而帶來的成本。</a:t>
            </a:r>
          </a:p>
        </p:txBody>
      </p:sp>
    </p:spTree>
    <p:extLst>
      <p:ext uri="{BB962C8B-B14F-4D97-AF65-F5344CB8AC3E}">
        <p14:creationId xmlns="" xmlns:p14="http://schemas.microsoft.com/office/powerpoint/2010/main" val="4043925722"/>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內容版面配置區 2"/>
          <p:cNvSpPr>
            <a:spLocks noGrp="1"/>
          </p:cNvSpPr>
          <p:nvPr>
            <p:ph idx="4294967295"/>
          </p:nvPr>
        </p:nvSpPr>
        <p:spPr>
          <a:xfrm>
            <a:off x="0" y="1341438"/>
            <a:ext cx="8604250" cy="4784725"/>
          </a:xfrm>
        </p:spPr>
        <p:txBody>
          <a:bodyPr/>
          <a:lstStyle/>
          <a:p>
            <a:pPr eaLnBrk="1" hangingPunct="1"/>
            <a:r>
              <a:rPr lang="zh-TW" altLang="en-US" sz="3200" dirty="0" smtClean="0">
                <a:latin typeface="Times New Roman" pitchFamily="18" charset="0"/>
                <a:ea typeface="標楷體" pitchFamily="65" charset="-120"/>
                <a:cs typeface="Times New Roman" pitchFamily="18" charset="0"/>
              </a:rPr>
              <a:t>專案風險的構面</a:t>
            </a:r>
            <a:endParaRPr lang="en-US" altLang="zh-TW" sz="3200" dirty="0" smtClean="0">
              <a:latin typeface="Times New Roman" pitchFamily="18" charset="0"/>
              <a:ea typeface="標楷體" pitchFamily="65" charset="-120"/>
              <a:cs typeface="Times New Roman" pitchFamily="18" charset="0"/>
            </a:endParaRPr>
          </a:p>
          <a:p>
            <a:pPr lvl="1" eaLnBrk="1" hangingPunct="1"/>
            <a:r>
              <a:rPr lang="zh-TW" altLang="en-US" sz="3200" dirty="0" smtClean="0">
                <a:latin typeface="Times New Roman" pitchFamily="18" charset="0"/>
                <a:ea typeface="標楷體" pitchFamily="65" charset="-120"/>
                <a:cs typeface="Times New Roman" pitchFamily="18" charset="0"/>
              </a:rPr>
              <a:t>專案大小</a:t>
            </a:r>
          </a:p>
          <a:p>
            <a:pPr lvl="2" eaLnBrk="1" hangingPunct="1"/>
            <a:r>
              <a:rPr lang="zh-TW" altLang="en-US" sz="2800" dirty="0" smtClean="0">
                <a:latin typeface="Times New Roman" pitchFamily="18" charset="0"/>
                <a:ea typeface="標楷體" pitchFamily="65" charset="-120"/>
                <a:cs typeface="Times New Roman" pitchFamily="18" charset="0"/>
              </a:rPr>
              <a:t>專案愈大則風險愈大。</a:t>
            </a:r>
          </a:p>
          <a:p>
            <a:pPr lvl="1" eaLnBrk="1" hangingPunct="1"/>
            <a:r>
              <a:rPr lang="zh-TW" altLang="en-US" sz="3200" dirty="0" smtClean="0">
                <a:latin typeface="Times New Roman" pitchFamily="18" charset="0"/>
                <a:ea typeface="標楷體" pitchFamily="65" charset="-120"/>
                <a:cs typeface="Times New Roman" pitchFamily="18" charset="0"/>
              </a:rPr>
              <a:t>專案結構</a:t>
            </a:r>
          </a:p>
          <a:p>
            <a:pPr lvl="2" eaLnBrk="1" hangingPunct="1"/>
            <a:r>
              <a:rPr lang="zh-TW" altLang="en-US" sz="2800" dirty="0" smtClean="0">
                <a:latin typeface="Times New Roman" pitchFamily="18" charset="0"/>
                <a:ea typeface="標楷體" pitchFamily="65" charset="-120"/>
                <a:cs typeface="Times New Roman" pitchFamily="18" charset="0"/>
              </a:rPr>
              <a:t>具有高度的結構性的專案比一些需求相對不確定、模糊，且經常變動的專案風險來的低。</a:t>
            </a:r>
          </a:p>
          <a:p>
            <a:pPr lvl="1" eaLnBrk="1" hangingPunct="1"/>
            <a:r>
              <a:rPr lang="zh-TW" altLang="en-US" sz="3200" dirty="0" smtClean="0">
                <a:latin typeface="Times New Roman" pitchFamily="18" charset="0"/>
                <a:ea typeface="標楷體" pitchFamily="65" charset="-120"/>
                <a:cs typeface="Times New Roman" pitchFamily="18" charset="0"/>
              </a:rPr>
              <a:t>技術經驗</a:t>
            </a:r>
          </a:p>
          <a:p>
            <a:pPr lvl="2" eaLnBrk="1" hangingPunct="1"/>
            <a:r>
              <a:rPr lang="zh-TW" altLang="en-US" sz="2800" dirty="0" smtClean="0">
                <a:latin typeface="Times New Roman" pitchFamily="18" charset="0"/>
                <a:ea typeface="標楷體" pitchFamily="65" charset="-120"/>
                <a:cs typeface="Times New Roman" pitchFamily="18" charset="0"/>
              </a:rPr>
              <a:t>如果專案團隊與資訊系統人員缺乏必須的技術經驗，則專案的風險會上升。</a:t>
            </a:r>
          </a:p>
          <a:p>
            <a:pPr lvl="1" eaLnBrk="1" hangingPunct="1"/>
            <a:endParaRPr lang="en-US" altLang="zh-TW" dirty="0" smtClean="0"/>
          </a:p>
          <a:p>
            <a:pPr lvl="1" eaLnBrk="1" hangingPunct="1"/>
            <a:endParaRPr lang="en-US" altLang="zh-TW" dirty="0" smtClean="0"/>
          </a:p>
          <a:p>
            <a:pPr lvl="1" eaLnBrk="1" hangingPunct="1"/>
            <a:endParaRPr lang="zh-TW" altLang="en-US" dirty="0" smtClean="0"/>
          </a:p>
        </p:txBody>
      </p:sp>
      <p:sp>
        <p:nvSpPr>
          <p:cNvPr id="22531" name="標題 1"/>
          <p:cNvSpPr>
            <a:spLocks noGrp="1"/>
          </p:cNvSpPr>
          <p:nvPr>
            <p:ph type="title" idx="4294967295"/>
          </p:nvPr>
        </p:nvSpPr>
        <p:spPr>
          <a:xfrm>
            <a:off x="0" y="304800"/>
            <a:ext cx="9144000" cy="639763"/>
          </a:xfrm>
        </p:spPr>
        <p:txBody>
          <a:bodyPr>
            <a:noAutofit/>
          </a:bodyPr>
          <a:lstStyle/>
          <a:p>
            <a:pPr eaLnBrk="1" hangingPunct="1"/>
            <a:r>
              <a:rPr lang="en-US" altLang="zh-TW" sz="4400" b="0" dirty="0" smtClean="0">
                <a:solidFill>
                  <a:schemeClr val="tx1"/>
                </a:solidFill>
                <a:latin typeface="Times New Roman" pitchFamily="18" charset="0"/>
                <a:ea typeface="標楷體" pitchFamily="65" charset="-120"/>
                <a:cs typeface="Times New Roman" pitchFamily="18" charset="0"/>
              </a:rPr>
              <a:t>14.4</a:t>
            </a:r>
            <a:r>
              <a:rPr lang="zh-TW" altLang="en-US" sz="4400" b="0" dirty="0" smtClean="0">
                <a:solidFill>
                  <a:schemeClr val="tx1"/>
                </a:solidFill>
                <a:latin typeface="Times New Roman" pitchFamily="18" charset="0"/>
                <a:ea typeface="標楷體" pitchFamily="65" charset="-120"/>
                <a:cs typeface="Times New Roman" pitchFamily="18" charset="0"/>
              </a:rPr>
              <a:t> 管理專案風險</a:t>
            </a:r>
            <a:endParaRPr lang="zh-TW" altLang="en-US" sz="5400" b="0" dirty="0" smtClean="0">
              <a:solidFill>
                <a:schemeClr val="tx1"/>
              </a:solidFill>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341438"/>
            <a:ext cx="8675688" cy="5016500"/>
          </a:xfrm>
        </p:spPr>
        <p:txBody>
          <a:bodyPr>
            <a:noAutofit/>
          </a:bodyPr>
          <a:lstStyle/>
          <a:p>
            <a:pPr algn="just" eaLnBrk="1" hangingPunct="1">
              <a:defRPr/>
            </a:pPr>
            <a:r>
              <a:rPr lang="zh-TW" altLang="en-US" sz="2800" dirty="0" smtClean="0">
                <a:latin typeface="Times New Roman" pitchFamily="18" charset="0"/>
                <a:ea typeface="標楷體" pitchFamily="65" charset="-120"/>
                <a:cs typeface="Times New Roman" pitchFamily="18" charset="0"/>
              </a:rPr>
              <a:t>變革管理與系統導入的觀念</a:t>
            </a:r>
            <a:endParaRPr lang="en-US" altLang="zh-TW" sz="2800" dirty="0" smtClean="0">
              <a:latin typeface="Times New Roman" pitchFamily="18" charset="0"/>
              <a:ea typeface="標楷體" pitchFamily="65" charset="-120"/>
              <a:cs typeface="Times New Roman" pitchFamily="18" charset="0"/>
            </a:endParaRPr>
          </a:p>
          <a:p>
            <a:pPr lvl="1" algn="just" eaLnBrk="1" hangingPunct="1">
              <a:defRPr/>
            </a:pPr>
            <a:r>
              <a:rPr lang="zh-TW" altLang="en-US" sz="2800" dirty="0" smtClean="0">
                <a:latin typeface="Times New Roman" pitchFamily="18" charset="0"/>
                <a:ea typeface="標楷體" pitchFamily="65" charset="-120"/>
                <a:cs typeface="Times New Roman" pitchFamily="18" charset="0"/>
              </a:rPr>
              <a:t>導入的概念：導入</a:t>
            </a:r>
            <a:r>
              <a:rPr lang="en-US" altLang="zh-TW" sz="2800" dirty="0" smtClean="0">
                <a:latin typeface="Times New Roman" pitchFamily="18" charset="0"/>
                <a:ea typeface="標楷體" pitchFamily="65" charset="-120"/>
                <a:cs typeface="Times New Roman" pitchFamily="18" charset="0"/>
              </a:rPr>
              <a:t> (implementation) </a:t>
            </a:r>
            <a:r>
              <a:rPr lang="zh-TW" altLang="en-US" sz="2800" dirty="0" smtClean="0">
                <a:latin typeface="Times New Roman" pitchFamily="18" charset="0"/>
                <a:ea typeface="標楷體" pitchFamily="65" charset="-120"/>
                <a:cs typeface="Times New Roman" pitchFamily="18" charset="0"/>
              </a:rPr>
              <a:t>是指為了採用、管理與例行化，如新的資訊系統，而進行所有的組織活動。</a:t>
            </a:r>
            <a:endParaRPr lang="en-US" altLang="zh-TW" sz="2800" dirty="0" smtClean="0">
              <a:latin typeface="Times New Roman" pitchFamily="18" charset="0"/>
              <a:ea typeface="標楷體" pitchFamily="65" charset="-120"/>
              <a:cs typeface="Times New Roman" pitchFamily="18" charset="0"/>
            </a:endParaRPr>
          </a:p>
          <a:p>
            <a:pPr lvl="1" algn="just" eaLnBrk="1" hangingPunct="1">
              <a:defRPr/>
            </a:pPr>
            <a:r>
              <a:rPr lang="zh-TW" altLang="en-US" sz="2800" dirty="0" smtClean="0">
                <a:latin typeface="Times New Roman" pitchFamily="18" charset="0"/>
                <a:ea typeface="標楷體" pitchFamily="65" charset="-120"/>
                <a:cs typeface="Times New Roman" pitchFamily="18" charset="0"/>
              </a:rPr>
              <a:t>使用者的角色：有高度的使用者參與和管理階層的支持，一般來說將有助於系統導入的工作。使用者參與資訊系統的設計與運作會有許多正面的結果。</a:t>
            </a:r>
            <a:endParaRPr lang="en-US" altLang="zh-TW" sz="2800" dirty="0" smtClean="0">
              <a:latin typeface="Times New Roman" pitchFamily="18" charset="0"/>
              <a:ea typeface="標楷體" pitchFamily="65" charset="-120"/>
              <a:cs typeface="Times New Roman" pitchFamily="18" charset="0"/>
            </a:endParaRPr>
          </a:p>
        </p:txBody>
      </p:sp>
      <p:sp>
        <p:nvSpPr>
          <p:cNvPr id="4"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0" y="1341438"/>
            <a:ext cx="8675688" cy="5016500"/>
          </a:xfrm>
        </p:spPr>
        <p:txBody>
          <a:bodyPr>
            <a:noAutofit/>
          </a:bodyPr>
          <a:lstStyle/>
          <a:p>
            <a:pPr algn="just" eaLnBrk="1" hangingPunct="1">
              <a:defRPr/>
            </a:pPr>
            <a:r>
              <a:rPr lang="zh-TW" altLang="en-US" sz="2800" dirty="0" smtClean="0">
                <a:latin typeface="Times New Roman" pitchFamily="18" charset="0"/>
                <a:ea typeface="標楷體" pitchFamily="65" charset="-120"/>
                <a:cs typeface="Times New Roman" pitchFamily="18" charset="0"/>
              </a:rPr>
              <a:t>變革管理與系統導入的觀念</a:t>
            </a:r>
            <a:endParaRPr lang="en-US" altLang="zh-TW" sz="2800" dirty="0" smtClean="0">
              <a:latin typeface="Times New Roman" pitchFamily="18" charset="0"/>
              <a:ea typeface="標楷體" pitchFamily="65" charset="-120"/>
              <a:cs typeface="Times New Roman" pitchFamily="18" charset="0"/>
            </a:endParaRPr>
          </a:p>
          <a:p>
            <a:pPr lvl="1" algn="just" eaLnBrk="1" hangingPunct="1">
              <a:defRPr/>
            </a:pPr>
            <a:r>
              <a:rPr lang="zh-TW" altLang="en-US" sz="2800" dirty="0" smtClean="0">
                <a:latin typeface="Times New Roman" pitchFamily="18" charset="0"/>
                <a:ea typeface="標楷體" pitchFamily="65" charset="-120"/>
                <a:cs typeface="Times New Roman" pitchFamily="18" charset="0"/>
              </a:rPr>
              <a:t>管理階層的支持與承諾：資訊系統專案有不同管理階層的支持與承諾，使用者與技術服務人員都會用比較正面的角度來看待系統。</a:t>
            </a:r>
            <a:endParaRPr lang="en-US" altLang="zh-TW" sz="2800" dirty="0" smtClean="0">
              <a:latin typeface="Times New Roman" pitchFamily="18" charset="0"/>
              <a:ea typeface="標楷體" pitchFamily="65" charset="-120"/>
              <a:cs typeface="Times New Roman" pitchFamily="18" charset="0"/>
            </a:endParaRPr>
          </a:p>
          <a:p>
            <a:pPr lvl="1" algn="just" eaLnBrk="1" hangingPunct="1">
              <a:defRPr/>
            </a:pPr>
            <a:r>
              <a:rPr lang="zh-TW" altLang="en-US" sz="2800" dirty="0" smtClean="0">
                <a:latin typeface="Times New Roman" pitchFamily="18" charset="0"/>
                <a:ea typeface="標楷體" pitchFamily="65" charset="-120"/>
                <a:cs typeface="Times New Roman" pitchFamily="18" charset="0"/>
              </a:rPr>
              <a:t>企業流程再造</a:t>
            </a:r>
            <a:r>
              <a:rPr lang="en-US" altLang="zh-TW" sz="2800" dirty="0" smtClean="0">
                <a:latin typeface="Times New Roman" pitchFamily="18" charset="0"/>
                <a:ea typeface="標楷體" pitchFamily="65" charset="-120"/>
                <a:cs typeface="Times New Roman" pitchFamily="18" charset="0"/>
              </a:rPr>
              <a:t>(BPR)</a:t>
            </a:r>
            <a:r>
              <a:rPr lang="zh-TW" altLang="en-US" sz="2800" dirty="0" smtClean="0">
                <a:latin typeface="Times New Roman" pitchFamily="18" charset="0"/>
                <a:ea typeface="標楷體" pitchFamily="65" charset="-120"/>
                <a:cs typeface="Times New Roman" pitchFamily="18" charset="0"/>
              </a:rPr>
              <a:t>、企業應用系統，以及購併與收購者對變革管理的挑戰</a:t>
            </a:r>
          </a:p>
        </p:txBody>
      </p:sp>
      <p:sp>
        <p:nvSpPr>
          <p:cNvPr id="4"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1028975056"/>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pic>
        <p:nvPicPr>
          <p:cNvPr id="2" name="Picture 1" descr="螢幕快照 2012-01-24 下午1.52.35.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2510162"/>
            <a:ext cx="9144000" cy="271817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內容版面配置區 2"/>
          <p:cNvSpPr>
            <a:spLocks noGrp="1"/>
          </p:cNvSpPr>
          <p:nvPr>
            <p:ph idx="4294967295"/>
          </p:nvPr>
        </p:nvSpPr>
        <p:spPr>
          <a:xfrm>
            <a:off x="0" y="1412875"/>
            <a:ext cx="8675688" cy="5016500"/>
          </a:xfrm>
        </p:spPr>
        <p:txBody>
          <a:bodyPr/>
          <a:lstStyle/>
          <a:p>
            <a:pPr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控制風險因素</a:t>
            </a:r>
            <a:endParaRPr lang="en-US" altLang="zh-TW" sz="2800" dirty="0" smtClean="0">
              <a:latin typeface="Times New Roman" pitchFamily="18" charset="0"/>
              <a:ea typeface="標楷體" pitchFamily="65" charset="-120"/>
              <a:cs typeface="Times New Roman" pitchFamily="18" charset="0"/>
            </a:endParaRPr>
          </a:p>
          <a:p>
            <a:pPr lvl="1"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管理專案風險的第一步就是找出專案面臨的風險本質和程度。</a:t>
            </a:r>
            <a:endParaRPr lang="en-US" altLang="zh-TW" sz="2800" dirty="0" smtClean="0">
              <a:latin typeface="Times New Roman" pitchFamily="18" charset="0"/>
              <a:ea typeface="標楷體" pitchFamily="65" charset="-120"/>
              <a:cs typeface="Times New Roman" pitchFamily="18" charset="0"/>
            </a:endParaRPr>
          </a:p>
          <a:p>
            <a:pPr lvl="1"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管理技術的複雜度</a:t>
            </a:r>
            <a:endParaRPr lang="en-US" altLang="zh-TW" sz="2800" dirty="0" smtClean="0">
              <a:latin typeface="Times New Roman" pitchFamily="18" charset="0"/>
              <a:ea typeface="標楷體" pitchFamily="65" charset="-120"/>
              <a:cs typeface="Times New Roman" pitchFamily="18" charset="0"/>
            </a:endParaRPr>
          </a:p>
          <a:p>
            <a:pPr lvl="2" algn="just" eaLnBrk="1" hangingPunct="1">
              <a:lnSpc>
                <a:spcPct val="90000"/>
              </a:lnSpc>
            </a:pPr>
            <a:r>
              <a:rPr lang="zh-TW" altLang="en-US" sz="2400" dirty="0" smtClean="0">
                <a:latin typeface="Times New Roman" pitchFamily="18" charset="0"/>
                <a:ea typeface="標楷體" pitchFamily="65" charset="-120"/>
                <a:cs typeface="Times New Roman" pitchFamily="18" charset="0"/>
              </a:rPr>
              <a:t>專案負責人需要很強的技術與行政管理經驗。</a:t>
            </a:r>
            <a:endParaRPr lang="en-US" altLang="zh-TW" sz="2400" dirty="0" smtClean="0">
              <a:latin typeface="Times New Roman" pitchFamily="18" charset="0"/>
              <a:ea typeface="標楷體" pitchFamily="65" charset="-120"/>
              <a:cs typeface="Times New Roman" pitchFamily="18" charset="0"/>
            </a:endParaRPr>
          </a:p>
          <a:p>
            <a:pPr lvl="2" eaLnBrk="1" hangingPunct="1">
              <a:lnSpc>
                <a:spcPct val="90000"/>
              </a:lnSpc>
            </a:pPr>
            <a:endParaRPr lang="zh-TW" altLang="en-US" dirty="0" smtClean="0"/>
          </a:p>
        </p:txBody>
      </p:sp>
      <p:sp>
        <p:nvSpPr>
          <p:cNvPr id="4"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內容版面配置區 2"/>
          <p:cNvSpPr>
            <a:spLocks noGrp="1"/>
          </p:cNvSpPr>
          <p:nvPr>
            <p:ph idx="4294967295"/>
          </p:nvPr>
        </p:nvSpPr>
        <p:spPr>
          <a:xfrm>
            <a:off x="0" y="1412875"/>
            <a:ext cx="8675688" cy="5016500"/>
          </a:xfrm>
        </p:spPr>
        <p:txBody>
          <a:bodyPr/>
          <a:lstStyle/>
          <a:p>
            <a:pPr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控制風險因素</a:t>
            </a:r>
            <a:endParaRPr lang="en-US" altLang="zh-TW" sz="2800" dirty="0" smtClean="0">
              <a:latin typeface="Times New Roman" pitchFamily="18" charset="0"/>
              <a:ea typeface="標楷體" pitchFamily="65" charset="-120"/>
              <a:cs typeface="Times New Roman" pitchFamily="18" charset="0"/>
            </a:endParaRPr>
          </a:p>
          <a:p>
            <a:pPr lvl="1"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正式的規劃與控制工具</a:t>
            </a:r>
            <a:endParaRPr lang="en-US" altLang="zh-TW" sz="2800" dirty="0" smtClean="0">
              <a:latin typeface="Times New Roman" pitchFamily="18" charset="0"/>
              <a:ea typeface="標楷體" pitchFamily="65" charset="-120"/>
              <a:cs typeface="Times New Roman" pitchFamily="18" charset="0"/>
            </a:endParaRPr>
          </a:p>
          <a:p>
            <a:pPr lvl="2" algn="just" eaLnBrk="1" hangingPunct="1">
              <a:lnSpc>
                <a:spcPct val="90000"/>
              </a:lnSpc>
            </a:pPr>
            <a:r>
              <a:rPr lang="zh-TW" altLang="en-US" sz="2400" dirty="0" smtClean="0">
                <a:latin typeface="Times New Roman" pitchFamily="18" charset="0"/>
                <a:ea typeface="標楷體" pitchFamily="65" charset="-120"/>
                <a:cs typeface="Times New Roman" pitchFamily="18" charset="0"/>
              </a:rPr>
              <a:t>大型系統可由適當使用正式規劃工具</a:t>
            </a:r>
            <a:r>
              <a:rPr lang="en-US" altLang="zh-TW" sz="2400" dirty="0" smtClean="0">
                <a:latin typeface="Times New Roman" pitchFamily="18" charset="0"/>
                <a:ea typeface="標楷體" pitchFamily="65" charset="-120"/>
                <a:cs typeface="Times New Roman" pitchFamily="18" charset="0"/>
              </a:rPr>
              <a:t>(formal planning tools) </a:t>
            </a:r>
            <a:r>
              <a:rPr lang="zh-TW" altLang="en-US" sz="2400" dirty="0" smtClean="0">
                <a:latin typeface="Times New Roman" pitchFamily="18" charset="0"/>
                <a:ea typeface="標楷體" pitchFamily="65" charset="-120"/>
                <a:cs typeface="Times New Roman" pitchFamily="18" charset="0"/>
              </a:rPr>
              <a:t>與正式控制工具</a:t>
            </a:r>
            <a:r>
              <a:rPr lang="en-US" altLang="zh-TW" sz="2400" dirty="0" smtClean="0">
                <a:latin typeface="Times New Roman" pitchFamily="18" charset="0"/>
                <a:ea typeface="標楷體" pitchFamily="65" charset="-120"/>
                <a:cs typeface="Times New Roman" pitchFamily="18" charset="0"/>
              </a:rPr>
              <a:t>(formal control tools)</a:t>
            </a:r>
            <a:r>
              <a:rPr lang="zh-TW" altLang="en-US" sz="2400" dirty="0" smtClean="0">
                <a:latin typeface="Times New Roman" pitchFamily="18" charset="0"/>
                <a:ea typeface="標楷體" pitchFamily="65" charset="-120"/>
                <a:cs typeface="Times New Roman" pitchFamily="18" charset="0"/>
              </a:rPr>
              <a:t>，進行文件化與監控專案計畫來獲益。最常被用來文件化專案計畫的方法，便是甘特圖與計畫評核術。 </a:t>
            </a:r>
            <a:endParaRPr lang="en-US" altLang="zh-TW" sz="2400" dirty="0" smtClean="0">
              <a:latin typeface="Times New Roman" pitchFamily="18" charset="0"/>
              <a:ea typeface="標楷體" pitchFamily="65" charset="-120"/>
              <a:cs typeface="Times New Roman" pitchFamily="18" charset="0"/>
            </a:endParaRPr>
          </a:p>
          <a:p>
            <a:pPr lvl="1" algn="just" eaLnBrk="1" hangingPunct="1">
              <a:lnSpc>
                <a:spcPct val="90000"/>
              </a:lnSpc>
            </a:pPr>
            <a:r>
              <a:rPr lang="zh-TW" altLang="en-US" sz="2800" dirty="0" smtClean="0">
                <a:latin typeface="Times New Roman" pitchFamily="18" charset="0"/>
                <a:ea typeface="標楷體" pitchFamily="65" charset="-120"/>
                <a:cs typeface="Times New Roman" pitchFamily="18" charset="0"/>
              </a:rPr>
              <a:t>增加使用者參與及克服使用者反對</a:t>
            </a:r>
          </a:p>
          <a:p>
            <a:pPr lvl="2" eaLnBrk="1" hangingPunct="1">
              <a:lnSpc>
                <a:spcPct val="90000"/>
              </a:lnSpc>
            </a:pPr>
            <a:endParaRPr lang="zh-TW" altLang="en-US" dirty="0" smtClean="0"/>
          </a:p>
        </p:txBody>
      </p:sp>
      <p:sp>
        <p:nvSpPr>
          <p:cNvPr id="4"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3168572799"/>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116632"/>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pic>
        <p:nvPicPr>
          <p:cNvPr id="2" name="Picture 1" descr="螢幕快照 2012-01-24 下午1.58.22.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5536" y="764704"/>
            <a:ext cx="8244408" cy="575426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pic>
        <p:nvPicPr>
          <p:cNvPr id="2" name="Picture 1" descr="螢幕快照 2012-01-24 下午1.59.24.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287164"/>
            <a:ext cx="9144000" cy="5166172"/>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zh-TW" altLang="en-US" dirty="0" smtClean="0">
                <a:latin typeface="標楷體" pitchFamily="65" charset="-120"/>
                <a:ea typeface="標楷體" pitchFamily="65" charset="-120"/>
              </a:rPr>
              <a:t>本章大綱</a:t>
            </a:r>
            <a:endParaRPr lang="zh-TW" altLang="en-US" dirty="0"/>
          </a:p>
        </p:txBody>
      </p:sp>
      <p:sp>
        <p:nvSpPr>
          <p:cNvPr id="3" name="內容版面配置區 2"/>
          <p:cNvSpPr>
            <a:spLocks noGrp="1"/>
          </p:cNvSpPr>
          <p:nvPr>
            <p:ph idx="1"/>
          </p:nvPr>
        </p:nvSpPr>
        <p:spPr/>
        <p:txBody>
          <a:bodyPr>
            <a:normAutofit fontScale="92500" lnSpcReduction="20000"/>
          </a:bodyPr>
          <a:lstStyle/>
          <a:p>
            <a:pPr>
              <a:buNone/>
            </a:pPr>
            <a:r>
              <a:rPr lang="en-US" altLang="zh-TW" sz="3200" dirty="0" smtClean="0">
                <a:latin typeface="Times New Roman"/>
                <a:ea typeface="標楷體"/>
                <a:cs typeface="Times New Roman"/>
              </a:rPr>
              <a:t>14.1   </a:t>
            </a:r>
            <a:r>
              <a:rPr lang="zh-Hant" altLang="en-US" sz="3200" dirty="0" smtClean="0">
                <a:latin typeface="Times New Roman"/>
                <a:ea typeface="標楷體"/>
                <a:cs typeface="Times New Roman"/>
              </a:rPr>
              <a:t>專</a:t>
            </a:r>
            <a:r>
              <a:rPr lang="zh-Hant" altLang="en-US" sz="3200" dirty="0">
                <a:latin typeface="Times New Roman"/>
                <a:ea typeface="標楷體"/>
                <a:cs typeface="Times New Roman"/>
              </a:rPr>
              <a:t>案管理的重要性 </a:t>
            </a:r>
            <a:endParaRPr lang="en-US" altLang="zh-TW" sz="3200" dirty="0" smtClean="0">
              <a:latin typeface="Times New Roman"/>
              <a:ea typeface="標楷體"/>
              <a:cs typeface="Times New Roman"/>
            </a:endParaRPr>
          </a:p>
          <a:p>
            <a:endParaRPr lang="zh-TW" altLang="zh-TW" sz="3200" dirty="0" smtClean="0">
              <a:latin typeface="Times New Roman"/>
              <a:ea typeface="標楷體"/>
              <a:cs typeface="Times New Roman"/>
            </a:endParaRPr>
          </a:p>
          <a:p>
            <a:pPr>
              <a:buNone/>
            </a:pPr>
            <a:r>
              <a:rPr lang="en-US" altLang="zh-TW" sz="3200" dirty="0" smtClean="0">
                <a:latin typeface="Times New Roman"/>
                <a:ea typeface="標楷體"/>
                <a:cs typeface="Times New Roman"/>
              </a:rPr>
              <a:t>14.2   </a:t>
            </a:r>
            <a:r>
              <a:rPr lang="zh-Hant" altLang="en-US" sz="3200" dirty="0" smtClean="0">
                <a:latin typeface="Times New Roman"/>
                <a:ea typeface="標楷體"/>
                <a:cs typeface="Times New Roman"/>
              </a:rPr>
              <a:t>選擇專</a:t>
            </a:r>
            <a:r>
              <a:rPr lang="zh-Hant" altLang="en-US" sz="3200" dirty="0">
                <a:latin typeface="Times New Roman"/>
                <a:ea typeface="標楷體"/>
                <a:cs typeface="Times New Roman"/>
              </a:rPr>
              <a:t>案  </a:t>
            </a:r>
            <a:endParaRPr lang="zh-TW" altLang="zh-TW" sz="3200" dirty="0" smtClean="0">
              <a:latin typeface="Times New Roman"/>
              <a:ea typeface="標楷體"/>
              <a:cs typeface="Times New Roman"/>
            </a:endParaRPr>
          </a:p>
          <a:p>
            <a:endParaRPr lang="en-US" altLang="zh-TW" sz="3200" dirty="0" smtClean="0">
              <a:latin typeface="Times New Roman"/>
              <a:ea typeface="標楷體"/>
              <a:cs typeface="Times New Roman"/>
            </a:endParaRPr>
          </a:p>
          <a:p>
            <a:pPr>
              <a:buNone/>
            </a:pPr>
            <a:r>
              <a:rPr lang="en-US" altLang="zh-TW" sz="3200" dirty="0" smtClean="0">
                <a:latin typeface="Times New Roman"/>
                <a:ea typeface="標楷體"/>
                <a:cs typeface="Times New Roman"/>
              </a:rPr>
              <a:t>14.3   </a:t>
            </a:r>
            <a:r>
              <a:rPr lang="zh-Hant" altLang="en-US" sz="3200" dirty="0" smtClean="0">
                <a:latin typeface="Times New Roman"/>
                <a:ea typeface="標楷體"/>
                <a:cs typeface="Times New Roman"/>
              </a:rPr>
              <a:t>建立資訊</a:t>
            </a:r>
            <a:r>
              <a:rPr lang="zh-Hant" altLang="en-US" sz="3200" dirty="0">
                <a:latin typeface="Times New Roman"/>
                <a:ea typeface="標楷體"/>
                <a:cs typeface="Times New Roman"/>
              </a:rPr>
              <a:t>系統的企業價值  </a:t>
            </a:r>
            <a:endParaRPr lang="zh-TW" altLang="zh-TW" sz="3200" dirty="0" smtClean="0">
              <a:latin typeface="Times New Roman"/>
              <a:ea typeface="標楷體"/>
              <a:cs typeface="Times New Roman"/>
            </a:endParaRPr>
          </a:p>
          <a:p>
            <a:endParaRPr lang="en-US" altLang="zh-TW" sz="3200" dirty="0" smtClean="0">
              <a:latin typeface="Times New Roman"/>
              <a:ea typeface="標楷體"/>
              <a:cs typeface="Times New Roman"/>
            </a:endParaRPr>
          </a:p>
          <a:p>
            <a:pPr>
              <a:buNone/>
            </a:pPr>
            <a:r>
              <a:rPr lang="en-US" altLang="zh-TW" sz="3200" dirty="0" smtClean="0">
                <a:latin typeface="Times New Roman"/>
                <a:ea typeface="標楷體"/>
                <a:cs typeface="Times New Roman"/>
              </a:rPr>
              <a:t>14.4   </a:t>
            </a:r>
            <a:r>
              <a:rPr lang="zh-Hant" altLang="en-US" sz="3200" dirty="0">
                <a:latin typeface="Times New Roman"/>
                <a:ea typeface="標楷體"/>
                <a:cs typeface="Times New Roman"/>
              </a:rPr>
              <a:t>管理專案風險  </a:t>
            </a:r>
            <a:endParaRPr lang="en-US" altLang="zh-Hant" sz="3200" dirty="0" smtClean="0">
              <a:latin typeface="Times New Roman"/>
              <a:ea typeface="標楷體"/>
              <a:cs typeface="Times New Roman"/>
            </a:endParaRPr>
          </a:p>
          <a:p>
            <a:endParaRPr lang="en-US" altLang="zh-TW" sz="3200" dirty="0" smtClean="0">
              <a:latin typeface="Times New Roman" pitchFamily="18" charset="0"/>
              <a:ea typeface="標楷體" pitchFamily="65" charset="-120"/>
              <a:cs typeface="Times New Roman" pitchFamily="18" charset="0"/>
            </a:endParaRPr>
          </a:p>
          <a:p>
            <a:pPr>
              <a:buNone/>
            </a:pPr>
            <a:r>
              <a:rPr lang="en-US" altLang="zh-TW" sz="3200" dirty="0" smtClean="0">
                <a:latin typeface="Times New Roman" pitchFamily="18" charset="0"/>
                <a:ea typeface="標楷體" pitchFamily="65" charset="-120"/>
                <a:cs typeface="Times New Roman" pitchFamily="18" charset="0"/>
              </a:rPr>
              <a:t>14.5   </a:t>
            </a:r>
            <a:r>
              <a:rPr lang="zh-TW" altLang="zh-TW" sz="3200" dirty="0" smtClean="0">
                <a:latin typeface="Times New Roman" pitchFamily="18" charset="0"/>
                <a:ea typeface="標楷體" pitchFamily="65" charset="-120"/>
                <a:cs typeface="Times New Roman" pitchFamily="18" charset="0"/>
              </a:rPr>
              <a:t>管理資訊系統專案的實務演練</a:t>
            </a:r>
          </a:p>
          <a:p>
            <a:endParaRPr lang="en-US" altLang="zh-TW" sz="2800" dirty="0" smtClean="0">
              <a:latin typeface="Times New Roman" pitchFamily="18" charset="0"/>
              <a:ea typeface="標楷體" pitchFamily="65" charset="-120"/>
              <a:cs typeface="Times New Roman" pitchFamily="18" charset="0"/>
            </a:endParaRPr>
          </a:p>
          <a:p>
            <a:endParaRPr lang="zh-TW" altLang="en-US" dirty="0"/>
          </a:p>
        </p:txBody>
      </p:sp>
    </p:spTree>
    <p:extLst>
      <p:ext uri="{BB962C8B-B14F-4D97-AF65-F5344CB8AC3E}">
        <p14:creationId xmlns="" xmlns:p14="http://schemas.microsoft.com/office/powerpoint/2010/main" val="2752853425"/>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pic>
        <p:nvPicPr>
          <p:cNvPr id="2" name="Picture 1" descr="螢幕快照 2012-01-24 下午2.00.50.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1052736"/>
            <a:ext cx="7812360" cy="5617759"/>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內容版面配置區 2"/>
          <p:cNvSpPr>
            <a:spLocks noGrp="1"/>
          </p:cNvSpPr>
          <p:nvPr>
            <p:ph idx="4294967295"/>
          </p:nvPr>
        </p:nvSpPr>
        <p:spPr>
          <a:xfrm>
            <a:off x="0" y="1171575"/>
            <a:ext cx="2471738" cy="542925"/>
          </a:xfrm>
        </p:spPr>
        <p:txBody>
          <a:bodyPr/>
          <a:lstStyle/>
          <a:p>
            <a:pPr eaLnBrk="1" hangingPunct="1"/>
            <a:r>
              <a:rPr lang="zh-TW" altLang="en-US" sz="2400" dirty="0" smtClean="0">
                <a:latin typeface="標楷體" pitchFamily="65" charset="-120"/>
                <a:ea typeface="標楷體" pitchFamily="65" charset="-120"/>
              </a:rPr>
              <a:t>組織設計</a:t>
            </a:r>
            <a:endParaRPr lang="en-US" altLang="zh-TW" sz="2400" dirty="0" smtClean="0">
              <a:latin typeface="標楷體" pitchFamily="65" charset="-120"/>
              <a:ea typeface="標楷體" pitchFamily="65" charset="-120"/>
            </a:endParaRPr>
          </a:p>
          <a:p>
            <a:pPr lvl="1" eaLnBrk="1" hangingPunct="1"/>
            <a:endParaRPr lang="zh-TW" altLang="en-US" dirty="0" smtClean="0"/>
          </a:p>
        </p:txBody>
      </p:sp>
      <p:sp>
        <p:nvSpPr>
          <p:cNvPr id="7"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pic>
        <p:nvPicPr>
          <p:cNvPr id="2" name="Picture 1" descr="螢幕快照 2012-01-24 下午2.01.59.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23528" y="2204864"/>
            <a:ext cx="8420100" cy="30226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內容版面配置區 2"/>
          <p:cNvSpPr>
            <a:spLocks noGrp="1"/>
          </p:cNvSpPr>
          <p:nvPr>
            <p:ph idx="4294967295"/>
          </p:nvPr>
        </p:nvSpPr>
        <p:spPr>
          <a:xfrm>
            <a:off x="0" y="2286000"/>
            <a:ext cx="8532813" cy="2286000"/>
          </a:xfrm>
        </p:spPr>
        <p:txBody>
          <a:bodyPr>
            <a:noAutofit/>
          </a:bodyPr>
          <a:lstStyle/>
          <a:p>
            <a:pPr marL="624078" indent="-514350">
              <a:buClr>
                <a:schemeClr val="tx1"/>
              </a:buClr>
              <a:buFont typeface="+mj-lt"/>
              <a:buAutoNum type="arabicPeriod"/>
            </a:pPr>
            <a:r>
              <a:rPr lang="en-US" altLang="zh-Hant" sz="2800" dirty="0" smtClean="0">
                <a:latin typeface="Times New Roman"/>
                <a:ea typeface="標楷體"/>
                <a:cs typeface="Times New Roman"/>
              </a:rPr>
              <a:t>DST </a:t>
            </a:r>
            <a:r>
              <a:rPr lang="en-US" altLang="zh-Hant" sz="2800" dirty="0">
                <a:latin typeface="Times New Roman"/>
                <a:ea typeface="標楷體"/>
                <a:cs typeface="Times New Roman"/>
              </a:rPr>
              <a:t>Systems </a:t>
            </a:r>
            <a:r>
              <a:rPr lang="zh-Hant" altLang="en-US" sz="2800" dirty="0">
                <a:latin typeface="Times New Roman"/>
                <a:ea typeface="標楷體"/>
                <a:cs typeface="Times New Roman"/>
              </a:rPr>
              <a:t>舊有的軟體開發環境有哪些問 題</a:t>
            </a:r>
            <a:r>
              <a:rPr lang="en-US" altLang="zh-Hant" sz="2800" dirty="0">
                <a:latin typeface="Times New Roman"/>
                <a:ea typeface="標楷體"/>
                <a:cs typeface="Times New Roman"/>
              </a:rPr>
              <a:t>? </a:t>
            </a:r>
            <a:endParaRPr lang="zh-Hant" altLang="en-US" sz="2800" dirty="0">
              <a:latin typeface="Times New Roman"/>
              <a:ea typeface="標楷體"/>
              <a:cs typeface="Times New Roman"/>
            </a:endParaRPr>
          </a:p>
          <a:p>
            <a:pPr marL="624078" indent="-514350">
              <a:buClr>
                <a:schemeClr val="tx1"/>
              </a:buClr>
              <a:buFont typeface="+mj-lt"/>
              <a:buAutoNum type="arabicPeriod"/>
            </a:pPr>
            <a:r>
              <a:rPr lang="en-US" altLang="zh-Hant" sz="2800" dirty="0" smtClean="0">
                <a:latin typeface="Times New Roman"/>
                <a:ea typeface="標楷體"/>
                <a:cs typeface="Times New Roman"/>
              </a:rPr>
              <a:t>Scrum</a:t>
            </a:r>
            <a:r>
              <a:rPr lang="zh-Hant" altLang="en-US" sz="2800" dirty="0">
                <a:latin typeface="Times New Roman"/>
                <a:ea typeface="標楷體"/>
                <a:cs typeface="Times New Roman"/>
              </a:rPr>
              <a:t>開發方法如何協助解決那些問題中的 一部分</a:t>
            </a:r>
            <a:r>
              <a:rPr lang="en-US" altLang="zh-Hant" sz="2800" dirty="0">
                <a:latin typeface="Times New Roman"/>
                <a:ea typeface="標楷體"/>
                <a:cs typeface="Times New Roman"/>
              </a:rPr>
              <a:t>? </a:t>
            </a:r>
            <a:endParaRPr lang="zh-Hant" altLang="en-US" sz="2800" dirty="0">
              <a:latin typeface="Times New Roman"/>
              <a:ea typeface="標楷體"/>
              <a:cs typeface="Times New Roman"/>
            </a:endParaRPr>
          </a:p>
          <a:p>
            <a:pPr marL="624078" indent="-514350">
              <a:buClr>
                <a:schemeClr val="tx1"/>
              </a:buClr>
              <a:buFont typeface="+mj-lt"/>
              <a:buAutoNum type="arabicPeriod"/>
            </a:pPr>
            <a:r>
              <a:rPr lang="en-US" altLang="zh-Hant" sz="2800" dirty="0" smtClean="0">
                <a:latin typeface="Times New Roman"/>
                <a:ea typeface="標楷體"/>
                <a:cs typeface="Times New Roman"/>
              </a:rPr>
              <a:t>DST</a:t>
            </a:r>
            <a:r>
              <a:rPr lang="zh-Hant" altLang="en-US" sz="2800" dirty="0">
                <a:latin typeface="Times New Roman"/>
                <a:ea typeface="標楷體"/>
                <a:cs typeface="Times New Roman"/>
              </a:rPr>
              <a:t>還做了哪些調整</a:t>
            </a:r>
            <a:r>
              <a:rPr lang="en-US" altLang="zh-Hant" sz="2800" dirty="0">
                <a:latin typeface="Times New Roman"/>
                <a:ea typeface="標楷體"/>
                <a:cs typeface="Times New Roman"/>
              </a:rPr>
              <a:t>,</a:t>
            </a:r>
            <a:r>
              <a:rPr lang="zh-Hant" altLang="en-US" sz="2800" dirty="0">
                <a:latin typeface="Times New Roman"/>
                <a:ea typeface="標楷體"/>
                <a:cs typeface="Times New Roman"/>
              </a:rPr>
              <a:t>能夠在軟體專案中 更有效率地運用 </a:t>
            </a:r>
            <a:r>
              <a:rPr lang="en-US" altLang="zh-Hant" sz="2800" dirty="0">
                <a:latin typeface="Times New Roman"/>
                <a:ea typeface="標楷體"/>
                <a:cs typeface="Times New Roman"/>
              </a:rPr>
              <a:t>Scrum ?</a:t>
            </a:r>
            <a:r>
              <a:rPr lang="zh-Hant" altLang="en-US" sz="2800" dirty="0">
                <a:latin typeface="Times New Roman"/>
                <a:ea typeface="標楷體"/>
                <a:cs typeface="Times New Roman"/>
              </a:rPr>
              <a:t>處理了哪些管理、 組織與技術面的問題</a:t>
            </a:r>
            <a:r>
              <a:rPr lang="en-US" altLang="zh-Hant" sz="2800" dirty="0">
                <a:latin typeface="Times New Roman"/>
                <a:ea typeface="標楷體"/>
                <a:cs typeface="Times New Roman"/>
              </a:rPr>
              <a:t>? </a:t>
            </a:r>
            <a:endParaRPr lang="zh-Hant" altLang="en-US" sz="2800" dirty="0">
              <a:latin typeface="Times New Roman"/>
              <a:ea typeface="標楷體"/>
              <a:cs typeface="Times New Roman"/>
            </a:endParaRPr>
          </a:p>
        </p:txBody>
      </p:sp>
      <p:sp>
        <p:nvSpPr>
          <p:cNvPr id="30723" name="標題 1"/>
          <p:cNvSpPr>
            <a:spLocks noGrp="1"/>
          </p:cNvSpPr>
          <p:nvPr>
            <p:ph type="title" idx="4294967295"/>
          </p:nvPr>
        </p:nvSpPr>
        <p:spPr>
          <a:xfrm>
            <a:off x="467544" y="274638"/>
            <a:ext cx="8208962" cy="1096962"/>
          </a:xfrm>
        </p:spPr>
        <p:txBody>
          <a:bodyPr/>
          <a:lstStyle/>
          <a:p>
            <a:r>
              <a:rPr lang="en-US" altLang="zh-Hant" sz="3200" b="0" dirty="0">
                <a:solidFill>
                  <a:srgbClr val="000000"/>
                </a:solidFill>
                <a:effectLst/>
                <a:latin typeface="Times New Roman" pitchFamily="18" charset="0"/>
                <a:ea typeface="標楷體" pitchFamily="65" charset="-120"/>
                <a:cs typeface="Times New Roman" pitchFamily="18" charset="0"/>
              </a:rPr>
              <a:t>DST Systems </a:t>
            </a:r>
            <a:r>
              <a:rPr lang="zh-Hant" altLang="en-US" sz="3200" b="0" dirty="0">
                <a:solidFill>
                  <a:srgbClr val="000000"/>
                </a:solidFill>
                <a:effectLst/>
                <a:latin typeface="Times New Roman" pitchFamily="18" charset="0"/>
                <a:ea typeface="標楷體" pitchFamily="65" charset="-120"/>
                <a:cs typeface="Times New Roman" pitchFamily="18" charset="0"/>
              </a:rPr>
              <a:t>靠著 </a:t>
            </a:r>
            <a:r>
              <a:rPr lang="en-US" altLang="zh-Hant" sz="3200" b="0" dirty="0">
                <a:solidFill>
                  <a:srgbClr val="000000"/>
                </a:solidFill>
                <a:effectLst/>
                <a:latin typeface="Times New Roman" pitchFamily="18" charset="0"/>
                <a:ea typeface="標楷體" pitchFamily="65" charset="-120"/>
                <a:cs typeface="Times New Roman" pitchFamily="18" charset="0"/>
              </a:rPr>
              <a:t>Scrum </a:t>
            </a:r>
            <a:r>
              <a:rPr lang="zh-Hant" altLang="en-US" sz="3200" b="0" dirty="0">
                <a:solidFill>
                  <a:srgbClr val="000000"/>
                </a:solidFill>
                <a:effectLst/>
                <a:latin typeface="Times New Roman" pitchFamily="18" charset="0"/>
                <a:ea typeface="標楷體" pitchFamily="65" charset="-120"/>
                <a:cs typeface="Times New Roman" pitchFamily="18" charset="0"/>
              </a:rPr>
              <a:t>與應用系統生命週期管理而成功 </a:t>
            </a:r>
            <a:endParaRPr lang="zh-TW" altLang="en-US" sz="4000" b="0" dirty="0" smtClean="0">
              <a:solidFill>
                <a:srgbClr val="000000"/>
              </a:solidFill>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內容版面配置區 2"/>
          <p:cNvSpPr>
            <a:spLocks noGrp="1"/>
          </p:cNvSpPr>
          <p:nvPr>
            <p:ph idx="4294967295"/>
          </p:nvPr>
        </p:nvSpPr>
        <p:spPr>
          <a:xfrm>
            <a:off x="0" y="2286000"/>
            <a:ext cx="8532813" cy="3159125"/>
          </a:xfrm>
        </p:spPr>
        <p:txBody>
          <a:bodyPr>
            <a:noAutofit/>
          </a:bodyPr>
          <a:lstStyle/>
          <a:p>
            <a:pPr marL="624078" indent="-514350">
              <a:buClr>
                <a:schemeClr val="tx1"/>
              </a:buClr>
              <a:buFont typeface="+mj-lt"/>
              <a:buAutoNum type="arabicPeriod"/>
            </a:pPr>
            <a:r>
              <a:rPr lang="en-US" altLang="zh-Hant" sz="2800" dirty="0" smtClean="0">
                <a:latin typeface="Times New Roman"/>
                <a:ea typeface="標楷體"/>
                <a:cs typeface="Times New Roman"/>
              </a:rPr>
              <a:t>Motorola </a:t>
            </a:r>
            <a:r>
              <a:rPr lang="zh-Hant" altLang="en-US" sz="2800" dirty="0">
                <a:latin typeface="Times New Roman"/>
                <a:ea typeface="標楷體"/>
                <a:cs typeface="Times New Roman"/>
              </a:rPr>
              <a:t>身為一家企業要面對哪些挑戰</a:t>
            </a:r>
            <a:r>
              <a:rPr lang="en-US" altLang="zh-Hant" sz="2800" dirty="0">
                <a:latin typeface="Times New Roman"/>
                <a:ea typeface="標楷體"/>
                <a:cs typeface="Times New Roman"/>
              </a:rPr>
              <a:t>?</a:t>
            </a:r>
            <a:r>
              <a:rPr lang="zh-Hant" altLang="en-US" sz="2800" dirty="0">
                <a:latin typeface="Times New Roman"/>
                <a:ea typeface="標楷體"/>
                <a:cs typeface="Times New Roman"/>
              </a:rPr>
              <a:t>為 何專案管理在這家公司十分要緊</a:t>
            </a:r>
            <a:r>
              <a:rPr lang="en-US" altLang="zh-Hant" sz="2800" dirty="0">
                <a:latin typeface="Times New Roman"/>
                <a:ea typeface="標楷體"/>
                <a:cs typeface="Times New Roman"/>
              </a:rPr>
              <a:t>? </a:t>
            </a:r>
            <a:endParaRPr lang="zh-Hant" altLang="en-US" sz="2800" dirty="0">
              <a:latin typeface="Times New Roman"/>
              <a:ea typeface="標楷體"/>
              <a:cs typeface="Times New Roman"/>
            </a:endParaRPr>
          </a:p>
          <a:p>
            <a:pPr marL="624078" indent="-514350">
              <a:buClr>
                <a:schemeClr val="tx1"/>
              </a:buClr>
              <a:buFont typeface="+mj-lt"/>
              <a:buAutoNum type="arabicPeriod"/>
            </a:pPr>
            <a:r>
              <a:rPr lang="zh-Hant" altLang="en-US" sz="2800" dirty="0" smtClean="0">
                <a:latin typeface="Times New Roman"/>
                <a:ea typeface="標楷體"/>
                <a:cs typeface="Times New Roman"/>
              </a:rPr>
              <a:t>對 </a:t>
            </a:r>
            <a:r>
              <a:rPr lang="en-US" altLang="zh-Hant" sz="2800" dirty="0">
                <a:latin typeface="Times New Roman"/>
                <a:ea typeface="標楷體"/>
                <a:cs typeface="Times New Roman"/>
              </a:rPr>
              <a:t>Motorola </a:t>
            </a:r>
            <a:r>
              <a:rPr lang="zh-Hant" altLang="en-US" sz="2800" dirty="0">
                <a:latin typeface="Times New Roman"/>
                <a:ea typeface="標楷體"/>
                <a:cs typeface="Times New Roman"/>
              </a:rPr>
              <a:t>而言</a:t>
            </a:r>
            <a:r>
              <a:rPr lang="en-US" altLang="zh-Hant" sz="2800" dirty="0">
                <a:latin typeface="Times New Roman"/>
                <a:ea typeface="標楷體"/>
                <a:cs typeface="Times New Roman"/>
              </a:rPr>
              <a:t>,HP PPM </a:t>
            </a:r>
            <a:r>
              <a:rPr lang="zh-Hant" altLang="en-US" sz="2800" dirty="0">
                <a:latin typeface="Times New Roman"/>
                <a:ea typeface="標楷體"/>
                <a:cs typeface="Times New Roman"/>
              </a:rPr>
              <a:t>哪些功能最為 有用</a:t>
            </a:r>
            <a:r>
              <a:rPr lang="en-US" altLang="zh-Hant" sz="2800" dirty="0">
                <a:latin typeface="Times New Roman"/>
                <a:ea typeface="標楷體"/>
                <a:cs typeface="Times New Roman"/>
              </a:rPr>
              <a:t>? </a:t>
            </a:r>
            <a:endParaRPr lang="zh-Hant" altLang="en-US" sz="2800" dirty="0">
              <a:latin typeface="Times New Roman"/>
              <a:ea typeface="標楷體"/>
              <a:cs typeface="Times New Roman"/>
            </a:endParaRPr>
          </a:p>
          <a:p>
            <a:pPr marL="624078" indent="-514350">
              <a:buClr>
                <a:schemeClr val="tx1"/>
              </a:buClr>
              <a:buFont typeface="+mj-lt"/>
              <a:buAutoNum type="arabicPeriod"/>
            </a:pPr>
            <a:r>
              <a:rPr lang="en-US" altLang="zh-Hant" sz="2800" dirty="0" smtClean="0">
                <a:latin typeface="Times New Roman"/>
                <a:ea typeface="標楷體"/>
                <a:cs typeface="Times New Roman"/>
              </a:rPr>
              <a:t>Motorola </a:t>
            </a:r>
            <a:r>
              <a:rPr lang="zh-Hant" altLang="en-US" sz="2800" dirty="0">
                <a:latin typeface="Times New Roman"/>
                <a:ea typeface="標楷體"/>
                <a:cs typeface="Times New Roman"/>
              </a:rPr>
              <a:t>導入並成功使用 </a:t>
            </a:r>
            <a:r>
              <a:rPr lang="en-US" altLang="zh-Hant" sz="2800" dirty="0">
                <a:latin typeface="Times New Roman"/>
                <a:ea typeface="標楷體"/>
                <a:cs typeface="Times New Roman"/>
              </a:rPr>
              <a:t>HP PPM </a:t>
            </a:r>
            <a:r>
              <a:rPr lang="zh-Hant" altLang="en-US" sz="2800" dirty="0">
                <a:latin typeface="Times New Roman"/>
                <a:ea typeface="標楷體"/>
                <a:cs typeface="Times New Roman"/>
              </a:rPr>
              <a:t>之前</a:t>
            </a:r>
            <a:r>
              <a:rPr lang="en-US" altLang="zh-Hant" sz="2800" dirty="0">
                <a:latin typeface="Times New Roman"/>
                <a:ea typeface="標楷體"/>
                <a:cs typeface="Times New Roman"/>
              </a:rPr>
              <a:t>, </a:t>
            </a:r>
            <a:r>
              <a:rPr lang="zh-Hant" altLang="en-US" sz="2800" dirty="0">
                <a:latin typeface="Times New Roman"/>
                <a:ea typeface="標楷體"/>
                <a:cs typeface="Times New Roman"/>
              </a:rPr>
              <a:t>有哪些管理、組織與技術的因素需要處理</a:t>
            </a:r>
            <a:r>
              <a:rPr lang="en-US" altLang="zh-Hant" sz="2800" dirty="0">
                <a:latin typeface="Times New Roman"/>
                <a:ea typeface="標楷體"/>
                <a:cs typeface="Times New Roman"/>
              </a:rPr>
              <a:t>? </a:t>
            </a:r>
            <a:endParaRPr lang="en-US" altLang="zh-Hant" sz="2800" dirty="0" smtClean="0">
              <a:latin typeface="Times New Roman"/>
              <a:ea typeface="標楷體"/>
              <a:cs typeface="Times New Roman"/>
            </a:endParaRPr>
          </a:p>
          <a:p>
            <a:pPr marL="624078" indent="-514350">
              <a:buClr>
                <a:schemeClr val="tx1"/>
              </a:buClr>
              <a:buFont typeface="+mj-lt"/>
              <a:buAutoNum type="arabicPeriod"/>
            </a:pPr>
            <a:r>
              <a:rPr lang="zh-Hant" altLang="en-US" sz="2800" dirty="0" smtClean="0">
                <a:latin typeface="Times New Roman"/>
                <a:ea typeface="標楷體"/>
                <a:cs typeface="Times New Roman"/>
              </a:rPr>
              <a:t>請評估 </a:t>
            </a:r>
            <a:r>
              <a:rPr lang="en-US" altLang="zh-Hant" sz="2800" dirty="0">
                <a:latin typeface="Times New Roman"/>
                <a:ea typeface="標楷體"/>
                <a:cs typeface="Times New Roman"/>
              </a:rPr>
              <a:t>Motorola </a:t>
            </a:r>
            <a:r>
              <a:rPr lang="zh-Hant" altLang="en-US" sz="2800" dirty="0">
                <a:latin typeface="Times New Roman"/>
                <a:ea typeface="標楷體"/>
                <a:cs typeface="Times New Roman"/>
              </a:rPr>
              <a:t>採用 </a:t>
            </a:r>
            <a:r>
              <a:rPr lang="en-US" altLang="zh-Hant" sz="2800" dirty="0">
                <a:latin typeface="Times New Roman"/>
                <a:ea typeface="標楷體"/>
                <a:cs typeface="Times New Roman"/>
              </a:rPr>
              <a:t>HP PPM </a:t>
            </a:r>
            <a:r>
              <a:rPr lang="zh-Hant" altLang="en-US" sz="2800" dirty="0">
                <a:latin typeface="Times New Roman"/>
                <a:ea typeface="標楷體"/>
                <a:cs typeface="Times New Roman"/>
              </a:rPr>
              <a:t>對企業的</a:t>
            </a:r>
            <a:r>
              <a:rPr lang="zh-Hant" altLang="en-US" sz="2800" dirty="0" smtClean="0">
                <a:latin typeface="Times New Roman"/>
                <a:ea typeface="標楷體"/>
                <a:cs typeface="Times New Roman"/>
              </a:rPr>
              <a:t>影響</a:t>
            </a:r>
            <a:r>
              <a:rPr lang="zh-Hant" altLang="en-US" sz="2800" dirty="0">
                <a:latin typeface="Times New Roman"/>
                <a:ea typeface="標楷體"/>
                <a:cs typeface="Times New Roman"/>
              </a:rPr>
              <a:t>。 </a:t>
            </a:r>
          </a:p>
        </p:txBody>
      </p:sp>
      <p:sp>
        <p:nvSpPr>
          <p:cNvPr id="30723" name="標題 1"/>
          <p:cNvSpPr>
            <a:spLocks noGrp="1"/>
          </p:cNvSpPr>
          <p:nvPr>
            <p:ph type="title" idx="4294967295"/>
          </p:nvPr>
        </p:nvSpPr>
        <p:spPr>
          <a:xfrm>
            <a:off x="935038" y="274638"/>
            <a:ext cx="8208962" cy="1096962"/>
          </a:xfrm>
        </p:spPr>
        <p:txBody>
          <a:bodyPr>
            <a:normAutofit/>
          </a:bodyPr>
          <a:lstStyle/>
          <a:p>
            <a:r>
              <a:rPr lang="en-US" altLang="zh-Hant" sz="3600" dirty="0">
                <a:solidFill>
                  <a:srgbClr val="000000"/>
                </a:solidFill>
                <a:effectLst/>
                <a:latin typeface="Times New Roman"/>
                <a:ea typeface="標楷體"/>
                <a:cs typeface="Times New Roman"/>
              </a:rPr>
              <a:t>Motorola </a:t>
            </a:r>
            <a:r>
              <a:rPr lang="zh-Hant" altLang="en-US" sz="3600" dirty="0">
                <a:solidFill>
                  <a:srgbClr val="000000"/>
                </a:solidFill>
                <a:effectLst/>
                <a:latin typeface="Times New Roman"/>
                <a:ea typeface="標楷體"/>
                <a:cs typeface="Times New Roman"/>
              </a:rPr>
              <a:t>向專案組合管理求助 </a:t>
            </a:r>
            <a:endParaRPr lang="zh-TW" altLang="en-US" sz="4400" b="0" dirty="0" smtClean="0">
              <a:solidFill>
                <a:srgbClr val="000000"/>
              </a:solidFill>
              <a:latin typeface="Times New Roman"/>
              <a:ea typeface="標楷體"/>
              <a:cs typeface="Times New Roman"/>
            </a:endParaRPr>
          </a:p>
        </p:txBody>
      </p:sp>
    </p:spTree>
    <p:extLst>
      <p:ext uri="{BB962C8B-B14F-4D97-AF65-F5344CB8AC3E}">
        <p14:creationId xmlns="" xmlns:p14="http://schemas.microsoft.com/office/powerpoint/2010/main" val="2791245429"/>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內容版面配置區 2"/>
          <p:cNvSpPr>
            <a:spLocks noGrp="1"/>
          </p:cNvSpPr>
          <p:nvPr>
            <p:ph idx="4294967295"/>
          </p:nvPr>
        </p:nvSpPr>
        <p:spPr>
          <a:xfrm>
            <a:off x="0" y="1600200"/>
            <a:ext cx="8675688" cy="2828925"/>
          </a:xfrm>
        </p:spPr>
        <p:txBody>
          <a:bodyPr>
            <a:normAutofit/>
          </a:bodyPr>
          <a:lstStyle/>
          <a:p>
            <a:pPr eaLnBrk="1" hangingPunct="1"/>
            <a:r>
              <a:rPr lang="zh-TW" altLang="en-US" sz="2800" dirty="0" smtClean="0">
                <a:latin typeface="Times New Roman" pitchFamily="18" charset="0"/>
                <a:ea typeface="標楷體" pitchFamily="65" charset="-120"/>
                <a:cs typeface="Times New Roman" pitchFamily="18" charset="0"/>
              </a:rPr>
              <a:t>專案管理軟體工具</a:t>
            </a:r>
            <a:r>
              <a:rPr lang="en-US" altLang="zh-TW" sz="2800" dirty="0" smtClean="0">
                <a:latin typeface="Times New Roman" pitchFamily="18" charset="0"/>
                <a:ea typeface="標楷體" pitchFamily="65" charset="-120"/>
                <a:cs typeface="Times New Roman" pitchFamily="18" charset="0"/>
              </a:rPr>
              <a:t>	</a:t>
            </a:r>
          </a:p>
          <a:p>
            <a:pPr lvl="1" eaLnBrk="1" hangingPunct="1"/>
            <a:r>
              <a:rPr lang="zh-TW" altLang="en-US" sz="2800" dirty="0" smtClean="0">
                <a:latin typeface="Times New Roman" pitchFamily="18" charset="0"/>
                <a:ea typeface="標楷體" pitchFamily="65" charset="-120"/>
                <a:cs typeface="Times New Roman" pitchFamily="18" charset="0"/>
              </a:rPr>
              <a:t>商用軟體工具可自動化專案管理的許多方面，在專案管理的流程中帶來相當多幫助。</a:t>
            </a:r>
            <a:endParaRPr lang="en-US" altLang="zh-TW" sz="2800" dirty="0" smtClean="0">
              <a:latin typeface="Times New Roman" pitchFamily="18" charset="0"/>
              <a:ea typeface="標楷體" pitchFamily="65" charset="-120"/>
              <a:cs typeface="Times New Roman" pitchFamily="18" charset="0"/>
            </a:endParaRPr>
          </a:p>
          <a:p>
            <a:pPr lvl="1" eaLnBrk="1" hangingPunct="1"/>
            <a:r>
              <a:rPr lang="zh-TW" altLang="en-US" sz="2800" dirty="0" smtClean="0">
                <a:latin typeface="Times New Roman" pitchFamily="18" charset="0"/>
                <a:ea typeface="標楷體" pitchFamily="65" charset="-120"/>
                <a:cs typeface="Times New Roman" pitchFamily="18" charset="0"/>
              </a:rPr>
              <a:t>專案管理軟體典型的功能有定義與排序工作、分配資源、建立工作的起迄時間、追蹤進度，以及協助調整工作與資源。</a:t>
            </a:r>
          </a:p>
        </p:txBody>
      </p:sp>
      <p:sp>
        <p:nvSpPr>
          <p:cNvPr id="4" name="標題 1"/>
          <p:cNvSpPr txBox="1">
            <a:spLocks/>
          </p:cNvSpPr>
          <p:nvPr/>
        </p:nvSpPr>
        <p:spPr>
          <a:xfrm>
            <a:off x="0" y="304800"/>
            <a:ext cx="9144000" cy="639763"/>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14.4</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管理專案風險</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188640"/>
            <a:ext cx="9144000" cy="1143000"/>
          </a:xfrm>
        </p:spPr>
        <p:txBody>
          <a:bodyPr>
            <a:noAutofit/>
          </a:bodyPr>
          <a:lstStyle/>
          <a:p>
            <a:pPr algn="ctr"/>
            <a:r>
              <a:rPr lang="en-US" altLang="zh-TW" dirty="0" smtClean="0">
                <a:latin typeface="Times New Roman" pitchFamily="18" charset="0"/>
                <a:ea typeface="標楷體" pitchFamily="65" charset="-120"/>
                <a:cs typeface="Times New Roman" pitchFamily="18" charset="0"/>
              </a:rPr>
              <a:t>14.5</a:t>
            </a:r>
            <a:r>
              <a:rPr lang="zh-TW" altLang="zh-TW" dirty="0" smtClean="0">
                <a:latin typeface="Times New Roman" pitchFamily="18" charset="0"/>
                <a:ea typeface="標楷體" pitchFamily="65" charset="-120"/>
                <a:cs typeface="Times New Roman" pitchFamily="18" charset="0"/>
              </a:rPr>
              <a:t>管理資訊系統專案的實務演練</a:t>
            </a:r>
            <a:endParaRPr lang="zh-TW" altLang="en-US" dirty="0"/>
          </a:p>
        </p:txBody>
      </p:sp>
      <p:sp>
        <p:nvSpPr>
          <p:cNvPr id="11" name="矩形 10"/>
          <p:cNvSpPr/>
          <p:nvPr/>
        </p:nvSpPr>
        <p:spPr>
          <a:xfrm>
            <a:off x="539552" y="1628800"/>
            <a:ext cx="8064896" cy="1138773"/>
          </a:xfrm>
          <a:prstGeom prst="rect">
            <a:avLst/>
          </a:prstGeom>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zh-Hant" altLang="en-US" sz="3600" dirty="0">
                <a:latin typeface="標楷體"/>
                <a:ea typeface="標楷體"/>
                <a:cs typeface="標楷體"/>
              </a:rPr>
              <a:t>改善決策制定</a:t>
            </a:r>
            <a:r>
              <a:rPr lang="en-US" altLang="zh-Hant" sz="3600" dirty="0" smtClean="0">
                <a:latin typeface="標楷體"/>
                <a:ea typeface="標楷體"/>
                <a:cs typeface="標楷體"/>
              </a:rPr>
              <a:t>:</a:t>
            </a:r>
          </a:p>
          <a:p>
            <a:pPr algn="ctr"/>
            <a:r>
              <a:rPr lang="zh-Hant" altLang="en-US" sz="3200" dirty="0" smtClean="0">
                <a:latin typeface="標楷體"/>
                <a:ea typeface="標楷體"/>
                <a:cs typeface="標楷體"/>
              </a:rPr>
              <a:t>使用試算表為一套</a:t>
            </a:r>
            <a:r>
              <a:rPr lang="zh-Hant" altLang="en-US" sz="3200" dirty="0">
                <a:latin typeface="標楷體"/>
                <a:ea typeface="標楷體"/>
                <a:cs typeface="標楷體"/>
              </a:rPr>
              <a:t>新 </a:t>
            </a:r>
            <a:r>
              <a:rPr lang="en-US" altLang="zh-Hant" sz="3200" dirty="0">
                <a:latin typeface="標楷體"/>
                <a:ea typeface="標楷體"/>
                <a:cs typeface="標楷體"/>
              </a:rPr>
              <a:t>CAD </a:t>
            </a:r>
            <a:r>
              <a:rPr lang="zh-Hant" altLang="en-US" sz="3200" dirty="0">
                <a:latin typeface="標楷體"/>
                <a:ea typeface="標楷體"/>
                <a:cs typeface="標楷體"/>
              </a:rPr>
              <a:t>系統編列預算 </a:t>
            </a:r>
            <a:endParaRPr lang="zh-TW" altLang="en-US" sz="28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標楷體"/>
              <a:ea typeface="標楷體"/>
              <a:cs typeface="標楷體"/>
            </a:endParaRPr>
          </a:p>
        </p:txBody>
      </p:sp>
      <p:sp>
        <p:nvSpPr>
          <p:cNvPr id="5" name="文字方塊 4"/>
          <p:cNvSpPr txBox="1"/>
          <p:nvPr/>
        </p:nvSpPr>
        <p:spPr>
          <a:xfrm>
            <a:off x="611560" y="3356992"/>
            <a:ext cx="8064896" cy="1569660"/>
          </a:xfrm>
          <a:prstGeom prst="rect">
            <a:avLst/>
          </a:prstGeom>
          <a:noFill/>
        </p:spPr>
        <p:txBody>
          <a:bodyPr wrap="square" rtlCol="0">
            <a:spAutoFit/>
          </a:bodyPr>
          <a:lstStyle/>
          <a:p>
            <a:r>
              <a:rPr lang="zh-Hant" altLang="en-US" sz="3200" dirty="0">
                <a:latin typeface="標楷體"/>
                <a:ea typeface="標楷體"/>
                <a:cs typeface="標楷體"/>
              </a:rPr>
              <a:t>軟體技術</a:t>
            </a:r>
            <a:r>
              <a:rPr lang="en-US" altLang="zh-Hant" sz="3200" dirty="0">
                <a:latin typeface="標楷體"/>
                <a:ea typeface="標楷體"/>
                <a:cs typeface="標楷體"/>
              </a:rPr>
              <a:t>:</a:t>
            </a:r>
            <a:r>
              <a:rPr lang="zh-Hant" altLang="en-US" sz="3200" dirty="0">
                <a:latin typeface="標楷體"/>
                <a:ea typeface="標楷體"/>
                <a:cs typeface="標楷體"/>
              </a:rPr>
              <a:t>試算表公式與功能 </a:t>
            </a:r>
            <a:endParaRPr lang="en-US" altLang="zh-Hant" sz="3200" dirty="0" smtClean="0">
              <a:latin typeface="標楷體"/>
              <a:ea typeface="標楷體"/>
              <a:cs typeface="標楷體"/>
            </a:endParaRPr>
          </a:p>
          <a:p>
            <a:endParaRPr lang="en-US" altLang="zh-Hant" sz="3200" dirty="0">
              <a:latin typeface="標楷體"/>
              <a:ea typeface="標楷體"/>
              <a:cs typeface="標楷體"/>
            </a:endParaRPr>
          </a:p>
          <a:p>
            <a:r>
              <a:rPr lang="zh-Hant" altLang="en-US" sz="3200" dirty="0" smtClean="0">
                <a:latin typeface="標楷體"/>
                <a:ea typeface="標楷體"/>
                <a:cs typeface="標楷體"/>
              </a:rPr>
              <a:t>商業</a:t>
            </a:r>
            <a:r>
              <a:rPr lang="zh-Hant" altLang="en-US" sz="3200" dirty="0">
                <a:latin typeface="標楷體"/>
                <a:ea typeface="標楷體"/>
                <a:cs typeface="標楷體"/>
              </a:rPr>
              <a:t>技術</a:t>
            </a:r>
            <a:r>
              <a:rPr lang="en-US" altLang="zh-Hant" sz="3200" dirty="0">
                <a:latin typeface="標楷體"/>
                <a:ea typeface="標楷體"/>
                <a:cs typeface="標楷體"/>
              </a:rPr>
              <a:t>:</a:t>
            </a:r>
            <a:r>
              <a:rPr lang="zh-Hant" altLang="en-US" sz="3200" dirty="0">
                <a:latin typeface="標楷體"/>
                <a:ea typeface="標楷體"/>
                <a:cs typeface="標楷體"/>
              </a:rPr>
              <a:t>資本預算 </a:t>
            </a:r>
            <a:endParaRPr lang="zh-TW" altLang="en-US" sz="3200" dirty="0">
              <a:latin typeface="標楷體"/>
              <a:ea typeface="標楷體"/>
              <a:cs typeface="標楷體"/>
            </a:endParaRPr>
          </a:p>
        </p:txBody>
      </p:sp>
    </p:spTree>
    <p:extLst>
      <p:ext uri="{BB962C8B-B14F-4D97-AF65-F5344CB8AC3E}">
        <p14:creationId xmlns="" xmlns:p14="http://schemas.microsoft.com/office/powerpoint/2010/main" val="257500160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274638"/>
            <a:ext cx="9144000" cy="1143000"/>
          </a:xfrm>
        </p:spPr>
        <p:txBody>
          <a:bodyPr>
            <a:noAutofit/>
          </a:bodyPr>
          <a:lstStyle/>
          <a:p>
            <a:pPr algn="ctr"/>
            <a:r>
              <a:rPr lang="en-US" altLang="zh-TW" dirty="0" smtClean="0">
                <a:latin typeface="Times New Roman" pitchFamily="18" charset="0"/>
                <a:ea typeface="標楷體" pitchFamily="65" charset="-120"/>
                <a:cs typeface="Times New Roman" pitchFamily="18" charset="0"/>
              </a:rPr>
              <a:t>14.5</a:t>
            </a:r>
            <a:r>
              <a:rPr lang="zh-TW" altLang="zh-TW" dirty="0" smtClean="0">
                <a:latin typeface="Times New Roman" pitchFamily="18" charset="0"/>
                <a:ea typeface="標楷體" pitchFamily="65" charset="-120"/>
                <a:cs typeface="Times New Roman" pitchFamily="18" charset="0"/>
              </a:rPr>
              <a:t>管理資訊系統專案的實務演練</a:t>
            </a:r>
            <a:endParaRPr lang="zh-TW" altLang="en-US" dirty="0"/>
          </a:p>
        </p:txBody>
      </p:sp>
      <p:sp>
        <p:nvSpPr>
          <p:cNvPr id="11" name="矩形 10"/>
          <p:cNvSpPr/>
          <p:nvPr/>
        </p:nvSpPr>
        <p:spPr>
          <a:xfrm>
            <a:off x="539552" y="1628800"/>
            <a:ext cx="8064896" cy="1138773"/>
          </a:xfrm>
          <a:prstGeom prst="rect">
            <a:avLst/>
          </a:prstGeom>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zh-Hant" altLang="en-US" sz="3600" dirty="0">
                <a:latin typeface="標楷體"/>
                <a:ea typeface="標楷體"/>
                <a:cs typeface="標楷體"/>
              </a:rPr>
              <a:t>改善決策制定</a:t>
            </a:r>
            <a:r>
              <a:rPr lang="en-US" altLang="zh-Hant" sz="3600" dirty="0" smtClean="0">
                <a:latin typeface="標楷體"/>
                <a:ea typeface="標楷體"/>
                <a:cs typeface="標楷體"/>
              </a:rPr>
              <a:t>:</a:t>
            </a:r>
          </a:p>
          <a:p>
            <a:pPr algn="ctr"/>
            <a:r>
              <a:rPr lang="zh-Hant" altLang="en-US" sz="3200" dirty="0" smtClean="0">
                <a:latin typeface="標楷體"/>
                <a:ea typeface="標楷體"/>
                <a:cs typeface="標楷體"/>
              </a:rPr>
              <a:t>使用網頁工具來購買房屋與處理貸款事宜 </a:t>
            </a:r>
            <a:endParaRPr lang="zh-TW" altLang="en-US" sz="3200" b="1" cap="none" spc="0"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標楷體"/>
              <a:ea typeface="標楷體"/>
              <a:cs typeface="標楷體"/>
            </a:endParaRPr>
          </a:p>
        </p:txBody>
      </p:sp>
      <p:sp>
        <p:nvSpPr>
          <p:cNvPr id="5" name="文字方塊 4"/>
          <p:cNvSpPr txBox="1"/>
          <p:nvPr/>
        </p:nvSpPr>
        <p:spPr>
          <a:xfrm>
            <a:off x="611560" y="3356992"/>
            <a:ext cx="8064896" cy="1569660"/>
          </a:xfrm>
          <a:prstGeom prst="rect">
            <a:avLst/>
          </a:prstGeom>
          <a:noFill/>
        </p:spPr>
        <p:txBody>
          <a:bodyPr wrap="square" rtlCol="0">
            <a:spAutoFit/>
          </a:bodyPr>
          <a:lstStyle/>
          <a:p>
            <a:r>
              <a:rPr lang="zh-Hant" altLang="en-US" sz="3200" dirty="0">
                <a:latin typeface="標楷體"/>
                <a:ea typeface="標楷體"/>
                <a:cs typeface="標楷體"/>
              </a:rPr>
              <a:t>軟體技術</a:t>
            </a:r>
            <a:r>
              <a:rPr lang="en-US" altLang="zh-Hant" sz="3200" dirty="0">
                <a:latin typeface="標楷體"/>
                <a:ea typeface="標楷體"/>
                <a:cs typeface="標楷體"/>
              </a:rPr>
              <a:t>:</a:t>
            </a:r>
            <a:r>
              <a:rPr lang="zh-Hant" altLang="en-US" sz="3200" dirty="0">
                <a:latin typeface="標楷體"/>
                <a:ea typeface="標楷體"/>
                <a:cs typeface="標楷體"/>
              </a:rPr>
              <a:t>網際網路軟體 </a:t>
            </a:r>
            <a:endParaRPr lang="en-US" altLang="zh-Hant" sz="3200" dirty="0" smtClean="0">
              <a:latin typeface="標楷體"/>
              <a:ea typeface="標楷體"/>
              <a:cs typeface="標楷體"/>
            </a:endParaRPr>
          </a:p>
          <a:p>
            <a:endParaRPr lang="en-US" altLang="zh-Hant" sz="3200" dirty="0">
              <a:latin typeface="標楷體"/>
              <a:ea typeface="標楷體"/>
              <a:cs typeface="標楷體"/>
            </a:endParaRPr>
          </a:p>
          <a:p>
            <a:r>
              <a:rPr lang="zh-Hant" altLang="en-US" sz="3200" dirty="0" smtClean="0">
                <a:latin typeface="標楷體"/>
                <a:ea typeface="標楷體"/>
                <a:cs typeface="標楷體"/>
              </a:rPr>
              <a:t>商業</a:t>
            </a:r>
            <a:r>
              <a:rPr lang="zh-Hant" altLang="en-US" sz="3200" dirty="0">
                <a:latin typeface="標楷體"/>
                <a:ea typeface="標楷體"/>
                <a:cs typeface="標楷體"/>
              </a:rPr>
              <a:t>技術</a:t>
            </a:r>
            <a:r>
              <a:rPr lang="en-US" altLang="zh-Hant" sz="3200" dirty="0">
                <a:latin typeface="標楷體"/>
                <a:ea typeface="標楷體"/>
                <a:cs typeface="標楷體"/>
              </a:rPr>
              <a:t>:</a:t>
            </a:r>
            <a:r>
              <a:rPr lang="zh-Hant" altLang="en-US" sz="3200" dirty="0">
                <a:latin typeface="標楷體"/>
                <a:ea typeface="標楷體"/>
                <a:cs typeface="標楷體"/>
              </a:rPr>
              <a:t>財務規劃 </a:t>
            </a:r>
            <a:endParaRPr lang="zh-TW" altLang="en-US" sz="3200" dirty="0" smtClean="0">
              <a:latin typeface="標楷體"/>
              <a:ea typeface="標楷體"/>
              <a:cs typeface="標楷體"/>
            </a:endParaRPr>
          </a:p>
        </p:txBody>
      </p:sp>
    </p:spTree>
    <p:extLst>
      <p:ext uri="{BB962C8B-B14F-4D97-AF65-F5344CB8AC3E}">
        <p14:creationId xmlns="" xmlns:p14="http://schemas.microsoft.com/office/powerpoint/2010/main" val="14239378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in)">
                                      <p:cBhvr>
                                        <p:cTn id="7" dur="2000"/>
                                        <p:tgtEl>
                                          <p:spTgt spid="11"/>
                                        </p:tgtEl>
                                      </p:cBhvr>
                                    </p:animEffect>
                                  </p:childTnLst>
                                </p:cTn>
                              </p:par>
                              <p:par>
                                <p:cTn id="8" presetID="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en-US" dirty="0" smtClean="0">
                <a:latin typeface="標楷體" pitchFamily="65" charset="-120"/>
                <a:ea typeface="標楷體" pitchFamily="65" charset="-120"/>
              </a:rPr>
              <a:t>本章摘要</a:t>
            </a:r>
            <a:endParaRPr lang="zh-TW" altLang="en-US" dirty="0">
              <a:latin typeface="標楷體" pitchFamily="65" charset="-120"/>
              <a:ea typeface="標楷體" pitchFamily="65" charset="-120"/>
            </a:endParaRPr>
          </a:p>
        </p:txBody>
      </p:sp>
      <p:sp>
        <p:nvSpPr>
          <p:cNvPr id="2" name="內容版面配置區 1"/>
          <p:cNvSpPr>
            <a:spLocks noGrp="1"/>
          </p:cNvSpPr>
          <p:nvPr>
            <p:ph idx="1"/>
          </p:nvPr>
        </p:nvSpPr>
        <p:spPr>
          <a:xfrm>
            <a:off x="457200" y="1268760"/>
            <a:ext cx="8229600" cy="5184576"/>
          </a:xfrm>
        </p:spPr>
        <p:txBody>
          <a:bodyPr>
            <a:normAutofit/>
          </a:bodyPr>
          <a:lstStyle/>
          <a:p>
            <a:endParaRPr lang="en-US" altLang="zh-TW" dirty="0" smtClean="0"/>
          </a:p>
          <a:p>
            <a:pPr marL="624078" indent="-514350">
              <a:buClr>
                <a:schemeClr val="tx1"/>
              </a:buClr>
              <a:buFont typeface="+mj-lt"/>
              <a:buAutoNum type="arabicPeriod"/>
            </a:pPr>
            <a:r>
              <a:rPr lang="zh-Hant" altLang="en-US" sz="2800" dirty="0" smtClean="0">
                <a:latin typeface="Times New Roman"/>
                <a:ea typeface="標楷體"/>
                <a:cs typeface="Times New Roman"/>
              </a:rPr>
              <a:t>專</a:t>
            </a:r>
            <a:r>
              <a:rPr lang="zh-Hant" altLang="en-US" sz="2800" dirty="0">
                <a:latin typeface="Times New Roman"/>
                <a:ea typeface="標楷體"/>
                <a:cs typeface="Times New Roman"/>
              </a:rPr>
              <a:t>案管理的目的為何</a:t>
            </a:r>
            <a:r>
              <a:rPr lang="en-US" altLang="zh-Hant" sz="2800" dirty="0">
                <a:latin typeface="Times New Roman"/>
                <a:ea typeface="標楷體"/>
                <a:cs typeface="Times New Roman"/>
              </a:rPr>
              <a:t>?</a:t>
            </a:r>
            <a:r>
              <a:rPr lang="zh-Hant" altLang="en-US" sz="2800" dirty="0">
                <a:latin typeface="Times New Roman"/>
                <a:ea typeface="標楷體"/>
                <a:cs typeface="Times New Roman"/>
              </a:rPr>
              <a:t>為什麼它在開發資訊系統的過程中如此重要</a:t>
            </a:r>
            <a:r>
              <a:rPr lang="en-US" altLang="zh-Hant" sz="2800" dirty="0">
                <a:latin typeface="Times New Roman"/>
                <a:ea typeface="標楷體"/>
                <a:cs typeface="Times New Roman"/>
              </a:rPr>
              <a:t>? </a:t>
            </a:r>
            <a:endParaRPr lang="en-US" altLang="zh-Hant" sz="2800" dirty="0" smtClean="0">
              <a:latin typeface="Times New Roman"/>
              <a:ea typeface="標楷體"/>
              <a:cs typeface="Times New Roman"/>
            </a:endParaRPr>
          </a:p>
          <a:p>
            <a:pPr marL="624078" indent="-514350">
              <a:buClr>
                <a:schemeClr val="tx1"/>
              </a:buClr>
              <a:buFont typeface="+mj-lt"/>
              <a:buAutoNum type="arabicPeriod"/>
            </a:pPr>
            <a:r>
              <a:rPr lang="zh-Hant" altLang="en-US" sz="2800" dirty="0">
                <a:latin typeface="Times New Roman"/>
                <a:ea typeface="標楷體"/>
                <a:cs typeface="Times New Roman"/>
              </a:rPr>
              <a:t>有哪些方法可以用來選擇與評估資訊系統專案</a:t>
            </a:r>
            <a:r>
              <a:rPr lang="en-US" altLang="zh-Hant" sz="2800" dirty="0">
                <a:latin typeface="Times New Roman"/>
                <a:ea typeface="標楷體"/>
                <a:cs typeface="Times New Roman"/>
              </a:rPr>
              <a:t>?</a:t>
            </a:r>
            <a:r>
              <a:rPr lang="zh-Hant" altLang="en-US" sz="2800" dirty="0">
                <a:latin typeface="Times New Roman"/>
                <a:ea typeface="標楷體"/>
                <a:cs typeface="Times New Roman"/>
              </a:rPr>
              <a:t>以及調整它與企業的目標一致</a:t>
            </a:r>
            <a:r>
              <a:rPr lang="en-US" altLang="zh-Hant" sz="2800" dirty="0" smtClean="0">
                <a:latin typeface="Times New Roman"/>
                <a:ea typeface="標楷體"/>
                <a:cs typeface="Times New Roman"/>
              </a:rPr>
              <a:t>?</a:t>
            </a:r>
          </a:p>
          <a:p>
            <a:pPr marL="624078" indent="-514350">
              <a:buClr>
                <a:schemeClr val="tx1"/>
              </a:buClr>
              <a:buFont typeface="+mj-lt"/>
              <a:buAutoNum type="arabicPeriod"/>
            </a:pPr>
            <a:r>
              <a:rPr lang="zh-Hant" altLang="en-US" sz="2800" dirty="0">
                <a:latin typeface="Times New Roman"/>
                <a:ea typeface="標楷體"/>
                <a:cs typeface="Times New Roman"/>
              </a:rPr>
              <a:t>企業如何評估資訊系統專案的商業價值</a:t>
            </a:r>
            <a:r>
              <a:rPr lang="en-US" altLang="zh-Hant" sz="2800" dirty="0">
                <a:latin typeface="Times New Roman"/>
                <a:ea typeface="標楷體"/>
                <a:cs typeface="Times New Roman"/>
              </a:rPr>
              <a:t>? </a:t>
            </a:r>
            <a:r>
              <a:rPr lang="en-US" altLang="zh-Hant" sz="2800" dirty="0" smtClean="0">
                <a:latin typeface="Times New Roman"/>
                <a:ea typeface="標楷體"/>
                <a:cs typeface="Times New Roman"/>
              </a:rPr>
              <a:t> </a:t>
            </a:r>
          </a:p>
          <a:p>
            <a:pPr marL="624078" indent="-514350">
              <a:buClr>
                <a:schemeClr val="tx1"/>
              </a:buClr>
              <a:buFont typeface="+mj-lt"/>
              <a:buAutoNum type="arabicPeriod"/>
            </a:pPr>
            <a:r>
              <a:rPr lang="zh-Hant" altLang="en-US" sz="2800" dirty="0">
                <a:latin typeface="Times New Roman"/>
                <a:ea typeface="標楷體"/>
                <a:cs typeface="Times New Roman"/>
              </a:rPr>
              <a:t>資訊系統專案中的主要風險因素為何</a:t>
            </a:r>
            <a:r>
              <a:rPr lang="en-US" altLang="zh-Hant" sz="2800" dirty="0" smtClean="0">
                <a:latin typeface="Times New Roman"/>
                <a:ea typeface="標楷體"/>
                <a:cs typeface="Times New Roman"/>
              </a:rPr>
              <a:t>?</a:t>
            </a:r>
          </a:p>
          <a:p>
            <a:pPr marL="624078" indent="-514350">
              <a:buClr>
                <a:schemeClr val="tx1"/>
              </a:buClr>
              <a:buFont typeface="+mj-lt"/>
              <a:buAutoNum type="arabicPeriod"/>
            </a:pPr>
            <a:r>
              <a:rPr lang="zh-Hant" altLang="en-US" sz="2800" dirty="0">
                <a:latin typeface="Times New Roman"/>
                <a:ea typeface="標楷體"/>
                <a:cs typeface="Times New Roman"/>
              </a:rPr>
              <a:t>管理專案風險與系統導入有哪些有用的策略</a:t>
            </a:r>
            <a:r>
              <a:rPr lang="en-US" altLang="zh-Hant" sz="2800" dirty="0">
                <a:latin typeface="Times New Roman"/>
                <a:ea typeface="標楷體"/>
                <a:cs typeface="Times New Roman"/>
              </a:rPr>
              <a:t>? </a:t>
            </a:r>
            <a:endParaRPr lang="en-US" altLang="zh-TW" sz="3200" dirty="0" smtClean="0">
              <a:latin typeface="Times New Roman"/>
              <a:ea typeface="標楷體"/>
              <a:cs typeface="Times New Roman"/>
            </a:endParaRPr>
          </a:p>
        </p:txBody>
      </p:sp>
    </p:spTree>
    <p:extLst>
      <p:ext uri="{BB962C8B-B14F-4D97-AF65-F5344CB8AC3E}">
        <p14:creationId xmlns="" xmlns:p14="http://schemas.microsoft.com/office/powerpoint/2010/main" val="1947740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p:cTn id="19"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2">
                                            <p:txEl>
                                              <p:pRg st="3" end="3"/>
                                            </p:txEl>
                                          </p:spTgt>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p:cTn id="25"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algn="ctr"/>
            <a:r>
              <a:rPr lang="zh-TW" altLang="zh-TW" dirty="0" smtClean="0">
                <a:latin typeface="標楷體" pitchFamily="65" charset="-120"/>
                <a:ea typeface="標楷體" pitchFamily="65" charset="-120"/>
              </a:rPr>
              <a:t>問題討論</a:t>
            </a:r>
            <a:endParaRPr lang="zh-TW" altLang="en-US" dirty="0">
              <a:latin typeface="標楷體" pitchFamily="65" charset="-120"/>
              <a:ea typeface="標楷體" pitchFamily="65" charset="-120"/>
            </a:endParaRPr>
          </a:p>
        </p:txBody>
      </p:sp>
      <p:sp>
        <p:nvSpPr>
          <p:cNvPr id="2" name="內容版面配置區 1"/>
          <p:cNvSpPr>
            <a:spLocks noGrp="1"/>
          </p:cNvSpPr>
          <p:nvPr>
            <p:ph idx="1"/>
          </p:nvPr>
        </p:nvSpPr>
        <p:spPr>
          <a:xfrm>
            <a:off x="457200" y="1268760"/>
            <a:ext cx="8229600" cy="5184576"/>
          </a:xfrm>
        </p:spPr>
        <p:txBody>
          <a:bodyPr>
            <a:normAutofit/>
          </a:bodyPr>
          <a:lstStyle/>
          <a:p>
            <a:endParaRPr lang="en-US" altLang="zh-TW" dirty="0" smtClean="0">
              <a:latin typeface="Times New Roman"/>
              <a:ea typeface="標楷體"/>
              <a:cs typeface="Times New Roman"/>
            </a:endParaRPr>
          </a:p>
          <a:p>
            <a:pPr marL="624078" indent="-514350">
              <a:buClr>
                <a:schemeClr val="tx1"/>
              </a:buClr>
              <a:buFont typeface="+mj-lt"/>
              <a:buAutoNum type="arabicPeriod"/>
            </a:pPr>
            <a:r>
              <a:rPr lang="zh-Hant" altLang="en-US" sz="2800" dirty="0" smtClean="0">
                <a:latin typeface="Times New Roman"/>
                <a:ea typeface="標楷體"/>
                <a:cs typeface="Times New Roman"/>
              </a:rPr>
              <a:t>專案管理對於新資訊</a:t>
            </a:r>
            <a:r>
              <a:rPr lang="zh-Hant" altLang="en-US" sz="2800" dirty="0">
                <a:latin typeface="Times New Roman"/>
                <a:ea typeface="標楷體"/>
                <a:cs typeface="Times New Roman"/>
              </a:rPr>
              <a:t>系統的成敗有多 大的影響</a:t>
            </a:r>
            <a:r>
              <a:rPr lang="en-US" altLang="zh-Hant" sz="2800" dirty="0">
                <a:latin typeface="Times New Roman"/>
                <a:ea typeface="標楷體"/>
                <a:cs typeface="Times New Roman"/>
              </a:rPr>
              <a:t>? </a:t>
            </a:r>
            <a:endParaRPr lang="en-US" altLang="zh-Hant" sz="2800" dirty="0" smtClean="0">
              <a:latin typeface="Times New Roman"/>
              <a:ea typeface="標楷體"/>
              <a:cs typeface="Times New Roman"/>
            </a:endParaRPr>
          </a:p>
          <a:p>
            <a:pPr marL="624078" indent="-514350">
              <a:buClr>
                <a:schemeClr val="tx1"/>
              </a:buClr>
              <a:buFont typeface="+mj-lt"/>
              <a:buAutoNum type="arabicPeriod"/>
            </a:pPr>
            <a:endParaRPr lang="en-US" altLang="zh-Hant" sz="2800" dirty="0" smtClean="0">
              <a:latin typeface="Times New Roman"/>
              <a:ea typeface="標楷體"/>
              <a:cs typeface="Times New Roman"/>
            </a:endParaRPr>
          </a:p>
          <a:p>
            <a:pPr marL="624078" indent="-514350">
              <a:buClr>
                <a:schemeClr val="tx1"/>
              </a:buClr>
              <a:buFont typeface="+mj-lt"/>
              <a:buAutoNum type="arabicPeriod"/>
            </a:pPr>
            <a:r>
              <a:rPr lang="zh-Hant" altLang="en-US" sz="2800" dirty="0" smtClean="0">
                <a:latin typeface="Times New Roman"/>
                <a:ea typeface="標楷體"/>
                <a:cs typeface="Times New Roman"/>
              </a:rPr>
              <a:t>有人說許</a:t>
            </a:r>
            <a:r>
              <a:rPr lang="zh-Hant" altLang="en-US" sz="2800" dirty="0">
                <a:latin typeface="Times New Roman"/>
                <a:ea typeface="標楷體"/>
                <a:cs typeface="Times New Roman"/>
              </a:rPr>
              <a:t>多系統的失敗</a:t>
            </a:r>
            <a:r>
              <a:rPr lang="en-US" altLang="zh-Hant" sz="2800" dirty="0">
                <a:latin typeface="Times New Roman"/>
                <a:ea typeface="標楷體"/>
                <a:cs typeface="Times New Roman"/>
              </a:rPr>
              <a:t>,</a:t>
            </a:r>
            <a:r>
              <a:rPr lang="zh-Hant" altLang="en-US" sz="2800" dirty="0">
                <a:latin typeface="Times New Roman"/>
                <a:ea typeface="標楷體"/>
                <a:cs typeface="Times New Roman"/>
              </a:rPr>
              <a:t>是因為系統 建置人員忽略了組織行為問題。</a:t>
            </a:r>
            <a:r>
              <a:rPr lang="zh-Hant" altLang="en-US" sz="2800" dirty="0" smtClean="0">
                <a:latin typeface="Times New Roman"/>
                <a:ea typeface="標楷體"/>
                <a:cs typeface="Times New Roman"/>
              </a:rPr>
              <a:t>為什麼會如</a:t>
            </a:r>
            <a:r>
              <a:rPr lang="zh-Hant" altLang="en-US" sz="2800" dirty="0">
                <a:latin typeface="Times New Roman"/>
                <a:ea typeface="標楷體"/>
                <a:cs typeface="Times New Roman"/>
              </a:rPr>
              <a:t>此</a:t>
            </a:r>
            <a:r>
              <a:rPr lang="en-US" altLang="zh-Hant" sz="2800" dirty="0" smtClean="0">
                <a:latin typeface="Times New Roman"/>
                <a:ea typeface="標楷體"/>
                <a:cs typeface="Times New Roman"/>
              </a:rPr>
              <a:t>?</a:t>
            </a:r>
            <a:endParaRPr lang="zh-Hant" altLang="en-US" sz="2800" dirty="0">
              <a:latin typeface="Times New Roman"/>
              <a:ea typeface="標楷體"/>
              <a:cs typeface="Times New Roman"/>
            </a:endParaRPr>
          </a:p>
          <a:p>
            <a:pPr marL="109728" indent="0">
              <a:buClr>
                <a:schemeClr val="tx1"/>
              </a:buClr>
              <a:buNone/>
            </a:pPr>
            <a:endParaRPr lang="en-US" altLang="zh-Hant" sz="2800" dirty="0">
              <a:latin typeface="Times New Roman"/>
              <a:ea typeface="標楷體"/>
              <a:cs typeface="Times New Roman"/>
            </a:endParaRPr>
          </a:p>
          <a:p>
            <a:pPr marL="624078" indent="-514350">
              <a:buClr>
                <a:schemeClr val="tx1"/>
              </a:buClr>
              <a:buFont typeface="+mj-lt"/>
              <a:buAutoNum type="arabicPeriod"/>
            </a:pPr>
            <a:r>
              <a:rPr lang="zh-Hant" altLang="en-US" sz="2800" dirty="0" smtClean="0">
                <a:latin typeface="Times New Roman"/>
                <a:ea typeface="標楷體"/>
                <a:cs typeface="Times New Roman"/>
              </a:rPr>
              <a:t>終端</a:t>
            </a:r>
            <a:r>
              <a:rPr lang="zh-Hant" altLang="en-US" sz="2800" dirty="0">
                <a:latin typeface="Times New Roman"/>
                <a:ea typeface="標楷體"/>
                <a:cs typeface="Times New Roman"/>
              </a:rPr>
              <a:t>使用者在資訊系統專案管理中扮 演什麼角色</a:t>
            </a:r>
            <a:r>
              <a:rPr lang="en-US" altLang="zh-Hant" sz="2800" dirty="0">
                <a:latin typeface="Times New Roman"/>
                <a:ea typeface="標楷體"/>
                <a:cs typeface="Times New Roman"/>
              </a:rPr>
              <a:t>? </a:t>
            </a:r>
            <a:endParaRPr lang="zh-Hant" altLang="en-US" sz="2800" dirty="0">
              <a:latin typeface="Times New Roman"/>
              <a:ea typeface="標楷體"/>
              <a:cs typeface="Times New Roman"/>
            </a:endParaRPr>
          </a:p>
          <a:p>
            <a:pPr marL="624078" indent="-514350">
              <a:buClr>
                <a:schemeClr val="tx1"/>
              </a:buClr>
              <a:buFont typeface="+mj-lt"/>
              <a:buAutoNum type="arabicPeriod"/>
            </a:pPr>
            <a:endParaRPr lang="zh-Hant" altLang="en-US" sz="2800" dirty="0" smtClean="0">
              <a:latin typeface="Times New Roman"/>
              <a:ea typeface="標楷體"/>
              <a:cs typeface="Times New Roman"/>
            </a:endParaRPr>
          </a:p>
          <a:p>
            <a:endParaRPr lang="zh-Hant" altLang="en-US" sz="3200" dirty="0"/>
          </a:p>
          <a:p>
            <a:endParaRPr lang="zh-Hant" altLang="en-US" sz="3200" dirty="0"/>
          </a:p>
        </p:txBody>
      </p:sp>
    </p:spTree>
    <p:extLst>
      <p:ext uri="{BB962C8B-B14F-4D97-AF65-F5344CB8AC3E}">
        <p14:creationId xmlns="" xmlns:p14="http://schemas.microsoft.com/office/powerpoint/2010/main" val="4188643431"/>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67544" y="620688"/>
            <a:ext cx="8229600" cy="1143000"/>
          </a:xfrm>
        </p:spPr>
        <p:txBody>
          <a:bodyPr>
            <a:normAutofit/>
          </a:bodyPr>
          <a:lstStyle/>
          <a:p>
            <a:pPr algn="ctr"/>
            <a:r>
              <a:rPr lang="zh-TW" altLang="zh-TW" sz="4000" dirty="0" smtClean="0">
                <a:latin typeface="標楷體" pitchFamily="65" charset="-120"/>
                <a:ea typeface="標楷體" pitchFamily="65" charset="-120"/>
              </a:rPr>
              <a:t>個案研究</a:t>
            </a:r>
            <a:endParaRPr lang="zh-TW" altLang="en-US" sz="4000" dirty="0" smtClean="0">
              <a:latin typeface="標楷體" pitchFamily="65" charset="-120"/>
              <a:ea typeface="標楷體" pitchFamily="65" charset="-120"/>
              <a:cs typeface="Times New Roman" pitchFamily="18" charset="0"/>
            </a:endParaRPr>
          </a:p>
        </p:txBody>
      </p:sp>
      <p:sp>
        <p:nvSpPr>
          <p:cNvPr id="5" name="矩形 4"/>
          <p:cNvSpPr/>
          <p:nvPr/>
        </p:nvSpPr>
        <p:spPr>
          <a:xfrm>
            <a:off x="467544" y="2852936"/>
            <a:ext cx="8208912" cy="1446550"/>
          </a:xfrm>
          <a:prstGeom prst="rect">
            <a:avLst/>
          </a:prstGeom>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en-US" altLang="zh-Hant" sz="4800" b="1" dirty="0">
                <a:latin typeface="Times New Roman"/>
                <a:ea typeface="標楷體"/>
                <a:cs typeface="Times New Roman"/>
              </a:rPr>
              <a:t>JetBlue </a:t>
            </a:r>
            <a:r>
              <a:rPr lang="zh-Hant" altLang="en-US" sz="4800" dirty="0">
                <a:latin typeface="Times New Roman"/>
                <a:ea typeface="標楷體"/>
                <a:cs typeface="Times New Roman"/>
              </a:rPr>
              <a:t>與 </a:t>
            </a:r>
            <a:r>
              <a:rPr lang="en-US" altLang="zh-Hant" sz="4800" b="1" dirty="0" smtClean="0">
                <a:latin typeface="Times New Roman"/>
                <a:ea typeface="標楷體"/>
                <a:cs typeface="Times New Roman"/>
              </a:rPr>
              <a:t>WestJet :</a:t>
            </a:r>
          </a:p>
          <a:p>
            <a:pPr algn="ctr"/>
            <a:r>
              <a:rPr lang="zh-Hant" altLang="en-US" sz="4000" b="1" dirty="0" smtClean="0">
                <a:latin typeface="Times New Roman"/>
                <a:ea typeface="標楷體"/>
                <a:cs typeface="Times New Roman"/>
              </a:rPr>
              <a:t>兩個資訊系統專</a:t>
            </a:r>
            <a:r>
              <a:rPr lang="zh-Hant" altLang="en-US" sz="4000" b="1" dirty="0">
                <a:latin typeface="Times New Roman"/>
                <a:ea typeface="標楷體"/>
                <a:cs typeface="Times New Roman"/>
              </a:rPr>
              <a:t>案的</a:t>
            </a:r>
            <a:r>
              <a:rPr lang="zh-Hant" altLang="en-US" sz="4000" b="1" dirty="0" smtClean="0">
                <a:latin typeface="Times New Roman"/>
                <a:ea typeface="標楷體"/>
                <a:cs typeface="Times New Roman"/>
              </a:rPr>
              <a:t>故事</a:t>
            </a:r>
            <a:r>
              <a:rPr lang="zh-Hant" altLang="en-US" sz="4000" dirty="0" smtClean="0">
                <a:latin typeface="Times New Roman"/>
                <a:ea typeface="標楷體"/>
                <a:cs typeface="Times New Roman"/>
              </a:rPr>
              <a:t> </a:t>
            </a:r>
            <a:endParaRPr lang="zh-Hant" altLang="en-US" sz="4000" dirty="0">
              <a:latin typeface="Times New Roman"/>
              <a:ea typeface="標楷體"/>
              <a:cs typeface="Times New Roman"/>
            </a:endParaRPr>
          </a:p>
        </p:txBody>
      </p:sp>
    </p:spTree>
    <p:extLst>
      <p:ext uri="{BB962C8B-B14F-4D97-AF65-F5344CB8AC3E}">
        <p14:creationId xmlns="" xmlns:p14="http://schemas.microsoft.com/office/powerpoint/2010/main" val="8457139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idx="4294967295"/>
          </p:nvPr>
        </p:nvSpPr>
        <p:spPr>
          <a:xfrm>
            <a:off x="106363" y="274638"/>
            <a:ext cx="9037637" cy="639762"/>
          </a:xfrm>
        </p:spPr>
        <p:txBody>
          <a:bodyPr>
            <a:normAutofit fontScale="90000"/>
          </a:bodyPr>
          <a:lstStyle/>
          <a:p>
            <a:r>
              <a:rPr lang="en-US" altLang="zh-Hant" sz="3200" dirty="0">
                <a:solidFill>
                  <a:srgbClr val="000000"/>
                </a:solidFill>
                <a:effectLst/>
                <a:latin typeface="Times New Roman"/>
                <a:ea typeface="標楷體"/>
                <a:cs typeface="Times New Roman"/>
              </a:rPr>
              <a:t>COCA-COLA:</a:t>
            </a:r>
            <a:r>
              <a:rPr lang="zh-Hant" altLang="en-US" sz="3200" dirty="0">
                <a:solidFill>
                  <a:srgbClr val="000000"/>
                </a:solidFill>
                <a:effectLst/>
                <a:latin typeface="Times New Roman"/>
                <a:ea typeface="標楷體"/>
                <a:cs typeface="Times New Roman"/>
              </a:rPr>
              <a:t>以新的專案管理系統推動「開罐快樂」 </a:t>
            </a:r>
            <a:endParaRPr lang="zh-Hant" altLang="en-US" sz="3200" dirty="0">
              <a:solidFill>
                <a:srgbClr val="000000"/>
              </a:solidFill>
              <a:latin typeface="Times New Roman"/>
              <a:ea typeface="標楷體"/>
              <a:cs typeface="Times New Roman"/>
            </a:endParaRPr>
          </a:p>
        </p:txBody>
      </p:sp>
      <p:pic>
        <p:nvPicPr>
          <p:cNvPr id="2" name="Picture 1" descr="螢幕快照 2012-01-24 下午1.17.11.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8096" y="1360264"/>
            <a:ext cx="8788400" cy="4445000"/>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idx="4294967295"/>
          </p:nvPr>
        </p:nvSpPr>
        <p:spPr>
          <a:xfrm>
            <a:off x="1043608" y="274638"/>
            <a:ext cx="7019925" cy="563562"/>
          </a:xfrm>
        </p:spPr>
        <p:txBody>
          <a:bodyPr>
            <a:noAutofit/>
          </a:bodyPr>
          <a:lstStyle/>
          <a:p>
            <a:pPr algn="l" eaLnBrk="1" hangingPunct="1"/>
            <a:r>
              <a:rPr lang="en-US" altLang="zh-TW" sz="4400" b="0" dirty="0" smtClean="0">
                <a:solidFill>
                  <a:schemeClr val="tx1"/>
                </a:solidFill>
                <a:latin typeface="Times New Roman" pitchFamily="18" charset="0"/>
                <a:ea typeface="標楷體" pitchFamily="65" charset="-120"/>
                <a:cs typeface="Times New Roman" pitchFamily="18" charset="0"/>
              </a:rPr>
              <a:t>14.1</a:t>
            </a:r>
            <a:r>
              <a:rPr lang="zh-TW" altLang="en-US" sz="4400" b="0" dirty="0" smtClean="0">
                <a:solidFill>
                  <a:schemeClr val="tx1"/>
                </a:solidFill>
                <a:latin typeface="Times New Roman" pitchFamily="18" charset="0"/>
                <a:ea typeface="標楷體" pitchFamily="65" charset="-120"/>
                <a:cs typeface="Times New Roman" pitchFamily="18" charset="0"/>
              </a:rPr>
              <a:t> 專案管理的重要性</a:t>
            </a:r>
            <a:endParaRPr lang="zh-TW" altLang="en-US" sz="5400" b="0" dirty="0" smtClean="0">
              <a:solidFill>
                <a:schemeClr val="tx1"/>
              </a:solidFill>
              <a:latin typeface="Times New Roman" pitchFamily="18" charset="0"/>
              <a:ea typeface="標楷體" pitchFamily="65" charset="-120"/>
              <a:cs typeface="Times New Roman" pitchFamily="18" charset="0"/>
            </a:endParaRPr>
          </a:p>
        </p:txBody>
      </p:sp>
      <p:sp>
        <p:nvSpPr>
          <p:cNvPr id="6147" name="內容版面配置區 3"/>
          <p:cNvSpPr>
            <a:spLocks noGrp="1"/>
          </p:cNvSpPr>
          <p:nvPr>
            <p:ph idx="4294967295"/>
          </p:nvPr>
        </p:nvSpPr>
        <p:spPr>
          <a:xfrm>
            <a:off x="395536" y="1928813"/>
            <a:ext cx="8243888" cy="2928937"/>
          </a:xfrm>
        </p:spPr>
        <p:txBody>
          <a:bodyPr/>
          <a:lstStyle/>
          <a:p>
            <a:pPr eaLnBrk="1" hangingPunct="1"/>
            <a:r>
              <a:rPr lang="zh-TW" altLang="en-US" sz="2800" dirty="0" smtClean="0">
                <a:latin typeface="Times New Roman" pitchFamily="18" charset="0"/>
                <a:ea typeface="標楷體" pitchFamily="65" charset="-120"/>
                <a:cs typeface="Times New Roman" pitchFamily="18" charset="0"/>
              </a:rPr>
              <a:t>每一個組織在進行資訊系統專案時都會遇到專案花費的成本與時間比原先預期要來的高，或是發生完成的系統不能正常運作的問題。</a:t>
            </a:r>
            <a:endParaRPr lang="en-US" altLang="zh-TW" sz="2800" dirty="0" smtClean="0">
              <a:latin typeface="Times New Roman" pitchFamily="18" charset="0"/>
              <a:ea typeface="標楷體" pitchFamily="65" charset="-120"/>
              <a:cs typeface="Times New Roman" pitchFamily="18" charset="0"/>
            </a:endParaRPr>
          </a:p>
          <a:p>
            <a:pPr eaLnBrk="1" hangingPunct="1"/>
            <a:endParaRPr lang="en-US" altLang="zh-TW" sz="2800" dirty="0" smtClean="0">
              <a:latin typeface="Times New Roman" pitchFamily="18" charset="0"/>
              <a:ea typeface="標楷體" pitchFamily="65" charset="-120"/>
              <a:cs typeface="Times New Roman" pitchFamily="18" charset="0"/>
            </a:endParaRPr>
          </a:p>
          <a:p>
            <a:pPr eaLnBrk="1" hangingPunct="1"/>
            <a:r>
              <a:rPr lang="zh-TW" altLang="en-US" sz="2800" dirty="0" smtClean="0">
                <a:latin typeface="Times New Roman" pitchFamily="18" charset="0"/>
                <a:ea typeface="標楷體" pitchFamily="65" charset="-120"/>
                <a:cs typeface="Times New Roman" pitchFamily="18" charset="0"/>
              </a:rPr>
              <a:t>開發一個新的系統必須小心的管理與協調，專案執行的方式很可能是影響其結果的最重要因素。</a:t>
            </a:r>
          </a:p>
          <a:p>
            <a:pPr eaLnBrk="1" hangingPunct="1"/>
            <a:endParaRPr lang="zh-TW" altLang="en-US" dirty="0" smtClean="0"/>
          </a:p>
        </p:txBody>
      </p:sp>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內容版面配置區 3"/>
          <p:cNvSpPr>
            <a:spLocks noGrp="1"/>
          </p:cNvSpPr>
          <p:nvPr>
            <p:ph idx="4294967295"/>
          </p:nvPr>
        </p:nvSpPr>
        <p:spPr>
          <a:xfrm>
            <a:off x="395288" y="1412875"/>
            <a:ext cx="8748712" cy="1752600"/>
          </a:xfrm>
        </p:spPr>
        <p:txBody>
          <a:bodyPr/>
          <a:lstStyle/>
          <a:p>
            <a:pPr algn="just" eaLnBrk="1" hangingPunct="1"/>
            <a:r>
              <a:rPr lang="zh-TW" altLang="en-US" sz="2400" dirty="0" smtClean="0">
                <a:latin typeface="Times New Roman" pitchFamily="18" charset="0"/>
                <a:ea typeface="標楷體" pitchFamily="65" charset="-120"/>
                <a:cs typeface="Times New Roman" pitchFamily="18" charset="0"/>
              </a:rPr>
              <a:t>失控的專案與系統失敗</a:t>
            </a:r>
            <a:endParaRPr lang="en-US" altLang="zh-TW" sz="2400" dirty="0" smtClean="0">
              <a:latin typeface="Times New Roman" pitchFamily="18" charset="0"/>
              <a:ea typeface="標楷體" pitchFamily="65" charset="-120"/>
              <a:cs typeface="Times New Roman" pitchFamily="18" charset="0"/>
            </a:endParaRPr>
          </a:p>
          <a:p>
            <a:pPr lvl="1" algn="just" eaLnBrk="1" hangingPunct="1"/>
            <a:r>
              <a:rPr lang="zh-TW" altLang="en-US" sz="2400" dirty="0" smtClean="0">
                <a:latin typeface="Times New Roman" pitchFamily="18" charset="0"/>
                <a:ea typeface="標楷體" pitchFamily="65" charset="-120"/>
                <a:cs typeface="Times New Roman" pitchFamily="18" charset="0"/>
              </a:rPr>
              <a:t>專門調查資訊專案的成功率的 </a:t>
            </a:r>
            <a:r>
              <a:rPr lang="en-US" altLang="zh-TW" sz="2400" dirty="0" smtClean="0">
                <a:latin typeface="Times New Roman" pitchFamily="18" charset="0"/>
                <a:ea typeface="標楷體" pitchFamily="65" charset="-120"/>
                <a:cs typeface="Times New Roman" pitchFamily="18" charset="0"/>
              </a:rPr>
              <a:t>Standish Group </a:t>
            </a:r>
            <a:r>
              <a:rPr lang="zh-TW" altLang="en-US" sz="2400" dirty="0" smtClean="0">
                <a:latin typeface="Times New Roman" pitchFamily="18" charset="0"/>
                <a:ea typeface="標楷體" pitchFamily="65" charset="-120"/>
                <a:cs typeface="Times New Roman" pitchFamily="18" charset="0"/>
              </a:rPr>
              <a:t>諮詢顧問公司發現，只有 </a:t>
            </a:r>
            <a:r>
              <a:rPr lang="en-US" altLang="zh-TW" sz="2400" dirty="0" smtClean="0">
                <a:latin typeface="Times New Roman" pitchFamily="18" charset="0"/>
                <a:ea typeface="標楷體" pitchFamily="65" charset="-120"/>
                <a:cs typeface="Times New Roman" pitchFamily="18" charset="0"/>
              </a:rPr>
              <a:t>29% </a:t>
            </a:r>
            <a:r>
              <a:rPr lang="zh-TW" altLang="en-US" sz="2400" dirty="0" smtClean="0">
                <a:latin typeface="Times New Roman" pitchFamily="18" charset="0"/>
                <a:ea typeface="標楷體" pitchFamily="65" charset="-120"/>
                <a:cs typeface="Times New Roman" pitchFamily="18" charset="0"/>
              </a:rPr>
              <a:t>的技術投資在其時間、預算與範圍規劃之內完成原先制訂的所有功能與特性 。</a:t>
            </a:r>
          </a:p>
        </p:txBody>
      </p:sp>
      <p:pic>
        <p:nvPicPr>
          <p:cNvPr id="7171" name="Picture 7" descr="14-1"/>
          <p:cNvPicPr>
            <a:picLocks noChangeAspect="1" noChangeArrowheads="1"/>
          </p:cNvPicPr>
          <p:nvPr/>
        </p:nvPicPr>
        <p:blipFill>
          <a:blip r:embed="rId2" cstate="print"/>
          <a:srcRect/>
          <a:stretch>
            <a:fillRect/>
          </a:stretch>
        </p:blipFill>
        <p:spPr bwMode="auto">
          <a:xfrm>
            <a:off x="772616" y="3212976"/>
            <a:ext cx="7543800" cy="3003550"/>
          </a:xfrm>
          <a:prstGeom prst="rect">
            <a:avLst/>
          </a:prstGeom>
          <a:noFill/>
          <a:ln w="9525">
            <a:noFill/>
            <a:miter lim="800000"/>
            <a:headEnd/>
            <a:tailEnd/>
          </a:ln>
        </p:spPr>
      </p:pic>
      <p:sp>
        <p:nvSpPr>
          <p:cNvPr id="5"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14.1</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專案管理的重要性</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4294967295"/>
          </p:nvPr>
        </p:nvSpPr>
        <p:spPr>
          <a:xfrm>
            <a:off x="0" y="1214438"/>
            <a:ext cx="8243888" cy="5286375"/>
          </a:xfrm>
        </p:spPr>
        <p:txBody>
          <a:bodyPr>
            <a:normAutofit/>
          </a:bodyPr>
          <a:lstStyle/>
          <a:p>
            <a:pPr algn="just" eaLnBrk="1" hangingPunct="1"/>
            <a:r>
              <a:rPr lang="zh-TW" altLang="en-US" sz="2800" dirty="0" smtClean="0">
                <a:latin typeface="Times New Roman" pitchFamily="18" charset="0"/>
                <a:ea typeface="標楷體" pitchFamily="65" charset="-120"/>
                <a:cs typeface="Times New Roman" pitchFamily="18" charset="0"/>
              </a:rPr>
              <a:t>專案管理目標</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b="1" dirty="0" smtClean="0">
                <a:latin typeface="Times New Roman" pitchFamily="18" charset="0"/>
                <a:ea typeface="標楷體" pitchFamily="65" charset="-120"/>
                <a:cs typeface="Times New Roman" pitchFamily="18" charset="0"/>
              </a:rPr>
              <a:t>專案</a:t>
            </a:r>
            <a:r>
              <a:rPr lang="en-US" altLang="zh-TW" sz="2800" dirty="0" smtClean="0">
                <a:latin typeface="Times New Roman" pitchFamily="18" charset="0"/>
                <a:ea typeface="標楷體" pitchFamily="65" charset="-120"/>
                <a:cs typeface="Times New Roman" pitchFamily="18" charset="0"/>
              </a:rPr>
              <a:t> (project) </a:t>
            </a:r>
            <a:r>
              <a:rPr lang="zh-TW" altLang="en-US" sz="2800" dirty="0" smtClean="0">
                <a:latin typeface="Times New Roman" pitchFamily="18" charset="0"/>
                <a:ea typeface="標楷體" pitchFamily="65" charset="-120"/>
                <a:cs typeface="Times New Roman" pitchFamily="18" charset="0"/>
              </a:rPr>
              <a:t>是為達成特定的企業目標，所規劃一系列相關活動的集合。</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b="1" dirty="0" smtClean="0">
                <a:latin typeface="Times New Roman" pitchFamily="18" charset="0"/>
                <a:ea typeface="標楷體" pitchFamily="65" charset="-120"/>
                <a:cs typeface="Times New Roman" pitchFamily="18" charset="0"/>
              </a:rPr>
              <a:t>專案管理</a:t>
            </a:r>
            <a:r>
              <a:rPr lang="en-US" altLang="zh-TW" sz="2800" b="1" dirty="0" smtClean="0">
                <a:latin typeface="Times New Roman" pitchFamily="18" charset="0"/>
                <a:ea typeface="標楷體" pitchFamily="65" charset="-120"/>
                <a:cs typeface="Times New Roman" pitchFamily="18" charset="0"/>
              </a:rPr>
              <a:t> </a:t>
            </a:r>
            <a:r>
              <a:rPr lang="en-US" altLang="zh-TW" sz="2800" dirty="0" smtClean="0">
                <a:latin typeface="Times New Roman" pitchFamily="18" charset="0"/>
                <a:ea typeface="標楷體" pitchFamily="65" charset="-120"/>
                <a:cs typeface="Times New Roman" pitchFamily="18" charset="0"/>
              </a:rPr>
              <a:t>(project management) </a:t>
            </a:r>
            <a:r>
              <a:rPr lang="zh-TW" altLang="en-US" sz="2800" dirty="0" smtClean="0">
                <a:latin typeface="Times New Roman" pitchFamily="18" charset="0"/>
                <a:ea typeface="標楷體" pitchFamily="65" charset="-120"/>
                <a:cs typeface="Times New Roman" pitchFamily="18" charset="0"/>
              </a:rPr>
              <a:t>是應用知識、技巧、工具與技術在明確的預算與時間以達成特定的目標。</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b="1" dirty="0" smtClean="0">
                <a:latin typeface="Times New Roman" pitchFamily="18" charset="0"/>
                <a:ea typeface="標楷體" pitchFamily="65" charset="-120"/>
                <a:cs typeface="Times New Roman" pitchFamily="18" charset="0"/>
              </a:rPr>
              <a:t>範圍</a:t>
            </a:r>
            <a:r>
              <a:rPr lang="en-US" altLang="zh-TW" sz="2800" dirty="0" smtClean="0">
                <a:latin typeface="Times New Roman" pitchFamily="18" charset="0"/>
                <a:ea typeface="標楷體" pitchFamily="65" charset="-120"/>
                <a:cs typeface="Times New Roman" pitchFamily="18" charset="0"/>
              </a:rPr>
              <a:t> (scope) </a:t>
            </a:r>
            <a:r>
              <a:rPr lang="zh-TW" altLang="en-US" sz="2800" dirty="0" smtClean="0">
                <a:latin typeface="Times New Roman" pitchFamily="18" charset="0"/>
                <a:ea typeface="標楷體" pitchFamily="65" charset="-120"/>
                <a:cs typeface="Times New Roman" pitchFamily="18" charset="0"/>
              </a:rPr>
              <a:t>界定哪些工作是或不是包含在專案內。</a:t>
            </a:r>
            <a:endParaRPr lang="en-US" altLang="zh-TW" sz="2800" dirty="0" smtClean="0">
              <a:latin typeface="Times New Roman" pitchFamily="18" charset="0"/>
              <a:ea typeface="標楷體" pitchFamily="65" charset="-120"/>
              <a:cs typeface="Times New Roman" pitchFamily="18" charset="0"/>
            </a:endParaRPr>
          </a:p>
        </p:txBody>
      </p:sp>
      <p:sp>
        <p:nvSpPr>
          <p:cNvPr id="4"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14.1</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專案管理的重要性</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4294967295"/>
          </p:nvPr>
        </p:nvSpPr>
        <p:spPr>
          <a:xfrm>
            <a:off x="0" y="1214438"/>
            <a:ext cx="8675688" cy="5286375"/>
          </a:xfrm>
        </p:spPr>
        <p:txBody>
          <a:bodyPr>
            <a:normAutofit/>
          </a:bodyPr>
          <a:lstStyle/>
          <a:p>
            <a:pPr algn="just" eaLnBrk="1" hangingPunct="1"/>
            <a:r>
              <a:rPr lang="zh-TW" altLang="en-US" sz="2800" dirty="0" smtClean="0">
                <a:latin typeface="Times New Roman" pitchFamily="18" charset="0"/>
                <a:ea typeface="標楷體" pitchFamily="65" charset="-120"/>
                <a:cs typeface="Times New Roman" pitchFamily="18" charset="0"/>
              </a:rPr>
              <a:t>專案管理目標</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b="1" dirty="0" smtClean="0">
                <a:latin typeface="Times New Roman" pitchFamily="18" charset="0"/>
                <a:ea typeface="標楷體" pitchFamily="65" charset="-120"/>
                <a:cs typeface="Times New Roman" pitchFamily="18" charset="0"/>
              </a:rPr>
              <a:t>時間</a:t>
            </a:r>
            <a:r>
              <a:rPr lang="zh-TW" altLang="en-US" sz="2800" dirty="0" smtClean="0">
                <a:latin typeface="Times New Roman" pitchFamily="18" charset="0"/>
                <a:ea typeface="標楷體" pitchFamily="65" charset="-120"/>
                <a:cs typeface="Times New Roman" pitchFamily="18" charset="0"/>
              </a:rPr>
              <a:t>表示完成一個專案所需要的時間。</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b="1" dirty="0" smtClean="0">
                <a:latin typeface="Times New Roman" pitchFamily="18" charset="0"/>
                <a:ea typeface="標楷體" pitchFamily="65" charset="-120"/>
                <a:cs typeface="Times New Roman" pitchFamily="18" charset="0"/>
              </a:rPr>
              <a:t>成本</a:t>
            </a:r>
            <a:r>
              <a:rPr lang="zh-TW" altLang="en-US" sz="2800" dirty="0" smtClean="0">
                <a:latin typeface="Times New Roman" pitchFamily="18" charset="0"/>
                <a:ea typeface="標楷體" pitchFamily="65" charset="-120"/>
                <a:cs typeface="Times New Roman" pitchFamily="18" charset="0"/>
              </a:rPr>
              <a:t>是以完成專案所需的時間乘以人力資源成本為基礎考量。</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b="1" dirty="0" smtClean="0">
                <a:latin typeface="Times New Roman" pitchFamily="18" charset="0"/>
                <a:ea typeface="標楷體" pitchFamily="65" charset="-120"/>
                <a:cs typeface="Times New Roman" pitchFamily="18" charset="0"/>
              </a:rPr>
              <a:t>品質</a:t>
            </a:r>
            <a:r>
              <a:rPr lang="zh-TW" altLang="en-US" sz="2800" dirty="0" smtClean="0">
                <a:latin typeface="Times New Roman" pitchFamily="18" charset="0"/>
                <a:ea typeface="標楷體" pitchFamily="65" charset="-120"/>
                <a:cs typeface="Times New Roman" pitchFamily="18" charset="0"/>
              </a:rPr>
              <a:t>是一項指標，主要用來衡量專案成果是否滿足管理階層所設定的目標。</a:t>
            </a:r>
            <a:endParaRPr lang="en-US" altLang="zh-TW" sz="2800" dirty="0" smtClean="0">
              <a:latin typeface="Times New Roman" pitchFamily="18" charset="0"/>
              <a:ea typeface="標楷體" pitchFamily="65" charset="-120"/>
              <a:cs typeface="Times New Roman" pitchFamily="18" charset="0"/>
            </a:endParaRPr>
          </a:p>
          <a:p>
            <a:pPr lvl="1" algn="just" eaLnBrk="1" hangingPunct="1"/>
            <a:r>
              <a:rPr lang="zh-TW" altLang="en-US" sz="2800" b="1" dirty="0" smtClean="0">
                <a:latin typeface="Times New Roman" pitchFamily="18" charset="0"/>
                <a:ea typeface="標楷體" pitchFamily="65" charset="-120"/>
                <a:cs typeface="Times New Roman" pitchFamily="18" charset="0"/>
              </a:rPr>
              <a:t>風險</a:t>
            </a:r>
            <a:r>
              <a:rPr lang="zh-TW" altLang="en-US" sz="2800" dirty="0" smtClean="0">
                <a:latin typeface="Times New Roman" pitchFamily="18" charset="0"/>
                <a:ea typeface="標楷體" pitchFamily="65" charset="-120"/>
                <a:cs typeface="Times New Roman" pitchFamily="18" charset="0"/>
              </a:rPr>
              <a:t>則是指威脅專案成功的潛在問題。</a:t>
            </a:r>
          </a:p>
        </p:txBody>
      </p:sp>
      <p:sp>
        <p:nvSpPr>
          <p:cNvPr id="4" name="標題 1"/>
          <p:cNvSpPr txBox="1">
            <a:spLocks/>
          </p:cNvSpPr>
          <p:nvPr/>
        </p:nvSpPr>
        <p:spPr>
          <a:xfrm>
            <a:off x="0" y="274638"/>
            <a:ext cx="9144000" cy="563562"/>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14.1</a:t>
            </a:r>
            <a:r>
              <a:rPr kumimoji="0" lang="zh-TW" altLang="en-US" sz="4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rPr>
              <a:t> 專案管理的重要性</a:t>
            </a:r>
            <a:endParaRPr kumimoji="0" lang="zh-TW" altLang="en-US" sz="5400" b="0" i="0" u="none" strike="noStrike" kern="1200" cap="none" spc="0" normalizeH="0" baseline="0" noProof="0" dirty="0" smtClean="0">
              <a:ln>
                <a:noFill/>
              </a:ln>
              <a:solidFill>
                <a:schemeClr val="tx1"/>
              </a:solidFill>
              <a:effectLst>
                <a:outerShdw blurRad="31750" dist="25400" dir="5400000" algn="tl" rotWithShape="0">
                  <a:srgbClr val="000000">
                    <a:alpha val="25000"/>
                  </a:srgbClr>
                </a:outerShdw>
              </a:effectLst>
              <a:uLnTx/>
              <a:uFillTx/>
              <a:latin typeface="Times New Roman" pitchFamily="18" charset="0"/>
              <a:ea typeface="標楷體" pitchFamily="65" charset="-120"/>
              <a:cs typeface="Times New Roman" pitchFamily="18" charset="0"/>
            </a:endParaRPr>
          </a:p>
        </p:txBody>
      </p:sp>
    </p:spTree>
    <p:extLst>
      <p:ext uri="{BB962C8B-B14F-4D97-AF65-F5344CB8AC3E}">
        <p14:creationId xmlns="" xmlns:p14="http://schemas.microsoft.com/office/powerpoint/2010/main" val="2045005030"/>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2"/>
          <p:cNvSpPr>
            <a:spLocks noGrp="1"/>
          </p:cNvSpPr>
          <p:nvPr>
            <p:ph idx="4294967295"/>
          </p:nvPr>
        </p:nvSpPr>
        <p:spPr>
          <a:xfrm>
            <a:off x="0" y="990600"/>
            <a:ext cx="5029200" cy="533400"/>
          </a:xfrm>
        </p:spPr>
        <p:txBody>
          <a:bodyPr/>
          <a:lstStyle/>
          <a:p>
            <a:pPr eaLnBrk="1" hangingPunct="1"/>
            <a:r>
              <a:rPr lang="zh-TW" altLang="en-US" sz="2400" dirty="0" smtClean="0">
                <a:latin typeface="標楷體" pitchFamily="65" charset="-120"/>
                <a:ea typeface="標楷體" pitchFamily="65" charset="-120"/>
              </a:rPr>
              <a:t>資訊系統專案的管理架構</a:t>
            </a:r>
          </a:p>
        </p:txBody>
      </p:sp>
      <p:sp>
        <p:nvSpPr>
          <p:cNvPr id="10243" name="標題 1"/>
          <p:cNvSpPr>
            <a:spLocks noGrp="1"/>
          </p:cNvSpPr>
          <p:nvPr>
            <p:ph type="title" idx="4294967295"/>
          </p:nvPr>
        </p:nvSpPr>
        <p:spPr>
          <a:xfrm>
            <a:off x="0" y="274638"/>
            <a:ext cx="9144000" cy="563562"/>
          </a:xfrm>
        </p:spPr>
        <p:txBody>
          <a:bodyPr>
            <a:noAutofit/>
          </a:bodyPr>
          <a:lstStyle/>
          <a:p>
            <a:pPr eaLnBrk="1" hangingPunct="1"/>
            <a:r>
              <a:rPr lang="en-US" altLang="zh-TW" sz="4400" b="0" dirty="0" smtClean="0">
                <a:solidFill>
                  <a:schemeClr val="tx1"/>
                </a:solidFill>
                <a:latin typeface="Times New Roman" pitchFamily="18" charset="0"/>
                <a:ea typeface="標楷體" pitchFamily="65" charset="-120"/>
                <a:cs typeface="Times New Roman" pitchFamily="18" charset="0"/>
              </a:rPr>
              <a:t>14.2</a:t>
            </a:r>
            <a:r>
              <a:rPr lang="zh-TW" altLang="en-US" sz="4400" b="0" dirty="0" smtClean="0">
                <a:solidFill>
                  <a:schemeClr val="tx1"/>
                </a:solidFill>
                <a:latin typeface="Times New Roman" pitchFamily="18" charset="0"/>
                <a:ea typeface="標楷體" pitchFamily="65" charset="-120"/>
                <a:cs typeface="Times New Roman" pitchFamily="18" charset="0"/>
              </a:rPr>
              <a:t> 選擇專案</a:t>
            </a:r>
            <a:endParaRPr lang="zh-TW" altLang="en-US" sz="5400" b="0" dirty="0" smtClean="0">
              <a:solidFill>
                <a:schemeClr val="tx1"/>
              </a:solidFill>
              <a:latin typeface="Times New Roman" pitchFamily="18" charset="0"/>
              <a:ea typeface="標楷體" pitchFamily="65" charset="-120"/>
              <a:cs typeface="Times New Roman" pitchFamily="18" charset="0"/>
            </a:endParaRPr>
          </a:p>
        </p:txBody>
      </p:sp>
      <p:pic>
        <p:nvPicPr>
          <p:cNvPr id="2" name="Picture 1" descr="螢幕快照 2012-01-24 下午1.35.42.pn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55576" y="1484784"/>
            <a:ext cx="7416824" cy="5118497"/>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龍騰四海">
  <a:themeElements>
    <a:clrScheme name="龍騰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龍騰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龍騰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Dragon</Template>
  <TotalTime>1502</TotalTime>
  <Words>1595</Words>
  <Application>Microsoft Office PowerPoint</Application>
  <PresentationFormat>如螢幕大小 (4:3)</PresentationFormat>
  <Paragraphs>154</Paragraphs>
  <Slides>39</Slides>
  <Notes>2</Notes>
  <HiddenSlides>0</HiddenSlides>
  <MMClips>0</MMClips>
  <ScaleCrop>false</ScaleCrop>
  <HeadingPairs>
    <vt:vector size="4" baseType="variant">
      <vt:variant>
        <vt:lpstr>佈景主題</vt:lpstr>
      </vt:variant>
      <vt:variant>
        <vt:i4>1</vt:i4>
      </vt:variant>
      <vt:variant>
        <vt:lpstr>投影片標題</vt:lpstr>
      </vt:variant>
      <vt:variant>
        <vt:i4>39</vt:i4>
      </vt:variant>
    </vt:vector>
  </HeadingPairs>
  <TitlesOfParts>
    <vt:vector size="40" baseType="lpstr">
      <vt:lpstr>龍騰四海</vt:lpstr>
      <vt:lpstr>投影片 1</vt:lpstr>
      <vt:lpstr>投影片 2</vt:lpstr>
      <vt:lpstr>本章大綱</vt:lpstr>
      <vt:lpstr>COCA-COLA:以新的專案管理系統推動「開罐快樂」 </vt:lpstr>
      <vt:lpstr>14.1 專案管理的重要性</vt:lpstr>
      <vt:lpstr>投影片 6</vt:lpstr>
      <vt:lpstr>投影片 7</vt:lpstr>
      <vt:lpstr>投影片 8</vt:lpstr>
      <vt:lpstr>14.2 選擇專案</vt:lpstr>
      <vt:lpstr>投影片 10</vt:lpstr>
      <vt:lpstr>投影片 11</vt:lpstr>
      <vt:lpstr>投影片 12</vt:lpstr>
      <vt:lpstr>投影片 13</vt:lpstr>
      <vt:lpstr>投影片 14</vt:lpstr>
      <vt:lpstr>投影片 15</vt:lpstr>
      <vt:lpstr>投影片 16</vt:lpstr>
      <vt:lpstr>投影片 17</vt:lpstr>
      <vt:lpstr>14.3 建立資訊系統的企業價值</vt:lpstr>
      <vt:lpstr>投影片 19</vt:lpstr>
      <vt:lpstr>14.3 建立資訊系統的企業價值</vt:lpstr>
      <vt:lpstr>14.3 建立資訊系統的企業價值</vt:lpstr>
      <vt:lpstr>14.4 管理專案風險</vt:lpstr>
      <vt:lpstr>投影片 23</vt:lpstr>
      <vt:lpstr>投影片 24</vt:lpstr>
      <vt:lpstr>投影片 25</vt:lpstr>
      <vt:lpstr>投影片 26</vt:lpstr>
      <vt:lpstr>投影片 27</vt:lpstr>
      <vt:lpstr>投影片 28</vt:lpstr>
      <vt:lpstr>投影片 29</vt:lpstr>
      <vt:lpstr>投影片 30</vt:lpstr>
      <vt:lpstr>投影片 31</vt:lpstr>
      <vt:lpstr>DST Systems 靠著 Scrum 與應用系統生命週期管理而成功 </vt:lpstr>
      <vt:lpstr>Motorola 向專案組合管理求助 </vt:lpstr>
      <vt:lpstr>投影片 34</vt:lpstr>
      <vt:lpstr>14.5管理資訊系統專案的實務演練</vt:lpstr>
      <vt:lpstr>14.5管理資訊系統專案的實務演練</vt:lpstr>
      <vt:lpstr>本章摘要</vt:lpstr>
      <vt:lpstr>問題討論</vt:lpstr>
      <vt:lpstr>個案研究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wendy</dc:creator>
  <cp:lastModifiedBy>USER</cp:lastModifiedBy>
  <cp:revision>43</cp:revision>
  <dcterms:created xsi:type="dcterms:W3CDTF">2007-09-05T15:48:02Z</dcterms:created>
  <dcterms:modified xsi:type="dcterms:W3CDTF">2012-02-29T07:19:50Z</dcterms:modified>
</cp:coreProperties>
</file>