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9" r:id="rId1"/>
  </p:sldMasterIdLst>
  <p:notesMasterIdLst>
    <p:notesMasterId r:id="rId24"/>
  </p:notesMasterIdLst>
  <p:handoutMasterIdLst>
    <p:handoutMasterId r:id="rId25"/>
  </p:handoutMasterIdLst>
  <p:sldIdLst>
    <p:sldId id="1398" r:id="rId2"/>
    <p:sldId id="1367" r:id="rId3"/>
    <p:sldId id="1365" r:id="rId4"/>
    <p:sldId id="1374" r:id="rId5"/>
    <p:sldId id="1375" r:id="rId6"/>
    <p:sldId id="1377" r:id="rId7"/>
    <p:sldId id="1378" r:id="rId8"/>
    <p:sldId id="1379" r:id="rId9"/>
    <p:sldId id="1380" r:id="rId10"/>
    <p:sldId id="1387" r:id="rId11"/>
    <p:sldId id="1389" r:id="rId12"/>
    <p:sldId id="1390" r:id="rId13"/>
    <p:sldId id="1391" r:id="rId14"/>
    <p:sldId id="1392" r:id="rId15"/>
    <p:sldId id="1403" r:id="rId16"/>
    <p:sldId id="1404" r:id="rId17"/>
    <p:sldId id="1393" r:id="rId18"/>
    <p:sldId id="1394" r:id="rId19"/>
    <p:sldId id="1395" r:id="rId20"/>
    <p:sldId id="1401" r:id="rId21"/>
    <p:sldId id="1402" r:id="rId22"/>
    <p:sldId id="1396" r:id="rId2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>
          <p15:clr>
            <a:srgbClr val="A4A3A4"/>
          </p15:clr>
        </p15:guide>
        <p15:guide id="2" pos="29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FF66"/>
    <a:srgbClr val="FFFFCC"/>
    <a:srgbClr val="FFCCFF"/>
    <a:srgbClr val="000066"/>
    <a:srgbClr val="CCECFF"/>
    <a:srgbClr val="FFFF99"/>
    <a:srgbClr val="FF0000"/>
    <a:srgbClr val="000099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53" autoAdjust="0"/>
    <p:restoredTop sz="94825" autoAdjust="0"/>
  </p:normalViewPr>
  <p:slideViewPr>
    <p:cSldViewPr>
      <p:cViewPr varScale="1">
        <p:scale>
          <a:sx n="103" d="100"/>
          <a:sy n="103" d="100"/>
        </p:scale>
        <p:origin x="174" y="120"/>
      </p:cViewPr>
      <p:guideLst>
        <p:guide orient="horz" pos="2496"/>
        <p:guide pos="2964"/>
      </p:guideLst>
    </p:cSldViewPr>
  </p:slideViewPr>
  <p:outlineViewPr>
    <p:cViewPr>
      <p:scale>
        <a:sx n="33" d="100"/>
        <a:sy n="33" d="100"/>
      </p:scale>
      <p:origin x="0" y="31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>
      <p:cViewPr varScale="1">
        <p:scale>
          <a:sx n="87" d="100"/>
          <a:sy n="87" d="100"/>
        </p:scale>
        <p:origin x="-302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F81F1271-CBC9-414D-BF1D-B8A2681968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2461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6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6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C48BEAB9-EE9C-4543-919D-D2735A3319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4102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/>
            </a:p>
          </p:txBody>
        </p:sp>
      </p:grpSp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209ED-719A-4BD3-902B-D26997E85C7F}" type="datetime1">
              <a:rPr lang="zh-TW" altLang="en-US"/>
              <a:pPr>
                <a:defRPr/>
              </a:pPr>
              <a:t>2025/6/19</a:t>
            </a:fld>
            <a:endParaRPr lang="en-US" altLang="zh-TW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35882-F778-4397-A124-4A9AA209AB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EB94C-3FF5-4B2F-9344-932FDEB7D29D}" type="datetime1">
              <a:rPr lang="zh-TW" altLang="en-US"/>
              <a:pPr>
                <a:defRPr/>
              </a:pPr>
              <a:t>2025/6/19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E85A0-CE1B-4926-86E9-2A35E6E5CC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A40B3-DC0E-4F11-A042-3BF440248323}" type="datetime1">
              <a:rPr lang="zh-TW" altLang="en-US"/>
              <a:pPr>
                <a:defRPr/>
              </a:pPr>
              <a:t>2025/6/19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A7F71-D7B3-497C-807A-B289F1D9A2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AD190-8FB7-43EA-AB27-E6C157C7F250}" type="datetime1">
              <a:rPr lang="zh-TW" altLang="en-US"/>
              <a:pPr>
                <a:defRPr/>
              </a:pPr>
              <a:t>2025/6/19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AAD63-BE82-43F0-9F90-28640CE47A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E9BDF-FBD1-448B-8B7B-7AD9FB026AD0}" type="datetime1">
              <a:rPr lang="zh-TW" altLang="en-US"/>
              <a:pPr>
                <a:defRPr/>
              </a:pPr>
              <a:t>2025/6/19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3448B-7FD1-4CDF-BF5D-13B793B581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96B3F-CEA0-466B-A6E0-22B55ABF20B6}" type="datetime1">
              <a:rPr lang="zh-TW" altLang="en-US"/>
              <a:pPr>
                <a:defRPr/>
              </a:pPr>
              <a:t>2025/6/19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3995B-89DF-47E5-8E4E-54C2A1AF09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14E25-4E27-46F2-A7B7-F2DEECAB44BC}" type="datetime1">
              <a:rPr lang="zh-TW" altLang="en-US"/>
              <a:pPr>
                <a:defRPr/>
              </a:pPr>
              <a:t>2025/6/19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5F572-64F1-4A39-908A-1DEC66DD43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1BF26-F944-4C96-BAA0-8CF7D9AD7662}" type="datetime1">
              <a:rPr lang="zh-TW" altLang="en-US"/>
              <a:pPr>
                <a:defRPr/>
              </a:pPr>
              <a:t>2025/6/19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9AA6A-1010-47D5-963B-88ADA63062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A2AF8-1597-417C-B7A4-E5B40300913B}" type="datetime1">
              <a:rPr lang="zh-TW" altLang="en-US"/>
              <a:pPr>
                <a:defRPr/>
              </a:pPr>
              <a:t>2025/6/19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A2954-C30F-4B6A-BF5F-3D46D45AF3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E1ADA-6686-4894-9F18-B3D1B8BE4760}" type="datetime1">
              <a:rPr lang="zh-TW" altLang="en-US"/>
              <a:pPr>
                <a:defRPr/>
              </a:pPr>
              <a:t>2025/6/19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877F2-6EB8-49F5-B1C6-FA2D2C8E62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4458B-54A7-4514-A733-B7C9C0257959}" type="datetime1">
              <a:rPr lang="zh-TW" altLang="en-US"/>
              <a:pPr>
                <a:defRPr/>
              </a:pPr>
              <a:t>2025/6/19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55119-76BB-4B53-82D3-511156294A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 b="0"/>
            </a:lvl1pPr>
          </a:lstStyle>
          <a:p>
            <a:pPr>
              <a:defRPr/>
            </a:pPr>
            <a:fld id="{58A8E7B6-91EE-4824-B3E6-3D3459EF5076}" type="datetime1">
              <a:rPr lang="zh-TW" altLang="en-US"/>
              <a:pPr>
                <a:defRPr/>
              </a:pPr>
              <a:t>2025/6/19</a:t>
            </a:fld>
            <a:endParaRPr lang="en-US" altLang="zh-TW"/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 b="0"/>
            </a:lvl1pPr>
          </a:lstStyle>
          <a:p>
            <a:pPr>
              <a:defRPr/>
            </a:pPr>
            <a:fld id="{78BF98C7-2E87-49C3-B3E9-8EDA5E7278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zh-TW" sz="2400" b="0"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zh-TW" sz="2400" b="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zh-TW" sz="2400" b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</p:sldLayoutIdLst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0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09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09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0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09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09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0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09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09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0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09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09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0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09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09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ml.orgs.one/show/78250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pecial_drawing_right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1584325"/>
          </a:xfrm>
        </p:spPr>
        <p:txBody>
          <a:bodyPr/>
          <a:lstStyle/>
          <a:p>
            <a:pPr algn="ctr"/>
            <a:r>
              <a:rPr lang="zh-TW" altLang="zh-TW" b="1">
                <a:solidFill>
                  <a:srgbClr val="C00000"/>
                </a:solidFill>
              </a:rPr>
              <a:t>國際金融市場</a:t>
            </a:r>
            <a:r>
              <a:rPr lang="en-US" altLang="zh-TW" b="1">
                <a:solidFill>
                  <a:srgbClr val="C00000"/>
                </a:solidFill>
              </a:rPr>
              <a:t> </a:t>
            </a:r>
            <a:br>
              <a:rPr lang="en-US" altLang="zh-TW" b="1">
                <a:solidFill>
                  <a:srgbClr val="C00000"/>
                </a:solidFill>
              </a:rPr>
            </a:br>
            <a:r>
              <a:rPr lang="en-US" altLang="zh-TW" sz="2800" b="1">
                <a:solidFill>
                  <a:srgbClr val="C00000"/>
                </a:solidFill>
              </a:rPr>
              <a:t>(International Financial Markets)</a:t>
            </a:r>
            <a:br>
              <a:rPr lang="en-US" altLang="zh-TW" sz="2800" b="1"/>
            </a:br>
            <a:endParaRPr lang="en-US" altLang="zh-TW" sz="2400">
              <a:solidFill>
                <a:srgbClr val="002060"/>
              </a:solidFill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225" y="1412875"/>
            <a:ext cx="9121775" cy="720725"/>
          </a:xfrm>
          <a:solidFill>
            <a:srgbClr val="FBE1FF"/>
          </a:solidFill>
        </p:spPr>
        <p:txBody>
          <a:bodyPr/>
          <a:lstStyle/>
          <a:p>
            <a:pPr>
              <a:defRPr/>
            </a:pPr>
            <a:r>
              <a:rPr lang="zh-TW" altLang="zh-TW" sz="3600" b="1" dirty="0"/>
              <a:t>第十</a:t>
            </a:r>
            <a:r>
              <a:rPr lang="zh-TW" altLang="en-US" sz="3600" b="1" dirty="0"/>
              <a:t>五</a:t>
            </a:r>
            <a:r>
              <a:rPr lang="zh-TW" altLang="zh-TW" sz="3600" b="1" dirty="0"/>
              <a:t>章</a:t>
            </a:r>
            <a:r>
              <a:rPr lang="zh-TW" altLang="en-US" sz="3600" b="1" dirty="0"/>
              <a:t> </a:t>
            </a:r>
            <a:r>
              <a:rPr lang="zh-TW" altLang="en-US" sz="3600" b="1" dirty="0">
                <a:solidFill>
                  <a:srgbClr val="FF0000"/>
                </a:solidFill>
              </a:rPr>
              <a:t>人民幣國際化與去美元化</a:t>
            </a:r>
            <a:endParaRPr lang="zh-TW" altLang="zh-TW" sz="3600" b="1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3194B-3D94-4782-9FA5-D516A582183C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  <p:pic>
        <p:nvPicPr>
          <p:cNvPr id="65538" name="Picture 2" descr="D:\niehcc\Picture(Mine)\0face\聶建中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920" y="4725144"/>
            <a:ext cx="3806080" cy="210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71600" y="2420888"/>
            <a:ext cx="72008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18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TW" altLang="zh-TW" sz="2800" dirty="0">
                <a:latin typeface="標楷體" pitchFamily="65" charset="-120"/>
              </a:rPr>
              <a:t>第一節</a:t>
            </a:r>
            <a:r>
              <a:rPr lang="zh-TW" altLang="en-US" sz="2800" dirty="0">
                <a:latin typeface="標楷體" pitchFamily="65" charset="-120"/>
              </a:rPr>
              <a:t> </a:t>
            </a:r>
            <a:r>
              <a:rPr lang="zh-TW" altLang="en-US" sz="2800" dirty="0">
                <a:solidFill>
                  <a:srgbClr val="000099"/>
                </a:solidFill>
              </a:rPr>
              <a:t>國際金融新秩序與國際治理</a:t>
            </a:r>
            <a:endParaRPr lang="zh-TW" altLang="zh-TW" sz="2800" dirty="0">
              <a:latin typeface="標楷體" pitchFamily="65" charset="-120"/>
            </a:endParaRPr>
          </a:p>
          <a:p>
            <a:pPr eaLnBrk="0" hangingPunct="0">
              <a:spcBef>
                <a:spcPts val="18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TW" altLang="zh-TW" sz="2800" dirty="0">
                <a:latin typeface="標楷體" pitchFamily="65" charset="-120"/>
              </a:rPr>
              <a:t>第二節</a:t>
            </a:r>
            <a:r>
              <a:rPr lang="zh-TW" altLang="en-US" sz="2800" dirty="0">
                <a:latin typeface="標楷體" pitchFamily="65" charset="-120"/>
              </a:rPr>
              <a:t> </a:t>
            </a:r>
            <a:r>
              <a:rPr lang="zh-TW" altLang="zh-TW" sz="2800" dirty="0">
                <a:solidFill>
                  <a:srgbClr val="C00000"/>
                </a:solidFill>
              </a:rPr>
              <a:t>中國來自上帝的禮物</a:t>
            </a:r>
            <a:r>
              <a:rPr lang="en-US" altLang="zh-TW" sz="2800" dirty="0">
                <a:solidFill>
                  <a:srgbClr val="C00000"/>
                </a:solidFill>
                <a:sym typeface="Wingdings"/>
              </a:rPr>
              <a:t></a:t>
            </a:r>
            <a:r>
              <a:rPr lang="zh-TW" altLang="zh-TW" sz="2800" dirty="0">
                <a:solidFill>
                  <a:srgbClr val="C00000"/>
                </a:solidFill>
              </a:rPr>
              <a:t>金融海嘯</a:t>
            </a:r>
          </a:p>
          <a:p>
            <a:pPr eaLnBrk="0" hangingPunct="0">
              <a:spcBef>
                <a:spcPts val="18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TW" altLang="zh-TW" sz="2800" dirty="0">
                <a:latin typeface="標楷體" pitchFamily="65" charset="-120"/>
              </a:rPr>
              <a:t>第三節</a:t>
            </a:r>
            <a:r>
              <a:rPr lang="zh-TW" altLang="en-US" sz="2800" dirty="0">
                <a:latin typeface="標楷體" pitchFamily="65" charset="-120"/>
              </a:rPr>
              <a:t> </a:t>
            </a:r>
            <a:r>
              <a:rPr lang="zh-TW" altLang="en-US" sz="2800" dirty="0">
                <a:solidFill>
                  <a:srgbClr val="FF0000"/>
                </a:solidFill>
                <a:latin typeface="新細明體" pitchFamily="18" charset="-120"/>
              </a:rPr>
              <a:t>人民幣</a:t>
            </a:r>
            <a:r>
              <a:rPr lang="zh-TW" altLang="en-US" sz="2800" dirty="0">
                <a:solidFill>
                  <a:srgbClr val="FF0000"/>
                </a:solidFill>
                <a:sym typeface="Wingdings" pitchFamily="2" charset="2"/>
              </a:rPr>
              <a:t>入盟 </a:t>
            </a:r>
            <a:r>
              <a:rPr lang="en-US" altLang="zh-TW" sz="2800" dirty="0">
                <a:solidFill>
                  <a:srgbClr val="FF0000"/>
                </a:solidFill>
                <a:sym typeface="Wingdings" pitchFamily="2" charset="2"/>
              </a:rPr>
              <a:t>SDR</a:t>
            </a:r>
            <a:r>
              <a:rPr lang="zh-TW" altLang="en-US" sz="2800" dirty="0">
                <a:solidFill>
                  <a:srgbClr val="002060"/>
                </a:solidFill>
                <a:sym typeface="Wingdings" pitchFamily="2" charset="2"/>
              </a:rPr>
              <a:t>與</a:t>
            </a:r>
            <a:r>
              <a:rPr lang="zh-TW" altLang="en-US" sz="2800" dirty="0">
                <a:solidFill>
                  <a:srgbClr val="FF0000"/>
                </a:solidFill>
                <a:latin typeface="新細明體" pitchFamily="18" charset="-120"/>
              </a:rPr>
              <a:t>國際化</a:t>
            </a:r>
            <a:endParaRPr lang="en-US" altLang="zh-TW" sz="2800" dirty="0">
              <a:solidFill>
                <a:srgbClr val="FF0000"/>
              </a:solidFill>
              <a:latin typeface="新細明體" pitchFamily="18" charset="-120"/>
            </a:endParaRPr>
          </a:p>
          <a:p>
            <a:pPr eaLnBrk="0" hangingPunct="0">
              <a:spcBef>
                <a:spcPts val="18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TW" altLang="zh-TW" sz="2800" dirty="0">
                <a:latin typeface="標楷體" pitchFamily="65" charset="-120"/>
              </a:rPr>
              <a:t>第四節</a:t>
            </a:r>
            <a:r>
              <a:rPr lang="zh-TW" altLang="en-US" sz="2800" dirty="0">
                <a:latin typeface="標楷體" pitchFamily="65" charset="-120"/>
              </a:rPr>
              <a:t> </a:t>
            </a:r>
            <a:r>
              <a:rPr lang="zh-TW" altLang="en-US" sz="2800" dirty="0">
                <a:solidFill>
                  <a:srgbClr val="002060"/>
                </a:solidFill>
              </a:rPr>
              <a:t>美元「霸權」能否依舊？ </a:t>
            </a:r>
            <a:endParaRPr lang="zh-TW" altLang="zh-TW" sz="2800" dirty="0">
              <a:latin typeface="標楷體" pitchFamily="65" charset="-120"/>
            </a:endParaRPr>
          </a:p>
          <a:p>
            <a:pPr eaLnBrk="0" hangingPunct="0">
              <a:spcBef>
                <a:spcPts val="18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TW" altLang="zh-TW" sz="2800" dirty="0">
                <a:latin typeface="標楷體" pitchFamily="65" charset="-120"/>
              </a:rPr>
              <a:t>第五節</a:t>
            </a:r>
            <a:r>
              <a:rPr lang="zh-TW" altLang="en-US" sz="2800" dirty="0">
                <a:latin typeface="標楷體" pitchFamily="65" charset="-120"/>
              </a:rPr>
              <a:t> </a:t>
            </a:r>
            <a:r>
              <a:rPr lang="zh-TW" altLang="en-US" sz="2800" dirty="0"/>
              <a:t>去美元化的現在進行式</a:t>
            </a:r>
            <a:endParaRPr lang="zh-TW" altLang="zh-TW" sz="2800" dirty="0">
              <a:latin typeface="標楷體" pitchFamily="65" charset="-120"/>
            </a:endParaRPr>
          </a:p>
          <a:p>
            <a:pPr eaLnBrk="0" hangingPunct="0">
              <a:spcBef>
                <a:spcPts val="1800"/>
              </a:spcBef>
              <a:buClr>
                <a:schemeClr val="folHlink"/>
              </a:buClr>
              <a:buSzPct val="60000"/>
            </a:pPr>
            <a:endParaRPr lang="zh-TW" altLang="zh-TW" sz="2800" dirty="0">
              <a:latin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D190-8FB7-43EA-AB27-E6C157C7F250}" type="datetime1">
              <a:rPr lang="zh-TW" altLang="en-US" smtClean="0"/>
              <a:pPr/>
              <a:t>2025/6/19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AD63-BE82-43F0-9F90-28640CE47ACA}" type="slidenum">
              <a:rPr lang="en-US" altLang="zh-TW" smtClean="0"/>
              <a:pPr/>
              <a:t>10</a:t>
            </a:fld>
            <a:endParaRPr lang="en-US" altLang="zh-TW"/>
          </a:p>
        </p:txBody>
      </p:sp>
      <p:pic>
        <p:nvPicPr>
          <p:cNvPr id="80898" name="Picture 2" descr="全球外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48680"/>
            <a:ext cx="5004048" cy="540483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4139952" y="4797152"/>
            <a:ext cx="4572000" cy="33855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zh-TW" altLang="en-US" sz="1600" b="0" dirty="0"/>
              <a:t>全球官方外匯儲備貨幣組成報告 </a:t>
            </a:r>
            <a:r>
              <a:rPr lang="en-US" altLang="zh-TW" sz="1600" b="0" dirty="0"/>
              <a:t>(</a:t>
            </a:r>
            <a:r>
              <a:rPr lang="zh-TW" altLang="en-US" sz="1600" b="0" dirty="0"/>
              <a:t>資料來源</a:t>
            </a:r>
            <a:r>
              <a:rPr lang="en-US" altLang="zh-TW" sz="1600" b="0" dirty="0"/>
              <a:t>: IMF)</a:t>
            </a:r>
            <a:endParaRPr lang="zh-TW" altLang="en-US" sz="1600" dirty="0"/>
          </a:p>
        </p:txBody>
      </p:sp>
      <p:sp>
        <p:nvSpPr>
          <p:cNvPr id="18" name="矩形 17"/>
          <p:cNvSpPr/>
          <p:nvPr/>
        </p:nvSpPr>
        <p:spPr>
          <a:xfrm>
            <a:off x="0" y="548680"/>
            <a:ext cx="3995936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2400" dirty="0">
                <a:solidFill>
                  <a:srgbClr val="002060"/>
                </a:solidFill>
              </a:rPr>
              <a:t>全球</a:t>
            </a:r>
            <a:r>
              <a:rPr lang="zh-TW" altLang="zh-TW" sz="2400" dirty="0"/>
              <a:t>外匯存底</a:t>
            </a:r>
            <a:r>
              <a:rPr lang="zh-TW" altLang="zh-TW" sz="2400" dirty="0">
                <a:solidFill>
                  <a:srgbClr val="002060"/>
                </a:solidFill>
              </a:rPr>
              <a:t>貨幣分配佔比</a:t>
            </a:r>
            <a:endParaRPr lang="zh-TW" altLang="en-US" sz="2400" dirty="0">
              <a:solidFill>
                <a:srgbClr val="000099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5226784"/>
            <a:ext cx="5816026" cy="1631216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標楷體"/>
                <a:ea typeface="標楷體"/>
              </a:rPr>
              <a:t>▲</a:t>
            </a:r>
            <a:r>
              <a:rPr lang="zh-TW" altLang="zh-TW" sz="2000" dirty="0"/>
              <a:t>全球外匯儲備總額年增</a:t>
            </a:r>
            <a:r>
              <a:rPr lang="en-US" altLang="zh-TW" sz="2000" dirty="0"/>
              <a:t>3.2%</a:t>
            </a:r>
            <a:r>
              <a:rPr lang="zh-TW" altLang="zh-TW" sz="2000" dirty="0"/>
              <a:t>至</a:t>
            </a:r>
            <a:r>
              <a:rPr lang="en-US" altLang="zh-TW" sz="2000" dirty="0"/>
              <a:t>11.48</a:t>
            </a:r>
            <a:r>
              <a:rPr lang="zh-TW" altLang="zh-TW" sz="2000" dirty="0"/>
              <a:t>兆美元</a:t>
            </a:r>
          </a:p>
          <a:p>
            <a:r>
              <a:rPr lang="zh-TW" altLang="en-US" sz="2000" dirty="0">
                <a:latin typeface="標楷體"/>
                <a:ea typeface="標楷體"/>
              </a:rPr>
              <a:t>◆</a:t>
            </a:r>
            <a:r>
              <a:rPr lang="zh-TW" altLang="zh-TW" sz="2000" dirty="0"/>
              <a:t>美元仍處霸主地位</a:t>
            </a:r>
          </a:p>
          <a:p>
            <a:r>
              <a:rPr lang="zh-TW" altLang="en-US" sz="2000" dirty="0">
                <a:latin typeface="標楷體"/>
                <a:ea typeface="標楷體"/>
              </a:rPr>
              <a:t>▲</a:t>
            </a:r>
            <a:r>
              <a:rPr lang="zh-TW" altLang="zh-TW" sz="2000" dirty="0"/>
              <a:t>各國嘗試推翻「美元霸權」</a:t>
            </a:r>
          </a:p>
          <a:p>
            <a:r>
              <a:rPr lang="zh-TW" altLang="en-US" sz="2000" dirty="0">
                <a:latin typeface="標楷體"/>
                <a:ea typeface="標楷體"/>
              </a:rPr>
              <a:t>▲</a:t>
            </a:r>
            <a:r>
              <a:rPr lang="zh-TW" altLang="zh-TW" sz="2000" dirty="0"/>
              <a:t>全球外匯存底貨幣分配佔比，美元連續下滑</a:t>
            </a:r>
          </a:p>
          <a:p>
            <a:r>
              <a:rPr lang="zh-TW" altLang="en-US" sz="2000" dirty="0">
                <a:latin typeface="標楷體"/>
                <a:ea typeface="標楷體"/>
              </a:rPr>
              <a:t>▲</a:t>
            </a:r>
            <a:r>
              <a:rPr lang="zh-TW" altLang="zh-TW" sz="2000" dirty="0"/>
              <a:t>各國央行對大幅持有人民幣的意願仍不高</a:t>
            </a:r>
            <a:endParaRPr lang="zh-TW" altLang="en-US" sz="2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0" y="4365104"/>
            <a:ext cx="381642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600" b="0" i="1" dirty="0"/>
              <a:t>* </a:t>
            </a:r>
            <a:r>
              <a:rPr lang="en-US" altLang="zh-TW" sz="1600" b="0" i="1" dirty="0"/>
              <a:t>COFER(2021Q3)</a:t>
            </a:r>
            <a:endParaRPr lang="zh-TW" altLang="en-US" sz="1600" b="0" i="1" dirty="0"/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371447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spcBef>
                <a:spcPts val="12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TW" altLang="zh-TW" dirty="0">
                <a:latin typeface="標楷體" pitchFamily="65" charset="-120"/>
              </a:rPr>
              <a:t>第四節</a:t>
            </a:r>
            <a:r>
              <a:rPr lang="zh-TW" altLang="en-US" dirty="0">
                <a:latin typeface="標楷體" pitchFamily="65" charset="-120"/>
              </a:rPr>
              <a:t> </a:t>
            </a:r>
            <a:r>
              <a:rPr lang="zh-TW" altLang="en-US" dirty="0">
                <a:solidFill>
                  <a:srgbClr val="002060"/>
                </a:solidFill>
              </a:rPr>
              <a:t>美元「霸權」能否依舊？ </a:t>
            </a:r>
            <a:endParaRPr lang="zh-TW" altLang="zh-TW" dirty="0">
              <a:latin typeface="標楷體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926958"/>
              </p:ext>
            </p:extLst>
          </p:nvPr>
        </p:nvGraphicFramePr>
        <p:xfrm>
          <a:off x="57224" y="1050404"/>
          <a:ext cx="3938714" cy="3314700"/>
        </p:xfrm>
        <a:graphic>
          <a:graphicData uri="http://schemas.openxmlformats.org/drawingml/2006/table">
            <a:tbl>
              <a:tblPr/>
              <a:tblGrid>
                <a:gridCol w="917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4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1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幣別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2014Q3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2017Q3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2018Q2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2021Q3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美元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64.6%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63.5%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62.25%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59.15%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歐元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22.6%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20%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20.26%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20.48%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日元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3.6%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4.5%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4.9%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5.83%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英鎊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3.75%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4.5%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4.48%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4.78%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澳幣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500" kern="10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1.8%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1.8%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1.81%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加幣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500" kern="10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2.0%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2.0%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2.19%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b="1" kern="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人民幣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1.08%*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1.1%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1.84%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2.66%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瑞郎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500" kern="10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0.2%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0.18%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0.17%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其他貨幣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500" kern="100">
                        <a:effectLst/>
                        <a:latin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2.4%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2.4%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2.91%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590406"/>
      </p:ext>
    </p:extLst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BAD190-8FB7-43EA-AB27-E6C157C7F250}" type="datetime1">
              <a:rPr lang="zh-TW" altLang="en-US" smtClean="0"/>
              <a:pPr>
                <a:defRPr/>
              </a:pPr>
              <a:t>2025/6/19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AAD63-BE82-43F0-9F90-28640CE47ACA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1028" name="Picture 4" descr="美元佔全球外匯存底的比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01943"/>
            <a:ext cx="6912768" cy="5420222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1453587" y="289706"/>
            <a:ext cx="5530681" cy="461665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zh-TW" altLang="zh-TW" sz="2400" i="1" dirty="0">
                <a:solidFill>
                  <a:srgbClr val="FF0000"/>
                </a:solidFill>
              </a:rPr>
              <a:t>「</a:t>
            </a:r>
            <a:r>
              <a:rPr lang="zh-TW" altLang="en-US" sz="2400" i="1" dirty="0">
                <a:solidFill>
                  <a:srgbClr val="FF0000"/>
                </a:solidFill>
              </a:rPr>
              <a:t>美元</a:t>
            </a:r>
            <a:r>
              <a:rPr lang="zh-TW" altLang="zh-TW" sz="2400" i="1" dirty="0">
                <a:solidFill>
                  <a:srgbClr val="FF0000"/>
                </a:solidFill>
              </a:rPr>
              <a:t>死亡」</a:t>
            </a:r>
            <a:r>
              <a:rPr lang="en-US" altLang="zh-TW" sz="2400" i="1" dirty="0">
                <a:solidFill>
                  <a:srgbClr val="FF0000"/>
                </a:solidFill>
              </a:rPr>
              <a:t> or</a:t>
            </a:r>
            <a:r>
              <a:rPr lang="zh-TW" altLang="zh-TW" sz="2400" i="1" dirty="0">
                <a:solidFill>
                  <a:srgbClr val="FF0000"/>
                </a:solidFill>
              </a:rPr>
              <a:t>「</a:t>
            </a:r>
            <a:r>
              <a:rPr lang="zh-TW" altLang="en-US" sz="2400" i="1" dirty="0">
                <a:solidFill>
                  <a:srgbClr val="FF0000"/>
                </a:solidFill>
              </a:rPr>
              <a:t>美元</a:t>
            </a:r>
            <a:r>
              <a:rPr lang="zh-TW" altLang="zh-TW" sz="2400" i="1" dirty="0">
                <a:solidFill>
                  <a:srgbClr val="FF0000"/>
                </a:solidFill>
              </a:rPr>
              <a:t>霸權終結」</a:t>
            </a:r>
            <a:r>
              <a:rPr lang="en-US" altLang="zh-TW" sz="2400" i="1" dirty="0">
                <a:solidFill>
                  <a:srgbClr val="FF0000"/>
                </a:solidFill>
              </a:rPr>
              <a:t>???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左大括弧 10"/>
          <p:cNvSpPr/>
          <p:nvPr/>
        </p:nvSpPr>
        <p:spPr bwMode="auto">
          <a:xfrm rot="16200000">
            <a:off x="2882822" y="5327178"/>
            <a:ext cx="432048" cy="1368152"/>
          </a:xfrm>
          <a:prstGeom prst="leftBrac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198746" y="6251740"/>
            <a:ext cx="18002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Japan No. 1</a:t>
            </a:r>
            <a:endParaRPr lang="zh-TW" altLang="en-US" dirty="0"/>
          </a:p>
        </p:txBody>
      </p:sp>
      <p:sp>
        <p:nvSpPr>
          <p:cNvPr id="13" name="雲朵形圖說文字 12"/>
          <p:cNvSpPr/>
          <p:nvPr/>
        </p:nvSpPr>
        <p:spPr bwMode="auto">
          <a:xfrm>
            <a:off x="4391980" y="1610384"/>
            <a:ext cx="1728192" cy="504056"/>
          </a:xfrm>
          <a:prstGeom prst="cloudCallout">
            <a:avLst>
              <a:gd name="adj1" fmla="val -18313"/>
              <a:gd name="adj2" fmla="val 94174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pitchFamily="18" charset="-120"/>
              </a:rPr>
              <a:t>EURO in</a:t>
            </a:r>
          </a:p>
        </p:txBody>
      </p:sp>
      <p:sp>
        <p:nvSpPr>
          <p:cNvPr id="15" name="波浪 14"/>
          <p:cNvSpPr/>
          <p:nvPr/>
        </p:nvSpPr>
        <p:spPr bwMode="auto">
          <a:xfrm>
            <a:off x="5580112" y="4829582"/>
            <a:ext cx="936104" cy="432048"/>
          </a:xfrm>
          <a:prstGeom prst="wav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283968" y="6267129"/>
            <a:ext cx="2880320" cy="338554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Financial Tsunami &amp; QE</a:t>
            </a:r>
            <a:endParaRPr lang="zh-TW" altLang="en-US" sz="1600" dirty="0"/>
          </a:p>
        </p:txBody>
      </p:sp>
      <p:cxnSp>
        <p:nvCxnSpPr>
          <p:cNvPr id="18" name="直線單箭頭接點 17"/>
          <p:cNvCxnSpPr/>
          <p:nvPr/>
        </p:nvCxnSpPr>
        <p:spPr bwMode="auto">
          <a:xfrm>
            <a:off x="6444208" y="6021288"/>
            <a:ext cx="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線單箭頭接點 19"/>
          <p:cNvCxnSpPr/>
          <p:nvPr/>
        </p:nvCxnSpPr>
        <p:spPr bwMode="auto">
          <a:xfrm flipH="1">
            <a:off x="5198622" y="5261630"/>
            <a:ext cx="612068" cy="9901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橢圓形圖說文字 21"/>
          <p:cNvSpPr/>
          <p:nvPr/>
        </p:nvSpPr>
        <p:spPr bwMode="auto">
          <a:xfrm>
            <a:off x="6228184" y="1772816"/>
            <a:ext cx="1102572" cy="720080"/>
          </a:xfrm>
          <a:prstGeom prst="wedgeEllipseCallout">
            <a:avLst>
              <a:gd name="adj1" fmla="val 6950"/>
              <a:gd name="adj2" fmla="val 71080"/>
            </a:avLst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新細明體" pitchFamily="18" charset="-120"/>
              </a:rPr>
              <a:t>RMB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rgbClr val="C00000"/>
                </a:solidFill>
              </a:rPr>
              <a:t>Int’l</a:t>
            </a: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3" name="圓角矩形圖說文字 22"/>
          <p:cNvSpPr/>
          <p:nvPr/>
        </p:nvSpPr>
        <p:spPr bwMode="auto">
          <a:xfrm>
            <a:off x="686578" y="1333453"/>
            <a:ext cx="3456384" cy="360040"/>
          </a:xfrm>
          <a:prstGeom prst="wedgeRoundRectCallout">
            <a:avLst>
              <a:gd name="adj1" fmla="val -19760"/>
              <a:gd name="adj2" fmla="val 100253"/>
              <a:gd name="adj3" fmla="val 16667"/>
            </a:avLst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/>
              <a:t>collapse of </a:t>
            </a:r>
            <a:r>
              <a:rPr lang="en-US" altLang="zh-TW" dirty="0" err="1"/>
              <a:t>Bretton</a:t>
            </a:r>
            <a:r>
              <a:rPr lang="en-US" altLang="zh-TW" dirty="0"/>
              <a:t> Woods</a:t>
            </a: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04248" y="4869160"/>
            <a:ext cx="2339752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C00000"/>
                </a:solidFill>
              </a:rPr>
              <a:t>G2</a:t>
            </a:r>
            <a:r>
              <a:rPr lang="en-US" altLang="zh-TW" sz="2000" dirty="0">
                <a:solidFill>
                  <a:srgbClr val="C00000"/>
                </a:solidFill>
                <a:sym typeface="Wingdings" panose="05000000000000000000" pitchFamily="2" charset="2"/>
              </a:rPr>
              <a:t></a:t>
            </a:r>
            <a:r>
              <a:rPr lang="en-US" altLang="zh-TW" sz="2000" dirty="0">
                <a:solidFill>
                  <a:srgbClr val="C00000"/>
                </a:solidFill>
              </a:rPr>
              <a:t>Trade War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708920"/>
            <a:ext cx="1979712" cy="146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6" name="Picture 2" descr="ãeconomist 2018 cover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408" y="0"/>
            <a:ext cx="1814624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91412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22" grpId="0" animBg="1"/>
      <p:bldP spid="23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BAD190-8FB7-43EA-AB27-E6C157C7F250}" type="datetime1">
              <a:rPr lang="zh-TW" altLang="en-US" smtClean="0"/>
              <a:pPr>
                <a:defRPr/>
              </a:pPr>
              <a:t>2025/6/19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AAD63-BE82-43F0-9F90-28640CE47ACA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1950255" y="175282"/>
            <a:ext cx="5099473" cy="584775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r>
              <a:rPr lang="en-US" altLang="zh-TW" sz="3200" cap="all" dirty="0">
                <a:solidFill>
                  <a:srgbClr val="C00000"/>
                </a:solidFill>
              </a:rPr>
              <a:t>【</a:t>
            </a:r>
            <a:r>
              <a:rPr lang="zh-TW" altLang="en-US" sz="3200" cap="all" dirty="0">
                <a:solidFill>
                  <a:srgbClr val="C00000"/>
                </a:solidFill>
              </a:rPr>
              <a:t>假新聞</a:t>
            </a:r>
            <a:r>
              <a:rPr lang="en-US" altLang="zh-TW" sz="3200" cap="all" dirty="0">
                <a:solidFill>
                  <a:srgbClr val="C00000"/>
                </a:solidFill>
              </a:rPr>
              <a:t>】or</a:t>
            </a:r>
            <a:r>
              <a:rPr lang="zh-TW" altLang="en-US" sz="3200" cap="all" dirty="0">
                <a:solidFill>
                  <a:srgbClr val="C00000"/>
                </a:solidFill>
              </a:rPr>
              <a:t> </a:t>
            </a:r>
            <a:r>
              <a:rPr lang="en-US" altLang="zh-TW" sz="3200" cap="all" dirty="0">
                <a:solidFill>
                  <a:srgbClr val="C00000"/>
                </a:solidFill>
              </a:rPr>
              <a:t>【</a:t>
            </a:r>
            <a:r>
              <a:rPr lang="zh-TW" altLang="en-US" sz="3200" cap="all" dirty="0">
                <a:solidFill>
                  <a:srgbClr val="C00000"/>
                </a:solidFill>
              </a:rPr>
              <a:t>真消息</a:t>
            </a:r>
            <a:r>
              <a:rPr lang="en-US" altLang="zh-TW" sz="3200" cap="all" dirty="0">
                <a:solidFill>
                  <a:srgbClr val="C00000"/>
                </a:solidFill>
              </a:rPr>
              <a:t>】</a:t>
            </a:r>
          </a:p>
        </p:txBody>
      </p:sp>
      <p:sp>
        <p:nvSpPr>
          <p:cNvPr id="7" name="矩形 6"/>
          <p:cNvSpPr/>
          <p:nvPr/>
        </p:nvSpPr>
        <p:spPr>
          <a:xfrm>
            <a:off x="1115616" y="845133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0" dirty="0">
                <a:solidFill>
                  <a:srgbClr val="92D050"/>
                </a:solidFill>
              </a:rPr>
              <a:t>Warning</a:t>
            </a:r>
            <a:r>
              <a:rPr lang="zh-TW" altLang="en-US" b="0" dirty="0">
                <a:solidFill>
                  <a:srgbClr val="92D050"/>
                </a:solidFill>
              </a:rPr>
              <a:t>：未經查證就散布謠言，最高可以開罰 </a:t>
            </a:r>
            <a:r>
              <a:rPr lang="en-US" altLang="zh-TW" b="0" dirty="0">
                <a:solidFill>
                  <a:srgbClr val="92D050"/>
                </a:solidFill>
              </a:rPr>
              <a:t>3 </a:t>
            </a:r>
            <a:r>
              <a:rPr lang="zh-TW" altLang="en-US" b="0" dirty="0">
                <a:solidFill>
                  <a:srgbClr val="92D050"/>
                </a:solidFill>
              </a:rPr>
              <a:t>萬元</a:t>
            </a:r>
            <a:r>
              <a:rPr lang="en-US" altLang="zh-TW" b="0" i="1" dirty="0">
                <a:solidFill>
                  <a:srgbClr val="002060"/>
                </a:solidFill>
              </a:rPr>
              <a:t>(</a:t>
            </a:r>
            <a:r>
              <a:rPr lang="zh-TW" altLang="en-US" b="0" i="1" dirty="0">
                <a:solidFill>
                  <a:srgbClr val="002060"/>
                </a:solidFill>
              </a:rPr>
              <a:t>哈哈哈</a:t>
            </a:r>
            <a:r>
              <a:rPr lang="en-US" altLang="zh-TW" b="0" i="1" dirty="0">
                <a:solidFill>
                  <a:srgbClr val="002060"/>
                </a:solidFill>
              </a:rPr>
              <a:t>)</a:t>
            </a:r>
            <a:endParaRPr lang="zh-TW" altLang="en-US" i="1" dirty="0">
              <a:solidFill>
                <a:srgbClr val="002060"/>
              </a:solidFill>
            </a:endParaRPr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23" y="1484784"/>
            <a:ext cx="819951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6" y="4365104"/>
            <a:ext cx="7709532" cy="1296144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</p:pic>
      <p:sp>
        <p:nvSpPr>
          <p:cNvPr id="8" name="矩形 7"/>
          <p:cNvSpPr/>
          <p:nvPr/>
        </p:nvSpPr>
        <p:spPr>
          <a:xfrm>
            <a:off x="2123728" y="2550704"/>
            <a:ext cx="6840760" cy="147732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zh-TW" altLang="zh-TW" b="0" dirty="0"/>
              <a:t>最近又開始流傳了謠言，標題為「</a:t>
            </a:r>
            <a:r>
              <a:rPr lang="zh-TW" altLang="zh-TW" dirty="0"/>
              <a:t>剛剛，歐洲宣布用人民幣替代了美元！全球轟動</a:t>
            </a:r>
            <a:r>
              <a:rPr lang="en-US" altLang="zh-TW" dirty="0"/>
              <a:t>!!!</a:t>
            </a:r>
            <a:r>
              <a:rPr lang="zh-TW" altLang="zh-TW" b="0" dirty="0"/>
              <a:t>」，由於標題實在是太聳動，讓這則訊息在通訊軟體這兩天也十分火紅，不過目前除了人民幣，歐洲央行外匯存底還包括</a:t>
            </a:r>
            <a:r>
              <a:rPr lang="zh-TW" altLang="zh-TW" dirty="0"/>
              <a:t>日元、ＳＤＲ和黃金</a:t>
            </a:r>
            <a:r>
              <a:rPr lang="zh-TW" altLang="zh-TW" b="0" dirty="0"/>
              <a:t>，其中</a:t>
            </a:r>
            <a:r>
              <a:rPr lang="zh-TW" altLang="zh-TW" u="sng" dirty="0"/>
              <a:t>美元資產仍然占最大宗</a:t>
            </a:r>
            <a:r>
              <a:rPr lang="zh-TW" altLang="zh-TW" b="0" dirty="0"/>
              <a:t>，並沒有替代了美元啦！</a:t>
            </a:r>
            <a:endParaRPr lang="zh-TW" altLang="en-US" b="0" dirty="0"/>
          </a:p>
        </p:txBody>
      </p:sp>
      <p:sp>
        <p:nvSpPr>
          <p:cNvPr id="9" name="弧形箭號 (下彎) 8"/>
          <p:cNvSpPr/>
          <p:nvPr/>
        </p:nvSpPr>
        <p:spPr bwMode="auto">
          <a:xfrm rot="5400000">
            <a:off x="7416315" y="5497572"/>
            <a:ext cx="1512169" cy="576064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25935" y="5661248"/>
            <a:ext cx="61926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0" dirty="0"/>
              <a:t>真的純屬標題殺人的文章一篇，只能說是「歐洲央行首次買進價值</a:t>
            </a:r>
            <a:r>
              <a:rPr lang="en-US" altLang="zh-TW" sz="1400" b="0" dirty="0"/>
              <a:t>5</a:t>
            </a:r>
            <a:r>
              <a:rPr lang="zh-TW" altLang="en-US" sz="1400" b="0" dirty="0"/>
              <a:t>億歐元的人民幣」。中證網表示：ＩＭＦ首次公布全球人民幣外匯存底持有情況。截至 </a:t>
            </a:r>
            <a:r>
              <a:rPr lang="en-US" altLang="zh-TW" sz="1400" b="0" dirty="0"/>
              <a:t>2016 </a:t>
            </a:r>
            <a:r>
              <a:rPr lang="zh-TW" altLang="en-US" sz="1400" b="0" dirty="0"/>
              <a:t>第四季，人民幣外匯存底八四五點一億美元，占參與官方外匯存底貨幣構成報告成員資產的百分之一點○七。除了人民幣，歐洲央行外匯存底還包括日元、ＳＤＲ和黃金，其中美元資產仍然占最大宗。 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5510875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BAD190-8FB7-43EA-AB27-E6C157C7F250}" type="datetime1">
              <a:rPr lang="zh-TW" altLang="en-US" smtClean="0"/>
              <a:pPr>
                <a:defRPr/>
              </a:pPr>
              <a:t>2025/6/19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AAD63-BE82-43F0-9F90-28640CE47ACA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107504" y="86916"/>
            <a:ext cx="903649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1400" dirty="0"/>
              <a:t>剛剛，</a:t>
            </a:r>
            <a:r>
              <a:rPr lang="zh-TW" altLang="zh-TW" sz="1400" dirty="0">
                <a:solidFill>
                  <a:srgbClr val="C00000"/>
                </a:solidFill>
              </a:rPr>
              <a:t>歐洲央行</a:t>
            </a:r>
            <a:r>
              <a:rPr lang="zh-TW" altLang="zh-TW" sz="1400" dirty="0"/>
              <a:t>宣布，已經將價值</a:t>
            </a:r>
            <a:r>
              <a:rPr lang="zh-TW" altLang="zh-TW" sz="1400" dirty="0">
                <a:solidFill>
                  <a:srgbClr val="C00000"/>
                </a:solidFill>
              </a:rPr>
              <a:t>五億歐元的外匯儲備從美元轉成了人民幣</a:t>
            </a:r>
            <a:r>
              <a:rPr lang="zh-TW" altLang="zh-TW" sz="1400" dirty="0"/>
              <a:t>，這則消息幾乎沒有人注意到，卻具有世紀意義，人民幣從此成為了世界儲備貨幣，而且是西方已開發國家的儲備貨幣。</a:t>
            </a:r>
          </a:p>
          <a:p>
            <a:r>
              <a:rPr lang="zh-TW" altLang="zh-TW" sz="1400" dirty="0"/>
              <a:t>這是歐洲歐央行第一次投資人民幣，是已開發國家第一次將人民幣納為儲備貨幣，這是中國多年來無比勤奮努力的結果，更是大國崛起的標誌，也是人民幣國際化邁向成功的重大標誌！</a:t>
            </a:r>
          </a:p>
          <a:p>
            <a:r>
              <a:rPr lang="zh-TW" altLang="zh-TW" sz="1400" dirty="0"/>
              <a:t>只要歐洲將人民幣納入儲備貨幣，那麼接下來會越來越多的國家將人民幣納入儲備貨幣，這將使得人民幣在國際化的道路上大大推進。</a:t>
            </a:r>
          </a:p>
          <a:p>
            <a:r>
              <a:rPr lang="zh-TW" altLang="zh-TW" sz="1400" dirty="0"/>
              <a:t>要想成為世界性的儲備貨幣，必須要付出巨大的努力，是數十年、甚至是數百年努力，才能換來的，貨幣的國際化，實際上就是國家競爭的結果，只有最強者才能脫穎而出。</a:t>
            </a:r>
          </a:p>
          <a:p>
            <a:r>
              <a:rPr lang="zh-TW" altLang="zh-TW" sz="1400" dirty="0"/>
              <a:t>本來在</a:t>
            </a:r>
            <a:r>
              <a:rPr lang="zh-TW" altLang="zh-TW" sz="1400" dirty="0">
                <a:solidFill>
                  <a:srgbClr val="C00000"/>
                </a:solidFill>
              </a:rPr>
              <a:t>美國次貸危機</a:t>
            </a:r>
            <a:r>
              <a:rPr lang="zh-TW" altLang="zh-TW" sz="1400" dirty="0"/>
              <a:t>後，日本很想擺脫美元的殖民，想在</a:t>
            </a:r>
            <a:r>
              <a:rPr lang="zh-TW" altLang="zh-TW" sz="1400" dirty="0">
                <a:solidFill>
                  <a:srgbClr val="C00000"/>
                </a:solidFill>
              </a:rPr>
              <a:t>東亞</a:t>
            </a:r>
            <a:r>
              <a:rPr lang="zh-TW" altLang="zh-TW" sz="1400" dirty="0"/>
              <a:t>成立</a:t>
            </a:r>
            <a:r>
              <a:rPr lang="zh-TW" altLang="zh-TW" sz="1400" dirty="0">
                <a:solidFill>
                  <a:srgbClr val="C00000"/>
                </a:solidFill>
              </a:rPr>
              <a:t>自貿區</a:t>
            </a:r>
            <a:r>
              <a:rPr lang="zh-TW" altLang="zh-TW" sz="1400" dirty="0"/>
              <a:t>，</a:t>
            </a:r>
            <a:r>
              <a:rPr lang="zh-TW" altLang="zh-TW" sz="1400" dirty="0">
                <a:solidFill>
                  <a:srgbClr val="C00000"/>
                </a:solidFill>
              </a:rPr>
              <a:t>中國、日本、韓國成立一個亞元</a:t>
            </a:r>
            <a:r>
              <a:rPr lang="zh-TW" altLang="zh-TW" sz="1400" dirty="0"/>
              <a:t>。</a:t>
            </a:r>
          </a:p>
          <a:p>
            <a:r>
              <a:rPr lang="zh-TW" altLang="zh-TW" sz="1400" dirty="0"/>
              <a:t>同時在</a:t>
            </a:r>
            <a:r>
              <a:rPr lang="en-US" altLang="zh-TW" sz="1400" dirty="0">
                <a:solidFill>
                  <a:srgbClr val="C00000"/>
                </a:solidFill>
              </a:rPr>
              <a:t>2012</a:t>
            </a:r>
            <a:r>
              <a:rPr lang="zh-TW" altLang="zh-TW" sz="1400" dirty="0">
                <a:solidFill>
                  <a:srgbClr val="C00000"/>
                </a:solidFill>
              </a:rPr>
              <a:t>年</a:t>
            </a:r>
            <a:r>
              <a:rPr lang="zh-TW" altLang="zh-TW" sz="1400" dirty="0"/>
              <a:t>的時候，</a:t>
            </a:r>
            <a:r>
              <a:rPr lang="zh-TW" altLang="zh-TW" sz="1400" dirty="0">
                <a:solidFill>
                  <a:srgbClr val="C00000"/>
                </a:solidFill>
              </a:rPr>
              <a:t>日本準備將人民幣納為儲備貨幣</a:t>
            </a:r>
            <a:r>
              <a:rPr lang="zh-TW" altLang="zh-TW" sz="1400" dirty="0"/>
              <a:t>，這個時候，美國故意慫恿日本極端派，挑起了</a:t>
            </a:r>
            <a:r>
              <a:rPr lang="zh-TW" altLang="zh-TW" sz="1400" dirty="0">
                <a:solidFill>
                  <a:srgbClr val="C00000"/>
                </a:solidFill>
              </a:rPr>
              <a:t>釣魚島</a:t>
            </a:r>
            <a:r>
              <a:rPr lang="zh-TW" altLang="zh-TW" sz="1400" dirty="0"/>
              <a:t>爭端。</a:t>
            </a:r>
          </a:p>
          <a:p>
            <a:r>
              <a:rPr lang="zh-TW" altLang="zh-TW" sz="1400" dirty="0"/>
              <a:t>在釣魚島爭端面前，東亞自貿區就沒有了下文，人民幣成為日本的儲備貨幣也就告吹，</a:t>
            </a:r>
            <a:r>
              <a:rPr lang="zh-TW" altLang="zh-TW" sz="1400" u="sng" dirty="0"/>
              <a:t>支持東亞自貿區和亞元的日本官員紛紛出現意外</a:t>
            </a:r>
            <a:r>
              <a:rPr lang="zh-TW" altLang="zh-TW" sz="1400" dirty="0"/>
              <a:t>。</a:t>
            </a:r>
          </a:p>
          <a:p>
            <a:r>
              <a:rPr lang="zh-TW" altLang="zh-TW" sz="1400" dirty="0"/>
              <a:t>最終，在次貸危機後不久，</a:t>
            </a:r>
            <a:r>
              <a:rPr lang="zh-TW" altLang="zh-TW" sz="1400" u="sng" dirty="0"/>
              <a:t>美國成功化解了中國、日本的貨幣結盟，保住了美元的世界貨幣霸主地位</a:t>
            </a:r>
            <a:r>
              <a:rPr lang="zh-TW" altLang="zh-TW" sz="1400" dirty="0"/>
              <a:t>。因為一旦中國和日本貨幣結盟的話，那麼美元成為儲備貨幣的比重就大大降低，從而會使得美國無法從次貸危機中恢復。</a:t>
            </a:r>
          </a:p>
          <a:p>
            <a:r>
              <a:rPr lang="zh-TW" altLang="zh-TW" sz="1400" dirty="0"/>
              <a:t>這些年來，中國繼續韜光養晦，努力發展經濟，國力進一步強大，而美國仍然沒有恢復到次貸危機前的經濟水平。</a:t>
            </a:r>
          </a:p>
          <a:p>
            <a:r>
              <a:rPr lang="zh-TW" altLang="zh-TW" sz="1400" dirty="0"/>
              <a:t>在這種情況下，</a:t>
            </a:r>
            <a:r>
              <a:rPr lang="zh-TW" altLang="zh-TW" sz="1400" u="sng" dirty="0"/>
              <a:t>特朗普為了自保</a:t>
            </a:r>
            <a:r>
              <a:rPr lang="zh-TW" altLang="zh-TW" sz="1400" dirty="0"/>
              <a:t>，</a:t>
            </a:r>
            <a:r>
              <a:rPr lang="zh-TW" altLang="zh-TW" sz="1400" u="sng" dirty="0"/>
              <a:t>和歐洲打得不可開交</a:t>
            </a:r>
            <a:r>
              <a:rPr lang="zh-TW" altLang="zh-TW" sz="1400" dirty="0"/>
              <a:t>，</a:t>
            </a:r>
            <a:r>
              <a:rPr lang="zh-TW" altLang="zh-TW" sz="1400" dirty="0">
                <a:solidFill>
                  <a:srgbClr val="C00000"/>
                </a:solidFill>
              </a:rPr>
              <a:t>退出《巴黎協定》</a:t>
            </a:r>
            <a:r>
              <a:rPr lang="zh-TW" altLang="zh-TW" sz="1400" dirty="0"/>
              <a:t>，批評德國太壞了。</a:t>
            </a:r>
          </a:p>
          <a:p>
            <a:r>
              <a:rPr lang="zh-TW" altLang="zh-TW" sz="1400" dirty="0"/>
              <a:t>歐洲領導人</a:t>
            </a:r>
            <a:r>
              <a:rPr lang="zh-TW" altLang="zh-TW" sz="1400" u="sng" dirty="0"/>
              <a:t>德國的默克爾、法國的馬克龍，歐盟的領導人容克</a:t>
            </a:r>
            <a:r>
              <a:rPr lang="zh-TW" altLang="zh-TW" sz="1400" dirty="0"/>
              <a:t>，都表示，</a:t>
            </a:r>
            <a:r>
              <a:rPr lang="zh-TW" altLang="zh-TW" sz="1400" u="sng" dirty="0"/>
              <a:t>美國已經無法依靠</a:t>
            </a:r>
            <a:r>
              <a:rPr lang="zh-TW" altLang="zh-TW" sz="1400" dirty="0"/>
              <a:t>，歐洲必須要靠自己。</a:t>
            </a:r>
          </a:p>
          <a:p>
            <a:r>
              <a:rPr lang="zh-TW" altLang="zh-TW" sz="1400" dirty="0"/>
              <a:t>在這個時候，</a:t>
            </a:r>
            <a:r>
              <a:rPr lang="zh-TW" altLang="zh-TW" sz="1400" u="sng" dirty="0"/>
              <a:t>歐洲比任何時候都對中國友好，也更加離不開中國</a:t>
            </a:r>
            <a:r>
              <a:rPr lang="zh-TW" altLang="zh-TW" sz="1400" dirty="0"/>
              <a:t>，一旦特朗普對德國等採取貿易制裁，</a:t>
            </a:r>
            <a:r>
              <a:rPr lang="zh-TW" altLang="en-US" sz="1400" dirty="0"/>
              <a:t>那</a:t>
            </a:r>
            <a:r>
              <a:rPr lang="zh-TW" altLang="zh-TW" sz="1400" dirty="0"/>
              <a:t>麼德國必須更加依靠中國。</a:t>
            </a:r>
          </a:p>
          <a:p>
            <a:r>
              <a:rPr lang="zh-TW" altLang="zh-TW" sz="1400" dirty="0"/>
              <a:t>毫無疑問，分裂的歐盟，脆弱的歐盟，現在比任何時候都想依靠中國的發展，接下來中歐之間的貿易還將突飛猛進，因此</a:t>
            </a:r>
            <a:r>
              <a:rPr lang="zh-TW" altLang="zh-TW" sz="1400" dirty="0">
                <a:solidFill>
                  <a:srgbClr val="C00000"/>
                </a:solidFill>
              </a:rPr>
              <a:t>人民幣作為貿易的結算貨幣，需求量將大大增加</a:t>
            </a:r>
            <a:r>
              <a:rPr lang="zh-TW" altLang="zh-TW" sz="1400" dirty="0"/>
              <a:t>。</a:t>
            </a:r>
          </a:p>
          <a:p>
            <a:r>
              <a:rPr lang="zh-TW" altLang="zh-TW" sz="1400" dirty="0"/>
              <a:t>這個時候，</a:t>
            </a:r>
            <a:r>
              <a:rPr lang="zh-TW" altLang="zh-TW" sz="1400" dirty="0">
                <a:solidFill>
                  <a:srgbClr val="C00000"/>
                </a:solidFill>
              </a:rPr>
              <a:t>歐洲將人民幣納入為儲備貨幣</a:t>
            </a:r>
            <a:r>
              <a:rPr lang="zh-TW" altLang="zh-TW" sz="1400" dirty="0"/>
              <a:t>，這是最高級的一種示好，因為這意味著中國也可以向歐洲徵收鑄幣稅了。</a:t>
            </a:r>
          </a:p>
          <a:p>
            <a:r>
              <a:rPr lang="zh-TW" altLang="zh-TW" sz="1400" u="sng" dirty="0">
                <a:solidFill>
                  <a:srgbClr val="C00000"/>
                </a:solidFill>
              </a:rPr>
              <a:t>一旦中國和歐洲的貨幣互為儲備貨幣，尤其是未來大規模的將人民幣作為儲備貨幣，那麼美元的國際地位將大大降低，美元在全球範圍內徵收鑄幣稅將大大縮水</a:t>
            </a:r>
            <a:r>
              <a:rPr lang="zh-TW" altLang="zh-TW" sz="1400" dirty="0"/>
              <a:t>。</a:t>
            </a:r>
          </a:p>
          <a:p>
            <a:r>
              <a:rPr lang="zh-TW" altLang="zh-TW" sz="1400" dirty="0"/>
              <a:t>現在的貨幣格局是，</a:t>
            </a:r>
            <a:r>
              <a:rPr lang="zh-TW" altLang="zh-TW" sz="1400" dirty="0">
                <a:solidFill>
                  <a:srgbClr val="C00000"/>
                </a:solidFill>
              </a:rPr>
              <a:t>日元維持當前地位不變，美元、歐元地位下降，而中國的人民幣地位將大大上升</a:t>
            </a:r>
            <a:r>
              <a:rPr lang="zh-TW" altLang="zh-TW" sz="1400" dirty="0"/>
              <a:t>。</a:t>
            </a:r>
          </a:p>
          <a:p>
            <a:r>
              <a:rPr lang="zh-TW" altLang="zh-TW" sz="1400" dirty="0"/>
              <a:t>從此，中國的人民幣不但在發展中國家成為硬通貨，也從此開始成為西方已開發國家的硬通貨，這是百年來頭一次。</a:t>
            </a:r>
          </a:p>
          <a:p>
            <a:r>
              <a:rPr lang="zh-TW" altLang="zh-TW" sz="1400" dirty="0"/>
              <a:t>自從脫離了金本位、白銀本位，進入了紙幣時代和電子貨幣時代以來，一個發展中國家成功將自己貨幣打入世界貨幣金字塔最頂端，這是破天荒的第一次。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21132775"/>
      </p:ext>
    </p:extLst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A2AF8-1597-417C-B7A4-E5B40300913B}" type="datetime1">
              <a:rPr lang="zh-TW" altLang="en-US" smtClean="0"/>
              <a:pPr>
                <a:defRPr/>
              </a:pPr>
              <a:t>2025/6/19</a:t>
            </a:fld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A2954-C30F-4B6A-BF5F-3D46D45AF302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10" name="矩形 9"/>
          <p:cNvSpPr/>
          <p:nvPr/>
        </p:nvSpPr>
        <p:spPr>
          <a:xfrm>
            <a:off x="0" y="0"/>
            <a:ext cx="340509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spcBef>
                <a:spcPts val="12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TW" altLang="zh-TW" dirty="0">
                <a:latin typeface="標楷體" pitchFamily="65" charset="-120"/>
              </a:rPr>
              <a:t>第五節</a:t>
            </a:r>
            <a:r>
              <a:rPr lang="zh-TW" altLang="en-US" dirty="0">
                <a:latin typeface="標楷體" pitchFamily="65" charset="-120"/>
              </a:rPr>
              <a:t> </a:t>
            </a:r>
            <a:r>
              <a:rPr lang="zh-TW" altLang="en-US" dirty="0"/>
              <a:t>去美元化的現在進行式</a:t>
            </a:r>
            <a:endParaRPr lang="zh-TW" altLang="zh-TW" dirty="0">
              <a:latin typeface="標楷體" pitchFamily="65" charset="-120"/>
            </a:endParaRPr>
          </a:p>
        </p:txBody>
      </p:sp>
      <p:pic>
        <p:nvPicPr>
          <p:cNvPr id="11" name="Picture 2" descr="https://encrypted-tbn0.gstatic.com/images?q=tbn:ANd9GcSu2V39Va6BYcoEv3GYaIiYqCm2UIef18DK8zYUV9o8s97Wz8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4221088"/>
            <a:ext cx="28803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836712"/>
            <a:ext cx="8401478" cy="317009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000" dirty="0">
                <a:solidFill>
                  <a:srgbClr val="002060"/>
                </a:solidFill>
                <a:latin typeface="標楷體"/>
                <a:ea typeface="標楷體"/>
              </a:rPr>
              <a:t>◆ </a:t>
            </a:r>
            <a:r>
              <a:rPr lang="zh-TW" altLang="en-US" sz="2000" b="0" dirty="0"/>
              <a:t>以史為鏡 ：</a:t>
            </a:r>
            <a:r>
              <a:rPr lang="zh-TW" altLang="en-US" sz="2000" b="0" u="sng" dirty="0"/>
              <a:t>實體戰</a:t>
            </a:r>
            <a:r>
              <a:rPr lang="en-US" altLang="zh-TW" sz="2000" b="0" dirty="0"/>
              <a:t>(</a:t>
            </a:r>
            <a:r>
              <a:rPr lang="zh-TW" altLang="en-US" sz="2000" b="0" dirty="0"/>
              <a:t>英</a:t>
            </a:r>
            <a:r>
              <a:rPr lang="en-US" altLang="zh-TW" sz="2000" b="0" dirty="0">
                <a:sym typeface="Wingdings" panose="05000000000000000000" pitchFamily="2" charset="2"/>
              </a:rPr>
              <a:t></a:t>
            </a:r>
            <a:r>
              <a:rPr lang="zh-TW" altLang="en-US" sz="2000" b="0" dirty="0"/>
              <a:t>美</a:t>
            </a:r>
            <a:r>
              <a:rPr lang="en-US" altLang="zh-TW" sz="2000" b="0" dirty="0"/>
              <a:t>)</a:t>
            </a:r>
            <a:r>
              <a:rPr lang="en-US" altLang="zh-TW" sz="20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(Bretton Woods System)</a:t>
            </a:r>
            <a:endParaRPr lang="zh-TW" altLang="zh-TW" sz="2000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000" b="0" dirty="0"/>
              <a:t>                    </a:t>
            </a:r>
            <a:r>
              <a:rPr lang="zh-TW" altLang="en-US" sz="2000" b="0" u="sng" dirty="0"/>
              <a:t>貨幣戰</a:t>
            </a:r>
            <a:r>
              <a:rPr lang="en-US" altLang="zh-TW" sz="2000" b="0" dirty="0"/>
              <a:t>(</a:t>
            </a:r>
            <a:r>
              <a:rPr lang="zh-TW" altLang="en-US" sz="2000" b="0" dirty="0"/>
              <a:t>美</a:t>
            </a:r>
            <a:r>
              <a:rPr lang="en-US" altLang="zh-TW" sz="2000" b="0" dirty="0">
                <a:sym typeface="Wingdings" panose="05000000000000000000" pitchFamily="2" charset="2"/>
              </a:rPr>
              <a:t></a:t>
            </a:r>
            <a:r>
              <a:rPr lang="zh-TW" altLang="en-US" sz="2000" b="0" dirty="0">
                <a:sym typeface="Wingdings" panose="05000000000000000000" pitchFamily="2" charset="2"/>
              </a:rPr>
              <a:t>中</a:t>
            </a:r>
            <a:r>
              <a:rPr lang="en-US" altLang="zh-TW" sz="2000" b="0" dirty="0">
                <a:sym typeface="Wingdings" panose="05000000000000000000" pitchFamily="2" charset="2"/>
              </a:rPr>
              <a:t>)</a:t>
            </a:r>
            <a:endParaRPr lang="en-US" altLang="zh-TW" sz="2000" b="0" dirty="0"/>
          </a:p>
          <a:p>
            <a:pPr>
              <a:spcBef>
                <a:spcPts val="1200"/>
              </a:spcBef>
            </a:pPr>
            <a:r>
              <a:rPr lang="zh-TW" altLang="en-US" sz="2000" dirty="0">
                <a:solidFill>
                  <a:srgbClr val="002060"/>
                </a:solidFill>
                <a:latin typeface="標楷體"/>
                <a:ea typeface="標楷體"/>
              </a:rPr>
              <a:t>▼</a:t>
            </a:r>
            <a:r>
              <a:rPr lang="en-US" altLang="zh-TW" sz="20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Bretton Woods System</a:t>
            </a:r>
            <a:r>
              <a:rPr lang="zh-TW" altLang="en-US" sz="20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000" b="0" dirty="0"/>
              <a:t>雖然瓦</a:t>
            </a:r>
            <a:r>
              <a:rPr lang="zh-TW" altLang="zh-TW" sz="2000" b="0" dirty="0"/>
              <a:t>解</a:t>
            </a:r>
            <a:r>
              <a:rPr lang="en-US" altLang="zh-TW" sz="2000" b="0" i="1" dirty="0"/>
              <a:t>(1971-1973)</a:t>
            </a:r>
            <a:r>
              <a:rPr lang="en-US" altLang="zh-TW" sz="2000" b="0" dirty="0">
                <a:sym typeface="Wingdings" panose="05000000000000000000" pitchFamily="2" charset="2"/>
              </a:rPr>
              <a:t></a:t>
            </a:r>
            <a:r>
              <a:rPr lang="zh-TW" altLang="en-US" sz="2000" b="0" dirty="0">
                <a:sym typeface="Wingdings" panose="05000000000000000000" pitchFamily="2" charset="2"/>
              </a:rPr>
              <a:t>仍然「</a:t>
            </a:r>
            <a:r>
              <a:rPr lang="zh-TW" altLang="zh-TW" sz="2000" b="0" dirty="0"/>
              <a:t>黃金美元</a:t>
            </a:r>
            <a:r>
              <a:rPr lang="zh-TW" altLang="en-US" sz="2000" b="0" dirty="0"/>
              <a:t>」</a:t>
            </a:r>
            <a:r>
              <a:rPr lang="en-US" altLang="zh-TW" sz="2000" b="0" dirty="0"/>
              <a:t>???</a:t>
            </a:r>
          </a:p>
          <a:p>
            <a:pPr>
              <a:spcBef>
                <a:spcPts val="1200"/>
              </a:spcBef>
            </a:pPr>
            <a:r>
              <a:rPr lang="zh-TW" altLang="en-US" sz="2000" b="0" dirty="0">
                <a:sym typeface="Wingdings" pitchFamily="2" charset="2"/>
              </a:rPr>
              <a:t>                                         </a:t>
            </a:r>
            <a:r>
              <a:rPr lang="en-US" altLang="zh-TW" sz="2000" b="0" dirty="0">
                <a:sym typeface="Wingdings" pitchFamily="2" charset="2"/>
              </a:rPr>
              <a:t></a:t>
            </a:r>
            <a:r>
              <a:rPr lang="zh-TW" altLang="en-US" sz="2000" i="1" dirty="0">
                <a:solidFill>
                  <a:srgbClr val="C00000"/>
                </a:solidFill>
                <a:sym typeface="Wingdings" pitchFamily="2" charset="2"/>
              </a:rPr>
              <a:t>黃金</a:t>
            </a:r>
            <a:r>
              <a:rPr lang="en-US" altLang="zh-TW" sz="2000" i="1" dirty="0">
                <a:solidFill>
                  <a:srgbClr val="C00000"/>
                </a:solidFill>
                <a:sym typeface="Wingdings" pitchFamily="2" charset="2"/>
              </a:rPr>
              <a:t>-</a:t>
            </a:r>
            <a:r>
              <a:rPr lang="zh-TW" altLang="en-US" sz="2000" i="1" dirty="0">
                <a:solidFill>
                  <a:srgbClr val="C00000"/>
                </a:solidFill>
                <a:sym typeface="Wingdings" pitchFamily="2" charset="2"/>
              </a:rPr>
              <a:t>美元</a:t>
            </a:r>
            <a:r>
              <a:rPr lang="en-US" altLang="zh-TW" sz="2000" i="1" dirty="0">
                <a:solidFill>
                  <a:srgbClr val="C00000"/>
                </a:solidFill>
                <a:sym typeface="Wingdings" pitchFamily="2" charset="2"/>
              </a:rPr>
              <a:t>-</a:t>
            </a:r>
            <a:r>
              <a:rPr lang="zh-TW" altLang="en-US" sz="2000" i="1" dirty="0">
                <a:solidFill>
                  <a:srgbClr val="C00000"/>
                </a:solidFill>
                <a:sym typeface="Wingdings" pitchFamily="2" charset="2"/>
              </a:rPr>
              <a:t>石油</a:t>
            </a:r>
            <a:endParaRPr lang="zh-TW" altLang="zh-TW" sz="2000" i="1" dirty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</a:pPr>
            <a:r>
              <a:rPr lang="zh-TW" altLang="en-US" sz="2000" dirty="0">
                <a:solidFill>
                  <a:srgbClr val="002060"/>
                </a:solidFill>
                <a:latin typeface="標楷體"/>
                <a:ea typeface="標楷體"/>
              </a:rPr>
              <a:t>▼</a:t>
            </a:r>
            <a:r>
              <a:rPr lang="zh-TW" altLang="zh-TW" sz="2000" dirty="0"/>
              <a:t>石油美元</a:t>
            </a:r>
            <a:r>
              <a:rPr lang="zh-TW" altLang="zh-TW" sz="2000" b="0" dirty="0"/>
              <a:t>的鬆動</a:t>
            </a:r>
            <a:r>
              <a:rPr lang="en-US" altLang="zh-TW" sz="2000" b="0" dirty="0"/>
              <a:t> (2008</a:t>
            </a:r>
            <a:r>
              <a:rPr lang="en-US" altLang="zh-TW" sz="2000" b="0" dirty="0">
                <a:sym typeface="Wingdings" panose="05000000000000000000" pitchFamily="2" charset="2"/>
              </a:rPr>
              <a:t>)</a:t>
            </a:r>
            <a:r>
              <a:rPr lang="en-US" altLang="zh-TW" sz="2000" b="0" dirty="0"/>
              <a:t>  </a:t>
            </a:r>
          </a:p>
          <a:p>
            <a:pPr>
              <a:spcBef>
                <a:spcPts val="1200"/>
              </a:spcBef>
            </a:pPr>
            <a:r>
              <a:rPr lang="zh-TW" altLang="en-US" sz="2000" b="0" dirty="0"/>
              <a:t>   </a:t>
            </a:r>
            <a:r>
              <a:rPr lang="en-US" altLang="zh-TW" sz="2000" b="0" dirty="0"/>
              <a:t>RMB</a:t>
            </a:r>
            <a:r>
              <a:rPr lang="zh-TW" altLang="zh-TW" sz="2000" b="0" dirty="0"/>
              <a:t>清算</a:t>
            </a:r>
            <a:r>
              <a:rPr lang="en-US" altLang="zh-TW" sz="2000" b="0" dirty="0"/>
              <a:t>(</a:t>
            </a:r>
            <a:r>
              <a:rPr lang="zh-TW" altLang="en-US" sz="2000" b="0" dirty="0"/>
              <a:t>伊朗、</a:t>
            </a:r>
            <a:r>
              <a:rPr lang="zh-TW" altLang="zh-TW" sz="2000" b="0" dirty="0"/>
              <a:t>委內瑞拉、</a:t>
            </a:r>
            <a:r>
              <a:rPr lang="zh-TW" altLang="en-US" sz="2000" b="0" dirty="0"/>
              <a:t>俄國、</a:t>
            </a:r>
            <a:r>
              <a:rPr lang="zh-TW" altLang="zh-TW" sz="2000" b="0" i="1" dirty="0"/>
              <a:t>沙地阿拉伯</a:t>
            </a:r>
            <a:r>
              <a:rPr lang="en-US" altLang="zh-TW" sz="2000" b="0" dirty="0"/>
              <a:t>)</a:t>
            </a:r>
          </a:p>
          <a:p>
            <a:pPr>
              <a:spcBef>
                <a:spcPts val="1200"/>
              </a:spcBef>
            </a:pPr>
            <a:r>
              <a:rPr lang="zh-TW" altLang="en-US" sz="2000" b="0" dirty="0"/>
              <a:t>   </a:t>
            </a:r>
            <a:r>
              <a:rPr lang="zh-TW" altLang="en-US" sz="2000" dirty="0"/>
              <a:t>人民幣原油期貨</a:t>
            </a:r>
            <a:r>
              <a:rPr lang="zh-TW" altLang="en-US" sz="2000" b="0" dirty="0"/>
              <a:t>摧毀石油美元 </a:t>
            </a:r>
            <a:r>
              <a:rPr lang="en-US" altLang="zh-TW" sz="2000" b="0" dirty="0"/>
              <a:t>(</a:t>
            </a:r>
            <a:r>
              <a:rPr lang="zh-TW" altLang="en-US" sz="2000" dirty="0"/>
              <a:t>中國原油期貨 </a:t>
            </a:r>
            <a:r>
              <a:rPr lang="en-US" altLang="zh-TW" sz="2000" dirty="0"/>
              <a:t>2018/1/18 </a:t>
            </a:r>
            <a:r>
              <a:rPr lang="zh-TW" altLang="en-US" sz="2000" dirty="0"/>
              <a:t>上市</a:t>
            </a:r>
            <a:r>
              <a:rPr lang="en-US" altLang="zh-TW" sz="2000" dirty="0"/>
              <a:t>)</a:t>
            </a:r>
            <a:endParaRPr lang="zh-TW" alt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745662406"/>
      </p:ext>
    </p:extLst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A2AF8-1597-417C-B7A4-E5B40300913B}" type="datetime1">
              <a:rPr lang="zh-TW" altLang="en-US" smtClean="0"/>
              <a:pPr>
                <a:defRPr/>
              </a:pPr>
              <a:t>2025/6/19</a:t>
            </a:fld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A2954-C30F-4B6A-BF5F-3D46D45AF302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4" name="矩形 3"/>
          <p:cNvSpPr/>
          <p:nvPr/>
        </p:nvSpPr>
        <p:spPr>
          <a:xfrm>
            <a:off x="2290704" y="116632"/>
            <a:ext cx="476604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sz="2800" dirty="0">
                <a:solidFill>
                  <a:srgbClr val="FF0000"/>
                </a:solidFill>
              </a:rPr>
              <a:t>石油美元（</a:t>
            </a:r>
            <a:r>
              <a:rPr lang="en-US" altLang="zh-TW" sz="2800" dirty="0">
                <a:solidFill>
                  <a:srgbClr val="FF0000"/>
                </a:solidFill>
              </a:rPr>
              <a:t>Petro-dollar</a:t>
            </a:r>
            <a:r>
              <a:rPr lang="zh-TW" altLang="zh-TW" sz="2800" dirty="0">
                <a:solidFill>
                  <a:srgbClr val="FF0000"/>
                </a:solidFill>
              </a:rPr>
              <a:t>）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163" y="1483564"/>
            <a:ext cx="7920880" cy="163121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★</a:t>
            </a:r>
            <a:r>
              <a:rPr lang="zh-TW" altLang="zh-TW" sz="2000" dirty="0">
                <a:solidFill>
                  <a:srgbClr val="FF0000"/>
                </a:solidFill>
              </a:rPr>
              <a:t>石油美元（</a:t>
            </a:r>
            <a:r>
              <a:rPr lang="en-US" altLang="zh-TW" sz="2000" dirty="0">
                <a:solidFill>
                  <a:srgbClr val="FF0000"/>
                </a:solidFill>
              </a:rPr>
              <a:t>Petro-dollar</a:t>
            </a:r>
            <a:r>
              <a:rPr lang="zh-TW" altLang="zh-TW" sz="2000" dirty="0">
                <a:solidFill>
                  <a:srgbClr val="FF0000"/>
                </a:solidFill>
              </a:rPr>
              <a:t>）</a:t>
            </a:r>
            <a:r>
              <a:rPr lang="en-US" altLang="zh-TW" sz="2000" dirty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altLang="zh-TW" sz="2000" dirty="0"/>
              <a:t>1970</a:t>
            </a:r>
            <a:r>
              <a:rPr lang="zh-TW" altLang="zh-TW" sz="2000" dirty="0"/>
              <a:t>年代石油價格大幅提高，石油生產國透過出口石油，獲得鉅額盈餘，由於石油在國際市場上以美元計價，產油國的石油收入統稱為石油美元</a:t>
            </a:r>
            <a:endParaRPr lang="en-US" altLang="zh-TW" sz="2000" dirty="0"/>
          </a:p>
          <a:p>
            <a:r>
              <a:rPr lang="en-US" altLang="zh-TW" sz="2000" dirty="0">
                <a:sym typeface="Wingdings" pitchFamily="2" charset="2"/>
              </a:rPr>
              <a:t></a:t>
            </a:r>
            <a:r>
              <a:rPr lang="en-US" altLang="zh-TW" sz="2000" dirty="0"/>
              <a:t>1990</a:t>
            </a:r>
            <a:r>
              <a:rPr lang="zh-TW" altLang="zh-TW" sz="2000" dirty="0"/>
              <a:t>年代以來，大量阿拉伯的石油美元流入</a:t>
            </a:r>
            <a:r>
              <a:rPr lang="zh-TW" altLang="en-US" sz="2000" dirty="0"/>
              <a:t>全球</a:t>
            </a:r>
            <a:r>
              <a:rPr lang="zh-TW" altLang="zh-TW" sz="2000" dirty="0"/>
              <a:t>各股票、債券市場，成為國際金融市場</a:t>
            </a:r>
            <a:r>
              <a:rPr lang="zh-TW" altLang="en-US" sz="2000" dirty="0"/>
              <a:t>中的重要金流</a:t>
            </a:r>
            <a:r>
              <a:rPr lang="zh-TW" altLang="zh-TW" sz="2000" dirty="0"/>
              <a:t>。</a:t>
            </a:r>
            <a:endParaRPr lang="zh-TW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839640" y="3140968"/>
            <a:ext cx="7920880" cy="95410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◆The untold story behind Saudi Arabia’s 41-year secret debt</a:t>
            </a:r>
          </a:p>
          <a:p>
            <a:r>
              <a:rPr lang="en-US" altLang="zh-TW" b="0" dirty="0">
                <a:latin typeface="Times New Roman" pitchFamily="18" charset="0"/>
                <a:cs typeface="Times New Roman" pitchFamily="18" charset="0"/>
              </a:rPr>
              <a:t>How a legendary bond trader from Salomon Brothers brokered a do-or-die deal that reshaped US-Saudi relations for generations.</a:t>
            </a:r>
            <a:endParaRPr lang="zh-TW" alt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7584" y="4212983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◆ </a:t>
            </a:r>
            <a:r>
              <a:rPr lang="en-US" altLang="zh-TW" i="1" dirty="0"/>
              <a:t>1974, US President Richard Nixon and King Faisal from Saudi Arabia struck a deal.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827584" y="698793"/>
            <a:ext cx="7920459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★</a:t>
            </a:r>
            <a:r>
              <a:rPr lang="zh-TW" altLang="zh-TW" sz="2000" dirty="0">
                <a:solidFill>
                  <a:srgbClr val="FF0000"/>
                </a:solidFill>
              </a:rPr>
              <a:t>石油美元</a:t>
            </a:r>
            <a:r>
              <a:rPr lang="en-US" altLang="zh-TW" sz="2000" dirty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zh-TW" altLang="zh-TW" sz="2000" dirty="0"/>
              <a:t>美元</a:t>
            </a:r>
            <a:r>
              <a:rPr lang="zh-TW" altLang="en-US" sz="2000" dirty="0"/>
              <a:t>為</a:t>
            </a:r>
            <a:r>
              <a:rPr lang="zh-TW" altLang="zh-TW" sz="2000" dirty="0"/>
              <a:t>國際石油唯一的計價、結算貨幣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r>
              <a:rPr lang="en-US" altLang="zh-TW" sz="2000" dirty="0">
                <a:sym typeface="Wingdings" pitchFamily="2" charset="2"/>
              </a:rPr>
              <a:t></a:t>
            </a:r>
            <a:r>
              <a:rPr lang="zh-TW" altLang="zh-TW" sz="2000" dirty="0"/>
              <a:t>美元在</a:t>
            </a:r>
            <a:r>
              <a:rPr lang="en-US" altLang="zh-TW" sz="2000" dirty="0"/>
              <a:t>1970</a:t>
            </a:r>
            <a:r>
              <a:rPr lang="zh-TW" altLang="zh-TW" sz="2000" dirty="0"/>
              <a:t>年代與黃金脫鉤，仍能維持高額信譽。</a:t>
            </a:r>
            <a:endParaRPr lang="zh-TW" altLang="en-US" sz="2000" dirty="0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261473"/>
              </p:ext>
            </p:extLst>
          </p:nvPr>
        </p:nvGraphicFramePr>
        <p:xfrm>
          <a:off x="42608" y="4553369"/>
          <a:ext cx="5189950" cy="1998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件" r:id="rId2" imgW="4970526" imgH="1584198" progId="Word.Document.8">
                  <p:embed/>
                </p:oleObj>
              </mc:Choice>
              <mc:Fallback>
                <p:oleObj name="文件" r:id="rId2" imgW="4970526" imgH="1584198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8" y="4553369"/>
                        <a:ext cx="5189950" cy="19986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536149"/>
            <a:ext cx="4332536" cy="232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1452740"/>
      </p:ext>
    </p:extLst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A2AF8-1597-417C-B7A4-E5B40300913B}" type="datetime1">
              <a:rPr lang="zh-TW" altLang="en-US" smtClean="0"/>
              <a:pPr>
                <a:defRPr/>
              </a:pPr>
              <a:t>2025/6/19</a:t>
            </a:fld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A2954-C30F-4B6A-BF5F-3D46D45AF302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4" name="矩形 3"/>
          <p:cNvSpPr/>
          <p:nvPr/>
        </p:nvSpPr>
        <p:spPr>
          <a:xfrm>
            <a:off x="2195736" y="332656"/>
            <a:ext cx="476604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sz="2800" dirty="0">
                <a:solidFill>
                  <a:srgbClr val="FF0000"/>
                </a:solidFill>
              </a:rPr>
              <a:t>石油美元（</a:t>
            </a:r>
            <a:r>
              <a:rPr lang="en-US" altLang="zh-TW" sz="2800" dirty="0">
                <a:solidFill>
                  <a:srgbClr val="FF0000"/>
                </a:solidFill>
              </a:rPr>
              <a:t>Petro-dollar</a:t>
            </a:r>
            <a:r>
              <a:rPr lang="zh-TW" altLang="zh-TW" sz="2800" dirty="0">
                <a:solidFill>
                  <a:srgbClr val="FF0000"/>
                </a:solidFill>
              </a:rPr>
              <a:t>）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584" y="1412776"/>
            <a:ext cx="7920880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★</a:t>
            </a:r>
            <a:r>
              <a:rPr lang="zh-TW" altLang="zh-TW" sz="2000" dirty="0">
                <a:solidFill>
                  <a:srgbClr val="FF0000"/>
                </a:solidFill>
              </a:rPr>
              <a:t>石油美元</a:t>
            </a:r>
            <a:r>
              <a:rPr lang="en-US" altLang="zh-TW" sz="2000" dirty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zh-TW" altLang="zh-TW" sz="2000" dirty="0"/>
              <a:t>美元</a:t>
            </a:r>
            <a:r>
              <a:rPr lang="zh-TW" altLang="en-US" sz="2000" dirty="0"/>
              <a:t>為</a:t>
            </a:r>
            <a:r>
              <a:rPr lang="zh-TW" altLang="zh-TW" sz="2000" dirty="0"/>
              <a:t>國際石油唯一的計價、結算貨幣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r>
              <a:rPr lang="en-US" altLang="zh-TW" sz="2000" dirty="0">
                <a:sym typeface="Wingdings" pitchFamily="2" charset="2"/>
              </a:rPr>
              <a:t></a:t>
            </a:r>
            <a:r>
              <a:rPr lang="zh-TW" altLang="zh-TW" sz="2000" dirty="0"/>
              <a:t>美元在</a:t>
            </a:r>
            <a:r>
              <a:rPr lang="en-US" altLang="zh-TW" sz="2000" dirty="0"/>
              <a:t>1970</a:t>
            </a:r>
            <a:r>
              <a:rPr lang="zh-TW" altLang="zh-TW" sz="2000" dirty="0"/>
              <a:t>年代與黃金脫鉤，仍能維持高額信譽。</a:t>
            </a:r>
            <a:endParaRPr lang="zh-TW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827584" y="2132856"/>
            <a:ext cx="7920880" cy="255454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000" b="0" dirty="0">
                <a:latin typeface="Times New Roman" pitchFamily="18" charset="0"/>
                <a:cs typeface="Times New Roman" pitchFamily="18" charset="0"/>
              </a:rPr>
              <a:t>◆</a:t>
            </a:r>
            <a:r>
              <a:rPr lang="zh-TW" altLang="zh-TW" sz="2000" b="0" dirty="0"/>
              <a:t>美元與黃金脫鉤不可避免對美元信譽帶來巨大衝擊，為挽救美元、保證美國的財政安全，美國政府開始以國際石油貿易為突破口；</a:t>
            </a:r>
            <a:r>
              <a:rPr lang="en-US" altLang="zh-TW" sz="2000" b="0" dirty="0"/>
              <a:t>1974</a:t>
            </a:r>
            <a:r>
              <a:rPr lang="zh-TW" altLang="zh-TW" sz="2000" b="0" dirty="0"/>
              <a:t>年，美國與沙烏地阿拉伯達成協議，美國對沙國出售武器、保障沙國不受以色列侵犯，在此同時，沙烏地阿拉伯所有石油出口需以美元計價，同時將石油出口盈餘用於購買美國債券；由於沙國是最大石油輸出國且具影響力，到了</a:t>
            </a:r>
            <a:r>
              <a:rPr lang="en-US" altLang="zh-TW" sz="2000" b="0" dirty="0"/>
              <a:t>1975</a:t>
            </a:r>
            <a:r>
              <a:rPr lang="zh-TW" altLang="zh-TW" sz="2000" b="0" dirty="0"/>
              <a:t>年，所有</a:t>
            </a:r>
            <a:r>
              <a:rPr lang="en-US" altLang="zh-TW" sz="2000" b="0" dirty="0"/>
              <a:t>OPEC</a:t>
            </a:r>
            <a:r>
              <a:rPr lang="zh-TW" altLang="zh-TW" sz="2000" b="0" dirty="0"/>
              <a:t>國家皆以美元作為石油唯一計價貨幣，美元也因此重塑了信譽、在國際貨幣金融體系中的地位。</a:t>
            </a:r>
            <a:endParaRPr lang="zh-TW" alt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7584" y="4653136"/>
            <a:ext cx="7920880" cy="1754326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altLang="zh-TW" b="0" dirty="0">
                <a:latin typeface="Times New Roman" pitchFamily="18" charset="0"/>
                <a:cs typeface="Times New Roman" pitchFamily="18" charset="0"/>
              </a:rPr>
              <a:t>◆</a:t>
            </a:r>
            <a:r>
              <a:rPr lang="zh-TW" altLang="zh-TW" b="0" dirty="0"/>
              <a:t>石油美元的出現，</a:t>
            </a:r>
            <a:r>
              <a:rPr lang="zh-TW" altLang="en-US" b="0" dirty="0"/>
              <a:t>讓</a:t>
            </a:r>
            <a:r>
              <a:rPr lang="zh-TW" altLang="zh-TW" b="0" dirty="0"/>
              <a:t>其他國家若想購買石油，需先購買、累積美元，</a:t>
            </a:r>
            <a:r>
              <a:rPr lang="zh-TW" altLang="en-US" b="0" dirty="0"/>
              <a:t>使</a:t>
            </a:r>
            <a:r>
              <a:rPr lang="zh-TW" altLang="zh-TW" b="0" dirty="0"/>
              <a:t>石油之外其他國際貿易多以美元交易；</a:t>
            </a:r>
            <a:endParaRPr lang="en-US" altLang="zh-TW" b="0" dirty="0"/>
          </a:p>
          <a:p>
            <a:r>
              <a:rPr lang="en-US" altLang="zh-TW" b="0" dirty="0">
                <a:sym typeface="Wingdings" pitchFamily="2" charset="2"/>
              </a:rPr>
              <a:t></a:t>
            </a:r>
            <a:r>
              <a:rPr lang="zh-TW" altLang="zh-TW" b="0" dirty="0"/>
              <a:t>美國維持「石油</a:t>
            </a:r>
            <a:r>
              <a:rPr lang="en-US" altLang="zh-TW" b="0" dirty="0"/>
              <a:t>-</a:t>
            </a:r>
            <a:r>
              <a:rPr lang="zh-TW" altLang="zh-TW" b="0" dirty="0"/>
              <a:t>美元」唯一兌換關係，作為其</a:t>
            </a:r>
            <a:r>
              <a:rPr lang="zh-TW" altLang="zh-TW" dirty="0">
                <a:solidFill>
                  <a:srgbClr val="FF0000"/>
                </a:solidFill>
              </a:rPr>
              <a:t>貨幣戰爭</a:t>
            </a:r>
            <a:r>
              <a:rPr lang="zh-TW" altLang="zh-TW" b="0" dirty="0"/>
              <a:t>核心</a:t>
            </a:r>
            <a:endParaRPr lang="en-US" altLang="zh-TW" b="0" dirty="0"/>
          </a:p>
          <a:p>
            <a:r>
              <a:rPr lang="en-US" altLang="zh-TW" b="0" dirty="0">
                <a:sym typeface="Wingdings" pitchFamily="2" charset="2"/>
              </a:rPr>
              <a:t></a:t>
            </a:r>
            <a:r>
              <a:rPr lang="zh-TW" altLang="zh-TW" b="0" dirty="0"/>
              <a:t>其他國家將破解「石油</a:t>
            </a:r>
            <a:r>
              <a:rPr lang="en-US" altLang="zh-TW" b="0" dirty="0"/>
              <a:t>-</a:t>
            </a:r>
            <a:r>
              <a:rPr lang="zh-TW" altLang="zh-TW" b="0" dirty="0"/>
              <a:t>美元」結構視為打破美元霸權的核心</a:t>
            </a:r>
            <a:endParaRPr lang="en-US" altLang="zh-TW" b="0" dirty="0"/>
          </a:p>
          <a:p>
            <a:r>
              <a:rPr lang="en-US" altLang="zh-TW" b="0" dirty="0"/>
              <a:t>e.g., </a:t>
            </a:r>
            <a:r>
              <a:rPr lang="zh-TW" altLang="zh-TW" b="0" dirty="0"/>
              <a:t>傳</a:t>
            </a:r>
            <a:r>
              <a:rPr lang="zh-TW" altLang="en-US" b="0" dirty="0"/>
              <a:t>聞</a:t>
            </a:r>
            <a:r>
              <a:rPr lang="zh-TW" altLang="zh-TW" b="0" dirty="0"/>
              <a:t>，美國</a:t>
            </a:r>
            <a:r>
              <a:rPr lang="en-US" altLang="zh-TW" b="0" dirty="0"/>
              <a:t>(</a:t>
            </a:r>
            <a:r>
              <a:rPr lang="zh-TW" altLang="en-US" b="0" dirty="0"/>
              <a:t>小布希</a:t>
            </a:r>
            <a:r>
              <a:rPr lang="en-US" altLang="zh-TW" b="0" dirty="0"/>
              <a:t>)</a:t>
            </a:r>
            <a:r>
              <a:rPr lang="zh-TW" altLang="zh-TW" b="0" dirty="0"/>
              <a:t>之所以發動伊拉克戰爭，主因為海珊將石油銷售改為</a:t>
            </a:r>
            <a:r>
              <a:rPr lang="zh-TW" altLang="zh-TW" dirty="0"/>
              <a:t>歐元計價</a:t>
            </a:r>
            <a:r>
              <a:rPr lang="zh-TW" altLang="zh-TW" b="0" dirty="0"/>
              <a:t>，</a:t>
            </a:r>
            <a:r>
              <a:rPr lang="zh-TW" altLang="en-US" b="0" dirty="0"/>
              <a:t>之後</a:t>
            </a:r>
            <a:r>
              <a:rPr lang="zh-TW" altLang="zh-TW" b="0" dirty="0"/>
              <a:t>卡達爭議也傳出與此有關。</a:t>
            </a:r>
            <a:endParaRPr lang="zh-TW" altLang="en-US" b="0" dirty="0"/>
          </a:p>
        </p:txBody>
      </p:sp>
    </p:spTree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A2AF8-1597-417C-B7A4-E5B40300913B}" type="datetime1">
              <a:rPr lang="zh-TW" altLang="en-US" smtClean="0"/>
              <a:pPr>
                <a:defRPr/>
              </a:pPr>
              <a:t>2025/6/19</a:t>
            </a:fld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A2954-C30F-4B6A-BF5F-3D46D45AF302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4" name="矩形 3"/>
          <p:cNvSpPr/>
          <p:nvPr/>
        </p:nvSpPr>
        <p:spPr>
          <a:xfrm>
            <a:off x="276073" y="1384280"/>
            <a:ext cx="8400382" cy="34009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rgbClr val="002060"/>
                </a:solidFill>
                <a:latin typeface="標楷體"/>
                <a:ea typeface="標楷體"/>
              </a:rPr>
              <a:t>◆</a:t>
            </a:r>
            <a:r>
              <a:rPr lang="zh-TW" altLang="en-US" sz="2000" dirty="0"/>
              <a:t>「去美元化」快又有效的方式，就是在國際結算中使用本幣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rgbClr val="002060"/>
                </a:solidFill>
                <a:latin typeface="標楷體"/>
                <a:ea typeface="標楷體"/>
              </a:rPr>
              <a:t>▼</a:t>
            </a:r>
            <a:r>
              <a:rPr lang="zh-TW" altLang="en-US" sz="2000" b="0" dirty="0">
                <a:latin typeface="+mn-ea"/>
                <a:ea typeface="+mn-ea"/>
              </a:rPr>
              <a:t>中國與世界主要產油國，將達成協議讓日後的石油交易以人民幣報價，並以等值黃金作為擔保品，以鞏固石油市場的交易價值，不會因美國操縱美元匯率而導致石油價格爆起暴跌。</a:t>
            </a:r>
            <a:endParaRPr lang="en-US" altLang="zh-TW" sz="2000" b="0" dirty="0">
              <a:latin typeface="+mn-ea"/>
              <a:ea typeface="+mn-ea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rgbClr val="002060"/>
                </a:solidFill>
                <a:latin typeface="標楷體"/>
                <a:ea typeface="標楷體"/>
              </a:rPr>
              <a:t>▼</a:t>
            </a:r>
            <a:r>
              <a:rPr lang="zh-TW" altLang="en-US" sz="2000" b="0" dirty="0">
                <a:latin typeface="+mn-ea"/>
                <a:ea typeface="+mn-ea"/>
              </a:rPr>
              <a:t>如果今後的石油市場</a:t>
            </a:r>
            <a:r>
              <a:rPr lang="en-US" altLang="zh-TW" sz="2000" b="0" dirty="0">
                <a:latin typeface="+mn-ea"/>
                <a:ea typeface="+mn-ea"/>
              </a:rPr>
              <a:t>1/2 </a:t>
            </a:r>
            <a:r>
              <a:rPr lang="zh-TW" altLang="en-US" sz="2000" b="0" dirty="0">
                <a:latin typeface="+mn-ea"/>
                <a:ea typeface="+mn-ea"/>
              </a:rPr>
              <a:t>以上皆與中國合作，那麼過去以美國美元計價清算的石油市場、外匯市場、黃金等大宗物資的主要交易所，就要接受以中國人民幣做計價清算，而改變遊戲規則。</a:t>
            </a:r>
            <a:endParaRPr lang="en-US" altLang="zh-TW" sz="2000" b="0" dirty="0">
              <a:latin typeface="+mn-ea"/>
              <a:ea typeface="+mn-ea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altLang="zh-TW" sz="2000" b="0" dirty="0">
                <a:latin typeface="+mn-ea"/>
                <a:ea typeface="+mn-ea"/>
                <a:sym typeface="Wingdings" panose="05000000000000000000" pitchFamily="2" charset="2"/>
              </a:rPr>
              <a:t></a:t>
            </a:r>
            <a:r>
              <a:rPr lang="zh-TW" altLang="en-US" sz="2000" b="0" dirty="0">
                <a:latin typeface="+mn-ea"/>
                <a:ea typeface="+mn-ea"/>
              </a:rPr>
              <a:t>結果完全由市場機制歸屬。</a:t>
            </a:r>
            <a:endParaRPr lang="zh-TW" altLang="en-US" sz="2000" dirty="0"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43248" y="188640"/>
            <a:ext cx="320151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zh-TW" altLang="zh-TW" sz="3200" b="0" dirty="0"/>
              <a:t>石油美元的鬆動</a:t>
            </a:r>
            <a:r>
              <a:rPr lang="en-US" altLang="zh-TW" sz="3200" b="0" dirty="0"/>
              <a:t> </a:t>
            </a:r>
            <a:endParaRPr lang="zh-TW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179512" y="80054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0" u="sng" dirty="0">
                <a:solidFill>
                  <a:srgbClr val="C00000"/>
                </a:solidFill>
                <a:hlinkClick r:id="rId2"/>
              </a:rPr>
              <a:t>黃金</a:t>
            </a:r>
            <a:r>
              <a:rPr lang="zh-TW" altLang="en-US" sz="2400" b="0" u="sng" dirty="0">
                <a:solidFill>
                  <a:srgbClr val="C00000"/>
                </a:solidFill>
                <a:hlinkClick r:id="rId2"/>
              </a:rPr>
              <a:t> </a:t>
            </a:r>
            <a:r>
              <a:rPr lang="zh-TW" altLang="zh-TW" sz="2400" b="0" u="sng" dirty="0">
                <a:solidFill>
                  <a:srgbClr val="C00000"/>
                </a:solidFill>
                <a:hlinkClick r:id="rId2"/>
              </a:rPr>
              <a:t>&amp;</a:t>
            </a:r>
            <a:r>
              <a:rPr lang="zh-TW" altLang="en-US" sz="2400" b="0" u="sng" dirty="0">
                <a:solidFill>
                  <a:srgbClr val="C00000"/>
                </a:solidFill>
                <a:hlinkClick r:id="rId2"/>
              </a:rPr>
              <a:t> </a:t>
            </a:r>
            <a:r>
              <a:rPr lang="zh-TW" altLang="zh-TW" sz="2400" b="0" u="sng" dirty="0">
                <a:solidFill>
                  <a:srgbClr val="C00000"/>
                </a:solidFill>
                <a:hlinkClick r:id="rId2"/>
              </a:rPr>
              <a:t>原油</a:t>
            </a:r>
            <a:r>
              <a:rPr lang="en-US" altLang="zh-TW" sz="2400" b="0" u="sng" dirty="0">
                <a:solidFill>
                  <a:srgbClr val="C00000"/>
                </a:solidFill>
                <a:sym typeface="Wingdings" panose="05000000000000000000" pitchFamily="2" charset="2"/>
                <a:hlinkClick r:id="rId2"/>
              </a:rPr>
              <a:t></a:t>
            </a:r>
            <a:r>
              <a:rPr lang="zh-TW" altLang="zh-TW" sz="2400" b="0" u="sng" dirty="0">
                <a:solidFill>
                  <a:srgbClr val="C00000"/>
                </a:solidFill>
                <a:hlinkClick r:id="rId2"/>
              </a:rPr>
              <a:t>人民幣靠</a:t>
            </a:r>
            <a:r>
              <a:rPr lang="zh-TW" altLang="en-US" sz="2400" b="0" u="sng" dirty="0">
                <a:solidFill>
                  <a:srgbClr val="C00000"/>
                </a:solidFill>
                <a:hlinkClick r:id="rId2"/>
              </a:rPr>
              <a:t>此</a:t>
            </a:r>
            <a:r>
              <a:rPr lang="zh-TW" altLang="zh-TW" sz="2400" b="0" u="sng" dirty="0">
                <a:solidFill>
                  <a:srgbClr val="C00000"/>
                </a:solidFill>
                <a:hlinkClick r:id="rId2"/>
              </a:rPr>
              <a:t>兩</a:t>
            </a:r>
            <a:r>
              <a:rPr lang="zh-TW" altLang="en-US" sz="2400" b="0" u="sng" dirty="0">
                <a:solidFill>
                  <a:srgbClr val="C00000"/>
                </a:solidFill>
                <a:hlinkClick r:id="rId2"/>
              </a:rPr>
              <a:t>物資</a:t>
            </a:r>
            <a:r>
              <a:rPr lang="zh-TW" altLang="zh-TW" sz="2400" b="0" u="sng" dirty="0">
                <a:solidFill>
                  <a:srgbClr val="C00000"/>
                </a:solidFill>
                <a:hlinkClick r:id="rId2"/>
              </a:rPr>
              <a:t>瓦解石油美元霸權</a:t>
            </a:r>
            <a:r>
              <a:rPr lang="zh-TW" altLang="en-US" sz="2400" b="0" u="sng" dirty="0">
                <a:solidFill>
                  <a:srgbClr val="C00000"/>
                </a:solidFill>
              </a:rPr>
              <a:t>的</a:t>
            </a:r>
            <a:r>
              <a:rPr lang="zh-TW" altLang="zh-TW" sz="2400" b="0" u="sng" dirty="0">
                <a:solidFill>
                  <a:srgbClr val="C00000"/>
                </a:solidFill>
                <a:hlinkClick r:id="rId2"/>
              </a:rPr>
              <a:t>正在</a:t>
            </a:r>
            <a:r>
              <a:rPr lang="zh-TW" altLang="en-US" sz="2400" b="0" u="sng" dirty="0">
                <a:solidFill>
                  <a:srgbClr val="C00000"/>
                </a:solidFill>
              </a:rPr>
              <a:t>進行式</a:t>
            </a:r>
            <a:endParaRPr lang="zh-TW" altLang="en-US" sz="2400" u="sng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0866" y="4889346"/>
            <a:ext cx="8395589" cy="170816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zh-TW" altLang="en-US" dirty="0">
                <a:solidFill>
                  <a:srgbClr val="002060"/>
                </a:solidFill>
                <a:latin typeface="標楷體"/>
                <a:ea typeface="標楷體"/>
              </a:rPr>
              <a:t>▲</a:t>
            </a:r>
            <a:r>
              <a:rPr lang="zh-TW" altLang="zh-TW" dirty="0"/>
              <a:t>各國央行正在「發瘋」似地增持黃金儲備，尤其是中國和俄羅斯，兩國目前持有的黃金儲備已分別是全球第六、七位。</a:t>
            </a:r>
            <a:endParaRPr lang="en-US" altLang="zh-TW" dirty="0"/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zh-TW" altLang="en-US" dirty="0">
                <a:solidFill>
                  <a:srgbClr val="002060"/>
                </a:solidFill>
                <a:latin typeface="標楷體"/>
                <a:ea typeface="標楷體"/>
              </a:rPr>
              <a:t>▲</a:t>
            </a:r>
            <a:r>
              <a:rPr lang="zh-TW" altLang="en-US" b="0" dirty="0"/>
              <a:t>中國已經是全球最大的黃金消費國和原油進口國了，若加上國際黃金和原油的定價權，人民幣將打破美元霸權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6502466"/>
      </p:ext>
    </p:extLst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A2AF8-1597-417C-B7A4-E5B40300913B}" type="datetime1">
              <a:rPr lang="zh-TW" altLang="en-US" smtClean="0"/>
              <a:pPr>
                <a:defRPr/>
              </a:pPr>
              <a:t>2025/6/19</a:t>
            </a:fld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A2954-C30F-4B6A-BF5F-3D46D45AF302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4" name="矩形 3"/>
          <p:cNvSpPr/>
          <p:nvPr/>
        </p:nvSpPr>
        <p:spPr>
          <a:xfrm>
            <a:off x="2699792" y="27564"/>
            <a:ext cx="320151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zh-TW" altLang="zh-TW" sz="3200" b="0" dirty="0"/>
              <a:t>石油美元的鬆動</a:t>
            </a:r>
            <a:r>
              <a:rPr lang="en-US" altLang="zh-TW" sz="3200" b="0" dirty="0"/>
              <a:t> </a:t>
            </a:r>
            <a:endParaRPr lang="zh-TW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395536" y="1484784"/>
            <a:ext cx="8496944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rgbClr val="002060"/>
                </a:solidFill>
                <a:latin typeface="標楷體"/>
                <a:ea typeface="標楷體"/>
              </a:rPr>
              <a:t>◆ </a:t>
            </a:r>
            <a:r>
              <a:rPr lang="zh-TW" altLang="en-US" sz="2000" b="0" dirty="0"/>
              <a:t>石油</a:t>
            </a:r>
            <a:r>
              <a:rPr lang="en-US" altLang="zh-TW" sz="2000" b="0" dirty="0"/>
              <a:t>RMB</a:t>
            </a:r>
            <a:r>
              <a:rPr lang="zh-TW" altLang="zh-TW" sz="2000" b="0" dirty="0"/>
              <a:t>清算</a:t>
            </a:r>
            <a:r>
              <a:rPr lang="en-US" altLang="zh-TW" sz="2000" b="0" dirty="0"/>
              <a:t>(</a:t>
            </a:r>
            <a:r>
              <a:rPr lang="zh-TW" altLang="en-US" sz="2000" dirty="0">
                <a:solidFill>
                  <a:srgbClr val="C00000"/>
                </a:solidFill>
              </a:rPr>
              <a:t>伊朗</a:t>
            </a:r>
            <a:r>
              <a:rPr lang="zh-TW" altLang="en-US" sz="2000" b="0" dirty="0"/>
              <a:t>、</a:t>
            </a:r>
            <a:r>
              <a:rPr lang="zh-TW" altLang="zh-TW" sz="2000" dirty="0">
                <a:solidFill>
                  <a:srgbClr val="C00000"/>
                </a:solidFill>
              </a:rPr>
              <a:t>委內瑞拉</a:t>
            </a:r>
            <a:r>
              <a:rPr lang="zh-TW" altLang="zh-TW" sz="2000" b="0" dirty="0"/>
              <a:t>、</a:t>
            </a:r>
            <a:r>
              <a:rPr lang="zh-TW" altLang="zh-TW" sz="2000" b="0" i="1" dirty="0"/>
              <a:t>沙地阿拉伯</a:t>
            </a:r>
            <a:r>
              <a:rPr lang="en-US" altLang="zh-TW" sz="2000" b="0" dirty="0"/>
              <a:t>)</a:t>
            </a:r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rgbClr val="002060"/>
                </a:solidFill>
                <a:latin typeface="標楷體"/>
                <a:ea typeface="標楷體"/>
              </a:rPr>
              <a:t>▲</a:t>
            </a:r>
            <a:r>
              <a:rPr lang="zh-TW" altLang="en-US" sz="2000" b="0" dirty="0"/>
              <a:t>中東產油大國</a:t>
            </a:r>
            <a:r>
              <a:rPr lang="zh-TW" altLang="en-US" sz="2000" dirty="0">
                <a:solidFill>
                  <a:srgbClr val="C00000"/>
                </a:solidFill>
              </a:rPr>
              <a:t>伊朗</a:t>
            </a:r>
            <a:r>
              <a:rPr lang="en-US" altLang="zh-TW" sz="1600" b="0" dirty="0"/>
              <a:t>(</a:t>
            </a:r>
            <a:r>
              <a:rPr lang="zh-TW" altLang="en-US" sz="1600" b="0" dirty="0"/>
              <a:t>第三大石油儲量國，</a:t>
            </a:r>
            <a:r>
              <a:rPr lang="en-US" altLang="zh-TW" sz="1600" b="0" dirty="0"/>
              <a:t>OPEC</a:t>
            </a:r>
            <a:r>
              <a:rPr lang="zh-TW" altLang="en-US" sz="1600" b="0" dirty="0"/>
              <a:t>第二大石油輸出國</a:t>
            </a:r>
            <a:r>
              <a:rPr lang="en-US" altLang="zh-TW" sz="1600" b="0" dirty="0"/>
              <a:t>)</a:t>
            </a:r>
            <a:r>
              <a:rPr lang="zh-TW" altLang="en-US" sz="2000" b="0" dirty="0"/>
              <a:t>「去美元化」：</a:t>
            </a:r>
            <a:endParaRPr lang="en-US" altLang="zh-TW" sz="2000" b="0" dirty="0"/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altLang="zh-TW" sz="2000" b="0" dirty="0">
                <a:sym typeface="Wingdings" panose="05000000000000000000" pitchFamily="2" charset="2"/>
              </a:rPr>
              <a:t></a:t>
            </a:r>
            <a:r>
              <a:rPr lang="en-US" altLang="zh-TW" sz="2000" b="0" dirty="0"/>
              <a:t>(2008/4)</a:t>
            </a:r>
            <a:r>
              <a:rPr lang="zh-TW" altLang="en-US" sz="2000" b="0" dirty="0"/>
              <a:t>伊朗石油部第一次對外宣告，伊朗在對外石油交易中停止使用美元結算。</a:t>
            </a:r>
            <a:endParaRPr lang="en-US" altLang="zh-TW" sz="2000" b="0" dirty="0"/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altLang="zh-TW" sz="2000" b="0" dirty="0">
                <a:sym typeface="Wingdings" panose="05000000000000000000" pitchFamily="2" charset="2"/>
              </a:rPr>
              <a:t>(</a:t>
            </a:r>
            <a:r>
              <a:rPr lang="en-US" altLang="zh-TW" sz="2000" b="0" dirty="0"/>
              <a:t>2015/1/25)</a:t>
            </a:r>
            <a:r>
              <a:rPr lang="zh-TW" altLang="en-US" sz="2000" b="0" dirty="0"/>
              <a:t>宣布將在與外國進行貿易合約交易時停止使用美元結算，改使用人民幣等其他貨幣，包括歐元、土耳其里拉、俄羅斯盧布和韓元等。</a:t>
            </a:r>
            <a:endParaRPr lang="en-US" altLang="zh-TW" sz="2000" b="0" dirty="0"/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rgbClr val="002060"/>
                </a:solidFill>
                <a:latin typeface="標楷體"/>
                <a:ea typeface="標楷體"/>
              </a:rPr>
              <a:t>▲</a:t>
            </a:r>
            <a:r>
              <a:rPr lang="en-US" altLang="zh-TW" sz="2000" b="0" dirty="0"/>
              <a:t>(2017/9/15)</a:t>
            </a:r>
            <a:r>
              <a:rPr lang="zh-TW" altLang="zh-TW" sz="2000" dirty="0">
                <a:solidFill>
                  <a:srgbClr val="C00000"/>
                </a:solidFill>
              </a:rPr>
              <a:t>委內瑞拉</a:t>
            </a:r>
            <a:r>
              <a:rPr lang="zh-TW" altLang="zh-TW" sz="2000" b="0" dirty="0"/>
              <a:t>總統馬杜羅就宣布「棄美投華」：反擊美國的經濟制裁，該國的石油不再接受美元</a:t>
            </a:r>
            <a:r>
              <a:rPr lang="zh-TW" altLang="en-US" sz="2000" b="0" dirty="0"/>
              <a:t>計價清算</a:t>
            </a:r>
            <a:r>
              <a:rPr lang="zh-TW" altLang="zh-TW" sz="2000" b="0" dirty="0"/>
              <a:t>，並將推出一籃子貨幣系統來結算原油等國際貿易，使用人民幣作為原油計價貨幣。</a:t>
            </a:r>
            <a:endParaRPr lang="en-US" altLang="zh-TW" sz="2000" b="0" dirty="0"/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altLang="zh-TW" sz="2000" b="0" dirty="0">
                <a:sym typeface="Wingdings" panose="05000000000000000000" pitchFamily="2" charset="2"/>
              </a:rPr>
              <a:t></a:t>
            </a:r>
            <a:r>
              <a:rPr lang="en-US" altLang="zh-TW" sz="2000" b="0" dirty="0"/>
              <a:t>(2018/10/16)</a:t>
            </a:r>
            <a:r>
              <a:rPr lang="zh-TW" altLang="en-US" sz="2000" dirty="0">
                <a:solidFill>
                  <a:srgbClr val="C00000"/>
                </a:solidFill>
              </a:rPr>
              <a:t>委內瑞拉</a:t>
            </a:r>
            <a:r>
              <a:rPr lang="zh-TW" altLang="en-US" sz="2000" b="0" dirty="0"/>
              <a:t>工業和國家生產部長表示，由於美國制裁限制了委國進入資本市場，該國的所有政府外匯交易將排除美元，以歐元、人民幣計價。</a:t>
            </a:r>
            <a:endParaRPr lang="en-US" altLang="zh-TW" sz="2000" b="0" dirty="0"/>
          </a:p>
        </p:txBody>
      </p:sp>
      <p:sp>
        <p:nvSpPr>
          <p:cNvPr id="10" name="矩形 9"/>
          <p:cNvSpPr/>
          <p:nvPr/>
        </p:nvSpPr>
        <p:spPr>
          <a:xfrm>
            <a:off x="395536" y="651580"/>
            <a:ext cx="8424936" cy="810478"/>
          </a:xfrm>
          <a:prstGeom prst="rect">
            <a:avLst/>
          </a:prstGeom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rgbClr val="C00000"/>
                </a:solidFill>
                <a:latin typeface="標楷體"/>
                <a:ea typeface="標楷體"/>
              </a:rPr>
              <a:t>★</a:t>
            </a:r>
            <a:r>
              <a:rPr lang="zh-TW" altLang="en-US" sz="2000" dirty="0"/>
              <a:t>隨著美國總統川普對俄羅斯、伊朗、委內瑞拉、和中國等國家祭出制裁，越來越多國家加入</a:t>
            </a:r>
            <a:r>
              <a:rPr lang="zh-TW" altLang="en-US" sz="2000" dirty="0">
                <a:solidFill>
                  <a:srgbClr val="C00000"/>
                </a:solidFill>
              </a:rPr>
              <a:t>「去美元」</a:t>
            </a:r>
            <a:r>
              <a:rPr lang="zh-TW" altLang="en-US" sz="2000" dirty="0"/>
              <a:t>陣營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1875515357"/>
      </p:ext>
    </p:extLst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A2AF8-1597-417C-B7A4-E5B40300913B}" type="datetime1">
              <a:rPr lang="zh-TW" altLang="en-US" smtClean="0"/>
              <a:pPr>
                <a:defRPr/>
              </a:pPr>
              <a:t>2025/6/19</a:t>
            </a:fld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A2954-C30F-4B6A-BF5F-3D46D45AF302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16" name="矩形 15"/>
          <p:cNvSpPr/>
          <p:nvPr/>
        </p:nvSpPr>
        <p:spPr>
          <a:xfrm>
            <a:off x="316495" y="5484776"/>
            <a:ext cx="4562467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2000" dirty="0">
                <a:solidFill>
                  <a:srgbClr val="002060"/>
                </a:solidFill>
                <a:latin typeface="標楷體"/>
                <a:ea typeface="標楷體"/>
              </a:rPr>
              <a:t>▲</a:t>
            </a:r>
            <a:r>
              <a:rPr lang="zh-TW" altLang="en-US" sz="2000" b="0" dirty="0"/>
              <a:t>中俄在石油期貨聯手</a:t>
            </a:r>
            <a:r>
              <a:rPr lang="en-US" altLang="zh-TW" sz="2000" b="0" dirty="0">
                <a:sym typeface="Wingdings" panose="05000000000000000000" pitchFamily="2" charset="2"/>
              </a:rPr>
              <a:t></a:t>
            </a:r>
            <a:r>
              <a:rPr lang="zh-TW" altLang="en-US" sz="2000" b="0" dirty="0"/>
              <a:t>弱化美元地位</a:t>
            </a:r>
            <a:endParaRPr lang="zh-TW" altLang="en-US" sz="2000" dirty="0"/>
          </a:p>
        </p:txBody>
      </p:sp>
      <p:sp>
        <p:nvSpPr>
          <p:cNvPr id="17" name="矩形 16"/>
          <p:cNvSpPr/>
          <p:nvPr/>
        </p:nvSpPr>
        <p:spPr>
          <a:xfrm>
            <a:off x="320447" y="5886257"/>
            <a:ext cx="7776864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002060"/>
                </a:solidFill>
                <a:latin typeface="標楷體"/>
                <a:ea typeface="標楷體"/>
              </a:rPr>
              <a:t>▲</a:t>
            </a:r>
            <a:r>
              <a:rPr lang="zh-TW" altLang="en-US" sz="2000" dirty="0"/>
              <a:t>中國、俄羅斯、伊朗再加上沙特</a:t>
            </a:r>
            <a:r>
              <a:rPr lang="en-US" altLang="zh-TW" sz="2000" dirty="0">
                <a:sym typeface="Wingdings" panose="05000000000000000000" pitchFamily="2" charset="2"/>
              </a:rPr>
              <a:t></a:t>
            </a:r>
            <a:r>
              <a:rPr lang="zh-TW" altLang="en-US" sz="2000" dirty="0"/>
              <a:t>土崩瓦解「石油美元」？？？</a:t>
            </a:r>
          </a:p>
        </p:txBody>
      </p:sp>
      <p:sp>
        <p:nvSpPr>
          <p:cNvPr id="18" name="矩形 17"/>
          <p:cNvSpPr/>
          <p:nvPr/>
        </p:nvSpPr>
        <p:spPr>
          <a:xfrm>
            <a:off x="320447" y="3789040"/>
            <a:ext cx="8647993" cy="168251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rgbClr val="002060"/>
                </a:solidFill>
                <a:latin typeface="標楷體"/>
                <a:ea typeface="標楷體"/>
              </a:rPr>
              <a:t>◆</a:t>
            </a:r>
            <a:r>
              <a:rPr lang="zh-TW" altLang="en-US" sz="2000" dirty="0"/>
              <a:t>人民幣原油期貨摧毀</a:t>
            </a:r>
            <a:r>
              <a:rPr lang="zh-TW" altLang="en-US" sz="2000" u="sng" dirty="0">
                <a:solidFill>
                  <a:srgbClr val="C00000"/>
                </a:solidFill>
              </a:rPr>
              <a:t>石油美元</a:t>
            </a:r>
            <a:endParaRPr lang="en-US" altLang="zh-TW" sz="2000" u="sng" dirty="0">
              <a:solidFill>
                <a:srgbClr val="C00000"/>
              </a:solidFill>
            </a:endParaRPr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altLang="zh-TW" sz="2000" b="0" dirty="0">
                <a:sym typeface="Wingdings" panose="05000000000000000000" pitchFamily="2" charset="2"/>
              </a:rPr>
              <a:t></a:t>
            </a:r>
            <a:r>
              <a:rPr lang="zh-TW" altLang="en-US" sz="2000" b="0" dirty="0"/>
              <a:t>上海國際能源交易中心</a:t>
            </a:r>
            <a:r>
              <a:rPr lang="zh-TW" altLang="en-US" sz="2000" dirty="0"/>
              <a:t>原油期貨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2018/1/18</a:t>
            </a:r>
            <a:r>
              <a:rPr lang="zh-TW" altLang="en-US" sz="2000" b="0" dirty="0"/>
              <a:t>上市</a:t>
            </a:r>
            <a:endParaRPr lang="en-US" altLang="zh-TW" sz="2000" b="0" dirty="0"/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altLang="zh-TW" sz="2000" b="0" dirty="0">
                <a:sym typeface="Wingdings" panose="05000000000000000000" pitchFamily="2" charset="2"/>
              </a:rPr>
              <a:t></a:t>
            </a:r>
            <a:r>
              <a:rPr lang="zh-TW" altLang="en-US" sz="2000" b="0" dirty="0"/>
              <a:t>中國是全球最大石油進口國，人幣計價的原油期貨合約，可能會成為亞洲的油價基準。</a:t>
            </a:r>
            <a:endParaRPr lang="zh-TW" altLang="en-US" sz="2000" dirty="0"/>
          </a:p>
        </p:txBody>
      </p:sp>
      <p:pic>
        <p:nvPicPr>
          <p:cNvPr id="21" name="Picture 2" descr="https://financialtribune.com/sites/default/files/field/image/17january/05_saudis_-_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3131840" cy="206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2794021" y="188640"/>
            <a:ext cx="320151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zh-TW" altLang="zh-TW" sz="3200" b="0" dirty="0"/>
              <a:t>石油美元的鬆動</a:t>
            </a:r>
            <a:r>
              <a:rPr lang="en-US" altLang="zh-TW" sz="3200" b="0" dirty="0"/>
              <a:t> </a:t>
            </a:r>
            <a:endParaRPr lang="zh-TW" altLang="en-US" sz="3200" dirty="0"/>
          </a:p>
        </p:txBody>
      </p:sp>
      <p:sp>
        <p:nvSpPr>
          <p:cNvPr id="23" name="矩形 22"/>
          <p:cNvSpPr/>
          <p:nvPr/>
        </p:nvSpPr>
        <p:spPr>
          <a:xfrm>
            <a:off x="316495" y="1486869"/>
            <a:ext cx="6953922" cy="2216697"/>
          </a:xfrm>
          <a:prstGeom prst="rect">
            <a:avLst/>
          </a:prstGeom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Bef>
                <a:spcPts val="0"/>
              </a:spcBef>
            </a:pPr>
            <a:r>
              <a:rPr lang="zh-TW" altLang="en-US" sz="2000" dirty="0">
                <a:solidFill>
                  <a:srgbClr val="002060"/>
                </a:solidFill>
                <a:latin typeface="標楷體"/>
                <a:ea typeface="標楷體"/>
              </a:rPr>
              <a:t>▲</a:t>
            </a:r>
            <a:r>
              <a:rPr lang="zh-TW" altLang="en-US" sz="2000" b="0" dirty="0"/>
              <a:t>中國祭出手段施壓</a:t>
            </a:r>
            <a:r>
              <a:rPr lang="zh-TW" altLang="en-US" sz="2000" dirty="0">
                <a:solidFill>
                  <a:srgbClr val="C00000"/>
                </a:solidFill>
              </a:rPr>
              <a:t>沙烏地阿拉伯</a:t>
            </a:r>
            <a:r>
              <a:rPr lang="zh-TW" altLang="en-US" sz="2000" b="0" dirty="0"/>
              <a:t>，用人民幣結算出口原油</a:t>
            </a:r>
            <a:endParaRPr lang="en-US" altLang="zh-TW" sz="2000" b="0" dirty="0"/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zh-TW" altLang="en-US" sz="2000" b="0" dirty="0"/>
              <a:t>，大陸當局不想用美元交易石油，脅迫沙國改用</a:t>
            </a:r>
            <a:r>
              <a:rPr lang="zh-TW" altLang="en-US" sz="2000" dirty="0">
                <a:solidFill>
                  <a:srgbClr val="C00000"/>
                </a:solidFill>
              </a:rPr>
              <a:t>人民幣</a:t>
            </a:r>
            <a:r>
              <a:rPr lang="zh-TW" altLang="en-US" sz="2000" b="0" dirty="0"/>
              <a:t>計價。沙國未讓步，中國轉向俄羅斯採購石油。</a:t>
            </a:r>
            <a:endParaRPr lang="en-US" altLang="zh-TW" sz="2000" b="0" dirty="0"/>
          </a:p>
          <a:p>
            <a:pPr marL="342900" indent="-342900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è"/>
            </a:pPr>
            <a:r>
              <a:rPr lang="zh-TW" altLang="en-US" sz="2000" b="0" dirty="0"/>
              <a:t>中國原油進口比重</a:t>
            </a:r>
            <a:r>
              <a:rPr lang="en-US" altLang="zh-TW" sz="2000" b="0" dirty="0"/>
              <a:t>(2008=&gt;2018 )</a:t>
            </a:r>
            <a:r>
              <a:rPr lang="zh-TW" altLang="en-US" sz="2000" b="0" dirty="0"/>
              <a:t>：</a:t>
            </a:r>
            <a:endParaRPr lang="en-US" altLang="zh-TW" sz="2000" b="0" dirty="0"/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zh-TW" altLang="en-US" sz="2000" b="0" dirty="0"/>
              <a:t>    俄國自</a:t>
            </a:r>
            <a:r>
              <a:rPr lang="en-US" altLang="zh-TW" sz="2000" b="0" dirty="0"/>
              <a:t>5%</a:t>
            </a:r>
            <a:r>
              <a:rPr lang="zh-TW" altLang="en-US" sz="2000" b="0" dirty="0"/>
              <a:t>飆升至</a:t>
            </a:r>
            <a:r>
              <a:rPr lang="en-US" altLang="zh-TW" sz="2000" b="0" dirty="0"/>
              <a:t>15%(</a:t>
            </a:r>
            <a:r>
              <a:rPr lang="zh-TW" altLang="en-US" b="0" i="1" dirty="0"/>
              <a:t>成為中國最主要原油進口國</a:t>
            </a:r>
            <a:r>
              <a:rPr lang="en-US" altLang="zh-TW" sz="2000" b="0" dirty="0"/>
              <a:t>)</a:t>
            </a:r>
            <a:r>
              <a:rPr lang="zh-TW" altLang="en-US" sz="2000" b="0" dirty="0"/>
              <a:t>；</a:t>
            </a:r>
            <a:endParaRPr lang="en-US" altLang="zh-TW" sz="2000" b="0" dirty="0"/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zh-TW" altLang="en-US" sz="2000" b="0" dirty="0"/>
              <a:t>    沙國</a:t>
            </a:r>
            <a:r>
              <a:rPr lang="en-US" altLang="zh-TW" sz="2000" b="0" dirty="0"/>
              <a:t>25%</a:t>
            </a:r>
            <a:r>
              <a:rPr lang="zh-TW" altLang="en-US" sz="2000" b="0" dirty="0"/>
              <a:t>降至低於</a:t>
            </a:r>
            <a:r>
              <a:rPr lang="en-US" altLang="zh-TW" sz="2000" b="0" dirty="0"/>
              <a:t>15%</a:t>
            </a:r>
            <a:r>
              <a:rPr lang="zh-TW" altLang="en-US" sz="2000" b="0" dirty="0"/>
              <a:t>。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12943968"/>
      </p:ext>
    </p:ext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BAD190-8FB7-43EA-AB27-E6C157C7F250}" type="datetime1">
              <a:rPr lang="zh-TW" altLang="en-US" smtClean="0"/>
              <a:pPr>
                <a:defRPr/>
              </a:pPr>
              <a:t>2025/6/19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AAD63-BE82-43F0-9F90-28640CE47ACA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pic>
        <p:nvPicPr>
          <p:cNvPr id="154626" name="Picture 2" descr="「四足鼎立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922907"/>
            <a:ext cx="3028248" cy="2785323"/>
          </a:xfrm>
          <a:prstGeom prst="rect">
            <a:avLst/>
          </a:prstGeom>
          <a:noFill/>
        </p:spPr>
      </p:pic>
      <p:pic>
        <p:nvPicPr>
          <p:cNvPr id="154628" name="Picture 4" descr="「四足鼎立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836712"/>
            <a:ext cx="2808734" cy="2808735"/>
          </a:xfrm>
          <a:prstGeom prst="rect">
            <a:avLst/>
          </a:prstGeom>
          <a:noFill/>
        </p:spPr>
      </p:pic>
      <p:pic>
        <p:nvPicPr>
          <p:cNvPr id="154630" name="Picture 6" descr="「四足鼎立」的圖片搜尋結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449300"/>
            <a:ext cx="2887926" cy="3408700"/>
          </a:xfrm>
          <a:prstGeom prst="rect">
            <a:avLst/>
          </a:prstGeom>
          <a:noFill/>
        </p:spPr>
      </p:pic>
      <p:pic>
        <p:nvPicPr>
          <p:cNvPr id="154642" name="Picture 18" descr="「四足鼎立」的圖片搜尋結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535" y="3767554"/>
            <a:ext cx="3798161" cy="2844956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1171946" y="260648"/>
            <a:ext cx="7160935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國強之本「</a:t>
            </a:r>
            <a:r>
              <a:rPr lang="zh-TW" altLang="en-US" sz="3200" dirty="0">
                <a:solidFill>
                  <a:srgbClr val="C00000"/>
                </a:solidFill>
              </a:rPr>
              <a:t>政、經</a:t>
            </a:r>
            <a:r>
              <a:rPr lang="zh-TW" altLang="en-US" sz="3200" dirty="0">
                <a:solidFill>
                  <a:srgbClr val="FF0000"/>
                </a:solidFill>
              </a:rPr>
              <a:t>、軍、文」四足鼎立</a:t>
            </a:r>
            <a:endParaRPr lang="zh-TW" altLang="en-US" sz="3200" dirty="0"/>
          </a:p>
        </p:txBody>
      </p:sp>
      <p:sp>
        <p:nvSpPr>
          <p:cNvPr id="2" name="橢圓 1"/>
          <p:cNvSpPr/>
          <p:nvPr/>
        </p:nvSpPr>
        <p:spPr bwMode="auto">
          <a:xfrm>
            <a:off x="3131840" y="260648"/>
            <a:ext cx="648072" cy="64807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3939471" y="245490"/>
            <a:ext cx="648072" cy="64807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B36F57D-EC21-D644-9DFA-F742019541B2}"/>
              </a:ext>
            </a:extLst>
          </p:cNvPr>
          <p:cNvSpPr txBox="1"/>
          <p:nvPr/>
        </p:nvSpPr>
        <p:spPr>
          <a:xfrm>
            <a:off x="4606696" y="1346072"/>
            <a:ext cx="576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dirty="0">
                <a:solidFill>
                  <a:srgbClr val="FF0000"/>
                </a:solidFill>
              </a:rPr>
              <a:t>＋</a:t>
            </a:r>
            <a:endParaRPr lang="en-US" altLang="zh-TW" sz="4000" dirty="0">
              <a:solidFill>
                <a:srgbClr val="FF0000"/>
              </a:solidFill>
            </a:endParaRPr>
          </a:p>
          <a:p>
            <a:r>
              <a:rPr kumimoji="1" lang="zh-TW" altLang="en-US" sz="4000" dirty="0">
                <a:solidFill>
                  <a:srgbClr val="FF0000"/>
                </a:solidFill>
              </a:rPr>
              <a:t>科技</a:t>
            </a:r>
          </a:p>
        </p:txBody>
      </p:sp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C4E53B42-9A6A-3D42-8A7A-065C2247CB97}"/>
              </a:ext>
            </a:extLst>
          </p:cNvPr>
          <p:cNvCxnSpPr/>
          <p:nvPr/>
        </p:nvCxnSpPr>
        <p:spPr bwMode="auto">
          <a:xfrm>
            <a:off x="5009368" y="3767554"/>
            <a:ext cx="0" cy="173699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A2AF8-1597-417C-B7A4-E5B40300913B}" type="datetime1">
              <a:rPr lang="zh-TW" altLang="en-US" smtClean="0"/>
              <a:pPr>
                <a:defRPr/>
              </a:pPr>
              <a:t>2025/6/19</a:t>
            </a:fld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A2954-C30F-4B6A-BF5F-3D46D45AF302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235524" name="Picture 4" descr="「海灣戰爭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0"/>
            <a:ext cx="4762500" cy="3190876"/>
          </a:xfrm>
          <a:prstGeom prst="rect">
            <a:avLst/>
          </a:prstGeom>
          <a:noFill/>
        </p:spPr>
      </p:pic>
      <p:pic>
        <p:nvPicPr>
          <p:cNvPr id="6" name="Picture 2" descr="「海灣戰爭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5976" cy="3205698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3203848" y="0"/>
            <a:ext cx="269817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</a:rPr>
              <a:t>海灣戰爭陰謀論</a:t>
            </a:r>
          </a:p>
        </p:txBody>
      </p:sp>
      <p:sp>
        <p:nvSpPr>
          <p:cNvPr id="8" name="矩形 7"/>
          <p:cNvSpPr/>
          <p:nvPr/>
        </p:nvSpPr>
        <p:spPr>
          <a:xfrm>
            <a:off x="539552" y="3212976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A:</a:t>
            </a:r>
            <a:r>
              <a:rPr lang="zh-TW" altLang="zh-TW" sz="2000" dirty="0"/>
              <a:t>戰爭成本：</a:t>
            </a:r>
            <a:r>
              <a:rPr lang="en-US" altLang="zh-TW" sz="2000" dirty="0"/>
              <a:t>40 billions USD  </a:t>
            </a:r>
            <a:r>
              <a:rPr lang="en-US" altLang="zh-TW" sz="2000" dirty="0">
                <a:sym typeface="Wingdings"/>
              </a:rPr>
              <a:t></a:t>
            </a:r>
            <a:r>
              <a:rPr lang="en-US" altLang="zh-TW" sz="2000" dirty="0"/>
              <a:t> </a:t>
            </a:r>
            <a:r>
              <a:rPr lang="zh-TW" altLang="zh-TW" sz="2000" dirty="0"/>
              <a:t>石油漲價利潤：</a:t>
            </a:r>
            <a:r>
              <a:rPr lang="en-US" altLang="zh-TW" sz="2000" dirty="0"/>
              <a:t>60 billions US</a:t>
            </a:r>
            <a:endParaRPr lang="zh-TW" altLang="en-US" sz="2000" dirty="0"/>
          </a:p>
        </p:txBody>
      </p:sp>
      <p:pic>
        <p:nvPicPr>
          <p:cNvPr id="2355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7"/>
            <a:ext cx="8064896" cy="260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圓角矩形圖說文字 9"/>
          <p:cNvSpPr/>
          <p:nvPr/>
        </p:nvSpPr>
        <p:spPr bwMode="auto">
          <a:xfrm>
            <a:off x="5292080" y="4509120"/>
            <a:ext cx="2808312" cy="864096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zh-TW" sz="1600" dirty="0"/>
              <a:t>中東石油國石油開採及貿易，</a:t>
            </a:r>
            <a:endParaRPr lang="en-US" altLang="zh-TW" sz="1600" dirty="0"/>
          </a:p>
          <a:p>
            <a:r>
              <a:rPr lang="zh-TW" altLang="zh-TW" sz="1600" dirty="0"/>
              <a:t>完全由美國七家公司控制，</a:t>
            </a:r>
            <a:endParaRPr lang="en-US" altLang="zh-TW" sz="1600" dirty="0"/>
          </a:p>
          <a:p>
            <a:r>
              <a:rPr lang="zh-TW" altLang="zh-TW" sz="1600" dirty="0"/>
              <a:t>五家直屬政府</a:t>
            </a:r>
            <a:endParaRPr kumimoji="1" lang="zh-TW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2" name="流程圖: 打孔紙帶 11"/>
          <p:cNvSpPr/>
          <p:nvPr/>
        </p:nvSpPr>
        <p:spPr bwMode="auto">
          <a:xfrm>
            <a:off x="1691680" y="5661248"/>
            <a:ext cx="1152128" cy="504056"/>
          </a:xfrm>
          <a:prstGeom prst="flowChartPunchedTape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pitchFamily="18" charset="-120"/>
              </a:rPr>
              <a:t>五五法則</a:t>
            </a:r>
          </a:p>
        </p:txBody>
      </p:sp>
    </p:spTree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A2AF8-1597-417C-B7A4-E5B40300913B}" type="datetime1">
              <a:rPr lang="zh-TW" altLang="en-US" smtClean="0"/>
              <a:pPr>
                <a:defRPr/>
              </a:pPr>
              <a:t>2025/6/19</a:t>
            </a:fld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A2954-C30F-4B6A-BF5F-3D46D45AF302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401752"/>
              </p:ext>
            </p:extLst>
          </p:nvPr>
        </p:nvGraphicFramePr>
        <p:xfrm>
          <a:off x="971600" y="836712"/>
          <a:ext cx="6120680" cy="1097280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1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Cost of the War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Profit from </a:t>
                      </a:r>
                      <a:r>
                        <a:rPr lang="en-US" sz="1800" b="1" kern="100">
                          <a:latin typeface="Calibri"/>
                          <a:ea typeface="新細明體"/>
                          <a:cs typeface="Times New Roman"/>
                        </a:rPr>
                        <a:t>P</a:t>
                      </a:r>
                      <a:r>
                        <a:rPr lang="en-US" sz="1800" b="1" kern="100" baseline="-25000">
                          <a:latin typeface="Calibri"/>
                          <a:ea typeface="新細明體"/>
                          <a:cs typeface="Times New Roman"/>
                        </a:rPr>
                        <a:t>O</a:t>
                      </a:r>
                      <a:r>
                        <a:rPr lang="en-US" sz="1800" b="1" kern="100">
                          <a:latin typeface="Calibri"/>
                          <a:ea typeface="新細明體"/>
                          <a:cs typeface="Times New Roman"/>
                        </a:rPr>
                        <a:t>↑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Result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Oil Country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30 b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30 b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新細明體"/>
                          <a:cs typeface="Times New Roman"/>
                        </a:rPr>
                        <a:t>US Government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新細明體"/>
                          <a:cs typeface="Times New Roman"/>
                        </a:rPr>
                        <a:t>10 b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新細明體"/>
                          <a:cs typeface="Times New Roman"/>
                        </a:rPr>
                        <a:t>21 b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新細明體"/>
                          <a:cs typeface="Times New Roman"/>
                        </a:rPr>
                        <a:t>11 b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US Enterprise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新細明體"/>
                          <a:cs typeface="Times New Roman"/>
                        </a:rPr>
                        <a:t>0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新細明體"/>
                          <a:cs typeface="Times New Roman"/>
                        </a:rPr>
                        <a:t>9 b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新細明體"/>
                          <a:cs typeface="Times New Roman"/>
                        </a:rPr>
                        <a:t>9 b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弧形向右箭號 4"/>
          <p:cNvSpPr/>
          <p:nvPr/>
        </p:nvSpPr>
        <p:spPr bwMode="auto">
          <a:xfrm>
            <a:off x="539552" y="332656"/>
            <a:ext cx="360040" cy="1224136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6" name="流程圖: 卡片 5"/>
          <p:cNvSpPr/>
          <p:nvPr/>
        </p:nvSpPr>
        <p:spPr bwMode="auto">
          <a:xfrm>
            <a:off x="7164288" y="1268760"/>
            <a:ext cx="1979712" cy="360040"/>
          </a:xfrm>
          <a:prstGeom prst="flowChartPunchedCard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pitchFamily="18" charset="-120"/>
              </a:rPr>
              <a:t>+Value Added</a:t>
            </a: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544" y="2060848"/>
            <a:ext cx="8271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● </a:t>
            </a:r>
            <a:r>
              <a:rPr lang="en-US" altLang="zh-TW" sz="2000" dirty="0">
                <a:solidFill>
                  <a:srgbClr val="FF0000"/>
                </a:solidFill>
              </a:rPr>
              <a:t>Value Added</a:t>
            </a:r>
            <a:r>
              <a:rPr lang="en-US" altLang="zh-TW" sz="2000" dirty="0">
                <a:sym typeface="Wingdings" pitchFamily="2" charset="2"/>
              </a:rPr>
              <a:t></a:t>
            </a:r>
            <a:r>
              <a:rPr lang="zh-TW" altLang="en-US" sz="2000" dirty="0">
                <a:sym typeface="Wingdings" pitchFamily="2" charset="2"/>
              </a:rPr>
              <a:t>獲利益、擴軍備、控政府、建關係、</a:t>
            </a:r>
            <a:r>
              <a:rPr lang="zh-TW" altLang="en-US" sz="2000" dirty="0">
                <a:solidFill>
                  <a:srgbClr val="FF0000"/>
                </a:solidFill>
                <a:sym typeface="Wingdings" pitchFamily="2" charset="2"/>
              </a:rPr>
              <a:t>穩貨幣</a:t>
            </a:r>
            <a:r>
              <a:rPr lang="en-US" altLang="zh-TW" sz="2000" dirty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sym typeface="Wingdings" pitchFamily="2" charset="2"/>
              </a:rPr>
              <a:t>霸權</a:t>
            </a:r>
            <a:r>
              <a:rPr lang="en-US" altLang="zh-TW" sz="2000" dirty="0">
                <a:solidFill>
                  <a:srgbClr val="FF0000"/>
                </a:solidFill>
                <a:sym typeface="Wingdings" pitchFamily="2" charset="2"/>
              </a:rPr>
              <a:t>)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536" y="2636912"/>
            <a:ext cx="8424936" cy="2554545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000" dirty="0"/>
              <a:t>★</a:t>
            </a:r>
            <a:r>
              <a:rPr lang="zh-TW" altLang="en-US" sz="2000" dirty="0">
                <a:solidFill>
                  <a:srgbClr val="FF0000"/>
                </a:solidFill>
              </a:rPr>
              <a:t>抗美元霸權</a:t>
            </a:r>
            <a:r>
              <a:rPr lang="en-US" altLang="zh-TW" sz="2000" dirty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zh-TW" altLang="en-US" sz="2000" dirty="0">
                <a:solidFill>
                  <a:srgbClr val="FF0000"/>
                </a:solidFill>
              </a:rPr>
              <a:t>委內瑞拉賣石油改收人民幣 </a:t>
            </a:r>
            <a:r>
              <a:rPr lang="en-US" altLang="zh-TW" sz="1600" dirty="0"/>
              <a:t>(2017/9/18)</a:t>
            </a:r>
            <a:r>
              <a:rPr lang="zh-TW" altLang="en-US" sz="2000" dirty="0"/>
              <a:t>：</a:t>
            </a:r>
            <a:endParaRPr lang="en-US" altLang="zh-TW" sz="2000" dirty="0"/>
          </a:p>
          <a:p>
            <a:r>
              <a:rPr lang="en-US" altLang="zh-TW" sz="2000" dirty="0">
                <a:sym typeface="Wingdings" pitchFamily="2" charset="2"/>
              </a:rPr>
              <a:t></a:t>
            </a:r>
            <a:r>
              <a:rPr lang="zh-TW" altLang="en-US" sz="2000" b="0" dirty="0"/>
              <a:t>美國指控委內瑞拉總統馬杜洛（</a:t>
            </a:r>
            <a:r>
              <a:rPr lang="en-US" altLang="zh-TW" sz="2000" b="0" dirty="0"/>
              <a:t>Nicolas </a:t>
            </a:r>
            <a:r>
              <a:rPr lang="en-US" altLang="zh-TW" sz="2000" b="0" dirty="0" err="1"/>
              <a:t>Maduro</a:t>
            </a:r>
            <a:r>
              <a:rPr lang="zh-TW" altLang="en-US" sz="2000" b="0" dirty="0"/>
              <a:t>）搞獨裁，祭出新經濟制裁措施，委內瑞拉還以顏色，宣布石油出口改用人民幣計價，不再用美元計算，也不接受美元購買石油，聲稱要避免國家被「美元霸權」支配。</a:t>
            </a:r>
            <a:endParaRPr lang="en-US" altLang="zh-TW" sz="2000" dirty="0"/>
          </a:p>
          <a:p>
            <a:endParaRPr lang="en-US" altLang="zh-TW" sz="2000" dirty="0"/>
          </a:p>
          <a:p>
            <a:r>
              <a:rPr lang="en-US" altLang="zh-TW" sz="2000" b="0" dirty="0">
                <a:sym typeface="Wingdings" pitchFamily="2" charset="2"/>
              </a:rPr>
              <a:t></a:t>
            </a:r>
            <a:r>
              <a:rPr lang="zh-TW" altLang="zh-TW" sz="2000" b="0" dirty="0"/>
              <a:t>中國</a:t>
            </a:r>
            <a:r>
              <a:rPr lang="zh-TW" altLang="en-US" sz="2000" b="0" dirty="0"/>
              <a:t>另</a:t>
            </a:r>
            <a:r>
              <a:rPr lang="zh-TW" altLang="zh-TW" sz="2000" b="0" dirty="0"/>
              <a:t>施壓沙國，希望沙國能改用人民幣計價</a:t>
            </a:r>
            <a:r>
              <a:rPr lang="zh-TW" altLang="en-US" sz="2000" b="0" dirty="0"/>
              <a:t>；</a:t>
            </a:r>
            <a:endParaRPr lang="en-US" altLang="zh-TW" sz="2000" b="0" dirty="0"/>
          </a:p>
          <a:p>
            <a:r>
              <a:rPr lang="en-US" altLang="zh-TW" sz="2000" b="0" dirty="0">
                <a:sym typeface="Wingdings" pitchFamily="2" charset="2"/>
              </a:rPr>
              <a:t></a:t>
            </a:r>
            <a:r>
              <a:rPr lang="zh-TW" altLang="en-US" sz="2000" b="0" dirty="0"/>
              <a:t>另</a:t>
            </a:r>
            <a:r>
              <a:rPr lang="zh-TW" altLang="zh-TW" sz="2000" b="0" dirty="0"/>
              <a:t>外，中俄宣佈</a:t>
            </a:r>
            <a:r>
              <a:rPr lang="en-US" altLang="zh-TW" sz="1600" b="0" dirty="0"/>
              <a:t>(2017/10)</a:t>
            </a:r>
            <a:r>
              <a:rPr lang="zh-TW" altLang="zh-TW" sz="2000" b="0" dirty="0"/>
              <a:t>兩國的石油</a:t>
            </a:r>
            <a:r>
              <a:rPr lang="zh-TW" altLang="en-US" sz="2000" b="0" dirty="0"/>
              <a:t>黃金</a:t>
            </a:r>
            <a:r>
              <a:rPr lang="zh-TW" altLang="zh-TW" sz="2000" b="0" dirty="0"/>
              <a:t>貿易將以有黃金支撐的人民幣結算，</a:t>
            </a:r>
            <a:r>
              <a:rPr lang="zh-TW" altLang="en-US" sz="2000" b="0" dirty="0"/>
              <a:t>將</a:t>
            </a:r>
            <a:r>
              <a:rPr lang="zh-TW" altLang="zh-TW" sz="2000" b="0" dirty="0"/>
              <a:t>進一步削弱石油美元的效力</a:t>
            </a:r>
            <a:r>
              <a:rPr lang="zh-TW" altLang="en-US" sz="2000" b="0" dirty="0"/>
              <a:t>，也進一步削減「美元霸權」地位</a:t>
            </a:r>
            <a:r>
              <a:rPr lang="zh-TW" altLang="zh-TW" sz="2000" b="0" dirty="0"/>
              <a:t>。</a:t>
            </a:r>
            <a:endParaRPr lang="zh-TW" altLang="en-US" sz="2000" b="0" dirty="0"/>
          </a:p>
        </p:txBody>
      </p:sp>
      <p:sp>
        <p:nvSpPr>
          <p:cNvPr id="9" name="矩形 8"/>
          <p:cNvSpPr/>
          <p:nvPr/>
        </p:nvSpPr>
        <p:spPr>
          <a:xfrm>
            <a:off x="395536" y="5301208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0" dirty="0">
                <a:latin typeface="Times New Roman" pitchFamily="18" charset="0"/>
                <a:cs typeface="Times New Roman" pitchFamily="18" charset="0"/>
              </a:rPr>
              <a:t>◆</a:t>
            </a:r>
            <a:r>
              <a:rPr lang="zh-TW" altLang="en-US" sz="2000" b="0" dirty="0"/>
              <a:t>人民幣計價的國際化金融商品。</a:t>
            </a:r>
            <a:endParaRPr lang="en-US" altLang="zh-TW" sz="2000" b="0" dirty="0"/>
          </a:p>
          <a:p>
            <a:r>
              <a:rPr lang="en-US" altLang="zh-TW" sz="2000" b="0" dirty="0"/>
              <a:t>(</a:t>
            </a:r>
            <a:r>
              <a:rPr lang="zh-TW" altLang="en-US" sz="2000" b="0" dirty="0"/>
              <a:t>原油期貨</a:t>
            </a:r>
            <a:r>
              <a:rPr lang="en-US" altLang="zh-TW" sz="2000" b="0" dirty="0"/>
              <a:t>)2018/3/26</a:t>
            </a:r>
            <a:r>
              <a:rPr lang="zh-TW" altLang="en-US" sz="2000" b="0" dirty="0"/>
              <a:t>正式在上海國際能源交易中心掛牌交易</a:t>
            </a:r>
            <a:endParaRPr lang="en-US" altLang="zh-TW" sz="2000" b="0" dirty="0"/>
          </a:p>
          <a:p>
            <a:r>
              <a:rPr lang="en-US" altLang="zh-TW" sz="2000" b="0" dirty="0">
                <a:sym typeface="Wingdings" pitchFamily="2" charset="2"/>
              </a:rPr>
              <a:t></a:t>
            </a:r>
            <a:r>
              <a:rPr lang="zh-TW" altLang="en-US" sz="2000" b="0" dirty="0"/>
              <a:t>戰略意義</a:t>
            </a:r>
            <a:r>
              <a:rPr lang="en-US" altLang="zh-TW" sz="2000" b="0" dirty="0"/>
              <a:t>?</a:t>
            </a:r>
            <a:endParaRPr lang="zh-TW" altLang="en-US" sz="2000" b="0" dirty="0"/>
          </a:p>
        </p:txBody>
      </p:sp>
    </p:spTree>
  </p:cSld>
  <p:clrMapOvr>
    <a:masterClrMapping/>
  </p:clrMapOvr>
  <p:transition spd="med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 idx="4294967295"/>
          </p:nvPr>
        </p:nvSpPr>
        <p:spPr>
          <a:xfrm>
            <a:off x="755576" y="1988840"/>
            <a:ext cx="7772400" cy="147002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altLang="zh-TW" sz="7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</a:t>
            </a:r>
            <a:r>
              <a:rPr lang="zh-TW" altLang="en-US" sz="7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7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&amp;</a:t>
            </a:r>
            <a:r>
              <a:rPr lang="zh-TW" altLang="en-US" sz="7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7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162819" name="日期版面配置區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en-US" altLang="zh-TW" sz="1200" b="0">
                <a:solidFill>
                  <a:srgbClr val="595959"/>
                </a:solidFill>
                <a:latin typeface="Calibri" pitchFamily="34" charset="0"/>
              </a:rPr>
              <a:t>2011/5/9</a:t>
            </a:r>
          </a:p>
        </p:txBody>
      </p:sp>
      <p:sp>
        <p:nvSpPr>
          <p:cNvPr id="162820" name="投影片編號版面配置區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0EF90BB-51B7-4801-BB96-A8E93A9E13F4}" type="slidenum">
              <a:rPr kumimoji="0" lang="zh-TW" altLang="en-US" sz="1200" b="0">
                <a:solidFill>
                  <a:srgbClr val="898989"/>
                </a:solidFill>
              </a:rPr>
              <a:pPr algn="r"/>
              <a:t>22</a:t>
            </a:fld>
            <a:endParaRPr kumimoji="0" lang="zh-TW" altLang="en-US" sz="1200" b="0">
              <a:solidFill>
                <a:srgbClr val="898989"/>
              </a:solidFill>
            </a:endParaRPr>
          </a:p>
        </p:txBody>
      </p:sp>
      <p:pic>
        <p:nvPicPr>
          <p:cNvPr id="162821" name="Picture 3" descr="C:\Documents and Settings\Administrator\Local Settings\Temporary Internet Files\Content.IE5\6F4QCTBZ\MC9004344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573016"/>
            <a:ext cx="50403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2" name="日期版面配置區 6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B9320F-5C03-4AE6-AAA9-0F02A6C8F909}" type="datetime1">
              <a:rPr lang="zh-TW" altLang="en-US" smtClean="0"/>
              <a:pPr/>
              <a:t>2025/6/19</a:t>
            </a:fld>
            <a:endParaRPr lang="en-US" altLang="zh-TW"/>
          </a:p>
        </p:txBody>
      </p:sp>
      <p:sp>
        <p:nvSpPr>
          <p:cNvPr id="162823" name="投影片編號版面配置區 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E8B770-C5BE-4507-9D0F-85E628E812A9}" type="slidenum">
              <a:rPr lang="en-US" altLang="zh-TW" smtClean="0"/>
              <a:pPr/>
              <a:t>22</a:t>
            </a:fld>
            <a:endParaRPr lang="en-US" altLang="zh-TW"/>
          </a:p>
        </p:txBody>
      </p:sp>
      <p:sp>
        <p:nvSpPr>
          <p:cNvPr id="2" name="矩形 1"/>
          <p:cNvSpPr/>
          <p:nvPr/>
        </p:nvSpPr>
        <p:spPr>
          <a:xfrm>
            <a:off x="611560" y="18702"/>
            <a:ext cx="784887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2060"/>
                </a:solidFill>
                <a:latin typeface="標楷體"/>
                <a:ea typeface="標楷體"/>
              </a:rPr>
              <a:t>◆</a:t>
            </a:r>
            <a:r>
              <a:rPr lang="zh-TW" altLang="en-US" sz="3600" dirty="0">
                <a:solidFill>
                  <a:srgbClr val="FF0000"/>
                </a:solidFill>
              </a:rPr>
              <a:t>誰控制了石油，就控制了所有國家；</a:t>
            </a:r>
            <a:r>
              <a:rPr lang="zh-TW" altLang="en-US" sz="3600" dirty="0">
                <a:solidFill>
                  <a:srgbClr val="002060"/>
                </a:solidFill>
                <a:latin typeface="標楷體"/>
                <a:ea typeface="標楷體"/>
              </a:rPr>
              <a:t>◆</a:t>
            </a:r>
            <a:r>
              <a:rPr lang="zh-TW" altLang="en-US" sz="3600" dirty="0">
                <a:solidFill>
                  <a:srgbClr val="FF0000"/>
                </a:solidFill>
              </a:rPr>
              <a:t>誰控制了糧食，就控制了全體人類；</a:t>
            </a:r>
            <a:endParaRPr lang="en-US" altLang="zh-TW" sz="3600" dirty="0">
              <a:solidFill>
                <a:srgbClr val="FF0000"/>
              </a:solidFill>
            </a:endParaRPr>
          </a:p>
          <a:p>
            <a:r>
              <a:rPr lang="zh-TW" altLang="en-US" sz="3600" dirty="0">
                <a:solidFill>
                  <a:srgbClr val="002060"/>
                </a:solidFill>
                <a:latin typeface="標楷體"/>
                <a:ea typeface="標楷體"/>
              </a:rPr>
              <a:t>◆</a:t>
            </a:r>
            <a:r>
              <a:rPr lang="zh-TW" altLang="en-US" sz="3600" dirty="0">
                <a:solidFill>
                  <a:srgbClr val="FF0000"/>
                </a:solidFill>
              </a:rPr>
              <a:t>誰控制了貨幣，就控制了全球經濟；</a:t>
            </a:r>
            <a:endParaRPr lang="en-US" altLang="zh-TW" sz="3600" dirty="0">
              <a:solidFill>
                <a:srgbClr val="FF0000"/>
              </a:solidFill>
            </a:endParaRPr>
          </a:p>
          <a:p>
            <a:r>
              <a:rPr lang="zh-TW" altLang="en-US" sz="3600">
                <a:solidFill>
                  <a:srgbClr val="002060"/>
                </a:solidFill>
                <a:latin typeface="標楷體"/>
                <a:ea typeface="標楷體"/>
              </a:rPr>
              <a:t>◆</a:t>
            </a:r>
            <a:r>
              <a:rPr lang="zh-TW" altLang="en-US" sz="3600">
                <a:solidFill>
                  <a:srgbClr val="FF0000"/>
                </a:solidFill>
              </a:rPr>
              <a:t>誰控制了科技，就掌控了世界未來。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A2AF8-1597-417C-B7A4-E5B40300913B}" type="datetime1">
              <a:rPr lang="zh-TW" altLang="en-US" smtClean="0"/>
              <a:pPr>
                <a:defRPr/>
              </a:pPr>
              <a:t>2025/6/19</a:t>
            </a:fld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A2954-C30F-4B6A-BF5F-3D46D45AF302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467544" y="1844824"/>
            <a:ext cx="8352928" cy="141577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200" dirty="0">
                <a:solidFill>
                  <a:srgbClr val="002060"/>
                </a:solidFill>
                <a:latin typeface="標楷體"/>
                <a:ea typeface="標楷體"/>
              </a:rPr>
              <a:t>◆</a:t>
            </a:r>
            <a:r>
              <a:rPr lang="zh-TW" altLang="zh-TW" sz="2200" dirty="0">
                <a:solidFill>
                  <a:srgbClr val="000066"/>
                </a:solidFill>
              </a:rPr>
              <a:t>美</a:t>
            </a:r>
            <a:r>
              <a:rPr lang="zh-TW" altLang="en-US" sz="2200" dirty="0">
                <a:solidFill>
                  <a:srgbClr val="000066"/>
                </a:solidFill>
              </a:rPr>
              <a:t>中</a:t>
            </a:r>
            <a:r>
              <a:rPr lang="zh-TW" altLang="zh-TW" sz="2200" dirty="0">
                <a:solidFill>
                  <a:srgbClr val="C00000"/>
                </a:solidFill>
              </a:rPr>
              <a:t>籌碼累積</a:t>
            </a:r>
            <a:r>
              <a:rPr lang="zh-TW" altLang="zh-TW" sz="2200" dirty="0"/>
              <a:t>：</a:t>
            </a:r>
            <a:endParaRPr lang="en-US" altLang="zh-TW" sz="2200" dirty="0"/>
          </a:p>
          <a:p>
            <a:pPr>
              <a:spcBef>
                <a:spcPts val="1200"/>
              </a:spcBef>
            </a:pPr>
            <a:r>
              <a:rPr lang="zh-TW" altLang="en-US" sz="2200" dirty="0">
                <a:solidFill>
                  <a:srgbClr val="002060"/>
                </a:solidFill>
                <a:latin typeface="標楷體"/>
                <a:ea typeface="標楷體"/>
              </a:rPr>
              <a:t>▲</a:t>
            </a:r>
            <a:r>
              <a:rPr lang="zh-TW" altLang="zh-TW" sz="2200" b="0" dirty="0"/>
              <a:t>美國</a:t>
            </a:r>
            <a:r>
              <a:rPr lang="en-US" altLang="zh-TW" sz="2200" b="0" dirty="0"/>
              <a:t>(</a:t>
            </a:r>
            <a:r>
              <a:rPr lang="zh-TW" altLang="en-US" sz="2200" b="0" dirty="0"/>
              <a:t>一世紀</a:t>
            </a:r>
            <a:r>
              <a:rPr lang="en-US" altLang="zh-TW" sz="2200" b="0" dirty="0"/>
              <a:t>)</a:t>
            </a:r>
            <a:r>
              <a:rPr lang="zh-TW" altLang="en-US" sz="2200" b="0" dirty="0"/>
              <a:t> </a:t>
            </a:r>
            <a:r>
              <a:rPr lang="en-US" altLang="zh-TW" sz="2200" b="0" dirty="0">
                <a:sym typeface="Wingdings" panose="05000000000000000000" pitchFamily="2" charset="2"/>
              </a:rPr>
              <a:t></a:t>
            </a:r>
            <a:r>
              <a:rPr lang="zh-TW" altLang="en-US" sz="2200" b="0" dirty="0">
                <a:sym typeface="Wingdings" panose="05000000000000000000" pitchFamily="2" charset="2"/>
              </a:rPr>
              <a:t> </a:t>
            </a:r>
            <a:r>
              <a:rPr lang="zh-TW" altLang="zh-TW" sz="2200" b="0" dirty="0"/>
              <a:t>軍事、貨幣、科技、建設、教育、生活</a:t>
            </a:r>
          </a:p>
          <a:p>
            <a:pPr>
              <a:spcBef>
                <a:spcPts val="1200"/>
              </a:spcBef>
            </a:pPr>
            <a:r>
              <a:rPr lang="zh-TW" altLang="en-US" sz="2200" dirty="0">
                <a:solidFill>
                  <a:srgbClr val="002060"/>
                </a:solidFill>
                <a:latin typeface="標楷體"/>
                <a:ea typeface="標楷體"/>
              </a:rPr>
              <a:t>▼</a:t>
            </a:r>
            <a:r>
              <a:rPr lang="zh-TW" altLang="zh-TW" sz="2200" b="0" dirty="0"/>
              <a:t>中國</a:t>
            </a:r>
            <a:r>
              <a:rPr lang="en-US" altLang="zh-TW" sz="2200" b="0" dirty="0"/>
              <a:t>(</a:t>
            </a:r>
            <a:r>
              <a:rPr lang="zh-TW" altLang="zh-TW" sz="2200" dirty="0"/>
              <a:t>二十年</a:t>
            </a:r>
            <a:r>
              <a:rPr lang="en-US" altLang="zh-TW" sz="2200" dirty="0"/>
              <a:t>) </a:t>
            </a:r>
            <a:r>
              <a:rPr lang="en-US" altLang="zh-TW" sz="2200" b="0" dirty="0">
                <a:sym typeface="Wingdings" panose="05000000000000000000" pitchFamily="2" charset="2"/>
              </a:rPr>
              <a:t></a:t>
            </a:r>
            <a:r>
              <a:rPr lang="zh-TW" altLang="en-US" sz="2200" b="0" dirty="0">
                <a:sym typeface="Wingdings" panose="05000000000000000000" pitchFamily="2" charset="2"/>
              </a:rPr>
              <a:t> </a:t>
            </a:r>
            <a:r>
              <a:rPr lang="zh-TW" altLang="zh-TW" sz="2200" b="0" dirty="0"/>
              <a:t>人</a:t>
            </a:r>
            <a:r>
              <a:rPr lang="zh-TW" altLang="en-US" sz="2200" b="0" dirty="0"/>
              <a:t>海</a:t>
            </a:r>
            <a:r>
              <a:rPr lang="zh-TW" altLang="zh-TW" sz="2200" b="0" dirty="0"/>
              <a:t>、</a:t>
            </a:r>
            <a:r>
              <a:rPr lang="zh-TW" altLang="en-US" sz="2200" dirty="0">
                <a:solidFill>
                  <a:srgbClr val="002060"/>
                </a:solidFill>
              </a:rPr>
              <a:t>資金</a:t>
            </a:r>
            <a:r>
              <a:rPr lang="zh-TW" altLang="zh-TW" sz="2200" b="0" dirty="0"/>
              <a:t>、高鐵外交、</a:t>
            </a:r>
            <a:r>
              <a:rPr lang="zh-TW" altLang="zh-TW" sz="2200" dirty="0">
                <a:solidFill>
                  <a:srgbClr val="000099"/>
                </a:solidFill>
              </a:rPr>
              <a:t>國際關係</a:t>
            </a:r>
            <a:r>
              <a:rPr lang="zh-TW" altLang="zh-TW" sz="2200" b="0" dirty="0"/>
              <a:t>、未來願景</a:t>
            </a:r>
          </a:p>
        </p:txBody>
      </p:sp>
      <p:sp>
        <p:nvSpPr>
          <p:cNvPr id="7" name="矩形 6"/>
          <p:cNvSpPr/>
          <p:nvPr/>
        </p:nvSpPr>
        <p:spPr>
          <a:xfrm>
            <a:off x="395536" y="3429000"/>
            <a:ext cx="4406976" cy="461665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zh-TW" altLang="zh-TW" sz="2400" dirty="0">
                <a:solidFill>
                  <a:srgbClr val="C00000"/>
                </a:solidFill>
              </a:rPr>
              <a:t>拳頭大小</a:t>
            </a:r>
            <a:r>
              <a:rPr lang="en-US" altLang="zh-TW" sz="2400" dirty="0">
                <a:solidFill>
                  <a:srgbClr val="C00000"/>
                </a:solidFill>
              </a:rPr>
              <a:t>(</a:t>
            </a:r>
            <a:r>
              <a:rPr lang="zh-TW" altLang="zh-TW" sz="2400" dirty="0">
                <a:solidFill>
                  <a:srgbClr val="C00000"/>
                </a:solidFill>
              </a:rPr>
              <a:t>短</a:t>
            </a:r>
            <a:r>
              <a:rPr lang="en-US" altLang="zh-TW" sz="2400" dirty="0">
                <a:solidFill>
                  <a:srgbClr val="C00000"/>
                </a:solidFill>
              </a:rPr>
              <a:t>)</a:t>
            </a:r>
            <a:r>
              <a:rPr lang="zh-TW" altLang="en-US" sz="2400" dirty="0">
                <a:solidFill>
                  <a:srgbClr val="C00000"/>
                </a:solidFill>
              </a:rPr>
              <a:t> </a:t>
            </a:r>
            <a:r>
              <a:rPr lang="en-US" altLang="zh-TW" sz="2400" dirty="0">
                <a:solidFill>
                  <a:srgbClr val="C00000"/>
                </a:solidFill>
              </a:rPr>
              <a:t>&amp; </a:t>
            </a:r>
            <a:r>
              <a:rPr lang="zh-TW" altLang="zh-TW" sz="2400" dirty="0">
                <a:solidFill>
                  <a:srgbClr val="C00000"/>
                </a:solidFill>
              </a:rPr>
              <a:t>國際關係</a:t>
            </a:r>
            <a:r>
              <a:rPr lang="en-US" altLang="zh-TW" sz="2400" dirty="0">
                <a:solidFill>
                  <a:srgbClr val="C00000"/>
                </a:solidFill>
              </a:rPr>
              <a:t>(</a:t>
            </a:r>
            <a:r>
              <a:rPr lang="zh-TW" altLang="zh-TW" sz="2400" dirty="0">
                <a:solidFill>
                  <a:srgbClr val="C00000"/>
                </a:solidFill>
              </a:rPr>
              <a:t>長</a:t>
            </a:r>
            <a:r>
              <a:rPr lang="en-US" altLang="zh-TW" sz="2400" dirty="0">
                <a:solidFill>
                  <a:srgbClr val="C00000"/>
                </a:solidFill>
              </a:rPr>
              <a:t>)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7544" y="476672"/>
            <a:ext cx="7920880" cy="12618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2060"/>
                </a:solidFill>
                <a:latin typeface="標楷體"/>
                <a:ea typeface="標楷體"/>
              </a:rPr>
              <a:t>★</a:t>
            </a:r>
            <a:r>
              <a:rPr lang="en-US" altLang="zh-TW" sz="2800" dirty="0">
                <a:solidFill>
                  <a:srgbClr val="000099"/>
                </a:solidFill>
              </a:rPr>
              <a:t> </a:t>
            </a:r>
            <a:r>
              <a:rPr lang="zh-TW" altLang="en-US" sz="2800" dirty="0">
                <a:solidFill>
                  <a:srgbClr val="000099"/>
                </a:solidFill>
              </a:rPr>
              <a:t>新國際秩序與國際治理： </a:t>
            </a:r>
            <a:endParaRPr lang="en-US" altLang="zh-TW" sz="2800" dirty="0">
              <a:solidFill>
                <a:srgbClr val="002060"/>
              </a:solidFill>
              <a:latin typeface="標楷體"/>
              <a:ea typeface="標楷體"/>
            </a:endParaRPr>
          </a:p>
          <a:p>
            <a:r>
              <a:rPr lang="zh-TW" altLang="en-US" sz="2400" dirty="0">
                <a:solidFill>
                  <a:srgbClr val="002060"/>
                </a:solidFill>
                <a:latin typeface="標楷體"/>
                <a:ea typeface="標楷體"/>
              </a:rPr>
              <a:t>▲</a:t>
            </a:r>
            <a:r>
              <a:rPr lang="zh-TW" altLang="zh-TW" sz="2400" dirty="0"/>
              <a:t>貨幣大戰之後</a:t>
            </a:r>
            <a:r>
              <a:rPr lang="en-US" altLang="zh-TW" sz="2400" dirty="0"/>
              <a:t>(</a:t>
            </a:r>
            <a:r>
              <a:rPr lang="zh-TW" altLang="en-US" sz="2400" i="1" dirty="0">
                <a:solidFill>
                  <a:srgbClr val="C00000"/>
                </a:solidFill>
              </a:rPr>
              <a:t>逆</a:t>
            </a:r>
            <a:r>
              <a:rPr lang="zh-TW" altLang="zh-TW" sz="2400" i="1" dirty="0">
                <a:solidFill>
                  <a:srgbClr val="C00000"/>
                </a:solidFill>
              </a:rPr>
              <a:t>全球化</a:t>
            </a:r>
            <a:r>
              <a:rPr lang="en-US" altLang="zh-TW" sz="2400" dirty="0"/>
              <a:t>)</a:t>
            </a:r>
            <a:r>
              <a:rPr lang="zh-TW" altLang="zh-TW" sz="2400" dirty="0"/>
              <a:t>：二十一世紀中葉，誰來當家</a:t>
            </a:r>
          </a:p>
          <a:p>
            <a:r>
              <a:rPr lang="zh-TW" altLang="en-US" sz="2400" dirty="0"/>
              <a:t>   </a:t>
            </a:r>
            <a:r>
              <a:rPr lang="zh-TW" altLang="zh-TW" sz="2000" i="1" dirty="0">
                <a:solidFill>
                  <a:srgbClr val="C00000"/>
                </a:solidFill>
              </a:rPr>
              <a:t>利率</a:t>
            </a:r>
            <a:r>
              <a:rPr lang="zh-TW" altLang="en-US" sz="2000" i="1" dirty="0">
                <a:solidFill>
                  <a:srgbClr val="C00000"/>
                </a:solidFill>
              </a:rPr>
              <a:t> </a:t>
            </a:r>
            <a:r>
              <a:rPr lang="en-US" altLang="zh-TW" sz="2000" i="1" dirty="0">
                <a:solidFill>
                  <a:srgbClr val="C00000"/>
                </a:solidFill>
                <a:sym typeface="Wingdings"/>
              </a:rPr>
              <a:t></a:t>
            </a:r>
            <a:r>
              <a:rPr lang="zh-TW" altLang="en-US" sz="2000" i="1" dirty="0">
                <a:solidFill>
                  <a:srgbClr val="C00000"/>
                </a:solidFill>
                <a:sym typeface="Wingdings"/>
              </a:rPr>
              <a:t> </a:t>
            </a:r>
            <a:r>
              <a:rPr lang="en-US" altLang="zh-TW" sz="2000" i="1" dirty="0">
                <a:solidFill>
                  <a:srgbClr val="C00000"/>
                </a:solidFill>
              </a:rPr>
              <a:t>QE</a:t>
            </a:r>
            <a:r>
              <a:rPr lang="zh-TW" altLang="en-US" sz="2000" i="1" dirty="0">
                <a:solidFill>
                  <a:srgbClr val="C00000"/>
                </a:solidFill>
              </a:rPr>
              <a:t> </a:t>
            </a:r>
            <a:r>
              <a:rPr lang="en-US" altLang="zh-TW" sz="2000" i="1" dirty="0">
                <a:solidFill>
                  <a:srgbClr val="C00000"/>
                </a:solidFill>
                <a:sym typeface="Wingdings"/>
              </a:rPr>
              <a:t></a:t>
            </a:r>
            <a:r>
              <a:rPr lang="zh-TW" altLang="en-US" sz="2000" i="1" dirty="0">
                <a:solidFill>
                  <a:srgbClr val="C00000"/>
                </a:solidFill>
                <a:sym typeface="Wingdings"/>
              </a:rPr>
              <a:t> </a:t>
            </a:r>
            <a:r>
              <a:rPr lang="zh-TW" altLang="zh-TW" sz="2000" i="1" dirty="0">
                <a:solidFill>
                  <a:srgbClr val="C00000"/>
                </a:solidFill>
              </a:rPr>
              <a:t>國際貿易</a:t>
            </a:r>
            <a:r>
              <a:rPr lang="zh-TW" altLang="en-US" sz="2000" i="1" dirty="0">
                <a:solidFill>
                  <a:srgbClr val="C00000"/>
                </a:solidFill>
              </a:rPr>
              <a:t> </a:t>
            </a:r>
            <a:r>
              <a:rPr lang="en-US" altLang="zh-TW" sz="2000" i="1" dirty="0">
                <a:solidFill>
                  <a:srgbClr val="C00000"/>
                </a:solidFill>
              </a:rPr>
              <a:t>(</a:t>
            </a:r>
            <a:r>
              <a:rPr lang="zh-TW" altLang="en-US" sz="2000" i="1" dirty="0">
                <a:solidFill>
                  <a:srgbClr val="C00000"/>
                </a:solidFill>
              </a:rPr>
              <a:t>逆</a:t>
            </a:r>
            <a:r>
              <a:rPr lang="zh-TW" altLang="zh-TW" sz="2000" i="1" dirty="0">
                <a:solidFill>
                  <a:srgbClr val="C00000"/>
                </a:solidFill>
              </a:rPr>
              <a:t>全球化</a:t>
            </a:r>
            <a:r>
              <a:rPr lang="en-US" altLang="zh-TW" sz="2000" i="1" dirty="0">
                <a:solidFill>
                  <a:srgbClr val="C00000"/>
                </a:solidFill>
              </a:rPr>
              <a:t>)</a:t>
            </a:r>
            <a:r>
              <a:rPr lang="en-US" altLang="zh-TW" sz="2000" i="1" dirty="0"/>
              <a:t>(Anti-globalization)</a:t>
            </a:r>
            <a:endParaRPr lang="zh-TW" altLang="en-US" sz="2000" i="1" dirty="0"/>
          </a:p>
        </p:txBody>
      </p:sp>
      <p:sp>
        <p:nvSpPr>
          <p:cNvPr id="10" name="矩形 9"/>
          <p:cNvSpPr/>
          <p:nvPr/>
        </p:nvSpPr>
        <p:spPr>
          <a:xfrm>
            <a:off x="0" y="0"/>
            <a:ext cx="39239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hangingPunct="0">
              <a:spcBef>
                <a:spcPts val="12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TW" altLang="zh-TW" dirty="0">
                <a:latin typeface="標楷體" pitchFamily="65" charset="-120"/>
              </a:rPr>
              <a:t>第一節</a:t>
            </a:r>
            <a:r>
              <a:rPr lang="zh-TW" altLang="en-US" dirty="0">
                <a:latin typeface="標楷體" pitchFamily="65" charset="-120"/>
              </a:rPr>
              <a:t> </a:t>
            </a:r>
            <a:r>
              <a:rPr lang="zh-TW" altLang="en-US" dirty="0">
                <a:solidFill>
                  <a:srgbClr val="000099"/>
                </a:solidFill>
              </a:rPr>
              <a:t>國際金融新秩序與國際治理</a:t>
            </a:r>
            <a:endParaRPr lang="zh-TW" altLang="zh-TW" dirty="0">
              <a:latin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5536" y="3933056"/>
            <a:ext cx="8401478" cy="278537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000" dirty="0">
                <a:solidFill>
                  <a:srgbClr val="002060"/>
                </a:solidFill>
                <a:latin typeface="標楷體"/>
                <a:ea typeface="標楷體"/>
              </a:rPr>
              <a:t>◆ </a:t>
            </a:r>
            <a:r>
              <a:rPr lang="zh-TW" altLang="en-US" sz="2000" b="0" dirty="0"/>
              <a:t>以史為鏡 ：</a:t>
            </a:r>
            <a:r>
              <a:rPr lang="zh-TW" altLang="en-US" sz="2000" b="0" u="sng" dirty="0"/>
              <a:t>實體戰</a:t>
            </a:r>
            <a:r>
              <a:rPr lang="en-US" altLang="zh-TW" sz="2000" b="0" dirty="0"/>
              <a:t>(</a:t>
            </a:r>
            <a:r>
              <a:rPr lang="zh-TW" altLang="en-US" sz="2000" b="0" dirty="0"/>
              <a:t>英</a:t>
            </a:r>
            <a:r>
              <a:rPr lang="en-US" altLang="zh-TW" sz="2000" b="0" dirty="0">
                <a:sym typeface="Wingdings" panose="05000000000000000000" pitchFamily="2" charset="2"/>
              </a:rPr>
              <a:t></a:t>
            </a:r>
            <a:r>
              <a:rPr lang="zh-TW" altLang="en-US" sz="2000" b="0" dirty="0"/>
              <a:t>美</a:t>
            </a:r>
            <a:r>
              <a:rPr lang="en-US" altLang="zh-TW" sz="2000" b="0" dirty="0"/>
              <a:t>)</a:t>
            </a:r>
            <a:r>
              <a:rPr lang="en-US" altLang="zh-TW" sz="20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(Bretton Woods System)</a:t>
            </a:r>
            <a:endParaRPr lang="zh-TW" altLang="zh-TW" sz="2000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000" b="0" dirty="0"/>
              <a:t>                    </a:t>
            </a:r>
            <a:r>
              <a:rPr lang="zh-TW" altLang="en-US" sz="2000" b="0" u="sng" dirty="0"/>
              <a:t>貨幣戰</a:t>
            </a:r>
            <a:r>
              <a:rPr lang="en-US" altLang="zh-TW" sz="2000" b="0" dirty="0"/>
              <a:t>(</a:t>
            </a:r>
            <a:r>
              <a:rPr lang="zh-TW" altLang="en-US" sz="2000" b="0" dirty="0"/>
              <a:t>美</a:t>
            </a:r>
            <a:r>
              <a:rPr lang="en-US" altLang="zh-TW" sz="2000" b="0" dirty="0">
                <a:sym typeface="Wingdings" panose="05000000000000000000" pitchFamily="2" charset="2"/>
              </a:rPr>
              <a:t></a:t>
            </a:r>
            <a:r>
              <a:rPr lang="zh-TW" altLang="en-US" sz="2000" b="0" dirty="0">
                <a:sym typeface="Wingdings" panose="05000000000000000000" pitchFamily="2" charset="2"/>
              </a:rPr>
              <a:t>中</a:t>
            </a:r>
            <a:r>
              <a:rPr lang="en-US" altLang="zh-TW" sz="2000" b="0" dirty="0">
                <a:sym typeface="Wingdings" panose="05000000000000000000" pitchFamily="2" charset="2"/>
              </a:rPr>
              <a:t>) (Financial Tsunami)</a:t>
            </a:r>
            <a:endParaRPr lang="en-US" altLang="zh-TW" sz="2000" b="0" dirty="0"/>
          </a:p>
          <a:p>
            <a:pPr>
              <a:spcBef>
                <a:spcPts val="600"/>
              </a:spcBef>
            </a:pPr>
            <a:r>
              <a:rPr lang="zh-TW" altLang="en-US" sz="2000" dirty="0">
                <a:solidFill>
                  <a:srgbClr val="002060"/>
                </a:solidFill>
                <a:latin typeface="標楷體"/>
                <a:ea typeface="標楷體"/>
              </a:rPr>
              <a:t>▼</a:t>
            </a:r>
            <a:r>
              <a:rPr lang="en-US" altLang="zh-TW" sz="20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Bretton Woods System</a:t>
            </a:r>
            <a:r>
              <a:rPr lang="zh-TW" altLang="en-US" sz="20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000" b="0" dirty="0"/>
              <a:t>雖然瓦</a:t>
            </a:r>
            <a:r>
              <a:rPr lang="zh-TW" altLang="zh-TW" sz="2000" b="0" dirty="0"/>
              <a:t>解</a:t>
            </a:r>
            <a:r>
              <a:rPr lang="en-US" altLang="zh-TW" sz="2000" b="0" i="1" dirty="0"/>
              <a:t>(1971-1973)</a:t>
            </a:r>
            <a:r>
              <a:rPr lang="en-US" altLang="zh-TW" sz="2000" b="0" dirty="0">
                <a:sym typeface="Wingdings" panose="05000000000000000000" pitchFamily="2" charset="2"/>
              </a:rPr>
              <a:t></a:t>
            </a:r>
            <a:r>
              <a:rPr lang="zh-TW" altLang="en-US" sz="2000" b="0" dirty="0">
                <a:sym typeface="Wingdings" panose="05000000000000000000" pitchFamily="2" charset="2"/>
              </a:rPr>
              <a:t>仍然「</a:t>
            </a:r>
            <a:r>
              <a:rPr lang="zh-TW" altLang="zh-TW" sz="2000" b="0" dirty="0"/>
              <a:t>黃金美元</a:t>
            </a:r>
            <a:r>
              <a:rPr lang="zh-TW" altLang="en-US" sz="2000" b="0" dirty="0"/>
              <a:t>」</a:t>
            </a:r>
            <a:r>
              <a:rPr lang="en-US" altLang="zh-TW" sz="2000" b="0" dirty="0"/>
              <a:t>???</a:t>
            </a:r>
          </a:p>
          <a:p>
            <a:pPr>
              <a:spcBef>
                <a:spcPts val="600"/>
              </a:spcBef>
            </a:pPr>
            <a:r>
              <a:rPr lang="zh-TW" altLang="en-US" sz="2000" b="0" dirty="0">
                <a:sym typeface="Wingdings" pitchFamily="2" charset="2"/>
              </a:rPr>
              <a:t>                                          </a:t>
            </a:r>
            <a:r>
              <a:rPr lang="en-US" altLang="zh-TW" sz="2000" b="0" dirty="0">
                <a:sym typeface="Wingdings" pitchFamily="2" charset="2"/>
              </a:rPr>
              <a:t></a:t>
            </a:r>
            <a:r>
              <a:rPr lang="zh-TW" altLang="en-US" sz="2000" i="1" dirty="0">
                <a:solidFill>
                  <a:srgbClr val="C00000"/>
                </a:solidFill>
                <a:sym typeface="Wingdings" pitchFamily="2" charset="2"/>
              </a:rPr>
              <a:t>黃金</a:t>
            </a:r>
            <a:r>
              <a:rPr lang="en-US" altLang="zh-TW" sz="2000" i="1" dirty="0">
                <a:solidFill>
                  <a:srgbClr val="C00000"/>
                </a:solidFill>
                <a:sym typeface="Wingdings" pitchFamily="2" charset="2"/>
              </a:rPr>
              <a:t>-</a:t>
            </a:r>
            <a:r>
              <a:rPr lang="zh-TW" altLang="en-US" sz="2000" i="1" dirty="0">
                <a:solidFill>
                  <a:srgbClr val="C00000"/>
                </a:solidFill>
                <a:sym typeface="Wingdings" pitchFamily="2" charset="2"/>
              </a:rPr>
              <a:t>美元</a:t>
            </a:r>
            <a:r>
              <a:rPr lang="en-US" altLang="zh-TW" sz="2000" i="1" dirty="0">
                <a:solidFill>
                  <a:srgbClr val="C00000"/>
                </a:solidFill>
                <a:sym typeface="Wingdings" pitchFamily="2" charset="2"/>
              </a:rPr>
              <a:t>-</a:t>
            </a:r>
            <a:r>
              <a:rPr lang="zh-TW" altLang="en-US" sz="2000" i="1" dirty="0">
                <a:solidFill>
                  <a:srgbClr val="C00000"/>
                </a:solidFill>
                <a:sym typeface="Wingdings" pitchFamily="2" charset="2"/>
              </a:rPr>
              <a:t>石油</a:t>
            </a:r>
            <a:endParaRPr lang="zh-TW" altLang="zh-TW" sz="2000" i="1" dirty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</a:pPr>
            <a:r>
              <a:rPr lang="zh-TW" altLang="en-US" sz="2000" dirty="0">
                <a:solidFill>
                  <a:srgbClr val="002060"/>
                </a:solidFill>
                <a:latin typeface="標楷體"/>
                <a:ea typeface="標楷體"/>
              </a:rPr>
              <a:t>▼</a:t>
            </a:r>
            <a:r>
              <a:rPr lang="zh-TW" altLang="zh-TW" sz="2000" dirty="0"/>
              <a:t>石油美元</a:t>
            </a:r>
            <a:r>
              <a:rPr lang="zh-TW" altLang="zh-TW" sz="2000" b="0" dirty="0"/>
              <a:t>的鬆動</a:t>
            </a:r>
            <a:r>
              <a:rPr lang="en-US" altLang="zh-TW" sz="2000" b="0" dirty="0"/>
              <a:t> (2008</a:t>
            </a:r>
            <a:r>
              <a:rPr lang="en-US" altLang="zh-TW" sz="2000" b="0" dirty="0">
                <a:sym typeface="Wingdings" panose="05000000000000000000" pitchFamily="2" charset="2"/>
              </a:rPr>
              <a:t>)</a:t>
            </a:r>
            <a:r>
              <a:rPr lang="en-US" altLang="zh-TW" sz="2000" b="0" dirty="0"/>
              <a:t>  </a:t>
            </a:r>
          </a:p>
          <a:p>
            <a:pPr>
              <a:spcBef>
                <a:spcPts val="600"/>
              </a:spcBef>
            </a:pPr>
            <a:r>
              <a:rPr lang="zh-TW" altLang="en-US" sz="2000" b="0" dirty="0"/>
              <a:t>   </a:t>
            </a:r>
            <a:r>
              <a:rPr lang="en-US" altLang="zh-TW" sz="2000" b="0" dirty="0"/>
              <a:t>RMB</a:t>
            </a:r>
            <a:r>
              <a:rPr lang="zh-TW" altLang="zh-TW" sz="2000" b="0" dirty="0"/>
              <a:t>清算</a:t>
            </a:r>
            <a:r>
              <a:rPr lang="en-US" altLang="zh-TW" sz="2000" b="0" dirty="0"/>
              <a:t>(</a:t>
            </a:r>
            <a:r>
              <a:rPr lang="zh-TW" altLang="en-US" sz="2000" b="0" dirty="0"/>
              <a:t>伊朗、</a:t>
            </a:r>
            <a:r>
              <a:rPr lang="zh-TW" altLang="zh-TW" sz="2000" b="0" dirty="0"/>
              <a:t>委內瑞拉、</a:t>
            </a:r>
            <a:r>
              <a:rPr lang="zh-TW" altLang="en-US" sz="2000" b="0" dirty="0"/>
              <a:t>俄國、</a:t>
            </a:r>
            <a:r>
              <a:rPr lang="zh-TW" altLang="zh-TW" sz="2000" b="0" i="1" dirty="0"/>
              <a:t>沙地阿拉伯</a:t>
            </a:r>
            <a:r>
              <a:rPr lang="en-US" altLang="zh-TW" sz="2000" b="0" dirty="0"/>
              <a:t>)</a:t>
            </a:r>
          </a:p>
          <a:p>
            <a:pPr>
              <a:spcBef>
                <a:spcPts val="600"/>
              </a:spcBef>
            </a:pPr>
            <a:r>
              <a:rPr lang="zh-TW" altLang="en-US" sz="2000" b="0" dirty="0"/>
              <a:t>   </a:t>
            </a:r>
            <a:r>
              <a:rPr lang="zh-TW" altLang="en-US" sz="2000" dirty="0"/>
              <a:t>人民幣原油期貨</a:t>
            </a:r>
            <a:r>
              <a:rPr lang="zh-TW" altLang="en-US" sz="2000" b="0" dirty="0"/>
              <a:t>摧毀石油美元 </a:t>
            </a:r>
            <a:r>
              <a:rPr lang="en-US" altLang="zh-TW" sz="1600" b="0" dirty="0"/>
              <a:t>(</a:t>
            </a:r>
            <a:r>
              <a:rPr lang="zh-TW" altLang="en-US" sz="1600" dirty="0"/>
              <a:t>中國原油期貨 </a:t>
            </a:r>
            <a:r>
              <a:rPr lang="en-US" altLang="zh-TW" sz="1600" dirty="0"/>
              <a:t>2018/1/18 </a:t>
            </a:r>
            <a:r>
              <a:rPr lang="zh-TW" altLang="en-US" sz="1600" dirty="0"/>
              <a:t>上市</a:t>
            </a:r>
            <a:r>
              <a:rPr lang="en-US" altLang="zh-TW" sz="1600" dirty="0"/>
              <a:t>)</a:t>
            </a:r>
            <a:endParaRPr lang="zh-TW" altLang="en-US" sz="1600" b="0" dirty="0"/>
          </a:p>
        </p:txBody>
      </p:sp>
      <p:pic>
        <p:nvPicPr>
          <p:cNvPr id="12" name="Picture 2" descr="https://encrypted-tbn0.gstatic.com/images?q=tbn:ANd9GcSu2V39Va6BYcoEv3GYaIiYqCm2UIef18DK8zYUV9o8s97Wz8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96" y="5013176"/>
            <a:ext cx="273630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662406"/>
      </p:ext>
    </p:ext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EA74-C8E4-46EF-A0FB-23778A948B2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83568" y="1124744"/>
            <a:ext cx="7561263" cy="116955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800" dirty="0">
                <a:solidFill>
                  <a:srgbClr val="000000"/>
                </a:solidFill>
                <a:latin typeface="Verdana" pitchFamily="34" charset="0"/>
              </a:rPr>
              <a:t>金融海嘯下之銀行經營</a:t>
            </a:r>
            <a:r>
              <a:rPr lang="en-US" altLang="zh-TW" sz="2800" dirty="0">
                <a:solidFill>
                  <a:srgbClr val="000000"/>
                </a:solidFill>
                <a:latin typeface="Verdana" pitchFamily="34" charset="0"/>
              </a:rPr>
              <a:t>(2008~2013):</a:t>
            </a:r>
          </a:p>
          <a:p>
            <a:pPr algn="ctr">
              <a:spcBef>
                <a:spcPct val="50000"/>
              </a:spcBef>
            </a:pPr>
            <a:r>
              <a:rPr lang="en-US" altLang="zh-TW" sz="2800" dirty="0">
                <a:solidFill>
                  <a:srgbClr val="FF0000"/>
                </a:solidFill>
                <a:latin typeface="Verdana" pitchFamily="34" charset="0"/>
              </a:rPr>
              <a:t>China</a:t>
            </a:r>
            <a:r>
              <a:rPr lang="zh-TW" altLang="en-US" sz="2800" dirty="0">
                <a:solidFill>
                  <a:srgbClr val="FF0000"/>
                </a:solidFill>
                <a:latin typeface="Verdana" pitchFamily="34" charset="0"/>
              </a:rPr>
              <a:t>大賺 </a:t>
            </a:r>
            <a:r>
              <a:rPr lang="en-US" altLang="zh-TW" sz="2800" dirty="0">
                <a:solidFill>
                  <a:srgbClr val="FF0000"/>
                </a:solidFill>
                <a:latin typeface="Verdana" pitchFamily="34" charset="0"/>
              </a:rPr>
              <a:t>vs US</a:t>
            </a:r>
            <a:r>
              <a:rPr lang="zh-TW" altLang="en-US" sz="2800" dirty="0">
                <a:solidFill>
                  <a:srgbClr val="FF0000"/>
                </a:solidFill>
                <a:latin typeface="Verdana" pitchFamily="34" charset="0"/>
              </a:rPr>
              <a:t>大虧</a:t>
            </a:r>
          </a:p>
        </p:txBody>
      </p:sp>
      <p:sp>
        <p:nvSpPr>
          <p:cNvPr id="1291268" name="Text Box 4"/>
          <p:cNvSpPr txBox="1">
            <a:spLocks noChangeArrowheads="1"/>
          </p:cNvSpPr>
          <p:nvPr/>
        </p:nvSpPr>
        <p:spPr bwMode="auto">
          <a:xfrm>
            <a:off x="251520" y="2420888"/>
            <a:ext cx="4284663" cy="2678112"/>
          </a:xfrm>
          <a:prstGeom prst="rect">
            <a:avLst/>
          </a:prstGeom>
          <a:noFill/>
          <a:ln w="9525">
            <a:solidFill>
              <a:srgbClr val="CC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400" b="1" dirty="0">
                <a:solidFill>
                  <a:srgbClr val="FF0000"/>
                </a:solidFill>
                <a:latin typeface="新細明體" pitchFamily="18" charset="-120"/>
              </a:rPr>
              <a:t>★ </a:t>
            </a:r>
            <a:r>
              <a:rPr lang="zh-TW" altLang="en-US" sz="2400" b="1" dirty="0">
                <a:solidFill>
                  <a:srgbClr val="FF0000"/>
                </a:solidFill>
                <a:latin typeface="新細明體" pitchFamily="18" charset="-120"/>
              </a:rPr>
              <a:t>中國</a:t>
            </a:r>
            <a:r>
              <a:rPr lang="zh-TW" altLang="en-US" sz="2400" b="1" dirty="0">
                <a:solidFill>
                  <a:srgbClr val="FF0000"/>
                </a:solidFill>
                <a:latin typeface="Verdana" pitchFamily="34" charset="0"/>
              </a:rPr>
              <a:t>四大銀行</a:t>
            </a:r>
            <a:r>
              <a:rPr lang="en-US" altLang="zh-TW" sz="2400" b="1" dirty="0">
                <a:solidFill>
                  <a:srgbClr val="FF0000"/>
                </a:solidFill>
                <a:latin typeface="Verdana" pitchFamily="34" charset="0"/>
              </a:rPr>
              <a:t>2008</a:t>
            </a:r>
            <a:r>
              <a:rPr lang="zh-TW" altLang="en-US" sz="2400" b="1" dirty="0">
                <a:solidFill>
                  <a:srgbClr val="FF0000"/>
                </a:solidFill>
                <a:latin typeface="Verdana" pitchFamily="34" charset="0"/>
              </a:rPr>
              <a:t>年獲利</a:t>
            </a:r>
          </a:p>
          <a:p>
            <a:pPr>
              <a:spcBef>
                <a:spcPct val="50000"/>
              </a:spcBef>
            </a:pPr>
            <a:r>
              <a:rPr lang="en-US" altLang="zh-TW" sz="2400" b="1" dirty="0">
                <a:solidFill>
                  <a:srgbClr val="000099"/>
                </a:solidFill>
                <a:latin typeface="新細明體" pitchFamily="18" charset="-120"/>
              </a:rPr>
              <a:t>1. </a:t>
            </a:r>
            <a:r>
              <a:rPr lang="zh-TW" altLang="en-US" sz="2400" b="1" dirty="0">
                <a:solidFill>
                  <a:srgbClr val="000099"/>
                </a:solidFill>
                <a:latin typeface="新細明體" pitchFamily="18" charset="-120"/>
              </a:rPr>
              <a:t>工商</a:t>
            </a:r>
            <a:r>
              <a:rPr lang="zh-TW" altLang="en-US" sz="1800" b="1" dirty="0">
                <a:solidFill>
                  <a:srgbClr val="000099"/>
                </a:solidFill>
                <a:latin typeface="新細明體" pitchFamily="18" charset="-120"/>
              </a:rPr>
              <a:t>銀行</a:t>
            </a:r>
            <a:r>
              <a:rPr lang="zh-TW" altLang="en-US" sz="2400" b="1" dirty="0">
                <a:solidFill>
                  <a:srgbClr val="000099"/>
                </a:solidFill>
                <a:latin typeface="新細明體" pitchFamily="18" charset="-120"/>
              </a:rPr>
              <a:t> </a:t>
            </a:r>
            <a:r>
              <a:rPr lang="zh-TW" altLang="en-US" sz="1800" b="1" dirty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</a:t>
            </a:r>
            <a:r>
              <a:rPr lang="en-US" altLang="zh-TW" sz="1800" b="1" dirty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$212.6</a:t>
            </a:r>
            <a:r>
              <a:rPr lang="zh-TW" altLang="en-US" sz="1800" b="1" dirty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億 </a:t>
            </a:r>
            <a:r>
              <a:rPr lang="en-US" altLang="zh-TW" sz="1800" b="1" dirty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(36%)</a:t>
            </a:r>
          </a:p>
          <a:p>
            <a:pPr>
              <a:spcBef>
                <a:spcPct val="50000"/>
              </a:spcBef>
            </a:pPr>
            <a:r>
              <a:rPr lang="en-US" altLang="zh-TW" sz="1800" b="1" dirty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 </a:t>
            </a:r>
            <a:r>
              <a:rPr lang="en-US" altLang="zh-TW" sz="2400" b="1" dirty="0">
                <a:solidFill>
                  <a:srgbClr val="000099"/>
                </a:solidFill>
                <a:latin typeface="新細明體" pitchFamily="18" charset="-120"/>
              </a:rPr>
              <a:t>2. </a:t>
            </a:r>
            <a:r>
              <a:rPr lang="zh-TW" altLang="en-US" sz="2400" b="1" dirty="0">
                <a:solidFill>
                  <a:srgbClr val="000099"/>
                </a:solidFill>
                <a:latin typeface="新細明體" pitchFamily="18" charset="-120"/>
              </a:rPr>
              <a:t>建設</a:t>
            </a:r>
            <a:r>
              <a:rPr lang="zh-TW" altLang="en-US" sz="1800" b="1" dirty="0">
                <a:solidFill>
                  <a:srgbClr val="000099"/>
                </a:solidFill>
                <a:latin typeface="新細明體" pitchFamily="18" charset="-120"/>
              </a:rPr>
              <a:t>銀行 </a:t>
            </a:r>
            <a:r>
              <a:rPr lang="zh-TW" altLang="en-US" sz="1800" b="1" dirty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 </a:t>
            </a:r>
            <a:r>
              <a:rPr lang="en-US" altLang="zh-TW" sz="1800" b="1" dirty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$175.2</a:t>
            </a:r>
            <a:r>
              <a:rPr lang="zh-TW" altLang="en-US" sz="1800" b="1" dirty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億 </a:t>
            </a:r>
            <a:r>
              <a:rPr lang="en-US" altLang="zh-TW" sz="1800" b="1" dirty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(34%)</a:t>
            </a:r>
            <a:endParaRPr lang="en-US" altLang="zh-TW" sz="1800" b="1" dirty="0">
              <a:solidFill>
                <a:srgbClr val="000099"/>
              </a:solidFill>
              <a:latin typeface="新細明體" pitchFamily="18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400" b="1" dirty="0">
                <a:solidFill>
                  <a:srgbClr val="000099"/>
                </a:solidFill>
                <a:latin typeface="新細明體" pitchFamily="18" charset="-120"/>
              </a:rPr>
              <a:t>3. </a:t>
            </a:r>
            <a:r>
              <a:rPr lang="zh-TW" altLang="en-US" sz="2400" b="1" dirty="0">
                <a:solidFill>
                  <a:srgbClr val="000099"/>
                </a:solidFill>
                <a:latin typeface="新細明體" pitchFamily="18" charset="-120"/>
              </a:rPr>
              <a:t>中國</a:t>
            </a:r>
            <a:r>
              <a:rPr lang="zh-TW" altLang="en-US" sz="1800" b="1" dirty="0">
                <a:solidFill>
                  <a:srgbClr val="000099"/>
                </a:solidFill>
                <a:latin typeface="新細明體" pitchFamily="18" charset="-120"/>
              </a:rPr>
              <a:t>銀行 </a:t>
            </a:r>
            <a:r>
              <a:rPr lang="zh-TW" altLang="en-US" sz="1800" b="1" dirty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 </a:t>
            </a:r>
            <a:r>
              <a:rPr lang="en-US" altLang="zh-TW" sz="1800" b="1" dirty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$126.2</a:t>
            </a:r>
            <a:r>
              <a:rPr lang="zh-TW" altLang="en-US" sz="1800" b="1" dirty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億 </a:t>
            </a:r>
            <a:r>
              <a:rPr lang="en-US" altLang="zh-TW" sz="1800" b="1" dirty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(13%)</a:t>
            </a:r>
            <a:endParaRPr lang="en-US" altLang="zh-TW" sz="1800" b="1" dirty="0">
              <a:solidFill>
                <a:srgbClr val="000099"/>
              </a:solidFill>
              <a:latin typeface="新細明體" pitchFamily="18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400" b="1" dirty="0">
                <a:solidFill>
                  <a:srgbClr val="000099"/>
                </a:solidFill>
                <a:latin typeface="新細明體" pitchFamily="18" charset="-120"/>
              </a:rPr>
              <a:t>4.  </a:t>
            </a:r>
            <a:r>
              <a:rPr lang="zh-TW" altLang="en-US" sz="2400" b="1" dirty="0">
                <a:solidFill>
                  <a:srgbClr val="000099"/>
                </a:solidFill>
                <a:latin typeface="新細明體" pitchFamily="18" charset="-120"/>
              </a:rPr>
              <a:t>農民</a:t>
            </a:r>
            <a:r>
              <a:rPr lang="zh-TW" altLang="en-US" sz="2000" b="1" dirty="0">
                <a:solidFill>
                  <a:srgbClr val="000099"/>
                </a:solidFill>
                <a:latin typeface="新細明體" pitchFamily="18" charset="-120"/>
              </a:rPr>
              <a:t>銀行</a:t>
            </a:r>
            <a:r>
              <a:rPr lang="zh-TW" altLang="en-US" sz="1800" b="1" dirty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 </a:t>
            </a:r>
            <a:r>
              <a:rPr lang="en-US" altLang="zh-TW" sz="1800" b="1" dirty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$76.6</a:t>
            </a:r>
            <a:r>
              <a:rPr lang="zh-TW" altLang="en-US" sz="1800" b="1" dirty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億</a:t>
            </a:r>
            <a:r>
              <a:rPr lang="zh-TW" altLang="en-US" sz="1800" b="1" dirty="0">
                <a:solidFill>
                  <a:srgbClr val="000000"/>
                </a:solidFill>
                <a:latin typeface="新細明體" pitchFamily="18" charset="-120"/>
                <a:sym typeface="Wingdings" pitchFamily="2" charset="2"/>
              </a:rPr>
              <a:t> </a:t>
            </a:r>
            <a:r>
              <a:rPr lang="en-US" altLang="zh-TW" sz="1800" b="1" dirty="0">
                <a:solidFill>
                  <a:srgbClr val="000099"/>
                </a:solidFill>
                <a:latin typeface="新細明體" pitchFamily="18" charset="-120"/>
                <a:sym typeface="Wingdings" pitchFamily="2" charset="2"/>
              </a:rPr>
              <a:t>(13%)</a:t>
            </a:r>
            <a:r>
              <a:rPr lang="en-US" altLang="zh-TW" sz="1800" b="1" dirty="0">
                <a:solidFill>
                  <a:srgbClr val="000000"/>
                </a:solidFill>
                <a:latin typeface="新細明體" pitchFamily="18" charset="-120"/>
              </a:rPr>
              <a:t> </a:t>
            </a:r>
            <a:endParaRPr lang="en-US" altLang="zh-TW" sz="1800" b="1" dirty="0">
              <a:solidFill>
                <a:srgbClr val="000099"/>
              </a:solidFill>
              <a:latin typeface="新細明體" pitchFamily="18" charset="-120"/>
              <a:sym typeface="Wingdings" pitchFamily="2" charset="2"/>
            </a:endParaRPr>
          </a:p>
        </p:txBody>
      </p:sp>
      <p:sp>
        <p:nvSpPr>
          <p:cNvPr id="1291269" name="Text Box 5"/>
          <p:cNvSpPr txBox="1">
            <a:spLocks noChangeArrowheads="1"/>
          </p:cNvSpPr>
          <p:nvPr/>
        </p:nvSpPr>
        <p:spPr bwMode="auto">
          <a:xfrm>
            <a:off x="4535488" y="2420888"/>
            <a:ext cx="460851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2400" dirty="0">
                <a:solidFill>
                  <a:srgbClr val="000000"/>
                </a:solidFill>
                <a:latin typeface="Verdana" pitchFamily="34" charset="0"/>
              </a:rPr>
              <a:t>龐大資金市場後盾：</a:t>
            </a:r>
            <a:r>
              <a:rPr lang="en-US" altLang="zh-TW" sz="2000" b="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zh-TW" sz="2000" b="0" dirty="0">
                <a:solidFill>
                  <a:srgbClr val="000000"/>
                </a:solidFill>
                <a:ea typeface="標楷體" pitchFamily="65" charset="-120"/>
              </a:rPr>
              <a:t>2013</a:t>
            </a:r>
            <a:r>
              <a:rPr lang="en-US" altLang="zh-TW" sz="2000" b="0" dirty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zh-TW" sz="2400" b="0" dirty="0">
                <a:solidFill>
                  <a:srgbClr val="000000"/>
                </a:solidFill>
                <a:ea typeface="標楷體" pitchFamily="65" charset="-120"/>
              </a:rPr>
              <a:t>3.5</a:t>
            </a:r>
            <a:r>
              <a:rPr lang="zh-TW" altLang="en-US" sz="2400" dirty="0">
                <a:solidFill>
                  <a:srgbClr val="000000"/>
                </a:solidFill>
                <a:latin typeface="Verdana" pitchFamily="34" charset="0"/>
              </a:rPr>
              <a:t>兆</a:t>
            </a:r>
            <a:r>
              <a:rPr lang="en-US" altLang="zh-TW" sz="2400" dirty="0">
                <a:solidFill>
                  <a:srgbClr val="000000"/>
                </a:solidFill>
                <a:latin typeface="Verdana" pitchFamily="34" charset="0"/>
              </a:rPr>
              <a:t>USD Foreign Reserve</a:t>
            </a:r>
          </a:p>
          <a:p>
            <a:pPr>
              <a:spcBef>
                <a:spcPct val="50000"/>
              </a:spcBef>
            </a:pPr>
            <a:r>
              <a:rPr lang="zh-TW" altLang="en-US" sz="2400" dirty="0">
                <a:solidFill>
                  <a:srgbClr val="000000"/>
                </a:solidFill>
                <a:latin typeface="Verdana" pitchFamily="34" charset="0"/>
              </a:rPr>
              <a:t>＝＝＝＝＝＝＝＝＝</a:t>
            </a:r>
          </a:p>
          <a:p>
            <a:pPr>
              <a:spcBef>
                <a:spcPct val="50000"/>
              </a:spcBef>
            </a:pPr>
            <a:r>
              <a:rPr lang="zh-TW" altLang="en-US" sz="2400" dirty="0">
                <a:solidFill>
                  <a:srgbClr val="000000"/>
                </a:solidFill>
                <a:latin typeface="Verdana" pitchFamily="34" charset="0"/>
              </a:rPr>
              <a:t>偌大的內需市場支撐</a:t>
            </a:r>
          </a:p>
          <a:p>
            <a:pPr>
              <a:spcBef>
                <a:spcPct val="50000"/>
              </a:spcBef>
            </a:pPr>
            <a:r>
              <a:rPr lang="en-US" altLang="zh-TW" sz="2400" dirty="0">
                <a:solidFill>
                  <a:srgbClr val="000000"/>
                </a:solidFill>
                <a:latin typeface="Verdana" pitchFamily="34" charset="0"/>
              </a:rPr>
              <a:t>13</a:t>
            </a:r>
            <a:r>
              <a:rPr lang="zh-TW" altLang="en-US" sz="2400" dirty="0">
                <a:solidFill>
                  <a:srgbClr val="000000"/>
                </a:solidFill>
                <a:latin typeface="Verdana" pitchFamily="34" charset="0"/>
              </a:rPr>
              <a:t>億 </a:t>
            </a:r>
            <a:r>
              <a:rPr lang="en-US" altLang="zh-TW" sz="2400" dirty="0">
                <a:solidFill>
                  <a:srgbClr val="000000"/>
                </a:solidFill>
                <a:latin typeface="Verdana" pitchFamily="34" charset="0"/>
              </a:rPr>
              <a:t>people</a:t>
            </a:r>
          </a:p>
        </p:txBody>
      </p:sp>
      <p:sp>
        <p:nvSpPr>
          <p:cNvPr id="2" name="矩形 1"/>
          <p:cNvSpPr/>
          <p:nvPr/>
        </p:nvSpPr>
        <p:spPr>
          <a:xfrm>
            <a:off x="323528" y="5764488"/>
            <a:ext cx="4572000" cy="98425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altLang="zh-TW" sz="2400" b="0" dirty="0">
                <a:solidFill>
                  <a:srgbClr val="000000"/>
                </a:solidFill>
                <a:latin typeface="標楷體"/>
                <a:ea typeface="標楷體"/>
              </a:rPr>
              <a:t>★</a:t>
            </a:r>
            <a:r>
              <a:rPr lang="en-US" altLang="zh-TW" sz="2400" b="0" dirty="0">
                <a:solidFill>
                  <a:srgbClr val="000000"/>
                </a:solidFill>
                <a:latin typeface="Tahoma" pitchFamily="34" charset="0"/>
                <a:ea typeface="標楷體" pitchFamily="65" charset="-120"/>
              </a:rPr>
              <a:t>2008</a:t>
            </a:r>
            <a:r>
              <a:rPr lang="en-US" altLang="zh-TW" sz="2400" b="0" dirty="0">
                <a:solidFill>
                  <a:srgbClr val="000000"/>
                </a:solidFill>
                <a:latin typeface="Tahoma" pitchFamily="34" charset="0"/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sz="2400" b="0" dirty="0">
                <a:solidFill>
                  <a:srgbClr val="000000"/>
                </a:solidFill>
                <a:latin typeface="Tahoma" pitchFamily="34" charset="0"/>
                <a:ea typeface="標楷體" pitchFamily="65" charset="-120"/>
                <a:sym typeface="Wingdings" pitchFamily="2" charset="2"/>
              </a:rPr>
              <a:t>北京奧運顯頭角</a:t>
            </a:r>
            <a:endParaRPr lang="en-US" altLang="zh-TW" sz="2400" b="0" dirty="0">
              <a:solidFill>
                <a:srgbClr val="000000"/>
              </a:solidFill>
              <a:latin typeface="Tahoma" pitchFamily="34" charset="0"/>
              <a:ea typeface="標楷體" pitchFamily="65" charset="-120"/>
              <a:sym typeface="Wingdings" pitchFamily="2" charset="2"/>
            </a:endParaRPr>
          </a:p>
          <a:p>
            <a:pPr>
              <a:spcBef>
                <a:spcPts val="1200"/>
              </a:spcBef>
              <a:defRPr/>
            </a:pPr>
            <a:r>
              <a:rPr lang="en-US" altLang="zh-TW" sz="2400" b="0" dirty="0">
                <a:solidFill>
                  <a:srgbClr val="000000"/>
                </a:solidFill>
                <a:latin typeface="標楷體"/>
                <a:ea typeface="標楷體"/>
              </a:rPr>
              <a:t>★</a:t>
            </a:r>
            <a:r>
              <a:rPr lang="en-US" altLang="zh-TW" sz="2400" b="0" dirty="0">
                <a:solidFill>
                  <a:srgbClr val="000000"/>
                </a:solidFill>
                <a:latin typeface="Tahoma" pitchFamily="34" charset="0"/>
                <a:ea typeface="標楷體" pitchFamily="65" charset="-120"/>
              </a:rPr>
              <a:t>2010</a:t>
            </a:r>
            <a:r>
              <a:rPr lang="en-US" altLang="zh-TW" sz="2400" b="0" dirty="0">
                <a:solidFill>
                  <a:srgbClr val="000000"/>
                </a:solidFill>
                <a:latin typeface="Tahoma" pitchFamily="34" charset="0"/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sz="2400" b="0" dirty="0">
                <a:solidFill>
                  <a:srgbClr val="000000"/>
                </a:solidFill>
                <a:latin typeface="Tahoma" pitchFamily="34" charset="0"/>
                <a:ea typeface="標楷體" pitchFamily="65" charset="-120"/>
                <a:sym typeface="Wingdings" pitchFamily="2" charset="2"/>
              </a:rPr>
              <a:t>上海世博展光芒</a:t>
            </a:r>
            <a:endParaRPr lang="en-US" altLang="zh-TW" sz="2400" b="0" dirty="0">
              <a:solidFill>
                <a:srgbClr val="000000"/>
              </a:solidFill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3608" y="620688"/>
            <a:ext cx="7230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/>
              <a:t>金融海嘯、歐債危機</a:t>
            </a:r>
            <a:r>
              <a:rPr lang="en-US" altLang="zh-TW" dirty="0"/>
              <a:t>(2008-2013) </a:t>
            </a:r>
            <a:r>
              <a:rPr lang="en-US" altLang="zh-TW" dirty="0">
                <a:sym typeface="Wingdings"/>
              </a:rPr>
              <a:t></a:t>
            </a:r>
            <a:r>
              <a:rPr lang="en-US" altLang="zh-TW" dirty="0"/>
              <a:t> </a:t>
            </a:r>
            <a:r>
              <a:rPr lang="zh-TW" altLang="zh-TW" dirty="0"/>
              <a:t>出汙泥不染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292080" y="6396335"/>
            <a:ext cx="3222357" cy="461665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新細明體" pitchFamily="18" charset="-120"/>
              </a:rPr>
              <a:t>★ </a:t>
            </a:r>
            <a:r>
              <a:rPr lang="en-US" altLang="zh-TW" sz="2400" b="0" dirty="0">
                <a:ea typeface="標楷體" pitchFamily="65" charset="-120"/>
                <a:sym typeface="Wingdings" pitchFamily="2" charset="2"/>
              </a:rPr>
              <a:t>2008</a:t>
            </a:r>
            <a:r>
              <a:rPr lang="zh-TW" altLang="en-US" sz="2400" dirty="0">
                <a:solidFill>
                  <a:srgbClr val="C00000"/>
                </a:solidFill>
                <a:ea typeface="標楷體" pitchFamily="65" charset="-120"/>
                <a:sym typeface="Wingdings" pitchFamily="2" charset="2"/>
              </a:rPr>
              <a:t>「歐胡」會</a:t>
            </a:r>
            <a:endParaRPr lang="zh-TW" altLang="en-US" sz="2400" dirty="0"/>
          </a:p>
        </p:txBody>
      </p:sp>
      <p:cxnSp>
        <p:nvCxnSpPr>
          <p:cNvPr id="7" name="直線單箭頭接點 6"/>
          <p:cNvCxnSpPr/>
          <p:nvPr/>
        </p:nvCxnSpPr>
        <p:spPr bwMode="auto">
          <a:xfrm>
            <a:off x="6499250" y="5301208"/>
            <a:ext cx="215578" cy="115668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線單箭頭接點 13"/>
          <p:cNvCxnSpPr/>
          <p:nvPr/>
        </p:nvCxnSpPr>
        <p:spPr bwMode="auto">
          <a:xfrm>
            <a:off x="5585821" y="5451463"/>
            <a:ext cx="675670" cy="102695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線單箭頭接點 17"/>
          <p:cNvCxnSpPr/>
          <p:nvPr/>
        </p:nvCxnSpPr>
        <p:spPr bwMode="auto">
          <a:xfrm>
            <a:off x="7235850" y="5301208"/>
            <a:ext cx="0" cy="115668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矩形 12"/>
          <p:cNvSpPr/>
          <p:nvPr/>
        </p:nvSpPr>
        <p:spPr>
          <a:xfrm>
            <a:off x="0" y="0"/>
            <a:ext cx="36359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spcBef>
                <a:spcPts val="12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TW" altLang="zh-TW" dirty="0">
                <a:latin typeface="標楷體" pitchFamily="65" charset="-120"/>
              </a:rPr>
              <a:t>第二節</a:t>
            </a:r>
            <a:r>
              <a:rPr lang="zh-TW" altLang="en-US" dirty="0">
                <a:latin typeface="標楷體" pitchFamily="65" charset="-120"/>
              </a:rPr>
              <a:t> </a:t>
            </a:r>
            <a:r>
              <a:rPr lang="zh-TW" altLang="en-US" dirty="0">
                <a:solidFill>
                  <a:srgbClr val="002060"/>
                </a:solidFill>
              </a:rPr>
              <a:t>美元「霸權」能否依舊？</a:t>
            </a:r>
            <a:endParaRPr lang="en-US" altLang="zh-TW" dirty="0">
              <a:solidFill>
                <a:srgbClr val="002060"/>
              </a:solidFill>
              <a:latin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4748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9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68" grpId="0" animBg="1"/>
      <p:bldP spid="1291269" grpId="0"/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677" name="Text Box 5"/>
          <p:cNvSpPr txBox="1">
            <a:spLocks noChangeArrowheads="1"/>
          </p:cNvSpPr>
          <p:nvPr/>
        </p:nvSpPr>
        <p:spPr bwMode="auto">
          <a:xfrm>
            <a:off x="535948" y="1871383"/>
            <a:ext cx="3816350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800" b="1" dirty="0">
                <a:solidFill>
                  <a:srgbClr val="FF0000"/>
                </a:solidFill>
                <a:latin typeface="新細明體" pitchFamily="18" charset="-120"/>
              </a:rPr>
              <a:t>★</a:t>
            </a:r>
            <a:r>
              <a:rPr lang="zh-TW" altLang="en-US" sz="2800" b="1" dirty="0">
                <a:solidFill>
                  <a:srgbClr val="FF0000"/>
                </a:solidFill>
                <a:latin typeface="新細明體" pitchFamily="18" charset="-120"/>
              </a:rPr>
              <a:t>貨幣互換協議</a:t>
            </a:r>
            <a:r>
              <a:rPr lang="zh-TW" altLang="en-US" sz="2800" b="1" dirty="0">
                <a:latin typeface="Verdana" pitchFamily="34" charset="0"/>
              </a:rPr>
              <a:t>：</a:t>
            </a:r>
          </a:p>
        </p:txBody>
      </p:sp>
      <p:sp>
        <p:nvSpPr>
          <p:cNvPr id="1308678" name="Text Box 6"/>
          <p:cNvSpPr txBox="1">
            <a:spLocks noChangeArrowheads="1"/>
          </p:cNvSpPr>
          <p:nvPr/>
        </p:nvSpPr>
        <p:spPr bwMode="auto">
          <a:xfrm>
            <a:off x="539552" y="4365104"/>
            <a:ext cx="4020690" cy="2368021"/>
          </a:xfrm>
          <a:prstGeom prst="rect">
            <a:avLst/>
          </a:prstGeom>
          <a:noFill/>
          <a:ln w="9525">
            <a:solidFill>
              <a:srgbClr val="CC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ct val="40000"/>
              </a:spcBef>
              <a:buClrTx/>
              <a:buSzTx/>
              <a:buFontTx/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新細明體" pitchFamily="18" charset="-120"/>
              </a:rPr>
              <a:t>☆</a:t>
            </a:r>
            <a:r>
              <a:rPr lang="zh-TW" altLang="en-US" sz="2400" b="1" dirty="0">
                <a:latin typeface="Verdana" pitchFamily="34" charset="0"/>
              </a:rPr>
              <a:t>用</a:t>
            </a:r>
            <a:r>
              <a:rPr lang="en-US" altLang="zh-TW" sz="2400" b="1" dirty="0">
                <a:latin typeface="Verdana" pitchFamily="34" charset="0"/>
              </a:rPr>
              <a:t>RMB</a:t>
            </a:r>
            <a:r>
              <a:rPr lang="zh-TW" altLang="en-US" sz="2400" b="1" dirty="0">
                <a:latin typeface="Verdana" pitchFamily="34" charset="0"/>
              </a:rPr>
              <a:t>支付中國商品</a:t>
            </a:r>
            <a:endParaRPr lang="zh-TW" altLang="en-US" sz="2400" b="1" dirty="0">
              <a:solidFill>
                <a:srgbClr val="FF0000"/>
              </a:solidFill>
              <a:latin typeface="Verdana" pitchFamily="34" charset="0"/>
            </a:endParaRPr>
          </a:p>
          <a:p>
            <a:pPr eaLnBrk="1" hangingPunct="1">
              <a:lnSpc>
                <a:spcPct val="87000"/>
              </a:lnSpc>
              <a:spcBef>
                <a:spcPct val="40000"/>
              </a:spcBef>
              <a:buClrTx/>
              <a:buSzTx/>
              <a:buFontTx/>
              <a:buNone/>
            </a:pPr>
            <a:r>
              <a:rPr lang="zh-TW" altLang="en-US" sz="2000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</a:t>
            </a:r>
            <a:r>
              <a:rPr lang="en-US" altLang="zh-TW" sz="2000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RMB</a:t>
            </a:r>
            <a:r>
              <a:rPr lang="zh-TW" altLang="en-US" sz="2000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國際化</a:t>
            </a:r>
          </a:p>
          <a:p>
            <a:pPr eaLnBrk="1" hangingPunct="1">
              <a:lnSpc>
                <a:spcPct val="87000"/>
              </a:lnSpc>
              <a:spcBef>
                <a:spcPct val="40000"/>
              </a:spcBef>
              <a:buClrTx/>
              <a:buSzTx/>
              <a:buFontTx/>
              <a:buNone/>
            </a:pPr>
            <a:r>
              <a:rPr lang="zh-TW" altLang="en-US" sz="2000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貿易清算貨幣</a:t>
            </a:r>
            <a:r>
              <a:rPr lang="zh-TW" altLang="en-US" sz="2000" b="1" dirty="0">
                <a:solidFill>
                  <a:srgbClr val="000099"/>
                </a:solidFill>
                <a:latin typeface="Verdana" pitchFamily="34" charset="0"/>
              </a:rPr>
              <a:t> </a:t>
            </a:r>
          </a:p>
          <a:p>
            <a:pPr eaLnBrk="1" hangingPunct="1">
              <a:lnSpc>
                <a:spcPct val="87000"/>
              </a:lnSpc>
              <a:spcBef>
                <a:spcPct val="40000"/>
              </a:spcBef>
              <a:buClrTx/>
              <a:buSzTx/>
              <a:buFontTx/>
              <a:buNone/>
            </a:pPr>
            <a:r>
              <a:rPr lang="zh-TW" altLang="en-US" sz="2000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</a:t>
            </a:r>
            <a:r>
              <a:rPr lang="en-US" altLang="zh-TW" sz="2000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USD</a:t>
            </a:r>
            <a:r>
              <a:rPr lang="zh-TW" altLang="en-US" sz="2000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自然消減</a:t>
            </a:r>
          </a:p>
          <a:p>
            <a:pPr eaLnBrk="1" hangingPunct="1">
              <a:lnSpc>
                <a:spcPct val="87000"/>
              </a:lnSpc>
              <a:spcBef>
                <a:spcPct val="40000"/>
              </a:spcBef>
              <a:buClrTx/>
              <a:buSzTx/>
              <a:buFontTx/>
              <a:buNone/>
            </a:pPr>
            <a:r>
              <a:rPr lang="zh-TW" altLang="en-US" sz="2000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國際交易主要貨幣</a:t>
            </a:r>
            <a:endParaRPr lang="zh-TW" altLang="en-US" sz="2000" b="1" dirty="0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>
              <a:lnSpc>
                <a:spcPct val="87000"/>
              </a:lnSpc>
              <a:spcBef>
                <a:spcPct val="40000"/>
              </a:spcBef>
              <a:buClrTx/>
              <a:buSzTx/>
              <a:buFontTx/>
              <a:buNone/>
            </a:pPr>
            <a:r>
              <a:rPr lang="zh-TW" altLang="en-US" sz="2000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</a:t>
            </a:r>
            <a:r>
              <a:rPr lang="en-US" altLang="zh-TW" sz="2000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US</a:t>
            </a:r>
            <a:r>
              <a:rPr lang="zh-TW" altLang="en-US" sz="2000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反對</a:t>
            </a:r>
            <a:r>
              <a:rPr lang="en-US" altLang="zh-TW" sz="2000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RMB</a:t>
            </a:r>
            <a:r>
              <a:rPr lang="zh-TW" altLang="en-US" sz="2000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取代</a:t>
            </a:r>
            <a:r>
              <a:rPr lang="en-US" altLang="zh-TW" sz="2000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USD</a:t>
            </a:r>
            <a:r>
              <a:rPr lang="zh-TW" altLang="en-US" sz="2000" b="1" dirty="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來不及</a:t>
            </a:r>
          </a:p>
        </p:txBody>
      </p: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539552" y="3778874"/>
            <a:ext cx="7821153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solidFill>
                  <a:srgbClr val="FF0000"/>
                </a:solidFill>
                <a:ea typeface="標楷體" pitchFamily="65" charset="-120"/>
              </a:rPr>
              <a:t>貨幣互換協議 </a:t>
            </a:r>
            <a:r>
              <a:rPr lang="zh-TW" altLang="en-US" sz="2400">
                <a:solidFill>
                  <a:srgbClr val="000099"/>
                </a:solidFill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sz="2400">
                <a:ea typeface="標楷體" pitchFamily="65" charset="-120"/>
              </a:rPr>
              <a:t>缺乏</a:t>
            </a:r>
            <a:r>
              <a:rPr lang="en-US" altLang="zh-TW" sz="2400">
                <a:ea typeface="標楷體" pitchFamily="65" charset="-120"/>
              </a:rPr>
              <a:t>USD</a:t>
            </a:r>
            <a:r>
              <a:rPr lang="zh-TW" altLang="en-US" sz="2400">
                <a:ea typeface="標楷體" pitchFamily="65" charset="-120"/>
              </a:rPr>
              <a:t>之貿易對手國 </a:t>
            </a:r>
            <a:r>
              <a:rPr lang="zh-TW" altLang="en-US" sz="2400">
                <a:solidFill>
                  <a:srgbClr val="000099"/>
                </a:solidFill>
                <a:ea typeface="標楷體" pitchFamily="65" charset="-120"/>
                <a:sym typeface="Wingdings" pitchFamily="2" charset="2"/>
              </a:rPr>
              <a:t>擴展貿易市場</a:t>
            </a:r>
            <a:endParaRPr lang="zh-TW" altLang="en-US" sz="2400">
              <a:ea typeface="標楷體" pitchFamily="65" charset="-120"/>
            </a:endParaRPr>
          </a:p>
        </p:txBody>
      </p:sp>
      <p:pic>
        <p:nvPicPr>
          <p:cNvPr id="188418" name="Picture 2" descr="http://hkpic.crntt.com/upload/201811/21/1052568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-4425"/>
            <a:ext cx="2843808" cy="188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619672" y="404664"/>
            <a:ext cx="4536505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1" dirty="0">
                <a:solidFill>
                  <a:srgbClr val="FF0000"/>
                </a:solidFill>
                <a:latin typeface="Verdana" pitchFamily="34" charset="0"/>
              </a:rPr>
              <a:t>RMB</a:t>
            </a:r>
            <a:r>
              <a:rPr lang="zh-TW" altLang="en-US" b="1" dirty="0">
                <a:solidFill>
                  <a:srgbClr val="FF0000"/>
                </a:solidFill>
                <a:latin typeface="Verdana" pitchFamily="34" charset="0"/>
                <a:ea typeface="標楷體" pitchFamily="65" charset="-120"/>
              </a:rPr>
              <a:t>國際化</a:t>
            </a:r>
            <a:r>
              <a:rPr lang="zh-TW" altLang="en-US" b="1" dirty="0">
                <a:solidFill>
                  <a:srgbClr val="FF0000"/>
                </a:solidFill>
                <a:latin typeface="Verdana" pitchFamily="34" charset="0"/>
              </a:rPr>
              <a:t>：</a:t>
            </a:r>
            <a:endParaRPr lang="en-US" altLang="zh-TW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0" dirty="0">
                <a:solidFill>
                  <a:srgbClr val="FF0000"/>
                </a:solidFill>
                <a:latin typeface="Verdana" pitchFamily="34" charset="0"/>
              </a:rPr>
              <a:t>中國主動出擊</a:t>
            </a:r>
            <a:r>
              <a:rPr lang="en-US" altLang="zh-TW" sz="2000" b="0" dirty="0">
                <a:solidFill>
                  <a:srgbClr val="FF0000"/>
                </a:solidFill>
                <a:latin typeface="Verdana" pitchFamily="34" charset="0"/>
                <a:sym typeface="Wingdings" pitchFamily="2" charset="2"/>
              </a:rPr>
              <a:t></a:t>
            </a:r>
            <a:r>
              <a:rPr lang="zh-TW" altLang="en-US" sz="2000" b="0" dirty="0">
                <a:solidFill>
                  <a:srgbClr val="FF0000"/>
                </a:solidFill>
                <a:latin typeface="Verdana" pitchFamily="34" charset="0"/>
                <a:sym typeface="Wingdings" pitchFamily="2" charset="2"/>
              </a:rPr>
              <a:t>成功入盟 </a:t>
            </a:r>
            <a:r>
              <a:rPr lang="en-US" altLang="zh-TW" sz="2800" b="1" dirty="0">
                <a:solidFill>
                  <a:srgbClr val="FF0000"/>
                </a:solidFill>
                <a:latin typeface="Verdana" pitchFamily="34" charset="0"/>
                <a:sym typeface="Wingdings" pitchFamily="2" charset="2"/>
              </a:rPr>
              <a:t>(SDR)</a:t>
            </a:r>
            <a:endParaRPr lang="zh-TW" altLang="en-US" sz="28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5948" y="1399114"/>
            <a:ext cx="2614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標楷體"/>
                <a:ea typeface="標楷體"/>
              </a:rPr>
              <a:t>◆</a:t>
            </a:r>
            <a:r>
              <a:rPr lang="en-US" altLang="zh-TW" sz="2000" dirty="0"/>
              <a:t>2008</a:t>
            </a:r>
            <a:r>
              <a:rPr lang="zh-TW" altLang="en-US" sz="2000" dirty="0"/>
              <a:t> 歐胡會之後</a:t>
            </a:r>
          </a:p>
        </p:txBody>
      </p:sp>
      <p:sp>
        <p:nvSpPr>
          <p:cNvPr id="20" name="矩形 19"/>
          <p:cNvSpPr/>
          <p:nvPr/>
        </p:nvSpPr>
        <p:spPr>
          <a:xfrm>
            <a:off x="539552" y="2395258"/>
            <a:ext cx="782115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b="0" dirty="0">
                <a:latin typeface="標楷體"/>
                <a:ea typeface="標楷體"/>
              </a:rPr>
              <a:t>▲</a:t>
            </a:r>
            <a:r>
              <a:rPr lang="zh-TW" altLang="en-US" dirty="0">
                <a:solidFill>
                  <a:srgbClr val="C00000"/>
                </a:solidFill>
              </a:rPr>
              <a:t>貨幣互換</a:t>
            </a:r>
            <a:r>
              <a:rPr lang="zh-TW" altLang="en-US" dirty="0"/>
              <a:t>之</a:t>
            </a:r>
            <a:r>
              <a:rPr lang="zh-TW" altLang="en-US" b="0" dirty="0"/>
              <a:t>作用：</a:t>
            </a:r>
            <a:endParaRPr lang="en-US" altLang="zh-TW" b="0" dirty="0"/>
          </a:p>
          <a:p>
            <a:pPr>
              <a:spcBef>
                <a:spcPts val="600"/>
              </a:spcBef>
            </a:pPr>
            <a:r>
              <a:rPr lang="zh-TW" altLang="en-US" b="0" u="sng" dirty="0">
                <a:sym typeface="Wingdings" panose="05000000000000000000" pitchFamily="2" charset="2"/>
              </a:rPr>
              <a:t>主要</a:t>
            </a:r>
            <a:r>
              <a:rPr lang="en-US" altLang="zh-TW" b="0" dirty="0">
                <a:sym typeface="Wingdings" panose="05000000000000000000" pitchFamily="2" charset="2"/>
              </a:rPr>
              <a:t></a:t>
            </a:r>
            <a:r>
              <a:rPr lang="zh-TW" altLang="en-US" b="0" dirty="0"/>
              <a:t>規避匯率波動風險，降低匯兌成本，便利國際融資和貿易。</a:t>
            </a:r>
            <a:endParaRPr lang="en-US" altLang="zh-TW" b="0" dirty="0"/>
          </a:p>
          <a:p>
            <a:pPr>
              <a:spcBef>
                <a:spcPts val="600"/>
              </a:spcBef>
            </a:pPr>
            <a:r>
              <a:rPr lang="zh-TW" altLang="en-US" b="0" u="sng" dirty="0">
                <a:sym typeface="Wingdings" panose="05000000000000000000" pitchFamily="2" charset="2"/>
              </a:rPr>
              <a:t>次要</a:t>
            </a:r>
            <a:r>
              <a:rPr lang="en-US" altLang="zh-TW" b="0" dirty="0">
                <a:sym typeface="Wingdings" panose="05000000000000000000" pitchFamily="2" charset="2"/>
              </a:rPr>
              <a:t></a:t>
            </a:r>
            <a:r>
              <a:rPr lang="zh-TW" altLang="en-US" b="0" dirty="0"/>
              <a:t>作為離岸市場流動性的補充來源，在一定程度上可以作為政策工具穩定匯率波動和維護金融市場穩定。 </a:t>
            </a:r>
            <a:endParaRPr lang="zh-TW" altLang="en-US" dirty="0"/>
          </a:p>
        </p:txBody>
      </p:sp>
      <p:sp>
        <p:nvSpPr>
          <p:cNvPr id="5" name="弧形向右箭號 4"/>
          <p:cNvSpPr/>
          <p:nvPr/>
        </p:nvSpPr>
        <p:spPr bwMode="auto">
          <a:xfrm>
            <a:off x="323528" y="1486960"/>
            <a:ext cx="194164" cy="768845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i="0" u="none" strike="noStrike" normalizeH="0" baseline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  <a:ea typeface="新細明體" pitchFamily="18" charset="-120"/>
            </a:endParaRPr>
          </a:p>
        </p:txBody>
      </p:sp>
      <p:pic>
        <p:nvPicPr>
          <p:cNvPr id="188420" name="Picture 4" descr="ãäººæ°å¹£å©æ¿å«æ¦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63699"/>
            <a:ext cx="3491880" cy="261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E2B413B-C5EF-4194-9D29-19655D661A74}" type="slidenum">
              <a:rPr lang="en-US" altLang="zh-TW" smtClean="0">
                <a:latin typeface="Verdana" pitchFamily="34" charset="0"/>
              </a:rPr>
              <a:pPr>
                <a:defRPr/>
              </a:pPr>
              <a:t>5</a:t>
            </a:fld>
            <a:endParaRPr lang="en-US" altLang="zh-TW" dirty="0">
              <a:latin typeface="Verdana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203848" y="5229200"/>
            <a:ext cx="4464496" cy="461665"/>
          </a:xfrm>
          <a:prstGeom prst="rect">
            <a:avLst/>
          </a:prstGeom>
          <a:solidFill>
            <a:srgbClr val="CCEC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 b="0" i="1" dirty="0">
                <a:solidFill>
                  <a:srgbClr val="FF0000"/>
                </a:solidFill>
                <a:ea typeface="標楷體" pitchFamily="65" charset="-120"/>
                <a:sym typeface="Marlett"/>
              </a:rPr>
              <a:t></a:t>
            </a:r>
            <a:r>
              <a:rPr lang="en-US" altLang="zh-TW" sz="2400" b="0" i="1" dirty="0">
                <a:solidFill>
                  <a:srgbClr val="FF0000"/>
                </a:solidFill>
                <a:ea typeface="標楷體" pitchFamily="65" charset="-120"/>
                <a:sym typeface="Wingdings" pitchFamily="2" charset="2"/>
              </a:rPr>
              <a:t>(</a:t>
            </a:r>
            <a:r>
              <a:rPr lang="en-US" altLang="zh-TW" sz="2400" b="0" i="1" dirty="0">
                <a:solidFill>
                  <a:srgbClr val="FF0000"/>
                </a:solidFill>
                <a:ea typeface="標楷體" pitchFamily="65" charset="-120"/>
              </a:rPr>
              <a:t>2020)</a:t>
            </a:r>
            <a:r>
              <a:rPr lang="en-US" altLang="zh-TW" sz="2400" dirty="0">
                <a:solidFill>
                  <a:srgbClr val="FF0000"/>
                </a:solidFill>
                <a:ea typeface="標楷體" pitchFamily="65" charset="-120"/>
                <a:sym typeface="Wingdings" pitchFamily="2" charset="2"/>
              </a:rPr>
              <a:t>  35</a:t>
            </a:r>
            <a:r>
              <a:rPr lang="zh-TW" altLang="en-US" sz="2400" dirty="0">
                <a:solidFill>
                  <a:srgbClr val="FF0000"/>
                </a:solidFill>
                <a:ea typeface="標楷體" pitchFamily="65" charset="-120"/>
              </a:rPr>
              <a:t>國</a:t>
            </a:r>
            <a:r>
              <a:rPr lang="en-US" altLang="zh-TW" sz="2400" dirty="0">
                <a:solidFill>
                  <a:srgbClr val="FF0000"/>
                </a:solidFill>
                <a:ea typeface="標楷體" pitchFamily="65" charset="-120"/>
              </a:rPr>
              <a:t>/3.5</a:t>
            </a:r>
            <a:r>
              <a:rPr lang="zh-TW" altLang="en-US" sz="2400" dirty="0">
                <a:solidFill>
                  <a:srgbClr val="FF0000"/>
                </a:solidFill>
                <a:ea typeface="標楷體" pitchFamily="65" charset="-120"/>
              </a:rPr>
              <a:t>兆人民幣 </a:t>
            </a:r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385073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spcBef>
                <a:spcPts val="12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TW" altLang="zh-TW" dirty="0">
                <a:latin typeface="標楷體" pitchFamily="65" charset="-120"/>
              </a:rPr>
              <a:t>第三節</a:t>
            </a:r>
            <a:r>
              <a:rPr lang="zh-TW" altLang="en-US" dirty="0">
                <a:latin typeface="標楷體" pitchFamily="65" charset="-120"/>
              </a:rPr>
              <a:t> </a:t>
            </a:r>
            <a:r>
              <a:rPr lang="zh-TW" altLang="en-US" dirty="0">
                <a:latin typeface="新細明體" pitchFamily="18" charset="-120"/>
              </a:rPr>
              <a:t>人民幣</a:t>
            </a:r>
            <a:r>
              <a:rPr lang="zh-TW" altLang="en-US" dirty="0">
                <a:sym typeface="Wingdings" pitchFamily="2" charset="2"/>
              </a:rPr>
              <a:t>入盟 </a:t>
            </a:r>
            <a:r>
              <a:rPr lang="en-US" altLang="zh-TW" dirty="0">
                <a:sym typeface="Wingdings" pitchFamily="2" charset="2"/>
              </a:rPr>
              <a:t>SDR</a:t>
            </a:r>
            <a:r>
              <a:rPr lang="zh-TW" altLang="en-US" dirty="0">
                <a:sym typeface="Wingdings" pitchFamily="2" charset="2"/>
              </a:rPr>
              <a:t>與</a:t>
            </a:r>
            <a:r>
              <a:rPr lang="zh-TW" altLang="en-US" dirty="0">
                <a:latin typeface="新細明體" pitchFamily="18" charset="-120"/>
              </a:rPr>
              <a:t>國際化</a:t>
            </a:r>
            <a:endParaRPr lang="en-US" altLang="zh-TW" dirty="0">
              <a:latin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6823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0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8677" grpId="0" animBg="1"/>
      <p:bldP spid="1308678" grpId="0" animBg="1"/>
      <p:bldP spid="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378700" cy="908720"/>
          </a:xfrm>
          <a:solidFill>
            <a:srgbClr val="FFFF99"/>
          </a:solidFill>
          <a:ln>
            <a:solidFill>
              <a:srgbClr val="CC3300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zh-TW" alt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itchFamily="18" charset="-120"/>
              </a:rPr>
              <a:t>「紙黃金」</a:t>
            </a:r>
            <a:r>
              <a:rPr lang="en-US" altLang="zh-TW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(paper gold)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2"/>
              </a:rPr>
              <a:t>特別提款權</a:t>
            </a:r>
            <a:r>
              <a:rPr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(Special Drawing Right, SDR)</a:t>
            </a:r>
            <a:endParaRPr lang="en-US" altLang="zh-TW" sz="24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新細明體" pitchFamily="18" charset="-120"/>
            </a:endParaRP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892480" cy="2448272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★</a:t>
            </a:r>
            <a:r>
              <a:rPr lang="zh-TW" altLang="zh-TW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basket of currencies determines the value of the SDR</a:t>
            </a:r>
            <a:endParaRPr lang="zh-TW" altLang="en-US" sz="2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The SDR was initially defined as equivalent to 0.888671 grams of fine gold—which, at the time, was also equivalent to one U.S. dollar. After the collapse of the </a:t>
            </a:r>
            <a:r>
              <a:rPr lang="en-US" altLang="zh-TW" sz="2000" dirty="0" err="1">
                <a:latin typeface="Times New Roman" pitchFamily="18" charset="0"/>
                <a:cs typeface="Times New Roman" pitchFamily="18" charset="0"/>
              </a:rPr>
              <a:t>Bretton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 Woods system, the SDR was redefined as a basket of currencies. </a:t>
            </a:r>
          </a:p>
          <a:p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The SDR basket is reviewed every five years, or earlier if warranted, to ensure that the SDR reflects the relative importance of currencies in the world’s trading and financial systems.</a:t>
            </a:r>
          </a:p>
          <a:p>
            <a:pPr>
              <a:buNone/>
            </a:pPr>
            <a:endParaRPr lang="en-US" altLang="zh-TW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1028"/>
          <p:cNvSpPr>
            <a:spLocks noChangeArrowheads="1"/>
          </p:cNvSpPr>
          <p:nvPr/>
        </p:nvSpPr>
        <p:spPr bwMode="auto">
          <a:xfrm>
            <a:off x="1881188" y="2671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51520" y="3789040"/>
            <a:ext cx="33843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sz="1600" dirty="0">
                <a:latin typeface="Times New Roman" pitchFamily="18" charset="0"/>
                <a:cs typeface="Times New Roman" pitchFamily="18" charset="0"/>
              </a:rPr>
              <a:t>★ </a:t>
            </a:r>
            <a:r>
              <a:rPr lang="en-US" altLang="zh-TW" sz="2000" u="sng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SDR VALUE</a:t>
            </a:r>
          </a:p>
          <a:p>
            <a:pPr>
              <a:buNone/>
            </a:pPr>
            <a:r>
              <a:rPr lang="en-US" altLang="zh-TW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The SDR value in terms of the U.S. dollar is determined daily based on the spot exchange rates observed at around noon London time, and posted on the IMF website.</a:t>
            </a:r>
            <a:endParaRPr lang="zh-TW" altLang="en-US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707904" y="3429000"/>
          <a:ext cx="5040561" cy="3168352"/>
        </p:xfrm>
        <a:graphic>
          <a:graphicData uri="http://schemas.openxmlformats.org/drawingml/2006/table">
            <a:tbl>
              <a:tblPr/>
              <a:tblGrid>
                <a:gridCol w="1230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206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貨幣別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2016/01/01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新細明體"/>
                          <a:cs typeface="Times New Roman"/>
                        </a:rPr>
                        <a:t>2001/01/01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1996/01/01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206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美元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41.73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45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39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206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歐元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30.93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29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206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   </a:t>
                      </a:r>
                      <a:r>
                        <a:rPr lang="zh-TW" sz="1800" b="1" kern="100" dirty="0">
                          <a:solidFill>
                            <a:srgbClr val="00206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德國馬克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21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206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   </a:t>
                      </a:r>
                      <a:r>
                        <a:rPr lang="zh-TW" sz="1800" b="1" kern="100" dirty="0">
                          <a:solidFill>
                            <a:srgbClr val="00206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法國法郎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11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206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人民幣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8.33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206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日圓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新細明體"/>
                          <a:cs typeface="Times New Roman"/>
                        </a:rPr>
                        <a:t>8.09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15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18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206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英鎊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新細明體"/>
                          <a:cs typeface="Times New Roman"/>
                        </a:rPr>
                        <a:t>10.92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新細明體"/>
                          <a:cs typeface="Times New Roman"/>
                        </a:rPr>
                        <a:t>11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新細明體"/>
                          <a:cs typeface="Times New Roman"/>
                        </a:rPr>
                        <a:t>11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940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BAD190-8FB7-43EA-AB27-E6C157C7F250}" type="datetime1">
              <a:rPr lang="zh-TW" altLang="en-US" smtClean="0"/>
              <a:pPr>
                <a:defRPr/>
              </a:pPr>
              <a:t>2025/6/19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AAD63-BE82-43F0-9F90-28640CE47ACA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9" y="0"/>
            <a:ext cx="7704856" cy="684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294215"/>
      </p:ext>
    </p:extLst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268556"/>
              </p:ext>
            </p:extLst>
          </p:nvPr>
        </p:nvGraphicFramePr>
        <p:xfrm>
          <a:off x="323528" y="188640"/>
          <a:ext cx="8352927" cy="5373440"/>
        </p:xfrm>
        <a:graphic>
          <a:graphicData uri="http://schemas.openxmlformats.org/drawingml/2006/table">
            <a:tbl>
              <a:tblPr/>
              <a:tblGrid>
                <a:gridCol w="1670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0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0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689">
                <a:tc gridSpan="5">
                  <a:txBody>
                    <a:bodyPr/>
                    <a:lstStyle/>
                    <a:p>
                      <a:r>
                        <a:rPr lang="en-US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Thursday, May 31, 2018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055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Currency Unit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Currency amount under Rule O-1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Exchange rate </a:t>
                      </a:r>
                      <a:r>
                        <a:rPr lang="en-US" sz="1800" baseline="300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</a:t>
                      </a:r>
                      <a:endParaRPr lang="en-US" sz="180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U.S. dollar equivalent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Percent change in exchange rate against U.S. dollar from previous calculation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136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dobe Gothic Std B" pitchFamily="34" charset="-128"/>
                          <a:ea typeface="Adobe Gothic Std B" pitchFamily="34" charset="-128"/>
                          <a:cs typeface="Arial Unicode MS" pitchFamily="34" charset="-120"/>
                        </a:rPr>
                        <a:t>Chinese </a:t>
                      </a:r>
                      <a:r>
                        <a:rPr lang="en-US" sz="1800" dirty="0" err="1">
                          <a:latin typeface="Adobe Gothic Std B" pitchFamily="34" charset="-128"/>
                          <a:ea typeface="Adobe Gothic Std B" pitchFamily="34" charset="-128"/>
                          <a:cs typeface="Arial Unicode MS" pitchFamily="34" charset="-120"/>
                        </a:rPr>
                        <a:t>yuan</a:t>
                      </a:r>
                      <a:r>
                        <a:rPr lang="en-US" sz="1800" dirty="0">
                          <a:latin typeface="Adobe Gothic Std B" pitchFamily="34" charset="-128"/>
                          <a:ea typeface="Adobe Gothic Std B" pitchFamily="34" charset="-128"/>
                          <a:cs typeface="Arial Unicode MS" pitchFamily="34" charset="-120"/>
                        </a:rPr>
                        <a:t> </a:t>
                      </a:r>
                    </a:p>
                  </a:txBody>
                  <a:tcPr marL="9540" marR="9540" marT="9540" marB="95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1.0174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6.40685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0.158799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0.064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136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dobe Gothic Std B" pitchFamily="34" charset="-128"/>
                          <a:ea typeface="Adobe Gothic Std B" pitchFamily="34" charset="-128"/>
                          <a:cs typeface="Arial Unicode MS" pitchFamily="34" charset="-120"/>
                        </a:rPr>
                        <a:t>Euro </a:t>
                      </a:r>
                    </a:p>
                  </a:txBody>
                  <a:tcPr marL="9540" marR="9540" marT="9540" marB="95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0.38671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1.16770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0.451561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0.443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136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dobe Gothic Std B" pitchFamily="34" charset="-128"/>
                          <a:ea typeface="Adobe Gothic Std B" pitchFamily="34" charset="-128"/>
                          <a:cs typeface="Arial Unicode MS" pitchFamily="34" charset="-120"/>
                        </a:rPr>
                        <a:t>Japanese yen </a:t>
                      </a:r>
                    </a:p>
                  </a:txBody>
                  <a:tcPr marL="9540" marR="9540" marT="9540" marB="95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11.900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108.93500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0.109239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-0.046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136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dobe Gothic Std B" pitchFamily="34" charset="-128"/>
                          <a:ea typeface="Adobe Gothic Std B" pitchFamily="34" charset="-128"/>
                          <a:cs typeface="Arial Unicode MS" pitchFamily="34" charset="-120"/>
                        </a:rPr>
                        <a:t>U.K. pound </a:t>
                      </a:r>
                    </a:p>
                  </a:txBody>
                  <a:tcPr marL="9540" marR="9540" marT="9540" marB="95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0.085946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1.33260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0.114532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0.377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5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dobe Gothic Std B" pitchFamily="34" charset="-128"/>
                          <a:ea typeface="Adobe Gothic Std B" pitchFamily="34" charset="-128"/>
                          <a:cs typeface="Arial Unicode MS" pitchFamily="34" charset="-120"/>
                        </a:rPr>
                        <a:t>U.S. dollar </a:t>
                      </a:r>
                    </a:p>
                  </a:txBody>
                  <a:tcPr marL="9540" marR="9540" marT="9540" marB="95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0.58252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1.00000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u="sng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0.582520 </a:t>
                      </a:r>
                      <a:endParaRPr lang="zh-TW" altLang="en-US" sz="180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br>
                        <a:rPr lang="zh-TW" altLang="en-US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</a:br>
                      <a:endParaRPr lang="zh-TW" altLang="en-US" sz="180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20">
                <a:tc gridSpan="4"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1.416651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45792" marR="45792" marT="22896" marB="228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136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U.S.$1.00 = SDR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0.705890 </a:t>
                      </a:r>
                      <a:r>
                        <a:rPr lang="en-US" altLang="zh-TW" sz="1800" baseline="300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2</a:t>
                      </a:r>
                      <a:endParaRPr lang="zh-TW" altLang="en-US" sz="180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-0.175 </a:t>
                      </a:r>
                      <a:r>
                        <a:rPr lang="en-US" altLang="zh-TW" sz="1800" baseline="300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3</a:t>
                      </a:r>
                      <a:r>
                        <a:rPr lang="zh-TW" altLang="en-US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1500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SDR1 = US$ </a:t>
                      </a: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1.416650 </a:t>
                      </a:r>
                      <a:r>
                        <a:rPr lang="en-US" altLang="zh-TW" sz="1800" baseline="300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4</a:t>
                      </a:r>
                      <a:endParaRPr lang="zh-TW" altLang="en-US" sz="180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br>
                        <a:rPr lang="zh-TW" altLang="en-US" sz="1800" dirty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</a:br>
                      <a:endParaRPr lang="zh-TW" altLang="en-US" sz="180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540" marR="9540" marT="9540" marB="95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23528" y="6021288"/>
            <a:ext cx="6276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i="1" dirty="0">
                <a:solidFill>
                  <a:srgbClr val="002060"/>
                </a:solidFill>
                <a:latin typeface="新細明體" pitchFamily="18" charset="-120"/>
              </a:rPr>
              <a:t>資料來源：</a:t>
            </a:r>
            <a:r>
              <a:rPr lang="en-US" altLang="zh-TW" i="1" dirty="0">
                <a:solidFill>
                  <a:srgbClr val="002060"/>
                </a:solidFill>
                <a:latin typeface="新細明體" pitchFamily="18" charset="-120"/>
              </a:rPr>
              <a:t>IMF</a:t>
            </a:r>
            <a:r>
              <a:rPr lang="zh-TW" altLang="en-US" i="1" dirty="0">
                <a:solidFill>
                  <a:srgbClr val="002060"/>
                </a:solidFill>
                <a:latin typeface="新細明體" pitchFamily="18" charset="-120"/>
              </a:rPr>
              <a:t>網站 </a:t>
            </a:r>
            <a:r>
              <a:rPr lang="en-US" altLang="zh-TW" i="1" dirty="0">
                <a:solidFill>
                  <a:srgbClr val="002060"/>
                </a:solidFill>
                <a:latin typeface="新細明體" pitchFamily="18" charset="-120"/>
              </a:rPr>
              <a:t>(www.imf.org/external/np/exr/facts/sdr.HTM)</a:t>
            </a:r>
          </a:p>
        </p:txBody>
      </p:sp>
    </p:spTree>
    <p:extLst>
      <p:ext uri="{BB962C8B-B14F-4D97-AF65-F5344CB8AC3E}">
        <p14:creationId xmlns:p14="http://schemas.microsoft.com/office/powerpoint/2010/main" val="2158752331"/>
      </p:ext>
    </p:extLst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95288" y="0"/>
          <a:ext cx="8497887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043087" imgH="1788160" progId="Word.Document.8">
                  <p:embed/>
                </p:oleObj>
              </mc:Choice>
              <mc:Fallback>
                <p:oleObj name="Document" r:id="rId2" imgW="4043087" imgH="178816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0"/>
                        <a:ext cx="8497887" cy="323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物件 1"/>
          <p:cNvGraphicFramePr>
            <a:graphicFrameLocks noChangeAspect="1"/>
          </p:cNvGraphicFramePr>
          <p:nvPr/>
        </p:nvGraphicFramePr>
        <p:xfrm>
          <a:off x="395536" y="3005138"/>
          <a:ext cx="8520112" cy="385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4043087" imgH="1985362" progId="Word.Document.8">
                  <p:embed/>
                </p:oleObj>
              </mc:Choice>
              <mc:Fallback>
                <p:oleObj name="Document" r:id="rId4" imgW="4043087" imgH="1985362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005138"/>
                        <a:ext cx="8520112" cy="3852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83073"/>
      </p:ext>
    </p:extLst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自訂 10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0000"/>
      </a:hlink>
      <a:folHlink>
        <a:srgbClr val="CC9900"/>
      </a:folHlink>
    </a:clrScheme>
    <a:fontScheme name="Level">
      <a:majorFont>
        <a:latin typeface="Garamond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7832</TotalTime>
  <Words>3342</Words>
  <Application>Microsoft Office PowerPoint</Application>
  <PresentationFormat>如螢幕大小 (4:3)</PresentationFormat>
  <Paragraphs>336</Paragraphs>
  <Slides>22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22</vt:i4>
      </vt:variant>
    </vt:vector>
  </HeadingPairs>
  <TitlesOfParts>
    <vt:vector size="35" baseType="lpstr">
      <vt:lpstr>Adobe Gothic Std B</vt:lpstr>
      <vt:lpstr>Arial Unicode MS</vt:lpstr>
      <vt:lpstr>新細明體</vt:lpstr>
      <vt:lpstr>標楷體</vt:lpstr>
      <vt:lpstr>Calibri</vt:lpstr>
      <vt:lpstr>Garamond</vt:lpstr>
      <vt:lpstr>Tahoma</vt:lpstr>
      <vt:lpstr>Times New Roman</vt:lpstr>
      <vt:lpstr>Verdana</vt:lpstr>
      <vt:lpstr>Wingdings</vt:lpstr>
      <vt:lpstr>Level</vt:lpstr>
      <vt:lpstr>Document</vt:lpstr>
      <vt:lpstr>文件</vt:lpstr>
      <vt:lpstr>國際金融市場  (International Financial Markets) </vt:lpstr>
      <vt:lpstr>PowerPoint 簡報</vt:lpstr>
      <vt:lpstr>PowerPoint 簡報</vt:lpstr>
      <vt:lpstr>PowerPoint 簡報</vt:lpstr>
      <vt:lpstr>PowerPoint 簡報</vt:lpstr>
      <vt:lpstr>「紙黃金」(paper gold)  特別提款權(Special Drawing Right, SDR)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認識權益證券</dc:title>
  <dc:creator>謝劍平</dc:creator>
  <cp:lastModifiedBy>聶建中</cp:lastModifiedBy>
  <cp:revision>519</cp:revision>
  <dcterms:created xsi:type="dcterms:W3CDTF">2002-12-17T02:15:42Z</dcterms:created>
  <dcterms:modified xsi:type="dcterms:W3CDTF">2025-06-19T07:00:20Z</dcterms:modified>
</cp:coreProperties>
</file>