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9" r:id="rId1"/>
  </p:sldMasterIdLst>
  <p:notesMasterIdLst>
    <p:notesMasterId r:id="rId29"/>
  </p:notesMasterIdLst>
  <p:handoutMasterIdLst>
    <p:handoutMasterId r:id="rId30"/>
  </p:handoutMasterIdLst>
  <p:sldIdLst>
    <p:sldId id="1397" r:id="rId2"/>
    <p:sldId id="1398" r:id="rId3"/>
    <p:sldId id="1400" r:id="rId4"/>
    <p:sldId id="1282" r:id="rId5"/>
    <p:sldId id="1370" r:id="rId6"/>
    <p:sldId id="1371" r:id="rId7"/>
    <p:sldId id="1372" r:id="rId8"/>
    <p:sldId id="1399" r:id="rId9"/>
    <p:sldId id="1343" r:id="rId10"/>
    <p:sldId id="1344" r:id="rId11"/>
    <p:sldId id="1345" r:id="rId12"/>
    <p:sldId id="1346" r:id="rId13"/>
    <p:sldId id="1360" r:id="rId14"/>
    <p:sldId id="1361" r:id="rId15"/>
    <p:sldId id="1362" r:id="rId16"/>
    <p:sldId id="1363" r:id="rId17"/>
    <p:sldId id="1364" r:id="rId18"/>
    <p:sldId id="1402" r:id="rId19"/>
    <p:sldId id="1408" r:id="rId20"/>
    <p:sldId id="1409" r:id="rId21"/>
    <p:sldId id="1411" r:id="rId22"/>
    <p:sldId id="1401" r:id="rId23"/>
    <p:sldId id="1404" r:id="rId24"/>
    <p:sldId id="1405" r:id="rId25"/>
    <p:sldId id="1412" r:id="rId26"/>
    <p:sldId id="1413" r:id="rId27"/>
    <p:sldId id="1414" r:id="rId28"/>
  </p:sldIdLst>
  <p:sldSz cx="9144000" cy="6858000" type="screen4x3"/>
  <p:notesSz cx="6858000" cy="9144000"/>
  <p:defaultTextStyle>
    <a:defPPr>
      <a:defRPr lang="zh-TW"/>
    </a:defPPr>
    <a:lvl1pPr algn="l" rtl="0" fontAlgn="base">
      <a:spcBef>
        <a:spcPct val="0"/>
      </a:spcBef>
      <a:spcAft>
        <a:spcPct val="0"/>
      </a:spcAft>
      <a:defRPr kumimoji="1" b="1" kern="1200">
        <a:solidFill>
          <a:schemeClr val="tx1"/>
        </a:solidFill>
        <a:latin typeface="Verdana" pitchFamily="34" charset="0"/>
        <a:ea typeface="新細明體" pitchFamily="18" charset="-120"/>
        <a:cs typeface="+mn-cs"/>
      </a:defRPr>
    </a:lvl1pPr>
    <a:lvl2pPr marL="457200" algn="l" rtl="0" fontAlgn="base">
      <a:spcBef>
        <a:spcPct val="0"/>
      </a:spcBef>
      <a:spcAft>
        <a:spcPct val="0"/>
      </a:spcAft>
      <a:defRPr kumimoji="1" b="1" kern="1200">
        <a:solidFill>
          <a:schemeClr val="tx1"/>
        </a:solidFill>
        <a:latin typeface="Verdana" pitchFamily="34" charset="0"/>
        <a:ea typeface="新細明體" pitchFamily="18" charset="-120"/>
        <a:cs typeface="+mn-cs"/>
      </a:defRPr>
    </a:lvl2pPr>
    <a:lvl3pPr marL="914400" algn="l" rtl="0" fontAlgn="base">
      <a:spcBef>
        <a:spcPct val="0"/>
      </a:spcBef>
      <a:spcAft>
        <a:spcPct val="0"/>
      </a:spcAft>
      <a:defRPr kumimoji="1" b="1" kern="1200">
        <a:solidFill>
          <a:schemeClr val="tx1"/>
        </a:solidFill>
        <a:latin typeface="Verdana" pitchFamily="34" charset="0"/>
        <a:ea typeface="新細明體" pitchFamily="18" charset="-120"/>
        <a:cs typeface="+mn-cs"/>
      </a:defRPr>
    </a:lvl3pPr>
    <a:lvl4pPr marL="1371600" algn="l" rtl="0" fontAlgn="base">
      <a:spcBef>
        <a:spcPct val="0"/>
      </a:spcBef>
      <a:spcAft>
        <a:spcPct val="0"/>
      </a:spcAft>
      <a:defRPr kumimoji="1" b="1" kern="1200">
        <a:solidFill>
          <a:schemeClr val="tx1"/>
        </a:solidFill>
        <a:latin typeface="Verdana" pitchFamily="34" charset="0"/>
        <a:ea typeface="新細明體" pitchFamily="18" charset="-120"/>
        <a:cs typeface="+mn-cs"/>
      </a:defRPr>
    </a:lvl4pPr>
    <a:lvl5pPr marL="1828800" algn="l" rtl="0" fontAlgn="base">
      <a:spcBef>
        <a:spcPct val="0"/>
      </a:spcBef>
      <a:spcAft>
        <a:spcPct val="0"/>
      </a:spcAft>
      <a:defRPr kumimoji="1" b="1" kern="1200">
        <a:solidFill>
          <a:schemeClr val="tx1"/>
        </a:solidFill>
        <a:latin typeface="Verdana" pitchFamily="34" charset="0"/>
        <a:ea typeface="新細明體" pitchFamily="18" charset="-120"/>
        <a:cs typeface="+mn-cs"/>
      </a:defRPr>
    </a:lvl5pPr>
    <a:lvl6pPr marL="2286000" algn="l" defTabSz="914400" rtl="0" eaLnBrk="1" latinLnBrk="0" hangingPunct="1">
      <a:defRPr kumimoji="1" b="1" kern="1200">
        <a:solidFill>
          <a:schemeClr val="tx1"/>
        </a:solidFill>
        <a:latin typeface="Verdana" pitchFamily="34" charset="0"/>
        <a:ea typeface="新細明體" pitchFamily="18" charset="-120"/>
        <a:cs typeface="+mn-cs"/>
      </a:defRPr>
    </a:lvl6pPr>
    <a:lvl7pPr marL="2743200" algn="l" defTabSz="914400" rtl="0" eaLnBrk="1" latinLnBrk="0" hangingPunct="1">
      <a:defRPr kumimoji="1" b="1" kern="1200">
        <a:solidFill>
          <a:schemeClr val="tx1"/>
        </a:solidFill>
        <a:latin typeface="Verdana" pitchFamily="34" charset="0"/>
        <a:ea typeface="新細明體" pitchFamily="18" charset="-120"/>
        <a:cs typeface="+mn-cs"/>
      </a:defRPr>
    </a:lvl7pPr>
    <a:lvl8pPr marL="3200400" algn="l" defTabSz="914400" rtl="0" eaLnBrk="1" latinLnBrk="0" hangingPunct="1">
      <a:defRPr kumimoji="1" b="1" kern="1200">
        <a:solidFill>
          <a:schemeClr val="tx1"/>
        </a:solidFill>
        <a:latin typeface="Verdana" pitchFamily="34" charset="0"/>
        <a:ea typeface="新細明體" pitchFamily="18" charset="-120"/>
        <a:cs typeface="+mn-cs"/>
      </a:defRPr>
    </a:lvl8pPr>
    <a:lvl9pPr marL="3657600" algn="l" defTabSz="914400" rtl="0" eaLnBrk="1" latinLnBrk="0" hangingPunct="1">
      <a:defRPr kumimoji="1" b="1" kern="1200">
        <a:solidFill>
          <a:schemeClr val="tx1"/>
        </a:solidFill>
        <a:latin typeface="Verdana"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0000"/>
    <a:srgbClr val="000066"/>
    <a:srgbClr val="CCFF66"/>
    <a:srgbClr val="FFFFCC"/>
    <a:srgbClr val="FFCCFF"/>
    <a:srgbClr val="CCECFF"/>
    <a:srgbClr val="FFFF99"/>
    <a:srgbClr val="3366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26" autoAdjust="0"/>
    <p:restoredTop sz="94786" autoAdjust="0"/>
  </p:normalViewPr>
  <p:slideViewPr>
    <p:cSldViewPr>
      <p:cViewPr>
        <p:scale>
          <a:sx n="59" d="100"/>
          <a:sy n="59" d="100"/>
        </p:scale>
        <p:origin x="-666" y="-948"/>
      </p:cViewPr>
      <p:guideLst>
        <p:guide orient="horz" pos="2496"/>
        <p:guide pos="2964"/>
      </p:guideLst>
    </p:cSldViewPr>
  </p:slideViewPr>
  <p:outlineViewPr>
    <p:cViewPr>
      <p:scale>
        <a:sx n="33" d="100"/>
        <a:sy n="33" d="100"/>
      </p:scale>
      <p:origin x="0" y="3198"/>
    </p:cViewPr>
  </p:outlineViewPr>
  <p:notesTextViewPr>
    <p:cViewPr>
      <p:scale>
        <a:sx n="100" d="100"/>
        <a:sy n="100" d="100"/>
      </p:scale>
      <p:origin x="0" y="0"/>
    </p:cViewPr>
  </p:notesTextViewPr>
  <p:sorterViewPr>
    <p:cViewPr>
      <p:scale>
        <a:sx n="66" d="100"/>
        <a:sy n="66" d="100"/>
      </p:scale>
      <p:origin x="0" y="936"/>
    </p:cViewPr>
  </p:sorterViewPr>
  <p:notesViewPr>
    <p:cSldViewPr>
      <p:cViewPr varScale="1">
        <p:scale>
          <a:sx n="87" d="100"/>
          <a:sy n="87" d="100"/>
        </p:scale>
        <p:origin x="-302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ltLang="zh-TW"/>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ltLang="zh-TW"/>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ltLang="zh-TW"/>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F81F1271-CBC9-414D-BF1D-B8A268196823}" type="slidenum">
              <a:rPr lang="en-US" altLang="zh-TW"/>
              <a:pPr>
                <a:defRPr/>
              </a:pPr>
              <a:t>‹#›</a:t>
            </a:fld>
            <a:endParaRPr lang="en-US" altLang="zh-TW"/>
          </a:p>
        </p:txBody>
      </p:sp>
    </p:spTree>
    <p:extLst>
      <p:ext uri="{BB962C8B-B14F-4D97-AF65-F5344CB8AC3E}">
        <p14:creationId xmlns:p14="http://schemas.microsoft.com/office/powerpoint/2010/main" val="1092461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63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ltLang="zh-TW"/>
          </a:p>
        </p:txBody>
      </p:sp>
      <p:sp>
        <p:nvSpPr>
          <p:cNvPr id="22630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ltLang="zh-TW"/>
          </a:p>
        </p:txBody>
      </p:sp>
      <p:sp>
        <p:nvSpPr>
          <p:cNvPr id="163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2630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22631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ltLang="zh-TW"/>
          </a:p>
        </p:txBody>
      </p:sp>
      <p:sp>
        <p:nvSpPr>
          <p:cNvPr id="22631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C48BEAB9-EE9C-4543-919D-D2735A3319C3}" type="slidenum">
              <a:rPr lang="en-US" altLang="zh-TW"/>
              <a:pPr>
                <a:defRPr/>
              </a:pPr>
              <a:t>‹#›</a:t>
            </a:fld>
            <a:endParaRPr lang="en-US" altLang="zh-TW"/>
          </a:p>
        </p:txBody>
      </p:sp>
    </p:spTree>
    <p:extLst>
      <p:ext uri="{BB962C8B-B14F-4D97-AF65-F5344CB8AC3E}">
        <p14:creationId xmlns:p14="http://schemas.microsoft.com/office/powerpoint/2010/main" val="12941025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標題投影片">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b="1">
                  <a:solidFill>
                    <a:schemeClr val="tx1"/>
                  </a:solidFill>
                  <a:latin typeface="Verdana" pitchFamily="34" charset="0"/>
                  <a:ea typeface="新細明體" pitchFamily="18" charset="-120"/>
                </a:defRPr>
              </a:lvl1pPr>
              <a:lvl2pPr marL="742950" indent="-285750" eaLnBrk="0" hangingPunct="0">
                <a:defRPr kumimoji="1" b="1">
                  <a:solidFill>
                    <a:schemeClr val="tx1"/>
                  </a:solidFill>
                  <a:latin typeface="Verdana" pitchFamily="34" charset="0"/>
                  <a:ea typeface="新細明體" pitchFamily="18" charset="-120"/>
                </a:defRPr>
              </a:lvl2pPr>
              <a:lvl3pPr marL="1143000" indent="-228600" eaLnBrk="0" hangingPunct="0">
                <a:defRPr kumimoji="1" b="1">
                  <a:solidFill>
                    <a:schemeClr val="tx1"/>
                  </a:solidFill>
                  <a:latin typeface="Verdana" pitchFamily="34" charset="0"/>
                  <a:ea typeface="新細明體" pitchFamily="18" charset="-120"/>
                </a:defRPr>
              </a:lvl3pPr>
              <a:lvl4pPr marL="1600200" indent="-228600" eaLnBrk="0" hangingPunct="0">
                <a:defRPr kumimoji="1" b="1">
                  <a:solidFill>
                    <a:schemeClr val="tx1"/>
                  </a:solidFill>
                  <a:latin typeface="Verdana" pitchFamily="34" charset="0"/>
                  <a:ea typeface="新細明體" pitchFamily="18" charset="-120"/>
                </a:defRPr>
              </a:lvl4pPr>
              <a:lvl5pPr marL="2057400" indent="-228600" eaLnBrk="0" hangingPunct="0">
                <a:defRPr kumimoji="1" b="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Verdana" pitchFamily="34" charset="0"/>
                  <a:ea typeface="新細明體" pitchFamily="18" charset="-120"/>
                </a:defRPr>
              </a:lvl9pPr>
            </a:lstStyle>
            <a:p>
              <a:pPr eaLnBrk="1" hangingPunct="1">
                <a:defRPr/>
              </a:pPr>
              <a:endParaRPr lang="zh-TW" altLang="en-US" smtClean="0"/>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b="1">
                  <a:solidFill>
                    <a:schemeClr val="tx1"/>
                  </a:solidFill>
                  <a:latin typeface="Verdana" pitchFamily="34" charset="0"/>
                  <a:ea typeface="新細明體" pitchFamily="18" charset="-120"/>
                </a:defRPr>
              </a:lvl1pPr>
              <a:lvl2pPr marL="742950" indent="-285750" eaLnBrk="0" hangingPunct="0">
                <a:defRPr kumimoji="1" b="1">
                  <a:solidFill>
                    <a:schemeClr val="tx1"/>
                  </a:solidFill>
                  <a:latin typeface="Verdana" pitchFamily="34" charset="0"/>
                  <a:ea typeface="新細明體" pitchFamily="18" charset="-120"/>
                </a:defRPr>
              </a:lvl2pPr>
              <a:lvl3pPr marL="1143000" indent="-228600" eaLnBrk="0" hangingPunct="0">
                <a:defRPr kumimoji="1" b="1">
                  <a:solidFill>
                    <a:schemeClr val="tx1"/>
                  </a:solidFill>
                  <a:latin typeface="Verdana" pitchFamily="34" charset="0"/>
                  <a:ea typeface="新細明體" pitchFamily="18" charset="-120"/>
                </a:defRPr>
              </a:lvl3pPr>
              <a:lvl4pPr marL="1600200" indent="-228600" eaLnBrk="0" hangingPunct="0">
                <a:defRPr kumimoji="1" b="1">
                  <a:solidFill>
                    <a:schemeClr val="tx1"/>
                  </a:solidFill>
                  <a:latin typeface="Verdana" pitchFamily="34" charset="0"/>
                  <a:ea typeface="新細明體" pitchFamily="18" charset="-120"/>
                </a:defRPr>
              </a:lvl4pPr>
              <a:lvl5pPr marL="2057400" indent="-228600" eaLnBrk="0" hangingPunct="0">
                <a:defRPr kumimoji="1" b="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Verdana" pitchFamily="34" charset="0"/>
                  <a:ea typeface="新細明體" pitchFamily="18" charset="-120"/>
                </a:defRPr>
              </a:lvl9pPr>
            </a:lstStyle>
            <a:p>
              <a:pPr eaLnBrk="1" hangingPunct="1">
                <a:defRPr/>
              </a:pPr>
              <a:endParaRPr lang="zh-TW" altLang="en-US" smtClean="0"/>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b="1">
                  <a:solidFill>
                    <a:schemeClr val="tx1"/>
                  </a:solidFill>
                  <a:latin typeface="Verdana" pitchFamily="34" charset="0"/>
                  <a:ea typeface="新細明體" pitchFamily="18" charset="-120"/>
                </a:defRPr>
              </a:lvl1pPr>
              <a:lvl2pPr marL="742950" indent="-285750" eaLnBrk="0" hangingPunct="0">
                <a:defRPr kumimoji="1" b="1">
                  <a:solidFill>
                    <a:schemeClr val="tx1"/>
                  </a:solidFill>
                  <a:latin typeface="Verdana" pitchFamily="34" charset="0"/>
                  <a:ea typeface="新細明體" pitchFamily="18" charset="-120"/>
                </a:defRPr>
              </a:lvl2pPr>
              <a:lvl3pPr marL="1143000" indent="-228600" eaLnBrk="0" hangingPunct="0">
                <a:defRPr kumimoji="1" b="1">
                  <a:solidFill>
                    <a:schemeClr val="tx1"/>
                  </a:solidFill>
                  <a:latin typeface="Verdana" pitchFamily="34" charset="0"/>
                  <a:ea typeface="新細明體" pitchFamily="18" charset="-120"/>
                </a:defRPr>
              </a:lvl3pPr>
              <a:lvl4pPr marL="1600200" indent="-228600" eaLnBrk="0" hangingPunct="0">
                <a:defRPr kumimoji="1" b="1">
                  <a:solidFill>
                    <a:schemeClr val="tx1"/>
                  </a:solidFill>
                  <a:latin typeface="Verdana" pitchFamily="34" charset="0"/>
                  <a:ea typeface="新細明體" pitchFamily="18" charset="-120"/>
                </a:defRPr>
              </a:lvl4pPr>
              <a:lvl5pPr marL="2057400" indent="-228600" eaLnBrk="0" hangingPunct="0">
                <a:defRPr kumimoji="1" b="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Verdana" pitchFamily="34" charset="0"/>
                  <a:ea typeface="新細明體" pitchFamily="18" charset="-120"/>
                </a:defRPr>
              </a:lvl9pPr>
            </a:lstStyle>
            <a:p>
              <a:pPr eaLnBrk="1" hangingPunct="1">
                <a:defRPr/>
              </a:pPr>
              <a:endParaRPr lang="zh-TW" altLang="en-US" smtClean="0"/>
            </a:p>
          </p:txBody>
        </p:sp>
      </p:grpSp>
      <p:sp>
        <p:nvSpPr>
          <p:cNvPr id="211970" name="Rectangle 2"/>
          <p:cNvSpPr>
            <a:spLocks noGrp="1" noChangeArrowheads="1"/>
          </p:cNvSpPr>
          <p:nvPr>
            <p:ph type="ctrTitle"/>
          </p:nvPr>
        </p:nvSpPr>
        <p:spPr>
          <a:xfrm>
            <a:off x="685800" y="685800"/>
            <a:ext cx="7772400" cy="2127250"/>
          </a:xfrm>
        </p:spPr>
        <p:txBody>
          <a:bodyPr/>
          <a:lstStyle>
            <a:lvl1pPr algn="ctr">
              <a:defRPr sz="5800"/>
            </a:lvl1pPr>
          </a:lstStyle>
          <a:p>
            <a:pPr lvl="0"/>
            <a:r>
              <a:rPr lang="zh-TW" altLang="en-US" noProof="0" smtClean="0"/>
              <a:t>按一下以編輯母片標題樣式</a:t>
            </a:r>
          </a:p>
        </p:txBody>
      </p:sp>
      <p:sp>
        <p:nvSpPr>
          <p:cNvPr id="211971"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pPr lvl="0"/>
            <a:r>
              <a:rPr lang="zh-TW" altLang="en-US" noProof="0" smtClean="0"/>
              <a:t>按一下以編輯母片副標題樣式</a:t>
            </a:r>
          </a:p>
        </p:txBody>
      </p:sp>
      <p:sp>
        <p:nvSpPr>
          <p:cNvPr id="8"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C5B209ED-719A-4BD3-902B-D26997E85C7F}" type="datetime1">
              <a:rPr lang="zh-TW" altLang="en-US"/>
              <a:pPr>
                <a:defRPr/>
              </a:pPr>
              <a:t>2020/10/6</a:t>
            </a:fld>
            <a:endParaRPr lang="en-US" altLang="zh-TW"/>
          </a:p>
        </p:txBody>
      </p:sp>
      <p:sp>
        <p:nvSpPr>
          <p:cNvPr id="9"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zh-TW"/>
          </a:p>
        </p:txBody>
      </p:sp>
      <p:sp>
        <p:nvSpPr>
          <p:cNvPr id="10"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12E35882-F778-4397-A124-4A9AA209ABB5}" type="slidenum">
              <a:rPr lang="en-US" altLang="zh-TW"/>
              <a:pPr>
                <a:defRPr/>
              </a:pPr>
              <a:t>‹#›</a:t>
            </a:fld>
            <a:endParaRPr lang="en-US" altLang="zh-TW"/>
          </a:p>
        </p:txBody>
      </p:sp>
    </p:spTree>
  </p:cSld>
  <p:clrMapOvr>
    <a:masterClrMapping/>
  </p:clrMapOvr>
  <p:transition spd="med">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890EB94C-3FF5-4B2F-9344-932FDEB7D29D}" type="datetime1">
              <a:rPr lang="zh-TW" altLang="en-US"/>
              <a:pPr>
                <a:defRPr/>
              </a:pPr>
              <a:t>2020/10/6</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1AE85A0-CE1B-4926-86E9-2A35E6E5CC19}" type="slidenum">
              <a:rPr lang="en-US" altLang="zh-TW"/>
              <a:pPr>
                <a:defRPr/>
              </a:pPr>
              <a:t>‹#›</a:t>
            </a:fld>
            <a:endParaRPr lang="en-US" altLang="zh-TW"/>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7813"/>
            <a:ext cx="2057400" cy="585311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7813"/>
            <a:ext cx="6019800" cy="585311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3CDA40B3-DC0E-4F11-A042-3BF440248323}" type="datetime1">
              <a:rPr lang="zh-TW" altLang="en-US"/>
              <a:pPr>
                <a:defRPr/>
              </a:pPr>
              <a:t>2020/10/6</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FAA7F71-D7B3-497C-807A-B289F1D9A225}" type="slidenum">
              <a:rPr lang="en-US" altLang="zh-TW"/>
              <a:pPr>
                <a:defRPr/>
              </a:pPr>
              <a:t>‹#›</a:t>
            </a:fld>
            <a:endParaRPr lang="en-US" altLang="zh-TW"/>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A7BAD190-8FB7-43EA-AB27-E6C157C7F250}" type="datetime1">
              <a:rPr lang="zh-TW" altLang="en-US"/>
              <a:pPr>
                <a:defRPr/>
              </a:pPr>
              <a:t>2020/10/6</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74AAD63-BE82-43F0-9F90-28640CE47ACA}" type="slidenum">
              <a:rPr lang="en-US" altLang="zh-TW"/>
              <a:pPr>
                <a:defRPr/>
              </a:pPr>
              <a:t>‹#›</a:t>
            </a:fld>
            <a:endParaRPr lang="en-US" altLang="zh-TW"/>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AFFE9BDF-FBD1-448B-8B7B-7AD9FB026AD0}" type="datetime1">
              <a:rPr lang="zh-TW" altLang="en-US"/>
              <a:pPr>
                <a:defRPr/>
              </a:pPr>
              <a:t>2020/10/6</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F03448B-7FD1-4CDF-BF5D-13B793B581F7}" type="slidenum">
              <a:rPr lang="en-US" altLang="zh-TW"/>
              <a:pPr>
                <a:defRPr/>
              </a:pPr>
              <a:t>‹#›</a:t>
            </a:fld>
            <a:endParaRPr lang="en-US" altLang="zh-TW"/>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93A96B3F-CEA0-466B-A6E0-22B55ABF20B6}" type="datetime1">
              <a:rPr lang="zh-TW" altLang="en-US"/>
              <a:pPr>
                <a:defRPr/>
              </a:pPr>
              <a:t>2020/10/6</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EC13995B-89DF-47E5-8E4E-54C2A1AF0943}" type="slidenum">
              <a:rPr lang="en-US" altLang="zh-TW"/>
              <a:pPr>
                <a:defRPr/>
              </a:pPr>
              <a:t>‹#›</a:t>
            </a:fld>
            <a:endParaRPr lang="en-US" altLang="zh-TW"/>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ACB14E25-4E27-46F2-A7B7-F2DEECAB44BC}" type="datetime1">
              <a:rPr lang="zh-TW" altLang="en-US"/>
              <a:pPr>
                <a:defRPr/>
              </a:pPr>
              <a:t>2020/10/6</a:t>
            </a:fld>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25B5F572-64F1-4A39-908A-1DEC66DD4339}" type="slidenum">
              <a:rPr lang="en-US" altLang="zh-TW"/>
              <a:pPr>
                <a:defRPr/>
              </a:pPr>
              <a:t>‹#›</a:t>
            </a:fld>
            <a:endParaRPr lang="en-US" altLang="zh-TW"/>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F121BF26-F944-4C96-BAA0-8CF7D9AD7662}" type="datetime1">
              <a:rPr lang="zh-TW" altLang="en-US"/>
              <a:pPr>
                <a:defRPr/>
              </a:pPr>
              <a:t>2020/10/6</a:t>
            </a:fld>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EE89AA6A-1010-47D5-963B-88ADA63062E4}" type="slidenum">
              <a:rPr lang="en-US" altLang="zh-TW"/>
              <a:pPr>
                <a:defRPr/>
              </a:pPr>
              <a:t>‹#›</a:t>
            </a:fld>
            <a:endParaRPr lang="en-US" altLang="zh-TW"/>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2BA2AF8-1597-417C-B7A4-E5B40300913B}" type="datetime1">
              <a:rPr lang="zh-TW" altLang="en-US"/>
              <a:pPr>
                <a:defRPr/>
              </a:pPr>
              <a:t>2020/10/6</a:t>
            </a:fld>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201A2954-C30F-4B6A-BF5F-3D46D45AF302}" type="slidenum">
              <a:rPr lang="en-US" altLang="zh-TW"/>
              <a:pPr>
                <a:defRPr/>
              </a:pPr>
              <a:t>‹#›</a:t>
            </a:fld>
            <a:endParaRPr lang="en-US" altLang="zh-TW"/>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F10E1ADA-6686-4894-9F18-B3D1B8BE4760}" type="datetime1">
              <a:rPr lang="zh-TW" altLang="en-US"/>
              <a:pPr>
                <a:defRPr/>
              </a:pPr>
              <a:t>2020/10/6</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22877F2-6EB8-49F5-B1C6-FA2D2C8E6244}" type="slidenum">
              <a:rPr lang="en-US" altLang="zh-TW"/>
              <a:pPr>
                <a:defRPr/>
              </a:pPr>
              <a:t>‹#›</a:t>
            </a:fld>
            <a:endParaRPr lang="en-US" altLang="zh-TW"/>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0AD4458B-54A7-4514-A733-B7C9C0257959}" type="datetime1">
              <a:rPr lang="zh-TW" altLang="en-US"/>
              <a:pPr>
                <a:defRPr/>
              </a:pPr>
              <a:t>2020/10/6</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3B755119-76BB-4B53-82D3-511156294A8A}" type="slidenum">
              <a:rPr lang="en-US" altLang="zh-TW"/>
              <a:pPr>
                <a:defRPr/>
              </a:pPr>
              <a:t>‹#›</a:t>
            </a:fld>
            <a:endParaRPr lang="en-US" altLang="zh-TW"/>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21094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10948"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000" b="0"/>
            </a:lvl1pPr>
          </a:lstStyle>
          <a:p>
            <a:pPr>
              <a:defRPr/>
            </a:pPr>
            <a:fld id="{58A8E7B6-91EE-4824-B3E6-3D3459EF5076}" type="datetime1">
              <a:rPr lang="zh-TW" altLang="en-US"/>
              <a:pPr>
                <a:defRPr/>
              </a:pPr>
              <a:t>2020/10/6</a:t>
            </a:fld>
            <a:endParaRPr lang="en-US" altLang="zh-TW"/>
          </a:p>
        </p:txBody>
      </p:sp>
      <p:sp>
        <p:nvSpPr>
          <p:cNvPr id="21094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000" b="0"/>
            </a:lvl1pPr>
          </a:lstStyle>
          <a:p>
            <a:pPr>
              <a:defRPr/>
            </a:pPr>
            <a:endParaRPr lang="en-US" altLang="zh-TW"/>
          </a:p>
        </p:txBody>
      </p:sp>
      <p:sp>
        <p:nvSpPr>
          <p:cNvPr id="210950"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000" b="0"/>
            </a:lvl1pPr>
          </a:lstStyle>
          <a:p>
            <a:pPr>
              <a:defRPr/>
            </a:pPr>
            <a:fld id="{78BF98C7-2E87-49C3-B3E9-8EDA5E7278B0}" type="slidenum">
              <a:rPr lang="en-US" altLang="zh-TW"/>
              <a:pPr>
                <a:defRPr/>
              </a:pPr>
              <a:t>‹#›</a:t>
            </a:fld>
            <a:endParaRPr lang="en-US" altLang="zh-TW"/>
          </a:p>
        </p:txBody>
      </p:sp>
      <p:sp>
        <p:nvSpPr>
          <p:cNvPr id="1031" name="Rectangle 7"/>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b="1">
                <a:solidFill>
                  <a:schemeClr val="tx1"/>
                </a:solidFill>
                <a:latin typeface="Verdana" pitchFamily="34" charset="0"/>
                <a:ea typeface="新細明體" pitchFamily="18" charset="-120"/>
              </a:defRPr>
            </a:lvl1pPr>
            <a:lvl2pPr marL="742950" indent="-285750" eaLnBrk="0" hangingPunct="0">
              <a:defRPr kumimoji="1" b="1">
                <a:solidFill>
                  <a:schemeClr val="tx1"/>
                </a:solidFill>
                <a:latin typeface="Verdana" pitchFamily="34" charset="0"/>
                <a:ea typeface="新細明體" pitchFamily="18" charset="-120"/>
              </a:defRPr>
            </a:lvl2pPr>
            <a:lvl3pPr marL="1143000" indent="-228600" eaLnBrk="0" hangingPunct="0">
              <a:defRPr kumimoji="1" b="1">
                <a:solidFill>
                  <a:schemeClr val="tx1"/>
                </a:solidFill>
                <a:latin typeface="Verdana" pitchFamily="34" charset="0"/>
                <a:ea typeface="新細明體" pitchFamily="18" charset="-120"/>
              </a:defRPr>
            </a:lvl3pPr>
            <a:lvl4pPr marL="1600200" indent="-228600" eaLnBrk="0" hangingPunct="0">
              <a:defRPr kumimoji="1" b="1">
                <a:solidFill>
                  <a:schemeClr val="tx1"/>
                </a:solidFill>
                <a:latin typeface="Verdana" pitchFamily="34" charset="0"/>
                <a:ea typeface="新細明體" pitchFamily="18" charset="-120"/>
              </a:defRPr>
            </a:lvl4pPr>
            <a:lvl5pPr marL="2057400" indent="-228600" eaLnBrk="0" hangingPunct="0">
              <a:defRPr kumimoji="1" b="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Verdana" pitchFamily="34" charset="0"/>
                <a:ea typeface="新細明體" pitchFamily="18" charset="-120"/>
              </a:defRPr>
            </a:lvl9pPr>
          </a:lstStyle>
          <a:p>
            <a:pPr algn="ctr" eaLnBrk="1" hangingPunct="1">
              <a:defRPr/>
            </a:pPr>
            <a:endParaRPr kumimoji="0" lang="zh-TW" altLang="zh-TW" sz="2400" b="0" smtClean="0">
              <a:latin typeface="Times New Roman" pitchFamily="18" charset="0"/>
            </a:endParaRPr>
          </a:p>
        </p:txBody>
      </p:sp>
      <p:sp>
        <p:nvSpPr>
          <p:cNvPr id="1032"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endParaRPr lang="zh-TW" altLang="en-US"/>
          </a:p>
        </p:txBody>
      </p:sp>
      <p:sp>
        <p:nvSpPr>
          <p:cNvPr id="1033" name="Rectangle 9"/>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b="1">
                <a:solidFill>
                  <a:schemeClr val="tx1"/>
                </a:solidFill>
                <a:latin typeface="Verdana" pitchFamily="34" charset="0"/>
                <a:ea typeface="新細明體" pitchFamily="18" charset="-120"/>
              </a:defRPr>
            </a:lvl1pPr>
            <a:lvl2pPr marL="742950" indent="-285750" eaLnBrk="0" hangingPunct="0">
              <a:defRPr kumimoji="1" b="1">
                <a:solidFill>
                  <a:schemeClr val="tx1"/>
                </a:solidFill>
                <a:latin typeface="Verdana" pitchFamily="34" charset="0"/>
                <a:ea typeface="新細明體" pitchFamily="18" charset="-120"/>
              </a:defRPr>
            </a:lvl2pPr>
            <a:lvl3pPr marL="1143000" indent="-228600" eaLnBrk="0" hangingPunct="0">
              <a:defRPr kumimoji="1" b="1">
                <a:solidFill>
                  <a:schemeClr val="tx1"/>
                </a:solidFill>
                <a:latin typeface="Verdana" pitchFamily="34" charset="0"/>
                <a:ea typeface="新細明體" pitchFamily="18" charset="-120"/>
              </a:defRPr>
            </a:lvl3pPr>
            <a:lvl4pPr marL="1600200" indent="-228600" eaLnBrk="0" hangingPunct="0">
              <a:defRPr kumimoji="1" b="1">
                <a:solidFill>
                  <a:schemeClr val="tx1"/>
                </a:solidFill>
                <a:latin typeface="Verdana" pitchFamily="34" charset="0"/>
                <a:ea typeface="新細明體" pitchFamily="18" charset="-120"/>
              </a:defRPr>
            </a:lvl4pPr>
            <a:lvl5pPr marL="2057400" indent="-228600" eaLnBrk="0" hangingPunct="0">
              <a:defRPr kumimoji="1" b="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Verdana" pitchFamily="34" charset="0"/>
                <a:ea typeface="新細明體" pitchFamily="18" charset="-120"/>
              </a:defRPr>
            </a:lvl9pPr>
          </a:lstStyle>
          <a:p>
            <a:pPr algn="ctr" eaLnBrk="1" hangingPunct="1">
              <a:defRPr/>
            </a:pPr>
            <a:endParaRPr kumimoji="0" lang="zh-TW" altLang="zh-TW" sz="2400" b="0" smtClean="0">
              <a:latin typeface="Times New Roman" pitchFamily="18" charset="0"/>
            </a:endParaRPr>
          </a:p>
        </p:txBody>
      </p:sp>
      <p:sp>
        <p:nvSpPr>
          <p:cNvPr id="1034" name="Rectangle 10"/>
          <p:cNvSpPr>
            <a:spLocks noChangeArrowheads="1"/>
          </p:cNvSpPr>
          <p:nvPr/>
        </p:nvSpPr>
        <p:spPr bwMode="auto">
          <a:xfrm>
            <a:off x="0" y="4572000"/>
            <a:ext cx="2286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b="1">
                <a:solidFill>
                  <a:schemeClr val="tx1"/>
                </a:solidFill>
                <a:latin typeface="Verdana" pitchFamily="34" charset="0"/>
                <a:ea typeface="新細明體" pitchFamily="18" charset="-120"/>
              </a:defRPr>
            </a:lvl1pPr>
            <a:lvl2pPr marL="742950" indent="-285750" eaLnBrk="0" hangingPunct="0">
              <a:defRPr kumimoji="1" b="1">
                <a:solidFill>
                  <a:schemeClr val="tx1"/>
                </a:solidFill>
                <a:latin typeface="Verdana" pitchFamily="34" charset="0"/>
                <a:ea typeface="新細明體" pitchFamily="18" charset="-120"/>
              </a:defRPr>
            </a:lvl2pPr>
            <a:lvl3pPr marL="1143000" indent="-228600" eaLnBrk="0" hangingPunct="0">
              <a:defRPr kumimoji="1" b="1">
                <a:solidFill>
                  <a:schemeClr val="tx1"/>
                </a:solidFill>
                <a:latin typeface="Verdana" pitchFamily="34" charset="0"/>
                <a:ea typeface="新細明體" pitchFamily="18" charset="-120"/>
              </a:defRPr>
            </a:lvl3pPr>
            <a:lvl4pPr marL="1600200" indent="-228600" eaLnBrk="0" hangingPunct="0">
              <a:defRPr kumimoji="1" b="1">
                <a:solidFill>
                  <a:schemeClr val="tx1"/>
                </a:solidFill>
                <a:latin typeface="Verdana" pitchFamily="34" charset="0"/>
                <a:ea typeface="新細明體" pitchFamily="18" charset="-120"/>
              </a:defRPr>
            </a:lvl4pPr>
            <a:lvl5pPr marL="2057400" indent="-228600" eaLnBrk="0" hangingPunct="0">
              <a:defRPr kumimoji="1" b="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Verdana" pitchFamily="34" charset="0"/>
                <a:ea typeface="新細明體" pitchFamily="18" charset="-120"/>
              </a:defRPr>
            </a:lvl9pPr>
          </a:lstStyle>
          <a:p>
            <a:pPr algn="ctr" eaLnBrk="1" hangingPunct="1">
              <a:defRPr/>
            </a:pPr>
            <a:endParaRPr kumimoji="0" lang="zh-TW" altLang="zh-TW" sz="2400" b="0" smtClean="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372"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anim calcmode="lin" valueType="num">
                                      <p:cBhvr additive="base">
                                        <p:cTn id="7" dur="500" fill="hold"/>
                                        <p:tgtEl>
                                          <p:spTgt spid="2109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1094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10947">
                                            <p:txEl>
                                              <p:pRg st="1" end="1"/>
                                            </p:txEl>
                                          </p:spTgt>
                                        </p:tgtEl>
                                        <p:attrNameLst>
                                          <p:attrName>style.visibility</p:attrName>
                                        </p:attrNameLst>
                                      </p:cBhvr>
                                      <p:to>
                                        <p:strVal val="visible"/>
                                      </p:to>
                                    </p:set>
                                    <p:anim calcmode="lin" valueType="num">
                                      <p:cBhvr additive="base">
                                        <p:cTn id="11" dur="500" fill="hold"/>
                                        <p:tgtEl>
                                          <p:spTgt spid="21094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1094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10947">
                                            <p:txEl>
                                              <p:pRg st="2" end="2"/>
                                            </p:txEl>
                                          </p:spTgt>
                                        </p:tgtEl>
                                        <p:attrNameLst>
                                          <p:attrName>style.visibility</p:attrName>
                                        </p:attrNameLst>
                                      </p:cBhvr>
                                      <p:to>
                                        <p:strVal val="visible"/>
                                      </p:to>
                                    </p:set>
                                    <p:anim calcmode="lin" valueType="num">
                                      <p:cBhvr additive="base">
                                        <p:cTn id="15" dur="500" fill="hold"/>
                                        <p:tgtEl>
                                          <p:spTgt spid="21094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1094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10947">
                                            <p:txEl>
                                              <p:pRg st="3" end="3"/>
                                            </p:txEl>
                                          </p:spTgt>
                                        </p:tgtEl>
                                        <p:attrNameLst>
                                          <p:attrName>style.visibility</p:attrName>
                                        </p:attrNameLst>
                                      </p:cBhvr>
                                      <p:to>
                                        <p:strVal val="visible"/>
                                      </p:to>
                                    </p:set>
                                    <p:anim calcmode="lin" valueType="num">
                                      <p:cBhvr additive="base">
                                        <p:cTn id="19" dur="500" fill="hold"/>
                                        <p:tgtEl>
                                          <p:spTgt spid="21094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1094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10947">
                                            <p:txEl>
                                              <p:pRg st="4" end="4"/>
                                            </p:txEl>
                                          </p:spTgt>
                                        </p:tgtEl>
                                        <p:attrNameLst>
                                          <p:attrName>style.visibility</p:attrName>
                                        </p:attrNameLst>
                                      </p:cBhvr>
                                      <p:to>
                                        <p:strVal val="visible"/>
                                      </p:to>
                                    </p:set>
                                    <p:anim calcmode="lin" valueType="num">
                                      <p:cBhvr additive="base">
                                        <p:cTn id="23" dur="500" fill="hold"/>
                                        <p:tgtEl>
                                          <p:spTgt spid="210947">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109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autoUpdateAnimBg="0">
        <p:tmplLst>
          <p:tmpl lvl="1">
            <p:tnLst>
              <p:par>
                <p:cTn presetID="2" presetClass="entr" presetSubtype="2" fill="hold" nodeType="clickEffect">
                  <p:stCondLst>
                    <p:cond delay="0"/>
                  </p:stCondLst>
                  <p:childTnLst>
                    <p:set>
                      <p:cBhvr>
                        <p:cTn dur="1" fill="hold">
                          <p:stCondLst>
                            <p:cond delay="0"/>
                          </p:stCondLst>
                        </p:cTn>
                        <p:tgtEl>
                          <p:spTgt spid="210947"/>
                        </p:tgtEl>
                        <p:attrNameLst>
                          <p:attrName>style.visibility</p:attrName>
                        </p:attrNameLst>
                      </p:cBhvr>
                      <p:to>
                        <p:strVal val="visible"/>
                      </p:to>
                    </p:set>
                    <p:anim calcmode="lin" valueType="num">
                      <p:cBhvr additive="base">
                        <p:cTn dur="500" fill="hold"/>
                        <p:tgtEl>
                          <p:spTgt spid="210947"/>
                        </p:tgtEl>
                        <p:attrNameLst>
                          <p:attrName>ppt_x</p:attrName>
                        </p:attrNameLst>
                      </p:cBhvr>
                      <p:tavLst>
                        <p:tav tm="0">
                          <p:val>
                            <p:strVal val="1+#ppt_w/2"/>
                          </p:val>
                        </p:tav>
                        <p:tav tm="100000">
                          <p:val>
                            <p:strVal val="#ppt_x"/>
                          </p:val>
                        </p:tav>
                      </p:tavLst>
                    </p:anim>
                    <p:anim calcmode="lin" valueType="num">
                      <p:cBhvr additive="base">
                        <p:cTn dur="500" fill="hold"/>
                        <p:tgtEl>
                          <p:spTgt spid="210947"/>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withEffect">
                  <p:stCondLst>
                    <p:cond delay="0"/>
                  </p:stCondLst>
                  <p:childTnLst>
                    <p:set>
                      <p:cBhvr>
                        <p:cTn dur="1" fill="hold">
                          <p:stCondLst>
                            <p:cond delay="0"/>
                          </p:stCondLst>
                        </p:cTn>
                        <p:tgtEl>
                          <p:spTgt spid="210947"/>
                        </p:tgtEl>
                        <p:attrNameLst>
                          <p:attrName>style.visibility</p:attrName>
                        </p:attrNameLst>
                      </p:cBhvr>
                      <p:to>
                        <p:strVal val="visible"/>
                      </p:to>
                    </p:set>
                    <p:anim calcmode="lin" valueType="num">
                      <p:cBhvr additive="base">
                        <p:cTn dur="500" fill="hold"/>
                        <p:tgtEl>
                          <p:spTgt spid="210947"/>
                        </p:tgtEl>
                        <p:attrNameLst>
                          <p:attrName>ppt_x</p:attrName>
                        </p:attrNameLst>
                      </p:cBhvr>
                      <p:tavLst>
                        <p:tav tm="0">
                          <p:val>
                            <p:strVal val="1+#ppt_w/2"/>
                          </p:val>
                        </p:tav>
                        <p:tav tm="100000">
                          <p:val>
                            <p:strVal val="#ppt_x"/>
                          </p:val>
                        </p:tav>
                      </p:tavLst>
                    </p:anim>
                    <p:anim calcmode="lin" valueType="num">
                      <p:cBhvr additive="base">
                        <p:cTn dur="500" fill="hold"/>
                        <p:tgtEl>
                          <p:spTgt spid="210947"/>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210947"/>
                        </p:tgtEl>
                        <p:attrNameLst>
                          <p:attrName>style.visibility</p:attrName>
                        </p:attrNameLst>
                      </p:cBhvr>
                      <p:to>
                        <p:strVal val="visible"/>
                      </p:to>
                    </p:set>
                    <p:anim calcmode="lin" valueType="num">
                      <p:cBhvr additive="base">
                        <p:cTn dur="500" fill="hold"/>
                        <p:tgtEl>
                          <p:spTgt spid="210947"/>
                        </p:tgtEl>
                        <p:attrNameLst>
                          <p:attrName>ppt_x</p:attrName>
                        </p:attrNameLst>
                      </p:cBhvr>
                      <p:tavLst>
                        <p:tav tm="0">
                          <p:val>
                            <p:strVal val="1+#ppt_w/2"/>
                          </p:val>
                        </p:tav>
                        <p:tav tm="100000">
                          <p:val>
                            <p:strVal val="#ppt_x"/>
                          </p:val>
                        </p:tav>
                      </p:tavLst>
                    </p:anim>
                    <p:anim calcmode="lin" valueType="num">
                      <p:cBhvr additive="base">
                        <p:cTn dur="500" fill="hold"/>
                        <p:tgtEl>
                          <p:spTgt spid="210947"/>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210947"/>
                        </p:tgtEl>
                        <p:attrNameLst>
                          <p:attrName>style.visibility</p:attrName>
                        </p:attrNameLst>
                      </p:cBhvr>
                      <p:to>
                        <p:strVal val="visible"/>
                      </p:to>
                    </p:set>
                    <p:anim calcmode="lin" valueType="num">
                      <p:cBhvr additive="base">
                        <p:cTn dur="500" fill="hold"/>
                        <p:tgtEl>
                          <p:spTgt spid="210947"/>
                        </p:tgtEl>
                        <p:attrNameLst>
                          <p:attrName>ppt_x</p:attrName>
                        </p:attrNameLst>
                      </p:cBhvr>
                      <p:tavLst>
                        <p:tav tm="0">
                          <p:val>
                            <p:strVal val="1+#ppt_w/2"/>
                          </p:val>
                        </p:tav>
                        <p:tav tm="100000">
                          <p:val>
                            <p:strVal val="#ppt_x"/>
                          </p:val>
                        </p:tav>
                      </p:tavLst>
                    </p:anim>
                    <p:anim calcmode="lin" valueType="num">
                      <p:cBhvr additive="base">
                        <p:cTn dur="500" fill="hold"/>
                        <p:tgtEl>
                          <p:spTgt spid="210947"/>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210947"/>
                        </p:tgtEl>
                        <p:attrNameLst>
                          <p:attrName>style.visibility</p:attrName>
                        </p:attrNameLst>
                      </p:cBhvr>
                      <p:to>
                        <p:strVal val="visible"/>
                      </p:to>
                    </p:set>
                    <p:anim calcmode="lin" valueType="num">
                      <p:cBhvr additive="base">
                        <p:cTn dur="500" fill="hold"/>
                        <p:tgtEl>
                          <p:spTgt spid="210947"/>
                        </p:tgtEl>
                        <p:attrNameLst>
                          <p:attrName>ppt_x</p:attrName>
                        </p:attrNameLst>
                      </p:cBhvr>
                      <p:tavLst>
                        <p:tav tm="0">
                          <p:val>
                            <p:strVal val="1+#ppt_w/2"/>
                          </p:val>
                        </p:tav>
                        <p:tav tm="100000">
                          <p:val>
                            <p:strVal val="#ppt_x"/>
                          </p:val>
                        </p:tav>
                      </p:tavLst>
                    </p:anim>
                    <p:anim calcmode="lin" valueType="num">
                      <p:cBhvr additive="base">
                        <p:cTn dur="500" fill="hold"/>
                        <p:tgtEl>
                          <p:spTgt spid="210947"/>
                        </p:tgtEl>
                        <p:attrNameLst>
                          <p:attrName>ppt_y</p:attrName>
                        </p:attrNameLst>
                      </p:cBhvr>
                      <p:tavLst>
                        <p:tav tm="0">
                          <p:val>
                            <p:strVal val="#ppt_y"/>
                          </p:val>
                        </p:tav>
                        <p:tav tm="100000">
                          <p:val>
                            <p:strVal val="#ppt_y"/>
                          </p:val>
                        </p:tav>
                      </p:tavLst>
                    </p:anim>
                  </p:childTnLst>
                </p:cTn>
              </p:par>
            </p:tnLst>
          </p:tmpl>
        </p:tmplLst>
      </p:bldP>
    </p:bldLst>
  </p:timing>
  <p:hf hdr="0" ftr="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新細明體" pitchFamily="18" charset="-120"/>
        </a:defRPr>
      </a:lvl2pPr>
      <a:lvl3pPr algn="l" rtl="0" eaLnBrk="0" fontAlgn="base" hangingPunct="0">
        <a:spcBef>
          <a:spcPct val="0"/>
        </a:spcBef>
        <a:spcAft>
          <a:spcPct val="0"/>
        </a:spcAft>
        <a:defRPr kumimoji="1" sz="4400">
          <a:solidFill>
            <a:schemeClr val="tx2"/>
          </a:solidFill>
          <a:latin typeface="Garamond" pitchFamily="18" charset="0"/>
          <a:ea typeface="新細明體" pitchFamily="18" charset="-120"/>
        </a:defRPr>
      </a:lvl3pPr>
      <a:lvl4pPr algn="l" rtl="0" eaLnBrk="0" fontAlgn="base" hangingPunct="0">
        <a:spcBef>
          <a:spcPct val="0"/>
        </a:spcBef>
        <a:spcAft>
          <a:spcPct val="0"/>
        </a:spcAft>
        <a:defRPr kumimoji="1" sz="4400">
          <a:solidFill>
            <a:schemeClr val="tx2"/>
          </a:solidFill>
          <a:latin typeface="Garamond" pitchFamily="18" charset="0"/>
          <a:ea typeface="新細明體" pitchFamily="18" charset="-120"/>
        </a:defRPr>
      </a:lvl4pPr>
      <a:lvl5pPr algn="l" rtl="0" eaLnBrk="0" fontAlgn="base" hangingPunct="0">
        <a:spcBef>
          <a:spcPct val="0"/>
        </a:spcBef>
        <a:spcAft>
          <a:spcPct val="0"/>
        </a:spcAft>
        <a:defRPr kumimoji="1" sz="4400">
          <a:solidFill>
            <a:schemeClr val="tx2"/>
          </a:solidFill>
          <a:latin typeface="Garamond" pitchFamily="18" charset="0"/>
          <a:ea typeface="新細明體" pitchFamily="18" charset="-120"/>
        </a:defRPr>
      </a:lvl5pPr>
      <a:lvl6pPr marL="457200" algn="l" rtl="0" fontAlgn="base">
        <a:spcBef>
          <a:spcPct val="0"/>
        </a:spcBef>
        <a:spcAft>
          <a:spcPct val="0"/>
        </a:spcAft>
        <a:defRPr kumimoji="1" sz="4400">
          <a:solidFill>
            <a:schemeClr val="tx2"/>
          </a:solidFill>
          <a:latin typeface="Garamond" pitchFamily="18" charset="0"/>
          <a:ea typeface="新細明體" pitchFamily="18" charset="-120"/>
        </a:defRPr>
      </a:lvl6pPr>
      <a:lvl7pPr marL="914400" algn="l" rtl="0" fontAlgn="base">
        <a:spcBef>
          <a:spcPct val="0"/>
        </a:spcBef>
        <a:spcAft>
          <a:spcPct val="0"/>
        </a:spcAft>
        <a:defRPr kumimoji="1" sz="4400">
          <a:solidFill>
            <a:schemeClr val="tx2"/>
          </a:solidFill>
          <a:latin typeface="Garamond" pitchFamily="18" charset="0"/>
          <a:ea typeface="新細明體" pitchFamily="18" charset="-120"/>
        </a:defRPr>
      </a:lvl7pPr>
      <a:lvl8pPr marL="1371600" algn="l" rtl="0" fontAlgn="base">
        <a:spcBef>
          <a:spcPct val="0"/>
        </a:spcBef>
        <a:spcAft>
          <a:spcPct val="0"/>
        </a:spcAft>
        <a:defRPr kumimoji="1" sz="4400">
          <a:solidFill>
            <a:schemeClr val="tx2"/>
          </a:solidFill>
          <a:latin typeface="Garamond" pitchFamily="18" charset="0"/>
          <a:ea typeface="新細明體" pitchFamily="18" charset="-120"/>
        </a:defRPr>
      </a:lvl8pPr>
      <a:lvl9pPr marL="1828800" algn="l" rtl="0" fontAlgn="base">
        <a:spcBef>
          <a:spcPct val="0"/>
        </a:spcBef>
        <a:spcAft>
          <a:spcPct val="0"/>
        </a:spcAft>
        <a:defRPr kumimoji="1" sz="4400">
          <a:solidFill>
            <a:schemeClr val="tx2"/>
          </a:solidFill>
          <a:latin typeface="Garamond" pitchFamily="18" charset="0"/>
          <a:ea typeface="新細明體" pitchFamily="18" charset="-12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bg2"/>
        </a:buClr>
        <a:buFont typeface="Wingdings" pitchFamily="2" charset="2"/>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5pPr>
      <a:lvl6pPr marL="25146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6pPr>
      <a:lvl7pPr marL="29718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7pPr>
      <a:lvl8pPr marL="34290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8pPr>
      <a:lvl9pPr marL="38862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facebook.com/CCTV.CH/videos/%E5%95%86%E5%8B%99%E9%83%A8%E5%A0%85%E6%B1%BA%E5%8F%8D%E5%B0%8D%E7%BE%8E301%E8%AA%BF%E6%9F%A5%E6%B1%BA%E5%AE%9A/2140030509417830/"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www.npf.org.tw/1/1905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Microsoft_Word_97_-_2003___1.doc"/><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stockfeel.com.tw/author/stockfeel" TargetMode="External"/><Relationship Id="rId2" Type="http://schemas.openxmlformats.org/officeDocument/2006/relationships/hyperlink" Target="https://www.stockfeel.com.tw/5%E5%88%86%E9%90%98%E5%B8%B6%E4%BD%A0%E7%B0%A1%E5%96%AE%E4%BA%86%E8%A7%A3-%E4%BB%80%E9%BA%BC%E6%98%AF%E8%8F%AF%E7%82%BA%E7%A6%81%E4%BB%A4/"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commerce.gov/news/press-releases/2020/05/commerce-addresses-huaweis-efforts-undermine-entity-list-restricts" TargetMode="External"/><Relationship Id="rId2" Type="http://schemas.openxmlformats.org/officeDocument/2006/relationships/hyperlink" Target="https://www.bis.doc.gov/index.php/documents/pdfs/2446-huawei-entity-list-temporary-general-license-extension-faqs/file"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commerce.gov/news/press-releases/2020/08/commerce-department-further-restricts-huawei-access-us-technology-and" TargetMode="External"/><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hyperlink" Target="https://www.trendforce.com.tw/presscenter"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acebook.com/CCTV.CH/videos/%E5%95%86%E5%8B%99%E9%83%A8%E5%A0%85%E6%B1%BA%E5%8F%8D%E5%B0%8D%E7%BE%8E301%E8%AA%BF%E6%9F%A5%E6%B1%BA%E5%AE%9A/2140030509417830/" TargetMode="External"/><Relationship Id="rId7" Type="http://schemas.openxmlformats.org/officeDocument/2006/relationships/hyperlink" Target="https://www.npf.org.tw/2/17252" TargetMode="External"/><Relationship Id="rId2" Type="http://schemas.openxmlformats.org/officeDocument/2006/relationships/hyperlink" Target="https://wiki.mbalib.com/zh-tw/301%E6%9D%A1%E6%AC%BE" TargetMode="External"/><Relationship Id="rId1" Type="http://schemas.openxmlformats.org/officeDocument/2006/relationships/slideLayout" Target="../slideLayouts/slideLayout2.xml"/><Relationship Id="rId6" Type="http://schemas.openxmlformats.org/officeDocument/2006/relationships/hyperlink" Target="https://news.cnyes.com/news/id/4080218" TargetMode="Externa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7"/>
          <p:cNvSpPr>
            <a:spLocks noGrp="1" noChangeArrowheads="1"/>
          </p:cNvSpPr>
          <p:nvPr>
            <p:ph type="ctrTitle"/>
          </p:nvPr>
        </p:nvSpPr>
        <p:spPr>
          <a:xfrm>
            <a:off x="685800" y="4763"/>
            <a:ext cx="7772400" cy="1584325"/>
          </a:xfrm>
        </p:spPr>
        <p:txBody>
          <a:bodyPr/>
          <a:lstStyle/>
          <a:p>
            <a:pPr algn="ctr"/>
            <a:r>
              <a:rPr lang="zh-TW" altLang="zh-TW" b="1" smtClean="0">
                <a:solidFill>
                  <a:srgbClr val="C00000"/>
                </a:solidFill>
              </a:rPr>
              <a:t>國際金融市場</a:t>
            </a:r>
            <a:r>
              <a:rPr lang="en-US" altLang="zh-TW" b="1" smtClean="0">
                <a:solidFill>
                  <a:srgbClr val="C00000"/>
                </a:solidFill>
              </a:rPr>
              <a:t> </a:t>
            </a:r>
            <a:br>
              <a:rPr lang="en-US" altLang="zh-TW" b="1" smtClean="0">
                <a:solidFill>
                  <a:srgbClr val="C00000"/>
                </a:solidFill>
              </a:rPr>
            </a:br>
            <a:r>
              <a:rPr lang="en-US" altLang="zh-TW" sz="2800" b="1" smtClean="0">
                <a:solidFill>
                  <a:srgbClr val="C00000"/>
                </a:solidFill>
              </a:rPr>
              <a:t>(International Financial Markets)</a:t>
            </a:r>
            <a:r>
              <a:rPr lang="en-US" altLang="zh-TW" sz="2800" b="1" smtClean="0"/>
              <a:t/>
            </a:r>
            <a:br>
              <a:rPr lang="en-US" altLang="zh-TW" sz="2800" b="1" smtClean="0"/>
            </a:br>
            <a:endParaRPr lang="en-US" altLang="zh-TW" sz="2400" smtClean="0">
              <a:solidFill>
                <a:srgbClr val="002060"/>
              </a:solidFill>
            </a:endParaRPr>
          </a:p>
        </p:txBody>
      </p:sp>
      <p:sp>
        <p:nvSpPr>
          <p:cNvPr id="8" name="Rectangle 9"/>
          <p:cNvSpPr>
            <a:spLocks noChangeArrowheads="1"/>
          </p:cNvSpPr>
          <p:nvPr/>
        </p:nvSpPr>
        <p:spPr bwMode="auto">
          <a:xfrm>
            <a:off x="683568" y="3039090"/>
            <a:ext cx="7740352" cy="1944216"/>
          </a:xfrm>
          <a:prstGeom prst="rect">
            <a:avLst/>
          </a:prstGeom>
          <a:solidFill>
            <a:schemeClr val="bg1"/>
          </a:solidFill>
          <a:ln w="9525">
            <a:noFill/>
            <a:miter lim="800000"/>
            <a:headEnd/>
            <a:tailEnd/>
          </a:ln>
        </p:spPr>
        <p:txBody>
          <a:bodyPr/>
          <a:lstStyle/>
          <a:p>
            <a:pPr eaLnBrk="0" hangingPunct="0">
              <a:spcBef>
                <a:spcPts val="1200"/>
              </a:spcBef>
              <a:buClr>
                <a:schemeClr val="folHlink"/>
              </a:buClr>
              <a:buSzPct val="60000"/>
              <a:buFont typeface="Wingdings" pitchFamily="2" charset="2"/>
              <a:buNone/>
            </a:pPr>
            <a:r>
              <a:rPr lang="zh-TW" altLang="zh-TW" sz="2000" dirty="0">
                <a:latin typeface="標楷體" pitchFamily="65" charset="-120"/>
              </a:rPr>
              <a:t>第一</a:t>
            </a:r>
            <a:r>
              <a:rPr lang="zh-TW" altLang="zh-TW" sz="2000" dirty="0" smtClean="0">
                <a:latin typeface="標楷體" pitchFamily="65" charset="-120"/>
              </a:rPr>
              <a:t>節</a:t>
            </a:r>
            <a:r>
              <a:rPr lang="zh-TW" altLang="en-US" sz="2000" dirty="0" smtClean="0">
                <a:latin typeface="標楷體" pitchFamily="65" charset="-120"/>
              </a:rPr>
              <a:t> </a:t>
            </a:r>
            <a:r>
              <a:rPr lang="zh-TW" altLang="en-US" sz="2000" dirty="0" smtClean="0">
                <a:solidFill>
                  <a:srgbClr val="002060"/>
                </a:solidFill>
                <a:latin typeface="新細明體" pitchFamily="18" charset="-120"/>
              </a:rPr>
              <a:t>大國</a:t>
            </a:r>
            <a:r>
              <a:rPr lang="zh-TW" altLang="zh-TW" sz="2000" dirty="0" smtClean="0"/>
              <a:t>崛起</a:t>
            </a:r>
            <a:r>
              <a:rPr lang="zh-TW" altLang="en-US" sz="2000" dirty="0" smtClean="0"/>
              <a:t>與國際</a:t>
            </a:r>
            <a:r>
              <a:rPr lang="zh-TW" altLang="zh-TW" sz="2000" dirty="0" smtClean="0">
                <a:latin typeface="+mn-ea"/>
                <a:ea typeface="+mn-ea"/>
              </a:rPr>
              <a:t>貨幣制度</a:t>
            </a:r>
            <a:endParaRPr lang="zh-TW" altLang="zh-TW" sz="2000" dirty="0">
              <a:latin typeface="+mn-ea"/>
              <a:ea typeface="+mn-ea"/>
            </a:endParaRPr>
          </a:p>
          <a:p>
            <a:pPr eaLnBrk="0" hangingPunct="0">
              <a:spcBef>
                <a:spcPts val="1200"/>
              </a:spcBef>
              <a:buClr>
                <a:schemeClr val="folHlink"/>
              </a:buClr>
              <a:buSzPct val="60000"/>
            </a:pPr>
            <a:r>
              <a:rPr lang="zh-TW" altLang="zh-TW" sz="2000" dirty="0">
                <a:latin typeface="+mn-ea"/>
                <a:ea typeface="+mn-ea"/>
              </a:rPr>
              <a:t>第二</a:t>
            </a:r>
            <a:r>
              <a:rPr lang="zh-TW" altLang="zh-TW" sz="2000" dirty="0" smtClean="0">
                <a:latin typeface="+mn-ea"/>
                <a:ea typeface="+mn-ea"/>
              </a:rPr>
              <a:t>節</a:t>
            </a:r>
            <a:r>
              <a:rPr lang="zh-TW" altLang="en-US" sz="2000" dirty="0" smtClean="0">
                <a:latin typeface="+mn-ea"/>
                <a:ea typeface="+mn-ea"/>
              </a:rPr>
              <a:t> 大 國博弈早已露餡 </a:t>
            </a:r>
            <a:r>
              <a:rPr lang="en-US" altLang="zh-TW" sz="2000" i="1" dirty="0" smtClean="0">
                <a:latin typeface="+mn-ea"/>
                <a:ea typeface="+mn-ea"/>
              </a:rPr>
              <a:t>(</a:t>
            </a:r>
            <a:r>
              <a:rPr lang="zh-TW" altLang="en-US" sz="2000" i="1" dirty="0" smtClean="0">
                <a:solidFill>
                  <a:srgbClr val="FF0000"/>
                </a:solidFill>
              </a:rPr>
              <a:t>大國爭鋒下的生命周期</a:t>
            </a:r>
            <a:r>
              <a:rPr lang="en-US" altLang="zh-TW" sz="2000" dirty="0" smtClean="0">
                <a:solidFill>
                  <a:srgbClr val="000000"/>
                </a:solidFill>
                <a:latin typeface="+mn-ea"/>
                <a:ea typeface="+mn-ea"/>
              </a:rPr>
              <a:t>)</a:t>
            </a:r>
            <a:endParaRPr lang="zh-TW" altLang="zh-TW" sz="2000" dirty="0" smtClean="0">
              <a:solidFill>
                <a:srgbClr val="000000"/>
              </a:solidFill>
              <a:latin typeface="+mn-ea"/>
              <a:ea typeface="+mn-ea"/>
              <a:cs typeface="Times New Roman" pitchFamily="18" charset="0"/>
            </a:endParaRPr>
          </a:p>
          <a:p>
            <a:pPr eaLnBrk="0" hangingPunct="0">
              <a:spcBef>
                <a:spcPts val="1200"/>
              </a:spcBef>
              <a:buClr>
                <a:schemeClr val="folHlink"/>
              </a:buClr>
              <a:buSzPct val="60000"/>
            </a:pPr>
            <a:r>
              <a:rPr lang="zh-TW" altLang="zh-TW" sz="2000" dirty="0" smtClean="0">
                <a:latin typeface="標楷體" pitchFamily="65" charset="-120"/>
              </a:rPr>
              <a:t>第三節</a:t>
            </a:r>
            <a:r>
              <a:rPr lang="en-US" altLang="zh-TW" sz="2000" dirty="0" smtClean="0">
                <a:solidFill>
                  <a:srgbClr val="002060"/>
                </a:solidFill>
                <a:latin typeface="標楷體"/>
                <a:ea typeface="標楷體"/>
              </a:rPr>
              <a:t>(</a:t>
            </a:r>
            <a:r>
              <a:rPr lang="zh-TW" altLang="en-US" sz="2000" dirty="0" smtClean="0">
                <a:solidFill>
                  <a:srgbClr val="002060"/>
                </a:solidFill>
                <a:latin typeface="標楷體"/>
                <a:ea typeface="標楷體"/>
              </a:rPr>
              <a:t>跨過金融海嘯</a:t>
            </a:r>
            <a:r>
              <a:rPr lang="en-US" altLang="zh-TW" sz="2000" dirty="0" smtClean="0">
                <a:solidFill>
                  <a:srgbClr val="002060"/>
                </a:solidFill>
                <a:latin typeface="標楷體"/>
                <a:ea typeface="標楷體"/>
              </a:rPr>
              <a:t>)</a:t>
            </a:r>
            <a:r>
              <a:rPr lang="zh-TW" altLang="en-US" sz="2000" dirty="0" smtClean="0">
                <a:solidFill>
                  <a:srgbClr val="FF0000"/>
                </a:solidFill>
              </a:rPr>
              <a:t>美元「霸權」的國際政經軍文策略</a:t>
            </a:r>
            <a:endParaRPr lang="zh-TW" altLang="en-US" sz="2000" i="1" dirty="0" smtClean="0">
              <a:solidFill>
                <a:srgbClr val="C00000"/>
              </a:solidFill>
            </a:endParaRPr>
          </a:p>
          <a:p>
            <a:pPr eaLnBrk="0" hangingPunct="0">
              <a:spcBef>
                <a:spcPts val="1200"/>
              </a:spcBef>
              <a:buClr>
                <a:schemeClr val="folHlink"/>
              </a:buClr>
              <a:buSzPct val="60000"/>
            </a:pPr>
            <a:r>
              <a:rPr lang="zh-TW" altLang="zh-TW" sz="2000" dirty="0" smtClean="0">
                <a:latin typeface="標楷體" pitchFamily="65" charset="-120"/>
              </a:rPr>
              <a:t>第四節</a:t>
            </a:r>
            <a:r>
              <a:rPr lang="zh-TW" altLang="en-US" sz="2000" dirty="0" smtClean="0">
                <a:latin typeface="標楷體" pitchFamily="65" charset="-120"/>
              </a:rPr>
              <a:t> </a:t>
            </a:r>
            <a:r>
              <a:rPr lang="zh-TW" altLang="en-US" sz="2000" dirty="0" smtClean="0">
                <a:solidFill>
                  <a:srgbClr val="000000"/>
                </a:solidFill>
                <a:latin typeface="+mn-ea"/>
              </a:rPr>
              <a:t>美</a:t>
            </a:r>
            <a:r>
              <a:rPr lang="zh-TW" altLang="en-US" sz="2000" dirty="0" smtClean="0">
                <a:latin typeface="標楷體" pitchFamily="65" charset="-120"/>
              </a:rPr>
              <a:t>中貿易戰</a:t>
            </a:r>
            <a:r>
              <a:rPr lang="zh-TW" altLang="en-US" sz="2000" dirty="0" smtClean="0">
                <a:solidFill>
                  <a:srgbClr val="002060"/>
                </a:solidFill>
              </a:rPr>
              <a:t>掀開大國博弈之底牌</a:t>
            </a:r>
            <a:r>
              <a:rPr lang="zh-TW" altLang="zh-TW" sz="2000" b="0" dirty="0" smtClean="0">
                <a:solidFill>
                  <a:srgbClr val="000000"/>
                </a:solidFill>
                <a:latin typeface="標楷體" panose="03000509000000000000" pitchFamily="65" charset="-120"/>
                <a:ea typeface="標楷體" pitchFamily="65" charset="-120"/>
              </a:rPr>
              <a:t>？</a:t>
            </a:r>
            <a:endParaRPr lang="zh-TW" altLang="zh-TW" sz="2000" dirty="0">
              <a:latin typeface="標楷體" pitchFamily="65" charset="-120"/>
            </a:endParaRPr>
          </a:p>
          <a:p>
            <a:pPr eaLnBrk="0" hangingPunct="0">
              <a:spcBef>
                <a:spcPts val="1200"/>
              </a:spcBef>
              <a:buClr>
                <a:schemeClr val="folHlink"/>
              </a:buClr>
              <a:buSzPct val="60000"/>
            </a:pPr>
            <a:r>
              <a:rPr lang="zh-TW" altLang="zh-TW" sz="2000" dirty="0">
                <a:latin typeface="標楷體" pitchFamily="65" charset="-120"/>
              </a:rPr>
              <a:t>第五</a:t>
            </a:r>
            <a:r>
              <a:rPr lang="zh-TW" altLang="zh-TW" sz="2000" dirty="0" smtClean="0">
                <a:latin typeface="標楷體" pitchFamily="65" charset="-120"/>
              </a:rPr>
              <a:t>節</a:t>
            </a:r>
            <a:r>
              <a:rPr lang="zh-TW" altLang="en-US" sz="2000" dirty="0" smtClean="0">
                <a:latin typeface="標楷體" pitchFamily="65" charset="-120"/>
              </a:rPr>
              <a:t> </a:t>
            </a:r>
            <a:r>
              <a:rPr lang="zh-TW" altLang="zh-TW" sz="2000" dirty="0" smtClean="0">
                <a:solidFill>
                  <a:srgbClr val="000066"/>
                </a:solidFill>
              </a:rPr>
              <a:t>美</a:t>
            </a:r>
            <a:r>
              <a:rPr lang="zh-TW" altLang="en-US" sz="2000" dirty="0">
                <a:solidFill>
                  <a:srgbClr val="000066"/>
                </a:solidFill>
              </a:rPr>
              <a:t>中</a:t>
            </a:r>
            <a:r>
              <a:rPr lang="zh-TW" altLang="zh-TW" sz="2000" dirty="0">
                <a:solidFill>
                  <a:srgbClr val="000066"/>
                </a:solidFill>
              </a:rPr>
              <a:t>貿易戰角力擂台</a:t>
            </a:r>
            <a:r>
              <a:rPr lang="zh-TW" altLang="en-US" sz="2000" dirty="0">
                <a:solidFill>
                  <a:srgbClr val="000066"/>
                </a:solidFill>
              </a:rPr>
              <a:t> </a:t>
            </a:r>
            <a:r>
              <a:rPr lang="en-US" altLang="zh-TW" sz="2000" b="0" dirty="0">
                <a:solidFill>
                  <a:srgbClr val="000000"/>
                </a:solidFill>
                <a:latin typeface="標楷體" panose="03000509000000000000" pitchFamily="65" charset="-120"/>
                <a:ea typeface="標楷體" pitchFamily="65" charset="-120"/>
              </a:rPr>
              <a:t>(</a:t>
            </a:r>
            <a:r>
              <a:rPr lang="zh-TW" altLang="zh-TW" sz="2000" b="0" dirty="0">
                <a:solidFill>
                  <a:srgbClr val="000000"/>
                </a:solidFill>
                <a:latin typeface="標楷體" panose="03000509000000000000" pitchFamily="65" charset="-120"/>
                <a:ea typeface="標楷體" pitchFamily="65" charset="-120"/>
              </a:rPr>
              <a:t>放眼二十一世紀</a:t>
            </a:r>
            <a:r>
              <a:rPr lang="zh-TW" altLang="en-US" sz="2000" b="0" dirty="0">
                <a:solidFill>
                  <a:srgbClr val="000000"/>
                </a:solidFill>
                <a:latin typeface="標楷體" panose="03000509000000000000" pitchFamily="65" charset="-120"/>
                <a:ea typeface="標楷體" pitchFamily="65" charset="-120"/>
              </a:rPr>
              <a:t> </a:t>
            </a:r>
            <a:r>
              <a:rPr lang="zh-TW" altLang="zh-TW" sz="2000" b="0" dirty="0">
                <a:solidFill>
                  <a:srgbClr val="000000"/>
                </a:solidFill>
                <a:latin typeface="標楷體" panose="03000509000000000000" pitchFamily="65" charset="-120"/>
                <a:ea typeface="標楷體" pitchFamily="65" charset="-120"/>
              </a:rPr>
              <a:t>誰來當家</a:t>
            </a:r>
            <a:r>
              <a:rPr lang="en-US" altLang="zh-TW" sz="2000" b="0" dirty="0">
                <a:solidFill>
                  <a:srgbClr val="000000"/>
                </a:solidFill>
                <a:latin typeface="標楷體" panose="03000509000000000000" pitchFamily="65" charset="-120"/>
                <a:ea typeface="標楷體" pitchFamily="65" charset="-120"/>
              </a:rPr>
              <a:t>)</a:t>
            </a:r>
            <a:endParaRPr lang="en-US" altLang="zh-TW" sz="2000" dirty="0">
              <a:latin typeface="標楷體" pitchFamily="65" charset="-120"/>
            </a:endParaRPr>
          </a:p>
          <a:p>
            <a:pPr eaLnBrk="0" hangingPunct="0">
              <a:spcBef>
                <a:spcPts val="1200"/>
              </a:spcBef>
              <a:buClr>
                <a:schemeClr val="folHlink"/>
              </a:buClr>
              <a:buSzPct val="60000"/>
            </a:pPr>
            <a:r>
              <a:rPr lang="zh-TW" altLang="zh-TW" sz="2000" dirty="0" smtClean="0">
                <a:latin typeface="標楷體" pitchFamily="65" charset="-120"/>
              </a:rPr>
              <a:t>第</a:t>
            </a:r>
            <a:r>
              <a:rPr lang="zh-TW" altLang="en-US" sz="2000" dirty="0" smtClean="0">
                <a:latin typeface="標楷體" pitchFamily="65" charset="-120"/>
              </a:rPr>
              <a:t>六</a:t>
            </a:r>
            <a:r>
              <a:rPr lang="zh-TW" altLang="zh-TW" sz="2000" dirty="0" smtClean="0">
                <a:latin typeface="標楷體" pitchFamily="65" charset="-120"/>
              </a:rPr>
              <a:t>節</a:t>
            </a:r>
            <a:r>
              <a:rPr lang="zh-TW" altLang="en-US" sz="2000" dirty="0" smtClean="0">
                <a:latin typeface="標楷體" pitchFamily="65" charset="-120"/>
              </a:rPr>
              <a:t> </a:t>
            </a:r>
            <a:r>
              <a:rPr lang="zh-TW" altLang="en-US" sz="2000" dirty="0" smtClean="0"/>
              <a:t>美</a:t>
            </a:r>
            <a:r>
              <a:rPr lang="zh-TW" altLang="en-US" sz="2000" dirty="0"/>
              <a:t>中貿易戰打的是科技</a:t>
            </a:r>
            <a:r>
              <a:rPr lang="zh-TW" altLang="en-US" sz="2000" dirty="0" smtClean="0"/>
              <a:t>戰</a:t>
            </a:r>
            <a:endParaRPr lang="en-US" altLang="zh-TW" sz="2000" dirty="0" smtClean="0"/>
          </a:p>
          <a:p>
            <a:pPr eaLnBrk="0" hangingPunct="0">
              <a:spcBef>
                <a:spcPts val="1200"/>
              </a:spcBef>
              <a:buClr>
                <a:schemeClr val="folHlink"/>
              </a:buClr>
              <a:buSzPct val="60000"/>
            </a:pPr>
            <a:r>
              <a:rPr lang="zh-TW" altLang="zh-TW" sz="2000" dirty="0" smtClean="0">
                <a:latin typeface="標楷體" pitchFamily="65" charset="-120"/>
              </a:rPr>
              <a:t>第</a:t>
            </a:r>
            <a:r>
              <a:rPr lang="zh-TW" altLang="en-US" sz="2000" dirty="0" smtClean="0">
                <a:latin typeface="標楷體" pitchFamily="65" charset="-120"/>
              </a:rPr>
              <a:t>七</a:t>
            </a:r>
            <a:r>
              <a:rPr lang="zh-TW" altLang="zh-TW" sz="2000" dirty="0" smtClean="0">
                <a:latin typeface="標楷體" pitchFamily="65" charset="-120"/>
              </a:rPr>
              <a:t>節</a:t>
            </a:r>
            <a:r>
              <a:rPr lang="zh-TW" altLang="en-US" sz="2000" dirty="0" smtClean="0">
                <a:latin typeface="標楷體" pitchFamily="65" charset="-120"/>
              </a:rPr>
              <a:t> </a:t>
            </a:r>
            <a:r>
              <a:rPr lang="zh-TW" altLang="en-US" sz="2000" dirty="0" smtClean="0">
                <a:solidFill>
                  <a:srgbClr val="FF0000"/>
                </a:solidFill>
              </a:rPr>
              <a:t>華為禁令</a:t>
            </a:r>
            <a:r>
              <a:rPr lang="zh-TW" altLang="en-US" sz="2000" dirty="0" smtClean="0"/>
              <a:t>知多少？</a:t>
            </a:r>
            <a:endParaRPr lang="en-US" altLang="zh-TW" sz="2000" dirty="0" smtClean="0"/>
          </a:p>
          <a:p>
            <a:pPr eaLnBrk="0" hangingPunct="0">
              <a:spcBef>
                <a:spcPts val="1200"/>
              </a:spcBef>
              <a:buClr>
                <a:schemeClr val="folHlink"/>
              </a:buClr>
              <a:buSzPct val="60000"/>
            </a:pPr>
            <a:r>
              <a:rPr lang="zh-TW" altLang="zh-TW" sz="2000" dirty="0" smtClean="0">
                <a:latin typeface="標楷體" pitchFamily="65" charset="-120"/>
              </a:rPr>
              <a:t>第</a:t>
            </a:r>
            <a:r>
              <a:rPr lang="zh-TW" altLang="en-US" sz="2000" dirty="0" smtClean="0">
                <a:latin typeface="標楷體" pitchFamily="65" charset="-120"/>
              </a:rPr>
              <a:t>八</a:t>
            </a:r>
            <a:r>
              <a:rPr lang="zh-TW" altLang="zh-TW" sz="2000" dirty="0" smtClean="0">
                <a:latin typeface="標楷體" pitchFamily="65" charset="-120"/>
              </a:rPr>
              <a:t>節</a:t>
            </a:r>
            <a:r>
              <a:rPr lang="zh-TW" altLang="en-US" sz="2000" dirty="0" smtClean="0">
                <a:latin typeface="標楷體" pitchFamily="65" charset="-120"/>
              </a:rPr>
              <a:t> </a:t>
            </a:r>
            <a:r>
              <a:rPr lang="zh-TW" altLang="en-US" sz="2000" dirty="0" smtClean="0"/>
              <a:t>華</a:t>
            </a:r>
            <a:r>
              <a:rPr lang="zh-TW" altLang="en-US" sz="2000" dirty="0"/>
              <a:t>為「實體清單」後的中芯「出口管制」</a:t>
            </a:r>
          </a:p>
          <a:p>
            <a:pPr eaLnBrk="0" hangingPunct="0">
              <a:spcBef>
                <a:spcPts val="1200"/>
              </a:spcBef>
              <a:buClr>
                <a:schemeClr val="folHlink"/>
              </a:buClr>
              <a:buSzPct val="60000"/>
            </a:pPr>
            <a:endParaRPr lang="zh-TW" altLang="en-US" sz="2000" dirty="0"/>
          </a:p>
          <a:p>
            <a:pPr eaLnBrk="0" hangingPunct="0">
              <a:spcBef>
                <a:spcPts val="1200"/>
              </a:spcBef>
              <a:buClr>
                <a:schemeClr val="folHlink"/>
              </a:buClr>
              <a:buSzPct val="60000"/>
            </a:pPr>
            <a:endParaRPr lang="en-US" altLang="zh-TW" sz="2000" dirty="0" smtClean="0">
              <a:latin typeface="標楷體" pitchFamily="65" charset="-120"/>
            </a:endParaRPr>
          </a:p>
        </p:txBody>
      </p:sp>
      <p:pic>
        <p:nvPicPr>
          <p:cNvPr id="10" name="Picture 2" descr="D:\nieh\Speech\China\廈門(論壇)20190909-0911\15672713668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4258605"/>
            <a:ext cx="1907704" cy="259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txBox="1">
            <a:spLocks noChangeArrowheads="1"/>
          </p:cNvSpPr>
          <p:nvPr/>
        </p:nvSpPr>
        <p:spPr bwMode="auto">
          <a:xfrm>
            <a:off x="25400" y="1268413"/>
            <a:ext cx="9121775" cy="1360487"/>
          </a:xfrm>
          <a:prstGeom prst="rect">
            <a:avLst/>
          </a:prstGeom>
          <a:solidFill>
            <a:srgbClr val="FBE1FF"/>
          </a:solidFill>
          <a:ln>
            <a:noFill/>
          </a:ln>
          <a:extLst/>
        </p:spPr>
        <p:txBody>
          <a:bodyPr/>
          <a:lstStyle>
            <a:lvl1pPr marL="0" indent="0" algn="ctr" rtl="0" eaLnBrk="0" fontAlgn="base" hangingPunct="0">
              <a:spcBef>
                <a:spcPct val="20000"/>
              </a:spcBef>
              <a:spcAft>
                <a:spcPct val="0"/>
              </a:spcAft>
              <a:buClr>
                <a:schemeClr val="folHlink"/>
              </a:buClr>
              <a:buSzPct val="60000"/>
              <a:buFont typeface="Wingdings" pitchFamily="2" charset="2"/>
              <a:buNone/>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a:defRPr/>
            </a:pPr>
            <a:r>
              <a:rPr lang="en-US" altLang="zh-TW" sz="3600" b="1" u="sng" dirty="0">
                <a:solidFill>
                  <a:srgbClr val="FF0000"/>
                </a:solidFill>
              </a:rPr>
              <a:t>PART </a:t>
            </a:r>
            <a:r>
              <a:rPr lang="en-US" altLang="zh-TW" sz="3600" b="1" u="sng" dirty="0" smtClean="0">
                <a:solidFill>
                  <a:srgbClr val="FF0000"/>
                </a:solidFill>
              </a:rPr>
              <a:t>V</a:t>
            </a:r>
            <a:r>
              <a:rPr lang="zh-TW" altLang="en-US" sz="3600" b="1" u="sng" dirty="0" smtClean="0">
                <a:solidFill>
                  <a:srgbClr val="FF0000"/>
                </a:solidFill>
              </a:rPr>
              <a:t> </a:t>
            </a:r>
            <a:r>
              <a:rPr lang="zh-TW" altLang="en-US" sz="3600" b="1" u="sng" smtClean="0">
                <a:solidFill>
                  <a:srgbClr val="FF0000"/>
                </a:solidFill>
              </a:rPr>
              <a:t>逆全球化</a:t>
            </a:r>
            <a:r>
              <a:rPr lang="zh-TW" altLang="en-US" sz="3600" u="sng" smtClean="0">
                <a:solidFill>
                  <a:srgbClr val="FF0000"/>
                </a:solidFill>
              </a:rPr>
              <a:t>下</a:t>
            </a:r>
            <a:r>
              <a:rPr lang="zh-TW" altLang="zh-TW" sz="3600" b="1" u="sng" smtClean="0">
                <a:solidFill>
                  <a:srgbClr val="FF0000"/>
                </a:solidFill>
              </a:rPr>
              <a:t>國際金融新</a:t>
            </a:r>
            <a:r>
              <a:rPr lang="zh-TW" altLang="en-US" sz="3600" b="1" u="sng" dirty="0" smtClean="0">
                <a:solidFill>
                  <a:srgbClr val="FF0000"/>
                </a:solidFill>
              </a:rPr>
              <a:t>秩序</a:t>
            </a:r>
            <a:endParaRPr lang="zh-TW" altLang="zh-TW" sz="3600" b="1" u="sng" dirty="0">
              <a:solidFill>
                <a:srgbClr val="FF0000"/>
              </a:solidFill>
            </a:endParaRPr>
          </a:p>
          <a:p>
            <a:pPr>
              <a:defRPr/>
            </a:pPr>
            <a:r>
              <a:rPr lang="zh-TW" altLang="zh-TW" sz="3600" b="1" dirty="0"/>
              <a:t>第十四</a:t>
            </a:r>
            <a:r>
              <a:rPr lang="zh-TW" altLang="zh-TW" sz="3600" b="1" dirty="0" smtClean="0"/>
              <a:t>章</a:t>
            </a:r>
            <a:r>
              <a:rPr lang="zh-TW" altLang="en-US" sz="3600" b="1" dirty="0" smtClean="0"/>
              <a:t> </a:t>
            </a:r>
            <a:r>
              <a:rPr lang="zh-TW" altLang="en-US" sz="3600" b="1" dirty="0" smtClean="0">
                <a:latin typeface="標楷體" pitchFamily="65" charset="-120"/>
              </a:rPr>
              <a:t>大國博奕 </a:t>
            </a:r>
            <a:r>
              <a:rPr lang="en-US" altLang="zh-TW" sz="3600" b="1" dirty="0" smtClean="0">
                <a:latin typeface="標楷體" pitchFamily="65" charset="-120"/>
              </a:rPr>
              <a:t>&amp;</a:t>
            </a:r>
            <a:r>
              <a:rPr lang="zh-TW" altLang="en-US" sz="3600" b="1" dirty="0" smtClean="0">
                <a:latin typeface="標楷體" pitchFamily="65" charset="-120"/>
              </a:rPr>
              <a:t> </a:t>
            </a:r>
            <a:r>
              <a:rPr lang="zh-TW" altLang="en-US" sz="3600" b="1" dirty="0" smtClean="0">
                <a:solidFill>
                  <a:srgbClr val="000000"/>
                </a:solidFill>
                <a:latin typeface="+mn-ea"/>
              </a:rPr>
              <a:t>美</a:t>
            </a:r>
            <a:r>
              <a:rPr lang="zh-TW" altLang="en-US" sz="3600" b="1" dirty="0" smtClean="0">
                <a:latin typeface="標楷體" pitchFamily="65" charset="-120"/>
              </a:rPr>
              <a:t>中貿易戰 </a:t>
            </a:r>
            <a:endParaRPr lang="zh-TW" altLang="zh-TW" sz="3600" b="1" kern="0"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pPr>
              <a:defRPr/>
            </a:pPr>
            <a:fld id="{A7BAD190-8FB7-43EA-AB27-E6C157C7F250}" type="datetime1">
              <a:rPr lang="zh-TW" altLang="en-US" smtClean="0"/>
              <a:pPr>
                <a:defRPr/>
              </a:pPr>
              <a:t>2020/10/6</a:t>
            </a:fld>
            <a:endParaRPr lang="en-US" altLang="zh-TW"/>
          </a:p>
        </p:txBody>
      </p:sp>
      <p:sp>
        <p:nvSpPr>
          <p:cNvPr id="5" name="投影片編號版面配置區 4"/>
          <p:cNvSpPr>
            <a:spLocks noGrp="1"/>
          </p:cNvSpPr>
          <p:nvPr>
            <p:ph type="sldNum" sz="quarter" idx="12"/>
          </p:nvPr>
        </p:nvSpPr>
        <p:spPr/>
        <p:txBody>
          <a:bodyPr/>
          <a:lstStyle/>
          <a:p>
            <a:pPr>
              <a:defRPr/>
            </a:pPr>
            <a:fld id="{B74AAD63-BE82-43F0-9F90-28640CE47ACA}" type="slidenum">
              <a:rPr lang="en-US" altLang="zh-TW" smtClean="0"/>
              <a:pPr>
                <a:defRPr/>
              </a:pPr>
              <a:t>10</a:t>
            </a:fld>
            <a:endParaRPr lang="en-US" altLang="zh-TW"/>
          </a:p>
        </p:txBody>
      </p:sp>
      <p:graphicFrame>
        <p:nvGraphicFramePr>
          <p:cNvPr id="2" name="表格 1"/>
          <p:cNvGraphicFramePr>
            <a:graphicFrameLocks noGrp="1"/>
          </p:cNvGraphicFramePr>
          <p:nvPr>
            <p:extLst>
              <p:ext uri="{D42A27DB-BD31-4B8C-83A1-F6EECF244321}">
                <p14:modId xmlns:p14="http://schemas.microsoft.com/office/powerpoint/2010/main" val="1875554510"/>
              </p:ext>
            </p:extLst>
          </p:nvPr>
        </p:nvGraphicFramePr>
        <p:xfrm>
          <a:off x="683568" y="548680"/>
          <a:ext cx="8064896" cy="6096000"/>
        </p:xfrm>
        <a:graphic>
          <a:graphicData uri="http://schemas.openxmlformats.org/drawingml/2006/table">
            <a:tbl>
              <a:tblPr firstRow="1" firstCol="1" bandRow="1">
                <a:tableStyleId>{5C22544A-7EE6-4342-B048-85BDC9FD1C3A}</a:tableStyleId>
              </a:tblPr>
              <a:tblGrid>
                <a:gridCol w="792088"/>
                <a:gridCol w="3528392"/>
                <a:gridCol w="504056"/>
                <a:gridCol w="3240360"/>
              </a:tblGrid>
              <a:tr h="984940">
                <a:tc>
                  <a:txBody>
                    <a:bodyPr/>
                    <a:lstStyle/>
                    <a:p>
                      <a:pPr>
                        <a:lnSpc>
                          <a:spcPts val="2000"/>
                        </a:lnSpc>
                        <a:spcAft>
                          <a:spcPts val="0"/>
                        </a:spcAft>
                      </a:pPr>
                      <a:r>
                        <a:rPr lang="en-US" sz="1600" kern="100" dirty="0">
                          <a:solidFill>
                            <a:srgbClr val="C00000"/>
                          </a:solidFill>
                          <a:effectLst/>
                        </a:rPr>
                        <a:t>2017</a:t>
                      </a:r>
                      <a:endParaRPr lang="zh-TW" sz="1600" kern="100" dirty="0">
                        <a:solidFill>
                          <a:srgbClr val="C00000"/>
                        </a:solidFill>
                        <a:effectLst/>
                      </a:endParaRPr>
                    </a:p>
                    <a:p>
                      <a:pPr>
                        <a:lnSpc>
                          <a:spcPts val="2000"/>
                        </a:lnSpc>
                        <a:spcAft>
                          <a:spcPts val="0"/>
                        </a:spcAft>
                      </a:pPr>
                      <a:r>
                        <a:rPr lang="en-US" sz="1600" kern="100" dirty="0">
                          <a:solidFill>
                            <a:srgbClr val="000099"/>
                          </a:solidFill>
                          <a:effectLst/>
                        </a:rPr>
                        <a:t>8/14</a:t>
                      </a:r>
                      <a:endParaRPr lang="zh-TW" sz="1600" kern="100" dirty="0">
                        <a:solidFill>
                          <a:srgbClr val="000099"/>
                        </a:solidFill>
                        <a:effectLst/>
                        <a:latin typeface="Calibri"/>
                        <a:ea typeface="新細明體"/>
                        <a:cs typeface="Times New Roman"/>
                      </a:endParaRPr>
                    </a:p>
                  </a:txBody>
                  <a:tcPr marL="66483" marR="66483" marT="0" marB="0">
                    <a:solidFill>
                      <a:schemeClr val="accent1">
                        <a:lumMod val="60000"/>
                        <a:lumOff val="40000"/>
                      </a:schemeClr>
                    </a:solidFill>
                  </a:tcPr>
                </a:tc>
                <a:tc>
                  <a:txBody>
                    <a:bodyPr/>
                    <a:lstStyle/>
                    <a:p>
                      <a:pPr>
                        <a:lnSpc>
                          <a:spcPts val="2000"/>
                        </a:lnSpc>
                        <a:spcAft>
                          <a:spcPts val="0"/>
                        </a:spcAft>
                      </a:pPr>
                      <a:r>
                        <a:rPr lang="zh-TW" sz="1600" b="0" kern="100" spc="75" dirty="0">
                          <a:solidFill>
                            <a:schemeClr val="tx1"/>
                          </a:solidFill>
                          <a:effectLst/>
                        </a:rPr>
                        <a:t>美國總統</a:t>
                      </a:r>
                      <a:r>
                        <a:rPr lang="en-US" sz="1600" b="0" u="none" strike="noStrike" kern="100" spc="75" dirty="0" err="1" smtClean="0">
                          <a:solidFill>
                            <a:schemeClr val="tx1"/>
                          </a:solidFill>
                          <a:effectLst/>
                        </a:rPr>
                        <a:t>川普</a:t>
                      </a:r>
                      <a:r>
                        <a:rPr lang="zh-TW" sz="1600" b="0" kern="100" spc="75" dirty="0" smtClean="0">
                          <a:solidFill>
                            <a:schemeClr val="tx1"/>
                          </a:solidFill>
                          <a:effectLst/>
                        </a:rPr>
                        <a:t>指示</a:t>
                      </a:r>
                      <a:r>
                        <a:rPr lang="zh-TW" sz="1600" b="0" kern="100" spc="75" dirty="0">
                          <a:solidFill>
                            <a:schemeClr val="tx1"/>
                          </a:solidFill>
                          <a:effectLst/>
                        </a:rPr>
                        <a:t>美國貿易代表署，依照</a:t>
                      </a:r>
                      <a:r>
                        <a:rPr lang="en-US" sz="1600" b="0" kern="100" spc="75" dirty="0">
                          <a:solidFill>
                            <a:schemeClr val="tx1"/>
                          </a:solidFill>
                          <a:effectLst/>
                        </a:rPr>
                        <a:t>1974</a:t>
                      </a:r>
                      <a:r>
                        <a:rPr lang="zh-TW" sz="1600" b="0" kern="100" spc="75" dirty="0">
                          <a:solidFill>
                            <a:schemeClr val="tx1"/>
                          </a:solidFill>
                          <a:effectLst/>
                        </a:rPr>
                        <a:t>年貿易法的「</a:t>
                      </a:r>
                      <a:r>
                        <a:rPr lang="en-US" sz="1600" b="0" kern="100" spc="75" dirty="0">
                          <a:solidFill>
                            <a:schemeClr val="tx1"/>
                          </a:solidFill>
                          <a:effectLst/>
                        </a:rPr>
                        <a:t>301</a:t>
                      </a:r>
                      <a:r>
                        <a:rPr lang="zh-TW" sz="1600" b="0" kern="100" spc="75" dirty="0">
                          <a:solidFill>
                            <a:schemeClr val="tx1"/>
                          </a:solidFill>
                          <a:effectLst/>
                        </a:rPr>
                        <a:t>條款」，判斷是否對中國大陸涉嫌侵犯美國智慧財產權與強迫技術轉移，展開貿易調查</a:t>
                      </a:r>
                      <a:endParaRPr lang="zh-TW" sz="1600" b="0" kern="100" dirty="0">
                        <a:solidFill>
                          <a:schemeClr val="tx1"/>
                        </a:solidFill>
                        <a:effectLst/>
                        <a:latin typeface="Calibri"/>
                        <a:ea typeface="新細明體"/>
                        <a:cs typeface="Times New Roman"/>
                      </a:endParaRPr>
                    </a:p>
                  </a:txBody>
                  <a:tcPr marL="66483" marR="66483" marT="0" marB="0">
                    <a:solidFill>
                      <a:schemeClr val="accent1">
                        <a:lumMod val="20000"/>
                        <a:lumOff val="80000"/>
                      </a:schemeClr>
                    </a:solidFill>
                  </a:tcPr>
                </a:tc>
                <a:tc>
                  <a:txBody>
                    <a:bodyPr/>
                    <a:lstStyle/>
                    <a:p>
                      <a:pPr>
                        <a:lnSpc>
                          <a:spcPts val="2000"/>
                        </a:lnSpc>
                        <a:spcAft>
                          <a:spcPts val="0"/>
                        </a:spcAft>
                      </a:pPr>
                      <a:r>
                        <a:rPr lang="en-US" sz="1600" kern="100" dirty="0">
                          <a:solidFill>
                            <a:srgbClr val="000099"/>
                          </a:solidFill>
                          <a:effectLst/>
                        </a:rPr>
                        <a:t> </a:t>
                      </a:r>
                      <a:endParaRPr lang="zh-TW" sz="1600" kern="100" dirty="0">
                        <a:solidFill>
                          <a:srgbClr val="000099"/>
                        </a:solidFill>
                        <a:effectLst/>
                        <a:latin typeface="Calibri"/>
                        <a:ea typeface="新細明體"/>
                        <a:cs typeface="Times New Roman"/>
                      </a:endParaRPr>
                    </a:p>
                  </a:txBody>
                  <a:tcPr marL="66483" marR="66483" marT="0" marB="0">
                    <a:solidFill>
                      <a:schemeClr val="accent1">
                        <a:lumMod val="60000"/>
                        <a:lumOff val="40000"/>
                      </a:schemeClr>
                    </a:solidFill>
                  </a:tcPr>
                </a:tc>
                <a:tc>
                  <a:txBody>
                    <a:bodyPr/>
                    <a:lstStyle/>
                    <a:p>
                      <a:pPr>
                        <a:lnSpc>
                          <a:spcPts val="2000"/>
                        </a:lnSpc>
                        <a:spcAft>
                          <a:spcPts val="0"/>
                        </a:spcAft>
                      </a:pPr>
                      <a:r>
                        <a:rPr lang="en-US" sz="1600" kern="100" dirty="0">
                          <a:effectLst/>
                        </a:rPr>
                        <a:t> </a:t>
                      </a:r>
                      <a:endParaRPr lang="zh-TW" sz="1600" kern="100" dirty="0">
                        <a:effectLst/>
                        <a:latin typeface="Calibri"/>
                        <a:ea typeface="新細明體"/>
                        <a:cs typeface="Times New Roman"/>
                      </a:endParaRPr>
                    </a:p>
                  </a:txBody>
                  <a:tcPr marL="66483" marR="66483" marT="0" marB="0">
                    <a:solidFill>
                      <a:schemeClr val="accent1">
                        <a:lumMod val="20000"/>
                        <a:lumOff val="80000"/>
                      </a:schemeClr>
                    </a:solidFill>
                  </a:tcPr>
                </a:tc>
              </a:tr>
              <a:tr h="393976">
                <a:tc>
                  <a:txBody>
                    <a:bodyPr/>
                    <a:lstStyle/>
                    <a:p>
                      <a:pPr>
                        <a:lnSpc>
                          <a:spcPts val="2000"/>
                        </a:lnSpc>
                        <a:spcAft>
                          <a:spcPts val="0"/>
                        </a:spcAft>
                      </a:pPr>
                      <a:r>
                        <a:rPr lang="en-US" sz="1600" kern="100" dirty="0">
                          <a:solidFill>
                            <a:srgbClr val="000099"/>
                          </a:solidFill>
                          <a:effectLst/>
                        </a:rPr>
                        <a:t>8/18</a:t>
                      </a:r>
                      <a:endParaRPr lang="zh-TW" sz="1600" kern="100" dirty="0">
                        <a:solidFill>
                          <a:srgbClr val="000099"/>
                        </a:solidFill>
                        <a:effectLst/>
                        <a:latin typeface="Calibri"/>
                        <a:ea typeface="新細明體"/>
                        <a:cs typeface="Times New Roman"/>
                      </a:endParaRPr>
                    </a:p>
                  </a:txBody>
                  <a:tcPr marL="66483" marR="66483" marT="0" marB="0">
                    <a:solidFill>
                      <a:schemeClr val="accent1">
                        <a:lumMod val="60000"/>
                        <a:lumOff val="40000"/>
                      </a:schemeClr>
                    </a:solidFill>
                  </a:tcPr>
                </a:tc>
                <a:tc>
                  <a:txBody>
                    <a:bodyPr/>
                    <a:lstStyle/>
                    <a:p>
                      <a:pPr>
                        <a:lnSpc>
                          <a:spcPts val="2000"/>
                        </a:lnSpc>
                        <a:spcAft>
                          <a:spcPts val="0"/>
                        </a:spcAft>
                      </a:pPr>
                      <a:r>
                        <a:rPr lang="zh-TW" sz="1600" kern="100" spc="75">
                          <a:effectLst/>
                        </a:rPr>
                        <a:t>美國貿易代表署正式對大陸涉嫌侵犯美國智財權展開調查</a:t>
                      </a:r>
                      <a:endParaRPr lang="zh-TW" sz="1600" kern="100">
                        <a:effectLst/>
                        <a:latin typeface="Calibri"/>
                        <a:ea typeface="新細明體"/>
                        <a:cs typeface="Times New Roman"/>
                      </a:endParaRPr>
                    </a:p>
                  </a:txBody>
                  <a:tcPr marL="66483" marR="66483" marT="0" marB="0">
                    <a:solidFill>
                      <a:schemeClr val="accent1">
                        <a:lumMod val="20000"/>
                        <a:lumOff val="80000"/>
                      </a:schemeClr>
                    </a:solidFill>
                  </a:tcPr>
                </a:tc>
                <a:tc>
                  <a:txBody>
                    <a:bodyPr/>
                    <a:lstStyle/>
                    <a:p>
                      <a:pPr>
                        <a:lnSpc>
                          <a:spcPts val="2000"/>
                        </a:lnSpc>
                        <a:spcAft>
                          <a:spcPts val="0"/>
                        </a:spcAft>
                      </a:pPr>
                      <a:r>
                        <a:rPr lang="en-US" sz="1600" kern="100" dirty="0">
                          <a:solidFill>
                            <a:srgbClr val="000099"/>
                          </a:solidFill>
                          <a:effectLst/>
                        </a:rPr>
                        <a:t> </a:t>
                      </a:r>
                      <a:endParaRPr lang="zh-TW" sz="1600" kern="100" dirty="0">
                        <a:solidFill>
                          <a:srgbClr val="000099"/>
                        </a:solidFill>
                        <a:effectLst/>
                        <a:latin typeface="Calibri"/>
                        <a:ea typeface="新細明體"/>
                        <a:cs typeface="Times New Roman"/>
                      </a:endParaRPr>
                    </a:p>
                  </a:txBody>
                  <a:tcPr marL="66483" marR="66483" marT="0" marB="0">
                    <a:solidFill>
                      <a:schemeClr val="accent1">
                        <a:lumMod val="60000"/>
                        <a:lumOff val="40000"/>
                      </a:schemeClr>
                    </a:solidFill>
                  </a:tcPr>
                </a:tc>
                <a:tc>
                  <a:txBody>
                    <a:bodyPr/>
                    <a:lstStyle/>
                    <a:p>
                      <a:pPr>
                        <a:lnSpc>
                          <a:spcPts val="2000"/>
                        </a:lnSpc>
                        <a:spcAft>
                          <a:spcPts val="0"/>
                        </a:spcAft>
                      </a:pPr>
                      <a:r>
                        <a:rPr lang="en-US" sz="1600" kern="100" dirty="0">
                          <a:effectLst/>
                        </a:rPr>
                        <a:t> </a:t>
                      </a:r>
                      <a:endParaRPr lang="zh-TW" sz="1600" kern="100" dirty="0">
                        <a:effectLst/>
                        <a:latin typeface="Calibri"/>
                        <a:ea typeface="新細明體"/>
                        <a:cs typeface="Times New Roman"/>
                      </a:endParaRPr>
                    </a:p>
                  </a:txBody>
                  <a:tcPr marL="66483" marR="66483" marT="0" marB="0">
                    <a:solidFill>
                      <a:schemeClr val="accent1">
                        <a:lumMod val="20000"/>
                        <a:lumOff val="80000"/>
                      </a:schemeClr>
                    </a:solidFill>
                  </a:tcPr>
                </a:tc>
              </a:tr>
              <a:tr h="393976">
                <a:tc>
                  <a:txBody>
                    <a:bodyPr/>
                    <a:lstStyle/>
                    <a:p>
                      <a:pPr>
                        <a:lnSpc>
                          <a:spcPts val="2000"/>
                        </a:lnSpc>
                        <a:spcAft>
                          <a:spcPts val="0"/>
                        </a:spcAft>
                      </a:pPr>
                      <a:r>
                        <a:rPr lang="en-US" sz="1600" kern="100" dirty="0">
                          <a:solidFill>
                            <a:srgbClr val="C00000"/>
                          </a:solidFill>
                          <a:effectLst/>
                        </a:rPr>
                        <a:t>2018</a:t>
                      </a:r>
                      <a:endParaRPr lang="zh-TW" sz="1600" kern="100" dirty="0">
                        <a:solidFill>
                          <a:srgbClr val="C00000"/>
                        </a:solidFill>
                        <a:effectLst/>
                      </a:endParaRPr>
                    </a:p>
                    <a:p>
                      <a:pPr>
                        <a:lnSpc>
                          <a:spcPts val="2000"/>
                        </a:lnSpc>
                        <a:spcAft>
                          <a:spcPts val="0"/>
                        </a:spcAft>
                      </a:pPr>
                      <a:r>
                        <a:rPr lang="en-US" sz="1600" kern="100" dirty="0">
                          <a:solidFill>
                            <a:srgbClr val="000099"/>
                          </a:solidFill>
                          <a:effectLst/>
                        </a:rPr>
                        <a:t>1/23</a:t>
                      </a:r>
                      <a:endParaRPr lang="zh-TW" sz="1600" kern="100" dirty="0">
                        <a:solidFill>
                          <a:srgbClr val="000099"/>
                        </a:solidFill>
                        <a:effectLst/>
                        <a:latin typeface="Calibri"/>
                        <a:ea typeface="新細明體"/>
                        <a:cs typeface="Times New Roman"/>
                      </a:endParaRPr>
                    </a:p>
                  </a:txBody>
                  <a:tcPr marL="66483" marR="66483" marT="0" marB="0">
                    <a:solidFill>
                      <a:schemeClr val="accent1">
                        <a:lumMod val="60000"/>
                        <a:lumOff val="40000"/>
                      </a:schemeClr>
                    </a:solidFill>
                  </a:tcPr>
                </a:tc>
                <a:tc>
                  <a:txBody>
                    <a:bodyPr/>
                    <a:lstStyle/>
                    <a:p>
                      <a:pPr>
                        <a:lnSpc>
                          <a:spcPts val="2000"/>
                        </a:lnSpc>
                        <a:spcAft>
                          <a:spcPts val="0"/>
                        </a:spcAft>
                      </a:pPr>
                      <a:r>
                        <a:rPr lang="zh-TW" sz="1600" kern="100" spc="75" dirty="0">
                          <a:effectLst/>
                        </a:rPr>
                        <a:t>川普簽署法案，對進口太陽能電池與模組以及洗衣機課以重稅</a:t>
                      </a:r>
                      <a:endParaRPr lang="zh-TW" sz="1600" kern="100" dirty="0">
                        <a:effectLst/>
                        <a:latin typeface="Calibri"/>
                        <a:ea typeface="新細明體"/>
                        <a:cs typeface="Times New Roman"/>
                      </a:endParaRPr>
                    </a:p>
                  </a:txBody>
                  <a:tcPr marL="66483" marR="66483" marT="0" marB="0">
                    <a:solidFill>
                      <a:schemeClr val="accent1">
                        <a:lumMod val="20000"/>
                        <a:lumOff val="80000"/>
                      </a:schemeClr>
                    </a:solidFill>
                  </a:tcPr>
                </a:tc>
                <a:tc>
                  <a:txBody>
                    <a:bodyPr/>
                    <a:lstStyle/>
                    <a:p>
                      <a:pPr>
                        <a:lnSpc>
                          <a:spcPts val="2000"/>
                        </a:lnSpc>
                        <a:spcAft>
                          <a:spcPts val="0"/>
                        </a:spcAft>
                      </a:pPr>
                      <a:r>
                        <a:rPr lang="en-US" sz="1600" kern="100" dirty="0">
                          <a:solidFill>
                            <a:srgbClr val="000099"/>
                          </a:solidFill>
                          <a:effectLst/>
                        </a:rPr>
                        <a:t> </a:t>
                      </a:r>
                      <a:endParaRPr lang="zh-TW" sz="1600" kern="100" dirty="0">
                        <a:solidFill>
                          <a:srgbClr val="000099"/>
                        </a:solidFill>
                        <a:effectLst/>
                        <a:latin typeface="Calibri"/>
                        <a:ea typeface="新細明體"/>
                        <a:cs typeface="Times New Roman"/>
                      </a:endParaRPr>
                    </a:p>
                  </a:txBody>
                  <a:tcPr marL="66483" marR="66483" marT="0" marB="0">
                    <a:solidFill>
                      <a:schemeClr val="accent1">
                        <a:lumMod val="60000"/>
                        <a:lumOff val="40000"/>
                      </a:schemeClr>
                    </a:solidFill>
                  </a:tcPr>
                </a:tc>
                <a:tc>
                  <a:txBody>
                    <a:bodyPr/>
                    <a:lstStyle/>
                    <a:p>
                      <a:pPr>
                        <a:lnSpc>
                          <a:spcPts val="2000"/>
                        </a:lnSpc>
                        <a:spcAft>
                          <a:spcPts val="0"/>
                        </a:spcAft>
                      </a:pPr>
                      <a:r>
                        <a:rPr lang="en-US" sz="1600" kern="100">
                          <a:effectLst/>
                        </a:rPr>
                        <a:t> </a:t>
                      </a:r>
                      <a:endParaRPr lang="zh-TW" sz="1600" kern="100">
                        <a:effectLst/>
                        <a:latin typeface="Calibri"/>
                        <a:ea typeface="新細明體"/>
                        <a:cs typeface="Times New Roman"/>
                      </a:endParaRPr>
                    </a:p>
                  </a:txBody>
                  <a:tcPr marL="66483" marR="66483" marT="0" marB="0">
                    <a:solidFill>
                      <a:schemeClr val="accent1">
                        <a:lumMod val="20000"/>
                        <a:lumOff val="80000"/>
                      </a:schemeClr>
                    </a:solidFill>
                  </a:tcPr>
                </a:tc>
              </a:tr>
              <a:tr h="1378916">
                <a:tc>
                  <a:txBody>
                    <a:bodyPr/>
                    <a:lstStyle/>
                    <a:p>
                      <a:pPr>
                        <a:lnSpc>
                          <a:spcPts val="2000"/>
                        </a:lnSpc>
                        <a:spcAft>
                          <a:spcPts val="0"/>
                        </a:spcAft>
                      </a:pPr>
                      <a:r>
                        <a:rPr lang="en-US" sz="1600" kern="100" dirty="0">
                          <a:solidFill>
                            <a:srgbClr val="000099"/>
                          </a:solidFill>
                          <a:effectLst/>
                        </a:rPr>
                        <a:t>2/27</a:t>
                      </a:r>
                      <a:endParaRPr lang="zh-TW" sz="1600" kern="100" dirty="0">
                        <a:solidFill>
                          <a:srgbClr val="000099"/>
                        </a:solidFill>
                        <a:effectLst/>
                        <a:latin typeface="Calibri"/>
                        <a:ea typeface="新細明體"/>
                        <a:cs typeface="Times New Roman"/>
                      </a:endParaRPr>
                    </a:p>
                  </a:txBody>
                  <a:tcPr marL="66483" marR="66483" marT="0" marB="0">
                    <a:solidFill>
                      <a:schemeClr val="accent1">
                        <a:lumMod val="60000"/>
                        <a:lumOff val="40000"/>
                      </a:schemeClr>
                    </a:solidFill>
                  </a:tcPr>
                </a:tc>
                <a:tc>
                  <a:txBody>
                    <a:bodyPr/>
                    <a:lstStyle/>
                    <a:p>
                      <a:pPr>
                        <a:lnSpc>
                          <a:spcPts val="2000"/>
                        </a:lnSpc>
                        <a:spcAft>
                          <a:spcPts val="0"/>
                        </a:spcAft>
                      </a:pPr>
                      <a:r>
                        <a:rPr lang="zh-TW" sz="1600" kern="100" spc="75" dirty="0">
                          <a:effectLst/>
                        </a:rPr>
                        <a:t>美國商務部確認大陸鋁箔生產商獲得政府不公平補貼並在美國傾銷，擬對大陸鋁箔課徵最高達</a:t>
                      </a:r>
                      <a:r>
                        <a:rPr lang="en-US" sz="1600" kern="100" spc="75" dirty="0">
                          <a:effectLst/>
                        </a:rPr>
                        <a:t>106%</a:t>
                      </a:r>
                      <a:r>
                        <a:rPr lang="zh-TW" sz="1600" kern="100" spc="75" dirty="0">
                          <a:effectLst/>
                        </a:rPr>
                        <a:t>的關稅</a:t>
                      </a:r>
                      <a:endParaRPr lang="zh-TW" sz="1600" kern="100" dirty="0">
                        <a:effectLst/>
                      </a:endParaRPr>
                    </a:p>
                    <a:p>
                      <a:pPr>
                        <a:lnSpc>
                          <a:spcPts val="2000"/>
                        </a:lnSpc>
                        <a:spcAft>
                          <a:spcPts val="0"/>
                        </a:spcAft>
                      </a:pPr>
                      <a:r>
                        <a:rPr lang="en-US" sz="1600" kern="100" spc="75" dirty="0">
                          <a:effectLst/>
                        </a:rPr>
                        <a:t>ITC3</a:t>
                      </a:r>
                      <a:r>
                        <a:rPr lang="zh-TW" sz="1600" kern="100" spc="75" dirty="0">
                          <a:effectLst/>
                        </a:rPr>
                        <a:t>月</a:t>
                      </a:r>
                      <a:r>
                        <a:rPr lang="en-US" sz="1600" kern="100" spc="75" dirty="0">
                          <a:effectLst/>
                        </a:rPr>
                        <a:t>15</a:t>
                      </a:r>
                      <a:r>
                        <a:rPr lang="zh-TW" sz="1600" kern="100" spc="75" dirty="0">
                          <a:effectLst/>
                        </a:rPr>
                        <a:t>日宣布，進口大陸鋁箔確實傷害美國產業，商務部將對大陸產品課徵反傾銷和反補貼稅，課徵五年，實施日期尚未定</a:t>
                      </a:r>
                      <a:endParaRPr lang="zh-TW" sz="1600" kern="100" dirty="0">
                        <a:effectLst/>
                        <a:latin typeface="Calibri"/>
                        <a:ea typeface="新細明體"/>
                        <a:cs typeface="Times New Roman"/>
                      </a:endParaRPr>
                    </a:p>
                  </a:txBody>
                  <a:tcPr marL="66483" marR="66483" marT="0" marB="0">
                    <a:solidFill>
                      <a:schemeClr val="accent1">
                        <a:lumMod val="20000"/>
                        <a:lumOff val="80000"/>
                      </a:schemeClr>
                    </a:solidFill>
                  </a:tcPr>
                </a:tc>
                <a:tc>
                  <a:txBody>
                    <a:bodyPr/>
                    <a:lstStyle/>
                    <a:p>
                      <a:pPr>
                        <a:lnSpc>
                          <a:spcPts val="2000"/>
                        </a:lnSpc>
                        <a:spcAft>
                          <a:spcPts val="0"/>
                        </a:spcAft>
                      </a:pPr>
                      <a:r>
                        <a:rPr lang="en-US" sz="1600" kern="100" dirty="0">
                          <a:solidFill>
                            <a:srgbClr val="000099"/>
                          </a:solidFill>
                          <a:effectLst/>
                        </a:rPr>
                        <a:t> </a:t>
                      </a:r>
                      <a:endParaRPr lang="zh-TW" sz="1600" kern="100" dirty="0">
                        <a:solidFill>
                          <a:srgbClr val="000099"/>
                        </a:solidFill>
                        <a:effectLst/>
                        <a:latin typeface="Calibri"/>
                        <a:ea typeface="新細明體"/>
                        <a:cs typeface="Times New Roman"/>
                      </a:endParaRPr>
                    </a:p>
                  </a:txBody>
                  <a:tcPr marL="66483" marR="66483" marT="0" marB="0">
                    <a:solidFill>
                      <a:schemeClr val="accent1">
                        <a:lumMod val="60000"/>
                        <a:lumOff val="40000"/>
                      </a:schemeClr>
                    </a:solidFill>
                  </a:tcPr>
                </a:tc>
                <a:tc>
                  <a:txBody>
                    <a:bodyPr/>
                    <a:lstStyle/>
                    <a:p>
                      <a:pPr>
                        <a:lnSpc>
                          <a:spcPts val="2000"/>
                        </a:lnSpc>
                        <a:spcAft>
                          <a:spcPts val="0"/>
                        </a:spcAft>
                      </a:pPr>
                      <a:r>
                        <a:rPr lang="en-US" sz="1600" kern="100" dirty="0">
                          <a:effectLst/>
                        </a:rPr>
                        <a:t> </a:t>
                      </a:r>
                      <a:endParaRPr lang="zh-TW" sz="1600" kern="100" dirty="0">
                        <a:effectLst/>
                        <a:latin typeface="Calibri"/>
                        <a:ea typeface="新細明體"/>
                        <a:cs typeface="Times New Roman"/>
                      </a:endParaRPr>
                    </a:p>
                  </a:txBody>
                  <a:tcPr marL="66483" marR="66483" marT="0" marB="0">
                    <a:solidFill>
                      <a:schemeClr val="accent1">
                        <a:lumMod val="20000"/>
                        <a:lumOff val="80000"/>
                      </a:schemeClr>
                    </a:solidFill>
                  </a:tcPr>
                </a:tc>
              </a:tr>
              <a:tr h="196988">
                <a:tc>
                  <a:txBody>
                    <a:bodyPr/>
                    <a:lstStyle/>
                    <a:p>
                      <a:pPr>
                        <a:lnSpc>
                          <a:spcPts val="2000"/>
                        </a:lnSpc>
                        <a:spcAft>
                          <a:spcPts val="0"/>
                        </a:spcAft>
                      </a:pPr>
                      <a:r>
                        <a:rPr lang="en-US" sz="1600" kern="100" dirty="0">
                          <a:solidFill>
                            <a:srgbClr val="000099"/>
                          </a:solidFill>
                          <a:effectLst/>
                        </a:rPr>
                        <a:t> </a:t>
                      </a:r>
                      <a:endParaRPr lang="zh-TW" sz="1600" kern="100" dirty="0">
                        <a:solidFill>
                          <a:srgbClr val="000099"/>
                        </a:solidFill>
                        <a:effectLst/>
                        <a:latin typeface="Calibri"/>
                        <a:ea typeface="新細明體"/>
                        <a:cs typeface="Times New Roman"/>
                      </a:endParaRPr>
                    </a:p>
                  </a:txBody>
                  <a:tcPr marL="66483" marR="66483" marT="0" marB="0">
                    <a:solidFill>
                      <a:schemeClr val="accent1">
                        <a:lumMod val="60000"/>
                        <a:lumOff val="40000"/>
                      </a:schemeClr>
                    </a:solidFill>
                  </a:tcPr>
                </a:tc>
                <a:tc>
                  <a:txBody>
                    <a:bodyPr/>
                    <a:lstStyle/>
                    <a:p>
                      <a:pPr>
                        <a:lnSpc>
                          <a:spcPts val="2000"/>
                        </a:lnSpc>
                        <a:spcAft>
                          <a:spcPts val="0"/>
                        </a:spcAft>
                      </a:pPr>
                      <a:r>
                        <a:rPr lang="en-US" sz="1600" kern="100" dirty="0">
                          <a:effectLst/>
                        </a:rPr>
                        <a:t> </a:t>
                      </a:r>
                      <a:endParaRPr lang="zh-TW" sz="1600" kern="100" dirty="0">
                        <a:effectLst/>
                        <a:latin typeface="Calibri"/>
                        <a:ea typeface="新細明體"/>
                        <a:cs typeface="Times New Roman"/>
                      </a:endParaRPr>
                    </a:p>
                  </a:txBody>
                  <a:tcPr marL="66483" marR="66483" marT="0" marB="0">
                    <a:solidFill>
                      <a:schemeClr val="accent1">
                        <a:lumMod val="20000"/>
                        <a:lumOff val="80000"/>
                      </a:schemeClr>
                    </a:solidFill>
                  </a:tcPr>
                </a:tc>
                <a:tc>
                  <a:txBody>
                    <a:bodyPr/>
                    <a:lstStyle/>
                    <a:p>
                      <a:pPr>
                        <a:lnSpc>
                          <a:spcPts val="2000"/>
                        </a:lnSpc>
                        <a:spcAft>
                          <a:spcPts val="0"/>
                        </a:spcAft>
                      </a:pPr>
                      <a:r>
                        <a:rPr lang="en-US" sz="1600" kern="100" dirty="0">
                          <a:solidFill>
                            <a:srgbClr val="000099"/>
                          </a:solidFill>
                          <a:effectLst/>
                        </a:rPr>
                        <a:t> </a:t>
                      </a:r>
                      <a:endParaRPr lang="zh-TW" sz="1600" kern="100" dirty="0">
                        <a:solidFill>
                          <a:srgbClr val="000099"/>
                        </a:solidFill>
                        <a:effectLst/>
                        <a:latin typeface="Calibri"/>
                        <a:ea typeface="新細明體"/>
                        <a:cs typeface="Times New Roman"/>
                      </a:endParaRPr>
                    </a:p>
                  </a:txBody>
                  <a:tcPr marL="66483" marR="66483" marT="0" marB="0">
                    <a:solidFill>
                      <a:schemeClr val="accent1">
                        <a:lumMod val="60000"/>
                        <a:lumOff val="40000"/>
                      </a:schemeClr>
                    </a:solidFill>
                  </a:tcPr>
                </a:tc>
                <a:tc>
                  <a:txBody>
                    <a:bodyPr/>
                    <a:lstStyle/>
                    <a:p>
                      <a:pPr>
                        <a:lnSpc>
                          <a:spcPts val="2000"/>
                        </a:lnSpc>
                        <a:spcAft>
                          <a:spcPts val="0"/>
                        </a:spcAft>
                      </a:pPr>
                      <a:r>
                        <a:rPr lang="en-US" sz="1600" kern="100">
                          <a:effectLst/>
                        </a:rPr>
                        <a:t> </a:t>
                      </a:r>
                      <a:endParaRPr lang="zh-TW" sz="1600" kern="100">
                        <a:effectLst/>
                        <a:latin typeface="Calibri"/>
                        <a:ea typeface="新細明體"/>
                        <a:cs typeface="Times New Roman"/>
                      </a:endParaRPr>
                    </a:p>
                  </a:txBody>
                  <a:tcPr marL="66483" marR="66483" marT="0" marB="0">
                    <a:solidFill>
                      <a:schemeClr val="accent1">
                        <a:lumMod val="20000"/>
                        <a:lumOff val="80000"/>
                      </a:schemeClr>
                    </a:solidFill>
                  </a:tcPr>
                </a:tc>
              </a:tr>
              <a:tr h="590964">
                <a:tc>
                  <a:txBody>
                    <a:bodyPr/>
                    <a:lstStyle/>
                    <a:p>
                      <a:pPr>
                        <a:lnSpc>
                          <a:spcPts val="2000"/>
                        </a:lnSpc>
                        <a:spcAft>
                          <a:spcPts val="0"/>
                        </a:spcAft>
                      </a:pPr>
                      <a:r>
                        <a:rPr lang="en-US" sz="1600" kern="100" dirty="0">
                          <a:solidFill>
                            <a:srgbClr val="000099"/>
                          </a:solidFill>
                          <a:effectLst/>
                        </a:rPr>
                        <a:t>3/8</a:t>
                      </a:r>
                      <a:endParaRPr lang="zh-TW" sz="1600" kern="100" dirty="0">
                        <a:solidFill>
                          <a:srgbClr val="000099"/>
                        </a:solidFill>
                        <a:effectLst/>
                        <a:latin typeface="Calibri"/>
                        <a:ea typeface="新細明體"/>
                        <a:cs typeface="Times New Roman"/>
                      </a:endParaRPr>
                    </a:p>
                  </a:txBody>
                  <a:tcPr marL="66483" marR="66483" marT="0" marB="0">
                    <a:solidFill>
                      <a:schemeClr val="accent1">
                        <a:lumMod val="60000"/>
                        <a:lumOff val="40000"/>
                      </a:schemeClr>
                    </a:solidFill>
                  </a:tcPr>
                </a:tc>
                <a:tc>
                  <a:txBody>
                    <a:bodyPr/>
                    <a:lstStyle/>
                    <a:p>
                      <a:pPr>
                        <a:lnSpc>
                          <a:spcPts val="2000"/>
                        </a:lnSpc>
                        <a:spcAft>
                          <a:spcPts val="0"/>
                        </a:spcAft>
                      </a:pPr>
                      <a:r>
                        <a:rPr lang="zh-TW" sz="1600" kern="100">
                          <a:effectLst/>
                        </a:rPr>
                        <a:t>川普簽署懲罰性鋼鋁關稅，又稱</a:t>
                      </a:r>
                      <a:r>
                        <a:rPr lang="en-US" sz="1600" kern="100">
                          <a:effectLst/>
                        </a:rPr>
                        <a:t>232</a:t>
                      </a:r>
                      <a:r>
                        <a:rPr lang="zh-TW" sz="1600" kern="100">
                          <a:effectLst/>
                        </a:rPr>
                        <a:t>關稅，對進口鋼鋁分別徵收</a:t>
                      </a:r>
                      <a:r>
                        <a:rPr lang="en-US" sz="1600" kern="100">
                          <a:effectLst/>
                        </a:rPr>
                        <a:t>25%</a:t>
                      </a:r>
                      <a:r>
                        <a:rPr lang="zh-TW" sz="1600" kern="100">
                          <a:effectLst/>
                        </a:rPr>
                        <a:t>和</a:t>
                      </a:r>
                      <a:r>
                        <a:rPr lang="en-US" sz="1600" kern="100">
                          <a:effectLst/>
                        </a:rPr>
                        <a:t>10%</a:t>
                      </a:r>
                      <a:r>
                        <a:rPr lang="zh-TW" sz="1600" kern="100">
                          <a:effectLst/>
                        </a:rPr>
                        <a:t>關稅；</a:t>
                      </a:r>
                      <a:r>
                        <a:rPr lang="en-US" sz="1600" kern="100">
                          <a:effectLst/>
                        </a:rPr>
                        <a:t>3</a:t>
                      </a:r>
                      <a:r>
                        <a:rPr lang="zh-TW" sz="1600" kern="100">
                          <a:effectLst/>
                        </a:rPr>
                        <a:t>月</a:t>
                      </a:r>
                      <a:r>
                        <a:rPr lang="en-US" sz="1600" kern="100">
                          <a:effectLst/>
                        </a:rPr>
                        <a:t>23</a:t>
                      </a:r>
                      <a:r>
                        <a:rPr lang="zh-TW" sz="1600" kern="100">
                          <a:effectLst/>
                        </a:rPr>
                        <a:t>日生效</a:t>
                      </a:r>
                      <a:endParaRPr lang="zh-TW" sz="1600" kern="100">
                        <a:effectLst/>
                        <a:latin typeface="Calibri"/>
                        <a:ea typeface="新細明體"/>
                        <a:cs typeface="Times New Roman"/>
                      </a:endParaRPr>
                    </a:p>
                  </a:txBody>
                  <a:tcPr marL="66483" marR="66483" marT="0" marB="0">
                    <a:solidFill>
                      <a:schemeClr val="accent1">
                        <a:lumMod val="20000"/>
                        <a:lumOff val="80000"/>
                      </a:schemeClr>
                    </a:solidFill>
                  </a:tcPr>
                </a:tc>
                <a:tc>
                  <a:txBody>
                    <a:bodyPr/>
                    <a:lstStyle/>
                    <a:p>
                      <a:pPr>
                        <a:lnSpc>
                          <a:spcPts val="2000"/>
                        </a:lnSpc>
                        <a:spcAft>
                          <a:spcPts val="0"/>
                        </a:spcAft>
                      </a:pPr>
                      <a:r>
                        <a:rPr lang="en-US" sz="1600" kern="100" dirty="0">
                          <a:solidFill>
                            <a:srgbClr val="000099"/>
                          </a:solidFill>
                          <a:effectLst/>
                        </a:rPr>
                        <a:t>4/1</a:t>
                      </a:r>
                      <a:endParaRPr lang="zh-TW" sz="1600" kern="100" dirty="0">
                        <a:solidFill>
                          <a:srgbClr val="000099"/>
                        </a:solidFill>
                        <a:effectLst/>
                        <a:latin typeface="Calibri"/>
                        <a:ea typeface="新細明體"/>
                        <a:cs typeface="Times New Roman"/>
                      </a:endParaRPr>
                    </a:p>
                  </a:txBody>
                  <a:tcPr marL="66483" marR="66483" marT="0" marB="0">
                    <a:solidFill>
                      <a:schemeClr val="accent1">
                        <a:lumMod val="60000"/>
                        <a:lumOff val="40000"/>
                      </a:schemeClr>
                    </a:solidFill>
                  </a:tcPr>
                </a:tc>
                <a:tc>
                  <a:txBody>
                    <a:bodyPr/>
                    <a:lstStyle/>
                    <a:p>
                      <a:pPr>
                        <a:lnSpc>
                          <a:spcPts val="2000"/>
                        </a:lnSpc>
                        <a:spcAft>
                          <a:spcPts val="0"/>
                        </a:spcAft>
                      </a:pPr>
                      <a:r>
                        <a:rPr lang="zh-TW" sz="1600" kern="100">
                          <a:effectLst/>
                        </a:rPr>
                        <a:t>中國反擊，對美國豬肉、水果等</a:t>
                      </a:r>
                      <a:r>
                        <a:rPr lang="en-US" sz="1600" kern="100">
                          <a:effectLst/>
                        </a:rPr>
                        <a:t>7</a:t>
                      </a:r>
                      <a:r>
                        <a:rPr lang="zh-TW" sz="1600" kern="100">
                          <a:effectLst/>
                        </a:rPr>
                        <a:t>類</a:t>
                      </a:r>
                      <a:r>
                        <a:rPr lang="en-US" sz="1600" kern="100">
                          <a:effectLst/>
                        </a:rPr>
                        <a:t>128</a:t>
                      </a:r>
                      <a:r>
                        <a:rPr lang="zh-TW" sz="1600" kern="100">
                          <a:effectLst/>
                        </a:rPr>
                        <a:t>項商品，加徵最高</a:t>
                      </a:r>
                      <a:r>
                        <a:rPr lang="en-US" sz="1600" kern="100">
                          <a:effectLst/>
                        </a:rPr>
                        <a:t>25%</a:t>
                      </a:r>
                      <a:r>
                        <a:rPr lang="zh-TW" sz="1600" kern="100">
                          <a:effectLst/>
                        </a:rPr>
                        <a:t>關稅。</a:t>
                      </a:r>
                      <a:r>
                        <a:rPr lang="en-US" sz="1600" kern="100">
                          <a:effectLst/>
                        </a:rPr>
                        <a:t>4</a:t>
                      </a:r>
                      <a:r>
                        <a:rPr lang="zh-TW" sz="1600" kern="100">
                          <a:effectLst/>
                        </a:rPr>
                        <a:t>月</a:t>
                      </a:r>
                      <a:r>
                        <a:rPr lang="en-US" sz="1600" kern="100">
                          <a:effectLst/>
                        </a:rPr>
                        <a:t>2</a:t>
                      </a:r>
                      <a:r>
                        <a:rPr lang="zh-TW" sz="1600" kern="100">
                          <a:effectLst/>
                        </a:rPr>
                        <a:t>日生效</a:t>
                      </a:r>
                      <a:endParaRPr lang="zh-TW" sz="1600" kern="100">
                        <a:effectLst/>
                        <a:latin typeface="Calibri"/>
                        <a:ea typeface="新細明體"/>
                        <a:cs typeface="Times New Roman"/>
                      </a:endParaRPr>
                    </a:p>
                  </a:txBody>
                  <a:tcPr marL="66483" marR="66483" marT="0" marB="0">
                    <a:solidFill>
                      <a:schemeClr val="accent1">
                        <a:lumMod val="20000"/>
                        <a:lumOff val="80000"/>
                      </a:schemeClr>
                    </a:solidFill>
                  </a:tcPr>
                </a:tc>
              </a:tr>
              <a:tr h="590964">
                <a:tc>
                  <a:txBody>
                    <a:bodyPr/>
                    <a:lstStyle/>
                    <a:p>
                      <a:pPr>
                        <a:lnSpc>
                          <a:spcPts val="2000"/>
                        </a:lnSpc>
                        <a:spcAft>
                          <a:spcPts val="0"/>
                        </a:spcAft>
                      </a:pPr>
                      <a:r>
                        <a:rPr lang="en-US" sz="1600" kern="100" dirty="0">
                          <a:solidFill>
                            <a:srgbClr val="000099"/>
                          </a:solidFill>
                          <a:effectLst/>
                        </a:rPr>
                        <a:t>3/22</a:t>
                      </a:r>
                      <a:endParaRPr lang="zh-TW" sz="1600" kern="100" dirty="0">
                        <a:solidFill>
                          <a:srgbClr val="000099"/>
                        </a:solidFill>
                        <a:effectLst/>
                        <a:latin typeface="Calibri"/>
                        <a:ea typeface="新細明體"/>
                        <a:cs typeface="Times New Roman"/>
                      </a:endParaRPr>
                    </a:p>
                  </a:txBody>
                  <a:tcPr marL="66483" marR="66483" marT="0" marB="0">
                    <a:solidFill>
                      <a:schemeClr val="accent1">
                        <a:lumMod val="60000"/>
                        <a:lumOff val="40000"/>
                      </a:schemeClr>
                    </a:solidFill>
                  </a:tcPr>
                </a:tc>
                <a:tc>
                  <a:txBody>
                    <a:bodyPr/>
                    <a:lstStyle/>
                    <a:p>
                      <a:pPr>
                        <a:lnSpc>
                          <a:spcPts val="2000"/>
                        </a:lnSpc>
                        <a:spcAft>
                          <a:spcPts val="0"/>
                        </a:spcAft>
                      </a:pPr>
                      <a:r>
                        <a:rPr lang="zh-TW" sz="1600" kern="100">
                          <a:effectLst/>
                        </a:rPr>
                        <a:t>美國</a:t>
                      </a:r>
                      <a:r>
                        <a:rPr lang="en-US" sz="1600" kern="100">
                          <a:effectLst/>
                        </a:rPr>
                        <a:t>301</a:t>
                      </a:r>
                      <a:r>
                        <a:rPr lang="zh-TW" sz="1600" kern="100">
                          <a:effectLst/>
                        </a:rPr>
                        <a:t>調查結果確定中共竊取美國知識產權、侵害美國經濟。</a:t>
                      </a:r>
                    </a:p>
                    <a:p>
                      <a:pPr>
                        <a:lnSpc>
                          <a:spcPts val="2000"/>
                        </a:lnSpc>
                        <a:spcAft>
                          <a:spcPts val="0"/>
                        </a:spcAft>
                      </a:pPr>
                      <a:r>
                        <a:rPr lang="zh-TW" sz="1600" kern="100" spc="75">
                          <a:effectLst/>
                        </a:rPr>
                        <a:t>針對大陸「經濟侵略」簽署備忘錄。</a:t>
                      </a:r>
                      <a:endParaRPr lang="zh-TW" sz="1600" kern="100">
                        <a:effectLst/>
                        <a:latin typeface="Calibri"/>
                        <a:ea typeface="新細明體"/>
                        <a:cs typeface="Times New Roman"/>
                      </a:endParaRPr>
                    </a:p>
                  </a:txBody>
                  <a:tcPr marL="66483" marR="66483" marT="0" marB="0">
                    <a:solidFill>
                      <a:schemeClr val="accent1">
                        <a:lumMod val="20000"/>
                        <a:lumOff val="80000"/>
                      </a:schemeClr>
                    </a:solidFill>
                  </a:tcPr>
                </a:tc>
                <a:tc>
                  <a:txBody>
                    <a:bodyPr/>
                    <a:lstStyle/>
                    <a:p>
                      <a:pPr>
                        <a:lnSpc>
                          <a:spcPts val="2000"/>
                        </a:lnSpc>
                        <a:spcAft>
                          <a:spcPts val="0"/>
                        </a:spcAft>
                      </a:pPr>
                      <a:r>
                        <a:rPr lang="en-US" sz="1600" kern="100" dirty="0">
                          <a:effectLst/>
                        </a:rPr>
                        <a:t> </a:t>
                      </a:r>
                      <a:endParaRPr lang="zh-TW" sz="1600" kern="100" dirty="0">
                        <a:effectLst/>
                        <a:latin typeface="Calibri"/>
                        <a:ea typeface="新細明體"/>
                        <a:cs typeface="Times New Roman"/>
                      </a:endParaRPr>
                    </a:p>
                  </a:txBody>
                  <a:tcPr marL="66483" marR="66483" marT="0" marB="0">
                    <a:solidFill>
                      <a:schemeClr val="accent1">
                        <a:lumMod val="60000"/>
                        <a:lumOff val="40000"/>
                      </a:schemeClr>
                    </a:solidFill>
                  </a:tcPr>
                </a:tc>
                <a:tc>
                  <a:txBody>
                    <a:bodyPr/>
                    <a:lstStyle/>
                    <a:p>
                      <a:pPr>
                        <a:lnSpc>
                          <a:spcPts val="2000"/>
                        </a:lnSpc>
                        <a:spcAft>
                          <a:spcPts val="0"/>
                        </a:spcAft>
                      </a:pPr>
                      <a:r>
                        <a:rPr lang="en-US" sz="1600" kern="100" dirty="0">
                          <a:effectLst/>
                        </a:rPr>
                        <a:t> </a:t>
                      </a:r>
                      <a:endParaRPr lang="zh-TW" sz="1600" kern="100" dirty="0">
                        <a:effectLst/>
                        <a:latin typeface="Calibri"/>
                        <a:ea typeface="新細明體"/>
                        <a:cs typeface="Times New Roman"/>
                      </a:endParaRPr>
                    </a:p>
                  </a:txBody>
                  <a:tcPr marL="66483" marR="66483" marT="0" marB="0">
                    <a:solidFill>
                      <a:schemeClr val="accent1">
                        <a:lumMod val="20000"/>
                        <a:lumOff val="80000"/>
                      </a:schemeClr>
                    </a:solidFill>
                  </a:tcPr>
                </a:tc>
              </a:tr>
            </a:tbl>
          </a:graphicData>
        </a:graphic>
      </p:graphicFrame>
      <p:sp>
        <p:nvSpPr>
          <p:cNvPr id="3" name="矩形 2"/>
          <p:cNvSpPr/>
          <p:nvPr/>
        </p:nvSpPr>
        <p:spPr>
          <a:xfrm>
            <a:off x="2843808" y="0"/>
            <a:ext cx="3898824" cy="523220"/>
          </a:xfrm>
          <a:prstGeom prst="rect">
            <a:avLst/>
          </a:prstGeom>
          <a:ln>
            <a:solidFill>
              <a:srgbClr val="FF0000"/>
            </a:solidFill>
          </a:ln>
        </p:spPr>
        <p:txBody>
          <a:bodyPr wrap="none">
            <a:spAutoFit/>
          </a:bodyPr>
          <a:lstStyle/>
          <a:p>
            <a:r>
              <a:rPr lang="zh-TW" altLang="zh-TW" sz="2800" dirty="0">
                <a:solidFill>
                  <a:srgbClr val="C00000"/>
                </a:solidFill>
              </a:rPr>
              <a:t>美</a:t>
            </a:r>
            <a:r>
              <a:rPr lang="zh-TW" altLang="en-US" sz="2800" dirty="0">
                <a:solidFill>
                  <a:srgbClr val="C00000"/>
                </a:solidFill>
              </a:rPr>
              <a:t>中</a:t>
            </a:r>
            <a:r>
              <a:rPr lang="zh-TW" altLang="zh-TW" sz="2800" dirty="0">
                <a:solidFill>
                  <a:srgbClr val="C00000"/>
                </a:solidFill>
              </a:rPr>
              <a:t>貿易</a:t>
            </a:r>
            <a:r>
              <a:rPr lang="zh-TW" altLang="zh-TW" sz="2800" dirty="0" smtClean="0">
                <a:solidFill>
                  <a:srgbClr val="C00000"/>
                </a:solidFill>
              </a:rPr>
              <a:t>戰</a:t>
            </a:r>
            <a:r>
              <a:rPr lang="zh-TW" altLang="en-US" sz="2800" dirty="0">
                <a:solidFill>
                  <a:srgbClr val="C00000"/>
                </a:solidFill>
              </a:rPr>
              <a:t>開打</a:t>
            </a:r>
            <a:r>
              <a:rPr lang="zh-TW" altLang="en-US" sz="2800" dirty="0" smtClean="0">
                <a:solidFill>
                  <a:srgbClr val="C00000"/>
                </a:solidFill>
              </a:rPr>
              <a:t>進程 一</a:t>
            </a:r>
            <a:endParaRPr lang="zh-TW" altLang="en-US" sz="2800" dirty="0">
              <a:solidFill>
                <a:srgbClr val="C00000"/>
              </a:solidFill>
            </a:endParaRPr>
          </a:p>
        </p:txBody>
      </p:sp>
    </p:spTree>
    <p:extLst>
      <p:ext uri="{BB962C8B-B14F-4D97-AF65-F5344CB8AC3E}">
        <p14:creationId xmlns:p14="http://schemas.microsoft.com/office/powerpoint/2010/main" val="209348659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pPr>
              <a:defRPr/>
            </a:pPr>
            <a:fld id="{A7BAD190-8FB7-43EA-AB27-E6C157C7F250}" type="datetime1">
              <a:rPr lang="zh-TW" altLang="en-US" smtClean="0"/>
              <a:pPr>
                <a:defRPr/>
              </a:pPr>
              <a:t>2020/10/6</a:t>
            </a:fld>
            <a:endParaRPr lang="en-US" altLang="zh-TW"/>
          </a:p>
        </p:txBody>
      </p:sp>
      <p:sp>
        <p:nvSpPr>
          <p:cNvPr id="5" name="投影片編號版面配置區 4"/>
          <p:cNvSpPr>
            <a:spLocks noGrp="1"/>
          </p:cNvSpPr>
          <p:nvPr>
            <p:ph type="sldNum" sz="quarter" idx="12"/>
          </p:nvPr>
        </p:nvSpPr>
        <p:spPr/>
        <p:txBody>
          <a:bodyPr/>
          <a:lstStyle/>
          <a:p>
            <a:pPr>
              <a:defRPr/>
            </a:pPr>
            <a:fld id="{B74AAD63-BE82-43F0-9F90-28640CE47ACA}" type="slidenum">
              <a:rPr lang="en-US" altLang="zh-TW" smtClean="0"/>
              <a:pPr>
                <a:defRPr/>
              </a:pPr>
              <a:t>11</a:t>
            </a:fld>
            <a:endParaRPr lang="en-US" altLang="zh-TW"/>
          </a:p>
        </p:txBody>
      </p:sp>
      <p:sp>
        <p:nvSpPr>
          <p:cNvPr id="3" name="矩形 2"/>
          <p:cNvSpPr/>
          <p:nvPr/>
        </p:nvSpPr>
        <p:spPr>
          <a:xfrm>
            <a:off x="2843808" y="0"/>
            <a:ext cx="3775393" cy="523220"/>
          </a:xfrm>
          <a:prstGeom prst="rect">
            <a:avLst/>
          </a:prstGeom>
          <a:ln>
            <a:solidFill>
              <a:srgbClr val="FF0000"/>
            </a:solidFill>
          </a:ln>
        </p:spPr>
        <p:txBody>
          <a:bodyPr wrap="none">
            <a:spAutoFit/>
          </a:bodyPr>
          <a:lstStyle/>
          <a:p>
            <a:r>
              <a:rPr lang="zh-TW" altLang="zh-TW" sz="2800" dirty="0">
                <a:solidFill>
                  <a:srgbClr val="C00000"/>
                </a:solidFill>
              </a:rPr>
              <a:t>美</a:t>
            </a:r>
            <a:r>
              <a:rPr lang="zh-TW" altLang="en-US" sz="2800" dirty="0">
                <a:solidFill>
                  <a:srgbClr val="C00000"/>
                </a:solidFill>
              </a:rPr>
              <a:t>中</a:t>
            </a:r>
            <a:r>
              <a:rPr lang="zh-TW" altLang="zh-TW" sz="2800" dirty="0">
                <a:solidFill>
                  <a:srgbClr val="C00000"/>
                </a:solidFill>
              </a:rPr>
              <a:t>貿易</a:t>
            </a:r>
            <a:r>
              <a:rPr lang="zh-TW" altLang="zh-TW" sz="2800" dirty="0" smtClean="0">
                <a:solidFill>
                  <a:srgbClr val="C00000"/>
                </a:solidFill>
              </a:rPr>
              <a:t>戰</a:t>
            </a:r>
            <a:r>
              <a:rPr lang="zh-TW" altLang="en-US" sz="2800" dirty="0">
                <a:solidFill>
                  <a:srgbClr val="C00000"/>
                </a:solidFill>
              </a:rPr>
              <a:t>開打進程</a:t>
            </a:r>
            <a:r>
              <a:rPr lang="zh-TW" altLang="en-US" sz="2800" dirty="0" smtClean="0">
                <a:solidFill>
                  <a:srgbClr val="C00000"/>
                </a:solidFill>
              </a:rPr>
              <a:t>二</a:t>
            </a:r>
            <a:endParaRPr lang="zh-TW" altLang="en-US" sz="2800" dirty="0">
              <a:solidFill>
                <a:srgbClr val="C00000"/>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2917259950"/>
              </p:ext>
            </p:extLst>
          </p:nvPr>
        </p:nvGraphicFramePr>
        <p:xfrm>
          <a:off x="251520" y="620688"/>
          <a:ext cx="8496944" cy="5832648"/>
        </p:xfrm>
        <a:graphic>
          <a:graphicData uri="http://schemas.openxmlformats.org/drawingml/2006/table">
            <a:tbl>
              <a:tblPr firstRow="1" firstCol="1" bandRow="1">
                <a:tableStyleId>{5C22544A-7EE6-4342-B048-85BDC9FD1C3A}</a:tableStyleId>
              </a:tblPr>
              <a:tblGrid>
                <a:gridCol w="720080"/>
                <a:gridCol w="3587566"/>
                <a:gridCol w="660906"/>
                <a:gridCol w="3528392"/>
              </a:tblGrid>
              <a:tr h="792989">
                <a:tc>
                  <a:txBody>
                    <a:bodyPr/>
                    <a:lstStyle/>
                    <a:p>
                      <a:pPr>
                        <a:lnSpc>
                          <a:spcPts val="2000"/>
                        </a:lnSpc>
                        <a:spcAft>
                          <a:spcPts val="0"/>
                        </a:spcAft>
                      </a:pPr>
                      <a:r>
                        <a:rPr lang="en-US" altLang="zh-TW" sz="1600" kern="100" dirty="0" smtClean="0">
                          <a:solidFill>
                            <a:srgbClr val="FF0000"/>
                          </a:solidFill>
                          <a:effectLst/>
                        </a:rPr>
                        <a:t>2018</a:t>
                      </a:r>
                    </a:p>
                    <a:p>
                      <a:pPr>
                        <a:lnSpc>
                          <a:spcPts val="2000"/>
                        </a:lnSpc>
                        <a:spcAft>
                          <a:spcPts val="0"/>
                        </a:spcAft>
                      </a:pPr>
                      <a:r>
                        <a:rPr lang="en-US" sz="1600" kern="100" dirty="0" smtClean="0">
                          <a:solidFill>
                            <a:srgbClr val="000066"/>
                          </a:solidFill>
                          <a:effectLst/>
                        </a:rPr>
                        <a:t>3/22</a:t>
                      </a:r>
                      <a:endParaRPr lang="zh-TW" sz="1600" kern="100" dirty="0">
                        <a:solidFill>
                          <a:srgbClr val="000066"/>
                        </a:solidFill>
                        <a:effectLst/>
                        <a:latin typeface="Calibri"/>
                        <a:ea typeface="新細明體"/>
                        <a:cs typeface="Times New Roman"/>
                      </a:endParaRPr>
                    </a:p>
                  </a:txBody>
                  <a:tcPr marL="68580" marR="68580" marT="0" marB="0">
                    <a:solidFill>
                      <a:srgbClr val="FFCCFF"/>
                    </a:solidFill>
                  </a:tcPr>
                </a:tc>
                <a:tc>
                  <a:txBody>
                    <a:bodyPr/>
                    <a:lstStyle/>
                    <a:p>
                      <a:pPr>
                        <a:lnSpc>
                          <a:spcPts val="2000"/>
                        </a:lnSpc>
                        <a:spcAft>
                          <a:spcPts val="0"/>
                        </a:spcAft>
                      </a:pPr>
                      <a:r>
                        <a:rPr lang="zh-TW" sz="1600" kern="100" dirty="0">
                          <a:solidFill>
                            <a:srgbClr val="000066"/>
                          </a:solidFill>
                          <a:effectLst/>
                        </a:rPr>
                        <a:t>美國</a:t>
                      </a:r>
                      <a:r>
                        <a:rPr lang="en-US" sz="1600" kern="100" dirty="0">
                          <a:solidFill>
                            <a:srgbClr val="FF0000"/>
                          </a:solidFill>
                          <a:effectLst/>
                        </a:rPr>
                        <a:t>301</a:t>
                      </a:r>
                      <a:r>
                        <a:rPr lang="zh-TW" sz="1600" kern="100" dirty="0">
                          <a:solidFill>
                            <a:srgbClr val="FF0000"/>
                          </a:solidFill>
                          <a:effectLst/>
                        </a:rPr>
                        <a:t>調查</a:t>
                      </a:r>
                      <a:r>
                        <a:rPr lang="zh-TW" sz="1600" kern="100" dirty="0">
                          <a:solidFill>
                            <a:srgbClr val="000066"/>
                          </a:solidFill>
                          <a:effectLst/>
                        </a:rPr>
                        <a:t>結果確定中共竊取美國知識產權、侵害美國經濟。</a:t>
                      </a:r>
                    </a:p>
                    <a:p>
                      <a:pPr>
                        <a:lnSpc>
                          <a:spcPts val="2000"/>
                        </a:lnSpc>
                        <a:spcAft>
                          <a:spcPts val="0"/>
                        </a:spcAft>
                      </a:pPr>
                      <a:r>
                        <a:rPr lang="zh-TW" sz="1600" kern="100" spc="75" dirty="0">
                          <a:solidFill>
                            <a:srgbClr val="000066"/>
                          </a:solidFill>
                          <a:effectLst/>
                        </a:rPr>
                        <a:t>針對大陸「經濟侵略」簽署備忘錄。</a:t>
                      </a:r>
                      <a:endParaRPr lang="zh-TW" sz="1600" kern="100" dirty="0">
                        <a:solidFill>
                          <a:srgbClr val="000066"/>
                        </a:solidFill>
                        <a:effectLst/>
                        <a:latin typeface="Calibri"/>
                        <a:ea typeface="新細明體"/>
                        <a:cs typeface="Times New Roman"/>
                      </a:endParaRPr>
                    </a:p>
                  </a:txBody>
                  <a:tcPr marL="68580" marR="68580" marT="0" marB="0">
                    <a:solidFill>
                      <a:srgbClr val="FFCCFF"/>
                    </a:solidFill>
                  </a:tcPr>
                </a:tc>
                <a:tc>
                  <a:txBody>
                    <a:bodyPr/>
                    <a:lstStyle/>
                    <a:p>
                      <a:pPr>
                        <a:lnSpc>
                          <a:spcPts val="2000"/>
                        </a:lnSpc>
                        <a:spcAft>
                          <a:spcPts val="0"/>
                        </a:spcAft>
                      </a:pPr>
                      <a:r>
                        <a:rPr lang="en-US" sz="1600" kern="100" dirty="0">
                          <a:effectLst/>
                        </a:rPr>
                        <a:t> </a:t>
                      </a:r>
                      <a:endParaRPr lang="zh-TW" sz="1600" kern="100" dirty="0">
                        <a:effectLst/>
                        <a:latin typeface="Calibri"/>
                        <a:ea typeface="新細明體"/>
                        <a:cs typeface="Times New Roman"/>
                      </a:endParaRPr>
                    </a:p>
                  </a:txBody>
                  <a:tcPr marL="68580" marR="68580" marT="0" marB="0">
                    <a:solidFill>
                      <a:srgbClr val="FFCCFF"/>
                    </a:solidFill>
                  </a:tcPr>
                </a:tc>
                <a:tc>
                  <a:txBody>
                    <a:bodyPr/>
                    <a:lstStyle/>
                    <a:p>
                      <a:pPr>
                        <a:lnSpc>
                          <a:spcPts val="2000"/>
                        </a:lnSpc>
                        <a:spcAft>
                          <a:spcPts val="0"/>
                        </a:spcAft>
                      </a:pPr>
                      <a:r>
                        <a:rPr lang="en-US" sz="1600" kern="100" dirty="0">
                          <a:effectLst/>
                        </a:rPr>
                        <a:t> </a:t>
                      </a:r>
                      <a:endParaRPr lang="zh-TW" sz="1600" kern="100" dirty="0">
                        <a:effectLst/>
                        <a:latin typeface="Calibri"/>
                        <a:ea typeface="新細明體"/>
                        <a:cs typeface="Times New Roman"/>
                      </a:endParaRPr>
                    </a:p>
                  </a:txBody>
                  <a:tcPr marL="68580" marR="68580" marT="0" marB="0">
                    <a:solidFill>
                      <a:srgbClr val="FFCCFF"/>
                    </a:solidFill>
                  </a:tcPr>
                </a:tc>
              </a:tr>
              <a:tr h="1060994">
                <a:tc>
                  <a:txBody>
                    <a:bodyPr/>
                    <a:lstStyle/>
                    <a:p>
                      <a:pPr>
                        <a:lnSpc>
                          <a:spcPts val="2000"/>
                        </a:lnSpc>
                        <a:spcAft>
                          <a:spcPts val="0"/>
                        </a:spcAft>
                      </a:pPr>
                      <a:r>
                        <a:rPr lang="en-US" sz="1600" b="0" kern="100" dirty="0">
                          <a:solidFill>
                            <a:schemeClr val="tx1"/>
                          </a:solidFill>
                          <a:effectLst/>
                        </a:rPr>
                        <a:t>4/3</a:t>
                      </a:r>
                      <a:endParaRPr lang="zh-TW" sz="1600" b="0" kern="100" dirty="0">
                        <a:solidFill>
                          <a:schemeClr val="tx1"/>
                        </a:solidFill>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lnSpc>
                          <a:spcPts val="2000"/>
                        </a:lnSpc>
                        <a:spcAft>
                          <a:spcPts val="0"/>
                        </a:spcAft>
                      </a:pPr>
                      <a:r>
                        <a:rPr lang="zh-TW" sz="1600" kern="100" dirty="0">
                          <a:effectLst/>
                        </a:rPr>
                        <a:t>美國公布</a:t>
                      </a:r>
                      <a:r>
                        <a:rPr lang="en-US" sz="1600" kern="100" dirty="0">
                          <a:effectLst/>
                        </a:rPr>
                        <a:t>301</a:t>
                      </a:r>
                      <a:r>
                        <a:rPr lang="zh-TW" sz="1600" kern="100" dirty="0">
                          <a:effectLst/>
                        </a:rPr>
                        <a:t>關稅清單，對中國航天、電子等</a:t>
                      </a:r>
                      <a:r>
                        <a:rPr lang="en-US" sz="1600" kern="100" dirty="0">
                          <a:effectLst/>
                        </a:rPr>
                        <a:t>1333</a:t>
                      </a:r>
                      <a:r>
                        <a:rPr lang="zh-TW" sz="1600" kern="100" dirty="0">
                          <a:effectLst/>
                        </a:rPr>
                        <a:t>項商品，加徵</a:t>
                      </a:r>
                      <a:r>
                        <a:rPr lang="en-US" sz="1600" kern="100" dirty="0">
                          <a:effectLst/>
                        </a:rPr>
                        <a:t>25%</a:t>
                      </a:r>
                      <a:r>
                        <a:rPr lang="zh-TW" sz="1600" kern="100" dirty="0">
                          <a:effectLst/>
                        </a:rPr>
                        <a:t>、價值</a:t>
                      </a:r>
                      <a:r>
                        <a:rPr lang="en-US" sz="1600" kern="100" dirty="0">
                          <a:effectLst/>
                        </a:rPr>
                        <a:t>500</a:t>
                      </a:r>
                      <a:r>
                        <a:rPr lang="zh-TW" sz="1600" kern="100" dirty="0">
                          <a:effectLst/>
                        </a:rPr>
                        <a:t>億美元的關稅</a:t>
                      </a:r>
                      <a:r>
                        <a:rPr lang="zh-TW" sz="1600" kern="100" dirty="0" smtClean="0">
                          <a:effectLst/>
                        </a:rPr>
                        <a:t>。</a:t>
                      </a:r>
                      <a:endParaRPr lang="en-US" altLang="zh-TW" sz="1600" kern="100" dirty="0" smtClean="0">
                        <a:effectLst/>
                      </a:endParaRPr>
                    </a:p>
                    <a:p>
                      <a:pPr>
                        <a:lnSpc>
                          <a:spcPts val="2000"/>
                        </a:lnSpc>
                        <a:spcAft>
                          <a:spcPts val="0"/>
                        </a:spcAft>
                      </a:pPr>
                      <a:r>
                        <a:rPr lang="zh-TW" sz="1600" kern="100" dirty="0" smtClean="0">
                          <a:effectLst/>
                        </a:rPr>
                        <a:t>生效日期</a:t>
                      </a:r>
                      <a:r>
                        <a:rPr lang="zh-TW" sz="1600" kern="100" dirty="0">
                          <a:effectLst/>
                        </a:rPr>
                        <a:t>待定</a:t>
                      </a:r>
                      <a:endParaRPr lang="zh-TW" sz="1600" kern="100" dirty="0">
                        <a:effectLst/>
                        <a:latin typeface="Calibri"/>
                        <a:ea typeface="新細明體"/>
                        <a:cs typeface="Times New Roman"/>
                      </a:endParaRPr>
                    </a:p>
                  </a:txBody>
                  <a:tcPr marL="68580" marR="68580" marT="0" marB="0"/>
                </a:tc>
                <a:tc>
                  <a:txBody>
                    <a:bodyPr/>
                    <a:lstStyle/>
                    <a:p>
                      <a:pPr>
                        <a:lnSpc>
                          <a:spcPts val="2000"/>
                        </a:lnSpc>
                        <a:spcAft>
                          <a:spcPts val="0"/>
                        </a:spcAft>
                      </a:pPr>
                      <a:r>
                        <a:rPr lang="en-US" sz="1600" kern="100" dirty="0">
                          <a:effectLst/>
                        </a:rPr>
                        <a:t>4/4</a:t>
                      </a:r>
                      <a:endParaRPr lang="zh-TW" sz="1600" kern="100" dirty="0">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lnSpc>
                          <a:spcPts val="2000"/>
                        </a:lnSpc>
                        <a:spcAft>
                          <a:spcPts val="0"/>
                        </a:spcAft>
                      </a:pPr>
                      <a:r>
                        <a:rPr lang="zh-TW" sz="1600" kern="100" dirty="0">
                          <a:effectLst/>
                        </a:rPr>
                        <a:t>中國開出對等報復清單，對大豆、飛機等</a:t>
                      </a:r>
                      <a:r>
                        <a:rPr lang="en-US" sz="1600" kern="100" dirty="0">
                          <a:effectLst/>
                        </a:rPr>
                        <a:t>106</a:t>
                      </a:r>
                      <a:r>
                        <a:rPr lang="zh-TW" sz="1600" kern="100" dirty="0">
                          <a:effectLst/>
                        </a:rPr>
                        <a:t>項美國商品，徵收額外</a:t>
                      </a:r>
                      <a:r>
                        <a:rPr lang="en-US" sz="1600" kern="100" dirty="0">
                          <a:effectLst/>
                        </a:rPr>
                        <a:t>25%</a:t>
                      </a:r>
                      <a:r>
                        <a:rPr lang="zh-TW" sz="1600" kern="100" dirty="0">
                          <a:effectLst/>
                        </a:rPr>
                        <a:t>關稅，價值同樣</a:t>
                      </a:r>
                      <a:r>
                        <a:rPr lang="en-US" sz="1600" kern="100" dirty="0">
                          <a:effectLst/>
                        </a:rPr>
                        <a:t>500</a:t>
                      </a:r>
                      <a:r>
                        <a:rPr lang="zh-TW" sz="1600" kern="100" dirty="0">
                          <a:effectLst/>
                        </a:rPr>
                        <a:t>億美元</a:t>
                      </a:r>
                      <a:r>
                        <a:rPr lang="zh-TW" sz="1600" kern="100" dirty="0" smtClean="0">
                          <a:effectLst/>
                        </a:rPr>
                        <a:t>。</a:t>
                      </a:r>
                      <a:endParaRPr lang="en-US" altLang="zh-TW" sz="1600" kern="100" dirty="0" smtClean="0">
                        <a:effectLst/>
                      </a:endParaRPr>
                    </a:p>
                    <a:p>
                      <a:pPr>
                        <a:lnSpc>
                          <a:spcPts val="2000"/>
                        </a:lnSpc>
                        <a:spcAft>
                          <a:spcPts val="0"/>
                        </a:spcAft>
                      </a:pPr>
                      <a:r>
                        <a:rPr lang="zh-TW" sz="1600" kern="100" dirty="0" smtClean="0">
                          <a:effectLst/>
                        </a:rPr>
                        <a:t>生效日期</a:t>
                      </a:r>
                      <a:r>
                        <a:rPr lang="zh-TW" sz="1600" kern="100" dirty="0">
                          <a:effectLst/>
                        </a:rPr>
                        <a:t>視美方</a:t>
                      </a:r>
                      <a:r>
                        <a:rPr lang="en-US" sz="1600" kern="100" dirty="0">
                          <a:effectLst/>
                        </a:rPr>
                        <a:t>301</a:t>
                      </a:r>
                      <a:r>
                        <a:rPr lang="zh-TW" sz="1600" kern="100" dirty="0">
                          <a:effectLst/>
                        </a:rPr>
                        <a:t>關稅日期而定</a:t>
                      </a:r>
                      <a:endParaRPr lang="zh-TW" sz="1600" kern="100" dirty="0">
                        <a:effectLst/>
                        <a:latin typeface="Calibri"/>
                        <a:ea typeface="新細明體"/>
                        <a:cs typeface="Times New Roman"/>
                      </a:endParaRPr>
                    </a:p>
                  </a:txBody>
                  <a:tcPr marL="68580" marR="68580" marT="0" marB="0"/>
                </a:tc>
              </a:tr>
              <a:tr h="522291">
                <a:tc>
                  <a:txBody>
                    <a:bodyPr/>
                    <a:lstStyle/>
                    <a:p>
                      <a:pPr>
                        <a:lnSpc>
                          <a:spcPts val="2000"/>
                        </a:lnSpc>
                        <a:spcAft>
                          <a:spcPts val="0"/>
                        </a:spcAft>
                      </a:pPr>
                      <a:r>
                        <a:rPr lang="en-US" sz="1600" b="0" kern="100" dirty="0">
                          <a:solidFill>
                            <a:schemeClr val="tx1"/>
                          </a:solidFill>
                          <a:effectLst/>
                        </a:rPr>
                        <a:t>4/5</a:t>
                      </a:r>
                      <a:endParaRPr lang="zh-TW" sz="1600" b="0" kern="100" dirty="0">
                        <a:solidFill>
                          <a:schemeClr val="tx1"/>
                        </a:solidFill>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lnSpc>
                          <a:spcPts val="2000"/>
                        </a:lnSpc>
                        <a:spcAft>
                          <a:spcPts val="0"/>
                        </a:spcAft>
                      </a:pPr>
                      <a:r>
                        <a:rPr lang="zh-TW" sz="1600" kern="100">
                          <a:effectLst/>
                        </a:rPr>
                        <a:t>川普考慮在</a:t>
                      </a:r>
                      <a:r>
                        <a:rPr lang="en-US" sz="1600" kern="100">
                          <a:effectLst/>
                        </a:rPr>
                        <a:t>301</a:t>
                      </a:r>
                      <a:r>
                        <a:rPr lang="zh-TW" sz="1600" kern="100">
                          <a:effectLst/>
                        </a:rPr>
                        <a:t>框架下，對中國商品再加徵</a:t>
                      </a:r>
                      <a:r>
                        <a:rPr lang="en-US" sz="1600" kern="100">
                          <a:effectLst/>
                        </a:rPr>
                        <a:t>1000</a:t>
                      </a:r>
                      <a:r>
                        <a:rPr lang="zh-TW" sz="1600" kern="100">
                          <a:effectLst/>
                        </a:rPr>
                        <a:t>億美元關稅</a:t>
                      </a:r>
                      <a:endParaRPr lang="zh-TW" sz="1600" kern="100">
                        <a:effectLst/>
                        <a:latin typeface="Calibri"/>
                        <a:ea typeface="新細明體"/>
                        <a:cs typeface="Times New Roman"/>
                      </a:endParaRPr>
                    </a:p>
                  </a:txBody>
                  <a:tcPr marL="68580" marR="68580" marT="0" marB="0"/>
                </a:tc>
                <a:tc>
                  <a:txBody>
                    <a:bodyPr/>
                    <a:lstStyle/>
                    <a:p>
                      <a:pPr>
                        <a:lnSpc>
                          <a:spcPts val="2000"/>
                        </a:lnSpc>
                        <a:spcAft>
                          <a:spcPts val="0"/>
                        </a:spcAft>
                      </a:pPr>
                      <a:r>
                        <a:rPr lang="en-US" sz="1600" kern="100" dirty="0">
                          <a:effectLst/>
                        </a:rPr>
                        <a:t>4/6</a:t>
                      </a:r>
                      <a:endParaRPr lang="zh-TW" sz="1600" kern="100" dirty="0">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lnSpc>
                          <a:spcPts val="2000"/>
                        </a:lnSpc>
                        <a:spcAft>
                          <a:spcPts val="0"/>
                        </a:spcAft>
                      </a:pPr>
                      <a:r>
                        <a:rPr lang="zh-TW" sz="1600" kern="100">
                          <a:effectLst/>
                        </a:rPr>
                        <a:t>北京當局回應，將進行反擊</a:t>
                      </a:r>
                      <a:endParaRPr lang="zh-TW" sz="1600" kern="100">
                        <a:effectLst/>
                        <a:latin typeface="Calibri"/>
                        <a:ea typeface="新細明體"/>
                        <a:cs typeface="Times New Roman"/>
                      </a:endParaRPr>
                    </a:p>
                  </a:txBody>
                  <a:tcPr marL="68580" marR="68580" marT="0" marB="0"/>
                </a:tc>
              </a:tr>
              <a:tr h="792989">
                <a:tc>
                  <a:txBody>
                    <a:bodyPr/>
                    <a:lstStyle/>
                    <a:p>
                      <a:pPr>
                        <a:lnSpc>
                          <a:spcPts val="2000"/>
                        </a:lnSpc>
                        <a:spcAft>
                          <a:spcPts val="0"/>
                        </a:spcAft>
                      </a:pPr>
                      <a:r>
                        <a:rPr lang="en-US" sz="1600" b="0" kern="100" dirty="0">
                          <a:solidFill>
                            <a:schemeClr val="tx1"/>
                          </a:solidFill>
                          <a:effectLst/>
                        </a:rPr>
                        <a:t> </a:t>
                      </a:r>
                      <a:endParaRPr lang="zh-TW" sz="1600" b="0" kern="100" dirty="0">
                        <a:solidFill>
                          <a:schemeClr val="tx1"/>
                        </a:solidFill>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lnSpc>
                          <a:spcPts val="2000"/>
                        </a:lnSpc>
                        <a:spcAft>
                          <a:spcPts val="0"/>
                        </a:spcAft>
                      </a:pPr>
                      <a:r>
                        <a:rPr lang="en-US" sz="1600" kern="100">
                          <a:effectLst/>
                        </a:rPr>
                        <a:t> </a:t>
                      </a:r>
                      <a:endParaRPr lang="zh-TW" sz="1600" kern="100">
                        <a:effectLst/>
                        <a:latin typeface="Calibri"/>
                        <a:ea typeface="新細明體"/>
                        <a:cs typeface="Times New Roman"/>
                      </a:endParaRPr>
                    </a:p>
                  </a:txBody>
                  <a:tcPr marL="68580" marR="68580" marT="0" marB="0"/>
                </a:tc>
                <a:tc>
                  <a:txBody>
                    <a:bodyPr/>
                    <a:lstStyle/>
                    <a:p>
                      <a:pPr>
                        <a:lnSpc>
                          <a:spcPts val="2000"/>
                        </a:lnSpc>
                        <a:spcAft>
                          <a:spcPts val="0"/>
                        </a:spcAft>
                      </a:pPr>
                      <a:r>
                        <a:rPr lang="en-US" sz="1600" kern="100" dirty="0">
                          <a:effectLst/>
                        </a:rPr>
                        <a:t>4/10</a:t>
                      </a:r>
                      <a:endParaRPr lang="zh-TW" sz="1600" kern="100" dirty="0">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lnSpc>
                          <a:spcPts val="2000"/>
                        </a:lnSpc>
                        <a:spcAft>
                          <a:spcPts val="0"/>
                        </a:spcAft>
                      </a:pPr>
                      <a:r>
                        <a:rPr lang="zh-TW" sz="1600" kern="100">
                          <a:effectLst/>
                        </a:rPr>
                        <a:t>中國習近平宣布承諾開放金融業、加強知識產權保護等四大新措施。</a:t>
                      </a:r>
                    </a:p>
                    <a:p>
                      <a:pPr algn="l">
                        <a:lnSpc>
                          <a:spcPts val="2000"/>
                        </a:lnSpc>
                        <a:spcAft>
                          <a:spcPts val="0"/>
                        </a:spcAft>
                      </a:pPr>
                      <a:r>
                        <a:rPr lang="zh-TW" sz="1600" kern="100">
                          <a:effectLst/>
                        </a:rPr>
                        <a:t>得到川普稱讚</a:t>
                      </a:r>
                      <a:endParaRPr lang="zh-TW" sz="1600" kern="100">
                        <a:effectLst/>
                        <a:latin typeface="Calibri"/>
                        <a:cs typeface="新細明體"/>
                      </a:endParaRPr>
                    </a:p>
                  </a:txBody>
                  <a:tcPr marL="68580" marR="68580" marT="0" marB="0"/>
                </a:tc>
              </a:tr>
              <a:tr h="1601044">
                <a:tc>
                  <a:txBody>
                    <a:bodyPr/>
                    <a:lstStyle/>
                    <a:p>
                      <a:pPr>
                        <a:lnSpc>
                          <a:spcPts val="2000"/>
                        </a:lnSpc>
                        <a:spcAft>
                          <a:spcPts val="0"/>
                        </a:spcAft>
                      </a:pPr>
                      <a:r>
                        <a:rPr lang="en-US" sz="1600" b="0" kern="100" dirty="0">
                          <a:solidFill>
                            <a:schemeClr val="tx1"/>
                          </a:solidFill>
                          <a:effectLst/>
                        </a:rPr>
                        <a:t>4/16</a:t>
                      </a:r>
                      <a:endParaRPr lang="zh-TW" sz="1600" b="0" kern="100" dirty="0">
                        <a:solidFill>
                          <a:schemeClr val="tx1"/>
                        </a:solidFill>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lnSpc>
                          <a:spcPts val="2000"/>
                        </a:lnSpc>
                        <a:spcAft>
                          <a:spcPts val="0"/>
                        </a:spcAft>
                      </a:pPr>
                      <a:r>
                        <a:rPr lang="zh-TW" sz="1600" kern="100" spc="75">
                          <a:effectLst/>
                        </a:rPr>
                        <a:t>美國商務部宣布，大陸電信設備大廠中興通訊違反去年與美政府達成的協議，禁止美國企業未來</a:t>
                      </a:r>
                      <a:r>
                        <a:rPr lang="en-US" sz="1600" kern="100" spc="75">
                          <a:effectLst/>
                        </a:rPr>
                        <a:t>7</a:t>
                      </a:r>
                      <a:r>
                        <a:rPr lang="zh-TW" sz="1600" kern="100" spc="75">
                          <a:effectLst/>
                        </a:rPr>
                        <a:t>年向中興通訊出售零件，當天生效實施。中興</a:t>
                      </a:r>
                      <a:r>
                        <a:rPr lang="en-US" sz="1600" kern="100" spc="75">
                          <a:effectLst/>
                        </a:rPr>
                        <a:t>4</a:t>
                      </a:r>
                      <a:r>
                        <a:rPr lang="zh-TW" sz="1600" kern="100" spc="75">
                          <a:effectLst/>
                        </a:rPr>
                        <a:t>月</a:t>
                      </a:r>
                      <a:r>
                        <a:rPr lang="en-US" sz="1600" kern="100" spc="75">
                          <a:effectLst/>
                        </a:rPr>
                        <a:t>17</a:t>
                      </a:r>
                      <a:r>
                        <a:rPr lang="zh-TW" sz="1600" kern="100" spc="75">
                          <a:effectLst/>
                        </a:rPr>
                        <a:t>日在香港和深圳股市停牌。</a:t>
                      </a:r>
                      <a:endParaRPr lang="zh-TW" sz="1600" kern="100">
                        <a:effectLst/>
                        <a:latin typeface="Calibri"/>
                        <a:ea typeface="新細明體"/>
                        <a:cs typeface="Times New Roman"/>
                      </a:endParaRPr>
                    </a:p>
                  </a:txBody>
                  <a:tcPr marL="68580" marR="68580" marT="0" marB="0"/>
                </a:tc>
                <a:tc>
                  <a:txBody>
                    <a:bodyPr/>
                    <a:lstStyle/>
                    <a:p>
                      <a:pPr>
                        <a:lnSpc>
                          <a:spcPts val="2000"/>
                        </a:lnSpc>
                        <a:spcAft>
                          <a:spcPts val="0"/>
                        </a:spcAft>
                      </a:pPr>
                      <a:r>
                        <a:rPr lang="en-US" sz="1600" kern="100" dirty="0">
                          <a:effectLst/>
                        </a:rPr>
                        <a:t>4/17</a:t>
                      </a:r>
                      <a:endParaRPr lang="zh-TW" sz="1600" kern="100" dirty="0">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lnSpc>
                          <a:spcPts val="2000"/>
                        </a:lnSpc>
                        <a:spcAft>
                          <a:spcPts val="0"/>
                        </a:spcAft>
                      </a:pPr>
                      <a:r>
                        <a:rPr lang="zh-TW" sz="1600" kern="100" spc="75">
                          <a:effectLst/>
                        </a:rPr>
                        <a:t>大陸商務部初步裁定，美國進口高粱存在傾銷，決定實施臨時反傾銷措施：進口經營者在進口美國高粱時，需依據裁定所確定的各公司保證金比率，向中國海關提供相應的保證金，</a:t>
                      </a:r>
                      <a:r>
                        <a:rPr lang="en-US" sz="1600" kern="100" spc="75">
                          <a:effectLst/>
                        </a:rPr>
                        <a:t>4/18</a:t>
                      </a:r>
                      <a:r>
                        <a:rPr lang="zh-TW" sz="1600" kern="100" spc="75">
                          <a:effectLst/>
                        </a:rPr>
                        <a:t>起實施。</a:t>
                      </a:r>
                      <a:endParaRPr lang="zh-TW" sz="1600" kern="100">
                        <a:effectLst/>
                        <a:latin typeface="Calibri"/>
                        <a:cs typeface="新細明體"/>
                      </a:endParaRPr>
                    </a:p>
                  </a:txBody>
                  <a:tcPr marL="68580" marR="68580" marT="0" marB="0"/>
                </a:tc>
              </a:tr>
              <a:tr h="1062341">
                <a:tc>
                  <a:txBody>
                    <a:bodyPr/>
                    <a:lstStyle/>
                    <a:p>
                      <a:pPr>
                        <a:lnSpc>
                          <a:spcPts val="2000"/>
                        </a:lnSpc>
                        <a:spcAft>
                          <a:spcPts val="0"/>
                        </a:spcAft>
                      </a:pPr>
                      <a:r>
                        <a:rPr lang="en-US" sz="1600" b="0" kern="100" dirty="0">
                          <a:solidFill>
                            <a:schemeClr val="tx1"/>
                          </a:solidFill>
                          <a:effectLst/>
                        </a:rPr>
                        <a:t>5/13</a:t>
                      </a:r>
                      <a:endParaRPr lang="zh-TW" sz="1600" b="0" kern="100" dirty="0">
                        <a:solidFill>
                          <a:schemeClr val="tx1"/>
                        </a:solidFill>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lnSpc>
                          <a:spcPts val="2000"/>
                        </a:lnSpc>
                        <a:spcAft>
                          <a:spcPts val="0"/>
                        </a:spcAft>
                      </a:pPr>
                      <a:r>
                        <a:rPr lang="zh-TW" sz="1600" kern="100" spc="75">
                          <a:effectLst/>
                        </a:rPr>
                        <a:t>川普推特發文表示，將與大陸國家主席習近平共同合作，讓營運受嚴重影響的中興電訊盡速恢復營運，以免中國流失太多工作</a:t>
                      </a:r>
                      <a:endParaRPr lang="zh-TW" sz="1600" kern="100">
                        <a:effectLst/>
                        <a:latin typeface="Calibri"/>
                        <a:ea typeface="新細明體"/>
                        <a:cs typeface="Times New Roman"/>
                      </a:endParaRPr>
                    </a:p>
                  </a:txBody>
                  <a:tcPr marL="68580" marR="68580" marT="0" marB="0"/>
                </a:tc>
                <a:tc>
                  <a:txBody>
                    <a:bodyPr/>
                    <a:lstStyle/>
                    <a:p>
                      <a:pPr>
                        <a:lnSpc>
                          <a:spcPts val="2000"/>
                        </a:lnSpc>
                        <a:spcAft>
                          <a:spcPts val="0"/>
                        </a:spcAft>
                      </a:pPr>
                      <a:r>
                        <a:rPr lang="en-US" sz="1600" kern="100" dirty="0">
                          <a:effectLst/>
                        </a:rPr>
                        <a:t> </a:t>
                      </a:r>
                      <a:endParaRPr lang="zh-TW" sz="1600" kern="100" dirty="0">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lnSpc>
                          <a:spcPts val="2000"/>
                        </a:lnSpc>
                        <a:spcAft>
                          <a:spcPts val="0"/>
                        </a:spcAft>
                      </a:pPr>
                      <a:r>
                        <a:rPr lang="en-US" sz="1600" kern="100" dirty="0">
                          <a:effectLst/>
                        </a:rPr>
                        <a:t> </a:t>
                      </a:r>
                      <a:endParaRPr lang="zh-TW" sz="1600" kern="100" dirty="0">
                        <a:effectLst/>
                        <a:latin typeface="Calibri"/>
                        <a:ea typeface="新細明體"/>
                        <a:cs typeface="Times New Roman"/>
                      </a:endParaRPr>
                    </a:p>
                  </a:txBody>
                  <a:tcPr marL="68580" marR="68580" marT="0" marB="0"/>
                </a:tc>
              </a:tr>
            </a:tbl>
          </a:graphicData>
        </a:graphic>
      </p:graphicFrame>
    </p:spTree>
    <p:extLst>
      <p:ext uri="{BB962C8B-B14F-4D97-AF65-F5344CB8AC3E}">
        <p14:creationId xmlns:p14="http://schemas.microsoft.com/office/powerpoint/2010/main" val="11125319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pPr>
              <a:defRPr/>
            </a:pPr>
            <a:fld id="{A7BAD190-8FB7-43EA-AB27-E6C157C7F250}" type="datetime1">
              <a:rPr lang="zh-TW" altLang="en-US" smtClean="0"/>
              <a:pPr>
                <a:defRPr/>
              </a:pPr>
              <a:t>2020/10/6</a:t>
            </a:fld>
            <a:endParaRPr lang="en-US" altLang="zh-TW"/>
          </a:p>
        </p:txBody>
      </p:sp>
      <p:sp>
        <p:nvSpPr>
          <p:cNvPr id="5" name="投影片編號版面配置區 4"/>
          <p:cNvSpPr>
            <a:spLocks noGrp="1"/>
          </p:cNvSpPr>
          <p:nvPr>
            <p:ph type="sldNum" sz="quarter" idx="12"/>
          </p:nvPr>
        </p:nvSpPr>
        <p:spPr/>
        <p:txBody>
          <a:bodyPr/>
          <a:lstStyle/>
          <a:p>
            <a:pPr>
              <a:defRPr/>
            </a:pPr>
            <a:fld id="{B74AAD63-BE82-43F0-9F90-28640CE47ACA}" type="slidenum">
              <a:rPr lang="en-US" altLang="zh-TW" smtClean="0"/>
              <a:pPr>
                <a:defRPr/>
              </a:pPr>
              <a:t>12</a:t>
            </a:fld>
            <a:endParaRPr lang="en-US" altLang="zh-TW"/>
          </a:p>
        </p:txBody>
      </p:sp>
      <p:sp>
        <p:nvSpPr>
          <p:cNvPr id="3" name="矩形 2"/>
          <p:cNvSpPr/>
          <p:nvPr/>
        </p:nvSpPr>
        <p:spPr>
          <a:xfrm>
            <a:off x="2843808" y="0"/>
            <a:ext cx="3775393" cy="523220"/>
          </a:xfrm>
          <a:prstGeom prst="rect">
            <a:avLst/>
          </a:prstGeom>
          <a:ln>
            <a:solidFill>
              <a:srgbClr val="FF0000"/>
            </a:solidFill>
          </a:ln>
        </p:spPr>
        <p:txBody>
          <a:bodyPr wrap="none">
            <a:spAutoFit/>
          </a:bodyPr>
          <a:lstStyle/>
          <a:p>
            <a:r>
              <a:rPr lang="zh-TW" altLang="zh-TW" sz="2800" dirty="0">
                <a:solidFill>
                  <a:srgbClr val="C00000"/>
                </a:solidFill>
              </a:rPr>
              <a:t>美</a:t>
            </a:r>
            <a:r>
              <a:rPr lang="zh-TW" altLang="en-US" sz="2800" dirty="0">
                <a:solidFill>
                  <a:srgbClr val="C00000"/>
                </a:solidFill>
              </a:rPr>
              <a:t>中</a:t>
            </a:r>
            <a:r>
              <a:rPr lang="zh-TW" altLang="zh-TW" sz="2800" dirty="0">
                <a:solidFill>
                  <a:srgbClr val="C00000"/>
                </a:solidFill>
              </a:rPr>
              <a:t>貿易</a:t>
            </a:r>
            <a:r>
              <a:rPr lang="zh-TW" altLang="zh-TW" sz="2800" dirty="0" smtClean="0">
                <a:solidFill>
                  <a:srgbClr val="C00000"/>
                </a:solidFill>
              </a:rPr>
              <a:t>戰</a:t>
            </a:r>
            <a:r>
              <a:rPr lang="zh-TW" altLang="en-US" sz="2800" dirty="0">
                <a:solidFill>
                  <a:srgbClr val="C00000"/>
                </a:solidFill>
              </a:rPr>
              <a:t>開打進程</a:t>
            </a:r>
            <a:r>
              <a:rPr lang="zh-TW" altLang="en-US" sz="2800" dirty="0" smtClean="0">
                <a:solidFill>
                  <a:srgbClr val="C00000"/>
                </a:solidFill>
              </a:rPr>
              <a:t>三</a:t>
            </a:r>
            <a:endParaRPr lang="zh-TW" altLang="en-US" sz="2800" dirty="0">
              <a:solidFill>
                <a:srgbClr val="C00000"/>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572898330"/>
              </p:ext>
            </p:extLst>
          </p:nvPr>
        </p:nvGraphicFramePr>
        <p:xfrm>
          <a:off x="251520" y="764704"/>
          <a:ext cx="8640961" cy="2808311"/>
        </p:xfrm>
        <a:graphic>
          <a:graphicData uri="http://schemas.openxmlformats.org/drawingml/2006/table">
            <a:tbl>
              <a:tblPr firstRow="1" firstCol="1" bandRow="1">
                <a:tableStyleId>{5C22544A-7EE6-4342-B048-85BDC9FD1C3A}</a:tableStyleId>
              </a:tblPr>
              <a:tblGrid>
                <a:gridCol w="792088"/>
                <a:gridCol w="3456384"/>
                <a:gridCol w="708737"/>
                <a:gridCol w="3683752"/>
              </a:tblGrid>
              <a:tr h="6240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kern="100" dirty="0" smtClean="0">
                          <a:solidFill>
                            <a:srgbClr val="C00000"/>
                          </a:solidFill>
                          <a:effectLst/>
                        </a:rPr>
                        <a:t>2018</a:t>
                      </a:r>
                      <a:endParaRPr lang="zh-TW" altLang="zh-TW" sz="1600" kern="100" dirty="0" smtClean="0">
                        <a:solidFill>
                          <a:srgbClr val="C00000"/>
                        </a:solidFill>
                        <a:effectLst/>
                      </a:endParaRPr>
                    </a:p>
                    <a:p>
                      <a:pPr>
                        <a:spcAft>
                          <a:spcPts val="0"/>
                        </a:spcAft>
                      </a:pPr>
                      <a:r>
                        <a:rPr lang="en-US" sz="1600" b="0" kern="100" dirty="0" smtClean="0">
                          <a:solidFill>
                            <a:schemeClr val="tx1"/>
                          </a:solidFill>
                          <a:effectLst/>
                        </a:rPr>
                        <a:t>7/6</a:t>
                      </a:r>
                      <a:endParaRPr lang="zh-TW" sz="1600" b="0" kern="100" dirty="0">
                        <a:solidFill>
                          <a:schemeClr val="tx1"/>
                        </a:solidFill>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spcAft>
                          <a:spcPts val="0"/>
                        </a:spcAft>
                      </a:pPr>
                      <a:r>
                        <a:rPr lang="zh-TW" sz="1600" kern="100" dirty="0">
                          <a:solidFill>
                            <a:schemeClr val="tx1"/>
                          </a:solidFill>
                          <a:effectLst/>
                        </a:rPr>
                        <a:t>第一階段關稅</a:t>
                      </a:r>
                      <a:r>
                        <a:rPr lang="en-US" sz="1600" kern="100" dirty="0">
                          <a:solidFill>
                            <a:schemeClr val="tx1"/>
                          </a:solidFill>
                          <a:effectLst/>
                        </a:rPr>
                        <a:t>340</a:t>
                      </a:r>
                      <a:r>
                        <a:rPr lang="zh-TW" sz="1600" kern="100" dirty="0">
                          <a:solidFill>
                            <a:schemeClr val="tx1"/>
                          </a:solidFill>
                          <a:effectLst/>
                        </a:rPr>
                        <a:t>億，課稅</a:t>
                      </a:r>
                      <a:r>
                        <a:rPr lang="en-US" sz="1600" kern="100" dirty="0">
                          <a:solidFill>
                            <a:schemeClr val="tx1"/>
                          </a:solidFill>
                          <a:effectLst/>
                        </a:rPr>
                        <a:t>25%</a:t>
                      </a:r>
                      <a:endParaRPr lang="zh-TW" sz="1600" kern="100" dirty="0">
                        <a:solidFill>
                          <a:schemeClr val="tx1"/>
                        </a:solidFill>
                        <a:effectLst/>
                        <a:latin typeface="Calibri"/>
                        <a:ea typeface="新細明體"/>
                        <a:cs typeface="Times New Roman"/>
                      </a:endParaRPr>
                    </a:p>
                  </a:txBody>
                  <a:tcPr marL="68580" marR="68580" marT="0" marB="0">
                    <a:solidFill>
                      <a:schemeClr val="accent2">
                        <a:lumMod val="20000"/>
                        <a:lumOff val="80000"/>
                      </a:schemeClr>
                    </a:solidFill>
                  </a:tcPr>
                </a:tc>
                <a:tc>
                  <a:txBody>
                    <a:bodyPr/>
                    <a:lstStyle/>
                    <a:p>
                      <a:pPr>
                        <a:spcAft>
                          <a:spcPts val="0"/>
                        </a:spcAft>
                      </a:pPr>
                      <a:r>
                        <a:rPr lang="en-US" sz="1600" b="0" kern="100" dirty="0">
                          <a:solidFill>
                            <a:schemeClr val="tx1"/>
                          </a:solidFill>
                          <a:effectLst/>
                        </a:rPr>
                        <a:t>7/6</a:t>
                      </a:r>
                      <a:endParaRPr lang="zh-TW" sz="1600" b="0" kern="100" dirty="0">
                        <a:solidFill>
                          <a:schemeClr val="tx1"/>
                        </a:solidFill>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spcAft>
                          <a:spcPts val="0"/>
                        </a:spcAft>
                      </a:pPr>
                      <a:r>
                        <a:rPr lang="zh-TW" sz="1600" kern="100" dirty="0">
                          <a:solidFill>
                            <a:schemeClr val="tx1"/>
                          </a:solidFill>
                          <a:effectLst/>
                        </a:rPr>
                        <a:t>第一階段關稅</a:t>
                      </a:r>
                      <a:r>
                        <a:rPr lang="en-US" sz="1600" kern="100" dirty="0">
                          <a:solidFill>
                            <a:schemeClr val="tx1"/>
                          </a:solidFill>
                          <a:effectLst/>
                        </a:rPr>
                        <a:t>340</a:t>
                      </a:r>
                      <a:r>
                        <a:rPr lang="zh-TW" sz="1600" kern="100" dirty="0">
                          <a:solidFill>
                            <a:schemeClr val="tx1"/>
                          </a:solidFill>
                          <a:effectLst/>
                        </a:rPr>
                        <a:t>億，課稅</a:t>
                      </a:r>
                      <a:r>
                        <a:rPr lang="en-US" sz="1600" kern="100" dirty="0">
                          <a:solidFill>
                            <a:schemeClr val="tx1"/>
                          </a:solidFill>
                          <a:effectLst/>
                        </a:rPr>
                        <a:t>25%</a:t>
                      </a:r>
                      <a:endParaRPr lang="zh-TW" sz="1600" kern="100" dirty="0">
                        <a:solidFill>
                          <a:schemeClr val="tx1"/>
                        </a:solidFill>
                        <a:effectLst/>
                        <a:latin typeface="Calibri"/>
                        <a:ea typeface="新細明體"/>
                        <a:cs typeface="Times New Roman"/>
                      </a:endParaRPr>
                    </a:p>
                  </a:txBody>
                  <a:tcPr marL="68580" marR="68580" marT="0" marB="0">
                    <a:solidFill>
                      <a:schemeClr val="accent2">
                        <a:lumMod val="20000"/>
                        <a:lumOff val="80000"/>
                      </a:schemeClr>
                    </a:solidFill>
                  </a:tcPr>
                </a:tc>
              </a:tr>
              <a:tr h="624069">
                <a:tc>
                  <a:txBody>
                    <a:bodyPr/>
                    <a:lstStyle/>
                    <a:p>
                      <a:pPr>
                        <a:spcAft>
                          <a:spcPts val="0"/>
                        </a:spcAft>
                      </a:pPr>
                      <a:r>
                        <a:rPr lang="en-US" sz="1600" b="0" kern="100" dirty="0">
                          <a:solidFill>
                            <a:schemeClr val="tx1"/>
                          </a:solidFill>
                          <a:effectLst/>
                        </a:rPr>
                        <a:t>8/23</a:t>
                      </a:r>
                      <a:endParaRPr lang="zh-TW" sz="1600" b="0" kern="100" dirty="0">
                        <a:solidFill>
                          <a:schemeClr val="tx1"/>
                        </a:solidFill>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spcAft>
                          <a:spcPts val="0"/>
                        </a:spcAft>
                      </a:pPr>
                      <a:r>
                        <a:rPr lang="zh-TW" sz="1600" kern="100">
                          <a:effectLst/>
                        </a:rPr>
                        <a:t>第二階段關稅</a:t>
                      </a:r>
                      <a:r>
                        <a:rPr lang="en-US" sz="1600" kern="100">
                          <a:effectLst/>
                        </a:rPr>
                        <a:t>160</a:t>
                      </a:r>
                      <a:r>
                        <a:rPr lang="zh-TW" sz="1600" kern="100">
                          <a:effectLst/>
                        </a:rPr>
                        <a:t>億，課稅</a:t>
                      </a:r>
                      <a:r>
                        <a:rPr lang="en-US" sz="1600" kern="100">
                          <a:effectLst/>
                        </a:rPr>
                        <a:t>25%</a:t>
                      </a:r>
                      <a:endParaRPr lang="zh-TW" sz="1600" kern="100">
                        <a:effectLst/>
                        <a:latin typeface="Calibri"/>
                        <a:ea typeface="新細明體"/>
                        <a:cs typeface="Times New Roman"/>
                      </a:endParaRPr>
                    </a:p>
                  </a:txBody>
                  <a:tcPr marL="68580" marR="68580" marT="0" marB="0"/>
                </a:tc>
                <a:tc>
                  <a:txBody>
                    <a:bodyPr/>
                    <a:lstStyle/>
                    <a:p>
                      <a:pPr>
                        <a:spcAft>
                          <a:spcPts val="0"/>
                        </a:spcAft>
                      </a:pPr>
                      <a:r>
                        <a:rPr lang="en-US" sz="1600" b="0" kern="100" dirty="0">
                          <a:solidFill>
                            <a:schemeClr val="tx1"/>
                          </a:solidFill>
                          <a:effectLst/>
                        </a:rPr>
                        <a:t>8/23</a:t>
                      </a:r>
                      <a:endParaRPr lang="zh-TW" sz="1600" b="0" kern="100" dirty="0">
                        <a:solidFill>
                          <a:schemeClr val="tx1"/>
                        </a:solidFill>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spcAft>
                          <a:spcPts val="0"/>
                        </a:spcAft>
                      </a:pPr>
                      <a:r>
                        <a:rPr lang="zh-TW" sz="1600" kern="100" dirty="0">
                          <a:effectLst/>
                        </a:rPr>
                        <a:t>第二階段關稅</a:t>
                      </a:r>
                      <a:r>
                        <a:rPr lang="en-US" sz="1600" kern="100" dirty="0">
                          <a:effectLst/>
                        </a:rPr>
                        <a:t>160</a:t>
                      </a:r>
                      <a:r>
                        <a:rPr lang="zh-TW" sz="1600" kern="100" dirty="0">
                          <a:effectLst/>
                        </a:rPr>
                        <a:t>億，課稅</a:t>
                      </a:r>
                      <a:r>
                        <a:rPr lang="en-US" sz="1600" kern="100" dirty="0">
                          <a:effectLst/>
                        </a:rPr>
                        <a:t>25%</a:t>
                      </a:r>
                      <a:endParaRPr lang="zh-TW" sz="1600" kern="100" dirty="0">
                        <a:effectLst/>
                        <a:latin typeface="Calibri"/>
                        <a:ea typeface="新細明體"/>
                        <a:cs typeface="Times New Roman"/>
                      </a:endParaRPr>
                    </a:p>
                  </a:txBody>
                  <a:tcPr marL="68580" marR="68580" marT="0" marB="0"/>
                </a:tc>
              </a:tr>
              <a:tr h="936104">
                <a:tc>
                  <a:txBody>
                    <a:bodyPr/>
                    <a:lstStyle/>
                    <a:p>
                      <a:pPr>
                        <a:spcAft>
                          <a:spcPts val="0"/>
                        </a:spcAft>
                      </a:pPr>
                      <a:r>
                        <a:rPr lang="en-US" sz="1600" b="0" kern="100" dirty="0">
                          <a:solidFill>
                            <a:schemeClr val="tx1"/>
                          </a:solidFill>
                          <a:effectLst/>
                        </a:rPr>
                        <a:t>9/17</a:t>
                      </a:r>
                      <a:endParaRPr lang="zh-TW" sz="1600" b="0" kern="100" dirty="0">
                        <a:solidFill>
                          <a:schemeClr val="tx1"/>
                        </a:solidFill>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spcAft>
                          <a:spcPts val="0"/>
                        </a:spcAft>
                      </a:pPr>
                      <a:r>
                        <a:rPr lang="zh-TW" sz="1600" kern="100">
                          <a:effectLst/>
                        </a:rPr>
                        <a:t>宣布第三階段關稅</a:t>
                      </a:r>
                      <a:r>
                        <a:rPr lang="en-US" sz="1600" kern="100">
                          <a:effectLst/>
                        </a:rPr>
                        <a:t>2000</a:t>
                      </a:r>
                      <a:r>
                        <a:rPr lang="zh-TW" sz="1600" kern="100">
                          <a:effectLst/>
                        </a:rPr>
                        <a:t>億，</a:t>
                      </a:r>
                      <a:r>
                        <a:rPr lang="en-US" sz="1600" kern="100">
                          <a:effectLst/>
                        </a:rPr>
                        <a:t>9/24</a:t>
                      </a:r>
                      <a:r>
                        <a:rPr lang="zh-TW" sz="1600" kern="100">
                          <a:effectLst/>
                        </a:rPr>
                        <a:t>起</a:t>
                      </a:r>
                      <a:r>
                        <a:rPr lang="en-US" sz="1600" kern="100">
                          <a:effectLst/>
                        </a:rPr>
                        <a:t>10%</a:t>
                      </a:r>
                      <a:r>
                        <a:rPr lang="zh-TW" sz="1600" kern="100">
                          <a:effectLst/>
                        </a:rPr>
                        <a:t>，</a:t>
                      </a:r>
                      <a:r>
                        <a:rPr lang="en-US" sz="1600" kern="100">
                          <a:effectLst/>
                        </a:rPr>
                        <a:t>2019</a:t>
                      </a:r>
                      <a:r>
                        <a:rPr lang="zh-TW" sz="1600" kern="100">
                          <a:effectLst/>
                        </a:rPr>
                        <a:t>年起課稅</a:t>
                      </a:r>
                      <a:r>
                        <a:rPr lang="en-US" sz="1600" kern="100">
                          <a:effectLst/>
                        </a:rPr>
                        <a:t>25%</a:t>
                      </a:r>
                      <a:endParaRPr lang="zh-TW" sz="1600" kern="100">
                        <a:effectLst/>
                        <a:latin typeface="Calibri"/>
                        <a:ea typeface="新細明體"/>
                        <a:cs typeface="Times New Roman"/>
                      </a:endParaRPr>
                    </a:p>
                  </a:txBody>
                  <a:tcPr marL="68580" marR="68580" marT="0" marB="0"/>
                </a:tc>
                <a:tc>
                  <a:txBody>
                    <a:bodyPr/>
                    <a:lstStyle/>
                    <a:p>
                      <a:pPr>
                        <a:spcAft>
                          <a:spcPts val="0"/>
                        </a:spcAft>
                      </a:pPr>
                      <a:r>
                        <a:rPr lang="en-US" sz="1600" b="0" kern="100" dirty="0">
                          <a:solidFill>
                            <a:schemeClr val="tx1"/>
                          </a:solidFill>
                          <a:effectLst/>
                        </a:rPr>
                        <a:t>9/17</a:t>
                      </a:r>
                      <a:endParaRPr lang="zh-TW" sz="1600" b="0" kern="100" dirty="0">
                        <a:solidFill>
                          <a:schemeClr val="tx1"/>
                        </a:solidFill>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spcAft>
                          <a:spcPts val="0"/>
                        </a:spcAft>
                      </a:pPr>
                      <a:r>
                        <a:rPr lang="zh-TW" sz="1600" kern="100">
                          <a:effectLst/>
                        </a:rPr>
                        <a:t>宣布第三階段報復性關稅</a:t>
                      </a:r>
                      <a:r>
                        <a:rPr lang="en-US" sz="1600" kern="100">
                          <a:effectLst/>
                        </a:rPr>
                        <a:t>600</a:t>
                      </a:r>
                      <a:r>
                        <a:rPr lang="zh-TW" sz="1600" kern="100">
                          <a:effectLst/>
                        </a:rPr>
                        <a:t>億，</a:t>
                      </a:r>
                      <a:r>
                        <a:rPr lang="en-US" sz="1600" kern="100">
                          <a:effectLst/>
                        </a:rPr>
                        <a:t>9/24</a:t>
                      </a:r>
                      <a:r>
                        <a:rPr lang="zh-TW" sz="1600" kern="100">
                          <a:effectLst/>
                        </a:rPr>
                        <a:t>起</a:t>
                      </a:r>
                      <a:r>
                        <a:rPr lang="en-US" sz="1600" kern="100">
                          <a:effectLst/>
                        </a:rPr>
                        <a:t>5-10%</a:t>
                      </a:r>
                      <a:endParaRPr lang="zh-TW" sz="1600" kern="100">
                        <a:effectLst/>
                        <a:latin typeface="Calibri"/>
                        <a:ea typeface="新細明體"/>
                        <a:cs typeface="Times New Roman"/>
                      </a:endParaRPr>
                    </a:p>
                  </a:txBody>
                  <a:tcPr marL="68580" marR="68580" marT="0" marB="0"/>
                </a:tc>
              </a:tr>
              <a:tr h="624069">
                <a:tc>
                  <a:txBody>
                    <a:bodyPr/>
                    <a:lstStyle/>
                    <a:p>
                      <a:pPr>
                        <a:spcAft>
                          <a:spcPts val="0"/>
                        </a:spcAft>
                      </a:pPr>
                      <a:r>
                        <a:rPr lang="en-US" sz="1600" b="0" kern="100" dirty="0">
                          <a:solidFill>
                            <a:schemeClr val="tx1"/>
                          </a:solidFill>
                          <a:effectLst/>
                        </a:rPr>
                        <a:t>9/24</a:t>
                      </a:r>
                      <a:endParaRPr lang="zh-TW" sz="1600" b="0" kern="100" dirty="0">
                        <a:solidFill>
                          <a:schemeClr val="tx1"/>
                        </a:solidFill>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spcAft>
                          <a:spcPts val="0"/>
                        </a:spcAft>
                      </a:pPr>
                      <a:r>
                        <a:rPr lang="zh-TW" sz="1600" kern="100">
                          <a:effectLst/>
                        </a:rPr>
                        <a:t>第三階段關稅啟動</a:t>
                      </a:r>
                      <a:endParaRPr lang="zh-TW" sz="1600" kern="100">
                        <a:effectLst/>
                        <a:latin typeface="Calibri"/>
                        <a:ea typeface="新細明體"/>
                        <a:cs typeface="Times New Roman"/>
                      </a:endParaRPr>
                    </a:p>
                  </a:txBody>
                  <a:tcPr marL="68580" marR="68580" marT="0" marB="0"/>
                </a:tc>
                <a:tc>
                  <a:txBody>
                    <a:bodyPr/>
                    <a:lstStyle/>
                    <a:p>
                      <a:pPr>
                        <a:spcAft>
                          <a:spcPts val="0"/>
                        </a:spcAft>
                      </a:pPr>
                      <a:r>
                        <a:rPr lang="en-US" sz="1600" b="0" kern="100" dirty="0">
                          <a:solidFill>
                            <a:schemeClr val="tx1"/>
                          </a:solidFill>
                          <a:effectLst/>
                        </a:rPr>
                        <a:t>9/24</a:t>
                      </a:r>
                      <a:endParaRPr lang="zh-TW" sz="1600" b="0" kern="100" dirty="0">
                        <a:solidFill>
                          <a:schemeClr val="tx1"/>
                        </a:solidFill>
                        <a:effectLst/>
                        <a:latin typeface="Calibri"/>
                        <a:ea typeface="新細明體"/>
                        <a:cs typeface="Times New Roman"/>
                      </a:endParaRPr>
                    </a:p>
                  </a:txBody>
                  <a:tcPr marL="68580" marR="68580" marT="0" marB="0">
                    <a:solidFill>
                      <a:schemeClr val="accent1">
                        <a:lumMod val="60000"/>
                        <a:lumOff val="40000"/>
                      </a:schemeClr>
                    </a:solidFill>
                  </a:tcPr>
                </a:tc>
                <a:tc>
                  <a:txBody>
                    <a:bodyPr/>
                    <a:lstStyle/>
                    <a:p>
                      <a:pPr>
                        <a:spcAft>
                          <a:spcPts val="0"/>
                        </a:spcAft>
                      </a:pPr>
                      <a:r>
                        <a:rPr lang="zh-TW" sz="1600" kern="100" dirty="0">
                          <a:effectLst/>
                        </a:rPr>
                        <a:t>第三階段關稅啟動</a:t>
                      </a:r>
                      <a:endParaRPr lang="zh-TW" sz="1600" kern="100" dirty="0">
                        <a:effectLst/>
                        <a:latin typeface="Calibri"/>
                        <a:ea typeface="新細明體"/>
                        <a:cs typeface="Times New Roman"/>
                      </a:endParaRPr>
                    </a:p>
                  </a:txBody>
                  <a:tcPr marL="68580" marR="68580" marT="0" marB="0"/>
                </a:tc>
              </a:tr>
            </a:tbl>
          </a:graphicData>
        </a:graphic>
      </p:graphicFrame>
      <p:pic>
        <p:nvPicPr>
          <p:cNvPr id="9" name="圖片 8" descr="http://talk.news.pts.org.tw/sites/default/files/field/image/0919_CG01%20%E7%BE%8E%E4%B8%AD%E8%B2%BF%E6%98%93%E6%88%B0%20%E4%BD%A0%E4%BE%86%E6%88%91%E5%BE%80%20%E9%82%8A%E8%AB%87%E9%82%8A%E6%89%93.jpg"/>
          <p:cNvPicPr/>
          <p:nvPr/>
        </p:nvPicPr>
        <p:blipFill rotWithShape="1">
          <a:blip r:embed="rId2" cstate="print">
            <a:extLst>
              <a:ext uri="{28A0092B-C50C-407E-A947-70E740481C1C}">
                <a14:useLocalDpi xmlns:a14="http://schemas.microsoft.com/office/drawing/2010/main" val="0"/>
              </a:ext>
            </a:extLst>
          </a:blip>
          <a:srcRect r="10484" b="3990"/>
          <a:stretch/>
        </p:blipFill>
        <p:spPr bwMode="auto">
          <a:xfrm>
            <a:off x="-26846" y="3676581"/>
            <a:ext cx="4399277" cy="3209680"/>
          </a:xfrm>
          <a:prstGeom prst="rect">
            <a:avLst/>
          </a:prstGeom>
          <a:noFill/>
          <a:ln>
            <a:noFill/>
          </a:ln>
          <a:extLst>
            <a:ext uri="{53640926-AAD7-44D8-BBD7-CCE9431645EC}">
              <a14:shadowObscured xmlns:a14="http://schemas.microsoft.com/office/drawing/2010/main"/>
            </a:ext>
          </a:extLst>
        </p:spPr>
      </p:pic>
      <p:pic>
        <p:nvPicPr>
          <p:cNvPr id="11" name="圖片 10" descr="http://talk.news.pts.org.tw/sites/default/files/field/image/0919_CG02%20%E7%BE%8E%E4%B8%AD%E8%B2%BF%E6%98%93%E6%88%B0%20%20%20%E5%90%84%E5%87%BA%E7%8B%A0%E6%8B%9B.jpg"/>
          <p:cNvPicPr/>
          <p:nvPr/>
        </p:nvPicPr>
        <p:blipFill rotWithShape="1">
          <a:blip r:embed="rId3" cstate="print">
            <a:extLst>
              <a:ext uri="{28A0092B-C50C-407E-A947-70E740481C1C}">
                <a14:useLocalDpi xmlns:a14="http://schemas.microsoft.com/office/drawing/2010/main" val="0"/>
              </a:ext>
            </a:extLst>
          </a:blip>
          <a:srcRect l="9073" t="1" b="3928"/>
          <a:stretch/>
        </p:blipFill>
        <p:spPr bwMode="auto">
          <a:xfrm>
            <a:off x="4372431" y="3648318"/>
            <a:ext cx="4794885" cy="320968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765005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pPr>
              <a:defRPr/>
            </a:pPr>
            <a:fld id="{A7BAD190-8FB7-43EA-AB27-E6C157C7F250}" type="datetime1">
              <a:rPr lang="zh-TW" altLang="en-US" smtClean="0"/>
              <a:pPr>
                <a:defRPr/>
              </a:pPr>
              <a:t>2020/10/6</a:t>
            </a:fld>
            <a:endParaRPr lang="en-US" altLang="zh-TW"/>
          </a:p>
        </p:txBody>
      </p:sp>
      <p:sp>
        <p:nvSpPr>
          <p:cNvPr id="5" name="投影片編號版面配置區 4"/>
          <p:cNvSpPr>
            <a:spLocks noGrp="1"/>
          </p:cNvSpPr>
          <p:nvPr>
            <p:ph type="sldNum" sz="quarter" idx="12"/>
          </p:nvPr>
        </p:nvSpPr>
        <p:spPr/>
        <p:txBody>
          <a:bodyPr/>
          <a:lstStyle/>
          <a:p>
            <a:pPr>
              <a:defRPr/>
            </a:pPr>
            <a:fld id="{B74AAD63-BE82-43F0-9F90-28640CE47ACA}" type="slidenum">
              <a:rPr lang="en-US" altLang="zh-TW" smtClean="0"/>
              <a:pPr>
                <a:defRPr/>
              </a:pPr>
              <a:t>13</a:t>
            </a:fld>
            <a:endParaRPr lang="en-US" altLang="zh-TW"/>
          </a:p>
        </p:txBody>
      </p:sp>
      <p:sp>
        <p:nvSpPr>
          <p:cNvPr id="8" name="矩形 7"/>
          <p:cNvSpPr/>
          <p:nvPr/>
        </p:nvSpPr>
        <p:spPr>
          <a:xfrm>
            <a:off x="395536" y="1531919"/>
            <a:ext cx="8352928" cy="1692771"/>
          </a:xfrm>
          <a:prstGeom prst="rect">
            <a:avLst/>
          </a:prstGeom>
        </p:spPr>
        <p:txBody>
          <a:bodyPr wrap="square">
            <a:spAutoFit/>
          </a:bodyPr>
          <a:lstStyle/>
          <a:p>
            <a:pPr>
              <a:spcBef>
                <a:spcPts val="1200"/>
              </a:spcBef>
            </a:pPr>
            <a:r>
              <a:rPr lang="zh-TW" altLang="en-US" sz="2800" dirty="0">
                <a:solidFill>
                  <a:srgbClr val="002060"/>
                </a:solidFill>
                <a:latin typeface="標楷體"/>
                <a:ea typeface="標楷體"/>
              </a:rPr>
              <a:t>◆</a:t>
            </a:r>
            <a:r>
              <a:rPr lang="zh-TW" altLang="zh-TW" sz="2800" dirty="0" smtClean="0"/>
              <a:t>「</a:t>
            </a:r>
            <a:r>
              <a:rPr lang="en-US" altLang="zh-TW" sz="2800" dirty="0"/>
              <a:t>301</a:t>
            </a:r>
            <a:r>
              <a:rPr lang="zh-TW" altLang="zh-TW" sz="2800" dirty="0"/>
              <a:t>條款」</a:t>
            </a:r>
            <a:r>
              <a:rPr lang="en-US" altLang="zh-TW" sz="2800" dirty="0">
                <a:sym typeface="Wingdings"/>
              </a:rPr>
              <a:t></a:t>
            </a:r>
            <a:r>
              <a:rPr lang="zh-TW" altLang="zh-TW" sz="2800" dirty="0"/>
              <a:t>美國單邊主義的貿易殺手鐧</a:t>
            </a:r>
          </a:p>
          <a:p>
            <a:pPr>
              <a:spcBef>
                <a:spcPts val="1200"/>
              </a:spcBef>
            </a:pPr>
            <a:r>
              <a:rPr lang="zh-TW" altLang="en-US" sz="2800" dirty="0">
                <a:solidFill>
                  <a:srgbClr val="002060"/>
                </a:solidFill>
                <a:latin typeface="標楷體"/>
                <a:ea typeface="標楷體"/>
              </a:rPr>
              <a:t>▼</a:t>
            </a:r>
            <a:r>
              <a:rPr lang="zh-TW" altLang="zh-TW" sz="2800" dirty="0" smtClean="0"/>
              <a:t>總統</a:t>
            </a:r>
            <a:r>
              <a:rPr lang="zh-TW" altLang="zh-TW" sz="2800" dirty="0"/>
              <a:t>被授權對外國歧視美國的</a:t>
            </a:r>
            <a:r>
              <a:rPr lang="zh-TW" altLang="zh-TW" sz="2800" dirty="0" smtClean="0"/>
              <a:t>出口做法進行</a:t>
            </a:r>
            <a:r>
              <a:rPr lang="zh-TW" altLang="en-US" sz="2800" dirty="0" smtClean="0"/>
              <a:t>報復</a:t>
            </a:r>
            <a:endParaRPr lang="en-US" altLang="zh-TW" sz="2800" dirty="0" smtClean="0"/>
          </a:p>
          <a:p>
            <a:pPr>
              <a:spcBef>
                <a:spcPts val="1200"/>
              </a:spcBef>
            </a:pPr>
            <a:r>
              <a:rPr lang="en-US" altLang="zh-TW" sz="2800" dirty="0" smtClean="0">
                <a:sym typeface="Wingdings"/>
              </a:rPr>
              <a:t></a:t>
            </a:r>
            <a:r>
              <a:rPr lang="zh-TW" altLang="zh-TW" sz="2400" dirty="0"/>
              <a:t>川普的權責法寶</a:t>
            </a:r>
            <a:endParaRPr lang="zh-TW" altLang="en-US" sz="2400" dirty="0"/>
          </a:p>
        </p:txBody>
      </p:sp>
      <p:sp>
        <p:nvSpPr>
          <p:cNvPr id="10" name="矩形 9"/>
          <p:cNvSpPr/>
          <p:nvPr/>
        </p:nvSpPr>
        <p:spPr>
          <a:xfrm>
            <a:off x="395536" y="3245358"/>
            <a:ext cx="8352928" cy="2169825"/>
          </a:xfrm>
          <a:prstGeom prst="rect">
            <a:avLst/>
          </a:prstGeom>
          <a:ln>
            <a:solidFill>
              <a:srgbClr val="FF0000"/>
            </a:solidFill>
          </a:ln>
        </p:spPr>
        <p:txBody>
          <a:bodyPr wrap="square">
            <a:spAutoFit/>
          </a:bodyPr>
          <a:lstStyle/>
          <a:p>
            <a:pPr>
              <a:spcBef>
                <a:spcPts val="600"/>
              </a:spcBef>
            </a:pPr>
            <a:r>
              <a:rPr lang="zh-TW" altLang="en-US" sz="2000" dirty="0">
                <a:solidFill>
                  <a:srgbClr val="002060"/>
                </a:solidFill>
                <a:latin typeface="標楷體"/>
                <a:ea typeface="標楷體"/>
              </a:rPr>
              <a:t>●</a:t>
            </a:r>
            <a:r>
              <a:rPr lang="zh-TW" altLang="zh-TW" sz="2000" dirty="0" smtClean="0"/>
              <a:t>所謂</a:t>
            </a:r>
            <a:r>
              <a:rPr lang="en-US" altLang="zh-TW" sz="2000" dirty="0"/>
              <a:t>“301</a:t>
            </a:r>
            <a:r>
              <a:rPr lang="zh-TW" altLang="zh-TW" sz="2000" dirty="0"/>
              <a:t>調查</a:t>
            </a:r>
            <a:r>
              <a:rPr lang="en-US" altLang="zh-TW" sz="2000" dirty="0"/>
              <a:t>”</a:t>
            </a:r>
            <a:r>
              <a:rPr lang="zh-TW" altLang="zh-TW" sz="2000" dirty="0"/>
              <a:t>源自美國《</a:t>
            </a:r>
            <a:r>
              <a:rPr lang="en-US" altLang="zh-TW" sz="2000" dirty="0"/>
              <a:t>1974</a:t>
            </a:r>
            <a:r>
              <a:rPr lang="zh-TW" altLang="zh-TW" sz="2000" dirty="0"/>
              <a:t>年貿易法》第</a:t>
            </a:r>
            <a:r>
              <a:rPr lang="en-US" altLang="zh-TW" sz="2000" dirty="0"/>
              <a:t>301</a:t>
            </a:r>
            <a:r>
              <a:rPr lang="zh-TW" altLang="zh-TW" sz="2000" dirty="0" smtClean="0"/>
              <a:t>條款</a:t>
            </a:r>
            <a:endParaRPr lang="en-US" altLang="zh-TW" sz="2000" dirty="0" smtClean="0"/>
          </a:p>
          <a:p>
            <a:pPr>
              <a:spcBef>
                <a:spcPts val="600"/>
              </a:spcBef>
            </a:pPr>
            <a:r>
              <a:rPr lang="en-US" altLang="zh-TW" sz="2000" dirty="0" smtClean="0">
                <a:sym typeface="Wingdings" panose="05000000000000000000" pitchFamily="2" charset="2"/>
              </a:rPr>
              <a:t></a:t>
            </a:r>
            <a:r>
              <a:rPr lang="zh-TW" altLang="zh-TW" sz="2000" dirty="0" smtClean="0"/>
              <a:t>該</a:t>
            </a:r>
            <a:r>
              <a:rPr lang="zh-TW" altLang="zh-TW" sz="2000" dirty="0"/>
              <a:t>條款授權美國貿易代表可對他國的</a:t>
            </a:r>
            <a:r>
              <a:rPr lang="en-US" altLang="zh-TW" sz="2000" dirty="0"/>
              <a:t>“</a:t>
            </a:r>
            <a:r>
              <a:rPr lang="zh-TW" altLang="zh-TW" sz="2000" dirty="0"/>
              <a:t>不合理或不公正貿易做法</a:t>
            </a:r>
            <a:r>
              <a:rPr lang="en-US" altLang="zh-TW" sz="2000" dirty="0"/>
              <a:t>”</a:t>
            </a:r>
            <a:r>
              <a:rPr lang="zh-TW" altLang="zh-TW" sz="2000" dirty="0"/>
              <a:t>發起調查，並可在調查結束後建議美國總統實施單邊製裁，包括撤銷貿易優惠</a:t>
            </a:r>
            <a:r>
              <a:rPr lang="zh-TW" altLang="zh-TW" sz="2000" dirty="0" smtClean="0"/>
              <a:t>、</a:t>
            </a:r>
            <a:r>
              <a:rPr lang="zh-TW" altLang="en-US" sz="2000" dirty="0" smtClean="0"/>
              <a:t>徵收</a:t>
            </a:r>
            <a:r>
              <a:rPr lang="zh-TW" altLang="zh-TW" sz="2000" dirty="0" smtClean="0"/>
              <a:t>報</a:t>
            </a:r>
            <a:r>
              <a:rPr lang="zh-TW" altLang="en-US" sz="2000" dirty="0" smtClean="0"/>
              <a:t>復</a:t>
            </a:r>
            <a:r>
              <a:rPr lang="zh-TW" altLang="zh-TW" sz="2000" dirty="0" smtClean="0"/>
              <a:t>性</a:t>
            </a:r>
            <a:r>
              <a:rPr lang="zh-TW" altLang="zh-TW" sz="2000" dirty="0"/>
              <a:t>關稅等</a:t>
            </a:r>
            <a:r>
              <a:rPr lang="zh-TW" altLang="zh-TW" sz="2000" dirty="0" smtClean="0"/>
              <a:t>。</a:t>
            </a:r>
            <a:endParaRPr lang="en-US" altLang="zh-TW" sz="2000" dirty="0" smtClean="0"/>
          </a:p>
          <a:p>
            <a:pPr>
              <a:spcBef>
                <a:spcPts val="600"/>
              </a:spcBef>
            </a:pPr>
            <a:r>
              <a:rPr lang="en-US" altLang="zh-TW" sz="2000" dirty="0" smtClean="0">
                <a:sym typeface="Wingdings" panose="05000000000000000000" pitchFamily="2" charset="2"/>
              </a:rPr>
              <a:t></a:t>
            </a:r>
            <a:r>
              <a:rPr lang="zh-TW" altLang="zh-TW" sz="2000" dirty="0" smtClean="0"/>
              <a:t>由</a:t>
            </a:r>
            <a:r>
              <a:rPr lang="zh-TW" altLang="zh-TW" sz="2000" dirty="0"/>
              <a:t>美國自身發起、調查、裁決、</a:t>
            </a:r>
            <a:r>
              <a:rPr lang="zh-TW" altLang="zh-TW" sz="2000" dirty="0" smtClean="0"/>
              <a:t>執行</a:t>
            </a:r>
            <a:endParaRPr lang="en-US" altLang="zh-TW" sz="2000" dirty="0" smtClean="0"/>
          </a:p>
          <a:p>
            <a:pPr>
              <a:spcBef>
                <a:spcPts val="600"/>
              </a:spcBef>
            </a:pPr>
            <a:r>
              <a:rPr lang="en-US" altLang="zh-TW" sz="2000" dirty="0" smtClean="0">
                <a:sym typeface="Wingdings" panose="05000000000000000000" pitchFamily="2" charset="2"/>
              </a:rPr>
              <a:t></a:t>
            </a:r>
            <a:r>
              <a:rPr lang="zh-TW" altLang="zh-TW" sz="2000" dirty="0" smtClean="0"/>
              <a:t>具有</a:t>
            </a:r>
            <a:r>
              <a:rPr lang="zh-TW" altLang="zh-TW" sz="2000" dirty="0"/>
              <a:t>強烈的單邊主義色彩</a:t>
            </a:r>
            <a:endParaRPr lang="zh-TW" altLang="en-US" sz="2000" dirty="0"/>
          </a:p>
        </p:txBody>
      </p:sp>
      <p:sp>
        <p:nvSpPr>
          <p:cNvPr id="7" name="矩形 6"/>
          <p:cNvSpPr/>
          <p:nvPr/>
        </p:nvSpPr>
        <p:spPr>
          <a:xfrm>
            <a:off x="395536" y="5526817"/>
            <a:ext cx="8352928" cy="830997"/>
          </a:xfrm>
          <a:prstGeom prst="rect">
            <a:avLst/>
          </a:prstGeom>
        </p:spPr>
        <p:txBody>
          <a:bodyPr wrap="square">
            <a:spAutoFit/>
          </a:bodyPr>
          <a:lstStyle/>
          <a:p>
            <a:r>
              <a:rPr lang="zh-TW" altLang="en-US" sz="2400" dirty="0" smtClean="0">
                <a:solidFill>
                  <a:srgbClr val="002060"/>
                </a:solidFill>
                <a:latin typeface="標楷體"/>
                <a:ea typeface="標楷體"/>
              </a:rPr>
              <a:t>◆ </a:t>
            </a:r>
            <a:r>
              <a:rPr lang="zh-TW" altLang="zh-TW" sz="2400" dirty="0" smtClean="0"/>
              <a:t>美國</a:t>
            </a:r>
            <a:r>
              <a:rPr lang="zh-TW" altLang="zh-TW" sz="2400" dirty="0"/>
              <a:t>聲稱總值</a:t>
            </a:r>
            <a:r>
              <a:rPr lang="en-US" altLang="zh-TW" sz="2400" dirty="0"/>
              <a:t>5170</a:t>
            </a:r>
            <a:r>
              <a:rPr lang="zh-TW" altLang="zh-TW" sz="2400" dirty="0"/>
              <a:t>億元的中國進口貨品全面開徵</a:t>
            </a:r>
            <a:r>
              <a:rPr lang="zh-TW" altLang="zh-TW" sz="2400" dirty="0" smtClean="0"/>
              <a:t>關稅</a:t>
            </a:r>
            <a:endParaRPr lang="en-US" altLang="zh-TW" sz="2400" dirty="0" smtClean="0"/>
          </a:p>
          <a:p>
            <a:r>
              <a:rPr lang="zh-TW" altLang="en-US" sz="2400" i="1" dirty="0" smtClean="0">
                <a:solidFill>
                  <a:srgbClr val="C00000"/>
                </a:solidFill>
                <a:latin typeface="Kozuka Mincho Pro EL" pitchFamily="18" charset="-128"/>
                <a:ea typeface="Kozuka Mincho Pro EL" pitchFamily="18" charset="-128"/>
              </a:rPr>
              <a:t>    </a:t>
            </a:r>
            <a:r>
              <a:rPr lang="en-US" altLang="zh-TW" sz="2400" i="1" dirty="0" smtClean="0">
                <a:solidFill>
                  <a:srgbClr val="C00000"/>
                </a:solidFill>
                <a:latin typeface="Kozuka Mincho Pro EL" pitchFamily="18" charset="-128"/>
                <a:ea typeface="Kozuka Mincho Pro EL" pitchFamily="18" charset="-128"/>
              </a:rPr>
              <a:t>(</a:t>
            </a:r>
            <a:r>
              <a:rPr lang="en-US" altLang="zh-TW" sz="2400" i="1" dirty="0">
                <a:solidFill>
                  <a:srgbClr val="C00000"/>
                </a:solidFill>
                <a:latin typeface="Kozuka Mincho Pro EL" pitchFamily="18" charset="-128"/>
                <a:ea typeface="Kozuka Mincho Pro EL" pitchFamily="18" charset="-128"/>
              </a:rPr>
              <a:t>500+2000+2670)</a:t>
            </a:r>
            <a:endParaRPr lang="zh-TW" altLang="en-US" sz="2400" i="1" dirty="0">
              <a:solidFill>
                <a:srgbClr val="C00000"/>
              </a:solidFill>
              <a:latin typeface="Kozuka Mincho Pro EL" pitchFamily="18" charset="-128"/>
              <a:ea typeface="Kozuka Mincho Pro EL" pitchFamily="18" charset="-128"/>
            </a:endParaRPr>
          </a:p>
        </p:txBody>
      </p:sp>
      <p:sp>
        <p:nvSpPr>
          <p:cNvPr id="11" name="矩形 10"/>
          <p:cNvSpPr/>
          <p:nvPr/>
        </p:nvSpPr>
        <p:spPr>
          <a:xfrm>
            <a:off x="2051720" y="548680"/>
            <a:ext cx="4608511" cy="584775"/>
          </a:xfrm>
          <a:prstGeom prst="rect">
            <a:avLst/>
          </a:prstGeom>
          <a:solidFill>
            <a:schemeClr val="accent2">
              <a:lumMod val="20000"/>
              <a:lumOff val="80000"/>
            </a:schemeClr>
          </a:solidFill>
          <a:ln>
            <a:solidFill>
              <a:srgbClr val="FF0000"/>
            </a:solidFill>
          </a:ln>
        </p:spPr>
        <p:txBody>
          <a:bodyPr wrap="square">
            <a:spAutoFit/>
          </a:bodyPr>
          <a:lstStyle/>
          <a:p>
            <a:pPr algn="ctr"/>
            <a:r>
              <a:rPr lang="zh-TW" altLang="zh-TW" sz="3200" dirty="0" smtClean="0">
                <a:solidFill>
                  <a:srgbClr val="002060"/>
                </a:solidFill>
              </a:rPr>
              <a:t>美</a:t>
            </a:r>
            <a:r>
              <a:rPr lang="zh-TW" altLang="en-US" sz="3200" dirty="0" smtClean="0">
                <a:solidFill>
                  <a:srgbClr val="002060"/>
                </a:solidFill>
              </a:rPr>
              <a:t>中</a:t>
            </a:r>
            <a:r>
              <a:rPr lang="zh-TW" altLang="zh-TW" sz="3200" dirty="0" smtClean="0">
                <a:solidFill>
                  <a:srgbClr val="002060"/>
                </a:solidFill>
              </a:rPr>
              <a:t>貿易戰</a:t>
            </a:r>
            <a:r>
              <a:rPr lang="en-US" altLang="zh-TW" sz="3200" dirty="0" smtClean="0">
                <a:solidFill>
                  <a:srgbClr val="002060"/>
                </a:solidFill>
                <a:sym typeface="Wingdings" panose="05000000000000000000" pitchFamily="2" charset="2"/>
              </a:rPr>
              <a:t></a:t>
            </a:r>
            <a:r>
              <a:rPr lang="zh-TW" altLang="zh-TW" sz="3200" dirty="0" smtClean="0">
                <a:solidFill>
                  <a:srgbClr val="C00000"/>
                </a:solidFill>
              </a:rPr>
              <a:t>玩真</a:t>
            </a:r>
            <a:r>
              <a:rPr lang="zh-TW" altLang="zh-TW" sz="3200" dirty="0">
                <a:solidFill>
                  <a:srgbClr val="C00000"/>
                </a:solidFill>
              </a:rPr>
              <a:t>玩</a:t>
            </a:r>
            <a:r>
              <a:rPr lang="zh-TW" altLang="zh-TW" sz="3200" dirty="0" smtClean="0">
                <a:solidFill>
                  <a:srgbClr val="C00000"/>
                </a:solidFill>
              </a:rPr>
              <a:t>假</a:t>
            </a:r>
            <a:r>
              <a:rPr lang="en-US" altLang="zh-TW" sz="3200" dirty="0" smtClean="0">
                <a:solidFill>
                  <a:srgbClr val="C00000"/>
                </a:solidFill>
              </a:rPr>
              <a:t>??</a:t>
            </a:r>
            <a:endParaRPr lang="zh-TW" altLang="zh-TW" sz="3200" dirty="0">
              <a:solidFill>
                <a:srgbClr val="C00000"/>
              </a:solidFill>
            </a:endParaRPr>
          </a:p>
        </p:txBody>
      </p:sp>
      <p:sp>
        <p:nvSpPr>
          <p:cNvPr id="2" name="矩形 1"/>
          <p:cNvSpPr/>
          <p:nvPr/>
        </p:nvSpPr>
        <p:spPr>
          <a:xfrm>
            <a:off x="0" y="-27384"/>
            <a:ext cx="6380273" cy="369332"/>
          </a:xfrm>
          <a:prstGeom prst="rect">
            <a:avLst/>
          </a:prstGeom>
          <a:solidFill>
            <a:schemeClr val="bg1">
              <a:lumMod val="95000"/>
            </a:schemeClr>
          </a:solidFill>
        </p:spPr>
        <p:txBody>
          <a:bodyPr wrap="none">
            <a:spAutoFit/>
          </a:bodyPr>
          <a:lstStyle/>
          <a:p>
            <a:r>
              <a:rPr lang="zh-TW" altLang="zh-TW" dirty="0" smtClean="0">
                <a:latin typeface="標楷體" pitchFamily="65" charset="-120"/>
              </a:rPr>
              <a:t>第</a:t>
            </a:r>
            <a:r>
              <a:rPr lang="zh-TW" altLang="en-US" dirty="0" smtClean="0">
                <a:latin typeface="標楷體" pitchFamily="65" charset="-120"/>
              </a:rPr>
              <a:t>五</a:t>
            </a:r>
            <a:r>
              <a:rPr lang="zh-TW" altLang="zh-TW" dirty="0" smtClean="0">
                <a:latin typeface="標楷體" pitchFamily="65" charset="-120"/>
              </a:rPr>
              <a:t>節</a:t>
            </a:r>
            <a:r>
              <a:rPr lang="zh-TW" altLang="en-US" dirty="0" smtClean="0">
                <a:latin typeface="標楷體" pitchFamily="65" charset="-120"/>
              </a:rPr>
              <a:t> </a:t>
            </a:r>
            <a:r>
              <a:rPr lang="zh-TW" altLang="zh-TW" dirty="0" smtClean="0">
                <a:solidFill>
                  <a:srgbClr val="000066"/>
                </a:solidFill>
              </a:rPr>
              <a:t>美</a:t>
            </a:r>
            <a:r>
              <a:rPr lang="zh-TW" altLang="en-US" dirty="0" smtClean="0">
                <a:solidFill>
                  <a:srgbClr val="000066"/>
                </a:solidFill>
              </a:rPr>
              <a:t>中</a:t>
            </a:r>
            <a:r>
              <a:rPr lang="zh-TW" altLang="zh-TW" dirty="0" smtClean="0">
                <a:solidFill>
                  <a:srgbClr val="000066"/>
                </a:solidFill>
              </a:rPr>
              <a:t>貿易戰角力擂台</a:t>
            </a:r>
            <a:r>
              <a:rPr lang="zh-TW" altLang="en-US" dirty="0" smtClean="0">
                <a:solidFill>
                  <a:srgbClr val="000066"/>
                </a:solidFill>
              </a:rPr>
              <a:t> </a:t>
            </a:r>
            <a:r>
              <a:rPr lang="en-US" altLang="zh-TW" b="0" dirty="0" smtClean="0">
                <a:solidFill>
                  <a:srgbClr val="000000"/>
                </a:solidFill>
                <a:latin typeface="標楷體" panose="03000509000000000000" pitchFamily="65" charset="-120"/>
                <a:ea typeface="標楷體" pitchFamily="65" charset="-120"/>
              </a:rPr>
              <a:t>(</a:t>
            </a:r>
            <a:r>
              <a:rPr lang="zh-TW" altLang="zh-TW" b="0" dirty="0" smtClean="0">
                <a:solidFill>
                  <a:srgbClr val="000000"/>
                </a:solidFill>
                <a:latin typeface="標楷體" panose="03000509000000000000" pitchFamily="65" charset="-120"/>
                <a:ea typeface="標楷體" pitchFamily="65" charset="-120"/>
              </a:rPr>
              <a:t>放眼二十一世紀</a:t>
            </a:r>
            <a:r>
              <a:rPr lang="zh-TW" altLang="en-US" b="0" dirty="0" smtClean="0">
                <a:solidFill>
                  <a:srgbClr val="000000"/>
                </a:solidFill>
                <a:latin typeface="標楷體" panose="03000509000000000000" pitchFamily="65" charset="-120"/>
                <a:ea typeface="標楷體" pitchFamily="65" charset="-120"/>
              </a:rPr>
              <a:t> </a:t>
            </a:r>
            <a:r>
              <a:rPr lang="en-US" altLang="zh-TW" b="0" dirty="0" smtClean="0">
                <a:solidFill>
                  <a:srgbClr val="000000"/>
                </a:solidFill>
                <a:latin typeface="標楷體" panose="03000509000000000000" pitchFamily="65" charset="-120"/>
                <a:ea typeface="標楷體" pitchFamily="65" charset="-120"/>
              </a:rPr>
              <a:t>=&gt;</a:t>
            </a:r>
            <a:r>
              <a:rPr lang="zh-TW" altLang="en-US" b="0" dirty="0" smtClean="0">
                <a:solidFill>
                  <a:srgbClr val="000000"/>
                </a:solidFill>
                <a:latin typeface="標楷體" panose="03000509000000000000" pitchFamily="65" charset="-120"/>
                <a:ea typeface="標楷體" pitchFamily="65" charset="-120"/>
              </a:rPr>
              <a:t> </a:t>
            </a:r>
            <a:r>
              <a:rPr lang="zh-TW" altLang="zh-TW" b="0" dirty="0" smtClean="0">
                <a:solidFill>
                  <a:srgbClr val="000000"/>
                </a:solidFill>
                <a:latin typeface="標楷體" panose="03000509000000000000" pitchFamily="65" charset="-120"/>
                <a:ea typeface="標楷體" pitchFamily="65" charset="-120"/>
              </a:rPr>
              <a:t>誰來當家</a:t>
            </a:r>
            <a:r>
              <a:rPr lang="en-US" altLang="zh-TW" b="0" dirty="0" smtClean="0">
                <a:solidFill>
                  <a:srgbClr val="000000"/>
                </a:solidFill>
                <a:latin typeface="標楷體" panose="03000509000000000000" pitchFamily="65" charset="-120"/>
                <a:ea typeface="標楷體" pitchFamily="65" charset="-120"/>
              </a:rPr>
              <a:t>)</a:t>
            </a:r>
            <a:endParaRPr lang="en-US" altLang="zh-TW" dirty="0" smtClean="0">
              <a:latin typeface="標楷體" pitchFamily="65" charset="-120"/>
            </a:endParaRPr>
          </a:p>
        </p:txBody>
      </p:sp>
    </p:spTree>
    <p:extLst>
      <p:ext uri="{BB962C8B-B14F-4D97-AF65-F5344CB8AC3E}">
        <p14:creationId xmlns:p14="http://schemas.microsoft.com/office/powerpoint/2010/main" val="3587153038"/>
      </p:ext>
    </p:extLst>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32BA2AF8-1597-417C-B7A4-E5B40300913B}" type="datetime1">
              <a:rPr lang="zh-TW" altLang="en-US" smtClean="0"/>
              <a:pPr>
                <a:defRPr/>
              </a:pPr>
              <a:t>2020/10/6</a:t>
            </a:fld>
            <a:endParaRPr lang="en-US" altLang="zh-TW"/>
          </a:p>
        </p:txBody>
      </p:sp>
      <p:sp>
        <p:nvSpPr>
          <p:cNvPr id="3" name="投影片編號版面配置區 2"/>
          <p:cNvSpPr>
            <a:spLocks noGrp="1"/>
          </p:cNvSpPr>
          <p:nvPr>
            <p:ph type="sldNum" sz="quarter" idx="12"/>
          </p:nvPr>
        </p:nvSpPr>
        <p:spPr/>
        <p:txBody>
          <a:bodyPr/>
          <a:lstStyle/>
          <a:p>
            <a:pPr>
              <a:defRPr/>
            </a:pPr>
            <a:fld id="{201A2954-C30F-4B6A-BF5F-3D46D45AF302}" type="slidenum">
              <a:rPr lang="en-US" altLang="zh-TW" smtClean="0"/>
              <a:pPr>
                <a:defRPr/>
              </a:pPr>
              <a:t>14</a:t>
            </a:fld>
            <a:endParaRPr lang="en-US" altLang="zh-TW"/>
          </a:p>
        </p:txBody>
      </p:sp>
      <p:sp>
        <p:nvSpPr>
          <p:cNvPr id="4" name="矩形 3"/>
          <p:cNvSpPr/>
          <p:nvPr/>
        </p:nvSpPr>
        <p:spPr>
          <a:xfrm>
            <a:off x="499219" y="1052736"/>
            <a:ext cx="4394152" cy="369332"/>
          </a:xfrm>
          <a:prstGeom prst="rect">
            <a:avLst/>
          </a:prstGeom>
        </p:spPr>
        <p:txBody>
          <a:bodyPr wrap="none">
            <a:spAutoFit/>
          </a:bodyPr>
          <a:lstStyle/>
          <a:p>
            <a:r>
              <a:rPr lang="zh-TW" altLang="zh-TW" dirty="0"/>
              <a:t>中美貿易戰，</a:t>
            </a:r>
            <a:r>
              <a:rPr lang="zh-TW" altLang="zh-TW" dirty="0" smtClean="0"/>
              <a:t>中國七大</a:t>
            </a:r>
            <a:r>
              <a:rPr lang="zh-TW" altLang="zh-TW" dirty="0"/>
              <a:t>報復</a:t>
            </a:r>
            <a:r>
              <a:rPr lang="zh-TW" altLang="zh-TW" dirty="0" smtClean="0"/>
              <a:t>手段</a:t>
            </a:r>
            <a:r>
              <a:rPr lang="zh-TW" altLang="en-US" dirty="0" smtClean="0"/>
              <a:t> </a:t>
            </a:r>
            <a:r>
              <a:rPr lang="en-US" altLang="zh-TW" dirty="0" smtClean="0"/>
              <a:t>(</a:t>
            </a:r>
            <a:r>
              <a:rPr lang="en-US" altLang="zh-TW" dirty="0"/>
              <a:t>3/22)</a:t>
            </a:r>
            <a:endParaRPr lang="zh-TW" altLang="zh-TW" dirty="0"/>
          </a:p>
        </p:txBody>
      </p:sp>
      <p:sp>
        <p:nvSpPr>
          <p:cNvPr id="5" name="矩形 4"/>
          <p:cNvSpPr/>
          <p:nvPr/>
        </p:nvSpPr>
        <p:spPr>
          <a:xfrm>
            <a:off x="2987824" y="323330"/>
            <a:ext cx="3467616" cy="584775"/>
          </a:xfrm>
          <a:prstGeom prst="rect">
            <a:avLst/>
          </a:prstGeom>
          <a:solidFill>
            <a:schemeClr val="tx2">
              <a:lumMod val="20000"/>
              <a:lumOff val="80000"/>
            </a:schemeClr>
          </a:solidFill>
        </p:spPr>
        <p:txBody>
          <a:bodyPr wrap="none">
            <a:spAutoFit/>
          </a:bodyPr>
          <a:lstStyle/>
          <a:p>
            <a:r>
              <a:rPr lang="zh-TW" altLang="en-US" sz="3200" dirty="0" smtClean="0">
                <a:solidFill>
                  <a:srgbClr val="002060"/>
                </a:solidFill>
                <a:hlinkClick r:id="rId2"/>
              </a:rPr>
              <a:t>中國</a:t>
            </a:r>
            <a:r>
              <a:rPr lang="zh-TW" altLang="en-US" sz="3200" dirty="0" smtClean="0">
                <a:solidFill>
                  <a:srgbClr val="C00000"/>
                </a:solidFill>
              </a:rPr>
              <a:t>反制</a:t>
            </a:r>
            <a:r>
              <a:rPr lang="zh-TW" altLang="zh-TW" sz="3200" dirty="0" smtClean="0">
                <a:solidFill>
                  <a:srgbClr val="C00000"/>
                </a:solidFill>
              </a:rPr>
              <a:t>報復</a:t>
            </a:r>
            <a:r>
              <a:rPr lang="zh-TW" altLang="en-US" sz="3200" dirty="0" smtClean="0">
                <a:solidFill>
                  <a:srgbClr val="C00000"/>
                </a:solidFill>
              </a:rPr>
              <a:t>措施</a:t>
            </a:r>
            <a:endParaRPr lang="zh-TW" altLang="en-US" sz="3200" dirty="0">
              <a:solidFill>
                <a:srgbClr val="C00000"/>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2304986008"/>
              </p:ext>
            </p:extLst>
          </p:nvPr>
        </p:nvGraphicFramePr>
        <p:xfrm>
          <a:off x="481660" y="1556792"/>
          <a:ext cx="8249245" cy="4503948"/>
        </p:xfrm>
        <a:graphic>
          <a:graphicData uri="http://schemas.openxmlformats.org/drawingml/2006/table">
            <a:tbl>
              <a:tblPr firstRow="1" firstCol="1" bandRow="1">
                <a:tableStyleId>{5C22544A-7EE6-4342-B048-85BDC9FD1C3A}</a:tableStyleId>
              </a:tblPr>
              <a:tblGrid>
                <a:gridCol w="597322"/>
                <a:gridCol w="878728"/>
                <a:gridCol w="6145785"/>
                <a:gridCol w="627410"/>
              </a:tblGrid>
              <a:tr h="348039">
                <a:tc>
                  <a:txBody>
                    <a:bodyPr/>
                    <a:lstStyle/>
                    <a:p>
                      <a:pPr>
                        <a:spcAft>
                          <a:spcPts val="0"/>
                        </a:spcAft>
                      </a:pPr>
                      <a:r>
                        <a:rPr lang="en-US" sz="1800" kern="100" dirty="0">
                          <a:effectLst/>
                        </a:rPr>
                        <a:t> </a:t>
                      </a:r>
                      <a:endParaRPr lang="zh-TW" sz="1800" kern="100" dirty="0">
                        <a:effectLst/>
                        <a:latin typeface="Calibri"/>
                        <a:ea typeface="新細明體"/>
                        <a:cs typeface="Times New Roman"/>
                      </a:endParaRPr>
                    </a:p>
                  </a:txBody>
                  <a:tcPr marL="68580" marR="68580" marT="0" marB="0"/>
                </a:tc>
                <a:tc>
                  <a:txBody>
                    <a:bodyPr/>
                    <a:lstStyle/>
                    <a:p>
                      <a:pPr>
                        <a:spcAft>
                          <a:spcPts val="0"/>
                        </a:spcAft>
                      </a:pPr>
                      <a:r>
                        <a:rPr lang="zh-TW" sz="1800" kern="100">
                          <a:effectLst/>
                        </a:rPr>
                        <a:t>項目</a:t>
                      </a:r>
                      <a:endParaRPr lang="zh-TW" sz="1800" kern="100">
                        <a:effectLst/>
                        <a:latin typeface="Calibri"/>
                        <a:ea typeface="新細明體"/>
                        <a:cs typeface="Times New Roman"/>
                      </a:endParaRPr>
                    </a:p>
                  </a:txBody>
                  <a:tcPr marL="68580" marR="68580" marT="0" marB="0"/>
                </a:tc>
                <a:tc>
                  <a:txBody>
                    <a:bodyPr/>
                    <a:lstStyle/>
                    <a:p>
                      <a:pPr>
                        <a:spcAft>
                          <a:spcPts val="0"/>
                        </a:spcAft>
                      </a:pPr>
                      <a:r>
                        <a:rPr lang="zh-TW" sz="1800" kern="100" dirty="0">
                          <a:effectLst/>
                        </a:rPr>
                        <a:t>內容及實質做法</a:t>
                      </a:r>
                      <a:endParaRPr lang="zh-TW" sz="1800" kern="100" dirty="0">
                        <a:effectLst/>
                        <a:latin typeface="Calibri"/>
                        <a:ea typeface="新細明體"/>
                        <a:cs typeface="Times New Roman"/>
                      </a:endParaRPr>
                    </a:p>
                  </a:txBody>
                  <a:tcPr marL="68580" marR="68580" marT="0" marB="0"/>
                </a:tc>
                <a:tc>
                  <a:txBody>
                    <a:bodyPr/>
                    <a:lstStyle/>
                    <a:p>
                      <a:pPr>
                        <a:spcAft>
                          <a:spcPts val="0"/>
                        </a:spcAft>
                      </a:pPr>
                      <a:r>
                        <a:rPr lang="zh-TW" sz="1800" kern="100">
                          <a:effectLst/>
                        </a:rPr>
                        <a:t>難易</a:t>
                      </a:r>
                      <a:endParaRPr lang="zh-TW" sz="1800" kern="100">
                        <a:effectLst/>
                        <a:latin typeface="Calibri"/>
                        <a:ea typeface="新細明體"/>
                        <a:cs typeface="Times New Roman"/>
                      </a:endParaRPr>
                    </a:p>
                  </a:txBody>
                  <a:tcPr marL="68580" marR="68580" marT="0" marB="0"/>
                </a:tc>
              </a:tr>
              <a:tr h="696077">
                <a:tc>
                  <a:txBody>
                    <a:bodyPr/>
                    <a:lstStyle/>
                    <a:p>
                      <a:pPr>
                        <a:spcAft>
                          <a:spcPts val="0"/>
                        </a:spcAft>
                      </a:pPr>
                      <a:r>
                        <a:rPr lang="en-US" sz="1800" kern="100">
                          <a:effectLst/>
                        </a:rPr>
                        <a:t>1</a:t>
                      </a:r>
                      <a:endParaRPr lang="zh-TW" sz="1800" kern="100">
                        <a:effectLst/>
                        <a:latin typeface="Calibri"/>
                        <a:ea typeface="新細明體"/>
                        <a:cs typeface="Times New Roman"/>
                      </a:endParaRPr>
                    </a:p>
                  </a:txBody>
                  <a:tcPr marL="68580" marR="68580" marT="0" marB="0"/>
                </a:tc>
                <a:tc>
                  <a:txBody>
                    <a:bodyPr/>
                    <a:lstStyle/>
                    <a:p>
                      <a:pPr>
                        <a:spcAft>
                          <a:spcPts val="0"/>
                        </a:spcAft>
                      </a:pPr>
                      <a:r>
                        <a:rPr lang="zh-TW" sz="1800" b="1" kern="100" dirty="0">
                          <a:solidFill>
                            <a:srgbClr val="C00000"/>
                          </a:solidFill>
                          <a:effectLst/>
                        </a:rPr>
                        <a:t>農業</a:t>
                      </a:r>
                      <a:endParaRPr lang="zh-TW" sz="1800" b="1" kern="100" dirty="0">
                        <a:solidFill>
                          <a:srgbClr val="C00000"/>
                        </a:solidFill>
                        <a:effectLst/>
                        <a:latin typeface="Calibri"/>
                        <a:ea typeface="新細明體"/>
                        <a:cs typeface="Times New Roman"/>
                      </a:endParaRPr>
                    </a:p>
                  </a:txBody>
                  <a:tcPr marL="68580" marR="68580" marT="0" marB="0"/>
                </a:tc>
                <a:tc>
                  <a:txBody>
                    <a:bodyPr/>
                    <a:lstStyle/>
                    <a:p>
                      <a:pPr>
                        <a:spcAft>
                          <a:spcPts val="0"/>
                        </a:spcAft>
                      </a:pPr>
                      <a:r>
                        <a:rPr lang="zh-TW" sz="1800" kern="100" dirty="0">
                          <a:effectLst/>
                        </a:rPr>
                        <a:t>少數沒國對中國貿易順差的部門。</a:t>
                      </a:r>
                    </a:p>
                    <a:p>
                      <a:pPr>
                        <a:spcAft>
                          <a:spcPts val="0"/>
                        </a:spcAft>
                      </a:pPr>
                      <a:r>
                        <a:rPr lang="zh-TW" sz="1800" kern="100" dirty="0">
                          <a:effectLst/>
                        </a:rPr>
                        <a:t>中國式美國黃豆最大買家</a:t>
                      </a:r>
                      <a:r>
                        <a:rPr lang="en-US" sz="1800" kern="100" dirty="0">
                          <a:effectLst/>
                        </a:rPr>
                        <a:t>(2017</a:t>
                      </a:r>
                      <a:r>
                        <a:rPr lang="zh-TW" sz="1800" kern="100" dirty="0">
                          <a:effectLst/>
                        </a:rPr>
                        <a:t>年進口</a:t>
                      </a:r>
                      <a:r>
                        <a:rPr lang="en-US" sz="1800" kern="100" dirty="0">
                          <a:effectLst/>
                        </a:rPr>
                        <a:t>146</a:t>
                      </a:r>
                      <a:r>
                        <a:rPr lang="zh-TW" sz="1800" kern="100" dirty="0">
                          <a:effectLst/>
                        </a:rPr>
                        <a:t>億</a:t>
                      </a:r>
                      <a:r>
                        <a:rPr lang="en-US" sz="1800" kern="100" dirty="0">
                          <a:effectLst/>
                        </a:rPr>
                        <a:t>)</a:t>
                      </a:r>
                      <a:r>
                        <a:rPr lang="zh-TW" sz="1800" kern="100" dirty="0">
                          <a:effectLst/>
                        </a:rPr>
                        <a:t>。高粱、豬肉…</a:t>
                      </a:r>
                      <a:endParaRPr lang="zh-TW" sz="1800" kern="100" dirty="0">
                        <a:effectLst/>
                        <a:latin typeface="Calibri"/>
                        <a:ea typeface="新細明體"/>
                        <a:cs typeface="Times New Roman"/>
                      </a:endParaRPr>
                    </a:p>
                  </a:txBody>
                  <a:tcPr marL="68580" marR="68580" marT="0" marB="0"/>
                </a:tc>
                <a:tc>
                  <a:txBody>
                    <a:bodyPr/>
                    <a:lstStyle/>
                    <a:p>
                      <a:pPr>
                        <a:spcAft>
                          <a:spcPts val="0"/>
                        </a:spcAft>
                      </a:pPr>
                      <a:r>
                        <a:rPr lang="en-US" sz="1800" kern="100">
                          <a:effectLst/>
                        </a:rPr>
                        <a:t>1</a:t>
                      </a:r>
                      <a:endParaRPr lang="zh-TW" sz="1800" kern="100">
                        <a:effectLst/>
                        <a:latin typeface="Calibri"/>
                        <a:ea typeface="新細明體"/>
                        <a:cs typeface="Times New Roman"/>
                      </a:endParaRPr>
                    </a:p>
                  </a:txBody>
                  <a:tcPr marL="68580" marR="68580" marT="0" marB="0"/>
                </a:tc>
              </a:tr>
              <a:tr h="696077">
                <a:tc>
                  <a:txBody>
                    <a:bodyPr/>
                    <a:lstStyle/>
                    <a:p>
                      <a:pPr>
                        <a:spcAft>
                          <a:spcPts val="0"/>
                        </a:spcAft>
                      </a:pPr>
                      <a:r>
                        <a:rPr lang="en-US" sz="1800" kern="100">
                          <a:effectLst/>
                        </a:rPr>
                        <a:t>2</a:t>
                      </a:r>
                      <a:endParaRPr lang="zh-TW" sz="1800" kern="100">
                        <a:effectLst/>
                        <a:latin typeface="Calibri"/>
                        <a:ea typeface="新細明體"/>
                        <a:cs typeface="Times New Roman"/>
                      </a:endParaRPr>
                    </a:p>
                  </a:txBody>
                  <a:tcPr marL="68580" marR="68580" marT="0" marB="0"/>
                </a:tc>
                <a:tc>
                  <a:txBody>
                    <a:bodyPr/>
                    <a:lstStyle/>
                    <a:p>
                      <a:pPr>
                        <a:spcAft>
                          <a:spcPts val="0"/>
                        </a:spcAft>
                      </a:pPr>
                      <a:r>
                        <a:rPr lang="zh-TW" sz="1800" b="0" kern="100" dirty="0">
                          <a:solidFill>
                            <a:srgbClr val="C00000"/>
                          </a:solidFill>
                          <a:effectLst/>
                        </a:rPr>
                        <a:t>科技</a:t>
                      </a:r>
                      <a:endParaRPr lang="zh-TW" sz="1800" b="0" kern="100" dirty="0">
                        <a:solidFill>
                          <a:srgbClr val="C00000"/>
                        </a:solidFill>
                        <a:effectLst/>
                        <a:latin typeface="Calibri"/>
                        <a:ea typeface="新細明體"/>
                        <a:cs typeface="Times New Roman"/>
                      </a:endParaRPr>
                    </a:p>
                  </a:txBody>
                  <a:tcPr marL="68580" marR="68580" marT="0" marB="0"/>
                </a:tc>
                <a:tc>
                  <a:txBody>
                    <a:bodyPr/>
                    <a:lstStyle/>
                    <a:p>
                      <a:pPr>
                        <a:spcAft>
                          <a:spcPts val="0"/>
                        </a:spcAft>
                      </a:pPr>
                      <a:r>
                        <a:rPr lang="zh-TW" sz="1800" kern="100" dirty="0">
                          <a:effectLst/>
                        </a:rPr>
                        <a:t>美國此回關稅目的在保護美國公司智財權</a:t>
                      </a:r>
                      <a:r>
                        <a:rPr lang="en-US" sz="1800" kern="100" dirty="0">
                          <a:effectLst/>
                        </a:rPr>
                        <a:t>(IP)</a:t>
                      </a:r>
                      <a:r>
                        <a:rPr lang="zh-TW" sz="1800" kern="100" dirty="0">
                          <a:effectLst/>
                        </a:rPr>
                        <a:t>。</a:t>
                      </a:r>
                    </a:p>
                    <a:p>
                      <a:pPr>
                        <a:spcAft>
                          <a:spcPts val="0"/>
                        </a:spcAft>
                      </a:pPr>
                      <a:r>
                        <a:rPr lang="zh-TW" sz="1800" kern="100" dirty="0">
                          <a:effectLst/>
                        </a:rPr>
                        <a:t>但，蘋果、英特爾多在中國製造組裝。</a:t>
                      </a:r>
                      <a:endParaRPr lang="zh-TW" sz="1800" kern="100" dirty="0">
                        <a:effectLst/>
                        <a:latin typeface="Calibri"/>
                        <a:ea typeface="新細明體"/>
                        <a:cs typeface="Times New Roman"/>
                      </a:endParaRPr>
                    </a:p>
                  </a:txBody>
                  <a:tcPr marL="68580" marR="68580" marT="0" marB="0"/>
                </a:tc>
                <a:tc>
                  <a:txBody>
                    <a:bodyPr/>
                    <a:lstStyle/>
                    <a:p>
                      <a:pPr>
                        <a:spcAft>
                          <a:spcPts val="0"/>
                        </a:spcAft>
                      </a:pPr>
                      <a:r>
                        <a:rPr lang="en-US" sz="1800" kern="100">
                          <a:effectLst/>
                        </a:rPr>
                        <a:t>4</a:t>
                      </a:r>
                      <a:endParaRPr lang="zh-TW" sz="1800" kern="100">
                        <a:effectLst/>
                        <a:latin typeface="Calibri"/>
                        <a:ea typeface="新細明體"/>
                        <a:cs typeface="Times New Roman"/>
                      </a:endParaRPr>
                    </a:p>
                  </a:txBody>
                  <a:tcPr marL="68580" marR="68580" marT="0" marB="0"/>
                </a:tc>
              </a:tr>
              <a:tr h="696077">
                <a:tc>
                  <a:txBody>
                    <a:bodyPr/>
                    <a:lstStyle/>
                    <a:p>
                      <a:pPr>
                        <a:spcAft>
                          <a:spcPts val="0"/>
                        </a:spcAft>
                      </a:pPr>
                      <a:r>
                        <a:rPr lang="en-US" sz="1800" kern="100">
                          <a:effectLst/>
                        </a:rPr>
                        <a:t>3</a:t>
                      </a:r>
                      <a:endParaRPr lang="zh-TW" sz="1800" kern="100">
                        <a:effectLst/>
                        <a:latin typeface="Calibri"/>
                        <a:ea typeface="新細明體"/>
                        <a:cs typeface="Times New Roman"/>
                      </a:endParaRPr>
                    </a:p>
                  </a:txBody>
                  <a:tcPr marL="68580" marR="68580" marT="0" marB="0"/>
                </a:tc>
                <a:tc>
                  <a:txBody>
                    <a:bodyPr/>
                    <a:lstStyle/>
                    <a:p>
                      <a:pPr>
                        <a:spcAft>
                          <a:spcPts val="0"/>
                        </a:spcAft>
                      </a:pPr>
                      <a:r>
                        <a:rPr lang="zh-TW" sz="1800" b="0" kern="100" dirty="0">
                          <a:solidFill>
                            <a:srgbClr val="C00000"/>
                          </a:solidFill>
                          <a:effectLst/>
                        </a:rPr>
                        <a:t>消費性產品</a:t>
                      </a:r>
                      <a:endParaRPr lang="zh-TW" sz="1800" b="0" kern="100" dirty="0">
                        <a:solidFill>
                          <a:srgbClr val="C00000"/>
                        </a:solidFill>
                        <a:effectLst/>
                        <a:latin typeface="Calibri"/>
                        <a:ea typeface="新細明體"/>
                        <a:cs typeface="Times New Roman"/>
                      </a:endParaRPr>
                    </a:p>
                  </a:txBody>
                  <a:tcPr marL="68580" marR="68580" marT="0" marB="0"/>
                </a:tc>
                <a:tc>
                  <a:txBody>
                    <a:bodyPr/>
                    <a:lstStyle/>
                    <a:p>
                      <a:pPr>
                        <a:spcAft>
                          <a:spcPts val="0"/>
                        </a:spcAft>
                      </a:pPr>
                      <a:r>
                        <a:rPr lang="zh-TW" sz="1800" kern="100">
                          <a:effectLst/>
                        </a:rPr>
                        <a:t>中國可仿效歐盟</a:t>
                      </a:r>
                    </a:p>
                    <a:p>
                      <a:pPr>
                        <a:spcAft>
                          <a:spcPts val="0"/>
                        </a:spcAft>
                      </a:pPr>
                      <a:r>
                        <a:rPr lang="zh-TW" sz="1800" kern="100">
                          <a:effectLst/>
                        </a:rPr>
                        <a:t>歐盟</a:t>
                      </a:r>
                      <a:r>
                        <a:rPr lang="en-US" sz="1800" kern="100">
                          <a:effectLst/>
                        </a:rPr>
                        <a:t>(</a:t>
                      </a:r>
                      <a:r>
                        <a:rPr lang="zh-TW" sz="1800" kern="100">
                          <a:effectLst/>
                        </a:rPr>
                        <a:t>報復策略</a:t>
                      </a:r>
                      <a:r>
                        <a:rPr lang="en-US" sz="1800" kern="100">
                          <a:effectLst/>
                        </a:rPr>
                        <a:t>)</a:t>
                      </a:r>
                      <a:r>
                        <a:rPr lang="zh-TW" sz="1800" kern="100">
                          <a:effectLst/>
                        </a:rPr>
                        <a:t>：哈雷</a:t>
                      </a:r>
                      <a:r>
                        <a:rPr lang="en-US" sz="1800" kern="100">
                          <a:effectLst/>
                        </a:rPr>
                        <a:t>(HD)</a:t>
                      </a:r>
                      <a:r>
                        <a:rPr lang="zh-TW" sz="1800" kern="100">
                          <a:effectLst/>
                        </a:rPr>
                        <a:t>機車、</a:t>
                      </a:r>
                      <a:r>
                        <a:rPr lang="en-US" sz="1800" kern="100">
                          <a:effectLst/>
                        </a:rPr>
                        <a:t>Levis</a:t>
                      </a:r>
                      <a:r>
                        <a:rPr lang="zh-TW" sz="1800" kern="100">
                          <a:effectLst/>
                        </a:rPr>
                        <a:t>牛仔褲…限制進口</a:t>
                      </a:r>
                      <a:endParaRPr lang="zh-TW" sz="1800" kern="100">
                        <a:effectLst/>
                        <a:latin typeface="Calibri"/>
                        <a:ea typeface="新細明體"/>
                        <a:cs typeface="Times New Roman"/>
                      </a:endParaRPr>
                    </a:p>
                  </a:txBody>
                  <a:tcPr marL="68580" marR="68580" marT="0" marB="0"/>
                </a:tc>
                <a:tc>
                  <a:txBody>
                    <a:bodyPr/>
                    <a:lstStyle/>
                    <a:p>
                      <a:pPr>
                        <a:spcAft>
                          <a:spcPts val="0"/>
                        </a:spcAft>
                      </a:pPr>
                      <a:r>
                        <a:rPr lang="en-US" sz="1800" kern="100">
                          <a:effectLst/>
                        </a:rPr>
                        <a:t>1</a:t>
                      </a:r>
                      <a:endParaRPr lang="zh-TW" sz="1800" kern="100">
                        <a:effectLst/>
                        <a:latin typeface="Calibri"/>
                        <a:ea typeface="新細明體"/>
                        <a:cs typeface="Times New Roman"/>
                      </a:endParaRPr>
                    </a:p>
                  </a:txBody>
                  <a:tcPr marL="68580" marR="68580" marT="0" marB="0"/>
                </a:tc>
              </a:tr>
              <a:tr h="348039">
                <a:tc>
                  <a:txBody>
                    <a:bodyPr/>
                    <a:lstStyle/>
                    <a:p>
                      <a:pPr>
                        <a:spcAft>
                          <a:spcPts val="0"/>
                        </a:spcAft>
                      </a:pPr>
                      <a:r>
                        <a:rPr lang="en-US" sz="1800" kern="100">
                          <a:effectLst/>
                        </a:rPr>
                        <a:t>4</a:t>
                      </a:r>
                      <a:endParaRPr lang="zh-TW" sz="1800" kern="100">
                        <a:effectLst/>
                        <a:latin typeface="Calibri"/>
                        <a:ea typeface="新細明體"/>
                        <a:cs typeface="Times New Roman"/>
                      </a:endParaRPr>
                    </a:p>
                  </a:txBody>
                  <a:tcPr marL="68580" marR="68580" marT="0" marB="0"/>
                </a:tc>
                <a:tc>
                  <a:txBody>
                    <a:bodyPr/>
                    <a:lstStyle/>
                    <a:p>
                      <a:pPr>
                        <a:spcAft>
                          <a:spcPts val="0"/>
                        </a:spcAft>
                      </a:pPr>
                      <a:r>
                        <a:rPr lang="zh-TW" sz="1800" b="0" kern="100" dirty="0">
                          <a:solidFill>
                            <a:srgbClr val="C00000"/>
                          </a:solidFill>
                          <a:effectLst/>
                        </a:rPr>
                        <a:t>航空業</a:t>
                      </a:r>
                      <a:endParaRPr lang="zh-TW" sz="1800" b="0" kern="100" dirty="0">
                        <a:solidFill>
                          <a:srgbClr val="C00000"/>
                        </a:solidFill>
                        <a:effectLst/>
                        <a:latin typeface="Calibri"/>
                        <a:ea typeface="新細明體"/>
                        <a:cs typeface="Times New Roman"/>
                      </a:endParaRPr>
                    </a:p>
                  </a:txBody>
                  <a:tcPr marL="68580" marR="68580" marT="0" marB="0"/>
                </a:tc>
                <a:tc>
                  <a:txBody>
                    <a:bodyPr/>
                    <a:lstStyle/>
                    <a:p>
                      <a:pPr>
                        <a:spcAft>
                          <a:spcPts val="0"/>
                        </a:spcAft>
                      </a:pPr>
                      <a:r>
                        <a:rPr lang="zh-TW" sz="1800" kern="100">
                          <a:effectLst/>
                        </a:rPr>
                        <a:t>波音訂單被取代 </a:t>
                      </a:r>
                      <a:r>
                        <a:rPr lang="en-US" sz="1800" kern="100">
                          <a:effectLst/>
                        </a:rPr>
                        <a:t>(</a:t>
                      </a:r>
                      <a:r>
                        <a:rPr lang="zh-TW" sz="1800" kern="100">
                          <a:effectLst/>
                        </a:rPr>
                        <a:t>中共</a:t>
                      </a:r>
                      <a:r>
                        <a:rPr lang="en-US" sz="1800" kern="100">
                          <a:effectLst/>
                        </a:rPr>
                        <a:t>2016</a:t>
                      </a:r>
                      <a:r>
                        <a:rPr lang="zh-TW" sz="1800" kern="100">
                          <a:effectLst/>
                        </a:rPr>
                        <a:t>環球時報社論</a:t>
                      </a:r>
                      <a:r>
                        <a:rPr lang="en-US" sz="1800" kern="100">
                          <a:effectLst/>
                        </a:rPr>
                        <a:t>)</a:t>
                      </a:r>
                      <a:endParaRPr lang="zh-TW" sz="1800" kern="100">
                        <a:effectLst/>
                        <a:latin typeface="Calibri"/>
                        <a:ea typeface="新細明體"/>
                        <a:cs typeface="Times New Roman"/>
                      </a:endParaRPr>
                    </a:p>
                  </a:txBody>
                  <a:tcPr marL="68580" marR="68580" marT="0" marB="0"/>
                </a:tc>
                <a:tc>
                  <a:txBody>
                    <a:bodyPr/>
                    <a:lstStyle/>
                    <a:p>
                      <a:pPr>
                        <a:spcAft>
                          <a:spcPts val="0"/>
                        </a:spcAft>
                      </a:pPr>
                      <a:r>
                        <a:rPr lang="en-US" sz="1800" kern="100">
                          <a:effectLst/>
                        </a:rPr>
                        <a:t>3</a:t>
                      </a:r>
                      <a:endParaRPr lang="zh-TW" sz="1800" kern="100">
                        <a:effectLst/>
                        <a:latin typeface="Calibri"/>
                        <a:ea typeface="新細明體"/>
                        <a:cs typeface="Times New Roman"/>
                      </a:endParaRPr>
                    </a:p>
                  </a:txBody>
                  <a:tcPr marL="68580" marR="68580" marT="0" marB="0"/>
                </a:tc>
              </a:tr>
              <a:tr h="696077">
                <a:tc>
                  <a:txBody>
                    <a:bodyPr/>
                    <a:lstStyle/>
                    <a:p>
                      <a:pPr>
                        <a:spcAft>
                          <a:spcPts val="0"/>
                        </a:spcAft>
                      </a:pPr>
                      <a:r>
                        <a:rPr lang="en-US" sz="1800" kern="100">
                          <a:effectLst/>
                        </a:rPr>
                        <a:t>5</a:t>
                      </a:r>
                      <a:endParaRPr lang="zh-TW" sz="1800" kern="100">
                        <a:effectLst/>
                        <a:latin typeface="Calibri"/>
                        <a:ea typeface="新細明體"/>
                        <a:cs typeface="Times New Roman"/>
                      </a:endParaRPr>
                    </a:p>
                  </a:txBody>
                  <a:tcPr marL="68580" marR="68580" marT="0" marB="0"/>
                </a:tc>
                <a:tc>
                  <a:txBody>
                    <a:bodyPr/>
                    <a:lstStyle/>
                    <a:p>
                      <a:pPr>
                        <a:spcAft>
                          <a:spcPts val="0"/>
                        </a:spcAft>
                      </a:pPr>
                      <a:r>
                        <a:rPr lang="zh-TW" sz="1800" b="0" kern="100" dirty="0">
                          <a:solidFill>
                            <a:srgbClr val="C00000"/>
                          </a:solidFill>
                          <a:effectLst/>
                        </a:rPr>
                        <a:t>服務業</a:t>
                      </a:r>
                      <a:endParaRPr lang="zh-TW" sz="1800" b="0" kern="100" dirty="0">
                        <a:solidFill>
                          <a:srgbClr val="C00000"/>
                        </a:solidFill>
                        <a:effectLst/>
                        <a:latin typeface="Calibri"/>
                        <a:ea typeface="新細明體"/>
                        <a:cs typeface="Times New Roman"/>
                      </a:endParaRPr>
                    </a:p>
                  </a:txBody>
                  <a:tcPr marL="68580" marR="68580" marT="0" marB="0"/>
                </a:tc>
                <a:tc>
                  <a:txBody>
                    <a:bodyPr/>
                    <a:lstStyle/>
                    <a:p>
                      <a:pPr>
                        <a:spcAft>
                          <a:spcPts val="0"/>
                        </a:spcAft>
                      </a:pPr>
                      <a:r>
                        <a:rPr lang="zh-TW" sz="1800" kern="100" dirty="0">
                          <a:effectLst/>
                        </a:rPr>
                        <a:t>美國服務業對中國順差</a:t>
                      </a:r>
                      <a:r>
                        <a:rPr lang="en-US" sz="1800" kern="100" dirty="0">
                          <a:effectLst/>
                        </a:rPr>
                        <a:t>(2016</a:t>
                      </a:r>
                      <a:r>
                        <a:rPr lang="zh-TW" sz="1800" kern="100" dirty="0">
                          <a:effectLst/>
                        </a:rPr>
                        <a:t>年</a:t>
                      </a:r>
                      <a:r>
                        <a:rPr lang="en-US" sz="1800" kern="100" dirty="0">
                          <a:effectLst/>
                        </a:rPr>
                        <a:t>380</a:t>
                      </a:r>
                      <a:r>
                        <a:rPr lang="zh-TW" sz="1800" kern="100" dirty="0">
                          <a:effectLst/>
                        </a:rPr>
                        <a:t>億：旅遊、商標、電腦軟體</a:t>
                      </a:r>
                      <a:r>
                        <a:rPr lang="en-US" sz="1800" kern="100" dirty="0">
                          <a:effectLst/>
                        </a:rPr>
                        <a:t>)</a:t>
                      </a:r>
                      <a:endParaRPr lang="zh-TW" sz="1800" kern="100" dirty="0">
                        <a:effectLst/>
                        <a:latin typeface="Calibri"/>
                        <a:ea typeface="新細明體"/>
                        <a:cs typeface="Times New Roman"/>
                      </a:endParaRPr>
                    </a:p>
                  </a:txBody>
                  <a:tcPr marL="68580" marR="68580" marT="0" marB="0"/>
                </a:tc>
                <a:tc>
                  <a:txBody>
                    <a:bodyPr/>
                    <a:lstStyle/>
                    <a:p>
                      <a:pPr>
                        <a:spcAft>
                          <a:spcPts val="0"/>
                        </a:spcAft>
                      </a:pPr>
                      <a:r>
                        <a:rPr lang="en-US" sz="1800" kern="100">
                          <a:effectLst/>
                        </a:rPr>
                        <a:t>2</a:t>
                      </a:r>
                      <a:endParaRPr lang="zh-TW" sz="1800" kern="100">
                        <a:effectLst/>
                        <a:latin typeface="Calibri"/>
                        <a:ea typeface="新細明體"/>
                        <a:cs typeface="Times New Roman"/>
                      </a:endParaRPr>
                    </a:p>
                  </a:txBody>
                  <a:tcPr marL="68580" marR="68580" marT="0" marB="0"/>
                </a:tc>
              </a:tr>
              <a:tr h="348039">
                <a:tc>
                  <a:txBody>
                    <a:bodyPr/>
                    <a:lstStyle/>
                    <a:p>
                      <a:pPr>
                        <a:spcAft>
                          <a:spcPts val="0"/>
                        </a:spcAft>
                      </a:pPr>
                      <a:r>
                        <a:rPr lang="en-US" sz="1800" kern="100">
                          <a:effectLst/>
                        </a:rPr>
                        <a:t>6</a:t>
                      </a:r>
                      <a:endParaRPr lang="zh-TW" sz="1800" kern="100">
                        <a:effectLst/>
                        <a:latin typeface="Calibri"/>
                        <a:ea typeface="新細明體"/>
                        <a:cs typeface="Times New Roman"/>
                      </a:endParaRPr>
                    </a:p>
                  </a:txBody>
                  <a:tcPr marL="68580" marR="68580" marT="0" marB="0"/>
                </a:tc>
                <a:tc>
                  <a:txBody>
                    <a:bodyPr/>
                    <a:lstStyle/>
                    <a:p>
                      <a:pPr>
                        <a:spcAft>
                          <a:spcPts val="0"/>
                        </a:spcAft>
                      </a:pPr>
                      <a:r>
                        <a:rPr lang="zh-TW" sz="1800" b="0" kern="100" dirty="0">
                          <a:solidFill>
                            <a:srgbClr val="C00000"/>
                          </a:solidFill>
                          <a:effectLst/>
                        </a:rPr>
                        <a:t>教育</a:t>
                      </a:r>
                      <a:endParaRPr lang="zh-TW" sz="1800" b="0" kern="100" dirty="0">
                        <a:solidFill>
                          <a:srgbClr val="C00000"/>
                        </a:solidFill>
                        <a:effectLst/>
                        <a:latin typeface="Calibri"/>
                        <a:ea typeface="新細明體"/>
                        <a:cs typeface="Times New Roman"/>
                      </a:endParaRPr>
                    </a:p>
                  </a:txBody>
                  <a:tcPr marL="68580" marR="68580" marT="0" marB="0"/>
                </a:tc>
                <a:tc>
                  <a:txBody>
                    <a:bodyPr/>
                    <a:lstStyle/>
                    <a:p>
                      <a:pPr>
                        <a:spcAft>
                          <a:spcPts val="0"/>
                        </a:spcAft>
                      </a:pPr>
                      <a:r>
                        <a:rPr lang="zh-TW" sz="1800" kern="100" dirty="0">
                          <a:effectLst/>
                        </a:rPr>
                        <a:t>限制赴美留學</a:t>
                      </a:r>
                      <a:r>
                        <a:rPr lang="en-US" sz="1800" kern="100" dirty="0">
                          <a:effectLst/>
                          <a:sym typeface="Wingdings"/>
                        </a:rPr>
                        <a:t></a:t>
                      </a:r>
                      <a:r>
                        <a:rPr lang="zh-TW" sz="1800" kern="100" dirty="0">
                          <a:effectLst/>
                        </a:rPr>
                        <a:t>美國大學人口結構老化下招生受阻、財源下滑</a:t>
                      </a:r>
                      <a:endParaRPr lang="zh-TW" sz="1800" kern="100" dirty="0">
                        <a:effectLst/>
                        <a:latin typeface="Calibri"/>
                        <a:ea typeface="新細明體"/>
                        <a:cs typeface="Times New Roman"/>
                      </a:endParaRPr>
                    </a:p>
                  </a:txBody>
                  <a:tcPr marL="68580" marR="68580" marT="0" marB="0"/>
                </a:tc>
                <a:tc>
                  <a:txBody>
                    <a:bodyPr/>
                    <a:lstStyle/>
                    <a:p>
                      <a:pPr>
                        <a:spcAft>
                          <a:spcPts val="0"/>
                        </a:spcAft>
                      </a:pPr>
                      <a:r>
                        <a:rPr lang="en-US" sz="1800" kern="100">
                          <a:effectLst/>
                        </a:rPr>
                        <a:t>4</a:t>
                      </a:r>
                      <a:endParaRPr lang="zh-TW" sz="1800" kern="100">
                        <a:effectLst/>
                        <a:latin typeface="Calibri"/>
                        <a:ea typeface="新細明體"/>
                        <a:cs typeface="Times New Roman"/>
                      </a:endParaRPr>
                    </a:p>
                  </a:txBody>
                  <a:tcPr marL="68580" marR="68580" marT="0" marB="0"/>
                </a:tc>
              </a:tr>
              <a:tr h="348039">
                <a:tc>
                  <a:txBody>
                    <a:bodyPr/>
                    <a:lstStyle/>
                    <a:p>
                      <a:pPr>
                        <a:spcAft>
                          <a:spcPts val="0"/>
                        </a:spcAft>
                      </a:pPr>
                      <a:r>
                        <a:rPr lang="en-US" sz="1800" kern="100">
                          <a:effectLst/>
                        </a:rPr>
                        <a:t>7</a:t>
                      </a:r>
                      <a:endParaRPr lang="zh-TW" sz="1800" kern="100">
                        <a:effectLst/>
                        <a:latin typeface="Calibri"/>
                        <a:ea typeface="新細明體"/>
                        <a:cs typeface="Times New Roman"/>
                      </a:endParaRPr>
                    </a:p>
                  </a:txBody>
                  <a:tcPr marL="68580" marR="68580" marT="0" marB="0"/>
                </a:tc>
                <a:tc>
                  <a:txBody>
                    <a:bodyPr/>
                    <a:lstStyle/>
                    <a:p>
                      <a:pPr>
                        <a:spcAft>
                          <a:spcPts val="0"/>
                        </a:spcAft>
                      </a:pPr>
                      <a:r>
                        <a:rPr lang="zh-TW" sz="1800" b="1" kern="100" dirty="0">
                          <a:solidFill>
                            <a:srgbClr val="C00000"/>
                          </a:solidFill>
                          <a:effectLst/>
                        </a:rPr>
                        <a:t>外匯</a:t>
                      </a:r>
                      <a:endParaRPr lang="zh-TW" sz="1800" b="1" kern="100" dirty="0">
                        <a:solidFill>
                          <a:srgbClr val="C00000"/>
                        </a:solidFill>
                        <a:effectLst/>
                        <a:latin typeface="Calibri"/>
                        <a:ea typeface="新細明體"/>
                        <a:cs typeface="Times New Roman"/>
                      </a:endParaRPr>
                    </a:p>
                  </a:txBody>
                  <a:tcPr marL="68580" marR="68580" marT="0" marB="0"/>
                </a:tc>
                <a:tc>
                  <a:txBody>
                    <a:bodyPr/>
                    <a:lstStyle/>
                    <a:p>
                      <a:pPr>
                        <a:spcAft>
                          <a:spcPts val="0"/>
                        </a:spcAft>
                      </a:pPr>
                      <a:r>
                        <a:rPr lang="zh-TW" sz="1800" kern="100" dirty="0">
                          <a:effectLst/>
                        </a:rPr>
                        <a:t>貶值</a:t>
                      </a:r>
                      <a:r>
                        <a:rPr lang="en-US" sz="1800" kern="100" dirty="0">
                          <a:effectLst/>
                        </a:rPr>
                        <a:t>RMB</a:t>
                      </a:r>
                      <a:r>
                        <a:rPr lang="zh-TW" sz="1800" kern="100" dirty="0">
                          <a:effectLst/>
                        </a:rPr>
                        <a:t>救經濟</a:t>
                      </a:r>
                      <a:r>
                        <a:rPr lang="en-US" sz="1800" kern="100" dirty="0">
                          <a:effectLst/>
                        </a:rPr>
                        <a:t> (</a:t>
                      </a:r>
                      <a:r>
                        <a:rPr lang="zh-TW" sz="1800" kern="100" dirty="0">
                          <a:effectLst/>
                        </a:rPr>
                        <a:t>使「匯率操縱」師出有名</a:t>
                      </a:r>
                      <a:r>
                        <a:rPr lang="en-US" sz="1800" kern="100" dirty="0">
                          <a:effectLst/>
                        </a:rPr>
                        <a:t>)</a:t>
                      </a:r>
                      <a:endParaRPr lang="zh-TW" sz="1800" kern="100" dirty="0">
                        <a:effectLst/>
                        <a:latin typeface="Calibri"/>
                        <a:ea typeface="新細明體"/>
                        <a:cs typeface="Times New Roman"/>
                      </a:endParaRPr>
                    </a:p>
                  </a:txBody>
                  <a:tcPr marL="68580" marR="68580" marT="0" marB="0"/>
                </a:tc>
                <a:tc>
                  <a:txBody>
                    <a:bodyPr/>
                    <a:lstStyle/>
                    <a:p>
                      <a:pPr>
                        <a:spcAft>
                          <a:spcPts val="0"/>
                        </a:spcAft>
                      </a:pPr>
                      <a:r>
                        <a:rPr lang="en-US" sz="1800" kern="100" dirty="0">
                          <a:effectLst/>
                        </a:rPr>
                        <a:t>1</a:t>
                      </a:r>
                      <a:endParaRPr lang="zh-TW" sz="1800" kern="100" dirty="0">
                        <a:effectLst/>
                        <a:latin typeface="Calibri"/>
                        <a:ea typeface="新細明體"/>
                        <a:cs typeface="Times New Roman"/>
                      </a:endParaRPr>
                    </a:p>
                  </a:txBody>
                  <a:tcPr marL="68580" marR="68580" marT="0" marB="0"/>
                </a:tc>
              </a:tr>
            </a:tbl>
          </a:graphicData>
        </a:graphic>
      </p:graphicFrame>
    </p:spTree>
    <p:extLst>
      <p:ext uri="{BB962C8B-B14F-4D97-AF65-F5344CB8AC3E}">
        <p14:creationId xmlns:p14="http://schemas.microsoft.com/office/powerpoint/2010/main" val="2122707172"/>
      </p:ext>
    </p:extLst>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32BA2AF8-1597-417C-B7A4-E5B40300913B}" type="datetime1">
              <a:rPr lang="zh-TW" altLang="en-US" smtClean="0"/>
              <a:pPr>
                <a:defRPr/>
              </a:pPr>
              <a:t>2020/10/6</a:t>
            </a:fld>
            <a:endParaRPr lang="en-US" altLang="zh-TW"/>
          </a:p>
        </p:txBody>
      </p:sp>
      <p:sp>
        <p:nvSpPr>
          <p:cNvPr id="3" name="投影片編號版面配置區 2"/>
          <p:cNvSpPr>
            <a:spLocks noGrp="1"/>
          </p:cNvSpPr>
          <p:nvPr>
            <p:ph type="sldNum" sz="quarter" idx="12"/>
          </p:nvPr>
        </p:nvSpPr>
        <p:spPr/>
        <p:txBody>
          <a:bodyPr/>
          <a:lstStyle/>
          <a:p>
            <a:pPr>
              <a:defRPr/>
            </a:pPr>
            <a:fld id="{201A2954-C30F-4B6A-BF5F-3D46D45AF302}" type="slidenum">
              <a:rPr lang="en-US" altLang="zh-TW" smtClean="0"/>
              <a:pPr>
                <a:defRPr/>
              </a:pPr>
              <a:t>15</a:t>
            </a:fld>
            <a:endParaRPr lang="en-US" altLang="zh-TW"/>
          </a:p>
        </p:txBody>
      </p:sp>
      <p:sp>
        <p:nvSpPr>
          <p:cNvPr id="4" name="矩形 3"/>
          <p:cNvSpPr/>
          <p:nvPr/>
        </p:nvSpPr>
        <p:spPr>
          <a:xfrm>
            <a:off x="2445394" y="188640"/>
            <a:ext cx="4339650" cy="646331"/>
          </a:xfrm>
          <a:prstGeom prst="rect">
            <a:avLst/>
          </a:prstGeom>
          <a:solidFill>
            <a:schemeClr val="tx2">
              <a:lumMod val="20000"/>
              <a:lumOff val="80000"/>
            </a:schemeClr>
          </a:solidFill>
        </p:spPr>
        <p:txBody>
          <a:bodyPr wrap="none">
            <a:spAutoFit/>
          </a:bodyPr>
          <a:lstStyle/>
          <a:p>
            <a:r>
              <a:rPr lang="zh-TW" altLang="zh-TW" sz="3600" dirty="0">
                <a:solidFill>
                  <a:srgbClr val="C00000"/>
                </a:solidFill>
              </a:rPr>
              <a:t>彈盡援絕、籌碼有限</a:t>
            </a:r>
            <a:endParaRPr lang="zh-TW" altLang="en-US" sz="3600" dirty="0">
              <a:solidFill>
                <a:srgbClr val="C00000"/>
              </a:solidFill>
            </a:endParaRPr>
          </a:p>
        </p:txBody>
      </p:sp>
      <p:sp>
        <p:nvSpPr>
          <p:cNvPr id="5" name="矩形 4"/>
          <p:cNvSpPr/>
          <p:nvPr/>
        </p:nvSpPr>
        <p:spPr>
          <a:xfrm>
            <a:off x="539552" y="1556792"/>
            <a:ext cx="8064896" cy="3400931"/>
          </a:xfrm>
          <a:prstGeom prst="rect">
            <a:avLst/>
          </a:prstGeom>
        </p:spPr>
        <p:txBody>
          <a:bodyPr wrap="square">
            <a:spAutoFit/>
          </a:bodyPr>
          <a:lstStyle/>
          <a:p>
            <a:pPr>
              <a:spcBef>
                <a:spcPts val="600"/>
              </a:spcBef>
            </a:pPr>
            <a:r>
              <a:rPr lang="zh-TW" altLang="en-US" sz="2000" dirty="0">
                <a:solidFill>
                  <a:srgbClr val="002060"/>
                </a:solidFill>
                <a:latin typeface="標楷體"/>
                <a:ea typeface="標楷體"/>
              </a:rPr>
              <a:t>▼</a:t>
            </a:r>
            <a:r>
              <a:rPr lang="en-US" altLang="zh-TW" sz="2000" b="0" dirty="0" smtClean="0"/>
              <a:t>(3/22)</a:t>
            </a:r>
            <a:r>
              <a:rPr lang="zh-TW" altLang="en-US" sz="2000" b="0" dirty="0" smtClean="0"/>
              <a:t>貿易戰</a:t>
            </a:r>
            <a:r>
              <a:rPr lang="zh-TW" altLang="zh-TW" sz="2000" b="0" dirty="0" smtClean="0"/>
              <a:t>以來，無論</a:t>
            </a:r>
            <a:r>
              <a:rPr lang="zh-TW" altLang="zh-TW" sz="2000" b="0" dirty="0"/>
              <a:t>美國如何出招，中國都做出奉陪到底的姿態，立即出台同等力度的報復措施。</a:t>
            </a:r>
          </a:p>
          <a:p>
            <a:pPr>
              <a:spcBef>
                <a:spcPts val="600"/>
              </a:spcBef>
            </a:pPr>
            <a:r>
              <a:rPr lang="zh-TW" altLang="en-US" sz="2000" dirty="0">
                <a:solidFill>
                  <a:srgbClr val="002060"/>
                </a:solidFill>
                <a:latin typeface="標楷體"/>
                <a:ea typeface="標楷體"/>
              </a:rPr>
              <a:t>▼</a:t>
            </a:r>
            <a:r>
              <a:rPr lang="en-US" altLang="zh-TW" sz="2000" b="0" dirty="0" smtClean="0"/>
              <a:t>(9/24)2000</a:t>
            </a:r>
            <a:r>
              <a:rPr lang="zh-TW" altLang="zh-TW" sz="2000" b="0" dirty="0"/>
              <a:t>億美元徵稅計劃實施，中國的反擊「有心無力」，不再等</a:t>
            </a:r>
            <a:r>
              <a:rPr lang="zh-TW" altLang="zh-TW" sz="2000" b="0" dirty="0" smtClean="0"/>
              <a:t>量</a:t>
            </a:r>
            <a:r>
              <a:rPr lang="zh-TW" altLang="en-US" sz="2000" b="0" dirty="0" smtClean="0"/>
              <a:t>回擊。</a:t>
            </a:r>
            <a:endParaRPr lang="en-US" altLang="zh-TW" sz="2000" b="0" dirty="0" smtClean="0"/>
          </a:p>
          <a:p>
            <a:pPr>
              <a:spcBef>
                <a:spcPts val="600"/>
              </a:spcBef>
            </a:pPr>
            <a:r>
              <a:rPr lang="en-US" altLang="zh-TW" sz="2000" b="0" dirty="0" smtClean="0"/>
              <a:t>(</a:t>
            </a:r>
            <a:r>
              <a:rPr lang="zh-TW" altLang="zh-TW" sz="2000" b="0" dirty="0" smtClean="0"/>
              <a:t>去年</a:t>
            </a:r>
            <a:r>
              <a:rPr lang="zh-TW" altLang="zh-TW" sz="2000" b="0" dirty="0"/>
              <a:t>中國僅</a:t>
            </a:r>
            <a:r>
              <a:rPr lang="zh-TW" altLang="zh-TW" sz="2000" b="0" dirty="0" smtClean="0"/>
              <a:t>進口價值</a:t>
            </a:r>
            <a:r>
              <a:rPr lang="en-US" altLang="zh-TW" sz="2000" b="0" dirty="0"/>
              <a:t>1300</a:t>
            </a:r>
            <a:r>
              <a:rPr lang="zh-TW" altLang="zh-TW" sz="2000" b="0" dirty="0"/>
              <a:t>億</a:t>
            </a:r>
            <a:r>
              <a:rPr lang="zh-TW" altLang="zh-TW" sz="2000" b="0" dirty="0" smtClean="0"/>
              <a:t>美元美國</a:t>
            </a:r>
            <a:r>
              <a:rPr lang="zh-TW" altLang="zh-TW" sz="2000" b="0" dirty="0"/>
              <a:t>商品，中國無法找到同等規模的美國商品徵收報復性關稅，於是推出「經過精心設計的</a:t>
            </a:r>
            <a:r>
              <a:rPr lang="en-US" altLang="zh-TW" sz="2000" b="0" dirty="0"/>
              <a:t>600</a:t>
            </a:r>
            <a:r>
              <a:rPr lang="zh-TW" altLang="zh-TW" sz="2000" b="0" dirty="0"/>
              <a:t>億反制額度」</a:t>
            </a:r>
            <a:r>
              <a:rPr lang="zh-TW" altLang="zh-TW" sz="2000" b="0" dirty="0" smtClean="0"/>
              <a:t>。加上已經互徵</a:t>
            </a:r>
            <a:r>
              <a:rPr lang="zh-TW" altLang="zh-TW" sz="2000" b="0" dirty="0"/>
              <a:t>的</a:t>
            </a:r>
            <a:r>
              <a:rPr lang="en-US" altLang="zh-TW" sz="2000" b="0" dirty="0"/>
              <a:t>500</a:t>
            </a:r>
            <a:r>
              <a:rPr lang="zh-TW" altLang="zh-TW" sz="2000" b="0" dirty="0"/>
              <a:t>億美元商品，中國已沒有繼續打擊的目標。</a:t>
            </a:r>
          </a:p>
          <a:p>
            <a:pPr>
              <a:spcBef>
                <a:spcPts val="600"/>
              </a:spcBef>
            </a:pPr>
            <a:r>
              <a:rPr lang="zh-TW" altLang="en-US" sz="2000" dirty="0" smtClean="0">
                <a:solidFill>
                  <a:srgbClr val="002060"/>
                </a:solidFill>
                <a:latin typeface="標楷體"/>
                <a:ea typeface="標楷體"/>
              </a:rPr>
              <a:t>▼川普</a:t>
            </a:r>
            <a:r>
              <a:rPr lang="zh-TW" altLang="zh-TW" sz="2000" b="0" dirty="0" smtClean="0"/>
              <a:t>意猶未盡</a:t>
            </a:r>
            <a:r>
              <a:rPr lang="zh-TW" altLang="en-US" sz="2000" b="0" dirty="0" smtClean="0"/>
              <a:t>，</a:t>
            </a:r>
            <a:r>
              <a:rPr lang="zh-TW" altLang="en-US" sz="2000" b="0" dirty="0" smtClean="0">
                <a:solidFill>
                  <a:srgbClr val="C00000"/>
                </a:solidFill>
              </a:rPr>
              <a:t>趁勝追擊</a:t>
            </a:r>
            <a:r>
              <a:rPr lang="zh-TW" altLang="zh-TW" sz="2000" b="0" dirty="0" smtClean="0"/>
              <a:t>，</a:t>
            </a:r>
            <a:r>
              <a:rPr lang="zh-TW" altLang="zh-TW" sz="2000" b="0" dirty="0"/>
              <a:t>實施</a:t>
            </a:r>
            <a:r>
              <a:rPr lang="en-US" altLang="zh-TW" sz="2000" b="0" dirty="0"/>
              <a:t>2000</a:t>
            </a:r>
            <a:r>
              <a:rPr lang="zh-TW" altLang="zh-TW" sz="2000" b="0" dirty="0"/>
              <a:t>億美元計劃同時</a:t>
            </a:r>
            <a:r>
              <a:rPr lang="zh-TW" altLang="zh-TW" sz="2000" b="0" dirty="0" smtClean="0"/>
              <a:t>，</a:t>
            </a:r>
            <a:r>
              <a:rPr lang="zh-TW" altLang="en-US" sz="2000" b="0" dirty="0" smtClean="0"/>
              <a:t>另</a:t>
            </a:r>
            <a:r>
              <a:rPr lang="zh-TW" altLang="zh-TW" sz="2000" b="0" dirty="0" smtClean="0"/>
              <a:t>表示「</a:t>
            </a:r>
            <a:r>
              <a:rPr lang="zh-TW" altLang="zh-TW" sz="2000" b="0" dirty="0"/>
              <a:t>如果中國採取報復措施打擊我們的農民和其他產業，我們將立即進行第三階段，即對另外</a:t>
            </a:r>
            <a:r>
              <a:rPr lang="en-US" altLang="zh-TW" sz="2000" b="0" dirty="0"/>
              <a:t>2670</a:t>
            </a:r>
            <a:r>
              <a:rPr lang="zh-TW" altLang="zh-TW" sz="2000" b="0" dirty="0"/>
              <a:t>億美元中國商品加徵關稅。</a:t>
            </a:r>
            <a:r>
              <a:rPr lang="zh-TW" altLang="zh-TW" sz="2000" b="0" dirty="0" smtClean="0"/>
              <a:t>」</a:t>
            </a:r>
            <a:endParaRPr lang="zh-TW" altLang="zh-TW" sz="2000" b="0" dirty="0"/>
          </a:p>
        </p:txBody>
      </p:sp>
      <p:sp>
        <p:nvSpPr>
          <p:cNvPr id="6" name="矩形 5"/>
          <p:cNvSpPr/>
          <p:nvPr/>
        </p:nvSpPr>
        <p:spPr>
          <a:xfrm>
            <a:off x="755576" y="926467"/>
            <a:ext cx="7704856" cy="523220"/>
          </a:xfrm>
          <a:prstGeom prst="rect">
            <a:avLst/>
          </a:prstGeom>
          <a:ln>
            <a:solidFill>
              <a:srgbClr val="FF0000"/>
            </a:solidFill>
          </a:ln>
        </p:spPr>
        <p:txBody>
          <a:bodyPr wrap="square">
            <a:spAutoFit/>
          </a:bodyPr>
          <a:lstStyle/>
          <a:p>
            <a:r>
              <a:rPr lang="zh-TW" altLang="en-US" sz="2800" dirty="0">
                <a:solidFill>
                  <a:srgbClr val="002060"/>
                </a:solidFill>
                <a:latin typeface="標楷體"/>
                <a:ea typeface="標楷體"/>
              </a:rPr>
              <a:t>◆</a:t>
            </a:r>
            <a:r>
              <a:rPr lang="zh-TW" altLang="zh-TW" sz="2800" dirty="0" smtClean="0"/>
              <a:t>美</a:t>
            </a:r>
            <a:r>
              <a:rPr lang="zh-TW" altLang="zh-TW" sz="2800" dirty="0"/>
              <a:t>中貿易戰：中國「有心無力」的反擊與顧慮</a:t>
            </a:r>
            <a:endParaRPr lang="zh-TW" altLang="en-US" sz="2800" dirty="0"/>
          </a:p>
        </p:txBody>
      </p:sp>
      <p:sp>
        <p:nvSpPr>
          <p:cNvPr id="7" name="矩形 6"/>
          <p:cNvSpPr/>
          <p:nvPr/>
        </p:nvSpPr>
        <p:spPr>
          <a:xfrm>
            <a:off x="567714" y="5615390"/>
            <a:ext cx="7892718" cy="461665"/>
          </a:xfrm>
          <a:prstGeom prst="rect">
            <a:avLst/>
          </a:prstGeom>
          <a:solidFill>
            <a:schemeClr val="accent2">
              <a:lumMod val="20000"/>
              <a:lumOff val="80000"/>
            </a:schemeClr>
          </a:solidFill>
        </p:spPr>
        <p:txBody>
          <a:bodyPr wrap="square">
            <a:spAutoFit/>
          </a:bodyPr>
          <a:lstStyle/>
          <a:p>
            <a:r>
              <a:rPr lang="en-US" altLang="zh-TW" sz="2400" b="0" dirty="0" smtClean="0">
                <a:sym typeface="Wingdings" panose="05000000000000000000" pitchFamily="2" charset="2"/>
              </a:rPr>
              <a:t></a:t>
            </a:r>
            <a:r>
              <a:rPr lang="zh-TW" altLang="zh-TW" sz="2400" b="0" dirty="0"/>
              <a:t>籌碼</a:t>
            </a:r>
            <a:r>
              <a:rPr lang="zh-TW" altLang="zh-TW" sz="2400" b="0" dirty="0" smtClean="0"/>
              <a:t>有限「</a:t>
            </a:r>
            <a:r>
              <a:rPr lang="zh-TW" altLang="zh-TW" sz="2400" b="0" dirty="0"/>
              <a:t>無貨可徵」的</a:t>
            </a:r>
            <a:r>
              <a:rPr lang="zh-TW" altLang="zh-TW" sz="2400" b="0" dirty="0" smtClean="0"/>
              <a:t>中國</a:t>
            </a:r>
            <a:r>
              <a:rPr lang="zh-TW" altLang="en-US" sz="2400" b="0" dirty="0" smtClean="0"/>
              <a:t>該如何接招，</a:t>
            </a:r>
            <a:r>
              <a:rPr lang="zh-TW" altLang="zh-TW" sz="2400" b="0" dirty="0" smtClean="0"/>
              <a:t>對抗</a:t>
            </a:r>
            <a:r>
              <a:rPr lang="zh-TW" altLang="zh-TW" sz="2400" b="0" dirty="0"/>
              <a:t>美國？</a:t>
            </a:r>
            <a:endParaRPr lang="zh-TW" altLang="en-US" sz="2400" dirty="0"/>
          </a:p>
        </p:txBody>
      </p:sp>
    </p:spTree>
    <p:extLst>
      <p:ext uri="{BB962C8B-B14F-4D97-AF65-F5344CB8AC3E}">
        <p14:creationId xmlns:p14="http://schemas.microsoft.com/office/powerpoint/2010/main" val="1357224857"/>
      </p:ext>
    </p:extLst>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32BA2AF8-1597-417C-B7A4-E5B40300913B}" type="datetime1">
              <a:rPr lang="zh-TW" altLang="en-US" smtClean="0"/>
              <a:pPr>
                <a:defRPr/>
              </a:pPr>
              <a:t>2020/10/6</a:t>
            </a:fld>
            <a:endParaRPr lang="en-US" altLang="zh-TW"/>
          </a:p>
        </p:txBody>
      </p:sp>
      <p:sp>
        <p:nvSpPr>
          <p:cNvPr id="3" name="投影片編號版面配置區 2"/>
          <p:cNvSpPr>
            <a:spLocks noGrp="1"/>
          </p:cNvSpPr>
          <p:nvPr>
            <p:ph type="sldNum" sz="quarter" idx="12"/>
          </p:nvPr>
        </p:nvSpPr>
        <p:spPr/>
        <p:txBody>
          <a:bodyPr/>
          <a:lstStyle/>
          <a:p>
            <a:pPr>
              <a:defRPr/>
            </a:pPr>
            <a:fld id="{201A2954-C30F-4B6A-BF5F-3D46D45AF302}" type="slidenum">
              <a:rPr lang="en-US" altLang="zh-TW" smtClean="0"/>
              <a:pPr>
                <a:defRPr/>
              </a:pPr>
              <a:t>16</a:t>
            </a:fld>
            <a:endParaRPr lang="en-US" altLang="zh-TW"/>
          </a:p>
        </p:txBody>
      </p:sp>
      <p:sp>
        <p:nvSpPr>
          <p:cNvPr id="4" name="矩形 3"/>
          <p:cNvSpPr/>
          <p:nvPr/>
        </p:nvSpPr>
        <p:spPr>
          <a:xfrm>
            <a:off x="527946" y="612339"/>
            <a:ext cx="7920880" cy="523220"/>
          </a:xfrm>
          <a:prstGeom prst="rect">
            <a:avLst/>
          </a:prstGeom>
        </p:spPr>
        <p:txBody>
          <a:bodyPr wrap="square">
            <a:spAutoFit/>
          </a:bodyPr>
          <a:lstStyle/>
          <a:p>
            <a:r>
              <a:rPr lang="zh-TW" altLang="zh-TW" sz="2800" dirty="0">
                <a:solidFill>
                  <a:srgbClr val="C00000"/>
                </a:solidFill>
              </a:rPr>
              <a:t>《關於中美經貿摩擦的事實與中方立場》白皮書</a:t>
            </a:r>
            <a:endParaRPr lang="zh-TW" altLang="en-US" sz="2800" dirty="0">
              <a:solidFill>
                <a:srgbClr val="C00000"/>
              </a:solidFill>
            </a:endParaRPr>
          </a:p>
        </p:txBody>
      </p:sp>
      <p:sp>
        <p:nvSpPr>
          <p:cNvPr id="5" name="矩形 4"/>
          <p:cNvSpPr/>
          <p:nvPr/>
        </p:nvSpPr>
        <p:spPr>
          <a:xfrm>
            <a:off x="3322524" y="27564"/>
            <a:ext cx="1826141" cy="584775"/>
          </a:xfrm>
          <a:prstGeom prst="rect">
            <a:avLst/>
          </a:prstGeom>
          <a:solidFill>
            <a:schemeClr val="accent2">
              <a:lumMod val="20000"/>
              <a:lumOff val="80000"/>
            </a:schemeClr>
          </a:solidFill>
        </p:spPr>
        <p:txBody>
          <a:bodyPr wrap="none">
            <a:spAutoFit/>
          </a:bodyPr>
          <a:lstStyle/>
          <a:p>
            <a:r>
              <a:rPr lang="zh-TW" altLang="zh-TW" sz="3200" dirty="0">
                <a:solidFill>
                  <a:srgbClr val="002060"/>
                </a:solidFill>
              </a:rPr>
              <a:t>硬軟皆施</a:t>
            </a:r>
          </a:p>
        </p:txBody>
      </p:sp>
      <p:sp>
        <p:nvSpPr>
          <p:cNvPr id="6" name="矩形 5"/>
          <p:cNvSpPr/>
          <p:nvPr/>
        </p:nvSpPr>
        <p:spPr>
          <a:xfrm>
            <a:off x="300318" y="1108528"/>
            <a:ext cx="8376137" cy="2400657"/>
          </a:xfrm>
          <a:prstGeom prst="rect">
            <a:avLst/>
          </a:prstGeom>
          <a:ln>
            <a:solidFill>
              <a:srgbClr val="FF0000"/>
            </a:solidFill>
          </a:ln>
        </p:spPr>
        <p:txBody>
          <a:bodyPr wrap="square">
            <a:spAutoFit/>
          </a:bodyPr>
          <a:lstStyle/>
          <a:p>
            <a:pPr>
              <a:spcBef>
                <a:spcPts val="600"/>
              </a:spcBef>
            </a:pPr>
            <a:r>
              <a:rPr lang="zh-TW" altLang="en-US" sz="2000" dirty="0">
                <a:solidFill>
                  <a:srgbClr val="002060"/>
                </a:solidFill>
                <a:latin typeface="標楷體"/>
                <a:ea typeface="標楷體"/>
              </a:rPr>
              <a:t>◆</a:t>
            </a:r>
            <a:r>
              <a:rPr lang="zh-TW" altLang="zh-TW" sz="2000" b="0" dirty="0" smtClean="0"/>
              <a:t>中國國務院發布</a:t>
            </a:r>
            <a:r>
              <a:rPr lang="zh-TW" altLang="zh-TW" sz="2000" b="0" dirty="0"/>
              <a:t>《關於中美經貿摩擦的事實與中方立場》</a:t>
            </a:r>
            <a:r>
              <a:rPr lang="zh-TW" altLang="zh-TW" sz="2000" b="0" dirty="0" smtClean="0"/>
              <a:t>白皮書</a:t>
            </a:r>
            <a:r>
              <a:rPr lang="en-US" altLang="zh-TW" sz="2000" b="0" dirty="0" smtClean="0">
                <a:latin typeface="Adobe Gothic Std B" pitchFamily="34" charset="-128"/>
                <a:ea typeface="Adobe Gothic Std B" pitchFamily="34" charset="-128"/>
              </a:rPr>
              <a:t>(2018/9/24)</a:t>
            </a:r>
            <a:r>
              <a:rPr lang="zh-TW" altLang="zh-TW" sz="2000" b="0" dirty="0" smtClean="0"/>
              <a:t>，澄清</a:t>
            </a:r>
            <a:r>
              <a:rPr lang="zh-TW" altLang="zh-TW" sz="2000" b="0" dirty="0"/>
              <a:t>中美經貿關係事實，闡明中國對中美經貿摩擦的政策立場，推動問題合理解決</a:t>
            </a:r>
            <a:r>
              <a:rPr lang="zh-TW" altLang="zh-TW" sz="2000" b="0" dirty="0" smtClean="0"/>
              <a:t>。</a:t>
            </a:r>
            <a:endParaRPr lang="en-US" altLang="zh-TW" sz="2000" b="0" dirty="0" smtClean="0"/>
          </a:p>
          <a:p>
            <a:pPr>
              <a:spcBef>
                <a:spcPts val="600"/>
              </a:spcBef>
            </a:pPr>
            <a:r>
              <a:rPr lang="zh-TW" altLang="en-US" sz="2000" dirty="0">
                <a:solidFill>
                  <a:srgbClr val="002060"/>
                </a:solidFill>
                <a:latin typeface="標楷體"/>
                <a:ea typeface="標楷體"/>
              </a:rPr>
              <a:t>▼</a:t>
            </a:r>
            <a:r>
              <a:rPr lang="zh-TW" altLang="zh-TW" sz="2000" b="0" dirty="0" smtClean="0"/>
              <a:t>白皮書</a:t>
            </a:r>
            <a:r>
              <a:rPr lang="zh-TW" altLang="zh-TW" sz="2000" b="0" dirty="0"/>
              <a:t>全文約</a:t>
            </a:r>
            <a:r>
              <a:rPr lang="en-US" altLang="zh-TW" sz="2000" b="0" dirty="0"/>
              <a:t>3.6</a:t>
            </a:r>
            <a:r>
              <a:rPr lang="zh-TW" altLang="zh-TW" sz="2000" b="0" dirty="0"/>
              <a:t>萬字，除前言外，共包括六個部分，分</a:t>
            </a:r>
            <a:r>
              <a:rPr lang="zh-TW" altLang="zh-TW" sz="2000" b="0" dirty="0" smtClean="0"/>
              <a:t>別是</a:t>
            </a:r>
            <a:r>
              <a:rPr lang="zh-TW" altLang="en-US" sz="2000" b="0" dirty="0" smtClean="0"/>
              <a:t>：</a:t>
            </a:r>
            <a:endParaRPr lang="en-US" altLang="zh-TW" sz="2000" b="0" dirty="0" smtClean="0"/>
          </a:p>
          <a:p>
            <a:pPr>
              <a:spcBef>
                <a:spcPts val="600"/>
              </a:spcBef>
            </a:pPr>
            <a:r>
              <a:rPr lang="en-US" altLang="zh-TW" sz="2000" b="0" dirty="0" smtClean="0"/>
              <a:t>(1)</a:t>
            </a:r>
            <a:r>
              <a:rPr lang="zh-TW" altLang="zh-TW" sz="2000" b="0" dirty="0" smtClean="0"/>
              <a:t>中美</a:t>
            </a:r>
            <a:r>
              <a:rPr lang="zh-TW" altLang="zh-TW" sz="2000" b="0" dirty="0"/>
              <a:t>經貿合作互利共贏</a:t>
            </a:r>
            <a:r>
              <a:rPr lang="zh-TW" altLang="zh-TW" sz="2000" b="0" dirty="0" smtClean="0"/>
              <a:t>、</a:t>
            </a:r>
            <a:r>
              <a:rPr lang="en-US" altLang="zh-TW" sz="2000" b="0" dirty="0" smtClean="0"/>
              <a:t>(2)</a:t>
            </a:r>
            <a:r>
              <a:rPr lang="zh-TW" altLang="zh-TW" sz="2000" b="0" dirty="0" smtClean="0"/>
              <a:t>中美</a:t>
            </a:r>
            <a:r>
              <a:rPr lang="zh-TW" altLang="zh-TW" sz="2000" b="0" dirty="0"/>
              <a:t>經貿關係的事實</a:t>
            </a:r>
            <a:r>
              <a:rPr lang="zh-TW" altLang="zh-TW" sz="2000" b="0" dirty="0" smtClean="0"/>
              <a:t>、</a:t>
            </a:r>
            <a:r>
              <a:rPr lang="en-US" altLang="zh-TW" sz="2000" b="0" dirty="0" smtClean="0"/>
              <a:t>(3)</a:t>
            </a:r>
            <a:r>
              <a:rPr lang="zh-TW" altLang="zh-TW" sz="2000" b="0" dirty="0" smtClean="0"/>
              <a:t>美國政府</a:t>
            </a:r>
            <a:r>
              <a:rPr lang="zh-TW" altLang="zh-TW" sz="2000" b="0" dirty="0"/>
              <a:t>的貿易保護主義行為</a:t>
            </a:r>
            <a:r>
              <a:rPr lang="zh-TW" altLang="zh-TW" sz="2000" b="0" dirty="0" smtClean="0"/>
              <a:t>、</a:t>
            </a:r>
            <a:r>
              <a:rPr lang="en-US" altLang="zh-TW" sz="2000" b="0" dirty="0" smtClean="0"/>
              <a:t>(4)</a:t>
            </a:r>
            <a:r>
              <a:rPr lang="zh-TW" altLang="zh-TW" sz="2000" b="0" dirty="0" smtClean="0"/>
              <a:t>美國政府</a:t>
            </a:r>
            <a:r>
              <a:rPr lang="zh-TW" altLang="zh-TW" sz="2000" b="0" dirty="0"/>
              <a:t>的貿易霸凌主義行為</a:t>
            </a:r>
            <a:r>
              <a:rPr lang="zh-TW" altLang="zh-TW" sz="2000" b="0" dirty="0" smtClean="0"/>
              <a:t>、</a:t>
            </a:r>
            <a:r>
              <a:rPr lang="en-US" altLang="zh-TW" sz="2000" b="0" dirty="0" smtClean="0"/>
              <a:t>(5)</a:t>
            </a:r>
            <a:r>
              <a:rPr lang="zh-TW" altLang="zh-TW" sz="2000" b="0" dirty="0" smtClean="0"/>
              <a:t>美國政府</a:t>
            </a:r>
            <a:r>
              <a:rPr lang="zh-TW" altLang="zh-TW" sz="2000" b="0" dirty="0"/>
              <a:t>不當做法對世界經濟發展的危害</a:t>
            </a:r>
            <a:r>
              <a:rPr lang="zh-TW" altLang="zh-TW" sz="2000" b="0" dirty="0" smtClean="0"/>
              <a:t>、</a:t>
            </a:r>
            <a:r>
              <a:rPr lang="en-US" altLang="zh-TW" sz="2000" b="0" dirty="0" smtClean="0"/>
              <a:t>(6)</a:t>
            </a:r>
            <a:r>
              <a:rPr lang="zh-TW" altLang="zh-TW" sz="2000" b="0" dirty="0" smtClean="0"/>
              <a:t>中國</a:t>
            </a:r>
            <a:r>
              <a:rPr lang="zh-TW" altLang="zh-TW" sz="2000" b="0" dirty="0"/>
              <a:t>的立場。</a:t>
            </a:r>
            <a:endParaRPr lang="zh-TW" altLang="en-US" sz="2000" b="0" dirty="0"/>
          </a:p>
        </p:txBody>
      </p:sp>
      <p:sp>
        <p:nvSpPr>
          <p:cNvPr id="7" name="矩形 6"/>
          <p:cNvSpPr/>
          <p:nvPr/>
        </p:nvSpPr>
        <p:spPr>
          <a:xfrm>
            <a:off x="300319" y="3509185"/>
            <a:ext cx="8376136" cy="3139321"/>
          </a:xfrm>
          <a:prstGeom prst="rect">
            <a:avLst/>
          </a:prstGeom>
          <a:ln>
            <a:solidFill>
              <a:srgbClr val="0070C0"/>
            </a:solidFill>
          </a:ln>
        </p:spPr>
        <p:txBody>
          <a:bodyPr wrap="square">
            <a:spAutoFit/>
          </a:bodyPr>
          <a:lstStyle/>
          <a:p>
            <a:r>
              <a:rPr lang="en-US" altLang="zh-TW" b="0" dirty="0">
                <a:sym typeface="Wingdings"/>
              </a:rPr>
              <a:t></a:t>
            </a:r>
            <a:r>
              <a:rPr lang="zh-TW" altLang="zh-TW" b="0" dirty="0"/>
              <a:t>長期以來，兩國政府建立了系列溝通協調機制，但</a:t>
            </a:r>
            <a:r>
              <a:rPr lang="en-US" altLang="zh-TW" b="0" dirty="0"/>
              <a:t>2017</a:t>
            </a:r>
            <a:r>
              <a:rPr lang="zh-TW" altLang="zh-TW" b="0" dirty="0"/>
              <a:t>年</a:t>
            </a:r>
            <a:r>
              <a:rPr lang="zh-TW" altLang="zh-TW" dirty="0">
                <a:solidFill>
                  <a:srgbClr val="002060"/>
                </a:solidFill>
              </a:rPr>
              <a:t>新一屆美國政府</a:t>
            </a:r>
            <a:r>
              <a:rPr lang="zh-TW" altLang="zh-TW" b="0" dirty="0"/>
              <a:t>上任以來，在</a:t>
            </a:r>
            <a:r>
              <a:rPr lang="en-US" altLang="zh-TW" b="0" dirty="0"/>
              <a:t>“</a:t>
            </a:r>
            <a:r>
              <a:rPr lang="zh-TW" altLang="zh-TW" dirty="0">
                <a:solidFill>
                  <a:srgbClr val="002060"/>
                </a:solidFill>
              </a:rPr>
              <a:t>美國優先</a:t>
            </a:r>
            <a:r>
              <a:rPr lang="en-US" altLang="zh-TW" b="0" dirty="0"/>
              <a:t>”</a:t>
            </a:r>
            <a:r>
              <a:rPr lang="zh-TW" altLang="zh-TW" b="0" dirty="0"/>
              <a:t>的口號下，對</a:t>
            </a:r>
            <a:r>
              <a:rPr lang="zh-TW" altLang="zh-TW" dirty="0">
                <a:solidFill>
                  <a:srgbClr val="002060"/>
                </a:solidFill>
              </a:rPr>
              <a:t>許多國家和地區</a:t>
            </a:r>
            <a:r>
              <a:rPr lang="zh-TW" altLang="zh-TW" b="0" dirty="0"/>
              <a:t>特別是中國作出一系列不實指責，利用不斷</a:t>
            </a:r>
            <a:r>
              <a:rPr lang="zh-TW" altLang="zh-TW" dirty="0">
                <a:solidFill>
                  <a:srgbClr val="002060"/>
                </a:solidFill>
              </a:rPr>
              <a:t>加征關稅等手段進行經濟恫嚇</a:t>
            </a:r>
            <a:r>
              <a:rPr lang="zh-TW" altLang="zh-TW" b="0" dirty="0"/>
              <a:t>，試圖採取極限施壓方法將自身利益訴求強加於中國。面對這種局面，中國以最大的</a:t>
            </a:r>
            <a:r>
              <a:rPr lang="zh-TW" altLang="zh-TW" dirty="0">
                <a:solidFill>
                  <a:srgbClr val="002060"/>
                </a:solidFill>
              </a:rPr>
              <a:t>耐心和誠意回應</a:t>
            </a:r>
            <a:r>
              <a:rPr lang="zh-TW" altLang="zh-TW" b="0" dirty="0"/>
              <a:t>美國關切，同美國開展多輪對話磋商，然而，</a:t>
            </a:r>
            <a:r>
              <a:rPr lang="zh-TW" altLang="zh-TW" dirty="0">
                <a:solidFill>
                  <a:srgbClr val="002060"/>
                </a:solidFill>
              </a:rPr>
              <a:t>美國出爾反爾、不斷發難</a:t>
            </a:r>
            <a:r>
              <a:rPr lang="zh-TW" altLang="zh-TW" b="0" dirty="0"/>
              <a:t>，因此導致中美經貿摩擦在短時間內持續升級，使中美經貿關係受到極大損害，也使</a:t>
            </a:r>
            <a:r>
              <a:rPr lang="zh-TW" altLang="zh-TW" dirty="0">
                <a:solidFill>
                  <a:srgbClr val="002060"/>
                </a:solidFill>
              </a:rPr>
              <a:t>多邊貿易體制和自由貿易原則遭遇嚴重威脅</a:t>
            </a:r>
            <a:r>
              <a:rPr lang="zh-TW" altLang="zh-TW" b="0" dirty="0"/>
              <a:t>。</a:t>
            </a:r>
          </a:p>
          <a:p>
            <a:r>
              <a:rPr lang="en-US" altLang="zh-TW" b="0" dirty="0" smtClean="0">
                <a:sym typeface="Wingdings"/>
              </a:rPr>
              <a:t></a:t>
            </a:r>
            <a:r>
              <a:rPr lang="zh-TW" altLang="zh-TW" b="0" dirty="0" smtClean="0"/>
              <a:t>中美經貿合作一向是一種</a:t>
            </a:r>
            <a:r>
              <a:rPr lang="zh-TW" altLang="zh-TW" dirty="0" smtClean="0">
                <a:solidFill>
                  <a:srgbClr val="002060"/>
                </a:solidFill>
              </a:rPr>
              <a:t>雙贏關係</a:t>
            </a:r>
            <a:r>
              <a:rPr lang="zh-TW" altLang="zh-TW" b="0" dirty="0" smtClean="0"/>
              <a:t>，絕</a:t>
            </a:r>
            <a:r>
              <a:rPr lang="zh-TW" altLang="zh-TW" dirty="0" smtClean="0">
                <a:solidFill>
                  <a:srgbClr val="002060"/>
                </a:solidFill>
              </a:rPr>
              <a:t>非零和博弈</a:t>
            </a:r>
            <a:r>
              <a:rPr lang="zh-TW" altLang="zh-TW" b="0" dirty="0" smtClean="0"/>
              <a:t>，美國企業和國民從中得到了實實在在的好處，美國一部分人宣稱的</a:t>
            </a:r>
            <a:r>
              <a:rPr lang="en-US" altLang="zh-TW" b="0" dirty="0" smtClean="0"/>
              <a:t>“</a:t>
            </a:r>
            <a:r>
              <a:rPr lang="zh-TW" altLang="zh-TW" dirty="0" smtClean="0">
                <a:solidFill>
                  <a:srgbClr val="002060"/>
                </a:solidFill>
              </a:rPr>
              <a:t>美國吃虧論</a:t>
            </a:r>
            <a:r>
              <a:rPr lang="en-US" altLang="zh-TW" b="0" dirty="0" smtClean="0"/>
              <a:t>”</a:t>
            </a:r>
            <a:r>
              <a:rPr lang="zh-TW" altLang="zh-TW" b="0" dirty="0" smtClean="0"/>
              <a:t>是站不住腳的。</a:t>
            </a:r>
          </a:p>
          <a:p>
            <a:r>
              <a:rPr lang="en-US" altLang="zh-TW" b="0" dirty="0" smtClean="0">
                <a:sym typeface="Wingdings"/>
              </a:rPr>
              <a:t></a:t>
            </a:r>
            <a:r>
              <a:rPr lang="zh-TW" altLang="zh-TW" b="0" dirty="0"/>
              <a:t>對於貿易戰，</a:t>
            </a:r>
            <a:r>
              <a:rPr lang="zh-TW" altLang="zh-TW" dirty="0">
                <a:solidFill>
                  <a:srgbClr val="000066"/>
                </a:solidFill>
              </a:rPr>
              <a:t>中國不願打、不怕打</a:t>
            </a:r>
            <a:r>
              <a:rPr lang="zh-TW" altLang="zh-TW" dirty="0"/>
              <a:t>、</a:t>
            </a:r>
            <a:r>
              <a:rPr lang="zh-TW" altLang="zh-TW" u="sng" dirty="0">
                <a:solidFill>
                  <a:srgbClr val="FF0000"/>
                </a:solidFill>
              </a:rPr>
              <a:t>必要時</a:t>
            </a:r>
            <a:r>
              <a:rPr lang="zh-TW" altLang="zh-TW" dirty="0">
                <a:solidFill>
                  <a:srgbClr val="000066"/>
                </a:solidFill>
              </a:rPr>
              <a:t>不得不打</a:t>
            </a:r>
            <a:r>
              <a:rPr lang="zh-TW" altLang="zh-TW" b="0" dirty="0"/>
              <a:t>。</a:t>
            </a:r>
          </a:p>
          <a:p>
            <a:r>
              <a:rPr lang="en-US" altLang="zh-TW" b="0" dirty="0">
                <a:sym typeface="Wingdings"/>
              </a:rPr>
              <a:t></a:t>
            </a:r>
            <a:r>
              <a:rPr lang="zh-TW" altLang="zh-TW" b="0" dirty="0"/>
              <a:t>這場貿易戰</a:t>
            </a:r>
            <a:r>
              <a:rPr lang="zh-TW" altLang="zh-TW" dirty="0">
                <a:solidFill>
                  <a:srgbClr val="000066"/>
                </a:solidFill>
              </a:rPr>
              <a:t>錯在美國</a:t>
            </a:r>
            <a:r>
              <a:rPr lang="zh-TW" altLang="zh-TW" b="0" dirty="0"/>
              <a:t>，中國是美國貿易保護主義的犧牲品。</a:t>
            </a:r>
            <a:endParaRPr lang="zh-TW" altLang="en-US" b="0" dirty="0"/>
          </a:p>
        </p:txBody>
      </p:sp>
    </p:spTree>
    <p:extLst>
      <p:ext uri="{BB962C8B-B14F-4D97-AF65-F5344CB8AC3E}">
        <p14:creationId xmlns:p14="http://schemas.microsoft.com/office/powerpoint/2010/main" val="4027250643"/>
      </p:ext>
    </p:extLst>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32BA2AF8-1597-417C-B7A4-E5B40300913B}" type="datetime1">
              <a:rPr lang="zh-TW" altLang="en-US" smtClean="0"/>
              <a:pPr>
                <a:defRPr/>
              </a:pPr>
              <a:t>2020/10/6</a:t>
            </a:fld>
            <a:endParaRPr lang="en-US" altLang="zh-TW"/>
          </a:p>
        </p:txBody>
      </p:sp>
      <p:sp>
        <p:nvSpPr>
          <p:cNvPr id="4" name="矩形 3"/>
          <p:cNvSpPr/>
          <p:nvPr/>
        </p:nvSpPr>
        <p:spPr>
          <a:xfrm>
            <a:off x="1730444" y="188640"/>
            <a:ext cx="6032421" cy="830997"/>
          </a:xfrm>
          <a:prstGeom prst="rect">
            <a:avLst/>
          </a:prstGeom>
          <a:solidFill>
            <a:srgbClr val="FFFFCC"/>
          </a:solidFill>
        </p:spPr>
        <p:txBody>
          <a:bodyPr wrap="none">
            <a:spAutoFit/>
          </a:bodyPr>
          <a:lstStyle/>
          <a:p>
            <a:r>
              <a:rPr lang="zh-TW" altLang="zh-TW" sz="2400" dirty="0" smtClean="0">
                <a:solidFill>
                  <a:srgbClr val="000066"/>
                </a:solidFill>
              </a:rPr>
              <a:t>美</a:t>
            </a:r>
            <a:r>
              <a:rPr lang="zh-TW" altLang="en-US" sz="2400" dirty="0" smtClean="0">
                <a:solidFill>
                  <a:srgbClr val="000066"/>
                </a:solidFill>
              </a:rPr>
              <a:t>中</a:t>
            </a:r>
            <a:r>
              <a:rPr lang="zh-TW" altLang="zh-TW" sz="2400" dirty="0" smtClean="0">
                <a:solidFill>
                  <a:srgbClr val="000066"/>
                </a:solidFill>
              </a:rPr>
              <a:t>貿易戰角力擂台</a:t>
            </a:r>
            <a:r>
              <a:rPr lang="zh-TW" altLang="en-US" sz="2400" dirty="0" smtClean="0">
                <a:solidFill>
                  <a:srgbClr val="000066"/>
                </a:solidFill>
              </a:rPr>
              <a:t>，</a:t>
            </a:r>
            <a:r>
              <a:rPr lang="zh-TW" altLang="zh-TW" sz="2400" dirty="0" smtClean="0">
                <a:solidFill>
                  <a:srgbClr val="000066"/>
                </a:solidFill>
              </a:rPr>
              <a:t>鹿死誰手、尚難定論</a:t>
            </a:r>
            <a:endParaRPr lang="en-US" altLang="zh-TW" sz="2400" dirty="0" smtClean="0">
              <a:solidFill>
                <a:srgbClr val="000066"/>
              </a:solidFill>
            </a:endParaRPr>
          </a:p>
          <a:p>
            <a:pPr algn="ctr"/>
            <a:r>
              <a:rPr lang="zh-TW" altLang="en-US" sz="2400" dirty="0" smtClean="0">
                <a:solidFill>
                  <a:srgbClr val="C00000"/>
                </a:solidFill>
              </a:rPr>
              <a:t>量 </a:t>
            </a:r>
            <a:r>
              <a:rPr lang="en-US" altLang="zh-TW" sz="2400" dirty="0" smtClean="0">
                <a:solidFill>
                  <a:srgbClr val="C00000"/>
                </a:solidFill>
              </a:rPr>
              <a:t>vs </a:t>
            </a:r>
            <a:r>
              <a:rPr lang="zh-TW" altLang="en-US" sz="2400" dirty="0" smtClean="0">
                <a:solidFill>
                  <a:srgbClr val="C00000"/>
                </a:solidFill>
              </a:rPr>
              <a:t>質</a:t>
            </a:r>
            <a:endParaRPr lang="zh-TW" altLang="en-US" sz="2400" dirty="0">
              <a:solidFill>
                <a:srgbClr val="C00000"/>
              </a:solidFill>
            </a:endParaRPr>
          </a:p>
        </p:txBody>
      </p:sp>
      <p:sp>
        <p:nvSpPr>
          <p:cNvPr id="6" name="矩形 5"/>
          <p:cNvSpPr/>
          <p:nvPr/>
        </p:nvSpPr>
        <p:spPr>
          <a:xfrm>
            <a:off x="395536" y="1083394"/>
            <a:ext cx="8424936" cy="1092607"/>
          </a:xfrm>
          <a:prstGeom prst="rect">
            <a:avLst/>
          </a:prstGeom>
        </p:spPr>
        <p:txBody>
          <a:bodyPr wrap="square">
            <a:spAutoFit/>
          </a:bodyPr>
          <a:lstStyle/>
          <a:p>
            <a:pPr>
              <a:spcBef>
                <a:spcPts val="600"/>
              </a:spcBef>
            </a:pPr>
            <a:r>
              <a:rPr lang="zh-TW" altLang="en-US" sz="2000" dirty="0">
                <a:solidFill>
                  <a:srgbClr val="002060"/>
                </a:solidFill>
                <a:latin typeface="標楷體"/>
                <a:ea typeface="標楷體"/>
              </a:rPr>
              <a:t>▲</a:t>
            </a:r>
            <a:r>
              <a:rPr lang="zh-TW" altLang="zh-TW" sz="2000" b="0" dirty="0" smtClean="0"/>
              <a:t>美國</a:t>
            </a:r>
            <a:r>
              <a:rPr lang="zh-TW" altLang="zh-TW" sz="2000" b="0" dirty="0"/>
              <a:t>聲稱總值</a:t>
            </a:r>
            <a:r>
              <a:rPr lang="en-US" altLang="zh-TW" sz="2000" b="0" dirty="0"/>
              <a:t>5170</a:t>
            </a:r>
            <a:r>
              <a:rPr lang="zh-TW" altLang="zh-TW" sz="2000" b="0" dirty="0"/>
              <a:t>億元的中國進口貨品全面開徵</a:t>
            </a:r>
            <a:r>
              <a:rPr lang="zh-TW" altLang="zh-TW" sz="2000" b="0" dirty="0" smtClean="0"/>
              <a:t>關稅</a:t>
            </a:r>
            <a:r>
              <a:rPr lang="zh-TW" altLang="en-US" sz="2000" b="0" dirty="0" smtClean="0"/>
              <a:t>。</a:t>
            </a:r>
            <a:endParaRPr lang="en-US" altLang="zh-TW" sz="2000" b="0" dirty="0" smtClean="0"/>
          </a:p>
          <a:p>
            <a:pPr>
              <a:spcBef>
                <a:spcPts val="600"/>
              </a:spcBef>
            </a:pPr>
            <a:r>
              <a:rPr lang="zh-TW" altLang="en-US" sz="2000" dirty="0">
                <a:solidFill>
                  <a:srgbClr val="002060"/>
                </a:solidFill>
                <a:latin typeface="標楷體"/>
                <a:ea typeface="標楷體"/>
              </a:rPr>
              <a:t>▼</a:t>
            </a:r>
            <a:r>
              <a:rPr lang="zh-TW" altLang="zh-TW" sz="2000" b="0" dirty="0" smtClean="0"/>
              <a:t>中國</a:t>
            </a:r>
            <a:r>
              <a:rPr lang="zh-TW" altLang="zh-TW" sz="2000" b="0" dirty="0"/>
              <a:t>進口美國</a:t>
            </a:r>
            <a:r>
              <a:rPr lang="zh-TW" altLang="zh-TW" sz="2000" b="0" dirty="0" smtClean="0"/>
              <a:t>貨品</a:t>
            </a:r>
            <a:r>
              <a:rPr lang="zh-TW" altLang="en-US" sz="2000" b="0" dirty="0" smtClean="0"/>
              <a:t>「量」</a:t>
            </a:r>
            <a:r>
              <a:rPr lang="zh-TW" altLang="zh-TW" sz="2000" b="0" dirty="0" smtClean="0"/>
              <a:t>只有</a:t>
            </a:r>
            <a:r>
              <a:rPr lang="en-US" altLang="zh-TW" sz="2000" b="0" dirty="0"/>
              <a:t>1300</a:t>
            </a:r>
            <a:r>
              <a:rPr lang="zh-TW" altLang="zh-TW" sz="2000" b="0" dirty="0"/>
              <a:t>億元，無法等值</a:t>
            </a:r>
            <a:r>
              <a:rPr lang="zh-TW" altLang="zh-TW" sz="2000" b="0" dirty="0" smtClean="0"/>
              <a:t>報復</a:t>
            </a:r>
            <a:r>
              <a:rPr lang="zh-TW" altLang="en-US" sz="2000" b="0" dirty="0" smtClean="0"/>
              <a:t>；可尋「質」向</a:t>
            </a:r>
            <a:r>
              <a:rPr lang="zh-TW" altLang="zh-TW" sz="2000" b="0" dirty="0" smtClean="0"/>
              <a:t>報復</a:t>
            </a:r>
            <a:r>
              <a:rPr lang="zh-TW" altLang="zh-TW" sz="2000" b="0" dirty="0"/>
              <a:t>，</a:t>
            </a:r>
            <a:r>
              <a:rPr lang="zh-TW" altLang="zh-TW" sz="2000" b="0" dirty="0" smtClean="0"/>
              <a:t>反</a:t>
            </a:r>
            <a:r>
              <a:rPr lang="zh-TW" altLang="en-US" sz="2000" b="0" dirty="0" smtClean="0"/>
              <a:t>制</a:t>
            </a:r>
            <a:r>
              <a:rPr lang="zh-TW" altLang="zh-TW" sz="2000" b="0" dirty="0" smtClean="0"/>
              <a:t>美國</a:t>
            </a:r>
            <a:r>
              <a:rPr lang="zh-TW" altLang="en-US" sz="2000" b="0" dirty="0" smtClean="0"/>
              <a:t>。</a:t>
            </a:r>
            <a:endParaRPr lang="zh-TW" altLang="en-US" sz="2000" b="0" dirty="0"/>
          </a:p>
        </p:txBody>
      </p:sp>
      <p:graphicFrame>
        <p:nvGraphicFramePr>
          <p:cNvPr id="8" name="表格 7"/>
          <p:cNvGraphicFramePr>
            <a:graphicFrameLocks noGrp="1"/>
          </p:cNvGraphicFramePr>
          <p:nvPr>
            <p:extLst>
              <p:ext uri="{D42A27DB-BD31-4B8C-83A1-F6EECF244321}">
                <p14:modId xmlns:p14="http://schemas.microsoft.com/office/powerpoint/2010/main" val="2714899612"/>
              </p:ext>
            </p:extLst>
          </p:nvPr>
        </p:nvGraphicFramePr>
        <p:xfrm>
          <a:off x="467544" y="2276872"/>
          <a:ext cx="8352928" cy="4162881"/>
        </p:xfrm>
        <a:graphic>
          <a:graphicData uri="http://schemas.openxmlformats.org/drawingml/2006/table">
            <a:tbl>
              <a:tblPr firstRow="1" firstCol="1" bandRow="1">
                <a:tableStyleId>{5C22544A-7EE6-4342-B048-85BDC9FD1C3A}</a:tableStyleId>
              </a:tblPr>
              <a:tblGrid>
                <a:gridCol w="518236"/>
                <a:gridCol w="1644965"/>
                <a:gridCol w="6189727"/>
              </a:tblGrid>
              <a:tr h="293149">
                <a:tc>
                  <a:txBody>
                    <a:bodyPr/>
                    <a:lstStyle/>
                    <a:p>
                      <a:pPr>
                        <a:spcAft>
                          <a:spcPts val="0"/>
                        </a:spcAft>
                      </a:pPr>
                      <a:r>
                        <a:rPr lang="en-US" sz="1800" kern="100" dirty="0">
                          <a:effectLst/>
                        </a:rPr>
                        <a:t> </a:t>
                      </a:r>
                      <a:endParaRPr lang="zh-TW" sz="1800" kern="100" dirty="0">
                        <a:effectLst/>
                        <a:latin typeface="Calibri"/>
                        <a:ea typeface="新細明體"/>
                        <a:cs typeface="Times New Roman"/>
                      </a:endParaRPr>
                    </a:p>
                  </a:txBody>
                  <a:tcPr marL="68580" marR="68580" marT="0" marB="0"/>
                </a:tc>
                <a:tc>
                  <a:txBody>
                    <a:bodyPr/>
                    <a:lstStyle/>
                    <a:p>
                      <a:pPr algn="ctr">
                        <a:spcAft>
                          <a:spcPts val="0"/>
                        </a:spcAft>
                      </a:pPr>
                      <a:r>
                        <a:rPr lang="zh-TW" sz="1800" kern="100">
                          <a:effectLst/>
                        </a:rPr>
                        <a:t>項目</a:t>
                      </a:r>
                      <a:endParaRPr lang="zh-TW" sz="1800" kern="100">
                        <a:effectLst/>
                        <a:latin typeface="Calibri"/>
                        <a:ea typeface="新細明體"/>
                        <a:cs typeface="Times New Roman"/>
                      </a:endParaRPr>
                    </a:p>
                  </a:txBody>
                  <a:tcPr marL="68580" marR="68580" marT="0" marB="0"/>
                </a:tc>
                <a:tc>
                  <a:txBody>
                    <a:bodyPr/>
                    <a:lstStyle/>
                    <a:p>
                      <a:pPr algn="ctr">
                        <a:spcAft>
                          <a:spcPts val="0"/>
                        </a:spcAft>
                      </a:pPr>
                      <a:r>
                        <a:rPr lang="zh-TW" sz="1800" kern="100">
                          <a:effectLst/>
                        </a:rPr>
                        <a:t>內容</a:t>
                      </a:r>
                      <a:endParaRPr lang="zh-TW" sz="1800" kern="100">
                        <a:effectLst/>
                        <a:latin typeface="Calibri"/>
                        <a:ea typeface="新細明體"/>
                        <a:cs typeface="Times New Roman"/>
                      </a:endParaRPr>
                    </a:p>
                  </a:txBody>
                  <a:tcPr marL="68580" marR="68580" marT="0" marB="0"/>
                </a:tc>
              </a:tr>
              <a:tr h="891509">
                <a:tc>
                  <a:txBody>
                    <a:bodyPr/>
                    <a:lstStyle/>
                    <a:p>
                      <a:pPr>
                        <a:spcAft>
                          <a:spcPts val="0"/>
                        </a:spcAft>
                      </a:pPr>
                      <a:r>
                        <a:rPr lang="en-US" sz="1800" kern="100">
                          <a:effectLst/>
                        </a:rPr>
                        <a:t>1</a:t>
                      </a:r>
                      <a:endParaRPr lang="zh-TW" sz="1800" kern="100">
                        <a:effectLst/>
                        <a:latin typeface="Calibri"/>
                        <a:ea typeface="新細明體"/>
                        <a:cs typeface="Times New Roman"/>
                      </a:endParaRPr>
                    </a:p>
                  </a:txBody>
                  <a:tcPr marL="68580" marR="68580" marT="0" marB="0"/>
                </a:tc>
                <a:tc>
                  <a:txBody>
                    <a:bodyPr/>
                    <a:lstStyle/>
                    <a:p>
                      <a:pPr>
                        <a:spcAft>
                          <a:spcPts val="0"/>
                        </a:spcAft>
                      </a:pPr>
                      <a:r>
                        <a:rPr lang="zh-TW" sz="1800" kern="100">
                          <a:effectLst/>
                        </a:rPr>
                        <a:t>停止購買美債</a:t>
                      </a:r>
                      <a:endParaRPr lang="zh-TW" sz="1800" kern="100">
                        <a:effectLst/>
                        <a:latin typeface="Calibri"/>
                        <a:ea typeface="新細明體"/>
                        <a:cs typeface="Times New Roman"/>
                      </a:endParaRPr>
                    </a:p>
                  </a:txBody>
                  <a:tcPr marL="68580" marR="68580" marT="0" marB="0"/>
                </a:tc>
                <a:tc>
                  <a:txBody>
                    <a:bodyPr/>
                    <a:lstStyle/>
                    <a:p>
                      <a:pPr>
                        <a:lnSpc>
                          <a:spcPts val="2200"/>
                        </a:lnSpc>
                        <a:spcAft>
                          <a:spcPts val="0"/>
                        </a:spcAft>
                      </a:pPr>
                      <a:r>
                        <a:rPr lang="zh-TW" sz="1800" kern="100" dirty="0">
                          <a:effectLst/>
                        </a:rPr>
                        <a:t>中國是美國國債最大的持有國</a:t>
                      </a:r>
                      <a:r>
                        <a:rPr lang="en-US" sz="1800" kern="100" dirty="0">
                          <a:effectLst/>
                        </a:rPr>
                        <a:t>(2017</a:t>
                      </a:r>
                      <a:r>
                        <a:rPr lang="zh-TW" sz="1800" kern="100" dirty="0">
                          <a:effectLst/>
                        </a:rPr>
                        <a:t>年約</a:t>
                      </a:r>
                      <a:r>
                        <a:rPr lang="en-US" sz="1800" kern="100" dirty="0">
                          <a:effectLst/>
                        </a:rPr>
                        <a:t>1</a:t>
                      </a:r>
                      <a:r>
                        <a:rPr lang="zh-TW" sz="1800" kern="100" dirty="0">
                          <a:effectLst/>
                        </a:rPr>
                        <a:t>兆美元</a:t>
                      </a:r>
                      <a:r>
                        <a:rPr lang="en-US" sz="1800" kern="100" dirty="0">
                          <a:effectLst/>
                        </a:rPr>
                        <a:t>)</a:t>
                      </a:r>
                      <a:r>
                        <a:rPr lang="zh-TW" sz="1800" kern="100" dirty="0">
                          <a:effectLst/>
                        </a:rPr>
                        <a:t>。</a:t>
                      </a:r>
                    </a:p>
                    <a:p>
                      <a:pPr>
                        <a:lnSpc>
                          <a:spcPts val="2200"/>
                        </a:lnSpc>
                        <a:spcAft>
                          <a:spcPts val="0"/>
                        </a:spcAft>
                      </a:pPr>
                      <a:r>
                        <a:rPr lang="zh-TW" sz="1800" kern="100" dirty="0">
                          <a:effectLst/>
                        </a:rPr>
                        <a:t>中國可抛售持有的債券或停止購買新的美國債券，到時債券價格便會下跌。</a:t>
                      </a:r>
                      <a:endParaRPr lang="zh-TW" sz="1800" kern="100" dirty="0">
                        <a:effectLst/>
                        <a:latin typeface="Calibri"/>
                        <a:ea typeface="新細明體"/>
                        <a:cs typeface="Times New Roman"/>
                      </a:endParaRPr>
                    </a:p>
                  </a:txBody>
                  <a:tcPr marL="68580" marR="68580" marT="0" marB="0"/>
                </a:tc>
              </a:tr>
              <a:tr h="585104">
                <a:tc>
                  <a:txBody>
                    <a:bodyPr/>
                    <a:lstStyle/>
                    <a:p>
                      <a:pPr>
                        <a:spcAft>
                          <a:spcPts val="0"/>
                        </a:spcAft>
                      </a:pPr>
                      <a:r>
                        <a:rPr lang="en-US" sz="1800" kern="100">
                          <a:effectLst/>
                        </a:rPr>
                        <a:t>2</a:t>
                      </a:r>
                      <a:endParaRPr lang="zh-TW" sz="1800" kern="100">
                        <a:effectLst/>
                        <a:latin typeface="Calibri"/>
                        <a:ea typeface="新細明體"/>
                        <a:cs typeface="Times New Roman"/>
                      </a:endParaRPr>
                    </a:p>
                  </a:txBody>
                  <a:tcPr marL="68580" marR="68580" marT="0" marB="0"/>
                </a:tc>
                <a:tc>
                  <a:txBody>
                    <a:bodyPr/>
                    <a:lstStyle/>
                    <a:p>
                      <a:pPr>
                        <a:spcAft>
                          <a:spcPts val="0"/>
                        </a:spcAft>
                      </a:pPr>
                      <a:r>
                        <a:rPr lang="zh-TW" sz="1800" kern="100">
                          <a:effectLst/>
                        </a:rPr>
                        <a:t>讓人民幣貶值</a:t>
                      </a:r>
                      <a:endParaRPr lang="zh-TW" sz="1800" kern="100">
                        <a:effectLst/>
                        <a:latin typeface="Calibri"/>
                        <a:ea typeface="新細明體"/>
                        <a:cs typeface="Times New Roman"/>
                      </a:endParaRPr>
                    </a:p>
                  </a:txBody>
                  <a:tcPr marL="68580" marR="68580" marT="0" marB="0"/>
                </a:tc>
                <a:tc>
                  <a:txBody>
                    <a:bodyPr/>
                    <a:lstStyle/>
                    <a:p>
                      <a:pPr>
                        <a:lnSpc>
                          <a:spcPts val="2200"/>
                        </a:lnSpc>
                        <a:spcAft>
                          <a:spcPts val="0"/>
                        </a:spcAft>
                      </a:pPr>
                      <a:r>
                        <a:rPr lang="zh-TW" sz="1800" kern="100" dirty="0">
                          <a:effectLst/>
                        </a:rPr>
                        <a:t>還擊美國的最時效與效率武器，貨幣走貶是抵消關稅影響的最有效槓桿。</a:t>
                      </a:r>
                      <a:r>
                        <a:rPr lang="en-US" sz="1800" kern="100" dirty="0">
                          <a:effectLst/>
                        </a:rPr>
                        <a:t>(</a:t>
                      </a:r>
                      <a:r>
                        <a:rPr lang="zh-TW" sz="1800" kern="100" dirty="0">
                          <a:effectLst/>
                        </a:rPr>
                        <a:t>弱勢貨幣救經濟</a:t>
                      </a:r>
                      <a:r>
                        <a:rPr lang="en-US" sz="1800" kern="100" dirty="0">
                          <a:effectLst/>
                        </a:rPr>
                        <a:t>)</a:t>
                      </a:r>
                      <a:endParaRPr lang="zh-TW" sz="1800" kern="100" dirty="0">
                        <a:effectLst/>
                        <a:latin typeface="Calibri"/>
                        <a:ea typeface="新細明體"/>
                        <a:cs typeface="Times New Roman"/>
                      </a:endParaRPr>
                    </a:p>
                  </a:txBody>
                  <a:tcPr marL="68580" marR="68580" marT="0" marB="0"/>
                </a:tc>
              </a:tr>
              <a:tr h="891509">
                <a:tc>
                  <a:txBody>
                    <a:bodyPr/>
                    <a:lstStyle/>
                    <a:p>
                      <a:pPr>
                        <a:spcAft>
                          <a:spcPts val="0"/>
                        </a:spcAft>
                      </a:pPr>
                      <a:r>
                        <a:rPr lang="en-US" sz="1800" kern="100">
                          <a:effectLst/>
                        </a:rPr>
                        <a:t>3</a:t>
                      </a:r>
                      <a:endParaRPr lang="zh-TW" sz="1800" kern="100">
                        <a:effectLst/>
                        <a:latin typeface="Calibri"/>
                        <a:ea typeface="新細明體"/>
                        <a:cs typeface="Times New Roman"/>
                      </a:endParaRPr>
                    </a:p>
                  </a:txBody>
                  <a:tcPr marL="68580" marR="68580" marT="0" marB="0"/>
                </a:tc>
                <a:tc>
                  <a:txBody>
                    <a:bodyPr/>
                    <a:lstStyle/>
                    <a:p>
                      <a:pPr>
                        <a:spcAft>
                          <a:spcPts val="0"/>
                        </a:spcAft>
                      </a:pPr>
                      <a:r>
                        <a:rPr lang="zh-TW" sz="1800" kern="100">
                          <a:effectLst/>
                        </a:rPr>
                        <a:t>設限美國企業</a:t>
                      </a:r>
                      <a:endParaRPr lang="zh-TW" sz="1800" kern="100">
                        <a:effectLst/>
                        <a:latin typeface="Calibri"/>
                        <a:ea typeface="新細明體"/>
                        <a:cs typeface="Times New Roman"/>
                      </a:endParaRPr>
                    </a:p>
                  </a:txBody>
                  <a:tcPr marL="68580" marR="68580" marT="0" marB="0"/>
                </a:tc>
                <a:tc>
                  <a:txBody>
                    <a:bodyPr/>
                    <a:lstStyle/>
                    <a:p>
                      <a:pPr>
                        <a:lnSpc>
                          <a:spcPts val="2200"/>
                        </a:lnSpc>
                        <a:spcAft>
                          <a:spcPts val="0"/>
                        </a:spcAft>
                      </a:pPr>
                      <a:r>
                        <a:rPr lang="zh-TW" sz="1800" kern="100" dirty="0">
                          <a:effectLst/>
                        </a:rPr>
                        <a:t>讓中國大陸人民停止前往美國或停止購買美國商品或限制美國企業的現金轉移，限制美國人簽證，增加對美企監管，企業徵稅；實施反壟斷調查或制定環境法規等。</a:t>
                      </a:r>
                      <a:endParaRPr lang="zh-TW" sz="1800" kern="100" dirty="0">
                        <a:effectLst/>
                        <a:latin typeface="Calibri"/>
                        <a:ea typeface="新細明體"/>
                        <a:cs typeface="Times New Roman"/>
                      </a:endParaRPr>
                    </a:p>
                  </a:txBody>
                  <a:tcPr marL="68580" marR="68580" marT="0" marB="0"/>
                </a:tc>
              </a:tr>
              <a:tr h="1501610">
                <a:tc>
                  <a:txBody>
                    <a:bodyPr/>
                    <a:lstStyle/>
                    <a:p>
                      <a:pPr>
                        <a:spcAft>
                          <a:spcPts val="0"/>
                        </a:spcAft>
                      </a:pPr>
                      <a:r>
                        <a:rPr lang="en-US" sz="1800" kern="100">
                          <a:effectLst/>
                        </a:rPr>
                        <a:t>4</a:t>
                      </a:r>
                      <a:endParaRPr lang="zh-TW" sz="1800" kern="100">
                        <a:effectLst/>
                        <a:latin typeface="Calibri"/>
                        <a:ea typeface="新細明體"/>
                        <a:cs typeface="Times New Roman"/>
                      </a:endParaRPr>
                    </a:p>
                  </a:txBody>
                  <a:tcPr marL="68580" marR="68580" marT="0" marB="0"/>
                </a:tc>
                <a:tc>
                  <a:txBody>
                    <a:bodyPr/>
                    <a:lstStyle/>
                    <a:p>
                      <a:pPr>
                        <a:spcAft>
                          <a:spcPts val="0"/>
                        </a:spcAft>
                      </a:pPr>
                      <a:r>
                        <a:rPr lang="zh-TW" sz="1800" kern="100">
                          <a:effectLst/>
                        </a:rPr>
                        <a:t>孤立美國</a:t>
                      </a:r>
                      <a:endParaRPr lang="zh-TW" sz="1800" kern="100">
                        <a:effectLst/>
                        <a:latin typeface="Calibri"/>
                        <a:ea typeface="新細明體"/>
                        <a:cs typeface="Times New Roman"/>
                      </a:endParaRPr>
                    </a:p>
                  </a:txBody>
                  <a:tcPr marL="68580" marR="68580" marT="0" marB="0"/>
                </a:tc>
                <a:tc>
                  <a:txBody>
                    <a:bodyPr/>
                    <a:lstStyle/>
                    <a:p>
                      <a:pPr>
                        <a:lnSpc>
                          <a:spcPts val="2200"/>
                        </a:lnSpc>
                        <a:spcAft>
                          <a:spcPts val="0"/>
                        </a:spcAft>
                      </a:pPr>
                      <a:r>
                        <a:rPr lang="zh-TW" sz="1800" kern="100" dirty="0">
                          <a:effectLst/>
                        </a:rPr>
                        <a:t>善待鄰國、友好國際、金錢外交、高鐵外交…潛進式待以時日，打造國際貿易合作夥伴關係。拉攏川普放棄的跨太平洋貿易夥伴協定</a:t>
                      </a:r>
                      <a:r>
                        <a:rPr lang="en-US" sz="1800" kern="100" dirty="0">
                          <a:effectLst/>
                        </a:rPr>
                        <a:t>(PTT)</a:t>
                      </a:r>
                      <a:r>
                        <a:rPr lang="zh-TW" sz="1800" kern="100" dirty="0">
                          <a:effectLst/>
                        </a:rPr>
                        <a:t>，與</a:t>
                      </a:r>
                      <a:r>
                        <a:rPr lang="en-US" sz="1800" kern="100" dirty="0">
                          <a:effectLst/>
                        </a:rPr>
                        <a:t>11</a:t>
                      </a:r>
                      <a:r>
                        <a:rPr lang="zh-TW" sz="1800" kern="100" dirty="0">
                          <a:effectLst/>
                        </a:rPr>
                        <a:t>國展開更多的互惠開放貿易。</a:t>
                      </a:r>
                    </a:p>
                    <a:p>
                      <a:pPr>
                        <a:lnSpc>
                          <a:spcPts val="2200"/>
                        </a:lnSpc>
                        <a:spcAft>
                          <a:spcPts val="0"/>
                        </a:spcAft>
                      </a:pPr>
                      <a:r>
                        <a:rPr lang="zh-TW" sz="1800" kern="100" dirty="0">
                          <a:effectLst/>
                        </a:rPr>
                        <a:t>善用一帶一路及援助弱國外交，強化國際友善關係。</a:t>
                      </a:r>
                      <a:endParaRPr lang="zh-TW" sz="1800" kern="100" dirty="0">
                        <a:effectLst/>
                        <a:latin typeface="Calibri"/>
                        <a:ea typeface="新細明體"/>
                        <a:cs typeface="Times New Roman"/>
                      </a:endParaRPr>
                    </a:p>
                  </a:txBody>
                  <a:tcPr marL="68580" marR="68580" marT="0" marB="0"/>
                </a:tc>
              </a:tr>
            </a:tbl>
          </a:graphicData>
        </a:graphic>
      </p:graphicFrame>
      <p:sp>
        <p:nvSpPr>
          <p:cNvPr id="9" name="投影片編號版面配置區 2"/>
          <p:cNvSpPr>
            <a:spLocks noGrp="1"/>
          </p:cNvSpPr>
          <p:nvPr>
            <p:ph type="sldNum" sz="quarter" idx="12"/>
          </p:nvPr>
        </p:nvSpPr>
        <p:spPr>
          <a:xfrm>
            <a:off x="395536" y="6395379"/>
            <a:ext cx="7776864" cy="457200"/>
          </a:xfrm>
        </p:spPr>
        <p:txBody>
          <a:bodyPr/>
          <a:lstStyle/>
          <a:p>
            <a:r>
              <a:rPr lang="zh-TW" altLang="zh-TW" sz="1400" dirty="0">
                <a:solidFill>
                  <a:srgbClr val="0070C0"/>
                </a:solidFill>
              </a:rPr>
              <a:t>景順資產管理公司（</a:t>
            </a:r>
            <a:r>
              <a:rPr lang="en-US" altLang="zh-TW" sz="1400" dirty="0">
                <a:solidFill>
                  <a:srgbClr val="0070C0"/>
                </a:solidFill>
              </a:rPr>
              <a:t>Invesco</a:t>
            </a:r>
            <a:r>
              <a:rPr lang="zh-TW" altLang="zh-TW" sz="1400" dirty="0">
                <a:solidFill>
                  <a:srgbClr val="0070C0"/>
                </a:solidFill>
              </a:rPr>
              <a:t>）首席全球市場策略師克利斯汀娜‧胡珀</a:t>
            </a:r>
            <a:r>
              <a:rPr lang="en-US" altLang="zh-TW" sz="1400" dirty="0">
                <a:solidFill>
                  <a:srgbClr val="0070C0"/>
                </a:solidFill>
              </a:rPr>
              <a:t> (Kristina Hooper)</a:t>
            </a:r>
            <a:endParaRPr lang="zh-TW" altLang="zh-TW" sz="1400" dirty="0">
              <a:solidFill>
                <a:srgbClr val="0070C0"/>
              </a:solidFill>
            </a:endParaRPr>
          </a:p>
        </p:txBody>
      </p:sp>
    </p:spTree>
    <p:extLst>
      <p:ext uri="{BB962C8B-B14F-4D97-AF65-F5344CB8AC3E}">
        <p14:creationId xmlns:p14="http://schemas.microsoft.com/office/powerpoint/2010/main" val="4169155192"/>
      </p:ext>
    </p:extLst>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pPr>
              <a:defRPr/>
            </a:pPr>
            <a:fld id="{A7BAD190-8FB7-43EA-AB27-E6C157C7F250}" type="datetime1">
              <a:rPr lang="zh-TW" altLang="en-US" smtClean="0"/>
              <a:pPr>
                <a:defRPr/>
              </a:pPr>
              <a:t>2020/10/6</a:t>
            </a:fld>
            <a:endParaRPr lang="en-US" altLang="zh-TW"/>
          </a:p>
        </p:txBody>
      </p:sp>
      <p:sp>
        <p:nvSpPr>
          <p:cNvPr id="5" name="投影片編號版面配置區 4"/>
          <p:cNvSpPr>
            <a:spLocks noGrp="1"/>
          </p:cNvSpPr>
          <p:nvPr>
            <p:ph type="sldNum" sz="quarter" idx="12"/>
          </p:nvPr>
        </p:nvSpPr>
        <p:spPr/>
        <p:txBody>
          <a:bodyPr/>
          <a:lstStyle/>
          <a:p>
            <a:pPr>
              <a:defRPr/>
            </a:pPr>
            <a:fld id="{B74AAD63-BE82-43F0-9F90-28640CE47ACA}" type="slidenum">
              <a:rPr lang="en-US" altLang="zh-TW" smtClean="0"/>
              <a:pPr>
                <a:defRPr/>
              </a:pPr>
              <a:t>18</a:t>
            </a:fld>
            <a:endParaRPr lang="en-US" altLang="zh-TW"/>
          </a:p>
        </p:txBody>
      </p:sp>
      <p:sp>
        <p:nvSpPr>
          <p:cNvPr id="3" name="矩形 2"/>
          <p:cNvSpPr/>
          <p:nvPr/>
        </p:nvSpPr>
        <p:spPr>
          <a:xfrm>
            <a:off x="467544" y="692696"/>
            <a:ext cx="7967246" cy="769441"/>
          </a:xfrm>
          <a:prstGeom prst="rect">
            <a:avLst/>
          </a:prstGeom>
        </p:spPr>
        <p:txBody>
          <a:bodyPr wrap="none">
            <a:spAutoFit/>
          </a:bodyPr>
          <a:lstStyle/>
          <a:p>
            <a:r>
              <a:rPr lang="zh-TW" altLang="en-US" sz="2400" dirty="0">
                <a:solidFill>
                  <a:srgbClr val="002060"/>
                </a:solidFill>
                <a:latin typeface="標楷體"/>
                <a:ea typeface="標楷體"/>
              </a:rPr>
              <a:t>★</a:t>
            </a:r>
            <a:r>
              <a:rPr lang="zh-TW" altLang="en-US" sz="2800" dirty="0" smtClean="0">
                <a:hlinkClick r:id="rId2"/>
              </a:rPr>
              <a:t>美</a:t>
            </a:r>
            <a:r>
              <a:rPr lang="zh-TW" altLang="en-US" sz="2800" dirty="0">
                <a:hlinkClick r:id="rId2"/>
              </a:rPr>
              <a:t>中貿易戰打的是科技</a:t>
            </a:r>
            <a:r>
              <a:rPr lang="zh-TW" altLang="en-US" sz="2800" dirty="0" smtClean="0">
                <a:hlinkClick r:id="rId2"/>
              </a:rPr>
              <a:t>戰 </a:t>
            </a:r>
            <a:r>
              <a:rPr lang="zh-TW" altLang="en-US" sz="2800" dirty="0" smtClean="0"/>
              <a:t> </a:t>
            </a:r>
            <a:r>
              <a:rPr lang="en-US" altLang="zh-TW" sz="1600" dirty="0" smtClean="0">
                <a:solidFill>
                  <a:srgbClr val="FFC000"/>
                </a:solidFill>
              </a:rPr>
              <a:t>(</a:t>
            </a:r>
            <a:r>
              <a:rPr lang="zh-TW" altLang="en-US" sz="1600" b="0" dirty="0">
                <a:solidFill>
                  <a:srgbClr val="FFC000"/>
                </a:solidFill>
              </a:rPr>
              <a:t>非凡商業週刊</a:t>
            </a:r>
            <a:r>
              <a:rPr lang="en-US" altLang="zh-TW" sz="1600" b="0" dirty="0">
                <a:solidFill>
                  <a:srgbClr val="FFC000"/>
                </a:solidFill>
              </a:rPr>
              <a:t>1100</a:t>
            </a:r>
            <a:r>
              <a:rPr lang="zh-TW" altLang="en-US" sz="1600" b="0" dirty="0">
                <a:solidFill>
                  <a:srgbClr val="FFC000"/>
                </a:solidFill>
              </a:rPr>
              <a:t>期 財經觀天下</a:t>
            </a:r>
            <a:r>
              <a:rPr lang="en-US" altLang="zh-TW" sz="1600" dirty="0" smtClean="0">
                <a:solidFill>
                  <a:srgbClr val="FFC000"/>
                </a:solidFill>
              </a:rPr>
              <a:t>)</a:t>
            </a:r>
          </a:p>
          <a:p>
            <a:r>
              <a:rPr lang="zh-TW" altLang="en-US" sz="1600" dirty="0">
                <a:solidFill>
                  <a:srgbClr val="FFC000"/>
                </a:solidFill>
              </a:rPr>
              <a:t> </a:t>
            </a:r>
            <a:r>
              <a:rPr lang="zh-TW" altLang="en-US" sz="1600" dirty="0" smtClean="0">
                <a:solidFill>
                  <a:srgbClr val="FFC000"/>
                </a:solidFill>
              </a:rPr>
              <a:t>                                                      </a:t>
            </a:r>
            <a:r>
              <a:rPr lang="en-US" altLang="zh-TW" sz="1600" b="0" dirty="0"/>
              <a:t> </a:t>
            </a:r>
            <a:r>
              <a:rPr lang="zh-TW" altLang="en-US" sz="1600" b="0" dirty="0" smtClean="0"/>
              <a:t>           </a:t>
            </a:r>
            <a:r>
              <a:rPr lang="en-US" altLang="zh-TW" sz="1000" b="0" dirty="0" smtClean="0">
                <a:solidFill>
                  <a:srgbClr val="FFFF99"/>
                </a:solidFill>
                <a:hlinkClick r:id="rId2"/>
              </a:rPr>
              <a:t>https</a:t>
            </a:r>
            <a:r>
              <a:rPr lang="en-US" altLang="zh-TW" sz="1000" b="0" dirty="0">
                <a:solidFill>
                  <a:srgbClr val="FFFF99"/>
                </a:solidFill>
                <a:hlinkClick r:id="rId2"/>
              </a:rPr>
              <a:t>://www.npf.org.tw/1/19050</a:t>
            </a:r>
            <a:endParaRPr lang="zh-TW" altLang="en-US" sz="1000" dirty="0">
              <a:solidFill>
                <a:srgbClr val="FFFF99"/>
              </a:solidFill>
            </a:endParaRPr>
          </a:p>
        </p:txBody>
      </p:sp>
      <p:sp>
        <p:nvSpPr>
          <p:cNvPr id="10" name="矩形 9"/>
          <p:cNvSpPr/>
          <p:nvPr/>
        </p:nvSpPr>
        <p:spPr>
          <a:xfrm>
            <a:off x="539552" y="1772816"/>
            <a:ext cx="8064896" cy="4247317"/>
          </a:xfrm>
          <a:prstGeom prst="rect">
            <a:avLst/>
          </a:prstGeom>
          <a:ln>
            <a:solidFill>
              <a:srgbClr val="FF0000"/>
            </a:solidFill>
          </a:ln>
        </p:spPr>
        <p:txBody>
          <a:bodyPr wrap="square">
            <a:spAutoFit/>
          </a:bodyPr>
          <a:lstStyle/>
          <a:p>
            <a:pPr>
              <a:spcBef>
                <a:spcPts val="600"/>
              </a:spcBef>
            </a:pPr>
            <a:r>
              <a:rPr lang="zh-TW" altLang="en-US" sz="2000" dirty="0" smtClean="0">
                <a:solidFill>
                  <a:srgbClr val="002060"/>
                </a:solidFill>
                <a:latin typeface="標楷體"/>
                <a:ea typeface="標楷體"/>
              </a:rPr>
              <a:t>▲</a:t>
            </a:r>
            <a:r>
              <a:rPr lang="zh-TW" altLang="en-US" sz="2000" b="0" dirty="0" smtClean="0"/>
              <a:t>「</a:t>
            </a:r>
            <a:r>
              <a:rPr lang="zh-TW" altLang="en-US" sz="2000" b="0" dirty="0"/>
              <a:t>這絕非單純貿易戰、是著實的科技戰。」貿易以「量」交易，為時可短，科技戰以「質」論戰，將持續漫長且將外溢延燒。</a:t>
            </a:r>
            <a:r>
              <a:rPr lang="zh-TW" altLang="en-US" sz="2000" dirty="0"/>
              <a:t/>
            </a:r>
            <a:br>
              <a:rPr lang="zh-TW" altLang="en-US" sz="2000" dirty="0"/>
            </a:br>
            <a:r>
              <a:rPr lang="zh-TW" altLang="en-US" sz="2000" dirty="0" smtClean="0"/>
              <a:t/>
            </a:r>
            <a:br>
              <a:rPr lang="zh-TW" altLang="en-US" sz="2000" dirty="0" smtClean="0"/>
            </a:br>
            <a:r>
              <a:rPr lang="zh-TW" altLang="en-US" sz="2000" dirty="0">
                <a:solidFill>
                  <a:srgbClr val="002060"/>
                </a:solidFill>
                <a:latin typeface="標楷體"/>
                <a:ea typeface="標楷體"/>
              </a:rPr>
              <a:t>▼</a:t>
            </a:r>
            <a:r>
              <a:rPr lang="zh-TW" altLang="en-US" sz="2000" b="0" dirty="0" smtClean="0"/>
              <a:t>「</a:t>
            </a:r>
            <a:r>
              <a:rPr lang="zh-TW" altLang="en-US" sz="2000" b="0" dirty="0"/>
              <a:t>經濟投降的時代已經過去」，這是白宮發言人桑德斯開場的重要語句，清楚點燃美國貿易戰火引信</a:t>
            </a:r>
            <a:r>
              <a:rPr lang="zh-TW" altLang="en-US" sz="2000" b="0" dirty="0" smtClean="0"/>
              <a:t>；</a:t>
            </a:r>
            <a:endParaRPr lang="en-US" altLang="zh-TW" sz="2000" b="0" dirty="0" smtClean="0"/>
          </a:p>
          <a:p>
            <a:pPr>
              <a:spcBef>
                <a:spcPts val="600"/>
              </a:spcBef>
            </a:pPr>
            <a:r>
              <a:rPr lang="zh-TW" altLang="en-US" sz="2000" dirty="0">
                <a:solidFill>
                  <a:srgbClr val="002060"/>
                </a:solidFill>
                <a:latin typeface="標楷體"/>
                <a:ea typeface="標楷體"/>
              </a:rPr>
              <a:t>▼</a:t>
            </a:r>
            <a:r>
              <a:rPr lang="zh-TW" altLang="en-US" sz="2000" b="0" dirty="0" smtClean="0"/>
              <a:t>接著川普</a:t>
            </a:r>
            <a:r>
              <a:rPr lang="zh-TW" altLang="en-US" sz="2000" b="0" dirty="0"/>
              <a:t>總統胸有成足的一段想讓美國再次強大</a:t>
            </a:r>
            <a:r>
              <a:rPr lang="en-US" altLang="zh-TW" sz="2000" b="0" dirty="0"/>
              <a:t>(make American great again)</a:t>
            </a:r>
            <a:r>
              <a:rPr lang="zh-TW" altLang="en-US" sz="2000" b="0" dirty="0"/>
              <a:t>的商業話語，針對美國長久掙扎在嚴峻貿易赤字的失衡經濟，道出「</a:t>
            </a:r>
            <a:r>
              <a:rPr lang="zh-TW" altLang="en-US" sz="2000" dirty="0">
                <a:solidFill>
                  <a:srgbClr val="FF0000"/>
                </a:solidFill>
              </a:rPr>
              <a:t>公平</a:t>
            </a:r>
            <a:r>
              <a:rPr lang="zh-TW" altLang="en-US" sz="2000" b="0" dirty="0"/>
              <a:t>」</a:t>
            </a:r>
            <a:r>
              <a:rPr lang="en-US" altLang="zh-TW" sz="2000" b="0" dirty="0"/>
              <a:t>(Fairness)</a:t>
            </a:r>
            <a:r>
              <a:rPr lang="zh-TW" altLang="en-US" sz="2000" b="0" dirty="0"/>
              <a:t>、「</a:t>
            </a:r>
            <a:r>
              <a:rPr lang="zh-TW" altLang="en-US" sz="2000" dirty="0">
                <a:solidFill>
                  <a:srgbClr val="FF0000"/>
                </a:solidFill>
              </a:rPr>
              <a:t>互惠</a:t>
            </a:r>
            <a:r>
              <a:rPr lang="zh-TW" altLang="en-US" sz="2000" b="0" dirty="0"/>
              <a:t>」</a:t>
            </a:r>
            <a:r>
              <a:rPr lang="en-US" altLang="zh-TW" sz="2000" b="0" dirty="0"/>
              <a:t>(Reciprocal)</a:t>
            </a:r>
            <a:r>
              <a:rPr lang="zh-TW" altLang="en-US" sz="2000" b="0" dirty="0"/>
              <a:t>、「</a:t>
            </a:r>
            <a:r>
              <a:rPr lang="zh-TW" altLang="en-US" sz="2000" dirty="0">
                <a:solidFill>
                  <a:srgbClr val="FF0000"/>
                </a:solidFill>
              </a:rPr>
              <a:t>談判</a:t>
            </a:r>
            <a:r>
              <a:rPr lang="zh-TW" altLang="en-US" sz="2000" b="0" dirty="0"/>
              <a:t>」</a:t>
            </a:r>
            <a:r>
              <a:rPr lang="en-US" altLang="zh-TW" sz="2000" b="0" dirty="0"/>
              <a:t>(Negotiation)</a:t>
            </a:r>
            <a:r>
              <a:rPr lang="zh-TW" altLang="en-US" sz="2000" b="0" dirty="0"/>
              <a:t>等</a:t>
            </a:r>
            <a:r>
              <a:rPr lang="en-US" altLang="zh-TW" sz="2000" b="0" dirty="0"/>
              <a:t>3</a:t>
            </a:r>
            <a:r>
              <a:rPr lang="zh-TW" altLang="en-US" sz="2000" b="0" dirty="0"/>
              <a:t>個重要字眼，明示美國將挑起美中貿易戰的合理戰火</a:t>
            </a:r>
            <a:r>
              <a:rPr lang="zh-TW" altLang="en-US" sz="2000" b="0" dirty="0" smtClean="0"/>
              <a:t>；</a:t>
            </a:r>
            <a:endParaRPr lang="en-US" altLang="zh-TW" sz="2000" b="0" dirty="0" smtClean="0"/>
          </a:p>
          <a:p>
            <a:pPr>
              <a:spcBef>
                <a:spcPts val="600"/>
              </a:spcBef>
            </a:pPr>
            <a:r>
              <a:rPr lang="zh-TW" altLang="en-US" sz="2000" dirty="0">
                <a:solidFill>
                  <a:srgbClr val="002060"/>
                </a:solidFill>
                <a:latin typeface="標楷體"/>
                <a:ea typeface="標楷體"/>
              </a:rPr>
              <a:t>▼</a:t>
            </a:r>
            <a:r>
              <a:rPr lang="zh-TW" altLang="en-US" sz="2000" b="0" dirty="0" smtClean="0"/>
              <a:t>然而</a:t>
            </a:r>
            <a:r>
              <a:rPr lang="zh-TW" altLang="en-US" sz="2000" b="0" dirty="0"/>
              <a:t>，所有好戲都將終結在最後科技部官員一再強調的「</a:t>
            </a:r>
            <a:r>
              <a:rPr lang="zh-TW" altLang="en-US" sz="2000" u="sng" dirty="0">
                <a:solidFill>
                  <a:srgbClr val="FF0000"/>
                </a:solidFill>
              </a:rPr>
              <a:t>科技</a:t>
            </a:r>
            <a:r>
              <a:rPr lang="zh-TW" altLang="en-US" sz="2000" b="0" dirty="0"/>
              <a:t>」</a:t>
            </a:r>
            <a:r>
              <a:rPr lang="en-US" altLang="zh-TW" sz="2000" b="0" dirty="0"/>
              <a:t>(Technology)</a:t>
            </a:r>
            <a:r>
              <a:rPr lang="zh-TW" altLang="en-US" sz="2000" b="0" dirty="0"/>
              <a:t>的字眼，尤其清楚針對「</a:t>
            </a:r>
            <a:r>
              <a:rPr lang="zh-TW" altLang="en-US" sz="2000" b="0" i="1" dirty="0">
                <a:solidFill>
                  <a:srgbClr val="FF0000"/>
                </a:solidFill>
              </a:rPr>
              <a:t>中國製造</a:t>
            </a:r>
            <a:r>
              <a:rPr lang="en-US" altLang="zh-TW" sz="2000" b="0" i="1" dirty="0">
                <a:solidFill>
                  <a:srgbClr val="FF0000"/>
                </a:solidFill>
              </a:rPr>
              <a:t>2025</a:t>
            </a:r>
            <a:r>
              <a:rPr lang="zh-TW" altLang="en-US" sz="2000" b="0" dirty="0"/>
              <a:t>」</a:t>
            </a:r>
            <a:r>
              <a:rPr lang="en-US" altLang="zh-TW" sz="2000" b="0" dirty="0"/>
              <a:t>(China Creation 2025</a:t>
            </a:r>
            <a:r>
              <a:rPr lang="en-US" altLang="zh-TW" sz="2000" b="0" dirty="0" smtClean="0"/>
              <a:t>)</a:t>
            </a:r>
            <a:endParaRPr lang="zh-TW" altLang="en-US" sz="2000" dirty="0"/>
          </a:p>
        </p:txBody>
      </p:sp>
      <p:sp>
        <p:nvSpPr>
          <p:cNvPr id="7" name="矩形 6"/>
          <p:cNvSpPr/>
          <p:nvPr/>
        </p:nvSpPr>
        <p:spPr>
          <a:xfrm>
            <a:off x="0" y="0"/>
            <a:ext cx="3621504" cy="400110"/>
          </a:xfrm>
          <a:prstGeom prst="rect">
            <a:avLst/>
          </a:prstGeom>
          <a:solidFill>
            <a:schemeClr val="bg1">
              <a:lumMod val="95000"/>
            </a:schemeClr>
          </a:solidFill>
        </p:spPr>
        <p:txBody>
          <a:bodyPr wrap="none">
            <a:spAutoFit/>
          </a:bodyPr>
          <a:lstStyle/>
          <a:p>
            <a:pPr eaLnBrk="0" hangingPunct="0">
              <a:spcBef>
                <a:spcPts val="1200"/>
              </a:spcBef>
              <a:buClr>
                <a:schemeClr val="folHlink"/>
              </a:buClr>
              <a:buSzPct val="60000"/>
            </a:pPr>
            <a:r>
              <a:rPr lang="zh-TW" altLang="zh-TW" sz="2000" dirty="0" smtClean="0">
                <a:latin typeface="標楷體" pitchFamily="65" charset="-120"/>
              </a:rPr>
              <a:t>第</a:t>
            </a:r>
            <a:r>
              <a:rPr lang="zh-TW" altLang="en-US" sz="2000" dirty="0" smtClean="0">
                <a:latin typeface="標楷體" pitchFamily="65" charset="-120"/>
              </a:rPr>
              <a:t>六</a:t>
            </a:r>
            <a:r>
              <a:rPr lang="zh-TW" altLang="zh-TW" sz="2000" dirty="0" smtClean="0">
                <a:latin typeface="標楷體" pitchFamily="65" charset="-120"/>
              </a:rPr>
              <a:t>節</a:t>
            </a:r>
            <a:r>
              <a:rPr lang="zh-TW" altLang="en-US" sz="2000" dirty="0" smtClean="0">
                <a:latin typeface="標楷體" pitchFamily="65" charset="-120"/>
              </a:rPr>
              <a:t> </a:t>
            </a:r>
            <a:r>
              <a:rPr lang="zh-TW" altLang="en-US" dirty="0" smtClean="0"/>
              <a:t>美中貿易戰打的是科技戰</a:t>
            </a:r>
            <a:endParaRPr lang="en-US" altLang="zh-TW" dirty="0" smtClean="0"/>
          </a:p>
        </p:txBody>
      </p:sp>
    </p:spTree>
    <p:extLst>
      <p:ext uri="{BB962C8B-B14F-4D97-AF65-F5344CB8AC3E}">
        <p14:creationId xmlns:p14="http://schemas.microsoft.com/office/powerpoint/2010/main" val="361189411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32BA2AF8-1597-417C-B7A4-E5B40300913B}" type="datetime1">
              <a:rPr lang="zh-TW" altLang="en-US" smtClean="0"/>
              <a:pPr>
                <a:defRPr/>
              </a:pPr>
              <a:t>2020/10/6</a:t>
            </a:fld>
            <a:endParaRPr lang="en-US" altLang="zh-TW"/>
          </a:p>
        </p:txBody>
      </p:sp>
      <p:sp>
        <p:nvSpPr>
          <p:cNvPr id="3" name="投影片編號版面配置區 2"/>
          <p:cNvSpPr>
            <a:spLocks noGrp="1"/>
          </p:cNvSpPr>
          <p:nvPr>
            <p:ph type="sldNum" sz="quarter" idx="12"/>
          </p:nvPr>
        </p:nvSpPr>
        <p:spPr/>
        <p:txBody>
          <a:bodyPr/>
          <a:lstStyle/>
          <a:p>
            <a:pPr>
              <a:defRPr/>
            </a:pPr>
            <a:fld id="{201A2954-C30F-4B6A-BF5F-3D46D45AF302}" type="slidenum">
              <a:rPr lang="en-US" altLang="zh-TW" smtClean="0"/>
              <a:pPr>
                <a:defRPr/>
              </a:pPr>
              <a:t>19</a:t>
            </a:fld>
            <a:endParaRPr lang="en-US" altLang="zh-TW"/>
          </a:p>
        </p:txBody>
      </p:sp>
      <p:sp>
        <p:nvSpPr>
          <p:cNvPr id="4" name="矩形 3"/>
          <p:cNvSpPr/>
          <p:nvPr/>
        </p:nvSpPr>
        <p:spPr>
          <a:xfrm>
            <a:off x="251520" y="370827"/>
            <a:ext cx="4140877" cy="461665"/>
          </a:xfrm>
          <a:prstGeom prst="rect">
            <a:avLst/>
          </a:prstGeom>
          <a:solidFill>
            <a:srgbClr val="FFFFCC"/>
          </a:solidFill>
        </p:spPr>
        <p:txBody>
          <a:bodyPr wrap="none">
            <a:spAutoFit/>
          </a:bodyPr>
          <a:lstStyle/>
          <a:p>
            <a:r>
              <a:rPr lang="zh-TW" altLang="zh-TW" sz="2400" dirty="0" smtClean="0">
                <a:solidFill>
                  <a:srgbClr val="FF0000"/>
                </a:solidFill>
              </a:rPr>
              <a:t>問題</a:t>
            </a:r>
            <a:r>
              <a:rPr lang="zh-TW" altLang="en-US" sz="2400" dirty="0" smtClean="0">
                <a:solidFill>
                  <a:srgbClr val="FF0000"/>
                </a:solidFill>
              </a:rPr>
              <a:t>都</a:t>
            </a:r>
            <a:r>
              <a:rPr lang="zh-TW" altLang="zh-TW" sz="2400" dirty="0" smtClean="0">
                <a:solidFill>
                  <a:srgbClr val="FF0000"/>
                </a:solidFill>
              </a:rPr>
              <a:t>是</a:t>
            </a:r>
            <a:r>
              <a:rPr lang="zh-TW" altLang="zh-TW" sz="2400" dirty="0">
                <a:solidFill>
                  <a:srgbClr val="FF0000"/>
                </a:solidFill>
              </a:rPr>
              <a:t>「中國製造</a:t>
            </a:r>
            <a:r>
              <a:rPr lang="en-US" altLang="zh-TW" sz="2400" dirty="0">
                <a:solidFill>
                  <a:srgbClr val="FF0000"/>
                </a:solidFill>
              </a:rPr>
              <a:t>2025</a:t>
            </a:r>
            <a:r>
              <a:rPr lang="zh-TW" altLang="zh-TW" sz="2400" dirty="0">
                <a:solidFill>
                  <a:srgbClr val="FF0000"/>
                </a:solidFill>
              </a:rPr>
              <a:t>」</a:t>
            </a:r>
            <a:endParaRPr lang="zh-TW" altLang="en-US" sz="2400" dirty="0">
              <a:solidFill>
                <a:srgbClr val="FF0000"/>
              </a:solidFill>
            </a:endParaRPr>
          </a:p>
        </p:txBody>
      </p:sp>
      <p:sp>
        <p:nvSpPr>
          <p:cNvPr id="5" name="矩形 4"/>
          <p:cNvSpPr/>
          <p:nvPr/>
        </p:nvSpPr>
        <p:spPr>
          <a:xfrm>
            <a:off x="251520" y="887277"/>
            <a:ext cx="8892480" cy="1354217"/>
          </a:xfrm>
          <a:prstGeom prst="rect">
            <a:avLst/>
          </a:prstGeom>
          <a:ln>
            <a:solidFill>
              <a:srgbClr val="C00000"/>
            </a:solidFill>
          </a:ln>
        </p:spPr>
        <p:txBody>
          <a:bodyPr wrap="square">
            <a:spAutoFit/>
          </a:bodyPr>
          <a:lstStyle/>
          <a:p>
            <a:pPr>
              <a:spcBef>
                <a:spcPts val="600"/>
              </a:spcBef>
            </a:pPr>
            <a:r>
              <a:rPr lang="en-US" altLang="zh-TW" sz="2400" dirty="0" smtClean="0">
                <a:latin typeface="標楷體"/>
                <a:ea typeface="標楷體"/>
              </a:rPr>
              <a:t>▲</a:t>
            </a:r>
            <a:r>
              <a:rPr lang="en-US" altLang="zh-TW" sz="2400" dirty="0" smtClean="0"/>
              <a:t>2025</a:t>
            </a:r>
            <a:r>
              <a:rPr lang="zh-TW" altLang="zh-TW" sz="2400" dirty="0" smtClean="0"/>
              <a:t>年</a:t>
            </a:r>
            <a:r>
              <a:rPr lang="zh-TW" altLang="en-US" sz="2400" dirty="0" smtClean="0"/>
              <a:t>強國之林</a:t>
            </a:r>
            <a:r>
              <a:rPr lang="zh-TW" altLang="en-US" sz="2400" dirty="0"/>
              <a:t> </a:t>
            </a:r>
            <a:r>
              <a:rPr lang="en-US" altLang="zh-TW" sz="2400" dirty="0" smtClean="0">
                <a:sym typeface="Wingdings" panose="05000000000000000000" pitchFamily="2" charset="2"/>
              </a:rPr>
              <a:t></a:t>
            </a:r>
            <a:r>
              <a:rPr lang="zh-TW" altLang="zh-TW" dirty="0" smtClean="0"/>
              <a:t>從「製造大國」成為「製造強國」</a:t>
            </a:r>
            <a:endParaRPr lang="en-US" altLang="zh-TW" dirty="0" smtClean="0"/>
          </a:p>
          <a:p>
            <a:pPr>
              <a:spcBef>
                <a:spcPts val="600"/>
              </a:spcBef>
            </a:pPr>
            <a:r>
              <a:rPr lang="en-US" altLang="zh-TW" sz="2400" dirty="0" smtClean="0">
                <a:latin typeface="標楷體"/>
                <a:ea typeface="標楷體"/>
              </a:rPr>
              <a:t>▲</a:t>
            </a:r>
            <a:r>
              <a:rPr lang="en-US" altLang="zh-TW" sz="2400" dirty="0" smtClean="0"/>
              <a:t>2035</a:t>
            </a:r>
            <a:r>
              <a:rPr lang="zh-TW" altLang="zh-TW" sz="2400" dirty="0" smtClean="0"/>
              <a:t>年</a:t>
            </a:r>
            <a:r>
              <a:rPr lang="zh-TW" altLang="en-US" sz="2400" dirty="0"/>
              <a:t>強國</a:t>
            </a:r>
            <a:r>
              <a:rPr lang="zh-TW" altLang="en-US" sz="2400" dirty="0" smtClean="0"/>
              <a:t>之前 </a:t>
            </a:r>
            <a:r>
              <a:rPr lang="en-US" altLang="zh-TW" sz="2400" dirty="0" smtClean="0">
                <a:sym typeface="Wingdings" panose="05000000000000000000" pitchFamily="2" charset="2"/>
              </a:rPr>
              <a:t></a:t>
            </a:r>
            <a:r>
              <a:rPr lang="zh-TW" altLang="zh-TW" sz="1600" dirty="0" smtClean="0"/>
              <a:t>超越德國和日本等工業</a:t>
            </a:r>
            <a:r>
              <a:rPr lang="zh-TW" altLang="en-US" sz="1600" dirty="0" smtClean="0"/>
              <a:t>化</a:t>
            </a:r>
            <a:r>
              <a:rPr lang="zh-TW" altLang="zh-TW" sz="1600" dirty="0" smtClean="0"/>
              <a:t>國家製造業，威脅歐</a:t>
            </a:r>
            <a:r>
              <a:rPr lang="zh-TW" altLang="zh-TW" sz="1600" dirty="0"/>
              <a:t>美各國經貿</a:t>
            </a:r>
            <a:r>
              <a:rPr lang="zh-TW" altLang="zh-TW" sz="1600" dirty="0" smtClean="0"/>
              <a:t>地位</a:t>
            </a:r>
            <a:endParaRPr lang="en-US" altLang="zh-TW" sz="1600" dirty="0" smtClean="0"/>
          </a:p>
          <a:p>
            <a:pPr>
              <a:spcBef>
                <a:spcPts val="600"/>
              </a:spcBef>
            </a:pPr>
            <a:r>
              <a:rPr lang="en-US" altLang="zh-TW" sz="2400" dirty="0" smtClean="0">
                <a:latin typeface="標楷體"/>
                <a:ea typeface="標楷體"/>
              </a:rPr>
              <a:t>▲</a:t>
            </a:r>
            <a:r>
              <a:rPr lang="en-US" altLang="zh-TW" sz="2400" dirty="0" smtClean="0"/>
              <a:t>2045</a:t>
            </a:r>
            <a:r>
              <a:rPr lang="zh-TW" altLang="zh-TW" sz="2400" dirty="0" smtClean="0"/>
              <a:t>年</a:t>
            </a:r>
            <a:r>
              <a:rPr lang="zh-TW" altLang="en-US" sz="2400" dirty="0" smtClean="0"/>
              <a:t>第一強國 </a:t>
            </a:r>
            <a:r>
              <a:rPr lang="en-US" altLang="zh-TW" sz="2400" dirty="0" smtClean="0">
                <a:sym typeface="Wingdings" panose="05000000000000000000" pitchFamily="2" charset="2"/>
              </a:rPr>
              <a:t></a:t>
            </a:r>
            <a:r>
              <a:rPr lang="zh-TW" altLang="zh-TW" dirty="0" smtClean="0"/>
              <a:t>超越</a:t>
            </a:r>
            <a:r>
              <a:rPr lang="zh-TW" altLang="en-US" dirty="0" smtClean="0"/>
              <a:t>美</a:t>
            </a:r>
            <a:r>
              <a:rPr lang="zh-TW" altLang="zh-TW" dirty="0" smtClean="0"/>
              <a:t>國</a:t>
            </a:r>
            <a:r>
              <a:rPr lang="zh-TW" altLang="en-US" dirty="0" smtClean="0"/>
              <a:t>成為第一</a:t>
            </a:r>
            <a:r>
              <a:rPr lang="zh-TW" altLang="zh-TW" dirty="0" smtClean="0"/>
              <a:t>製造</a:t>
            </a:r>
            <a:r>
              <a:rPr lang="zh-TW" altLang="en-US" dirty="0" smtClean="0"/>
              <a:t>強國</a:t>
            </a:r>
            <a:endParaRPr lang="zh-TW" altLang="en-US" dirty="0"/>
          </a:p>
        </p:txBody>
      </p:sp>
      <p:sp>
        <p:nvSpPr>
          <p:cNvPr id="6" name="矩形 5"/>
          <p:cNvSpPr/>
          <p:nvPr/>
        </p:nvSpPr>
        <p:spPr>
          <a:xfrm>
            <a:off x="273950" y="2270294"/>
            <a:ext cx="8784976" cy="1492716"/>
          </a:xfrm>
          <a:prstGeom prst="rect">
            <a:avLst/>
          </a:prstGeom>
        </p:spPr>
        <p:txBody>
          <a:bodyPr wrap="square">
            <a:spAutoFit/>
          </a:bodyPr>
          <a:lstStyle/>
          <a:p>
            <a:pPr>
              <a:lnSpc>
                <a:spcPct val="150000"/>
              </a:lnSpc>
              <a:spcBef>
                <a:spcPts val="600"/>
              </a:spcBef>
            </a:pPr>
            <a:r>
              <a:rPr lang="en-US" altLang="zh-TW" dirty="0">
                <a:latin typeface="標楷體"/>
                <a:ea typeface="標楷體"/>
              </a:rPr>
              <a:t>▲ </a:t>
            </a:r>
            <a:r>
              <a:rPr lang="zh-TW" altLang="zh-TW" dirty="0" smtClean="0"/>
              <a:t>阿里巴巴、騰訊是大陸指標性企業，</a:t>
            </a:r>
            <a:endParaRPr lang="en-US" altLang="zh-TW" dirty="0" smtClean="0"/>
          </a:p>
          <a:p>
            <a:pPr>
              <a:lnSpc>
                <a:spcPct val="150000"/>
              </a:lnSpc>
              <a:spcBef>
                <a:spcPts val="600"/>
              </a:spcBef>
            </a:pPr>
            <a:r>
              <a:rPr lang="en-US" altLang="zh-TW" dirty="0">
                <a:latin typeface="標楷體"/>
                <a:ea typeface="標楷體"/>
              </a:rPr>
              <a:t>▲</a:t>
            </a:r>
            <a:r>
              <a:rPr lang="zh-TW" altLang="zh-TW" dirty="0" smtClean="0"/>
              <a:t>華為是跨國科技公司，具有全球影響力；</a:t>
            </a:r>
            <a:endParaRPr lang="en-US" altLang="zh-TW" dirty="0" smtClean="0"/>
          </a:p>
          <a:p>
            <a:pPr>
              <a:lnSpc>
                <a:spcPct val="150000"/>
              </a:lnSpc>
              <a:spcBef>
                <a:spcPts val="600"/>
              </a:spcBef>
            </a:pPr>
            <a:r>
              <a:rPr lang="zh-TW" altLang="en-US" dirty="0">
                <a:latin typeface="標楷體"/>
                <a:ea typeface="標楷體"/>
              </a:rPr>
              <a:t>▼</a:t>
            </a:r>
            <a:r>
              <a:rPr lang="zh-TW" altLang="zh-TW" dirty="0" smtClean="0"/>
              <a:t>華為</a:t>
            </a:r>
            <a:r>
              <a:rPr lang="zh-TW" altLang="en-US" dirty="0" smtClean="0"/>
              <a:t>刻</a:t>
            </a:r>
            <a:r>
              <a:rPr lang="zh-TW" altLang="zh-TW" dirty="0" smtClean="0"/>
              <a:t>正研發的</a:t>
            </a:r>
            <a:r>
              <a:rPr lang="en-US" altLang="zh-TW" dirty="0" smtClean="0"/>
              <a:t>AI</a:t>
            </a:r>
            <a:r>
              <a:rPr lang="zh-TW" altLang="zh-TW" dirty="0" smtClean="0"/>
              <a:t>與第五代無線通訊晶片技術，是美國打壓的</a:t>
            </a:r>
            <a:r>
              <a:rPr lang="zh-TW" altLang="en-US" dirty="0" smtClean="0"/>
              <a:t>主</a:t>
            </a:r>
            <a:r>
              <a:rPr lang="zh-TW" altLang="zh-TW" dirty="0" smtClean="0"/>
              <a:t>因</a:t>
            </a:r>
            <a:endParaRPr lang="zh-TW" altLang="en-US" dirty="0"/>
          </a:p>
        </p:txBody>
      </p:sp>
      <p:sp>
        <p:nvSpPr>
          <p:cNvPr id="8" name="矩形 7"/>
          <p:cNvSpPr/>
          <p:nvPr/>
        </p:nvSpPr>
        <p:spPr>
          <a:xfrm>
            <a:off x="323528" y="3810031"/>
            <a:ext cx="8568952" cy="1077218"/>
          </a:xfrm>
          <a:prstGeom prst="rect">
            <a:avLst/>
          </a:prstGeom>
          <a:ln>
            <a:solidFill>
              <a:srgbClr val="C00000"/>
            </a:solidFill>
          </a:ln>
        </p:spPr>
        <p:txBody>
          <a:bodyPr wrap="square">
            <a:spAutoFit/>
          </a:bodyPr>
          <a:lstStyle/>
          <a:p>
            <a:pPr>
              <a:spcBef>
                <a:spcPts val="600"/>
              </a:spcBef>
            </a:pPr>
            <a:r>
              <a:rPr lang="en-US" altLang="zh-TW" sz="2000" dirty="0">
                <a:latin typeface="標楷體"/>
                <a:ea typeface="標楷體"/>
              </a:rPr>
              <a:t>▲ </a:t>
            </a:r>
            <a:r>
              <a:rPr lang="zh-TW" altLang="zh-TW" sz="2000" dirty="0" smtClean="0"/>
              <a:t>「美國</a:t>
            </a:r>
            <a:r>
              <a:rPr lang="zh-TW" altLang="en-US" sz="2000" dirty="0" smtClean="0"/>
              <a:t>開</a:t>
            </a:r>
            <a:r>
              <a:rPr lang="zh-TW" altLang="zh-TW" sz="2000" dirty="0" smtClean="0"/>
              <a:t>打</a:t>
            </a:r>
            <a:r>
              <a:rPr lang="zh-TW" altLang="zh-TW" sz="2000" dirty="0"/>
              <a:t>貿易戰，不止為改善外貿赤字，</a:t>
            </a:r>
            <a:r>
              <a:rPr lang="zh-TW" altLang="zh-TW" sz="2000" dirty="0" smtClean="0"/>
              <a:t>更</a:t>
            </a:r>
            <a:r>
              <a:rPr lang="zh-TW" altLang="en-US" sz="2000" dirty="0" smtClean="0"/>
              <a:t>為</a:t>
            </a:r>
            <a:r>
              <a:rPr lang="zh-TW" altLang="zh-TW" sz="2000" dirty="0" smtClean="0"/>
              <a:t>透過</a:t>
            </a:r>
            <a:r>
              <a:rPr lang="zh-TW" altLang="zh-TW" sz="2000" dirty="0"/>
              <a:t>知識產權保障和技術轉移等方面的談判，針對『中國製造</a:t>
            </a:r>
            <a:r>
              <a:rPr lang="en-US" altLang="zh-TW" sz="2000" dirty="0"/>
              <a:t>2025</a:t>
            </a:r>
            <a:r>
              <a:rPr lang="zh-TW" altLang="zh-TW" sz="2000" dirty="0"/>
              <a:t>』戰略，遏阻中國的工業升級和科技發展</a:t>
            </a:r>
            <a:r>
              <a:rPr lang="zh-TW" altLang="zh-TW" sz="2000" dirty="0" smtClean="0"/>
              <a:t>」</a:t>
            </a:r>
            <a:r>
              <a:rPr lang="en-US" altLang="zh-TW" sz="2000" dirty="0" smtClean="0">
                <a:sym typeface="Wingdings" panose="05000000000000000000" pitchFamily="2" charset="2"/>
              </a:rPr>
              <a:t></a:t>
            </a:r>
            <a:r>
              <a:rPr lang="en-US" altLang="zh-TW" sz="2400" dirty="0" smtClean="0">
                <a:sym typeface="Wingdings" panose="05000000000000000000" pitchFamily="2" charset="2"/>
              </a:rPr>
              <a:t></a:t>
            </a:r>
            <a:r>
              <a:rPr lang="zh-TW" altLang="en-US" sz="2400" dirty="0" smtClean="0">
                <a:sym typeface="Wingdings" panose="05000000000000000000" pitchFamily="2" charset="2"/>
              </a:rPr>
              <a:t> </a:t>
            </a:r>
            <a:r>
              <a:rPr lang="zh-TW" altLang="zh-TW" sz="2400" b="0" dirty="0" smtClean="0">
                <a:solidFill>
                  <a:srgbClr val="FF0000"/>
                </a:solidFill>
              </a:rPr>
              <a:t>斷</a:t>
            </a:r>
            <a:r>
              <a:rPr lang="zh-TW" altLang="zh-TW" sz="2400" b="0" dirty="0">
                <a:solidFill>
                  <a:srgbClr val="FF0000"/>
                </a:solidFill>
              </a:rPr>
              <a:t>手、斷</a:t>
            </a:r>
            <a:r>
              <a:rPr lang="zh-TW" altLang="zh-TW" sz="2400" b="0" dirty="0" smtClean="0">
                <a:solidFill>
                  <a:srgbClr val="FF0000"/>
                </a:solidFill>
              </a:rPr>
              <a:t>腳</a:t>
            </a:r>
            <a:r>
              <a:rPr lang="zh-TW" altLang="en-US" sz="2400" b="0" dirty="0" smtClean="0">
                <a:solidFill>
                  <a:srgbClr val="FF0000"/>
                </a:solidFill>
              </a:rPr>
              <a:t> </a:t>
            </a:r>
            <a:r>
              <a:rPr lang="en-US" altLang="zh-TW" sz="2400" dirty="0" smtClean="0">
                <a:sym typeface="Wingdings"/>
              </a:rPr>
              <a:t></a:t>
            </a:r>
            <a:r>
              <a:rPr lang="zh-TW" altLang="en-US" sz="2400" dirty="0" smtClean="0">
                <a:sym typeface="Wingdings"/>
              </a:rPr>
              <a:t> </a:t>
            </a:r>
            <a:r>
              <a:rPr lang="zh-TW" altLang="zh-TW" sz="2400" dirty="0" smtClean="0">
                <a:solidFill>
                  <a:srgbClr val="FF0000"/>
                </a:solidFill>
              </a:rPr>
              <a:t>斷頭</a:t>
            </a:r>
            <a:endParaRPr lang="zh-TW" altLang="zh-TW" sz="2400" dirty="0">
              <a:solidFill>
                <a:srgbClr val="FF0000"/>
              </a:solidFill>
            </a:endParaRPr>
          </a:p>
        </p:txBody>
      </p:sp>
      <p:pic>
        <p:nvPicPr>
          <p:cNvPr id="3074" name="Picture 2" descr="ãå­æèã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1296" y="1709945"/>
            <a:ext cx="2476361" cy="16996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ãé¦¬é²ãçåçæå°çµæ"/>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7760" y="2270294"/>
            <a:ext cx="2003376" cy="1126899"/>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0" y="0"/>
            <a:ext cx="2839239" cy="369332"/>
          </a:xfrm>
          <a:prstGeom prst="rect">
            <a:avLst/>
          </a:prstGeom>
          <a:solidFill>
            <a:schemeClr val="bg1">
              <a:lumMod val="95000"/>
            </a:schemeClr>
          </a:solidFill>
        </p:spPr>
        <p:txBody>
          <a:bodyPr wrap="none">
            <a:spAutoFit/>
          </a:bodyPr>
          <a:lstStyle/>
          <a:p>
            <a:pPr eaLnBrk="0" hangingPunct="0">
              <a:spcBef>
                <a:spcPts val="1200"/>
              </a:spcBef>
              <a:buClr>
                <a:schemeClr val="folHlink"/>
              </a:buClr>
              <a:buSzPct val="60000"/>
            </a:pPr>
            <a:r>
              <a:rPr lang="zh-TW" altLang="zh-TW" dirty="0">
                <a:latin typeface="標楷體" pitchFamily="65" charset="-120"/>
              </a:rPr>
              <a:t>第</a:t>
            </a:r>
            <a:r>
              <a:rPr lang="zh-TW" altLang="en-US" dirty="0">
                <a:latin typeface="標楷體" pitchFamily="65" charset="-120"/>
              </a:rPr>
              <a:t>七</a:t>
            </a:r>
            <a:r>
              <a:rPr lang="zh-TW" altLang="zh-TW" dirty="0">
                <a:latin typeface="標楷體" pitchFamily="65" charset="-120"/>
              </a:rPr>
              <a:t>節</a:t>
            </a:r>
            <a:r>
              <a:rPr lang="zh-TW" altLang="en-US" dirty="0">
                <a:latin typeface="標楷體" pitchFamily="65" charset="-120"/>
              </a:rPr>
              <a:t> </a:t>
            </a:r>
            <a:r>
              <a:rPr lang="zh-TW" altLang="en-US" dirty="0">
                <a:solidFill>
                  <a:srgbClr val="FF0000"/>
                </a:solidFill>
              </a:rPr>
              <a:t>華為禁令</a:t>
            </a:r>
            <a:r>
              <a:rPr lang="zh-TW" altLang="en-US" dirty="0"/>
              <a:t>知多少？</a:t>
            </a:r>
          </a:p>
        </p:txBody>
      </p:sp>
      <p:pic>
        <p:nvPicPr>
          <p:cNvPr id="12" name="Picture 2" descr="ç¸éåç"/>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0019" y="4680610"/>
            <a:ext cx="3093981" cy="2177390"/>
          </a:xfrm>
          <a:prstGeom prst="rect">
            <a:avLst/>
          </a:prstGeom>
          <a:noFill/>
          <a:extLst>
            <a:ext uri="{909E8E84-426E-40DD-AFC4-6F175D3DCCD1}">
              <a14:hiddenFill xmlns:a14="http://schemas.microsoft.com/office/drawing/2010/main">
                <a:solidFill>
                  <a:srgbClr val="FFFFFF"/>
                </a:solidFill>
              </a14:hiddenFill>
            </a:ext>
          </a:extLst>
        </p:spPr>
      </p:pic>
      <p:sp>
        <p:nvSpPr>
          <p:cNvPr id="17" name="弧形箭號 (左彎) 16"/>
          <p:cNvSpPr/>
          <p:nvPr/>
        </p:nvSpPr>
        <p:spPr bwMode="auto">
          <a:xfrm>
            <a:off x="5765355" y="5822042"/>
            <a:ext cx="410686" cy="980728"/>
          </a:xfrm>
          <a:prstGeom prst="curvedLeftArrow">
            <a:avLst/>
          </a:prstGeom>
          <a:solidFill>
            <a:schemeClr val="bg2">
              <a:lumMod val="60000"/>
              <a:lumOff val="40000"/>
            </a:schemeClr>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tx1"/>
              </a:solidFill>
              <a:effectLst/>
              <a:latin typeface="Verdana" pitchFamily="34" charset="0"/>
              <a:ea typeface="新細明體" pitchFamily="18" charset="-120"/>
            </a:endParaRPr>
          </a:p>
        </p:txBody>
      </p:sp>
      <p:sp>
        <p:nvSpPr>
          <p:cNvPr id="18" name="矩形 17"/>
          <p:cNvSpPr/>
          <p:nvPr/>
        </p:nvSpPr>
        <p:spPr>
          <a:xfrm>
            <a:off x="336993" y="5445224"/>
            <a:ext cx="5713026" cy="1169551"/>
          </a:xfrm>
          <a:prstGeom prst="rect">
            <a:avLst/>
          </a:prstGeom>
          <a:ln>
            <a:solidFill>
              <a:srgbClr val="C00000"/>
            </a:solidFill>
          </a:ln>
        </p:spPr>
        <p:txBody>
          <a:bodyPr wrap="square">
            <a:spAutoFit/>
          </a:bodyPr>
          <a:lstStyle/>
          <a:p>
            <a:pPr>
              <a:spcBef>
                <a:spcPts val="600"/>
              </a:spcBef>
            </a:pPr>
            <a:r>
              <a:rPr lang="zh-TW" altLang="en-US" sz="2000" b="0" dirty="0">
                <a:latin typeface="標楷體"/>
                <a:ea typeface="標楷體"/>
              </a:rPr>
              <a:t>◆</a:t>
            </a:r>
            <a:r>
              <a:rPr lang="zh-TW" altLang="zh-TW" sz="2000" dirty="0" smtClean="0"/>
              <a:t>孟晚舟事件</a:t>
            </a:r>
            <a:r>
              <a:rPr lang="en-US" altLang="zh-TW" sz="1600" dirty="0" smtClean="0"/>
              <a:t>(2018/12/1)</a:t>
            </a:r>
            <a:endParaRPr lang="zh-TW" altLang="zh-TW" sz="1600" dirty="0" smtClean="0"/>
          </a:p>
          <a:p>
            <a:pPr>
              <a:spcBef>
                <a:spcPts val="600"/>
              </a:spcBef>
            </a:pPr>
            <a:r>
              <a:rPr lang="zh-TW" altLang="en-US" sz="2000" dirty="0" smtClean="0">
                <a:latin typeface="Times New Roman"/>
                <a:cs typeface="Times New Roman"/>
              </a:rPr>
              <a:t>    ►</a:t>
            </a:r>
            <a:r>
              <a:rPr lang="zh-TW" altLang="zh-TW" sz="2000" dirty="0" smtClean="0"/>
              <a:t>為何加拿大</a:t>
            </a:r>
            <a:r>
              <a:rPr lang="en-US" altLang="zh-TW" sz="2000" dirty="0" smtClean="0"/>
              <a:t>? </a:t>
            </a:r>
            <a:r>
              <a:rPr lang="zh-TW" altLang="zh-TW" sz="2000" dirty="0" smtClean="0"/>
              <a:t>不是墨西哥！</a:t>
            </a:r>
          </a:p>
          <a:p>
            <a:pPr>
              <a:spcBef>
                <a:spcPts val="600"/>
              </a:spcBef>
            </a:pPr>
            <a:r>
              <a:rPr lang="zh-TW" altLang="en-US" sz="2000" dirty="0" smtClean="0">
                <a:latin typeface="Times New Roman"/>
                <a:cs typeface="Times New Roman"/>
              </a:rPr>
              <a:t>    ►</a:t>
            </a:r>
            <a:r>
              <a:rPr lang="zh-TW" altLang="zh-TW" sz="2000" dirty="0" smtClean="0"/>
              <a:t>師出有名</a:t>
            </a:r>
            <a:r>
              <a:rPr lang="zh-TW" altLang="en-US" sz="2000" dirty="0" smtClean="0"/>
              <a:t> </a:t>
            </a:r>
            <a:r>
              <a:rPr lang="en-US" altLang="zh-TW" sz="2000" dirty="0" smtClean="0">
                <a:sym typeface="Wingdings"/>
              </a:rPr>
              <a:t></a:t>
            </a:r>
            <a:r>
              <a:rPr lang="zh-TW" altLang="zh-TW" sz="2000" dirty="0" smtClean="0"/>
              <a:t>實名</a:t>
            </a:r>
            <a:r>
              <a:rPr lang="en-US" altLang="zh-TW" sz="2000" dirty="0" smtClean="0"/>
              <a:t> or </a:t>
            </a:r>
            <a:r>
              <a:rPr lang="zh-TW" altLang="zh-TW" sz="2000" dirty="0" smtClean="0"/>
              <a:t>虛名</a:t>
            </a:r>
            <a:r>
              <a:rPr lang="en-US" altLang="zh-TW" sz="2000" dirty="0" smtClean="0"/>
              <a:t> (</a:t>
            </a:r>
            <a:r>
              <a:rPr lang="zh-TW" altLang="zh-TW" sz="2000" dirty="0" smtClean="0"/>
              <a:t>莫須有罪名</a:t>
            </a:r>
            <a:r>
              <a:rPr lang="en-US" altLang="zh-TW" sz="2000" dirty="0" smtClean="0"/>
              <a:t>)</a:t>
            </a:r>
            <a:endParaRPr lang="zh-TW" altLang="zh-TW" sz="2000" dirty="0"/>
          </a:p>
        </p:txBody>
      </p:sp>
      <p:sp>
        <p:nvSpPr>
          <p:cNvPr id="19" name="矩形 18"/>
          <p:cNvSpPr/>
          <p:nvPr/>
        </p:nvSpPr>
        <p:spPr>
          <a:xfrm>
            <a:off x="336993" y="4983559"/>
            <a:ext cx="3262432" cy="461665"/>
          </a:xfrm>
          <a:prstGeom prst="rect">
            <a:avLst/>
          </a:prstGeom>
          <a:solidFill>
            <a:srgbClr val="FFCCFF"/>
          </a:solidFill>
        </p:spPr>
        <p:txBody>
          <a:bodyPr wrap="none">
            <a:spAutoFit/>
          </a:bodyPr>
          <a:lstStyle/>
          <a:p>
            <a:pPr eaLnBrk="1" hangingPunct="1">
              <a:spcBef>
                <a:spcPts val="0"/>
              </a:spcBef>
              <a:defRPr/>
            </a:pPr>
            <a:r>
              <a:rPr lang="zh-TW" altLang="en-US" sz="2400" dirty="0">
                <a:solidFill>
                  <a:srgbClr val="FF0000"/>
                </a:solidFill>
              </a:rPr>
              <a:t>華為事件之發展與影響</a:t>
            </a:r>
            <a:endParaRPr lang="en-US" altLang="zh-TW" sz="2400" dirty="0">
              <a:solidFill>
                <a:srgbClr val="FF0000"/>
              </a:solidFill>
            </a:endParaRPr>
          </a:p>
        </p:txBody>
      </p:sp>
    </p:spTree>
    <p:extLst>
      <p:ext uri="{BB962C8B-B14F-4D97-AF65-F5344CB8AC3E}">
        <p14:creationId xmlns:p14="http://schemas.microsoft.com/office/powerpoint/2010/main" val="362439128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899593" y="404664"/>
            <a:ext cx="6408712" cy="930275"/>
          </a:xfrm>
          <a:solidFill>
            <a:srgbClr val="FFFF99"/>
          </a:solidFill>
        </p:spPr>
        <p:txBody>
          <a:bodyPr/>
          <a:lstStyle/>
          <a:p>
            <a:pPr algn="ctr" eaLnBrk="1" fontAlgn="ctr" hangingPunct="1">
              <a:defRPr/>
            </a:pPr>
            <a:r>
              <a:rPr lang="zh-TW" altLang="en-US" sz="3200" b="1" dirty="0" smtClean="0">
                <a:solidFill>
                  <a:srgbClr val="C00000"/>
                </a:solidFill>
                <a:latin typeface="新細明體" pitchFamily="18" charset="-120"/>
              </a:rPr>
              <a:t>大國</a:t>
            </a:r>
            <a:r>
              <a:rPr lang="zh-TW" altLang="zh-TW" sz="3200" b="1" dirty="0" smtClean="0">
                <a:solidFill>
                  <a:srgbClr val="C00000"/>
                </a:solidFill>
              </a:rPr>
              <a:t>崛起</a:t>
            </a:r>
            <a:r>
              <a:rPr lang="zh-TW" altLang="en-US" sz="3200" b="1" dirty="0" smtClean="0"/>
              <a:t>與</a:t>
            </a:r>
            <a:r>
              <a:rPr lang="zh-TW" altLang="en-US" sz="3200" b="1" i="1" dirty="0" smtClean="0">
                <a:solidFill>
                  <a:srgbClr val="000099"/>
                </a:solidFill>
                <a:effectLst>
                  <a:outerShdw blurRad="38100" dist="38100" dir="2700000" algn="tl">
                    <a:srgbClr val="000000"/>
                  </a:outerShdw>
                </a:effectLst>
                <a:latin typeface="新細明體" pitchFamily="18" charset="-120"/>
              </a:rPr>
              <a:t>國際</a:t>
            </a:r>
            <a:r>
              <a:rPr lang="zh-TW" altLang="en-US" sz="3200" b="1" i="1" dirty="0">
                <a:solidFill>
                  <a:srgbClr val="000099"/>
                </a:solidFill>
                <a:effectLst>
                  <a:outerShdw blurRad="38100" dist="38100" dir="2700000" algn="tl">
                    <a:srgbClr val="000000"/>
                  </a:outerShdw>
                </a:effectLst>
                <a:latin typeface="新細明體" pitchFamily="18" charset="-120"/>
              </a:rPr>
              <a:t>貨幣</a:t>
            </a:r>
            <a:r>
              <a:rPr lang="zh-TW" altLang="en-US" sz="3200" b="1" i="1" dirty="0" smtClean="0">
                <a:solidFill>
                  <a:srgbClr val="000099"/>
                </a:solidFill>
                <a:effectLst>
                  <a:outerShdw blurRad="38100" dist="38100" dir="2700000" algn="tl">
                    <a:srgbClr val="000000"/>
                  </a:outerShdw>
                </a:effectLst>
                <a:latin typeface="新細明體" pitchFamily="18" charset="-120"/>
              </a:rPr>
              <a:t>制度</a:t>
            </a:r>
            <a:r>
              <a:rPr lang="en-US" altLang="zh-TW" sz="3200" b="1" i="1" dirty="0">
                <a:solidFill>
                  <a:srgbClr val="000099"/>
                </a:solidFill>
                <a:effectLst>
                  <a:outerShdw blurRad="38100" dist="38100" dir="2700000" algn="tl">
                    <a:srgbClr val="000000"/>
                  </a:outerShdw>
                </a:effectLst>
                <a:latin typeface="新細明體" pitchFamily="18" charset="-120"/>
              </a:rPr>
              <a:t/>
            </a:r>
            <a:br>
              <a:rPr lang="en-US" altLang="zh-TW" sz="3200" b="1" i="1" dirty="0">
                <a:solidFill>
                  <a:srgbClr val="000099"/>
                </a:solidFill>
                <a:effectLst>
                  <a:outerShdw blurRad="38100" dist="38100" dir="2700000" algn="tl">
                    <a:srgbClr val="000000"/>
                  </a:outerShdw>
                </a:effectLst>
                <a:latin typeface="新細明體" pitchFamily="18" charset="-120"/>
              </a:rPr>
            </a:br>
            <a:r>
              <a:rPr lang="en-US" altLang="zh-TW" sz="2400" dirty="0" smtClean="0">
                <a:solidFill>
                  <a:srgbClr val="002060"/>
                </a:solidFill>
                <a:latin typeface="Times New Roman" pitchFamily="18" charset="0"/>
                <a:ea typeface="標楷體" pitchFamily="65" charset="-120"/>
                <a:cs typeface="Times New Roman" pitchFamily="18" charset="0"/>
              </a:rPr>
              <a:t> (</a:t>
            </a:r>
            <a:r>
              <a:rPr lang="zh-TW" altLang="zh-TW" sz="2400" dirty="0" smtClean="0">
                <a:solidFill>
                  <a:srgbClr val="002060"/>
                </a:solidFill>
                <a:latin typeface="Times New Roman" pitchFamily="18" charset="0"/>
                <a:ea typeface="標楷體" pitchFamily="65" charset="-120"/>
                <a:cs typeface="Times New Roman" pitchFamily="18" charset="0"/>
              </a:rPr>
              <a:t>貨幣制度史看</a:t>
            </a:r>
            <a:r>
              <a:rPr lang="zh-TW" altLang="en-US" sz="2400" dirty="0" smtClean="0">
                <a:solidFill>
                  <a:srgbClr val="002060"/>
                </a:solidFill>
                <a:latin typeface="標楷體" pitchFamily="65" charset="-120"/>
                <a:ea typeface="標楷體" pitchFamily="65" charset="-120"/>
              </a:rPr>
              <a:t>美元「霸權」</a:t>
            </a:r>
            <a:r>
              <a:rPr lang="en-US" altLang="zh-TW" sz="2400" dirty="0" smtClean="0">
                <a:solidFill>
                  <a:srgbClr val="002060"/>
                </a:solidFill>
                <a:latin typeface="Times New Roman" pitchFamily="18" charset="0"/>
                <a:ea typeface="標楷體" pitchFamily="65" charset="-120"/>
                <a:cs typeface="Times New Roman" pitchFamily="18" charset="0"/>
              </a:rPr>
              <a:t>)</a:t>
            </a:r>
            <a:endParaRPr lang="zh-TW" altLang="en-US" sz="2400" b="1" i="1" dirty="0">
              <a:solidFill>
                <a:srgbClr val="000099"/>
              </a:solidFill>
              <a:effectLst>
                <a:outerShdw blurRad="38100" dist="38100" dir="2700000" algn="tl">
                  <a:srgbClr val="000000"/>
                </a:outerShdw>
              </a:effectLst>
            </a:endParaRPr>
          </a:p>
        </p:txBody>
      </p:sp>
      <p:graphicFrame>
        <p:nvGraphicFramePr>
          <p:cNvPr id="1026" name="Object 3"/>
          <p:cNvGraphicFramePr>
            <a:graphicFrameLocks noChangeAspect="1"/>
          </p:cNvGraphicFramePr>
          <p:nvPr/>
        </p:nvGraphicFramePr>
        <p:xfrm>
          <a:off x="0" y="2348880"/>
          <a:ext cx="8820472" cy="2540762"/>
        </p:xfrm>
        <a:graphic>
          <a:graphicData uri="http://schemas.openxmlformats.org/presentationml/2006/ole">
            <mc:AlternateContent xmlns:mc="http://schemas.openxmlformats.org/markup-compatibility/2006">
              <mc:Choice xmlns:v="urn:schemas-microsoft-com:vml" Requires="v">
                <p:oleObj spid="_x0000_s61448" name="Document" r:id="rId5" imgW="4940373" imgH="1508005" progId="Word.Document.8">
                  <p:embed/>
                </p:oleObj>
              </mc:Choice>
              <mc:Fallback>
                <p:oleObj name="Document" r:id="rId5" imgW="4940373" imgH="1508005"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348880"/>
                        <a:ext cx="8820472" cy="254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 name="直線單箭頭接點 2"/>
          <p:cNvCxnSpPr>
            <a:cxnSpLocks noChangeShapeType="1"/>
            <a:endCxn id="6" idx="1"/>
          </p:cNvCxnSpPr>
          <p:nvPr/>
        </p:nvCxnSpPr>
        <p:spPr bwMode="auto">
          <a:xfrm>
            <a:off x="251520" y="3716734"/>
            <a:ext cx="720080" cy="576238"/>
          </a:xfrm>
          <a:prstGeom prst="straightConnector1">
            <a:avLst/>
          </a:prstGeom>
          <a:noFill/>
          <a:ln w="28575" algn="ctr">
            <a:solidFill>
              <a:srgbClr val="FF0000"/>
            </a:solidFill>
            <a:miter lim="800000"/>
            <a:headEnd/>
            <a:tailEnd type="arrow" w="med" len="med"/>
          </a:ln>
        </p:spPr>
      </p:cxnSp>
      <p:sp>
        <p:nvSpPr>
          <p:cNvPr id="6" name="圓角矩形 5"/>
          <p:cNvSpPr>
            <a:spLocks noChangeArrowheads="1"/>
          </p:cNvSpPr>
          <p:nvPr/>
        </p:nvSpPr>
        <p:spPr bwMode="auto">
          <a:xfrm>
            <a:off x="971600" y="4077072"/>
            <a:ext cx="644525" cy="431800"/>
          </a:xfrm>
          <a:prstGeom prst="roundRect">
            <a:avLst>
              <a:gd name="adj" fmla="val 16667"/>
            </a:avLst>
          </a:prstGeom>
          <a:solidFill>
            <a:srgbClr val="CCECFF"/>
          </a:solidFill>
          <a:ln w="9525" algn="ctr">
            <a:solidFill>
              <a:schemeClr val="tx1"/>
            </a:solidFill>
            <a:miter lim="800000"/>
            <a:headEnd/>
            <a:tailEnd/>
          </a:ln>
        </p:spPr>
        <p:txBody>
          <a:bodyPr wrap="none"/>
          <a:lstStyle/>
          <a:p>
            <a:r>
              <a:rPr lang="zh-TW" altLang="en-US"/>
              <a:t>英國</a:t>
            </a:r>
          </a:p>
        </p:txBody>
      </p:sp>
      <p:cxnSp>
        <p:nvCxnSpPr>
          <p:cNvPr id="11" name="直線單箭頭接點 10"/>
          <p:cNvCxnSpPr>
            <a:cxnSpLocks noChangeShapeType="1"/>
            <a:endCxn id="12" idx="1"/>
          </p:cNvCxnSpPr>
          <p:nvPr/>
        </p:nvCxnSpPr>
        <p:spPr bwMode="auto">
          <a:xfrm>
            <a:off x="3347864" y="3716734"/>
            <a:ext cx="576064" cy="792262"/>
          </a:xfrm>
          <a:prstGeom prst="straightConnector1">
            <a:avLst/>
          </a:prstGeom>
          <a:noFill/>
          <a:ln w="28575" algn="ctr">
            <a:solidFill>
              <a:srgbClr val="FF0000"/>
            </a:solidFill>
            <a:miter lim="800000"/>
            <a:headEnd/>
            <a:tailEnd type="arrow" w="med" len="med"/>
          </a:ln>
        </p:spPr>
      </p:cxnSp>
      <p:sp>
        <p:nvSpPr>
          <p:cNvPr id="12" name="圓角矩形 11"/>
          <p:cNvSpPr>
            <a:spLocks noChangeArrowheads="1"/>
          </p:cNvSpPr>
          <p:nvPr/>
        </p:nvSpPr>
        <p:spPr bwMode="auto">
          <a:xfrm>
            <a:off x="3923928" y="4293096"/>
            <a:ext cx="646113" cy="431800"/>
          </a:xfrm>
          <a:prstGeom prst="roundRect">
            <a:avLst>
              <a:gd name="adj" fmla="val 16667"/>
            </a:avLst>
          </a:prstGeom>
          <a:solidFill>
            <a:srgbClr val="FFCCFF"/>
          </a:solidFill>
          <a:ln w="9525" algn="ctr">
            <a:solidFill>
              <a:schemeClr val="tx1"/>
            </a:solidFill>
            <a:miter lim="800000"/>
            <a:headEnd/>
            <a:tailEnd/>
          </a:ln>
        </p:spPr>
        <p:txBody>
          <a:bodyPr wrap="none"/>
          <a:lstStyle/>
          <a:p>
            <a:r>
              <a:rPr lang="zh-TW" altLang="en-US"/>
              <a:t>美國</a:t>
            </a:r>
          </a:p>
        </p:txBody>
      </p:sp>
      <p:cxnSp>
        <p:nvCxnSpPr>
          <p:cNvPr id="13" name="直線單箭頭接點 12"/>
          <p:cNvCxnSpPr>
            <a:cxnSpLocks noChangeShapeType="1"/>
            <a:endCxn id="15" idx="3"/>
          </p:cNvCxnSpPr>
          <p:nvPr/>
        </p:nvCxnSpPr>
        <p:spPr bwMode="auto">
          <a:xfrm flipH="1">
            <a:off x="6802289" y="3789040"/>
            <a:ext cx="1082080" cy="719956"/>
          </a:xfrm>
          <a:prstGeom prst="straightConnector1">
            <a:avLst/>
          </a:prstGeom>
          <a:noFill/>
          <a:ln w="28575" algn="ctr">
            <a:solidFill>
              <a:srgbClr val="FF0000"/>
            </a:solidFill>
            <a:miter lim="800000"/>
            <a:headEnd/>
            <a:tailEnd type="arrow" w="med" len="med"/>
          </a:ln>
        </p:spPr>
      </p:cxnSp>
      <p:sp>
        <p:nvSpPr>
          <p:cNvPr id="15" name="圓角矩形 14"/>
          <p:cNvSpPr>
            <a:spLocks noChangeArrowheads="1"/>
          </p:cNvSpPr>
          <p:nvPr/>
        </p:nvSpPr>
        <p:spPr bwMode="auto">
          <a:xfrm>
            <a:off x="6156176" y="4293096"/>
            <a:ext cx="646113" cy="431800"/>
          </a:xfrm>
          <a:prstGeom prst="roundRect">
            <a:avLst>
              <a:gd name="adj" fmla="val 16667"/>
            </a:avLst>
          </a:prstGeom>
          <a:solidFill>
            <a:srgbClr val="FF3300"/>
          </a:solidFill>
          <a:ln w="9525" algn="ctr">
            <a:solidFill>
              <a:schemeClr val="tx1"/>
            </a:solidFill>
            <a:miter lim="800000"/>
            <a:headEnd/>
            <a:tailEnd/>
          </a:ln>
        </p:spPr>
        <p:txBody>
          <a:bodyPr wrap="none"/>
          <a:lstStyle/>
          <a:p>
            <a:r>
              <a:rPr lang="en-US" altLang="zh-TW"/>
              <a:t>?</a:t>
            </a:r>
            <a:r>
              <a:rPr lang="zh-TW" altLang="en-US"/>
              <a:t> 國</a:t>
            </a:r>
          </a:p>
        </p:txBody>
      </p:sp>
      <p:sp>
        <p:nvSpPr>
          <p:cNvPr id="19" name="矩形 1"/>
          <p:cNvSpPr>
            <a:spLocks noChangeArrowheads="1"/>
          </p:cNvSpPr>
          <p:nvPr/>
        </p:nvSpPr>
        <p:spPr bwMode="auto">
          <a:xfrm>
            <a:off x="0" y="0"/>
            <a:ext cx="3646488" cy="369888"/>
          </a:xfrm>
          <a:prstGeom prst="rect">
            <a:avLst/>
          </a:prstGeom>
          <a:solidFill>
            <a:schemeClr val="bg1">
              <a:lumMod val="95000"/>
            </a:schemeClr>
          </a:solidFill>
          <a:ln>
            <a:noFill/>
          </a:ln>
        </p:spPr>
        <p:txBody>
          <a:bodyPr wrap="none">
            <a:spAutoFit/>
          </a:bodyPr>
          <a:lstStyle/>
          <a:p>
            <a:pPr eaLnBrk="0" hangingPunct="0">
              <a:spcBef>
                <a:spcPts val="1200"/>
              </a:spcBef>
              <a:buClr>
                <a:schemeClr val="folHlink"/>
              </a:buClr>
              <a:buSzPct val="60000"/>
              <a:buFont typeface="Wingdings" pitchFamily="2" charset="2"/>
              <a:buNone/>
            </a:pPr>
            <a:r>
              <a:rPr lang="zh-TW" altLang="zh-TW" dirty="0" smtClean="0">
                <a:latin typeface="標楷體" pitchFamily="65" charset="-120"/>
              </a:rPr>
              <a:t>第一節</a:t>
            </a:r>
            <a:r>
              <a:rPr lang="zh-TW" altLang="en-US" dirty="0" smtClean="0">
                <a:latin typeface="標楷體" pitchFamily="65" charset="-120"/>
              </a:rPr>
              <a:t> </a:t>
            </a:r>
            <a:r>
              <a:rPr lang="zh-TW" altLang="en-US" dirty="0" smtClean="0">
                <a:solidFill>
                  <a:srgbClr val="002060"/>
                </a:solidFill>
                <a:latin typeface="新細明體" pitchFamily="18" charset="-120"/>
              </a:rPr>
              <a:t>大國</a:t>
            </a:r>
            <a:r>
              <a:rPr lang="zh-TW" altLang="zh-TW" dirty="0" smtClean="0"/>
              <a:t>崛起</a:t>
            </a:r>
            <a:r>
              <a:rPr lang="zh-TW" altLang="en-US" dirty="0" smtClean="0"/>
              <a:t>與國際</a:t>
            </a:r>
            <a:r>
              <a:rPr lang="zh-TW" altLang="zh-TW" dirty="0" smtClean="0">
                <a:latin typeface="+mn-ea"/>
              </a:rPr>
              <a:t>貨幣制度</a:t>
            </a:r>
            <a:endParaRPr lang="zh-TW" altLang="zh-TW" dirty="0">
              <a:latin typeface="+mn-ea"/>
            </a:endParaRPr>
          </a:p>
        </p:txBody>
      </p:sp>
      <p:sp>
        <p:nvSpPr>
          <p:cNvPr id="1039" name="圓角矩形圖說文字 17"/>
          <p:cNvSpPr>
            <a:spLocks noChangeArrowheads="1"/>
          </p:cNvSpPr>
          <p:nvPr/>
        </p:nvSpPr>
        <p:spPr bwMode="auto">
          <a:xfrm>
            <a:off x="0" y="2636912"/>
            <a:ext cx="2736850" cy="720725"/>
          </a:xfrm>
          <a:prstGeom prst="wedgeRoundRectCallout">
            <a:avLst>
              <a:gd name="adj1" fmla="val -20833"/>
              <a:gd name="adj2" fmla="val 62500"/>
              <a:gd name="adj3" fmla="val 16667"/>
            </a:avLst>
          </a:prstGeom>
          <a:noFill/>
          <a:ln w="9525" algn="ctr">
            <a:solidFill>
              <a:schemeClr val="tx1"/>
            </a:solidFill>
            <a:miter lim="800000"/>
            <a:headEnd/>
            <a:tailEnd/>
          </a:ln>
        </p:spPr>
        <p:txBody>
          <a:bodyPr wrap="none"/>
          <a:lstStyle/>
          <a:p>
            <a:pPr>
              <a:buFontTx/>
              <a:buChar char="•"/>
            </a:pPr>
            <a:r>
              <a:rPr lang="en-US" altLang="zh-TW" sz="1200"/>
              <a:t>International Gold Standard </a:t>
            </a:r>
          </a:p>
          <a:p>
            <a:pPr>
              <a:buFontTx/>
              <a:buChar char="•"/>
            </a:pPr>
            <a:r>
              <a:rPr lang="en-US" altLang="zh-TW" sz="1200">
                <a:solidFill>
                  <a:srgbClr val="CC3300"/>
                </a:solidFill>
              </a:rPr>
              <a:t>US: 1879 =&gt; 1933/3</a:t>
            </a:r>
          </a:p>
          <a:p>
            <a:pPr>
              <a:buFontTx/>
              <a:buChar char="•"/>
            </a:pPr>
            <a:r>
              <a:rPr lang="en-US" altLang="zh-TW" sz="1200">
                <a:solidFill>
                  <a:srgbClr val="CC3300"/>
                </a:solidFill>
              </a:rPr>
              <a:t>UK: 1870 =&gt; 1931/9</a:t>
            </a:r>
          </a:p>
          <a:p>
            <a:endParaRPr lang="zh-TW" altLang="en-US" sz="1200"/>
          </a:p>
        </p:txBody>
      </p:sp>
      <p:sp>
        <p:nvSpPr>
          <p:cNvPr id="1040" name="雙波浪線 19"/>
          <p:cNvSpPr>
            <a:spLocks noChangeArrowheads="1"/>
          </p:cNvSpPr>
          <p:nvPr/>
        </p:nvSpPr>
        <p:spPr bwMode="auto">
          <a:xfrm>
            <a:off x="1547664" y="3501008"/>
            <a:ext cx="1800225" cy="360363"/>
          </a:xfrm>
          <a:prstGeom prst="doubleWave">
            <a:avLst>
              <a:gd name="adj1" fmla="val 6250"/>
              <a:gd name="adj2" fmla="val 5389"/>
            </a:avLst>
          </a:prstGeom>
          <a:noFill/>
          <a:ln w="9525" algn="ctr">
            <a:solidFill>
              <a:schemeClr val="tx1"/>
            </a:solidFill>
            <a:miter lim="800000"/>
            <a:headEnd/>
            <a:tailEnd/>
          </a:ln>
        </p:spPr>
        <p:txBody>
          <a:bodyPr wrap="none"/>
          <a:lstStyle/>
          <a:p>
            <a:pPr>
              <a:lnSpc>
                <a:spcPct val="120000"/>
              </a:lnSpc>
              <a:buClr>
                <a:srgbClr val="FF9900"/>
              </a:buClr>
              <a:buFont typeface="Wingdings" pitchFamily="2" charset="2"/>
              <a:buNone/>
            </a:pPr>
            <a:r>
              <a:rPr lang="en-US" altLang="zh-TW" sz="1400" b="0" dirty="0">
                <a:solidFill>
                  <a:srgbClr val="FF0000"/>
                </a:solidFill>
              </a:rPr>
              <a:t>WWI, GD, WWII</a:t>
            </a:r>
            <a:endParaRPr lang="zh-TW" altLang="en-US" sz="1400" b="0" dirty="0">
              <a:solidFill>
                <a:srgbClr val="FF0000"/>
              </a:solidFill>
            </a:endParaRPr>
          </a:p>
        </p:txBody>
      </p:sp>
      <p:sp>
        <p:nvSpPr>
          <p:cNvPr id="21" name="橢圓 20"/>
          <p:cNvSpPr>
            <a:spLocks noChangeArrowheads="1"/>
          </p:cNvSpPr>
          <p:nvPr/>
        </p:nvSpPr>
        <p:spPr bwMode="auto">
          <a:xfrm>
            <a:off x="3131840" y="2996952"/>
            <a:ext cx="1657350" cy="358775"/>
          </a:xfrm>
          <a:prstGeom prst="ellipse">
            <a:avLst/>
          </a:prstGeom>
          <a:noFill/>
          <a:ln w="28575" algn="ctr">
            <a:solidFill>
              <a:srgbClr val="FF0000"/>
            </a:solidFill>
            <a:miter lim="800000"/>
            <a:headEnd/>
            <a:tailEnd/>
          </a:ln>
        </p:spPr>
        <p:txBody>
          <a:bodyPr wrap="none"/>
          <a:lstStyle/>
          <a:p>
            <a:endParaRPr lang="zh-TW" altLang="en-US"/>
          </a:p>
        </p:txBody>
      </p:sp>
      <p:sp>
        <p:nvSpPr>
          <p:cNvPr id="22" name="橢圓 21"/>
          <p:cNvSpPr>
            <a:spLocks noChangeArrowheads="1"/>
          </p:cNvSpPr>
          <p:nvPr/>
        </p:nvSpPr>
        <p:spPr bwMode="auto">
          <a:xfrm>
            <a:off x="5868144" y="2924944"/>
            <a:ext cx="2089150" cy="358775"/>
          </a:xfrm>
          <a:prstGeom prst="ellipse">
            <a:avLst/>
          </a:prstGeom>
          <a:noFill/>
          <a:ln w="28575" algn="ctr">
            <a:solidFill>
              <a:srgbClr val="FF0000"/>
            </a:solidFill>
            <a:miter lim="800000"/>
            <a:headEnd/>
            <a:tailEnd/>
          </a:ln>
        </p:spPr>
        <p:txBody>
          <a:bodyPr wrap="none"/>
          <a:lstStyle/>
          <a:p>
            <a:endParaRPr lang="zh-TW" altLang="en-US"/>
          </a:p>
        </p:txBody>
      </p:sp>
      <p:sp>
        <p:nvSpPr>
          <p:cNvPr id="23" name="雲朵形圖說文字 22"/>
          <p:cNvSpPr/>
          <p:nvPr/>
        </p:nvSpPr>
        <p:spPr bwMode="auto">
          <a:xfrm>
            <a:off x="4644008" y="2708920"/>
            <a:ext cx="863600" cy="647700"/>
          </a:xfrm>
          <a:prstGeom prst="cloudCallout">
            <a:avLst>
              <a:gd name="adj1" fmla="val -54066"/>
              <a:gd name="adj2" fmla="val 102730"/>
            </a:avLst>
          </a:prstGeom>
          <a:solidFill>
            <a:schemeClr val="tx2">
              <a:lumMod val="20000"/>
              <a:lumOff val="80000"/>
            </a:schemeClr>
          </a:solidFill>
          <a:ln w="9525" cap="flat" cmpd="sng" algn="ctr">
            <a:solidFill>
              <a:schemeClr val="tx1"/>
            </a:solidFill>
            <a:prstDash val="solid"/>
            <a:miter lim="800000"/>
            <a:headEnd type="none" w="med" len="med"/>
            <a:tailEnd type="none" w="med" len="med"/>
          </a:ln>
          <a:effectLst/>
        </p:spPr>
        <p:txBody>
          <a:bodyPr wrap="none"/>
          <a:lstStyle/>
          <a:p>
            <a:pPr>
              <a:defRPr/>
            </a:pPr>
            <a:r>
              <a:rPr lang="en-US" altLang="zh-TW" dirty="0"/>
              <a:t>SDR</a:t>
            </a:r>
            <a:endParaRPr lang="zh-TW" altLang="en-US" dirty="0"/>
          </a:p>
        </p:txBody>
      </p:sp>
      <p:pic>
        <p:nvPicPr>
          <p:cNvPr id="20" name="圖片 19" descr="åçæå°çµæ"/>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8304" y="0"/>
            <a:ext cx="1835696" cy="2132856"/>
          </a:xfrm>
          <a:prstGeom prst="rect">
            <a:avLst/>
          </a:prstGeom>
          <a:noFill/>
          <a:ln>
            <a:noFill/>
          </a:ln>
        </p:spPr>
      </p:pic>
      <p:sp>
        <p:nvSpPr>
          <p:cNvPr id="25" name="矩形 24"/>
          <p:cNvSpPr/>
          <p:nvPr/>
        </p:nvSpPr>
        <p:spPr>
          <a:xfrm>
            <a:off x="6804248" y="2132856"/>
            <a:ext cx="2339752" cy="615553"/>
          </a:xfrm>
          <a:prstGeom prst="rect">
            <a:avLst/>
          </a:prstGeom>
          <a:solidFill>
            <a:srgbClr val="FFFF99"/>
          </a:solidFill>
        </p:spPr>
        <p:txBody>
          <a:bodyPr wrap="square">
            <a:spAutoFit/>
          </a:bodyPr>
          <a:lstStyle/>
          <a:p>
            <a:pPr algn="ctr"/>
            <a:r>
              <a:rPr lang="zh-TW" altLang="zh-TW" dirty="0" smtClean="0">
                <a:solidFill>
                  <a:srgbClr val="FF0000"/>
                </a:solidFill>
              </a:rPr>
              <a:t>世界劇變</a:t>
            </a:r>
            <a:r>
              <a:rPr lang="en-US" altLang="zh-TW" dirty="0" smtClean="0">
                <a:solidFill>
                  <a:srgbClr val="FF0000"/>
                </a:solidFill>
              </a:rPr>
              <a:t> </a:t>
            </a:r>
          </a:p>
          <a:p>
            <a:pPr algn="ctr"/>
            <a:r>
              <a:rPr lang="en-US" altLang="zh-TW" sz="1600" dirty="0" smtClean="0">
                <a:solidFill>
                  <a:srgbClr val="FF0000"/>
                </a:solidFill>
              </a:rPr>
              <a:t>(Century face off)</a:t>
            </a:r>
            <a:endParaRPr lang="zh-TW" altLang="zh-TW" sz="1600" dirty="0" smtClean="0">
              <a:solidFill>
                <a:srgbClr val="FF0000"/>
              </a:solidFill>
            </a:endParaRPr>
          </a:p>
        </p:txBody>
      </p:sp>
      <p:sp>
        <p:nvSpPr>
          <p:cNvPr id="33" name="矩形 32"/>
          <p:cNvSpPr/>
          <p:nvPr/>
        </p:nvSpPr>
        <p:spPr>
          <a:xfrm>
            <a:off x="251520" y="1412776"/>
            <a:ext cx="7056784" cy="984885"/>
          </a:xfrm>
          <a:prstGeom prst="rect">
            <a:avLst/>
          </a:prstGeom>
        </p:spPr>
        <p:txBody>
          <a:bodyPr wrap="square">
            <a:spAutoFit/>
          </a:bodyPr>
          <a:lstStyle/>
          <a:p>
            <a:pPr>
              <a:spcBef>
                <a:spcPts val="1200"/>
              </a:spcBef>
            </a:pPr>
            <a:r>
              <a:rPr lang="zh-TW" altLang="en-US" sz="2400" dirty="0" smtClean="0">
                <a:latin typeface="Arial"/>
                <a:cs typeface="Arial"/>
              </a:rPr>
              <a:t>▲</a:t>
            </a:r>
            <a:r>
              <a:rPr lang="zh-TW" altLang="zh-TW" sz="2400" dirty="0" smtClean="0">
                <a:solidFill>
                  <a:srgbClr val="3366FF"/>
                </a:solidFill>
              </a:rPr>
              <a:t>風水輪轉</a:t>
            </a:r>
            <a:r>
              <a:rPr lang="en-US" altLang="zh-TW" sz="2400" dirty="0" smtClean="0">
                <a:sym typeface="Wingdings"/>
              </a:rPr>
              <a:t></a:t>
            </a:r>
            <a:r>
              <a:rPr lang="en-US" altLang="zh-TW" sz="2400" dirty="0" smtClean="0"/>
              <a:t>(</a:t>
            </a:r>
            <a:r>
              <a:rPr lang="zh-TW" altLang="zh-TW" sz="2400" dirty="0" smtClean="0"/>
              <a:t>向西向西再向西</a:t>
            </a:r>
            <a:r>
              <a:rPr lang="en-US" altLang="zh-TW" sz="2400" dirty="0" smtClean="0"/>
              <a:t>) </a:t>
            </a:r>
            <a:r>
              <a:rPr lang="zh-TW" altLang="zh-TW" sz="2400" dirty="0" smtClean="0"/>
              <a:t>英</a:t>
            </a:r>
            <a:r>
              <a:rPr lang="en-US" altLang="zh-TW" sz="2400" dirty="0" smtClean="0"/>
              <a:t>=&gt;</a:t>
            </a:r>
            <a:r>
              <a:rPr lang="zh-TW" altLang="zh-TW" sz="2400" dirty="0" smtClean="0"/>
              <a:t>美</a:t>
            </a:r>
            <a:r>
              <a:rPr lang="en-US" altLang="zh-TW" sz="2400" dirty="0" smtClean="0"/>
              <a:t>=&gt;</a:t>
            </a:r>
            <a:r>
              <a:rPr lang="zh-TW" altLang="zh-TW" sz="2400" dirty="0" smtClean="0"/>
              <a:t>中</a:t>
            </a:r>
          </a:p>
          <a:p>
            <a:pPr>
              <a:spcBef>
                <a:spcPts val="1200"/>
              </a:spcBef>
            </a:pPr>
            <a:r>
              <a:rPr lang="zh-TW" altLang="en-US" sz="2400" dirty="0" smtClean="0">
                <a:latin typeface="Arial"/>
                <a:cs typeface="Arial"/>
              </a:rPr>
              <a:t>▼</a:t>
            </a:r>
            <a:r>
              <a:rPr lang="zh-TW" altLang="zh-TW" sz="2400" dirty="0" smtClean="0">
                <a:solidFill>
                  <a:srgbClr val="FF0000"/>
                </a:solidFill>
              </a:rPr>
              <a:t>產業變遷</a:t>
            </a:r>
            <a:r>
              <a:rPr lang="en-US" altLang="zh-TW" sz="2400" dirty="0" smtClean="0">
                <a:sym typeface="Wingdings"/>
              </a:rPr>
              <a:t></a:t>
            </a:r>
            <a:r>
              <a:rPr lang="en-US" altLang="zh-TW" sz="2400" dirty="0" smtClean="0"/>
              <a:t>(</a:t>
            </a:r>
            <a:r>
              <a:rPr lang="zh-TW" altLang="zh-TW" sz="2400" dirty="0" smtClean="0"/>
              <a:t>升級升級再升級</a:t>
            </a:r>
            <a:r>
              <a:rPr lang="en-US" altLang="zh-TW" sz="2400" dirty="0" smtClean="0"/>
              <a:t>)IR</a:t>
            </a:r>
            <a:r>
              <a:rPr lang="zh-TW" altLang="en-US" sz="2400" dirty="0" smtClean="0"/>
              <a:t>：</a:t>
            </a:r>
            <a:r>
              <a:rPr lang="en-US" altLang="zh-TW" sz="2400" dirty="0" smtClean="0"/>
              <a:t>2=&gt;3=&gt;4</a:t>
            </a:r>
            <a:endParaRPr lang="zh-TW" altLang="zh-TW" sz="2400" dirty="0"/>
          </a:p>
        </p:txBody>
      </p:sp>
      <p:sp>
        <p:nvSpPr>
          <p:cNvPr id="34" name="矩形 33"/>
          <p:cNvSpPr/>
          <p:nvPr/>
        </p:nvSpPr>
        <p:spPr>
          <a:xfrm>
            <a:off x="467544" y="4941168"/>
            <a:ext cx="6480720" cy="1169551"/>
          </a:xfrm>
          <a:prstGeom prst="rect">
            <a:avLst/>
          </a:prstGeom>
          <a:solidFill>
            <a:srgbClr val="CCFF66"/>
          </a:solidFill>
        </p:spPr>
        <p:txBody>
          <a:bodyPr wrap="square">
            <a:spAutoFit/>
          </a:bodyPr>
          <a:lstStyle/>
          <a:p>
            <a:r>
              <a:rPr lang="en-US" altLang="zh-TW" dirty="0" smtClean="0">
                <a:sym typeface="Wingdings"/>
              </a:rPr>
              <a:t>20</a:t>
            </a:r>
            <a:r>
              <a:rPr lang="zh-TW" altLang="en-US" dirty="0" smtClean="0">
                <a:sym typeface="Wingdings"/>
              </a:rPr>
              <a:t>世紀</a:t>
            </a:r>
            <a:r>
              <a:rPr lang="en-US" altLang="zh-TW" dirty="0" smtClean="0">
                <a:sym typeface="Wingdings"/>
              </a:rPr>
              <a:t></a:t>
            </a:r>
            <a:r>
              <a:rPr lang="en-US" altLang="zh-TW" dirty="0" smtClean="0"/>
              <a:t>(PC) Internet &amp; Mobile phone</a:t>
            </a:r>
          </a:p>
          <a:p>
            <a:pPr>
              <a:spcBef>
                <a:spcPts val="1200"/>
              </a:spcBef>
            </a:pPr>
            <a:r>
              <a:rPr lang="en-US" altLang="zh-TW" dirty="0" smtClean="0">
                <a:sym typeface="Wingdings"/>
              </a:rPr>
              <a:t>21</a:t>
            </a:r>
            <a:r>
              <a:rPr lang="zh-TW" altLang="en-US" dirty="0" smtClean="0">
                <a:sym typeface="Wingdings"/>
              </a:rPr>
              <a:t>世紀</a:t>
            </a:r>
            <a:r>
              <a:rPr lang="en-US" altLang="zh-TW" dirty="0" smtClean="0">
                <a:sym typeface="Wingdings"/>
              </a:rPr>
              <a:t></a:t>
            </a:r>
            <a:r>
              <a:rPr lang="en-US" altLang="zh-TW" dirty="0" smtClean="0"/>
              <a:t>(MP) ABCD (AI, Biometric, Cloud, Data) </a:t>
            </a:r>
          </a:p>
          <a:p>
            <a:r>
              <a:rPr lang="zh-TW" altLang="en-US" dirty="0" smtClean="0"/>
              <a:t>                         </a:t>
            </a:r>
            <a:r>
              <a:rPr lang="zh-TW" altLang="zh-TW" sz="2400" dirty="0" smtClean="0">
                <a:solidFill>
                  <a:srgbClr val="FF0000"/>
                </a:solidFill>
              </a:rPr>
              <a:t>大</a:t>
            </a:r>
            <a:r>
              <a:rPr lang="zh-TW" altLang="en-US" sz="2400" dirty="0" smtClean="0">
                <a:solidFill>
                  <a:srgbClr val="FF0000"/>
                </a:solidFill>
              </a:rPr>
              <a:t> </a:t>
            </a:r>
            <a:r>
              <a:rPr lang="zh-TW" altLang="zh-TW" sz="2400" dirty="0" smtClean="0">
                <a:solidFill>
                  <a:srgbClr val="FF0000"/>
                </a:solidFill>
              </a:rPr>
              <a:t>智</a:t>
            </a:r>
            <a:r>
              <a:rPr lang="zh-TW" altLang="en-US" sz="2400" dirty="0" smtClean="0">
                <a:solidFill>
                  <a:srgbClr val="FF0000"/>
                </a:solidFill>
              </a:rPr>
              <a:t> </a:t>
            </a:r>
            <a:r>
              <a:rPr lang="zh-TW" altLang="zh-TW" sz="2400" dirty="0" smtClean="0">
                <a:solidFill>
                  <a:srgbClr val="FF0000"/>
                </a:solidFill>
              </a:rPr>
              <a:t>疑</a:t>
            </a:r>
            <a:r>
              <a:rPr lang="zh-TW" altLang="en-US" sz="2400" dirty="0" smtClean="0">
                <a:solidFill>
                  <a:srgbClr val="FF0000"/>
                </a:solidFill>
              </a:rPr>
              <a:t> </a:t>
            </a:r>
            <a:r>
              <a:rPr lang="zh-TW" altLang="zh-TW" sz="2400" dirty="0" smtClean="0">
                <a:solidFill>
                  <a:srgbClr val="FF0000"/>
                </a:solidFill>
              </a:rPr>
              <a:t>雲</a:t>
            </a:r>
            <a:r>
              <a:rPr lang="zh-TW" altLang="en-US" sz="2400" dirty="0" smtClean="0">
                <a:solidFill>
                  <a:srgbClr val="FF0000"/>
                </a:solidFill>
              </a:rPr>
              <a:t> </a:t>
            </a:r>
            <a:r>
              <a:rPr lang="zh-TW" altLang="zh-TW" sz="2400" dirty="0" smtClean="0">
                <a:solidFill>
                  <a:srgbClr val="FF0000"/>
                </a:solidFill>
              </a:rPr>
              <a:t>社</a:t>
            </a:r>
            <a:r>
              <a:rPr lang="zh-TW" altLang="en-US" sz="2400" dirty="0" smtClean="0">
                <a:solidFill>
                  <a:srgbClr val="FF0000"/>
                </a:solidFill>
              </a:rPr>
              <a:t> </a:t>
            </a:r>
            <a:r>
              <a:rPr lang="zh-TW" altLang="zh-TW" sz="2400" dirty="0" smtClean="0">
                <a:solidFill>
                  <a:srgbClr val="FF0000"/>
                </a:solidFill>
              </a:rPr>
              <a:t>物</a:t>
            </a:r>
            <a:r>
              <a:rPr lang="zh-TW" altLang="en-US" sz="2400" dirty="0" smtClean="0">
                <a:solidFill>
                  <a:srgbClr val="FF0000"/>
                </a:solidFill>
              </a:rPr>
              <a:t> </a:t>
            </a:r>
            <a:r>
              <a:rPr lang="zh-TW" altLang="zh-TW" sz="2400" dirty="0" smtClean="0">
                <a:solidFill>
                  <a:srgbClr val="FF0000"/>
                </a:solidFill>
              </a:rPr>
              <a:t>生</a:t>
            </a:r>
            <a:r>
              <a:rPr lang="zh-TW" altLang="en-US" sz="2400" dirty="0" smtClean="0">
                <a:solidFill>
                  <a:srgbClr val="FF0000"/>
                </a:solidFill>
              </a:rPr>
              <a:t> </a:t>
            </a:r>
            <a:r>
              <a:rPr lang="zh-TW" altLang="zh-TW" sz="2400" dirty="0" smtClean="0">
                <a:solidFill>
                  <a:srgbClr val="FF0000"/>
                </a:solidFill>
              </a:rPr>
              <a:t>機</a:t>
            </a:r>
            <a:endParaRPr lang="zh-TW" altLang="en-US" sz="2400" dirty="0">
              <a:solidFill>
                <a:srgbClr val="FF0000"/>
              </a:solidFill>
            </a:endParaRPr>
          </a:p>
        </p:txBody>
      </p:sp>
      <p:sp>
        <p:nvSpPr>
          <p:cNvPr id="35" name="橢圓 34"/>
          <p:cNvSpPr/>
          <p:nvPr/>
        </p:nvSpPr>
        <p:spPr bwMode="auto">
          <a:xfrm>
            <a:off x="6732240" y="5085184"/>
            <a:ext cx="2411760" cy="908720"/>
          </a:xfrm>
          <a:prstGeom prst="ellipse">
            <a:avLst/>
          </a:prstGeom>
          <a:solidFill>
            <a:srgbClr val="FFFF99"/>
          </a:solidFill>
          <a:ln w="9525" cap="flat" cmpd="sng" algn="ctr">
            <a:noFill/>
            <a:prstDash val="solid"/>
            <a:miter lim="800000"/>
            <a:headEnd type="none" w="med" len="med"/>
            <a:tailEnd type="none" w="med" len="med"/>
          </a:ln>
          <a:effectLst>
            <a:outerShdw blurRad="127000" dist="38100" dir="2700000" algn="ctr">
              <a:srgbClr val="000000">
                <a:alpha val="45000"/>
              </a:srgbClr>
            </a:outerShdw>
            <a:reflection blurRad="6350" stA="50000" endA="300" endPos="55500" dist="50800" dir="5400000" sy="-100000" algn="bl" rotWithShape="0"/>
          </a:effectLst>
          <a:scene3d>
            <a:camera prst="perspectiveFront" fov="2700000">
              <a:rot lat="20376000" lon="1938000" rev="20112001"/>
            </a:camera>
            <a:lightRig rig="soft" dir="t">
              <a:rot lat="0" lon="0" rev="0"/>
            </a:lightRig>
          </a:scene3d>
          <a:sp3d prstMaterial="translucentPowder">
            <a:bevelT w="203200" h="50800" prst="softRound"/>
          </a:sp3d>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3200" b="1" i="0" u="none" strike="noStrike" cap="none" normalizeH="0" baseline="0" dirty="0" smtClean="0">
                <a:ln>
                  <a:noFill/>
                </a:ln>
                <a:solidFill>
                  <a:srgbClr val="FF0000"/>
                </a:solidFill>
                <a:effectLst/>
                <a:latin typeface="Verdana" pitchFamily="34" charset="0"/>
                <a:ea typeface="新細明體" pitchFamily="18" charset="-120"/>
              </a:rPr>
              <a:t>大、人、物</a:t>
            </a:r>
          </a:p>
        </p:txBody>
      </p:sp>
      <p:sp>
        <p:nvSpPr>
          <p:cNvPr id="36" name="矩形 35"/>
          <p:cNvSpPr/>
          <p:nvPr/>
        </p:nvSpPr>
        <p:spPr>
          <a:xfrm>
            <a:off x="251520" y="6211669"/>
            <a:ext cx="4320480" cy="646331"/>
          </a:xfrm>
          <a:prstGeom prst="rect">
            <a:avLst/>
          </a:prstGeom>
        </p:spPr>
        <p:txBody>
          <a:bodyPr wrap="square">
            <a:spAutoFit/>
          </a:bodyPr>
          <a:lstStyle/>
          <a:p>
            <a:r>
              <a:rPr lang="zh-TW" altLang="en-US" sz="1200" b="0" i="1" dirty="0" smtClean="0">
                <a:solidFill>
                  <a:srgbClr val="C00000"/>
                </a:solidFill>
                <a:sym typeface="Marlett"/>
              </a:rPr>
              <a:t></a:t>
            </a:r>
            <a:r>
              <a:rPr lang="zh-TW" altLang="zh-TW" sz="1200" b="0" i="1" dirty="0" smtClean="0">
                <a:solidFill>
                  <a:srgbClr val="C00000"/>
                </a:solidFill>
              </a:rPr>
              <a:t>生物辨識</a:t>
            </a:r>
            <a:r>
              <a:rPr lang="zh-TW" altLang="zh-TW" sz="1200" b="0" dirty="0" smtClean="0">
                <a:solidFill>
                  <a:srgbClr val="C00000"/>
                </a:solidFill>
              </a:rPr>
              <a:t>技術（</a:t>
            </a:r>
            <a:r>
              <a:rPr lang="en-US" altLang="zh-TW" sz="1200" b="0" dirty="0" smtClean="0">
                <a:solidFill>
                  <a:srgbClr val="C00000"/>
                </a:solidFill>
              </a:rPr>
              <a:t>Biometric</a:t>
            </a:r>
            <a:r>
              <a:rPr lang="zh-TW" altLang="zh-TW" sz="1200" b="0" dirty="0" smtClean="0">
                <a:solidFill>
                  <a:srgbClr val="C00000"/>
                </a:solidFill>
              </a:rPr>
              <a:t>）</a:t>
            </a:r>
            <a:r>
              <a:rPr lang="en-US" altLang="zh-TW" sz="1200" b="0" dirty="0" smtClean="0">
                <a:solidFill>
                  <a:srgbClr val="C00000"/>
                </a:solidFill>
                <a:sym typeface="Wingdings" pitchFamily="2" charset="2"/>
              </a:rPr>
              <a:t></a:t>
            </a:r>
            <a:r>
              <a:rPr lang="zh-TW" altLang="zh-TW" sz="1200" b="0" dirty="0" smtClean="0">
                <a:solidFill>
                  <a:srgbClr val="C00000"/>
                </a:solidFill>
              </a:rPr>
              <a:t>利用人體的生理特徵（</a:t>
            </a:r>
            <a:r>
              <a:rPr lang="en-US" altLang="zh-TW" sz="1200" b="0" dirty="0" smtClean="0">
                <a:solidFill>
                  <a:srgbClr val="C00000"/>
                </a:solidFill>
              </a:rPr>
              <a:t>Physiological characteristics</a:t>
            </a:r>
            <a:r>
              <a:rPr lang="zh-TW" altLang="zh-TW" sz="1200" b="0" dirty="0" smtClean="0">
                <a:solidFill>
                  <a:srgbClr val="C00000"/>
                </a:solidFill>
              </a:rPr>
              <a:t>）以及行為特徵（</a:t>
            </a:r>
            <a:r>
              <a:rPr lang="en-US" altLang="zh-TW" sz="1200" b="0" dirty="0" smtClean="0">
                <a:solidFill>
                  <a:srgbClr val="C00000"/>
                </a:solidFill>
              </a:rPr>
              <a:t>Behavior characteristics</a:t>
            </a:r>
            <a:r>
              <a:rPr lang="zh-TW" altLang="zh-TW" sz="1200" b="0" dirty="0" smtClean="0">
                <a:solidFill>
                  <a:srgbClr val="C00000"/>
                </a:solidFill>
              </a:rPr>
              <a:t>）來達到身份辨識／認證的目的</a:t>
            </a:r>
            <a:endParaRPr lang="zh-TW" altLang="en-US" sz="1200" b="0" dirty="0">
              <a:solidFill>
                <a:srgbClr val="C00000"/>
              </a:solidFill>
            </a:endParaRPr>
          </a:p>
        </p:txBody>
      </p:sp>
    </p:spTree>
  </p:cSld>
  <p:clrMapOvr>
    <a:masterClrMapping/>
  </p:clrMapOvr>
  <p:transition>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ppt_x"/>
                                          </p:val>
                                        </p:tav>
                                        <p:tav tm="100000">
                                          <p:val>
                                            <p:strVal val="#ppt_x"/>
                                          </p:val>
                                        </p:tav>
                                      </p:tavLst>
                                    </p:anim>
                                    <p:anim calcmode="lin" valueType="num">
                                      <p:cBhvr additive="base">
                                        <p:cTn id="6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5" grpId="0" animBg="1"/>
      <p:bldP spid="21" grpId="0" animBg="1"/>
      <p:bldP spid="22" grpId="0" animBg="1"/>
      <p:bldP spid="23" grpId="0" animBg="1"/>
      <p:bldP spid="3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32BA2AF8-1597-417C-B7A4-E5B40300913B}" type="datetime1">
              <a:rPr lang="zh-TW" altLang="en-US" smtClean="0"/>
              <a:pPr>
                <a:defRPr/>
              </a:pPr>
              <a:t>2020/10/6</a:t>
            </a:fld>
            <a:endParaRPr lang="en-US" altLang="zh-TW"/>
          </a:p>
        </p:txBody>
      </p:sp>
      <p:sp>
        <p:nvSpPr>
          <p:cNvPr id="3" name="投影片編號版面配置區 2"/>
          <p:cNvSpPr>
            <a:spLocks noGrp="1"/>
          </p:cNvSpPr>
          <p:nvPr>
            <p:ph type="sldNum" sz="quarter" idx="12"/>
          </p:nvPr>
        </p:nvSpPr>
        <p:spPr/>
        <p:txBody>
          <a:bodyPr/>
          <a:lstStyle/>
          <a:p>
            <a:pPr>
              <a:defRPr/>
            </a:pPr>
            <a:fld id="{201A2954-C30F-4B6A-BF5F-3D46D45AF302}" type="slidenum">
              <a:rPr lang="en-US" altLang="zh-TW" smtClean="0"/>
              <a:pPr>
                <a:defRPr/>
              </a:pPr>
              <a:t>20</a:t>
            </a:fld>
            <a:endParaRPr lang="en-US" altLang="zh-TW"/>
          </a:p>
        </p:txBody>
      </p:sp>
      <p:sp>
        <p:nvSpPr>
          <p:cNvPr id="4" name="矩形 3"/>
          <p:cNvSpPr/>
          <p:nvPr/>
        </p:nvSpPr>
        <p:spPr>
          <a:xfrm>
            <a:off x="2555776" y="161148"/>
            <a:ext cx="3775393" cy="523220"/>
          </a:xfrm>
          <a:prstGeom prst="rect">
            <a:avLst/>
          </a:prstGeom>
          <a:solidFill>
            <a:srgbClr val="FFCCFF"/>
          </a:solidFill>
        </p:spPr>
        <p:txBody>
          <a:bodyPr wrap="none">
            <a:spAutoFit/>
          </a:bodyPr>
          <a:lstStyle/>
          <a:p>
            <a:pPr eaLnBrk="1" hangingPunct="1">
              <a:spcBef>
                <a:spcPts val="0"/>
              </a:spcBef>
              <a:defRPr/>
            </a:pPr>
            <a:r>
              <a:rPr lang="zh-TW" altLang="en-US" sz="2800" dirty="0">
                <a:solidFill>
                  <a:srgbClr val="FF0000"/>
                </a:solidFill>
              </a:rPr>
              <a:t>華為事件之發展與影響</a:t>
            </a:r>
            <a:endParaRPr lang="en-US" altLang="zh-TW" sz="2800" dirty="0">
              <a:solidFill>
                <a:srgbClr val="FF0000"/>
              </a:solidFill>
            </a:endParaRPr>
          </a:p>
        </p:txBody>
      </p:sp>
      <p:sp>
        <p:nvSpPr>
          <p:cNvPr id="6" name="矩形 5"/>
          <p:cNvSpPr/>
          <p:nvPr/>
        </p:nvSpPr>
        <p:spPr>
          <a:xfrm>
            <a:off x="507504" y="1497767"/>
            <a:ext cx="5434501" cy="900439"/>
          </a:xfrm>
          <a:prstGeom prst="rect">
            <a:avLst/>
          </a:prstGeom>
          <a:ln>
            <a:solidFill>
              <a:srgbClr val="C00000"/>
            </a:solidFill>
          </a:ln>
        </p:spPr>
        <p:txBody>
          <a:bodyPr wrap="none">
            <a:spAutoFit/>
          </a:bodyPr>
          <a:lstStyle/>
          <a:p>
            <a:pPr>
              <a:lnSpc>
                <a:spcPts val="3000"/>
              </a:lnSpc>
              <a:spcBef>
                <a:spcPts val="0"/>
              </a:spcBef>
              <a:spcAft>
                <a:spcPts val="600"/>
              </a:spcAft>
            </a:pPr>
            <a:r>
              <a:rPr lang="zh-TW" altLang="en-US" sz="2000" b="0" dirty="0">
                <a:latin typeface="標楷體"/>
                <a:ea typeface="標楷體"/>
              </a:rPr>
              <a:t>◆</a:t>
            </a:r>
            <a:r>
              <a:rPr lang="zh-TW" altLang="zh-TW" sz="2000" dirty="0" smtClean="0"/>
              <a:t>違反</a:t>
            </a:r>
            <a:r>
              <a:rPr lang="zh-TW" altLang="zh-TW" sz="2000" dirty="0"/>
              <a:t>美國制裁伊朗</a:t>
            </a:r>
            <a:r>
              <a:rPr lang="zh-TW" altLang="zh-TW" sz="2000" dirty="0" smtClean="0"/>
              <a:t>禁令</a:t>
            </a:r>
            <a:r>
              <a:rPr lang="zh-TW" altLang="en-US" sz="2000" dirty="0" smtClean="0"/>
              <a:t> </a:t>
            </a:r>
            <a:r>
              <a:rPr lang="en-US" altLang="zh-TW" sz="2000" dirty="0" smtClean="0"/>
              <a:t>(</a:t>
            </a:r>
            <a:r>
              <a:rPr lang="en-US" altLang="zh-TW" sz="2000" dirty="0"/>
              <a:t>2009-2014</a:t>
            </a:r>
            <a:r>
              <a:rPr lang="en-US" altLang="zh-TW" sz="2000" dirty="0" smtClean="0"/>
              <a:t>)???</a:t>
            </a:r>
          </a:p>
          <a:p>
            <a:pPr>
              <a:lnSpc>
                <a:spcPts val="3000"/>
              </a:lnSpc>
              <a:spcBef>
                <a:spcPts val="0"/>
              </a:spcBef>
              <a:spcAft>
                <a:spcPts val="600"/>
              </a:spcAft>
            </a:pPr>
            <a:r>
              <a:rPr lang="zh-TW" altLang="en-US" sz="2000" dirty="0" smtClean="0">
                <a:latin typeface="Times New Roman"/>
                <a:cs typeface="Times New Roman"/>
              </a:rPr>
              <a:t>    ► </a:t>
            </a:r>
            <a:r>
              <a:rPr lang="zh-TW" altLang="en-US" sz="2000" dirty="0" smtClean="0"/>
              <a:t>紅線 </a:t>
            </a:r>
            <a:r>
              <a:rPr lang="en-US" altLang="zh-TW" sz="2000" dirty="0"/>
              <a:t>or </a:t>
            </a:r>
            <a:r>
              <a:rPr lang="zh-TW" altLang="en-US" sz="2000" dirty="0"/>
              <a:t>黃</a:t>
            </a:r>
            <a:r>
              <a:rPr lang="zh-TW" altLang="en-US" sz="2000" dirty="0" smtClean="0"/>
              <a:t>線</a:t>
            </a:r>
            <a:r>
              <a:rPr lang="en-US" altLang="zh-TW" sz="2000" dirty="0" smtClean="0"/>
              <a:t>???</a:t>
            </a:r>
            <a:endParaRPr lang="zh-TW" altLang="en-US" sz="2000" dirty="0"/>
          </a:p>
        </p:txBody>
      </p:sp>
      <p:sp>
        <p:nvSpPr>
          <p:cNvPr id="7" name="矩形 6"/>
          <p:cNvSpPr/>
          <p:nvPr/>
        </p:nvSpPr>
        <p:spPr>
          <a:xfrm>
            <a:off x="507504" y="717361"/>
            <a:ext cx="8236538" cy="780406"/>
          </a:xfrm>
          <a:prstGeom prst="rect">
            <a:avLst/>
          </a:prstGeom>
          <a:ln>
            <a:solidFill>
              <a:srgbClr val="C00000"/>
            </a:solidFill>
          </a:ln>
        </p:spPr>
        <p:txBody>
          <a:bodyPr wrap="square">
            <a:spAutoFit/>
          </a:bodyPr>
          <a:lstStyle/>
          <a:p>
            <a:pPr>
              <a:lnSpc>
                <a:spcPts val="2800"/>
              </a:lnSpc>
              <a:spcBef>
                <a:spcPts val="600"/>
              </a:spcBef>
            </a:pPr>
            <a:r>
              <a:rPr lang="zh-TW" altLang="en-US" sz="2000" b="0" dirty="0" smtClean="0">
                <a:latin typeface="標楷體"/>
                <a:ea typeface="標楷體"/>
              </a:rPr>
              <a:t>◆</a:t>
            </a:r>
            <a:r>
              <a:rPr lang="zh-TW" altLang="zh-TW" sz="2000" b="0" dirty="0" smtClean="0"/>
              <a:t>《</a:t>
            </a:r>
            <a:r>
              <a:rPr lang="zh-TW" altLang="zh-TW" sz="2000" b="0" dirty="0"/>
              <a:t>金融時報》和《華爾街日報》</a:t>
            </a:r>
            <a:r>
              <a:rPr lang="zh-TW" altLang="zh-TW" sz="2000" b="0" dirty="0" smtClean="0"/>
              <a:t>報導，</a:t>
            </a:r>
            <a:r>
              <a:rPr lang="zh-TW" altLang="zh-TW" sz="2000" b="0" dirty="0"/>
              <a:t>美國</a:t>
            </a:r>
            <a:r>
              <a:rPr lang="zh-TW" altLang="zh-TW" sz="2000" b="0" dirty="0" smtClean="0"/>
              <a:t>長期調查</a:t>
            </a:r>
            <a:r>
              <a:rPr lang="zh-TW" altLang="zh-TW" sz="2000" b="0" dirty="0"/>
              <a:t>華為是否透過向伊朗、北韓、古巴等國家，進行出口或再出口美國技術，違反出口管制。</a:t>
            </a:r>
            <a:endParaRPr lang="zh-TW" altLang="en-US" sz="2000" b="0" dirty="0"/>
          </a:p>
        </p:txBody>
      </p:sp>
      <p:sp>
        <p:nvSpPr>
          <p:cNvPr id="12" name="矩形 11"/>
          <p:cNvSpPr/>
          <p:nvPr/>
        </p:nvSpPr>
        <p:spPr>
          <a:xfrm>
            <a:off x="506196" y="2564904"/>
            <a:ext cx="8064896" cy="1908215"/>
          </a:xfrm>
          <a:prstGeom prst="rect">
            <a:avLst/>
          </a:prstGeom>
          <a:ln>
            <a:solidFill>
              <a:srgbClr val="C00000"/>
            </a:solidFill>
          </a:ln>
        </p:spPr>
        <p:txBody>
          <a:bodyPr wrap="square">
            <a:spAutoFit/>
          </a:bodyPr>
          <a:lstStyle/>
          <a:p>
            <a:r>
              <a:rPr lang="zh-TW" altLang="en-US" sz="2400" dirty="0" smtClean="0">
                <a:latin typeface="標楷體"/>
                <a:ea typeface="標楷體"/>
              </a:rPr>
              <a:t>★</a:t>
            </a:r>
            <a:r>
              <a:rPr lang="zh-TW" altLang="zh-TW" sz="2400" dirty="0" smtClean="0"/>
              <a:t>「</a:t>
            </a:r>
            <a:r>
              <a:rPr lang="zh-TW" altLang="zh-TW" sz="2400" dirty="0"/>
              <a:t>五眼聯盟</a:t>
            </a:r>
            <a:r>
              <a:rPr lang="zh-TW" altLang="zh-TW" sz="2400" dirty="0" smtClean="0"/>
              <a:t>」</a:t>
            </a:r>
            <a:r>
              <a:rPr lang="en-US" altLang="zh-TW" sz="2400" b="0" dirty="0" smtClean="0"/>
              <a:t>(Five Eyes)</a:t>
            </a:r>
            <a:r>
              <a:rPr lang="zh-TW" altLang="en-US" sz="2400" b="0" dirty="0" smtClean="0"/>
              <a:t>聯合開打：</a:t>
            </a:r>
            <a:endParaRPr lang="zh-TW" altLang="zh-TW" sz="2400" b="0" dirty="0"/>
          </a:p>
          <a:p>
            <a:r>
              <a:rPr lang="en-US" altLang="zh-TW" b="0" dirty="0">
                <a:sym typeface="Wingdings" panose="05000000000000000000" pitchFamily="2" charset="2"/>
              </a:rPr>
              <a:t>(</a:t>
            </a:r>
            <a:r>
              <a:rPr lang="zh-TW" altLang="zh-TW" b="0" dirty="0" smtClean="0"/>
              <a:t>冷戰</a:t>
            </a:r>
            <a:r>
              <a:rPr lang="zh-TW" altLang="zh-TW" b="0" dirty="0"/>
              <a:t>時期英美帶頭組成的國際情報分享組織，成員有美國，英國，澳大利亞，加拿大，紐西蘭等五個英語</a:t>
            </a:r>
            <a:r>
              <a:rPr lang="zh-TW" altLang="zh-TW" b="0" dirty="0" smtClean="0"/>
              <a:t>國家</a:t>
            </a:r>
            <a:r>
              <a:rPr lang="en-US" altLang="zh-TW" b="0" dirty="0" smtClean="0"/>
              <a:t>)</a:t>
            </a:r>
          </a:p>
          <a:p>
            <a:pPr>
              <a:spcBef>
                <a:spcPts val="600"/>
              </a:spcBef>
              <a:spcAft>
                <a:spcPts val="600"/>
              </a:spcAft>
            </a:pPr>
            <a:r>
              <a:rPr lang="zh-TW" altLang="en-US" sz="2400" b="0" dirty="0" smtClean="0">
                <a:latin typeface="標楷體"/>
                <a:ea typeface="標楷體"/>
              </a:rPr>
              <a:t>◆</a:t>
            </a:r>
            <a:r>
              <a:rPr lang="zh-TW" altLang="en-US" sz="2400" b="0" dirty="0" smtClean="0">
                <a:latin typeface="標楷體" panose="03000509000000000000" pitchFamily="65" charset="-120"/>
                <a:ea typeface="標楷體" panose="03000509000000000000" pitchFamily="65" charset="-120"/>
              </a:rPr>
              <a:t>目標移轉</a:t>
            </a:r>
            <a:endParaRPr lang="en-US" altLang="zh-TW" sz="2400" b="0" dirty="0" smtClean="0">
              <a:latin typeface="標楷體" panose="03000509000000000000" pitchFamily="65" charset="-120"/>
              <a:ea typeface="標楷體" panose="03000509000000000000" pitchFamily="65" charset="-120"/>
            </a:endParaRPr>
          </a:p>
          <a:p>
            <a:r>
              <a:rPr lang="zh-TW" altLang="en-US" sz="2400" b="0" dirty="0" smtClean="0">
                <a:latin typeface="標楷體" panose="03000509000000000000" pitchFamily="65" charset="-120"/>
                <a:ea typeface="標楷體" panose="03000509000000000000" pitchFamily="65" charset="-120"/>
              </a:rPr>
              <a:t>  </a:t>
            </a:r>
            <a:r>
              <a:rPr lang="zh-TW" altLang="zh-TW" sz="2400" b="0" dirty="0" smtClean="0">
                <a:latin typeface="標楷體" panose="03000509000000000000" pitchFamily="65" charset="-120"/>
                <a:ea typeface="標楷體" panose="03000509000000000000" pitchFamily="65" charset="-120"/>
              </a:rPr>
              <a:t>蘇聯</a:t>
            </a:r>
            <a:r>
              <a:rPr lang="en-US" altLang="zh-TW" sz="2400" b="0" dirty="0">
                <a:latin typeface="標楷體" panose="03000509000000000000" pitchFamily="65" charset="-120"/>
                <a:ea typeface="標楷體" panose="03000509000000000000" pitchFamily="65" charset="-120"/>
              </a:rPr>
              <a:t>(</a:t>
            </a:r>
            <a:r>
              <a:rPr lang="zh-TW" altLang="zh-TW" sz="2400" b="0" dirty="0">
                <a:latin typeface="標楷體" panose="03000509000000000000" pitchFamily="65" charset="-120"/>
                <a:ea typeface="標楷體" panose="03000509000000000000" pitchFamily="65" charset="-120"/>
              </a:rPr>
              <a:t>冷戰期間</a:t>
            </a:r>
            <a:r>
              <a:rPr lang="en-US" altLang="zh-TW" sz="2400" b="0" dirty="0">
                <a:latin typeface="標楷體" panose="03000509000000000000" pitchFamily="65" charset="-120"/>
                <a:ea typeface="標楷體" panose="03000509000000000000" pitchFamily="65" charset="-120"/>
              </a:rPr>
              <a:t>)</a:t>
            </a:r>
            <a:r>
              <a:rPr lang="en-US" altLang="zh-TW" sz="2400" b="0" dirty="0">
                <a:latin typeface="標楷體" panose="03000509000000000000" pitchFamily="65" charset="-120"/>
                <a:ea typeface="標楷體" panose="03000509000000000000" pitchFamily="65" charset="-120"/>
                <a:sym typeface="Wingdings"/>
              </a:rPr>
              <a:t></a:t>
            </a:r>
            <a:r>
              <a:rPr lang="zh-TW" altLang="zh-TW" sz="2400" b="0" dirty="0">
                <a:latin typeface="標楷體" panose="03000509000000000000" pitchFamily="65" charset="-120"/>
                <a:ea typeface="標楷體" panose="03000509000000000000" pitchFamily="65" charset="-120"/>
              </a:rPr>
              <a:t>反恐</a:t>
            </a:r>
            <a:r>
              <a:rPr lang="en-US" altLang="zh-TW" sz="2400" b="0" dirty="0">
                <a:latin typeface="標楷體" panose="03000509000000000000" pitchFamily="65" charset="-120"/>
                <a:ea typeface="標楷體" panose="03000509000000000000" pitchFamily="65" charset="-120"/>
              </a:rPr>
              <a:t>(</a:t>
            </a:r>
            <a:r>
              <a:rPr lang="zh-TW" altLang="zh-TW" sz="2400" b="0" dirty="0">
                <a:latin typeface="標楷體" panose="03000509000000000000" pitchFamily="65" charset="-120"/>
                <a:ea typeface="標楷體" panose="03000509000000000000" pitchFamily="65" charset="-120"/>
              </a:rPr>
              <a:t>後冷戰時期</a:t>
            </a:r>
            <a:r>
              <a:rPr lang="en-US" altLang="zh-TW" sz="2400" b="0" dirty="0">
                <a:latin typeface="標楷體" panose="03000509000000000000" pitchFamily="65" charset="-120"/>
                <a:ea typeface="標楷體" panose="03000509000000000000" pitchFamily="65" charset="-120"/>
              </a:rPr>
              <a:t>)</a:t>
            </a:r>
            <a:r>
              <a:rPr lang="en-US" altLang="zh-TW" sz="2400" b="0" dirty="0">
                <a:latin typeface="標楷體" panose="03000509000000000000" pitchFamily="65" charset="-120"/>
                <a:ea typeface="標楷體" panose="03000509000000000000" pitchFamily="65" charset="-120"/>
                <a:sym typeface="Wingdings"/>
              </a:rPr>
              <a:t></a:t>
            </a:r>
            <a:r>
              <a:rPr lang="zh-TW" altLang="zh-TW" sz="2400" dirty="0">
                <a:latin typeface="標楷體" panose="03000509000000000000" pitchFamily="65" charset="-120"/>
                <a:ea typeface="標楷體" panose="03000509000000000000" pitchFamily="65" charset="-120"/>
              </a:rPr>
              <a:t>中國</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科技戰</a:t>
            </a:r>
            <a:r>
              <a:rPr lang="en-US" altLang="zh-TW" sz="2400" dirty="0" smtClean="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 </a:t>
            </a:r>
            <a:endParaRPr lang="zh-TW" altLang="zh-TW" sz="2400" dirty="0">
              <a:latin typeface="標楷體" panose="03000509000000000000" pitchFamily="65" charset="-120"/>
              <a:ea typeface="標楷體" panose="03000509000000000000" pitchFamily="65" charset="-120"/>
            </a:endParaRPr>
          </a:p>
        </p:txBody>
      </p:sp>
      <p:sp>
        <p:nvSpPr>
          <p:cNvPr id="17" name="矩形 16"/>
          <p:cNvSpPr/>
          <p:nvPr/>
        </p:nvSpPr>
        <p:spPr>
          <a:xfrm>
            <a:off x="507504" y="4941168"/>
            <a:ext cx="8603701" cy="1246495"/>
          </a:xfrm>
          <a:prstGeom prst="rect">
            <a:avLst/>
          </a:prstGeom>
          <a:ln>
            <a:solidFill>
              <a:srgbClr val="C00000"/>
            </a:solidFill>
          </a:ln>
        </p:spPr>
        <p:txBody>
          <a:bodyPr wrap="square">
            <a:spAutoFit/>
          </a:bodyPr>
          <a:lstStyle/>
          <a:p>
            <a:pPr>
              <a:lnSpc>
                <a:spcPts val="2800"/>
              </a:lnSpc>
              <a:spcBef>
                <a:spcPts val="600"/>
              </a:spcBef>
            </a:pPr>
            <a:r>
              <a:rPr lang="en-US" altLang="zh-TW" sz="2000" dirty="0">
                <a:latin typeface="標楷體"/>
                <a:ea typeface="標楷體"/>
              </a:rPr>
              <a:t>▲</a:t>
            </a:r>
            <a:r>
              <a:rPr lang="zh-TW" altLang="zh-TW" sz="2000" b="0" dirty="0" smtClean="0"/>
              <a:t>美國</a:t>
            </a:r>
            <a:r>
              <a:rPr lang="zh-TW" altLang="en-US" sz="2000" b="0" dirty="0" smtClean="0"/>
              <a:t>出招</a:t>
            </a:r>
            <a:r>
              <a:rPr lang="zh-TW" altLang="zh-TW" sz="2000" b="0" dirty="0" smtClean="0"/>
              <a:t>對</a:t>
            </a:r>
            <a:r>
              <a:rPr lang="zh-TW" altLang="zh-TW" sz="2000" b="0" dirty="0"/>
              <a:t>華為在西方市場布局已產生巨大影響</a:t>
            </a:r>
            <a:r>
              <a:rPr lang="zh-TW" altLang="zh-TW" sz="2000" b="0" dirty="0" smtClean="0"/>
              <a:t>，</a:t>
            </a:r>
            <a:endParaRPr lang="en-US" altLang="zh-TW" sz="2000" b="0" dirty="0" smtClean="0"/>
          </a:p>
          <a:p>
            <a:pPr>
              <a:lnSpc>
                <a:spcPts val="2800"/>
              </a:lnSpc>
              <a:spcBef>
                <a:spcPts val="600"/>
              </a:spcBef>
            </a:pPr>
            <a:r>
              <a:rPr lang="en-US" altLang="zh-TW" sz="2000" dirty="0" smtClean="0">
                <a:latin typeface="標楷體"/>
                <a:ea typeface="標楷體"/>
              </a:rPr>
              <a:t>▲</a:t>
            </a:r>
            <a:r>
              <a:rPr lang="zh-TW" altLang="zh-TW" sz="2000" b="0" dirty="0" smtClean="0"/>
              <a:t>華為相關</a:t>
            </a:r>
            <a:r>
              <a:rPr lang="zh-TW" altLang="zh-TW" sz="2000" b="0" dirty="0"/>
              <a:t>合作的英國電信、法國</a:t>
            </a:r>
            <a:r>
              <a:rPr lang="en-US" altLang="zh-TW" sz="2000" b="0" dirty="0"/>
              <a:t>Orange</a:t>
            </a:r>
            <a:r>
              <a:rPr lang="zh-TW" altLang="zh-TW" sz="2000" b="0" dirty="0"/>
              <a:t>電信等業者</a:t>
            </a:r>
            <a:r>
              <a:rPr lang="zh-TW" altLang="zh-TW" sz="2000" b="0" dirty="0" smtClean="0"/>
              <a:t>陸續</a:t>
            </a:r>
            <a:r>
              <a:rPr lang="zh-TW" altLang="en-US" sz="2000" b="0" dirty="0" smtClean="0"/>
              <a:t>傳出</a:t>
            </a:r>
            <a:r>
              <a:rPr lang="zh-TW" altLang="zh-TW" sz="2000" b="0" dirty="0" smtClean="0"/>
              <a:t>排除</a:t>
            </a:r>
            <a:r>
              <a:rPr lang="zh-TW" altLang="zh-TW" sz="2000" b="0" dirty="0"/>
              <a:t>華為設備</a:t>
            </a:r>
            <a:r>
              <a:rPr lang="zh-TW" altLang="zh-TW" sz="2000" b="0" dirty="0" smtClean="0"/>
              <a:t>在</a:t>
            </a:r>
            <a:r>
              <a:rPr lang="zh-TW" altLang="zh-TW" sz="2000" b="0" dirty="0"/>
              <a:t>其</a:t>
            </a:r>
            <a:r>
              <a:rPr lang="en-US" altLang="zh-TW" sz="2000" b="0" dirty="0"/>
              <a:t>5G</a:t>
            </a:r>
            <a:r>
              <a:rPr lang="zh-TW" altLang="zh-TW" sz="2000" b="0" dirty="0"/>
              <a:t>計劃之外</a:t>
            </a:r>
            <a:r>
              <a:rPr lang="zh-TW" altLang="zh-TW" sz="2000" b="0" dirty="0" smtClean="0"/>
              <a:t>，捷克</a:t>
            </a:r>
            <a:r>
              <a:rPr lang="zh-TW" altLang="zh-TW" sz="2000" b="0" dirty="0"/>
              <a:t>等東歐</a:t>
            </a:r>
            <a:r>
              <a:rPr lang="zh-TW" altLang="zh-TW" sz="2000" b="0" dirty="0" smtClean="0"/>
              <a:t>國家也傳出抵制</a:t>
            </a:r>
            <a:r>
              <a:rPr lang="zh-TW" altLang="zh-TW" sz="2000" b="0" dirty="0"/>
              <a:t>華為、中興通訊的消息</a:t>
            </a:r>
            <a:endParaRPr lang="zh-TW" altLang="en-US" sz="2000" b="0" dirty="0"/>
          </a:p>
        </p:txBody>
      </p:sp>
    </p:spTree>
    <p:extLst>
      <p:ext uri="{BB962C8B-B14F-4D97-AF65-F5344CB8AC3E}">
        <p14:creationId xmlns:p14="http://schemas.microsoft.com/office/powerpoint/2010/main" val="130719343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32BA2AF8-1597-417C-B7A4-E5B40300913B}" type="datetime1">
              <a:rPr lang="zh-TW" altLang="en-US" smtClean="0"/>
              <a:pPr>
                <a:defRPr/>
              </a:pPr>
              <a:t>2020/10/6</a:t>
            </a:fld>
            <a:endParaRPr lang="en-US" altLang="zh-TW"/>
          </a:p>
        </p:txBody>
      </p:sp>
      <p:sp>
        <p:nvSpPr>
          <p:cNvPr id="3" name="投影片編號版面配置區 2"/>
          <p:cNvSpPr>
            <a:spLocks noGrp="1"/>
          </p:cNvSpPr>
          <p:nvPr>
            <p:ph type="sldNum" sz="quarter" idx="12"/>
          </p:nvPr>
        </p:nvSpPr>
        <p:spPr/>
        <p:txBody>
          <a:bodyPr/>
          <a:lstStyle/>
          <a:p>
            <a:pPr>
              <a:defRPr/>
            </a:pPr>
            <a:fld id="{201A2954-C30F-4B6A-BF5F-3D46D45AF302}" type="slidenum">
              <a:rPr lang="en-US" altLang="zh-TW" smtClean="0"/>
              <a:pPr>
                <a:defRPr/>
              </a:pPr>
              <a:t>21</a:t>
            </a:fld>
            <a:endParaRPr lang="en-US" altLang="zh-TW"/>
          </a:p>
        </p:txBody>
      </p:sp>
      <p:sp>
        <p:nvSpPr>
          <p:cNvPr id="4" name="矩形 3"/>
          <p:cNvSpPr/>
          <p:nvPr/>
        </p:nvSpPr>
        <p:spPr>
          <a:xfrm>
            <a:off x="2181291" y="160338"/>
            <a:ext cx="4472699" cy="523220"/>
          </a:xfrm>
          <a:prstGeom prst="rect">
            <a:avLst/>
          </a:prstGeom>
          <a:solidFill>
            <a:srgbClr val="FFFFCC"/>
          </a:solidFill>
        </p:spPr>
        <p:txBody>
          <a:bodyPr wrap="none">
            <a:spAutoFit/>
          </a:bodyPr>
          <a:lstStyle/>
          <a:p>
            <a:r>
              <a:rPr lang="zh-TW" altLang="zh-TW" sz="2800" dirty="0" smtClean="0">
                <a:solidFill>
                  <a:srgbClr val="FF0000"/>
                </a:solidFill>
              </a:rPr>
              <a:t>華為全球布局</a:t>
            </a:r>
            <a:r>
              <a:rPr lang="en-US" altLang="zh-TW" sz="2800" dirty="0" smtClean="0">
                <a:solidFill>
                  <a:srgbClr val="FF0000"/>
                </a:solidFill>
              </a:rPr>
              <a:t>66</a:t>
            </a:r>
            <a:r>
              <a:rPr lang="zh-TW" altLang="zh-TW" sz="2800" dirty="0" smtClean="0">
                <a:solidFill>
                  <a:srgbClr val="FF0000"/>
                </a:solidFill>
              </a:rPr>
              <a:t>國開展</a:t>
            </a:r>
            <a:r>
              <a:rPr lang="en-US" altLang="zh-TW" sz="2800" dirty="0" smtClean="0">
                <a:solidFill>
                  <a:srgbClr val="FF0000"/>
                </a:solidFill>
              </a:rPr>
              <a:t>5G</a:t>
            </a:r>
            <a:endParaRPr lang="zh-TW" altLang="zh-TW" sz="2800" dirty="0">
              <a:solidFill>
                <a:srgbClr val="FF0000"/>
              </a:solidFill>
            </a:endParaRPr>
          </a:p>
        </p:txBody>
      </p:sp>
      <p:sp>
        <p:nvSpPr>
          <p:cNvPr id="7" name="矩形 6"/>
          <p:cNvSpPr/>
          <p:nvPr/>
        </p:nvSpPr>
        <p:spPr>
          <a:xfrm>
            <a:off x="1552885" y="696880"/>
            <a:ext cx="7562055" cy="707886"/>
          </a:xfrm>
          <a:prstGeom prst="rect">
            <a:avLst/>
          </a:prstGeom>
          <a:ln>
            <a:solidFill>
              <a:srgbClr val="000099"/>
            </a:solidFill>
          </a:ln>
        </p:spPr>
        <p:txBody>
          <a:bodyPr wrap="square">
            <a:spAutoFit/>
          </a:bodyPr>
          <a:lstStyle/>
          <a:p>
            <a:r>
              <a:rPr lang="zh-TW" altLang="en-US" sz="2000" dirty="0">
                <a:latin typeface="標楷體"/>
                <a:ea typeface="標楷體"/>
              </a:rPr>
              <a:t>★ </a:t>
            </a:r>
            <a:r>
              <a:rPr lang="en-US" altLang="zh-TW" sz="2000" b="0" dirty="0" smtClean="0"/>
              <a:t>30</a:t>
            </a:r>
            <a:r>
              <a:rPr lang="zh-TW" altLang="en-US" sz="2000" b="0" dirty="0" smtClean="0"/>
              <a:t>年</a:t>
            </a:r>
            <a:r>
              <a:rPr lang="en-US" altLang="zh-TW" sz="2000" b="0" dirty="0" smtClean="0">
                <a:sym typeface="Wingdings" panose="05000000000000000000" pitchFamily="2" charset="2"/>
              </a:rPr>
              <a:t></a:t>
            </a:r>
            <a:r>
              <a:rPr lang="zh-TW" altLang="en-US" sz="2000" b="0" dirty="0" smtClean="0"/>
              <a:t>華為從電子</a:t>
            </a:r>
            <a:r>
              <a:rPr lang="zh-TW" altLang="en-US" sz="2000" b="0" dirty="0"/>
              <a:t>產品</a:t>
            </a:r>
            <a:r>
              <a:rPr lang="zh-TW" altLang="en-US" sz="2000" b="0" dirty="0" smtClean="0"/>
              <a:t>經銷商成</a:t>
            </a:r>
            <a:r>
              <a:rPr lang="zh-TW" altLang="en-US" sz="2000" b="0" dirty="0"/>
              <a:t>全球最重要的通訊企業之一</a:t>
            </a:r>
            <a:r>
              <a:rPr lang="zh-TW" altLang="en-US" sz="2000" b="0" dirty="0" smtClean="0"/>
              <a:t>，電訊</a:t>
            </a:r>
            <a:r>
              <a:rPr lang="zh-TW" altLang="en-US" sz="2000" b="0" dirty="0"/>
              <a:t>設備、智慧手機、雲端運算和網路安全等項目居領先地位。</a:t>
            </a:r>
            <a:endParaRPr lang="zh-TW" altLang="en-US" sz="2000" dirty="0"/>
          </a:p>
        </p:txBody>
      </p:sp>
      <p:sp>
        <p:nvSpPr>
          <p:cNvPr id="8" name="AutoShape 4" descr="ãè¯çºãçåçæå°çµæ"/>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9" name="AutoShape 6" descr="ãè¯çºãçåçæå°çµæ"/>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2" name="Picture 2" descr="https://images.stockfeel.com.tw/stockfeelimage/2020/06/pasted-image-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1" y="1453562"/>
            <a:ext cx="5404438" cy="54044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ãè¯çºãçåçæå°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6" y="0"/>
            <a:ext cx="1535609" cy="1449189"/>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4417641" y="1466757"/>
            <a:ext cx="4657392" cy="1631216"/>
          </a:xfrm>
          <a:prstGeom prst="rect">
            <a:avLst/>
          </a:prstGeom>
          <a:noFill/>
          <a:ln>
            <a:solidFill>
              <a:srgbClr val="C00000"/>
            </a:solidFill>
          </a:ln>
        </p:spPr>
        <p:txBody>
          <a:bodyPr wrap="square">
            <a:spAutoFit/>
          </a:bodyPr>
          <a:lstStyle/>
          <a:p>
            <a:pPr>
              <a:lnSpc>
                <a:spcPts val="3000"/>
              </a:lnSpc>
            </a:pPr>
            <a:r>
              <a:rPr lang="zh-TW" altLang="en-US" sz="2000" b="0" dirty="0" smtClean="0">
                <a:latin typeface="標楷體"/>
                <a:ea typeface="標楷體"/>
              </a:rPr>
              <a:t>★</a:t>
            </a:r>
            <a:r>
              <a:rPr lang="en-US" altLang="zh-TW" sz="2000" b="0" dirty="0" smtClean="0">
                <a:latin typeface="標楷體"/>
                <a:ea typeface="標楷體"/>
              </a:rPr>
              <a:t>(2018)</a:t>
            </a:r>
            <a:r>
              <a:rPr lang="zh-TW" altLang="zh-TW" sz="2000" b="0" dirty="0" smtClean="0"/>
              <a:t>超過</a:t>
            </a:r>
            <a:r>
              <a:rPr lang="en-US" altLang="zh-TW" sz="2000" b="0" dirty="0"/>
              <a:t>25</a:t>
            </a:r>
            <a:r>
              <a:rPr lang="zh-TW" altLang="zh-TW" sz="2000" b="0" dirty="0" smtClean="0"/>
              <a:t>份</a:t>
            </a:r>
            <a:r>
              <a:rPr lang="en-US" altLang="zh-TW" sz="2000" b="0" dirty="0" smtClean="0"/>
              <a:t>5G</a:t>
            </a:r>
            <a:r>
              <a:rPr lang="zh-TW" altLang="zh-TW" sz="2000" b="0" dirty="0"/>
              <a:t>商用合約</a:t>
            </a:r>
            <a:r>
              <a:rPr lang="zh-TW" altLang="zh-TW" sz="2000" b="0" dirty="0" smtClean="0"/>
              <a:t>，規模排行</a:t>
            </a:r>
            <a:r>
              <a:rPr lang="zh-TW" altLang="zh-TW" sz="2000" b="0" dirty="0"/>
              <a:t>全球首位</a:t>
            </a:r>
            <a:r>
              <a:rPr lang="zh-TW" altLang="zh-TW" sz="2000" b="0" dirty="0" smtClean="0"/>
              <a:t>。</a:t>
            </a:r>
            <a:endParaRPr lang="en-US" altLang="zh-TW" sz="2000" b="0" dirty="0" smtClean="0"/>
          </a:p>
          <a:p>
            <a:pPr>
              <a:lnSpc>
                <a:spcPts val="3000"/>
              </a:lnSpc>
            </a:pPr>
            <a:r>
              <a:rPr lang="zh-TW" altLang="en-US" sz="2000" b="0" dirty="0">
                <a:latin typeface="標楷體"/>
                <a:ea typeface="標楷體"/>
              </a:rPr>
              <a:t>▲</a:t>
            </a:r>
            <a:r>
              <a:rPr lang="zh-TW" altLang="zh-TW" sz="2000" b="0" dirty="0" smtClean="0"/>
              <a:t>全球</a:t>
            </a:r>
            <a:r>
              <a:rPr lang="en-US" altLang="zh-TW" sz="2000" b="0" dirty="0" smtClean="0"/>
              <a:t>66</a:t>
            </a:r>
            <a:r>
              <a:rPr lang="zh-TW" altLang="zh-TW" sz="2000" b="0" dirty="0" smtClean="0"/>
              <a:t>國與</a:t>
            </a:r>
            <a:r>
              <a:rPr lang="en-US" altLang="zh-TW" sz="2000" b="0" dirty="0"/>
              <a:t>154</a:t>
            </a:r>
            <a:r>
              <a:rPr lang="zh-TW" altLang="zh-TW" sz="2000" b="0" dirty="0"/>
              <a:t>家電信商合作測試</a:t>
            </a:r>
            <a:r>
              <a:rPr lang="en-US" altLang="zh-TW" sz="2000" b="0" dirty="0"/>
              <a:t>5G</a:t>
            </a:r>
            <a:r>
              <a:rPr lang="zh-TW" altLang="zh-TW" sz="2000" b="0" dirty="0" smtClean="0"/>
              <a:t>，</a:t>
            </a:r>
            <a:r>
              <a:rPr lang="en-US" altLang="zh-TW" sz="2000" b="0" dirty="0" smtClean="0"/>
              <a:t>5G</a:t>
            </a:r>
            <a:r>
              <a:rPr lang="zh-TW" altLang="zh-TW" sz="2000" b="0" dirty="0" smtClean="0"/>
              <a:t>基地台出貨量</a:t>
            </a:r>
            <a:r>
              <a:rPr lang="zh-TW" altLang="zh-TW" sz="2000" b="0" dirty="0"/>
              <a:t>也突破</a:t>
            </a:r>
            <a:r>
              <a:rPr lang="en-US" altLang="zh-TW" sz="2000" b="0" dirty="0"/>
              <a:t>1</a:t>
            </a:r>
            <a:r>
              <a:rPr lang="zh-TW" altLang="zh-TW" sz="2000" b="0" dirty="0"/>
              <a:t>萬。</a:t>
            </a:r>
          </a:p>
        </p:txBody>
      </p:sp>
      <p:sp>
        <p:nvSpPr>
          <p:cNvPr id="15" name="矩形 14"/>
          <p:cNvSpPr/>
          <p:nvPr/>
        </p:nvSpPr>
        <p:spPr>
          <a:xfrm>
            <a:off x="5148064" y="3151217"/>
            <a:ext cx="3915611" cy="1631216"/>
          </a:xfrm>
          <a:prstGeom prst="rect">
            <a:avLst/>
          </a:prstGeom>
          <a:noFill/>
          <a:ln>
            <a:solidFill>
              <a:srgbClr val="000099"/>
            </a:solidFill>
          </a:ln>
        </p:spPr>
        <p:txBody>
          <a:bodyPr wrap="square">
            <a:spAutoFit/>
          </a:bodyPr>
          <a:lstStyle/>
          <a:p>
            <a:pPr>
              <a:lnSpc>
                <a:spcPts val="3000"/>
              </a:lnSpc>
            </a:pPr>
            <a:r>
              <a:rPr lang="zh-TW" altLang="en-US" sz="2000" dirty="0">
                <a:latin typeface="標楷體"/>
                <a:ea typeface="標楷體"/>
              </a:rPr>
              <a:t>▲</a:t>
            </a:r>
            <a:r>
              <a:rPr lang="zh-TW" altLang="zh-TW" sz="2000" dirty="0" smtClean="0"/>
              <a:t>華</a:t>
            </a:r>
            <a:r>
              <a:rPr lang="zh-TW" altLang="zh-TW" sz="2000" dirty="0"/>
              <a:t>為的產品較同業有著價格優勢，客戶多為發開中國家</a:t>
            </a:r>
            <a:r>
              <a:rPr lang="zh-TW" altLang="zh-TW" sz="2000" dirty="0" smtClean="0"/>
              <a:t>，儘管</a:t>
            </a:r>
            <a:r>
              <a:rPr lang="zh-TW" altLang="zh-TW" sz="2000" dirty="0"/>
              <a:t>美國呼籲抵制</a:t>
            </a:r>
            <a:r>
              <a:rPr lang="zh-TW" altLang="zh-TW" sz="2000" dirty="0" smtClean="0"/>
              <a:t>，</a:t>
            </a:r>
            <a:r>
              <a:rPr lang="zh-TW" altLang="en-US" sz="2000" dirty="0" smtClean="0"/>
              <a:t>許多開發中</a:t>
            </a:r>
            <a:r>
              <a:rPr lang="zh-TW" altLang="zh-TW" sz="2000" dirty="0" smtClean="0"/>
              <a:t>國家</a:t>
            </a:r>
            <a:r>
              <a:rPr lang="zh-TW" altLang="zh-TW" sz="2000" dirty="0"/>
              <a:t>依舊</a:t>
            </a:r>
            <a:r>
              <a:rPr lang="zh-TW" altLang="zh-TW" sz="2000" dirty="0" smtClean="0"/>
              <a:t>宣布繼續</a:t>
            </a:r>
            <a:r>
              <a:rPr lang="zh-TW" altLang="zh-TW" sz="2000" dirty="0"/>
              <a:t>使用華為設備。</a:t>
            </a:r>
          </a:p>
        </p:txBody>
      </p:sp>
      <p:sp>
        <p:nvSpPr>
          <p:cNvPr id="17" name="向右箭號 16"/>
          <p:cNvSpPr/>
          <p:nvPr/>
        </p:nvSpPr>
        <p:spPr bwMode="auto">
          <a:xfrm>
            <a:off x="5387307" y="5589240"/>
            <a:ext cx="768869" cy="144016"/>
          </a:xfrm>
          <a:prstGeom prst="rightArrow">
            <a:avLst/>
          </a:prstGeom>
          <a:solidFill>
            <a:srgbClr val="FF0000"/>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tx1"/>
              </a:solidFill>
              <a:effectLst/>
              <a:latin typeface="Verdana" pitchFamily="34" charset="0"/>
              <a:ea typeface="新細明體" pitchFamily="18" charset="-120"/>
            </a:endParaRPr>
          </a:p>
        </p:txBody>
      </p:sp>
      <p:sp>
        <p:nvSpPr>
          <p:cNvPr id="19" name="矩形 18"/>
          <p:cNvSpPr/>
          <p:nvPr/>
        </p:nvSpPr>
        <p:spPr>
          <a:xfrm>
            <a:off x="6180151" y="5605017"/>
            <a:ext cx="2502608" cy="646331"/>
          </a:xfrm>
          <a:prstGeom prst="rect">
            <a:avLst/>
          </a:prstGeom>
          <a:solidFill>
            <a:schemeClr val="tx2">
              <a:lumMod val="20000"/>
              <a:lumOff val="80000"/>
            </a:schemeClr>
          </a:solidFill>
          <a:ln>
            <a:solidFill>
              <a:srgbClr val="C00000"/>
            </a:solidFill>
          </a:ln>
        </p:spPr>
        <p:txBody>
          <a:bodyPr wrap="none">
            <a:spAutoFit/>
          </a:bodyPr>
          <a:lstStyle/>
          <a:p>
            <a:r>
              <a:rPr lang="zh-TW" altLang="en-US" sz="3600" dirty="0" smtClean="0">
                <a:solidFill>
                  <a:srgbClr val="000066"/>
                </a:solidFill>
              </a:rPr>
              <a:t>華 為 禁 令</a:t>
            </a:r>
            <a:endParaRPr lang="zh-TW" altLang="en-US" sz="3600" dirty="0">
              <a:solidFill>
                <a:srgbClr val="000066"/>
              </a:solidFill>
            </a:endParaRPr>
          </a:p>
        </p:txBody>
      </p:sp>
    </p:spTree>
    <p:extLst>
      <p:ext uri="{BB962C8B-B14F-4D97-AF65-F5344CB8AC3E}">
        <p14:creationId xmlns:p14="http://schemas.microsoft.com/office/powerpoint/2010/main" val="260626192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32BA2AF8-1597-417C-B7A4-E5B40300913B}" type="datetime1">
              <a:rPr lang="zh-TW" altLang="en-US" smtClean="0"/>
              <a:pPr>
                <a:defRPr/>
              </a:pPr>
              <a:t>2020/10/6</a:t>
            </a:fld>
            <a:endParaRPr lang="en-US" altLang="zh-TW"/>
          </a:p>
        </p:txBody>
      </p:sp>
      <p:sp>
        <p:nvSpPr>
          <p:cNvPr id="3" name="投影片編號版面配置區 2"/>
          <p:cNvSpPr>
            <a:spLocks noGrp="1"/>
          </p:cNvSpPr>
          <p:nvPr>
            <p:ph type="sldNum" sz="quarter" idx="12"/>
          </p:nvPr>
        </p:nvSpPr>
        <p:spPr/>
        <p:txBody>
          <a:bodyPr/>
          <a:lstStyle/>
          <a:p>
            <a:pPr>
              <a:defRPr/>
            </a:pPr>
            <a:fld id="{201A2954-C30F-4B6A-BF5F-3D46D45AF302}" type="slidenum">
              <a:rPr lang="en-US" altLang="zh-TW" smtClean="0"/>
              <a:pPr>
                <a:defRPr/>
              </a:pPr>
              <a:t>22</a:t>
            </a:fld>
            <a:endParaRPr lang="en-US" altLang="zh-TW"/>
          </a:p>
        </p:txBody>
      </p:sp>
      <p:sp>
        <p:nvSpPr>
          <p:cNvPr id="5" name="矩形 4"/>
          <p:cNvSpPr/>
          <p:nvPr/>
        </p:nvSpPr>
        <p:spPr>
          <a:xfrm>
            <a:off x="5240960" y="0"/>
            <a:ext cx="3881191" cy="338554"/>
          </a:xfrm>
          <a:prstGeom prst="rect">
            <a:avLst/>
          </a:prstGeom>
        </p:spPr>
        <p:txBody>
          <a:bodyPr wrap="none">
            <a:spAutoFit/>
          </a:bodyPr>
          <a:lstStyle/>
          <a:p>
            <a:r>
              <a:rPr lang="en-US" altLang="zh-TW" sz="1600" dirty="0" smtClean="0">
                <a:hlinkClick r:id="rId2"/>
              </a:rPr>
              <a:t>5</a:t>
            </a:r>
            <a:r>
              <a:rPr lang="zh-TW" altLang="en-US" sz="1600" dirty="0" smtClean="0">
                <a:hlinkClick r:id="rId2"/>
              </a:rPr>
              <a:t>分鐘</a:t>
            </a:r>
            <a:r>
              <a:rPr lang="zh-TW" altLang="en-US" sz="1600" dirty="0">
                <a:hlinkClick r:id="rId2"/>
              </a:rPr>
              <a:t>帶你簡單了解：什麼是 華為 禁令</a:t>
            </a:r>
            <a:r>
              <a:rPr lang="en-US" altLang="zh-TW" sz="1600" dirty="0">
                <a:hlinkClick r:id="rId2"/>
              </a:rPr>
              <a:t>?</a:t>
            </a:r>
            <a:endParaRPr lang="en-US" altLang="zh-TW" sz="1600" dirty="0"/>
          </a:p>
        </p:txBody>
      </p:sp>
      <p:sp>
        <p:nvSpPr>
          <p:cNvPr id="9" name="矩形 8"/>
          <p:cNvSpPr/>
          <p:nvPr/>
        </p:nvSpPr>
        <p:spPr>
          <a:xfrm>
            <a:off x="3008726" y="369332"/>
            <a:ext cx="2502608" cy="646331"/>
          </a:xfrm>
          <a:prstGeom prst="rect">
            <a:avLst/>
          </a:prstGeom>
          <a:solidFill>
            <a:srgbClr val="FFC000"/>
          </a:solidFill>
          <a:ln>
            <a:solidFill>
              <a:srgbClr val="C00000"/>
            </a:solidFill>
          </a:ln>
        </p:spPr>
        <p:txBody>
          <a:bodyPr wrap="none">
            <a:spAutoFit/>
          </a:bodyPr>
          <a:lstStyle/>
          <a:p>
            <a:r>
              <a:rPr lang="zh-TW" altLang="en-US" sz="3600" dirty="0" smtClean="0">
                <a:solidFill>
                  <a:srgbClr val="000066"/>
                </a:solidFill>
              </a:rPr>
              <a:t>華 為 禁 令</a:t>
            </a:r>
            <a:endParaRPr lang="zh-TW" altLang="en-US" sz="3600" dirty="0">
              <a:solidFill>
                <a:srgbClr val="000066"/>
              </a:solidFill>
            </a:endParaRPr>
          </a:p>
        </p:txBody>
      </p:sp>
      <p:sp>
        <p:nvSpPr>
          <p:cNvPr id="10" name="矩形 9"/>
          <p:cNvSpPr/>
          <p:nvPr/>
        </p:nvSpPr>
        <p:spPr>
          <a:xfrm>
            <a:off x="7175222" y="307776"/>
            <a:ext cx="1960793" cy="523220"/>
          </a:xfrm>
          <a:prstGeom prst="rect">
            <a:avLst/>
          </a:prstGeom>
        </p:spPr>
        <p:txBody>
          <a:bodyPr wrap="none">
            <a:spAutoFit/>
          </a:bodyPr>
          <a:lstStyle/>
          <a:p>
            <a:pPr algn="r"/>
            <a:r>
              <a:rPr lang="zh-TW" altLang="en-US" sz="1400" b="0" dirty="0" smtClean="0"/>
              <a:t>盧紀安</a:t>
            </a:r>
            <a:r>
              <a:rPr lang="en-US" altLang="zh-TW" sz="1400" b="0" dirty="0" smtClean="0"/>
              <a:t>(2020/09/15)</a:t>
            </a:r>
          </a:p>
          <a:p>
            <a:pPr algn="r"/>
            <a:r>
              <a:rPr lang="zh-TW" altLang="en-US" sz="1400" b="0" dirty="0" smtClean="0"/>
              <a:t>來源</a:t>
            </a:r>
            <a:r>
              <a:rPr lang="zh-TW" altLang="en-US" sz="1400" b="0" dirty="0"/>
              <a:t>：</a:t>
            </a:r>
            <a:r>
              <a:rPr lang="zh-TW" altLang="en-US" sz="1400" b="0" dirty="0">
                <a:hlinkClick r:id="rId3"/>
              </a:rPr>
              <a:t>股感</a:t>
            </a:r>
            <a:r>
              <a:rPr lang="zh-TW" altLang="en-US" sz="1400" b="0" dirty="0" smtClean="0">
                <a:hlinkClick r:id="rId3"/>
              </a:rPr>
              <a:t>知識庫</a:t>
            </a:r>
            <a:endParaRPr lang="en-US" altLang="zh-TW" sz="1400" b="0" dirty="0"/>
          </a:p>
        </p:txBody>
      </p:sp>
      <p:sp>
        <p:nvSpPr>
          <p:cNvPr id="8" name="矩形 7"/>
          <p:cNvSpPr/>
          <p:nvPr/>
        </p:nvSpPr>
        <p:spPr>
          <a:xfrm>
            <a:off x="2051720" y="1029564"/>
            <a:ext cx="4171335" cy="461665"/>
          </a:xfrm>
          <a:prstGeom prst="rect">
            <a:avLst/>
          </a:prstGeom>
        </p:spPr>
        <p:txBody>
          <a:bodyPr wrap="none">
            <a:spAutoFit/>
          </a:bodyPr>
          <a:lstStyle/>
          <a:p>
            <a:r>
              <a:rPr lang="en-US" altLang="zh-TW" sz="2400" b="0" dirty="0"/>
              <a:t>(</a:t>
            </a:r>
            <a:r>
              <a:rPr lang="zh-TW" altLang="zh-TW" sz="2400" b="0" dirty="0" smtClean="0"/>
              <a:t>緣由</a:t>
            </a:r>
            <a:r>
              <a:rPr lang="zh-TW" altLang="zh-TW" sz="2400" b="0" dirty="0"/>
              <a:t>：</a:t>
            </a:r>
            <a:r>
              <a:rPr lang="zh-TW" altLang="zh-TW" sz="2400" b="0" dirty="0">
                <a:solidFill>
                  <a:srgbClr val="C00000"/>
                </a:solidFill>
              </a:rPr>
              <a:t>國安問題</a:t>
            </a:r>
            <a:r>
              <a:rPr lang="zh-TW" altLang="zh-TW" sz="2400" b="0" dirty="0"/>
              <a:t>、</a:t>
            </a:r>
            <a:r>
              <a:rPr lang="en-US" altLang="zh-TW" sz="2400" dirty="0">
                <a:solidFill>
                  <a:srgbClr val="FF0000"/>
                </a:solidFill>
              </a:rPr>
              <a:t>5G </a:t>
            </a:r>
            <a:r>
              <a:rPr lang="zh-TW" altLang="zh-TW" sz="2400" dirty="0" smtClean="0">
                <a:solidFill>
                  <a:srgbClr val="FF0000"/>
                </a:solidFill>
              </a:rPr>
              <a:t>技術</a:t>
            </a:r>
            <a:r>
              <a:rPr lang="en-US" altLang="zh-TW" sz="2400" b="0" dirty="0" smtClean="0"/>
              <a:t>)</a:t>
            </a:r>
            <a:endParaRPr lang="zh-TW" altLang="en-US" sz="2400" b="0" dirty="0"/>
          </a:p>
        </p:txBody>
      </p:sp>
      <p:sp>
        <p:nvSpPr>
          <p:cNvPr id="11" name="矩形 10"/>
          <p:cNvSpPr/>
          <p:nvPr/>
        </p:nvSpPr>
        <p:spPr>
          <a:xfrm>
            <a:off x="365267" y="1491229"/>
            <a:ext cx="8424936" cy="2011513"/>
          </a:xfrm>
          <a:prstGeom prst="rect">
            <a:avLst/>
          </a:prstGeom>
          <a:ln>
            <a:solidFill>
              <a:srgbClr val="C00000"/>
            </a:solidFill>
          </a:ln>
        </p:spPr>
        <p:txBody>
          <a:bodyPr wrap="square">
            <a:spAutoFit/>
          </a:bodyPr>
          <a:lstStyle/>
          <a:p>
            <a:pPr>
              <a:lnSpc>
                <a:spcPts val="2800"/>
              </a:lnSpc>
              <a:spcAft>
                <a:spcPts val="600"/>
              </a:spcAft>
            </a:pPr>
            <a:r>
              <a:rPr lang="zh-TW" altLang="en-US" sz="2000" b="0" dirty="0" smtClean="0">
                <a:latin typeface="標楷體"/>
                <a:ea typeface="標楷體"/>
              </a:rPr>
              <a:t>◆</a:t>
            </a:r>
            <a:r>
              <a:rPr lang="zh-TW" altLang="zh-TW" sz="2000" b="0" dirty="0" smtClean="0"/>
              <a:t>華</a:t>
            </a:r>
            <a:r>
              <a:rPr lang="zh-TW" altLang="zh-TW" sz="2000" b="0" dirty="0"/>
              <a:t>為除了手機</a:t>
            </a:r>
            <a:r>
              <a:rPr lang="zh-TW" altLang="zh-TW" sz="2000" b="0" dirty="0" smtClean="0"/>
              <a:t>業務，</a:t>
            </a:r>
            <a:r>
              <a:rPr lang="zh-TW" altLang="zh-TW" sz="2000" b="0" dirty="0"/>
              <a:t>最</a:t>
            </a:r>
            <a:r>
              <a:rPr lang="zh-TW" altLang="zh-TW" sz="2000" b="0" dirty="0" smtClean="0"/>
              <a:t>擅長</a:t>
            </a:r>
            <a:r>
              <a:rPr lang="zh-TW" altLang="zh-TW" sz="2000" dirty="0" smtClean="0"/>
              <a:t>資通訊</a:t>
            </a:r>
            <a:r>
              <a:rPr lang="en-US" altLang="zh-TW" sz="2000" dirty="0" smtClean="0"/>
              <a:t>(ICT)</a:t>
            </a:r>
            <a:r>
              <a:rPr lang="zh-TW" altLang="zh-TW" sz="2000" b="0" dirty="0" smtClean="0"/>
              <a:t>基礎</a:t>
            </a:r>
            <a:r>
              <a:rPr lang="zh-TW" altLang="zh-TW" sz="2000" b="0" dirty="0"/>
              <a:t>建設</a:t>
            </a:r>
            <a:r>
              <a:rPr lang="zh-TW" altLang="zh-TW" sz="2000" b="0" dirty="0" smtClean="0"/>
              <a:t>，</a:t>
            </a:r>
            <a:r>
              <a:rPr lang="zh-TW" altLang="en-US" sz="2000" b="0" dirty="0" smtClean="0"/>
              <a:t>即</a:t>
            </a:r>
            <a:r>
              <a:rPr lang="zh-TW" altLang="zh-TW" sz="2000" dirty="0" smtClean="0"/>
              <a:t>基地台</a:t>
            </a:r>
            <a:endParaRPr lang="en-US" altLang="zh-TW" sz="2000" b="0" dirty="0"/>
          </a:p>
          <a:p>
            <a:pPr>
              <a:lnSpc>
                <a:spcPts val="2800"/>
              </a:lnSpc>
              <a:spcAft>
                <a:spcPts val="600"/>
              </a:spcAft>
            </a:pPr>
            <a:r>
              <a:rPr lang="en-US" altLang="zh-TW" sz="2000" b="0" dirty="0" smtClean="0">
                <a:sym typeface="Wingdings" panose="05000000000000000000" pitchFamily="2" charset="2"/>
              </a:rPr>
              <a:t></a:t>
            </a:r>
            <a:r>
              <a:rPr lang="zh-TW" altLang="zh-TW" sz="2000" b="0" dirty="0" smtClean="0"/>
              <a:t>華為</a:t>
            </a:r>
            <a:r>
              <a:rPr lang="en-US" altLang="zh-TW" sz="2000" b="0" dirty="0" smtClean="0"/>
              <a:t>5G</a:t>
            </a:r>
            <a:r>
              <a:rPr lang="zh-TW" altLang="zh-TW" sz="2000" b="0" dirty="0" smtClean="0"/>
              <a:t>發展</a:t>
            </a:r>
            <a:r>
              <a:rPr lang="zh-TW" altLang="zh-TW" sz="2000" b="0" dirty="0"/>
              <a:t>領先</a:t>
            </a:r>
            <a:r>
              <a:rPr lang="zh-TW" altLang="zh-TW" sz="2000" b="0" dirty="0" smtClean="0"/>
              <a:t>，</a:t>
            </a:r>
            <a:r>
              <a:rPr lang="en-US" altLang="zh-TW" sz="2000" b="0" dirty="0" smtClean="0"/>
              <a:t>5G</a:t>
            </a:r>
            <a:r>
              <a:rPr lang="zh-TW" altLang="zh-TW" sz="2000" b="0" dirty="0" smtClean="0"/>
              <a:t>專利</a:t>
            </a:r>
            <a:r>
              <a:rPr lang="zh-TW" altLang="zh-TW" sz="2000" b="0" dirty="0"/>
              <a:t>數量領先</a:t>
            </a:r>
            <a:r>
              <a:rPr lang="zh-TW" altLang="zh-TW" sz="2000" b="0" dirty="0" smtClean="0"/>
              <a:t>同業，</a:t>
            </a:r>
            <a:r>
              <a:rPr lang="zh-TW" altLang="zh-TW" sz="2000" b="0" dirty="0"/>
              <a:t>歐洲、亞洲</a:t>
            </a:r>
            <a:r>
              <a:rPr lang="zh-TW" altLang="zh-TW" sz="2000" b="0" dirty="0" smtClean="0"/>
              <a:t>各國</a:t>
            </a:r>
            <a:r>
              <a:rPr lang="zh-TW" altLang="en-US" sz="2000" b="0" dirty="0" smtClean="0"/>
              <a:t>皆</a:t>
            </a:r>
            <a:r>
              <a:rPr lang="zh-TW" altLang="zh-TW" sz="2000" b="0" dirty="0" smtClean="0"/>
              <a:t>可能</a:t>
            </a:r>
            <a:r>
              <a:rPr lang="zh-TW" altLang="zh-TW" sz="2000" b="0" dirty="0"/>
              <a:t>採用華為的</a:t>
            </a:r>
            <a:r>
              <a:rPr lang="en-US" altLang="zh-TW" sz="2000" b="0" dirty="0"/>
              <a:t>5G</a:t>
            </a:r>
            <a:r>
              <a:rPr lang="zh-TW" altLang="zh-TW" sz="2000" b="0" dirty="0"/>
              <a:t>基地台設備</a:t>
            </a:r>
            <a:r>
              <a:rPr lang="zh-TW" altLang="zh-TW" sz="2000" b="0" dirty="0" smtClean="0"/>
              <a:t>。</a:t>
            </a:r>
            <a:endParaRPr lang="en-US" altLang="zh-TW" sz="2000" b="0" dirty="0" smtClean="0"/>
          </a:p>
          <a:p>
            <a:pPr>
              <a:lnSpc>
                <a:spcPts val="2800"/>
              </a:lnSpc>
              <a:spcAft>
                <a:spcPts val="600"/>
              </a:spcAft>
            </a:pPr>
            <a:r>
              <a:rPr lang="en-US" altLang="zh-TW" sz="2000" b="0" dirty="0" smtClean="0">
                <a:sym typeface="Wingdings" panose="05000000000000000000" pitchFamily="2" charset="2"/>
              </a:rPr>
              <a:t></a:t>
            </a:r>
            <a:r>
              <a:rPr lang="zh-TW" altLang="zh-TW" sz="2000" b="0" dirty="0"/>
              <a:t>美國</a:t>
            </a:r>
            <a:r>
              <a:rPr lang="zh-TW" altLang="zh-TW" sz="2000" b="0" dirty="0" smtClean="0"/>
              <a:t>基於</a:t>
            </a:r>
            <a:r>
              <a:rPr lang="zh-TW" altLang="zh-TW" sz="2000" b="0" dirty="0"/>
              <a:t>國安考量</a:t>
            </a:r>
            <a:r>
              <a:rPr lang="zh-TW" altLang="zh-TW" sz="2000" b="0" dirty="0" smtClean="0"/>
              <a:t>，不</a:t>
            </a:r>
            <a:r>
              <a:rPr lang="zh-TW" altLang="zh-TW" sz="2000" b="0" dirty="0"/>
              <a:t>希望華</a:t>
            </a:r>
            <a:r>
              <a:rPr lang="zh-TW" altLang="zh-TW" sz="2000" b="0" dirty="0" smtClean="0"/>
              <a:t>為掌</a:t>
            </a:r>
            <a:r>
              <a:rPr lang="zh-TW" altLang="zh-TW" sz="2000" b="0" dirty="0"/>
              <a:t>控各國</a:t>
            </a:r>
            <a:r>
              <a:rPr lang="zh-TW" altLang="zh-TW" sz="2000" b="0" dirty="0" smtClean="0"/>
              <a:t>的</a:t>
            </a:r>
            <a:r>
              <a:rPr lang="en-US" altLang="zh-TW" sz="2000" b="0" dirty="0" smtClean="0"/>
              <a:t>5G</a:t>
            </a:r>
            <a:r>
              <a:rPr lang="zh-TW" altLang="zh-TW" sz="2000" b="0" dirty="0" smtClean="0"/>
              <a:t>建設</a:t>
            </a:r>
            <a:r>
              <a:rPr lang="zh-TW" altLang="zh-TW" sz="2000" b="0" dirty="0"/>
              <a:t>，也不希望中國在技術上超越美國，因此封鎖華</a:t>
            </a:r>
            <a:r>
              <a:rPr lang="zh-TW" altLang="zh-TW" sz="2000" b="0" dirty="0" smtClean="0"/>
              <a:t>為！</a:t>
            </a:r>
            <a:endParaRPr lang="zh-TW" altLang="en-US" sz="2000" b="0" dirty="0"/>
          </a:p>
        </p:txBody>
      </p:sp>
      <p:sp>
        <p:nvSpPr>
          <p:cNvPr id="13" name="矩形 12"/>
          <p:cNvSpPr/>
          <p:nvPr/>
        </p:nvSpPr>
        <p:spPr>
          <a:xfrm>
            <a:off x="365266" y="3525353"/>
            <a:ext cx="8527213" cy="2323713"/>
          </a:xfrm>
          <a:prstGeom prst="rect">
            <a:avLst/>
          </a:prstGeom>
        </p:spPr>
        <p:txBody>
          <a:bodyPr wrap="square">
            <a:spAutoFit/>
          </a:bodyPr>
          <a:lstStyle/>
          <a:p>
            <a:pPr>
              <a:lnSpc>
                <a:spcPts val="2800"/>
              </a:lnSpc>
              <a:spcBef>
                <a:spcPts val="600"/>
              </a:spcBef>
            </a:pPr>
            <a:r>
              <a:rPr lang="en-US" altLang="zh-TW" sz="2000" dirty="0">
                <a:latin typeface="標楷體"/>
                <a:ea typeface="標楷體"/>
              </a:rPr>
              <a:t>▲</a:t>
            </a:r>
            <a:r>
              <a:rPr lang="zh-TW" altLang="zh-TW" sz="2000" b="0" dirty="0" smtClean="0"/>
              <a:t>為何華為</a:t>
            </a:r>
            <a:r>
              <a:rPr lang="zh-TW" altLang="en-US" sz="2000" b="0" dirty="0" smtClean="0"/>
              <a:t>？ 非</a:t>
            </a:r>
            <a:r>
              <a:rPr lang="zh-TW" altLang="zh-TW" sz="2000" b="0" dirty="0" smtClean="0"/>
              <a:t>其他</a:t>
            </a:r>
            <a:r>
              <a:rPr lang="zh-TW" altLang="zh-TW" sz="2000" b="0" dirty="0"/>
              <a:t>中國手機品牌？</a:t>
            </a:r>
          </a:p>
          <a:p>
            <a:pPr>
              <a:lnSpc>
                <a:spcPts val="2800"/>
              </a:lnSpc>
              <a:spcBef>
                <a:spcPts val="600"/>
              </a:spcBef>
            </a:pPr>
            <a:r>
              <a:rPr lang="en-US" altLang="zh-TW" sz="2000" b="0" dirty="0" smtClean="0">
                <a:latin typeface="標楷體"/>
                <a:ea typeface="標楷體"/>
              </a:rPr>
              <a:t>▼</a:t>
            </a:r>
            <a:r>
              <a:rPr lang="zh-TW" altLang="zh-TW" sz="2000" b="0" dirty="0" smtClean="0"/>
              <a:t>重點</a:t>
            </a:r>
            <a:r>
              <a:rPr lang="zh-TW" altLang="zh-TW" sz="2000" b="0" dirty="0"/>
              <a:t>在於技術：華為下有「海思」，從事晶片研發，近年生產出來的晶片已經超越台灣的聯發科，逼近龍頭高</a:t>
            </a:r>
            <a:r>
              <a:rPr lang="zh-TW" altLang="zh-TW" sz="2000" b="0" dirty="0" smtClean="0"/>
              <a:t>通</a:t>
            </a:r>
            <a:r>
              <a:rPr lang="en-US" altLang="zh-TW" sz="2000" b="0" dirty="0" smtClean="0"/>
              <a:t>(Qualcomm)</a:t>
            </a:r>
            <a:r>
              <a:rPr lang="zh-TW" altLang="zh-TW" sz="2000" b="0" dirty="0" smtClean="0"/>
              <a:t>的</a:t>
            </a:r>
            <a:r>
              <a:rPr lang="zh-TW" altLang="zh-TW" sz="2000" b="0" dirty="0"/>
              <a:t>地步，華為高端手機採用海思研發的麒麟系列晶片，華為手機技術能自己</a:t>
            </a:r>
            <a:r>
              <a:rPr lang="zh-TW" altLang="zh-TW" sz="2000" b="0" dirty="0" smtClean="0"/>
              <a:t>掌握</a:t>
            </a:r>
            <a:r>
              <a:rPr lang="zh-TW" altLang="en-US" sz="2000" b="0" dirty="0" smtClean="0"/>
              <a:t> </a:t>
            </a:r>
            <a:r>
              <a:rPr lang="en-US" altLang="zh-TW" sz="2000" b="0" dirty="0" smtClean="0">
                <a:sym typeface="Wingdings"/>
              </a:rPr>
              <a:t></a:t>
            </a:r>
            <a:r>
              <a:rPr lang="zh-TW" altLang="en-US" sz="2000" b="0" dirty="0" smtClean="0">
                <a:sym typeface="Wingdings"/>
              </a:rPr>
              <a:t> </a:t>
            </a:r>
            <a:r>
              <a:rPr lang="en-US" altLang="zh-TW" sz="2000" b="0" dirty="0" smtClean="0"/>
              <a:t>OPPO</a:t>
            </a:r>
            <a:r>
              <a:rPr lang="zh-TW" altLang="zh-TW" sz="2000" b="0" dirty="0"/>
              <a:t>、</a:t>
            </a:r>
            <a:r>
              <a:rPr lang="en-US" altLang="zh-TW" sz="2000" b="0" dirty="0"/>
              <a:t>vivo</a:t>
            </a:r>
            <a:r>
              <a:rPr lang="zh-TW" altLang="zh-TW" sz="2000" b="0" dirty="0"/>
              <a:t>、小米等單純手機品牌，向美國高通買晶片，跟韓國的三星買螢幕，再用上美國</a:t>
            </a:r>
            <a:r>
              <a:rPr lang="en-US" altLang="zh-TW" sz="2000" b="0" dirty="0"/>
              <a:t>Google</a:t>
            </a:r>
            <a:r>
              <a:rPr lang="zh-TW" altLang="zh-TW" sz="2000" b="0" dirty="0"/>
              <a:t>的</a:t>
            </a:r>
            <a:r>
              <a:rPr lang="en-US" altLang="zh-TW" sz="2000" b="0" dirty="0"/>
              <a:t>Android</a:t>
            </a:r>
            <a:r>
              <a:rPr lang="zh-TW" altLang="zh-TW" sz="2000" b="0" dirty="0"/>
              <a:t>作業系統，組裝成手機銷售。</a:t>
            </a:r>
            <a:endParaRPr lang="zh-TW" altLang="en-US" sz="2000" b="0" dirty="0"/>
          </a:p>
        </p:txBody>
      </p:sp>
      <p:sp>
        <p:nvSpPr>
          <p:cNvPr id="14" name="矩形 13"/>
          <p:cNvSpPr/>
          <p:nvPr/>
        </p:nvSpPr>
        <p:spPr>
          <a:xfrm>
            <a:off x="416404" y="5949280"/>
            <a:ext cx="8424936" cy="780406"/>
          </a:xfrm>
          <a:prstGeom prst="rect">
            <a:avLst/>
          </a:prstGeom>
          <a:solidFill>
            <a:schemeClr val="accent1">
              <a:lumMod val="20000"/>
              <a:lumOff val="80000"/>
            </a:schemeClr>
          </a:solidFill>
        </p:spPr>
        <p:txBody>
          <a:bodyPr wrap="square">
            <a:spAutoFit/>
          </a:bodyPr>
          <a:lstStyle/>
          <a:p>
            <a:pPr>
              <a:lnSpc>
                <a:spcPts val="2800"/>
              </a:lnSpc>
            </a:pPr>
            <a:r>
              <a:rPr lang="zh-TW" altLang="en-US" sz="2000" b="0" dirty="0">
                <a:latin typeface="標楷體"/>
                <a:ea typeface="標楷體"/>
              </a:rPr>
              <a:t>◆</a:t>
            </a:r>
            <a:r>
              <a:rPr lang="zh-TW" altLang="zh-TW" sz="2000" b="0" dirty="0" smtClean="0"/>
              <a:t>另</a:t>
            </a:r>
            <a:r>
              <a:rPr lang="zh-TW" altLang="zh-TW" sz="2000" b="0" dirty="0"/>
              <a:t>此據稱，華為得到中國政府</a:t>
            </a:r>
            <a:r>
              <a:rPr lang="en-US" altLang="zh-TW" sz="2000" b="0" dirty="0"/>
              <a:t>750</a:t>
            </a:r>
            <a:r>
              <a:rPr lang="zh-TW" altLang="zh-TW" sz="2000" b="0" dirty="0"/>
              <a:t>億美元支持</a:t>
            </a:r>
            <a:r>
              <a:rPr lang="en-US" altLang="zh-TW" sz="2000" b="0" dirty="0"/>
              <a:t>(</a:t>
            </a:r>
            <a:r>
              <a:rPr lang="zh-TW" altLang="zh-TW" sz="2000" b="0" dirty="0"/>
              <a:t>包括：稅減免、貸款等</a:t>
            </a:r>
            <a:r>
              <a:rPr lang="en-US" altLang="zh-TW" sz="2000" b="0" dirty="0"/>
              <a:t>)</a:t>
            </a:r>
            <a:r>
              <a:rPr lang="zh-TW" altLang="zh-TW" sz="2000" b="0" dirty="0"/>
              <a:t>，與中國政府關係，可能協助中國政府間諜工作</a:t>
            </a:r>
            <a:r>
              <a:rPr lang="en-US" altLang="zh-TW" sz="2000" b="0" dirty="0"/>
              <a:t>(</a:t>
            </a:r>
            <a:r>
              <a:rPr lang="zh-TW" altLang="zh-TW" sz="2000" b="0" dirty="0"/>
              <a:t>華為始終否認</a:t>
            </a:r>
            <a:r>
              <a:rPr lang="en-US" altLang="zh-TW" sz="2000" b="0" dirty="0"/>
              <a:t>)</a:t>
            </a:r>
            <a:r>
              <a:rPr lang="zh-TW" altLang="zh-TW" sz="2000" b="0" dirty="0"/>
              <a:t>。</a:t>
            </a:r>
            <a:endParaRPr lang="zh-TW" altLang="en-US" sz="2000" b="0" dirty="0"/>
          </a:p>
        </p:txBody>
      </p:sp>
    </p:spTree>
    <p:extLst>
      <p:ext uri="{BB962C8B-B14F-4D97-AF65-F5344CB8AC3E}">
        <p14:creationId xmlns:p14="http://schemas.microsoft.com/office/powerpoint/2010/main" val="61751826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32BA2AF8-1597-417C-B7A4-E5B40300913B}" type="datetime1">
              <a:rPr lang="zh-TW" altLang="en-US" smtClean="0"/>
              <a:pPr>
                <a:defRPr/>
              </a:pPr>
              <a:t>2020/10/6</a:t>
            </a:fld>
            <a:endParaRPr lang="en-US" altLang="zh-TW"/>
          </a:p>
        </p:txBody>
      </p:sp>
      <p:sp>
        <p:nvSpPr>
          <p:cNvPr id="3" name="投影片編號版面配置區 2"/>
          <p:cNvSpPr>
            <a:spLocks noGrp="1"/>
          </p:cNvSpPr>
          <p:nvPr>
            <p:ph type="sldNum" sz="quarter" idx="12"/>
          </p:nvPr>
        </p:nvSpPr>
        <p:spPr/>
        <p:txBody>
          <a:bodyPr/>
          <a:lstStyle/>
          <a:p>
            <a:pPr>
              <a:defRPr/>
            </a:pPr>
            <a:fld id="{201A2954-C30F-4B6A-BF5F-3D46D45AF302}" type="slidenum">
              <a:rPr lang="en-US" altLang="zh-TW" smtClean="0"/>
              <a:pPr>
                <a:defRPr/>
              </a:pPr>
              <a:t>23</a:t>
            </a:fld>
            <a:endParaRPr lang="en-US" altLang="zh-TW"/>
          </a:p>
        </p:txBody>
      </p:sp>
      <p:sp>
        <p:nvSpPr>
          <p:cNvPr id="4" name="矩形 3"/>
          <p:cNvSpPr/>
          <p:nvPr/>
        </p:nvSpPr>
        <p:spPr>
          <a:xfrm>
            <a:off x="1940078" y="0"/>
            <a:ext cx="5570756" cy="523220"/>
          </a:xfrm>
          <a:prstGeom prst="rect">
            <a:avLst/>
          </a:prstGeom>
          <a:solidFill>
            <a:schemeClr val="bg2">
              <a:lumMod val="20000"/>
              <a:lumOff val="80000"/>
            </a:schemeClr>
          </a:solidFill>
        </p:spPr>
        <p:txBody>
          <a:bodyPr wrap="none">
            <a:spAutoFit/>
          </a:bodyPr>
          <a:lstStyle/>
          <a:p>
            <a:r>
              <a:rPr lang="zh-TW" altLang="zh-TW" sz="2800" dirty="0" smtClean="0"/>
              <a:t>美國商務部華為封殺禁令三階段：</a:t>
            </a:r>
            <a:endParaRPr lang="zh-TW" altLang="zh-TW" sz="2800" dirty="0"/>
          </a:p>
        </p:txBody>
      </p:sp>
      <p:sp>
        <p:nvSpPr>
          <p:cNvPr id="5" name="矩形 4"/>
          <p:cNvSpPr/>
          <p:nvPr/>
        </p:nvSpPr>
        <p:spPr>
          <a:xfrm>
            <a:off x="215125" y="558464"/>
            <a:ext cx="8766722" cy="400110"/>
          </a:xfrm>
          <a:prstGeom prst="rect">
            <a:avLst/>
          </a:prstGeom>
          <a:solidFill>
            <a:schemeClr val="accent2">
              <a:lumMod val="20000"/>
              <a:lumOff val="80000"/>
            </a:schemeClr>
          </a:solidFill>
        </p:spPr>
        <p:txBody>
          <a:bodyPr wrap="square">
            <a:spAutoFit/>
          </a:bodyPr>
          <a:lstStyle/>
          <a:p>
            <a:r>
              <a:rPr lang="zh-TW" altLang="en-US" sz="2000" dirty="0" smtClean="0">
                <a:latin typeface="標楷體"/>
                <a:ea typeface="標楷體"/>
              </a:rPr>
              <a:t>◆</a:t>
            </a:r>
            <a:r>
              <a:rPr lang="zh-TW" altLang="zh-TW" sz="2000" dirty="0" smtClean="0"/>
              <a:t>第一階段</a:t>
            </a:r>
            <a:r>
              <a:rPr lang="en-US" altLang="zh-TW" dirty="0" smtClean="0"/>
              <a:t>(</a:t>
            </a:r>
            <a:r>
              <a:rPr lang="en-US" altLang="zh-TW" dirty="0"/>
              <a:t>2019/5/15~2020/5/15)</a:t>
            </a:r>
            <a:r>
              <a:rPr lang="zh-TW" altLang="zh-TW" sz="2000" dirty="0"/>
              <a:t>：美國企業禁止供貨華為</a:t>
            </a:r>
            <a:endParaRPr lang="zh-TW" altLang="en-US" sz="2000" dirty="0"/>
          </a:p>
        </p:txBody>
      </p:sp>
      <p:sp>
        <p:nvSpPr>
          <p:cNvPr id="7" name="矩形 6"/>
          <p:cNvSpPr/>
          <p:nvPr/>
        </p:nvSpPr>
        <p:spPr>
          <a:xfrm>
            <a:off x="215125" y="3717032"/>
            <a:ext cx="8793088" cy="707886"/>
          </a:xfrm>
          <a:prstGeom prst="rect">
            <a:avLst/>
          </a:prstGeom>
          <a:solidFill>
            <a:schemeClr val="accent2">
              <a:lumMod val="20000"/>
              <a:lumOff val="80000"/>
            </a:schemeClr>
          </a:solidFill>
        </p:spPr>
        <p:txBody>
          <a:bodyPr wrap="square">
            <a:spAutoFit/>
          </a:bodyPr>
          <a:lstStyle/>
          <a:p>
            <a:r>
              <a:rPr lang="zh-TW" altLang="en-US" sz="2000" dirty="0">
                <a:latin typeface="標楷體"/>
                <a:ea typeface="標楷體"/>
              </a:rPr>
              <a:t>◆</a:t>
            </a:r>
            <a:r>
              <a:rPr lang="zh-TW" altLang="zh-TW" sz="2000" dirty="0" smtClean="0"/>
              <a:t>第二階段</a:t>
            </a:r>
            <a:r>
              <a:rPr lang="en-US" altLang="zh-TW" dirty="0" smtClean="0"/>
              <a:t>(</a:t>
            </a:r>
            <a:r>
              <a:rPr lang="en-US" altLang="zh-TW" dirty="0"/>
              <a:t>2020/5/15~2020/9/15)</a:t>
            </a:r>
            <a:r>
              <a:rPr lang="zh-TW" altLang="zh-TW" sz="2000" dirty="0"/>
              <a:t>：使用美國技術的國外供應商禁止供貨華為</a:t>
            </a:r>
            <a:endParaRPr lang="zh-TW" altLang="en-US" sz="2000" dirty="0"/>
          </a:p>
        </p:txBody>
      </p:sp>
      <p:sp>
        <p:nvSpPr>
          <p:cNvPr id="8" name="矩形 7"/>
          <p:cNvSpPr/>
          <p:nvPr/>
        </p:nvSpPr>
        <p:spPr>
          <a:xfrm>
            <a:off x="423033" y="949644"/>
            <a:ext cx="8558813" cy="2539157"/>
          </a:xfrm>
          <a:prstGeom prst="rect">
            <a:avLst/>
          </a:prstGeom>
          <a:ln>
            <a:solidFill>
              <a:srgbClr val="C00000"/>
            </a:solidFill>
          </a:ln>
        </p:spPr>
        <p:txBody>
          <a:bodyPr wrap="square">
            <a:spAutoFit/>
          </a:bodyPr>
          <a:lstStyle/>
          <a:p>
            <a:pPr>
              <a:spcBef>
                <a:spcPts val="600"/>
              </a:spcBef>
            </a:pPr>
            <a:r>
              <a:rPr lang="zh-TW" altLang="en-US" b="0" dirty="0" smtClean="0">
                <a:latin typeface="標楷體"/>
                <a:ea typeface="標楷體"/>
              </a:rPr>
              <a:t>▲</a:t>
            </a:r>
            <a:r>
              <a:rPr lang="zh-TW" altLang="zh-TW" dirty="0" smtClean="0"/>
              <a:t>內容</a:t>
            </a:r>
            <a:r>
              <a:rPr lang="zh-TW" altLang="zh-TW" b="0" dirty="0"/>
              <a:t>：華為列入出口管制黑名單的「實體清單」</a:t>
            </a:r>
            <a:r>
              <a:rPr lang="en-US" altLang="zh-TW" b="0" dirty="0"/>
              <a:t>(Entity List)</a:t>
            </a:r>
            <a:r>
              <a:rPr lang="en-US" altLang="zh-TW" b="0" dirty="0">
                <a:sym typeface="Wingdings"/>
              </a:rPr>
              <a:t></a:t>
            </a:r>
            <a:r>
              <a:rPr lang="zh-TW" altLang="zh-TW" b="0" dirty="0"/>
              <a:t>美國企業除非有政府的特殊許可，否則不能和華為做生意。</a:t>
            </a:r>
          </a:p>
          <a:p>
            <a:pPr>
              <a:spcBef>
                <a:spcPts val="600"/>
              </a:spcBef>
            </a:pPr>
            <a:r>
              <a:rPr lang="zh-TW" altLang="en-US" b="0" dirty="0">
                <a:latin typeface="標楷體"/>
                <a:ea typeface="標楷體"/>
              </a:rPr>
              <a:t>▼</a:t>
            </a:r>
            <a:r>
              <a:rPr lang="zh-TW" altLang="zh-TW" dirty="0" smtClean="0"/>
              <a:t>影響</a:t>
            </a:r>
            <a:r>
              <a:rPr lang="zh-TW" altLang="zh-TW" b="0" dirty="0"/>
              <a:t>：華為的</a:t>
            </a:r>
            <a:r>
              <a:rPr lang="en-US" altLang="zh-TW" b="0" dirty="0"/>
              <a:t>Android</a:t>
            </a:r>
            <a:r>
              <a:rPr lang="zh-TW" altLang="zh-TW" b="0" dirty="0"/>
              <a:t>作業系統</a:t>
            </a:r>
            <a:r>
              <a:rPr lang="en-US" altLang="zh-TW" b="0" dirty="0"/>
              <a:t>(</a:t>
            </a:r>
            <a:r>
              <a:rPr lang="zh-TW" altLang="zh-TW" b="0" dirty="0"/>
              <a:t>自行開發的「鴻蒙」作業系統尚不成熟，也尚未有搭鴻蒙系統的手機上市</a:t>
            </a:r>
            <a:r>
              <a:rPr lang="en-US" altLang="zh-TW" b="0" dirty="0"/>
              <a:t>)</a:t>
            </a:r>
            <a:r>
              <a:rPr lang="zh-TW" altLang="zh-TW" b="0" dirty="0"/>
              <a:t>。</a:t>
            </a:r>
          </a:p>
          <a:p>
            <a:pPr>
              <a:spcBef>
                <a:spcPts val="600"/>
              </a:spcBef>
            </a:pPr>
            <a:r>
              <a:rPr lang="en-US" altLang="zh-TW" b="0" dirty="0"/>
              <a:t>&lt;APPLE</a:t>
            </a:r>
            <a:r>
              <a:rPr lang="zh-TW" altLang="zh-TW" b="0" dirty="0" smtClean="0"/>
              <a:t>的</a:t>
            </a:r>
            <a:r>
              <a:rPr lang="en-US" altLang="zh-TW" b="0" dirty="0" smtClean="0"/>
              <a:t>iPhone</a:t>
            </a:r>
            <a:r>
              <a:rPr lang="zh-TW" altLang="zh-TW" b="0" dirty="0" smtClean="0"/>
              <a:t>採用</a:t>
            </a:r>
            <a:r>
              <a:rPr lang="en-US" altLang="zh-TW" b="0" dirty="0" smtClean="0"/>
              <a:t>IOS</a:t>
            </a:r>
            <a:r>
              <a:rPr lang="zh-TW" altLang="zh-TW" b="0" dirty="0" smtClean="0"/>
              <a:t>系統</a:t>
            </a:r>
            <a:r>
              <a:rPr lang="en-US" altLang="zh-TW" b="0" dirty="0">
                <a:sym typeface="Wingdings"/>
              </a:rPr>
              <a:t></a:t>
            </a:r>
            <a:r>
              <a:rPr lang="zh-TW" altLang="zh-TW" b="0" dirty="0"/>
              <a:t>它牌智慧型</a:t>
            </a:r>
            <a:r>
              <a:rPr lang="zh-TW" altLang="zh-TW" b="0" dirty="0" smtClean="0"/>
              <a:t>手機</a:t>
            </a:r>
            <a:r>
              <a:rPr lang="zh-TW" altLang="en-US" b="0" dirty="0"/>
              <a:t>採</a:t>
            </a:r>
            <a:r>
              <a:rPr lang="zh-TW" altLang="zh-TW" b="0" dirty="0" smtClean="0"/>
              <a:t>用</a:t>
            </a:r>
            <a:r>
              <a:rPr lang="en-US" altLang="zh-TW" b="0" dirty="0"/>
              <a:t>Google</a:t>
            </a:r>
            <a:r>
              <a:rPr lang="zh-TW" altLang="zh-TW" b="0" dirty="0"/>
              <a:t>的</a:t>
            </a:r>
            <a:r>
              <a:rPr lang="en-US" altLang="zh-TW" b="0" dirty="0"/>
              <a:t>Android</a:t>
            </a:r>
            <a:r>
              <a:rPr lang="zh-TW" altLang="zh-TW" b="0" dirty="0"/>
              <a:t>系統</a:t>
            </a:r>
            <a:r>
              <a:rPr lang="en-US" altLang="zh-TW" b="0" dirty="0"/>
              <a:t>&gt;</a:t>
            </a:r>
            <a:endParaRPr lang="zh-TW" altLang="zh-TW" b="0" dirty="0"/>
          </a:p>
          <a:p>
            <a:pPr>
              <a:spcBef>
                <a:spcPts val="600"/>
              </a:spcBef>
            </a:pPr>
            <a:r>
              <a:rPr lang="zh-TW" altLang="en-US" b="0" dirty="0">
                <a:latin typeface="標楷體"/>
                <a:ea typeface="標楷體"/>
              </a:rPr>
              <a:t>▼</a:t>
            </a:r>
            <a:r>
              <a:rPr lang="zh-TW" altLang="zh-TW" dirty="0" smtClean="0"/>
              <a:t>結果</a:t>
            </a:r>
            <a:r>
              <a:rPr lang="zh-TW" altLang="zh-TW" b="0" dirty="0"/>
              <a:t>：為自利讓各家美國公司暫與華為生意往來，</a:t>
            </a:r>
            <a:r>
              <a:rPr lang="en-US" altLang="zh-TW" b="0" dirty="0"/>
              <a:t>US</a:t>
            </a:r>
            <a:r>
              <a:rPr lang="zh-TW" altLang="zh-TW" b="0" dirty="0"/>
              <a:t>發出</a:t>
            </a:r>
            <a:r>
              <a:rPr lang="en-US" altLang="zh-TW" b="0" dirty="0"/>
              <a:t>90</a:t>
            </a:r>
            <a:r>
              <a:rPr lang="zh-TW" altLang="zh-TW" b="0" dirty="0"/>
              <a:t>天的臨時許可證（</a:t>
            </a:r>
            <a:r>
              <a:rPr lang="en-US" altLang="zh-TW" b="0" dirty="0"/>
              <a:t>Temporary General License, TGL</a:t>
            </a:r>
            <a:r>
              <a:rPr lang="zh-TW" altLang="zh-TW" b="0" dirty="0"/>
              <a:t>）</a:t>
            </a:r>
            <a:r>
              <a:rPr lang="en-US" altLang="zh-TW" b="0" dirty="0">
                <a:sym typeface="Wingdings"/>
              </a:rPr>
              <a:t></a:t>
            </a:r>
            <a:r>
              <a:rPr lang="zh-TW" altLang="zh-TW" b="0" dirty="0"/>
              <a:t>幾經延長，直至</a:t>
            </a:r>
            <a:r>
              <a:rPr lang="en-US" altLang="zh-TW" b="0" dirty="0"/>
              <a:t>2020</a:t>
            </a:r>
            <a:r>
              <a:rPr lang="zh-TW" altLang="zh-TW" b="0" dirty="0"/>
              <a:t>年</a:t>
            </a:r>
            <a:r>
              <a:rPr lang="en-US" altLang="zh-TW" b="0" dirty="0"/>
              <a:t>5</a:t>
            </a:r>
            <a:r>
              <a:rPr lang="zh-TW" altLang="zh-TW" b="0" dirty="0"/>
              <a:t>月</a:t>
            </a:r>
            <a:r>
              <a:rPr lang="en-US" altLang="zh-TW" b="0" dirty="0"/>
              <a:t>15</a:t>
            </a:r>
            <a:r>
              <a:rPr lang="zh-TW" altLang="zh-TW" b="0" dirty="0"/>
              <a:t>日，美國商務部總共發出</a:t>
            </a:r>
            <a:r>
              <a:rPr lang="en-US" altLang="zh-TW" b="0" u="sng" dirty="0" err="1">
                <a:hlinkClick r:id="rId2"/>
              </a:rPr>
              <a:t>六次TGL</a:t>
            </a:r>
            <a:r>
              <a:rPr lang="zh-TW" altLang="zh-TW" b="0" dirty="0"/>
              <a:t>，最後一次</a:t>
            </a:r>
            <a:r>
              <a:rPr lang="en-US" altLang="zh-TW" b="0" dirty="0"/>
              <a:t>TGL</a:t>
            </a:r>
            <a:r>
              <a:rPr lang="zh-TW" altLang="zh-TW" b="0" dirty="0"/>
              <a:t>的</a:t>
            </a:r>
            <a:r>
              <a:rPr lang="en-US" altLang="zh-TW" b="0" dirty="0"/>
              <a:t>90</a:t>
            </a:r>
            <a:r>
              <a:rPr lang="zh-TW" altLang="zh-TW" b="0" dirty="0"/>
              <a:t>天延長許可至</a:t>
            </a:r>
            <a:r>
              <a:rPr lang="en-US" altLang="zh-TW" b="0" dirty="0"/>
              <a:t>2020</a:t>
            </a:r>
            <a:r>
              <a:rPr lang="zh-TW" altLang="zh-TW" b="0" dirty="0"/>
              <a:t>年</a:t>
            </a:r>
            <a:r>
              <a:rPr lang="en-US" altLang="zh-TW" b="0" dirty="0"/>
              <a:t>8</a:t>
            </a:r>
            <a:r>
              <a:rPr lang="zh-TW" altLang="zh-TW" b="0" dirty="0"/>
              <a:t>月</a:t>
            </a:r>
            <a:r>
              <a:rPr lang="en-US" altLang="zh-TW" b="0" dirty="0"/>
              <a:t>13</a:t>
            </a:r>
            <a:r>
              <a:rPr lang="zh-TW" altLang="zh-TW" b="0" dirty="0"/>
              <a:t>日。</a:t>
            </a:r>
            <a:endParaRPr lang="zh-TW" altLang="en-US" b="0" dirty="0"/>
          </a:p>
        </p:txBody>
      </p:sp>
      <p:sp>
        <p:nvSpPr>
          <p:cNvPr id="9" name="矩形 8"/>
          <p:cNvSpPr/>
          <p:nvPr/>
        </p:nvSpPr>
        <p:spPr>
          <a:xfrm>
            <a:off x="417147" y="4505024"/>
            <a:ext cx="8591066" cy="1908215"/>
          </a:xfrm>
          <a:prstGeom prst="rect">
            <a:avLst/>
          </a:prstGeom>
          <a:ln>
            <a:solidFill>
              <a:srgbClr val="C00000"/>
            </a:solidFill>
          </a:ln>
        </p:spPr>
        <p:txBody>
          <a:bodyPr wrap="square">
            <a:spAutoFit/>
          </a:bodyPr>
          <a:lstStyle/>
          <a:p>
            <a:pPr>
              <a:spcAft>
                <a:spcPts val="600"/>
              </a:spcAft>
            </a:pPr>
            <a:r>
              <a:rPr lang="zh-TW" altLang="en-US" b="0" dirty="0">
                <a:latin typeface="標楷體"/>
                <a:ea typeface="標楷體"/>
              </a:rPr>
              <a:t>▲</a:t>
            </a:r>
            <a:r>
              <a:rPr lang="zh-TW" altLang="zh-TW" dirty="0" smtClean="0"/>
              <a:t>內容</a:t>
            </a:r>
            <a:r>
              <a:rPr lang="zh-TW" altLang="zh-TW" b="0" dirty="0"/>
              <a:t>：</a:t>
            </a:r>
            <a:r>
              <a:rPr lang="en-US" altLang="zh-TW" b="0" dirty="0"/>
              <a:t>2020</a:t>
            </a:r>
            <a:r>
              <a:rPr lang="zh-TW" altLang="zh-TW" b="0" dirty="0"/>
              <a:t>年</a:t>
            </a:r>
            <a:r>
              <a:rPr lang="en-US" altLang="zh-TW" b="0" dirty="0"/>
              <a:t>5</a:t>
            </a:r>
            <a:r>
              <a:rPr lang="zh-TW" altLang="zh-TW" b="0" dirty="0"/>
              <a:t>月</a:t>
            </a:r>
            <a:r>
              <a:rPr lang="en-US" altLang="zh-TW" b="0" dirty="0"/>
              <a:t>15</a:t>
            </a:r>
            <a:r>
              <a:rPr lang="zh-TW" altLang="zh-TW" b="0" dirty="0"/>
              <a:t>日，除了宣布最後一次</a:t>
            </a:r>
            <a:r>
              <a:rPr lang="en-US" altLang="zh-TW" b="0" dirty="0"/>
              <a:t>90</a:t>
            </a:r>
            <a:r>
              <a:rPr lang="zh-TW" altLang="zh-TW" b="0" dirty="0"/>
              <a:t>天延長，另有一份進一步封鎖華為的</a:t>
            </a:r>
            <a:r>
              <a:rPr lang="en-US" altLang="zh-TW" b="0" u="sng" dirty="0" err="1">
                <a:hlinkClick r:id="rId3"/>
              </a:rPr>
              <a:t>華為關鍵新聞稿</a:t>
            </a:r>
            <a:r>
              <a:rPr lang="zh-TW" altLang="zh-TW" b="0" dirty="0"/>
              <a:t>，宣告任何有使用到美國技術來生產、製造產品的公司也不能和華為做生意。</a:t>
            </a:r>
          </a:p>
          <a:p>
            <a:pPr>
              <a:spcAft>
                <a:spcPts val="600"/>
              </a:spcAft>
            </a:pPr>
            <a:r>
              <a:rPr lang="zh-TW" altLang="en-US" b="0" dirty="0" smtClean="0">
                <a:latin typeface="標楷體"/>
                <a:ea typeface="標楷體"/>
              </a:rPr>
              <a:t>▼</a:t>
            </a:r>
            <a:r>
              <a:rPr lang="zh-TW" altLang="zh-TW" b="0" dirty="0" smtClean="0"/>
              <a:t>影響：</a:t>
            </a:r>
            <a:r>
              <a:rPr lang="zh-TW" altLang="zh-TW" b="0" dirty="0"/>
              <a:t>任何半導體產品都或多或少應用到美國技術或設備，全球華為供應鏈成員大受影響，台灣許多電子廠商首當其衝。</a:t>
            </a:r>
          </a:p>
          <a:p>
            <a:pPr>
              <a:spcAft>
                <a:spcPts val="600"/>
              </a:spcAft>
            </a:pPr>
            <a:r>
              <a:rPr lang="zh-TW" altLang="en-US" b="0" dirty="0">
                <a:latin typeface="標楷體"/>
                <a:ea typeface="標楷體"/>
              </a:rPr>
              <a:t>▼</a:t>
            </a:r>
            <a:r>
              <a:rPr lang="zh-TW" altLang="zh-TW" dirty="0" smtClean="0"/>
              <a:t>結果</a:t>
            </a:r>
            <a:r>
              <a:rPr lang="zh-TW" altLang="zh-TW" b="0" dirty="0" smtClean="0"/>
              <a:t>：給予</a:t>
            </a:r>
            <a:r>
              <a:rPr lang="en-US" altLang="zh-TW" b="0" dirty="0"/>
              <a:t>120</a:t>
            </a:r>
            <a:r>
              <a:rPr lang="zh-TW" altLang="zh-TW" b="0" dirty="0"/>
              <a:t>天寬限期，</a:t>
            </a:r>
            <a:r>
              <a:rPr lang="en-US" altLang="zh-TW" b="0" dirty="0"/>
              <a:t>9</a:t>
            </a:r>
            <a:r>
              <a:rPr lang="zh-TW" altLang="zh-TW" b="0" dirty="0"/>
              <a:t>月</a:t>
            </a:r>
            <a:r>
              <a:rPr lang="en-US" altLang="zh-TW" b="0" dirty="0"/>
              <a:t>15</a:t>
            </a:r>
            <a:r>
              <a:rPr lang="zh-TW" altLang="zh-TW" b="0" dirty="0"/>
              <a:t>日之前，受影響企業仍可與華為生意往來。</a:t>
            </a:r>
            <a:endParaRPr lang="zh-TW" altLang="en-US" b="0" dirty="0"/>
          </a:p>
        </p:txBody>
      </p:sp>
    </p:spTree>
    <p:extLst>
      <p:ext uri="{BB962C8B-B14F-4D97-AF65-F5344CB8AC3E}">
        <p14:creationId xmlns:p14="http://schemas.microsoft.com/office/powerpoint/2010/main" val="1899103891"/>
      </p:ext>
    </p:extLst>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32BA2AF8-1597-417C-B7A4-E5B40300913B}" type="datetime1">
              <a:rPr lang="zh-TW" altLang="en-US" smtClean="0"/>
              <a:pPr>
                <a:defRPr/>
              </a:pPr>
              <a:t>2020/10/6</a:t>
            </a:fld>
            <a:endParaRPr lang="en-US" altLang="zh-TW"/>
          </a:p>
        </p:txBody>
      </p:sp>
      <p:sp>
        <p:nvSpPr>
          <p:cNvPr id="3" name="投影片編號版面配置區 2"/>
          <p:cNvSpPr>
            <a:spLocks noGrp="1"/>
          </p:cNvSpPr>
          <p:nvPr>
            <p:ph type="sldNum" sz="quarter" idx="12"/>
          </p:nvPr>
        </p:nvSpPr>
        <p:spPr/>
        <p:txBody>
          <a:bodyPr/>
          <a:lstStyle/>
          <a:p>
            <a:pPr>
              <a:defRPr/>
            </a:pPr>
            <a:fld id="{201A2954-C30F-4B6A-BF5F-3D46D45AF302}" type="slidenum">
              <a:rPr lang="en-US" altLang="zh-TW" smtClean="0"/>
              <a:pPr>
                <a:defRPr/>
              </a:pPr>
              <a:t>24</a:t>
            </a:fld>
            <a:endParaRPr lang="en-US" altLang="zh-TW"/>
          </a:p>
        </p:txBody>
      </p:sp>
      <p:pic>
        <p:nvPicPr>
          <p:cNvPr id="634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5572" y="2636912"/>
            <a:ext cx="5230460" cy="425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197766" y="188640"/>
            <a:ext cx="8766722" cy="707886"/>
          </a:xfrm>
          <a:prstGeom prst="rect">
            <a:avLst/>
          </a:prstGeom>
          <a:solidFill>
            <a:schemeClr val="accent2">
              <a:lumMod val="20000"/>
              <a:lumOff val="80000"/>
            </a:schemeClr>
          </a:solidFill>
        </p:spPr>
        <p:txBody>
          <a:bodyPr wrap="square">
            <a:spAutoFit/>
          </a:bodyPr>
          <a:lstStyle/>
          <a:p>
            <a:r>
              <a:rPr lang="zh-TW" altLang="en-US" sz="2000" dirty="0" smtClean="0">
                <a:latin typeface="標楷體"/>
                <a:ea typeface="標楷體"/>
              </a:rPr>
              <a:t>◆</a:t>
            </a:r>
            <a:r>
              <a:rPr lang="zh-TW" altLang="zh-TW" sz="2000" dirty="0"/>
              <a:t>第三</a:t>
            </a:r>
            <a:r>
              <a:rPr lang="zh-TW" altLang="zh-TW" sz="2000" dirty="0" smtClean="0"/>
              <a:t>階段</a:t>
            </a:r>
            <a:r>
              <a:rPr lang="en-US" altLang="zh-TW" dirty="0" smtClean="0"/>
              <a:t>(</a:t>
            </a:r>
            <a:r>
              <a:rPr lang="en-US" altLang="zh-TW" dirty="0"/>
              <a:t>2020/8/17~2020/9/15)</a:t>
            </a:r>
            <a:r>
              <a:rPr lang="zh-TW" altLang="zh-TW" sz="2000" dirty="0" smtClean="0"/>
              <a:t>：</a:t>
            </a:r>
            <a:r>
              <a:rPr lang="zh-TW" altLang="en-US" sz="2000" dirty="0" smtClean="0"/>
              <a:t>封鎖</a:t>
            </a:r>
            <a:r>
              <a:rPr lang="zh-TW" altLang="zh-TW" sz="2000" dirty="0" smtClean="0"/>
              <a:t>國外</a:t>
            </a:r>
            <a:r>
              <a:rPr lang="zh-TW" altLang="zh-TW" sz="2000" dirty="0"/>
              <a:t>相關</a:t>
            </a:r>
            <a:r>
              <a:rPr lang="zh-TW" altLang="zh-TW" sz="2000" dirty="0" smtClean="0"/>
              <a:t>供應商</a:t>
            </a:r>
            <a:r>
              <a:rPr lang="zh-TW" altLang="en-US" sz="2000" dirty="0" smtClean="0"/>
              <a:t>使</a:t>
            </a:r>
            <a:r>
              <a:rPr lang="zh-TW" altLang="zh-TW" sz="2000" dirty="0" smtClean="0"/>
              <a:t>無</a:t>
            </a:r>
            <a:r>
              <a:rPr lang="zh-TW" altLang="zh-TW" sz="2000" dirty="0"/>
              <a:t>洞可鑽</a:t>
            </a:r>
            <a:r>
              <a:rPr lang="zh-TW" altLang="zh-TW" sz="2000" dirty="0" smtClean="0"/>
              <a:t>！</a:t>
            </a:r>
            <a:r>
              <a:rPr lang="en-US" altLang="zh-TW" sz="2000" dirty="0"/>
              <a:t> </a:t>
            </a:r>
            <a:r>
              <a:rPr lang="zh-TW" altLang="en-US" sz="2000" dirty="0" smtClean="0"/>
              <a:t>     </a:t>
            </a:r>
            <a:endParaRPr lang="en-US" altLang="zh-TW" sz="2000" dirty="0" smtClean="0"/>
          </a:p>
          <a:p>
            <a:r>
              <a:rPr lang="zh-TW" altLang="en-US" sz="2000" b="0" i="1" dirty="0"/>
              <a:t> </a:t>
            </a:r>
            <a:r>
              <a:rPr lang="zh-TW" altLang="en-US" sz="2000" b="0" i="1" dirty="0" smtClean="0"/>
              <a:t>                                                     </a:t>
            </a:r>
            <a:r>
              <a:rPr lang="en-US" altLang="zh-TW" sz="2000" b="0" i="1" dirty="0" smtClean="0"/>
              <a:t>(</a:t>
            </a:r>
            <a:r>
              <a:rPr lang="zh-TW" altLang="zh-TW" sz="2000" b="0" i="1" dirty="0"/>
              <a:t>聯發科等</a:t>
            </a:r>
            <a:r>
              <a:rPr lang="en-US" altLang="zh-TW" sz="2000" b="0" i="1" dirty="0"/>
              <a:t>)</a:t>
            </a:r>
            <a:endParaRPr lang="zh-TW" altLang="en-US" sz="2000" b="0" i="1" dirty="0"/>
          </a:p>
        </p:txBody>
      </p:sp>
      <p:sp>
        <p:nvSpPr>
          <p:cNvPr id="7" name="矩形 6"/>
          <p:cNvSpPr/>
          <p:nvPr/>
        </p:nvSpPr>
        <p:spPr>
          <a:xfrm>
            <a:off x="238924" y="930395"/>
            <a:ext cx="8754890" cy="2185214"/>
          </a:xfrm>
          <a:prstGeom prst="rect">
            <a:avLst/>
          </a:prstGeom>
          <a:ln>
            <a:solidFill>
              <a:srgbClr val="C00000"/>
            </a:solidFill>
          </a:ln>
        </p:spPr>
        <p:txBody>
          <a:bodyPr wrap="square">
            <a:spAutoFit/>
          </a:bodyPr>
          <a:lstStyle/>
          <a:p>
            <a:pPr>
              <a:spcAft>
                <a:spcPts val="600"/>
              </a:spcAft>
            </a:pPr>
            <a:r>
              <a:rPr lang="zh-TW" altLang="en-US" b="0" dirty="0">
                <a:latin typeface="標楷體"/>
                <a:ea typeface="標楷體"/>
              </a:rPr>
              <a:t>▲</a:t>
            </a:r>
            <a:r>
              <a:rPr lang="zh-TW" altLang="zh-TW" dirty="0" smtClean="0"/>
              <a:t>內容</a:t>
            </a:r>
            <a:r>
              <a:rPr lang="zh-TW" altLang="zh-TW" b="0" dirty="0"/>
              <a:t>：美國商務部</a:t>
            </a:r>
            <a:r>
              <a:rPr lang="en-US" altLang="zh-TW" b="0" dirty="0"/>
              <a:t>2020</a:t>
            </a:r>
            <a:r>
              <a:rPr lang="zh-TW" altLang="zh-TW" b="0" dirty="0"/>
              <a:t>年</a:t>
            </a:r>
            <a:r>
              <a:rPr lang="en-US" altLang="zh-TW" b="0" dirty="0"/>
              <a:t>8</a:t>
            </a:r>
            <a:r>
              <a:rPr lang="zh-TW" altLang="zh-TW" b="0" dirty="0"/>
              <a:t>月</a:t>
            </a:r>
            <a:r>
              <a:rPr lang="en-US" altLang="zh-TW" b="0" dirty="0"/>
              <a:t>17</a:t>
            </a:r>
            <a:r>
              <a:rPr lang="zh-TW" altLang="zh-TW" b="0" dirty="0"/>
              <a:t>日發布</a:t>
            </a:r>
            <a:r>
              <a:rPr lang="en-US" altLang="zh-TW" b="0" u="sng" dirty="0" err="1">
                <a:hlinkClick r:id="rId3"/>
              </a:rPr>
              <a:t>新聞稿</a:t>
            </a:r>
            <a:r>
              <a:rPr lang="zh-TW" altLang="zh-TW" b="0" dirty="0"/>
              <a:t>，更明確定義禁止供貨華為限制的哪些東西不能賣</a:t>
            </a:r>
            <a:r>
              <a:rPr lang="en-US" altLang="zh-TW" b="0" dirty="0"/>
              <a:t>(</a:t>
            </a:r>
            <a:r>
              <a:rPr lang="zh-TW" altLang="zh-TW" b="0" dirty="0"/>
              <a:t>使用美國軟體或技術來「開發」或「生產」的任何「零件」、「設備」</a:t>
            </a:r>
            <a:r>
              <a:rPr lang="en-US" altLang="zh-TW" b="0" dirty="0"/>
              <a:t>)</a:t>
            </a:r>
            <a:r>
              <a:rPr lang="zh-TW" altLang="zh-TW" b="0" dirty="0"/>
              <a:t>及哪些對象不能賣</a:t>
            </a:r>
            <a:r>
              <a:rPr lang="en-US" altLang="zh-TW" b="0" dirty="0"/>
              <a:t>(</a:t>
            </a:r>
            <a:r>
              <a:rPr lang="zh-TW" altLang="zh-TW" b="0" dirty="0"/>
              <a:t>任何在黑名單</a:t>
            </a:r>
            <a:r>
              <a:rPr lang="en-US" altLang="zh-TW" b="0" dirty="0"/>
              <a:t> Entity List </a:t>
            </a:r>
            <a:r>
              <a:rPr lang="zh-TW" altLang="zh-TW" b="0" dirty="0"/>
              <a:t>上的華為子公司，無論是「購買者」、「中間收貨人」、「最終收貨人」或是「最終使用者」</a:t>
            </a:r>
            <a:r>
              <a:rPr lang="en-US" altLang="zh-TW" b="0" dirty="0"/>
              <a:t>)</a:t>
            </a:r>
            <a:r>
              <a:rPr lang="zh-TW" altLang="zh-TW" b="0" dirty="0" smtClean="0"/>
              <a:t>。</a:t>
            </a:r>
          </a:p>
          <a:p>
            <a:pPr>
              <a:spcAft>
                <a:spcPts val="600"/>
              </a:spcAft>
            </a:pPr>
            <a:r>
              <a:rPr lang="zh-TW" altLang="en-US" b="0" dirty="0" smtClean="0">
                <a:latin typeface="標楷體"/>
                <a:ea typeface="標楷體"/>
              </a:rPr>
              <a:t>▼</a:t>
            </a:r>
            <a:r>
              <a:rPr lang="zh-TW" altLang="zh-TW" dirty="0" smtClean="0"/>
              <a:t>影響</a:t>
            </a:r>
            <a:r>
              <a:rPr lang="zh-TW" altLang="zh-TW" b="0" dirty="0" smtClean="0"/>
              <a:t>：</a:t>
            </a:r>
            <a:r>
              <a:rPr lang="zh-TW" altLang="zh-TW" b="0" dirty="0"/>
              <a:t>聯發科等華為晶片供應商，原可直接供貨給華為的組裝廠來規避封鎖，但美國禁售條件明確定義後，安全黃線變危險紅線</a:t>
            </a:r>
          </a:p>
          <a:p>
            <a:pPr>
              <a:spcAft>
                <a:spcPts val="600"/>
              </a:spcAft>
            </a:pPr>
            <a:r>
              <a:rPr lang="zh-TW" altLang="en-US" b="0" dirty="0">
                <a:latin typeface="標楷體"/>
                <a:ea typeface="標楷體"/>
              </a:rPr>
              <a:t>▼</a:t>
            </a:r>
            <a:r>
              <a:rPr lang="zh-TW" altLang="zh-TW" dirty="0" smtClean="0"/>
              <a:t>結果</a:t>
            </a:r>
            <a:r>
              <a:rPr lang="zh-TW" altLang="zh-TW" b="0" dirty="0" smtClean="0"/>
              <a:t>：</a:t>
            </a:r>
            <a:r>
              <a:rPr lang="zh-TW" altLang="zh-TW" b="0" dirty="0"/>
              <a:t>聯發科股價下挫</a:t>
            </a:r>
            <a:r>
              <a:rPr lang="en-US" altLang="zh-TW" b="0" dirty="0"/>
              <a:t>(</a:t>
            </a:r>
            <a:r>
              <a:rPr lang="en-US" altLang="zh-TW" b="0" dirty="0" err="1"/>
              <a:t>See:Figure</a:t>
            </a:r>
            <a:r>
              <a:rPr lang="en-US" altLang="zh-TW" b="0" dirty="0"/>
              <a:t>)</a:t>
            </a:r>
            <a:endParaRPr lang="zh-TW" altLang="en-US" b="0" dirty="0"/>
          </a:p>
        </p:txBody>
      </p:sp>
      <p:pic>
        <p:nvPicPr>
          <p:cNvPr id="645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789040"/>
            <a:ext cx="532447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直線單箭頭接點 8"/>
          <p:cNvCxnSpPr/>
          <p:nvPr/>
        </p:nvCxnSpPr>
        <p:spPr bwMode="auto">
          <a:xfrm>
            <a:off x="1907704" y="3117260"/>
            <a:ext cx="1863852" cy="2097418"/>
          </a:xfrm>
          <a:prstGeom prst="straightConnector1">
            <a:avLst/>
          </a:prstGeom>
          <a:solidFill>
            <a:schemeClr val="accent1"/>
          </a:solidFill>
          <a:ln w="28575"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矩形 3"/>
          <p:cNvSpPr/>
          <p:nvPr/>
        </p:nvSpPr>
        <p:spPr>
          <a:xfrm>
            <a:off x="1279914" y="5391346"/>
            <a:ext cx="2635658" cy="307777"/>
          </a:xfrm>
          <a:prstGeom prst="rect">
            <a:avLst/>
          </a:prstGeom>
        </p:spPr>
        <p:txBody>
          <a:bodyPr wrap="none">
            <a:spAutoFit/>
          </a:bodyPr>
          <a:lstStyle/>
          <a:p>
            <a:r>
              <a:rPr lang="zh-TW" altLang="en-US" sz="1400" dirty="0"/>
              <a:t>聯發科</a:t>
            </a:r>
            <a:r>
              <a:rPr lang="en-US" altLang="zh-TW" sz="1400" dirty="0"/>
              <a:t>(2454)8/17=&gt;685</a:t>
            </a:r>
            <a:endParaRPr lang="zh-TW" altLang="en-US" sz="1400" dirty="0"/>
          </a:p>
        </p:txBody>
      </p:sp>
    </p:spTree>
    <p:extLst>
      <p:ext uri="{BB962C8B-B14F-4D97-AF65-F5344CB8AC3E}">
        <p14:creationId xmlns:p14="http://schemas.microsoft.com/office/powerpoint/2010/main" val="2819141298"/>
      </p:ext>
    </p:extLst>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32BA2AF8-1597-417C-B7A4-E5B40300913B}" type="datetime1">
              <a:rPr lang="zh-TW" altLang="en-US" smtClean="0"/>
              <a:pPr>
                <a:defRPr/>
              </a:pPr>
              <a:t>2020/10/6</a:t>
            </a:fld>
            <a:endParaRPr lang="en-US" altLang="zh-TW"/>
          </a:p>
        </p:txBody>
      </p:sp>
      <p:sp>
        <p:nvSpPr>
          <p:cNvPr id="3" name="投影片編號版面配置區 2"/>
          <p:cNvSpPr>
            <a:spLocks noGrp="1"/>
          </p:cNvSpPr>
          <p:nvPr>
            <p:ph type="sldNum" sz="quarter" idx="12"/>
          </p:nvPr>
        </p:nvSpPr>
        <p:spPr/>
        <p:txBody>
          <a:bodyPr/>
          <a:lstStyle/>
          <a:p>
            <a:pPr>
              <a:defRPr/>
            </a:pPr>
            <a:fld id="{201A2954-C30F-4B6A-BF5F-3D46D45AF302}" type="slidenum">
              <a:rPr lang="en-US" altLang="zh-TW" smtClean="0"/>
              <a:pPr>
                <a:defRPr/>
              </a:pPr>
              <a:t>25</a:t>
            </a:fld>
            <a:endParaRPr lang="en-US" altLang="zh-TW"/>
          </a:p>
        </p:txBody>
      </p:sp>
      <p:sp>
        <p:nvSpPr>
          <p:cNvPr id="6" name="矩形 5"/>
          <p:cNvSpPr/>
          <p:nvPr/>
        </p:nvSpPr>
        <p:spPr>
          <a:xfrm>
            <a:off x="1979711" y="0"/>
            <a:ext cx="5077031" cy="584775"/>
          </a:xfrm>
          <a:prstGeom prst="rect">
            <a:avLst/>
          </a:prstGeom>
          <a:solidFill>
            <a:srgbClr val="FFFF00"/>
          </a:solidFill>
        </p:spPr>
        <p:txBody>
          <a:bodyPr wrap="none">
            <a:spAutoFit/>
          </a:bodyPr>
          <a:lstStyle/>
          <a:p>
            <a:pPr eaLnBrk="1" hangingPunct="1">
              <a:spcBef>
                <a:spcPts val="0"/>
              </a:spcBef>
              <a:defRPr/>
            </a:pPr>
            <a:r>
              <a:rPr lang="zh-TW" altLang="en-US" sz="3200" dirty="0">
                <a:solidFill>
                  <a:srgbClr val="FF0000"/>
                </a:solidFill>
              </a:rPr>
              <a:t>華</a:t>
            </a:r>
            <a:r>
              <a:rPr lang="zh-TW" altLang="en-US" sz="3200" dirty="0" smtClean="0">
                <a:solidFill>
                  <a:srgbClr val="FF0000"/>
                </a:solidFill>
              </a:rPr>
              <a:t>為</a:t>
            </a:r>
            <a:r>
              <a:rPr lang="en-US" altLang="zh-TW" sz="3200" dirty="0" smtClean="0">
                <a:solidFill>
                  <a:srgbClr val="FF0000"/>
                </a:solidFill>
              </a:rPr>
              <a:t>--</a:t>
            </a:r>
            <a:r>
              <a:rPr lang="zh-TW" altLang="en-US" sz="3200" dirty="0">
                <a:solidFill>
                  <a:srgbClr val="FF0000"/>
                </a:solidFill>
              </a:rPr>
              <a:t>海</a:t>
            </a:r>
            <a:r>
              <a:rPr lang="zh-TW" altLang="en-US" sz="3200" dirty="0" smtClean="0">
                <a:solidFill>
                  <a:srgbClr val="FF0000"/>
                </a:solidFill>
              </a:rPr>
              <a:t>思</a:t>
            </a:r>
            <a:r>
              <a:rPr lang="en-US" altLang="zh-TW" sz="3200" dirty="0" smtClean="0">
                <a:solidFill>
                  <a:srgbClr val="FF0000"/>
                </a:solidFill>
              </a:rPr>
              <a:t>--</a:t>
            </a:r>
            <a:r>
              <a:rPr lang="zh-TW" altLang="en-US" sz="3200" dirty="0" smtClean="0">
                <a:solidFill>
                  <a:srgbClr val="FF0000"/>
                </a:solidFill>
              </a:rPr>
              <a:t>台積電</a:t>
            </a:r>
            <a:r>
              <a:rPr lang="en-US" altLang="zh-TW" sz="3200" dirty="0" smtClean="0">
                <a:solidFill>
                  <a:srgbClr val="FF0000"/>
                </a:solidFill>
              </a:rPr>
              <a:t>—</a:t>
            </a:r>
            <a:r>
              <a:rPr lang="zh-TW" altLang="en-US" sz="3200" dirty="0" smtClean="0">
                <a:solidFill>
                  <a:srgbClr val="FF0000"/>
                </a:solidFill>
              </a:rPr>
              <a:t>中芯</a:t>
            </a:r>
            <a:endParaRPr lang="en-US" altLang="zh-TW" sz="3200" dirty="0">
              <a:solidFill>
                <a:srgbClr val="FF0000"/>
              </a:solidFill>
            </a:endParaRPr>
          </a:p>
        </p:txBody>
      </p:sp>
      <p:sp>
        <p:nvSpPr>
          <p:cNvPr id="7" name="矩形 6"/>
          <p:cNvSpPr/>
          <p:nvPr/>
        </p:nvSpPr>
        <p:spPr>
          <a:xfrm>
            <a:off x="791021" y="602227"/>
            <a:ext cx="7200800" cy="461665"/>
          </a:xfrm>
          <a:prstGeom prst="rect">
            <a:avLst/>
          </a:prstGeom>
          <a:solidFill>
            <a:schemeClr val="bg2">
              <a:lumMod val="20000"/>
              <a:lumOff val="80000"/>
            </a:schemeClr>
          </a:solidFill>
        </p:spPr>
        <p:txBody>
          <a:bodyPr wrap="square">
            <a:spAutoFit/>
          </a:bodyPr>
          <a:lstStyle/>
          <a:p>
            <a:r>
              <a:rPr lang="zh-TW" altLang="en-US" sz="2400" dirty="0" smtClean="0">
                <a:latin typeface="標楷體"/>
                <a:ea typeface="標楷體"/>
              </a:rPr>
              <a:t>★</a:t>
            </a:r>
            <a:r>
              <a:rPr lang="zh-TW" altLang="zh-TW" sz="2400" dirty="0" smtClean="0"/>
              <a:t>海</a:t>
            </a:r>
            <a:r>
              <a:rPr lang="zh-TW" altLang="zh-TW" sz="2400" dirty="0"/>
              <a:t>思晶片若無法由台積電代工 對華為影響巨大</a:t>
            </a:r>
          </a:p>
        </p:txBody>
      </p:sp>
      <p:sp>
        <p:nvSpPr>
          <p:cNvPr id="8" name="矩形 7"/>
          <p:cNvSpPr/>
          <p:nvPr/>
        </p:nvSpPr>
        <p:spPr>
          <a:xfrm>
            <a:off x="502356" y="1063892"/>
            <a:ext cx="8238456" cy="810478"/>
          </a:xfrm>
          <a:prstGeom prst="rect">
            <a:avLst/>
          </a:prstGeom>
          <a:ln>
            <a:solidFill>
              <a:srgbClr val="FFC000"/>
            </a:solidFill>
          </a:ln>
        </p:spPr>
        <p:txBody>
          <a:bodyPr wrap="square">
            <a:spAutoFit/>
          </a:bodyPr>
          <a:lstStyle/>
          <a:p>
            <a:pPr>
              <a:lnSpc>
                <a:spcPts val="2800"/>
              </a:lnSpc>
            </a:pPr>
            <a:r>
              <a:rPr lang="zh-TW" altLang="en-US" sz="2000" dirty="0">
                <a:latin typeface="標楷體"/>
                <a:ea typeface="標楷體"/>
              </a:rPr>
              <a:t>◆</a:t>
            </a:r>
            <a:r>
              <a:rPr lang="zh-TW" altLang="zh-TW" sz="2000" dirty="0" smtClean="0"/>
              <a:t>華</a:t>
            </a:r>
            <a:r>
              <a:rPr lang="zh-TW" altLang="zh-TW" sz="2000" dirty="0"/>
              <a:t>為訂單佔台積電超過</a:t>
            </a:r>
            <a:r>
              <a:rPr lang="en-US" altLang="zh-TW" sz="2000" dirty="0"/>
              <a:t>10 %</a:t>
            </a:r>
            <a:r>
              <a:rPr lang="zh-TW" altLang="zh-TW" sz="2000" dirty="0"/>
              <a:t>營收</a:t>
            </a:r>
            <a:r>
              <a:rPr lang="zh-TW" altLang="zh-TW" sz="2000" b="0" dirty="0"/>
              <a:t>，</a:t>
            </a:r>
            <a:r>
              <a:rPr lang="zh-TW" altLang="zh-TW" sz="2000" dirty="0"/>
              <a:t>台積電在禁令下對華為影響最大</a:t>
            </a:r>
            <a:r>
              <a:rPr lang="zh-TW" altLang="zh-TW" sz="2000" b="0" dirty="0" smtClean="0"/>
              <a:t>。</a:t>
            </a:r>
            <a:endParaRPr lang="en-US" altLang="zh-TW" sz="2000" b="0" dirty="0" smtClean="0"/>
          </a:p>
          <a:p>
            <a:pPr>
              <a:lnSpc>
                <a:spcPts val="2800"/>
              </a:lnSpc>
            </a:pPr>
            <a:r>
              <a:rPr lang="zh-TW" altLang="en-US" b="0" dirty="0" smtClean="0"/>
              <a:t>   </a:t>
            </a:r>
            <a:r>
              <a:rPr lang="en-US" altLang="zh-TW" b="0" dirty="0" smtClean="0"/>
              <a:t>(</a:t>
            </a:r>
            <a:r>
              <a:rPr lang="zh-TW" altLang="zh-TW" b="0" dirty="0"/>
              <a:t>台積電雖少了華為訂單，但產能仍被市場迅速消化，影響沒有想像中巨大</a:t>
            </a:r>
            <a:r>
              <a:rPr lang="en-US" altLang="zh-TW" b="0" dirty="0" smtClean="0"/>
              <a:t>)</a:t>
            </a:r>
            <a:endParaRPr lang="zh-TW" altLang="en-US" sz="2000" b="0" dirty="0"/>
          </a:p>
        </p:txBody>
      </p:sp>
      <p:sp>
        <p:nvSpPr>
          <p:cNvPr id="9" name="矩形 8"/>
          <p:cNvSpPr/>
          <p:nvPr/>
        </p:nvSpPr>
        <p:spPr>
          <a:xfrm>
            <a:off x="494707" y="1904258"/>
            <a:ext cx="8246106" cy="2015936"/>
          </a:xfrm>
          <a:prstGeom prst="rect">
            <a:avLst/>
          </a:prstGeom>
          <a:ln>
            <a:solidFill>
              <a:srgbClr val="FFC000"/>
            </a:solidFill>
          </a:ln>
        </p:spPr>
        <p:txBody>
          <a:bodyPr wrap="square">
            <a:spAutoFit/>
          </a:bodyPr>
          <a:lstStyle/>
          <a:p>
            <a:pPr>
              <a:spcAft>
                <a:spcPts val="600"/>
              </a:spcAft>
            </a:pPr>
            <a:r>
              <a:rPr lang="zh-TW" altLang="en-US" sz="2000" dirty="0">
                <a:latin typeface="標楷體"/>
                <a:ea typeface="標楷體"/>
              </a:rPr>
              <a:t>▼</a:t>
            </a:r>
            <a:r>
              <a:rPr lang="zh-TW" altLang="zh-TW" sz="2000" dirty="0" smtClean="0"/>
              <a:t>台積電</a:t>
            </a:r>
            <a:r>
              <a:rPr lang="en-US" altLang="zh-TW" sz="2000" b="0" dirty="0">
                <a:sym typeface="Wingdings"/>
              </a:rPr>
              <a:t></a:t>
            </a:r>
            <a:r>
              <a:rPr lang="zh-TW" altLang="zh-TW" sz="2000" b="0" dirty="0"/>
              <a:t>晶圓代工全球市占超過</a:t>
            </a:r>
            <a:r>
              <a:rPr lang="en-US" altLang="zh-TW" sz="2000" b="0" dirty="0"/>
              <a:t>50%</a:t>
            </a:r>
            <a:r>
              <a:rPr lang="zh-TW" altLang="zh-TW" sz="2000" b="0" dirty="0"/>
              <a:t>，</a:t>
            </a:r>
            <a:r>
              <a:rPr lang="zh-TW" altLang="zh-TW" sz="2000" dirty="0"/>
              <a:t>全球第一</a:t>
            </a:r>
            <a:r>
              <a:rPr lang="zh-TW" altLang="zh-TW" sz="2000" b="0" dirty="0"/>
              <a:t>，技術不斷提升，已超越傳統強權</a:t>
            </a:r>
            <a:r>
              <a:rPr lang="en-US" altLang="zh-TW" sz="2000" b="0" dirty="0"/>
              <a:t>Intel</a:t>
            </a:r>
            <a:r>
              <a:rPr lang="zh-TW" altLang="zh-TW" sz="2000" b="0" dirty="0"/>
              <a:t>和三星。</a:t>
            </a:r>
          </a:p>
          <a:p>
            <a:pPr>
              <a:spcAft>
                <a:spcPts val="600"/>
              </a:spcAft>
            </a:pPr>
            <a:r>
              <a:rPr lang="zh-TW" altLang="en-US" sz="2000" dirty="0">
                <a:latin typeface="標楷體"/>
                <a:ea typeface="標楷體"/>
              </a:rPr>
              <a:t>▼</a:t>
            </a:r>
            <a:r>
              <a:rPr lang="zh-TW" altLang="zh-TW" sz="2000" dirty="0" smtClean="0"/>
              <a:t>海</a:t>
            </a:r>
            <a:r>
              <a:rPr lang="zh-TW" altLang="zh-TW" sz="2000" dirty="0"/>
              <a:t>思</a:t>
            </a:r>
            <a:r>
              <a:rPr lang="en-US" altLang="zh-TW" sz="2000" b="0" dirty="0">
                <a:sym typeface="Wingdings"/>
              </a:rPr>
              <a:t></a:t>
            </a:r>
            <a:r>
              <a:rPr lang="zh-TW" altLang="zh-TW" sz="2000" b="0" dirty="0"/>
              <a:t>近年崛起，設計的晶片能與龍頭高通一較高下。但不能空有設計圖，必須找人代工生產，海思先進的晶片需要先進的代工技術，最新的</a:t>
            </a:r>
            <a:r>
              <a:rPr lang="zh-TW" altLang="zh-TW" sz="2000" dirty="0"/>
              <a:t>麒麟晶片</a:t>
            </a:r>
            <a:r>
              <a:rPr lang="zh-TW" altLang="zh-TW" sz="2000" b="0" dirty="0"/>
              <a:t>採用</a:t>
            </a:r>
            <a:r>
              <a:rPr lang="en-US" altLang="zh-TW" sz="2000" dirty="0"/>
              <a:t>5</a:t>
            </a:r>
            <a:r>
              <a:rPr lang="zh-TW" altLang="zh-TW" sz="2000" dirty="0"/>
              <a:t>奈米</a:t>
            </a:r>
            <a:r>
              <a:rPr lang="zh-TW" altLang="zh-TW" sz="2000" b="0" dirty="0"/>
              <a:t>製程，目前僅有台積電有能力接單，當台積電無法供貨給華為，即使海思晶片設計的技術再好也無用武之地。</a:t>
            </a:r>
          </a:p>
        </p:txBody>
      </p:sp>
      <p:sp>
        <p:nvSpPr>
          <p:cNvPr id="10" name="矩形 9"/>
          <p:cNvSpPr/>
          <p:nvPr/>
        </p:nvSpPr>
        <p:spPr>
          <a:xfrm>
            <a:off x="511692" y="3920194"/>
            <a:ext cx="8229121" cy="2605842"/>
          </a:xfrm>
          <a:prstGeom prst="rect">
            <a:avLst/>
          </a:prstGeom>
          <a:ln>
            <a:solidFill>
              <a:srgbClr val="FFC000"/>
            </a:solidFill>
          </a:ln>
        </p:spPr>
        <p:txBody>
          <a:bodyPr wrap="square">
            <a:spAutoFit/>
          </a:bodyPr>
          <a:lstStyle/>
          <a:p>
            <a:pPr>
              <a:lnSpc>
                <a:spcPts val="2800"/>
              </a:lnSpc>
            </a:pPr>
            <a:r>
              <a:rPr lang="zh-TW" altLang="en-US" sz="2000" b="0" dirty="0">
                <a:latin typeface="標楷體"/>
                <a:ea typeface="標楷體"/>
              </a:rPr>
              <a:t>●</a:t>
            </a:r>
            <a:r>
              <a:rPr lang="zh-TW" altLang="zh-TW" sz="2000" b="0" dirty="0" smtClean="0"/>
              <a:t>海</a:t>
            </a:r>
            <a:r>
              <a:rPr lang="zh-TW" altLang="zh-TW" sz="2000" b="0" dirty="0"/>
              <a:t>思不能找其他廠商代工嗎</a:t>
            </a:r>
            <a:r>
              <a:rPr lang="zh-TW" altLang="zh-TW" sz="2000" b="0" dirty="0" smtClean="0"/>
              <a:t>？</a:t>
            </a:r>
            <a:r>
              <a:rPr lang="en-US" altLang="zh-TW" sz="2000" dirty="0" smtClean="0">
                <a:solidFill>
                  <a:srgbClr val="FF0000"/>
                </a:solidFill>
              </a:rPr>
              <a:t>(</a:t>
            </a:r>
            <a:r>
              <a:rPr lang="zh-TW" altLang="zh-TW" sz="2000" dirty="0" smtClean="0">
                <a:solidFill>
                  <a:srgbClr val="FF0000"/>
                </a:solidFill>
              </a:rPr>
              <a:t>三星</a:t>
            </a:r>
            <a:r>
              <a:rPr lang="zh-TW" altLang="zh-TW" sz="2000" dirty="0">
                <a:solidFill>
                  <a:srgbClr val="FF0000"/>
                </a:solidFill>
              </a:rPr>
              <a:t>或中</a:t>
            </a:r>
            <a:r>
              <a:rPr lang="zh-TW" altLang="zh-TW" sz="2000" dirty="0" smtClean="0">
                <a:solidFill>
                  <a:srgbClr val="FF0000"/>
                </a:solidFill>
              </a:rPr>
              <a:t>芯</a:t>
            </a:r>
            <a:r>
              <a:rPr lang="en-US" altLang="zh-TW" sz="2000" dirty="0" smtClean="0">
                <a:solidFill>
                  <a:srgbClr val="FF0000"/>
                </a:solidFill>
              </a:rPr>
              <a:t>)</a:t>
            </a:r>
          </a:p>
          <a:p>
            <a:pPr>
              <a:lnSpc>
                <a:spcPts val="2800"/>
              </a:lnSpc>
            </a:pPr>
            <a:r>
              <a:rPr lang="en-US" altLang="zh-TW" sz="2000" b="0" dirty="0" smtClean="0">
                <a:sym typeface="Wingdings"/>
              </a:rPr>
              <a:t></a:t>
            </a:r>
            <a:r>
              <a:rPr lang="zh-TW" altLang="zh-TW" sz="2000" dirty="0"/>
              <a:t>三星</a:t>
            </a:r>
            <a:r>
              <a:rPr lang="zh-TW" altLang="zh-TW" sz="2000" b="0" dirty="0"/>
              <a:t>的</a:t>
            </a:r>
            <a:r>
              <a:rPr lang="en-US" altLang="zh-TW" sz="2000" b="0" dirty="0"/>
              <a:t>5</a:t>
            </a:r>
            <a:r>
              <a:rPr lang="zh-TW" altLang="zh-TW" sz="2000" b="0" dirty="0"/>
              <a:t>奈米製程還沒有台積電成熟，再來即使退而求其次採用</a:t>
            </a:r>
            <a:r>
              <a:rPr lang="en-US" altLang="zh-TW" sz="2000" b="0" dirty="0"/>
              <a:t>7</a:t>
            </a:r>
            <a:r>
              <a:rPr lang="zh-TW" altLang="zh-TW" sz="2000" b="0" dirty="0"/>
              <a:t>奈米製程，三星也不一定願意接單，因為三星和華為在手機市場是競爭對手，分別是全球市占的第一</a:t>
            </a:r>
            <a:r>
              <a:rPr lang="en-US" altLang="zh-TW" sz="2000" b="0" dirty="0"/>
              <a:t>(</a:t>
            </a:r>
            <a:r>
              <a:rPr lang="zh-TW" altLang="zh-TW" sz="2000" b="0" dirty="0"/>
              <a:t>三星</a:t>
            </a:r>
            <a:r>
              <a:rPr lang="en-US" altLang="zh-TW" sz="2000" b="0" dirty="0"/>
              <a:t>)</a:t>
            </a:r>
            <a:r>
              <a:rPr lang="zh-TW" altLang="zh-TW" sz="2000" b="0" dirty="0"/>
              <a:t>、二名</a:t>
            </a:r>
            <a:r>
              <a:rPr lang="en-US" altLang="zh-TW" sz="2000" b="0" dirty="0"/>
              <a:t>(</a:t>
            </a:r>
            <a:r>
              <a:rPr lang="zh-TW" altLang="zh-TW" sz="2000" b="0" dirty="0"/>
              <a:t>華為</a:t>
            </a:r>
            <a:r>
              <a:rPr lang="en-US" altLang="zh-TW" sz="2000" b="0" dirty="0"/>
              <a:t>)</a:t>
            </a:r>
            <a:r>
              <a:rPr lang="zh-TW" altLang="zh-TW" sz="2000" b="0" dirty="0"/>
              <a:t>，比起晶片代工的利益，華為市占率衰退反而是三星更想看到的</a:t>
            </a:r>
            <a:r>
              <a:rPr lang="zh-TW" altLang="zh-TW" sz="2000" b="0" dirty="0" smtClean="0"/>
              <a:t>；</a:t>
            </a:r>
            <a:endParaRPr lang="en-US" altLang="zh-TW" sz="2000" b="0" dirty="0" smtClean="0"/>
          </a:p>
          <a:p>
            <a:pPr>
              <a:lnSpc>
                <a:spcPts val="2800"/>
              </a:lnSpc>
            </a:pPr>
            <a:r>
              <a:rPr lang="en-US" altLang="zh-TW" sz="2000" b="0" dirty="0" smtClean="0">
                <a:sym typeface="Wingdings" panose="05000000000000000000" pitchFamily="2" charset="2"/>
              </a:rPr>
              <a:t></a:t>
            </a:r>
            <a:r>
              <a:rPr lang="zh-TW" altLang="zh-TW" sz="2000" b="0" dirty="0" smtClean="0"/>
              <a:t>中國</a:t>
            </a:r>
            <a:r>
              <a:rPr lang="zh-TW" altLang="zh-TW" sz="2000" b="0" dirty="0"/>
              <a:t>的</a:t>
            </a:r>
            <a:r>
              <a:rPr lang="zh-TW" altLang="zh-TW" sz="2000" dirty="0"/>
              <a:t>中芯</a:t>
            </a:r>
            <a:r>
              <a:rPr lang="zh-TW" altLang="zh-TW" sz="2000" b="0" dirty="0"/>
              <a:t>，目前最先進的技術為</a:t>
            </a:r>
            <a:r>
              <a:rPr lang="en-US" altLang="zh-TW" sz="2000" b="0" dirty="0"/>
              <a:t>14</a:t>
            </a:r>
            <a:r>
              <a:rPr lang="zh-TW" altLang="zh-TW" sz="2000" b="0" dirty="0"/>
              <a:t>奈米，離目前最先進的</a:t>
            </a:r>
            <a:r>
              <a:rPr lang="en-US" altLang="zh-TW" sz="2000" b="0" dirty="0"/>
              <a:t>5</a:t>
            </a:r>
            <a:r>
              <a:rPr lang="zh-TW" altLang="zh-TW" sz="2000" b="0" dirty="0"/>
              <a:t>奈米還有一大段路要走，因此也不太能幫助華為生產尖端晶片。</a:t>
            </a:r>
            <a:endParaRPr lang="zh-TW" altLang="en-US" sz="2000" b="0" dirty="0"/>
          </a:p>
        </p:txBody>
      </p:sp>
    </p:spTree>
    <p:extLst>
      <p:ext uri="{BB962C8B-B14F-4D97-AF65-F5344CB8AC3E}">
        <p14:creationId xmlns:p14="http://schemas.microsoft.com/office/powerpoint/2010/main" val="1448621973"/>
      </p:ext>
    </p:extLst>
  </p:cSld>
  <p:clrMapOvr>
    <a:masterClrMapping/>
  </p:clrMapOvr>
  <p:transition spd="med">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32BA2AF8-1597-417C-B7A4-E5B40300913B}" type="datetime1">
              <a:rPr lang="zh-TW" altLang="en-US" smtClean="0"/>
              <a:pPr>
                <a:defRPr/>
              </a:pPr>
              <a:t>2020/10/6</a:t>
            </a:fld>
            <a:endParaRPr lang="en-US" altLang="zh-TW"/>
          </a:p>
        </p:txBody>
      </p:sp>
      <p:sp>
        <p:nvSpPr>
          <p:cNvPr id="3" name="投影片編號版面配置區 2"/>
          <p:cNvSpPr>
            <a:spLocks noGrp="1"/>
          </p:cNvSpPr>
          <p:nvPr>
            <p:ph type="sldNum" sz="quarter" idx="12"/>
          </p:nvPr>
        </p:nvSpPr>
        <p:spPr/>
        <p:txBody>
          <a:bodyPr/>
          <a:lstStyle/>
          <a:p>
            <a:pPr>
              <a:defRPr/>
            </a:pPr>
            <a:fld id="{201A2954-C30F-4B6A-BF5F-3D46D45AF302}" type="slidenum">
              <a:rPr lang="en-US" altLang="zh-TW" smtClean="0"/>
              <a:pPr>
                <a:defRPr/>
              </a:pPr>
              <a:t>26</a:t>
            </a:fld>
            <a:endParaRPr lang="en-US" altLang="zh-TW"/>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5106"/>
            <a:ext cx="7380312" cy="515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327018" y="6396335"/>
            <a:ext cx="8208912" cy="461665"/>
          </a:xfrm>
          <a:prstGeom prst="rect">
            <a:avLst/>
          </a:prstGeom>
          <a:solidFill>
            <a:schemeClr val="accent1">
              <a:lumMod val="20000"/>
              <a:lumOff val="80000"/>
            </a:schemeClr>
          </a:solidFill>
        </p:spPr>
        <p:txBody>
          <a:bodyPr wrap="square">
            <a:spAutoFit/>
          </a:bodyPr>
          <a:lstStyle/>
          <a:p>
            <a:r>
              <a:rPr lang="zh-TW" altLang="en-US" sz="2400" dirty="0">
                <a:latin typeface="標楷體"/>
                <a:ea typeface="標楷體"/>
              </a:rPr>
              <a:t>◆</a:t>
            </a:r>
            <a:r>
              <a:rPr lang="zh-TW" altLang="zh-TW" sz="2400" dirty="0" smtClean="0">
                <a:solidFill>
                  <a:srgbClr val="C00000"/>
                </a:solidFill>
              </a:rPr>
              <a:t>中</a:t>
            </a:r>
            <a:r>
              <a:rPr lang="zh-TW" altLang="zh-TW" sz="2400" dirty="0">
                <a:solidFill>
                  <a:srgbClr val="C00000"/>
                </a:solidFill>
              </a:rPr>
              <a:t>芯國際為中國本土產能最大、技術最先進的晶圓代工廠</a:t>
            </a:r>
            <a:endParaRPr lang="zh-TW" altLang="en-US" sz="2400" dirty="0">
              <a:solidFill>
                <a:srgbClr val="C00000"/>
              </a:solidFill>
            </a:endParaRPr>
          </a:p>
        </p:txBody>
      </p:sp>
      <p:sp>
        <p:nvSpPr>
          <p:cNvPr id="8" name="矩形 7"/>
          <p:cNvSpPr/>
          <p:nvPr/>
        </p:nvSpPr>
        <p:spPr>
          <a:xfrm>
            <a:off x="301104" y="36421"/>
            <a:ext cx="8541790" cy="1323439"/>
          </a:xfrm>
          <a:prstGeom prst="rect">
            <a:avLst/>
          </a:prstGeom>
        </p:spPr>
        <p:txBody>
          <a:bodyPr wrap="square">
            <a:spAutoFit/>
          </a:bodyPr>
          <a:lstStyle/>
          <a:p>
            <a:r>
              <a:rPr lang="zh-TW" altLang="en-US" sz="2000" dirty="0">
                <a:latin typeface="標楷體"/>
                <a:ea typeface="標楷體"/>
              </a:rPr>
              <a:t>▲</a:t>
            </a:r>
            <a:r>
              <a:rPr lang="zh-TW" altLang="zh-TW" sz="2000" dirty="0" smtClean="0"/>
              <a:t>第三</a:t>
            </a:r>
            <a:r>
              <a:rPr lang="zh-TW" altLang="zh-TW" sz="2000" dirty="0"/>
              <a:t>階段華為禁令</a:t>
            </a:r>
            <a:r>
              <a:rPr lang="en-US" altLang="zh-TW" sz="2000" dirty="0"/>
              <a:t>(2020/9/15)</a:t>
            </a:r>
            <a:r>
              <a:rPr lang="zh-TW" altLang="zh-TW" sz="2000" dirty="0"/>
              <a:t>後，短期</a:t>
            </a:r>
            <a:r>
              <a:rPr lang="en-US" altLang="zh-TW" sz="2000" dirty="0">
                <a:sym typeface="Wingdings"/>
              </a:rPr>
              <a:t></a:t>
            </a:r>
            <a:r>
              <a:rPr lang="zh-TW" altLang="zh-TW" sz="2000" dirty="0"/>
              <a:t>由於華為已在禁令宣布後大量囤貨，對華為的影響可能暫不明顯，但長期</a:t>
            </a:r>
            <a:r>
              <a:rPr lang="en-US" altLang="zh-TW" sz="2000" dirty="0">
                <a:sym typeface="Wingdings"/>
              </a:rPr>
              <a:t></a:t>
            </a:r>
            <a:r>
              <a:rPr lang="zh-TW" altLang="zh-TW" sz="2000" dirty="0"/>
              <a:t>可由華為手機的全球銷售情況來觀察禁令的影響，</a:t>
            </a:r>
          </a:p>
          <a:p>
            <a:r>
              <a:rPr lang="zh-TW" altLang="zh-TW" sz="2000" dirty="0"/>
              <a:t>未來，美中關係演變尚未有定數！</a:t>
            </a:r>
          </a:p>
        </p:txBody>
      </p:sp>
      <p:sp>
        <p:nvSpPr>
          <p:cNvPr id="6" name="橢圓 5"/>
          <p:cNvSpPr/>
          <p:nvPr/>
        </p:nvSpPr>
        <p:spPr bwMode="auto">
          <a:xfrm>
            <a:off x="2051720" y="1359860"/>
            <a:ext cx="2088232" cy="556972"/>
          </a:xfrm>
          <a:prstGeom prst="ellipse">
            <a:avLst/>
          </a:prstGeom>
          <a:noFill/>
          <a:ln w="38100" cap="flat" cmpd="sng" algn="ctr">
            <a:solidFill>
              <a:srgbClr val="C0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tx1"/>
              </a:solidFill>
              <a:effectLst/>
              <a:latin typeface="Verdana" pitchFamily="34" charset="0"/>
              <a:ea typeface="新細明體" pitchFamily="18" charset="-120"/>
            </a:endParaRPr>
          </a:p>
        </p:txBody>
      </p:sp>
      <p:cxnSp>
        <p:nvCxnSpPr>
          <p:cNvPr id="10" name="直線單箭頭接點 9"/>
          <p:cNvCxnSpPr/>
          <p:nvPr/>
        </p:nvCxnSpPr>
        <p:spPr bwMode="auto">
          <a:xfrm>
            <a:off x="2915816" y="3284984"/>
            <a:ext cx="2263243" cy="3183252"/>
          </a:xfrm>
          <a:prstGeom prst="straightConnector1">
            <a:avLst/>
          </a:prstGeom>
          <a:solidFill>
            <a:schemeClr val="accent1"/>
          </a:solidFill>
          <a:ln w="3810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 name="圖片 12" descr="http://img.technews.tw/wp-content/uploads/2020/09/29142322/shutterstock_1777251884-624x34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3645024"/>
            <a:ext cx="2051720" cy="1376958"/>
          </a:xfrm>
          <a:prstGeom prst="rect">
            <a:avLst/>
          </a:prstGeom>
          <a:noFill/>
          <a:ln>
            <a:noFill/>
          </a:ln>
        </p:spPr>
      </p:pic>
      <p:sp>
        <p:nvSpPr>
          <p:cNvPr id="12" name="矩形 11"/>
          <p:cNvSpPr/>
          <p:nvPr/>
        </p:nvSpPr>
        <p:spPr>
          <a:xfrm>
            <a:off x="4047437" y="5032742"/>
            <a:ext cx="4985510" cy="1300228"/>
          </a:xfrm>
          <a:prstGeom prst="rect">
            <a:avLst/>
          </a:prstGeom>
        </p:spPr>
        <p:txBody>
          <a:bodyPr wrap="square">
            <a:spAutoFit/>
          </a:bodyPr>
          <a:lstStyle/>
          <a:p>
            <a:pPr>
              <a:lnSpc>
                <a:spcPts val="2400"/>
              </a:lnSpc>
              <a:spcAft>
                <a:spcPts val="600"/>
              </a:spcAft>
            </a:pPr>
            <a:r>
              <a:rPr lang="zh-TW" altLang="en-US" dirty="0">
                <a:latin typeface="標楷體"/>
                <a:ea typeface="標楷體"/>
              </a:rPr>
              <a:t>▼ </a:t>
            </a:r>
            <a:r>
              <a:rPr lang="en-US" altLang="zh-TW" b="0" dirty="0"/>
              <a:t>2020</a:t>
            </a:r>
            <a:r>
              <a:rPr lang="zh-TW" altLang="en-US" b="0" dirty="0"/>
              <a:t>年</a:t>
            </a:r>
            <a:r>
              <a:rPr lang="en-US" altLang="zh-TW" b="0" dirty="0">
                <a:hlinkClick r:id="rId4"/>
              </a:rPr>
              <a:t>TrendForce</a:t>
            </a:r>
            <a:r>
              <a:rPr lang="zh-TW" altLang="en-US" b="0" dirty="0"/>
              <a:t>統計</a:t>
            </a:r>
            <a:r>
              <a:rPr lang="en-US" altLang="zh-TW" b="0" dirty="0"/>
              <a:t>(</a:t>
            </a:r>
            <a:r>
              <a:rPr lang="zh-TW" altLang="en-US" b="0" dirty="0"/>
              <a:t>上圖</a:t>
            </a:r>
            <a:r>
              <a:rPr lang="en-US" altLang="zh-TW" b="0" dirty="0"/>
              <a:t>)</a:t>
            </a:r>
            <a:r>
              <a:rPr lang="zh-TW" altLang="en-US" b="0" dirty="0"/>
              <a:t>，全球晶圓代工前五名分別為</a:t>
            </a:r>
            <a:r>
              <a:rPr lang="zh-TW" altLang="en-US" i="1" dirty="0"/>
              <a:t>台積電、三星、格羅方德、聯電、中芯國際</a:t>
            </a:r>
            <a:r>
              <a:rPr lang="zh-TW" altLang="en-US" b="0" dirty="0"/>
              <a:t>，市占率分別為 </a:t>
            </a:r>
            <a:r>
              <a:rPr lang="en-US" altLang="zh-TW" b="0" dirty="0"/>
              <a:t>51.5%</a:t>
            </a:r>
            <a:r>
              <a:rPr lang="zh-TW" altLang="en-US" b="0" dirty="0"/>
              <a:t>、</a:t>
            </a:r>
            <a:r>
              <a:rPr lang="en-US" altLang="zh-TW" b="0" dirty="0"/>
              <a:t>18.8%</a:t>
            </a:r>
            <a:r>
              <a:rPr lang="zh-TW" altLang="en-US" b="0" dirty="0"/>
              <a:t>、</a:t>
            </a:r>
            <a:r>
              <a:rPr lang="en-US" altLang="zh-TW" b="0" dirty="0"/>
              <a:t>7.4%</a:t>
            </a:r>
            <a:r>
              <a:rPr lang="zh-TW" altLang="en-US" b="0" dirty="0"/>
              <a:t>、</a:t>
            </a:r>
            <a:r>
              <a:rPr lang="en-US" altLang="zh-TW" b="0" dirty="0"/>
              <a:t>7.3%</a:t>
            </a:r>
            <a:r>
              <a:rPr lang="zh-TW" altLang="en-US" b="0" dirty="0"/>
              <a:t>、</a:t>
            </a:r>
            <a:r>
              <a:rPr lang="en-US" altLang="zh-TW" b="0" dirty="0"/>
              <a:t>4.8%</a:t>
            </a:r>
            <a:r>
              <a:rPr lang="zh-TW" altLang="en-US" b="0" dirty="0"/>
              <a:t>。</a:t>
            </a:r>
          </a:p>
        </p:txBody>
      </p:sp>
    </p:spTree>
    <p:extLst>
      <p:ext uri="{BB962C8B-B14F-4D97-AF65-F5344CB8AC3E}">
        <p14:creationId xmlns:p14="http://schemas.microsoft.com/office/powerpoint/2010/main" val="249562062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500"/>
                                        <p:tgtEl>
                                          <p:spTgt spid="655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32BA2AF8-1597-417C-B7A4-E5B40300913B}" type="datetime1">
              <a:rPr lang="zh-TW" altLang="en-US" smtClean="0"/>
              <a:pPr>
                <a:defRPr/>
              </a:pPr>
              <a:t>2020/10/6</a:t>
            </a:fld>
            <a:endParaRPr lang="en-US" altLang="zh-TW"/>
          </a:p>
        </p:txBody>
      </p:sp>
      <p:sp>
        <p:nvSpPr>
          <p:cNvPr id="3" name="投影片編號版面配置區 2"/>
          <p:cNvSpPr>
            <a:spLocks noGrp="1"/>
          </p:cNvSpPr>
          <p:nvPr>
            <p:ph type="sldNum" sz="quarter" idx="12"/>
          </p:nvPr>
        </p:nvSpPr>
        <p:spPr/>
        <p:txBody>
          <a:bodyPr/>
          <a:lstStyle/>
          <a:p>
            <a:pPr>
              <a:defRPr/>
            </a:pPr>
            <a:fld id="{201A2954-C30F-4B6A-BF5F-3D46D45AF302}" type="slidenum">
              <a:rPr lang="en-US" altLang="zh-TW" smtClean="0"/>
              <a:pPr>
                <a:defRPr/>
              </a:pPr>
              <a:t>27</a:t>
            </a:fld>
            <a:endParaRPr lang="en-US" altLang="zh-TW"/>
          </a:p>
        </p:txBody>
      </p:sp>
      <p:sp>
        <p:nvSpPr>
          <p:cNvPr id="4" name="矩形 3"/>
          <p:cNvSpPr/>
          <p:nvPr/>
        </p:nvSpPr>
        <p:spPr>
          <a:xfrm>
            <a:off x="1320020" y="398441"/>
            <a:ext cx="6647974" cy="523220"/>
          </a:xfrm>
          <a:prstGeom prst="rect">
            <a:avLst/>
          </a:prstGeom>
          <a:solidFill>
            <a:schemeClr val="accent1">
              <a:lumMod val="60000"/>
              <a:lumOff val="40000"/>
            </a:schemeClr>
          </a:solidFill>
        </p:spPr>
        <p:txBody>
          <a:bodyPr wrap="none">
            <a:spAutoFit/>
          </a:bodyPr>
          <a:lstStyle/>
          <a:p>
            <a:r>
              <a:rPr lang="zh-TW" altLang="zh-TW" sz="2800" dirty="0" smtClean="0">
                <a:solidFill>
                  <a:srgbClr val="000099"/>
                </a:solidFill>
              </a:rPr>
              <a:t>華</a:t>
            </a:r>
            <a:r>
              <a:rPr lang="zh-TW" altLang="zh-TW" sz="2800" dirty="0">
                <a:solidFill>
                  <a:srgbClr val="000099"/>
                </a:solidFill>
              </a:rPr>
              <a:t>為「實體清單</a:t>
            </a:r>
            <a:r>
              <a:rPr lang="zh-TW" altLang="zh-TW" sz="2800" dirty="0" smtClean="0">
                <a:solidFill>
                  <a:srgbClr val="000099"/>
                </a:solidFill>
              </a:rPr>
              <a:t>」</a:t>
            </a:r>
            <a:r>
              <a:rPr lang="zh-TW" altLang="en-US" sz="2800" dirty="0" smtClean="0">
                <a:solidFill>
                  <a:srgbClr val="000099"/>
                </a:solidFill>
              </a:rPr>
              <a:t>後的</a:t>
            </a:r>
            <a:r>
              <a:rPr lang="zh-TW" altLang="zh-TW" sz="2800" dirty="0">
                <a:solidFill>
                  <a:srgbClr val="000099"/>
                </a:solidFill>
              </a:rPr>
              <a:t>中芯「出口管制」</a:t>
            </a:r>
            <a:endParaRPr lang="zh-TW" altLang="en-US" sz="2800" dirty="0">
              <a:solidFill>
                <a:srgbClr val="000099"/>
              </a:solidFill>
            </a:endParaRPr>
          </a:p>
        </p:txBody>
      </p:sp>
      <p:sp>
        <p:nvSpPr>
          <p:cNvPr id="6" name="矩形 5"/>
          <p:cNvSpPr/>
          <p:nvPr/>
        </p:nvSpPr>
        <p:spPr>
          <a:xfrm>
            <a:off x="323527" y="908720"/>
            <a:ext cx="8640960" cy="1528624"/>
          </a:xfrm>
          <a:prstGeom prst="rect">
            <a:avLst/>
          </a:prstGeom>
          <a:ln>
            <a:solidFill>
              <a:srgbClr val="C00000"/>
            </a:solidFill>
          </a:ln>
        </p:spPr>
        <p:txBody>
          <a:bodyPr wrap="square">
            <a:spAutoFit/>
          </a:bodyPr>
          <a:lstStyle/>
          <a:p>
            <a:pPr>
              <a:lnSpc>
                <a:spcPts val="2800"/>
              </a:lnSpc>
            </a:pPr>
            <a:r>
              <a:rPr lang="zh-TW" altLang="en-US" sz="2400" b="0" dirty="0">
                <a:latin typeface="標楷體"/>
                <a:ea typeface="標楷體"/>
              </a:rPr>
              <a:t>●</a:t>
            </a:r>
            <a:r>
              <a:rPr lang="zh-TW" altLang="zh-TW" sz="2400" dirty="0" smtClean="0"/>
              <a:t>中芯</a:t>
            </a:r>
            <a:r>
              <a:rPr lang="en-US" altLang="zh-TW" sz="2400" dirty="0" smtClean="0"/>
              <a:t>10</a:t>
            </a:r>
            <a:r>
              <a:rPr lang="zh-TW" altLang="zh-TW" sz="2400" dirty="0"/>
              <a:t>月</a:t>
            </a:r>
            <a:r>
              <a:rPr lang="en-US" altLang="zh-TW" sz="2400" dirty="0"/>
              <a:t>4</a:t>
            </a:r>
            <a:r>
              <a:rPr lang="zh-TW" altLang="zh-TW" sz="2400" dirty="0"/>
              <a:t>日</a:t>
            </a:r>
            <a:r>
              <a:rPr lang="en-US" altLang="zh-TW" sz="2400" dirty="0"/>
              <a:t>(</a:t>
            </a:r>
            <a:r>
              <a:rPr lang="zh-TW" altLang="zh-TW" sz="2400" dirty="0"/>
              <a:t>周日</a:t>
            </a:r>
            <a:r>
              <a:rPr lang="en-US" altLang="zh-TW" sz="2400" dirty="0"/>
              <a:t>)</a:t>
            </a:r>
            <a:r>
              <a:rPr lang="zh-TW" altLang="zh-TW" sz="2400" dirty="0"/>
              <a:t>晚間</a:t>
            </a:r>
            <a:r>
              <a:rPr lang="zh-TW" altLang="zh-TW" sz="2400" dirty="0" smtClean="0"/>
              <a:t>公告</a:t>
            </a:r>
            <a:r>
              <a:rPr lang="en-US" altLang="zh-TW" sz="2400" dirty="0" smtClean="0">
                <a:sym typeface="Wingdings" panose="05000000000000000000" pitchFamily="2" charset="2"/>
              </a:rPr>
              <a:t></a:t>
            </a:r>
            <a:r>
              <a:rPr lang="zh-TW" altLang="zh-TW" sz="2400" dirty="0" smtClean="0"/>
              <a:t>遭到</a:t>
            </a:r>
            <a:r>
              <a:rPr lang="zh-TW" altLang="zh-TW" sz="2400" dirty="0"/>
              <a:t>美國實施「出口管制</a:t>
            </a:r>
            <a:r>
              <a:rPr lang="zh-TW" altLang="zh-TW" sz="2400" dirty="0" smtClean="0"/>
              <a:t>」</a:t>
            </a:r>
            <a:endParaRPr lang="en-US" altLang="zh-TW" sz="2400" dirty="0" smtClean="0"/>
          </a:p>
          <a:p>
            <a:pPr>
              <a:lnSpc>
                <a:spcPts val="2800"/>
              </a:lnSpc>
            </a:pPr>
            <a:r>
              <a:rPr lang="en-US" altLang="zh-TW" sz="2000" b="0" i="1" dirty="0" smtClean="0"/>
              <a:t>(</a:t>
            </a:r>
            <a:r>
              <a:rPr lang="zh-TW" altLang="zh-TW" sz="2000" b="0" i="1" dirty="0" smtClean="0"/>
              <a:t>美國</a:t>
            </a:r>
            <a:r>
              <a:rPr lang="zh-TW" altLang="zh-TW" sz="2000" b="0" i="1" dirty="0"/>
              <a:t>出口管制條例</a:t>
            </a:r>
            <a:r>
              <a:rPr lang="en-US" altLang="zh-TW" sz="2000" b="0" i="1" dirty="0"/>
              <a:t>(EAR)</a:t>
            </a:r>
            <a:r>
              <a:rPr lang="zh-TW" altLang="zh-TW" sz="2000" b="0" i="1" dirty="0"/>
              <a:t>的第</a:t>
            </a:r>
            <a:r>
              <a:rPr lang="en-US" altLang="zh-TW" sz="2000" b="0" i="1" dirty="0"/>
              <a:t>744</a:t>
            </a:r>
            <a:r>
              <a:rPr lang="zh-TW" altLang="zh-TW" sz="2000" b="0" i="1" dirty="0"/>
              <a:t>條</a:t>
            </a:r>
            <a:r>
              <a:rPr lang="en-US" altLang="zh-TW" sz="2000" b="0" i="1" dirty="0"/>
              <a:t>21</a:t>
            </a:r>
            <a:r>
              <a:rPr lang="zh-TW" altLang="zh-TW" sz="2000" b="0" i="1" dirty="0"/>
              <a:t>項</a:t>
            </a:r>
            <a:r>
              <a:rPr lang="en-US" altLang="zh-TW" sz="2000" b="0" i="1" dirty="0">
                <a:sym typeface="Wingdings"/>
              </a:rPr>
              <a:t></a:t>
            </a:r>
            <a:r>
              <a:rPr lang="zh-TW" altLang="zh-TW" sz="2000" b="0" i="1" dirty="0"/>
              <a:t>對中國、俄羅斯、委內瑞拉的特定「軍事最終應用」或「軍事最終用戶」的軍事應用物品進行管制，被點名物品必須取得美國方面許可才能出口</a:t>
            </a:r>
            <a:r>
              <a:rPr lang="en-US" altLang="zh-TW" sz="2000" b="0" i="1" dirty="0" smtClean="0"/>
              <a:t>)</a:t>
            </a:r>
            <a:r>
              <a:rPr lang="zh-TW" altLang="en-US" sz="2000" b="0" i="1" dirty="0" smtClean="0"/>
              <a:t> </a:t>
            </a:r>
            <a:r>
              <a:rPr lang="en-US" altLang="zh-TW" sz="2000" b="0" i="1" dirty="0" smtClean="0">
                <a:sym typeface="Wingdings" panose="05000000000000000000" pitchFamily="2" charset="2"/>
              </a:rPr>
              <a:t></a:t>
            </a:r>
            <a:r>
              <a:rPr lang="zh-TW" altLang="en-US" sz="2000" b="0" i="1" dirty="0" smtClean="0">
                <a:sym typeface="Wingdings" panose="05000000000000000000" pitchFamily="2" charset="2"/>
              </a:rPr>
              <a:t> </a:t>
            </a:r>
            <a:r>
              <a:rPr lang="zh-TW" altLang="en-US" sz="2400" dirty="0" smtClean="0">
                <a:solidFill>
                  <a:srgbClr val="C00000"/>
                </a:solidFill>
                <a:sym typeface="Wingdings" panose="05000000000000000000" pitchFamily="2" charset="2"/>
              </a:rPr>
              <a:t>中國半導體恐面臨衝擊</a:t>
            </a:r>
            <a:endParaRPr lang="zh-TW" altLang="en-US" sz="2400" dirty="0">
              <a:solidFill>
                <a:srgbClr val="C00000"/>
              </a:solidFill>
            </a:endParaRPr>
          </a:p>
        </p:txBody>
      </p:sp>
      <p:sp>
        <p:nvSpPr>
          <p:cNvPr id="7" name="矩形 6"/>
          <p:cNvSpPr/>
          <p:nvPr/>
        </p:nvSpPr>
        <p:spPr>
          <a:xfrm>
            <a:off x="331005" y="2424109"/>
            <a:ext cx="8633482" cy="1323439"/>
          </a:xfrm>
          <a:prstGeom prst="rect">
            <a:avLst/>
          </a:prstGeom>
          <a:ln>
            <a:solidFill>
              <a:srgbClr val="C00000"/>
            </a:solidFill>
          </a:ln>
        </p:spPr>
        <p:txBody>
          <a:bodyPr wrap="square">
            <a:spAutoFit/>
          </a:bodyPr>
          <a:lstStyle/>
          <a:p>
            <a:r>
              <a:rPr lang="zh-TW" altLang="en-US" sz="2000" dirty="0">
                <a:latin typeface="標楷體"/>
                <a:ea typeface="標楷體"/>
              </a:rPr>
              <a:t>▼</a:t>
            </a:r>
            <a:r>
              <a:rPr lang="zh-TW" altLang="en-US" sz="2000" b="0" dirty="0" smtClean="0"/>
              <a:t>中</a:t>
            </a:r>
            <a:r>
              <a:rPr lang="zh-TW" altLang="en-US" sz="2000" b="0" dirty="0"/>
              <a:t>芯</a:t>
            </a:r>
            <a:r>
              <a:rPr lang="zh-TW" altLang="en-US" sz="2000" b="0" dirty="0" smtClean="0"/>
              <a:t>國際已大量</a:t>
            </a:r>
            <a:r>
              <a:rPr lang="zh-TW" altLang="en-US" sz="2000" b="0" dirty="0"/>
              <a:t>囤貨以因應未來生產所需，現階段仍可依靠現有的設備和材料來維持既有的生產線運作；然而，未來美國供應商包括設備、材料、配件等，要出口給中芯國際前，須經困難重重的出口許可證申請美國對中芯國際的出口管制，將</a:t>
            </a:r>
            <a:r>
              <a:rPr lang="zh-TW" altLang="en-US" sz="2000" dirty="0"/>
              <a:t>影響未來新產能的擴產進度</a:t>
            </a:r>
            <a:r>
              <a:rPr lang="zh-TW" altLang="en-US" sz="2000" b="0" dirty="0"/>
              <a:t>。</a:t>
            </a:r>
          </a:p>
        </p:txBody>
      </p:sp>
      <p:sp>
        <p:nvSpPr>
          <p:cNvPr id="8" name="矩形 7"/>
          <p:cNvSpPr/>
          <p:nvPr/>
        </p:nvSpPr>
        <p:spPr>
          <a:xfrm>
            <a:off x="320477" y="3747548"/>
            <a:ext cx="8633483" cy="2323713"/>
          </a:xfrm>
          <a:prstGeom prst="rect">
            <a:avLst/>
          </a:prstGeom>
          <a:ln>
            <a:solidFill>
              <a:srgbClr val="C00000"/>
            </a:solidFill>
          </a:ln>
        </p:spPr>
        <p:txBody>
          <a:bodyPr wrap="square">
            <a:spAutoFit/>
          </a:bodyPr>
          <a:lstStyle/>
          <a:p>
            <a:pPr>
              <a:lnSpc>
                <a:spcPts val="2800"/>
              </a:lnSpc>
              <a:spcAft>
                <a:spcPts val="600"/>
              </a:spcAft>
            </a:pPr>
            <a:r>
              <a:rPr lang="zh-TW" altLang="en-US" sz="2000" dirty="0" smtClean="0">
                <a:latin typeface="標楷體"/>
                <a:ea typeface="標楷體"/>
              </a:rPr>
              <a:t>▼</a:t>
            </a:r>
            <a:r>
              <a:rPr lang="zh-TW" altLang="en-US" sz="2000" b="0" dirty="0" smtClean="0"/>
              <a:t>中芯國際是中國</a:t>
            </a:r>
            <a:r>
              <a:rPr lang="en-US" altLang="zh-TW" sz="2000" b="0" dirty="0" smtClean="0"/>
              <a:t>8</a:t>
            </a:r>
            <a:r>
              <a:rPr lang="zh-TW" altLang="en-US" sz="2000" b="0" dirty="0" smtClean="0"/>
              <a:t>吋產能的主力，非常重要的晶圓代工供應商，雖占全球晶圓代工產能不到 </a:t>
            </a:r>
            <a:r>
              <a:rPr lang="en-US" altLang="zh-TW" sz="2000" b="0" dirty="0" smtClean="0"/>
              <a:t>5%</a:t>
            </a:r>
            <a:r>
              <a:rPr lang="zh-TW" altLang="en-US" sz="2000" b="0" dirty="0" smtClean="0"/>
              <a:t>，卻有上千家的中國本土</a:t>
            </a:r>
            <a:r>
              <a:rPr lang="en-US" altLang="zh-TW" sz="2000" b="0" dirty="0" smtClean="0"/>
              <a:t>IC</a:t>
            </a:r>
            <a:r>
              <a:rPr lang="zh-TW" altLang="en-US" sz="2000" b="0" dirty="0" smtClean="0"/>
              <a:t>設計公司客戶。目前</a:t>
            </a:r>
            <a:r>
              <a:rPr lang="en-US" altLang="zh-TW" sz="2000" b="0" dirty="0" smtClean="0"/>
              <a:t>8</a:t>
            </a:r>
            <a:r>
              <a:rPr lang="zh-TW" altLang="en-US" sz="2000" b="0" dirty="0" smtClean="0"/>
              <a:t>吋產能客戶擔憂，在全球的</a:t>
            </a:r>
            <a:r>
              <a:rPr lang="en-US" altLang="zh-TW" sz="2000" b="0" dirty="0" smtClean="0"/>
              <a:t>8</a:t>
            </a:r>
            <a:r>
              <a:rPr lang="zh-TW" altLang="en-US" sz="2000" b="0" dirty="0" smtClean="0"/>
              <a:t>吋代工產能非常吃緊下，轉單恐怕也無處可尋。</a:t>
            </a:r>
          </a:p>
          <a:p>
            <a:pPr>
              <a:lnSpc>
                <a:spcPts val="2800"/>
              </a:lnSpc>
              <a:spcAft>
                <a:spcPts val="600"/>
              </a:spcAft>
            </a:pPr>
            <a:r>
              <a:rPr lang="zh-TW" altLang="en-US" sz="2000" dirty="0" smtClean="0">
                <a:latin typeface="標楷體"/>
                <a:ea typeface="標楷體"/>
              </a:rPr>
              <a:t>▼</a:t>
            </a:r>
            <a:r>
              <a:rPr lang="zh-TW" altLang="en-US" sz="2000" b="0" dirty="0" smtClean="0"/>
              <a:t>產能緊繃</a:t>
            </a:r>
            <a:r>
              <a:rPr lang="en-US" altLang="zh-TW" sz="2000" b="0" dirty="0" smtClean="0">
                <a:sym typeface="Wingdings" panose="05000000000000000000" pitchFamily="2" charset="2"/>
              </a:rPr>
              <a:t></a:t>
            </a:r>
            <a:r>
              <a:rPr lang="en-US" altLang="zh-TW" sz="2000" b="0" dirty="0" smtClean="0"/>
              <a:t>8</a:t>
            </a:r>
            <a:r>
              <a:rPr lang="zh-TW" altLang="en-US" sz="2000" b="0" dirty="0" smtClean="0"/>
              <a:t>吋廠代工價已調漲</a:t>
            </a:r>
            <a:r>
              <a:rPr lang="en-US" altLang="zh-TW" sz="2000" b="0" dirty="0" smtClean="0">
                <a:sym typeface="Wingdings" panose="05000000000000000000" pitchFamily="2" charset="2"/>
              </a:rPr>
              <a:t></a:t>
            </a:r>
            <a:r>
              <a:rPr lang="zh-TW" altLang="en-US" sz="2000" b="0" dirty="0" smtClean="0"/>
              <a:t>供不應求的情況未來會更加嚴重，價格上漲的情況可能進一步持續</a:t>
            </a:r>
            <a:r>
              <a:rPr lang="en-US" altLang="zh-TW" sz="2000" b="0" dirty="0" smtClean="0">
                <a:sym typeface="Wingdings" panose="05000000000000000000" pitchFamily="2" charset="2"/>
              </a:rPr>
              <a:t></a:t>
            </a:r>
            <a:r>
              <a:rPr lang="zh-TW" altLang="en-US" sz="2000" b="0" dirty="0" smtClean="0"/>
              <a:t>中國本土的更多</a:t>
            </a:r>
            <a:r>
              <a:rPr lang="en-US" altLang="zh-TW" sz="2000" b="0" dirty="0" smtClean="0"/>
              <a:t>IC</a:t>
            </a:r>
            <a:r>
              <a:rPr lang="zh-TW" altLang="en-US" sz="2000" b="0" dirty="0" smtClean="0"/>
              <a:t>設計廠可能將面臨搶不到產能而停擺</a:t>
            </a:r>
            <a:r>
              <a:rPr lang="en-US" altLang="zh-TW" sz="2000" b="0" dirty="0" smtClean="0">
                <a:sym typeface="Wingdings" panose="05000000000000000000" pitchFamily="2" charset="2"/>
              </a:rPr>
              <a:t></a:t>
            </a:r>
            <a:r>
              <a:rPr lang="zh-TW" altLang="en-US" sz="2000" b="0" dirty="0" smtClean="0"/>
              <a:t>市場可能全面洗牌。</a:t>
            </a:r>
            <a:endParaRPr lang="zh-TW" altLang="en-US" sz="2000" b="0" dirty="0"/>
          </a:p>
        </p:txBody>
      </p:sp>
      <p:sp>
        <p:nvSpPr>
          <p:cNvPr id="9" name="矩形 8"/>
          <p:cNvSpPr/>
          <p:nvPr/>
        </p:nvSpPr>
        <p:spPr>
          <a:xfrm>
            <a:off x="32593" y="6191577"/>
            <a:ext cx="9143999" cy="646331"/>
          </a:xfrm>
          <a:prstGeom prst="rect">
            <a:avLst/>
          </a:prstGeom>
          <a:solidFill>
            <a:schemeClr val="bg1">
              <a:lumMod val="85000"/>
            </a:schemeClr>
          </a:solidFill>
        </p:spPr>
        <p:txBody>
          <a:bodyPr wrap="square">
            <a:spAutoFit/>
          </a:bodyPr>
          <a:lstStyle/>
          <a:p>
            <a:r>
              <a:rPr lang="en-US" altLang="zh-TW" b="0" dirty="0" smtClean="0"/>
              <a:t>e.g.,</a:t>
            </a:r>
            <a:r>
              <a:rPr lang="zh-TW" altLang="en-US" b="0" dirty="0"/>
              <a:t>打入蘋果</a:t>
            </a:r>
            <a:r>
              <a:rPr lang="en-US" altLang="zh-TW" b="0" dirty="0" err="1"/>
              <a:t>Airpods</a:t>
            </a:r>
            <a:r>
              <a:rPr lang="zh-TW" altLang="en-US" b="0" dirty="0"/>
              <a:t>供應</a:t>
            </a:r>
            <a:r>
              <a:rPr lang="zh-TW" altLang="en-US" b="0" dirty="0" smtClean="0"/>
              <a:t>鏈</a:t>
            </a:r>
            <a:r>
              <a:rPr lang="en-US" altLang="zh-TW" b="0" dirty="0" smtClean="0"/>
              <a:t>(NOR </a:t>
            </a:r>
            <a:r>
              <a:rPr lang="en-US" altLang="zh-TW" b="0" dirty="0"/>
              <a:t>Flash</a:t>
            </a:r>
            <a:r>
              <a:rPr lang="zh-TW" altLang="en-US" b="0" dirty="0" smtClean="0"/>
              <a:t>晶片</a:t>
            </a:r>
            <a:r>
              <a:rPr lang="en-US" altLang="zh-TW" b="0" dirty="0" smtClean="0"/>
              <a:t>)</a:t>
            </a:r>
            <a:r>
              <a:rPr lang="zh-TW" altLang="en-US" b="0" dirty="0" smtClean="0"/>
              <a:t>的中國</a:t>
            </a:r>
            <a:r>
              <a:rPr lang="zh-TW" altLang="en-US" b="0" dirty="0"/>
              <a:t>本土記憶體廠兆易</a:t>
            </a:r>
            <a:r>
              <a:rPr lang="zh-TW" altLang="en-US" b="0" dirty="0" smtClean="0"/>
              <a:t>創新</a:t>
            </a:r>
            <a:r>
              <a:rPr lang="en-US" altLang="zh-TW" b="0" dirty="0" smtClean="0"/>
              <a:t>(</a:t>
            </a:r>
            <a:r>
              <a:rPr lang="zh-TW" altLang="en-US" b="0" dirty="0"/>
              <a:t>由中芯國際</a:t>
            </a:r>
            <a:r>
              <a:rPr lang="en-US" altLang="zh-TW" b="0" dirty="0"/>
              <a:t>65/55</a:t>
            </a:r>
            <a:r>
              <a:rPr lang="zh-TW" altLang="en-US" b="0" dirty="0"/>
              <a:t>奈米</a:t>
            </a:r>
            <a:r>
              <a:rPr lang="zh-TW" altLang="en-US" b="0" dirty="0" smtClean="0"/>
              <a:t>製程代工生產</a:t>
            </a:r>
            <a:r>
              <a:rPr lang="en-US" altLang="zh-TW" b="0" dirty="0" smtClean="0"/>
              <a:t>)</a:t>
            </a:r>
            <a:r>
              <a:rPr lang="en-US" altLang="zh-TW" b="0" dirty="0" smtClean="0">
                <a:sym typeface="Wingdings" panose="05000000000000000000" pitchFamily="2" charset="2"/>
              </a:rPr>
              <a:t></a:t>
            </a:r>
            <a:r>
              <a:rPr lang="zh-TW" altLang="en-US" b="0" dirty="0" smtClean="0"/>
              <a:t>中芯受制裁</a:t>
            </a:r>
            <a:r>
              <a:rPr lang="zh-TW" altLang="en-US" b="0" dirty="0"/>
              <a:t>後</a:t>
            </a:r>
            <a:r>
              <a:rPr lang="zh-TW" altLang="en-US" b="0" dirty="0" smtClean="0"/>
              <a:t>，台</a:t>
            </a:r>
            <a:r>
              <a:rPr lang="zh-TW" altLang="en-US" b="0" dirty="0"/>
              <a:t>系競爭</a:t>
            </a:r>
            <a:r>
              <a:rPr lang="zh-TW" altLang="en-US" b="0" dirty="0" smtClean="0"/>
              <a:t>對手</a:t>
            </a:r>
            <a:r>
              <a:rPr lang="en-US" altLang="zh-TW" b="0" i="1" dirty="0" smtClean="0"/>
              <a:t>(</a:t>
            </a:r>
            <a:r>
              <a:rPr lang="zh-TW" altLang="en-US" b="0" i="1" dirty="0" smtClean="0"/>
              <a:t>華邦電</a:t>
            </a:r>
            <a:r>
              <a:rPr lang="zh-TW" altLang="en-US" b="0" i="1" dirty="0"/>
              <a:t>、</a:t>
            </a:r>
            <a:r>
              <a:rPr lang="zh-TW" altLang="en-US" b="0" i="1" dirty="0" smtClean="0"/>
              <a:t>旺宏</a:t>
            </a:r>
            <a:r>
              <a:rPr lang="en-US" altLang="zh-TW" b="0" i="1" dirty="0" smtClean="0"/>
              <a:t>)</a:t>
            </a:r>
            <a:r>
              <a:rPr lang="zh-TW" altLang="en-US" b="0" i="1" dirty="0" smtClean="0"/>
              <a:t>可能</a:t>
            </a:r>
            <a:r>
              <a:rPr lang="zh-TW" altLang="en-US" b="0" dirty="0" smtClean="0"/>
              <a:t>受惠。</a:t>
            </a:r>
            <a:endParaRPr lang="zh-TW" altLang="en-US" b="0" dirty="0"/>
          </a:p>
        </p:txBody>
      </p:sp>
      <p:sp>
        <p:nvSpPr>
          <p:cNvPr id="10" name="矩形 9"/>
          <p:cNvSpPr/>
          <p:nvPr/>
        </p:nvSpPr>
        <p:spPr>
          <a:xfrm>
            <a:off x="0" y="-16587"/>
            <a:ext cx="5220072" cy="369332"/>
          </a:xfrm>
          <a:prstGeom prst="rect">
            <a:avLst/>
          </a:prstGeom>
          <a:solidFill>
            <a:schemeClr val="bg1">
              <a:lumMod val="85000"/>
            </a:schemeClr>
          </a:solidFill>
        </p:spPr>
        <p:txBody>
          <a:bodyPr wrap="square">
            <a:spAutoFit/>
          </a:bodyPr>
          <a:lstStyle/>
          <a:p>
            <a:pPr eaLnBrk="0" hangingPunct="0">
              <a:spcBef>
                <a:spcPts val="1200"/>
              </a:spcBef>
              <a:buClr>
                <a:schemeClr val="folHlink"/>
              </a:buClr>
              <a:buSzPct val="60000"/>
            </a:pPr>
            <a:r>
              <a:rPr lang="zh-TW" altLang="zh-TW" dirty="0">
                <a:latin typeface="標楷體" pitchFamily="65" charset="-120"/>
              </a:rPr>
              <a:t>第</a:t>
            </a:r>
            <a:r>
              <a:rPr lang="zh-TW" altLang="en-US" dirty="0">
                <a:latin typeface="標楷體" pitchFamily="65" charset="-120"/>
              </a:rPr>
              <a:t>八</a:t>
            </a:r>
            <a:r>
              <a:rPr lang="zh-TW" altLang="zh-TW" dirty="0">
                <a:latin typeface="標楷體" pitchFamily="65" charset="-120"/>
              </a:rPr>
              <a:t>節</a:t>
            </a:r>
            <a:r>
              <a:rPr lang="zh-TW" altLang="en-US" dirty="0">
                <a:latin typeface="標楷體" pitchFamily="65" charset="-120"/>
              </a:rPr>
              <a:t> </a:t>
            </a:r>
            <a:r>
              <a:rPr lang="zh-TW" altLang="en-US" dirty="0"/>
              <a:t>華為「實體清單」後的中芯「出口管制」</a:t>
            </a:r>
          </a:p>
        </p:txBody>
      </p:sp>
    </p:spTree>
    <p:extLst>
      <p:ext uri="{BB962C8B-B14F-4D97-AF65-F5344CB8AC3E}">
        <p14:creationId xmlns:p14="http://schemas.microsoft.com/office/powerpoint/2010/main" val="494321508"/>
      </p:ext>
    </p:extLst>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pPr>
              <a:defRPr/>
            </a:pPr>
            <a:fld id="{A7BAD190-8FB7-43EA-AB27-E6C157C7F250}" type="datetime1">
              <a:rPr lang="zh-TW" altLang="en-US" smtClean="0"/>
              <a:pPr>
                <a:defRPr/>
              </a:pPr>
              <a:t>2020/10/6</a:t>
            </a:fld>
            <a:endParaRPr lang="en-US" altLang="zh-TW"/>
          </a:p>
        </p:txBody>
      </p:sp>
      <p:sp>
        <p:nvSpPr>
          <p:cNvPr id="5" name="投影片編號版面配置區 4"/>
          <p:cNvSpPr>
            <a:spLocks noGrp="1"/>
          </p:cNvSpPr>
          <p:nvPr>
            <p:ph type="sldNum" sz="quarter" idx="12"/>
          </p:nvPr>
        </p:nvSpPr>
        <p:spPr/>
        <p:txBody>
          <a:bodyPr/>
          <a:lstStyle/>
          <a:p>
            <a:pPr>
              <a:defRPr/>
            </a:pPr>
            <a:fld id="{B74AAD63-BE82-43F0-9F90-28640CE47ACA}" type="slidenum">
              <a:rPr lang="en-US" altLang="zh-TW" smtClean="0"/>
              <a:pPr>
                <a:defRPr/>
              </a:pPr>
              <a:t>3</a:t>
            </a:fld>
            <a:endParaRPr lang="en-US" altLang="zh-TW"/>
          </a:p>
        </p:txBody>
      </p:sp>
      <p:sp>
        <p:nvSpPr>
          <p:cNvPr id="6" name="矩形 5"/>
          <p:cNvSpPr/>
          <p:nvPr/>
        </p:nvSpPr>
        <p:spPr>
          <a:xfrm>
            <a:off x="467544" y="332656"/>
            <a:ext cx="7704856" cy="584775"/>
          </a:xfrm>
          <a:prstGeom prst="rect">
            <a:avLst/>
          </a:prstGeom>
          <a:solidFill>
            <a:schemeClr val="bg2">
              <a:lumMod val="20000"/>
              <a:lumOff val="80000"/>
            </a:schemeClr>
          </a:solidFill>
        </p:spPr>
        <p:txBody>
          <a:bodyPr wrap="square">
            <a:spAutoFit/>
          </a:bodyPr>
          <a:lstStyle/>
          <a:p>
            <a:pPr algn="ctr"/>
            <a:r>
              <a:rPr lang="zh-TW" altLang="zh-TW" sz="3200" dirty="0" smtClean="0">
                <a:solidFill>
                  <a:srgbClr val="C00000"/>
                </a:solidFill>
              </a:rPr>
              <a:t>美國崛起之路</a:t>
            </a:r>
            <a:r>
              <a:rPr lang="zh-TW" altLang="en-US" sz="3200" dirty="0" smtClean="0">
                <a:solidFill>
                  <a:srgbClr val="C00000"/>
                </a:solidFill>
              </a:rPr>
              <a:t> </a:t>
            </a:r>
            <a:r>
              <a:rPr lang="en-US" altLang="zh-TW" sz="2400" dirty="0" smtClean="0">
                <a:solidFill>
                  <a:srgbClr val="002060"/>
                </a:solidFill>
              </a:rPr>
              <a:t>(</a:t>
            </a:r>
            <a:r>
              <a:rPr lang="zh-TW" altLang="zh-TW" sz="2400" dirty="0" smtClean="0">
                <a:solidFill>
                  <a:srgbClr val="002060"/>
                </a:solidFill>
              </a:rPr>
              <a:t>跨</a:t>
            </a:r>
            <a:r>
              <a:rPr lang="zh-TW" altLang="zh-TW" sz="2400" i="1" dirty="0" smtClean="0">
                <a:solidFill>
                  <a:srgbClr val="002060"/>
                </a:solidFill>
              </a:rPr>
              <a:t>過世紀之戰</a:t>
            </a:r>
            <a:r>
              <a:rPr lang="en-US" altLang="zh-TW" sz="2400" dirty="0" smtClean="0">
                <a:solidFill>
                  <a:srgbClr val="002060"/>
                </a:solidFill>
              </a:rPr>
              <a:t>)</a:t>
            </a:r>
            <a:r>
              <a:rPr lang="zh-TW" altLang="zh-TW" sz="2400" dirty="0" smtClean="0">
                <a:solidFill>
                  <a:srgbClr val="002060"/>
                </a:solidFill>
              </a:rPr>
              <a:t>實體戰爭</a:t>
            </a:r>
            <a:endParaRPr lang="zh-TW" altLang="zh-TW" sz="2400" dirty="0">
              <a:solidFill>
                <a:srgbClr val="002060"/>
              </a:solidFill>
            </a:endParaRPr>
          </a:p>
        </p:txBody>
      </p:sp>
      <p:sp>
        <p:nvSpPr>
          <p:cNvPr id="7" name="矩形 6"/>
          <p:cNvSpPr/>
          <p:nvPr/>
        </p:nvSpPr>
        <p:spPr>
          <a:xfrm>
            <a:off x="251520" y="1052736"/>
            <a:ext cx="3096344" cy="1508105"/>
          </a:xfrm>
          <a:prstGeom prst="rect">
            <a:avLst/>
          </a:prstGeom>
        </p:spPr>
        <p:txBody>
          <a:bodyPr wrap="square">
            <a:spAutoFit/>
          </a:bodyPr>
          <a:lstStyle/>
          <a:p>
            <a:pPr>
              <a:spcBef>
                <a:spcPts val="1200"/>
              </a:spcBef>
            </a:pPr>
            <a:r>
              <a:rPr lang="zh-TW" altLang="en-US" sz="2400" dirty="0">
                <a:solidFill>
                  <a:srgbClr val="002060"/>
                </a:solidFill>
                <a:latin typeface="標楷體"/>
                <a:ea typeface="標楷體"/>
              </a:rPr>
              <a:t>●</a:t>
            </a:r>
            <a:r>
              <a:rPr lang="en-US" altLang="zh-TW" sz="2400" dirty="0" smtClean="0"/>
              <a:t>20</a:t>
            </a:r>
            <a:r>
              <a:rPr lang="zh-TW" altLang="zh-TW" sz="2400" dirty="0"/>
              <a:t>世紀三大風暴</a:t>
            </a:r>
          </a:p>
          <a:p>
            <a:pPr>
              <a:spcBef>
                <a:spcPts val="1200"/>
              </a:spcBef>
            </a:pPr>
            <a:r>
              <a:rPr lang="zh-TW" altLang="en-US" sz="2400" dirty="0" smtClean="0">
                <a:solidFill>
                  <a:srgbClr val="002060"/>
                </a:solidFill>
                <a:latin typeface="標楷體"/>
                <a:ea typeface="標楷體"/>
              </a:rPr>
              <a:t>●</a:t>
            </a:r>
            <a:r>
              <a:rPr lang="zh-TW" altLang="zh-TW" sz="2400" dirty="0" smtClean="0">
                <a:solidFill>
                  <a:srgbClr val="C00000"/>
                </a:solidFill>
              </a:rPr>
              <a:t>黃金</a:t>
            </a:r>
            <a:r>
              <a:rPr lang="zh-TW" altLang="zh-TW" sz="2400" dirty="0">
                <a:solidFill>
                  <a:srgbClr val="C00000"/>
                </a:solidFill>
              </a:rPr>
              <a:t>美元</a:t>
            </a:r>
            <a:r>
              <a:rPr lang="zh-TW" altLang="zh-TW" sz="2400" dirty="0"/>
              <a:t>抵定江山</a:t>
            </a:r>
          </a:p>
          <a:p>
            <a:pPr>
              <a:spcBef>
                <a:spcPts val="1200"/>
              </a:spcBef>
            </a:pPr>
            <a:r>
              <a:rPr lang="zh-TW" altLang="en-US" sz="2400" dirty="0" smtClean="0">
                <a:solidFill>
                  <a:srgbClr val="002060"/>
                </a:solidFill>
                <a:latin typeface="標楷體"/>
                <a:ea typeface="標楷體"/>
              </a:rPr>
              <a:t>●</a:t>
            </a:r>
            <a:r>
              <a:rPr lang="zh-TW" altLang="zh-TW" sz="2400" dirty="0" smtClean="0">
                <a:solidFill>
                  <a:srgbClr val="C00000"/>
                </a:solidFill>
              </a:rPr>
              <a:t>石油</a:t>
            </a:r>
            <a:r>
              <a:rPr lang="zh-TW" altLang="zh-TW" sz="2000" dirty="0">
                <a:solidFill>
                  <a:srgbClr val="C00000"/>
                </a:solidFill>
              </a:rPr>
              <a:t>美元</a:t>
            </a:r>
            <a:r>
              <a:rPr lang="zh-TW" altLang="zh-TW" sz="2400" dirty="0"/>
              <a:t>維繫</a:t>
            </a:r>
            <a:r>
              <a:rPr lang="zh-TW" altLang="zh-TW" sz="2400" dirty="0" smtClean="0"/>
              <a:t>霸權</a:t>
            </a:r>
            <a:endParaRPr lang="en-US" altLang="zh-TW" sz="2400" dirty="0" smtClean="0"/>
          </a:p>
        </p:txBody>
      </p:sp>
      <p:sp>
        <p:nvSpPr>
          <p:cNvPr id="8" name="矩形 7"/>
          <p:cNvSpPr/>
          <p:nvPr/>
        </p:nvSpPr>
        <p:spPr>
          <a:xfrm>
            <a:off x="3563888" y="1556792"/>
            <a:ext cx="5364088" cy="769441"/>
          </a:xfrm>
          <a:prstGeom prst="rect">
            <a:avLst/>
          </a:prstGeom>
        </p:spPr>
        <p:txBody>
          <a:bodyPr wrap="square">
            <a:spAutoFit/>
          </a:bodyPr>
          <a:lstStyle/>
          <a:p>
            <a:r>
              <a:rPr lang="en-US" altLang="zh-TW" sz="2400" dirty="0" smtClean="0">
                <a:sym typeface="Wingdings" pitchFamily="2" charset="2"/>
              </a:rPr>
              <a:t></a:t>
            </a:r>
            <a:r>
              <a:rPr lang="zh-TW" altLang="zh-TW" sz="2400" dirty="0" smtClean="0"/>
              <a:t>籌碼累積一枝獨秀</a:t>
            </a:r>
            <a:r>
              <a:rPr lang="en-US" altLang="zh-TW" sz="2400" dirty="0" smtClean="0"/>
              <a:t>(</a:t>
            </a:r>
            <a:r>
              <a:rPr lang="zh-TW" altLang="zh-TW" sz="2400" dirty="0" smtClean="0"/>
              <a:t>一世紀</a:t>
            </a:r>
            <a:r>
              <a:rPr lang="en-US" altLang="zh-TW" sz="2400" dirty="0" smtClean="0"/>
              <a:t>) </a:t>
            </a:r>
            <a:r>
              <a:rPr lang="zh-TW" altLang="zh-TW" sz="2400" dirty="0" smtClean="0"/>
              <a:t>：</a:t>
            </a:r>
            <a:endParaRPr lang="en-US" altLang="zh-TW" sz="2400" dirty="0" smtClean="0"/>
          </a:p>
          <a:p>
            <a:r>
              <a:rPr lang="zh-TW" altLang="en-US" sz="2000" dirty="0" smtClean="0"/>
              <a:t>    </a:t>
            </a:r>
            <a:r>
              <a:rPr lang="en-US" altLang="zh-TW" sz="2000" dirty="0" smtClean="0"/>
              <a:t>(</a:t>
            </a:r>
            <a:r>
              <a:rPr lang="zh-TW" altLang="zh-TW" sz="2000" dirty="0" smtClean="0">
                <a:solidFill>
                  <a:srgbClr val="C00000"/>
                </a:solidFill>
              </a:rPr>
              <a:t>軍事、科技</a:t>
            </a:r>
            <a:r>
              <a:rPr lang="zh-TW" altLang="zh-TW" sz="2000" dirty="0" smtClean="0"/>
              <a:t>、建設、教育制度、生活環境</a:t>
            </a:r>
            <a:r>
              <a:rPr lang="en-US" altLang="zh-TW" sz="2000" dirty="0" smtClean="0"/>
              <a:t>)</a:t>
            </a:r>
            <a:endParaRPr lang="zh-TW" altLang="en-US" sz="2000" dirty="0"/>
          </a:p>
        </p:txBody>
      </p:sp>
      <p:sp>
        <p:nvSpPr>
          <p:cNvPr id="9" name="右大括弧 8"/>
          <p:cNvSpPr/>
          <p:nvPr/>
        </p:nvSpPr>
        <p:spPr bwMode="auto">
          <a:xfrm>
            <a:off x="3275856" y="1124744"/>
            <a:ext cx="360040" cy="1296144"/>
          </a:xfrm>
          <a:prstGeom prst="rightBrace">
            <a:avLst/>
          </a:prstGeom>
          <a:solidFill>
            <a:schemeClr val="bg2">
              <a:lumMod val="20000"/>
              <a:lumOff val="80000"/>
            </a:schemeClr>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tx1"/>
              </a:solidFill>
              <a:effectLst/>
              <a:latin typeface="Verdana" pitchFamily="34" charset="0"/>
              <a:ea typeface="新細明體" pitchFamily="18" charset="-120"/>
            </a:endParaRPr>
          </a:p>
        </p:txBody>
      </p:sp>
      <p:sp>
        <p:nvSpPr>
          <p:cNvPr id="10" name="矩形 9"/>
          <p:cNvSpPr/>
          <p:nvPr/>
        </p:nvSpPr>
        <p:spPr>
          <a:xfrm>
            <a:off x="539553" y="2780928"/>
            <a:ext cx="7632848" cy="584775"/>
          </a:xfrm>
          <a:prstGeom prst="rect">
            <a:avLst/>
          </a:prstGeom>
          <a:solidFill>
            <a:srgbClr val="FFCCFF"/>
          </a:solidFill>
        </p:spPr>
        <p:txBody>
          <a:bodyPr wrap="square">
            <a:spAutoFit/>
          </a:bodyPr>
          <a:lstStyle/>
          <a:p>
            <a:pPr algn="ctr"/>
            <a:r>
              <a:rPr lang="zh-TW" altLang="zh-TW" sz="3200" dirty="0" smtClean="0">
                <a:solidFill>
                  <a:srgbClr val="C00000"/>
                </a:solidFill>
              </a:rPr>
              <a:t>中國</a:t>
            </a:r>
            <a:r>
              <a:rPr lang="zh-TW" altLang="zh-TW" sz="3200" dirty="0">
                <a:solidFill>
                  <a:srgbClr val="C00000"/>
                </a:solidFill>
              </a:rPr>
              <a:t>崛起之</a:t>
            </a:r>
            <a:r>
              <a:rPr lang="zh-TW" altLang="zh-TW" sz="3200" dirty="0" smtClean="0">
                <a:solidFill>
                  <a:srgbClr val="C00000"/>
                </a:solidFill>
              </a:rPr>
              <a:t>途</a:t>
            </a:r>
            <a:r>
              <a:rPr lang="zh-TW" altLang="en-US" sz="3200" dirty="0" smtClean="0">
                <a:solidFill>
                  <a:srgbClr val="C00000"/>
                </a:solidFill>
              </a:rPr>
              <a:t> </a:t>
            </a:r>
            <a:r>
              <a:rPr lang="en-US" altLang="zh-TW" sz="2400" dirty="0" smtClean="0"/>
              <a:t>(</a:t>
            </a:r>
            <a:r>
              <a:rPr lang="zh-TW" altLang="zh-TW" sz="2400" i="1" dirty="0"/>
              <a:t>走過金融海嘯</a:t>
            </a:r>
            <a:r>
              <a:rPr lang="en-US" altLang="zh-TW" sz="2400" dirty="0"/>
              <a:t>)</a:t>
            </a:r>
            <a:r>
              <a:rPr lang="zh-TW" altLang="zh-TW" sz="2400" dirty="0"/>
              <a:t>貨幣戰爭</a:t>
            </a:r>
            <a:endParaRPr lang="zh-TW" altLang="zh-TW" sz="2400" dirty="0">
              <a:solidFill>
                <a:srgbClr val="002060"/>
              </a:solidFill>
            </a:endParaRPr>
          </a:p>
        </p:txBody>
      </p:sp>
      <p:sp>
        <p:nvSpPr>
          <p:cNvPr id="11" name="矩形 10"/>
          <p:cNvSpPr/>
          <p:nvPr/>
        </p:nvSpPr>
        <p:spPr>
          <a:xfrm>
            <a:off x="467544" y="3404747"/>
            <a:ext cx="7704856" cy="2092881"/>
          </a:xfrm>
          <a:prstGeom prst="rect">
            <a:avLst/>
          </a:prstGeom>
        </p:spPr>
        <p:txBody>
          <a:bodyPr wrap="square">
            <a:spAutoFit/>
          </a:bodyPr>
          <a:lstStyle/>
          <a:p>
            <a:r>
              <a:rPr lang="zh-TW" altLang="en-US" sz="2400" dirty="0" smtClean="0">
                <a:solidFill>
                  <a:srgbClr val="002060"/>
                </a:solidFill>
                <a:latin typeface="標楷體"/>
                <a:ea typeface="標楷體"/>
              </a:rPr>
              <a:t>●</a:t>
            </a:r>
            <a:r>
              <a:rPr lang="zh-TW" altLang="zh-TW" sz="2400" dirty="0"/>
              <a:t>「窮而富、富而剛、剛而強」三部曲</a:t>
            </a:r>
            <a:r>
              <a:rPr lang="zh-TW" altLang="en-US" sz="2400" dirty="0"/>
              <a:t>邁向</a:t>
            </a:r>
            <a:r>
              <a:rPr lang="zh-TW" altLang="zh-TW" sz="2400" dirty="0"/>
              <a:t>「三權」</a:t>
            </a:r>
          </a:p>
          <a:p>
            <a:pPr>
              <a:defRPr/>
            </a:pPr>
            <a:r>
              <a:rPr lang="zh-TW" altLang="en-US" sz="2400" dirty="0" smtClean="0">
                <a:solidFill>
                  <a:srgbClr val="002060"/>
                </a:solidFill>
                <a:latin typeface="標楷體"/>
                <a:ea typeface="標楷體"/>
              </a:rPr>
              <a:t>▼</a:t>
            </a:r>
            <a:r>
              <a:rPr lang="en-US" altLang="zh-TW" sz="2000" dirty="0" smtClean="0">
                <a:solidFill>
                  <a:srgbClr val="C00000"/>
                </a:solidFill>
                <a:latin typeface="標楷體"/>
                <a:ea typeface="標楷體"/>
              </a:rPr>
              <a:t>(</a:t>
            </a:r>
            <a:r>
              <a:rPr lang="zh-TW" altLang="en-US" sz="2000" dirty="0">
                <a:solidFill>
                  <a:srgbClr val="C00000"/>
                </a:solidFill>
                <a:latin typeface="標楷體"/>
                <a:ea typeface="標楷體"/>
              </a:rPr>
              <a:t>一</a:t>
            </a:r>
            <a:r>
              <a:rPr lang="en-US" altLang="zh-TW" sz="2000" dirty="0">
                <a:solidFill>
                  <a:srgbClr val="C00000"/>
                </a:solidFill>
                <a:latin typeface="標楷體"/>
                <a:ea typeface="標楷體"/>
              </a:rPr>
              <a:t>)</a:t>
            </a:r>
            <a:r>
              <a:rPr lang="zh-TW" altLang="zh-TW" sz="2000" dirty="0">
                <a:solidFill>
                  <a:srgbClr val="C00000"/>
                </a:solidFill>
              </a:rPr>
              <a:t>江澤民十年</a:t>
            </a:r>
            <a:r>
              <a:rPr lang="en-US" altLang="zh-TW" sz="2000" dirty="0">
                <a:solidFill>
                  <a:srgbClr val="C00000"/>
                </a:solidFill>
              </a:rPr>
              <a:t>(1993-2003)</a:t>
            </a:r>
            <a:r>
              <a:rPr lang="en-US" altLang="zh-TW" sz="2000" dirty="0" smtClean="0">
                <a:solidFill>
                  <a:srgbClr val="C00000"/>
                </a:solidFill>
                <a:sym typeface="Wingdings" panose="05000000000000000000" pitchFamily="2" charset="2"/>
              </a:rPr>
              <a:t></a:t>
            </a:r>
            <a:r>
              <a:rPr lang="zh-TW" altLang="zh-TW" sz="2000" dirty="0" smtClean="0">
                <a:solidFill>
                  <a:srgbClr val="C00000"/>
                </a:solidFill>
              </a:rPr>
              <a:t>「</a:t>
            </a:r>
            <a:r>
              <a:rPr lang="zh-TW" altLang="zh-TW" sz="2000" dirty="0">
                <a:solidFill>
                  <a:srgbClr val="C00000"/>
                </a:solidFill>
              </a:rPr>
              <a:t>由窮轉富」</a:t>
            </a:r>
            <a:endParaRPr lang="zh-TW" altLang="en-US" sz="2000" dirty="0">
              <a:solidFill>
                <a:srgbClr val="C00000"/>
              </a:solidFill>
            </a:endParaRPr>
          </a:p>
          <a:p>
            <a:pPr>
              <a:defRPr/>
            </a:pPr>
            <a:r>
              <a:rPr lang="zh-TW" altLang="en-US" sz="2400" dirty="0">
                <a:solidFill>
                  <a:srgbClr val="002060"/>
                </a:solidFill>
                <a:latin typeface="標楷體"/>
                <a:ea typeface="標楷體"/>
              </a:rPr>
              <a:t>▼</a:t>
            </a:r>
            <a:r>
              <a:rPr lang="en-US" altLang="zh-TW" sz="2000" dirty="0" smtClean="0">
                <a:solidFill>
                  <a:srgbClr val="C00000"/>
                </a:solidFill>
                <a:latin typeface="標楷體"/>
                <a:ea typeface="標楷體"/>
              </a:rPr>
              <a:t>(</a:t>
            </a:r>
            <a:r>
              <a:rPr lang="zh-TW" altLang="en-US" sz="2000" dirty="0">
                <a:solidFill>
                  <a:srgbClr val="C00000"/>
                </a:solidFill>
                <a:latin typeface="標楷體"/>
                <a:ea typeface="標楷體"/>
              </a:rPr>
              <a:t>二</a:t>
            </a:r>
            <a:r>
              <a:rPr lang="en-US" altLang="zh-TW" sz="2000" dirty="0">
                <a:solidFill>
                  <a:srgbClr val="C00000"/>
                </a:solidFill>
                <a:latin typeface="標楷體"/>
                <a:ea typeface="標楷體"/>
              </a:rPr>
              <a:t>)</a:t>
            </a:r>
            <a:r>
              <a:rPr lang="zh-TW" altLang="zh-TW" sz="2000" dirty="0">
                <a:solidFill>
                  <a:srgbClr val="C00000"/>
                </a:solidFill>
              </a:rPr>
              <a:t>溫家寶、胡錦濤十年</a:t>
            </a:r>
            <a:r>
              <a:rPr lang="en-US" altLang="zh-TW" sz="2000" dirty="0">
                <a:solidFill>
                  <a:srgbClr val="C00000"/>
                </a:solidFill>
              </a:rPr>
              <a:t>(2003-2013)</a:t>
            </a:r>
            <a:r>
              <a:rPr lang="en-US" altLang="zh-TW" sz="2000" dirty="0" smtClean="0">
                <a:solidFill>
                  <a:srgbClr val="C00000"/>
                </a:solidFill>
                <a:sym typeface="Wingdings" panose="05000000000000000000" pitchFamily="2" charset="2"/>
              </a:rPr>
              <a:t></a:t>
            </a:r>
            <a:r>
              <a:rPr lang="zh-TW" altLang="zh-TW" sz="2000" dirty="0" smtClean="0">
                <a:solidFill>
                  <a:srgbClr val="C00000"/>
                </a:solidFill>
              </a:rPr>
              <a:t>「</a:t>
            </a:r>
            <a:r>
              <a:rPr lang="zh-TW" altLang="zh-TW" sz="2000" dirty="0">
                <a:solidFill>
                  <a:srgbClr val="C00000"/>
                </a:solidFill>
              </a:rPr>
              <a:t>由富轉剛」</a:t>
            </a:r>
            <a:endParaRPr lang="zh-TW" altLang="en-US" sz="2000" dirty="0">
              <a:solidFill>
                <a:srgbClr val="C00000"/>
              </a:solidFill>
            </a:endParaRPr>
          </a:p>
          <a:p>
            <a:pPr>
              <a:defRPr/>
            </a:pPr>
            <a:r>
              <a:rPr lang="zh-TW" altLang="en-US" sz="2400" dirty="0" smtClean="0">
                <a:solidFill>
                  <a:srgbClr val="002060"/>
                </a:solidFill>
                <a:latin typeface="標楷體"/>
                <a:ea typeface="標楷體"/>
              </a:rPr>
              <a:t>▼</a:t>
            </a:r>
            <a:r>
              <a:rPr lang="en-US" altLang="zh-TW" sz="2000" dirty="0" smtClean="0">
                <a:solidFill>
                  <a:srgbClr val="FF0000"/>
                </a:solidFill>
                <a:latin typeface="標楷體"/>
                <a:ea typeface="標楷體"/>
              </a:rPr>
              <a:t>(</a:t>
            </a:r>
            <a:r>
              <a:rPr lang="zh-TW" altLang="en-US" sz="2000" dirty="0">
                <a:solidFill>
                  <a:srgbClr val="FF0000"/>
                </a:solidFill>
                <a:latin typeface="標楷體"/>
                <a:ea typeface="標楷體"/>
              </a:rPr>
              <a:t>三</a:t>
            </a:r>
            <a:r>
              <a:rPr lang="en-US" altLang="zh-TW" sz="2000" dirty="0">
                <a:solidFill>
                  <a:srgbClr val="FF0000"/>
                </a:solidFill>
                <a:latin typeface="標楷體"/>
                <a:ea typeface="標楷體"/>
              </a:rPr>
              <a:t>)</a:t>
            </a:r>
            <a:r>
              <a:rPr lang="zh-TW" altLang="zh-TW" sz="2000" dirty="0">
                <a:solidFill>
                  <a:srgbClr val="FF0000"/>
                </a:solidFill>
              </a:rPr>
              <a:t>習近平、</a:t>
            </a:r>
            <a:r>
              <a:rPr lang="zh-TW" altLang="zh-TW" sz="2000" dirty="0" smtClean="0">
                <a:solidFill>
                  <a:srgbClr val="FF0000"/>
                </a:solidFill>
              </a:rPr>
              <a:t>李克強十年</a:t>
            </a:r>
            <a:r>
              <a:rPr lang="en-US" altLang="zh-TW" sz="2000" dirty="0">
                <a:solidFill>
                  <a:srgbClr val="FF0000"/>
                </a:solidFill>
              </a:rPr>
              <a:t>(2013-2023</a:t>
            </a:r>
            <a:r>
              <a:rPr lang="en-US" altLang="zh-TW" sz="2000" dirty="0" smtClean="0">
                <a:solidFill>
                  <a:srgbClr val="FF0000"/>
                </a:solidFill>
              </a:rPr>
              <a:t>)</a:t>
            </a:r>
            <a:r>
              <a:rPr lang="en-US" altLang="zh-TW" sz="2000" dirty="0" smtClean="0">
                <a:solidFill>
                  <a:srgbClr val="FF0000"/>
                </a:solidFill>
                <a:sym typeface="Wingdings" panose="05000000000000000000" pitchFamily="2" charset="2"/>
              </a:rPr>
              <a:t></a:t>
            </a:r>
            <a:r>
              <a:rPr lang="zh-TW" altLang="zh-TW" sz="2000" dirty="0" smtClean="0">
                <a:solidFill>
                  <a:srgbClr val="FF0000"/>
                </a:solidFill>
              </a:rPr>
              <a:t>「</a:t>
            </a:r>
            <a:r>
              <a:rPr lang="zh-TW" altLang="en-US" sz="2000" dirty="0" smtClean="0">
                <a:solidFill>
                  <a:srgbClr val="FF0000"/>
                </a:solidFill>
              </a:rPr>
              <a:t>欲</a:t>
            </a:r>
            <a:r>
              <a:rPr lang="zh-TW" altLang="zh-TW" sz="2000" dirty="0" smtClean="0">
                <a:solidFill>
                  <a:srgbClr val="FF0000"/>
                </a:solidFill>
              </a:rPr>
              <a:t>剛</a:t>
            </a:r>
            <a:r>
              <a:rPr lang="zh-TW" altLang="zh-TW" sz="2000" dirty="0">
                <a:solidFill>
                  <a:srgbClr val="FF0000"/>
                </a:solidFill>
              </a:rPr>
              <a:t>轉強」</a:t>
            </a:r>
            <a:endParaRPr lang="en-US" altLang="zh-TW" sz="2000" dirty="0" smtClean="0">
              <a:solidFill>
                <a:srgbClr val="002060"/>
              </a:solidFill>
              <a:latin typeface="標楷體"/>
              <a:ea typeface="標楷體"/>
            </a:endParaRPr>
          </a:p>
          <a:p>
            <a:pPr>
              <a:spcBef>
                <a:spcPts val="1200"/>
              </a:spcBef>
            </a:pPr>
            <a:r>
              <a:rPr lang="zh-TW" altLang="en-US" sz="2400" dirty="0" smtClean="0">
                <a:solidFill>
                  <a:srgbClr val="002060"/>
                </a:solidFill>
                <a:latin typeface="標楷體"/>
                <a:ea typeface="標楷體"/>
              </a:rPr>
              <a:t>●</a:t>
            </a:r>
            <a:r>
              <a:rPr lang="zh-TW" altLang="en-US" sz="2400" dirty="0">
                <a:solidFill>
                  <a:srgbClr val="FF0000"/>
                </a:solidFill>
              </a:rPr>
              <a:t>風水輪流轉：新寵兒的崛起 </a:t>
            </a:r>
            <a:r>
              <a:rPr lang="en-US" altLang="zh-TW" sz="2400" dirty="0">
                <a:solidFill>
                  <a:srgbClr val="FF0000"/>
                </a:solidFill>
              </a:rPr>
              <a:t>(</a:t>
            </a:r>
            <a:r>
              <a:rPr lang="zh-TW" altLang="en-US" sz="2400" dirty="0">
                <a:solidFill>
                  <a:srgbClr val="FF0000"/>
                </a:solidFill>
              </a:rPr>
              <a:t>金磚四國</a:t>
            </a:r>
            <a:r>
              <a:rPr lang="en-US" altLang="zh-TW" sz="2400" dirty="0">
                <a:solidFill>
                  <a:srgbClr val="FF0000"/>
                </a:solidFill>
              </a:rPr>
              <a:t>- BRICs</a:t>
            </a:r>
            <a:r>
              <a:rPr lang="en-US" altLang="zh-TW" sz="2400" dirty="0" smtClean="0">
                <a:solidFill>
                  <a:srgbClr val="FF0000"/>
                </a:solidFill>
              </a:rPr>
              <a:t>)</a:t>
            </a:r>
            <a:r>
              <a:rPr lang="zh-TW" altLang="en-US" sz="2400" dirty="0" smtClean="0">
                <a:solidFill>
                  <a:srgbClr val="002060"/>
                </a:solidFill>
                <a:latin typeface="標楷體"/>
                <a:ea typeface="標楷體"/>
                <a:sym typeface="Wingdings" panose="05000000000000000000" pitchFamily="2" charset="2"/>
              </a:rPr>
              <a:t>           </a:t>
            </a:r>
            <a:endParaRPr lang="zh-TW" altLang="en-US" sz="2000" dirty="0"/>
          </a:p>
        </p:txBody>
      </p:sp>
      <p:sp>
        <p:nvSpPr>
          <p:cNvPr id="12" name="矩形 11"/>
          <p:cNvSpPr/>
          <p:nvPr/>
        </p:nvSpPr>
        <p:spPr>
          <a:xfrm>
            <a:off x="3059832" y="5589240"/>
            <a:ext cx="5400600" cy="738664"/>
          </a:xfrm>
          <a:prstGeom prst="rect">
            <a:avLst/>
          </a:prstGeom>
        </p:spPr>
        <p:txBody>
          <a:bodyPr wrap="square">
            <a:spAutoFit/>
          </a:bodyPr>
          <a:lstStyle/>
          <a:p>
            <a:r>
              <a:rPr lang="en-US" altLang="zh-TW" sz="2400" dirty="0" smtClean="0">
                <a:solidFill>
                  <a:srgbClr val="002060"/>
                </a:solidFill>
                <a:latin typeface="標楷體"/>
                <a:ea typeface="標楷體"/>
                <a:sym typeface="Wingdings" panose="05000000000000000000" pitchFamily="2" charset="2"/>
              </a:rPr>
              <a:t></a:t>
            </a:r>
            <a:r>
              <a:rPr lang="zh-TW" altLang="zh-TW" sz="2400" dirty="0" smtClean="0"/>
              <a:t>籌碼累積</a:t>
            </a:r>
            <a:r>
              <a:rPr lang="zh-TW" altLang="en-US" sz="2400" dirty="0" smtClean="0"/>
              <a:t>穩健增長</a:t>
            </a:r>
            <a:r>
              <a:rPr lang="en-US" altLang="zh-TW" sz="2400" dirty="0" smtClean="0"/>
              <a:t>(</a:t>
            </a:r>
            <a:r>
              <a:rPr lang="zh-TW" altLang="zh-TW" sz="2400" dirty="0" smtClean="0"/>
              <a:t>二十年</a:t>
            </a:r>
            <a:r>
              <a:rPr lang="en-US" altLang="zh-TW" sz="2400" dirty="0" smtClean="0"/>
              <a:t>) </a:t>
            </a:r>
            <a:r>
              <a:rPr lang="zh-TW" altLang="zh-TW" sz="2400" dirty="0" smtClean="0"/>
              <a:t>：</a:t>
            </a:r>
            <a:endParaRPr lang="en-US" altLang="zh-TW" sz="2400" dirty="0" smtClean="0"/>
          </a:p>
          <a:p>
            <a:r>
              <a:rPr lang="zh-TW" altLang="en-US" dirty="0" smtClean="0"/>
              <a:t>     </a:t>
            </a:r>
            <a:r>
              <a:rPr lang="en-US" altLang="zh-TW" dirty="0" smtClean="0"/>
              <a:t>(</a:t>
            </a:r>
            <a:r>
              <a:rPr lang="zh-TW" altLang="en-US" dirty="0" smtClean="0"/>
              <a:t>人海、資金</a:t>
            </a:r>
            <a:r>
              <a:rPr lang="zh-TW" altLang="zh-TW" dirty="0" smtClean="0"/>
              <a:t>、</a:t>
            </a:r>
            <a:r>
              <a:rPr lang="zh-TW" altLang="en-US" dirty="0" smtClean="0"/>
              <a:t>鐵公機捷</a:t>
            </a:r>
            <a:r>
              <a:rPr lang="zh-TW" altLang="zh-TW" dirty="0" smtClean="0"/>
              <a:t>、國際關係、未來願景</a:t>
            </a:r>
            <a:r>
              <a:rPr lang="en-US" altLang="zh-TW" dirty="0" smtClean="0"/>
              <a:t>)</a:t>
            </a:r>
            <a:endParaRPr lang="zh-TW" altLang="en-US" dirty="0"/>
          </a:p>
        </p:txBody>
      </p:sp>
    </p:spTree>
    <p:extLst>
      <p:ext uri="{BB962C8B-B14F-4D97-AF65-F5344CB8AC3E}">
        <p14:creationId xmlns:p14="http://schemas.microsoft.com/office/powerpoint/2010/main" val="22027862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20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wipe(down)">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wipe(down)">
                                      <p:cBhvr>
                                        <p:cTn id="20"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32BA2AF8-1597-417C-B7A4-E5B40300913B}" type="datetime1">
              <a:rPr lang="zh-TW" altLang="en-US" smtClean="0"/>
              <a:pPr>
                <a:defRPr/>
              </a:pPr>
              <a:t>2020/10/6</a:t>
            </a:fld>
            <a:endParaRPr lang="en-US" altLang="zh-TW"/>
          </a:p>
        </p:txBody>
      </p:sp>
      <p:sp>
        <p:nvSpPr>
          <p:cNvPr id="3" name="投影片編號版面配置區 2"/>
          <p:cNvSpPr>
            <a:spLocks noGrp="1"/>
          </p:cNvSpPr>
          <p:nvPr>
            <p:ph type="sldNum" sz="quarter" idx="12"/>
          </p:nvPr>
        </p:nvSpPr>
        <p:spPr/>
        <p:txBody>
          <a:bodyPr/>
          <a:lstStyle/>
          <a:p>
            <a:pPr>
              <a:defRPr/>
            </a:pPr>
            <a:fld id="{201A2954-C30F-4B6A-BF5F-3D46D45AF302}" type="slidenum">
              <a:rPr lang="en-US" altLang="zh-TW" smtClean="0"/>
              <a:pPr>
                <a:defRPr/>
              </a:pPr>
              <a:t>4</a:t>
            </a:fld>
            <a:endParaRPr lang="en-US" altLang="zh-TW"/>
          </a:p>
        </p:txBody>
      </p:sp>
      <p:pic>
        <p:nvPicPr>
          <p:cNvPr id="1027" name="Picture 3"/>
          <p:cNvPicPr>
            <a:picLocks noChangeAspect="1" noChangeArrowheads="1"/>
          </p:cNvPicPr>
          <p:nvPr/>
        </p:nvPicPr>
        <p:blipFill>
          <a:blip r:embed="rId2" cstate="print"/>
          <a:srcRect/>
          <a:stretch>
            <a:fillRect/>
          </a:stretch>
        </p:blipFill>
        <p:spPr bwMode="auto">
          <a:xfrm>
            <a:off x="0" y="1147822"/>
            <a:ext cx="9144000" cy="5710178"/>
          </a:xfrm>
          <a:prstGeom prst="rect">
            <a:avLst/>
          </a:prstGeom>
          <a:noFill/>
          <a:ln w="9525">
            <a:noFill/>
            <a:miter lim="800000"/>
            <a:headEnd/>
            <a:tailEnd/>
          </a:ln>
        </p:spPr>
      </p:pic>
      <p:sp>
        <p:nvSpPr>
          <p:cNvPr id="6" name="矩形 5"/>
          <p:cNvSpPr/>
          <p:nvPr/>
        </p:nvSpPr>
        <p:spPr>
          <a:xfrm>
            <a:off x="1691680" y="476672"/>
            <a:ext cx="5832648" cy="646331"/>
          </a:xfrm>
          <a:prstGeom prst="rect">
            <a:avLst/>
          </a:prstGeom>
        </p:spPr>
        <p:txBody>
          <a:bodyPr wrap="square">
            <a:spAutoFit/>
          </a:bodyPr>
          <a:lstStyle/>
          <a:p>
            <a:pPr algn="ctr"/>
            <a:r>
              <a:rPr lang="zh-TW" altLang="en-US" sz="3600" i="1" dirty="0" smtClean="0">
                <a:solidFill>
                  <a:srgbClr val="FF0000"/>
                </a:solidFill>
              </a:rPr>
              <a:t>大國爭鋒下的生命周期</a:t>
            </a:r>
            <a:endParaRPr lang="zh-TW" altLang="en-US" sz="3600" dirty="0"/>
          </a:p>
        </p:txBody>
      </p:sp>
      <p:sp>
        <p:nvSpPr>
          <p:cNvPr id="7" name="矩形 6"/>
          <p:cNvSpPr/>
          <p:nvPr/>
        </p:nvSpPr>
        <p:spPr>
          <a:xfrm>
            <a:off x="0" y="0"/>
            <a:ext cx="6156176" cy="369332"/>
          </a:xfrm>
          <a:prstGeom prst="rect">
            <a:avLst/>
          </a:prstGeom>
          <a:solidFill>
            <a:schemeClr val="bg1">
              <a:lumMod val="95000"/>
            </a:schemeClr>
          </a:solidFill>
        </p:spPr>
        <p:txBody>
          <a:bodyPr wrap="square">
            <a:spAutoFit/>
          </a:bodyPr>
          <a:lstStyle/>
          <a:p>
            <a:pPr eaLnBrk="0" hangingPunct="0">
              <a:spcBef>
                <a:spcPts val="1200"/>
              </a:spcBef>
              <a:buClr>
                <a:schemeClr val="folHlink"/>
              </a:buClr>
              <a:buSzPct val="60000"/>
            </a:pPr>
            <a:r>
              <a:rPr lang="zh-TW" altLang="zh-TW" dirty="0" smtClean="0">
                <a:latin typeface="+mn-ea"/>
              </a:rPr>
              <a:t>第二節</a:t>
            </a:r>
            <a:r>
              <a:rPr lang="zh-TW" altLang="en-US" dirty="0" smtClean="0">
                <a:latin typeface="+mn-ea"/>
              </a:rPr>
              <a:t> 大 國博弈早已露餡 </a:t>
            </a:r>
            <a:r>
              <a:rPr lang="en-US" altLang="zh-TW" i="1" dirty="0" smtClean="0">
                <a:latin typeface="+mn-ea"/>
              </a:rPr>
              <a:t>(</a:t>
            </a:r>
            <a:r>
              <a:rPr lang="zh-TW" altLang="en-US" i="1" dirty="0" smtClean="0">
                <a:solidFill>
                  <a:srgbClr val="FF0000"/>
                </a:solidFill>
              </a:rPr>
              <a:t>大國爭鋒下的生命周期</a:t>
            </a:r>
            <a:r>
              <a:rPr lang="en-US" altLang="zh-TW" dirty="0" smtClean="0">
                <a:solidFill>
                  <a:srgbClr val="000000"/>
                </a:solidFill>
                <a:latin typeface="+mn-ea"/>
              </a:rPr>
              <a:t>)</a:t>
            </a:r>
            <a:endParaRPr lang="zh-TW" altLang="zh-TW" dirty="0" smtClean="0">
              <a:solidFill>
                <a:srgbClr val="000000"/>
              </a:solidFill>
              <a:latin typeface="+mn-ea"/>
              <a:cs typeface="Times New Roman" pitchFamily="18" charset="0"/>
            </a:endParaRPr>
          </a:p>
        </p:txBody>
      </p:sp>
    </p:spTree>
    <p:extLst>
      <p:ext uri="{BB962C8B-B14F-4D97-AF65-F5344CB8AC3E}">
        <p14:creationId xmlns:p14="http://schemas.microsoft.com/office/powerpoint/2010/main" val="906965425"/>
      </p:ext>
    </p:extLst>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Verdana" pitchFamily="34" charset="0"/>
                <a:ea typeface="新細明體" pitchFamily="18" charset="-120"/>
              </a:defRPr>
            </a:lvl1pPr>
            <a:lvl2pPr marL="742950" indent="-285750" eaLnBrk="0" hangingPunct="0">
              <a:defRPr kumimoji="1" b="1">
                <a:solidFill>
                  <a:schemeClr val="tx1"/>
                </a:solidFill>
                <a:latin typeface="Verdana" pitchFamily="34" charset="0"/>
                <a:ea typeface="新細明體" pitchFamily="18" charset="-120"/>
              </a:defRPr>
            </a:lvl2pPr>
            <a:lvl3pPr marL="1143000" indent="-228600" eaLnBrk="0" hangingPunct="0">
              <a:defRPr kumimoji="1" b="1">
                <a:solidFill>
                  <a:schemeClr val="tx1"/>
                </a:solidFill>
                <a:latin typeface="Verdana" pitchFamily="34" charset="0"/>
                <a:ea typeface="新細明體" pitchFamily="18" charset="-120"/>
              </a:defRPr>
            </a:lvl3pPr>
            <a:lvl4pPr marL="1600200" indent="-228600" eaLnBrk="0" hangingPunct="0">
              <a:defRPr kumimoji="1" b="1">
                <a:solidFill>
                  <a:schemeClr val="tx1"/>
                </a:solidFill>
                <a:latin typeface="Verdana" pitchFamily="34" charset="0"/>
                <a:ea typeface="新細明體" pitchFamily="18" charset="-120"/>
              </a:defRPr>
            </a:lvl4pPr>
            <a:lvl5pPr marL="2057400" indent="-228600" eaLnBrk="0" hangingPunct="0">
              <a:defRPr kumimoji="1" b="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Verdana" pitchFamily="34" charset="0"/>
                <a:ea typeface="新細明體" pitchFamily="18" charset="-120"/>
              </a:defRPr>
            </a:lvl9pPr>
          </a:lstStyle>
          <a:p>
            <a:pPr eaLnBrk="1" hangingPunct="1"/>
            <a:fld id="{54FC4A39-E7B3-4172-9051-3235C6117B61}" type="slidenum">
              <a:rPr kumimoji="0" lang="en-US" altLang="zh-TW" b="0" smtClean="0">
                <a:solidFill>
                  <a:srgbClr val="000000"/>
                </a:solidFill>
              </a:rPr>
              <a:pPr eaLnBrk="1" hangingPunct="1"/>
              <a:t>5</a:t>
            </a:fld>
            <a:endParaRPr kumimoji="0" lang="en-US" altLang="zh-TW" b="0" smtClean="0">
              <a:solidFill>
                <a:srgbClr val="000000"/>
              </a:solidFill>
            </a:endParaRPr>
          </a:p>
        </p:txBody>
      </p:sp>
      <p:sp>
        <p:nvSpPr>
          <p:cNvPr id="3" name="矩形 2"/>
          <p:cNvSpPr/>
          <p:nvPr/>
        </p:nvSpPr>
        <p:spPr>
          <a:xfrm>
            <a:off x="5294313" y="0"/>
            <a:ext cx="3849687" cy="369888"/>
          </a:xfrm>
          <a:prstGeom prst="rect">
            <a:avLst/>
          </a:prstGeom>
          <a:solidFill>
            <a:schemeClr val="accent5"/>
          </a:solidFill>
        </p:spPr>
        <p:txBody>
          <a:bodyPr>
            <a:spAutoFit/>
          </a:bodyPr>
          <a:lstStyle/>
          <a:p>
            <a:pPr>
              <a:spcBef>
                <a:spcPts val="1200"/>
              </a:spcBef>
              <a:defRPr/>
            </a:pPr>
            <a:r>
              <a:rPr lang="zh-TW" altLang="zh-TW" b="0" dirty="0">
                <a:solidFill>
                  <a:srgbClr val="000000"/>
                </a:solidFill>
                <a:latin typeface="標楷體" panose="03000509000000000000" pitchFamily="65" charset="-120"/>
                <a:ea typeface="標楷體" pitchFamily="65" charset="-120"/>
              </a:rPr>
              <a:t>誰來當家？放眼二十一世紀中葉世代</a:t>
            </a:r>
            <a:endParaRPr lang="zh-TW" altLang="zh-TW" b="0" dirty="0">
              <a:solidFill>
                <a:srgbClr val="000000"/>
              </a:solidFill>
              <a:latin typeface="標楷體" panose="03000509000000000000" pitchFamily="65" charset="-120"/>
              <a:ea typeface="標楷體" pitchFamily="65" charset="-120"/>
              <a:cs typeface="Times New Roman" pitchFamily="18" charset="0"/>
            </a:endParaRPr>
          </a:p>
        </p:txBody>
      </p:sp>
      <p:sp>
        <p:nvSpPr>
          <p:cNvPr id="7" name="矩形 6"/>
          <p:cNvSpPr>
            <a:spLocks noChangeArrowheads="1"/>
          </p:cNvSpPr>
          <p:nvPr/>
        </p:nvSpPr>
        <p:spPr bwMode="auto">
          <a:xfrm>
            <a:off x="5689600" y="4343400"/>
            <a:ext cx="3465513" cy="461963"/>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2400">
                <a:solidFill>
                  <a:srgbClr val="C00000"/>
                </a:solidFill>
                <a:ea typeface="標楷體" pitchFamily="65" charset="-120"/>
                <a:sym typeface="Wingdings" pitchFamily="2" charset="2"/>
              </a:rPr>
              <a:t>「川習」角力 </a:t>
            </a:r>
            <a:r>
              <a:rPr lang="en-US" altLang="zh-TW" sz="2400">
                <a:solidFill>
                  <a:srgbClr val="C00000"/>
                </a:solidFill>
                <a:ea typeface="標楷體" pitchFamily="65" charset="-120"/>
                <a:sym typeface="Wingdings" pitchFamily="2" charset="2"/>
              </a:rPr>
              <a:t>&amp;</a:t>
            </a:r>
            <a:r>
              <a:rPr lang="zh-TW" altLang="en-US" sz="2400">
                <a:solidFill>
                  <a:srgbClr val="C00000"/>
                </a:solidFill>
                <a:ea typeface="標楷體" pitchFamily="65" charset="-120"/>
                <a:sym typeface="Wingdings" pitchFamily="2" charset="2"/>
              </a:rPr>
              <a:t> 貿易戰</a:t>
            </a:r>
            <a:endParaRPr lang="zh-TW" altLang="en-US" sz="2400"/>
          </a:p>
        </p:txBody>
      </p:sp>
      <p:pic>
        <p:nvPicPr>
          <p:cNvPr id="103429" name="Picture 2" descr="http://culture.gog.cn/pic/003/029/435/00302943584_acbb929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4805363"/>
            <a:ext cx="6000750"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文字方塊 4"/>
          <p:cNvSpPr txBox="1">
            <a:spLocks noChangeArrowheads="1"/>
          </p:cNvSpPr>
          <p:nvPr/>
        </p:nvSpPr>
        <p:spPr bwMode="auto">
          <a:xfrm>
            <a:off x="2341563" y="227013"/>
            <a:ext cx="2952750" cy="6477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tx1"/>
                </a:solidFill>
                <a:latin typeface="Verdana" pitchFamily="34" charset="0"/>
                <a:ea typeface="新細明體" pitchFamily="18" charset="-120"/>
              </a:defRPr>
            </a:lvl1pPr>
            <a:lvl2pPr marL="742950" indent="-285750" eaLnBrk="0" hangingPunct="0">
              <a:defRPr kumimoji="1" b="1">
                <a:solidFill>
                  <a:schemeClr val="tx1"/>
                </a:solidFill>
                <a:latin typeface="Verdana" pitchFamily="34" charset="0"/>
                <a:ea typeface="新細明體" pitchFamily="18" charset="-120"/>
              </a:defRPr>
            </a:lvl2pPr>
            <a:lvl3pPr marL="1143000" indent="-228600" eaLnBrk="0" hangingPunct="0">
              <a:defRPr kumimoji="1" b="1">
                <a:solidFill>
                  <a:schemeClr val="tx1"/>
                </a:solidFill>
                <a:latin typeface="Verdana" pitchFamily="34" charset="0"/>
                <a:ea typeface="新細明體" pitchFamily="18" charset="-120"/>
              </a:defRPr>
            </a:lvl3pPr>
            <a:lvl4pPr marL="1600200" indent="-228600" eaLnBrk="0" hangingPunct="0">
              <a:defRPr kumimoji="1" b="1">
                <a:solidFill>
                  <a:schemeClr val="tx1"/>
                </a:solidFill>
                <a:latin typeface="Verdana" pitchFamily="34" charset="0"/>
                <a:ea typeface="新細明體" pitchFamily="18" charset="-120"/>
              </a:defRPr>
            </a:lvl4pPr>
            <a:lvl5pPr marL="2057400" indent="-228600" eaLnBrk="0" hangingPunct="0">
              <a:defRPr kumimoji="1" b="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Verdana" pitchFamily="34" charset="0"/>
                <a:ea typeface="新細明體" pitchFamily="18" charset="-120"/>
              </a:defRPr>
            </a:lvl9pPr>
          </a:lstStyle>
          <a:p>
            <a:pPr algn="ctr" eaLnBrk="1" hangingPunct="1"/>
            <a:r>
              <a:rPr lang="zh-TW" altLang="en-US" sz="3600" b="0">
                <a:solidFill>
                  <a:srgbClr val="FF0000"/>
                </a:solidFill>
                <a:latin typeface="Tahoma" pitchFamily="34" charset="0"/>
                <a:ea typeface="標楷體" pitchFamily="65" charset="-120"/>
              </a:rPr>
              <a:t>政治陰謀論</a:t>
            </a:r>
          </a:p>
        </p:txBody>
      </p:sp>
      <p:sp>
        <p:nvSpPr>
          <p:cNvPr id="103431" name="矩形 3"/>
          <p:cNvSpPr>
            <a:spLocks noChangeArrowheads="1"/>
          </p:cNvSpPr>
          <p:nvPr/>
        </p:nvSpPr>
        <p:spPr bwMode="auto">
          <a:xfrm>
            <a:off x="819150" y="874713"/>
            <a:ext cx="7434263" cy="3046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2400" dirty="0">
                <a:solidFill>
                  <a:srgbClr val="FF0000"/>
                </a:solidFill>
                <a:latin typeface="標楷體" pitchFamily="65" charset="-120"/>
                <a:ea typeface="標楷體" pitchFamily="65" charset="-120"/>
              </a:rPr>
              <a:t>★</a:t>
            </a:r>
            <a:r>
              <a:rPr lang="zh-TW" altLang="en-US" sz="2400" dirty="0">
                <a:solidFill>
                  <a:srgbClr val="FF0000"/>
                </a:solidFill>
                <a:latin typeface="Tahoma" pitchFamily="34" charset="0"/>
                <a:ea typeface="標楷體" pitchFamily="65" charset="-120"/>
              </a:rPr>
              <a:t>政治面</a:t>
            </a:r>
            <a:r>
              <a:rPr lang="en-US" altLang="zh-TW" sz="2400" b="0" dirty="0">
                <a:solidFill>
                  <a:srgbClr val="FF0000"/>
                </a:solidFill>
                <a:latin typeface="Tahoma" pitchFamily="34" charset="0"/>
                <a:ea typeface="標楷體" pitchFamily="65" charset="-120"/>
                <a:sym typeface="Wingdings" pitchFamily="2" charset="2"/>
              </a:rPr>
              <a:t></a:t>
            </a:r>
          </a:p>
          <a:p>
            <a:r>
              <a:rPr lang="zh-TW" altLang="en-US" sz="2400" dirty="0">
                <a:solidFill>
                  <a:srgbClr val="FF0000"/>
                </a:solidFill>
                <a:latin typeface="標楷體" pitchFamily="65" charset="-120"/>
                <a:ea typeface="標楷體" pitchFamily="65" charset="-120"/>
              </a:rPr>
              <a:t>▲</a:t>
            </a:r>
            <a:r>
              <a:rPr lang="en-US" altLang="zh-TW" sz="2400" b="0" dirty="0">
                <a:solidFill>
                  <a:srgbClr val="000000"/>
                </a:solidFill>
                <a:latin typeface="Tahoma" pitchFamily="34" charset="0"/>
                <a:ea typeface="標楷體" pitchFamily="65" charset="-120"/>
                <a:sym typeface="Wingdings" pitchFamily="2" charset="2"/>
              </a:rPr>
              <a:t>2008</a:t>
            </a:r>
            <a:r>
              <a:rPr lang="zh-TW" altLang="en-US" sz="2400" b="0" dirty="0">
                <a:solidFill>
                  <a:srgbClr val="000000"/>
                </a:solidFill>
                <a:latin typeface="Tahoma" pitchFamily="34" charset="0"/>
                <a:ea typeface="標楷體" pitchFamily="65" charset="-120"/>
                <a:sym typeface="Wingdings" pitchFamily="2" charset="2"/>
              </a:rPr>
              <a:t> 「溫歐」會</a:t>
            </a:r>
            <a:r>
              <a:rPr lang="en-US" altLang="zh-TW" sz="2400" b="0" dirty="0">
                <a:solidFill>
                  <a:srgbClr val="000000"/>
                </a:solidFill>
                <a:latin typeface="Tahoma" pitchFamily="34" charset="0"/>
                <a:ea typeface="標楷體" pitchFamily="65" charset="-120"/>
                <a:sym typeface="Wingdings" pitchFamily="2" charset="2"/>
              </a:rPr>
              <a:t></a:t>
            </a:r>
            <a:r>
              <a:rPr lang="zh-TW" altLang="en-US" sz="2400" b="0" dirty="0">
                <a:solidFill>
                  <a:srgbClr val="000000"/>
                </a:solidFill>
                <a:latin typeface="Tahoma" pitchFamily="34" charset="0"/>
                <a:ea typeface="標楷體" pitchFamily="65" charset="-120"/>
                <a:sym typeface="Wingdings" pitchFamily="2" charset="2"/>
              </a:rPr>
              <a:t> </a:t>
            </a:r>
            <a:r>
              <a:rPr lang="en-US" altLang="zh-TW" sz="2000" b="0" dirty="0">
                <a:solidFill>
                  <a:srgbClr val="C00000"/>
                </a:solidFill>
                <a:latin typeface="Tahoma" pitchFamily="34" charset="0"/>
                <a:ea typeface="標楷體" pitchFamily="65" charset="-120"/>
                <a:sym typeface="Wingdings" pitchFamily="2" charset="2"/>
              </a:rPr>
              <a:t>RMB</a:t>
            </a:r>
            <a:r>
              <a:rPr lang="zh-TW" altLang="en-US" sz="2000" b="0" dirty="0">
                <a:solidFill>
                  <a:srgbClr val="C00000"/>
                </a:solidFill>
                <a:latin typeface="Tahoma" pitchFamily="34" charset="0"/>
                <a:ea typeface="標楷體" pitchFamily="65" charset="-120"/>
                <a:sym typeface="Wingdings" pitchFamily="2" charset="2"/>
              </a:rPr>
              <a:t> </a:t>
            </a:r>
            <a:r>
              <a:rPr lang="en-US" altLang="zh-TW" sz="2000" b="0" dirty="0">
                <a:solidFill>
                  <a:srgbClr val="C00000"/>
                </a:solidFill>
                <a:latin typeface="Tahoma" pitchFamily="34" charset="0"/>
                <a:ea typeface="標楷體" pitchFamily="65" charset="-120"/>
                <a:sym typeface="Wingdings" pitchFamily="2" charset="2"/>
              </a:rPr>
              <a:t></a:t>
            </a:r>
            <a:r>
              <a:rPr lang="zh-TW" altLang="en-US" sz="2000" b="0" dirty="0">
                <a:solidFill>
                  <a:srgbClr val="C00000"/>
                </a:solidFill>
                <a:latin typeface="Tahoma" pitchFamily="34" charset="0"/>
                <a:ea typeface="標楷體" pitchFamily="65" charset="-120"/>
                <a:sym typeface="Wingdings" pitchFamily="2" charset="2"/>
              </a:rPr>
              <a:t> </a:t>
            </a:r>
            <a:r>
              <a:rPr lang="en-US" altLang="zh-TW" sz="2000" b="0" dirty="0" smtClean="0">
                <a:solidFill>
                  <a:srgbClr val="C00000"/>
                </a:solidFill>
                <a:latin typeface="Tahoma" pitchFamily="34" charset="0"/>
                <a:ea typeface="標楷體" pitchFamily="65" charset="-120"/>
                <a:sym typeface="Wingdings" pitchFamily="2" charset="2"/>
              </a:rPr>
              <a:t>SDR</a:t>
            </a:r>
            <a:r>
              <a:rPr lang="zh-TW" altLang="en-US" sz="2000" b="0" dirty="0" smtClean="0">
                <a:solidFill>
                  <a:srgbClr val="C00000"/>
                </a:solidFill>
                <a:latin typeface="Tahoma" pitchFamily="34" charset="0"/>
                <a:ea typeface="標楷體" pitchFamily="65" charset="-120"/>
                <a:sym typeface="Wingdings" pitchFamily="2" charset="2"/>
              </a:rPr>
              <a:t> </a:t>
            </a:r>
            <a:r>
              <a:rPr lang="en-US" altLang="zh-TW" sz="2000" b="0" dirty="0" smtClean="0">
                <a:solidFill>
                  <a:srgbClr val="C00000"/>
                </a:solidFill>
                <a:latin typeface="Tahoma" pitchFamily="34" charset="0"/>
                <a:ea typeface="標楷體" pitchFamily="65" charset="-120"/>
                <a:sym typeface="Wingdings" pitchFamily="2" charset="2"/>
              </a:rPr>
              <a:t>(2016)</a:t>
            </a:r>
            <a:endParaRPr lang="en-US" altLang="zh-TW" sz="2000" b="0" dirty="0">
              <a:solidFill>
                <a:srgbClr val="C00000"/>
              </a:solidFill>
              <a:latin typeface="Tahoma" pitchFamily="34" charset="0"/>
              <a:ea typeface="標楷體" pitchFamily="65" charset="-120"/>
              <a:sym typeface="Wingdings" pitchFamily="2" charset="2"/>
            </a:endParaRPr>
          </a:p>
          <a:p>
            <a:r>
              <a:rPr lang="en-US" altLang="zh-TW" sz="2400" b="0" dirty="0">
                <a:solidFill>
                  <a:srgbClr val="000000"/>
                </a:solidFill>
                <a:latin typeface="Tahoma" pitchFamily="34" charset="0"/>
                <a:ea typeface="標楷體" pitchFamily="65" charset="-120"/>
                <a:sym typeface="Wingdings" pitchFamily="2" charset="2"/>
              </a:rPr>
              <a:t>=================</a:t>
            </a:r>
          </a:p>
          <a:p>
            <a:r>
              <a:rPr lang="zh-TW" altLang="en-US" sz="2400" dirty="0">
                <a:solidFill>
                  <a:srgbClr val="FF0000"/>
                </a:solidFill>
                <a:latin typeface="標楷體" pitchFamily="65" charset="-120"/>
                <a:ea typeface="標楷體" pitchFamily="65" charset="-120"/>
              </a:rPr>
              <a:t>▼</a:t>
            </a:r>
            <a:r>
              <a:rPr lang="en-US" altLang="zh-TW" sz="2400" b="0" dirty="0">
                <a:solidFill>
                  <a:srgbClr val="000000"/>
                </a:solidFill>
                <a:latin typeface="Tahoma" pitchFamily="34" charset="0"/>
                <a:ea typeface="標楷體" pitchFamily="65" charset="-120"/>
                <a:sym typeface="Wingdings" pitchFamily="2" charset="2"/>
              </a:rPr>
              <a:t>2015</a:t>
            </a:r>
            <a:r>
              <a:rPr lang="zh-TW" altLang="en-US" sz="2400" b="0" dirty="0">
                <a:solidFill>
                  <a:srgbClr val="000000"/>
                </a:solidFill>
                <a:latin typeface="Tahoma" pitchFamily="34" charset="0"/>
                <a:ea typeface="標楷體" pitchFamily="65" charset="-120"/>
                <a:sym typeface="Wingdings" pitchFamily="2" charset="2"/>
              </a:rPr>
              <a:t>會商大老 </a:t>
            </a:r>
            <a:r>
              <a:rPr lang="en-US" altLang="zh-TW" sz="2000" b="0" dirty="0">
                <a:solidFill>
                  <a:srgbClr val="000000"/>
                </a:solidFill>
                <a:latin typeface="Tahoma" pitchFamily="34" charset="0"/>
                <a:ea typeface="標楷體" pitchFamily="65" charset="-120"/>
                <a:sym typeface="Wingdings" pitchFamily="2" charset="2"/>
              </a:rPr>
              <a:t>(</a:t>
            </a:r>
            <a:r>
              <a:rPr lang="zh-TW" altLang="en-US" sz="2000" dirty="0">
                <a:solidFill>
                  <a:srgbClr val="000000"/>
                </a:solidFill>
                <a:latin typeface="Tahoma" pitchFamily="34" charset="0"/>
                <a:ea typeface="標楷體" pitchFamily="65" charset="-120"/>
              </a:rPr>
              <a:t>首站西雅圖</a:t>
            </a:r>
            <a:r>
              <a:rPr lang="en-US" altLang="zh-TW" sz="2000" dirty="0">
                <a:solidFill>
                  <a:srgbClr val="000000"/>
                </a:solidFill>
                <a:latin typeface="Tahoma" pitchFamily="34" charset="0"/>
                <a:ea typeface="標楷體" pitchFamily="65" charset="-120"/>
              </a:rPr>
              <a:t>???</a:t>
            </a:r>
            <a:r>
              <a:rPr lang="en-US" altLang="zh-TW" sz="2000" b="0" dirty="0">
                <a:solidFill>
                  <a:srgbClr val="000000"/>
                </a:solidFill>
                <a:latin typeface="Tahoma" pitchFamily="34" charset="0"/>
                <a:ea typeface="標楷體" pitchFamily="65" charset="-120"/>
                <a:sym typeface="Wingdings" pitchFamily="2" charset="2"/>
              </a:rPr>
              <a:t>)(</a:t>
            </a:r>
            <a:r>
              <a:rPr lang="zh-TW" altLang="en-US" sz="2000" b="0" dirty="0">
                <a:solidFill>
                  <a:srgbClr val="000000"/>
                </a:solidFill>
                <a:latin typeface="Tahoma" pitchFamily="34" charset="0"/>
                <a:ea typeface="標楷體" pitchFamily="65" charset="-120"/>
                <a:sym typeface="Wingdings" pitchFamily="2" charset="2"/>
              </a:rPr>
              <a:t>中美互聯網論壇</a:t>
            </a:r>
            <a:r>
              <a:rPr lang="en-US" altLang="zh-TW" sz="2000" b="0" dirty="0">
                <a:solidFill>
                  <a:srgbClr val="000000"/>
                </a:solidFill>
                <a:latin typeface="Tahoma" pitchFamily="34" charset="0"/>
                <a:ea typeface="標楷體" pitchFamily="65" charset="-120"/>
                <a:sym typeface="Wingdings" pitchFamily="2" charset="2"/>
              </a:rPr>
              <a:t>)</a:t>
            </a:r>
          </a:p>
          <a:p>
            <a:r>
              <a:rPr lang="zh-TW" altLang="en-US" sz="2400" dirty="0">
                <a:solidFill>
                  <a:srgbClr val="000000"/>
                </a:solidFill>
                <a:latin typeface="Tahoma" pitchFamily="34" charset="0"/>
                <a:ea typeface="標楷體" pitchFamily="65" charset="-120"/>
                <a:sym typeface="Wingdings" pitchFamily="2" charset="2"/>
              </a:rPr>
              <a:t>   </a:t>
            </a:r>
            <a:endParaRPr lang="en-US" altLang="zh-TW" sz="2400" dirty="0">
              <a:solidFill>
                <a:srgbClr val="000000"/>
              </a:solidFill>
              <a:latin typeface="Tahoma" pitchFamily="34" charset="0"/>
              <a:ea typeface="標楷體" pitchFamily="65" charset="-120"/>
              <a:sym typeface="Wingdings" pitchFamily="2" charset="2"/>
            </a:endParaRPr>
          </a:p>
          <a:p>
            <a:r>
              <a:rPr lang="zh-TW" altLang="en-US" sz="2400" dirty="0">
                <a:solidFill>
                  <a:srgbClr val="000000"/>
                </a:solidFill>
                <a:latin typeface="Tahoma" pitchFamily="34" charset="0"/>
                <a:ea typeface="標楷體" pitchFamily="65" charset="-120"/>
                <a:sym typeface="Wingdings" pitchFamily="2" charset="2"/>
              </a:rPr>
              <a:t>   </a:t>
            </a:r>
            <a:r>
              <a:rPr lang="en-US" altLang="zh-TW" sz="2400" dirty="0">
                <a:solidFill>
                  <a:srgbClr val="000000"/>
                </a:solidFill>
                <a:latin typeface="Tahoma" pitchFamily="34" charset="0"/>
                <a:ea typeface="標楷體" pitchFamily="65" charset="-120"/>
                <a:sym typeface="Wingdings" pitchFamily="2" charset="2"/>
              </a:rPr>
              <a:t>2015</a:t>
            </a:r>
            <a:r>
              <a:rPr lang="zh-TW" altLang="en-US" sz="2400" b="0" dirty="0">
                <a:solidFill>
                  <a:srgbClr val="C00000"/>
                </a:solidFill>
                <a:latin typeface="Tahoma" pitchFamily="34" charset="0"/>
                <a:ea typeface="標楷體" pitchFamily="65" charset="-120"/>
                <a:sym typeface="Wingdings" pitchFamily="2" charset="2"/>
              </a:rPr>
              <a:t>「歐習」會</a:t>
            </a:r>
            <a:r>
              <a:rPr lang="en-US" altLang="zh-TW" sz="1600" b="0" dirty="0">
                <a:solidFill>
                  <a:srgbClr val="C00000"/>
                </a:solidFill>
                <a:latin typeface="Tahoma" pitchFamily="34" charset="0"/>
                <a:ea typeface="標楷體" pitchFamily="65" charset="-120"/>
                <a:sym typeface="Wingdings" pitchFamily="2" charset="2"/>
              </a:rPr>
              <a:t>(</a:t>
            </a:r>
            <a:r>
              <a:rPr lang="en-US" altLang="zh-TW" sz="1600" b="0" dirty="0">
                <a:solidFill>
                  <a:srgbClr val="C00000"/>
                </a:solidFill>
                <a:latin typeface="Tahoma" pitchFamily="34" charset="0"/>
                <a:ea typeface="標楷體" pitchFamily="65" charset="-120"/>
              </a:rPr>
              <a:t>9</a:t>
            </a:r>
            <a:r>
              <a:rPr lang="zh-TW" altLang="en-US" sz="1600" b="0" dirty="0">
                <a:solidFill>
                  <a:srgbClr val="C00000"/>
                </a:solidFill>
                <a:latin typeface="Tahoma" pitchFamily="34" charset="0"/>
                <a:ea typeface="標楷體" pitchFamily="65" charset="-120"/>
              </a:rPr>
              <a:t>月</a:t>
            </a:r>
            <a:r>
              <a:rPr lang="en-US" altLang="zh-TW" sz="1600" b="0" dirty="0">
                <a:solidFill>
                  <a:srgbClr val="C00000"/>
                </a:solidFill>
                <a:latin typeface="Tahoma" pitchFamily="34" charset="0"/>
                <a:ea typeface="標楷體" pitchFamily="65" charset="-120"/>
              </a:rPr>
              <a:t>22</a:t>
            </a:r>
            <a:r>
              <a:rPr lang="zh-TW" altLang="en-US" sz="1600" b="0" dirty="0">
                <a:solidFill>
                  <a:srgbClr val="C00000"/>
                </a:solidFill>
                <a:latin typeface="Tahoma" pitchFamily="34" charset="0"/>
                <a:ea typeface="標楷體" pitchFamily="65" charset="-120"/>
              </a:rPr>
              <a:t>日至</a:t>
            </a:r>
            <a:r>
              <a:rPr lang="en-US" altLang="zh-TW" sz="1600" b="0" dirty="0">
                <a:solidFill>
                  <a:srgbClr val="C00000"/>
                </a:solidFill>
                <a:latin typeface="Tahoma" pitchFamily="34" charset="0"/>
                <a:ea typeface="標楷體" pitchFamily="65" charset="-120"/>
              </a:rPr>
              <a:t>25</a:t>
            </a:r>
            <a:r>
              <a:rPr lang="zh-TW" altLang="en-US" sz="1600" b="0" dirty="0">
                <a:solidFill>
                  <a:srgbClr val="C00000"/>
                </a:solidFill>
                <a:latin typeface="Tahoma" pitchFamily="34" charset="0"/>
                <a:ea typeface="標楷體" pitchFamily="65" charset="-120"/>
              </a:rPr>
              <a:t>日</a:t>
            </a:r>
            <a:r>
              <a:rPr lang="en-US" altLang="zh-TW" sz="1600" b="0" dirty="0" smtClean="0">
                <a:solidFill>
                  <a:srgbClr val="C00000"/>
                </a:solidFill>
                <a:latin typeface="Tahoma" pitchFamily="34" charset="0"/>
                <a:ea typeface="標楷體" pitchFamily="65" charset="-120"/>
                <a:sym typeface="Wingdings" pitchFamily="2" charset="2"/>
              </a:rPr>
              <a:t>)</a:t>
            </a:r>
            <a:r>
              <a:rPr lang="zh-TW" altLang="en-US" sz="1600" b="0" dirty="0" smtClean="0">
                <a:solidFill>
                  <a:srgbClr val="C00000"/>
                </a:solidFill>
                <a:latin typeface="Tahoma" pitchFamily="34" charset="0"/>
                <a:ea typeface="標楷體" pitchFamily="65" charset="-120"/>
                <a:sym typeface="Wingdings" pitchFamily="2" charset="2"/>
              </a:rPr>
              <a:t> </a:t>
            </a:r>
            <a:r>
              <a:rPr lang="en-US" altLang="zh-TW" sz="2400" b="0" dirty="0" smtClean="0">
                <a:solidFill>
                  <a:srgbClr val="000000"/>
                </a:solidFill>
                <a:latin typeface="Tahoma" pitchFamily="34" charset="0"/>
                <a:ea typeface="標楷體" pitchFamily="65" charset="-120"/>
                <a:sym typeface="Wingdings" pitchFamily="2" charset="2"/>
              </a:rPr>
              <a:t></a:t>
            </a:r>
          </a:p>
          <a:p>
            <a:r>
              <a:rPr lang="en-US" altLang="zh-TW" sz="2400" b="0" dirty="0" smtClean="0">
                <a:solidFill>
                  <a:srgbClr val="000000"/>
                </a:solidFill>
                <a:latin typeface="Tahoma" pitchFamily="34" charset="0"/>
                <a:ea typeface="標楷體" pitchFamily="65" charset="-120"/>
                <a:sym typeface="Wingdings" pitchFamily="2" charset="2"/>
              </a:rPr>
              <a:t>=================</a:t>
            </a:r>
          </a:p>
          <a:p>
            <a:r>
              <a:rPr lang="zh-TW" altLang="en-US" sz="2400" b="0" dirty="0" smtClean="0">
                <a:solidFill>
                  <a:srgbClr val="000000"/>
                </a:solidFill>
                <a:latin typeface="標楷體" pitchFamily="65" charset="-120"/>
                <a:ea typeface="標楷體" pitchFamily="65" charset="-120"/>
                <a:sym typeface="Wingdings" pitchFamily="2" charset="2"/>
              </a:rPr>
              <a:t>◆</a:t>
            </a:r>
            <a:r>
              <a:rPr lang="zh-TW" altLang="en-US" sz="2400" b="0" dirty="0">
                <a:solidFill>
                  <a:srgbClr val="000000"/>
                </a:solidFill>
                <a:latin typeface="Tahoma" pitchFamily="34" charset="0"/>
                <a:ea typeface="標楷體" pitchFamily="65" charset="-120"/>
                <a:sym typeface="Wingdings" pitchFamily="2" charset="2"/>
              </a:rPr>
              <a:t>兩次偵察機</a:t>
            </a:r>
            <a:r>
              <a:rPr lang="en-US" altLang="zh-TW" sz="2400" b="0" dirty="0">
                <a:solidFill>
                  <a:srgbClr val="000000"/>
                </a:solidFill>
                <a:latin typeface="Tahoma" pitchFamily="34" charset="0"/>
                <a:ea typeface="標楷體" pitchFamily="65" charset="-120"/>
                <a:sym typeface="Wingdings" pitchFamily="2" charset="2"/>
              </a:rPr>
              <a:t>(US)</a:t>
            </a:r>
            <a:r>
              <a:rPr lang="zh-TW" altLang="en-US" sz="2400" b="0" dirty="0">
                <a:solidFill>
                  <a:srgbClr val="000000"/>
                </a:solidFill>
                <a:latin typeface="Tahoma" pitchFamily="34" charset="0"/>
                <a:ea typeface="標楷體" pitchFamily="65" charset="-120"/>
                <a:sym typeface="Wingdings" pitchFamily="2" charset="2"/>
              </a:rPr>
              <a:t>與戰鬥機</a:t>
            </a:r>
            <a:r>
              <a:rPr lang="en-US" altLang="zh-TW" sz="2400" b="0" dirty="0">
                <a:solidFill>
                  <a:srgbClr val="000000"/>
                </a:solidFill>
                <a:latin typeface="Tahoma" pitchFamily="34" charset="0"/>
                <a:ea typeface="標楷體" pitchFamily="65" charset="-120"/>
                <a:sym typeface="Wingdings" pitchFamily="2" charset="2"/>
              </a:rPr>
              <a:t>(CH)</a:t>
            </a:r>
            <a:r>
              <a:rPr lang="zh-TW" altLang="en-US" sz="2400" b="0" dirty="0">
                <a:solidFill>
                  <a:srgbClr val="000000"/>
                </a:solidFill>
                <a:latin typeface="Tahoma" pitchFamily="34" charset="0"/>
                <a:ea typeface="標楷體" pitchFamily="65" charset="-120"/>
                <a:sym typeface="Wingdings" pitchFamily="2" charset="2"/>
              </a:rPr>
              <a:t>的際遇</a:t>
            </a:r>
            <a:endParaRPr lang="en-US" altLang="zh-TW" sz="2400" b="0" dirty="0">
              <a:solidFill>
                <a:srgbClr val="000000"/>
              </a:solidFill>
              <a:latin typeface="Tahoma" pitchFamily="34" charset="0"/>
              <a:ea typeface="標楷體" pitchFamily="65" charset="-120"/>
              <a:sym typeface="Wingdings" pitchFamily="2" charset="2"/>
            </a:endParaRPr>
          </a:p>
        </p:txBody>
      </p:sp>
      <p:sp>
        <p:nvSpPr>
          <p:cNvPr id="14" name="文字方塊 13"/>
          <p:cNvSpPr txBox="1">
            <a:spLocks noChangeArrowheads="1"/>
          </p:cNvSpPr>
          <p:nvPr/>
        </p:nvSpPr>
        <p:spPr bwMode="auto">
          <a:xfrm>
            <a:off x="6011863" y="2420938"/>
            <a:ext cx="20335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tx1"/>
                </a:solidFill>
                <a:latin typeface="Verdana" pitchFamily="34" charset="0"/>
                <a:ea typeface="新細明體" pitchFamily="18" charset="-120"/>
              </a:defRPr>
            </a:lvl1pPr>
            <a:lvl2pPr marL="742950" indent="-285750" eaLnBrk="0" hangingPunct="0">
              <a:defRPr kumimoji="1" b="1">
                <a:solidFill>
                  <a:schemeClr val="tx1"/>
                </a:solidFill>
                <a:latin typeface="Verdana" pitchFamily="34" charset="0"/>
                <a:ea typeface="新細明體" pitchFamily="18" charset="-120"/>
              </a:defRPr>
            </a:lvl2pPr>
            <a:lvl3pPr marL="1143000" indent="-228600" eaLnBrk="0" hangingPunct="0">
              <a:defRPr kumimoji="1" b="1">
                <a:solidFill>
                  <a:schemeClr val="tx1"/>
                </a:solidFill>
                <a:latin typeface="Verdana" pitchFamily="34" charset="0"/>
                <a:ea typeface="新細明體" pitchFamily="18" charset="-120"/>
              </a:defRPr>
            </a:lvl3pPr>
            <a:lvl4pPr marL="1600200" indent="-228600" eaLnBrk="0" hangingPunct="0">
              <a:defRPr kumimoji="1" b="1">
                <a:solidFill>
                  <a:schemeClr val="tx1"/>
                </a:solidFill>
                <a:latin typeface="Verdana" pitchFamily="34" charset="0"/>
                <a:ea typeface="新細明體" pitchFamily="18" charset="-120"/>
              </a:defRPr>
            </a:lvl4pPr>
            <a:lvl5pPr marL="2057400" indent="-228600" eaLnBrk="0" hangingPunct="0">
              <a:defRPr kumimoji="1" b="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Verdana" pitchFamily="34" charset="0"/>
                <a:ea typeface="新細明體" pitchFamily="18" charset="-120"/>
              </a:defRPr>
            </a:lvl9pPr>
          </a:lstStyle>
          <a:p>
            <a:pPr eaLnBrk="1" hangingPunct="1"/>
            <a:r>
              <a:rPr lang="en-US" altLang="zh-TW" sz="2400" b="0">
                <a:solidFill>
                  <a:srgbClr val="C00000"/>
                </a:solidFill>
                <a:latin typeface="Tahoma" pitchFamily="34" charset="0"/>
                <a:ea typeface="標楷體" pitchFamily="65" charset="-120"/>
              </a:rPr>
              <a:t>(1)</a:t>
            </a:r>
            <a:r>
              <a:rPr lang="zh-TW" altLang="en-US" sz="2400" b="0">
                <a:solidFill>
                  <a:srgbClr val="C00000"/>
                </a:solidFill>
                <a:latin typeface="Tahoma" pitchFamily="34" charset="0"/>
                <a:ea typeface="標楷體" pitchFamily="65" charset="-120"/>
              </a:rPr>
              <a:t>南海問題</a:t>
            </a:r>
            <a:endParaRPr lang="en-US" altLang="zh-TW" sz="2400" b="0">
              <a:solidFill>
                <a:srgbClr val="C00000"/>
              </a:solidFill>
              <a:latin typeface="Tahoma" pitchFamily="34" charset="0"/>
              <a:ea typeface="標楷體" pitchFamily="65" charset="-120"/>
            </a:endParaRPr>
          </a:p>
          <a:p>
            <a:pPr eaLnBrk="1" hangingPunct="1"/>
            <a:r>
              <a:rPr lang="en-US" altLang="zh-TW" sz="2400" b="0">
                <a:solidFill>
                  <a:srgbClr val="C00000"/>
                </a:solidFill>
                <a:latin typeface="Tahoma" pitchFamily="34" charset="0"/>
                <a:ea typeface="標楷體" pitchFamily="65" charset="-120"/>
              </a:rPr>
              <a:t>(2)</a:t>
            </a:r>
            <a:r>
              <a:rPr lang="zh-TW" altLang="en-US" sz="2400" b="0">
                <a:solidFill>
                  <a:srgbClr val="C00000"/>
                </a:solidFill>
                <a:latin typeface="Tahoma" pitchFamily="34" charset="0"/>
                <a:ea typeface="標楷體" pitchFamily="65" charset="-120"/>
              </a:rPr>
              <a:t>資訊駭客</a:t>
            </a:r>
            <a:endParaRPr lang="en-US" altLang="zh-TW" sz="2400" b="0">
              <a:solidFill>
                <a:srgbClr val="C00000"/>
              </a:solidFill>
              <a:latin typeface="Tahoma" pitchFamily="34" charset="0"/>
              <a:ea typeface="標楷體" pitchFamily="65" charset="-120"/>
            </a:endParaRPr>
          </a:p>
          <a:p>
            <a:pPr eaLnBrk="1" hangingPunct="1"/>
            <a:r>
              <a:rPr lang="en-US" altLang="zh-TW" sz="2400" b="0">
                <a:solidFill>
                  <a:srgbClr val="C00000"/>
                </a:solidFill>
                <a:latin typeface="Tahoma" pitchFamily="34" charset="0"/>
                <a:ea typeface="標楷體" pitchFamily="65" charset="-120"/>
              </a:rPr>
              <a:t>(3)</a:t>
            </a:r>
            <a:r>
              <a:rPr lang="zh-TW" altLang="en-US" sz="2400" b="0">
                <a:solidFill>
                  <a:srgbClr val="C00000"/>
                </a:solidFill>
                <a:latin typeface="Tahoma" pitchFamily="34" charset="0"/>
                <a:ea typeface="標楷體" pitchFamily="65" charset="-120"/>
              </a:rPr>
              <a:t>人權問題</a:t>
            </a:r>
          </a:p>
        </p:txBody>
      </p:sp>
      <p:sp>
        <p:nvSpPr>
          <p:cNvPr id="15" name="文字方塊 14"/>
          <p:cNvSpPr txBox="1"/>
          <p:nvPr/>
        </p:nvSpPr>
        <p:spPr>
          <a:xfrm>
            <a:off x="1259632" y="3933056"/>
            <a:ext cx="3275013" cy="830997"/>
          </a:xfrm>
          <a:prstGeom prst="rect">
            <a:avLst/>
          </a:prstGeom>
          <a:solidFill>
            <a:schemeClr val="accent3">
              <a:lumMod val="95000"/>
            </a:schemeClr>
          </a:solidFill>
          <a:ln>
            <a:solidFill>
              <a:schemeClr val="tx2"/>
            </a:solidFill>
          </a:ln>
        </p:spPr>
        <p:txBody>
          <a:bodyPr>
            <a:spAutoFit/>
          </a:bodyPr>
          <a:lstStyle/>
          <a:p>
            <a:pPr algn="ctr">
              <a:defRPr/>
            </a:pPr>
            <a:r>
              <a:rPr lang="zh-TW" altLang="en-US" sz="2400" dirty="0" smtClean="0">
                <a:solidFill>
                  <a:srgbClr val="7030A0"/>
                </a:solidFill>
                <a:latin typeface="Tahoma" pitchFamily="34" charset="0"/>
                <a:ea typeface="標楷體" pitchFamily="65" charset="-120"/>
              </a:rPr>
              <a:t>中國虎 </a:t>
            </a:r>
            <a:r>
              <a:rPr lang="en-US" altLang="zh-TW" sz="2400" dirty="0">
                <a:solidFill>
                  <a:srgbClr val="7030A0"/>
                </a:solidFill>
                <a:latin typeface="Tahoma" pitchFamily="34" charset="0"/>
                <a:ea typeface="標楷體" pitchFamily="65" charset="-120"/>
              </a:rPr>
              <a:t>PK </a:t>
            </a:r>
            <a:r>
              <a:rPr lang="zh-TW" altLang="en-US" sz="2400" dirty="0">
                <a:solidFill>
                  <a:srgbClr val="7030A0"/>
                </a:solidFill>
                <a:latin typeface="Tahoma" pitchFamily="34" charset="0"/>
                <a:ea typeface="標楷體" pitchFamily="65" charset="-120"/>
              </a:rPr>
              <a:t>美國</a:t>
            </a:r>
            <a:r>
              <a:rPr lang="zh-TW" altLang="en-US" sz="2400" dirty="0" smtClean="0">
                <a:solidFill>
                  <a:srgbClr val="7030A0"/>
                </a:solidFill>
                <a:latin typeface="Tahoma" pitchFamily="34" charset="0"/>
                <a:ea typeface="標楷體" pitchFamily="65" charset="-120"/>
              </a:rPr>
              <a:t>虎</a:t>
            </a:r>
            <a:endParaRPr lang="en-US" altLang="zh-TW" sz="2400" dirty="0" smtClean="0">
              <a:solidFill>
                <a:srgbClr val="7030A0"/>
              </a:solidFill>
              <a:latin typeface="Tahoma" pitchFamily="34" charset="0"/>
              <a:ea typeface="標楷體" pitchFamily="65" charset="-120"/>
            </a:endParaRPr>
          </a:p>
          <a:p>
            <a:pPr algn="ctr">
              <a:defRPr/>
            </a:pPr>
            <a:r>
              <a:rPr lang="en-US" altLang="zh-TW" sz="2400" b="0" dirty="0" smtClean="0">
                <a:solidFill>
                  <a:srgbClr val="C00000"/>
                </a:solidFill>
                <a:latin typeface="Tahoma" pitchFamily="34" charset="0"/>
                <a:ea typeface="標楷體" pitchFamily="65" charset="-120"/>
              </a:rPr>
              <a:t>(</a:t>
            </a:r>
            <a:r>
              <a:rPr lang="zh-TW" altLang="en-US" sz="2400" b="0" dirty="0" smtClean="0">
                <a:solidFill>
                  <a:srgbClr val="C00000"/>
                </a:solidFill>
                <a:latin typeface="Tahoma" pitchFamily="34" charset="0"/>
                <a:ea typeface="標楷體" pitchFamily="65" charset="-120"/>
              </a:rPr>
              <a:t>龍鷹之爭</a:t>
            </a:r>
            <a:r>
              <a:rPr lang="en-US" altLang="zh-TW" sz="2400" b="0" dirty="0" smtClean="0">
                <a:solidFill>
                  <a:srgbClr val="C00000"/>
                </a:solidFill>
                <a:latin typeface="Tahoma" pitchFamily="34" charset="0"/>
                <a:ea typeface="標楷體" pitchFamily="65" charset="-120"/>
              </a:rPr>
              <a:t>)</a:t>
            </a:r>
            <a:endParaRPr lang="zh-TW" altLang="en-US" sz="2400" b="0" dirty="0">
              <a:solidFill>
                <a:srgbClr val="C00000"/>
              </a:solidFill>
              <a:latin typeface="Tahoma" pitchFamily="34" charset="0"/>
              <a:ea typeface="標楷體" pitchFamily="65" charset="-120"/>
            </a:endParaRPr>
          </a:p>
        </p:txBody>
      </p:sp>
      <p:sp>
        <p:nvSpPr>
          <p:cNvPr id="16" name="上彎箭號 15"/>
          <p:cNvSpPr/>
          <p:nvPr/>
        </p:nvSpPr>
        <p:spPr bwMode="auto">
          <a:xfrm rot="5400000">
            <a:off x="493713" y="3792537"/>
            <a:ext cx="863600" cy="288925"/>
          </a:xfrm>
          <a:prstGeom prst="bentUpArrow">
            <a:avLst/>
          </a:prstGeom>
          <a:solidFill>
            <a:srgbClr val="7DFDFA"/>
          </a:solidFill>
          <a:ln w="9525" cap="flat" cmpd="sng" algn="ctr">
            <a:solidFill>
              <a:schemeClr val="tx1"/>
            </a:solidFill>
            <a:prstDash val="solid"/>
            <a:miter lim="800000"/>
            <a:headEnd type="none" w="med" len="med"/>
            <a:tailEnd type="none" w="med" len="med"/>
          </a:ln>
          <a:effectLst/>
          <a:extLst/>
        </p:spPr>
        <p:txBody>
          <a:bodyPr wrap="none"/>
          <a:lstStyle/>
          <a:p>
            <a:pPr>
              <a:defRPr/>
            </a:pPr>
            <a:endParaRPr lang="zh-TW" altLang="en-US" sz="2400" b="0">
              <a:solidFill>
                <a:srgbClr val="000000"/>
              </a:solidFill>
              <a:latin typeface="Tahoma" pitchFamily="34" charset="0"/>
              <a:ea typeface="標楷體" pitchFamily="65" charset="-120"/>
            </a:endParaRPr>
          </a:p>
        </p:txBody>
      </p:sp>
      <p:cxnSp>
        <p:nvCxnSpPr>
          <p:cNvPr id="10" name="肘形接點 9"/>
          <p:cNvCxnSpPr>
            <a:cxnSpLocks noChangeShapeType="1"/>
          </p:cNvCxnSpPr>
          <p:nvPr/>
        </p:nvCxnSpPr>
        <p:spPr bwMode="auto">
          <a:xfrm>
            <a:off x="4575175" y="4238625"/>
            <a:ext cx="1095375" cy="346075"/>
          </a:xfrm>
          <a:prstGeom prst="bentConnector3">
            <a:avLst>
              <a:gd name="adj1" fmla="val 50000"/>
            </a:avLst>
          </a:prstGeom>
          <a:noFill/>
          <a:ln w="76200" algn="ctr">
            <a:solidFill>
              <a:srgbClr val="FF0000"/>
            </a:solidFill>
            <a:miter lim="800000"/>
            <a:headEnd/>
            <a:tailEnd type="arrow" w="med" len="med"/>
          </a:ln>
          <a:extLst>
            <a:ext uri="{909E8E84-426E-40DD-AFC4-6F175D3DCCD1}">
              <a14:hiddenFill xmlns:a14="http://schemas.microsoft.com/office/drawing/2010/main">
                <a:noFill/>
              </a14:hiddenFill>
            </a:ext>
          </a:extLst>
        </p:spPr>
      </p:cxnSp>
      <p:pic>
        <p:nvPicPr>
          <p:cNvPr id="10343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5038" y="4805363"/>
            <a:ext cx="3203575" cy="205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37" name="矩形 16"/>
          <p:cNvSpPr>
            <a:spLocks noChangeArrowheads="1"/>
          </p:cNvSpPr>
          <p:nvPr/>
        </p:nvSpPr>
        <p:spPr bwMode="auto">
          <a:xfrm>
            <a:off x="4716016" y="5085184"/>
            <a:ext cx="3462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1200" b="0" dirty="0"/>
              <a:t>解放軍建軍</a:t>
            </a:r>
            <a:r>
              <a:rPr lang="en-US" altLang="zh-TW" sz="1200" b="0" dirty="0"/>
              <a:t>90</a:t>
            </a:r>
            <a:r>
              <a:rPr lang="zh-TW" altLang="en-US" sz="1200" b="0" dirty="0"/>
              <a:t>周年閱兵</a:t>
            </a:r>
            <a:r>
              <a:rPr lang="en-US" altLang="zh-TW" sz="1200" b="0" dirty="0"/>
              <a:t>(</a:t>
            </a:r>
            <a:r>
              <a:rPr lang="zh-TW" altLang="en-US" sz="1200" b="0" dirty="0"/>
              <a:t>內蒙古朱日和訓練基地</a:t>
            </a:r>
            <a:r>
              <a:rPr lang="en-US" altLang="zh-TW" sz="1200" b="0" dirty="0"/>
              <a:t>)</a:t>
            </a:r>
          </a:p>
          <a:p>
            <a:r>
              <a:rPr lang="en-US" altLang="zh-TW" sz="1200" b="0" dirty="0"/>
              <a:t>2017/7/30</a:t>
            </a:r>
            <a:endParaRPr lang="zh-TW" altLang="en-US" sz="1200" dirty="0"/>
          </a:p>
        </p:txBody>
      </p:sp>
      <p:sp>
        <p:nvSpPr>
          <p:cNvPr id="17" name="左大括弧 16"/>
          <p:cNvSpPr/>
          <p:nvPr/>
        </p:nvSpPr>
        <p:spPr bwMode="auto">
          <a:xfrm>
            <a:off x="5724128" y="2492896"/>
            <a:ext cx="216024" cy="936104"/>
          </a:xfrm>
          <a:prstGeom prst="leftBrace">
            <a:avLst/>
          </a:prstGeom>
          <a:no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tx1"/>
              </a:solidFill>
              <a:effectLst/>
              <a:latin typeface="Verdana" pitchFamily="34" charset="0"/>
              <a:ea typeface="新細明體" pitchFamily="18" charset="-120"/>
            </a:endParaRPr>
          </a:p>
        </p:txBody>
      </p:sp>
    </p:spTree>
    <p:extLst>
      <p:ext uri="{BB962C8B-B14F-4D97-AF65-F5344CB8AC3E}">
        <p14:creationId xmlns:p14="http://schemas.microsoft.com/office/powerpoint/2010/main" val="398213482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日期版面配置區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Verdana" pitchFamily="34" charset="0"/>
                <a:ea typeface="新細明體" pitchFamily="18" charset="-120"/>
              </a:defRPr>
            </a:lvl1pPr>
            <a:lvl2pPr marL="742950" indent="-285750" eaLnBrk="0" hangingPunct="0">
              <a:defRPr kumimoji="1" b="1">
                <a:solidFill>
                  <a:schemeClr val="tx1"/>
                </a:solidFill>
                <a:latin typeface="Verdana" pitchFamily="34" charset="0"/>
                <a:ea typeface="新細明體" pitchFamily="18" charset="-120"/>
              </a:defRPr>
            </a:lvl2pPr>
            <a:lvl3pPr marL="1143000" indent="-228600" eaLnBrk="0" hangingPunct="0">
              <a:defRPr kumimoji="1" b="1">
                <a:solidFill>
                  <a:schemeClr val="tx1"/>
                </a:solidFill>
                <a:latin typeface="Verdana" pitchFamily="34" charset="0"/>
                <a:ea typeface="新細明體" pitchFamily="18" charset="-120"/>
              </a:defRPr>
            </a:lvl3pPr>
            <a:lvl4pPr marL="1600200" indent="-228600" eaLnBrk="0" hangingPunct="0">
              <a:defRPr kumimoji="1" b="1">
                <a:solidFill>
                  <a:schemeClr val="tx1"/>
                </a:solidFill>
                <a:latin typeface="Verdana" pitchFamily="34" charset="0"/>
                <a:ea typeface="新細明體" pitchFamily="18" charset="-120"/>
              </a:defRPr>
            </a:lvl4pPr>
            <a:lvl5pPr marL="2057400" indent="-228600" eaLnBrk="0" hangingPunct="0">
              <a:defRPr kumimoji="1" b="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Verdana" pitchFamily="34" charset="0"/>
                <a:ea typeface="新細明體" pitchFamily="18" charset="-120"/>
              </a:defRPr>
            </a:lvl9pPr>
          </a:lstStyle>
          <a:p>
            <a:pPr eaLnBrk="1" hangingPunct="1"/>
            <a:fld id="{90BF01BF-4543-4424-BEF2-D49AD907F736}" type="datetime1">
              <a:rPr kumimoji="0" lang="zh-TW" altLang="en-US" b="0" smtClean="0"/>
              <a:pPr eaLnBrk="1" hangingPunct="1"/>
              <a:t>2020/10/6</a:t>
            </a:fld>
            <a:endParaRPr kumimoji="0" lang="en-US" altLang="zh-TW" b="0" smtClean="0"/>
          </a:p>
        </p:txBody>
      </p:sp>
      <p:sp>
        <p:nvSpPr>
          <p:cNvPr id="104451" name="投影片編號版面配置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Verdana" pitchFamily="34" charset="0"/>
                <a:ea typeface="新細明體" pitchFamily="18" charset="-120"/>
              </a:defRPr>
            </a:lvl1pPr>
            <a:lvl2pPr marL="742950" indent="-285750" eaLnBrk="0" hangingPunct="0">
              <a:defRPr kumimoji="1" b="1">
                <a:solidFill>
                  <a:schemeClr val="tx1"/>
                </a:solidFill>
                <a:latin typeface="Verdana" pitchFamily="34" charset="0"/>
                <a:ea typeface="新細明體" pitchFamily="18" charset="-120"/>
              </a:defRPr>
            </a:lvl2pPr>
            <a:lvl3pPr marL="1143000" indent="-228600" eaLnBrk="0" hangingPunct="0">
              <a:defRPr kumimoji="1" b="1">
                <a:solidFill>
                  <a:schemeClr val="tx1"/>
                </a:solidFill>
                <a:latin typeface="Verdana" pitchFamily="34" charset="0"/>
                <a:ea typeface="新細明體" pitchFamily="18" charset="-120"/>
              </a:defRPr>
            </a:lvl3pPr>
            <a:lvl4pPr marL="1600200" indent="-228600" eaLnBrk="0" hangingPunct="0">
              <a:defRPr kumimoji="1" b="1">
                <a:solidFill>
                  <a:schemeClr val="tx1"/>
                </a:solidFill>
                <a:latin typeface="Verdana" pitchFamily="34" charset="0"/>
                <a:ea typeface="新細明體" pitchFamily="18" charset="-120"/>
              </a:defRPr>
            </a:lvl4pPr>
            <a:lvl5pPr marL="2057400" indent="-228600" eaLnBrk="0" hangingPunct="0">
              <a:defRPr kumimoji="1" b="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Verdana" pitchFamily="34" charset="0"/>
                <a:ea typeface="新細明體" pitchFamily="18" charset="-120"/>
              </a:defRPr>
            </a:lvl9pPr>
          </a:lstStyle>
          <a:p>
            <a:pPr eaLnBrk="1" hangingPunct="1"/>
            <a:fld id="{54F704EC-1C85-465A-B943-585A7FACC402}" type="slidenum">
              <a:rPr kumimoji="0" lang="en-US" altLang="zh-TW" b="0" smtClean="0"/>
              <a:pPr eaLnBrk="1" hangingPunct="1"/>
              <a:t>6</a:t>
            </a:fld>
            <a:endParaRPr kumimoji="0" lang="en-US" altLang="zh-TW" b="0" smtClean="0"/>
          </a:p>
        </p:txBody>
      </p:sp>
      <p:pic>
        <p:nvPicPr>
          <p:cNvPr id="2170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7613" y="1209675"/>
            <a:ext cx="6707187"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70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050" y="30163"/>
            <a:ext cx="5064125" cy="682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70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511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00297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7091"/>
                                        </p:tgtEl>
                                        <p:attrNameLst>
                                          <p:attrName>style.visibility</p:attrName>
                                        </p:attrNameLst>
                                      </p:cBhvr>
                                      <p:to>
                                        <p:strVal val="visible"/>
                                      </p:to>
                                    </p:set>
                                    <p:animEffect transition="in" filter="fade">
                                      <p:cBhvr>
                                        <p:cTn id="7" dur="500"/>
                                        <p:tgtEl>
                                          <p:spTgt spid="2170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1709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ntr" presetSubtype="0" fill="hold" nodeType="clickEffect">
                                  <p:stCondLst>
                                    <p:cond delay="0"/>
                                  </p:stCondLst>
                                  <p:childTnLst>
                                    <p:set>
                                      <p:cBhvr>
                                        <p:cTn id="15" dur="1" fill="hold">
                                          <p:stCondLst>
                                            <p:cond delay="0"/>
                                          </p:stCondLst>
                                        </p:cTn>
                                        <p:tgtEl>
                                          <p:spTgt spid="217093"/>
                                        </p:tgtEl>
                                        <p:attrNameLst>
                                          <p:attrName>style.visibility</p:attrName>
                                        </p:attrNameLst>
                                      </p:cBhvr>
                                      <p:to>
                                        <p:strVal val="visible"/>
                                      </p:to>
                                    </p:set>
                                    <p:animEffect transition="in" filter="fade">
                                      <p:cBhvr>
                                        <p:cTn id="16" dur="1000"/>
                                        <p:tgtEl>
                                          <p:spTgt spid="217093"/>
                                        </p:tgtEl>
                                      </p:cBhvr>
                                    </p:animEffect>
                                    <p:anim calcmode="lin" valueType="num">
                                      <p:cBhvr>
                                        <p:cTn id="17" dur="1000" fill="hold"/>
                                        <p:tgtEl>
                                          <p:spTgt spid="217093"/>
                                        </p:tgtEl>
                                        <p:attrNameLst>
                                          <p:attrName>ppt_x</p:attrName>
                                        </p:attrNameLst>
                                      </p:cBhvr>
                                      <p:tavLst>
                                        <p:tav tm="0">
                                          <p:val>
                                            <p:strVal val="#ppt_x"/>
                                          </p:val>
                                        </p:tav>
                                        <p:tav tm="100000">
                                          <p:val>
                                            <p:strVal val="#ppt_x"/>
                                          </p:val>
                                        </p:tav>
                                      </p:tavLst>
                                    </p:anim>
                                    <p:anim calcmode="lin" valueType="num">
                                      <p:cBhvr>
                                        <p:cTn id="18" dur="1000" fill="hold"/>
                                        <p:tgtEl>
                                          <p:spTgt spid="2170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32BA2AF8-1597-417C-B7A4-E5B40300913B}" type="datetime1">
              <a:rPr lang="zh-TW" altLang="en-US" smtClean="0"/>
              <a:pPr>
                <a:defRPr/>
              </a:pPr>
              <a:t>2020/10/6</a:t>
            </a:fld>
            <a:endParaRPr lang="en-US" altLang="zh-TW"/>
          </a:p>
        </p:txBody>
      </p:sp>
      <p:sp>
        <p:nvSpPr>
          <p:cNvPr id="3" name="投影片編號版面配置區 2"/>
          <p:cNvSpPr>
            <a:spLocks noGrp="1"/>
          </p:cNvSpPr>
          <p:nvPr>
            <p:ph type="sldNum" sz="quarter" idx="12"/>
          </p:nvPr>
        </p:nvSpPr>
        <p:spPr/>
        <p:txBody>
          <a:bodyPr/>
          <a:lstStyle/>
          <a:p>
            <a:pPr>
              <a:defRPr/>
            </a:pPr>
            <a:fld id="{201A2954-C30F-4B6A-BF5F-3D46D45AF302}" type="slidenum">
              <a:rPr lang="en-US" altLang="zh-TW" smtClean="0"/>
              <a:pPr>
                <a:defRPr/>
              </a:pPr>
              <a:t>7</a:t>
            </a:fld>
            <a:endParaRPr lang="en-US" altLang="zh-TW"/>
          </a:p>
        </p:txBody>
      </p:sp>
      <p:sp>
        <p:nvSpPr>
          <p:cNvPr id="4" name="矩形 3"/>
          <p:cNvSpPr/>
          <p:nvPr/>
        </p:nvSpPr>
        <p:spPr>
          <a:xfrm>
            <a:off x="683568" y="404664"/>
            <a:ext cx="8136904" cy="523220"/>
          </a:xfrm>
          <a:prstGeom prst="rect">
            <a:avLst/>
          </a:prstGeom>
          <a:solidFill>
            <a:srgbClr val="FFCCFF"/>
          </a:solidFill>
          <a:ln>
            <a:solidFill>
              <a:srgbClr val="C00000"/>
            </a:solidFill>
          </a:ln>
        </p:spPr>
        <p:txBody>
          <a:bodyPr wrap="square">
            <a:spAutoFit/>
          </a:bodyPr>
          <a:lstStyle/>
          <a:p>
            <a:r>
              <a:rPr lang="en-US" altLang="zh-TW" sz="2800" dirty="0" smtClean="0">
                <a:solidFill>
                  <a:srgbClr val="002060"/>
                </a:solidFill>
                <a:latin typeface="標楷體"/>
                <a:ea typeface="標楷體"/>
              </a:rPr>
              <a:t>(</a:t>
            </a:r>
            <a:r>
              <a:rPr lang="zh-TW" altLang="en-US" sz="2800" dirty="0" smtClean="0">
                <a:solidFill>
                  <a:srgbClr val="002060"/>
                </a:solidFill>
                <a:latin typeface="標楷體"/>
                <a:ea typeface="標楷體"/>
              </a:rPr>
              <a:t>跨過金融海嘯</a:t>
            </a:r>
            <a:r>
              <a:rPr lang="en-US" altLang="zh-TW" sz="2800" dirty="0" smtClean="0">
                <a:solidFill>
                  <a:srgbClr val="002060"/>
                </a:solidFill>
                <a:latin typeface="標楷體"/>
                <a:ea typeface="標楷體"/>
              </a:rPr>
              <a:t>)</a:t>
            </a:r>
            <a:r>
              <a:rPr lang="zh-TW" altLang="en-US" sz="2800" dirty="0" smtClean="0">
                <a:solidFill>
                  <a:srgbClr val="FF0000"/>
                </a:solidFill>
              </a:rPr>
              <a:t>美元「霸權」的國際政經軍文策略</a:t>
            </a:r>
            <a:endParaRPr lang="zh-TW" altLang="en-US" sz="2800" i="1" dirty="0">
              <a:solidFill>
                <a:srgbClr val="C00000"/>
              </a:solidFill>
            </a:endParaRPr>
          </a:p>
        </p:txBody>
      </p:sp>
      <p:sp>
        <p:nvSpPr>
          <p:cNvPr id="5" name="矩形 4"/>
          <p:cNvSpPr/>
          <p:nvPr/>
        </p:nvSpPr>
        <p:spPr>
          <a:xfrm>
            <a:off x="395536" y="2852936"/>
            <a:ext cx="8532440" cy="2246769"/>
          </a:xfrm>
          <a:prstGeom prst="rect">
            <a:avLst/>
          </a:prstGeom>
          <a:ln>
            <a:solidFill>
              <a:srgbClr val="C00000"/>
            </a:solidFill>
          </a:ln>
        </p:spPr>
        <p:txBody>
          <a:bodyPr wrap="square">
            <a:spAutoFit/>
          </a:bodyPr>
          <a:lstStyle/>
          <a:p>
            <a:pPr>
              <a:spcBef>
                <a:spcPts val="1200"/>
              </a:spcBef>
            </a:pPr>
            <a:r>
              <a:rPr lang="zh-TW" altLang="en-US" sz="2000" dirty="0" smtClean="0">
                <a:solidFill>
                  <a:srgbClr val="002060"/>
                </a:solidFill>
                <a:latin typeface="標楷體"/>
                <a:ea typeface="標楷體"/>
              </a:rPr>
              <a:t>▲</a:t>
            </a:r>
            <a:r>
              <a:rPr lang="zh-TW" altLang="en-US" sz="2000" dirty="0" smtClean="0"/>
              <a:t>大國</a:t>
            </a:r>
            <a:r>
              <a:rPr lang="zh-TW" altLang="en-US" sz="2000" dirty="0"/>
              <a:t>博弈</a:t>
            </a:r>
            <a:r>
              <a:rPr lang="zh-TW" altLang="en-US" sz="2000" b="0" dirty="0" smtClean="0"/>
              <a:t>早已露餡；</a:t>
            </a:r>
            <a:endParaRPr lang="en-US" altLang="zh-TW" sz="2000" b="0" dirty="0" smtClean="0"/>
          </a:p>
          <a:p>
            <a:pPr>
              <a:spcBef>
                <a:spcPts val="1200"/>
              </a:spcBef>
            </a:pPr>
            <a:r>
              <a:rPr lang="zh-TW" altLang="en-US" sz="2000" dirty="0">
                <a:solidFill>
                  <a:srgbClr val="002060"/>
                </a:solidFill>
                <a:latin typeface="標楷體"/>
                <a:ea typeface="標楷體"/>
              </a:rPr>
              <a:t>▼</a:t>
            </a:r>
            <a:r>
              <a:rPr lang="en-US" altLang="zh-TW" sz="2000" b="0" dirty="0" smtClean="0"/>
              <a:t>2005</a:t>
            </a:r>
            <a:r>
              <a:rPr lang="zh-TW" altLang="zh-TW" sz="2000" b="0" dirty="0"/>
              <a:t>諸多併購案</a:t>
            </a:r>
            <a:r>
              <a:rPr lang="en-US" altLang="zh-TW" sz="2000" b="0" dirty="0"/>
              <a:t>=&gt;</a:t>
            </a:r>
            <a:r>
              <a:rPr lang="zh-TW" altLang="zh-TW" sz="2000" i="1" dirty="0"/>
              <a:t>國家威脅論</a:t>
            </a:r>
          </a:p>
          <a:p>
            <a:pPr>
              <a:spcBef>
                <a:spcPts val="1200"/>
              </a:spcBef>
            </a:pPr>
            <a:r>
              <a:rPr lang="zh-TW" altLang="en-US" sz="2000" dirty="0">
                <a:solidFill>
                  <a:srgbClr val="002060"/>
                </a:solidFill>
                <a:latin typeface="標楷體"/>
                <a:ea typeface="標楷體"/>
              </a:rPr>
              <a:t>▼</a:t>
            </a:r>
            <a:r>
              <a:rPr lang="en-US" altLang="zh-TW" sz="2000" b="0" dirty="0" smtClean="0"/>
              <a:t>2011</a:t>
            </a:r>
            <a:r>
              <a:rPr lang="zh-TW" altLang="zh-TW" sz="2000" b="0" dirty="0"/>
              <a:t>華為、中興事件</a:t>
            </a:r>
            <a:r>
              <a:rPr lang="en-US" altLang="zh-TW" sz="2000" b="0" dirty="0"/>
              <a:t>=&gt;</a:t>
            </a:r>
            <a:r>
              <a:rPr lang="zh-TW" altLang="zh-TW" sz="2000" i="1" dirty="0"/>
              <a:t>國土安全</a:t>
            </a:r>
            <a:r>
              <a:rPr lang="zh-TW" altLang="zh-TW" sz="2000" i="1" dirty="0" smtClean="0"/>
              <a:t>考量</a:t>
            </a:r>
            <a:endParaRPr lang="en-US" altLang="zh-TW" sz="2000" i="1" dirty="0" smtClean="0"/>
          </a:p>
          <a:p>
            <a:pPr>
              <a:spcBef>
                <a:spcPts val="1200"/>
              </a:spcBef>
            </a:pPr>
            <a:r>
              <a:rPr lang="zh-TW" altLang="en-US" sz="2000" dirty="0">
                <a:solidFill>
                  <a:srgbClr val="002060"/>
                </a:solidFill>
                <a:latin typeface="標楷體"/>
                <a:ea typeface="標楷體"/>
              </a:rPr>
              <a:t>▼</a:t>
            </a:r>
            <a:r>
              <a:rPr lang="en-US" altLang="zh-TW" sz="2000" b="0" dirty="0" smtClean="0"/>
              <a:t>2018</a:t>
            </a:r>
            <a:r>
              <a:rPr lang="zh-TW" altLang="zh-TW" sz="2000" b="0" dirty="0" smtClean="0"/>
              <a:t>華</a:t>
            </a:r>
            <a:r>
              <a:rPr lang="zh-TW" altLang="zh-TW" sz="2000" b="0" dirty="0"/>
              <a:t>為、中興</a:t>
            </a:r>
            <a:r>
              <a:rPr lang="zh-TW" altLang="zh-TW" sz="2000" b="0" dirty="0" smtClean="0"/>
              <a:t>事件</a:t>
            </a:r>
            <a:r>
              <a:rPr lang="zh-TW" altLang="en-US" sz="2000" b="0" dirty="0"/>
              <a:t>再起</a:t>
            </a:r>
            <a:r>
              <a:rPr lang="en-US" altLang="zh-TW" sz="2000" b="0" dirty="0" smtClean="0"/>
              <a:t>=&gt;</a:t>
            </a:r>
            <a:r>
              <a:rPr lang="zh-TW" altLang="en-US" sz="2000" b="0" dirty="0" smtClean="0"/>
              <a:t>貿易戰背後的科技戰</a:t>
            </a:r>
            <a:endParaRPr lang="en-US" altLang="zh-TW" sz="2000" b="0" dirty="0" smtClean="0"/>
          </a:p>
          <a:p>
            <a:pPr>
              <a:spcBef>
                <a:spcPts val="1200"/>
              </a:spcBef>
            </a:pPr>
            <a:r>
              <a:rPr lang="en-US" altLang="zh-TW" sz="2000" dirty="0">
                <a:latin typeface="新細明體" pitchFamily="18" charset="-120"/>
              </a:rPr>
              <a:t>◆ </a:t>
            </a:r>
            <a:r>
              <a:rPr lang="en-US" altLang="zh-TW" sz="2000" b="0" dirty="0">
                <a:solidFill>
                  <a:srgbClr val="C00000"/>
                </a:solidFill>
              </a:rPr>
              <a:t>3/22</a:t>
            </a:r>
            <a:r>
              <a:rPr lang="zh-TW" altLang="zh-TW" sz="2000" b="0" dirty="0">
                <a:solidFill>
                  <a:srgbClr val="C00000"/>
                </a:solidFill>
              </a:rPr>
              <a:t>美國</a:t>
            </a:r>
            <a:r>
              <a:rPr lang="en-US" altLang="zh-TW" sz="2000" b="0" dirty="0">
                <a:solidFill>
                  <a:srgbClr val="C00000"/>
                </a:solidFill>
              </a:rPr>
              <a:t>301</a:t>
            </a:r>
            <a:r>
              <a:rPr lang="zh-TW" altLang="zh-TW" sz="2000" b="0" dirty="0">
                <a:solidFill>
                  <a:srgbClr val="C00000"/>
                </a:solidFill>
              </a:rPr>
              <a:t>調查結果確定中共竊取美國知識產權、侵害美國經濟</a:t>
            </a:r>
            <a:r>
              <a:rPr lang="en-US" altLang="zh-TW" sz="2000" b="0" dirty="0" smtClean="0">
                <a:solidFill>
                  <a:srgbClr val="C00000"/>
                </a:solidFill>
              </a:rPr>
              <a:t>???</a:t>
            </a:r>
            <a:endParaRPr lang="zh-TW" altLang="zh-TW" sz="2000" b="0" dirty="0">
              <a:solidFill>
                <a:srgbClr val="C00000"/>
              </a:solidFill>
            </a:endParaRPr>
          </a:p>
        </p:txBody>
      </p:sp>
      <p:sp>
        <p:nvSpPr>
          <p:cNvPr id="6" name="矩形 5"/>
          <p:cNvSpPr/>
          <p:nvPr/>
        </p:nvSpPr>
        <p:spPr>
          <a:xfrm>
            <a:off x="296551" y="1052736"/>
            <a:ext cx="8847449" cy="461665"/>
          </a:xfrm>
          <a:prstGeom prst="rect">
            <a:avLst/>
          </a:prstGeom>
        </p:spPr>
        <p:txBody>
          <a:bodyPr wrap="square">
            <a:spAutoFit/>
          </a:bodyPr>
          <a:lstStyle/>
          <a:p>
            <a:r>
              <a:rPr lang="en-US" altLang="zh-TW" sz="2400" dirty="0">
                <a:solidFill>
                  <a:srgbClr val="FF0000"/>
                </a:solidFill>
                <a:latin typeface="新細明體" pitchFamily="18" charset="-120"/>
              </a:rPr>
              <a:t>☆</a:t>
            </a:r>
            <a:r>
              <a:rPr lang="zh-TW" altLang="en-US" sz="2400" i="1" dirty="0" smtClean="0">
                <a:solidFill>
                  <a:srgbClr val="C00000"/>
                </a:solidFill>
              </a:rPr>
              <a:t>贏家貨幣工具</a:t>
            </a:r>
            <a:r>
              <a:rPr lang="zh-TW" altLang="en-US" sz="2400" i="1" dirty="0">
                <a:solidFill>
                  <a:srgbClr val="C00000"/>
                </a:solidFill>
              </a:rPr>
              <a:t>：</a:t>
            </a:r>
            <a:r>
              <a:rPr lang="zh-TW" altLang="zh-TW" sz="2400" i="1" dirty="0" smtClean="0">
                <a:solidFill>
                  <a:srgbClr val="C00000"/>
                </a:solidFill>
              </a:rPr>
              <a:t>利率</a:t>
            </a:r>
            <a:r>
              <a:rPr lang="zh-TW" altLang="en-US" sz="2400" i="1" dirty="0" smtClean="0">
                <a:solidFill>
                  <a:srgbClr val="C00000"/>
                </a:solidFill>
              </a:rPr>
              <a:t> </a:t>
            </a:r>
            <a:r>
              <a:rPr lang="en-US" altLang="zh-TW" sz="2400" i="1" dirty="0">
                <a:solidFill>
                  <a:srgbClr val="C00000"/>
                </a:solidFill>
                <a:sym typeface="Wingdings"/>
              </a:rPr>
              <a:t></a:t>
            </a:r>
            <a:r>
              <a:rPr lang="zh-TW" altLang="en-US" sz="2400" i="1" dirty="0">
                <a:solidFill>
                  <a:srgbClr val="C00000"/>
                </a:solidFill>
                <a:sym typeface="Wingdings"/>
              </a:rPr>
              <a:t> </a:t>
            </a:r>
            <a:r>
              <a:rPr lang="en-US" altLang="zh-TW" sz="2400" i="1" dirty="0">
                <a:solidFill>
                  <a:srgbClr val="C00000"/>
                </a:solidFill>
              </a:rPr>
              <a:t>QE</a:t>
            </a:r>
            <a:r>
              <a:rPr lang="zh-TW" altLang="en-US" sz="2400" i="1" dirty="0">
                <a:solidFill>
                  <a:srgbClr val="C00000"/>
                </a:solidFill>
              </a:rPr>
              <a:t> </a:t>
            </a:r>
            <a:r>
              <a:rPr lang="en-US" altLang="zh-TW" sz="2400" i="1" dirty="0">
                <a:solidFill>
                  <a:srgbClr val="C00000"/>
                </a:solidFill>
                <a:sym typeface="Wingdings"/>
              </a:rPr>
              <a:t></a:t>
            </a:r>
            <a:r>
              <a:rPr lang="zh-TW" altLang="en-US" sz="2400" i="1" dirty="0">
                <a:solidFill>
                  <a:srgbClr val="C00000"/>
                </a:solidFill>
                <a:sym typeface="Wingdings"/>
              </a:rPr>
              <a:t> </a:t>
            </a:r>
            <a:r>
              <a:rPr lang="zh-TW" altLang="zh-TW" sz="2400" i="1" dirty="0">
                <a:solidFill>
                  <a:srgbClr val="C00000"/>
                </a:solidFill>
              </a:rPr>
              <a:t>國際貿易</a:t>
            </a:r>
            <a:r>
              <a:rPr lang="zh-TW" altLang="en-US" sz="2400" i="1" dirty="0">
                <a:solidFill>
                  <a:srgbClr val="C00000"/>
                </a:solidFill>
              </a:rPr>
              <a:t> </a:t>
            </a:r>
            <a:r>
              <a:rPr lang="en-US" altLang="zh-TW" sz="2400" i="1" dirty="0">
                <a:solidFill>
                  <a:srgbClr val="C00000"/>
                </a:solidFill>
              </a:rPr>
              <a:t>(</a:t>
            </a:r>
            <a:r>
              <a:rPr lang="zh-TW" altLang="zh-TW" sz="2400" i="1" dirty="0">
                <a:solidFill>
                  <a:srgbClr val="C00000"/>
                </a:solidFill>
              </a:rPr>
              <a:t>反全球化</a:t>
            </a:r>
            <a:r>
              <a:rPr lang="en-US" altLang="zh-TW" sz="2400" i="1" dirty="0">
                <a:solidFill>
                  <a:srgbClr val="C00000"/>
                </a:solidFill>
              </a:rPr>
              <a:t>)</a:t>
            </a:r>
            <a:endParaRPr lang="zh-TW" altLang="en-US" sz="2400" i="1" dirty="0">
              <a:solidFill>
                <a:srgbClr val="C00000"/>
              </a:solidFill>
            </a:endParaRPr>
          </a:p>
        </p:txBody>
      </p:sp>
      <p:sp>
        <p:nvSpPr>
          <p:cNvPr id="7" name="矩形 6"/>
          <p:cNvSpPr/>
          <p:nvPr/>
        </p:nvSpPr>
        <p:spPr>
          <a:xfrm>
            <a:off x="251520" y="2348880"/>
            <a:ext cx="6814686" cy="461665"/>
          </a:xfrm>
          <a:prstGeom prst="rect">
            <a:avLst/>
          </a:prstGeom>
        </p:spPr>
        <p:txBody>
          <a:bodyPr wrap="none">
            <a:spAutoFit/>
          </a:bodyPr>
          <a:lstStyle/>
          <a:p>
            <a:pPr>
              <a:spcBef>
                <a:spcPts val="1200"/>
              </a:spcBef>
            </a:pPr>
            <a:r>
              <a:rPr lang="en-US" altLang="zh-TW" sz="2400" dirty="0">
                <a:latin typeface="新細明體" pitchFamily="18" charset="-120"/>
              </a:rPr>
              <a:t>◆</a:t>
            </a:r>
            <a:r>
              <a:rPr lang="zh-TW" altLang="zh-TW" sz="2400" b="0" dirty="0" smtClean="0"/>
              <a:t>貿易</a:t>
            </a:r>
            <a:r>
              <a:rPr lang="zh-TW" altLang="zh-TW" sz="2400" b="0" dirty="0"/>
              <a:t>傾斜</a:t>
            </a:r>
            <a:r>
              <a:rPr lang="en-US" altLang="zh-TW" sz="2400" b="0" dirty="0"/>
              <a:t>=&gt;</a:t>
            </a:r>
            <a:r>
              <a:rPr lang="zh-TW" altLang="zh-TW" sz="2400" b="0" dirty="0"/>
              <a:t>各懷鬼胎的屢屢相見</a:t>
            </a:r>
            <a:r>
              <a:rPr lang="en-US" altLang="zh-TW" sz="2400" b="0" i="1" dirty="0"/>
              <a:t>(</a:t>
            </a:r>
            <a:r>
              <a:rPr lang="zh-TW" altLang="zh-TW" sz="2400" b="0" i="1" dirty="0" smtClean="0"/>
              <a:t>談判</a:t>
            </a:r>
            <a:r>
              <a:rPr lang="zh-TW" altLang="en-US" sz="2400" b="0" i="1" dirty="0" smtClean="0"/>
              <a:t>再談判</a:t>
            </a:r>
            <a:r>
              <a:rPr lang="en-US" altLang="zh-TW" sz="2400" b="0" i="1" dirty="0" smtClean="0"/>
              <a:t>)</a:t>
            </a:r>
            <a:endParaRPr lang="zh-TW" altLang="zh-TW" sz="2400" b="0" i="1" dirty="0"/>
          </a:p>
        </p:txBody>
      </p:sp>
      <p:sp>
        <p:nvSpPr>
          <p:cNvPr id="10" name="文字方塊 6"/>
          <p:cNvSpPr txBox="1">
            <a:spLocks noChangeArrowheads="1"/>
          </p:cNvSpPr>
          <p:nvPr/>
        </p:nvSpPr>
        <p:spPr bwMode="auto">
          <a:xfrm>
            <a:off x="611560" y="6180892"/>
            <a:ext cx="7704856" cy="677108"/>
          </a:xfrm>
          <a:prstGeom prst="rect">
            <a:avLst/>
          </a:prstGeom>
          <a:solidFill>
            <a:srgbClr val="FFCDCD"/>
          </a:solidFill>
          <a:ln w="9525">
            <a:noFill/>
            <a:miter lim="800000"/>
            <a:headEnd/>
            <a:tailEnd/>
          </a:ln>
        </p:spPr>
        <p:txBody>
          <a:bodyPr wrap="square">
            <a:spAutoFit/>
          </a:bodyPr>
          <a:lstStyle/>
          <a:p>
            <a:r>
              <a:rPr lang="zh-TW" altLang="en-US" dirty="0">
                <a:latin typeface="標楷體" pitchFamily="65" charset="-120"/>
              </a:rPr>
              <a:t>▼</a:t>
            </a:r>
            <a:r>
              <a:rPr lang="zh-TW" altLang="en-US" b="1" dirty="0"/>
              <a:t>一山難容二虎的「大國博弈」</a:t>
            </a:r>
            <a:r>
              <a:rPr lang="zh-TW" altLang="en-US" b="1" dirty="0" smtClean="0"/>
              <a:t>全方位大戰</a:t>
            </a:r>
            <a:endParaRPr lang="en-US" altLang="zh-TW" b="1" dirty="0"/>
          </a:p>
          <a:p>
            <a:r>
              <a:rPr lang="zh-TW" altLang="en-US" sz="2000" dirty="0"/>
              <a:t>貿易、科技、貨幣、法律攻防、金融、情資、文宣、疫情</a:t>
            </a:r>
            <a:r>
              <a:rPr lang="en-US" altLang="zh-TW" sz="2000" dirty="0"/>
              <a:t>……</a:t>
            </a:r>
            <a:r>
              <a:rPr lang="zh-TW" altLang="en-US" sz="2000" dirty="0"/>
              <a:t>軍事</a:t>
            </a:r>
          </a:p>
        </p:txBody>
      </p:sp>
      <p:sp>
        <p:nvSpPr>
          <p:cNvPr id="11" name="矩形 10"/>
          <p:cNvSpPr/>
          <p:nvPr/>
        </p:nvSpPr>
        <p:spPr>
          <a:xfrm>
            <a:off x="251520" y="1556792"/>
            <a:ext cx="8676456" cy="461665"/>
          </a:xfrm>
          <a:prstGeom prst="rect">
            <a:avLst/>
          </a:prstGeom>
        </p:spPr>
        <p:txBody>
          <a:bodyPr wrap="square">
            <a:spAutoFit/>
          </a:bodyPr>
          <a:lstStyle/>
          <a:p>
            <a:pPr marL="514350" indent="-514350">
              <a:buAutoNum type="arabicParenBoth"/>
            </a:pPr>
            <a:r>
              <a:rPr lang="zh-TW" altLang="en-US" sz="2400" dirty="0" smtClean="0">
                <a:solidFill>
                  <a:srgbClr val="002060"/>
                </a:solidFill>
                <a:sym typeface="Wingdings" pitchFamily="2" charset="2"/>
              </a:rPr>
              <a:t>升</a:t>
            </a:r>
            <a:r>
              <a:rPr lang="zh-TW" altLang="en-US" sz="2400" dirty="0">
                <a:solidFill>
                  <a:srgbClr val="002060"/>
                </a:solidFill>
                <a:sym typeface="Wingdings" pitchFamily="2" charset="2"/>
              </a:rPr>
              <a:t>息</a:t>
            </a:r>
            <a:r>
              <a:rPr lang="zh-TW" altLang="en-US" sz="2400" dirty="0" smtClean="0">
                <a:solidFill>
                  <a:srgbClr val="002060"/>
                </a:solidFill>
                <a:sym typeface="Wingdings" pitchFamily="2" charset="2"/>
              </a:rPr>
              <a:t>循環  </a:t>
            </a:r>
            <a:r>
              <a:rPr lang="en-US" altLang="zh-TW" dirty="0" smtClean="0">
                <a:solidFill>
                  <a:srgbClr val="002060"/>
                </a:solidFill>
                <a:latin typeface="+mn-ea"/>
                <a:ea typeface="+mn-ea"/>
                <a:sym typeface="Wingdings" pitchFamily="2" charset="2"/>
              </a:rPr>
              <a:t>2015(0~0.25%)=&gt;2016=&gt;2017=&gt;2018(</a:t>
            </a:r>
            <a:r>
              <a:rPr lang="en-US" altLang="zh-TW" dirty="0" smtClean="0">
                <a:solidFill>
                  <a:srgbClr val="002060"/>
                </a:solidFill>
                <a:latin typeface="微軟正黑體"/>
                <a:ea typeface="微軟正黑體"/>
                <a:sym typeface="Wingdings" pitchFamily="2" charset="2"/>
              </a:rPr>
              <a:t>↑</a:t>
            </a:r>
            <a:r>
              <a:rPr lang="en-US" altLang="zh-TW" dirty="0" smtClean="0">
                <a:solidFill>
                  <a:srgbClr val="002060"/>
                </a:solidFill>
                <a:latin typeface="+mn-ea"/>
                <a:ea typeface="+mn-ea"/>
                <a:sym typeface="Wingdings" pitchFamily="2" charset="2"/>
              </a:rPr>
              <a:t>2.25~2.5%)=&gt;………</a:t>
            </a:r>
          </a:p>
        </p:txBody>
      </p:sp>
      <p:sp>
        <p:nvSpPr>
          <p:cNvPr id="12" name="矩形 11"/>
          <p:cNvSpPr/>
          <p:nvPr/>
        </p:nvSpPr>
        <p:spPr>
          <a:xfrm>
            <a:off x="2267744" y="1988840"/>
            <a:ext cx="4802918" cy="369332"/>
          </a:xfrm>
          <a:prstGeom prst="rect">
            <a:avLst/>
          </a:prstGeom>
        </p:spPr>
        <p:txBody>
          <a:bodyPr wrap="none">
            <a:spAutoFit/>
          </a:bodyPr>
          <a:lstStyle/>
          <a:p>
            <a:r>
              <a:rPr lang="en-US" altLang="zh-TW" dirty="0" smtClean="0">
                <a:solidFill>
                  <a:srgbClr val="FF0000"/>
                </a:solidFill>
                <a:latin typeface="+mn-ea"/>
                <a:sym typeface="Wingdings" pitchFamily="2" charset="2"/>
              </a:rPr>
              <a:t>&lt;COVID-19&gt;</a:t>
            </a:r>
            <a:r>
              <a:rPr lang="zh-TW" altLang="en-US" dirty="0" smtClean="0">
                <a:solidFill>
                  <a:srgbClr val="FF0000"/>
                </a:solidFill>
                <a:latin typeface="+mn-ea"/>
                <a:sym typeface="Wingdings" pitchFamily="2" charset="2"/>
              </a:rPr>
              <a:t>新冠病毒</a:t>
            </a:r>
            <a:r>
              <a:rPr lang="en-US" altLang="zh-TW" dirty="0" smtClean="0">
                <a:solidFill>
                  <a:srgbClr val="FF0000"/>
                </a:solidFill>
                <a:latin typeface="+mn-ea"/>
                <a:sym typeface="Wingdings" pitchFamily="2" charset="2"/>
              </a:rPr>
              <a:t> </a:t>
            </a:r>
            <a:r>
              <a:rPr lang="zh-TW" altLang="en-US" dirty="0" smtClean="0">
                <a:solidFill>
                  <a:srgbClr val="FF0000"/>
                </a:solidFill>
                <a:latin typeface="+mn-ea"/>
                <a:sym typeface="Wingdings" pitchFamily="2" charset="2"/>
              </a:rPr>
              <a:t>            </a:t>
            </a:r>
            <a:r>
              <a:rPr lang="en-US" altLang="zh-TW" dirty="0" smtClean="0">
                <a:solidFill>
                  <a:srgbClr val="FF0000"/>
                </a:solidFill>
                <a:latin typeface="+mn-ea"/>
                <a:sym typeface="Wingdings" pitchFamily="2" charset="2"/>
              </a:rPr>
              <a:t>2020(</a:t>
            </a:r>
            <a:r>
              <a:rPr lang="en-US" altLang="zh-TW" dirty="0" smtClean="0">
                <a:solidFill>
                  <a:srgbClr val="FF0000"/>
                </a:solidFill>
                <a:latin typeface="微軟正黑體"/>
                <a:ea typeface="微軟正黑體"/>
                <a:sym typeface="Wingdings" pitchFamily="2" charset="2"/>
              </a:rPr>
              <a:t>↓</a:t>
            </a:r>
            <a:r>
              <a:rPr lang="en-US" altLang="zh-TW" dirty="0" smtClean="0">
                <a:solidFill>
                  <a:srgbClr val="FF0000"/>
                </a:solidFill>
                <a:latin typeface="+mn-ea"/>
                <a:sym typeface="Wingdings" pitchFamily="2" charset="2"/>
              </a:rPr>
              <a:t>0~0.25%)</a:t>
            </a:r>
            <a:r>
              <a:rPr lang="zh-TW" altLang="en-US" dirty="0" smtClean="0">
                <a:solidFill>
                  <a:srgbClr val="FF0000"/>
                </a:solidFill>
                <a:sym typeface="Wingdings" pitchFamily="2" charset="2"/>
              </a:rPr>
              <a:t> </a:t>
            </a:r>
            <a:endParaRPr lang="zh-TW" altLang="en-US" dirty="0"/>
          </a:p>
        </p:txBody>
      </p:sp>
      <p:sp>
        <p:nvSpPr>
          <p:cNvPr id="14" name="向右箭號 13"/>
          <p:cNvSpPr/>
          <p:nvPr/>
        </p:nvSpPr>
        <p:spPr bwMode="auto">
          <a:xfrm>
            <a:off x="4644008" y="2132856"/>
            <a:ext cx="576064" cy="144016"/>
          </a:xfrm>
          <a:prstGeom prst="stripedRightArrow">
            <a:avLst/>
          </a:prstGeom>
          <a:solidFill>
            <a:srgbClr val="FF0000"/>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tx1"/>
              </a:solidFill>
              <a:effectLst/>
              <a:latin typeface="Verdana" pitchFamily="34" charset="0"/>
              <a:ea typeface="新細明體" pitchFamily="18" charset="-120"/>
            </a:endParaRPr>
          </a:p>
        </p:txBody>
      </p:sp>
      <p:sp>
        <p:nvSpPr>
          <p:cNvPr id="15" name="矩形 14"/>
          <p:cNvSpPr/>
          <p:nvPr/>
        </p:nvSpPr>
        <p:spPr>
          <a:xfrm>
            <a:off x="395536" y="5157192"/>
            <a:ext cx="4104456" cy="461665"/>
          </a:xfrm>
          <a:prstGeom prst="rect">
            <a:avLst/>
          </a:prstGeom>
        </p:spPr>
        <p:txBody>
          <a:bodyPr wrap="square">
            <a:spAutoFit/>
          </a:bodyPr>
          <a:lstStyle/>
          <a:p>
            <a:r>
              <a:rPr lang="en-US" altLang="zh-TW" sz="2400" dirty="0" smtClean="0">
                <a:solidFill>
                  <a:srgbClr val="FF0000"/>
                </a:solidFill>
                <a:sym typeface="Wingdings" pitchFamily="2" charset="2"/>
              </a:rPr>
              <a:t>(2) </a:t>
            </a:r>
            <a:r>
              <a:rPr lang="zh-TW" altLang="en-US" sz="2400" dirty="0" smtClean="0">
                <a:solidFill>
                  <a:srgbClr val="FF0000"/>
                </a:solidFill>
                <a:sym typeface="Wingdings" pitchFamily="2" charset="2"/>
              </a:rPr>
              <a:t>川普貿易戰 </a:t>
            </a:r>
            <a:r>
              <a:rPr lang="en-US" altLang="zh-TW" sz="2400" dirty="0" smtClean="0">
                <a:solidFill>
                  <a:srgbClr val="FF0000"/>
                </a:solidFill>
                <a:sym typeface="Wingdings" pitchFamily="2" charset="2"/>
              </a:rPr>
              <a:t>(</a:t>
            </a:r>
            <a:r>
              <a:rPr lang="zh-TW" altLang="en-US" sz="2400" dirty="0" smtClean="0">
                <a:solidFill>
                  <a:srgbClr val="FF0000"/>
                </a:solidFill>
                <a:sym typeface="Wingdings" pitchFamily="2" charset="2"/>
              </a:rPr>
              <a:t>科技戰</a:t>
            </a:r>
            <a:r>
              <a:rPr lang="en-US" altLang="zh-TW" sz="2400" dirty="0" smtClean="0">
                <a:solidFill>
                  <a:srgbClr val="FF0000"/>
                </a:solidFill>
                <a:sym typeface="Wingdings" pitchFamily="2" charset="2"/>
              </a:rPr>
              <a:t>)</a:t>
            </a:r>
            <a:r>
              <a:rPr lang="zh-TW" altLang="en-US" sz="2400" dirty="0" smtClean="0">
                <a:solidFill>
                  <a:srgbClr val="FF0000"/>
                </a:solidFill>
                <a:sym typeface="Wingdings" pitchFamily="2" charset="2"/>
              </a:rPr>
              <a:t>  </a:t>
            </a:r>
            <a:endParaRPr lang="zh-TW" altLang="en-US" sz="2400" dirty="0"/>
          </a:p>
        </p:txBody>
      </p:sp>
      <p:sp>
        <p:nvSpPr>
          <p:cNvPr id="16" name="文字方塊 15"/>
          <p:cNvSpPr txBox="1"/>
          <p:nvPr/>
        </p:nvSpPr>
        <p:spPr>
          <a:xfrm>
            <a:off x="4499992" y="5157192"/>
            <a:ext cx="4185592" cy="954107"/>
          </a:xfrm>
          <a:prstGeom prst="rect">
            <a:avLst/>
          </a:prstGeom>
          <a:noFill/>
          <a:ln>
            <a:solidFill>
              <a:srgbClr val="002060"/>
            </a:solidFill>
          </a:ln>
        </p:spPr>
        <p:txBody>
          <a:bodyPr wrap="square" rtlCol="0">
            <a:spAutoFit/>
          </a:bodyPr>
          <a:lstStyle/>
          <a:p>
            <a:r>
              <a:rPr lang="en-US" altLang="zh-TW" dirty="0" smtClean="0">
                <a:sym typeface="Wingdings" panose="05000000000000000000" pitchFamily="2" charset="2"/>
              </a:rPr>
              <a:t>3/22</a:t>
            </a:r>
            <a:r>
              <a:rPr lang="zh-TW" altLang="en-US" dirty="0" smtClean="0"/>
              <a:t>經濟投降時代已經結束</a:t>
            </a:r>
            <a:endParaRPr lang="en-US" altLang="zh-TW" dirty="0" smtClean="0"/>
          </a:p>
          <a:p>
            <a:r>
              <a:rPr lang="zh-TW" altLang="en-US" dirty="0" smtClean="0">
                <a:solidFill>
                  <a:srgbClr val="C00000"/>
                </a:solidFill>
              </a:rPr>
              <a:t>        </a:t>
            </a:r>
            <a:r>
              <a:rPr lang="en-US" altLang="zh-TW" dirty="0" smtClean="0">
                <a:solidFill>
                  <a:srgbClr val="C00000"/>
                </a:solidFill>
                <a:sym typeface="Wingdings" panose="05000000000000000000" pitchFamily="2" charset="2"/>
              </a:rPr>
              <a:t></a:t>
            </a:r>
            <a:r>
              <a:rPr lang="zh-TW" altLang="en-US" dirty="0" smtClean="0">
                <a:solidFill>
                  <a:srgbClr val="C00000"/>
                </a:solidFill>
              </a:rPr>
              <a:t> 公平、互惠、談判、</a:t>
            </a:r>
            <a:r>
              <a:rPr lang="zh-TW" altLang="en-US" sz="2000" dirty="0" smtClean="0">
                <a:solidFill>
                  <a:srgbClr val="FF0000"/>
                </a:solidFill>
              </a:rPr>
              <a:t>科技</a:t>
            </a:r>
            <a:endParaRPr lang="en-US" altLang="zh-TW" sz="2000" dirty="0" smtClean="0">
              <a:solidFill>
                <a:srgbClr val="FF0000"/>
              </a:solidFill>
            </a:endParaRPr>
          </a:p>
          <a:p>
            <a:r>
              <a:rPr lang="zh-TW" altLang="en-US" b="0" dirty="0" smtClean="0">
                <a:solidFill>
                  <a:srgbClr val="7030A0"/>
                </a:solidFill>
              </a:rPr>
              <a:t>        </a:t>
            </a:r>
            <a:r>
              <a:rPr lang="en-US" altLang="zh-TW" b="0" dirty="0" smtClean="0">
                <a:solidFill>
                  <a:srgbClr val="7030A0"/>
                </a:solidFill>
              </a:rPr>
              <a:t>301</a:t>
            </a:r>
            <a:r>
              <a:rPr lang="zh-TW" altLang="en-US" b="0" dirty="0" smtClean="0">
                <a:solidFill>
                  <a:srgbClr val="7030A0"/>
                </a:solidFill>
              </a:rPr>
              <a:t>調查</a:t>
            </a:r>
            <a:r>
              <a:rPr lang="en-US" altLang="zh-TW" b="0" dirty="0" smtClean="0">
                <a:solidFill>
                  <a:srgbClr val="7030A0"/>
                </a:solidFill>
                <a:sym typeface="Wingdings" panose="05000000000000000000" pitchFamily="2" charset="2"/>
              </a:rPr>
              <a:t></a:t>
            </a:r>
            <a:r>
              <a:rPr lang="zh-TW" altLang="en-US" b="0" dirty="0" smtClean="0">
                <a:solidFill>
                  <a:srgbClr val="7030A0"/>
                </a:solidFill>
                <a:sym typeface="Wingdings" panose="05000000000000000000" pitchFamily="2" charset="2"/>
              </a:rPr>
              <a:t>打擊中過</a:t>
            </a:r>
            <a:r>
              <a:rPr lang="en-US" altLang="zh-TW" b="0" dirty="0" smtClean="0">
                <a:solidFill>
                  <a:srgbClr val="7030A0"/>
                </a:solidFill>
                <a:sym typeface="Wingdings" panose="05000000000000000000" pitchFamily="2" charset="2"/>
              </a:rPr>
              <a:t>5G</a:t>
            </a:r>
            <a:r>
              <a:rPr lang="zh-TW" altLang="en-US" b="0" dirty="0" smtClean="0">
                <a:solidFill>
                  <a:srgbClr val="7030A0"/>
                </a:solidFill>
                <a:sym typeface="Wingdings" panose="05000000000000000000" pitchFamily="2" charset="2"/>
              </a:rPr>
              <a:t>科技</a:t>
            </a:r>
            <a:endParaRPr lang="zh-TW" altLang="en-US" dirty="0">
              <a:solidFill>
                <a:srgbClr val="7030A0"/>
              </a:solidFill>
            </a:endParaRPr>
          </a:p>
        </p:txBody>
      </p:sp>
      <p:sp>
        <p:nvSpPr>
          <p:cNvPr id="17" name="矩形 16"/>
          <p:cNvSpPr/>
          <p:nvPr/>
        </p:nvSpPr>
        <p:spPr>
          <a:xfrm>
            <a:off x="0" y="0"/>
            <a:ext cx="6012160" cy="369332"/>
          </a:xfrm>
          <a:prstGeom prst="rect">
            <a:avLst/>
          </a:prstGeom>
          <a:solidFill>
            <a:schemeClr val="bg1">
              <a:lumMod val="95000"/>
            </a:schemeClr>
          </a:solidFill>
        </p:spPr>
        <p:txBody>
          <a:bodyPr wrap="square">
            <a:spAutoFit/>
          </a:bodyPr>
          <a:lstStyle/>
          <a:p>
            <a:pPr eaLnBrk="0" hangingPunct="0">
              <a:spcBef>
                <a:spcPts val="1200"/>
              </a:spcBef>
              <a:buClr>
                <a:schemeClr val="folHlink"/>
              </a:buClr>
              <a:buSzPct val="60000"/>
            </a:pPr>
            <a:r>
              <a:rPr lang="zh-TW" altLang="zh-TW" dirty="0" smtClean="0">
                <a:latin typeface="標楷體" pitchFamily="65" charset="-120"/>
              </a:rPr>
              <a:t>第三節</a:t>
            </a:r>
            <a:r>
              <a:rPr lang="en-US" altLang="zh-TW" dirty="0" smtClean="0">
                <a:solidFill>
                  <a:srgbClr val="002060"/>
                </a:solidFill>
                <a:latin typeface="標楷體"/>
                <a:ea typeface="標楷體"/>
              </a:rPr>
              <a:t>(</a:t>
            </a:r>
            <a:r>
              <a:rPr lang="zh-TW" altLang="en-US" dirty="0" smtClean="0">
                <a:solidFill>
                  <a:srgbClr val="002060"/>
                </a:solidFill>
                <a:latin typeface="標楷體"/>
                <a:ea typeface="標楷體"/>
              </a:rPr>
              <a:t>跨過金融海嘯</a:t>
            </a:r>
            <a:r>
              <a:rPr lang="en-US" altLang="zh-TW" dirty="0" smtClean="0">
                <a:solidFill>
                  <a:srgbClr val="002060"/>
                </a:solidFill>
                <a:latin typeface="標楷體"/>
                <a:ea typeface="標楷體"/>
              </a:rPr>
              <a:t>)</a:t>
            </a:r>
            <a:r>
              <a:rPr lang="zh-TW" altLang="en-US" dirty="0" smtClean="0">
                <a:solidFill>
                  <a:srgbClr val="FF0000"/>
                </a:solidFill>
              </a:rPr>
              <a:t>美元「霸權」的國際政經軍文策略</a:t>
            </a:r>
            <a:endParaRPr lang="zh-TW" altLang="en-US" i="1" dirty="0" smtClean="0">
              <a:solidFill>
                <a:srgbClr val="C00000"/>
              </a:solidFill>
            </a:endParaRPr>
          </a:p>
        </p:txBody>
      </p:sp>
    </p:spTree>
    <p:extLst>
      <p:ext uri="{BB962C8B-B14F-4D97-AF65-F5344CB8AC3E}">
        <p14:creationId xmlns:p14="http://schemas.microsoft.com/office/powerpoint/2010/main" val="104105754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1187624" y="6629400"/>
            <a:ext cx="2133600" cy="457200"/>
          </a:xfrm>
        </p:spPr>
        <p:txBody>
          <a:bodyPr/>
          <a:lstStyle/>
          <a:p>
            <a:pPr>
              <a:defRPr/>
            </a:pPr>
            <a:fld id="{A7BAD190-8FB7-43EA-AB27-E6C157C7F250}" type="datetime1">
              <a:rPr lang="zh-TW" altLang="en-US" smtClean="0"/>
              <a:pPr>
                <a:defRPr/>
              </a:pPr>
              <a:t>2020/10/6</a:t>
            </a:fld>
            <a:endParaRPr lang="en-US" altLang="zh-TW"/>
          </a:p>
        </p:txBody>
      </p:sp>
      <p:sp>
        <p:nvSpPr>
          <p:cNvPr id="5" name="投影片編號版面配置區 4"/>
          <p:cNvSpPr>
            <a:spLocks noGrp="1"/>
          </p:cNvSpPr>
          <p:nvPr>
            <p:ph type="sldNum" sz="quarter" idx="12"/>
          </p:nvPr>
        </p:nvSpPr>
        <p:spPr/>
        <p:txBody>
          <a:bodyPr/>
          <a:lstStyle/>
          <a:p>
            <a:pPr>
              <a:defRPr/>
            </a:pPr>
            <a:fld id="{B74AAD63-BE82-43F0-9F90-28640CE47ACA}" type="slidenum">
              <a:rPr lang="en-US" altLang="zh-TW" smtClean="0"/>
              <a:pPr>
                <a:defRPr/>
              </a:pPr>
              <a:t>8</a:t>
            </a:fld>
            <a:endParaRPr lang="en-US" altLang="zh-TW"/>
          </a:p>
        </p:txBody>
      </p:sp>
      <p:sp>
        <p:nvSpPr>
          <p:cNvPr id="6" name="矩形 5"/>
          <p:cNvSpPr/>
          <p:nvPr/>
        </p:nvSpPr>
        <p:spPr>
          <a:xfrm>
            <a:off x="1691680" y="260648"/>
            <a:ext cx="5654112" cy="646331"/>
          </a:xfrm>
          <a:prstGeom prst="rect">
            <a:avLst/>
          </a:prstGeom>
          <a:solidFill>
            <a:schemeClr val="accent2">
              <a:lumMod val="20000"/>
              <a:lumOff val="80000"/>
            </a:schemeClr>
          </a:solidFill>
          <a:ln>
            <a:solidFill>
              <a:srgbClr val="FF0000"/>
            </a:solidFill>
          </a:ln>
        </p:spPr>
        <p:txBody>
          <a:bodyPr wrap="none">
            <a:spAutoFit/>
          </a:bodyPr>
          <a:lstStyle/>
          <a:p>
            <a:r>
              <a:rPr lang="zh-TW" altLang="zh-TW" sz="3600" dirty="0" smtClean="0"/>
              <a:t>都是</a:t>
            </a:r>
            <a:r>
              <a:rPr lang="zh-TW" altLang="zh-TW" sz="3600" dirty="0" smtClean="0">
                <a:solidFill>
                  <a:srgbClr val="FF0000"/>
                </a:solidFill>
              </a:rPr>
              <a:t>中國製造</a:t>
            </a:r>
            <a:r>
              <a:rPr lang="en-US" altLang="zh-TW" sz="3600" dirty="0" smtClean="0">
                <a:solidFill>
                  <a:srgbClr val="FF0000"/>
                </a:solidFill>
              </a:rPr>
              <a:t>2025</a:t>
            </a:r>
            <a:r>
              <a:rPr lang="zh-TW" altLang="zh-TW" sz="3600" dirty="0" smtClean="0"/>
              <a:t>惹得禍</a:t>
            </a:r>
            <a:endParaRPr lang="zh-TW" altLang="en-US" sz="3600" dirty="0"/>
          </a:p>
        </p:txBody>
      </p:sp>
      <p:sp>
        <p:nvSpPr>
          <p:cNvPr id="7" name="矩形 6"/>
          <p:cNvSpPr/>
          <p:nvPr/>
        </p:nvSpPr>
        <p:spPr>
          <a:xfrm>
            <a:off x="251520" y="6488668"/>
            <a:ext cx="3246402" cy="369332"/>
          </a:xfrm>
          <a:prstGeom prst="rect">
            <a:avLst/>
          </a:prstGeom>
          <a:solidFill>
            <a:schemeClr val="tx2">
              <a:lumMod val="20000"/>
              <a:lumOff val="80000"/>
            </a:schemeClr>
          </a:solidFill>
        </p:spPr>
        <p:txBody>
          <a:bodyPr wrap="none">
            <a:spAutoFit/>
          </a:bodyPr>
          <a:lstStyle/>
          <a:p>
            <a:r>
              <a:rPr lang="zh-TW" altLang="en-US" dirty="0">
                <a:solidFill>
                  <a:srgbClr val="002060"/>
                </a:solidFill>
                <a:latin typeface="Times New Roman"/>
                <a:ea typeface="標楷體"/>
                <a:cs typeface="Times New Roman"/>
              </a:rPr>
              <a:t>►</a:t>
            </a:r>
            <a:r>
              <a:rPr lang="zh-TW" altLang="zh-TW" dirty="0" smtClean="0">
                <a:solidFill>
                  <a:srgbClr val="002060"/>
                </a:solidFill>
              </a:rPr>
              <a:t>陶</a:t>
            </a:r>
            <a:r>
              <a:rPr lang="zh-TW" altLang="zh-TW" dirty="0">
                <a:solidFill>
                  <a:srgbClr val="002060"/>
                </a:solidFill>
              </a:rPr>
              <a:t>冬：中美貿易戰 會打</a:t>
            </a:r>
            <a:r>
              <a:rPr lang="en-US" altLang="zh-TW" dirty="0">
                <a:solidFill>
                  <a:srgbClr val="002060"/>
                </a:solidFill>
              </a:rPr>
              <a:t>20</a:t>
            </a:r>
            <a:r>
              <a:rPr lang="zh-TW" altLang="zh-TW" dirty="0">
                <a:solidFill>
                  <a:srgbClr val="002060"/>
                </a:solidFill>
              </a:rPr>
              <a:t>年</a:t>
            </a:r>
            <a:endParaRPr lang="zh-TW" altLang="en-US" dirty="0">
              <a:solidFill>
                <a:srgbClr val="002060"/>
              </a:solidFill>
            </a:endParaRPr>
          </a:p>
        </p:txBody>
      </p:sp>
      <p:sp>
        <p:nvSpPr>
          <p:cNvPr id="2" name="矩形 1"/>
          <p:cNvSpPr/>
          <p:nvPr/>
        </p:nvSpPr>
        <p:spPr>
          <a:xfrm>
            <a:off x="683568" y="1052736"/>
            <a:ext cx="7992888" cy="2169825"/>
          </a:xfrm>
          <a:prstGeom prst="rect">
            <a:avLst/>
          </a:prstGeom>
          <a:ln>
            <a:solidFill>
              <a:srgbClr val="FF0000"/>
            </a:solidFill>
          </a:ln>
        </p:spPr>
        <p:txBody>
          <a:bodyPr wrap="square">
            <a:spAutoFit/>
          </a:bodyPr>
          <a:lstStyle/>
          <a:p>
            <a:pPr>
              <a:spcBef>
                <a:spcPts val="600"/>
              </a:spcBef>
            </a:pPr>
            <a:r>
              <a:rPr lang="zh-TW" altLang="en-US" sz="2000" dirty="0">
                <a:solidFill>
                  <a:srgbClr val="002060"/>
                </a:solidFill>
                <a:latin typeface="標楷體"/>
                <a:ea typeface="標楷體"/>
              </a:rPr>
              <a:t>◆</a:t>
            </a:r>
            <a:r>
              <a:rPr lang="zh-TW" altLang="en-US" sz="2000" b="0" dirty="0" smtClean="0"/>
              <a:t>充分了解</a:t>
            </a:r>
            <a:r>
              <a:rPr lang="zh-TW" altLang="en-US" sz="2000" b="0" dirty="0"/>
              <a:t>「中國製造</a:t>
            </a:r>
            <a:r>
              <a:rPr lang="en-US" altLang="zh-TW" sz="2000" b="0" dirty="0"/>
              <a:t>2025</a:t>
            </a:r>
            <a:r>
              <a:rPr lang="zh-TW" altLang="en-US" sz="2000" b="0" dirty="0"/>
              <a:t>」，才會知道美國為何戰火如此猛烈開打</a:t>
            </a:r>
            <a:r>
              <a:rPr lang="zh-TW" altLang="en-US" sz="2000" b="0" dirty="0" smtClean="0"/>
              <a:t>。</a:t>
            </a:r>
            <a:endParaRPr lang="en-US" altLang="zh-TW" sz="2000" b="0" dirty="0" smtClean="0"/>
          </a:p>
          <a:p>
            <a:pPr>
              <a:spcBef>
                <a:spcPts val="600"/>
              </a:spcBef>
            </a:pPr>
            <a:r>
              <a:rPr lang="zh-TW" altLang="en-US" sz="2000" b="0" dirty="0" smtClean="0"/>
              <a:t>中國</a:t>
            </a:r>
            <a:r>
              <a:rPr lang="zh-TW" altLang="en-US" sz="2000" b="0" dirty="0"/>
              <a:t>嘗試藉以「中國製造</a:t>
            </a:r>
            <a:r>
              <a:rPr lang="en-US" altLang="zh-TW" sz="2000" b="0" dirty="0"/>
              <a:t>2025</a:t>
            </a:r>
            <a:r>
              <a:rPr lang="zh-TW" altLang="en-US" sz="2000" b="0" dirty="0"/>
              <a:t>」成為未來世界的「規格制定者」</a:t>
            </a:r>
            <a:r>
              <a:rPr lang="en-US" altLang="zh-TW" sz="2000" b="0" dirty="0"/>
              <a:t>(rule maker)</a:t>
            </a:r>
            <a:r>
              <a:rPr lang="zh-TW" altLang="en-US" sz="2000" b="0" dirty="0"/>
              <a:t>，其深具科技內涵的政策</a:t>
            </a:r>
            <a:r>
              <a:rPr lang="zh-TW" altLang="en-US" sz="2000" b="0" dirty="0" smtClean="0"/>
              <a:t>方針。</a:t>
            </a:r>
            <a:endParaRPr lang="en-US" altLang="zh-TW" sz="2000" b="0" dirty="0" smtClean="0"/>
          </a:p>
          <a:p>
            <a:pPr>
              <a:spcBef>
                <a:spcPts val="600"/>
              </a:spcBef>
            </a:pPr>
            <a:r>
              <a:rPr lang="en-US" altLang="zh-TW" sz="2000" b="0" dirty="0" smtClean="0">
                <a:sym typeface="Wingdings" panose="05000000000000000000" pitchFamily="2" charset="2"/>
              </a:rPr>
              <a:t></a:t>
            </a:r>
            <a:r>
              <a:rPr lang="zh-TW" altLang="en-US" sz="2000" b="0" dirty="0" smtClean="0"/>
              <a:t>包括</a:t>
            </a:r>
            <a:r>
              <a:rPr lang="zh-TW" altLang="en-US" sz="2000" b="0" dirty="0"/>
              <a:t>：推動</a:t>
            </a:r>
            <a:r>
              <a:rPr lang="en-US" altLang="zh-TW" sz="2000" b="0" dirty="0"/>
              <a:t>2</a:t>
            </a:r>
            <a:r>
              <a:rPr lang="zh-TW" altLang="en-US" sz="2000" b="0" dirty="0"/>
              <a:t>化、未來</a:t>
            </a:r>
            <a:r>
              <a:rPr lang="en-US" altLang="zh-TW" sz="2000" b="0" dirty="0"/>
              <a:t>3</a:t>
            </a:r>
            <a:r>
              <a:rPr lang="zh-TW" altLang="en-US" sz="2000" b="0" dirty="0"/>
              <a:t>步走、推動</a:t>
            </a:r>
            <a:r>
              <a:rPr lang="en-US" altLang="zh-TW" sz="2000" b="0" dirty="0"/>
              <a:t>5</a:t>
            </a:r>
            <a:r>
              <a:rPr lang="zh-TW" altLang="en-US" sz="2000" b="0" dirty="0"/>
              <a:t>大工程、完成</a:t>
            </a:r>
            <a:r>
              <a:rPr lang="en-US" altLang="zh-TW" sz="2000" b="0" dirty="0"/>
              <a:t>9</a:t>
            </a:r>
            <a:r>
              <a:rPr lang="zh-TW" altLang="en-US" sz="2000" b="0" dirty="0"/>
              <a:t>大任務、及</a:t>
            </a:r>
            <a:r>
              <a:rPr lang="en-US" altLang="zh-TW" sz="2000" b="0" dirty="0"/>
              <a:t>10</a:t>
            </a:r>
            <a:r>
              <a:rPr lang="zh-TW" altLang="en-US" sz="2000" b="0" dirty="0"/>
              <a:t>大重點領域</a:t>
            </a:r>
            <a:r>
              <a:rPr lang="en-US" altLang="zh-TW" sz="2000" b="0" dirty="0"/>
              <a:t>……</a:t>
            </a:r>
            <a:r>
              <a:rPr lang="zh-TW" altLang="en-US" sz="2000" b="0" dirty="0"/>
              <a:t>都是美國科技情報單位所深入探究的憂心所在</a:t>
            </a:r>
            <a:r>
              <a:rPr lang="zh-TW" altLang="en-US" sz="2000" b="0" dirty="0" smtClean="0"/>
              <a:t>。</a:t>
            </a:r>
            <a:endParaRPr lang="en-US" altLang="zh-TW" sz="2000" b="0" dirty="0" smtClean="0"/>
          </a:p>
          <a:p>
            <a:pPr>
              <a:spcBef>
                <a:spcPts val="600"/>
              </a:spcBef>
            </a:pPr>
            <a:r>
              <a:rPr lang="en-US" altLang="zh-TW" sz="2000" b="0" dirty="0" smtClean="0">
                <a:sym typeface="Wingdings" panose="05000000000000000000" pitchFamily="2" charset="2"/>
              </a:rPr>
              <a:t></a:t>
            </a:r>
            <a:r>
              <a:rPr lang="zh-TW" altLang="en-US" sz="2000" b="0" dirty="0" smtClean="0"/>
              <a:t>說穿</a:t>
            </a:r>
            <a:r>
              <a:rPr lang="zh-TW" altLang="en-US" sz="2000" b="0" dirty="0"/>
              <a:t>了，都是為了未來世界的全球「控制權」而爭</a:t>
            </a:r>
            <a:r>
              <a:rPr lang="zh-TW" altLang="en-US" sz="2000" b="0" dirty="0" smtClean="0"/>
              <a:t>。</a:t>
            </a:r>
            <a:endParaRPr lang="zh-TW" altLang="en-US" sz="2000" dirty="0"/>
          </a:p>
        </p:txBody>
      </p:sp>
      <p:sp>
        <p:nvSpPr>
          <p:cNvPr id="3" name="矩形 2"/>
          <p:cNvSpPr/>
          <p:nvPr/>
        </p:nvSpPr>
        <p:spPr>
          <a:xfrm>
            <a:off x="467544" y="4653136"/>
            <a:ext cx="8064896" cy="707886"/>
          </a:xfrm>
          <a:prstGeom prst="rect">
            <a:avLst/>
          </a:prstGeom>
        </p:spPr>
        <p:txBody>
          <a:bodyPr wrap="square">
            <a:spAutoFit/>
          </a:bodyPr>
          <a:lstStyle/>
          <a:p>
            <a:pPr>
              <a:spcBef>
                <a:spcPts val="1200"/>
              </a:spcBef>
            </a:pPr>
            <a:r>
              <a:rPr lang="zh-TW" altLang="en-US" sz="2000" dirty="0">
                <a:solidFill>
                  <a:srgbClr val="002060"/>
                </a:solidFill>
                <a:latin typeface="標楷體"/>
                <a:ea typeface="標楷體"/>
              </a:rPr>
              <a:t>▼</a:t>
            </a:r>
            <a:r>
              <a:rPr lang="zh-TW" altLang="en-US" sz="2000" b="0" dirty="0" smtClean="0"/>
              <a:t>科技</a:t>
            </a:r>
            <a:r>
              <a:rPr lang="zh-TW" altLang="en-US" sz="2000" b="0" dirty="0"/>
              <a:t>，不是</a:t>
            </a:r>
            <a:r>
              <a:rPr lang="zh-TW" altLang="en-US" sz="2000" dirty="0"/>
              <a:t>量</a:t>
            </a:r>
            <a:r>
              <a:rPr lang="zh-TW" altLang="en-US" sz="2000" b="0" dirty="0"/>
              <a:t>的問題，是</a:t>
            </a:r>
            <a:r>
              <a:rPr lang="zh-TW" altLang="en-US" sz="2000" dirty="0"/>
              <a:t>質</a:t>
            </a:r>
            <a:r>
              <a:rPr lang="zh-TW" altLang="en-US" sz="2000" b="0" dirty="0"/>
              <a:t>的問題，他不可能短時間快速平息，其影響全球金融市場波動之力道勢必持續</a:t>
            </a:r>
            <a:r>
              <a:rPr lang="zh-TW" altLang="en-US" sz="2000" b="0" dirty="0" smtClean="0"/>
              <a:t>一陣子。</a:t>
            </a:r>
            <a:endParaRPr lang="en-US" altLang="zh-TW" sz="2000" b="0" dirty="0" smtClean="0"/>
          </a:p>
        </p:txBody>
      </p:sp>
      <p:sp>
        <p:nvSpPr>
          <p:cNvPr id="9" name="圓角矩形 8"/>
          <p:cNvSpPr/>
          <p:nvPr/>
        </p:nvSpPr>
        <p:spPr bwMode="auto">
          <a:xfrm>
            <a:off x="1763688" y="3284984"/>
            <a:ext cx="6552728" cy="1296144"/>
          </a:xfrm>
          <a:prstGeom prst="roundRect">
            <a:avLst/>
          </a:prstGeom>
          <a:no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dirty="0" smtClean="0">
              <a:ln>
                <a:noFill/>
              </a:ln>
              <a:solidFill>
                <a:schemeClr val="tx1"/>
              </a:solidFill>
              <a:effectLst/>
              <a:latin typeface="Verdana" pitchFamily="34" charset="0"/>
              <a:ea typeface="新細明體" pitchFamily="18" charset="-120"/>
            </a:endParaRPr>
          </a:p>
        </p:txBody>
      </p:sp>
      <p:sp>
        <p:nvSpPr>
          <p:cNvPr id="10" name="矩形 9"/>
          <p:cNvSpPr/>
          <p:nvPr/>
        </p:nvSpPr>
        <p:spPr>
          <a:xfrm>
            <a:off x="1763688" y="3356992"/>
            <a:ext cx="6264696" cy="1200329"/>
          </a:xfrm>
          <a:prstGeom prst="rect">
            <a:avLst/>
          </a:prstGeom>
        </p:spPr>
        <p:txBody>
          <a:bodyPr wrap="square">
            <a:spAutoFit/>
          </a:bodyPr>
          <a:lstStyle/>
          <a:p>
            <a:r>
              <a:rPr lang="zh-TW" altLang="en-US" b="0" dirty="0" smtClean="0">
                <a:solidFill>
                  <a:srgbClr val="FF0000"/>
                </a:solidFill>
                <a:latin typeface="新細明體" pitchFamily="18" charset="-120"/>
                <a:sym typeface="Marlett"/>
              </a:rPr>
              <a:t></a:t>
            </a:r>
            <a:r>
              <a:rPr lang="zh-TW" altLang="zh-TW" b="0" dirty="0" smtClean="0">
                <a:solidFill>
                  <a:srgbClr val="FF0000"/>
                </a:solidFill>
                <a:latin typeface="新細明體" pitchFamily="18" charset="-120"/>
              </a:rPr>
              <a:t>十大重點領域</a:t>
            </a:r>
            <a:r>
              <a:rPr lang="zh-TW" altLang="zh-TW" b="0" dirty="0" smtClean="0">
                <a:latin typeface="新細明體" pitchFamily="18" charset="-120"/>
              </a:rPr>
              <a:t>：新一代信息技術、高檔數控機床和機器人、航太航空裝備、海洋工程裝備及高技術船舶、先進軌道交通裝備、節能與新能源汽車、電力裝備、新材料、生物醫藥及高性能醫療器械、農業機械裝備。 </a:t>
            </a:r>
            <a:endParaRPr lang="zh-TW" altLang="en-US" b="0" dirty="0"/>
          </a:p>
        </p:txBody>
      </p:sp>
      <p:sp>
        <p:nvSpPr>
          <p:cNvPr id="12" name="弧形箭號 (左彎) 11"/>
          <p:cNvSpPr/>
          <p:nvPr/>
        </p:nvSpPr>
        <p:spPr bwMode="auto">
          <a:xfrm>
            <a:off x="8388424" y="2276872"/>
            <a:ext cx="360040" cy="1872208"/>
          </a:xfrm>
          <a:prstGeom prst="curvedLeftArrow">
            <a:avLst/>
          </a:prstGeom>
          <a:solidFill>
            <a:srgbClr val="FF0000"/>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tx1"/>
              </a:solidFill>
              <a:effectLst/>
              <a:latin typeface="Verdana" pitchFamily="34" charset="0"/>
              <a:ea typeface="新細明體" pitchFamily="18" charset="-120"/>
            </a:endParaRPr>
          </a:p>
        </p:txBody>
      </p:sp>
      <p:sp>
        <p:nvSpPr>
          <p:cNvPr id="14" name="矩形 13"/>
          <p:cNvSpPr/>
          <p:nvPr/>
        </p:nvSpPr>
        <p:spPr>
          <a:xfrm>
            <a:off x="467544" y="5301208"/>
            <a:ext cx="8064896" cy="1015663"/>
          </a:xfrm>
          <a:prstGeom prst="rect">
            <a:avLst/>
          </a:prstGeom>
        </p:spPr>
        <p:txBody>
          <a:bodyPr wrap="square">
            <a:spAutoFit/>
          </a:bodyPr>
          <a:lstStyle/>
          <a:p>
            <a:pPr>
              <a:spcBef>
                <a:spcPts val="1200"/>
              </a:spcBef>
            </a:pPr>
            <a:r>
              <a:rPr lang="zh-TW" altLang="en-US" sz="2000" dirty="0" smtClean="0">
                <a:solidFill>
                  <a:srgbClr val="002060"/>
                </a:solidFill>
                <a:latin typeface="標楷體"/>
                <a:ea typeface="標楷體"/>
              </a:rPr>
              <a:t>▼</a:t>
            </a:r>
            <a:r>
              <a:rPr lang="zh-TW" altLang="en-US" sz="2000" b="0" dirty="0" smtClean="0"/>
              <a:t>這</a:t>
            </a:r>
            <a:r>
              <a:rPr lang="zh-TW" altLang="en-US" sz="2000" b="0" dirty="0"/>
              <a:t>其中，</a:t>
            </a:r>
            <a:r>
              <a:rPr lang="zh-TW" altLang="en-US" sz="2000" b="0" dirty="0">
                <a:solidFill>
                  <a:srgbClr val="3366FF"/>
                </a:solidFill>
              </a:rPr>
              <a:t>美元資金回流本土讓美元指數持續攀高，黃金避險能量降低趨勢走跌，以及人民幣藉弱勢貨幣力挽狂瀾的貶值趨勢</a:t>
            </a:r>
            <a:r>
              <a:rPr lang="zh-TW" altLang="en-US" sz="2000" b="0" dirty="0"/>
              <a:t>，都將是投資客留意的重點</a:t>
            </a:r>
            <a:r>
              <a:rPr lang="zh-TW" altLang="en-US" sz="2000" b="0" dirty="0" smtClean="0"/>
              <a:t>。</a:t>
            </a:r>
            <a:endParaRPr lang="zh-TW" altLang="en-US" sz="2000" dirty="0"/>
          </a:p>
        </p:txBody>
      </p:sp>
    </p:spTree>
    <p:extLst>
      <p:ext uri="{BB962C8B-B14F-4D97-AF65-F5344CB8AC3E}">
        <p14:creationId xmlns:p14="http://schemas.microsoft.com/office/powerpoint/2010/main" val="385324195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allAtOnce"/>
      <p:bldP spid="9" grpId="0" animBg="1"/>
      <p:bldP spid="12"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pPr>
              <a:defRPr/>
            </a:pPr>
            <a:fld id="{A7BAD190-8FB7-43EA-AB27-E6C157C7F250}" type="datetime1">
              <a:rPr lang="zh-TW" altLang="en-US" smtClean="0"/>
              <a:pPr>
                <a:defRPr/>
              </a:pPr>
              <a:t>2020/10/6</a:t>
            </a:fld>
            <a:endParaRPr lang="en-US" altLang="zh-TW"/>
          </a:p>
        </p:txBody>
      </p:sp>
      <p:sp>
        <p:nvSpPr>
          <p:cNvPr id="5" name="投影片編號版面配置區 4"/>
          <p:cNvSpPr>
            <a:spLocks noGrp="1"/>
          </p:cNvSpPr>
          <p:nvPr>
            <p:ph type="sldNum" sz="quarter" idx="12"/>
          </p:nvPr>
        </p:nvSpPr>
        <p:spPr/>
        <p:txBody>
          <a:bodyPr/>
          <a:lstStyle/>
          <a:p>
            <a:pPr>
              <a:defRPr/>
            </a:pPr>
            <a:fld id="{B74AAD63-BE82-43F0-9F90-28640CE47ACA}" type="slidenum">
              <a:rPr lang="en-US" altLang="zh-TW" smtClean="0"/>
              <a:pPr>
                <a:defRPr/>
              </a:pPr>
              <a:t>9</a:t>
            </a:fld>
            <a:endParaRPr lang="en-US" altLang="zh-TW"/>
          </a:p>
        </p:txBody>
      </p:sp>
      <p:sp>
        <p:nvSpPr>
          <p:cNvPr id="7" name="矩形 6"/>
          <p:cNvSpPr/>
          <p:nvPr/>
        </p:nvSpPr>
        <p:spPr>
          <a:xfrm>
            <a:off x="2267744" y="332656"/>
            <a:ext cx="5031338" cy="1077218"/>
          </a:xfrm>
          <a:prstGeom prst="rect">
            <a:avLst/>
          </a:prstGeom>
          <a:solidFill>
            <a:srgbClr val="FFCCFF"/>
          </a:solidFill>
        </p:spPr>
        <p:txBody>
          <a:bodyPr wrap="square">
            <a:spAutoFit/>
          </a:bodyPr>
          <a:lstStyle/>
          <a:p>
            <a:pPr algn="ctr"/>
            <a:r>
              <a:rPr lang="en-US" altLang="zh-TW" sz="3200" dirty="0" smtClean="0">
                <a:solidFill>
                  <a:srgbClr val="002060"/>
                </a:solidFill>
              </a:rPr>
              <a:t>3/22</a:t>
            </a:r>
            <a:r>
              <a:rPr lang="zh-TW" altLang="en-US" sz="3200" dirty="0">
                <a:solidFill>
                  <a:srgbClr val="002060"/>
                </a:solidFill>
              </a:rPr>
              <a:t>白宮</a:t>
            </a:r>
            <a:r>
              <a:rPr lang="zh-TW" altLang="en-US" sz="3200" dirty="0" smtClean="0">
                <a:solidFill>
                  <a:srgbClr val="002060"/>
                </a:solidFill>
              </a:rPr>
              <a:t>發言</a:t>
            </a:r>
            <a:endParaRPr lang="en-US" altLang="zh-TW" sz="3200" dirty="0" smtClean="0">
              <a:solidFill>
                <a:srgbClr val="002060"/>
              </a:solidFill>
            </a:endParaRPr>
          </a:p>
          <a:p>
            <a:pPr algn="ctr"/>
            <a:r>
              <a:rPr lang="en-US" altLang="zh-TW" sz="3200" dirty="0" smtClean="0">
                <a:solidFill>
                  <a:srgbClr val="002060"/>
                </a:solidFill>
                <a:sym typeface="Wingdings" panose="05000000000000000000" pitchFamily="2" charset="2"/>
              </a:rPr>
              <a:t></a:t>
            </a:r>
            <a:r>
              <a:rPr lang="zh-TW" altLang="zh-TW" sz="3200" dirty="0" smtClean="0">
                <a:solidFill>
                  <a:srgbClr val="002060"/>
                </a:solidFill>
              </a:rPr>
              <a:t>「</a:t>
            </a:r>
            <a:r>
              <a:rPr lang="en-US" altLang="zh-TW" sz="3200" dirty="0">
                <a:solidFill>
                  <a:srgbClr val="FF0000"/>
                </a:solidFill>
                <a:hlinkClick r:id="rId2"/>
              </a:rPr>
              <a:t>301</a:t>
            </a:r>
            <a:r>
              <a:rPr lang="zh-TW" altLang="zh-TW" sz="3200" dirty="0">
                <a:solidFill>
                  <a:srgbClr val="FF0000"/>
                </a:solidFill>
                <a:hlinkClick r:id="rId2"/>
              </a:rPr>
              <a:t>條款</a:t>
            </a:r>
            <a:r>
              <a:rPr lang="zh-TW" altLang="zh-TW" sz="3200" dirty="0" smtClean="0">
                <a:solidFill>
                  <a:srgbClr val="002060"/>
                </a:solidFill>
              </a:rPr>
              <a:t>」</a:t>
            </a:r>
            <a:endParaRPr lang="zh-TW" altLang="en-US" sz="3200" dirty="0">
              <a:solidFill>
                <a:srgbClr val="002060"/>
              </a:solidFill>
            </a:endParaRPr>
          </a:p>
        </p:txBody>
      </p:sp>
      <p:sp>
        <p:nvSpPr>
          <p:cNvPr id="8" name="矩形 7"/>
          <p:cNvSpPr/>
          <p:nvPr/>
        </p:nvSpPr>
        <p:spPr>
          <a:xfrm>
            <a:off x="1043608" y="1412776"/>
            <a:ext cx="6777817" cy="1077218"/>
          </a:xfrm>
          <a:prstGeom prst="rect">
            <a:avLst/>
          </a:prstGeom>
        </p:spPr>
        <p:txBody>
          <a:bodyPr wrap="none">
            <a:spAutoFit/>
          </a:bodyPr>
          <a:lstStyle/>
          <a:p>
            <a:pPr algn="ctr"/>
            <a:r>
              <a:rPr lang="zh-TW" altLang="en-US" sz="3200" dirty="0" smtClean="0">
                <a:solidFill>
                  <a:srgbClr val="002060"/>
                </a:solidFill>
                <a:latin typeface="標楷體"/>
                <a:ea typeface="標楷體"/>
              </a:rPr>
              <a:t>★</a:t>
            </a:r>
            <a:r>
              <a:rPr lang="zh-TW" altLang="zh-TW" sz="3200" dirty="0" smtClean="0">
                <a:solidFill>
                  <a:srgbClr val="002060"/>
                </a:solidFill>
              </a:rPr>
              <a:t>美</a:t>
            </a:r>
            <a:r>
              <a:rPr lang="zh-TW" altLang="en-US" sz="3200" dirty="0" smtClean="0">
                <a:solidFill>
                  <a:srgbClr val="002060"/>
                </a:solidFill>
              </a:rPr>
              <a:t>中</a:t>
            </a:r>
            <a:r>
              <a:rPr lang="zh-TW" altLang="zh-TW" sz="3200" dirty="0" smtClean="0">
                <a:solidFill>
                  <a:srgbClr val="002060"/>
                </a:solidFill>
              </a:rPr>
              <a:t>貿易戰</a:t>
            </a:r>
            <a:r>
              <a:rPr lang="en-US" altLang="zh-TW" sz="3200" dirty="0" smtClean="0">
                <a:solidFill>
                  <a:srgbClr val="002060"/>
                </a:solidFill>
                <a:sym typeface="Wingdings" panose="05000000000000000000" pitchFamily="2" charset="2"/>
              </a:rPr>
              <a:t></a:t>
            </a:r>
            <a:r>
              <a:rPr lang="zh-TW" altLang="en-US" sz="3200" dirty="0" smtClean="0">
                <a:solidFill>
                  <a:srgbClr val="002060"/>
                </a:solidFill>
              </a:rPr>
              <a:t>掀開大國博弈之底牌</a:t>
            </a:r>
            <a:endParaRPr lang="en-US" altLang="zh-TW" sz="3200" dirty="0" smtClean="0">
              <a:solidFill>
                <a:srgbClr val="002060"/>
              </a:solidFill>
            </a:endParaRPr>
          </a:p>
          <a:p>
            <a:pPr algn="ctr"/>
            <a:r>
              <a:rPr lang="zh-TW" altLang="en-US" sz="3200" dirty="0" smtClean="0">
                <a:solidFill>
                  <a:srgbClr val="002060"/>
                </a:solidFill>
              </a:rPr>
              <a:t>美國  </a:t>
            </a:r>
            <a:r>
              <a:rPr lang="en-US" altLang="zh-TW" sz="3200" dirty="0" smtClean="0">
                <a:solidFill>
                  <a:srgbClr val="002060"/>
                </a:solidFill>
              </a:rPr>
              <a:t>vs </a:t>
            </a:r>
            <a:r>
              <a:rPr lang="zh-TW" altLang="en-US" sz="3200" dirty="0" smtClean="0">
                <a:solidFill>
                  <a:srgbClr val="002060"/>
                </a:solidFill>
                <a:hlinkClick r:id="rId3"/>
              </a:rPr>
              <a:t>中國</a:t>
            </a:r>
            <a:endParaRPr lang="en-US" altLang="zh-TW" sz="3200" dirty="0" smtClean="0">
              <a:solidFill>
                <a:srgbClr val="002060"/>
              </a:solidFill>
            </a:endParaRPr>
          </a:p>
        </p:txBody>
      </p:sp>
      <p:pic>
        <p:nvPicPr>
          <p:cNvPr id="162818" name="Picture 2" descr="https://www.xuehua.us/wp-content/uploads/2018/03/24dfb0edc4914fd8bf9be75b07bc482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7058" y="2420888"/>
            <a:ext cx="3706942" cy="2775574"/>
          </a:xfrm>
          <a:prstGeom prst="rect">
            <a:avLst/>
          </a:prstGeom>
          <a:noFill/>
          <a:extLst>
            <a:ext uri="{909E8E84-426E-40DD-AFC4-6F175D3DCCD1}">
              <a14:hiddenFill xmlns:a14="http://schemas.microsoft.com/office/drawing/2010/main">
                <a:solidFill>
                  <a:srgbClr val="FFFFFF"/>
                </a:solidFill>
              </a14:hiddenFill>
            </a:ext>
          </a:extLst>
        </p:spPr>
      </p:pic>
      <p:pic>
        <p:nvPicPr>
          <p:cNvPr id="162820" name="Picture 4" descr="ã3æ22æ¥ç°½ç½²whitehouse.orgãçåçæå°çµæ"/>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420888"/>
            <a:ext cx="4139952" cy="2759968"/>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395536" y="5301208"/>
            <a:ext cx="8208912" cy="400110"/>
          </a:xfrm>
          <a:prstGeom prst="rect">
            <a:avLst/>
          </a:prstGeom>
          <a:ln>
            <a:solidFill>
              <a:srgbClr val="C00000"/>
            </a:solidFill>
          </a:ln>
        </p:spPr>
        <p:txBody>
          <a:bodyPr wrap="square">
            <a:spAutoFit/>
          </a:bodyPr>
          <a:lstStyle/>
          <a:p>
            <a:r>
              <a:rPr lang="zh-TW" altLang="en-US" sz="2000" b="0" u="sng" dirty="0" smtClean="0">
                <a:latin typeface="標楷體"/>
                <a:ea typeface="標楷體"/>
                <a:hlinkClick r:id="rId6"/>
              </a:rPr>
              <a:t>★</a:t>
            </a:r>
            <a:r>
              <a:rPr lang="zh-TW" altLang="en-US" sz="2000" b="0" u="sng" dirty="0" smtClean="0">
                <a:hlinkClick r:id="rId6"/>
              </a:rPr>
              <a:t>川普</a:t>
            </a:r>
            <a:r>
              <a:rPr lang="zh-TW" altLang="en-US" sz="2000" b="0" u="sng" dirty="0">
                <a:hlinkClick r:id="rId6"/>
              </a:rPr>
              <a:t>發起貿易</a:t>
            </a:r>
            <a:r>
              <a:rPr lang="zh-TW" altLang="en-US" sz="2000" b="0" u="sng" dirty="0" smtClean="0">
                <a:hlinkClick r:id="rId6"/>
              </a:rPr>
              <a:t>戰</a:t>
            </a:r>
            <a:r>
              <a:rPr lang="en-US" altLang="zh-TW" sz="2000" b="0" u="sng" dirty="0" smtClean="0">
                <a:hlinkClick r:id="rId6"/>
              </a:rPr>
              <a:t>=&gt;</a:t>
            </a:r>
            <a:r>
              <a:rPr lang="zh-TW" altLang="en-US" sz="2000" b="0" u="sng" dirty="0" smtClean="0">
                <a:hlinkClick r:id="rId6"/>
              </a:rPr>
              <a:t>旨在擊碎習</a:t>
            </a:r>
            <a:r>
              <a:rPr lang="zh-TW" altLang="en-US" sz="2000" b="0" u="sng" dirty="0">
                <a:hlinkClick r:id="rId6"/>
              </a:rPr>
              <a:t>近平的中國</a:t>
            </a:r>
            <a:r>
              <a:rPr lang="zh-TW" altLang="en-US" sz="2000" b="0" u="sng" dirty="0" smtClean="0">
                <a:hlinkClick r:id="rId6"/>
              </a:rPr>
              <a:t>夢</a:t>
            </a:r>
            <a:r>
              <a:rPr lang="zh-TW" altLang="en-US" sz="2000" b="0" dirty="0" smtClean="0"/>
              <a:t>「</a:t>
            </a:r>
            <a:r>
              <a:rPr lang="zh-TW" altLang="en-US" sz="2000" b="0" i="1" dirty="0">
                <a:solidFill>
                  <a:srgbClr val="002060"/>
                </a:solidFill>
                <a:hlinkClick r:id="rId7"/>
              </a:rPr>
              <a:t>中國製造</a:t>
            </a:r>
            <a:r>
              <a:rPr lang="en-US" altLang="zh-TW" sz="2000" b="0" i="1" dirty="0">
                <a:solidFill>
                  <a:srgbClr val="002060"/>
                </a:solidFill>
                <a:hlinkClick r:id="rId7"/>
              </a:rPr>
              <a:t>2025</a:t>
            </a:r>
            <a:r>
              <a:rPr lang="zh-TW" altLang="en-US" sz="2000" b="0" dirty="0" smtClean="0"/>
              <a:t>」</a:t>
            </a:r>
            <a:r>
              <a:rPr lang="en-US" altLang="zh-TW" sz="2000" b="0" dirty="0" smtClean="0"/>
              <a:t>(5G)</a:t>
            </a:r>
            <a:endParaRPr lang="zh-TW" altLang="en-US" sz="2000" b="0" dirty="0"/>
          </a:p>
        </p:txBody>
      </p:sp>
      <p:sp>
        <p:nvSpPr>
          <p:cNvPr id="10" name="矩形 9"/>
          <p:cNvSpPr/>
          <p:nvPr/>
        </p:nvSpPr>
        <p:spPr>
          <a:xfrm>
            <a:off x="395536" y="5842337"/>
            <a:ext cx="8208912" cy="1015663"/>
          </a:xfrm>
          <a:prstGeom prst="rect">
            <a:avLst/>
          </a:prstGeom>
        </p:spPr>
        <p:txBody>
          <a:bodyPr wrap="square">
            <a:spAutoFit/>
          </a:bodyPr>
          <a:lstStyle/>
          <a:p>
            <a:r>
              <a:rPr lang="zh-TW" altLang="en-US" sz="2000" b="0" dirty="0" smtClean="0">
                <a:latin typeface="標楷體"/>
                <a:ea typeface="標楷體"/>
              </a:rPr>
              <a:t>◆</a:t>
            </a:r>
            <a:r>
              <a:rPr lang="zh-TW" altLang="en-US" sz="2000" b="0" dirty="0" smtClean="0"/>
              <a:t>美國</a:t>
            </a:r>
            <a:r>
              <a:rPr lang="zh-TW" altLang="en-US" sz="2000" b="0" dirty="0"/>
              <a:t>貿易代表萊特希澤（</a:t>
            </a:r>
            <a:r>
              <a:rPr lang="en-US" altLang="zh-TW" sz="2000" b="0" dirty="0"/>
              <a:t>Robert </a:t>
            </a:r>
            <a:r>
              <a:rPr lang="en-US" altLang="zh-TW" sz="2000" b="0" dirty="0" err="1"/>
              <a:t>Lighthizer</a:t>
            </a:r>
            <a:r>
              <a:rPr lang="zh-TW" altLang="en-US" sz="2000" b="0" dirty="0" smtClean="0"/>
              <a:t>）在</a:t>
            </a:r>
            <a:r>
              <a:rPr lang="zh-TW" altLang="en-US" sz="2000" b="0" dirty="0"/>
              <a:t>川普簽署 </a:t>
            </a:r>
            <a:r>
              <a:rPr lang="en-US" altLang="zh-TW" sz="2000" b="0" dirty="0"/>
              <a:t>301 </a:t>
            </a:r>
            <a:r>
              <a:rPr lang="zh-TW" altLang="en-US" sz="2000" b="0" dirty="0"/>
              <a:t>備忘錄</a:t>
            </a:r>
            <a:r>
              <a:rPr lang="zh-TW" altLang="en-US" sz="2000" b="0" dirty="0" smtClean="0"/>
              <a:t>的</a:t>
            </a:r>
            <a:r>
              <a:rPr lang="en-US" altLang="zh-TW" sz="2000" b="0" dirty="0" smtClean="0"/>
              <a:t>3/22</a:t>
            </a:r>
            <a:r>
              <a:rPr lang="zh-TW" altLang="en-US" sz="2000" b="0" dirty="0" smtClean="0"/>
              <a:t>，</a:t>
            </a:r>
            <a:r>
              <a:rPr lang="zh-TW" altLang="en-US" sz="2000" b="0" dirty="0"/>
              <a:t>於美國參議院的聽證會上</a:t>
            </a:r>
            <a:r>
              <a:rPr lang="zh-TW" altLang="en-US" sz="2000" b="0" dirty="0" smtClean="0"/>
              <a:t>，說出</a:t>
            </a:r>
            <a:r>
              <a:rPr lang="en-US" altLang="zh-TW" sz="2000" b="0" dirty="0" smtClean="0"/>
              <a:t>301</a:t>
            </a:r>
            <a:r>
              <a:rPr lang="zh-TW" altLang="en-US" sz="2000" b="0" dirty="0" smtClean="0"/>
              <a:t>調查</a:t>
            </a:r>
            <a:r>
              <a:rPr lang="zh-TW" altLang="en-US" sz="2000" b="0" dirty="0"/>
              <a:t>的真正目的：「</a:t>
            </a:r>
            <a:r>
              <a:rPr lang="en-US" altLang="zh-TW" sz="2000" dirty="0">
                <a:solidFill>
                  <a:srgbClr val="C00000"/>
                </a:solidFill>
              </a:rPr>
              <a:t>『</a:t>
            </a:r>
            <a:r>
              <a:rPr lang="zh-TW" altLang="en-US" sz="2000" dirty="0">
                <a:solidFill>
                  <a:srgbClr val="C00000"/>
                </a:solidFill>
              </a:rPr>
              <a:t>中國製造 </a:t>
            </a:r>
            <a:r>
              <a:rPr lang="en-US" altLang="zh-TW" sz="2000" dirty="0">
                <a:solidFill>
                  <a:srgbClr val="C00000"/>
                </a:solidFill>
              </a:rPr>
              <a:t>2025』</a:t>
            </a:r>
            <a:r>
              <a:rPr lang="zh-TW" altLang="en-US" sz="2000" dirty="0">
                <a:solidFill>
                  <a:srgbClr val="C00000"/>
                </a:solidFill>
              </a:rPr>
              <a:t>對美國很不利，絕不能讓他們如願以償！</a:t>
            </a:r>
            <a:r>
              <a:rPr lang="zh-TW" altLang="en-US" sz="2000" b="0" dirty="0"/>
              <a:t>」</a:t>
            </a:r>
            <a:endParaRPr lang="zh-TW" altLang="en-US" sz="2000" dirty="0"/>
          </a:p>
        </p:txBody>
      </p:sp>
      <p:sp>
        <p:nvSpPr>
          <p:cNvPr id="11" name="矩形 10"/>
          <p:cNvSpPr/>
          <p:nvPr/>
        </p:nvSpPr>
        <p:spPr>
          <a:xfrm>
            <a:off x="0" y="0"/>
            <a:ext cx="4211960" cy="369332"/>
          </a:xfrm>
          <a:prstGeom prst="rect">
            <a:avLst/>
          </a:prstGeom>
          <a:solidFill>
            <a:schemeClr val="bg1">
              <a:lumMod val="95000"/>
            </a:schemeClr>
          </a:solidFill>
        </p:spPr>
        <p:txBody>
          <a:bodyPr wrap="square">
            <a:spAutoFit/>
          </a:bodyPr>
          <a:lstStyle/>
          <a:p>
            <a:pPr eaLnBrk="0" hangingPunct="0">
              <a:spcBef>
                <a:spcPts val="1200"/>
              </a:spcBef>
              <a:buClr>
                <a:schemeClr val="folHlink"/>
              </a:buClr>
              <a:buSzPct val="60000"/>
            </a:pPr>
            <a:r>
              <a:rPr lang="zh-TW" altLang="zh-TW" dirty="0" smtClean="0">
                <a:latin typeface="標楷體" pitchFamily="65" charset="-120"/>
              </a:rPr>
              <a:t>第四節</a:t>
            </a:r>
            <a:r>
              <a:rPr lang="zh-TW" altLang="en-US" dirty="0" smtClean="0">
                <a:latin typeface="標楷體" pitchFamily="65" charset="-120"/>
              </a:rPr>
              <a:t> </a:t>
            </a:r>
            <a:r>
              <a:rPr lang="zh-TW" altLang="en-US" dirty="0" smtClean="0">
                <a:solidFill>
                  <a:srgbClr val="000000"/>
                </a:solidFill>
                <a:latin typeface="+mn-ea"/>
              </a:rPr>
              <a:t>美</a:t>
            </a:r>
            <a:r>
              <a:rPr lang="zh-TW" altLang="en-US" dirty="0" smtClean="0">
                <a:latin typeface="標楷體" pitchFamily="65" charset="-120"/>
              </a:rPr>
              <a:t>中貿易戰</a:t>
            </a:r>
            <a:r>
              <a:rPr lang="zh-TW" altLang="en-US" dirty="0" smtClean="0">
                <a:solidFill>
                  <a:srgbClr val="002060"/>
                </a:solidFill>
              </a:rPr>
              <a:t>掀開大國博弈之底牌</a:t>
            </a:r>
            <a:endParaRPr lang="zh-TW" altLang="zh-TW" dirty="0">
              <a:latin typeface="標楷體" pitchFamily="65" charset="-120"/>
            </a:endParaRPr>
          </a:p>
        </p:txBody>
      </p:sp>
    </p:spTree>
    <p:extLst>
      <p:ext uri="{BB962C8B-B14F-4D97-AF65-F5344CB8AC3E}">
        <p14:creationId xmlns:p14="http://schemas.microsoft.com/office/powerpoint/2010/main" val="331951742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Lst>
  </p:timing>
</p:sld>
</file>

<file path=ppt/theme/theme1.xml><?xml version="1.0" encoding="utf-8"?>
<a:theme xmlns:a="http://schemas.openxmlformats.org/drawingml/2006/main" name="Level">
  <a:themeElements>
    <a:clrScheme name="自訂 10">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0000"/>
      </a:hlink>
      <a:folHlink>
        <a:srgbClr val="CC9900"/>
      </a:folHlink>
    </a:clrScheme>
    <a:fontScheme name="Level">
      <a:majorFont>
        <a:latin typeface="Garamond"/>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tx1"/>
            </a:solidFill>
            <a:effectLst/>
            <a:latin typeface="Verdana"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tx1"/>
            </a:solidFill>
            <a:effectLst/>
            <a:latin typeface="Verdana" pitchFamily="34" charset="0"/>
            <a:ea typeface="新細明體" pitchFamily="18" charset="-12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7883</TotalTime>
  <Words>5131</Words>
  <Application>Microsoft Office PowerPoint</Application>
  <PresentationFormat>如螢幕大小 (4:3)</PresentationFormat>
  <Paragraphs>395</Paragraphs>
  <Slides>27</Slides>
  <Notes>0</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27</vt:i4>
      </vt:variant>
    </vt:vector>
  </HeadingPairs>
  <TitlesOfParts>
    <vt:vector size="29" baseType="lpstr">
      <vt:lpstr>Level</vt:lpstr>
      <vt:lpstr>Document</vt:lpstr>
      <vt:lpstr>國際金融市場  (International Financial Markets) </vt:lpstr>
      <vt:lpstr>大國崛起與國際貨幣制度  (貨幣制度史看美元「霸權」)</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認識權益證券</dc:title>
  <dc:creator>謝劍平</dc:creator>
  <cp:lastModifiedBy>tkustaff</cp:lastModifiedBy>
  <cp:revision>537</cp:revision>
  <dcterms:created xsi:type="dcterms:W3CDTF">2002-12-17T02:15:42Z</dcterms:created>
  <dcterms:modified xsi:type="dcterms:W3CDTF">2020-10-05T16:05:20Z</dcterms:modified>
</cp:coreProperties>
</file>