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9" r:id="rId1"/>
  </p:sldMasterIdLst>
  <p:notesMasterIdLst>
    <p:notesMasterId r:id="rId34"/>
  </p:notesMasterIdLst>
  <p:handoutMasterIdLst>
    <p:handoutMasterId r:id="rId35"/>
  </p:handoutMasterIdLst>
  <p:sldIdLst>
    <p:sldId id="1561" r:id="rId2"/>
    <p:sldId id="1551" r:id="rId3"/>
    <p:sldId id="1546" r:id="rId4"/>
    <p:sldId id="1547" r:id="rId5"/>
    <p:sldId id="1548" r:id="rId6"/>
    <p:sldId id="1549" r:id="rId7"/>
    <p:sldId id="1552" r:id="rId8"/>
    <p:sldId id="1541" r:id="rId9"/>
    <p:sldId id="1537" r:id="rId10"/>
    <p:sldId id="1511" r:id="rId11"/>
    <p:sldId id="1553" r:id="rId12"/>
    <p:sldId id="1554" r:id="rId13"/>
    <p:sldId id="1555" r:id="rId14"/>
    <p:sldId id="1495" r:id="rId15"/>
    <p:sldId id="1520" r:id="rId16"/>
    <p:sldId id="1560" r:id="rId17"/>
    <p:sldId id="1556" r:id="rId18"/>
    <p:sldId id="1557" r:id="rId19"/>
    <p:sldId id="1558" r:id="rId20"/>
    <p:sldId id="1527" r:id="rId21"/>
    <p:sldId id="1538" r:id="rId22"/>
    <p:sldId id="1542" r:id="rId23"/>
    <p:sldId id="1543" r:id="rId24"/>
    <p:sldId id="1529" r:id="rId25"/>
    <p:sldId id="1534" r:id="rId26"/>
    <p:sldId id="1533" r:id="rId27"/>
    <p:sldId id="1531" r:id="rId28"/>
    <p:sldId id="1532" r:id="rId29"/>
    <p:sldId id="1562" r:id="rId30"/>
    <p:sldId id="1563" r:id="rId31"/>
    <p:sldId id="1539" r:id="rId32"/>
    <p:sldId id="1530" r:id="rId3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000066"/>
    <a:srgbClr val="CCECFF"/>
    <a:srgbClr val="000099"/>
    <a:srgbClr val="FFFFCC"/>
    <a:srgbClr val="FF0000"/>
    <a:srgbClr val="CCFF66"/>
    <a:srgbClr val="FF33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26" autoAdjust="0"/>
    <p:restoredTop sz="94786" autoAdjust="0"/>
  </p:normalViewPr>
  <p:slideViewPr>
    <p:cSldViewPr>
      <p:cViewPr>
        <p:scale>
          <a:sx n="64" d="100"/>
          <a:sy n="64" d="100"/>
        </p:scale>
        <p:origin x="-546" y="-858"/>
      </p:cViewPr>
      <p:guideLst>
        <p:guide orient="horz" pos="2496"/>
        <p:guide pos="2964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87" d="100"/>
          <a:sy n="87" d="100"/>
        </p:scale>
        <p:origin x="-302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6864AD-F883-4A49-B9B9-85F3EDD72F3E}" type="doc">
      <dgm:prSet loTypeId="urn:microsoft.com/office/officeart/2005/8/layout/chevron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TW" altLang="en-US"/>
        </a:p>
      </dgm:t>
    </dgm:pt>
    <dgm:pt modelId="{34031F68-0A38-4676-8B6E-89D0BE27580D}">
      <dgm:prSet phldrT="[文字]"/>
      <dgm:spPr>
        <a:solidFill>
          <a:srgbClr val="FFFFCC"/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1760-1830</a:t>
          </a:r>
          <a:endParaRPr lang="zh-TW" altLang="en-US" dirty="0">
            <a:solidFill>
              <a:srgbClr val="FF0000"/>
            </a:solidFill>
          </a:endParaRPr>
        </a:p>
      </dgm:t>
    </dgm:pt>
    <dgm:pt modelId="{695A9A56-EB18-4AC3-80D0-E4FD182E5177}" type="parTrans" cxnId="{9DCE5758-2DC8-4257-BB73-6C03DE957833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339ADF82-242C-4820-B4FD-EAFA5EAD2A3C}" type="sibTrans" cxnId="{9DCE5758-2DC8-4257-BB73-6C03DE957833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04FC423C-1EEA-4E06-91E5-D668F65E10D3}">
      <dgm:prSet phldrT="[文字]"/>
      <dgm:spPr>
        <a:solidFill>
          <a:srgbClr val="FFFF99"/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1870-1914</a:t>
          </a:r>
          <a:endParaRPr lang="zh-TW" altLang="en-US" dirty="0">
            <a:solidFill>
              <a:srgbClr val="FF0000"/>
            </a:solidFill>
          </a:endParaRPr>
        </a:p>
      </dgm:t>
    </dgm:pt>
    <dgm:pt modelId="{25F23C6E-B0C7-416F-AECC-10817F43C810}" type="parTrans" cxnId="{1246725F-A497-413D-8443-5F7D98642070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754424F9-403F-4411-A993-7B9F9678AEDD}" type="sibTrans" cxnId="{1246725F-A497-413D-8443-5F7D98642070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12449273-78B2-49F5-B265-20896324F279}">
      <dgm:prSet phldrT="[文字]"/>
      <dgm:spPr/>
      <dgm:t>
        <a:bodyPr/>
        <a:lstStyle/>
        <a:p>
          <a:r>
            <a:rPr lang="zh-TW" b="1" dirty="0" smtClean="0"/>
            <a:t>發電機的發明</a:t>
          </a:r>
          <a:r>
            <a:rPr lang="en-US" b="1" dirty="0" smtClean="0"/>
            <a:t>&lt;</a:t>
          </a:r>
          <a:r>
            <a:rPr lang="zh-TW" b="1" dirty="0" smtClean="0"/>
            <a:t>電力技術革命</a:t>
          </a:r>
          <a:r>
            <a:rPr lang="en-US" b="1" dirty="0" smtClean="0"/>
            <a:t>&gt; (</a:t>
          </a:r>
          <a:r>
            <a:rPr lang="zh-TW" b="1" dirty="0" smtClean="0"/>
            <a:t>西歐</a:t>
          </a:r>
          <a:r>
            <a:rPr lang="en-US" b="1" dirty="0" smtClean="0"/>
            <a:t>&amp;</a:t>
          </a:r>
          <a:r>
            <a:rPr lang="zh-TW" b="1" dirty="0" smtClean="0"/>
            <a:t>美國</a:t>
          </a:r>
          <a:r>
            <a:rPr lang="en-US" b="1" dirty="0" smtClean="0"/>
            <a:t>)</a:t>
          </a:r>
          <a:endParaRPr lang="zh-TW" altLang="en-US" dirty="0">
            <a:solidFill>
              <a:srgbClr val="FF0000"/>
            </a:solidFill>
          </a:endParaRPr>
        </a:p>
      </dgm:t>
    </dgm:pt>
    <dgm:pt modelId="{0FF821E6-9711-480A-A8AE-3AFFB644028B}" type="parTrans" cxnId="{6070A6CA-62B0-4B0A-81DE-1A101458798F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1DBC3FAF-B485-4473-A560-20D56030D6E0}" type="sibTrans" cxnId="{6070A6CA-62B0-4B0A-81DE-1A101458798F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3E6454FB-6D86-4B99-AD5C-FE5A951CFB5C}">
      <dgm:prSet phldrT="[文字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1945-1990s</a:t>
          </a:r>
          <a:endParaRPr lang="zh-TW" altLang="en-US" dirty="0">
            <a:solidFill>
              <a:srgbClr val="FF0000"/>
            </a:solidFill>
          </a:endParaRPr>
        </a:p>
      </dgm:t>
    </dgm:pt>
    <dgm:pt modelId="{16790428-1838-43D4-87A3-83CB5E224E61}" type="parTrans" cxnId="{DD466C6E-603F-428D-9423-F280F4BDC7E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07668FDA-29ED-4F5F-A7CB-9B69788D99F6}" type="sibTrans" cxnId="{DD466C6E-603F-428D-9423-F280F4BDC7E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3D34C6AA-F359-431E-86E7-3ADC5CD03B55}">
      <dgm:prSet phldrT="[文字]" custT="1"/>
      <dgm:spPr/>
      <dgm:t>
        <a:bodyPr/>
        <a:lstStyle/>
        <a:p>
          <a:r>
            <a:rPr lang="zh-TW" sz="2400" b="1" dirty="0" smtClean="0"/>
            <a:t>電腦</a:t>
          </a:r>
          <a:r>
            <a:rPr lang="en-US" sz="2400" b="1" dirty="0" smtClean="0"/>
            <a:t>&amp;</a:t>
          </a:r>
          <a:r>
            <a:rPr lang="zh-TW" sz="2400" b="1" dirty="0" smtClean="0"/>
            <a:t>網路的發明</a:t>
          </a:r>
          <a:r>
            <a:rPr lang="en-US" sz="2400" b="1" dirty="0" smtClean="0"/>
            <a:t>&lt;</a:t>
          </a:r>
          <a:r>
            <a:rPr lang="zh-TW" sz="2400" b="1" dirty="0" smtClean="0"/>
            <a:t>數位化革命</a:t>
          </a:r>
          <a:r>
            <a:rPr lang="en-US" altLang="zh-TW" sz="2400" b="1" dirty="0" smtClean="0"/>
            <a:t>/</a:t>
          </a:r>
          <a:r>
            <a:rPr lang="zh-TW" sz="2000" b="1" i="1" dirty="0" smtClean="0"/>
            <a:t>資訊科技革命</a:t>
          </a:r>
          <a:r>
            <a:rPr lang="en-US" sz="2400" b="1" dirty="0" smtClean="0"/>
            <a:t>&gt;(</a:t>
          </a:r>
          <a:r>
            <a:rPr lang="zh-TW" sz="2400" b="1" dirty="0" smtClean="0"/>
            <a:t>美國</a:t>
          </a:r>
          <a:r>
            <a:rPr lang="en-US" sz="2400" b="1" dirty="0" smtClean="0"/>
            <a:t>)</a:t>
          </a:r>
          <a:endParaRPr lang="zh-TW" altLang="en-US" sz="2400" dirty="0">
            <a:solidFill>
              <a:srgbClr val="FF0000"/>
            </a:solidFill>
          </a:endParaRPr>
        </a:p>
      </dgm:t>
    </dgm:pt>
    <dgm:pt modelId="{B5914C9C-3DFE-4B79-9D30-41BB059B5545}" type="parTrans" cxnId="{BF8A02F7-ADD7-4D2C-A906-58A09D15660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513FA213-44E5-4F45-9433-1F72CD2AE0E9}" type="sibTrans" cxnId="{BF8A02F7-ADD7-4D2C-A906-58A09D15660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96AEDAA3-DA46-449D-9745-A07E6ADEFE4D}">
      <dgm:prSet phldrT="[文字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2011</a:t>
          </a:r>
          <a:r>
            <a:rPr lang="zh-TW" b="1" dirty="0" smtClean="0">
              <a:solidFill>
                <a:srgbClr val="FF0000"/>
              </a:solidFill>
            </a:rPr>
            <a:t>年</a:t>
          </a:r>
          <a:r>
            <a:rPr lang="en-US" b="1" dirty="0" smtClean="0">
              <a:solidFill>
                <a:srgbClr val="FF0000"/>
              </a:solidFill>
            </a:rPr>
            <a:t>~~~</a:t>
          </a:r>
          <a:endParaRPr lang="zh-TW" altLang="en-US" b="1" dirty="0">
            <a:solidFill>
              <a:srgbClr val="FF0000"/>
            </a:solidFill>
          </a:endParaRPr>
        </a:p>
      </dgm:t>
    </dgm:pt>
    <dgm:pt modelId="{35A53DBB-CB3F-4A1D-A1D6-AA9D5666FADA}" type="parTrans" cxnId="{8974EC34-4687-4892-9B79-B8B72E65B403}">
      <dgm:prSet/>
      <dgm:spPr/>
      <dgm:t>
        <a:bodyPr/>
        <a:lstStyle/>
        <a:p>
          <a:endParaRPr lang="zh-TW" altLang="en-US"/>
        </a:p>
      </dgm:t>
    </dgm:pt>
    <dgm:pt modelId="{634672DF-8A35-46C1-8214-AC13E7175D03}" type="sibTrans" cxnId="{8974EC34-4687-4892-9B79-B8B72E65B403}">
      <dgm:prSet/>
      <dgm:spPr/>
      <dgm:t>
        <a:bodyPr/>
        <a:lstStyle/>
        <a:p>
          <a:endParaRPr lang="zh-TW" altLang="en-US"/>
        </a:p>
      </dgm:t>
    </dgm:pt>
    <dgm:pt modelId="{5C2516EA-A11F-4E93-8C51-8DB2C24A4C1D}">
      <dgm:prSet/>
      <dgm:spPr/>
      <dgm:t>
        <a:bodyPr/>
        <a:lstStyle/>
        <a:p>
          <a:r>
            <a:rPr lang="zh-TW" b="1" dirty="0" smtClean="0"/>
            <a:t>網宇實體系統</a:t>
          </a:r>
          <a:r>
            <a:rPr lang="en-US" b="1" dirty="0" smtClean="0"/>
            <a:t>(</a:t>
          </a:r>
          <a:r>
            <a:rPr lang="en-US" b="1" dirty="0" smtClean="0">
              <a:solidFill>
                <a:srgbClr val="FF0000"/>
              </a:solidFill>
            </a:rPr>
            <a:t>Cyber-Physical System, CPS</a:t>
          </a:r>
          <a:r>
            <a:rPr lang="en-US" b="1" dirty="0" smtClean="0"/>
            <a:t>)</a:t>
          </a:r>
          <a:r>
            <a:rPr lang="zh-TW" b="1" dirty="0" smtClean="0"/>
            <a:t>運用</a:t>
          </a:r>
          <a:r>
            <a:rPr lang="en-US" b="1" dirty="0" smtClean="0"/>
            <a:t>&lt;</a:t>
          </a:r>
          <a:r>
            <a:rPr lang="zh-TW" b="1" dirty="0" smtClean="0"/>
            <a:t>新</a:t>
          </a:r>
          <a:r>
            <a:rPr lang="zh-TW" altLang="en-US" b="1" dirty="0" smtClean="0"/>
            <a:t>科</a:t>
          </a:r>
          <a:r>
            <a:rPr lang="zh-TW" b="1" dirty="0" smtClean="0"/>
            <a:t>技革命</a:t>
          </a:r>
          <a:r>
            <a:rPr lang="en-US" b="1" dirty="0" smtClean="0"/>
            <a:t>&gt;(</a:t>
          </a:r>
          <a:r>
            <a:rPr lang="zh-TW" b="1" dirty="0" smtClean="0"/>
            <a:t>中日德美科技大國</a:t>
          </a:r>
          <a:r>
            <a:rPr lang="en-US" b="1" dirty="0" smtClean="0"/>
            <a:t>)</a:t>
          </a:r>
          <a:endParaRPr lang="zh-TW" altLang="en-US" b="1" dirty="0"/>
        </a:p>
      </dgm:t>
    </dgm:pt>
    <dgm:pt modelId="{4D712711-E2F7-413E-85E5-9355FA4E219B}" type="parTrans" cxnId="{85D019B0-6D2A-4FC3-A391-9F92014998EB}">
      <dgm:prSet/>
      <dgm:spPr/>
      <dgm:t>
        <a:bodyPr/>
        <a:lstStyle/>
        <a:p>
          <a:endParaRPr lang="zh-TW" altLang="en-US"/>
        </a:p>
      </dgm:t>
    </dgm:pt>
    <dgm:pt modelId="{A99FE525-CBF4-4D5D-8A4F-7FF15853BBA4}" type="sibTrans" cxnId="{85D019B0-6D2A-4FC3-A391-9F92014998EB}">
      <dgm:prSet/>
      <dgm:spPr/>
      <dgm:t>
        <a:bodyPr/>
        <a:lstStyle/>
        <a:p>
          <a:endParaRPr lang="zh-TW" altLang="en-US"/>
        </a:p>
      </dgm:t>
    </dgm:pt>
    <dgm:pt modelId="{3A79A11F-8392-4FAC-95C2-70C36E6BCDB9}">
      <dgm:prSet phldrT="[文字]"/>
      <dgm:spPr/>
      <dgm:t>
        <a:bodyPr/>
        <a:lstStyle/>
        <a:p>
          <a:r>
            <a:rPr lang="zh-TW" b="1" dirty="0" smtClean="0"/>
            <a:t>蒸氣機的發明</a:t>
          </a:r>
          <a:r>
            <a:rPr lang="en-US" b="1" dirty="0" smtClean="0"/>
            <a:t>&lt;</a:t>
          </a:r>
          <a:r>
            <a:rPr lang="zh-TW" b="1" dirty="0" smtClean="0"/>
            <a:t>蒸汽技術革命</a:t>
          </a:r>
          <a:r>
            <a:rPr lang="en-US" b="1" dirty="0" smtClean="0"/>
            <a:t>&gt; (</a:t>
          </a:r>
          <a:r>
            <a:rPr lang="zh-TW" b="1" dirty="0" smtClean="0"/>
            <a:t>英國</a:t>
          </a:r>
          <a:r>
            <a:rPr lang="en-US" b="1" dirty="0" smtClean="0"/>
            <a:t>)</a:t>
          </a:r>
          <a:endParaRPr lang="zh-TW" altLang="en-US" dirty="0"/>
        </a:p>
      </dgm:t>
    </dgm:pt>
    <dgm:pt modelId="{C26EB486-340C-4D3E-9BC1-E572D658BEB3}" type="sibTrans" cxnId="{E1DBB1B1-2EEC-4A5D-8E6D-E05F411CA01C}">
      <dgm:prSet/>
      <dgm:spPr/>
      <dgm:t>
        <a:bodyPr/>
        <a:lstStyle/>
        <a:p>
          <a:endParaRPr lang="zh-TW" altLang="en-US"/>
        </a:p>
      </dgm:t>
    </dgm:pt>
    <dgm:pt modelId="{E9821617-0E5B-4094-8A74-008C55081A07}" type="parTrans" cxnId="{E1DBB1B1-2EEC-4A5D-8E6D-E05F411CA01C}">
      <dgm:prSet/>
      <dgm:spPr/>
      <dgm:t>
        <a:bodyPr/>
        <a:lstStyle/>
        <a:p>
          <a:endParaRPr lang="zh-TW" altLang="en-US"/>
        </a:p>
      </dgm:t>
    </dgm:pt>
    <dgm:pt modelId="{59C471C5-12FA-4415-AB6E-2F384A2A8748}" type="pres">
      <dgm:prSet presAssocID="{586864AD-F883-4A49-B9B9-85F3EDD72F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F644EB4-178B-4B4C-BA6A-DB29E59AB77B}" type="pres">
      <dgm:prSet presAssocID="{34031F68-0A38-4676-8B6E-89D0BE27580D}" presName="composite" presStyleCnt="0"/>
      <dgm:spPr/>
    </dgm:pt>
    <dgm:pt modelId="{8F4FDF5F-0273-4C06-A022-319B4F046374}" type="pres">
      <dgm:prSet presAssocID="{34031F68-0A38-4676-8B6E-89D0BE27580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C01AA0-1DB2-4961-92B5-E10D9459846F}" type="pres">
      <dgm:prSet presAssocID="{34031F68-0A38-4676-8B6E-89D0BE27580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060AEA-7398-4964-8C65-D41D51D72E57}" type="pres">
      <dgm:prSet presAssocID="{339ADF82-242C-4820-B4FD-EAFA5EAD2A3C}" presName="sp" presStyleCnt="0"/>
      <dgm:spPr/>
    </dgm:pt>
    <dgm:pt modelId="{16FCDF45-4F24-4624-8D9F-54C5B42A4B75}" type="pres">
      <dgm:prSet presAssocID="{04FC423C-1EEA-4E06-91E5-D668F65E10D3}" presName="composite" presStyleCnt="0"/>
      <dgm:spPr/>
    </dgm:pt>
    <dgm:pt modelId="{212E28DA-00B8-4054-9E0B-37C9B6C40495}" type="pres">
      <dgm:prSet presAssocID="{04FC423C-1EEA-4E06-91E5-D668F65E10D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6E1117-E1E1-4695-B28D-9E7504668510}" type="pres">
      <dgm:prSet presAssocID="{04FC423C-1EEA-4E06-91E5-D668F65E10D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EFCD78-5DEE-4251-9243-3032F59F3581}" type="pres">
      <dgm:prSet presAssocID="{754424F9-403F-4411-A993-7B9F9678AEDD}" presName="sp" presStyleCnt="0"/>
      <dgm:spPr/>
    </dgm:pt>
    <dgm:pt modelId="{4914245F-E2E2-447F-9C00-D006F0911BC4}" type="pres">
      <dgm:prSet presAssocID="{3E6454FB-6D86-4B99-AD5C-FE5A951CFB5C}" presName="composite" presStyleCnt="0"/>
      <dgm:spPr/>
    </dgm:pt>
    <dgm:pt modelId="{F4B0179D-FDEB-4FEF-84B5-56B3AEF77BEA}" type="pres">
      <dgm:prSet presAssocID="{3E6454FB-6D86-4B99-AD5C-FE5A951CFB5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C923FF-979F-4B5B-9179-7D4697F91098}" type="pres">
      <dgm:prSet presAssocID="{3E6454FB-6D86-4B99-AD5C-FE5A951CFB5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C7124D-26E1-49A0-8089-FF09B1D82D47}" type="pres">
      <dgm:prSet presAssocID="{07668FDA-29ED-4F5F-A7CB-9B69788D99F6}" presName="sp" presStyleCnt="0"/>
      <dgm:spPr/>
    </dgm:pt>
    <dgm:pt modelId="{A292977D-B8B3-474D-A122-22ED89AD1AB4}" type="pres">
      <dgm:prSet presAssocID="{96AEDAA3-DA46-449D-9745-A07E6ADEFE4D}" presName="composite" presStyleCnt="0"/>
      <dgm:spPr/>
    </dgm:pt>
    <dgm:pt modelId="{5DD1F3BE-7D6B-4BE4-B065-0AB5F30D469F}" type="pres">
      <dgm:prSet presAssocID="{96AEDAA3-DA46-449D-9745-A07E6ADEFE4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8F3097-14B7-47AA-90D7-3868572466EA}" type="pres">
      <dgm:prSet presAssocID="{96AEDAA3-DA46-449D-9745-A07E6ADEFE4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5C58C11-129A-40A3-9744-49601A61BE48}" type="presOf" srcId="{586864AD-F883-4A49-B9B9-85F3EDD72F3E}" destId="{59C471C5-12FA-4415-AB6E-2F384A2A8748}" srcOrd="0" destOrd="0" presId="urn:microsoft.com/office/officeart/2005/8/layout/chevron2"/>
    <dgm:cxn modelId="{BF8A02F7-ADD7-4D2C-A906-58A09D15660B}" srcId="{3E6454FB-6D86-4B99-AD5C-FE5A951CFB5C}" destId="{3D34C6AA-F359-431E-86E7-3ADC5CD03B55}" srcOrd="0" destOrd="0" parTransId="{B5914C9C-3DFE-4B79-9D30-41BB059B5545}" sibTransId="{513FA213-44E5-4F45-9433-1F72CD2AE0E9}"/>
    <dgm:cxn modelId="{E3A0522B-A2E6-45E5-B0E8-27B2DBC86C45}" type="presOf" srcId="{12449273-78B2-49F5-B265-20896324F279}" destId="{3B6E1117-E1E1-4695-B28D-9E7504668510}" srcOrd="0" destOrd="0" presId="urn:microsoft.com/office/officeart/2005/8/layout/chevron2"/>
    <dgm:cxn modelId="{E1DBB1B1-2EEC-4A5D-8E6D-E05F411CA01C}" srcId="{34031F68-0A38-4676-8B6E-89D0BE27580D}" destId="{3A79A11F-8392-4FAC-95C2-70C36E6BCDB9}" srcOrd="0" destOrd="0" parTransId="{E9821617-0E5B-4094-8A74-008C55081A07}" sibTransId="{C26EB486-340C-4D3E-9BC1-E572D658BEB3}"/>
    <dgm:cxn modelId="{9DCE5758-2DC8-4257-BB73-6C03DE957833}" srcId="{586864AD-F883-4A49-B9B9-85F3EDD72F3E}" destId="{34031F68-0A38-4676-8B6E-89D0BE27580D}" srcOrd="0" destOrd="0" parTransId="{695A9A56-EB18-4AC3-80D0-E4FD182E5177}" sibTransId="{339ADF82-242C-4820-B4FD-EAFA5EAD2A3C}"/>
    <dgm:cxn modelId="{9036C000-8B64-4234-882E-9D775CC5ECBD}" type="presOf" srcId="{3E6454FB-6D86-4B99-AD5C-FE5A951CFB5C}" destId="{F4B0179D-FDEB-4FEF-84B5-56B3AEF77BEA}" srcOrd="0" destOrd="0" presId="urn:microsoft.com/office/officeart/2005/8/layout/chevron2"/>
    <dgm:cxn modelId="{B8B32C6F-AB30-4425-9B9D-4743D69A4CEB}" type="presOf" srcId="{3A79A11F-8392-4FAC-95C2-70C36E6BCDB9}" destId="{B5C01AA0-1DB2-4961-92B5-E10D9459846F}" srcOrd="0" destOrd="0" presId="urn:microsoft.com/office/officeart/2005/8/layout/chevron2"/>
    <dgm:cxn modelId="{6070A6CA-62B0-4B0A-81DE-1A101458798F}" srcId="{04FC423C-1EEA-4E06-91E5-D668F65E10D3}" destId="{12449273-78B2-49F5-B265-20896324F279}" srcOrd="0" destOrd="0" parTransId="{0FF821E6-9711-480A-A8AE-3AFFB644028B}" sibTransId="{1DBC3FAF-B485-4473-A560-20D56030D6E0}"/>
    <dgm:cxn modelId="{AF3BC778-59DC-41B7-B868-287843A857E9}" type="presOf" srcId="{5C2516EA-A11F-4E93-8C51-8DB2C24A4C1D}" destId="{168F3097-14B7-47AA-90D7-3868572466EA}" srcOrd="0" destOrd="0" presId="urn:microsoft.com/office/officeart/2005/8/layout/chevron2"/>
    <dgm:cxn modelId="{85D019B0-6D2A-4FC3-A391-9F92014998EB}" srcId="{96AEDAA3-DA46-449D-9745-A07E6ADEFE4D}" destId="{5C2516EA-A11F-4E93-8C51-8DB2C24A4C1D}" srcOrd="0" destOrd="0" parTransId="{4D712711-E2F7-413E-85E5-9355FA4E219B}" sibTransId="{A99FE525-CBF4-4D5D-8A4F-7FF15853BBA4}"/>
    <dgm:cxn modelId="{8974EC34-4687-4892-9B79-B8B72E65B403}" srcId="{586864AD-F883-4A49-B9B9-85F3EDD72F3E}" destId="{96AEDAA3-DA46-449D-9745-A07E6ADEFE4D}" srcOrd="3" destOrd="0" parTransId="{35A53DBB-CB3F-4A1D-A1D6-AA9D5666FADA}" sibTransId="{634672DF-8A35-46C1-8214-AC13E7175D03}"/>
    <dgm:cxn modelId="{EDD1F036-792A-4F9E-8554-8EC3B09EA84B}" type="presOf" srcId="{3D34C6AA-F359-431E-86E7-3ADC5CD03B55}" destId="{BAC923FF-979F-4B5B-9179-7D4697F91098}" srcOrd="0" destOrd="0" presId="urn:microsoft.com/office/officeart/2005/8/layout/chevron2"/>
    <dgm:cxn modelId="{1246725F-A497-413D-8443-5F7D98642070}" srcId="{586864AD-F883-4A49-B9B9-85F3EDD72F3E}" destId="{04FC423C-1EEA-4E06-91E5-D668F65E10D3}" srcOrd="1" destOrd="0" parTransId="{25F23C6E-B0C7-416F-AECC-10817F43C810}" sibTransId="{754424F9-403F-4411-A993-7B9F9678AEDD}"/>
    <dgm:cxn modelId="{DD466C6E-603F-428D-9423-F280F4BDC7EB}" srcId="{586864AD-F883-4A49-B9B9-85F3EDD72F3E}" destId="{3E6454FB-6D86-4B99-AD5C-FE5A951CFB5C}" srcOrd="2" destOrd="0" parTransId="{16790428-1838-43D4-87A3-83CB5E224E61}" sibTransId="{07668FDA-29ED-4F5F-A7CB-9B69788D99F6}"/>
    <dgm:cxn modelId="{D8A5D672-F4A7-418B-8528-8B80A0D8F2D7}" type="presOf" srcId="{34031F68-0A38-4676-8B6E-89D0BE27580D}" destId="{8F4FDF5F-0273-4C06-A022-319B4F046374}" srcOrd="0" destOrd="0" presId="urn:microsoft.com/office/officeart/2005/8/layout/chevron2"/>
    <dgm:cxn modelId="{0A8F1FAC-3CE0-47D7-B8C3-B39BB1FA2AD8}" type="presOf" srcId="{96AEDAA3-DA46-449D-9745-A07E6ADEFE4D}" destId="{5DD1F3BE-7D6B-4BE4-B065-0AB5F30D469F}" srcOrd="0" destOrd="0" presId="urn:microsoft.com/office/officeart/2005/8/layout/chevron2"/>
    <dgm:cxn modelId="{3A8FF27A-DA15-4C2C-8F21-515D4A2F4977}" type="presOf" srcId="{04FC423C-1EEA-4E06-91E5-D668F65E10D3}" destId="{212E28DA-00B8-4054-9E0B-37C9B6C40495}" srcOrd="0" destOrd="0" presId="urn:microsoft.com/office/officeart/2005/8/layout/chevron2"/>
    <dgm:cxn modelId="{114B01A6-36BB-4DCB-B74F-2A0BFE080C96}" type="presParOf" srcId="{59C471C5-12FA-4415-AB6E-2F384A2A8748}" destId="{CF644EB4-178B-4B4C-BA6A-DB29E59AB77B}" srcOrd="0" destOrd="0" presId="urn:microsoft.com/office/officeart/2005/8/layout/chevron2"/>
    <dgm:cxn modelId="{A111D3F7-4871-4560-BD23-D308C80CCFAC}" type="presParOf" srcId="{CF644EB4-178B-4B4C-BA6A-DB29E59AB77B}" destId="{8F4FDF5F-0273-4C06-A022-319B4F046374}" srcOrd="0" destOrd="0" presId="urn:microsoft.com/office/officeart/2005/8/layout/chevron2"/>
    <dgm:cxn modelId="{04729B06-83C3-4CAD-BFB0-7D8EF4054EAC}" type="presParOf" srcId="{CF644EB4-178B-4B4C-BA6A-DB29E59AB77B}" destId="{B5C01AA0-1DB2-4961-92B5-E10D9459846F}" srcOrd="1" destOrd="0" presId="urn:microsoft.com/office/officeart/2005/8/layout/chevron2"/>
    <dgm:cxn modelId="{F4CE8E8A-554D-4CD4-9AB9-00EA74B7B5D2}" type="presParOf" srcId="{59C471C5-12FA-4415-AB6E-2F384A2A8748}" destId="{9A060AEA-7398-4964-8C65-D41D51D72E57}" srcOrd="1" destOrd="0" presId="urn:microsoft.com/office/officeart/2005/8/layout/chevron2"/>
    <dgm:cxn modelId="{1A091B69-286F-4480-AB2C-A71FF598CB5D}" type="presParOf" srcId="{59C471C5-12FA-4415-AB6E-2F384A2A8748}" destId="{16FCDF45-4F24-4624-8D9F-54C5B42A4B75}" srcOrd="2" destOrd="0" presId="urn:microsoft.com/office/officeart/2005/8/layout/chevron2"/>
    <dgm:cxn modelId="{80E2A939-FFF1-4AFC-A530-8A4DE11394C6}" type="presParOf" srcId="{16FCDF45-4F24-4624-8D9F-54C5B42A4B75}" destId="{212E28DA-00B8-4054-9E0B-37C9B6C40495}" srcOrd="0" destOrd="0" presId="urn:microsoft.com/office/officeart/2005/8/layout/chevron2"/>
    <dgm:cxn modelId="{3D1D1A9D-AE5C-4F1F-AB06-9FD2810E7511}" type="presParOf" srcId="{16FCDF45-4F24-4624-8D9F-54C5B42A4B75}" destId="{3B6E1117-E1E1-4695-B28D-9E7504668510}" srcOrd="1" destOrd="0" presId="urn:microsoft.com/office/officeart/2005/8/layout/chevron2"/>
    <dgm:cxn modelId="{01B09569-89B9-469C-B6B8-C1D1418BFC7D}" type="presParOf" srcId="{59C471C5-12FA-4415-AB6E-2F384A2A8748}" destId="{A0EFCD78-5DEE-4251-9243-3032F59F3581}" srcOrd="3" destOrd="0" presId="urn:microsoft.com/office/officeart/2005/8/layout/chevron2"/>
    <dgm:cxn modelId="{C24AA62A-5936-4A8A-A983-25E8FD3F6F51}" type="presParOf" srcId="{59C471C5-12FA-4415-AB6E-2F384A2A8748}" destId="{4914245F-E2E2-447F-9C00-D006F0911BC4}" srcOrd="4" destOrd="0" presId="urn:microsoft.com/office/officeart/2005/8/layout/chevron2"/>
    <dgm:cxn modelId="{D9019567-6D58-469E-A398-31E02A7D1C69}" type="presParOf" srcId="{4914245F-E2E2-447F-9C00-D006F0911BC4}" destId="{F4B0179D-FDEB-4FEF-84B5-56B3AEF77BEA}" srcOrd="0" destOrd="0" presId="urn:microsoft.com/office/officeart/2005/8/layout/chevron2"/>
    <dgm:cxn modelId="{690DFDEC-DEBF-4421-963A-A85011825BB0}" type="presParOf" srcId="{4914245F-E2E2-447F-9C00-D006F0911BC4}" destId="{BAC923FF-979F-4B5B-9179-7D4697F91098}" srcOrd="1" destOrd="0" presId="urn:microsoft.com/office/officeart/2005/8/layout/chevron2"/>
    <dgm:cxn modelId="{72C22A59-C0DF-4E03-90BB-3C5D2D49B741}" type="presParOf" srcId="{59C471C5-12FA-4415-AB6E-2F384A2A8748}" destId="{B9C7124D-26E1-49A0-8089-FF09B1D82D47}" srcOrd="5" destOrd="0" presId="urn:microsoft.com/office/officeart/2005/8/layout/chevron2"/>
    <dgm:cxn modelId="{765A7515-2A59-4D36-B290-8EE29DF1AB3F}" type="presParOf" srcId="{59C471C5-12FA-4415-AB6E-2F384A2A8748}" destId="{A292977D-B8B3-474D-A122-22ED89AD1AB4}" srcOrd="6" destOrd="0" presId="urn:microsoft.com/office/officeart/2005/8/layout/chevron2"/>
    <dgm:cxn modelId="{627CFE80-5827-4163-A8CA-2FF720A0C29A}" type="presParOf" srcId="{A292977D-B8B3-474D-A122-22ED89AD1AB4}" destId="{5DD1F3BE-7D6B-4BE4-B065-0AB5F30D469F}" srcOrd="0" destOrd="0" presId="urn:microsoft.com/office/officeart/2005/8/layout/chevron2"/>
    <dgm:cxn modelId="{1714FC66-5BB3-4C58-89EE-6BC4A4B3A3E8}" type="presParOf" srcId="{A292977D-B8B3-474D-A122-22ED89AD1AB4}" destId="{168F3097-14B7-47AA-90D7-3868572466EA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10BE2-8A3A-4C55-98CF-46DC14F49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DA9E516-17B1-4AEF-A06E-C9756E3412A8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鑄幣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EDE9BE71-A904-474E-AD68-A6CF49121D2E}" type="parTrans" cxnId="{917062F1-CE34-439A-8B0B-5283EF0CF2DE}">
      <dgm:prSet/>
      <dgm:spPr/>
      <dgm:t>
        <a:bodyPr/>
        <a:lstStyle/>
        <a:p>
          <a:endParaRPr lang="zh-TW" altLang="en-US"/>
        </a:p>
      </dgm:t>
    </dgm:pt>
    <dgm:pt modelId="{01E93347-A6AE-4099-95B8-02894C1D1CC8}" type="sibTrans" cxnId="{917062F1-CE34-439A-8B0B-5283EF0CF2DE}">
      <dgm:prSet/>
      <dgm:spPr/>
      <dgm:t>
        <a:bodyPr/>
        <a:lstStyle/>
        <a:p>
          <a:endParaRPr lang="zh-TW" altLang="en-US"/>
        </a:p>
      </dgm:t>
    </dgm:pt>
    <dgm:pt modelId="{00469001-7C91-47A4-BCE6-7F02214A200F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紙幣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09ABE3D9-B3F3-4D88-B84A-3F2FEB5B6800}" type="parTrans" cxnId="{4A8C726A-B59E-4919-833E-6B12A6ADCBDB}">
      <dgm:prSet/>
      <dgm:spPr/>
      <dgm:t>
        <a:bodyPr/>
        <a:lstStyle/>
        <a:p>
          <a:endParaRPr lang="zh-TW" altLang="en-US"/>
        </a:p>
      </dgm:t>
    </dgm:pt>
    <dgm:pt modelId="{A5423685-2E35-489B-8330-9508F1E36527}" type="sibTrans" cxnId="{4A8C726A-B59E-4919-833E-6B12A6ADCBDB}">
      <dgm:prSet/>
      <dgm:spPr/>
      <dgm:t>
        <a:bodyPr/>
        <a:lstStyle/>
        <a:p>
          <a:endParaRPr lang="zh-TW" altLang="en-US"/>
        </a:p>
      </dgm:t>
    </dgm:pt>
    <dgm:pt modelId="{34F7B3BC-D2F4-42F7-86B0-F58EAC1D6B3C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塑膠貨幣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F773D69B-0295-47EB-B13F-E19D78D70B08}" type="parTrans" cxnId="{22229021-DD57-44AF-9AF9-2D0AC1C8731F}">
      <dgm:prSet/>
      <dgm:spPr/>
      <dgm:t>
        <a:bodyPr/>
        <a:lstStyle/>
        <a:p>
          <a:endParaRPr lang="zh-TW" altLang="en-US"/>
        </a:p>
      </dgm:t>
    </dgm:pt>
    <dgm:pt modelId="{85BC340B-78D9-4C21-AED2-88264E49C57C}" type="sibTrans" cxnId="{22229021-DD57-44AF-9AF9-2D0AC1C8731F}">
      <dgm:prSet/>
      <dgm:spPr/>
      <dgm:t>
        <a:bodyPr/>
        <a:lstStyle/>
        <a:p>
          <a:endParaRPr lang="zh-TW" altLang="en-US"/>
        </a:p>
      </dgm:t>
    </dgm:pt>
    <dgm:pt modelId="{862D0E93-FA48-4861-A2C6-E4429D749760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電子貨幣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41256BE9-6831-4221-903F-AE2B7E629EB8}" type="parTrans" cxnId="{2ACA563A-A7BD-464B-8D33-6C8BD1A17333}">
      <dgm:prSet/>
      <dgm:spPr/>
      <dgm:t>
        <a:bodyPr/>
        <a:lstStyle/>
        <a:p>
          <a:endParaRPr lang="zh-TW" altLang="en-US"/>
        </a:p>
      </dgm:t>
    </dgm:pt>
    <dgm:pt modelId="{65E5DFBC-BA94-42BC-BF38-C10E9516AF86}" type="sibTrans" cxnId="{2ACA563A-A7BD-464B-8D33-6C8BD1A17333}">
      <dgm:prSet/>
      <dgm:spPr/>
      <dgm:t>
        <a:bodyPr/>
        <a:lstStyle/>
        <a:p>
          <a:endParaRPr lang="zh-TW" altLang="en-US"/>
        </a:p>
      </dgm:t>
    </dgm:pt>
    <dgm:pt modelId="{54EFB45A-6365-416C-A1A2-CAC7B99AB50B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數位貨幣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E417266F-FC1C-4C5F-9D5B-517B11C1F8D4}" type="parTrans" cxnId="{AB42147D-A000-471D-8FB7-2346FA02B416}">
      <dgm:prSet/>
      <dgm:spPr/>
      <dgm:t>
        <a:bodyPr/>
        <a:lstStyle/>
        <a:p>
          <a:endParaRPr lang="zh-TW" altLang="en-US"/>
        </a:p>
      </dgm:t>
    </dgm:pt>
    <dgm:pt modelId="{DDB79675-B893-4448-92ED-79E335DE579C}" type="sibTrans" cxnId="{AB42147D-A000-471D-8FB7-2346FA02B416}">
      <dgm:prSet/>
      <dgm:spPr/>
      <dgm:t>
        <a:bodyPr/>
        <a:lstStyle/>
        <a:p>
          <a:endParaRPr lang="zh-TW" altLang="en-US"/>
        </a:p>
      </dgm:t>
    </dgm:pt>
    <dgm:pt modelId="{6965B097-1DB3-4063-ADA2-703507512330}" type="pres">
      <dgm:prSet presAssocID="{2F710BE2-8A3A-4C55-98CF-46DC14F49248}" presName="arrowDiagram" presStyleCnt="0">
        <dgm:presLayoutVars>
          <dgm:chMax val="5"/>
          <dgm:dir/>
          <dgm:resizeHandles val="exact"/>
        </dgm:presLayoutVars>
      </dgm:prSet>
      <dgm:spPr/>
    </dgm:pt>
    <dgm:pt modelId="{52C2562E-230B-49E1-896E-1EF49487F8DC}" type="pres">
      <dgm:prSet presAssocID="{2F710BE2-8A3A-4C55-98CF-46DC14F49248}" presName="arrow" presStyleLbl="bgShp" presStyleIdx="0" presStyleCnt="1"/>
      <dgm:spPr>
        <a:solidFill>
          <a:srgbClr val="002060"/>
        </a:solidFill>
      </dgm:spPr>
    </dgm:pt>
    <dgm:pt modelId="{50EF9C71-7773-4976-9959-47250BB2242B}" type="pres">
      <dgm:prSet presAssocID="{2F710BE2-8A3A-4C55-98CF-46DC14F49248}" presName="arrowDiagram5" presStyleCnt="0"/>
      <dgm:spPr/>
    </dgm:pt>
    <dgm:pt modelId="{A351B2BA-D768-41F0-A6CA-A823E11E110A}" type="pres">
      <dgm:prSet presAssocID="{5DA9E516-17B1-4AEF-A06E-C9756E3412A8}" presName="bullet5a" presStyleLbl="node1" presStyleIdx="0" presStyleCnt="5"/>
      <dgm:spPr/>
    </dgm:pt>
    <dgm:pt modelId="{DA52A01C-C834-4F8B-8D41-36AB9BD5199C}" type="pres">
      <dgm:prSet presAssocID="{5DA9E516-17B1-4AEF-A06E-C9756E3412A8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C716AF-740E-4560-A887-B0AB694333E6}" type="pres">
      <dgm:prSet presAssocID="{00469001-7C91-47A4-BCE6-7F02214A200F}" presName="bullet5b" presStyleLbl="node1" presStyleIdx="1" presStyleCnt="5"/>
      <dgm:spPr/>
    </dgm:pt>
    <dgm:pt modelId="{B5855375-F30A-4B9C-8985-CE8702C60C1A}" type="pres">
      <dgm:prSet presAssocID="{00469001-7C91-47A4-BCE6-7F02214A200F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3FBEC-9819-4BE8-9BA2-0CAB5CDF9649}" type="pres">
      <dgm:prSet presAssocID="{34F7B3BC-D2F4-42F7-86B0-F58EAC1D6B3C}" presName="bullet5c" presStyleLbl="node1" presStyleIdx="2" presStyleCnt="5"/>
      <dgm:spPr/>
    </dgm:pt>
    <dgm:pt modelId="{A07FC7C5-AAFD-4596-A2E0-E6CB3D187153}" type="pres">
      <dgm:prSet presAssocID="{34F7B3BC-D2F4-42F7-86B0-F58EAC1D6B3C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09E0F2-9F0D-433A-81E6-BF07A334A3A7}" type="pres">
      <dgm:prSet presAssocID="{862D0E93-FA48-4861-A2C6-E4429D749760}" presName="bullet5d" presStyleLbl="node1" presStyleIdx="3" presStyleCnt="5"/>
      <dgm:spPr/>
    </dgm:pt>
    <dgm:pt modelId="{4B846757-C417-4814-80BA-F466AFC6F149}" type="pres">
      <dgm:prSet presAssocID="{862D0E93-FA48-4861-A2C6-E4429D749760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172C8E-1485-4BAC-9476-02EE5F1F0EF0}" type="pres">
      <dgm:prSet presAssocID="{54EFB45A-6365-416C-A1A2-CAC7B99AB50B}" presName="bullet5e" presStyleLbl="node1" presStyleIdx="4" presStyleCnt="5"/>
      <dgm:spPr/>
    </dgm:pt>
    <dgm:pt modelId="{775E4C90-C259-486B-A857-CA50F9E163ED}" type="pres">
      <dgm:prSet presAssocID="{54EFB45A-6365-416C-A1A2-CAC7B99AB50B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EAC1030-CCED-4C48-BA2D-8FB0444086F5}" type="presOf" srcId="{2F710BE2-8A3A-4C55-98CF-46DC14F49248}" destId="{6965B097-1DB3-4063-ADA2-703507512330}" srcOrd="0" destOrd="0" presId="urn:microsoft.com/office/officeart/2005/8/layout/arrow2"/>
    <dgm:cxn modelId="{623532F5-D66D-4A56-843F-0AC023EB4928}" type="presOf" srcId="{862D0E93-FA48-4861-A2C6-E4429D749760}" destId="{4B846757-C417-4814-80BA-F466AFC6F149}" srcOrd="0" destOrd="0" presId="urn:microsoft.com/office/officeart/2005/8/layout/arrow2"/>
    <dgm:cxn modelId="{AB42147D-A000-471D-8FB7-2346FA02B416}" srcId="{2F710BE2-8A3A-4C55-98CF-46DC14F49248}" destId="{54EFB45A-6365-416C-A1A2-CAC7B99AB50B}" srcOrd="4" destOrd="0" parTransId="{E417266F-FC1C-4C5F-9D5B-517B11C1F8D4}" sibTransId="{DDB79675-B893-4448-92ED-79E335DE579C}"/>
    <dgm:cxn modelId="{2ACA563A-A7BD-464B-8D33-6C8BD1A17333}" srcId="{2F710BE2-8A3A-4C55-98CF-46DC14F49248}" destId="{862D0E93-FA48-4861-A2C6-E4429D749760}" srcOrd="3" destOrd="0" parTransId="{41256BE9-6831-4221-903F-AE2B7E629EB8}" sibTransId="{65E5DFBC-BA94-42BC-BF38-C10E9516AF86}"/>
    <dgm:cxn modelId="{6AB05950-83FF-4F36-89F6-1E9DF36B9282}" type="presOf" srcId="{54EFB45A-6365-416C-A1A2-CAC7B99AB50B}" destId="{775E4C90-C259-486B-A857-CA50F9E163ED}" srcOrd="0" destOrd="0" presId="urn:microsoft.com/office/officeart/2005/8/layout/arrow2"/>
    <dgm:cxn modelId="{4A8C726A-B59E-4919-833E-6B12A6ADCBDB}" srcId="{2F710BE2-8A3A-4C55-98CF-46DC14F49248}" destId="{00469001-7C91-47A4-BCE6-7F02214A200F}" srcOrd="1" destOrd="0" parTransId="{09ABE3D9-B3F3-4D88-B84A-3F2FEB5B6800}" sibTransId="{A5423685-2E35-489B-8330-9508F1E36527}"/>
    <dgm:cxn modelId="{917062F1-CE34-439A-8B0B-5283EF0CF2DE}" srcId="{2F710BE2-8A3A-4C55-98CF-46DC14F49248}" destId="{5DA9E516-17B1-4AEF-A06E-C9756E3412A8}" srcOrd="0" destOrd="0" parTransId="{EDE9BE71-A904-474E-AD68-A6CF49121D2E}" sibTransId="{01E93347-A6AE-4099-95B8-02894C1D1CC8}"/>
    <dgm:cxn modelId="{84DA852A-24FC-48D1-8905-A7AA8801C0CA}" type="presOf" srcId="{00469001-7C91-47A4-BCE6-7F02214A200F}" destId="{B5855375-F30A-4B9C-8985-CE8702C60C1A}" srcOrd="0" destOrd="0" presId="urn:microsoft.com/office/officeart/2005/8/layout/arrow2"/>
    <dgm:cxn modelId="{A59BD1C8-1F54-465C-84C7-4FCC1C14824B}" type="presOf" srcId="{5DA9E516-17B1-4AEF-A06E-C9756E3412A8}" destId="{DA52A01C-C834-4F8B-8D41-36AB9BD5199C}" srcOrd="0" destOrd="0" presId="urn:microsoft.com/office/officeart/2005/8/layout/arrow2"/>
    <dgm:cxn modelId="{4A0DF9D6-2B34-42C2-8352-C093632A7325}" type="presOf" srcId="{34F7B3BC-D2F4-42F7-86B0-F58EAC1D6B3C}" destId="{A07FC7C5-AAFD-4596-A2E0-E6CB3D187153}" srcOrd="0" destOrd="0" presId="urn:microsoft.com/office/officeart/2005/8/layout/arrow2"/>
    <dgm:cxn modelId="{22229021-DD57-44AF-9AF9-2D0AC1C8731F}" srcId="{2F710BE2-8A3A-4C55-98CF-46DC14F49248}" destId="{34F7B3BC-D2F4-42F7-86B0-F58EAC1D6B3C}" srcOrd="2" destOrd="0" parTransId="{F773D69B-0295-47EB-B13F-E19D78D70B08}" sibTransId="{85BC340B-78D9-4C21-AED2-88264E49C57C}"/>
    <dgm:cxn modelId="{C79DF227-FE2E-4973-A14E-405B59963190}" type="presParOf" srcId="{6965B097-1DB3-4063-ADA2-703507512330}" destId="{52C2562E-230B-49E1-896E-1EF49487F8DC}" srcOrd="0" destOrd="0" presId="urn:microsoft.com/office/officeart/2005/8/layout/arrow2"/>
    <dgm:cxn modelId="{FF3838D1-0E93-4EAE-AFB7-B2ECEDC1585A}" type="presParOf" srcId="{6965B097-1DB3-4063-ADA2-703507512330}" destId="{50EF9C71-7773-4976-9959-47250BB2242B}" srcOrd="1" destOrd="0" presId="urn:microsoft.com/office/officeart/2005/8/layout/arrow2"/>
    <dgm:cxn modelId="{DBF92E0E-7065-4E88-8385-F43798C4EEE3}" type="presParOf" srcId="{50EF9C71-7773-4976-9959-47250BB2242B}" destId="{A351B2BA-D768-41F0-A6CA-A823E11E110A}" srcOrd="0" destOrd="0" presId="urn:microsoft.com/office/officeart/2005/8/layout/arrow2"/>
    <dgm:cxn modelId="{5C1E6276-3249-4925-8C7C-D073BB03BF94}" type="presParOf" srcId="{50EF9C71-7773-4976-9959-47250BB2242B}" destId="{DA52A01C-C834-4F8B-8D41-36AB9BD5199C}" srcOrd="1" destOrd="0" presId="urn:microsoft.com/office/officeart/2005/8/layout/arrow2"/>
    <dgm:cxn modelId="{57D2565F-AFC4-4C2A-9604-10CB27FE098D}" type="presParOf" srcId="{50EF9C71-7773-4976-9959-47250BB2242B}" destId="{99C716AF-740E-4560-A887-B0AB694333E6}" srcOrd="2" destOrd="0" presId="urn:microsoft.com/office/officeart/2005/8/layout/arrow2"/>
    <dgm:cxn modelId="{1A7D60F9-2E1A-49EE-8555-DB9B53F3DE55}" type="presParOf" srcId="{50EF9C71-7773-4976-9959-47250BB2242B}" destId="{B5855375-F30A-4B9C-8985-CE8702C60C1A}" srcOrd="3" destOrd="0" presId="urn:microsoft.com/office/officeart/2005/8/layout/arrow2"/>
    <dgm:cxn modelId="{11A958FA-FD2B-46FB-B206-150B53D05AFE}" type="presParOf" srcId="{50EF9C71-7773-4976-9959-47250BB2242B}" destId="{7223FBEC-9819-4BE8-9BA2-0CAB5CDF9649}" srcOrd="4" destOrd="0" presId="urn:microsoft.com/office/officeart/2005/8/layout/arrow2"/>
    <dgm:cxn modelId="{E358B2D6-6082-4503-90E3-11C94A0690C0}" type="presParOf" srcId="{50EF9C71-7773-4976-9959-47250BB2242B}" destId="{A07FC7C5-AAFD-4596-A2E0-E6CB3D187153}" srcOrd="5" destOrd="0" presId="urn:microsoft.com/office/officeart/2005/8/layout/arrow2"/>
    <dgm:cxn modelId="{5DBE503F-2848-44E2-BDB6-38406A145F4D}" type="presParOf" srcId="{50EF9C71-7773-4976-9959-47250BB2242B}" destId="{8E09E0F2-9F0D-433A-81E6-BF07A334A3A7}" srcOrd="6" destOrd="0" presId="urn:microsoft.com/office/officeart/2005/8/layout/arrow2"/>
    <dgm:cxn modelId="{C6B10066-F433-4024-9BA3-2C79480702AC}" type="presParOf" srcId="{50EF9C71-7773-4976-9959-47250BB2242B}" destId="{4B846757-C417-4814-80BA-F466AFC6F149}" srcOrd="7" destOrd="0" presId="urn:microsoft.com/office/officeart/2005/8/layout/arrow2"/>
    <dgm:cxn modelId="{1FCEB040-9BB1-4A40-9664-64CBA1E1605A}" type="presParOf" srcId="{50EF9C71-7773-4976-9959-47250BB2242B}" destId="{DB172C8E-1485-4BAC-9476-02EE5F1F0EF0}" srcOrd="8" destOrd="0" presId="urn:microsoft.com/office/officeart/2005/8/layout/arrow2"/>
    <dgm:cxn modelId="{46EBC24B-EFD0-4148-B716-3B1258B3BC2E}" type="presParOf" srcId="{50EF9C71-7773-4976-9959-47250BB2242B}" destId="{775E4C90-C259-486B-A857-CA50F9E163ED}" srcOrd="9" destOrd="0" presId="urn:microsoft.com/office/officeart/2005/8/layout/arrow2"/>
  </dgm:cxnLst>
  <dgm:bg>
    <a:solidFill>
      <a:srgbClr val="CCEC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79619-705F-44A1-91DE-DFB16CB81CD5}" type="doc">
      <dgm:prSet loTypeId="urn:microsoft.com/office/officeart/2005/8/layout/hProcess9" loCatId="process" qsTypeId="urn:microsoft.com/office/officeart/2005/8/quickstyle/3d3" qsCatId="3D" csTypeId="urn:microsoft.com/office/officeart/2005/8/colors/colorful2" csCatId="colorful" phldr="1"/>
      <dgm:spPr/>
    </dgm:pt>
    <dgm:pt modelId="{D2F65FF2-335F-4101-BC1A-80DFDDD25884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C00000"/>
              </a:solidFill>
            </a:rPr>
            <a:t>功能化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743F48A0-F676-453B-8EA4-3CD37C60310F}" type="parTrans" cxnId="{68DA78EE-1090-405B-84BA-8DC9BD0695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25E09CB8-4488-4407-B06C-E221F6E50C6F}" type="sibTrans" cxnId="{68DA78EE-1090-405B-84BA-8DC9BD0695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AD03BF82-FD4D-4301-9E6D-E3DE6028E2C4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C00000"/>
              </a:solidFill>
            </a:rPr>
            <a:t>貨幣化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F065210E-706F-4EDE-B978-81EDEE87461B}" type="parTrans" cxnId="{16E4F6B0-1780-4E3D-BB27-3DB2467B82F5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0E99294B-6170-4CAD-922D-82C46A626D67}" type="sibTrans" cxnId="{16E4F6B0-1780-4E3D-BB27-3DB2467B82F5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88B16EE6-7B05-4D4A-AAA3-3C3C237112EB}">
      <dgm:prSet phldrT="[文字]" custT="1"/>
      <dgm:spPr/>
      <dgm:t>
        <a:bodyPr/>
        <a:lstStyle/>
        <a:p>
          <a:r>
            <a:rPr lang="zh-TW" altLang="zh-TW" sz="1800" b="1" dirty="0" smtClean="0">
              <a:solidFill>
                <a:srgbClr val="C00000"/>
              </a:solidFill>
            </a:rPr>
            <a:t>複雜化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zh-TW" sz="1800" b="1" dirty="0" smtClean="0">
              <a:solidFill>
                <a:srgbClr val="C00000"/>
              </a:solidFill>
            </a:rPr>
            <a:t>金融工程</a:t>
          </a:r>
          <a:r>
            <a:rPr lang="en-US" altLang="zh-TW" sz="1800" b="1" dirty="0" smtClean="0">
              <a:solidFill>
                <a:srgbClr val="C00000"/>
              </a:solidFill>
            </a:rPr>
            <a:t>)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FA73D45E-C100-4AFE-A0E0-0A8B38C6658B}" type="parTrans" cxnId="{B9011C5C-AB7D-4645-9BA4-989C257D058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CBED3483-B04F-4412-97D2-FFA55146BEE1}" type="sibTrans" cxnId="{B9011C5C-AB7D-4645-9BA4-989C257D058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5019F963-C331-433F-9B66-1C2E90526001}">
      <dgm:prSet phldrT="[文字]" custT="1"/>
      <dgm:spPr/>
      <dgm:t>
        <a:bodyPr/>
        <a:lstStyle/>
        <a:p>
          <a:r>
            <a:rPr lang="zh-TW" altLang="zh-TW" sz="1800" b="1" dirty="0" smtClean="0">
              <a:solidFill>
                <a:srgbClr val="C00000"/>
              </a:solidFill>
            </a:rPr>
            <a:t>服務化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zh-TW" sz="1800" b="1" dirty="0" smtClean="0">
              <a:solidFill>
                <a:srgbClr val="C00000"/>
              </a:solidFill>
            </a:rPr>
            <a:t>財富管理</a:t>
          </a:r>
          <a:r>
            <a:rPr lang="en-US" altLang="zh-TW" sz="1800" b="1" dirty="0" smtClean="0">
              <a:solidFill>
                <a:srgbClr val="C00000"/>
              </a:solidFill>
            </a:rPr>
            <a:t>) 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EF6B2748-35B0-495D-A079-75EC32DCB901}" type="parTrans" cxnId="{01061B54-8022-4799-BE59-4350F57062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9C4962DA-2F14-435D-8809-91168991DD4D}" type="sibTrans" cxnId="{01061B54-8022-4799-BE59-4350F57062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2E2DCD2A-593A-4583-AF43-58BCF3544ABB}">
      <dgm:prSet phldrT="[文字]" custT="1"/>
      <dgm:spPr/>
      <dgm:t>
        <a:bodyPr/>
        <a:lstStyle/>
        <a:p>
          <a:r>
            <a:rPr lang="zh-TW" altLang="zh-TW" sz="1800" b="1" dirty="0" smtClean="0">
              <a:solidFill>
                <a:srgbClr val="C00000"/>
              </a:solidFill>
            </a:rPr>
            <a:t>科技化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en-US" sz="1800" b="1" dirty="0" smtClean="0">
              <a:solidFill>
                <a:srgbClr val="C00000"/>
              </a:solidFill>
            </a:rPr>
            <a:t>金融科技</a:t>
          </a:r>
          <a:r>
            <a:rPr lang="en-US" altLang="zh-TW" sz="1800" b="1" dirty="0" smtClean="0">
              <a:solidFill>
                <a:srgbClr val="C00000"/>
              </a:solidFill>
            </a:rPr>
            <a:t>)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54A93918-E9D7-47BC-95A8-41AB5D864657}" type="parTrans" cxnId="{9B14FB85-6898-4C83-BBFA-3E817EF9A6F4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82D702FD-31A7-4B51-B7A9-C743E06BCFED}" type="sibTrans" cxnId="{9B14FB85-6898-4C83-BBFA-3E817EF9A6F4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BC034219-5D34-49DE-8434-FE8FC6A55B87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C00000"/>
              </a:solidFill>
            </a:rPr>
            <a:t>證券化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CEDC7ED0-D6FB-4D97-A872-DA9A5FA44B08}" type="parTrans" cxnId="{6747411D-E598-4CCE-97CD-F86CCBC35313}">
      <dgm:prSet/>
      <dgm:spPr/>
      <dgm:t>
        <a:bodyPr/>
        <a:lstStyle/>
        <a:p>
          <a:endParaRPr lang="zh-TW" altLang="en-US" sz="1800"/>
        </a:p>
      </dgm:t>
    </dgm:pt>
    <dgm:pt modelId="{8BB58E04-63CA-4286-95CA-1F3641866A31}" type="sibTrans" cxnId="{6747411D-E598-4CCE-97CD-F86CCBC35313}">
      <dgm:prSet/>
      <dgm:spPr/>
      <dgm:t>
        <a:bodyPr/>
        <a:lstStyle/>
        <a:p>
          <a:endParaRPr lang="zh-TW" altLang="en-US" sz="1800"/>
        </a:p>
      </dgm:t>
    </dgm:pt>
    <dgm:pt modelId="{36C49895-2E8D-49D3-B20C-40DAB1DD5659}">
      <dgm:prSet custT="1"/>
      <dgm:spPr/>
      <dgm:t>
        <a:bodyPr/>
        <a:lstStyle/>
        <a:p>
          <a:r>
            <a:rPr lang="zh-TW" altLang="zh-TW" sz="1800" b="1" smtClean="0">
              <a:solidFill>
                <a:srgbClr val="C00000"/>
              </a:solidFill>
            </a:rPr>
            <a:t>多元化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zh-TW" sz="1800" b="1" smtClean="0">
              <a:solidFill>
                <a:srgbClr val="C00000"/>
              </a:solidFill>
            </a:rPr>
            <a:t>新金商品</a:t>
          </a:r>
          <a:r>
            <a:rPr lang="en-US" altLang="zh-TW" sz="1800" b="1" dirty="0" smtClean="0">
              <a:solidFill>
                <a:srgbClr val="C00000"/>
              </a:solidFill>
            </a:rPr>
            <a:t>) 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04D981F6-88D0-4DB8-9007-7270D7AB7ED5}" type="parTrans" cxnId="{97A920D5-A13E-491B-9EE8-A064A96CDD49}">
      <dgm:prSet/>
      <dgm:spPr/>
      <dgm:t>
        <a:bodyPr/>
        <a:lstStyle/>
        <a:p>
          <a:endParaRPr lang="zh-TW" altLang="en-US" sz="1800"/>
        </a:p>
      </dgm:t>
    </dgm:pt>
    <dgm:pt modelId="{0323CB7C-5219-4174-AE51-475B732DC9A9}" type="sibTrans" cxnId="{97A920D5-A13E-491B-9EE8-A064A96CDD49}">
      <dgm:prSet/>
      <dgm:spPr/>
      <dgm:t>
        <a:bodyPr/>
        <a:lstStyle/>
        <a:p>
          <a:endParaRPr lang="zh-TW" altLang="en-US" sz="1800"/>
        </a:p>
      </dgm:t>
    </dgm:pt>
    <dgm:pt modelId="{6219BD89-2DA8-4540-9005-2A07C9FC2F17}" type="pres">
      <dgm:prSet presAssocID="{57C79619-705F-44A1-91DE-DFB16CB81CD5}" presName="CompostProcess" presStyleCnt="0">
        <dgm:presLayoutVars>
          <dgm:dir/>
          <dgm:resizeHandles val="exact"/>
        </dgm:presLayoutVars>
      </dgm:prSet>
      <dgm:spPr/>
    </dgm:pt>
    <dgm:pt modelId="{6771C71B-91A2-472C-88C4-786F5A5C4D4C}" type="pres">
      <dgm:prSet presAssocID="{57C79619-705F-44A1-91DE-DFB16CB81CD5}" presName="arrow" presStyleLbl="bgShp" presStyleIdx="0" presStyleCnt="1" custLinFactNeighborX="1681" custLinFactNeighborY="-14471"/>
      <dgm:spPr/>
    </dgm:pt>
    <dgm:pt modelId="{F1BB8647-ADB8-4479-9595-F0F8BF9D02DC}" type="pres">
      <dgm:prSet presAssocID="{57C79619-705F-44A1-91DE-DFB16CB81CD5}" presName="linearProcess" presStyleCnt="0"/>
      <dgm:spPr/>
    </dgm:pt>
    <dgm:pt modelId="{8E624FCF-D096-4F10-8266-8D01719C4CB6}" type="pres">
      <dgm:prSet presAssocID="{D2F65FF2-335F-4101-BC1A-80DFDDD25884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2FE239-068C-40A9-BB7C-AC33DB52AA42}" type="pres">
      <dgm:prSet presAssocID="{25E09CB8-4488-4407-B06C-E221F6E50C6F}" presName="sibTrans" presStyleCnt="0"/>
      <dgm:spPr/>
    </dgm:pt>
    <dgm:pt modelId="{1FA31264-C0F8-449D-A726-163752A5C5D6}" type="pres">
      <dgm:prSet presAssocID="{AD03BF82-FD4D-4301-9E6D-E3DE6028E2C4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F38613-6C2A-48C8-ABFD-BB6239488402}" type="pres">
      <dgm:prSet presAssocID="{0E99294B-6170-4CAD-922D-82C46A626D67}" presName="sibTrans" presStyleCnt="0"/>
      <dgm:spPr/>
    </dgm:pt>
    <dgm:pt modelId="{E802D32C-C881-4C53-96D7-688B1E5F4B7C}" type="pres">
      <dgm:prSet presAssocID="{BC034219-5D34-49DE-8434-FE8FC6A55B87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55E2ED-B7E2-4BFD-AE84-1DB203748317}" type="pres">
      <dgm:prSet presAssocID="{8BB58E04-63CA-4286-95CA-1F3641866A31}" presName="sibTrans" presStyleCnt="0"/>
      <dgm:spPr/>
    </dgm:pt>
    <dgm:pt modelId="{D2CAD681-3D90-432F-B790-917D809ACE1B}" type="pres">
      <dgm:prSet presAssocID="{88B16EE6-7B05-4D4A-AAA3-3C3C237112EB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2E2466-FDFA-4694-84B6-35EBCBE4307E}" type="pres">
      <dgm:prSet presAssocID="{CBED3483-B04F-4412-97D2-FFA55146BEE1}" presName="sibTrans" presStyleCnt="0"/>
      <dgm:spPr/>
    </dgm:pt>
    <dgm:pt modelId="{2E4128DB-939D-4001-8597-AF2A1D7AA53B}" type="pres">
      <dgm:prSet presAssocID="{36C49895-2E8D-49D3-B20C-40DAB1DD5659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2E9881-F8E8-46B1-8E4E-E86A30926FC4}" type="pres">
      <dgm:prSet presAssocID="{0323CB7C-5219-4174-AE51-475B732DC9A9}" presName="sibTrans" presStyleCnt="0"/>
      <dgm:spPr/>
    </dgm:pt>
    <dgm:pt modelId="{4FE6257D-B38E-4804-B2F8-7099F4FB5C71}" type="pres">
      <dgm:prSet presAssocID="{5019F963-C331-433F-9B66-1C2E90526001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4FE31E-4F2D-4676-81A1-6E8C24A2D6A3}" type="pres">
      <dgm:prSet presAssocID="{9C4962DA-2F14-435D-8809-91168991DD4D}" presName="sibTrans" presStyleCnt="0"/>
      <dgm:spPr/>
    </dgm:pt>
    <dgm:pt modelId="{7E93BD12-F3C6-495A-A089-258A4E0795DA}" type="pres">
      <dgm:prSet presAssocID="{2E2DCD2A-593A-4583-AF43-58BCF3544ABB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1CE368C-57E9-49C3-B27E-13191357BADC}" type="presOf" srcId="{5019F963-C331-433F-9B66-1C2E90526001}" destId="{4FE6257D-B38E-4804-B2F8-7099F4FB5C71}" srcOrd="0" destOrd="0" presId="urn:microsoft.com/office/officeart/2005/8/layout/hProcess9"/>
    <dgm:cxn modelId="{01061B54-8022-4799-BE59-4350F57062FC}" srcId="{57C79619-705F-44A1-91DE-DFB16CB81CD5}" destId="{5019F963-C331-433F-9B66-1C2E90526001}" srcOrd="5" destOrd="0" parTransId="{EF6B2748-35B0-495D-A079-75EC32DCB901}" sibTransId="{9C4962DA-2F14-435D-8809-91168991DD4D}"/>
    <dgm:cxn modelId="{6747411D-E598-4CCE-97CD-F86CCBC35313}" srcId="{57C79619-705F-44A1-91DE-DFB16CB81CD5}" destId="{BC034219-5D34-49DE-8434-FE8FC6A55B87}" srcOrd="2" destOrd="0" parTransId="{CEDC7ED0-D6FB-4D97-A872-DA9A5FA44B08}" sibTransId="{8BB58E04-63CA-4286-95CA-1F3641866A31}"/>
    <dgm:cxn modelId="{97A920D5-A13E-491B-9EE8-A064A96CDD49}" srcId="{57C79619-705F-44A1-91DE-DFB16CB81CD5}" destId="{36C49895-2E8D-49D3-B20C-40DAB1DD5659}" srcOrd="4" destOrd="0" parTransId="{04D981F6-88D0-4DB8-9007-7270D7AB7ED5}" sibTransId="{0323CB7C-5219-4174-AE51-475B732DC9A9}"/>
    <dgm:cxn modelId="{9B14FB85-6898-4C83-BBFA-3E817EF9A6F4}" srcId="{57C79619-705F-44A1-91DE-DFB16CB81CD5}" destId="{2E2DCD2A-593A-4583-AF43-58BCF3544ABB}" srcOrd="6" destOrd="0" parTransId="{54A93918-E9D7-47BC-95A8-41AB5D864657}" sibTransId="{82D702FD-31A7-4B51-B7A9-C743E06BCFED}"/>
    <dgm:cxn modelId="{A319D5BB-4B1E-4EA2-9FBF-1DD70CF1782E}" type="presOf" srcId="{BC034219-5D34-49DE-8434-FE8FC6A55B87}" destId="{E802D32C-C881-4C53-96D7-688B1E5F4B7C}" srcOrd="0" destOrd="0" presId="urn:microsoft.com/office/officeart/2005/8/layout/hProcess9"/>
    <dgm:cxn modelId="{08EEF22D-6B3A-46EC-AC2D-7E273438BF7D}" type="presOf" srcId="{57C79619-705F-44A1-91DE-DFB16CB81CD5}" destId="{6219BD89-2DA8-4540-9005-2A07C9FC2F17}" srcOrd="0" destOrd="0" presId="urn:microsoft.com/office/officeart/2005/8/layout/hProcess9"/>
    <dgm:cxn modelId="{B9011C5C-AB7D-4645-9BA4-989C257D058C}" srcId="{57C79619-705F-44A1-91DE-DFB16CB81CD5}" destId="{88B16EE6-7B05-4D4A-AAA3-3C3C237112EB}" srcOrd="3" destOrd="0" parTransId="{FA73D45E-C100-4AFE-A0E0-0A8B38C6658B}" sibTransId="{CBED3483-B04F-4412-97D2-FFA55146BEE1}"/>
    <dgm:cxn modelId="{8FE92F4B-BA60-4832-96B4-18C03CA9EB02}" type="presOf" srcId="{36C49895-2E8D-49D3-B20C-40DAB1DD5659}" destId="{2E4128DB-939D-4001-8597-AF2A1D7AA53B}" srcOrd="0" destOrd="0" presId="urn:microsoft.com/office/officeart/2005/8/layout/hProcess9"/>
    <dgm:cxn modelId="{16E4F6B0-1780-4E3D-BB27-3DB2467B82F5}" srcId="{57C79619-705F-44A1-91DE-DFB16CB81CD5}" destId="{AD03BF82-FD4D-4301-9E6D-E3DE6028E2C4}" srcOrd="1" destOrd="0" parTransId="{F065210E-706F-4EDE-B978-81EDEE87461B}" sibTransId="{0E99294B-6170-4CAD-922D-82C46A626D67}"/>
    <dgm:cxn modelId="{CC5D7ACC-F559-43EF-9BD8-339A33793B80}" type="presOf" srcId="{AD03BF82-FD4D-4301-9E6D-E3DE6028E2C4}" destId="{1FA31264-C0F8-449D-A726-163752A5C5D6}" srcOrd="0" destOrd="0" presId="urn:microsoft.com/office/officeart/2005/8/layout/hProcess9"/>
    <dgm:cxn modelId="{A0886FDB-56B3-4099-8988-61972C99B2C4}" type="presOf" srcId="{88B16EE6-7B05-4D4A-AAA3-3C3C237112EB}" destId="{D2CAD681-3D90-432F-B790-917D809ACE1B}" srcOrd="0" destOrd="0" presId="urn:microsoft.com/office/officeart/2005/8/layout/hProcess9"/>
    <dgm:cxn modelId="{AA6F209C-6601-429E-A30A-AC4EB510BDD5}" type="presOf" srcId="{D2F65FF2-335F-4101-BC1A-80DFDDD25884}" destId="{8E624FCF-D096-4F10-8266-8D01719C4CB6}" srcOrd="0" destOrd="0" presId="urn:microsoft.com/office/officeart/2005/8/layout/hProcess9"/>
    <dgm:cxn modelId="{68DA78EE-1090-405B-84BA-8DC9BD0695FC}" srcId="{57C79619-705F-44A1-91DE-DFB16CB81CD5}" destId="{D2F65FF2-335F-4101-BC1A-80DFDDD25884}" srcOrd="0" destOrd="0" parTransId="{743F48A0-F676-453B-8EA4-3CD37C60310F}" sibTransId="{25E09CB8-4488-4407-B06C-E221F6E50C6F}"/>
    <dgm:cxn modelId="{375AABCD-87B8-4201-B045-3E2CDE2F0AA4}" type="presOf" srcId="{2E2DCD2A-593A-4583-AF43-58BCF3544ABB}" destId="{7E93BD12-F3C6-495A-A089-258A4E0795DA}" srcOrd="0" destOrd="0" presId="urn:microsoft.com/office/officeart/2005/8/layout/hProcess9"/>
    <dgm:cxn modelId="{3BDCE301-6670-4D02-AA70-A8AB7B4D784A}" type="presParOf" srcId="{6219BD89-2DA8-4540-9005-2A07C9FC2F17}" destId="{6771C71B-91A2-472C-88C4-786F5A5C4D4C}" srcOrd="0" destOrd="0" presId="urn:microsoft.com/office/officeart/2005/8/layout/hProcess9"/>
    <dgm:cxn modelId="{21AFF76B-2231-4C9E-BD44-BDEBC7FDA286}" type="presParOf" srcId="{6219BD89-2DA8-4540-9005-2A07C9FC2F17}" destId="{F1BB8647-ADB8-4479-9595-F0F8BF9D02DC}" srcOrd="1" destOrd="0" presId="urn:microsoft.com/office/officeart/2005/8/layout/hProcess9"/>
    <dgm:cxn modelId="{77A86244-1463-4747-8600-96FA99E2F782}" type="presParOf" srcId="{F1BB8647-ADB8-4479-9595-F0F8BF9D02DC}" destId="{8E624FCF-D096-4F10-8266-8D01719C4CB6}" srcOrd="0" destOrd="0" presId="urn:microsoft.com/office/officeart/2005/8/layout/hProcess9"/>
    <dgm:cxn modelId="{70696688-1F83-43A3-8F43-98A384502F5A}" type="presParOf" srcId="{F1BB8647-ADB8-4479-9595-F0F8BF9D02DC}" destId="{182FE239-068C-40A9-BB7C-AC33DB52AA42}" srcOrd="1" destOrd="0" presId="urn:microsoft.com/office/officeart/2005/8/layout/hProcess9"/>
    <dgm:cxn modelId="{D8479368-35F4-4785-B588-E6BC3E8DCE97}" type="presParOf" srcId="{F1BB8647-ADB8-4479-9595-F0F8BF9D02DC}" destId="{1FA31264-C0F8-449D-A726-163752A5C5D6}" srcOrd="2" destOrd="0" presId="urn:microsoft.com/office/officeart/2005/8/layout/hProcess9"/>
    <dgm:cxn modelId="{2FAC579C-F632-47FC-AE84-D4262CAC64C2}" type="presParOf" srcId="{F1BB8647-ADB8-4479-9595-F0F8BF9D02DC}" destId="{78F38613-6C2A-48C8-ABFD-BB6239488402}" srcOrd="3" destOrd="0" presId="urn:microsoft.com/office/officeart/2005/8/layout/hProcess9"/>
    <dgm:cxn modelId="{1A620F67-E69F-411D-8F77-BB8EE69FE513}" type="presParOf" srcId="{F1BB8647-ADB8-4479-9595-F0F8BF9D02DC}" destId="{E802D32C-C881-4C53-96D7-688B1E5F4B7C}" srcOrd="4" destOrd="0" presId="urn:microsoft.com/office/officeart/2005/8/layout/hProcess9"/>
    <dgm:cxn modelId="{AD9FEC3E-4177-41DB-816D-5CF19BC1AD1E}" type="presParOf" srcId="{F1BB8647-ADB8-4479-9595-F0F8BF9D02DC}" destId="{D155E2ED-B7E2-4BFD-AE84-1DB203748317}" srcOrd="5" destOrd="0" presId="urn:microsoft.com/office/officeart/2005/8/layout/hProcess9"/>
    <dgm:cxn modelId="{FAA3AEFA-ABD5-4362-8755-0BCEACCD4751}" type="presParOf" srcId="{F1BB8647-ADB8-4479-9595-F0F8BF9D02DC}" destId="{D2CAD681-3D90-432F-B790-917D809ACE1B}" srcOrd="6" destOrd="0" presId="urn:microsoft.com/office/officeart/2005/8/layout/hProcess9"/>
    <dgm:cxn modelId="{9A6F0EF4-196D-4FE4-9FD1-3E43FE0B2D76}" type="presParOf" srcId="{F1BB8647-ADB8-4479-9595-F0F8BF9D02DC}" destId="{5F2E2466-FDFA-4694-84B6-35EBCBE4307E}" srcOrd="7" destOrd="0" presId="urn:microsoft.com/office/officeart/2005/8/layout/hProcess9"/>
    <dgm:cxn modelId="{94D06AAE-4209-4E84-ACEA-37D5B97C8BB5}" type="presParOf" srcId="{F1BB8647-ADB8-4479-9595-F0F8BF9D02DC}" destId="{2E4128DB-939D-4001-8597-AF2A1D7AA53B}" srcOrd="8" destOrd="0" presId="urn:microsoft.com/office/officeart/2005/8/layout/hProcess9"/>
    <dgm:cxn modelId="{87672CDA-9817-4264-8494-3567E70EB0D5}" type="presParOf" srcId="{F1BB8647-ADB8-4479-9595-F0F8BF9D02DC}" destId="{542E9881-F8E8-46B1-8E4E-E86A30926FC4}" srcOrd="9" destOrd="0" presId="urn:microsoft.com/office/officeart/2005/8/layout/hProcess9"/>
    <dgm:cxn modelId="{39A76C6D-1FA3-44CF-849C-8B9F01E4CBEF}" type="presParOf" srcId="{F1BB8647-ADB8-4479-9595-F0F8BF9D02DC}" destId="{4FE6257D-B38E-4804-B2F8-7099F4FB5C71}" srcOrd="10" destOrd="0" presId="urn:microsoft.com/office/officeart/2005/8/layout/hProcess9"/>
    <dgm:cxn modelId="{C413B37F-7198-43C4-89CA-3213045A2187}" type="presParOf" srcId="{F1BB8647-ADB8-4479-9595-F0F8BF9D02DC}" destId="{5C4FE31E-4F2D-4676-81A1-6E8C24A2D6A3}" srcOrd="11" destOrd="0" presId="urn:microsoft.com/office/officeart/2005/8/layout/hProcess9"/>
    <dgm:cxn modelId="{F50A490A-A1E2-49FC-ADE1-445503119365}" type="presParOf" srcId="{F1BB8647-ADB8-4479-9595-F0F8BF9D02DC}" destId="{7E93BD12-F3C6-495A-A089-258A4E0795DA}" srcOrd="12" destOrd="0" presId="urn:microsoft.com/office/officeart/2005/8/layout/hProcess9"/>
  </dgm:cxnLst>
  <dgm:bg>
    <a:noFill/>
    <a:effectLst>
      <a:glow rad="228600">
        <a:schemeClr val="accent2">
          <a:satMod val="175000"/>
          <a:alpha val="40000"/>
        </a:schemeClr>
      </a:glo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FDF5F-0273-4C06-A022-319B4F046374}">
      <dsp:nvSpPr>
        <dsp:cNvPr id="0" name=""/>
        <dsp:cNvSpPr/>
      </dsp:nvSpPr>
      <dsp:spPr>
        <a:xfrm rot="5400000">
          <a:off x="-205264" y="206821"/>
          <a:ext cx="1368433" cy="957903"/>
        </a:xfrm>
        <a:prstGeom prst="chevron">
          <a:avLst/>
        </a:prstGeom>
        <a:solidFill>
          <a:srgbClr val="FFFFCC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1760-1830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 rot="-5400000">
        <a:off x="2" y="480508"/>
        <a:ext cx="957903" cy="410530"/>
      </dsp:txXfrm>
    </dsp:sp>
    <dsp:sp modelId="{B5C01AA0-1DB2-4961-92B5-E10D9459846F}">
      <dsp:nvSpPr>
        <dsp:cNvPr id="0" name=""/>
        <dsp:cNvSpPr/>
      </dsp:nvSpPr>
      <dsp:spPr>
        <a:xfrm rot="5400000">
          <a:off x="4390694" y="-3431234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蒸氣機的發明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蒸汽技術革命</a:t>
          </a:r>
          <a:r>
            <a:rPr lang="en-US" sz="2400" b="1" kern="1200" dirty="0" smtClean="0"/>
            <a:t>&gt; (</a:t>
          </a:r>
          <a:r>
            <a:rPr lang="zh-TW" sz="2400" b="1" kern="1200" dirty="0" smtClean="0"/>
            <a:t>英國</a:t>
          </a:r>
          <a:r>
            <a:rPr lang="en-US" sz="2400" b="1" kern="1200" dirty="0" smtClean="0"/>
            <a:t>)</a:t>
          </a:r>
          <a:endParaRPr lang="zh-TW" altLang="en-US" sz="2400" kern="1200" dirty="0"/>
        </a:p>
      </dsp:txBody>
      <dsp:txXfrm rot="-5400000">
        <a:off x="957903" y="44978"/>
        <a:ext cx="7711643" cy="802639"/>
      </dsp:txXfrm>
    </dsp:sp>
    <dsp:sp modelId="{212E28DA-00B8-4054-9E0B-37C9B6C40495}">
      <dsp:nvSpPr>
        <dsp:cNvPr id="0" name=""/>
        <dsp:cNvSpPr/>
      </dsp:nvSpPr>
      <dsp:spPr>
        <a:xfrm rot="5400000">
          <a:off x="-205264" y="1429826"/>
          <a:ext cx="1368433" cy="957903"/>
        </a:xfrm>
        <a:prstGeom prst="chevron">
          <a:avLst/>
        </a:prstGeom>
        <a:solidFill>
          <a:srgbClr val="FFFF99"/>
        </a:solidFill>
        <a:ln w="25400" cap="flat" cmpd="sng" algn="ctr">
          <a:solidFill>
            <a:schemeClr val="accent2">
              <a:shade val="80000"/>
              <a:hueOff val="0"/>
              <a:satOff val="1278"/>
              <a:lumOff val="73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1870-1914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 rot="-5400000">
        <a:off x="2" y="1703513"/>
        <a:ext cx="957903" cy="410530"/>
      </dsp:txXfrm>
    </dsp:sp>
    <dsp:sp modelId="{3B6E1117-E1E1-4695-B28D-9E7504668510}">
      <dsp:nvSpPr>
        <dsp:cNvPr id="0" name=""/>
        <dsp:cNvSpPr/>
      </dsp:nvSpPr>
      <dsp:spPr>
        <a:xfrm rot="5400000">
          <a:off x="4390694" y="-2208230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1278"/>
              <a:lumOff val="73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發電機的發明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電力技術革命</a:t>
          </a:r>
          <a:r>
            <a:rPr lang="en-US" sz="2400" b="1" kern="1200" dirty="0" smtClean="0"/>
            <a:t>&gt; (</a:t>
          </a:r>
          <a:r>
            <a:rPr lang="zh-TW" sz="2400" b="1" kern="1200" dirty="0" smtClean="0"/>
            <a:t>西歐</a:t>
          </a:r>
          <a:r>
            <a:rPr lang="en-US" sz="2400" b="1" kern="1200" dirty="0" smtClean="0"/>
            <a:t>&amp;</a:t>
          </a:r>
          <a:r>
            <a:rPr lang="zh-TW" sz="2400" b="1" kern="1200" dirty="0" smtClean="0"/>
            <a:t>美國</a:t>
          </a:r>
          <a:r>
            <a:rPr lang="en-US" sz="2400" b="1" kern="1200" dirty="0" smtClean="0"/>
            <a:t>)</a:t>
          </a:r>
          <a:endParaRPr lang="zh-TW" altLang="en-US" sz="2400" kern="1200" dirty="0">
            <a:solidFill>
              <a:srgbClr val="FF0000"/>
            </a:solidFill>
          </a:endParaRPr>
        </a:p>
      </dsp:txBody>
      <dsp:txXfrm rot="-5400000">
        <a:off x="957903" y="1267982"/>
        <a:ext cx="7711643" cy="802639"/>
      </dsp:txXfrm>
    </dsp:sp>
    <dsp:sp modelId="{F4B0179D-FDEB-4FEF-84B5-56B3AEF77BEA}">
      <dsp:nvSpPr>
        <dsp:cNvPr id="0" name=""/>
        <dsp:cNvSpPr/>
      </dsp:nvSpPr>
      <dsp:spPr>
        <a:xfrm rot="5400000">
          <a:off x="-205264" y="2652830"/>
          <a:ext cx="1368433" cy="957903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2557"/>
              <a:lumOff val="14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1945-1990s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 rot="-5400000">
        <a:off x="2" y="2926517"/>
        <a:ext cx="957903" cy="410530"/>
      </dsp:txXfrm>
    </dsp:sp>
    <dsp:sp modelId="{BAC923FF-979F-4B5B-9179-7D4697F91098}">
      <dsp:nvSpPr>
        <dsp:cNvPr id="0" name=""/>
        <dsp:cNvSpPr/>
      </dsp:nvSpPr>
      <dsp:spPr>
        <a:xfrm rot="5400000">
          <a:off x="4390694" y="-985225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2557"/>
              <a:lumOff val="14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電腦</a:t>
          </a:r>
          <a:r>
            <a:rPr lang="en-US" sz="2400" b="1" kern="1200" dirty="0" smtClean="0"/>
            <a:t>&amp;</a:t>
          </a:r>
          <a:r>
            <a:rPr lang="zh-TW" sz="2400" b="1" kern="1200" dirty="0" smtClean="0"/>
            <a:t>網路的發明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數位化革命</a:t>
          </a:r>
          <a:r>
            <a:rPr lang="en-US" altLang="zh-TW" sz="2400" b="1" kern="1200" dirty="0" smtClean="0"/>
            <a:t>/</a:t>
          </a:r>
          <a:r>
            <a:rPr lang="zh-TW" sz="2000" b="1" i="1" kern="1200" dirty="0" smtClean="0"/>
            <a:t>資訊科技革命</a:t>
          </a:r>
          <a:r>
            <a:rPr lang="en-US" sz="2400" b="1" kern="1200" dirty="0" smtClean="0"/>
            <a:t>&gt;(</a:t>
          </a:r>
          <a:r>
            <a:rPr lang="zh-TW" sz="2400" b="1" kern="1200" dirty="0" smtClean="0"/>
            <a:t>美國</a:t>
          </a:r>
          <a:r>
            <a:rPr lang="en-US" sz="2400" b="1" kern="1200" dirty="0" smtClean="0"/>
            <a:t>)</a:t>
          </a:r>
          <a:endParaRPr lang="zh-TW" altLang="en-US" sz="2400" kern="1200" dirty="0">
            <a:solidFill>
              <a:srgbClr val="FF0000"/>
            </a:solidFill>
          </a:endParaRPr>
        </a:p>
      </dsp:txBody>
      <dsp:txXfrm rot="-5400000">
        <a:off x="957903" y="2490987"/>
        <a:ext cx="7711643" cy="802639"/>
      </dsp:txXfrm>
    </dsp:sp>
    <dsp:sp modelId="{5DD1F3BE-7D6B-4BE4-B065-0AB5F30D469F}">
      <dsp:nvSpPr>
        <dsp:cNvPr id="0" name=""/>
        <dsp:cNvSpPr/>
      </dsp:nvSpPr>
      <dsp:spPr>
        <a:xfrm rot="5400000">
          <a:off x="-205264" y="3875835"/>
          <a:ext cx="1368433" cy="957903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2">
              <a:shade val="80000"/>
              <a:hueOff val="0"/>
              <a:satOff val="3835"/>
              <a:lumOff val="221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2011</a:t>
          </a:r>
          <a:r>
            <a:rPr lang="zh-TW" sz="1300" b="1" kern="1200" dirty="0" smtClean="0">
              <a:solidFill>
                <a:srgbClr val="FF0000"/>
              </a:solidFill>
            </a:rPr>
            <a:t>年</a:t>
          </a:r>
          <a:r>
            <a:rPr lang="en-US" sz="1300" b="1" kern="1200" dirty="0" smtClean="0">
              <a:solidFill>
                <a:srgbClr val="FF0000"/>
              </a:solidFill>
            </a:rPr>
            <a:t>~~~</a:t>
          </a:r>
          <a:endParaRPr lang="zh-TW" altLang="en-US" sz="1300" b="1" kern="1200" dirty="0">
            <a:solidFill>
              <a:srgbClr val="FF0000"/>
            </a:solidFill>
          </a:endParaRPr>
        </a:p>
      </dsp:txBody>
      <dsp:txXfrm rot="-5400000">
        <a:off x="2" y="4149522"/>
        <a:ext cx="957903" cy="410530"/>
      </dsp:txXfrm>
    </dsp:sp>
    <dsp:sp modelId="{168F3097-14B7-47AA-90D7-3868572466EA}">
      <dsp:nvSpPr>
        <dsp:cNvPr id="0" name=""/>
        <dsp:cNvSpPr/>
      </dsp:nvSpPr>
      <dsp:spPr>
        <a:xfrm rot="5400000">
          <a:off x="4390694" y="237778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3835"/>
              <a:lumOff val="221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網宇實體系統</a:t>
          </a:r>
          <a:r>
            <a:rPr lang="en-US" sz="2400" b="1" kern="1200" dirty="0" smtClean="0"/>
            <a:t>(</a:t>
          </a:r>
          <a:r>
            <a:rPr lang="en-US" sz="2400" b="1" kern="1200" dirty="0" smtClean="0">
              <a:solidFill>
                <a:srgbClr val="FF0000"/>
              </a:solidFill>
            </a:rPr>
            <a:t>Cyber-Physical System, CPS</a:t>
          </a:r>
          <a:r>
            <a:rPr lang="en-US" sz="2400" b="1" kern="1200" dirty="0" smtClean="0"/>
            <a:t>)</a:t>
          </a:r>
          <a:r>
            <a:rPr lang="zh-TW" sz="2400" b="1" kern="1200" dirty="0" smtClean="0"/>
            <a:t>運用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新</a:t>
          </a:r>
          <a:r>
            <a:rPr lang="zh-TW" altLang="en-US" sz="2400" b="1" kern="1200" dirty="0" smtClean="0"/>
            <a:t>科</a:t>
          </a:r>
          <a:r>
            <a:rPr lang="zh-TW" sz="2400" b="1" kern="1200" dirty="0" smtClean="0"/>
            <a:t>技革命</a:t>
          </a:r>
          <a:r>
            <a:rPr lang="en-US" sz="2400" b="1" kern="1200" dirty="0" smtClean="0"/>
            <a:t>&gt;(</a:t>
          </a:r>
          <a:r>
            <a:rPr lang="zh-TW" sz="2400" b="1" kern="1200" dirty="0" smtClean="0"/>
            <a:t>中日德美科技大國</a:t>
          </a:r>
          <a:r>
            <a:rPr lang="en-US" sz="2400" b="1" kern="1200" dirty="0" smtClean="0"/>
            <a:t>)</a:t>
          </a:r>
          <a:endParaRPr lang="zh-TW" altLang="en-US" sz="2400" b="1" kern="1200" dirty="0"/>
        </a:p>
      </dsp:txBody>
      <dsp:txXfrm rot="-5400000">
        <a:off x="957903" y="3713991"/>
        <a:ext cx="7711643" cy="802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2562E-230B-49E1-896E-1EF49487F8DC}">
      <dsp:nvSpPr>
        <dsp:cNvPr id="0" name=""/>
        <dsp:cNvSpPr/>
      </dsp:nvSpPr>
      <dsp:spPr>
        <a:xfrm>
          <a:off x="799920" y="0"/>
          <a:ext cx="3755697" cy="2347311"/>
        </a:xfrm>
        <a:prstGeom prst="swooshArrow">
          <a:avLst>
            <a:gd name="adj1" fmla="val 25000"/>
            <a:gd name="adj2" fmla="val 25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1B2BA-D768-41F0-A6CA-A823E11E110A}">
      <dsp:nvSpPr>
        <dsp:cNvPr id="0" name=""/>
        <dsp:cNvSpPr/>
      </dsp:nvSpPr>
      <dsp:spPr>
        <a:xfrm>
          <a:off x="1169856" y="1745460"/>
          <a:ext cx="86381" cy="86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2A01C-C834-4F8B-8D41-36AB9BD5199C}">
      <dsp:nvSpPr>
        <dsp:cNvPr id="0" name=""/>
        <dsp:cNvSpPr/>
      </dsp:nvSpPr>
      <dsp:spPr>
        <a:xfrm>
          <a:off x="1213046" y="1788650"/>
          <a:ext cx="491996" cy="558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7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鑄幣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1213046" y="1788650"/>
        <a:ext cx="491996" cy="558660"/>
      </dsp:txXfrm>
    </dsp:sp>
    <dsp:sp modelId="{99C716AF-740E-4560-A887-B0AB694333E6}">
      <dsp:nvSpPr>
        <dsp:cNvPr id="0" name=""/>
        <dsp:cNvSpPr/>
      </dsp:nvSpPr>
      <dsp:spPr>
        <a:xfrm>
          <a:off x="1637440" y="1296185"/>
          <a:ext cx="135205" cy="135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55375-F30A-4B9C-8985-CE8702C60C1A}">
      <dsp:nvSpPr>
        <dsp:cNvPr id="0" name=""/>
        <dsp:cNvSpPr/>
      </dsp:nvSpPr>
      <dsp:spPr>
        <a:xfrm>
          <a:off x="1705043" y="1363787"/>
          <a:ext cx="623445" cy="983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4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紙幣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1705043" y="1363787"/>
        <a:ext cx="623445" cy="983523"/>
      </dsp:txXfrm>
    </dsp:sp>
    <dsp:sp modelId="{7223FBEC-9819-4BE8-9BA2-0CAB5CDF9649}">
      <dsp:nvSpPr>
        <dsp:cNvPr id="0" name=""/>
        <dsp:cNvSpPr/>
      </dsp:nvSpPr>
      <dsp:spPr>
        <a:xfrm>
          <a:off x="2238352" y="937985"/>
          <a:ext cx="180273" cy="1802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FC7C5-AAFD-4596-A2E0-E6CB3D187153}">
      <dsp:nvSpPr>
        <dsp:cNvPr id="0" name=""/>
        <dsp:cNvSpPr/>
      </dsp:nvSpPr>
      <dsp:spPr>
        <a:xfrm>
          <a:off x="2328489" y="1028122"/>
          <a:ext cx="724849" cy="131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2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塑膠貨幣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2328489" y="1028122"/>
        <a:ext cx="724849" cy="1319188"/>
      </dsp:txXfrm>
    </dsp:sp>
    <dsp:sp modelId="{8E09E0F2-9F0D-433A-81E6-BF07A334A3A7}">
      <dsp:nvSpPr>
        <dsp:cNvPr id="0" name=""/>
        <dsp:cNvSpPr/>
      </dsp:nvSpPr>
      <dsp:spPr>
        <a:xfrm>
          <a:off x="2936912" y="658186"/>
          <a:ext cx="232853" cy="232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46757-C417-4814-80BA-F466AFC6F149}">
      <dsp:nvSpPr>
        <dsp:cNvPr id="0" name=""/>
        <dsp:cNvSpPr/>
      </dsp:nvSpPr>
      <dsp:spPr>
        <a:xfrm>
          <a:off x="3053338" y="774612"/>
          <a:ext cx="751139" cy="157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電子貨幣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3053338" y="774612"/>
        <a:ext cx="751139" cy="1572698"/>
      </dsp:txXfrm>
    </dsp:sp>
    <dsp:sp modelId="{DB172C8E-1485-4BAC-9476-02EE5F1F0EF0}">
      <dsp:nvSpPr>
        <dsp:cNvPr id="0" name=""/>
        <dsp:cNvSpPr/>
      </dsp:nvSpPr>
      <dsp:spPr>
        <a:xfrm>
          <a:off x="3656128" y="471340"/>
          <a:ext cx="296700" cy="296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E4C90-C259-486B-A857-CA50F9E163ED}">
      <dsp:nvSpPr>
        <dsp:cNvPr id="0" name=""/>
        <dsp:cNvSpPr/>
      </dsp:nvSpPr>
      <dsp:spPr>
        <a:xfrm>
          <a:off x="3804478" y="619690"/>
          <a:ext cx="751139" cy="172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1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數位貨幣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3804478" y="619690"/>
        <a:ext cx="751139" cy="1727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1C71B-91A2-472C-88C4-786F5A5C4D4C}">
      <dsp:nvSpPr>
        <dsp:cNvPr id="0" name=""/>
        <dsp:cNvSpPr/>
      </dsp:nvSpPr>
      <dsp:spPr>
        <a:xfrm>
          <a:off x="720102" y="0"/>
          <a:ext cx="6855161" cy="230975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24FCF-D096-4F10-8266-8D01719C4CB6}">
      <dsp:nvSpPr>
        <dsp:cNvPr id="0" name=""/>
        <dsp:cNvSpPr/>
      </dsp:nvSpPr>
      <dsp:spPr>
        <a:xfrm>
          <a:off x="1575" y="692927"/>
          <a:ext cx="1007718" cy="9239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C00000"/>
              </a:solidFill>
            </a:rPr>
            <a:t>功能化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46676" y="738028"/>
        <a:ext cx="917516" cy="833700"/>
      </dsp:txXfrm>
    </dsp:sp>
    <dsp:sp modelId="{1FA31264-C0F8-449D-A726-163752A5C5D6}">
      <dsp:nvSpPr>
        <dsp:cNvPr id="0" name=""/>
        <dsp:cNvSpPr/>
      </dsp:nvSpPr>
      <dsp:spPr>
        <a:xfrm>
          <a:off x="1177246" y="692927"/>
          <a:ext cx="1007718" cy="923902"/>
        </a:xfrm>
        <a:prstGeom prst="roundRect">
          <a:avLst/>
        </a:prstGeom>
        <a:solidFill>
          <a:schemeClr val="accent2">
            <a:hueOff val="-600000"/>
            <a:satOff val="-8333"/>
            <a:lumOff val="6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C00000"/>
              </a:solidFill>
            </a:rPr>
            <a:t>貨幣化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1222347" y="738028"/>
        <a:ext cx="917516" cy="833700"/>
      </dsp:txXfrm>
    </dsp:sp>
    <dsp:sp modelId="{E802D32C-C881-4C53-96D7-688B1E5F4B7C}">
      <dsp:nvSpPr>
        <dsp:cNvPr id="0" name=""/>
        <dsp:cNvSpPr/>
      </dsp:nvSpPr>
      <dsp:spPr>
        <a:xfrm>
          <a:off x="2352917" y="692927"/>
          <a:ext cx="1007718" cy="923902"/>
        </a:xfrm>
        <a:prstGeom prst="roundRect">
          <a:avLst/>
        </a:prstGeom>
        <a:solidFill>
          <a:schemeClr val="accent2">
            <a:hueOff val="-1200000"/>
            <a:satOff val="-16667"/>
            <a:lumOff val="13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C00000"/>
              </a:solidFill>
            </a:rPr>
            <a:t>證券化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2398018" y="738028"/>
        <a:ext cx="917516" cy="833700"/>
      </dsp:txXfrm>
    </dsp:sp>
    <dsp:sp modelId="{D2CAD681-3D90-432F-B790-917D809ACE1B}">
      <dsp:nvSpPr>
        <dsp:cNvPr id="0" name=""/>
        <dsp:cNvSpPr/>
      </dsp:nvSpPr>
      <dsp:spPr>
        <a:xfrm>
          <a:off x="3528588" y="692927"/>
          <a:ext cx="1007718" cy="923902"/>
        </a:xfrm>
        <a:prstGeom prst="roundRect">
          <a:avLst/>
        </a:prstGeom>
        <a:solidFill>
          <a:schemeClr val="accent2">
            <a:hueOff val="-1800000"/>
            <a:satOff val="-25000"/>
            <a:lumOff val="200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solidFill>
                <a:srgbClr val="C00000"/>
              </a:solidFill>
            </a:rPr>
            <a:t>複雜化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zh-TW" sz="1800" b="1" kern="1200" dirty="0" smtClean="0">
              <a:solidFill>
                <a:srgbClr val="C00000"/>
              </a:solidFill>
            </a:rPr>
            <a:t>金融工程</a:t>
          </a:r>
          <a:r>
            <a:rPr lang="en-US" altLang="zh-TW" sz="1800" b="1" kern="1200" dirty="0" smtClean="0">
              <a:solidFill>
                <a:srgbClr val="C00000"/>
              </a:solidFill>
            </a:rPr>
            <a:t>)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3573689" y="738028"/>
        <a:ext cx="917516" cy="833700"/>
      </dsp:txXfrm>
    </dsp:sp>
    <dsp:sp modelId="{2E4128DB-939D-4001-8597-AF2A1D7AA53B}">
      <dsp:nvSpPr>
        <dsp:cNvPr id="0" name=""/>
        <dsp:cNvSpPr/>
      </dsp:nvSpPr>
      <dsp:spPr>
        <a:xfrm>
          <a:off x="4704260" y="692927"/>
          <a:ext cx="1007718" cy="923902"/>
        </a:xfrm>
        <a:prstGeom prst="roundRect">
          <a:avLst/>
        </a:prstGeom>
        <a:solidFill>
          <a:schemeClr val="accent2">
            <a:hueOff val="-2400000"/>
            <a:satOff val="-33333"/>
            <a:lumOff val="26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smtClean="0">
              <a:solidFill>
                <a:srgbClr val="C00000"/>
              </a:solidFill>
            </a:rPr>
            <a:t>多元化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zh-TW" sz="1800" b="1" kern="1200" smtClean="0">
              <a:solidFill>
                <a:srgbClr val="C00000"/>
              </a:solidFill>
            </a:rPr>
            <a:t>新金商品</a:t>
          </a:r>
          <a:r>
            <a:rPr lang="en-US" altLang="zh-TW" sz="1800" b="1" kern="1200" dirty="0" smtClean="0">
              <a:solidFill>
                <a:srgbClr val="C00000"/>
              </a:solidFill>
            </a:rPr>
            <a:t>) 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4749361" y="738028"/>
        <a:ext cx="917516" cy="833700"/>
      </dsp:txXfrm>
    </dsp:sp>
    <dsp:sp modelId="{4FE6257D-B38E-4804-B2F8-7099F4FB5C71}">
      <dsp:nvSpPr>
        <dsp:cNvPr id="0" name=""/>
        <dsp:cNvSpPr/>
      </dsp:nvSpPr>
      <dsp:spPr>
        <a:xfrm>
          <a:off x="5879931" y="692927"/>
          <a:ext cx="1007718" cy="923902"/>
        </a:xfrm>
        <a:prstGeom prst="roundRect">
          <a:avLst/>
        </a:prstGeom>
        <a:solidFill>
          <a:schemeClr val="accent2">
            <a:hueOff val="-3000000"/>
            <a:satOff val="-41667"/>
            <a:lumOff val="33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solidFill>
                <a:srgbClr val="C00000"/>
              </a:solidFill>
            </a:rPr>
            <a:t>服務化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zh-TW" sz="1800" b="1" kern="1200" dirty="0" smtClean="0">
              <a:solidFill>
                <a:srgbClr val="C00000"/>
              </a:solidFill>
            </a:rPr>
            <a:t>財富管理</a:t>
          </a:r>
          <a:r>
            <a:rPr lang="en-US" altLang="zh-TW" sz="1800" b="1" kern="1200" dirty="0" smtClean="0">
              <a:solidFill>
                <a:srgbClr val="C00000"/>
              </a:solidFill>
            </a:rPr>
            <a:t>) 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5925032" y="738028"/>
        <a:ext cx="917516" cy="833700"/>
      </dsp:txXfrm>
    </dsp:sp>
    <dsp:sp modelId="{7E93BD12-F3C6-495A-A089-258A4E0795DA}">
      <dsp:nvSpPr>
        <dsp:cNvPr id="0" name=""/>
        <dsp:cNvSpPr/>
      </dsp:nvSpPr>
      <dsp:spPr>
        <a:xfrm>
          <a:off x="7055602" y="692927"/>
          <a:ext cx="1007718" cy="923902"/>
        </a:xfrm>
        <a:prstGeom prst="roundRect">
          <a:avLst/>
        </a:prstGeom>
        <a:solidFill>
          <a:schemeClr val="accent2">
            <a:hueOff val="-3600000"/>
            <a:satOff val="-50000"/>
            <a:lumOff val="400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solidFill>
                <a:srgbClr val="C00000"/>
              </a:solidFill>
            </a:rPr>
            <a:t>科技化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en-US" sz="1800" b="1" kern="1200" dirty="0" smtClean="0">
              <a:solidFill>
                <a:srgbClr val="C00000"/>
              </a:solidFill>
            </a:rPr>
            <a:t>金融科技</a:t>
          </a:r>
          <a:r>
            <a:rPr lang="en-US" altLang="zh-TW" sz="1800" b="1" kern="1200" dirty="0" smtClean="0">
              <a:solidFill>
                <a:srgbClr val="C00000"/>
              </a:solidFill>
            </a:rPr>
            <a:t>)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7100703" y="738028"/>
        <a:ext cx="917516" cy="833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F81F1271-CBC9-414D-BF1D-B8A2681968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2461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3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6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6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C48BEAB9-EE9C-4543-919D-D2735A3319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4102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sp>
        <p:nvSpPr>
          <p:cNvPr id="211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209ED-719A-4BD3-902B-D26997E85C7F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35882-F778-4397-A124-4A9AA209AB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EB94C-3FF5-4B2F-9344-932FDEB7D29D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85A0-CE1B-4926-86E9-2A35E6E5CC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A40B3-DC0E-4F11-A042-3BF440248323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A7F71-D7B3-497C-807A-B289F1D9A2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D190-8FB7-43EA-AB27-E6C157C7F250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AAD63-BE82-43F0-9F90-28640CE47A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E9BDF-FBD1-448B-8B7B-7AD9FB026AD0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448B-7FD1-4CDF-BF5D-13B793B581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96B3F-CEA0-466B-A6E0-22B55ABF20B6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3995B-89DF-47E5-8E4E-54C2A1AF09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14E25-4E27-46F2-A7B7-F2DEECAB44BC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F572-64F1-4A39-908A-1DEC66DD43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BF26-F944-4C96-BAA0-8CF7D9AD7662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9AA6A-1010-47D5-963B-88ADA63062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A2AF8-1597-417C-B7A4-E5B40300913B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A2954-C30F-4B6A-BF5F-3D46D45AF3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E1ADA-6686-4894-9F18-B3D1B8BE4760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877F2-6EB8-49F5-B1C6-FA2D2C8E6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4458B-54A7-4514-A733-B7C9C0257959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5119-76BB-4B53-82D3-511156294A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 b="0"/>
            </a:lvl1pPr>
          </a:lstStyle>
          <a:p>
            <a:pPr>
              <a:defRPr/>
            </a:pPr>
            <a:fld id="{58A8E7B6-91EE-4824-B3E6-3D3459EF5076}" type="datetime1">
              <a:rPr lang="zh-TW" altLang="en-US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 b="0"/>
            </a:lvl1pPr>
          </a:lstStyle>
          <a:p>
            <a:pPr>
              <a:defRPr/>
            </a:pPr>
            <a:fld id="{78BF98C7-2E87-49C3-B3E9-8EDA5E7278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zh-TW" altLang="zh-TW" sz="2400" b="0" smtClean="0">
              <a:latin typeface="Times New Roman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zh-TW" altLang="zh-TW" sz="2400" b="0" smtClean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zh-TW" altLang="zh-TW" sz="2400" b="0" smtClean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 autoUpdateAnimBg="0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audio1.wav"/><Relationship Id="rId7" Type="http://schemas.openxmlformats.org/officeDocument/2006/relationships/oleObject" Target="../embeddings/Microsoft_Word_97_-_2003___1.doc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hyperlink" Target="https://zh.wikipedia.org/wiki/File:Shadow_Hand_Bulb_large.jpg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et.bnext.com.tw/articles/view/43664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ext.com.tw/article/55376/alipay-is-now-available-to-tourists-in-mainland-china?utm_source=likr&amp;utm_medium=push&amp;utm_content=20191107&amp;differ_push=20191107102005&amp;differ_push_day=2019110710250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Ca119qPrMu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tee.com.tw/news/china/16498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dF5ANa1TTE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news.sina.com.tw/article/20191127/33464572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ainnews.com/zh-hant/articles/694870462431.ht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npf.org.tw/1/218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55650" y="115888"/>
            <a:ext cx="7772400" cy="1584325"/>
          </a:xfrm>
        </p:spPr>
        <p:txBody>
          <a:bodyPr/>
          <a:lstStyle/>
          <a:p>
            <a:pPr algn="ctr"/>
            <a:r>
              <a:rPr lang="zh-TW" altLang="zh-TW" b="1" smtClean="0">
                <a:solidFill>
                  <a:srgbClr val="C00000"/>
                </a:solidFill>
              </a:rPr>
              <a:t>國際金融市場</a:t>
            </a:r>
            <a:r>
              <a:rPr lang="en-US" altLang="zh-TW" b="1" smtClean="0">
                <a:solidFill>
                  <a:srgbClr val="C00000"/>
                </a:solidFill>
              </a:rPr>
              <a:t> </a:t>
            </a:r>
            <a:br>
              <a:rPr lang="en-US" altLang="zh-TW" b="1" smtClean="0">
                <a:solidFill>
                  <a:srgbClr val="C00000"/>
                </a:solidFill>
              </a:rPr>
            </a:br>
            <a:r>
              <a:rPr lang="en-US" altLang="zh-TW" sz="2800" b="1" smtClean="0">
                <a:solidFill>
                  <a:srgbClr val="C00000"/>
                </a:solidFill>
              </a:rPr>
              <a:t>(International Financial Markets)</a:t>
            </a:r>
            <a:r>
              <a:rPr lang="en-US" altLang="zh-TW" sz="2800" b="1" smtClean="0"/>
              <a:t/>
            </a:r>
            <a:br>
              <a:rPr lang="en-US" altLang="zh-TW" sz="2800" b="1" smtClean="0"/>
            </a:br>
            <a:endParaRPr lang="en-US" altLang="zh-TW" sz="2400" smtClean="0">
              <a:solidFill>
                <a:srgbClr val="002060"/>
              </a:solidFill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" y="1412875"/>
            <a:ext cx="9121775" cy="720725"/>
          </a:xfrm>
          <a:solidFill>
            <a:srgbClr val="FBE1FF"/>
          </a:solidFill>
        </p:spPr>
        <p:txBody>
          <a:bodyPr/>
          <a:lstStyle/>
          <a:p>
            <a:pPr>
              <a:defRPr/>
            </a:pPr>
            <a:r>
              <a:rPr lang="zh-TW" altLang="zh-TW" sz="3600" b="1" dirty="0" smtClean="0"/>
              <a:t>第十</a:t>
            </a:r>
            <a:r>
              <a:rPr lang="zh-TW" altLang="en-US" sz="3600" b="1" dirty="0" smtClean="0"/>
              <a:t>六</a:t>
            </a:r>
            <a:r>
              <a:rPr lang="zh-TW" altLang="zh-TW" sz="3600" b="1" dirty="0" smtClean="0"/>
              <a:t>章</a:t>
            </a:r>
            <a:r>
              <a:rPr lang="zh-TW" altLang="en-US" sz="3600" b="1" dirty="0" smtClean="0"/>
              <a:t> 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國際</a:t>
            </a:r>
            <a:r>
              <a:rPr lang="zh-TW" altLang="en-US" sz="3600" b="1" dirty="0" smtClean="0">
                <a:solidFill>
                  <a:srgbClr val="FF0000"/>
                </a:solidFill>
                <a:latin typeface="新細明體" pitchFamily="18" charset="-120"/>
              </a:rPr>
              <a:t>高規格金融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戰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CBDC+EP</a:t>
            </a:r>
            <a:endParaRPr lang="zh-TW" altLang="en-US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zh-TW" altLang="zh-TW" sz="36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3194B-3D94-4782-9FA5-D516A582183C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24433"/>
            <a:ext cx="4730205" cy="203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07950" y="2205038"/>
            <a:ext cx="8891588" cy="30241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第一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</a:rPr>
              <a:t>貿易戰 </a:t>
            </a:r>
            <a:r>
              <a:rPr lang="en-US" altLang="zh-TW" sz="2400" dirty="0" smtClean="0">
                <a:solidFill>
                  <a:srgbClr val="002060"/>
                </a:solidFill>
              </a:rPr>
              <a:t>–</a:t>
            </a:r>
            <a:r>
              <a:rPr lang="zh-TW" altLang="en-US" sz="2400" dirty="0" smtClean="0">
                <a:solidFill>
                  <a:srgbClr val="002060"/>
                </a:solidFill>
              </a:rPr>
              <a:t>美國要面子更要裡子</a:t>
            </a:r>
            <a:r>
              <a:rPr lang="zh-TW" altLang="en-US" sz="2400" dirty="0" smtClean="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第二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0066"/>
                </a:solidFill>
                <a:latin typeface="新細明體" pitchFamily="18" charset="-120"/>
              </a:rPr>
              <a:t>中國</a:t>
            </a:r>
            <a:r>
              <a:rPr lang="zh-TW" altLang="en-US" sz="2400" dirty="0" smtClean="0">
                <a:solidFill>
                  <a:srgbClr val="002060"/>
                </a:solidFill>
              </a:rPr>
              <a:t>歷經貿易戰</a:t>
            </a:r>
            <a:r>
              <a:rPr lang="zh-TW" altLang="zh-TW" sz="2400" dirty="0" smtClean="0"/>
              <a:t>心路歷程及因應策略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</a:t>
            </a:r>
            <a:r>
              <a:rPr lang="zh-TW" altLang="zh-TW" sz="2400" dirty="0" smtClean="0">
                <a:latin typeface="標楷體" pitchFamily="65" charset="-120"/>
              </a:rPr>
              <a:t>三節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sz="2400" dirty="0" smtClean="0">
                <a:solidFill>
                  <a:srgbClr val="002060"/>
                </a:solidFill>
              </a:rPr>
              <a:t>–</a:t>
            </a:r>
            <a:r>
              <a:rPr lang="zh-TW" altLang="zh-TW" sz="2400" i="1" dirty="0" smtClean="0">
                <a:solidFill>
                  <a:srgbClr val="FF0000"/>
                </a:solidFill>
              </a:rPr>
              <a:t>「中國製造」至「中國創造」</a:t>
            </a:r>
            <a:r>
              <a:rPr lang="en-US" altLang="zh-TW" sz="2400" i="1" dirty="0" smtClean="0">
                <a:solidFill>
                  <a:srgbClr val="FF0000"/>
                </a:solidFill>
              </a:rPr>
              <a:t>???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第四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科技自主</a:t>
            </a:r>
            <a:r>
              <a:rPr lang="en-US" altLang="zh-TW" sz="2400" dirty="0" smtClean="0">
                <a:solidFill>
                  <a:srgbClr val="C00000"/>
                </a:solidFill>
              </a:rPr>
              <a:t>+</a:t>
            </a:r>
            <a:r>
              <a:rPr lang="zh-TW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金融科創 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第五節 </a:t>
            </a:r>
            <a:r>
              <a:rPr lang="en-US" altLang="zh-TW" sz="2400" dirty="0" smtClean="0">
                <a:solidFill>
                  <a:srgbClr val="000066"/>
                </a:solidFill>
                <a:latin typeface="新細明體" pitchFamily="18" charset="-120"/>
              </a:rPr>
              <a:t>DC</a:t>
            </a:r>
            <a:r>
              <a:rPr lang="zh-TW" altLang="en-US" sz="2400" dirty="0" smtClean="0">
                <a:solidFill>
                  <a:srgbClr val="000066"/>
                </a:solidFill>
                <a:latin typeface="新細明體" pitchFamily="18" charset="-120"/>
              </a:rPr>
              <a:t>誰家都有、</a:t>
            </a:r>
            <a:r>
              <a:rPr lang="en-US" altLang="zh-TW" sz="2400" dirty="0" smtClean="0">
                <a:solidFill>
                  <a:srgbClr val="000066"/>
                </a:solidFill>
                <a:latin typeface="新細明體" pitchFamily="18" charset="-120"/>
              </a:rPr>
              <a:t>EP</a:t>
            </a:r>
            <a:r>
              <a:rPr lang="zh-TW" altLang="en-US" sz="2400" dirty="0" smtClean="0">
                <a:solidFill>
                  <a:srgbClr val="000066"/>
                </a:solidFill>
                <a:latin typeface="新細明體" pitchFamily="18" charset="-120"/>
              </a:rPr>
              <a:t>才是重心</a:t>
            </a:r>
            <a:r>
              <a:rPr lang="zh-TW" altLang="en-US" sz="2400" i="1" dirty="0" smtClean="0">
                <a:solidFill>
                  <a:srgbClr val="000066"/>
                </a:solidFill>
                <a:latin typeface="新細明體" pitchFamily="18" charset="-120"/>
              </a:rPr>
              <a:t> 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第六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CBDC</a:t>
            </a:r>
            <a:r>
              <a:rPr lang="zh-TW" altLang="en-US" sz="2400" dirty="0" smtClean="0">
                <a:latin typeface="標楷體" pitchFamily="65" charset="-120"/>
              </a:rPr>
              <a:t>未來央行誰來當家 </a:t>
            </a:r>
            <a:r>
              <a:rPr lang="en-US" altLang="zh-TW" sz="2400" i="1" dirty="0" smtClean="0">
                <a:solidFill>
                  <a:srgbClr val="000066"/>
                </a:solidFill>
                <a:latin typeface="新細明體" pitchFamily="18" charset="-120"/>
              </a:rPr>
              <a:t>(</a:t>
            </a:r>
            <a:r>
              <a:rPr lang="zh-TW" altLang="en-US" sz="2400" i="1" dirty="0" smtClean="0">
                <a:solidFill>
                  <a:srgbClr val="000066"/>
                </a:solidFill>
                <a:latin typeface="新細明體" pitchFamily="18" charset="-120"/>
              </a:rPr>
              <a:t>高規格金融戰</a:t>
            </a:r>
            <a:r>
              <a:rPr lang="en-US" altLang="zh-TW" sz="2400" i="1" dirty="0" smtClean="0">
                <a:solidFill>
                  <a:srgbClr val="000066"/>
                </a:solidFill>
                <a:latin typeface="新細明體" pitchFamily="18" charset="-120"/>
              </a:rPr>
              <a:t>)</a:t>
            </a:r>
            <a:endParaRPr lang="zh-TW" altLang="zh-TW" sz="2400" dirty="0">
              <a:latin typeface="標楷體" pitchFamily="65" charset="-12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677081"/>
              </p:ext>
            </p:extLst>
          </p:nvPr>
        </p:nvGraphicFramePr>
        <p:xfrm>
          <a:off x="1133618" y="751122"/>
          <a:ext cx="7596844" cy="162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190"/>
                <a:gridCol w="1998222"/>
                <a:gridCol w="2160240"/>
                <a:gridCol w="1728192"/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計劃</a:t>
                      </a:r>
                      <a:endParaRPr lang="zh-TW" sz="1800" b="1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註冊成立</a:t>
                      </a:r>
                      <a:endParaRPr lang="zh-TW" sz="1800" b="1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註冊資本</a:t>
                      </a:r>
                      <a:endParaRPr lang="zh-TW" sz="1800" b="1" kern="10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投資標的</a:t>
                      </a:r>
                      <a:endParaRPr lang="zh-TW" sz="1800" b="1" kern="10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</a:tr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66"/>
                          </a:solidFill>
                          <a:effectLst/>
                        </a:rPr>
                        <a:t>大基金一期</a:t>
                      </a:r>
                      <a:endParaRPr lang="zh-TW" sz="2400" b="1" kern="100" dirty="0">
                        <a:solidFill>
                          <a:srgbClr val="000066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2014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24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~2018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endParaRPr lang="zh-TW" sz="1800" b="1" kern="10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</a:rPr>
                        <a:t>1,387.2</a:t>
                      </a:r>
                      <a:r>
                        <a:rPr lang="zh-TW" altLang="zh-TW" sz="1800" kern="100" dirty="0" smtClean="0">
                          <a:effectLst/>
                          <a:latin typeface="+mn-lt"/>
                        </a:rPr>
                        <a:t>億元</a:t>
                      </a:r>
                      <a:r>
                        <a:rPr lang="en-US" altLang="zh-TW" sz="1800" b="0" kern="100" dirty="0" smtClean="0">
                          <a:effectLst/>
                          <a:latin typeface="+mn-lt"/>
                          <a:cs typeface="新細明體"/>
                        </a:rPr>
                        <a:t>RMB</a:t>
                      </a:r>
                      <a:endParaRPr lang="zh-TW" sz="1800" b="1" kern="100" dirty="0">
                        <a:effectLst/>
                        <a:latin typeface="+mn-lt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</a:rPr>
                        <a:t>晶圓、半導體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66"/>
                          </a:solidFill>
                          <a:effectLst/>
                        </a:rPr>
                        <a:t>大基金二期</a:t>
                      </a:r>
                      <a:endParaRPr lang="zh-TW" sz="2400" b="1" kern="100" dirty="0">
                        <a:solidFill>
                          <a:srgbClr val="000066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2019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zh-TW" sz="1800" kern="100" dirty="0">
                          <a:effectLst/>
                        </a:rPr>
                        <a:t>月</a:t>
                      </a:r>
                      <a:r>
                        <a:rPr lang="en-US" sz="1800" kern="100" dirty="0">
                          <a:effectLst/>
                        </a:rPr>
                        <a:t>22</a:t>
                      </a:r>
                      <a:r>
                        <a:rPr lang="zh-TW" sz="1800" kern="100" dirty="0">
                          <a:effectLst/>
                        </a:rPr>
                        <a:t>日</a:t>
                      </a:r>
                      <a:endParaRPr lang="zh-TW" sz="1800" b="1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</a:rPr>
                        <a:t>2,041.5</a:t>
                      </a:r>
                      <a:r>
                        <a:rPr lang="zh-TW" altLang="zh-TW" sz="1800" kern="100" dirty="0" smtClean="0">
                          <a:effectLst/>
                          <a:latin typeface="+mn-lt"/>
                        </a:rPr>
                        <a:t>億元</a:t>
                      </a:r>
                      <a:r>
                        <a:rPr lang="en-US" altLang="zh-TW" sz="1800" kern="100" dirty="0" smtClean="0">
                          <a:effectLst/>
                          <a:latin typeface="+mn-lt"/>
                        </a:rPr>
                        <a:t>RMB</a:t>
                      </a:r>
                      <a:endParaRPr lang="zh-TW" altLang="zh-TW" sz="1800" b="1" kern="100" dirty="0" smtClean="0">
                        <a:effectLst/>
                        <a:latin typeface="+mn-lt"/>
                        <a:cs typeface="新細明體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800" b="0" kern="100" dirty="0">
                        <a:effectLst/>
                        <a:latin typeface="+mn-lt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</a:rPr>
                        <a:t>5G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</a:rPr>
                        <a:t>、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</a:rPr>
                        <a:t>AI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3657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9077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89" y="2276872"/>
            <a:ext cx="5251743" cy="45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橢圓 10"/>
          <p:cNvSpPr/>
          <p:nvPr/>
        </p:nvSpPr>
        <p:spPr bwMode="auto">
          <a:xfrm>
            <a:off x="8100392" y="3106117"/>
            <a:ext cx="864096" cy="6322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perspectiveFront"/>
            <a:lightRig rig="threePt" dir="t"/>
          </a:scene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6" name="橢圓 15"/>
          <p:cNvSpPr/>
          <p:nvPr/>
        </p:nvSpPr>
        <p:spPr bwMode="auto">
          <a:xfrm>
            <a:off x="3671900" y="3006017"/>
            <a:ext cx="1908212" cy="7323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perspectiveFront"/>
            <a:lightRig rig="threePt" dir="t"/>
          </a:scene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" y="4498442"/>
            <a:ext cx="3872502" cy="233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8595" y="628282"/>
            <a:ext cx="553998" cy="17281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快、準、狠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向右箭號 6"/>
          <p:cNvSpPr/>
          <p:nvPr/>
        </p:nvSpPr>
        <p:spPr bwMode="auto">
          <a:xfrm>
            <a:off x="622593" y="1492378"/>
            <a:ext cx="493023" cy="13642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4" name="Picture 2" descr="「數位貨幣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41" y="5157192"/>
            <a:ext cx="2555859" cy="17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0" y="0"/>
            <a:ext cx="322235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第四節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科技自主</a:t>
            </a:r>
            <a:r>
              <a:rPr lang="en-US" altLang="zh-TW" dirty="0" smtClean="0">
                <a:solidFill>
                  <a:srgbClr val="C00000"/>
                </a:solidFill>
              </a:rPr>
              <a:t>+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金融科創 </a:t>
            </a:r>
            <a:endParaRPr lang="zh-TW" altLang="zh-TW" dirty="0">
              <a:latin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03848" y="0"/>
            <a:ext cx="3024336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科技自主</a:t>
            </a:r>
            <a:r>
              <a:rPr lang="en-US" altLang="zh-TW" sz="3200" dirty="0" smtClean="0">
                <a:solidFill>
                  <a:srgbClr val="C00000"/>
                </a:solidFill>
              </a:rPr>
              <a:t>???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202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476672"/>
            <a:ext cx="5472608" cy="576065"/>
          </a:xfrm>
          <a:solidFill>
            <a:srgbClr val="FFFF99"/>
          </a:solidFill>
        </p:spPr>
        <p:txBody>
          <a:bodyPr/>
          <a:lstStyle/>
          <a:p>
            <a:pPr algn="ctr" eaLnBrk="1" fontAlgn="ctr" hangingPunct="1">
              <a:defRPr/>
            </a:pPr>
            <a:r>
              <a:rPr lang="zh-TW" alt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產業科技與金融霸權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之並進</a:t>
            </a:r>
            <a:r>
              <a:rPr lang="en-US" altLang="zh-TW" sz="2800" b="1" dirty="0" smtClean="0">
                <a:solidFill>
                  <a:srgbClr val="C00000"/>
                </a:solidFill>
              </a:rPr>
              <a:t>)</a:t>
            </a:r>
            <a:endParaRPr lang="zh-TW" alt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1244414" y="2636912"/>
            <a:ext cx="645542" cy="432048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rPr>
              <a:t>英國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3938240" y="2333206"/>
            <a:ext cx="645542" cy="432048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rPr>
              <a:t>美國</a:t>
            </a:r>
          </a:p>
        </p:txBody>
      </p:sp>
      <p:cxnSp>
        <p:nvCxnSpPr>
          <p:cNvPr id="13" name="直線單箭頭接點 12"/>
          <p:cNvCxnSpPr/>
          <p:nvPr/>
        </p:nvCxnSpPr>
        <p:spPr bwMode="auto">
          <a:xfrm flipH="1" flipV="1">
            <a:off x="7903516" y="2743926"/>
            <a:ext cx="467544" cy="13681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圓角矩形 14"/>
          <p:cNvSpPr/>
          <p:nvPr/>
        </p:nvSpPr>
        <p:spPr bwMode="auto">
          <a:xfrm>
            <a:off x="7188981" y="2222913"/>
            <a:ext cx="645542" cy="432048"/>
          </a:xfrm>
          <a:prstGeom prst="round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rPr>
              <a:t>國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766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fontAlgn="ctr" hangingPunct="1">
              <a:defRPr/>
            </a:pPr>
            <a:r>
              <a:rPr lang="zh-TW" altLang="zh-TW" sz="2400" dirty="0">
                <a:solidFill>
                  <a:srgbClr val="7030A0"/>
                </a:solidFill>
              </a:rPr>
              <a:t>產業革命</a:t>
            </a:r>
            <a:r>
              <a:rPr lang="en-US" altLang="zh-TW" sz="2400" dirty="0">
                <a:solidFill>
                  <a:srgbClr val="7030A0"/>
                </a:solidFill>
              </a:rPr>
              <a:t>(</a:t>
            </a:r>
            <a:r>
              <a:rPr lang="zh-TW" altLang="zh-TW" sz="2400" dirty="0">
                <a:solidFill>
                  <a:srgbClr val="7030A0"/>
                </a:solidFill>
              </a:rPr>
              <a:t>Industrial Revolution</a:t>
            </a:r>
            <a:r>
              <a:rPr lang="zh-TW" altLang="zh-TW" sz="2400" dirty="0" smtClean="0">
                <a:solidFill>
                  <a:srgbClr val="7030A0"/>
                </a:solidFill>
              </a:rPr>
              <a:t>)</a:t>
            </a:r>
            <a:r>
              <a:rPr lang="en-US" altLang="zh-TW" sz="2400" dirty="0" smtClean="0">
                <a:solidFill>
                  <a:srgbClr val="7030A0"/>
                </a:solidFill>
              </a:rPr>
              <a:t> vs 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金融演進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(Financial E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volution</a:t>
            </a:r>
            <a:r>
              <a:rPr lang="en-US" altLang="zh-TW" sz="2400" dirty="0" smtClean="0">
                <a:solidFill>
                  <a:srgbClr val="7030A0"/>
                </a:solidFill>
              </a:rPr>
              <a:t>)</a:t>
            </a:r>
            <a:endParaRPr lang="zh-TW" altLang="en-US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91867" y="2765254"/>
            <a:ext cx="173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海上霸權殖民</a:t>
            </a:r>
            <a:r>
              <a:rPr lang="en-US" altLang="zh-TW" dirty="0" smtClean="0"/>
              <a:t>)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501691" y="2431049"/>
            <a:ext cx="17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金融霸權殖民</a:t>
            </a:r>
            <a:r>
              <a:rPr lang="en-US" altLang="zh-TW" dirty="0" smtClean="0"/>
              <a:t>)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613140" y="1853581"/>
            <a:ext cx="173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科技創新殖民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3460"/>
            <a:ext cx="2758555" cy="212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35036" y="631040"/>
            <a:ext cx="2592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</a:rPr>
              <a:t>1851</a:t>
            </a:r>
            <a:r>
              <a:rPr lang="zh-TW" altLang="en-US" dirty="0">
                <a:solidFill>
                  <a:srgbClr val="002060"/>
                </a:solidFill>
              </a:rPr>
              <a:t>首屆世</a:t>
            </a:r>
            <a:r>
              <a:rPr lang="zh-TW" altLang="en-US" dirty="0" smtClean="0">
                <a:solidFill>
                  <a:srgbClr val="002060"/>
                </a:solidFill>
              </a:rPr>
              <a:t>博在倫敦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" y="4676187"/>
            <a:ext cx="3138315" cy="22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492343"/>
              </p:ext>
            </p:extLst>
          </p:nvPr>
        </p:nvGraphicFramePr>
        <p:xfrm>
          <a:off x="374525" y="2768774"/>
          <a:ext cx="8418513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Document" r:id="rId7" imgW="4940373" imgH="1508005" progId="Word.Document.8">
                  <p:embed/>
                </p:oleObj>
              </mc:Choice>
              <mc:Fallback>
                <p:oleObj name="Document" r:id="rId7" imgW="4940373" imgH="150800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25" y="2768774"/>
                        <a:ext cx="8418513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線單箭頭接點 33"/>
          <p:cNvCxnSpPr/>
          <p:nvPr/>
        </p:nvCxnSpPr>
        <p:spPr bwMode="auto">
          <a:xfrm flipV="1">
            <a:off x="720837" y="2852936"/>
            <a:ext cx="523577" cy="1259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單箭頭接點 34"/>
          <p:cNvCxnSpPr/>
          <p:nvPr/>
        </p:nvCxnSpPr>
        <p:spPr bwMode="auto">
          <a:xfrm flipV="1">
            <a:off x="3590131" y="2906443"/>
            <a:ext cx="523577" cy="1259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4" y="4957123"/>
            <a:ext cx="2786968" cy="19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80" y="4957123"/>
            <a:ext cx="2522072" cy="193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https://upload.wikimedia.org/wikipedia/commons/thumb/c/c5/Shadow_Hand_Bulb_large.jpg/220px-Shadow_Hand_Bulb_large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4917603"/>
            <a:ext cx="1303301" cy="19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橢圓 40"/>
          <p:cNvSpPr/>
          <p:nvPr/>
        </p:nvSpPr>
        <p:spPr bwMode="auto">
          <a:xfrm>
            <a:off x="35036" y="6374529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3" name="橢圓 42"/>
          <p:cNvSpPr/>
          <p:nvPr/>
        </p:nvSpPr>
        <p:spPr bwMode="auto">
          <a:xfrm>
            <a:off x="4254350" y="6401349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IR-III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572000" y="4957123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世界</a:t>
            </a:r>
            <a:r>
              <a:rPr lang="zh-TW" altLang="zh-TW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上第</a:t>
            </a:r>
            <a:r>
              <a:rPr lang="zh-TW" altLang="zh-TW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一台電腦</a:t>
            </a:r>
            <a:endParaRPr lang="zh-TW" altLang="en-US"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橢圓 44"/>
          <p:cNvSpPr/>
          <p:nvPr/>
        </p:nvSpPr>
        <p:spPr bwMode="auto">
          <a:xfrm>
            <a:off x="2699669" y="6374528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IR-II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6" name="橢圓 45"/>
          <p:cNvSpPr/>
          <p:nvPr/>
        </p:nvSpPr>
        <p:spPr bwMode="auto">
          <a:xfrm>
            <a:off x="6613140" y="6374528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IR-IV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2989200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2" grpId="0"/>
      <p:bldP spid="18" grpId="0"/>
      <p:bldP spid="19" grpId="0"/>
      <p:bldP spid="41" grpId="0" animBg="1"/>
      <p:bldP spid="43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 dirty="0"/>
          </a:p>
        </p:txBody>
      </p:sp>
      <p:sp>
        <p:nvSpPr>
          <p:cNvPr id="14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>
          <a:xfrm>
            <a:off x="1776909" y="6192847"/>
            <a:ext cx="4801314" cy="46166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000099"/>
                </a:solidFill>
              </a:rPr>
              <a:t>大、智、移、雲、社、物、生、機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9" name="上彎箭號 8"/>
          <p:cNvSpPr/>
          <p:nvPr/>
        </p:nvSpPr>
        <p:spPr bwMode="auto">
          <a:xfrm rot="5400000">
            <a:off x="1316261" y="5993572"/>
            <a:ext cx="489246" cy="432049"/>
          </a:xfrm>
          <a:prstGeom prst="bentUpArrow">
            <a:avLst>
              <a:gd name="adj1" fmla="val 25000"/>
              <a:gd name="adj2" fmla="val 5893"/>
              <a:gd name="adj3" fmla="val 25000"/>
            </a:avLst>
          </a:prstGeom>
          <a:solidFill>
            <a:srgbClr val="FF33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176854777"/>
              </p:ext>
            </p:extLst>
          </p:nvPr>
        </p:nvGraphicFramePr>
        <p:xfrm>
          <a:off x="251520" y="1412776"/>
          <a:ext cx="87129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橢圓 2"/>
          <p:cNvSpPr/>
          <p:nvPr/>
        </p:nvSpPr>
        <p:spPr bwMode="auto">
          <a:xfrm>
            <a:off x="6397872" y="5666479"/>
            <a:ext cx="2771800" cy="1052736"/>
          </a:xfrm>
          <a:prstGeom prst="ellipse">
            <a:avLst/>
          </a:prstGeom>
          <a:solidFill>
            <a:srgbClr val="FFFF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大、人、物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64" y="0"/>
            <a:ext cx="3203848" cy="157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153505"/>
            <a:ext cx="5940152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3600" dirty="0" smtClean="0">
                <a:solidFill>
                  <a:srgbClr val="FF0000"/>
                </a:solidFill>
              </a:rPr>
              <a:t>[</a:t>
            </a:r>
            <a:r>
              <a:rPr lang="zh-TW" altLang="zh-TW" sz="3600" dirty="0">
                <a:solidFill>
                  <a:srgbClr val="FF0000"/>
                </a:solidFill>
              </a:rPr>
              <a:t>產業革命</a:t>
            </a:r>
            <a:r>
              <a:rPr lang="en-US" altLang="zh-TW" sz="3600" dirty="0" smtClean="0">
                <a:solidFill>
                  <a:srgbClr val="FF0000"/>
                </a:solidFill>
              </a:rPr>
              <a:t>]</a:t>
            </a:r>
            <a:r>
              <a:rPr lang="en-US" altLang="zh-TW" sz="3600" dirty="0" smtClean="0">
                <a:solidFill>
                  <a:srgbClr val="7030A0"/>
                </a:solidFill>
              </a:rPr>
              <a:t> </a:t>
            </a:r>
            <a:r>
              <a:rPr lang="en-US" altLang="zh-TW" sz="2000" dirty="0" smtClean="0">
                <a:solidFill>
                  <a:srgbClr val="7030A0"/>
                </a:solidFill>
              </a:rPr>
              <a:t>(</a:t>
            </a:r>
            <a:r>
              <a:rPr lang="zh-TW" altLang="zh-TW" sz="2000" dirty="0">
                <a:solidFill>
                  <a:srgbClr val="7030A0"/>
                </a:solidFill>
              </a:rPr>
              <a:t>Industrial Revolution</a:t>
            </a:r>
            <a:r>
              <a:rPr lang="en-US" altLang="zh-TW" sz="2000" dirty="0" smtClean="0">
                <a:solidFill>
                  <a:srgbClr val="7030A0"/>
                </a:solidFill>
              </a:rPr>
              <a:t>) </a:t>
            </a:r>
            <a:endParaRPr lang="en-US" altLang="zh-TW" sz="20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97768" y="786515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i="1" dirty="0">
                <a:solidFill>
                  <a:srgbClr val="FF0000"/>
                </a:solidFill>
              </a:rPr>
              <a:t>改變人類生活模式之</a:t>
            </a:r>
            <a:r>
              <a:rPr lang="zh-TW" altLang="en-US" sz="2800" i="1" dirty="0" smtClean="0">
                <a:solidFill>
                  <a:srgbClr val="FF0000"/>
                </a:solidFill>
              </a:rPr>
              <a:t>舉措</a:t>
            </a:r>
            <a:r>
              <a:rPr lang="en-US" altLang="zh-TW" sz="2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革命</a:t>
            </a:r>
            <a:endParaRPr lang="zh-TW" alt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251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2" grpId="0">
        <p:bldAsOne/>
      </p:bldGraphic>
      <p:bldP spid="3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11" name="矩形 10"/>
          <p:cNvSpPr/>
          <p:nvPr/>
        </p:nvSpPr>
        <p:spPr>
          <a:xfrm>
            <a:off x="581709" y="0"/>
            <a:ext cx="6367319" cy="58477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</a:rPr>
              <a:t>科技</a:t>
            </a:r>
            <a:r>
              <a:rPr lang="zh-TW" altLang="en-US" sz="3200" dirty="0">
                <a:solidFill>
                  <a:srgbClr val="FF0000"/>
                </a:solidFill>
              </a:rPr>
              <a:t>創新</a:t>
            </a:r>
            <a:r>
              <a:rPr lang="en-US" altLang="zh-TW" sz="3200" dirty="0" smtClean="0">
                <a:latin typeface="標楷體"/>
                <a:ea typeface="標楷體"/>
                <a:sym typeface="Wingdings"/>
              </a:rPr>
              <a:t>≡</a:t>
            </a:r>
            <a:r>
              <a:rPr lang="zh-TW" altLang="zh-TW" sz="3200" dirty="0" smtClean="0">
                <a:solidFill>
                  <a:srgbClr val="C00000"/>
                </a:solidFill>
              </a:rPr>
              <a:t>智能資本</a:t>
            </a:r>
            <a:r>
              <a:rPr lang="en-US" altLang="zh-TW" sz="2400" dirty="0" smtClean="0">
                <a:solidFill>
                  <a:srgbClr val="C00000"/>
                </a:solidFill>
                <a:latin typeface="+mj-lt"/>
              </a:rPr>
              <a:t>(</a:t>
            </a:r>
            <a:r>
              <a:rPr lang="en-US" altLang="zh-TW" sz="2400" b="0" dirty="0" smtClean="0">
                <a:solidFill>
                  <a:srgbClr val="C00000"/>
                </a:solidFill>
                <a:latin typeface="+mj-lt"/>
              </a:rPr>
              <a:t>Intelligence Capital)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04726"/>
            <a:ext cx="5508104" cy="36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www.npf.org.tw/Image/nowissue/Internet_of_Th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1" y="1472980"/>
            <a:ext cx="3455775" cy="34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othome.com/uploads/allimg/161110/2-161110193025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77072"/>
            <a:ext cx="2592288" cy="1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222435" y="617823"/>
            <a:ext cx="7085869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標楷體"/>
                <a:ea typeface="標楷體"/>
              </a:rPr>
              <a:t>★</a:t>
            </a:r>
            <a:r>
              <a:rPr lang="zh-TW" altLang="en-US" sz="2400" dirty="0" smtClean="0"/>
              <a:t>網</a:t>
            </a:r>
            <a:r>
              <a:rPr lang="zh-TW" altLang="en-US" sz="2400" dirty="0"/>
              <a:t>宇</a:t>
            </a:r>
            <a:r>
              <a:rPr lang="zh-TW" altLang="en-US" sz="2400" dirty="0" smtClean="0"/>
              <a:t>實體</a:t>
            </a:r>
            <a:r>
              <a:rPr lang="zh-TW" altLang="en-US" sz="2400" dirty="0"/>
              <a:t>系統</a:t>
            </a:r>
            <a:r>
              <a:rPr lang="en-US" altLang="zh-TW" sz="2400" b="0" dirty="0"/>
              <a:t>(Cyber-Physical System, </a:t>
            </a:r>
            <a:r>
              <a:rPr lang="en-US" altLang="zh-TW" sz="2400" dirty="0"/>
              <a:t>CPS</a:t>
            </a:r>
            <a:r>
              <a:rPr lang="en-US" altLang="zh-TW" sz="2400" b="0" dirty="0" smtClean="0"/>
              <a:t>)</a:t>
            </a:r>
          </a:p>
          <a:p>
            <a:r>
              <a:rPr lang="en-US" altLang="zh-TW" sz="24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400" dirty="0" smtClean="0">
                <a:solidFill>
                  <a:srgbClr val="FF0000"/>
                </a:solidFill>
              </a:rPr>
              <a:t>電腦雲端運算</a:t>
            </a:r>
            <a:r>
              <a:rPr lang="en-US" altLang="zh-TW" sz="2400" b="0" dirty="0" smtClean="0"/>
              <a:t>+</a:t>
            </a:r>
            <a:r>
              <a:rPr lang="zh-TW" altLang="en-US" sz="2400" dirty="0" smtClean="0">
                <a:solidFill>
                  <a:srgbClr val="FF0000"/>
                </a:solidFill>
              </a:rPr>
              <a:t>人、機、物</a:t>
            </a:r>
            <a:r>
              <a:rPr lang="zh-TW" altLang="en-US" sz="2400" b="0" dirty="0" smtClean="0"/>
              <a:t>裝置整合</a:t>
            </a:r>
            <a:r>
              <a:rPr lang="zh-TW" altLang="en-US" sz="2400" b="0" dirty="0"/>
              <a:t>控制系統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-13940" y="4876964"/>
            <a:ext cx="9113665" cy="1964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zh-TW" sz="2000" dirty="0"/>
              <a:t>▲</a:t>
            </a:r>
            <a:r>
              <a:rPr lang="zh-TW" altLang="en-US" sz="2000" dirty="0" smtClean="0"/>
              <a:t>實體</a:t>
            </a:r>
            <a:r>
              <a:rPr lang="zh-TW" altLang="en-US" sz="2000" dirty="0"/>
              <a:t>（</a:t>
            </a:r>
            <a:r>
              <a:rPr lang="en-US" altLang="zh-TW" sz="2000" dirty="0"/>
              <a:t>Physical</a:t>
            </a:r>
            <a:r>
              <a:rPr lang="zh-TW" altLang="en-US" sz="2000" dirty="0"/>
              <a:t>）：</a:t>
            </a:r>
            <a:r>
              <a:rPr lang="zh-TW" altLang="en-US" sz="2000" b="0" dirty="0"/>
              <a:t>自然界中的或由人類製造的，遵循物理定理在連續的時間內運行的系統。</a:t>
            </a:r>
          </a:p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zh-TW" sz="2000" dirty="0"/>
              <a:t>▲</a:t>
            </a:r>
            <a:r>
              <a:rPr lang="zh-TW" altLang="en-US" sz="2000" dirty="0" smtClean="0"/>
              <a:t>網</a:t>
            </a:r>
            <a:r>
              <a:rPr lang="zh-TW" altLang="en-US" sz="2000" dirty="0"/>
              <a:t>絡（</a:t>
            </a:r>
            <a:r>
              <a:rPr lang="en-US" altLang="zh-TW" sz="2000" dirty="0"/>
              <a:t>Cyber</a:t>
            </a:r>
            <a:r>
              <a:rPr lang="zh-TW" altLang="en-US" sz="2000" dirty="0"/>
              <a:t>）：</a:t>
            </a:r>
            <a:r>
              <a:rPr lang="zh-TW" altLang="en-US" sz="2000" b="0" dirty="0"/>
              <a:t>利用計算、通信、及控制系統進行的離散及邏輯化管理。</a:t>
            </a:r>
          </a:p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zh-TW" sz="2000" dirty="0"/>
              <a:t>▲</a:t>
            </a:r>
            <a:r>
              <a:rPr lang="zh-TW" altLang="en-US" sz="2000" dirty="0" smtClean="0"/>
              <a:t>網</a:t>
            </a:r>
            <a:r>
              <a:rPr lang="zh-TW" altLang="en-US" sz="2000" dirty="0"/>
              <a:t>絡實體系統：（</a:t>
            </a:r>
            <a:r>
              <a:rPr lang="en-US" altLang="zh-TW" sz="2000" dirty="0"/>
              <a:t>Cyber-Physical System</a:t>
            </a:r>
            <a:r>
              <a:rPr lang="zh-TW" altLang="en-US" sz="2000" dirty="0"/>
              <a:t>）：</a:t>
            </a:r>
            <a:r>
              <a:rPr lang="zh-TW" altLang="en-US" sz="2000" b="0" dirty="0"/>
              <a:t>將實體與網絡的各個組成部分在所有層面和維度上緊密結合的系統，對實體及網絡進行對稱性的深入管理。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299525" y="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盡享科技成果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071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4525" y="6308274"/>
            <a:ext cx="2133600" cy="457200"/>
          </a:xfrm>
        </p:spPr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 dirty="0"/>
          </a:p>
        </p:txBody>
      </p:sp>
      <p:sp>
        <p:nvSpPr>
          <p:cNvPr id="7" name="矩形 6"/>
          <p:cNvSpPr/>
          <p:nvPr/>
        </p:nvSpPr>
        <p:spPr>
          <a:xfrm>
            <a:off x="2876056" y="534075"/>
            <a:ext cx="3127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TW" sz="2800" dirty="0">
                <a:solidFill>
                  <a:srgbClr val="FF0000"/>
                </a:solidFill>
              </a:rPr>
              <a:t>[</a:t>
            </a:r>
            <a:r>
              <a:rPr lang="zh-TW" altLang="zh-TW" sz="2800" dirty="0" smtClean="0">
                <a:solidFill>
                  <a:srgbClr val="FF0000"/>
                </a:solidFill>
              </a:rPr>
              <a:t>金融演進</a:t>
            </a:r>
            <a:r>
              <a:rPr lang="en-US" altLang="zh-TW" sz="2800" dirty="0" smtClean="0">
                <a:solidFill>
                  <a:srgbClr val="FF0000"/>
                </a:solidFill>
              </a:rPr>
              <a:t>]</a:t>
            </a:r>
            <a:r>
              <a:rPr lang="en-US" altLang="zh-TW" sz="2800" dirty="0">
                <a:solidFill>
                  <a:srgbClr val="7030A0"/>
                </a:solidFill>
              </a:rPr>
              <a:t> </a:t>
            </a:r>
            <a:r>
              <a:rPr lang="en-US" altLang="zh-TW" sz="2000" dirty="0">
                <a:solidFill>
                  <a:srgbClr val="7030A0"/>
                </a:solidFill>
              </a:rPr>
              <a:t>(Financial E</a:t>
            </a:r>
            <a:r>
              <a:rPr lang="zh-TW" altLang="zh-TW" sz="2000" dirty="0">
                <a:solidFill>
                  <a:srgbClr val="7030A0"/>
                </a:solidFill>
              </a:rPr>
              <a:t>volution</a:t>
            </a:r>
            <a:r>
              <a:rPr lang="en-US" altLang="zh-TW" sz="2000" dirty="0">
                <a:solidFill>
                  <a:srgbClr val="7030A0"/>
                </a:solidFill>
              </a:rPr>
              <a:t>) </a:t>
            </a:r>
            <a:endParaRPr lang="en-US" altLang="zh-TW" sz="2000" dirty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187394" name="Picture 2" descr="ãè²¨å¹£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49" y="2332"/>
            <a:ext cx="2917451" cy="208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6" name="Picture 4" descr="ãè²¨å¹£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9" y="3645024"/>
            <a:ext cx="3101614" cy="17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3" name="左大括弧 2"/>
          <p:cNvSpPr/>
          <p:nvPr/>
        </p:nvSpPr>
        <p:spPr bwMode="auto">
          <a:xfrm>
            <a:off x="3395695" y="2930173"/>
            <a:ext cx="349377" cy="1008112"/>
          </a:xfrm>
          <a:prstGeom prst="leftBr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3" name="上彎箭號 12"/>
          <p:cNvSpPr/>
          <p:nvPr/>
        </p:nvSpPr>
        <p:spPr bwMode="auto">
          <a:xfrm rot="5400000">
            <a:off x="678925" y="2851818"/>
            <a:ext cx="720081" cy="278748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39708" y="-9748"/>
            <a:ext cx="2890984" cy="584775"/>
          </a:xfrm>
          <a:prstGeom prst="rect">
            <a:avLst/>
          </a:prstGeom>
          <a:solidFill>
            <a:srgbClr val="CCFF66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金融科創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011669161"/>
              </p:ext>
            </p:extLst>
          </p:nvPr>
        </p:nvGraphicFramePr>
        <p:xfrm>
          <a:off x="3788462" y="2991192"/>
          <a:ext cx="5355538" cy="234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矩形 15"/>
          <p:cNvSpPr/>
          <p:nvPr/>
        </p:nvSpPr>
        <p:spPr>
          <a:xfrm>
            <a:off x="1342966" y="3121804"/>
            <a:ext cx="1990318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800" dirty="0" smtClean="0">
                <a:solidFill>
                  <a:srgbClr val="FF0000"/>
                </a:solidFill>
              </a:rPr>
              <a:t>貨幣革命</a:t>
            </a:r>
            <a:r>
              <a:rPr lang="en-US" altLang="zh-TW" sz="2800" dirty="0" smtClean="0">
                <a:solidFill>
                  <a:srgbClr val="7030A0"/>
                </a:solidFill>
              </a:rPr>
              <a:t> </a:t>
            </a:r>
            <a:endParaRPr lang="en-US" altLang="zh-TW" sz="2800" dirty="0">
              <a:solidFill>
                <a:srgbClr val="FF0000"/>
              </a:solidFill>
              <a:sym typeface="Wingdings"/>
            </a:endParaRPr>
          </a:p>
        </p:txBody>
      </p:sp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303068254"/>
              </p:ext>
            </p:extLst>
          </p:nvPr>
        </p:nvGraphicFramePr>
        <p:xfrm>
          <a:off x="539552" y="943045"/>
          <a:ext cx="8064896" cy="2309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矩形 19"/>
          <p:cNvSpPr/>
          <p:nvPr/>
        </p:nvSpPr>
        <p:spPr>
          <a:xfrm>
            <a:off x="683398" y="5889991"/>
            <a:ext cx="2338125" cy="58477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200" dirty="0">
                <a:solidFill>
                  <a:srgbClr val="FF0000"/>
                </a:solidFill>
              </a:rPr>
              <a:t>金融</a:t>
            </a:r>
            <a:r>
              <a:rPr lang="zh-TW" altLang="en-US" sz="3200" dirty="0" smtClean="0">
                <a:solidFill>
                  <a:srgbClr val="FF0000"/>
                </a:solidFill>
              </a:rPr>
              <a:t>革命</a:t>
            </a:r>
            <a:endParaRPr lang="en-US" altLang="zh-TW" sz="32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745072" y="2925733"/>
            <a:ext cx="23749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dirty="0" smtClean="0">
                <a:solidFill>
                  <a:srgbClr val="3366FF"/>
                </a:solidFill>
              </a:rPr>
              <a:t>Media of Exchange</a:t>
            </a:r>
          </a:p>
          <a:p>
            <a:pPr>
              <a:spcBef>
                <a:spcPts val="600"/>
              </a:spcBef>
            </a:pPr>
            <a:r>
              <a:rPr lang="en-US" altLang="zh-TW" sz="1600" dirty="0" smtClean="0">
                <a:solidFill>
                  <a:srgbClr val="3366FF"/>
                </a:solidFill>
              </a:rPr>
              <a:t>Store of Value</a:t>
            </a:r>
          </a:p>
          <a:p>
            <a:pPr>
              <a:spcBef>
                <a:spcPts val="600"/>
              </a:spcBef>
            </a:pPr>
            <a:r>
              <a:rPr lang="en-US" altLang="zh-TW" sz="1600" dirty="0" smtClean="0">
                <a:solidFill>
                  <a:srgbClr val="3366FF"/>
                </a:solidFill>
              </a:rPr>
              <a:t>Unit of Account</a:t>
            </a:r>
            <a:endParaRPr lang="zh-TW" altLang="en-US" sz="1600" dirty="0">
              <a:solidFill>
                <a:srgbClr val="3366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78941" y="5889991"/>
            <a:ext cx="1990318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200" dirty="0">
                <a:solidFill>
                  <a:srgbClr val="FF0000"/>
                </a:solidFill>
              </a:rPr>
              <a:t>支付</a:t>
            </a:r>
            <a:r>
              <a:rPr lang="zh-TW" altLang="en-US" sz="3200" dirty="0" smtClean="0">
                <a:solidFill>
                  <a:srgbClr val="FF0000"/>
                </a:solidFill>
              </a:rPr>
              <a:t>革命</a:t>
            </a:r>
            <a:r>
              <a:rPr lang="en-US" altLang="zh-TW" sz="3200" dirty="0" smtClean="0">
                <a:solidFill>
                  <a:srgbClr val="7030A0"/>
                </a:solidFill>
              </a:rPr>
              <a:t> </a:t>
            </a:r>
            <a:endParaRPr lang="en-US" altLang="zh-TW" sz="32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2" name="左-右雙向箭號 1"/>
          <p:cNvSpPr/>
          <p:nvPr/>
        </p:nvSpPr>
        <p:spPr bwMode="auto">
          <a:xfrm>
            <a:off x="3089315" y="6074366"/>
            <a:ext cx="762605" cy="216024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8" name="橢圓 7"/>
          <p:cNvSpPr/>
          <p:nvPr/>
        </p:nvSpPr>
        <p:spPr bwMode="auto">
          <a:xfrm>
            <a:off x="7524328" y="4200473"/>
            <a:ext cx="864096" cy="6480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dirty="0">
                <a:solidFill>
                  <a:srgbClr val="7030A0"/>
                </a:solidFill>
                <a:latin typeface="新細明體" pitchFamily="18" charset="-120"/>
              </a:rPr>
              <a:t>DC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6147568" y="5849239"/>
            <a:ext cx="864096" cy="6480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dirty="0">
                <a:solidFill>
                  <a:srgbClr val="FF0000"/>
                </a:solidFill>
                <a:latin typeface="新細明體" pitchFamily="18" charset="-120"/>
              </a:rPr>
              <a:t>EP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171544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7" name="矩形 16"/>
          <p:cNvSpPr/>
          <p:nvPr/>
        </p:nvSpPr>
        <p:spPr>
          <a:xfrm>
            <a:off x="269278" y="721240"/>
            <a:ext cx="8687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/>
              <a:t>螞蟻金服</a:t>
            </a:r>
            <a:r>
              <a:rPr lang="zh-TW" altLang="en-US" sz="2200" dirty="0" smtClean="0"/>
              <a:t>總裁</a:t>
            </a:r>
            <a:r>
              <a:rPr lang="zh-TW" altLang="en-US" sz="2200" dirty="0"/>
              <a:t>胡曉明：</a:t>
            </a:r>
            <a:r>
              <a:rPr lang="zh-TW" altLang="en-US" sz="2200" dirty="0">
                <a:solidFill>
                  <a:srgbClr val="C00000"/>
                </a:solidFill>
              </a:rPr>
              <a:t>未來的金融中心一定是科技</a:t>
            </a:r>
            <a:r>
              <a:rPr lang="zh-TW" altLang="en-US" sz="2200" dirty="0" smtClean="0">
                <a:solidFill>
                  <a:srgbClr val="C00000"/>
                </a:solidFill>
              </a:rPr>
              <a:t>中心</a:t>
            </a:r>
            <a:endParaRPr lang="en-US" altLang="zh-TW" sz="2200" dirty="0" smtClean="0">
              <a:solidFill>
                <a:srgbClr val="C00000"/>
              </a:solidFill>
            </a:endParaRPr>
          </a:p>
          <a:p>
            <a:r>
              <a:rPr lang="zh-TW" altLang="en-US" sz="2200" b="0" dirty="0" smtClean="0"/>
              <a:t>                  </a:t>
            </a:r>
            <a:r>
              <a:rPr lang="zh-TW" altLang="en-US" sz="2200" dirty="0" smtClean="0">
                <a:solidFill>
                  <a:srgbClr val="FF0000"/>
                </a:solidFill>
              </a:rPr>
              <a:t>沒有</a:t>
            </a:r>
            <a:r>
              <a:rPr lang="zh-TW" altLang="en-US" sz="2200" dirty="0">
                <a:solidFill>
                  <a:srgbClr val="FF0000"/>
                </a:solidFill>
              </a:rPr>
              <a:t>科技，不能稱爲金融。沒有數據，不能稱爲金融</a:t>
            </a:r>
            <a:r>
              <a:rPr lang="zh-TW" altLang="en-US" sz="2200" dirty="0" smtClean="0">
                <a:solidFill>
                  <a:srgbClr val="FF0000"/>
                </a:solidFill>
              </a:rPr>
              <a:t>。</a:t>
            </a:r>
            <a:endParaRPr lang="zh-TW" altLang="en-US" sz="2200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7157" y="126227"/>
            <a:ext cx="839211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dirty="0"/>
              <a:t>1.</a:t>
            </a:r>
            <a:r>
              <a:rPr lang="zh-TW" altLang="zh-TW" sz="3200" dirty="0"/>
              <a:t>支付；</a:t>
            </a:r>
            <a:r>
              <a:rPr lang="en-US" altLang="zh-TW" sz="3200" dirty="0"/>
              <a:t>2.</a:t>
            </a:r>
            <a:r>
              <a:rPr lang="zh-TW" altLang="zh-TW" sz="3200" dirty="0"/>
              <a:t>保險；</a:t>
            </a:r>
            <a:r>
              <a:rPr lang="en-US" altLang="zh-TW" sz="3200" dirty="0"/>
              <a:t>3.</a:t>
            </a:r>
            <a:r>
              <a:rPr lang="zh-TW" altLang="zh-TW" sz="3200" dirty="0"/>
              <a:t>清算</a:t>
            </a:r>
            <a:endParaRPr lang="zh-TW" altLang="en-US" sz="3200" dirty="0"/>
          </a:p>
        </p:txBody>
      </p:sp>
      <p:pic>
        <p:nvPicPr>
          <p:cNvPr id="11" name="Picture 2" descr="https://bnextmedia.s3.hicloud.net.tw/image/album/2018-09/img-1536554541-56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41" y="2112343"/>
            <a:ext cx="5906259" cy="35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80"/>
            <a:ext cx="3272276" cy="270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344"/>
            <a:ext cx="3262770" cy="28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橢圓 13"/>
          <p:cNvSpPr/>
          <p:nvPr/>
        </p:nvSpPr>
        <p:spPr bwMode="auto">
          <a:xfrm>
            <a:off x="171239" y="1320255"/>
            <a:ext cx="2319177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支付全球化</a:t>
            </a:r>
          </a:p>
        </p:txBody>
      </p:sp>
      <p:sp>
        <p:nvSpPr>
          <p:cNvPr id="15" name="矩形 14"/>
          <p:cNvSpPr/>
          <p:nvPr/>
        </p:nvSpPr>
        <p:spPr>
          <a:xfrm>
            <a:off x="2519264" y="1496790"/>
            <a:ext cx="6624736" cy="61555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/>
                <a:ea typeface="標楷體"/>
              </a:rPr>
              <a:t>★</a:t>
            </a:r>
            <a:r>
              <a:rPr lang="zh-TW" altLang="en-US" sz="2000" dirty="0">
                <a:solidFill>
                  <a:srgbClr val="002060"/>
                </a:solidFill>
                <a:hlinkClick r:id="rId5"/>
              </a:rPr>
              <a:t>支付寶拓展海外！螞蟻金服提出行動支付版的一帶一路</a:t>
            </a:r>
            <a:endParaRPr lang="zh-TW" altLang="en-US" sz="2000" dirty="0">
              <a:solidFill>
                <a:srgbClr val="002060"/>
              </a:solidFill>
            </a:endParaRPr>
          </a:p>
          <a:p>
            <a:pPr algn="r"/>
            <a:r>
              <a:rPr lang="en-US" altLang="zh-TW" sz="1400" dirty="0" smtClean="0">
                <a:solidFill>
                  <a:srgbClr val="002060"/>
                </a:solidFill>
                <a:latin typeface="Roboto Condensed"/>
              </a:rPr>
              <a:t>2018/11/09</a:t>
            </a:r>
            <a:endParaRPr lang="zh-TW" altLang="en-US" sz="1400" dirty="0">
              <a:solidFill>
                <a:srgbClr val="002060"/>
              </a:solidFill>
              <a:latin typeface="Roboto Condensed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72525" y="5710942"/>
            <a:ext cx="5696746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b="0" dirty="0" smtClean="0">
                <a:latin typeface="標楷體"/>
                <a:ea typeface="標楷體"/>
                <a:sym typeface="Wingdings" panose="05000000000000000000" pitchFamily="2" charset="2"/>
              </a:rPr>
              <a:t>★</a:t>
            </a:r>
            <a:r>
              <a:rPr lang="zh-TW" altLang="en-US" sz="2000" b="0" dirty="0"/>
              <a:t>螞蟻金服提出了</a:t>
            </a:r>
            <a:r>
              <a:rPr lang="zh-TW" altLang="en-US" sz="2000" dirty="0"/>
              <a:t>行動支付的「一帶一路」</a:t>
            </a:r>
            <a:r>
              <a:rPr lang="zh-TW" altLang="en-US" sz="2000" b="0" dirty="0"/>
              <a:t>，即在「一帶一路」沿線上 </a:t>
            </a:r>
            <a:r>
              <a:rPr lang="en-US" altLang="zh-TW" sz="2000" b="0" dirty="0"/>
              <a:t>9 </a:t>
            </a:r>
            <a:r>
              <a:rPr lang="zh-TW" altLang="en-US" sz="2000" b="0" dirty="0"/>
              <a:t>個國家和地區的本地版的支付寶，面向全球超過 </a:t>
            </a:r>
            <a:r>
              <a:rPr lang="en-US" altLang="zh-TW" sz="2000" b="0" dirty="0"/>
              <a:t>30 </a:t>
            </a:r>
            <a:r>
              <a:rPr lang="zh-TW" altLang="en-US" sz="2000" b="0" dirty="0"/>
              <a:t>億人</a:t>
            </a:r>
            <a:r>
              <a:rPr lang="zh-TW" altLang="en-US" sz="2000" b="0" dirty="0" smtClean="0"/>
              <a:t>提供服務。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869477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19" name="矩形 18"/>
          <p:cNvSpPr/>
          <p:nvPr/>
        </p:nvSpPr>
        <p:spPr>
          <a:xfrm>
            <a:off x="611561" y="126227"/>
            <a:ext cx="8392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dirty="0"/>
              <a:t>1.</a:t>
            </a:r>
            <a:r>
              <a:rPr lang="zh-TW" altLang="zh-TW" sz="3200" dirty="0"/>
              <a:t>支付；</a:t>
            </a:r>
            <a:r>
              <a:rPr lang="en-US" altLang="zh-TW" sz="3200" dirty="0"/>
              <a:t>2.</a:t>
            </a:r>
            <a:r>
              <a:rPr lang="zh-TW" altLang="zh-TW" sz="3200" dirty="0"/>
              <a:t>保險；</a:t>
            </a:r>
            <a:r>
              <a:rPr lang="en-US" altLang="zh-TW" sz="3200" dirty="0"/>
              <a:t>3.</a:t>
            </a:r>
            <a:r>
              <a:rPr lang="zh-TW" altLang="zh-TW" sz="3200" dirty="0"/>
              <a:t>清算</a:t>
            </a:r>
            <a:endParaRPr lang="zh-TW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577157" y="126227"/>
            <a:ext cx="839211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dirty="0">
                <a:solidFill>
                  <a:srgbClr val="FF0000"/>
                </a:solidFill>
              </a:rPr>
              <a:t>1.</a:t>
            </a:r>
            <a:r>
              <a:rPr lang="zh-TW" altLang="zh-TW" sz="3200" dirty="0">
                <a:solidFill>
                  <a:srgbClr val="FF0000"/>
                </a:solidFill>
              </a:rPr>
              <a:t>支付</a:t>
            </a:r>
            <a:r>
              <a:rPr lang="zh-TW" altLang="zh-TW" sz="3200" dirty="0"/>
              <a:t>；</a:t>
            </a:r>
            <a:r>
              <a:rPr lang="en-US" altLang="zh-TW" sz="3200" b="0" dirty="0"/>
              <a:t>2.</a:t>
            </a:r>
            <a:r>
              <a:rPr lang="zh-TW" altLang="zh-TW" sz="3200" b="0" dirty="0"/>
              <a:t>保險；</a:t>
            </a:r>
            <a:r>
              <a:rPr lang="en-US" altLang="zh-TW" sz="3200" b="0" dirty="0"/>
              <a:t>3.</a:t>
            </a:r>
            <a:r>
              <a:rPr lang="zh-TW" altLang="zh-TW" sz="3200" b="0" dirty="0"/>
              <a:t>清算</a:t>
            </a:r>
            <a:endParaRPr lang="zh-TW" altLang="en-US" sz="3200" b="0" dirty="0"/>
          </a:p>
        </p:txBody>
      </p:sp>
      <p:sp>
        <p:nvSpPr>
          <p:cNvPr id="21" name="矩形 20"/>
          <p:cNvSpPr/>
          <p:nvPr/>
        </p:nvSpPr>
        <p:spPr>
          <a:xfrm>
            <a:off x="611561" y="877640"/>
            <a:ext cx="81369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212529"/>
                </a:solidFill>
                <a:latin typeface="標楷體"/>
                <a:ea typeface="標楷體"/>
              </a:rPr>
              <a:t>★ </a:t>
            </a:r>
            <a:r>
              <a:rPr lang="zh-TW" altLang="en-US" sz="2000" dirty="0" smtClean="0">
                <a:solidFill>
                  <a:srgbClr val="C00000"/>
                </a:solidFill>
                <a:latin typeface="Roboto Condensed"/>
                <a:hlinkClick r:id="rId2"/>
              </a:rPr>
              <a:t>解除</a:t>
            </a:r>
            <a:r>
              <a:rPr lang="zh-TW" altLang="en-US" sz="2000" dirty="0">
                <a:solidFill>
                  <a:srgbClr val="C00000"/>
                </a:solidFill>
                <a:latin typeface="Roboto Condensed"/>
                <a:hlinkClick r:id="rId2"/>
              </a:rPr>
              <a:t>封印！支付寶開放外國旅客綁定信用卡儲值，微信支付也近</a:t>
            </a:r>
            <a:r>
              <a:rPr lang="zh-TW" altLang="en-US" sz="2000" dirty="0" smtClean="0">
                <a:solidFill>
                  <a:srgbClr val="C00000"/>
                </a:solidFill>
                <a:latin typeface="Roboto Condensed"/>
                <a:hlinkClick r:id="rId2"/>
              </a:rPr>
              <a:t>了</a:t>
            </a:r>
            <a:r>
              <a:rPr lang="zh-TW" altLang="en-US" sz="2000" dirty="0" smtClean="0">
                <a:solidFill>
                  <a:srgbClr val="C00000"/>
                </a:solidFill>
                <a:latin typeface="Roboto Condensed"/>
              </a:rPr>
              <a:t> </a:t>
            </a:r>
            <a:r>
              <a:rPr lang="en-US" altLang="zh-TW" dirty="0" smtClean="0">
                <a:solidFill>
                  <a:srgbClr val="212529"/>
                </a:solidFill>
                <a:latin typeface="Roboto Condensed"/>
              </a:rPr>
              <a:t>2019/11/06</a:t>
            </a:r>
            <a:endParaRPr lang="zh-TW" altLang="en-US" dirty="0">
              <a:solidFill>
                <a:srgbClr val="212529"/>
              </a:solidFill>
              <a:latin typeface="Roboto Condensed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69392" y="1700808"/>
            <a:ext cx="8179071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b="0" dirty="0" smtClean="0">
                <a:latin typeface="標楷體"/>
                <a:ea typeface="標楷體"/>
                <a:sym typeface="Wingdings" panose="05000000000000000000" pitchFamily="2" charset="2"/>
              </a:rPr>
              <a:t>★</a:t>
            </a:r>
            <a:r>
              <a:rPr lang="zh-TW" altLang="en-US" sz="2000" b="0" dirty="0" smtClean="0"/>
              <a:t>支付</a:t>
            </a:r>
            <a:r>
              <a:rPr lang="zh-TW" altLang="en-US" sz="2000" b="0" dirty="0"/>
              <a:t>寶</a:t>
            </a:r>
            <a:r>
              <a:rPr lang="en-US" altLang="zh-TW" sz="2000" b="0" dirty="0" smtClean="0"/>
              <a:t>2019/11/06</a:t>
            </a:r>
            <a:r>
              <a:rPr lang="zh-TW" altLang="en-US" sz="2000" b="0" dirty="0" smtClean="0"/>
              <a:t>開放「</a:t>
            </a:r>
            <a:r>
              <a:rPr lang="en-US" altLang="zh-TW" sz="2000" b="0" dirty="0"/>
              <a:t>Tour Pass</a:t>
            </a:r>
            <a:r>
              <a:rPr lang="zh-TW" altLang="en-US" sz="2000" b="0" dirty="0"/>
              <a:t>」的功能，外國</a:t>
            </a:r>
            <a:r>
              <a:rPr lang="zh-TW" altLang="en-US" sz="2000" b="0" dirty="0" smtClean="0"/>
              <a:t>遊客用</a:t>
            </a:r>
            <a:r>
              <a:rPr lang="zh-TW" altLang="en-US" sz="2000" b="0" dirty="0"/>
              <a:t>所持有的信用卡、金融卡，把錢加值到上海銀行提供的虛擬預付卡中，透過</a:t>
            </a:r>
            <a:r>
              <a:rPr lang="en-US" altLang="zh-TW" sz="2000" b="0" dirty="0"/>
              <a:t>QR Code</a:t>
            </a:r>
            <a:r>
              <a:rPr lang="zh-TW" altLang="en-US" sz="2000" b="0" dirty="0"/>
              <a:t>掃碼的方式在中國消費。</a:t>
            </a:r>
            <a:endParaRPr lang="zh-TW" altLang="en-US" sz="2000" dirty="0"/>
          </a:p>
        </p:txBody>
      </p:sp>
      <p:sp>
        <p:nvSpPr>
          <p:cNvPr id="23" name="矩形 22"/>
          <p:cNvSpPr/>
          <p:nvPr/>
        </p:nvSpPr>
        <p:spPr>
          <a:xfrm>
            <a:off x="569389" y="2852936"/>
            <a:ext cx="8179071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b="0" dirty="0">
                <a:latin typeface="標楷體"/>
                <a:ea typeface="標楷體"/>
              </a:rPr>
              <a:t>▲</a:t>
            </a:r>
            <a:r>
              <a:rPr lang="zh-TW" altLang="en-US" sz="2000" b="0" dirty="0" smtClean="0"/>
              <a:t>中國</a:t>
            </a:r>
            <a:r>
              <a:rPr lang="zh-TW" altLang="en-US" sz="2000" b="0" dirty="0"/>
              <a:t>多數交易都仰賴行動支付</a:t>
            </a:r>
            <a:r>
              <a:rPr lang="zh-TW" altLang="en-US" sz="2000" b="0" dirty="0" smtClean="0"/>
              <a:t>，</a:t>
            </a:r>
            <a:endParaRPr lang="en-US" altLang="zh-TW" sz="2000" b="0" dirty="0" smtClean="0"/>
          </a:p>
          <a:p>
            <a:r>
              <a:rPr lang="en-US" altLang="zh-TW" sz="2000" b="0" dirty="0" smtClean="0"/>
              <a:t>2018</a:t>
            </a:r>
            <a:r>
              <a:rPr lang="zh-TW" altLang="en-US" sz="2000" b="0" dirty="0"/>
              <a:t>年第</a:t>
            </a:r>
            <a:r>
              <a:rPr lang="zh-TW" altLang="en-US" sz="2000" b="0" dirty="0" smtClean="0"/>
              <a:t>四季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支付寶處理</a:t>
            </a:r>
            <a:r>
              <a:rPr lang="en-US" altLang="zh-TW" sz="2000" b="0" dirty="0"/>
              <a:t>3.8</a:t>
            </a:r>
            <a:r>
              <a:rPr lang="zh-TW" altLang="en-US" sz="2000" b="0" dirty="0"/>
              <a:t>兆</a:t>
            </a:r>
            <a:r>
              <a:rPr lang="zh-TW" altLang="en-US" sz="2000" b="0" dirty="0" smtClean="0"/>
              <a:t>美元交易</a:t>
            </a:r>
            <a:r>
              <a:rPr lang="zh-TW" altLang="en-US" sz="2000" b="0" dirty="0"/>
              <a:t>、微信</a:t>
            </a:r>
            <a:r>
              <a:rPr lang="zh-TW" altLang="en-US" sz="2000" b="0" dirty="0" smtClean="0"/>
              <a:t>支付處理</a:t>
            </a:r>
            <a:r>
              <a:rPr lang="en-US" altLang="zh-TW" sz="2000" b="0" dirty="0"/>
              <a:t>2.7</a:t>
            </a:r>
            <a:r>
              <a:rPr lang="zh-TW" altLang="en-US" sz="2000" b="0" dirty="0"/>
              <a:t>兆</a:t>
            </a:r>
            <a:r>
              <a:rPr lang="zh-TW" altLang="en-US" sz="2000" b="0" dirty="0" smtClean="0"/>
              <a:t>美元</a:t>
            </a:r>
            <a:endParaRPr lang="en-US" altLang="zh-TW" sz="2000" b="0" dirty="0" smtClean="0"/>
          </a:p>
          <a:p>
            <a:r>
              <a:rPr lang="en-US" altLang="zh-TW" sz="2000" b="0" dirty="0">
                <a:latin typeface="標楷體"/>
                <a:ea typeface="標楷體"/>
              </a:rPr>
              <a:t>▼ </a:t>
            </a:r>
            <a:r>
              <a:rPr lang="en-US" altLang="zh-TW" sz="2000" b="0" dirty="0" smtClean="0"/>
              <a:t>2018</a:t>
            </a:r>
            <a:r>
              <a:rPr lang="zh-TW" altLang="en-US" sz="2000" b="0" dirty="0"/>
              <a:t>年外國人在中國境內消費金額，達到</a:t>
            </a:r>
            <a:r>
              <a:rPr lang="en-US" altLang="zh-TW" sz="2000" b="0" dirty="0"/>
              <a:t>731</a:t>
            </a:r>
            <a:r>
              <a:rPr lang="zh-TW" altLang="en-US" sz="2000" b="0" dirty="0"/>
              <a:t>億美元</a:t>
            </a:r>
            <a:r>
              <a:rPr lang="zh-TW" altLang="en-US" sz="2000" b="0" dirty="0" smtClean="0"/>
              <a:t>，每年持續</a:t>
            </a:r>
            <a:r>
              <a:rPr lang="zh-TW" altLang="en-US" sz="2000" b="0" dirty="0"/>
              <a:t>成長中</a:t>
            </a:r>
            <a:endParaRPr lang="zh-TW" altLang="en-US" sz="2000" dirty="0"/>
          </a:p>
        </p:txBody>
      </p:sp>
      <p:sp>
        <p:nvSpPr>
          <p:cNvPr id="24" name="矩形 23"/>
          <p:cNvSpPr/>
          <p:nvPr/>
        </p:nvSpPr>
        <p:spPr>
          <a:xfrm>
            <a:off x="569390" y="4303454"/>
            <a:ext cx="8179071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en-US" sz="2000" b="0" dirty="0" smtClean="0"/>
              <a:t>中國</a:t>
            </a:r>
            <a:r>
              <a:rPr lang="zh-TW" altLang="en-US" sz="2000" b="0" dirty="0"/>
              <a:t>目前的信用卡支付被中國銀聯（</a:t>
            </a:r>
            <a:r>
              <a:rPr lang="en-US" altLang="zh-TW" sz="2000" b="0" dirty="0"/>
              <a:t>China </a:t>
            </a:r>
            <a:r>
              <a:rPr lang="en-US" altLang="zh-TW" sz="2000" b="0" dirty="0" err="1"/>
              <a:t>UnionPay</a:t>
            </a:r>
            <a:r>
              <a:rPr lang="zh-TW" altLang="en-US" sz="2000" b="0" dirty="0"/>
              <a:t>）所壟斷，也是中國唯一的銀行卡轉接清算機構</a:t>
            </a:r>
            <a:r>
              <a:rPr lang="zh-TW" altLang="en-US" sz="2000" b="0" dirty="0" smtClean="0"/>
              <a:t>；</a:t>
            </a:r>
            <a:endParaRPr lang="en-US" altLang="zh-TW" sz="2000" b="0" dirty="0" smtClean="0"/>
          </a:p>
          <a:p>
            <a:r>
              <a:rPr lang="en-US" altLang="zh-TW" sz="2000" b="0" dirty="0" smtClean="0">
                <a:latin typeface="標楷體"/>
                <a:ea typeface="標楷體"/>
              </a:rPr>
              <a:t>▼</a:t>
            </a:r>
            <a:r>
              <a:rPr lang="en-US" altLang="zh-TW" sz="2000" b="0" dirty="0" smtClean="0"/>
              <a:t>Visa</a:t>
            </a:r>
            <a:r>
              <a:rPr lang="zh-TW" altLang="en-US" sz="2000" b="0" dirty="0"/>
              <a:t>、</a:t>
            </a:r>
            <a:r>
              <a:rPr lang="en-US" altLang="zh-TW" sz="2000" b="0" dirty="0" err="1"/>
              <a:t>Mastercard</a:t>
            </a:r>
            <a:r>
              <a:rPr lang="zh-TW" altLang="en-US" sz="2000" b="0" dirty="0"/>
              <a:t>等國際</a:t>
            </a:r>
            <a:r>
              <a:rPr lang="zh-TW" altLang="en-US" sz="2000" b="0" dirty="0" smtClean="0"/>
              <a:t>組織</a:t>
            </a:r>
            <a:r>
              <a:rPr lang="en-US" altLang="zh-TW" sz="2000" b="0" dirty="0" smtClean="0"/>
              <a:t>(</a:t>
            </a:r>
            <a:r>
              <a:rPr lang="zh-TW" altLang="en-US" sz="2000" b="0" dirty="0" smtClean="0"/>
              <a:t>十多年</a:t>
            </a:r>
            <a:r>
              <a:rPr lang="en-US" altLang="zh-TW" sz="2000" b="0" dirty="0" smtClean="0"/>
              <a:t>)</a:t>
            </a:r>
            <a:r>
              <a:rPr lang="zh-TW" altLang="en-US" sz="2000" b="0" dirty="0" smtClean="0"/>
              <a:t>一直</a:t>
            </a:r>
            <a:r>
              <a:rPr lang="zh-TW" altLang="en-US" sz="2000" b="0" dirty="0"/>
              <a:t>攻不進中國市場，這次支付寶開首例敞開大門</a:t>
            </a:r>
            <a:r>
              <a:rPr lang="zh-TW" altLang="en-US" sz="2000" b="0" dirty="0" smtClean="0"/>
              <a:t>，打開外國</a:t>
            </a:r>
            <a:r>
              <a:rPr lang="zh-TW" altLang="en-US" sz="2000" b="0" dirty="0"/>
              <a:t>支付商的限制，取得進入中國龐大市場的鑰匙。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52593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79512" y="100052"/>
            <a:ext cx="878497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b="0" dirty="0">
                <a:solidFill>
                  <a:srgbClr val="FF0000"/>
                </a:solidFill>
              </a:rPr>
              <a:t>1</a:t>
            </a:r>
            <a:r>
              <a:rPr lang="en-US" altLang="zh-TW" sz="3200" b="0" dirty="0" smtClean="0">
                <a:solidFill>
                  <a:srgbClr val="FF0000"/>
                </a:solidFill>
              </a:rPr>
              <a:t>.(</a:t>
            </a:r>
            <a:r>
              <a:rPr lang="zh-TW" altLang="en-US" sz="3200" b="0" dirty="0" smtClean="0">
                <a:solidFill>
                  <a:srgbClr val="FF0000"/>
                </a:solidFill>
              </a:rPr>
              <a:t>借貸</a:t>
            </a:r>
            <a:r>
              <a:rPr lang="en-US" altLang="zh-TW" sz="3200" b="0" dirty="0" smtClean="0">
                <a:solidFill>
                  <a:srgbClr val="FF0000"/>
                </a:solidFill>
              </a:rPr>
              <a:t>&amp;</a:t>
            </a:r>
            <a:r>
              <a:rPr lang="zh-TW" altLang="en-US" sz="3200" b="0" dirty="0" smtClean="0">
                <a:solidFill>
                  <a:srgbClr val="FF0000"/>
                </a:solidFill>
              </a:rPr>
              <a:t>公益</a:t>
            </a:r>
            <a:r>
              <a:rPr lang="en-US" altLang="zh-TW" sz="3200" b="0" dirty="0" smtClean="0">
                <a:solidFill>
                  <a:srgbClr val="FF0000"/>
                </a:solidFill>
              </a:rPr>
              <a:t>)</a:t>
            </a:r>
            <a:r>
              <a:rPr lang="zh-TW" altLang="zh-TW" sz="2400" dirty="0" smtClean="0"/>
              <a:t>；</a:t>
            </a:r>
            <a:r>
              <a:rPr lang="en-US" altLang="zh-TW" sz="2400" b="0" dirty="0"/>
              <a:t>2.</a:t>
            </a:r>
            <a:r>
              <a:rPr lang="zh-TW" altLang="zh-TW" sz="2400" b="0" dirty="0"/>
              <a:t>保險；</a:t>
            </a:r>
            <a:r>
              <a:rPr lang="en-US" altLang="zh-TW" sz="2400" b="0" dirty="0"/>
              <a:t>3.</a:t>
            </a:r>
            <a:r>
              <a:rPr lang="zh-TW" altLang="zh-TW" sz="2400" b="0" dirty="0"/>
              <a:t>清算</a:t>
            </a:r>
            <a:endParaRPr lang="zh-TW" altLang="en-US" sz="2400" b="0" dirty="0"/>
          </a:p>
        </p:txBody>
      </p:sp>
      <p:sp>
        <p:nvSpPr>
          <p:cNvPr id="7" name="矩形 6"/>
          <p:cNvSpPr/>
          <p:nvPr/>
        </p:nvSpPr>
        <p:spPr>
          <a:xfrm>
            <a:off x="445095" y="714712"/>
            <a:ext cx="8253809" cy="224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/>
              <a:t>馬雲</a:t>
            </a:r>
            <a:r>
              <a:rPr lang="zh-TW" altLang="en-US" sz="2000" b="0" dirty="0"/>
              <a:t> </a:t>
            </a:r>
            <a:r>
              <a:rPr lang="en-US" altLang="zh-TW" sz="1600" b="0" dirty="0" smtClean="0"/>
              <a:t>(2019</a:t>
            </a:r>
            <a:r>
              <a:rPr lang="zh-TW" altLang="en-US" sz="1600" b="0" dirty="0"/>
              <a:t>年</a:t>
            </a:r>
            <a:r>
              <a:rPr lang="en-US" altLang="zh-TW" sz="1600" b="0" dirty="0"/>
              <a:t>6</a:t>
            </a:r>
            <a:r>
              <a:rPr lang="zh-TW" altLang="en-US" sz="1600" b="0" dirty="0"/>
              <a:t>月</a:t>
            </a:r>
            <a:r>
              <a:rPr lang="en-US" altLang="zh-TW" sz="1600" b="0" dirty="0"/>
              <a:t>10</a:t>
            </a:r>
            <a:r>
              <a:rPr lang="zh-TW" altLang="en-US" sz="1600" b="0" dirty="0" smtClean="0"/>
              <a:t>日</a:t>
            </a:r>
            <a:r>
              <a:rPr lang="en-US" altLang="zh-TW" sz="1600" b="0" dirty="0" smtClean="0"/>
              <a:t>)&lt;</a:t>
            </a:r>
            <a:r>
              <a:rPr lang="zh-TW" altLang="en-US" sz="1600" b="0" dirty="0" smtClean="0"/>
              <a:t>聯合國</a:t>
            </a:r>
            <a:r>
              <a:rPr lang="zh-TW" altLang="en-US" sz="1600" b="0" dirty="0"/>
              <a:t>數字合作高級別小組</a:t>
            </a:r>
            <a:r>
              <a:rPr lang="zh-TW" altLang="en-US" sz="1600" b="0" dirty="0" smtClean="0"/>
              <a:t>會談</a:t>
            </a:r>
            <a:r>
              <a:rPr lang="en-US" altLang="zh-TW" sz="1600" b="0" dirty="0" smtClean="0"/>
              <a:t>&gt;</a:t>
            </a:r>
            <a:endParaRPr lang="zh-TW" altLang="en-US" sz="1600" dirty="0"/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在</a:t>
            </a:r>
            <a:r>
              <a:rPr lang="zh-TW" altLang="en-US" sz="2000" b="0" dirty="0"/>
              <a:t>中國網絡借錢很方便，有</a:t>
            </a:r>
            <a:r>
              <a:rPr lang="zh-TW" altLang="en-US" sz="2000" dirty="0">
                <a:solidFill>
                  <a:srgbClr val="FF0000"/>
                </a:solidFill>
              </a:rPr>
              <a:t>「</a:t>
            </a:r>
            <a:r>
              <a:rPr lang="en-US" altLang="zh-TW" sz="2000" dirty="0">
                <a:solidFill>
                  <a:srgbClr val="FF0000"/>
                </a:solidFill>
              </a:rPr>
              <a:t>310</a:t>
            </a:r>
            <a:r>
              <a:rPr lang="zh-TW" altLang="en-US" sz="2000" dirty="0">
                <a:solidFill>
                  <a:srgbClr val="FF0000"/>
                </a:solidFill>
              </a:rPr>
              <a:t>」</a:t>
            </a:r>
            <a:r>
              <a:rPr lang="zh-TW" altLang="en-US" sz="2000" b="0" dirty="0"/>
              <a:t>借錢模式，即</a:t>
            </a:r>
            <a:r>
              <a:rPr lang="en-US" altLang="zh-TW" sz="2000" dirty="0"/>
              <a:t>3</a:t>
            </a:r>
            <a:r>
              <a:rPr lang="zh-TW" altLang="en-US" sz="2000" dirty="0"/>
              <a:t>分鐘申請，</a:t>
            </a:r>
            <a:r>
              <a:rPr lang="en-US" altLang="zh-TW" sz="2000" dirty="0"/>
              <a:t>1</a:t>
            </a:r>
            <a:r>
              <a:rPr lang="zh-TW" altLang="en-US" sz="2000" dirty="0"/>
              <a:t>分鐘到帳，期間</a:t>
            </a:r>
            <a:r>
              <a:rPr lang="en-US" altLang="zh-TW" sz="2000" dirty="0"/>
              <a:t>0</a:t>
            </a:r>
            <a:r>
              <a:rPr lang="zh-TW" altLang="en-US" sz="2000" dirty="0"/>
              <a:t>人接觸</a:t>
            </a:r>
            <a:r>
              <a:rPr lang="zh-TW" altLang="en-US" sz="2000" b="0" dirty="0"/>
              <a:t>，年輕人並不擔心借不到錢的</a:t>
            </a:r>
            <a:r>
              <a:rPr lang="zh-TW" altLang="en-US" sz="2000" b="0" dirty="0" smtClean="0"/>
              <a:t>問題</a:t>
            </a:r>
            <a:endParaRPr lang="en-US" altLang="zh-TW" sz="2000" b="0" dirty="0" smtClean="0"/>
          </a:p>
          <a:p>
            <a:pPr>
              <a:spcBef>
                <a:spcPts val="600"/>
              </a:spcBef>
            </a:pPr>
            <a:endParaRPr lang="en-US" altLang="zh-TW" sz="2000" b="0" dirty="0"/>
          </a:p>
          <a:p>
            <a:pPr>
              <a:spcBef>
                <a:spcPts val="600"/>
              </a:spcBef>
            </a:pPr>
            <a:r>
              <a:rPr lang="zh-TW" altLang="en-US" sz="2000" dirty="0" smtClean="0"/>
              <a:t>胡曉明</a:t>
            </a:r>
            <a:r>
              <a:rPr lang="en-US" altLang="zh-TW" sz="1600" b="0" dirty="0"/>
              <a:t>(2019</a:t>
            </a:r>
            <a:r>
              <a:rPr lang="zh-TW" altLang="en-US" sz="1600" b="0" dirty="0" smtClean="0"/>
              <a:t>年</a:t>
            </a:r>
            <a:r>
              <a:rPr lang="en-US" altLang="zh-TW" sz="1600" b="0" dirty="0" smtClean="0"/>
              <a:t>9</a:t>
            </a:r>
            <a:r>
              <a:rPr lang="zh-TW" altLang="en-US" sz="1600" b="0" dirty="0" smtClean="0"/>
              <a:t>月</a:t>
            </a:r>
            <a:r>
              <a:rPr lang="en-US" altLang="zh-TW" sz="1600" b="0" dirty="0" smtClean="0"/>
              <a:t>23</a:t>
            </a:r>
            <a:r>
              <a:rPr lang="zh-TW" altLang="en-US" sz="1600" b="0" dirty="0" smtClean="0"/>
              <a:t>日</a:t>
            </a:r>
            <a:r>
              <a:rPr lang="en-US" altLang="zh-TW" sz="1600" b="0" dirty="0"/>
              <a:t>) </a:t>
            </a:r>
            <a:endParaRPr lang="en-US" altLang="zh-TW" sz="1600" b="0" dirty="0" smtClean="0"/>
          </a:p>
          <a:p>
            <a:pPr>
              <a:spcBef>
                <a:spcPts val="600"/>
              </a:spcBef>
            </a:pPr>
            <a:r>
              <a:rPr lang="en-US" altLang="zh-TW" sz="16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“</a:t>
            </a:r>
            <a:r>
              <a:rPr lang="en-US" altLang="zh-TW" sz="2000" b="0" dirty="0"/>
              <a:t>310</a:t>
            </a:r>
            <a:r>
              <a:rPr lang="zh-TW" altLang="en-US" sz="2000" b="0" dirty="0"/>
              <a:t>模式”做了十年！累計發放</a:t>
            </a:r>
            <a:r>
              <a:rPr lang="en-US" altLang="zh-TW" sz="2000" b="0" dirty="0"/>
              <a:t>3.6</a:t>
            </a:r>
            <a:r>
              <a:rPr lang="zh-TW" altLang="en-US" sz="2000" b="0" dirty="0" smtClean="0"/>
              <a:t>萬億</a:t>
            </a:r>
            <a:r>
              <a:rPr lang="en-US" altLang="zh-TW" sz="2000" b="0" dirty="0" smtClean="0"/>
              <a:t>RMB</a:t>
            </a:r>
            <a:r>
              <a:rPr lang="zh-TW" altLang="en-US" sz="2000" b="0" dirty="0" smtClean="0"/>
              <a:t>貸款</a:t>
            </a:r>
            <a:r>
              <a:rPr lang="zh-TW" altLang="en-US" sz="2000" b="0" dirty="0"/>
              <a:t>，不良率</a:t>
            </a:r>
            <a:r>
              <a:rPr lang="en-US" altLang="zh-TW" sz="2000" b="0" dirty="0"/>
              <a:t>1.5%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979712" y="3140968"/>
            <a:ext cx="489654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科技力量，結合金融與公益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188"/>
            <a:ext cx="4211959" cy="322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8" y="3682816"/>
            <a:ext cx="4977023" cy="320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061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15741" y="126226"/>
            <a:ext cx="839211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 smtClean="0">
                <a:sym typeface="Wingdings"/>
              </a:rPr>
              <a:t></a:t>
            </a:r>
            <a:r>
              <a:rPr lang="en-US" altLang="zh-TW" sz="3200" b="0" dirty="0"/>
              <a:t> 1.</a:t>
            </a:r>
            <a:r>
              <a:rPr lang="zh-TW" altLang="zh-TW" sz="3200" b="0" dirty="0"/>
              <a:t>支付</a:t>
            </a:r>
            <a:r>
              <a:rPr lang="zh-TW" altLang="zh-TW" sz="3200" dirty="0" smtClean="0"/>
              <a:t>；</a:t>
            </a:r>
            <a:r>
              <a:rPr lang="en-US" altLang="zh-TW" sz="3200" dirty="0">
                <a:solidFill>
                  <a:srgbClr val="FF0000"/>
                </a:solidFill>
              </a:rPr>
              <a:t>2.</a:t>
            </a:r>
            <a:r>
              <a:rPr lang="zh-TW" altLang="zh-TW" sz="3200" dirty="0">
                <a:solidFill>
                  <a:srgbClr val="FF0000"/>
                </a:solidFill>
              </a:rPr>
              <a:t>保險</a:t>
            </a:r>
            <a:r>
              <a:rPr lang="zh-TW" altLang="zh-TW" sz="3200" b="0" dirty="0"/>
              <a:t>；</a:t>
            </a:r>
            <a:r>
              <a:rPr lang="en-US" altLang="zh-TW" sz="3200" b="0" dirty="0"/>
              <a:t>3.</a:t>
            </a:r>
            <a:r>
              <a:rPr lang="zh-TW" altLang="zh-TW" sz="3200" b="0" dirty="0"/>
              <a:t>清算</a:t>
            </a:r>
            <a:endParaRPr lang="zh-TW" altLang="en-US" sz="3200" b="0" dirty="0"/>
          </a:p>
        </p:txBody>
      </p:sp>
      <p:sp>
        <p:nvSpPr>
          <p:cNvPr id="8" name="矩形 7"/>
          <p:cNvSpPr/>
          <p:nvPr/>
        </p:nvSpPr>
        <p:spPr>
          <a:xfrm>
            <a:off x="515741" y="836712"/>
            <a:ext cx="8160715" cy="253915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u="sng" dirty="0" smtClean="0">
                <a:solidFill>
                  <a:srgbClr val="002060"/>
                </a:solidFill>
                <a:latin typeface="標楷體"/>
                <a:ea typeface="標楷體"/>
              </a:rPr>
              <a:t>★</a:t>
            </a:r>
            <a:r>
              <a:rPr lang="zh-TW" altLang="en-US" sz="2400" u="sng" dirty="0" smtClean="0">
                <a:solidFill>
                  <a:srgbClr val="002060"/>
                </a:solidFill>
              </a:rPr>
              <a:t>全球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最大互助保障平台</a:t>
            </a:r>
            <a:r>
              <a:rPr lang="zh-TW" altLang="en-US" sz="2400" u="sng" dirty="0" smtClean="0">
                <a:solidFill>
                  <a:srgbClr val="002060"/>
                </a:solidFill>
              </a:rPr>
              <a:t>在中國</a:t>
            </a:r>
            <a:r>
              <a:rPr lang="zh-TW" altLang="en-US" sz="2000" b="0" dirty="0" smtClean="0"/>
              <a:t>：</a:t>
            </a:r>
            <a:endParaRPr lang="en-US" altLang="zh-TW" sz="2000" b="0" dirty="0" smtClean="0"/>
          </a:p>
          <a:p>
            <a:pPr>
              <a:spcBef>
                <a:spcPts val="600"/>
              </a:spcBef>
            </a:pPr>
            <a:r>
              <a:rPr lang="zh-TW" altLang="zh-TW" sz="2000" b="0" dirty="0" smtClean="0"/>
              <a:t>螞蟻</a:t>
            </a:r>
            <a:r>
              <a:rPr lang="zh-TW" altLang="zh-TW" sz="2000" b="0" dirty="0"/>
              <a:t>金服公告</a:t>
            </a:r>
            <a:r>
              <a:rPr lang="en-US" altLang="zh-TW" sz="1600" b="0" dirty="0"/>
              <a:t>(2018/10)</a:t>
            </a:r>
            <a:r>
              <a:rPr lang="zh-TW" altLang="zh-TW" sz="2000" b="0" dirty="0"/>
              <a:t>，相互保險產品</a:t>
            </a:r>
            <a:r>
              <a:rPr lang="zh-TW" altLang="zh-TW" sz="2000" dirty="0"/>
              <a:t>「相互保」</a:t>
            </a:r>
            <a:r>
              <a:rPr lang="zh-TW" altLang="zh-TW" sz="2000" b="0" dirty="0"/>
              <a:t>將升級為</a:t>
            </a:r>
            <a:r>
              <a:rPr lang="zh-TW" altLang="zh-TW" sz="2000" dirty="0">
                <a:solidFill>
                  <a:srgbClr val="FF0000"/>
                </a:solidFill>
              </a:rPr>
              <a:t>「相互寶」</a:t>
            </a:r>
            <a:r>
              <a:rPr lang="zh-TW" altLang="zh-TW" sz="2000" b="0" dirty="0"/>
              <a:t>，定位為一款基於網際網路的互助計劃</a:t>
            </a:r>
          </a:p>
          <a:p>
            <a:pPr>
              <a:spcBef>
                <a:spcPts val="600"/>
              </a:spcBef>
            </a:pPr>
            <a:r>
              <a:rPr lang="en-US" altLang="zh-TW" sz="2000" b="0" dirty="0">
                <a:latin typeface="標楷體"/>
                <a:ea typeface="標楷體"/>
              </a:rPr>
              <a:t>▲ </a:t>
            </a:r>
            <a:r>
              <a:rPr lang="en-US" altLang="zh-TW" sz="2000" dirty="0" smtClean="0">
                <a:solidFill>
                  <a:srgbClr val="FF0000"/>
                </a:solidFill>
              </a:rPr>
              <a:t>0</a:t>
            </a:r>
            <a:r>
              <a:rPr lang="zh-TW" altLang="zh-TW" sz="2000" dirty="0">
                <a:solidFill>
                  <a:srgbClr val="FF0000"/>
                </a:solidFill>
              </a:rPr>
              <a:t>元</a:t>
            </a:r>
            <a:r>
              <a:rPr lang="zh-TW" altLang="zh-TW" sz="2000" b="0" dirty="0"/>
              <a:t>購買「相互寶」先享受</a:t>
            </a:r>
            <a:r>
              <a:rPr lang="en-US" altLang="zh-TW" sz="2000" b="0" dirty="0"/>
              <a:t>100</a:t>
            </a:r>
            <a:r>
              <a:rPr lang="zh-TW" altLang="zh-TW" sz="2000" b="0" dirty="0"/>
              <a:t>種大病保障，一人生病眾人均攤</a:t>
            </a:r>
          </a:p>
          <a:p>
            <a:pPr>
              <a:spcBef>
                <a:spcPts val="600"/>
              </a:spcBef>
            </a:pPr>
            <a:r>
              <a:rPr lang="zh-TW" altLang="zh-TW" sz="2000" b="0" dirty="0"/>
              <a:t>每個月的</a:t>
            </a:r>
            <a:r>
              <a:rPr lang="en-US" altLang="zh-TW" sz="2000" b="0" dirty="0"/>
              <a:t>14</a:t>
            </a:r>
            <a:r>
              <a:rPr lang="zh-TW" altLang="zh-TW" sz="2000" b="0" dirty="0"/>
              <a:t>日和</a:t>
            </a:r>
            <a:r>
              <a:rPr lang="en-US" altLang="zh-TW" sz="2000" b="0" dirty="0"/>
              <a:t>28</a:t>
            </a:r>
            <a:r>
              <a:rPr lang="zh-TW" altLang="zh-TW" sz="2000" b="0" dirty="0"/>
              <a:t>日全體保戶參與費用分攤。賠付按照年齡分為兩檔，不滿</a:t>
            </a:r>
            <a:r>
              <a:rPr lang="en-US" altLang="zh-TW" sz="2000" b="0" dirty="0"/>
              <a:t>30</a:t>
            </a:r>
            <a:r>
              <a:rPr lang="zh-TW" altLang="zh-TW" sz="2000" b="0" dirty="0"/>
              <a:t>歲的</a:t>
            </a:r>
            <a:r>
              <a:rPr lang="en-US" altLang="zh-TW" sz="2000" b="0" dirty="0"/>
              <a:t>30</a:t>
            </a:r>
            <a:r>
              <a:rPr lang="zh-TW" altLang="zh-TW" sz="2000" b="0" dirty="0"/>
              <a:t>萬元，超過</a:t>
            </a:r>
            <a:r>
              <a:rPr lang="en-US" altLang="zh-TW" sz="2000" b="0" dirty="0"/>
              <a:t>30</a:t>
            </a:r>
            <a:r>
              <a:rPr lang="zh-TW" altLang="zh-TW" sz="2000" b="0" dirty="0"/>
              <a:t>歲的</a:t>
            </a:r>
            <a:r>
              <a:rPr lang="en-US" altLang="zh-TW" sz="2000" b="0" dirty="0"/>
              <a:t>10</a:t>
            </a:r>
            <a:r>
              <a:rPr lang="zh-TW" altLang="zh-TW" sz="2000" b="0" dirty="0"/>
              <a:t>萬元。據支付寶方面透露，實際每個保戶</a:t>
            </a:r>
            <a:r>
              <a:rPr lang="zh-TW" altLang="zh-TW" sz="2000" dirty="0">
                <a:solidFill>
                  <a:srgbClr val="FF0000"/>
                </a:solidFill>
              </a:rPr>
              <a:t>支付最多</a:t>
            </a:r>
            <a:r>
              <a:rPr lang="en-US" altLang="zh-TW" sz="2000" dirty="0">
                <a:solidFill>
                  <a:srgbClr val="FF0000"/>
                </a:solidFill>
              </a:rPr>
              <a:t>1</a:t>
            </a:r>
            <a:r>
              <a:rPr lang="zh-TW" altLang="zh-TW" sz="2000" dirty="0">
                <a:solidFill>
                  <a:srgbClr val="FF0000"/>
                </a:solidFill>
              </a:rPr>
              <a:t>毛錢</a:t>
            </a:r>
            <a:r>
              <a:rPr lang="zh-TW" altLang="zh-TW" sz="2000" b="0" dirty="0"/>
              <a:t>！</a:t>
            </a:r>
            <a:endParaRPr lang="zh-TW" altLang="en-US" sz="2000" b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8" y="3519728"/>
            <a:ext cx="8016699" cy="33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9285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1337072" y="116632"/>
            <a:ext cx="7056784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</a:rPr>
              <a:t>金融科技與物理世界的連接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CPS</a:t>
            </a:r>
            <a:r>
              <a:rPr lang="zh-TW" altLang="en-US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的極度運用</a:t>
            </a:r>
            <a:r>
              <a:rPr lang="en-US" altLang="zh-TW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中國首先發難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576" y="1484784"/>
            <a:ext cx="7822244" cy="969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solidFill>
                  <a:srgbClr val="FF0000"/>
                </a:solidFill>
                <a:latin typeface="標楷體"/>
                <a:ea typeface="標楷體"/>
              </a:rPr>
              <a:t>◆</a:t>
            </a:r>
            <a:r>
              <a:rPr lang="zh-TW" altLang="en-US" sz="2800" dirty="0" smtClean="0">
                <a:solidFill>
                  <a:srgbClr val="FF0000"/>
                </a:solidFill>
              </a:rPr>
              <a:t>數字身分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sym typeface="Wingdings" panose="05000000000000000000" pitchFamily="2" charset="2"/>
              </a:rPr>
              <a:t>  </a:t>
            </a: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en-US" sz="2400" dirty="0" smtClean="0"/>
              <a:t>便利店驗付、汽車數字鑰匙、地鐵過站、公寓入住</a:t>
            </a:r>
            <a:r>
              <a:rPr lang="en-US" altLang="zh-TW" sz="2400" dirty="0" smtClean="0"/>
              <a:t>…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32880" y="2536265"/>
            <a:ext cx="7844940" cy="969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solidFill>
                  <a:srgbClr val="FF0000"/>
                </a:solidFill>
                <a:latin typeface="標楷體"/>
                <a:ea typeface="標楷體"/>
              </a:rPr>
              <a:t>◆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生物辨識</a:t>
            </a:r>
            <a:r>
              <a:rPr lang="zh-TW" altLang="en-US" sz="2400" dirty="0" smtClean="0">
                <a:sym typeface="Wingdings" panose="05000000000000000000" pitchFamily="2" charset="2"/>
              </a:rPr>
              <a:t>  </a:t>
            </a:r>
            <a:endParaRPr lang="en-US" altLang="zh-TW" sz="2400" dirty="0" smtClean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en-US" sz="2400" dirty="0" smtClean="0">
                <a:sym typeface="Wingdings" panose="05000000000000000000" pitchFamily="2" charset="2"/>
              </a:rPr>
              <a:t>人驗識別</a:t>
            </a:r>
            <a:r>
              <a:rPr lang="zh-TW" altLang="en-US" sz="2400" dirty="0" smtClean="0"/>
              <a:t>、機場通過、大會入場</a:t>
            </a:r>
            <a:r>
              <a:rPr lang="en-US" altLang="zh-TW" sz="2400" dirty="0" smtClean="0"/>
              <a:t>……</a:t>
            </a:r>
            <a:endParaRPr lang="zh-TW" alt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51" y="3789040"/>
            <a:ext cx="4740737" cy="24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剪去對角線角落矩形 10"/>
          <p:cNvSpPr/>
          <p:nvPr/>
        </p:nvSpPr>
        <p:spPr bwMode="auto">
          <a:xfrm>
            <a:off x="7020272" y="2708920"/>
            <a:ext cx="1944216" cy="648072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zh-TW" dirty="0"/>
              <a:t>北京大興</a:t>
            </a:r>
            <a:r>
              <a:rPr lang="zh-TW" altLang="zh-TW" dirty="0" smtClean="0"/>
              <a:t>機場</a:t>
            </a:r>
            <a:endParaRPr lang="en-US" altLang="zh-TW" dirty="0" smtClean="0"/>
          </a:p>
          <a:p>
            <a:pPr algn="ctr"/>
            <a:r>
              <a:rPr lang="zh-TW" altLang="zh-TW" dirty="0" smtClean="0"/>
              <a:t>風光</a:t>
            </a:r>
            <a:r>
              <a:rPr lang="zh-TW" altLang="zh-TW" dirty="0"/>
              <a:t>啟用</a:t>
            </a:r>
            <a:endParaRPr kumimoji="1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744416" cy="24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317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2123728" y="3284984"/>
            <a:ext cx="4801314" cy="830997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none">
            <a:spAutoFit/>
          </a:bodyPr>
          <a:lstStyle/>
          <a:p>
            <a:r>
              <a:rPr lang="zh-TW" altLang="zh-TW" sz="2400" dirty="0" smtClean="0"/>
              <a:t>經濟</a:t>
            </a:r>
            <a:r>
              <a:rPr lang="zh-TW" altLang="zh-TW" sz="2400" dirty="0"/>
              <a:t>投降的時代已經</a:t>
            </a:r>
            <a:r>
              <a:rPr lang="zh-TW" altLang="zh-TW" sz="2400" dirty="0" smtClean="0"/>
              <a:t>過去</a:t>
            </a:r>
            <a:endParaRPr lang="en-US" altLang="zh-TW" sz="2400" dirty="0" smtClean="0"/>
          </a:p>
          <a:p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貿易</a:t>
            </a:r>
            <a:r>
              <a:rPr lang="zh-TW" altLang="zh-TW" sz="2400" dirty="0"/>
              <a:t>戰以「量」交易，為時可短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95536" y="3284984"/>
            <a:ext cx="165618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面子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5536" y="5085184"/>
            <a:ext cx="165618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裡子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3728" y="4077072"/>
            <a:ext cx="6661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zh-TW" alt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波</a:t>
            </a:r>
            <a:r>
              <a:rPr lang="zh-TW" altLang="zh-TW" sz="2000" dirty="0" smtClean="0">
                <a:solidFill>
                  <a:srgbClr val="C00000"/>
                </a:solidFill>
              </a:rPr>
              <a:t>波額度</a:t>
            </a:r>
            <a:r>
              <a:rPr lang="zh-TW" altLang="en-US" sz="2000" dirty="0" smtClean="0">
                <a:solidFill>
                  <a:srgbClr val="C00000"/>
                </a:solidFill>
              </a:rPr>
              <a:t>與</a:t>
            </a:r>
            <a:r>
              <a:rPr lang="zh-TW" altLang="zh-TW" sz="2000" dirty="0" smtClean="0">
                <a:solidFill>
                  <a:srgbClr val="C00000"/>
                </a:solidFill>
              </a:rPr>
              <a:t>關稅，</a:t>
            </a:r>
            <a:r>
              <a:rPr lang="zh-TW" altLang="zh-TW" sz="2000" dirty="0">
                <a:solidFill>
                  <a:srgbClr val="C00000"/>
                </a:solidFill>
              </a:rPr>
              <a:t>都是量的</a:t>
            </a:r>
            <a:r>
              <a:rPr lang="zh-TW" altLang="zh-TW" sz="2000" dirty="0" smtClean="0">
                <a:solidFill>
                  <a:srgbClr val="C00000"/>
                </a:solidFill>
              </a:rPr>
              <a:t>問題</a:t>
            </a:r>
            <a:endParaRPr lang="en-US" altLang="zh-TW" sz="2000" dirty="0" smtClean="0">
              <a:solidFill>
                <a:srgbClr val="C00000"/>
              </a:solidFill>
            </a:endParaRPr>
          </a:p>
          <a:p>
            <a:r>
              <a:rPr lang="en-US" altLang="zh-TW" sz="1600" b="0" i="1" dirty="0"/>
              <a:t>(2018</a:t>
            </a:r>
            <a:r>
              <a:rPr lang="zh-TW" altLang="zh-TW" sz="1600" b="0" i="1" dirty="0"/>
              <a:t>年</a:t>
            </a:r>
            <a:r>
              <a:rPr lang="en-US" altLang="zh-TW" sz="1600" b="0" i="1" dirty="0"/>
              <a:t>7</a:t>
            </a:r>
            <a:r>
              <a:rPr lang="zh-TW" altLang="zh-TW" sz="1600" b="0" i="1" dirty="0"/>
              <a:t>月</a:t>
            </a:r>
            <a:r>
              <a:rPr lang="en-US" altLang="zh-TW" sz="1600" b="0" i="1" dirty="0"/>
              <a:t>6</a:t>
            </a:r>
            <a:r>
              <a:rPr lang="zh-TW" altLang="zh-TW" sz="1600" b="0" i="1" dirty="0"/>
              <a:t>日的</a:t>
            </a:r>
            <a:r>
              <a:rPr lang="en-US" altLang="zh-TW" sz="1600" b="0" i="1" dirty="0"/>
              <a:t>340</a:t>
            </a:r>
            <a:r>
              <a:rPr lang="zh-TW" altLang="zh-TW" sz="1600" b="0" i="1" dirty="0"/>
              <a:t>億、</a:t>
            </a:r>
            <a:r>
              <a:rPr lang="en-US" altLang="zh-TW" sz="1600" b="0" i="1" dirty="0"/>
              <a:t>8</a:t>
            </a:r>
            <a:r>
              <a:rPr lang="zh-TW" altLang="zh-TW" sz="1600" b="0" i="1" dirty="0"/>
              <a:t>月</a:t>
            </a:r>
            <a:r>
              <a:rPr lang="en-US" altLang="zh-TW" sz="1600" b="0" i="1" dirty="0"/>
              <a:t>23</a:t>
            </a:r>
            <a:r>
              <a:rPr lang="zh-TW" altLang="zh-TW" sz="1600" b="0" i="1" dirty="0"/>
              <a:t>日的</a:t>
            </a:r>
            <a:r>
              <a:rPr lang="en-US" altLang="zh-TW" sz="1600" b="0" i="1" dirty="0"/>
              <a:t> 160</a:t>
            </a:r>
            <a:r>
              <a:rPr lang="zh-TW" altLang="zh-TW" sz="1600" b="0" i="1" dirty="0"/>
              <a:t>億、</a:t>
            </a:r>
            <a:r>
              <a:rPr lang="en-US" altLang="zh-TW" sz="1600" b="0" i="1" dirty="0"/>
              <a:t>9</a:t>
            </a:r>
            <a:r>
              <a:rPr lang="zh-TW" altLang="zh-TW" sz="1600" b="0" i="1" dirty="0"/>
              <a:t>月</a:t>
            </a:r>
            <a:r>
              <a:rPr lang="en-US" altLang="zh-TW" sz="1600" b="0" i="1" dirty="0"/>
              <a:t>24</a:t>
            </a:r>
            <a:r>
              <a:rPr lang="zh-TW" altLang="zh-TW" sz="1600" b="0" i="1" dirty="0"/>
              <a:t>日的</a:t>
            </a:r>
            <a:r>
              <a:rPr lang="en-US" altLang="zh-TW" sz="1600" b="0" i="1" dirty="0"/>
              <a:t>2000</a:t>
            </a:r>
            <a:r>
              <a:rPr lang="zh-TW" altLang="zh-TW" sz="1600" b="0" i="1" dirty="0" smtClean="0"/>
              <a:t>億</a:t>
            </a:r>
            <a:r>
              <a:rPr lang="en-US" altLang="zh-TW" sz="1600" b="0" i="1" dirty="0" smtClean="0"/>
              <a:t>……)</a:t>
            </a:r>
            <a:endParaRPr lang="zh-TW" altLang="en-US" sz="1600" b="0" i="1" dirty="0"/>
          </a:p>
        </p:txBody>
      </p:sp>
      <p:sp>
        <p:nvSpPr>
          <p:cNvPr id="10" name="矩形 9"/>
          <p:cNvSpPr/>
          <p:nvPr/>
        </p:nvSpPr>
        <p:spPr>
          <a:xfrm>
            <a:off x="2177466" y="5013176"/>
            <a:ext cx="6966534" cy="1200329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400" dirty="0"/>
              <a:t>「中國製造</a:t>
            </a:r>
            <a:r>
              <a:rPr lang="en-US" altLang="zh-TW" sz="2400" dirty="0"/>
              <a:t>2025</a:t>
            </a:r>
            <a:r>
              <a:rPr lang="zh-TW" altLang="zh-TW" sz="2400" dirty="0"/>
              <a:t>」</a:t>
            </a:r>
            <a:r>
              <a:rPr lang="en-US" altLang="zh-TW" sz="2000" dirty="0"/>
              <a:t>(China Creation 2025</a:t>
            </a:r>
            <a:r>
              <a:rPr lang="en-US" altLang="zh-TW" sz="2000" dirty="0" smtClean="0"/>
              <a:t>)</a:t>
            </a:r>
            <a:r>
              <a:rPr lang="zh-TW" altLang="zh-TW" sz="2400" dirty="0" smtClean="0"/>
              <a:t>衍生國</a:t>
            </a:r>
            <a:r>
              <a:rPr lang="zh-TW" altLang="zh-TW" sz="2400" dirty="0"/>
              <a:t>安</a:t>
            </a:r>
            <a:r>
              <a:rPr lang="zh-TW" altLang="zh-TW" sz="2400" dirty="0" smtClean="0"/>
              <a:t>問題</a:t>
            </a:r>
            <a:endParaRPr lang="en-US" altLang="zh-TW" sz="2400" dirty="0" smtClean="0"/>
          </a:p>
          <a:p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科技</a:t>
            </a:r>
            <a:r>
              <a:rPr lang="zh-TW" altLang="zh-TW" sz="2400" dirty="0"/>
              <a:t>戰以「質」論戰，將持續漫長且將外溢延燒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123728" y="6237312"/>
            <a:ext cx="5163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zh-TW" altLang="zh-TW" sz="2000" dirty="0" smtClean="0">
                <a:solidFill>
                  <a:srgbClr val="C00000"/>
                </a:solidFill>
              </a:rPr>
              <a:t>劍</a:t>
            </a:r>
            <a:r>
              <a:rPr lang="zh-TW" altLang="zh-TW" sz="2000" dirty="0">
                <a:solidFill>
                  <a:srgbClr val="C00000"/>
                </a:solidFill>
              </a:rPr>
              <a:t>指中興及華為科技之喉，則是質的問題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7544" y="2204864"/>
            <a:ext cx="8191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ym typeface="Wingdings" pitchFamily="2" charset="2"/>
              </a:rPr>
              <a:t></a:t>
            </a:r>
            <a:r>
              <a:rPr lang="zh-TW" altLang="zh-TW" sz="2000" dirty="0" smtClean="0"/>
              <a:t>領導人</a:t>
            </a:r>
            <a:r>
              <a:rPr lang="zh-TW" altLang="zh-TW" sz="2000" dirty="0"/>
              <a:t>的風格巨變，美國對華政策也大有轉變，川普去年</a:t>
            </a:r>
            <a:r>
              <a:rPr lang="en-US" altLang="zh-TW" sz="2000" dirty="0"/>
              <a:t>3</a:t>
            </a:r>
            <a:r>
              <a:rPr lang="zh-TW" altLang="zh-TW" sz="2000" dirty="0"/>
              <a:t>月出招的「中美貿易戰」，顯為中共領導高層前所未料之事。</a:t>
            </a:r>
            <a:endParaRPr lang="zh-TW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395536" y="1700808"/>
            <a:ext cx="305724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  <a:sym typeface="Marlett"/>
              </a:rPr>
              <a:t></a:t>
            </a:r>
            <a:r>
              <a:rPr lang="zh-TW" altLang="zh-TW" sz="2800" dirty="0" smtClean="0">
                <a:solidFill>
                  <a:srgbClr val="002060"/>
                </a:solidFill>
              </a:rPr>
              <a:t>自</a:t>
            </a:r>
            <a:r>
              <a:rPr lang="zh-TW" altLang="zh-TW" sz="2800" dirty="0">
                <a:solidFill>
                  <a:srgbClr val="002060"/>
                </a:solidFill>
              </a:rPr>
              <a:t>歐巴馬到川普</a:t>
            </a:r>
            <a:endParaRPr lang="zh-TW" altLang="en-US" sz="2800" dirty="0">
              <a:solidFill>
                <a:srgbClr val="00206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31840" y="177281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zh-TW" dirty="0" smtClean="0">
                <a:solidFill>
                  <a:srgbClr val="C00000"/>
                </a:solidFill>
              </a:rPr>
              <a:t>理性</a:t>
            </a:r>
            <a:r>
              <a:rPr lang="zh-TW" altLang="zh-TW" dirty="0">
                <a:solidFill>
                  <a:srgbClr val="C00000"/>
                </a:solidFill>
              </a:rPr>
              <a:t>政治文人</a:t>
            </a:r>
            <a:r>
              <a:rPr lang="zh-TW" altLang="zh-TW" dirty="0" smtClean="0">
                <a:solidFill>
                  <a:srgbClr val="C00000"/>
                </a:solidFill>
              </a:rPr>
              <a:t>風格</a:t>
            </a:r>
            <a:r>
              <a:rPr lang="zh-TW" altLang="en-US" dirty="0" smtClean="0">
                <a:solidFill>
                  <a:srgbClr val="C00000"/>
                </a:solidFill>
              </a:rPr>
              <a:t>  </a:t>
            </a:r>
            <a:r>
              <a:rPr lang="en-US" altLang="zh-TW" dirty="0" smtClean="0">
                <a:solidFill>
                  <a:srgbClr val="C00000"/>
                </a:solidFill>
              </a:rPr>
              <a:t>vs </a:t>
            </a:r>
            <a:r>
              <a:rPr lang="zh-TW" altLang="zh-TW" dirty="0" smtClean="0">
                <a:solidFill>
                  <a:srgbClr val="C00000"/>
                </a:solidFill>
              </a:rPr>
              <a:t>強勢</a:t>
            </a:r>
            <a:r>
              <a:rPr lang="zh-TW" altLang="en-US" dirty="0">
                <a:solidFill>
                  <a:srgbClr val="C00000"/>
                </a:solidFill>
              </a:rPr>
              <a:t>談判</a:t>
            </a:r>
            <a:r>
              <a:rPr lang="zh-TW" altLang="zh-TW" dirty="0" smtClean="0">
                <a:solidFill>
                  <a:srgbClr val="C00000"/>
                </a:solidFill>
              </a:rPr>
              <a:t>商人性格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4"/>
            <a:ext cx="2187739" cy="145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AutoShape 4" descr="「川普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99" y="7938"/>
            <a:ext cx="2150801" cy="143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2195736" y="404664"/>
            <a:ext cx="4781636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C00000"/>
                </a:solidFill>
              </a:rPr>
              <a:t>貿易戰 </a:t>
            </a:r>
            <a:endParaRPr lang="en-US" altLang="zh-TW" sz="3200" dirty="0" smtClean="0">
              <a:solidFill>
                <a:srgbClr val="C00000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rgbClr val="002060"/>
                </a:solidFill>
              </a:rPr>
              <a:t>美國</a:t>
            </a:r>
            <a:r>
              <a:rPr lang="zh-TW" altLang="en-US" sz="3200" dirty="0" smtClean="0">
                <a:solidFill>
                  <a:srgbClr val="C00000"/>
                </a:solidFill>
              </a:rPr>
              <a:t>要面子</a:t>
            </a:r>
            <a:r>
              <a:rPr lang="zh-TW" altLang="en-US" sz="3200" dirty="0">
                <a:solidFill>
                  <a:srgbClr val="C00000"/>
                </a:solidFill>
              </a:rPr>
              <a:t>更要裡子</a:t>
            </a:r>
            <a:r>
              <a:rPr lang="zh-TW" altLang="en-US" sz="32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5736" y="0"/>
            <a:ext cx="41665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第一節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</a:rPr>
              <a:t>貿易戰 </a:t>
            </a:r>
            <a:r>
              <a:rPr lang="en-US" altLang="zh-TW" dirty="0" smtClean="0">
                <a:solidFill>
                  <a:srgbClr val="002060"/>
                </a:solidFill>
              </a:rPr>
              <a:t>–</a:t>
            </a:r>
            <a:r>
              <a:rPr lang="zh-TW" altLang="en-US" dirty="0" smtClean="0">
                <a:solidFill>
                  <a:srgbClr val="002060"/>
                </a:solidFill>
              </a:rPr>
              <a:t>美國要面子更要裡子</a:t>
            </a:r>
            <a:r>
              <a:rPr lang="zh-TW" altLang="en-US" dirty="0" smtClean="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08847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96" y="867578"/>
            <a:ext cx="4191496" cy="227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98" y="3997683"/>
            <a:ext cx="3438637" cy="183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9339" y="3893719"/>
            <a:ext cx="5450517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安全風控 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en-US" altLang="zh-TW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金融科技的基礎保障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2238" y="2724168"/>
            <a:ext cx="87791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 smtClean="0">
                <a:latin typeface="標楷體"/>
                <a:ea typeface="標楷體"/>
              </a:rPr>
              <a:t>★</a:t>
            </a:r>
            <a:r>
              <a:rPr lang="zh-TW" altLang="en-US" sz="2000" dirty="0" smtClean="0"/>
              <a:t>馬</a:t>
            </a:r>
            <a:r>
              <a:rPr lang="zh-TW" altLang="zh-TW" sz="2000" dirty="0" smtClean="0"/>
              <a:t>雲</a:t>
            </a:r>
            <a:r>
              <a:rPr lang="en-US" altLang="zh-TW" b="0" dirty="0" smtClean="0"/>
              <a:t>(2018</a:t>
            </a:r>
            <a:r>
              <a:rPr lang="zh-TW" altLang="zh-TW" b="0" dirty="0"/>
              <a:t>中國國際智能產業</a:t>
            </a:r>
            <a:r>
              <a:rPr lang="zh-TW" altLang="zh-TW" b="0" dirty="0" smtClean="0"/>
              <a:t>博覽會</a:t>
            </a:r>
            <a:r>
              <a:rPr lang="en-US" altLang="zh-TW" b="0" dirty="0" smtClean="0"/>
              <a:t>-</a:t>
            </a:r>
            <a:r>
              <a:rPr lang="zh-TW" altLang="zh-TW" b="0" dirty="0"/>
              <a:t>重慶</a:t>
            </a:r>
            <a:r>
              <a:rPr lang="en-US" altLang="zh-TW" b="0" dirty="0" smtClean="0"/>
              <a:t>)</a:t>
            </a:r>
            <a:endParaRPr lang="zh-TW" altLang="zh-TW" b="0" dirty="0"/>
          </a:p>
          <a:p>
            <a:pPr>
              <a:spcBef>
                <a:spcPts val="600"/>
              </a:spcBef>
            </a:pPr>
            <a:r>
              <a:rPr lang="en-US" altLang="zh-TW" sz="2000" dirty="0" smtClean="0">
                <a:sym typeface="Wingdings" panose="05000000000000000000" pitchFamily="2" charset="2"/>
              </a:rPr>
              <a:t>  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b="0" dirty="0" smtClean="0"/>
              <a:t>區</a:t>
            </a:r>
            <a:r>
              <a:rPr lang="zh-TW" altLang="zh-TW" sz="2000" b="0" dirty="0"/>
              <a:t>塊鏈將會是未來的核心技術</a:t>
            </a:r>
            <a:r>
              <a:rPr lang="zh-TW" altLang="zh-TW" sz="2000" b="0" dirty="0" smtClean="0"/>
              <a:t>，區</a:t>
            </a:r>
            <a:r>
              <a:rPr lang="zh-TW" altLang="zh-TW" sz="2000" b="0" dirty="0"/>
              <a:t>塊鏈不等於全是比特</a:t>
            </a:r>
            <a:r>
              <a:rPr lang="zh-TW" altLang="zh-TW" sz="2000" b="0" dirty="0" smtClean="0"/>
              <a:t>幣</a:t>
            </a:r>
            <a:r>
              <a:rPr lang="en-US" altLang="zh-TW" sz="2000" b="0" dirty="0" smtClean="0"/>
              <a:t>(</a:t>
            </a:r>
            <a:r>
              <a:rPr lang="zh-TW" altLang="zh-TW" sz="2000" b="0" dirty="0"/>
              <a:t>不支持比特</a:t>
            </a:r>
            <a:r>
              <a:rPr lang="zh-TW" altLang="zh-TW" sz="2000" b="0" dirty="0" smtClean="0"/>
              <a:t>幣</a:t>
            </a:r>
            <a:r>
              <a:rPr lang="en-US" altLang="zh-TW" sz="2000" b="0" dirty="0" smtClean="0"/>
              <a:t>)</a:t>
            </a:r>
            <a:endParaRPr lang="zh-TW" altLang="zh-TW" sz="2000" b="0" dirty="0"/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  </a:t>
            </a:r>
            <a:r>
              <a:rPr lang="zh-TW" altLang="zh-TW" sz="2000" b="0" dirty="0" smtClean="0"/>
              <a:t>未來</a:t>
            </a:r>
            <a:r>
              <a:rPr lang="zh-TW" altLang="zh-TW" sz="2000" b="0" dirty="0"/>
              <a:t>世界有三項核心技術：</a:t>
            </a:r>
            <a:r>
              <a:rPr lang="zh-TW" altLang="zh-TW" sz="2000" b="0" dirty="0">
                <a:solidFill>
                  <a:srgbClr val="C00000"/>
                </a:solidFill>
              </a:rPr>
              <a:t>智能製造、物聯網（</a:t>
            </a:r>
            <a:r>
              <a:rPr lang="en-US" altLang="zh-TW" sz="2000" b="0" dirty="0" err="1">
                <a:solidFill>
                  <a:srgbClr val="C00000"/>
                </a:solidFill>
              </a:rPr>
              <a:t>IoT</a:t>
            </a:r>
            <a:r>
              <a:rPr lang="zh-TW" altLang="zh-TW" sz="2000" b="0" dirty="0">
                <a:solidFill>
                  <a:srgbClr val="C00000"/>
                </a:solidFill>
              </a:rPr>
              <a:t>）、區塊</a:t>
            </a:r>
            <a:r>
              <a:rPr lang="zh-TW" altLang="zh-TW" sz="2000" b="0" dirty="0" smtClean="0">
                <a:solidFill>
                  <a:srgbClr val="C00000"/>
                </a:solidFill>
              </a:rPr>
              <a:t>鏈</a:t>
            </a:r>
            <a:endParaRPr lang="zh-TW" altLang="zh-TW" sz="2000" b="0" dirty="0">
              <a:solidFill>
                <a:srgbClr val="C0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8280" y="930314"/>
            <a:ext cx="4820693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</a:rPr>
              <a:t>區塊</a:t>
            </a:r>
            <a:r>
              <a:rPr lang="zh-TW" altLang="en-US" sz="2800" dirty="0" smtClean="0">
                <a:solidFill>
                  <a:srgbClr val="C00000"/>
                </a:solidFill>
              </a:rPr>
              <a:t>鍊 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en-US" altLang="zh-TW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金融科技的信任基礎措施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0" y="5765393"/>
            <a:ext cx="885314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 smtClean="0">
                <a:latin typeface="標楷體"/>
                <a:ea typeface="標楷體"/>
              </a:rPr>
              <a:t>◆ </a:t>
            </a:r>
            <a:r>
              <a:rPr lang="zh-TW" altLang="zh-TW" sz="2000" dirty="0" smtClean="0"/>
              <a:t>馬雲</a:t>
            </a:r>
            <a:r>
              <a:rPr lang="en-US" altLang="zh-TW" dirty="0" smtClean="0"/>
              <a:t>(2019/9/10)</a:t>
            </a:r>
            <a:r>
              <a:rPr lang="zh-TW" altLang="zh-TW" sz="2000" b="0" dirty="0" smtClean="0"/>
              <a:t>卸</a:t>
            </a:r>
            <a:r>
              <a:rPr lang="zh-TW" altLang="zh-TW" sz="2000" b="0" dirty="0"/>
              <a:t>任阿里巴巴董事會主席，準備了十年的隱退</a:t>
            </a:r>
            <a:r>
              <a:rPr lang="zh-TW" altLang="zh-TW" sz="2000" b="0" dirty="0" smtClean="0"/>
              <a:t>計劃</a:t>
            </a:r>
            <a:endParaRPr lang="zh-TW" altLang="zh-TW" sz="2000" b="0" dirty="0"/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b="0" dirty="0" smtClean="0"/>
              <a:t>不當</a:t>
            </a:r>
            <a:r>
              <a:rPr lang="zh-TW" altLang="zh-TW" b="0" dirty="0"/>
              <a:t>董事長了，並不等於不創業了，也不等於退休，「我不會停止下來，我覺得阿里巴巴它只是我夢想中的一個</a:t>
            </a:r>
            <a:r>
              <a:rPr lang="zh-TW" altLang="zh-TW" b="0" dirty="0" smtClean="0"/>
              <a:t>而已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dirty="0">
                <a:solidFill>
                  <a:srgbClr val="C00000"/>
                </a:solidFill>
              </a:rPr>
              <a:t>區塊</a:t>
            </a:r>
            <a:r>
              <a:rPr lang="zh-TW" altLang="zh-TW" sz="2000" dirty="0" smtClean="0">
                <a:solidFill>
                  <a:srgbClr val="C00000"/>
                </a:solidFill>
              </a:rPr>
              <a:t>鍊</a:t>
            </a:r>
            <a:r>
              <a:rPr lang="zh-TW" altLang="en-US" sz="2000" b="0" dirty="0"/>
              <a:t>事業</a:t>
            </a:r>
            <a:endParaRPr lang="en-US" altLang="zh-TW" sz="2000" b="0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37" y="4293096"/>
            <a:ext cx="1784162" cy="147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611561" y="126227"/>
            <a:ext cx="8392114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b="0" dirty="0"/>
              <a:t>1.</a:t>
            </a:r>
            <a:r>
              <a:rPr lang="zh-TW" altLang="zh-TW" sz="3200" b="0" dirty="0"/>
              <a:t>支付；</a:t>
            </a:r>
            <a:r>
              <a:rPr lang="en-US" altLang="zh-TW" sz="3200" b="0" dirty="0"/>
              <a:t>2.</a:t>
            </a:r>
            <a:r>
              <a:rPr lang="zh-TW" altLang="zh-TW" sz="3200" b="0" dirty="0"/>
              <a:t>保險；</a:t>
            </a:r>
            <a:r>
              <a:rPr lang="en-US" altLang="zh-TW" sz="3200" dirty="0">
                <a:solidFill>
                  <a:srgbClr val="FF0000"/>
                </a:solidFill>
              </a:rPr>
              <a:t>3.</a:t>
            </a:r>
            <a:r>
              <a:rPr lang="zh-TW" altLang="zh-TW" sz="3200" dirty="0">
                <a:solidFill>
                  <a:srgbClr val="FF0000"/>
                </a:solidFill>
              </a:rPr>
              <a:t>清算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632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475656" y="404664"/>
            <a:ext cx="557075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  <a:latin typeface="新細明體" pitchFamily="18" charset="-120"/>
              </a:rPr>
              <a:t>DC</a:t>
            </a:r>
            <a:r>
              <a:rPr lang="zh-TW" altLang="en-US" sz="3600" dirty="0">
                <a:solidFill>
                  <a:srgbClr val="000066"/>
                </a:solidFill>
                <a:latin typeface="新細明體" pitchFamily="18" charset="-120"/>
              </a:rPr>
              <a:t>誰家都有、</a:t>
            </a:r>
            <a:r>
              <a:rPr lang="en-US" altLang="zh-TW" sz="3600" dirty="0">
                <a:solidFill>
                  <a:srgbClr val="FF0000"/>
                </a:solidFill>
                <a:latin typeface="新細明體" pitchFamily="18" charset="-120"/>
              </a:rPr>
              <a:t>EP</a:t>
            </a:r>
            <a:r>
              <a:rPr lang="zh-TW" altLang="en-US" sz="3600" dirty="0">
                <a:solidFill>
                  <a:srgbClr val="000066"/>
                </a:solidFill>
                <a:latin typeface="新細明體" pitchFamily="18" charset="-120"/>
              </a:rPr>
              <a:t>才是重心</a:t>
            </a:r>
            <a:r>
              <a:rPr lang="zh-TW" altLang="en-US" sz="3600" i="1" dirty="0">
                <a:solidFill>
                  <a:srgbClr val="000066"/>
                </a:solidFill>
                <a:latin typeface="新細明體" pitchFamily="18" charset="-120"/>
              </a:rPr>
              <a:t> </a:t>
            </a:r>
            <a:endParaRPr lang="zh-TW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683568" y="1988840"/>
            <a:ext cx="6793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標楷體"/>
                <a:ea typeface="標楷體"/>
              </a:rPr>
              <a:t>★</a:t>
            </a:r>
            <a:r>
              <a:rPr lang="zh-TW" altLang="zh-TW" sz="3200" dirty="0" smtClean="0"/>
              <a:t>中國</a:t>
            </a:r>
            <a:r>
              <a:rPr lang="zh-TW" altLang="zh-TW" sz="3200" dirty="0"/>
              <a:t>發行</a:t>
            </a:r>
            <a:r>
              <a:rPr lang="en-US" altLang="zh-TW" sz="3200" dirty="0"/>
              <a:t>CBDC</a:t>
            </a:r>
            <a:r>
              <a:rPr lang="en-US" altLang="zh-TW" sz="3200" dirty="0">
                <a:sym typeface="Wingdings"/>
              </a:rPr>
              <a:t></a:t>
            </a:r>
            <a:r>
              <a:rPr lang="zh-TW" altLang="zh-TW" sz="3200" dirty="0"/>
              <a:t>打不贏就加入他</a:t>
            </a:r>
            <a:endParaRPr lang="zh-TW" altLang="en-US" sz="3200" dirty="0"/>
          </a:p>
        </p:txBody>
      </p:sp>
      <p:sp>
        <p:nvSpPr>
          <p:cNvPr id="10" name="矩形 9"/>
          <p:cNvSpPr/>
          <p:nvPr/>
        </p:nvSpPr>
        <p:spPr>
          <a:xfrm>
            <a:off x="755576" y="1124744"/>
            <a:ext cx="7326560" cy="83099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 smtClean="0"/>
              <a:t>DC</a:t>
            </a:r>
            <a:r>
              <a:rPr lang="zh-TW" altLang="en-US" sz="2400" dirty="0" smtClean="0"/>
              <a:t> </a:t>
            </a:r>
            <a:r>
              <a:rPr lang="en-US" altLang="zh-TW" sz="2400" b="0" dirty="0" smtClean="0"/>
              <a:t>(</a:t>
            </a:r>
            <a:r>
              <a:rPr lang="zh-TW" altLang="zh-TW" sz="2400" b="0" dirty="0"/>
              <a:t>由國家運用區塊煉技術打造發行的加密</a:t>
            </a:r>
            <a:r>
              <a:rPr lang="zh-TW" altLang="zh-TW" sz="2400" b="0" dirty="0" smtClean="0"/>
              <a:t>貨幣</a:t>
            </a:r>
            <a:r>
              <a:rPr lang="en-US" altLang="zh-TW" sz="2400" b="0" dirty="0" smtClean="0">
                <a:sym typeface="Wingdings"/>
              </a:rPr>
              <a:t>)</a:t>
            </a:r>
          </a:p>
          <a:p>
            <a:r>
              <a:rPr lang="en-US" altLang="zh-TW" sz="2400" dirty="0" smtClean="0">
                <a:sym typeface="Wingdings"/>
              </a:rPr>
              <a:t></a:t>
            </a:r>
            <a:r>
              <a:rPr lang="zh-TW" altLang="zh-TW" sz="2400" dirty="0"/>
              <a:t>搶走國家三權</a:t>
            </a:r>
            <a:r>
              <a:rPr lang="en-US" altLang="zh-TW" sz="2400" dirty="0" smtClean="0">
                <a:sym typeface="Wingdings"/>
              </a:rPr>
              <a:t></a:t>
            </a:r>
            <a:r>
              <a:rPr lang="zh-TW" altLang="en-US" sz="2400" dirty="0"/>
              <a:t>發行權、鑄幣權</a:t>
            </a:r>
            <a:r>
              <a:rPr lang="zh-TW" altLang="en-US" sz="2400" dirty="0" smtClean="0"/>
              <a:t>、調控權</a:t>
            </a:r>
            <a:endParaRPr lang="en-US" altLang="zh-TW" sz="2400" dirty="0"/>
          </a:p>
        </p:txBody>
      </p:sp>
      <p:sp>
        <p:nvSpPr>
          <p:cNvPr id="2" name="矩形 1"/>
          <p:cNvSpPr/>
          <p:nvPr/>
        </p:nvSpPr>
        <p:spPr>
          <a:xfrm>
            <a:off x="642404" y="2708920"/>
            <a:ext cx="7708676" cy="369331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b="0" dirty="0">
                <a:solidFill>
                  <a:srgbClr val="002060"/>
                </a:solidFill>
                <a:latin typeface="標楷體"/>
                <a:ea typeface="標楷體"/>
              </a:rPr>
              <a:t>▲</a:t>
            </a:r>
            <a:r>
              <a:rPr lang="zh-TW" altLang="zh-TW" sz="2400" dirty="0" smtClean="0">
                <a:solidFill>
                  <a:srgbClr val="C00000"/>
                </a:solidFill>
              </a:rPr>
              <a:t>人民幣</a:t>
            </a:r>
            <a:r>
              <a:rPr lang="en-US" altLang="zh-TW" sz="2400" dirty="0">
                <a:solidFill>
                  <a:srgbClr val="C00000"/>
                </a:solidFill>
              </a:rPr>
              <a:t>1.0=&gt;</a:t>
            </a:r>
            <a:r>
              <a:rPr lang="zh-TW" altLang="zh-TW" sz="2400" dirty="0">
                <a:solidFill>
                  <a:srgbClr val="C00000"/>
                </a:solidFill>
              </a:rPr>
              <a:t>紙幣</a:t>
            </a:r>
            <a:r>
              <a:rPr lang="zh-TW" altLang="zh-TW" sz="2400" dirty="0" smtClean="0">
                <a:solidFill>
                  <a:srgbClr val="C00000"/>
                </a:solidFill>
              </a:rPr>
              <a:t>形態</a:t>
            </a:r>
            <a:endParaRPr lang="en-US" altLang="zh-TW" sz="2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solidFill>
                  <a:srgbClr val="002060"/>
                </a:solidFill>
              </a:rPr>
              <a:t>    </a:t>
            </a:r>
            <a:r>
              <a:rPr lang="en-US" altLang="zh-TW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en-US" altLang="zh-TW" sz="2000" dirty="0" smtClean="0">
                <a:solidFill>
                  <a:srgbClr val="002060"/>
                </a:solidFill>
              </a:rPr>
              <a:t>(1948</a:t>
            </a:r>
            <a:r>
              <a:rPr lang="zh-TW" altLang="zh-TW" sz="2000" dirty="0">
                <a:solidFill>
                  <a:srgbClr val="002060"/>
                </a:solidFill>
              </a:rPr>
              <a:t>年</a:t>
            </a:r>
            <a:r>
              <a:rPr lang="en-US" altLang="zh-TW" sz="2000" dirty="0">
                <a:solidFill>
                  <a:srgbClr val="002060"/>
                </a:solidFill>
              </a:rPr>
              <a:t>12</a:t>
            </a:r>
            <a:r>
              <a:rPr lang="zh-TW" altLang="zh-TW" sz="2000" dirty="0">
                <a:solidFill>
                  <a:srgbClr val="002060"/>
                </a:solidFill>
              </a:rPr>
              <a:t>月</a:t>
            </a:r>
            <a:r>
              <a:rPr lang="en-US" altLang="zh-TW" sz="2000" dirty="0">
                <a:solidFill>
                  <a:srgbClr val="002060"/>
                </a:solidFill>
              </a:rPr>
              <a:t>1</a:t>
            </a:r>
            <a:r>
              <a:rPr lang="zh-TW" altLang="zh-TW" sz="2000" dirty="0">
                <a:solidFill>
                  <a:srgbClr val="002060"/>
                </a:solidFill>
              </a:rPr>
              <a:t>日第一套</a:t>
            </a:r>
            <a:r>
              <a:rPr lang="en-US" altLang="zh-TW" sz="2000" dirty="0">
                <a:solidFill>
                  <a:srgbClr val="002060"/>
                </a:solidFill>
              </a:rPr>
              <a:t>)(2019</a:t>
            </a:r>
            <a:r>
              <a:rPr lang="zh-TW" altLang="zh-TW" sz="2000" dirty="0">
                <a:solidFill>
                  <a:srgbClr val="002060"/>
                </a:solidFill>
              </a:rPr>
              <a:t>年</a:t>
            </a:r>
            <a:r>
              <a:rPr lang="en-US" altLang="zh-TW" sz="2000" dirty="0">
                <a:solidFill>
                  <a:srgbClr val="002060"/>
                </a:solidFill>
              </a:rPr>
              <a:t>8</a:t>
            </a:r>
            <a:r>
              <a:rPr lang="zh-TW" altLang="zh-TW" sz="2000" dirty="0">
                <a:solidFill>
                  <a:srgbClr val="002060"/>
                </a:solidFill>
              </a:rPr>
              <a:t>月</a:t>
            </a:r>
            <a:r>
              <a:rPr lang="en-US" altLang="zh-TW" sz="2000" dirty="0">
                <a:solidFill>
                  <a:srgbClr val="002060"/>
                </a:solidFill>
              </a:rPr>
              <a:t>30</a:t>
            </a:r>
            <a:r>
              <a:rPr lang="zh-TW" altLang="zh-TW" sz="2000" dirty="0">
                <a:solidFill>
                  <a:srgbClr val="002060"/>
                </a:solidFill>
              </a:rPr>
              <a:t>日第五套人民幣新版</a:t>
            </a:r>
            <a:r>
              <a:rPr lang="en-US" altLang="zh-TW" sz="2000" dirty="0">
                <a:solidFill>
                  <a:srgbClr val="002060"/>
                </a:solidFill>
              </a:rPr>
              <a:t>)</a:t>
            </a:r>
            <a:r>
              <a:rPr lang="zh-TW" altLang="zh-TW" sz="2000" dirty="0">
                <a:solidFill>
                  <a:srgbClr val="002060"/>
                </a:solidFill>
              </a:rPr>
              <a:t>，法定貨幣</a:t>
            </a:r>
            <a:r>
              <a:rPr lang="en-US" altLang="zh-TW" sz="2000" dirty="0">
                <a:solidFill>
                  <a:srgbClr val="002060"/>
                </a:solidFill>
              </a:rPr>
              <a:t>71</a:t>
            </a:r>
            <a:r>
              <a:rPr lang="zh-TW" altLang="zh-TW" sz="2000" dirty="0">
                <a:solidFill>
                  <a:srgbClr val="002060"/>
                </a:solidFill>
              </a:rPr>
              <a:t>年。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b="0" dirty="0">
                <a:solidFill>
                  <a:srgbClr val="002060"/>
                </a:solidFill>
                <a:latin typeface="標楷體"/>
                <a:ea typeface="標楷體"/>
              </a:rPr>
              <a:t>▲</a:t>
            </a:r>
            <a:r>
              <a:rPr lang="zh-TW" altLang="zh-TW" sz="2400" dirty="0" smtClean="0">
                <a:solidFill>
                  <a:srgbClr val="C00000"/>
                </a:solidFill>
              </a:rPr>
              <a:t>人民幣</a:t>
            </a:r>
            <a:r>
              <a:rPr lang="en-US" altLang="zh-TW" sz="2400" dirty="0">
                <a:solidFill>
                  <a:srgbClr val="C00000"/>
                </a:solidFill>
              </a:rPr>
              <a:t>2.0=&gt;</a:t>
            </a:r>
            <a:r>
              <a:rPr lang="zh-TW" altLang="zh-TW" sz="2400" dirty="0">
                <a:solidFill>
                  <a:srgbClr val="C00000"/>
                </a:solidFill>
              </a:rPr>
              <a:t>電子</a:t>
            </a:r>
            <a:r>
              <a:rPr lang="zh-TW" altLang="zh-TW" sz="2400" dirty="0" smtClean="0">
                <a:solidFill>
                  <a:srgbClr val="C00000"/>
                </a:solidFill>
              </a:rPr>
              <a:t>化</a:t>
            </a:r>
            <a:endParaRPr lang="en-US" altLang="zh-TW" sz="2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>
                <a:solidFill>
                  <a:srgbClr val="002060"/>
                </a:solidFill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</a:rPr>
              <a:t>   </a:t>
            </a:r>
            <a:r>
              <a:rPr lang="en-US" altLang="zh-TW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zh-TW" altLang="zh-TW" sz="2000" dirty="0" smtClean="0">
                <a:solidFill>
                  <a:srgbClr val="002060"/>
                </a:solidFill>
              </a:rPr>
              <a:t>現金</a:t>
            </a:r>
            <a:r>
              <a:rPr lang="zh-TW" altLang="zh-TW" sz="2000" dirty="0">
                <a:solidFill>
                  <a:srgbClr val="002060"/>
                </a:solidFill>
              </a:rPr>
              <a:t>及存款通過電子化系統支付交易，</a:t>
            </a:r>
            <a:r>
              <a:rPr lang="en-US" altLang="zh-TW" sz="2000" dirty="0">
                <a:solidFill>
                  <a:srgbClr val="002060"/>
                </a:solidFill>
              </a:rPr>
              <a:t>(</a:t>
            </a:r>
            <a:r>
              <a:rPr lang="zh-TW" altLang="zh-TW" sz="2000" dirty="0">
                <a:solidFill>
                  <a:srgbClr val="002060"/>
                </a:solidFill>
              </a:rPr>
              <a:t>支付宝、微信支付等移動支付</a:t>
            </a:r>
            <a:r>
              <a:rPr lang="en-US" altLang="zh-TW" sz="2000" dirty="0">
                <a:solidFill>
                  <a:srgbClr val="002060"/>
                </a:solidFill>
              </a:rPr>
              <a:t>)=&gt;</a:t>
            </a:r>
            <a:r>
              <a:rPr lang="zh-TW" altLang="zh-TW" sz="2000" dirty="0">
                <a:solidFill>
                  <a:srgbClr val="002060"/>
                </a:solidFill>
              </a:rPr>
              <a:t>邁向「無現金社會」大國。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b="0" dirty="0">
                <a:solidFill>
                  <a:srgbClr val="002060"/>
                </a:solidFill>
                <a:latin typeface="標楷體"/>
                <a:ea typeface="標楷體"/>
              </a:rPr>
              <a:t>▲</a:t>
            </a:r>
            <a:r>
              <a:rPr lang="zh-TW" altLang="zh-TW" sz="2400" dirty="0" smtClean="0">
                <a:solidFill>
                  <a:srgbClr val="C00000"/>
                </a:solidFill>
              </a:rPr>
              <a:t>人民幣</a:t>
            </a:r>
            <a:r>
              <a:rPr lang="en-US" altLang="zh-TW" sz="2400" dirty="0">
                <a:solidFill>
                  <a:srgbClr val="C00000"/>
                </a:solidFill>
              </a:rPr>
              <a:t>3.0=&gt;</a:t>
            </a:r>
            <a:r>
              <a:rPr lang="zh-TW" altLang="zh-TW" sz="2400" dirty="0">
                <a:solidFill>
                  <a:srgbClr val="C00000"/>
                </a:solidFill>
              </a:rPr>
              <a:t>數字</a:t>
            </a:r>
            <a:r>
              <a:rPr lang="zh-TW" altLang="zh-TW" sz="2400" dirty="0" smtClean="0">
                <a:solidFill>
                  <a:srgbClr val="C00000"/>
                </a:solidFill>
              </a:rPr>
              <a:t>化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   </a:t>
            </a:r>
            <a:r>
              <a:rPr lang="en-US" altLang="zh-TW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zh-TW" sz="2400" dirty="0" smtClean="0">
                <a:solidFill>
                  <a:srgbClr val="002060"/>
                </a:solidFill>
              </a:rPr>
              <a:t>中國</a:t>
            </a:r>
            <a:r>
              <a:rPr lang="zh-TW" altLang="zh-TW" sz="2400" dirty="0">
                <a:solidFill>
                  <a:srgbClr val="002060"/>
                </a:solidFill>
              </a:rPr>
              <a:t>央行貨幣數字化</a:t>
            </a:r>
            <a:r>
              <a:rPr lang="en-US" altLang="zh-TW" sz="2400" dirty="0">
                <a:solidFill>
                  <a:srgbClr val="002060"/>
                </a:solidFill>
              </a:rPr>
              <a:t>CBDC=&gt;DC/EP</a:t>
            </a:r>
            <a:r>
              <a:rPr lang="zh-TW" altLang="zh-TW" sz="2400" dirty="0">
                <a:solidFill>
                  <a:srgbClr val="002060"/>
                </a:solidFill>
              </a:rPr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3789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第五節 </a:t>
            </a:r>
            <a:r>
              <a:rPr lang="en-US" altLang="zh-TW" dirty="0" smtClean="0">
                <a:solidFill>
                  <a:srgbClr val="000066"/>
                </a:solidFill>
                <a:latin typeface="新細明體" pitchFamily="18" charset="-120"/>
              </a:rPr>
              <a:t>DC</a:t>
            </a:r>
            <a:r>
              <a:rPr lang="zh-TW" altLang="en-US" dirty="0" smtClean="0">
                <a:solidFill>
                  <a:srgbClr val="000066"/>
                </a:solidFill>
                <a:latin typeface="新細明體" pitchFamily="18" charset="-120"/>
              </a:rPr>
              <a:t>誰家都有、</a:t>
            </a:r>
            <a:r>
              <a:rPr lang="en-US" altLang="zh-TW" dirty="0" smtClean="0">
                <a:solidFill>
                  <a:srgbClr val="000066"/>
                </a:solidFill>
                <a:latin typeface="新細明體" pitchFamily="18" charset="-120"/>
              </a:rPr>
              <a:t>EP</a:t>
            </a:r>
            <a:r>
              <a:rPr lang="zh-TW" altLang="en-US" dirty="0" smtClean="0">
                <a:solidFill>
                  <a:srgbClr val="000066"/>
                </a:solidFill>
                <a:latin typeface="新細明體" pitchFamily="18" charset="-120"/>
              </a:rPr>
              <a:t>才是重心</a:t>
            </a:r>
            <a:r>
              <a:rPr lang="zh-TW" altLang="en-US" i="1" dirty="0" smtClean="0">
                <a:solidFill>
                  <a:srgbClr val="000066"/>
                </a:solidFill>
                <a:latin typeface="新細明體" pitchFamily="18" charset="-120"/>
              </a:rPr>
              <a:t> 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66450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251520" y="476672"/>
            <a:ext cx="8640960" cy="56323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◆</a:t>
            </a:r>
            <a:r>
              <a:rPr lang="en-US" altLang="zh-TW" sz="2000" dirty="0">
                <a:solidFill>
                  <a:srgbClr val="7030A0"/>
                </a:solidFill>
              </a:rPr>
              <a:t>2019</a:t>
            </a:r>
            <a:r>
              <a:rPr lang="zh-TW" altLang="zh-TW" sz="2000" dirty="0">
                <a:solidFill>
                  <a:srgbClr val="7030A0"/>
                </a:solidFill>
              </a:rPr>
              <a:t>年</a:t>
            </a:r>
            <a:r>
              <a:rPr lang="en-US" altLang="zh-TW" sz="2000" dirty="0">
                <a:solidFill>
                  <a:srgbClr val="7030A0"/>
                </a:solidFill>
              </a:rPr>
              <a:t>6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  <a:sym typeface="Wingdings"/>
              </a:rPr>
              <a:t></a:t>
            </a:r>
            <a:r>
              <a:rPr lang="en-US" altLang="zh-TW" sz="2000" dirty="0">
                <a:solidFill>
                  <a:srgbClr val="7030A0"/>
                </a:solidFill>
              </a:rPr>
              <a:t>Facebook</a:t>
            </a:r>
            <a:r>
              <a:rPr lang="zh-TW" altLang="zh-TW" sz="2000" dirty="0">
                <a:solidFill>
                  <a:srgbClr val="7030A0"/>
                </a:solidFill>
              </a:rPr>
              <a:t>主導加密貨幣</a:t>
            </a:r>
            <a:r>
              <a:rPr lang="en-US" altLang="zh-TW" sz="2000" dirty="0">
                <a:solidFill>
                  <a:srgbClr val="7030A0"/>
                </a:solidFill>
              </a:rPr>
              <a:t>Libra</a:t>
            </a:r>
            <a:r>
              <a:rPr lang="zh-TW" altLang="zh-TW" sz="2000" dirty="0">
                <a:solidFill>
                  <a:srgbClr val="7030A0"/>
                </a:solidFill>
              </a:rPr>
              <a:t>發布白皮書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rgbClr val="7030A0"/>
                </a:solidFill>
              </a:rPr>
              <a:t>       =&gt;</a:t>
            </a:r>
            <a:r>
              <a:rPr lang="zh-TW" altLang="zh-TW" sz="2000" dirty="0">
                <a:solidFill>
                  <a:srgbClr val="7030A0"/>
                </a:solidFill>
              </a:rPr>
              <a:t>宣称要建立一套简单的全球货币和金融基础设施</a:t>
            </a:r>
            <a:r>
              <a:rPr lang="zh-TW" altLang="zh-TW" sz="2000" dirty="0" smtClean="0">
                <a:solidFill>
                  <a:srgbClr val="7030A0"/>
                </a:solidFill>
              </a:rPr>
              <a:t>，</a:t>
            </a:r>
            <a:r>
              <a:rPr lang="zh-TW" altLang="en-US" sz="2000" dirty="0" smtClean="0">
                <a:solidFill>
                  <a:srgbClr val="7030A0"/>
                </a:solidFill>
              </a:rPr>
              <a:t>為數十億人服務</a:t>
            </a:r>
            <a:r>
              <a:rPr lang="zh-TW" altLang="zh-TW" sz="2000" dirty="0" smtClean="0">
                <a:solidFill>
                  <a:srgbClr val="7030A0"/>
                </a:solidFill>
              </a:rPr>
              <a:t>。</a:t>
            </a:r>
            <a:endParaRPr lang="zh-TW" altLang="zh-TW" sz="2000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rgbClr val="7030A0"/>
                </a:solidFill>
              </a:rPr>
              <a:t>       =&gt;</a:t>
            </a:r>
            <a:r>
              <a:rPr lang="zh-TW" altLang="zh-TW" sz="2000" dirty="0">
                <a:solidFill>
                  <a:srgbClr val="7030A0"/>
                </a:solidFill>
              </a:rPr>
              <a:t>很多人视</a:t>
            </a:r>
            <a:r>
              <a:rPr lang="en-US" altLang="zh-TW" sz="2000" dirty="0">
                <a:solidFill>
                  <a:srgbClr val="7030A0"/>
                </a:solidFill>
              </a:rPr>
              <a:t>Libra</a:t>
            </a:r>
            <a:r>
              <a:rPr lang="zh-TW" altLang="zh-TW" sz="2000" dirty="0">
                <a:solidFill>
                  <a:srgbClr val="7030A0"/>
                </a:solidFill>
              </a:rPr>
              <a:t>为对现有金融和货币体系的颠覆性力量。</a:t>
            </a: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▲全球央行开始密集释放研</a:t>
            </a:r>
            <a:r>
              <a:rPr lang="zh-TW" altLang="zh-TW" sz="2000" dirty="0" smtClean="0">
                <a:solidFill>
                  <a:srgbClr val="7030A0"/>
                </a:solidFill>
              </a:rPr>
              <a:t>发</a:t>
            </a:r>
            <a:r>
              <a:rPr lang="en-US" altLang="zh-TW" sz="2000" dirty="0" smtClean="0">
                <a:solidFill>
                  <a:srgbClr val="7030A0"/>
                </a:solidFill>
              </a:rPr>
              <a:t>DC</a:t>
            </a:r>
            <a:r>
              <a:rPr lang="zh-TW" altLang="zh-TW" sz="2000" dirty="0" smtClean="0">
                <a:solidFill>
                  <a:srgbClr val="7030A0"/>
                </a:solidFill>
              </a:rPr>
              <a:t>的</a:t>
            </a:r>
            <a:r>
              <a:rPr lang="zh-TW" altLang="zh-TW" sz="2000" dirty="0">
                <a:solidFill>
                  <a:srgbClr val="7030A0"/>
                </a:solidFill>
              </a:rPr>
              <a:t>信号，中国也不例外。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rgbClr val="7030A0"/>
                </a:solidFill>
              </a:rPr>
              <a:t> </a:t>
            </a:r>
            <a:endParaRPr lang="zh-TW" altLang="zh-TW" sz="2000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◆</a:t>
            </a:r>
            <a:r>
              <a:rPr lang="en-US" altLang="zh-TW" sz="2000" dirty="0">
                <a:solidFill>
                  <a:srgbClr val="7030A0"/>
                </a:solidFill>
              </a:rPr>
              <a:t>2019</a:t>
            </a:r>
            <a:r>
              <a:rPr lang="zh-TW" altLang="zh-TW" sz="2000" dirty="0">
                <a:solidFill>
                  <a:srgbClr val="7030A0"/>
                </a:solidFill>
              </a:rPr>
              <a:t>年</a:t>
            </a:r>
            <a:r>
              <a:rPr lang="en-US" altLang="zh-TW" sz="2000" dirty="0">
                <a:solidFill>
                  <a:srgbClr val="7030A0"/>
                </a:solidFill>
              </a:rPr>
              <a:t>8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2</a:t>
            </a:r>
            <a:r>
              <a:rPr lang="zh-TW" altLang="zh-TW" sz="2000" dirty="0">
                <a:solidFill>
                  <a:srgbClr val="7030A0"/>
                </a:solidFill>
              </a:rPr>
              <a:t>日，</a:t>
            </a:r>
            <a:r>
              <a:rPr lang="zh-TW" altLang="zh-TW" sz="2000" dirty="0" smtClean="0">
                <a:solidFill>
                  <a:srgbClr val="7030A0"/>
                </a:solidFill>
              </a:rPr>
              <a:t>中</a:t>
            </a:r>
            <a:r>
              <a:rPr lang="zh-TW" altLang="en-US" sz="2000" dirty="0" smtClean="0">
                <a:solidFill>
                  <a:srgbClr val="7030A0"/>
                </a:solidFill>
              </a:rPr>
              <a:t>國</a:t>
            </a:r>
            <a:r>
              <a:rPr lang="zh-TW" altLang="zh-TW" sz="2000" dirty="0" smtClean="0">
                <a:solidFill>
                  <a:srgbClr val="7030A0"/>
                </a:solidFill>
              </a:rPr>
              <a:t>央行</a:t>
            </a:r>
            <a:r>
              <a:rPr lang="en-US" altLang="zh-TW" sz="2000" dirty="0" smtClean="0">
                <a:solidFill>
                  <a:srgbClr val="7030A0"/>
                </a:solidFill>
                <a:sym typeface="Wingdings" panose="05000000000000000000" pitchFamily="2" charset="2"/>
              </a:rPr>
              <a:t></a:t>
            </a:r>
            <a:r>
              <a:rPr lang="zh-TW" altLang="zh-TW" sz="2000" dirty="0" smtClean="0">
                <a:solidFill>
                  <a:srgbClr val="7030A0"/>
                </a:solidFill>
              </a:rPr>
              <a:t>将</a:t>
            </a:r>
            <a:r>
              <a:rPr lang="zh-TW" altLang="zh-TW" sz="2000" dirty="0">
                <a:solidFill>
                  <a:srgbClr val="7030A0"/>
                </a:solidFill>
              </a:rPr>
              <a:t>加快推进法定數字貨幣的研发</a:t>
            </a:r>
            <a:r>
              <a:rPr lang="zh-TW" altLang="zh-TW" sz="2000" dirty="0" smtClean="0">
                <a:solidFill>
                  <a:srgbClr val="7030A0"/>
                </a:solidFill>
              </a:rPr>
              <a:t>步伐</a:t>
            </a:r>
            <a:r>
              <a:rPr lang="en-US" altLang="zh-TW" i="1" dirty="0" smtClean="0">
                <a:solidFill>
                  <a:srgbClr val="7030A0"/>
                </a:solidFill>
              </a:rPr>
              <a:t>(2019</a:t>
            </a:r>
            <a:r>
              <a:rPr lang="zh-TW" altLang="zh-TW" i="1" dirty="0">
                <a:solidFill>
                  <a:srgbClr val="7030A0"/>
                </a:solidFill>
              </a:rPr>
              <a:t>年下半年工作电视会</a:t>
            </a:r>
            <a:r>
              <a:rPr lang="zh-TW" altLang="zh-TW" i="1" dirty="0" smtClean="0">
                <a:solidFill>
                  <a:srgbClr val="7030A0"/>
                </a:solidFill>
              </a:rPr>
              <a:t>议</a:t>
            </a:r>
            <a:r>
              <a:rPr lang="en-US" altLang="zh-TW" i="1" dirty="0" smtClean="0">
                <a:solidFill>
                  <a:srgbClr val="7030A0"/>
                </a:solidFill>
              </a:rPr>
              <a:t>)</a:t>
            </a:r>
            <a:r>
              <a:rPr lang="zh-TW" altLang="zh-TW" sz="2000" dirty="0" smtClean="0">
                <a:solidFill>
                  <a:srgbClr val="7030A0"/>
                </a:solidFill>
              </a:rPr>
              <a:t>。</a:t>
            </a:r>
            <a:endParaRPr lang="zh-TW" altLang="zh-TW" sz="2000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</a:t>
            </a:r>
            <a:r>
              <a:rPr lang="en-US" altLang="zh-TW" sz="2000" dirty="0">
                <a:solidFill>
                  <a:srgbClr val="7030A0"/>
                </a:solidFill>
              </a:rPr>
              <a:t>8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10</a:t>
            </a:r>
            <a:r>
              <a:rPr lang="zh-TW" altLang="zh-TW" sz="2000" dirty="0">
                <a:solidFill>
                  <a:srgbClr val="7030A0"/>
                </a:solidFill>
              </a:rPr>
              <a:t>日，</a:t>
            </a:r>
            <a:r>
              <a:rPr lang="en-US" altLang="zh-TW" sz="2000" dirty="0">
                <a:solidFill>
                  <a:srgbClr val="7030A0"/>
                </a:solidFill>
              </a:rPr>
              <a:t>(</a:t>
            </a:r>
            <a:r>
              <a:rPr lang="zh-TW" altLang="zh-TW" sz="2000" dirty="0">
                <a:solidFill>
                  <a:srgbClr val="7030A0"/>
                </a:solidFill>
              </a:rPr>
              <a:t>央行支付结算司副司长</a:t>
            </a:r>
            <a:r>
              <a:rPr lang="en-US" altLang="zh-TW" sz="2000" dirty="0">
                <a:solidFill>
                  <a:srgbClr val="7030A0"/>
                </a:solidFill>
              </a:rPr>
              <a:t>)</a:t>
            </a:r>
            <a:r>
              <a:rPr lang="zh-TW" altLang="zh-TW" sz="2000" dirty="0">
                <a:solidFill>
                  <a:srgbClr val="7030A0"/>
                </a:solidFill>
              </a:rPr>
              <a:t>穆長春</a:t>
            </a:r>
            <a:r>
              <a:rPr lang="en-US" altLang="zh-TW" sz="2000" dirty="0">
                <a:solidFill>
                  <a:srgbClr val="7030A0"/>
                </a:solidFill>
              </a:rPr>
              <a:t>=&gt;“CBDC</a:t>
            </a:r>
            <a:r>
              <a:rPr lang="zh-TW" altLang="zh-TW" sz="2000" dirty="0">
                <a:solidFill>
                  <a:srgbClr val="7030A0"/>
                </a:solidFill>
              </a:rPr>
              <a:t>呼之欲出</a:t>
            </a:r>
            <a:r>
              <a:rPr lang="en-US" altLang="zh-TW" sz="2000" dirty="0">
                <a:solidFill>
                  <a:srgbClr val="7030A0"/>
                </a:solidFill>
              </a:rPr>
              <a:t>” </a:t>
            </a:r>
            <a:r>
              <a:rPr lang="zh-TW" altLang="en-US" sz="2000" dirty="0" smtClean="0">
                <a:solidFill>
                  <a:srgbClr val="7030A0"/>
                </a:solidFill>
              </a:rPr>
              <a:t>      </a:t>
            </a:r>
            <a:r>
              <a:rPr lang="en-US" altLang="zh-TW" i="1" dirty="0" smtClean="0">
                <a:solidFill>
                  <a:srgbClr val="7030A0"/>
                </a:solidFill>
              </a:rPr>
              <a:t>(</a:t>
            </a:r>
            <a:r>
              <a:rPr lang="zh-TW" altLang="zh-TW" i="1" dirty="0">
                <a:solidFill>
                  <a:srgbClr val="7030A0"/>
                </a:solidFill>
              </a:rPr>
              <a:t>中国金融四十人伊春论坛</a:t>
            </a:r>
            <a:r>
              <a:rPr lang="en-US" altLang="zh-TW" i="1" dirty="0">
                <a:solidFill>
                  <a:srgbClr val="7030A0"/>
                </a:solidFill>
              </a:rPr>
              <a:t>)</a:t>
            </a:r>
            <a:r>
              <a:rPr lang="zh-TW" altLang="zh-TW" sz="2000" dirty="0">
                <a:solidFill>
                  <a:srgbClr val="7030A0"/>
                </a:solidFill>
              </a:rPr>
              <a:t>。</a:t>
            </a: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</a:t>
            </a:r>
            <a:r>
              <a:rPr lang="en-US" altLang="zh-TW" sz="2000" dirty="0">
                <a:solidFill>
                  <a:srgbClr val="7030A0"/>
                </a:solidFill>
              </a:rPr>
              <a:t>8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18</a:t>
            </a:r>
            <a:r>
              <a:rPr lang="zh-TW" altLang="zh-TW" sz="2000" dirty="0">
                <a:solidFill>
                  <a:srgbClr val="7030A0"/>
                </a:solidFill>
              </a:rPr>
              <a:t>日，中共中央、国务院发布关于支持深圳建设中国特色社会主义先行示范区的意见，提到支持在深圳开展数字货币研究等创新应用。</a:t>
            </a: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</a:t>
            </a:r>
            <a:r>
              <a:rPr lang="en-US" altLang="zh-TW" sz="2000" dirty="0">
                <a:solidFill>
                  <a:srgbClr val="7030A0"/>
                </a:solidFill>
              </a:rPr>
              <a:t>9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24</a:t>
            </a:r>
            <a:r>
              <a:rPr lang="zh-TW" altLang="zh-TW" sz="2000" dirty="0">
                <a:solidFill>
                  <a:srgbClr val="7030A0"/>
                </a:solidFill>
              </a:rPr>
              <a:t>日，庆祝中华人民共和国成立</a:t>
            </a:r>
            <a:r>
              <a:rPr lang="en-US" altLang="zh-TW" sz="2000" dirty="0">
                <a:solidFill>
                  <a:srgbClr val="7030A0"/>
                </a:solidFill>
              </a:rPr>
              <a:t>70</a:t>
            </a:r>
            <a:r>
              <a:rPr lang="zh-TW" altLang="zh-TW" sz="2000" dirty="0">
                <a:solidFill>
                  <a:srgbClr val="7030A0"/>
                </a:solidFill>
              </a:rPr>
              <a:t>周年系列新闻发布会上，</a:t>
            </a:r>
            <a:r>
              <a:rPr lang="en-US" altLang="zh-TW" sz="2000" dirty="0">
                <a:solidFill>
                  <a:srgbClr val="7030A0"/>
                </a:solidFill>
              </a:rPr>
              <a:t>(</a:t>
            </a:r>
            <a:r>
              <a:rPr lang="zh-TW" altLang="zh-TW" sz="2000" dirty="0">
                <a:solidFill>
                  <a:srgbClr val="7030A0"/>
                </a:solidFill>
              </a:rPr>
              <a:t>中国人民银行行长</a:t>
            </a:r>
            <a:r>
              <a:rPr lang="en-US" altLang="zh-TW" sz="2000" dirty="0">
                <a:solidFill>
                  <a:srgbClr val="7030A0"/>
                </a:solidFill>
              </a:rPr>
              <a:t>)</a:t>
            </a:r>
            <a:r>
              <a:rPr lang="zh-TW" altLang="zh-TW" sz="2000" dirty="0">
                <a:solidFill>
                  <a:srgbClr val="7030A0"/>
                </a:solidFill>
              </a:rPr>
              <a:t>易纲表示，</a:t>
            </a:r>
            <a:r>
              <a:rPr lang="en-US" altLang="zh-TW" sz="2000" dirty="0">
                <a:solidFill>
                  <a:srgbClr val="7030A0"/>
                </a:solidFill>
              </a:rPr>
              <a:t>CBDC</a:t>
            </a:r>
            <a:r>
              <a:rPr lang="zh-TW" altLang="zh-TW" sz="2000" dirty="0">
                <a:solidFill>
                  <a:srgbClr val="7030A0"/>
                </a:solidFill>
              </a:rPr>
              <a:t>推出目前没有时间表，还会有一系列的研究、测试、试点、评估和风险防范流程需要进行。</a:t>
            </a:r>
          </a:p>
        </p:txBody>
      </p:sp>
    </p:spTree>
    <p:extLst>
      <p:ext uri="{BB962C8B-B14F-4D97-AF65-F5344CB8AC3E}">
        <p14:creationId xmlns:p14="http://schemas.microsoft.com/office/powerpoint/2010/main" val="109149494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6" name="圖片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6461" y="0"/>
            <a:ext cx="5274310" cy="39598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圖片 6" descr="BIS money flower (adapted from Bech and Garratt) [108, 109]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41" y="4076492"/>
            <a:ext cx="5274310" cy="2766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26749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1677907" y="748964"/>
            <a:ext cx="525658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</a:rPr>
              <a:t>當 </a:t>
            </a:r>
            <a:r>
              <a:rPr lang="en-US" altLang="zh-TW" sz="3600" dirty="0" smtClean="0">
                <a:solidFill>
                  <a:srgbClr val="C00000"/>
                </a:solidFill>
              </a:rPr>
              <a:t>Libra </a:t>
            </a:r>
            <a:r>
              <a:rPr lang="zh-TW" altLang="en-US" sz="3600" dirty="0" smtClean="0">
                <a:solidFill>
                  <a:srgbClr val="C00000"/>
                </a:solidFill>
              </a:rPr>
              <a:t>遇見 </a:t>
            </a:r>
            <a:r>
              <a:rPr lang="en-US" altLang="zh-TW" sz="3600" dirty="0" smtClean="0">
                <a:solidFill>
                  <a:srgbClr val="C00000"/>
                </a:solidFill>
              </a:rPr>
              <a:t>DCEP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0514" y="3974"/>
            <a:ext cx="5471370" cy="400110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美國民企</a:t>
            </a:r>
            <a:r>
              <a:rPr lang="en-US" altLang="zh-TW" sz="2000" dirty="0" smtClean="0"/>
              <a:t>FB</a:t>
            </a:r>
            <a:r>
              <a:rPr lang="zh-TW" altLang="en-US" sz="2000" dirty="0" smtClean="0"/>
              <a:t>的</a:t>
            </a:r>
            <a:r>
              <a:rPr lang="en-US" altLang="zh-TW" sz="2000" dirty="0" smtClean="0"/>
              <a:t>Libra </a:t>
            </a:r>
            <a:r>
              <a:rPr lang="en-US" altLang="zh-TW" sz="2000" dirty="0">
                <a:sym typeface="Wingdings"/>
              </a:rPr>
              <a:t></a:t>
            </a:r>
            <a:r>
              <a:rPr lang="zh-TW" altLang="zh-TW" sz="2000" dirty="0"/>
              <a:t>中國央行</a:t>
            </a:r>
            <a:r>
              <a:rPr lang="en-US" altLang="zh-TW" sz="2000" dirty="0"/>
              <a:t>+</a:t>
            </a:r>
            <a:r>
              <a:rPr lang="zh-TW" altLang="zh-TW" sz="2000" dirty="0" smtClean="0"/>
              <a:t>數</a:t>
            </a:r>
            <a:r>
              <a:rPr lang="zh-TW" altLang="en-US" sz="2000" dirty="0" smtClean="0"/>
              <a:t>位</a:t>
            </a:r>
            <a:r>
              <a:rPr lang="zh-TW" altLang="zh-TW" sz="2000" dirty="0" smtClean="0"/>
              <a:t>貨幣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607490" y="1772816"/>
            <a:ext cx="7931612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C00000"/>
                </a:solidFill>
              </a:rPr>
              <a:t>再</a:t>
            </a:r>
            <a:r>
              <a:rPr lang="zh-TW" altLang="en-US" sz="2800" dirty="0" smtClean="0">
                <a:solidFill>
                  <a:srgbClr val="C00000"/>
                </a:solidFill>
              </a:rPr>
              <a:t>當 </a:t>
            </a:r>
            <a:r>
              <a:rPr lang="en-US" altLang="zh-TW" sz="2800" dirty="0" smtClean="0">
                <a:solidFill>
                  <a:srgbClr val="C00000"/>
                </a:solidFill>
              </a:rPr>
              <a:t>FB </a:t>
            </a:r>
            <a:r>
              <a:rPr lang="zh-TW" altLang="en-US" sz="2800" dirty="0" smtClean="0">
                <a:solidFill>
                  <a:srgbClr val="C00000"/>
                </a:solidFill>
              </a:rPr>
              <a:t>對上</a:t>
            </a:r>
            <a:r>
              <a:rPr lang="en-US" altLang="zh-TW" sz="2800" dirty="0" smtClean="0">
                <a:solidFill>
                  <a:srgbClr val="C00000"/>
                </a:solidFill>
              </a:rPr>
              <a:t> </a:t>
            </a:r>
            <a:r>
              <a:rPr lang="en-US" altLang="zh-TW" sz="2800" dirty="0">
                <a:solidFill>
                  <a:srgbClr val="C00000"/>
                </a:solidFill>
              </a:rPr>
              <a:t>TT </a:t>
            </a:r>
            <a:endParaRPr lang="zh-TW" altLang="zh-TW" sz="2800" dirty="0">
              <a:solidFill>
                <a:srgbClr val="C00000"/>
              </a:solidFill>
            </a:endParaRPr>
          </a:p>
          <a:p>
            <a:pPr algn="ctr"/>
            <a:r>
              <a:rPr lang="en-US" altLang="zh-TW" sz="2000" b="0" dirty="0" err="1" smtClean="0">
                <a:solidFill>
                  <a:srgbClr val="002060"/>
                </a:solidFill>
              </a:rPr>
              <a:t>Tik</a:t>
            </a:r>
            <a:r>
              <a:rPr lang="en-US" altLang="zh-TW" sz="2000" b="0" dirty="0" smtClean="0">
                <a:solidFill>
                  <a:srgbClr val="002060"/>
                </a:solidFill>
              </a:rPr>
              <a:t> tok15</a:t>
            </a:r>
            <a:r>
              <a:rPr lang="zh-TW" altLang="zh-TW" sz="2000" b="0" dirty="0">
                <a:solidFill>
                  <a:srgbClr val="002060"/>
                </a:solidFill>
              </a:rPr>
              <a:t>秒的音樂短視頻</a:t>
            </a:r>
            <a:r>
              <a:rPr lang="en-US" altLang="zh-TW" sz="2000" b="0" dirty="0">
                <a:solidFill>
                  <a:srgbClr val="002060"/>
                </a:solidFill>
              </a:rPr>
              <a:t>===</a:t>
            </a:r>
            <a:r>
              <a:rPr lang="zh-TW" altLang="zh-TW" sz="2000" b="0" dirty="0">
                <a:solidFill>
                  <a:srgbClr val="002060"/>
                </a:solidFill>
              </a:rPr>
              <a:t>超過</a:t>
            </a:r>
            <a:r>
              <a:rPr lang="en-US" altLang="zh-TW" sz="2000" b="0" dirty="0">
                <a:solidFill>
                  <a:srgbClr val="002060"/>
                </a:solidFill>
              </a:rPr>
              <a:t>85%</a:t>
            </a:r>
            <a:r>
              <a:rPr lang="zh-TW" altLang="zh-TW" sz="2000" b="0" dirty="0">
                <a:solidFill>
                  <a:srgbClr val="002060"/>
                </a:solidFill>
              </a:rPr>
              <a:t>的用戶年齡在</a:t>
            </a:r>
            <a:r>
              <a:rPr lang="en-US" altLang="zh-TW" sz="2000" b="0" dirty="0">
                <a:solidFill>
                  <a:srgbClr val="002060"/>
                </a:solidFill>
              </a:rPr>
              <a:t>24</a:t>
            </a:r>
            <a:r>
              <a:rPr lang="zh-TW" altLang="zh-TW" sz="2000" b="0" dirty="0">
                <a:solidFill>
                  <a:srgbClr val="002060"/>
                </a:solidFill>
              </a:rPr>
              <a:t>歲以下</a:t>
            </a:r>
            <a:endParaRPr lang="zh-TW" altLang="en-US" sz="2000" b="0" dirty="0">
              <a:solidFill>
                <a:srgbClr val="00206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908" y="3974"/>
            <a:ext cx="1210588" cy="707886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金融大戰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</a:rPr>
              <a:t>才將開</a:t>
            </a:r>
            <a:r>
              <a:rPr lang="zh-TW" altLang="en-US" sz="2000" dirty="0">
                <a:solidFill>
                  <a:srgbClr val="FF0000"/>
                </a:solidFill>
              </a:rPr>
              <a:t>打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7410230" y="3974"/>
            <a:ext cx="1723550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zh-TW" sz="2000" dirty="0"/>
              <a:t>中美政治</a:t>
            </a:r>
            <a:r>
              <a:rPr lang="zh-TW" altLang="zh-TW" sz="2000" dirty="0" smtClean="0"/>
              <a:t>角力</a:t>
            </a:r>
            <a:endParaRPr lang="en-US" altLang="zh-TW" sz="2000" dirty="0" smtClean="0"/>
          </a:p>
          <a:p>
            <a:pPr algn="ctr"/>
            <a:r>
              <a:rPr lang="zh-TW" altLang="en-US" sz="2000" dirty="0"/>
              <a:t>別章</a:t>
            </a:r>
          </a:p>
        </p:txBody>
      </p:sp>
      <p:sp>
        <p:nvSpPr>
          <p:cNvPr id="14" name="矩形 13"/>
          <p:cNvSpPr/>
          <p:nvPr/>
        </p:nvSpPr>
        <p:spPr>
          <a:xfrm>
            <a:off x="6962738" y="770053"/>
            <a:ext cx="2187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0" dirty="0" smtClean="0">
                <a:solidFill>
                  <a:srgbClr val="FF0000"/>
                </a:solidFill>
              </a:rPr>
              <a:t>FB</a:t>
            </a:r>
            <a:r>
              <a:rPr lang="zh-TW" altLang="en-US" b="0" dirty="0" smtClean="0">
                <a:solidFill>
                  <a:srgbClr val="FF0000"/>
                </a:solidFill>
              </a:rPr>
              <a:t>推</a:t>
            </a:r>
            <a:r>
              <a:rPr lang="zh-TW" altLang="zh-TW" b="0" dirty="0" smtClean="0">
                <a:solidFill>
                  <a:srgbClr val="FF0000"/>
                </a:solidFill>
              </a:rPr>
              <a:t>密碼</a:t>
            </a:r>
            <a:r>
              <a:rPr lang="zh-TW" altLang="zh-TW" b="0" dirty="0">
                <a:solidFill>
                  <a:srgbClr val="FF0000"/>
                </a:solidFill>
              </a:rPr>
              <a:t>貨幣</a:t>
            </a:r>
            <a:r>
              <a:rPr lang="en-US" altLang="zh-TW" b="0" dirty="0">
                <a:solidFill>
                  <a:srgbClr val="FF0000"/>
                </a:solidFill>
              </a:rPr>
              <a:t>Libra</a:t>
            </a:r>
            <a:r>
              <a:rPr lang="zh-TW" altLang="zh-TW" b="0" dirty="0">
                <a:solidFill>
                  <a:srgbClr val="FF0000"/>
                </a:solidFill>
              </a:rPr>
              <a:t>與數位錢包</a:t>
            </a:r>
            <a:r>
              <a:rPr lang="en-US" altLang="zh-TW" b="0" dirty="0" err="1">
                <a:solidFill>
                  <a:srgbClr val="FF0000"/>
                </a:solidFill>
              </a:rPr>
              <a:t>Calibra</a:t>
            </a:r>
            <a:endParaRPr lang="zh-TW" altLang="en-US" b="0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475290"/>
            <a:ext cx="3337645" cy="23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63" y="3717032"/>
            <a:ext cx="34619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" y="2852935"/>
            <a:ext cx="3022468" cy="285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675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1677907" y="404084"/>
            <a:ext cx="525658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</a:rPr>
              <a:t>當 </a:t>
            </a:r>
            <a:r>
              <a:rPr lang="en-US" altLang="zh-TW" sz="3600" dirty="0" smtClean="0">
                <a:solidFill>
                  <a:srgbClr val="C00000"/>
                </a:solidFill>
              </a:rPr>
              <a:t>Libra </a:t>
            </a:r>
            <a:r>
              <a:rPr lang="zh-TW" altLang="en-US" sz="3600" dirty="0" smtClean="0">
                <a:solidFill>
                  <a:srgbClr val="C00000"/>
                </a:solidFill>
              </a:rPr>
              <a:t>遇見 </a:t>
            </a:r>
            <a:r>
              <a:rPr lang="en-US" altLang="zh-TW" sz="3600" dirty="0" smtClean="0">
                <a:solidFill>
                  <a:srgbClr val="C00000"/>
                </a:solidFill>
              </a:rPr>
              <a:t>DCEP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0514" y="3974"/>
            <a:ext cx="5471370" cy="400110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美國民企</a:t>
            </a:r>
            <a:r>
              <a:rPr lang="en-US" altLang="zh-TW" sz="2000" dirty="0" smtClean="0"/>
              <a:t>FB</a:t>
            </a:r>
            <a:r>
              <a:rPr lang="zh-TW" altLang="en-US" sz="2000" dirty="0" smtClean="0"/>
              <a:t>的</a:t>
            </a:r>
            <a:r>
              <a:rPr lang="en-US" altLang="zh-TW" sz="2000" dirty="0" smtClean="0"/>
              <a:t>Libra </a:t>
            </a:r>
            <a:r>
              <a:rPr lang="en-US" altLang="zh-TW" sz="2000" dirty="0">
                <a:sym typeface="Wingdings"/>
              </a:rPr>
              <a:t></a:t>
            </a:r>
            <a:r>
              <a:rPr lang="zh-TW" altLang="zh-TW" sz="2000" dirty="0"/>
              <a:t>中國央行</a:t>
            </a:r>
            <a:r>
              <a:rPr lang="en-US" altLang="zh-TW" sz="2000" dirty="0"/>
              <a:t>+</a:t>
            </a:r>
            <a:r>
              <a:rPr lang="zh-TW" altLang="zh-TW" sz="2000" dirty="0" smtClean="0"/>
              <a:t>數</a:t>
            </a:r>
            <a:r>
              <a:rPr lang="zh-TW" altLang="en-US" sz="2000" dirty="0" smtClean="0"/>
              <a:t>位</a:t>
            </a:r>
            <a:r>
              <a:rPr lang="zh-TW" altLang="zh-TW" sz="2000" dirty="0" smtClean="0"/>
              <a:t>貨幣</a:t>
            </a:r>
            <a:endParaRPr lang="zh-TW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565378" y="2066078"/>
            <a:ext cx="4572000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r>
              <a:rPr lang="zh-TW" altLang="zh-TW" sz="2000" b="0" dirty="0">
                <a:solidFill>
                  <a:srgbClr val="000099"/>
                </a:solidFill>
              </a:rPr>
              <a:t>習近平宣布推動</a:t>
            </a:r>
            <a:r>
              <a:rPr lang="en-US" altLang="zh-TW" sz="2000" b="0" dirty="0">
                <a:solidFill>
                  <a:srgbClr val="000099"/>
                </a:solidFill>
              </a:rPr>
              <a:t>"</a:t>
            </a:r>
            <a:r>
              <a:rPr lang="zh-TW" altLang="zh-TW" sz="2000" b="0" dirty="0">
                <a:solidFill>
                  <a:srgbClr val="000099"/>
                </a:solidFill>
              </a:rPr>
              <a:t>區塊鏈</a:t>
            </a:r>
            <a:r>
              <a:rPr lang="en-US" altLang="zh-TW" sz="2000" b="0" dirty="0">
                <a:solidFill>
                  <a:srgbClr val="000099"/>
                </a:solidFill>
              </a:rPr>
              <a:t>"</a:t>
            </a:r>
            <a:r>
              <a:rPr lang="zh-TW" altLang="zh-TW" sz="2000" b="0" dirty="0">
                <a:solidFill>
                  <a:srgbClr val="000099"/>
                </a:solidFill>
              </a:rPr>
              <a:t>技術發展 </a:t>
            </a:r>
            <a:endParaRPr lang="en-US" altLang="zh-TW" sz="2000" b="0" dirty="0" smtClean="0">
              <a:solidFill>
                <a:srgbClr val="000099"/>
              </a:solidFill>
            </a:endParaRPr>
          </a:p>
          <a:p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佐</a:t>
            </a:r>
            <a:r>
              <a:rPr lang="zh-TW" altLang="zh-TW" sz="2000" b="0" dirty="0">
                <a:solidFill>
                  <a:srgbClr val="000099"/>
                </a:solidFill>
                <a:hlinkClick r:id="rId2"/>
              </a:rPr>
              <a:t>克伯</a:t>
            </a:r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心急</a:t>
            </a:r>
            <a:r>
              <a:rPr lang="en-US" altLang="zh-TW" sz="2000" b="0" dirty="0" smtClean="0">
                <a:solidFill>
                  <a:srgbClr val="000099"/>
                </a:solidFill>
                <a:sym typeface="Wingdings" panose="05000000000000000000" pitchFamily="2" charset="2"/>
                <a:hlinkClick r:id="rId2"/>
              </a:rPr>
              <a:t></a:t>
            </a:r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別</a:t>
            </a:r>
            <a:r>
              <a:rPr lang="zh-TW" altLang="zh-TW" sz="2000" b="0" dirty="0">
                <a:solidFill>
                  <a:srgbClr val="000099"/>
                </a:solidFill>
                <a:hlinkClick r:id="rId2"/>
              </a:rPr>
              <a:t>讓中國贏</a:t>
            </a:r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了</a:t>
            </a:r>
            <a:endParaRPr lang="zh-TW" altLang="en-US" sz="2000" b="0" dirty="0">
              <a:solidFill>
                <a:srgbClr val="000099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6811" y="2096855"/>
            <a:ext cx="371014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b="0" i="1" dirty="0" smtClean="0">
                <a:solidFill>
                  <a:srgbClr val="FFC000"/>
                </a:solidFill>
              </a:rPr>
              <a:t>American financial leadership will be not </a:t>
            </a:r>
            <a:r>
              <a:rPr lang="en-US" altLang="zh-TW" b="0" i="1" dirty="0">
                <a:solidFill>
                  <a:srgbClr val="FFC000"/>
                </a:solidFill>
              </a:rPr>
              <a:t>guaranteed</a:t>
            </a:r>
            <a:r>
              <a:rPr lang="en-US" altLang="zh-TW" b="0" dirty="0"/>
              <a:t> </a:t>
            </a:r>
            <a:endParaRPr lang="zh-TW" altLang="en-US" b="0" dirty="0">
              <a:solidFill>
                <a:srgbClr val="FFC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7954" y="1050415"/>
            <a:ext cx="8064896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latin typeface="標楷體"/>
                <a:ea typeface="標楷體"/>
              </a:rPr>
              <a:t>◆</a:t>
            </a:r>
            <a:r>
              <a:rPr lang="en-US" altLang="zh-TW" sz="2000" dirty="0" smtClean="0">
                <a:solidFill>
                  <a:srgbClr val="000099"/>
                </a:solidFill>
              </a:rPr>
              <a:t>Mark Zuckerberg(</a:t>
            </a:r>
            <a:r>
              <a:rPr lang="en-US" altLang="zh-TW" sz="2000" dirty="0">
                <a:solidFill>
                  <a:srgbClr val="000099"/>
                </a:solidFill>
              </a:rPr>
              <a:t>Facebook</a:t>
            </a:r>
            <a:r>
              <a:rPr lang="zh-TW" altLang="zh-TW" sz="2000" dirty="0">
                <a:solidFill>
                  <a:srgbClr val="000099"/>
                </a:solidFill>
              </a:rPr>
              <a:t>的創始人、董事長兼執行</a:t>
            </a:r>
            <a:r>
              <a:rPr lang="zh-TW" altLang="zh-TW" sz="2000" dirty="0" smtClean="0">
                <a:solidFill>
                  <a:srgbClr val="000099"/>
                </a:solidFill>
              </a:rPr>
              <a:t>長</a:t>
            </a:r>
            <a:r>
              <a:rPr lang="en-US" altLang="zh-TW" sz="2000" dirty="0" smtClean="0">
                <a:solidFill>
                  <a:srgbClr val="000099"/>
                </a:solidFill>
              </a:rPr>
              <a:t>)</a:t>
            </a:r>
            <a:r>
              <a:rPr lang="zh-TW" altLang="zh-TW" sz="2000" dirty="0" smtClean="0">
                <a:solidFill>
                  <a:srgbClr val="000099"/>
                </a:solidFill>
              </a:rPr>
              <a:t>出席</a:t>
            </a:r>
            <a:r>
              <a:rPr lang="zh-TW" altLang="zh-TW" sz="2000" dirty="0">
                <a:solidFill>
                  <a:srgbClr val="000099"/>
                </a:solidFill>
              </a:rPr>
              <a:t>國眾議院金融委員會的</a:t>
            </a:r>
            <a:r>
              <a:rPr lang="zh-TW" altLang="zh-TW" sz="2000" dirty="0" smtClean="0">
                <a:solidFill>
                  <a:srgbClr val="000099"/>
                </a:solidFill>
              </a:rPr>
              <a:t>聽證會</a:t>
            </a:r>
            <a:endParaRPr lang="en-US" altLang="zh-TW" sz="2000" dirty="0" smtClean="0">
              <a:solidFill>
                <a:srgbClr val="000099"/>
              </a:solidFill>
            </a:endParaRPr>
          </a:p>
          <a:p>
            <a:r>
              <a:rPr lang="en-US" altLang="zh-TW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zh-TW" altLang="zh-TW" sz="2000" dirty="0" smtClean="0">
                <a:solidFill>
                  <a:srgbClr val="000099"/>
                </a:solidFill>
              </a:rPr>
              <a:t>強調</a:t>
            </a:r>
            <a:r>
              <a:rPr lang="zh-TW" altLang="zh-TW" sz="2000" dirty="0">
                <a:solidFill>
                  <a:srgbClr val="000099"/>
                </a:solidFill>
              </a:rPr>
              <a:t>推出</a:t>
            </a:r>
            <a:r>
              <a:rPr lang="en-US" altLang="zh-TW" sz="2000" dirty="0">
                <a:solidFill>
                  <a:srgbClr val="000099"/>
                </a:solidFill>
              </a:rPr>
              <a:t>Libra</a:t>
            </a:r>
            <a:r>
              <a:rPr lang="zh-TW" altLang="zh-TW" sz="2000" dirty="0">
                <a:solidFill>
                  <a:srgbClr val="000099"/>
                </a:solidFill>
              </a:rPr>
              <a:t>是未來金融服務產業的必要創新。</a:t>
            </a:r>
            <a:r>
              <a:rPr lang="en-US" altLang="zh-TW" sz="1600" dirty="0"/>
              <a:t>2019/10/24</a:t>
            </a:r>
            <a:endParaRPr lang="zh-TW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14908" y="3974"/>
            <a:ext cx="1210588" cy="707886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金融大戰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</a:rPr>
              <a:t>才將開</a:t>
            </a:r>
            <a:r>
              <a:rPr lang="zh-TW" altLang="en-US" sz="2000" dirty="0">
                <a:solidFill>
                  <a:srgbClr val="FF0000"/>
                </a:solidFill>
              </a:rPr>
              <a:t>打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7410230" y="3974"/>
            <a:ext cx="1723550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zh-TW" sz="2000" dirty="0"/>
              <a:t>中美政治</a:t>
            </a:r>
            <a:r>
              <a:rPr lang="zh-TW" altLang="zh-TW" sz="2000" dirty="0" smtClean="0"/>
              <a:t>角力</a:t>
            </a:r>
            <a:endParaRPr lang="en-US" altLang="zh-TW" sz="2000" dirty="0" smtClean="0"/>
          </a:p>
          <a:p>
            <a:pPr algn="ctr"/>
            <a:r>
              <a:rPr lang="zh-TW" altLang="en-US" sz="2000" dirty="0"/>
              <a:t>別章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9" y="4627664"/>
            <a:ext cx="3198812" cy="223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右彎箭號 19"/>
          <p:cNvSpPr/>
          <p:nvPr/>
        </p:nvSpPr>
        <p:spPr bwMode="auto">
          <a:xfrm flipV="1">
            <a:off x="559698" y="2814627"/>
            <a:ext cx="576064" cy="752872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" y="4725144"/>
            <a:ext cx="3129618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45" y="2778140"/>
            <a:ext cx="3137136" cy="180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1135762" y="3202133"/>
            <a:ext cx="4860882" cy="492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 smtClean="0">
                <a:solidFill>
                  <a:srgbClr val="C00000"/>
                </a:solidFill>
              </a:rPr>
              <a:t>華為之後的下一個打擊目標</a:t>
            </a:r>
            <a:r>
              <a:rPr lang="en-US" altLang="zh-TW" sz="2600" dirty="0" smtClean="0">
                <a:solidFill>
                  <a:srgbClr val="C00000"/>
                </a:solidFill>
              </a:rPr>
              <a:t>???</a:t>
            </a:r>
            <a:endParaRPr lang="zh-TW" altLang="en-US" sz="2600" dirty="0">
              <a:solidFill>
                <a:srgbClr val="C00000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4" y="4144165"/>
            <a:ext cx="3136511" cy="176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098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52431" y="188640"/>
            <a:ext cx="8026985" cy="16158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rgbClr val="C00000"/>
                </a:solidFill>
                <a:latin typeface="標楷體"/>
                <a:ea typeface="標楷體"/>
              </a:rPr>
              <a:t>◆</a:t>
            </a:r>
            <a:r>
              <a:rPr lang="zh-TW" altLang="en-US" sz="2400" dirty="0" smtClean="0">
                <a:solidFill>
                  <a:srgbClr val="C00000"/>
                </a:solidFill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  <a:hlinkClick r:id="rId2"/>
              </a:rPr>
              <a:t>習</a:t>
            </a:r>
            <a:r>
              <a:rPr lang="zh-TW" altLang="en-US" sz="2400" dirty="0">
                <a:solidFill>
                  <a:srgbClr val="C00000"/>
                </a:solidFill>
                <a:hlinkClick r:id="rId2"/>
              </a:rPr>
              <a:t>近平提區塊鏈 加快推動相關技術和</a:t>
            </a:r>
            <a:r>
              <a:rPr lang="zh-TW" altLang="en-US" sz="2400" dirty="0" smtClean="0">
                <a:solidFill>
                  <a:srgbClr val="C00000"/>
                </a:solidFill>
                <a:hlinkClick r:id="rId2"/>
              </a:rPr>
              <a:t>創新</a:t>
            </a:r>
            <a:r>
              <a:rPr lang="zh-TW" altLang="en-US" sz="2400" dirty="0" smtClean="0">
                <a:solidFill>
                  <a:srgbClr val="C00000"/>
                </a:solidFill>
              </a:rPr>
              <a:t>  </a:t>
            </a:r>
            <a:r>
              <a:rPr lang="en-US" altLang="zh-TW" sz="1600" b="0" dirty="0" smtClean="0"/>
              <a:t>2019/10/27</a:t>
            </a:r>
          </a:p>
          <a:p>
            <a:pPr algn="ctr">
              <a:spcBef>
                <a:spcPts val="600"/>
              </a:spcBef>
            </a:pPr>
            <a:r>
              <a:rPr lang="zh-TW" altLang="en-US" sz="2000" i="1" dirty="0" smtClean="0">
                <a:latin typeface="Noto Sans TC"/>
              </a:rPr>
              <a:t>從打擊</a:t>
            </a:r>
            <a:r>
              <a:rPr lang="en-US" altLang="zh-TW" sz="2000" i="1" dirty="0" smtClean="0">
                <a:latin typeface="Noto Sans TC"/>
              </a:rPr>
              <a:t>(2017)</a:t>
            </a:r>
            <a:r>
              <a:rPr lang="zh-TW" altLang="en-US" sz="2000" i="1" dirty="0" smtClean="0">
                <a:latin typeface="Noto Sans TC"/>
              </a:rPr>
              <a:t>到力推</a:t>
            </a:r>
            <a:r>
              <a:rPr lang="en-US" altLang="zh-TW" sz="2000" i="1" dirty="0" smtClean="0">
                <a:latin typeface="Noto Sans TC"/>
              </a:rPr>
              <a:t>(2019)</a:t>
            </a:r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latin typeface="Noto Sans TC"/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latin typeface="Noto Sans TC"/>
              </a:rPr>
              <a:t>中共</a:t>
            </a:r>
            <a:r>
              <a:rPr lang="zh-TW" altLang="en-US" sz="2000" b="0" dirty="0">
                <a:latin typeface="Noto Sans TC"/>
              </a:rPr>
              <a:t>政治局</a:t>
            </a:r>
            <a:r>
              <a:rPr lang="en-US" altLang="zh-TW" sz="2000" b="0" dirty="0">
                <a:latin typeface="Noto Sans TC"/>
              </a:rPr>
              <a:t>24</a:t>
            </a:r>
            <a:r>
              <a:rPr lang="zh-TW" altLang="en-US" sz="2000" b="0" dirty="0">
                <a:latin typeface="Noto Sans TC"/>
              </a:rPr>
              <a:t>日的集體學習主題是</a:t>
            </a:r>
            <a:r>
              <a:rPr lang="zh-TW" altLang="en-US" sz="2000" dirty="0">
                <a:latin typeface="Noto Sans TC"/>
              </a:rPr>
              <a:t>區塊</a:t>
            </a:r>
            <a:r>
              <a:rPr lang="zh-TW" altLang="en-US" sz="2000" dirty="0" smtClean="0">
                <a:latin typeface="Noto Sans TC"/>
              </a:rPr>
              <a:t>鏈</a:t>
            </a:r>
            <a:endParaRPr lang="en-US" altLang="zh-TW" sz="2000" dirty="0" smtClean="0">
              <a:latin typeface="Noto Sans TC"/>
            </a:endParaRPr>
          </a:p>
          <a:p>
            <a:pPr>
              <a:spcBef>
                <a:spcPts val="600"/>
              </a:spcBef>
            </a:pPr>
            <a:r>
              <a:rPr lang="zh-TW" altLang="en-US" sz="2000" b="0" dirty="0" smtClean="0">
                <a:latin typeface="Noto Sans TC"/>
              </a:rPr>
              <a:t>「</a:t>
            </a:r>
            <a:r>
              <a:rPr lang="zh-TW" altLang="en-US" sz="2000" b="0" dirty="0">
                <a:latin typeface="Noto Sans TC"/>
              </a:rPr>
              <a:t>區塊鏈不等於虛擬幣」</a:t>
            </a:r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395536" y="2112602"/>
            <a:ext cx="5078088" cy="1031051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▲</a:t>
            </a:r>
            <a:r>
              <a:rPr lang="zh-TW" altLang="en-US" sz="2400" b="0" dirty="0" smtClean="0"/>
              <a:t>中國加速推動</a:t>
            </a:r>
            <a:r>
              <a:rPr lang="zh-TW" altLang="en-US" sz="2400" b="0" dirty="0">
                <a:latin typeface="Noto Sans TC"/>
              </a:rPr>
              <a:t>區塊</a:t>
            </a:r>
            <a:r>
              <a:rPr lang="zh-TW" altLang="en-US" sz="2400" b="0" dirty="0" smtClean="0">
                <a:latin typeface="Noto Sans TC"/>
              </a:rPr>
              <a:t>鏈發展的背後</a:t>
            </a:r>
            <a:endParaRPr lang="en-US" altLang="zh-TW" sz="2400" b="0" dirty="0" smtClean="0">
              <a:latin typeface="Noto Sans TC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Noto Sans TC"/>
                <a:sym typeface="Wingdings" panose="05000000000000000000" pitchFamily="2" charset="2"/>
              </a:rPr>
              <a:t>  </a:t>
            </a:r>
            <a:r>
              <a:rPr lang="en-US" altLang="zh-TW" sz="2800" dirty="0" smtClean="0">
                <a:latin typeface="Noto Sans TC"/>
                <a:sym typeface="Wingdings" panose="05000000000000000000" pitchFamily="2" charset="2"/>
              </a:rPr>
              <a:t></a:t>
            </a:r>
            <a:r>
              <a:rPr lang="en-US" altLang="zh-TW" sz="3200" dirty="0" smtClean="0">
                <a:solidFill>
                  <a:srgbClr val="FF0000"/>
                </a:solidFill>
              </a:rPr>
              <a:t>DCEP</a:t>
            </a:r>
            <a:r>
              <a:rPr lang="en-US" altLang="zh-TW" sz="2800" dirty="0" smtClean="0">
                <a:sym typeface="Wingdings" panose="05000000000000000000" pitchFamily="2" charset="2"/>
              </a:rPr>
              <a:t></a:t>
            </a:r>
            <a:r>
              <a:rPr lang="zh-TW" altLang="zh-TW" sz="2800" dirty="0" smtClean="0"/>
              <a:t>挑戰</a:t>
            </a:r>
            <a:r>
              <a:rPr lang="zh-TW" altLang="zh-TW" sz="2800" dirty="0"/>
              <a:t>美元</a:t>
            </a:r>
            <a:r>
              <a:rPr lang="zh-TW" altLang="zh-TW" sz="2800" dirty="0" smtClean="0"/>
              <a:t>地位</a:t>
            </a:r>
            <a:endParaRPr lang="zh-TW" altLang="zh-TW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236"/>
            <a:ext cx="4678253" cy="26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19" y="1804467"/>
            <a:ext cx="3433961" cy="16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23" y="4158236"/>
            <a:ext cx="4578077" cy="26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3164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248728" y="2492896"/>
            <a:ext cx="7920879" cy="76944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400" dirty="0">
                <a:hlinkClick r:id="rId2"/>
              </a:rPr>
              <a:t>中國央行數位貨幣</a:t>
            </a:r>
            <a:r>
              <a:rPr lang="en-US" altLang="zh-TW" sz="2400" dirty="0">
                <a:hlinkClick r:id="rId2"/>
              </a:rPr>
              <a:t>DCEP</a:t>
            </a:r>
            <a:r>
              <a:rPr lang="zh-TW" altLang="zh-TW" sz="2400" dirty="0">
                <a:hlinkClick r:id="rId2"/>
              </a:rPr>
              <a:t>蓄勢待發，搶先全球震撼美元</a:t>
            </a:r>
            <a:r>
              <a:rPr lang="en-US" altLang="zh-TW" sz="2400" dirty="0" smtClean="0">
                <a:hlinkClick r:id="rId2"/>
              </a:rPr>
              <a:t>?</a:t>
            </a:r>
            <a:endParaRPr lang="en-US" altLang="zh-TW" sz="2400" dirty="0" smtClean="0"/>
          </a:p>
          <a:p>
            <a:r>
              <a:rPr lang="en-US" altLang="zh-TW" sz="2000" dirty="0" smtClean="0"/>
              <a:t> </a:t>
            </a:r>
            <a:r>
              <a:rPr lang="zh-TW" altLang="zh-TW" b="0" dirty="0"/>
              <a:t>华尔街连线</a:t>
            </a:r>
            <a:r>
              <a:rPr lang="en-US" altLang="zh-TW" b="0" dirty="0"/>
              <a:t> (20191104) </a:t>
            </a:r>
            <a:endParaRPr lang="zh-TW" altLang="en-US" b="0" dirty="0"/>
          </a:p>
        </p:txBody>
      </p:sp>
      <p:sp>
        <p:nvSpPr>
          <p:cNvPr id="7" name="矩形 6"/>
          <p:cNvSpPr/>
          <p:nvPr/>
        </p:nvSpPr>
        <p:spPr>
          <a:xfrm>
            <a:off x="464985" y="113329"/>
            <a:ext cx="8392114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zh-TW" sz="3200" dirty="0" smtClean="0"/>
              <a:t>金融科技大革命</a:t>
            </a:r>
            <a:r>
              <a:rPr lang="en-US" altLang="zh-TW" sz="3200" dirty="0" smtClean="0">
                <a:sym typeface="Wingdings"/>
              </a:rPr>
              <a:t></a:t>
            </a:r>
            <a:r>
              <a:rPr lang="en-US" altLang="zh-TW" sz="3200" b="0" dirty="0" smtClean="0"/>
              <a:t>1.</a:t>
            </a:r>
            <a:r>
              <a:rPr lang="zh-TW" altLang="zh-TW" sz="3200" b="0" dirty="0" smtClean="0"/>
              <a:t>支付；</a:t>
            </a:r>
            <a:r>
              <a:rPr lang="en-US" altLang="zh-TW" sz="3200" b="0" dirty="0" smtClean="0"/>
              <a:t>2.</a:t>
            </a:r>
            <a:r>
              <a:rPr lang="zh-TW" altLang="zh-TW" sz="3200" b="0" dirty="0" smtClean="0"/>
              <a:t>保險；</a:t>
            </a:r>
            <a:r>
              <a:rPr lang="en-US" altLang="zh-TW" sz="3200" dirty="0" smtClean="0">
                <a:solidFill>
                  <a:srgbClr val="FF0000"/>
                </a:solidFill>
              </a:rPr>
              <a:t>3.</a:t>
            </a:r>
            <a:r>
              <a:rPr lang="zh-TW" altLang="zh-TW" sz="3200" dirty="0" smtClean="0">
                <a:solidFill>
                  <a:srgbClr val="FF0000"/>
                </a:solidFill>
              </a:rPr>
              <a:t>清算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" y="984548"/>
            <a:ext cx="907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>
                <a:solidFill>
                  <a:srgbClr val="000099"/>
                </a:solidFill>
                <a:latin typeface="標楷體"/>
                <a:ea typeface="標楷體"/>
              </a:rPr>
              <a:t>★</a:t>
            </a:r>
            <a:r>
              <a:rPr lang="en-US" altLang="zh-TW" sz="2800" dirty="0" smtClean="0">
                <a:solidFill>
                  <a:srgbClr val="000099"/>
                </a:solidFill>
              </a:rPr>
              <a:t>DC/EP </a:t>
            </a:r>
            <a:r>
              <a:rPr lang="zh-TW" altLang="en-US" sz="2800" dirty="0" smtClean="0">
                <a:solidFill>
                  <a:srgbClr val="000099"/>
                </a:solidFill>
              </a:rPr>
              <a:t>將</a:t>
            </a:r>
            <a:r>
              <a:rPr lang="zh-TW" altLang="zh-TW" sz="2800" dirty="0" smtClean="0">
                <a:solidFill>
                  <a:srgbClr val="000099"/>
                </a:solidFill>
              </a:rPr>
              <a:t>取代</a:t>
            </a:r>
            <a:r>
              <a:rPr lang="zh-TW" altLang="zh-TW" sz="2800" dirty="0">
                <a:solidFill>
                  <a:srgbClr val="000099"/>
                </a:solidFill>
              </a:rPr>
              <a:t>全球清算</a:t>
            </a:r>
            <a:r>
              <a:rPr lang="zh-TW" altLang="zh-TW" sz="2800" dirty="0" smtClean="0">
                <a:solidFill>
                  <a:srgbClr val="000099"/>
                </a:solidFill>
              </a:rPr>
              <a:t>系統</a:t>
            </a:r>
            <a:r>
              <a:rPr lang="en-US" altLang="zh-TW" sz="2800" dirty="0">
                <a:solidFill>
                  <a:srgbClr val="000099"/>
                </a:solidFill>
              </a:rPr>
              <a:t>SWIFT &amp; </a:t>
            </a:r>
            <a:r>
              <a:rPr lang="en-US" altLang="zh-TW" sz="2800" dirty="0" err="1" smtClean="0">
                <a:solidFill>
                  <a:srgbClr val="000099"/>
                </a:solidFill>
              </a:rPr>
              <a:t>VisaNet</a:t>
            </a:r>
            <a:r>
              <a:rPr lang="en-US" altLang="zh-TW" sz="2800" dirty="0" smtClean="0">
                <a:solidFill>
                  <a:srgbClr val="000099"/>
                </a:solidFill>
              </a:rPr>
              <a:t>???</a:t>
            </a:r>
            <a:endParaRPr lang="zh-TW" altLang="zh-TW" sz="2800" dirty="0">
              <a:solidFill>
                <a:srgbClr val="000099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736" y="688232"/>
            <a:ext cx="4551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1" dirty="0">
                <a:solidFill>
                  <a:srgbClr val="FFC000"/>
                </a:solidFill>
              </a:rPr>
              <a:t>Digital Currency/Electronic Payment</a:t>
            </a:r>
            <a:endParaRPr lang="zh-TW" altLang="en-US" b="0" i="1" dirty="0">
              <a:solidFill>
                <a:srgbClr val="FFC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01415" y="1507768"/>
            <a:ext cx="4572000" cy="6463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r>
              <a:rPr lang="en-US" altLang="zh-TW" b="0" dirty="0" err="1">
                <a:solidFill>
                  <a:srgbClr val="00B0F0"/>
                </a:solidFill>
              </a:rPr>
              <a:t>VisaNet</a:t>
            </a:r>
            <a:r>
              <a:rPr lang="zh-TW" altLang="zh-TW" b="0" dirty="0">
                <a:solidFill>
                  <a:srgbClr val="00B0F0"/>
                </a:solidFill>
              </a:rPr>
              <a:t>全世界最大的電子支付網路之一</a:t>
            </a:r>
          </a:p>
          <a:p>
            <a:r>
              <a:rPr lang="en-US" altLang="zh-TW" b="0" dirty="0">
                <a:solidFill>
                  <a:srgbClr val="00B0F0"/>
                </a:solidFill>
              </a:rPr>
              <a:t>SWIFT</a:t>
            </a:r>
            <a:r>
              <a:rPr lang="zh-TW" altLang="zh-TW" b="0" dirty="0">
                <a:solidFill>
                  <a:srgbClr val="00B0F0"/>
                </a:solidFill>
              </a:rPr>
              <a:t>電匯是外匯匯款業務的基本方式</a:t>
            </a:r>
            <a:r>
              <a:rPr lang="zh-TW" altLang="zh-TW" b="0" dirty="0" smtClean="0">
                <a:solidFill>
                  <a:srgbClr val="00B0F0"/>
                </a:solidFill>
              </a:rPr>
              <a:t>之</a:t>
            </a:r>
            <a:endParaRPr lang="zh-TW" altLang="en-US" b="0" dirty="0">
              <a:solidFill>
                <a:srgbClr val="00B0F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0844" y="3573016"/>
            <a:ext cx="5835440" cy="1800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◆ </a:t>
            </a:r>
            <a:r>
              <a:rPr lang="en-US" altLang="zh-TW" sz="2400" dirty="0" smtClean="0">
                <a:latin typeface="標楷體"/>
                <a:ea typeface="標楷體"/>
              </a:rPr>
              <a:t>DCEP</a:t>
            </a:r>
            <a:r>
              <a:rPr lang="zh-TW" altLang="en-US" sz="2400" dirty="0" smtClean="0">
                <a:latin typeface="標楷體"/>
                <a:ea typeface="標楷體"/>
              </a:rPr>
              <a:t>中國</a:t>
            </a:r>
            <a:r>
              <a:rPr lang="zh-TW" altLang="zh-TW" sz="2400" dirty="0" smtClean="0"/>
              <a:t>央行</a:t>
            </a:r>
            <a:r>
              <a:rPr lang="zh-TW" altLang="zh-TW" sz="2400" dirty="0"/>
              <a:t>數位貨幣能夠解決的</a:t>
            </a:r>
            <a:r>
              <a:rPr lang="zh-TW" altLang="zh-TW" sz="2400" dirty="0" smtClean="0"/>
              <a:t>問題</a:t>
            </a:r>
            <a:endParaRPr lang="en-US" altLang="zh-TW" sz="2400" dirty="0" smtClean="0"/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sym typeface="Wingdings" panose="05000000000000000000" pitchFamily="2" charset="2"/>
              </a:rPr>
              <a:t>    </a:t>
            </a: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費者</a:t>
            </a:r>
            <a:r>
              <a:rPr lang="zh-TW" altLang="zh-TW" sz="2400" dirty="0"/>
              <a:t>的匿名支付需求</a:t>
            </a: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</a:t>
            </a: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完全</a:t>
            </a:r>
            <a:r>
              <a:rPr lang="zh-TW" altLang="zh-TW" sz="2400" dirty="0"/>
              <a:t>取代現鈔支付</a:t>
            </a: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▲ </a:t>
            </a:r>
            <a:r>
              <a:rPr lang="zh-TW" altLang="zh-TW" sz="2400" dirty="0" smtClean="0">
                <a:solidFill>
                  <a:srgbClr val="C00000"/>
                </a:solidFill>
              </a:rPr>
              <a:t>中國</a:t>
            </a:r>
            <a:r>
              <a:rPr lang="zh-TW" altLang="en-US" sz="2400" dirty="0" smtClean="0">
                <a:solidFill>
                  <a:srgbClr val="C00000"/>
                </a:solidFill>
              </a:rPr>
              <a:t>自</a:t>
            </a:r>
            <a:r>
              <a:rPr lang="zh-TW" altLang="zh-TW" sz="2400" dirty="0" smtClean="0">
                <a:solidFill>
                  <a:srgbClr val="C00000"/>
                </a:solidFill>
              </a:rPr>
              <a:t>主</a:t>
            </a:r>
            <a:r>
              <a:rPr lang="zh-TW" altLang="zh-TW" sz="2400" dirty="0">
                <a:solidFill>
                  <a:srgbClr val="C00000"/>
                </a:solidFill>
              </a:rPr>
              <a:t>清算</a:t>
            </a:r>
            <a:r>
              <a:rPr lang="zh-TW" altLang="zh-TW" sz="2400" dirty="0" smtClean="0">
                <a:solidFill>
                  <a:srgbClr val="C00000"/>
                </a:solidFill>
              </a:rPr>
              <a:t>系統</a:t>
            </a:r>
            <a:r>
              <a:rPr lang="zh-TW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</a:rPr>
              <a:t>+</a:t>
            </a:r>
            <a:r>
              <a:rPr lang="zh-TW" altLang="en-US" sz="2400" dirty="0" smtClean="0">
                <a:solidFill>
                  <a:srgbClr val="C00000"/>
                </a:solidFill>
              </a:rPr>
              <a:t> </a:t>
            </a:r>
            <a:r>
              <a:rPr lang="zh-TW" altLang="zh-TW" sz="2400" dirty="0" smtClean="0">
                <a:solidFill>
                  <a:srgbClr val="C00000"/>
                </a:solidFill>
              </a:rPr>
              <a:t>一帶</a:t>
            </a:r>
            <a:r>
              <a:rPr lang="zh-TW" altLang="zh-TW" sz="2400" dirty="0">
                <a:solidFill>
                  <a:srgbClr val="C00000"/>
                </a:solidFill>
              </a:rPr>
              <a:t>一路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59" y="4360236"/>
            <a:ext cx="4032340" cy="2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87" y="1505882"/>
            <a:ext cx="1008112" cy="9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026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39552" y="1124744"/>
            <a:ext cx="7704856" cy="295465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zh-TW" sz="2000" dirty="0" smtClean="0"/>
              <a:t>穆</a:t>
            </a:r>
            <a:r>
              <a:rPr lang="zh-TW" altLang="zh-TW" sz="2000" dirty="0"/>
              <a:t>長春</a:t>
            </a:r>
            <a:r>
              <a:rPr lang="zh-TW" altLang="zh-TW" sz="2000" b="0" dirty="0"/>
              <a:t>「</a:t>
            </a:r>
            <a:r>
              <a:rPr lang="en-US" altLang="zh-TW" sz="2000" b="0" dirty="0"/>
              <a:t>Libra</a:t>
            </a:r>
            <a:r>
              <a:rPr lang="zh-TW" altLang="zh-TW" sz="2000" b="0" dirty="0"/>
              <a:t>與數位貨幣」的公</a:t>
            </a:r>
            <a:r>
              <a:rPr lang="zh-TW" altLang="zh-TW" sz="2000" b="0" dirty="0" smtClean="0"/>
              <a:t>開課</a:t>
            </a:r>
            <a:r>
              <a:rPr lang="zh-TW" altLang="en-US" sz="2000" b="0" dirty="0" smtClean="0"/>
              <a:t>  </a:t>
            </a:r>
            <a:r>
              <a:rPr lang="en-US" altLang="zh-TW" b="0" dirty="0" smtClean="0"/>
              <a:t>(2019/9/5)</a:t>
            </a:r>
            <a:endParaRPr lang="zh-TW" altLang="zh-TW" b="0" dirty="0"/>
          </a:p>
          <a:p>
            <a:pPr>
              <a:spcBef>
                <a:spcPts val="0"/>
              </a:spcBef>
            </a:pPr>
            <a:r>
              <a:rPr lang="en-US" altLang="zh-TW" sz="1600" b="0" dirty="0" smtClean="0"/>
              <a:t>(</a:t>
            </a:r>
            <a:r>
              <a:rPr lang="zh-TW" altLang="zh-TW" sz="1600" b="0" dirty="0" smtClean="0"/>
              <a:t>人民</a:t>
            </a:r>
            <a:r>
              <a:rPr lang="zh-TW" altLang="zh-TW" sz="1600" b="0" dirty="0"/>
              <a:t>銀行數位貨幣研究所新任所長</a:t>
            </a:r>
            <a:r>
              <a:rPr lang="en-US" altLang="zh-TW" sz="1600" b="0" dirty="0"/>
              <a:t>(</a:t>
            </a:r>
            <a:r>
              <a:rPr lang="zh-TW" altLang="zh-TW" sz="1600" b="0" dirty="0"/>
              <a:t>原央行支付結算司副司長</a:t>
            </a:r>
            <a:r>
              <a:rPr lang="en-US" altLang="zh-TW" sz="1600" b="0" dirty="0"/>
              <a:t>) </a:t>
            </a:r>
            <a:r>
              <a:rPr lang="en-US" altLang="zh-TW" sz="1600" b="0" dirty="0" smtClean="0"/>
              <a:t>)</a:t>
            </a:r>
            <a:endParaRPr lang="zh-TW" altLang="zh-TW" sz="1600" b="0" dirty="0"/>
          </a:p>
          <a:p>
            <a:pPr>
              <a:spcBef>
                <a:spcPts val="12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sym typeface="Wingdings" panose="05000000000000000000" pitchFamily="2" charset="2"/>
              </a:rPr>
              <a:t> </a:t>
            </a:r>
            <a:r>
              <a:rPr lang="en-US" altLang="zh-TW" sz="2000" dirty="0" smtClean="0"/>
              <a:t>DECP</a:t>
            </a:r>
            <a:r>
              <a:rPr lang="zh-TW" altLang="zh-TW" sz="2000" dirty="0"/>
              <a:t>功能屬性與紙鈔完全一樣，數位化形態，定義「具有價值特徵的數位支付工具」</a:t>
            </a:r>
          </a:p>
          <a:p>
            <a:pPr>
              <a:spcBef>
                <a:spcPts val="12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sym typeface="Wingdings" panose="05000000000000000000" pitchFamily="2" charset="2"/>
              </a:rPr>
              <a:t> </a:t>
            </a:r>
            <a:r>
              <a:rPr lang="en-US" altLang="zh-TW" sz="2000" dirty="0" smtClean="0"/>
              <a:t>DC/EP</a:t>
            </a:r>
            <a:r>
              <a:rPr lang="zh-TW" altLang="zh-TW" sz="2000" dirty="0"/>
              <a:t>不需要網路就能支付，因此也被稱之為收支雙方「雙離線支付」</a:t>
            </a:r>
          </a:p>
          <a:p>
            <a:pPr>
              <a:spcBef>
                <a:spcPts val="12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sym typeface="Wingdings" panose="05000000000000000000" pitchFamily="2" charset="2"/>
              </a:rPr>
              <a:t> </a:t>
            </a:r>
            <a:r>
              <a:rPr lang="zh-TW" altLang="zh-TW" sz="2000" b="0" dirty="0" smtClean="0"/>
              <a:t>央行</a:t>
            </a:r>
            <a:r>
              <a:rPr lang="zh-TW" altLang="zh-TW" sz="2000" b="0" dirty="0"/>
              <a:t>為何執著於研發數字貨幣</a:t>
            </a:r>
            <a:r>
              <a:rPr lang="zh-TW" altLang="zh-TW" sz="2000" b="0" dirty="0" smtClean="0"/>
              <a:t>？首要</a:t>
            </a:r>
            <a:r>
              <a:rPr lang="zh-TW" altLang="zh-TW" sz="2000" b="0" dirty="0"/>
              <a:t>目的是為了</a:t>
            </a:r>
            <a:r>
              <a:rPr lang="zh-TW" altLang="zh-TW" sz="2000" dirty="0">
                <a:solidFill>
                  <a:srgbClr val="C00000"/>
                </a:solidFill>
              </a:rPr>
              <a:t>保護貨幣主權和法幣地位，需要未雨綢繆</a:t>
            </a:r>
          </a:p>
        </p:txBody>
      </p:sp>
      <p:sp>
        <p:nvSpPr>
          <p:cNvPr id="7" name="矩形 6"/>
          <p:cNvSpPr/>
          <p:nvPr/>
        </p:nvSpPr>
        <p:spPr>
          <a:xfrm>
            <a:off x="2699792" y="476672"/>
            <a:ext cx="2880320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 有關</a:t>
            </a:r>
            <a:r>
              <a:rPr lang="en-US" altLang="zh-TW" sz="3200" dirty="0" smtClean="0">
                <a:solidFill>
                  <a:srgbClr val="C00000"/>
                </a:solidFill>
              </a:rPr>
              <a:t>DCEP</a:t>
            </a:r>
            <a:endParaRPr lang="zh-TW" altLang="zh-TW" sz="3200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2" y="4509120"/>
            <a:ext cx="7704856" cy="156966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000" b="0" dirty="0">
                <a:latin typeface="標楷體"/>
                <a:ea typeface="標楷體"/>
              </a:rPr>
              <a:t>◆</a:t>
            </a:r>
            <a:r>
              <a:rPr lang="zh-TW" altLang="zh-TW" sz="2000" dirty="0" smtClean="0"/>
              <a:t>黃</a:t>
            </a:r>
            <a:r>
              <a:rPr lang="zh-TW" altLang="zh-TW" sz="2000" dirty="0"/>
              <a:t>奇</a:t>
            </a:r>
            <a:r>
              <a:rPr lang="zh-TW" altLang="zh-TW" sz="2000" dirty="0" smtClean="0"/>
              <a:t>帆</a:t>
            </a:r>
            <a:r>
              <a:rPr lang="zh-TW" altLang="en-US" sz="2000" dirty="0" smtClean="0"/>
              <a:t> </a:t>
            </a:r>
            <a:r>
              <a:rPr lang="en-US" altLang="zh-TW" b="0" dirty="0" smtClean="0"/>
              <a:t>(</a:t>
            </a:r>
            <a:r>
              <a:rPr lang="zh-TW" altLang="zh-TW" b="0" dirty="0" smtClean="0"/>
              <a:t>上海</a:t>
            </a:r>
            <a:r>
              <a:rPr lang="zh-TW" altLang="zh-TW" b="0" dirty="0"/>
              <a:t>金融峰會</a:t>
            </a:r>
            <a:r>
              <a:rPr lang="en-US" altLang="zh-TW" b="0" dirty="0" smtClean="0"/>
              <a:t>2019/10/28)</a:t>
            </a:r>
            <a:endParaRPr lang="zh-TW" altLang="zh-TW" b="0" dirty="0"/>
          </a:p>
          <a:p>
            <a:pPr>
              <a:spcBef>
                <a:spcPts val="0"/>
              </a:spcBef>
            </a:pPr>
            <a:r>
              <a:rPr lang="en-US" altLang="zh-TW" sz="1600" b="0" dirty="0" smtClean="0"/>
              <a:t>(</a:t>
            </a:r>
            <a:r>
              <a:rPr lang="zh-TW" altLang="zh-TW" sz="1600" b="0" dirty="0" smtClean="0"/>
              <a:t>中國</a:t>
            </a:r>
            <a:r>
              <a:rPr lang="zh-TW" altLang="zh-TW" sz="1600" b="0" dirty="0"/>
              <a:t>國際經濟交流中心副理事長</a:t>
            </a:r>
            <a:r>
              <a:rPr lang="en-US" altLang="zh-TW" sz="1600" b="0" dirty="0"/>
              <a:t>(</a:t>
            </a:r>
            <a:r>
              <a:rPr lang="zh-TW" altLang="zh-TW" sz="1600" b="0" dirty="0"/>
              <a:t>中國全國人大財經委員會前副主任</a:t>
            </a:r>
            <a:r>
              <a:rPr lang="en-US" altLang="zh-TW" sz="1600" b="0" dirty="0" smtClean="0"/>
              <a:t>))</a:t>
            </a:r>
            <a:endParaRPr lang="zh-TW" altLang="zh-TW" sz="1600" b="0" dirty="0"/>
          </a:p>
          <a:p>
            <a:pPr marL="342900" indent="-342900">
              <a:spcBef>
                <a:spcPts val="1200"/>
              </a:spcBef>
              <a:buFont typeface="Wingdings"/>
              <a:buChar char="è"/>
            </a:pPr>
            <a:r>
              <a:rPr lang="zh-TW" altLang="zh-TW" sz="2000" b="0" dirty="0" smtClean="0"/>
              <a:t>中國</a:t>
            </a:r>
            <a:r>
              <a:rPr lang="zh-TW" altLang="zh-TW" sz="2000" b="0" dirty="0"/>
              <a:t>人民銀行對於數字貨幣的研究已趨於成熟</a:t>
            </a:r>
            <a:r>
              <a:rPr lang="en-US" altLang="zh-TW" sz="2000" b="0" dirty="0"/>
              <a:t>(5-6</a:t>
            </a:r>
            <a:r>
              <a:rPr lang="zh-TW" altLang="zh-TW" sz="2000" b="0" dirty="0"/>
              <a:t>年</a:t>
            </a:r>
            <a:r>
              <a:rPr lang="en-US" altLang="zh-TW" sz="2000" b="0" dirty="0"/>
              <a:t>)</a:t>
            </a:r>
            <a:r>
              <a:rPr lang="zh-TW" altLang="zh-TW" sz="2000" b="0" dirty="0" smtClean="0"/>
              <a:t>，</a:t>
            </a:r>
            <a:endParaRPr lang="en-US" altLang="zh-TW" sz="2000" b="0" dirty="0" smtClean="0"/>
          </a:p>
          <a:p>
            <a:pPr marL="342900" indent="-342900">
              <a:spcBef>
                <a:spcPts val="1200"/>
              </a:spcBef>
              <a:buFont typeface="Wingdings"/>
              <a:buChar char="è"/>
            </a:pPr>
            <a:r>
              <a:rPr lang="zh-TW" altLang="zh-TW" sz="2000" b="0" dirty="0" smtClean="0"/>
              <a:t>中國</a:t>
            </a:r>
            <a:r>
              <a:rPr lang="zh-TW" altLang="zh-TW" sz="2000" b="0" dirty="0"/>
              <a:t>央行很可能是全球第一個推出數字貨幣的央行</a:t>
            </a:r>
            <a:endParaRPr lang="zh-TW" altLang="en-US" sz="2000" b="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74" y="0"/>
            <a:ext cx="2268678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08" y="4221088"/>
            <a:ext cx="191414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標楷體" pitchFamily="65" charset="-120"/>
              </a:rPr>
              <a:t>第六節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CBDC</a:t>
            </a:r>
            <a:r>
              <a:rPr lang="zh-TW" altLang="en-US" dirty="0" smtClean="0">
                <a:latin typeface="標楷體" pitchFamily="65" charset="-120"/>
              </a:rPr>
              <a:t>未來央行誰來當家 </a:t>
            </a:r>
            <a:r>
              <a:rPr lang="en-US" altLang="zh-TW" i="1" dirty="0" smtClean="0">
                <a:solidFill>
                  <a:srgbClr val="000066"/>
                </a:solidFill>
                <a:latin typeface="新細明體" pitchFamily="18" charset="-120"/>
              </a:rPr>
              <a:t>(</a:t>
            </a:r>
            <a:r>
              <a:rPr lang="zh-TW" altLang="en-US" i="1" dirty="0" smtClean="0">
                <a:solidFill>
                  <a:srgbClr val="000066"/>
                </a:solidFill>
                <a:latin typeface="新細明體" pitchFamily="18" charset="-120"/>
              </a:rPr>
              <a:t>高規格金融戰</a:t>
            </a:r>
            <a:r>
              <a:rPr lang="en-US" altLang="zh-TW" i="1" dirty="0" smtClean="0">
                <a:solidFill>
                  <a:srgbClr val="000066"/>
                </a:solidFill>
                <a:latin typeface="新細明體" pitchFamily="18" charset="-12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02513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95536" y="6333391"/>
            <a:ext cx="2133600" cy="457200"/>
          </a:xfrm>
        </p:spPr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3084021" y="523220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北京新浪網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B" pitchFamily="34" charset="-128"/>
                <a:ea typeface="Kozuka Gothic Pr6N B" pitchFamily="34" charset="-128"/>
              </a:rPr>
              <a:t> 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B" pitchFamily="34" charset="-128"/>
                <a:ea typeface="Kozuka Gothic Pr6N B" pitchFamily="34" charset="-128"/>
              </a:rPr>
              <a:t>(2019/1/27)</a:t>
            </a:r>
            <a:r>
              <a:rPr lang="zh-TW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B" pitchFamily="34" charset="-128"/>
                <a:ea typeface="Kozuka Gothic Pr6N B" pitchFamily="34" charset="-128"/>
              </a:rPr>
              <a:t> </a:t>
            </a:r>
            <a:r>
              <a:rPr lang="zh-TW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作者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zh-TW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Passerb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幣</a:t>
            </a:r>
            <a:r>
              <a:rPr lang="zh-TW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探索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TW" altLang="zh-TW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3568" y="0"/>
            <a:ext cx="82089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800" u="sng" dirty="0" err="1">
                <a:hlinkClick r:id="rId2"/>
              </a:rPr>
              <a:t>金磚國家討論共享加密貨幣</a:t>
            </a:r>
            <a:r>
              <a:rPr lang="zh-TW" altLang="zh-TW" sz="2800" dirty="0"/>
              <a:t>以擺脫美元和</a:t>
            </a:r>
            <a:r>
              <a:rPr lang="en-US" altLang="zh-TW" sz="2800" dirty="0"/>
              <a:t>SWIFT</a:t>
            </a:r>
            <a:endParaRPr lang="zh-TW" altLang="zh-TW" sz="2800" dirty="0"/>
          </a:p>
        </p:txBody>
      </p:sp>
      <p:sp>
        <p:nvSpPr>
          <p:cNvPr id="9" name="矩形 8"/>
          <p:cNvSpPr/>
          <p:nvPr/>
        </p:nvSpPr>
        <p:spPr>
          <a:xfrm>
            <a:off x="251520" y="835250"/>
            <a:ext cx="8640960" cy="384720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◆ </a:t>
            </a:r>
            <a:r>
              <a:rPr lang="en-US" altLang="zh-TW" sz="2000" b="0" dirty="0" smtClean="0"/>
              <a:t>2019</a:t>
            </a:r>
            <a:r>
              <a:rPr lang="zh-TW" altLang="en-US" sz="2000" b="0" dirty="0" smtClean="0"/>
              <a:t>年</a:t>
            </a:r>
            <a:r>
              <a:rPr lang="en-US" altLang="zh-TW" sz="2000" b="0" dirty="0" smtClean="0"/>
              <a:t>11</a:t>
            </a:r>
            <a:r>
              <a:rPr lang="zh-TW" altLang="en-US" sz="2000" b="0" dirty="0" smtClean="0"/>
              <a:t>月</a:t>
            </a:r>
            <a:r>
              <a:rPr lang="en-US" altLang="zh-TW" sz="2000" b="0" dirty="0" smtClean="0"/>
              <a:t>13~14</a:t>
            </a:r>
            <a:r>
              <a:rPr lang="zh-TW" altLang="en-US" sz="2000" b="0" dirty="0"/>
              <a:t>日在巴西舉行的第</a:t>
            </a:r>
            <a:r>
              <a:rPr lang="en-US" altLang="zh-TW" sz="2000" b="0" dirty="0"/>
              <a:t>11</a:t>
            </a:r>
            <a:r>
              <a:rPr lang="zh-TW" altLang="en-US" sz="2000" b="0" dirty="0"/>
              <a:t>屆金磚國家領導人峰會期間，金磚國家商業</a:t>
            </a:r>
            <a:r>
              <a:rPr lang="zh-TW" altLang="en-US" sz="2000" b="0" dirty="0" smtClean="0"/>
              <a:t>委員會</a:t>
            </a:r>
            <a:r>
              <a:rPr lang="en-US" altLang="zh-TW" sz="2000" b="0" dirty="0" smtClean="0"/>
              <a:t>(BRICS </a:t>
            </a:r>
            <a:r>
              <a:rPr lang="en-US" altLang="zh-TW" sz="2000" b="0" dirty="0"/>
              <a:t>Business </a:t>
            </a:r>
            <a:r>
              <a:rPr lang="en-US" altLang="zh-TW" sz="2000" b="0" dirty="0" smtClean="0"/>
              <a:t>Council)</a:t>
            </a:r>
            <a:r>
              <a:rPr lang="zh-TW" altLang="en-US" sz="2000" b="0" dirty="0" smtClean="0"/>
              <a:t>討論</a:t>
            </a:r>
            <a:r>
              <a:rPr lang="zh-TW" altLang="en-US" sz="2000" b="0" dirty="0"/>
              <a:t>創建通用的加密</a:t>
            </a:r>
            <a:r>
              <a:rPr lang="zh-TW" altLang="en-US" sz="2000" b="0" dirty="0" smtClean="0"/>
              <a:t>貨幣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使用</a:t>
            </a:r>
            <a:r>
              <a:rPr lang="zh-TW" altLang="en-US" sz="2000" b="0" dirty="0"/>
              <a:t>高效的金磚國家支付系統來刺激金磚國家之間的結算，同時減少美元的使用。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減少</a:t>
            </a:r>
            <a:r>
              <a:rPr lang="zh-TW" altLang="en-US" sz="2000" b="0" dirty="0"/>
              <a:t>對美經濟</a:t>
            </a:r>
            <a:r>
              <a:rPr lang="zh-TW" altLang="en-US" sz="2000" b="0" dirty="0" smtClean="0"/>
              <a:t>依賴、規避</a:t>
            </a:r>
            <a:r>
              <a:rPr lang="zh-TW" altLang="en-US" sz="2000" b="0" dirty="0"/>
              <a:t>美國</a:t>
            </a:r>
            <a:r>
              <a:rPr lang="zh-TW" altLang="en-US" sz="2000" b="0" dirty="0" smtClean="0"/>
              <a:t>制裁並降低</a:t>
            </a:r>
            <a:r>
              <a:rPr lang="zh-TW" altLang="en-US" sz="2000" b="0" dirty="0"/>
              <a:t>美元支配</a:t>
            </a:r>
            <a:r>
              <a:rPr lang="zh-TW" altLang="en-US" sz="2000" b="0" dirty="0" smtClean="0"/>
              <a:t>地位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b="0" i="1" dirty="0" smtClean="0"/>
              <a:t>(</a:t>
            </a:r>
            <a:r>
              <a:rPr lang="zh-TW" altLang="en-US" b="0" i="1" dirty="0"/>
              <a:t>美國長期以來使用美元金融工具，向伊朗，俄羅斯，中國</a:t>
            </a:r>
            <a:r>
              <a:rPr lang="en-US" altLang="zh-TW" b="0" i="1" dirty="0"/>
              <a:t>…</a:t>
            </a:r>
            <a:r>
              <a:rPr lang="zh-TW" altLang="en-US" b="0" i="1" dirty="0"/>
              <a:t>等施加壓力，以獲取非金融收益</a:t>
            </a:r>
            <a:r>
              <a:rPr lang="en-US" altLang="zh-TW" b="0" i="1" dirty="0"/>
              <a:t>)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有</a:t>
            </a:r>
            <a:r>
              <a:rPr lang="zh-TW" altLang="en-US" sz="2000" b="0" dirty="0"/>
              <a:t>機會成為國際支付機制</a:t>
            </a:r>
            <a:r>
              <a:rPr lang="en-US" altLang="zh-TW" sz="2000" b="0" dirty="0"/>
              <a:t>SWIFT</a:t>
            </a:r>
            <a:r>
              <a:rPr lang="zh-TW" altLang="en-US" sz="2000" b="0" dirty="0"/>
              <a:t>的替代方案，以便利與受美國制裁的國家進行</a:t>
            </a:r>
            <a:r>
              <a:rPr lang="zh-TW" altLang="en-US" sz="2000" b="0" dirty="0" smtClean="0"/>
              <a:t>貿易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b="0" i="1" dirty="0" smtClean="0"/>
              <a:t>(</a:t>
            </a:r>
            <a:r>
              <a:rPr lang="zh-TW" altLang="zh-TW" b="0" i="1" dirty="0" smtClean="0"/>
              <a:t>俄羅斯國際匯兌</a:t>
            </a:r>
            <a:r>
              <a:rPr lang="zh-TW" altLang="zh-TW" b="0" i="1" dirty="0"/>
              <a:t>長期</a:t>
            </a:r>
            <a:r>
              <a:rPr lang="zh-TW" altLang="zh-TW" b="0" i="1" dirty="0" smtClean="0"/>
              <a:t>受</a:t>
            </a:r>
            <a:r>
              <a:rPr lang="zh-TW" altLang="zh-TW" b="0" i="1" dirty="0"/>
              <a:t>美元制裁，遭受多重經濟限制，力尋</a:t>
            </a:r>
            <a:r>
              <a:rPr lang="en-US" altLang="zh-TW" b="0" i="1" dirty="0"/>
              <a:t>SWIFT</a:t>
            </a:r>
            <a:r>
              <a:rPr lang="zh-TW" altLang="zh-TW" b="0" i="1" dirty="0"/>
              <a:t>的替代方案 </a:t>
            </a:r>
            <a:r>
              <a:rPr lang="en-US" altLang="zh-TW" b="0" i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為</a:t>
            </a:r>
            <a:r>
              <a:rPr lang="zh-TW" altLang="en-US" sz="2000" b="0" dirty="0"/>
              <a:t>金磚國家建立單一加密貨幣體系的一些優勢是便利和降低交易</a:t>
            </a:r>
            <a:r>
              <a:rPr lang="zh-TW" altLang="en-US" sz="2000" b="0" dirty="0" smtClean="0"/>
              <a:t>成本</a:t>
            </a:r>
            <a:endParaRPr lang="zh-TW" altLang="en-US" b="0" i="1" dirty="0"/>
          </a:p>
        </p:txBody>
      </p:sp>
      <p:sp>
        <p:nvSpPr>
          <p:cNvPr id="10" name="矩形 9"/>
          <p:cNvSpPr/>
          <p:nvPr/>
        </p:nvSpPr>
        <p:spPr>
          <a:xfrm>
            <a:off x="284813" y="4815878"/>
            <a:ext cx="8640960" cy="201593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▲</a:t>
            </a:r>
            <a:r>
              <a:rPr lang="zh-TW" altLang="en-US" sz="2000" b="0" dirty="0" smtClean="0"/>
              <a:t>近年來</a:t>
            </a:r>
            <a:r>
              <a:rPr lang="zh-TW" altLang="en-US" sz="2000" b="0" dirty="0"/>
              <a:t>，金磚國家之間美元支付的比例大幅下降</a:t>
            </a:r>
            <a:r>
              <a:rPr lang="zh-TW" altLang="en-US" sz="2000" b="0" dirty="0" smtClean="0"/>
              <a:t>。如：俄羅斯</a:t>
            </a:r>
            <a:r>
              <a:rPr lang="zh-TW" altLang="en-US" sz="2000" b="0" dirty="0"/>
              <a:t>過去</a:t>
            </a:r>
            <a:r>
              <a:rPr lang="zh-TW" altLang="en-US" sz="2000" b="0" dirty="0" smtClean="0"/>
              <a:t>五年美元</a:t>
            </a:r>
            <a:r>
              <a:rPr lang="zh-TW" altLang="en-US" sz="2000" b="0" dirty="0"/>
              <a:t>在外貿交易所佔份額從</a:t>
            </a:r>
            <a:r>
              <a:rPr lang="en-US" altLang="zh-TW" sz="2000" b="0" dirty="0"/>
              <a:t>92%</a:t>
            </a:r>
            <a:r>
              <a:rPr lang="zh-TW" altLang="en-US" sz="2000" b="0" dirty="0"/>
              <a:t>下降至</a:t>
            </a:r>
            <a:r>
              <a:rPr lang="en-US" altLang="zh-TW" sz="2000" b="0" dirty="0"/>
              <a:t>50%</a:t>
            </a:r>
            <a:r>
              <a:rPr lang="zh-TW" altLang="en-US" sz="2000" b="0" dirty="0"/>
              <a:t>，而俄羅斯盧布交易所佔份額從</a:t>
            </a:r>
            <a:r>
              <a:rPr lang="en-US" altLang="zh-TW" sz="2000" b="0" dirty="0"/>
              <a:t>3%</a:t>
            </a:r>
            <a:r>
              <a:rPr lang="zh-TW" altLang="en-US" sz="2000" b="0" dirty="0"/>
              <a:t>上升至</a:t>
            </a:r>
            <a:r>
              <a:rPr lang="en-US" altLang="zh-TW" sz="2000" b="0" dirty="0"/>
              <a:t>14%</a:t>
            </a:r>
            <a:r>
              <a:rPr lang="zh-TW" altLang="en-US" sz="2000" b="0" dirty="0" smtClean="0"/>
              <a:t>。</a:t>
            </a:r>
            <a:r>
              <a:rPr lang="en-US" altLang="zh-TW" b="0" i="1" dirty="0" smtClean="0"/>
              <a:t>(</a:t>
            </a:r>
            <a:r>
              <a:rPr lang="zh-TW" altLang="zh-TW" b="0" i="1" dirty="0"/>
              <a:t>俄羅斯政府正在考慮一種由黃金擔保的國家加密貨幣</a:t>
            </a:r>
            <a:r>
              <a:rPr lang="en-US" altLang="zh-TW" b="0" i="1" dirty="0" smtClean="0"/>
              <a:t>)</a:t>
            </a:r>
            <a:r>
              <a:rPr lang="zh-TW" altLang="en-US" b="0" i="1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zh-TW" altLang="en-US" sz="2000" b="0" dirty="0" smtClean="0">
                <a:latin typeface="標楷體"/>
                <a:ea typeface="標楷體"/>
              </a:rPr>
              <a:t>▲</a:t>
            </a:r>
            <a:r>
              <a:rPr lang="zh-TW" altLang="en-US" sz="2000" b="0" dirty="0" smtClean="0"/>
              <a:t>俄羅斯</a:t>
            </a:r>
            <a:r>
              <a:rPr lang="zh-TW" altLang="en-US" sz="2000" b="0" dirty="0"/>
              <a:t>和中國已在一半的共同結算中停止使用美元，並且目前存在將美元趕出國際支付體系的普遍</a:t>
            </a:r>
            <a:r>
              <a:rPr lang="zh-TW" altLang="en-US" sz="2000" b="0" dirty="0" smtClean="0"/>
              <a:t>趨勢，有利金</a:t>
            </a:r>
            <a:r>
              <a:rPr lang="zh-TW" altLang="en-US" sz="2000" b="0" dirty="0"/>
              <a:t>磚國家削弱美元在全球貨幣體系中的影響力，並降低美國凍結支付的</a:t>
            </a:r>
            <a:r>
              <a:rPr lang="zh-TW" altLang="en-US" sz="2000" b="0" dirty="0" smtClean="0"/>
              <a:t>風險。</a:t>
            </a:r>
            <a:endParaRPr lang="zh-TW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9915732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547664" y="404664"/>
            <a:ext cx="5929828" cy="584775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0066"/>
                </a:solidFill>
                <a:latin typeface="新細明體" pitchFamily="18" charset="-120"/>
              </a:rPr>
              <a:t>中國</a:t>
            </a:r>
            <a:r>
              <a:rPr lang="zh-TW" altLang="en-US" sz="3200" dirty="0" smtClean="0">
                <a:solidFill>
                  <a:srgbClr val="002060"/>
                </a:solidFill>
              </a:rPr>
              <a:t>歷經的</a:t>
            </a:r>
            <a:r>
              <a:rPr lang="zh-TW" altLang="zh-TW" sz="3200" dirty="0" smtClean="0"/>
              <a:t>心路</a:t>
            </a:r>
            <a:r>
              <a:rPr lang="zh-TW" altLang="zh-TW" sz="3200" dirty="0"/>
              <a:t>歷程及因應策略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539552" y="1052736"/>
            <a:ext cx="6835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驚慌</a:t>
            </a:r>
            <a:r>
              <a:rPr lang="en-US" altLang="zh-TW" sz="2400" dirty="0"/>
              <a:t>&amp;</a:t>
            </a:r>
            <a:r>
              <a:rPr lang="zh-TW" altLang="zh-TW" sz="2400" dirty="0"/>
              <a:t>失措」期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3</a:t>
            </a:r>
            <a:r>
              <a:rPr lang="zh-TW" altLang="zh-TW" sz="2400" dirty="0"/>
              <a:t>月</a:t>
            </a:r>
            <a:r>
              <a:rPr lang="en-US" altLang="zh-TW" sz="2400" dirty="0"/>
              <a:t>22</a:t>
            </a:r>
            <a:r>
              <a:rPr lang="zh-TW" altLang="zh-TW" sz="2400" dirty="0"/>
              <a:t>日</a:t>
            </a:r>
            <a:r>
              <a:rPr lang="en-US" altLang="zh-TW" sz="2400" dirty="0"/>
              <a:t>~4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39552" y="1484784"/>
            <a:ext cx="7920880" cy="163121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latin typeface="標楷體"/>
                <a:ea typeface="標楷體"/>
              </a:rPr>
              <a:t>◆</a:t>
            </a:r>
            <a:r>
              <a:rPr lang="zh-TW" altLang="zh-TW" sz="2000" b="0" dirty="0" smtClean="0"/>
              <a:t>美國燃點貿易戰火，甚至祭出美國單邊主義的貿易殺手鐧「</a:t>
            </a:r>
            <a:r>
              <a:rPr lang="en-US" altLang="zh-TW" sz="2000" b="0" dirty="0" smtClean="0"/>
              <a:t>301</a:t>
            </a:r>
            <a:r>
              <a:rPr lang="zh-TW" altLang="zh-TW" sz="2000" b="0" dirty="0" smtClean="0"/>
              <a:t>條款」，讓中國嗅出濃濃的攻擊火藥味，中國於是「帶點</a:t>
            </a:r>
            <a:r>
              <a:rPr lang="zh-TW" altLang="zh-TW" sz="2000" dirty="0" smtClean="0"/>
              <a:t>驚慌</a:t>
            </a:r>
            <a:r>
              <a:rPr lang="zh-TW" altLang="zh-TW" sz="2000" b="0" dirty="0" smtClean="0"/>
              <a:t>、有點</a:t>
            </a:r>
            <a:r>
              <a:rPr lang="zh-TW" altLang="zh-TW" sz="2000" dirty="0" smtClean="0"/>
              <a:t>失措</a:t>
            </a:r>
            <a:r>
              <a:rPr lang="zh-TW" altLang="zh-TW" sz="2000" b="0" dirty="0" smtClean="0"/>
              <a:t>」，緊急下架才放映一個多月的</a:t>
            </a:r>
            <a:r>
              <a:rPr lang="zh-TW" altLang="zh-TW" sz="2000" i="1" dirty="0" smtClean="0"/>
              <a:t>「厲害了我的國」</a:t>
            </a:r>
            <a:r>
              <a:rPr lang="zh-TW" altLang="zh-TW" sz="2000" b="0" dirty="0" smtClean="0"/>
              <a:t>這一部內部強化民族自信心、但外部有恐得罪國際強權的「厲害」電影，同時間，就連</a:t>
            </a:r>
            <a:r>
              <a:rPr lang="zh-TW" altLang="zh-TW" sz="2000" i="1" dirty="0" smtClean="0"/>
              <a:t>「中國製造</a:t>
            </a:r>
            <a:r>
              <a:rPr lang="en-US" altLang="zh-TW" sz="2000" i="1" dirty="0" smtClean="0"/>
              <a:t>2025</a:t>
            </a:r>
            <a:r>
              <a:rPr lang="zh-TW" altLang="zh-TW" sz="2000" i="1" dirty="0" smtClean="0"/>
              <a:t>」</a:t>
            </a:r>
            <a:r>
              <a:rPr lang="zh-TW" altLang="zh-TW" sz="2000" b="0" dirty="0" smtClean="0"/>
              <a:t>也一併封冊</a:t>
            </a:r>
            <a:r>
              <a:rPr lang="zh-TW" altLang="en-US" sz="2000" b="0" dirty="0" smtClean="0"/>
              <a:t>。</a:t>
            </a:r>
            <a:endParaRPr lang="zh-TW" altLang="zh-TW" sz="2000" b="0" dirty="0"/>
          </a:p>
        </p:txBody>
      </p:sp>
      <p:sp>
        <p:nvSpPr>
          <p:cNvPr id="10" name="矩形 9"/>
          <p:cNvSpPr/>
          <p:nvPr/>
        </p:nvSpPr>
        <p:spPr>
          <a:xfrm>
            <a:off x="539552" y="4077072"/>
            <a:ext cx="7920880" cy="22467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/>
                <a:ea typeface="標楷體"/>
              </a:rPr>
              <a:t>◆</a:t>
            </a:r>
            <a:r>
              <a:rPr lang="zh-TW" altLang="zh-TW" sz="2000" b="0" dirty="0" smtClean="0"/>
              <a:t>美國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3</a:t>
            </a:r>
            <a:r>
              <a:rPr lang="zh-TW" altLang="zh-TW" sz="2000" b="0" dirty="0"/>
              <a:t>日公布</a:t>
            </a:r>
            <a:r>
              <a:rPr lang="en-US" altLang="zh-TW" sz="2000" b="0" dirty="0"/>
              <a:t>301</a:t>
            </a:r>
            <a:r>
              <a:rPr lang="zh-TW" altLang="zh-TW" sz="2000" b="0" dirty="0"/>
              <a:t>關稅清單，中國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日開出對等報復清單；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5</a:t>
            </a:r>
            <a:r>
              <a:rPr lang="zh-TW" altLang="zh-TW" sz="2000" b="0" dirty="0"/>
              <a:t>日川普考慮在</a:t>
            </a:r>
            <a:r>
              <a:rPr lang="en-US" altLang="zh-TW" sz="2000" b="0" dirty="0"/>
              <a:t>301</a:t>
            </a:r>
            <a:r>
              <a:rPr lang="zh-TW" altLang="zh-TW" sz="2000" b="0" dirty="0"/>
              <a:t>框架下，對中國商品再加徵</a:t>
            </a:r>
            <a:r>
              <a:rPr lang="en-US" altLang="zh-TW" sz="2000" b="0" dirty="0"/>
              <a:t>1000</a:t>
            </a:r>
            <a:r>
              <a:rPr lang="zh-TW" altLang="zh-TW" sz="2000" b="0" dirty="0"/>
              <a:t>億美元關稅，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6</a:t>
            </a:r>
            <a:r>
              <a:rPr lang="zh-TW" altLang="zh-TW" sz="2000" b="0" dirty="0"/>
              <a:t>日北京當局回應，將進行反擊</a:t>
            </a:r>
            <a:r>
              <a:rPr lang="en-US" altLang="zh-TW" sz="2000" b="0" dirty="0"/>
              <a:t>……</a:t>
            </a:r>
            <a:r>
              <a:rPr lang="zh-TW" altLang="zh-TW" sz="2000" b="0" dirty="0"/>
              <a:t>，就這樣雙方一路</a:t>
            </a:r>
            <a:r>
              <a:rPr lang="zh-TW" altLang="zh-TW" sz="2000" dirty="0"/>
              <a:t>對峙</a:t>
            </a:r>
            <a:r>
              <a:rPr lang="zh-TW" altLang="zh-TW" sz="2000" b="0" dirty="0"/>
              <a:t>，並頻頻</a:t>
            </a:r>
            <a:r>
              <a:rPr lang="zh-TW" altLang="zh-TW" sz="2000" dirty="0"/>
              <a:t>出招</a:t>
            </a:r>
            <a:r>
              <a:rPr lang="zh-TW" altLang="zh-TW" sz="2000" b="0" dirty="0"/>
              <a:t>，聲勢一波波希望能夠恫嚇勁敵。</a:t>
            </a:r>
            <a:r>
              <a:rPr lang="en-US" altLang="zh-TW" sz="2000" b="0" dirty="0"/>
              <a:t>2018 </a:t>
            </a:r>
            <a:r>
              <a:rPr lang="zh-TW" altLang="zh-TW" sz="2000" b="0" dirty="0"/>
              <a:t>年</a:t>
            </a:r>
            <a:r>
              <a:rPr lang="en-US" altLang="zh-TW" sz="2000" b="0" dirty="0"/>
              <a:t>5 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10 </a:t>
            </a:r>
            <a:r>
              <a:rPr lang="zh-TW" altLang="zh-TW" sz="2000" b="0" dirty="0"/>
              <a:t>日，中興通訊被設限停止在美國的主要業務。</a:t>
            </a:r>
            <a:r>
              <a:rPr lang="en-US" altLang="zh-TW" sz="2000" b="0" dirty="0"/>
              <a:t>6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2</a:t>
            </a:r>
            <a:r>
              <a:rPr lang="zh-TW" altLang="zh-TW" sz="2000" b="0" dirty="0"/>
              <a:t>日至</a:t>
            </a:r>
            <a:r>
              <a:rPr lang="en-US" altLang="zh-TW" sz="2000" b="0" dirty="0"/>
              <a:t>3</a:t>
            </a:r>
            <a:r>
              <a:rPr lang="zh-TW" altLang="zh-TW" sz="2000" b="0" dirty="0"/>
              <a:t>日在北京舉行的中美第三輪談判，美國向中共提出致命的要求，要求中國徹底改變經濟結構，此要求恐危及中共政權，牴觸到中共的底牌，因此談判失敗。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2627784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539552" y="3573016"/>
            <a:ext cx="6088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二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對峙</a:t>
            </a:r>
            <a:r>
              <a:rPr lang="en-US" altLang="zh-TW" sz="2400" dirty="0"/>
              <a:t>&amp;</a:t>
            </a:r>
            <a:r>
              <a:rPr lang="zh-TW" altLang="zh-TW" sz="2400" dirty="0"/>
              <a:t>出招」期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4</a:t>
            </a:r>
            <a:r>
              <a:rPr lang="zh-TW" altLang="zh-TW" sz="2400" dirty="0"/>
              <a:t>月</a:t>
            </a:r>
            <a:r>
              <a:rPr lang="en-US" altLang="zh-TW" sz="2400" dirty="0"/>
              <a:t>~7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48600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第二節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0066"/>
                </a:solidFill>
                <a:latin typeface="新細明體" pitchFamily="18" charset="-120"/>
              </a:rPr>
              <a:t>中國</a:t>
            </a:r>
            <a:r>
              <a:rPr lang="zh-TW" altLang="en-US" dirty="0" smtClean="0">
                <a:solidFill>
                  <a:srgbClr val="002060"/>
                </a:solidFill>
              </a:rPr>
              <a:t>歷經貿易戰</a:t>
            </a:r>
            <a:r>
              <a:rPr lang="zh-TW" altLang="zh-TW" dirty="0" smtClean="0"/>
              <a:t>心路歷程及因應策略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82513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39552" y="188640"/>
            <a:ext cx="7992888" cy="186204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2000" dirty="0" smtClean="0">
                <a:latin typeface="標楷體"/>
                <a:ea typeface="標楷體"/>
              </a:rPr>
              <a:t>●</a:t>
            </a:r>
            <a:r>
              <a:rPr lang="zh-TW" altLang="en-US" sz="2000" dirty="0" smtClean="0"/>
              <a:t>金</a:t>
            </a:r>
            <a:r>
              <a:rPr lang="zh-TW" altLang="en-US" sz="2000" dirty="0"/>
              <a:t>磚五國加密貨幣到底如何，尚不清楚。但有幾種選項：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altLang="zh-TW" sz="2000" dirty="0"/>
              <a:t>(1)</a:t>
            </a:r>
            <a:r>
              <a:rPr lang="zh-TW" altLang="en-US" sz="2000" dirty="0"/>
              <a:t>聯繫另一種加密貨幣的價值，但無法避免美元延續壟斷地位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altLang="zh-TW" sz="2000" dirty="0"/>
              <a:t>(2)</a:t>
            </a:r>
            <a:r>
              <a:rPr lang="zh-TW" altLang="en-US" sz="2000" dirty="0"/>
              <a:t>盯住</a:t>
            </a:r>
            <a:r>
              <a:rPr lang="en-US" altLang="zh-TW" sz="2000" dirty="0"/>
              <a:t>(peg)</a:t>
            </a:r>
            <a:r>
              <a:rPr lang="zh-TW" altLang="en-US" sz="2000" dirty="0"/>
              <a:t>原材料，但有市場操縱的風險。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altLang="zh-TW" sz="2000" dirty="0"/>
              <a:t>(3)</a:t>
            </a:r>
            <a:r>
              <a:rPr lang="zh-TW" altLang="en-US" sz="2000" dirty="0"/>
              <a:t>與黃金挂鉤</a:t>
            </a:r>
            <a:r>
              <a:rPr lang="en-US" altLang="zh-TW" sz="2000" dirty="0"/>
              <a:t>(</a:t>
            </a:r>
            <a:r>
              <a:rPr lang="zh-TW" altLang="en-US" sz="2000" dirty="0"/>
              <a:t>僅盯住黃金，而不是美元</a:t>
            </a:r>
            <a:r>
              <a:rPr lang="en-US" altLang="zh-TW" sz="2000" dirty="0"/>
              <a:t>)</a:t>
            </a:r>
          </a:p>
        </p:txBody>
      </p:sp>
      <p:sp>
        <p:nvSpPr>
          <p:cNvPr id="7" name="矩形 6"/>
          <p:cNvSpPr/>
          <p:nvPr/>
        </p:nvSpPr>
        <p:spPr>
          <a:xfrm>
            <a:off x="539552" y="2059379"/>
            <a:ext cx="7992888" cy="64633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b="0" dirty="0">
                <a:latin typeface="標楷體"/>
                <a:ea typeface="標楷體"/>
              </a:rPr>
              <a:t>▲</a:t>
            </a:r>
            <a:r>
              <a:rPr lang="zh-TW" altLang="zh-TW" b="0" dirty="0" smtClean="0"/>
              <a:t>中</a:t>
            </a:r>
            <a:r>
              <a:rPr lang="zh-TW" altLang="zh-TW" b="0" dirty="0"/>
              <a:t>國是討論區塊鏈實施國家加密貨幣的最開放國家，正致力加速發展中央銀行支持的數字</a:t>
            </a:r>
            <a:r>
              <a:rPr lang="zh-TW" altLang="zh-TW" b="0" dirty="0" smtClean="0"/>
              <a:t>貨幣，</a:t>
            </a:r>
            <a:r>
              <a:rPr lang="zh-TW" altLang="zh-TW" b="0" dirty="0"/>
              <a:t>並努力將區塊鏈技術整合到重要的金融支柱中。</a:t>
            </a:r>
            <a:endParaRPr lang="zh-TW" altLang="en-US" b="0" dirty="0"/>
          </a:p>
        </p:txBody>
      </p:sp>
      <p:sp>
        <p:nvSpPr>
          <p:cNvPr id="8" name="矩形 7"/>
          <p:cNvSpPr/>
          <p:nvPr/>
        </p:nvSpPr>
        <p:spPr>
          <a:xfrm>
            <a:off x="1656257" y="2965901"/>
            <a:ext cx="4706738" cy="52322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 altLang="zh-TW" sz="2800" dirty="0">
                <a:hlinkClick r:id="rId2"/>
              </a:rPr>
              <a:t>G7 </a:t>
            </a:r>
            <a:r>
              <a:rPr lang="zh-TW" altLang="zh-TW" sz="2800" dirty="0">
                <a:hlinkClick r:id="rId2"/>
              </a:rPr>
              <a:t>聯手，再掀</a:t>
            </a:r>
            <a:r>
              <a:rPr lang="en-US" altLang="zh-TW" sz="2800" dirty="0">
                <a:hlinkClick r:id="rId2"/>
              </a:rPr>
              <a:t> CBDC </a:t>
            </a:r>
            <a:r>
              <a:rPr lang="zh-TW" altLang="zh-TW" sz="2800" dirty="0">
                <a:hlinkClick r:id="rId2"/>
              </a:rPr>
              <a:t>熱潮</a:t>
            </a:r>
            <a:endParaRPr lang="zh-TW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6373756" y="3227511"/>
            <a:ext cx="2775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0" dirty="0" smtClean="0"/>
              <a:t>CHAINNEWS (2020</a:t>
            </a:r>
            <a:r>
              <a:rPr lang="zh-TW" altLang="en-US" sz="1400" b="0" dirty="0"/>
              <a:t>年</a:t>
            </a:r>
            <a:r>
              <a:rPr lang="en-US" altLang="zh-TW" sz="1400" b="0" dirty="0"/>
              <a:t>8</a:t>
            </a:r>
            <a:r>
              <a:rPr lang="zh-TW" altLang="en-US" sz="1400" b="0" dirty="0"/>
              <a:t>月</a:t>
            </a:r>
            <a:r>
              <a:rPr lang="en-US" altLang="zh-TW" sz="1400" b="0" dirty="0"/>
              <a:t>4</a:t>
            </a:r>
            <a:r>
              <a:rPr lang="zh-TW" altLang="en-US" sz="1400" b="0" dirty="0" smtClean="0"/>
              <a:t>日</a:t>
            </a:r>
            <a:r>
              <a:rPr lang="en-US" altLang="zh-TW" sz="1400" b="0" dirty="0" smtClean="0"/>
              <a:t>)</a:t>
            </a:r>
            <a:endParaRPr lang="zh-TW" altLang="en-US" sz="1400" b="0" dirty="0"/>
          </a:p>
        </p:txBody>
      </p:sp>
      <p:sp>
        <p:nvSpPr>
          <p:cNvPr id="10" name="矩形 9"/>
          <p:cNvSpPr/>
          <p:nvPr/>
        </p:nvSpPr>
        <p:spPr>
          <a:xfrm>
            <a:off x="287524" y="3489121"/>
            <a:ext cx="8748972" cy="209288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▲ </a:t>
            </a:r>
            <a:r>
              <a:rPr lang="en-US" altLang="zh-TW" sz="2000" b="0" dirty="0" smtClean="0"/>
              <a:t>2019</a:t>
            </a:r>
            <a:r>
              <a:rPr lang="zh-TW" altLang="en-US" sz="2000" b="0" dirty="0" smtClean="0"/>
              <a:t>年</a:t>
            </a:r>
            <a:r>
              <a:rPr lang="en-US" altLang="zh-TW" sz="2000" b="0" dirty="0" smtClean="0"/>
              <a:t>10</a:t>
            </a:r>
            <a:r>
              <a:rPr lang="zh-TW" altLang="en-US" sz="2000" b="0" dirty="0" smtClean="0"/>
              <a:t>月</a:t>
            </a:r>
            <a:r>
              <a:rPr lang="zh-TW" altLang="en-US" sz="2000" b="0" dirty="0"/>
              <a:t>，中國央行數字</a:t>
            </a:r>
            <a:r>
              <a:rPr lang="zh-TW" altLang="en-US" sz="2000" b="0" dirty="0" smtClean="0"/>
              <a:t>貨幣由</a:t>
            </a:r>
            <a:r>
              <a:rPr lang="zh-TW" altLang="en-US" sz="2000" b="0" dirty="0"/>
              <a:t>幕後轉向臺前以來，各國都加強了對央行數字</a:t>
            </a:r>
            <a:r>
              <a:rPr lang="zh-TW" altLang="en-US" sz="2000" b="0" dirty="0" smtClean="0"/>
              <a:t>貨幣的</a:t>
            </a:r>
            <a:r>
              <a:rPr lang="zh-TW" altLang="en-US" sz="2000" b="0" dirty="0"/>
              <a:t>研發工作</a:t>
            </a:r>
            <a:r>
              <a:rPr lang="zh-TW" altLang="en-US" sz="2000" b="0" dirty="0" smtClean="0"/>
              <a:t>，世界掀起 </a:t>
            </a:r>
            <a:r>
              <a:rPr lang="en-US" altLang="zh-TW" sz="2000" b="0" dirty="0"/>
              <a:t>CBDC </a:t>
            </a:r>
            <a:r>
              <a:rPr lang="zh-TW" altLang="en-US" sz="2000" b="0" dirty="0" smtClean="0"/>
              <a:t>熱潮。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▲ </a:t>
            </a:r>
            <a:r>
              <a:rPr lang="en-US" altLang="zh-TW" sz="2000" b="0" dirty="0" smtClean="0"/>
              <a:t>2020</a:t>
            </a:r>
            <a:r>
              <a:rPr lang="zh-TW" altLang="en-US" sz="2000" b="0" dirty="0" smtClean="0"/>
              <a:t>年</a:t>
            </a:r>
            <a:r>
              <a:rPr lang="en-US" altLang="zh-TW" sz="2000" b="0" dirty="0" smtClean="0"/>
              <a:t>7</a:t>
            </a:r>
            <a:r>
              <a:rPr lang="zh-TW" altLang="zh-TW" sz="2000" b="0" dirty="0" smtClean="0"/>
              <a:t>月</a:t>
            </a:r>
            <a:r>
              <a:rPr lang="en-US" altLang="zh-TW" sz="2000" b="0" dirty="0" smtClean="0"/>
              <a:t>20</a:t>
            </a:r>
            <a:r>
              <a:rPr lang="zh-TW" altLang="zh-TW" sz="2000" b="0" dirty="0" smtClean="0"/>
              <a:t>日，</a:t>
            </a:r>
            <a:r>
              <a:rPr lang="en-US" altLang="zh-TW" sz="2000" b="0" dirty="0" smtClean="0"/>
              <a:t>G7</a:t>
            </a:r>
            <a:r>
              <a:rPr lang="zh-TW" altLang="zh-TW" sz="2000" b="0" dirty="0" smtClean="0"/>
              <a:t>決定就發行</a:t>
            </a:r>
            <a:r>
              <a:rPr lang="en-US" altLang="zh-TW" sz="2000" b="0" dirty="0" smtClean="0"/>
              <a:t>CBDC</a:t>
            </a:r>
            <a:r>
              <a:rPr lang="zh-TW" altLang="zh-TW" sz="2000" b="0" dirty="0" smtClean="0"/>
              <a:t>展開</a:t>
            </a:r>
            <a:r>
              <a:rPr lang="zh-TW" altLang="zh-TW" sz="2000" b="0" dirty="0"/>
              <a:t>合作</a:t>
            </a:r>
            <a:r>
              <a:rPr lang="zh-TW" altLang="zh-TW" sz="2000" b="0" dirty="0" smtClean="0"/>
              <a:t>，</a:t>
            </a:r>
            <a:r>
              <a:rPr lang="zh-TW" altLang="en-US" sz="2000" b="0" dirty="0" smtClean="0"/>
              <a:t>原擬</a:t>
            </a:r>
            <a:r>
              <a:rPr lang="en-US" altLang="zh-TW" sz="2000" b="0" dirty="0" smtClean="0"/>
              <a:t>8</a:t>
            </a:r>
            <a:r>
              <a:rPr lang="zh-TW" altLang="zh-TW" sz="2000" b="0" dirty="0" smtClean="0"/>
              <a:t>月</a:t>
            </a:r>
            <a:r>
              <a:rPr lang="zh-TW" altLang="zh-TW" sz="2000" b="0" dirty="0"/>
              <a:t>底</a:t>
            </a:r>
            <a:r>
              <a:rPr lang="zh-TW" altLang="zh-TW" sz="2000" b="0" dirty="0" smtClean="0"/>
              <a:t>到</a:t>
            </a:r>
            <a:r>
              <a:rPr lang="en-US" altLang="zh-TW" sz="2000" b="0" dirty="0" smtClean="0"/>
              <a:t>9</a:t>
            </a:r>
            <a:r>
              <a:rPr lang="zh-TW" altLang="zh-TW" sz="2000" b="0" dirty="0" smtClean="0"/>
              <a:t>月</a:t>
            </a:r>
            <a:r>
              <a:rPr lang="zh-TW" altLang="zh-TW" sz="2000" b="0" dirty="0"/>
              <a:t>上旬在美國舉行的首腦</a:t>
            </a:r>
            <a:r>
              <a:rPr lang="zh-TW" altLang="zh-TW" sz="2000" b="0" dirty="0" smtClean="0"/>
              <a:t>會議</a:t>
            </a:r>
            <a:r>
              <a:rPr lang="en-US" altLang="zh-TW" sz="2000" b="0" dirty="0" smtClean="0"/>
              <a:t>(G7 </a:t>
            </a:r>
            <a:r>
              <a:rPr lang="zh-TW" altLang="zh-TW" sz="2000" b="0" dirty="0"/>
              <a:t>峯</a:t>
            </a:r>
            <a:r>
              <a:rPr lang="zh-TW" altLang="zh-TW" sz="2000" b="0" dirty="0" smtClean="0"/>
              <a:t>會</a:t>
            </a:r>
            <a:r>
              <a:rPr lang="en-US" altLang="zh-TW" sz="2000" b="0" dirty="0" smtClean="0"/>
              <a:t>)</a:t>
            </a:r>
            <a:r>
              <a:rPr lang="zh-TW" altLang="zh-TW" sz="2000" b="0" dirty="0" smtClean="0"/>
              <a:t>進行</a:t>
            </a:r>
            <a:r>
              <a:rPr lang="zh-TW" altLang="en-US" sz="2000" b="0" dirty="0" smtClean="0"/>
              <a:t>更深</a:t>
            </a:r>
            <a:r>
              <a:rPr lang="zh-TW" altLang="zh-TW" sz="2000" b="0" dirty="0" smtClean="0"/>
              <a:t>討論。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b="0" i="1" dirty="0" smtClean="0"/>
              <a:t>(</a:t>
            </a:r>
            <a:r>
              <a:rPr lang="zh-TW" altLang="en-US" b="0" i="1" dirty="0" smtClean="0"/>
              <a:t>美國</a:t>
            </a:r>
            <a:r>
              <a:rPr lang="zh-TW" altLang="en-US" b="0" i="1" dirty="0"/>
              <a:t>總統</a:t>
            </a:r>
            <a:r>
              <a:rPr lang="zh-TW" altLang="en-US" b="0" i="1" dirty="0" smtClean="0"/>
              <a:t>川普</a:t>
            </a:r>
            <a:r>
              <a:rPr lang="en-US" altLang="zh-TW" b="0" i="1" dirty="0" smtClean="0"/>
              <a:t>8</a:t>
            </a:r>
            <a:r>
              <a:rPr lang="zh-TW" altLang="en-US" b="0" i="1" dirty="0" smtClean="0"/>
              <a:t>月</a:t>
            </a:r>
            <a:r>
              <a:rPr lang="en-US" altLang="zh-TW" b="0" i="1" dirty="0" smtClean="0"/>
              <a:t>10</a:t>
            </a:r>
            <a:r>
              <a:rPr lang="zh-TW" altLang="en-US" b="0" i="1" dirty="0"/>
              <a:t>日表示</a:t>
            </a:r>
            <a:r>
              <a:rPr lang="zh-TW" altLang="en-US" b="0" i="1" dirty="0" smtClean="0"/>
              <a:t>，考量新冠疫情，將</a:t>
            </a:r>
            <a:r>
              <a:rPr lang="en-US" altLang="zh-TW" b="0" i="1" dirty="0" smtClean="0"/>
              <a:t>G7</a:t>
            </a:r>
            <a:r>
              <a:rPr lang="zh-TW" altLang="en-US" b="0" i="1" dirty="0" smtClean="0"/>
              <a:t>領袖</a:t>
            </a:r>
            <a:r>
              <a:rPr lang="zh-TW" altLang="en-US" b="0" i="1" dirty="0"/>
              <a:t>峰會延至</a:t>
            </a:r>
            <a:r>
              <a:rPr lang="en-US" altLang="zh-TW" b="0" i="1" dirty="0"/>
              <a:t>11</a:t>
            </a:r>
            <a:r>
              <a:rPr lang="zh-TW" altLang="en-US" b="0" i="1" dirty="0"/>
              <a:t>月美國大</a:t>
            </a:r>
            <a:r>
              <a:rPr lang="zh-TW" altLang="en-US" b="0" i="1" dirty="0" smtClean="0"/>
              <a:t>選後再舉辦</a:t>
            </a:r>
            <a:r>
              <a:rPr lang="en-US" altLang="zh-TW" b="0" i="1" dirty="0" smtClean="0"/>
              <a:t>)</a:t>
            </a:r>
            <a:endParaRPr lang="zh-TW" altLang="en-US" b="0" i="1" dirty="0"/>
          </a:p>
        </p:txBody>
      </p:sp>
      <p:sp>
        <p:nvSpPr>
          <p:cNvPr id="11" name="矩形 10"/>
          <p:cNvSpPr/>
          <p:nvPr/>
        </p:nvSpPr>
        <p:spPr>
          <a:xfrm>
            <a:off x="287524" y="5602120"/>
            <a:ext cx="8748972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▼</a:t>
            </a:r>
            <a:r>
              <a:rPr lang="zh-TW" altLang="en-US" sz="2000" b="0" dirty="0" smtClean="0"/>
              <a:t>歐盟</a:t>
            </a:r>
            <a:r>
              <a:rPr lang="zh-TW" altLang="en-US" sz="2000" b="0" dirty="0"/>
              <a:t>國家以數字歐元爲研發重點</a:t>
            </a:r>
            <a:r>
              <a:rPr lang="zh-TW" altLang="en-US" sz="2000" b="0" dirty="0" smtClean="0"/>
              <a:t>，</a:t>
            </a:r>
            <a:r>
              <a:rPr lang="zh-TW" altLang="en-US" sz="2000" b="0" dirty="0">
                <a:latin typeface="標楷體"/>
                <a:ea typeface="標楷體"/>
              </a:rPr>
              <a:t> ▼</a:t>
            </a:r>
            <a:r>
              <a:rPr lang="zh-TW" altLang="en-US" sz="2000" b="0" dirty="0" smtClean="0"/>
              <a:t>美國</a:t>
            </a:r>
            <a:r>
              <a:rPr lang="zh-TW" altLang="en-US" sz="2000" b="0" dirty="0"/>
              <a:t>和加拿大</a:t>
            </a:r>
            <a:r>
              <a:rPr lang="zh-TW" altLang="en-US" sz="2000" b="0" dirty="0" smtClean="0"/>
              <a:t>已着</a:t>
            </a:r>
            <a:r>
              <a:rPr lang="zh-TW" altLang="en-US" sz="2000" b="0" dirty="0"/>
              <a:t>手開展工作</a:t>
            </a:r>
            <a:r>
              <a:rPr lang="zh-TW" altLang="en-US" sz="2000" b="0" dirty="0" smtClean="0"/>
              <a:t>，</a:t>
            </a:r>
            <a:r>
              <a:rPr lang="zh-TW" altLang="en-US" sz="2000" b="0" dirty="0">
                <a:latin typeface="標楷體"/>
                <a:ea typeface="標楷體"/>
              </a:rPr>
              <a:t> ▼</a:t>
            </a:r>
            <a:r>
              <a:rPr lang="zh-TW" altLang="en-US" sz="2000" b="0" dirty="0" smtClean="0"/>
              <a:t>日本</a:t>
            </a:r>
            <a:r>
              <a:rPr lang="zh-TW" altLang="en-US" sz="2000" b="0" dirty="0"/>
              <a:t>對於</a:t>
            </a:r>
            <a:r>
              <a:rPr lang="zh-TW" altLang="en-US" sz="2000" b="0" dirty="0" smtClean="0"/>
              <a:t>研發</a:t>
            </a:r>
            <a:r>
              <a:rPr lang="en-US" altLang="zh-TW" sz="2000" b="0" dirty="0" smtClean="0"/>
              <a:t>CBDC</a:t>
            </a:r>
            <a:r>
              <a:rPr lang="zh-TW" altLang="en-US" sz="2000" b="0" dirty="0" smtClean="0"/>
              <a:t>表現</a:t>
            </a:r>
            <a:r>
              <a:rPr lang="zh-TW" altLang="en-US" sz="2000" b="0" dirty="0"/>
              <a:t>最爲積極</a:t>
            </a:r>
            <a:r>
              <a:rPr lang="zh-TW" altLang="en-US" sz="2000" b="0" dirty="0" smtClean="0"/>
              <a:t>。</a:t>
            </a:r>
            <a:r>
              <a:rPr lang="zh-TW" altLang="en-US" sz="2000" b="0" dirty="0">
                <a:latin typeface="標楷體"/>
                <a:ea typeface="標楷體"/>
              </a:rPr>
              <a:t> ▼</a:t>
            </a:r>
            <a:r>
              <a:rPr lang="zh-TW" altLang="en-US" sz="2000" b="0" dirty="0" smtClean="0"/>
              <a:t>和 </a:t>
            </a:r>
            <a:r>
              <a:rPr lang="en-US" altLang="zh-TW" sz="2000" b="0" dirty="0"/>
              <a:t>G7 </a:t>
            </a:r>
            <a:r>
              <a:rPr lang="zh-TW" altLang="en-US" sz="2000" b="0" dirty="0"/>
              <a:t>各國相比，中國</a:t>
            </a:r>
            <a:r>
              <a:rPr lang="zh-TW" altLang="en-US" sz="2000" b="0" dirty="0" smtClean="0"/>
              <a:t>央行起步</a:t>
            </a:r>
            <a:r>
              <a:rPr lang="zh-TW" altLang="en-US" sz="2000" b="0" dirty="0"/>
              <a:t>較早進展較快，</a:t>
            </a:r>
            <a:r>
              <a:rPr lang="zh-TW" altLang="en-US" sz="2000" b="0" dirty="0" smtClean="0"/>
              <a:t>正着</a:t>
            </a:r>
            <a:r>
              <a:rPr lang="zh-TW" altLang="en-US" sz="2000" b="0" dirty="0"/>
              <a:t>手與各大互聯網公司</a:t>
            </a:r>
            <a:r>
              <a:rPr lang="zh-TW" altLang="en-US" sz="2000" b="0" dirty="0" smtClean="0"/>
              <a:t>合作落</a:t>
            </a:r>
            <a:r>
              <a:rPr lang="zh-TW" altLang="en-US" sz="2000" b="0" dirty="0"/>
              <a:t>實</a:t>
            </a:r>
            <a:r>
              <a:rPr lang="zh-TW" altLang="en-US" sz="2000" b="0" dirty="0" smtClean="0"/>
              <a:t>。</a:t>
            </a:r>
            <a:endParaRPr lang="zh-TW" altLang="en-US" sz="2000" b="0" dirty="0"/>
          </a:p>
        </p:txBody>
      </p:sp>
      <p:sp>
        <p:nvSpPr>
          <p:cNvPr id="12" name="矩形 11"/>
          <p:cNvSpPr/>
          <p:nvPr/>
        </p:nvSpPr>
        <p:spPr>
          <a:xfrm>
            <a:off x="6362995" y="2858179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0" u="sng" dirty="0" err="1">
                <a:hlinkClick r:id="rId2"/>
              </a:rPr>
              <a:t>七國對</a:t>
            </a:r>
            <a:r>
              <a:rPr lang="en-US" altLang="zh-TW" b="0" u="sng" dirty="0">
                <a:hlinkClick r:id="rId2"/>
              </a:rPr>
              <a:t> CBDC </a:t>
            </a:r>
            <a:r>
              <a:rPr lang="en-US" altLang="zh-TW" b="0" u="sng" dirty="0" err="1">
                <a:hlinkClick r:id="rId2"/>
              </a:rPr>
              <a:t>的態度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41686444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" y="305845"/>
            <a:ext cx="9136608" cy="62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22712" cy="1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80" y="914245"/>
            <a:ext cx="4878319" cy="294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79512" y="6523274"/>
            <a:ext cx="58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0" dirty="0">
                <a:hlinkClick r:id="rId2"/>
              </a:rPr>
              <a:t>(</a:t>
            </a:r>
            <a:r>
              <a:rPr lang="zh-TW" altLang="en-US" sz="1600" b="0" dirty="0">
                <a:hlinkClick r:id="rId2"/>
              </a:rPr>
              <a:t>本文刊於</a:t>
            </a:r>
            <a:r>
              <a:rPr lang="en-US" altLang="zh-TW" sz="1600" b="0" dirty="0">
                <a:hlinkClick r:id="rId2"/>
              </a:rPr>
              <a:t>2019</a:t>
            </a:r>
            <a:r>
              <a:rPr lang="zh-TW" altLang="en-US" sz="1600" b="0" dirty="0">
                <a:hlinkClick r:id="rId2"/>
              </a:rPr>
              <a:t>年</a:t>
            </a:r>
            <a:r>
              <a:rPr lang="en-US" altLang="zh-TW" sz="1600" b="0" dirty="0">
                <a:hlinkClick r:id="rId2"/>
              </a:rPr>
              <a:t>11</a:t>
            </a:r>
            <a:r>
              <a:rPr lang="zh-TW" altLang="en-US" sz="1600" b="0" dirty="0">
                <a:hlinkClick r:id="rId2"/>
              </a:rPr>
              <a:t>月</a:t>
            </a:r>
            <a:r>
              <a:rPr lang="en-US" altLang="zh-TW" sz="1600" b="0" dirty="0">
                <a:hlinkClick r:id="rId2"/>
              </a:rPr>
              <a:t>23</a:t>
            </a:r>
            <a:r>
              <a:rPr lang="zh-TW" altLang="en-US" sz="1600" b="0" dirty="0">
                <a:hlinkClick r:id="rId2"/>
              </a:rPr>
              <a:t>日非凡商業週刊</a:t>
            </a:r>
            <a:r>
              <a:rPr lang="en-US" altLang="zh-TW" sz="1600" b="0" dirty="0">
                <a:hlinkClick r:id="rId2"/>
              </a:rPr>
              <a:t>1172</a:t>
            </a:r>
            <a:r>
              <a:rPr lang="zh-TW" altLang="en-US" sz="1600" b="0" dirty="0">
                <a:hlinkClick r:id="rId2"/>
              </a:rPr>
              <a:t>期</a:t>
            </a:r>
            <a:r>
              <a:rPr lang="en-US" altLang="zh-TW" sz="1600" b="0" dirty="0">
                <a:hlinkClick r:id="rId2"/>
              </a:rPr>
              <a:t>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82291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61787" y="1204278"/>
            <a:ext cx="7776864" cy="187743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★</a:t>
            </a:r>
            <a:r>
              <a:rPr lang="zh-TW" altLang="zh-TW" sz="2400" dirty="0" smtClean="0"/>
              <a:t>第四</a:t>
            </a:r>
            <a:r>
              <a:rPr lang="zh-TW" altLang="zh-TW" sz="2400" dirty="0"/>
              <a:t>次工業革命</a:t>
            </a:r>
            <a:r>
              <a:rPr lang="en-US" altLang="zh-TW" sz="2400" dirty="0">
                <a:sym typeface="Wingdings"/>
              </a:rPr>
              <a:t></a:t>
            </a:r>
            <a:r>
              <a:rPr lang="zh-TW" altLang="zh-TW" sz="2400" dirty="0"/>
              <a:t>中國已先享甜果</a:t>
            </a: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★</a:t>
            </a:r>
            <a:r>
              <a:rPr lang="zh-TW" altLang="zh-TW" sz="2400" dirty="0" smtClean="0"/>
              <a:t>第五</a:t>
            </a:r>
            <a:r>
              <a:rPr lang="zh-TW" altLang="zh-TW" sz="2400" dirty="0"/>
              <a:t>次貨幣革命</a:t>
            </a:r>
            <a:r>
              <a:rPr lang="en-US" altLang="zh-TW" sz="2400" dirty="0">
                <a:sym typeface="Wingdings"/>
              </a:rPr>
              <a:t></a:t>
            </a:r>
            <a:r>
              <a:rPr lang="zh-TW" altLang="zh-TW" sz="2400" dirty="0"/>
              <a:t>中國已捷足先登</a:t>
            </a: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●</a:t>
            </a:r>
            <a:r>
              <a:rPr lang="zh-TW" altLang="zh-TW" sz="2400" dirty="0" smtClean="0"/>
              <a:t>對</a:t>
            </a:r>
            <a:r>
              <a:rPr lang="zh-TW" altLang="zh-TW" sz="2400" dirty="0"/>
              <a:t>「區塊鍊」風險與價值的認知</a:t>
            </a:r>
            <a:r>
              <a:rPr lang="en-US" altLang="zh-TW" sz="2400" dirty="0">
                <a:sym typeface="Wingdings"/>
              </a:rPr>
              <a:t></a:t>
            </a:r>
            <a:r>
              <a:rPr lang="zh-TW" altLang="zh-TW" sz="2400" dirty="0"/>
              <a:t>習大大將先發制人、先馳得</a:t>
            </a:r>
            <a:r>
              <a:rPr lang="zh-TW" altLang="zh-TW" sz="2400" dirty="0" smtClean="0"/>
              <a:t>點</a:t>
            </a:r>
            <a:endParaRPr lang="zh-TW" altLang="zh-TW" sz="2400" dirty="0"/>
          </a:p>
        </p:txBody>
      </p:sp>
      <p:sp>
        <p:nvSpPr>
          <p:cNvPr id="7" name="矩形 6"/>
          <p:cNvSpPr/>
          <p:nvPr/>
        </p:nvSpPr>
        <p:spPr>
          <a:xfrm>
            <a:off x="561785" y="5858892"/>
            <a:ext cx="8330695" cy="101566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3000" dirty="0" smtClean="0"/>
              <a:t>資訊技術</a:t>
            </a:r>
            <a:r>
              <a:rPr lang="en-US" altLang="zh-TW" sz="3000" dirty="0" smtClean="0"/>
              <a:t>+</a:t>
            </a:r>
            <a:r>
              <a:rPr lang="zh-TW" altLang="zh-TW" sz="3000" dirty="0" smtClean="0"/>
              <a:t>金融科技</a:t>
            </a:r>
          </a:p>
          <a:p>
            <a:r>
              <a:rPr lang="zh-TW" altLang="en-US" sz="3000" dirty="0" smtClean="0"/>
              <a:t>大人物</a:t>
            </a:r>
            <a:r>
              <a:rPr lang="en-US" altLang="zh-TW" sz="3000" dirty="0" smtClean="0"/>
              <a:t>+</a:t>
            </a:r>
            <a:r>
              <a:rPr lang="zh-TW" altLang="zh-TW" sz="3000" dirty="0" smtClean="0"/>
              <a:t>區塊鍊</a:t>
            </a:r>
            <a:r>
              <a:rPr lang="en-US" altLang="zh-TW" sz="3000" dirty="0" smtClean="0"/>
              <a:t>+DCEP</a:t>
            </a:r>
            <a:r>
              <a:rPr lang="zh-TW" altLang="en-US" sz="3000" dirty="0" smtClean="0"/>
              <a:t> </a:t>
            </a:r>
            <a:r>
              <a:rPr lang="en-US" altLang="zh-TW" sz="3000" dirty="0" smtClean="0">
                <a:sym typeface="Wingdings" panose="05000000000000000000" pitchFamily="2" charset="2"/>
              </a:rPr>
              <a:t></a:t>
            </a:r>
            <a:r>
              <a:rPr lang="zh-TW" altLang="en-US" sz="3000" dirty="0" smtClean="0">
                <a:sym typeface="Wingdings" panose="05000000000000000000" pitchFamily="2" charset="2"/>
              </a:rPr>
              <a:t> </a:t>
            </a:r>
            <a:r>
              <a:rPr lang="zh-TW" altLang="zh-TW" sz="3000" dirty="0" smtClean="0"/>
              <a:t>終結美元霸權</a:t>
            </a:r>
            <a:r>
              <a:rPr lang="en-US" altLang="zh-TW" sz="3000" dirty="0" smtClean="0"/>
              <a:t>??</a:t>
            </a:r>
            <a:endParaRPr lang="zh-TW" altLang="zh-TW" sz="30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84" y="4035822"/>
            <a:ext cx="3859016" cy="221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87" y="4041260"/>
            <a:ext cx="2478112" cy="175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61787" y="3081715"/>
            <a:ext cx="6312947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國強之本「</a:t>
            </a:r>
            <a:r>
              <a:rPr lang="zh-TW" altLang="en-US" sz="2800" dirty="0" smtClean="0">
                <a:solidFill>
                  <a:srgbClr val="7030A0"/>
                </a:solidFill>
              </a:rPr>
              <a:t>政</a:t>
            </a:r>
            <a:r>
              <a:rPr lang="zh-TW" altLang="en-US" sz="2800" dirty="0" smtClean="0">
                <a:solidFill>
                  <a:srgbClr val="C00000"/>
                </a:solidFill>
              </a:rPr>
              <a:t>、經</a:t>
            </a:r>
            <a:r>
              <a:rPr lang="zh-TW" altLang="en-US" sz="2800" dirty="0" smtClean="0">
                <a:solidFill>
                  <a:srgbClr val="FF0000"/>
                </a:solidFill>
              </a:rPr>
              <a:t>、</a:t>
            </a:r>
            <a:r>
              <a:rPr lang="zh-TW" altLang="en-US" sz="2800" dirty="0" smtClean="0">
                <a:solidFill>
                  <a:srgbClr val="7030A0"/>
                </a:solidFill>
              </a:rPr>
              <a:t>軍</a:t>
            </a:r>
            <a:r>
              <a:rPr lang="zh-TW" altLang="en-US" sz="2800" dirty="0" smtClean="0">
                <a:solidFill>
                  <a:srgbClr val="FF0000"/>
                </a:solidFill>
              </a:rPr>
              <a:t>、文」四足鼎立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zh-TW" sz="2800" dirty="0"/>
              <a:t>政經軍</a:t>
            </a:r>
            <a:r>
              <a:rPr lang="zh-TW" altLang="zh-TW" sz="2800" dirty="0" smtClean="0"/>
              <a:t>文</a:t>
            </a:r>
            <a:r>
              <a:rPr lang="zh-TW" altLang="en-US" sz="2800" dirty="0" smtClean="0"/>
              <a:t>平</a:t>
            </a:r>
            <a:r>
              <a:rPr lang="zh-TW" altLang="zh-TW" sz="2800" dirty="0" smtClean="0"/>
              <a:t>分</a:t>
            </a:r>
            <a:r>
              <a:rPr lang="zh-TW" altLang="zh-TW" sz="2800" dirty="0"/>
              <a:t>天下</a:t>
            </a:r>
            <a:r>
              <a:rPr lang="en-US" altLang="zh-TW" sz="2800" dirty="0">
                <a:sym typeface="Wingdings"/>
              </a:rPr>
              <a:t></a:t>
            </a:r>
            <a:r>
              <a:rPr lang="zh-TW" altLang="zh-TW" sz="2800" dirty="0"/>
              <a:t>科技創新引領</a:t>
            </a:r>
            <a:r>
              <a:rPr lang="zh-TW" altLang="zh-TW" sz="2800" dirty="0" smtClean="0"/>
              <a:t>風騷</a:t>
            </a:r>
            <a:endParaRPr lang="zh-TW" altLang="zh-TW" sz="2800" dirty="0"/>
          </a:p>
        </p:txBody>
      </p:sp>
      <p:sp>
        <p:nvSpPr>
          <p:cNvPr id="8" name="矩形 7"/>
          <p:cNvSpPr/>
          <p:nvPr/>
        </p:nvSpPr>
        <p:spPr>
          <a:xfrm>
            <a:off x="904472" y="619503"/>
            <a:ext cx="6790642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</a:rPr>
              <a:t>中國央行</a:t>
            </a:r>
            <a:r>
              <a:rPr lang="en-US" altLang="zh-TW" sz="3200" dirty="0">
                <a:solidFill>
                  <a:srgbClr val="FF0000"/>
                </a:solidFill>
              </a:rPr>
              <a:t> vs </a:t>
            </a:r>
            <a:r>
              <a:rPr lang="zh-TW" altLang="zh-TW" sz="3200" dirty="0">
                <a:solidFill>
                  <a:srgbClr val="FF0000"/>
                </a:solidFill>
              </a:rPr>
              <a:t>美國</a:t>
            </a:r>
            <a:r>
              <a:rPr lang="en-US" altLang="zh-TW" sz="3200" dirty="0">
                <a:solidFill>
                  <a:srgbClr val="FF0000"/>
                </a:solidFill>
              </a:rPr>
              <a:t>FED</a:t>
            </a:r>
            <a:r>
              <a:rPr lang="zh-TW" altLang="zh-TW" sz="3200" dirty="0">
                <a:solidFill>
                  <a:srgbClr val="FF0000"/>
                </a:solidFill>
              </a:rPr>
              <a:t>，誰將倒閉？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145963" y="0"/>
            <a:ext cx="4608512" cy="584775"/>
          </a:xfrm>
          <a:prstGeom prst="rect">
            <a:avLst/>
          </a:prstGeom>
          <a:solidFill>
            <a:srgbClr val="FFFF99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大國博弈</a:t>
            </a:r>
            <a:r>
              <a:rPr lang="en-US" altLang="zh-TW" sz="3200" dirty="0" smtClean="0"/>
              <a:t>—</a:t>
            </a:r>
            <a:r>
              <a:rPr lang="zh-TW" altLang="en-US" sz="3200" dirty="0" smtClean="0"/>
              <a:t>終極較量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360027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631652" y="332656"/>
            <a:ext cx="6413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三</a:t>
            </a:r>
            <a:r>
              <a:rPr lang="en-US" altLang="zh-TW" sz="2400" dirty="0" smtClean="0"/>
              <a:t>)</a:t>
            </a:r>
            <a:r>
              <a:rPr lang="zh-TW" altLang="zh-TW" sz="2400" dirty="0"/>
              <a:t> 「出擊</a:t>
            </a:r>
            <a:r>
              <a:rPr lang="en-US" altLang="zh-TW" sz="2400" dirty="0"/>
              <a:t>&amp;</a:t>
            </a:r>
            <a:r>
              <a:rPr lang="zh-TW" altLang="zh-TW" sz="2400" dirty="0"/>
              <a:t>反擊」期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7</a:t>
            </a:r>
            <a:r>
              <a:rPr lang="zh-TW" altLang="zh-TW" sz="2400" dirty="0"/>
              <a:t>月</a:t>
            </a:r>
            <a:r>
              <a:rPr lang="en-US" altLang="zh-TW" sz="2400" dirty="0"/>
              <a:t>~10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96154" y="794321"/>
            <a:ext cx="7920880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zh-TW" sz="2000" b="0" dirty="0"/>
              <a:t>終於，招式比久後，真戲真玩。美國先後在</a:t>
            </a:r>
            <a:r>
              <a:rPr lang="en-US" altLang="zh-TW" sz="2000" b="0" dirty="0"/>
              <a:t>7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6</a:t>
            </a:r>
            <a:r>
              <a:rPr lang="zh-TW" altLang="zh-TW" sz="2000" b="0" dirty="0"/>
              <a:t>日、</a:t>
            </a:r>
            <a:r>
              <a:rPr lang="en-US" altLang="zh-TW" sz="2000" b="0" dirty="0"/>
              <a:t>8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23</a:t>
            </a:r>
            <a:r>
              <a:rPr lang="zh-TW" altLang="zh-TW" sz="2000" b="0" dirty="0"/>
              <a:t>日、及</a:t>
            </a:r>
            <a:r>
              <a:rPr lang="en-US" altLang="zh-TW" sz="2000" b="0" dirty="0"/>
              <a:t>9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24</a:t>
            </a:r>
            <a:r>
              <a:rPr lang="zh-TW" altLang="zh-TW" sz="2000" b="0" dirty="0"/>
              <a:t>日三波關稅戰略</a:t>
            </a:r>
            <a:r>
              <a:rPr lang="zh-TW" altLang="zh-TW" sz="2000" dirty="0"/>
              <a:t>出擊</a:t>
            </a:r>
            <a:r>
              <a:rPr lang="zh-TW" altLang="zh-TW" sz="2000" b="0" dirty="0"/>
              <a:t>；此時的中國，表面上必須顯現出肆無忌憚、毫不讓步之風，三波皆同日</a:t>
            </a:r>
            <a:r>
              <a:rPr lang="zh-TW" altLang="zh-TW" sz="2000" dirty="0"/>
              <a:t>反擊</a:t>
            </a:r>
            <a:r>
              <a:rPr lang="zh-TW" altLang="zh-TW" sz="2000" b="0" dirty="0" smtClean="0"/>
              <a:t>。</a:t>
            </a:r>
            <a:endParaRPr lang="zh-TW" altLang="zh-TW" sz="2000" b="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26685"/>
              </p:ext>
            </p:extLst>
          </p:nvPr>
        </p:nvGraphicFramePr>
        <p:xfrm>
          <a:off x="467544" y="1916832"/>
          <a:ext cx="8556366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828474"/>
                <a:gridCol w="3504713"/>
                <a:gridCol w="688287"/>
                <a:gridCol w="3534892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7/6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第一階段關稅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340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7/6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第一階段關稅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340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8/23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第二階段關稅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160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8/23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第二階段關稅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160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9/17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宣布第三階段關稅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2000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起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10%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，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2019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年起課稅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9/17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宣布第三階段報復性關稅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600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起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5-10%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第三階段關稅啟動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第三階段關稅啟動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682834" y="3573016"/>
            <a:ext cx="770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四</a:t>
            </a:r>
            <a:r>
              <a:rPr lang="en-US" altLang="zh-TW" sz="2400" dirty="0" smtClean="0"/>
              <a:t>)</a:t>
            </a:r>
            <a:r>
              <a:rPr lang="zh-TW" altLang="zh-TW" sz="2400" dirty="0"/>
              <a:t> 「憂心</a:t>
            </a:r>
            <a:r>
              <a:rPr lang="en-US" altLang="zh-TW" sz="2400" dirty="0"/>
              <a:t>&amp;</a:t>
            </a:r>
            <a:r>
              <a:rPr lang="zh-TW" altLang="zh-TW" sz="2400" dirty="0"/>
              <a:t>惶恐」期 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10</a:t>
            </a:r>
            <a:r>
              <a:rPr lang="zh-TW" altLang="zh-TW" sz="2400" dirty="0"/>
              <a:t>月</a:t>
            </a:r>
            <a:r>
              <a:rPr lang="en-US" altLang="zh-TW" sz="2400" dirty="0"/>
              <a:t>~2019</a:t>
            </a:r>
            <a:r>
              <a:rPr lang="zh-TW" altLang="zh-TW" sz="2400" dirty="0"/>
              <a:t>年</a:t>
            </a:r>
            <a:r>
              <a:rPr lang="en-US" altLang="zh-TW" sz="2400" dirty="0"/>
              <a:t>1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96154" y="4034681"/>
            <a:ext cx="7920880" cy="22467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/>
                <a:ea typeface="標楷體"/>
              </a:rPr>
              <a:t>◆ </a:t>
            </a:r>
            <a:r>
              <a:rPr lang="en-US" altLang="zh-TW" sz="2000" b="0" dirty="0" smtClean="0"/>
              <a:t>2018</a:t>
            </a:r>
            <a:r>
              <a:rPr lang="zh-TW" altLang="zh-TW" sz="2000" b="0" dirty="0"/>
              <a:t>年</a:t>
            </a:r>
            <a:r>
              <a:rPr lang="en-US" altLang="zh-TW" sz="2000" b="0" dirty="0"/>
              <a:t>10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日，美國副總統彭斯（</a:t>
            </a:r>
            <a:r>
              <a:rPr lang="en-US" altLang="zh-TW" sz="2000" b="0" dirty="0"/>
              <a:t>Mike Pence</a:t>
            </a:r>
            <a:r>
              <a:rPr lang="zh-TW" altLang="zh-TW" sz="2000" b="0" dirty="0"/>
              <a:t>）在華府智庫哈德遜研究所（</a:t>
            </a:r>
            <a:r>
              <a:rPr lang="en-US" altLang="zh-TW" sz="2000" b="0" dirty="0"/>
              <a:t>Hudson Institute</a:t>
            </a:r>
            <a:r>
              <a:rPr lang="zh-TW" altLang="zh-TW" sz="2000" b="0" dirty="0"/>
              <a:t>）發表主要敵意中國的長篇政策演說，對中國批評有加，並宣示川普政府日趨強硬的中國政策，令中國</a:t>
            </a:r>
            <a:r>
              <a:rPr lang="zh-TW" altLang="zh-TW" sz="2000" dirty="0"/>
              <a:t>憂心</a:t>
            </a:r>
            <a:r>
              <a:rPr lang="zh-TW" altLang="zh-TW" sz="2000" b="0" dirty="0"/>
              <a:t>重重。</a:t>
            </a:r>
          </a:p>
          <a:p>
            <a:r>
              <a:rPr lang="zh-TW" altLang="zh-TW" sz="2000" b="0" dirty="0"/>
              <a:t>華為副董、首席財務長</a:t>
            </a:r>
            <a:r>
              <a:rPr lang="en-US" altLang="zh-TW" sz="2000" b="0" dirty="0"/>
              <a:t>(CFO)</a:t>
            </a:r>
            <a:r>
              <a:rPr lang="zh-TW" altLang="zh-TW" sz="2000" b="0" dirty="0"/>
              <a:t>孟晚舟於</a:t>
            </a:r>
            <a:r>
              <a:rPr lang="en-US" altLang="zh-TW" sz="2000" b="0" dirty="0"/>
              <a:t>12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1</a:t>
            </a:r>
            <a:r>
              <a:rPr lang="zh-TW" altLang="zh-TW" sz="2000" b="0" dirty="0"/>
              <a:t>日在加拿大，因涉嫌違反「美國對伊朗的貿易制裁」被捕。此舉顯有喝止華為科技發展之動機，讓中國</a:t>
            </a:r>
            <a:r>
              <a:rPr lang="zh-TW" altLang="zh-TW" sz="2000" dirty="0"/>
              <a:t>惶恐</a:t>
            </a:r>
            <a:r>
              <a:rPr lang="zh-TW" altLang="zh-TW" sz="2000" b="0" dirty="0" smtClean="0"/>
              <a:t>。</a:t>
            </a:r>
            <a:endParaRPr lang="zh-TW" altLang="zh-TW" sz="2000" b="0" dirty="0"/>
          </a:p>
        </p:txBody>
      </p:sp>
    </p:spTree>
    <p:extLst>
      <p:ext uri="{BB962C8B-B14F-4D97-AF65-F5344CB8AC3E}">
        <p14:creationId xmlns:p14="http://schemas.microsoft.com/office/powerpoint/2010/main" val="225107029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628203" y="91579"/>
            <a:ext cx="6088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五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「</a:t>
            </a:r>
            <a:r>
              <a:rPr lang="zh-TW" altLang="zh-TW" sz="2400" dirty="0" smtClean="0"/>
              <a:t>妥協</a:t>
            </a:r>
            <a:r>
              <a:rPr lang="en-US" altLang="zh-TW" sz="2400" dirty="0"/>
              <a:t>&amp;</a:t>
            </a:r>
            <a:r>
              <a:rPr lang="zh-TW" altLang="zh-TW" sz="2400" dirty="0" smtClean="0"/>
              <a:t>談判</a:t>
            </a:r>
            <a:r>
              <a:rPr lang="zh-TW" altLang="en-US" sz="2400" dirty="0" smtClean="0"/>
              <a:t>」期</a:t>
            </a:r>
            <a:r>
              <a:rPr lang="en-US" altLang="zh-TW" sz="2400" dirty="0" smtClean="0"/>
              <a:t>(</a:t>
            </a:r>
            <a:r>
              <a:rPr lang="en-US" altLang="zh-TW" sz="2400" dirty="0"/>
              <a:t>2019</a:t>
            </a:r>
            <a:r>
              <a:rPr lang="zh-TW" altLang="zh-TW" sz="2400" dirty="0"/>
              <a:t>年</a:t>
            </a:r>
            <a:r>
              <a:rPr lang="en-US" altLang="zh-TW" sz="2400" dirty="0"/>
              <a:t>1</a:t>
            </a:r>
            <a:r>
              <a:rPr lang="zh-TW" altLang="zh-TW" sz="2400" dirty="0"/>
              <a:t>月</a:t>
            </a:r>
            <a:r>
              <a:rPr lang="en-US" altLang="zh-TW" sz="2400" dirty="0"/>
              <a:t>~4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894917"/>
              </p:ext>
            </p:extLst>
          </p:nvPr>
        </p:nvGraphicFramePr>
        <p:xfrm>
          <a:off x="879868" y="2050193"/>
          <a:ext cx="7714718" cy="4619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410"/>
                <a:gridCol w="3964609"/>
                <a:gridCol w="2219699"/>
              </a:tblGrid>
              <a:tr h="329941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談判輪別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日期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地點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第二輪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2018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zh-TW" sz="1800" kern="100" dirty="0">
                          <a:effectLst/>
                        </a:rPr>
                        <a:t>月</a:t>
                      </a:r>
                      <a:r>
                        <a:rPr lang="en-US" sz="1800" kern="100" dirty="0">
                          <a:effectLst/>
                        </a:rPr>
                        <a:t>15</a:t>
                      </a:r>
                      <a:r>
                        <a:rPr lang="zh-TW" sz="1800" kern="100" dirty="0">
                          <a:effectLst/>
                        </a:rPr>
                        <a:t>日至</a:t>
                      </a:r>
                      <a:r>
                        <a:rPr lang="en-US" sz="1800" kern="100" dirty="0">
                          <a:effectLst/>
                        </a:rPr>
                        <a:t>16</a:t>
                      </a:r>
                      <a:r>
                        <a:rPr lang="zh-TW" sz="1800" kern="100" dirty="0">
                          <a:effectLst/>
                        </a:rPr>
                        <a:t>日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第三輪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6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第四輪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8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22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23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美國華盛頓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第五輪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7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8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第六輪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14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15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第七輪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21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24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第八輪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28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29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第九輪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30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第十一輪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10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第十二輪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7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30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31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中國上海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第十三輪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10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11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美國華盛頓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673706" y="572865"/>
            <a:ext cx="7920880" cy="147732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b="0" dirty="0" smtClean="0">
                <a:latin typeface="標楷體"/>
                <a:ea typeface="標楷體"/>
              </a:rPr>
              <a:t>◆</a:t>
            </a:r>
            <a:r>
              <a:rPr lang="zh-TW" altLang="zh-TW" b="0" dirty="0"/>
              <a:t>雙方硬戰，傷人者亦必自傷，架打久了，也希望有喘息機會</a:t>
            </a:r>
            <a:r>
              <a:rPr lang="zh-TW" altLang="zh-TW" b="0" dirty="0" smtClean="0"/>
              <a:t>。中方希望</a:t>
            </a:r>
            <a:r>
              <a:rPr lang="zh-TW" altLang="zh-TW" b="0" dirty="0"/>
              <a:t>能夠在美方</a:t>
            </a:r>
            <a:r>
              <a:rPr lang="zh-TW" altLang="zh-TW" b="0" dirty="0" smtClean="0"/>
              <a:t>施壓下作出</a:t>
            </a:r>
            <a:r>
              <a:rPr lang="zh-TW" altLang="zh-TW" dirty="0" smtClean="0"/>
              <a:t>妥協</a:t>
            </a:r>
            <a:r>
              <a:rPr lang="zh-TW" altLang="zh-TW" b="0" dirty="0"/>
              <a:t>，使經濟兼科技仍能夠持續</a:t>
            </a:r>
            <a:r>
              <a:rPr lang="zh-TW" altLang="zh-TW" b="0" dirty="0" smtClean="0"/>
              <a:t>發展</a:t>
            </a:r>
            <a:r>
              <a:rPr lang="zh-TW" altLang="en-US" b="0" dirty="0" smtClean="0"/>
              <a:t>，</a:t>
            </a:r>
            <a:r>
              <a:rPr lang="zh-TW" altLang="zh-TW" b="0" dirty="0" smtClean="0"/>
              <a:t>上</a:t>
            </a:r>
            <a:r>
              <a:rPr lang="zh-TW" altLang="zh-TW" dirty="0"/>
              <a:t>談判</a:t>
            </a:r>
            <a:r>
              <a:rPr lang="zh-TW" altLang="zh-TW" b="0" dirty="0"/>
              <a:t>桌面對面找出共同</a:t>
            </a:r>
            <a:r>
              <a:rPr lang="en-US" altLang="zh-TW" b="0" dirty="0" smtClean="0"/>
              <a:t>Solution</a:t>
            </a:r>
            <a:r>
              <a:rPr lang="zh-TW" altLang="zh-TW" b="0" dirty="0" smtClean="0"/>
              <a:t>。</a:t>
            </a:r>
            <a:endParaRPr lang="en-US" altLang="zh-TW" b="0" dirty="0" smtClean="0"/>
          </a:p>
          <a:p>
            <a:r>
              <a:rPr lang="en-US" altLang="zh-TW" b="0" dirty="0" smtClean="0">
                <a:sym typeface="Wingdings" panose="05000000000000000000" pitchFamily="2" charset="2"/>
              </a:rPr>
              <a:t></a:t>
            </a:r>
            <a:r>
              <a:rPr lang="zh-TW" altLang="zh-TW" b="0" dirty="0" smtClean="0"/>
              <a:t>雙方</a:t>
            </a:r>
            <a:r>
              <a:rPr lang="zh-TW" altLang="zh-TW" b="0" dirty="0"/>
              <a:t>展開了一連串的密集會議，時而美國華府，時而中國北京，數回談判</a:t>
            </a:r>
            <a:r>
              <a:rPr lang="zh-TW" altLang="zh-TW" b="0" dirty="0" smtClean="0"/>
              <a:t>，</a:t>
            </a:r>
            <a:r>
              <a:rPr lang="zh-TW" altLang="en-US" b="0" dirty="0" smtClean="0"/>
              <a:t>因為</a:t>
            </a:r>
            <a:r>
              <a:rPr lang="zh-TW" altLang="zh-TW" b="0" dirty="0" smtClean="0"/>
              <a:t>中國「</a:t>
            </a:r>
            <a:r>
              <a:rPr lang="zh-TW" altLang="zh-TW" b="0" dirty="0"/>
              <a:t>妥協、反悔、又妥協」，</a:t>
            </a:r>
            <a:r>
              <a:rPr lang="zh-TW" altLang="zh-TW" b="0" dirty="0" smtClean="0"/>
              <a:t>美國對</a:t>
            </a:r>
            <a:r>
              <a:rPr lang="zh-TW" altLang="zh-TW" b="0" dirty="0"/>
              <a:t>中</a:t>
            </a:r>
            <a:r>
              <a:rPr lang="zh-TW" altLang="zh-TW" b="0" dirty="0" smtClean="0"/>
              <a:t>要求「</a:t>
            </a:r>
            <a:r>
              <a:rPr lang="zh-TW" altLang="zh-TW" b="0" dirty="0"/>
              <a:t>忽軟、呼硬、又忽軟」。</a:t>
            </a:r>
          </a:p>
        </p:txBody>
      </p:sp>
      <p:sp>
        <p:nvSpPr>
          <p:cNvPr id="3" name="左大括弧 2"/>
          <p:cNvSpPr/>
          <p:nvPr/>
        </p:nvSpPr>
        <p:spPr bwMode="auto">
          <a:xfrm>
            <a:off x="413494" y="3730352"/>
            <a:ext cx="360040" cy="1944216"/>
          </a:xfrm>
          <a:prstGeom prst="leftBrace">
            <a:avLst>
              <a:gd name="adj1" fmla="val 8333"/>
              <a:gd name="adj2" fmla="val 50653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24549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7" name="矩形 6"/>
          <p:cNvSpPr/>
          <p:nvPr/>
        </p:nvSpPr>
        <p:spPr>
          <a:xfrm>
            <a:off x="686683" y="135668"/>
            <a:ext cx="6194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六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覺醒</a:t>
            </a:r>
            <a:r>
              <a:rPr lang="en-US" altLang="zh-TW" sz="2400" dirty="0"/>
              <a:t>&amp;</a:t>
            </a:r>
            <a:r>
              <a:rPr lang="zh-TW" altLang="zh-TW" sz="2400" dirty="0"/>
              <a:t>應戰」期</a:t>
            </a:r>
            <a:r>
              <a:rPr lang="en-US" altLang="zh-TW" sz="2400" dirty="0"/>
              <a:t>(2019</a:t>
            </a:r>
            <a:r>
              <a:rPr lang="zh-TW" altLang="zh-TW" sz="2400" dirty="0"/>
              <a:t>年</a:t>
            </a:r>
            <a:r>
              <a:rPr lang="en-US" altLang="zh-TW" sz="2400" dirty="0"/>
              <a:t>4</a:t>
            </a:r>
            <a:r>
              <a:rPr lang="zh-TW" altLang="zh-TW" sz="2400" dirty="0"/>
              <a:t>月</a:t>
            </a:r>
            <a:r>
              <a:rPr lang="en-US" altLang="zh-TW" sz="2400" dirty="0"/>
              <a:t>~7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83568" y="2708920"/>
            <a:ext cx="6413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/>
              <a:t>七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沉著</a:t>
            </a:r>
            <a:r>
              <a:rPr lang="en-US" altLang="zh-TW" sz="2400" dirty="0" smtClean="0"/>
              <a:t>&amp;</a:t>
            </a:r>
            <a:r>
              <a:rPr lang="zh-TW" altLang="en-US" sz="2400" dirty="0" smtClean="0"/>
              <a:t>備戰</a:t>
            </a:r>
            <a:r>
              <a:rPr lang="zh-TW" altLang="zh-TW" sz="2400" dirty="0" smtClean="0"/>
              <a:t>」</a:t>
            </a:r>
            <a:r>
              <a:rPr lang="zh-TW" altLang="zh-TW" sz="2400" dirty="0"/>
              <a:t>期</a:t>
            </a:r>
            <a:r>
              <a:rPr lang="en-US" altLang="zh-TW" sz="2400" dirty="0"/>
              <a:t>(2019</a:t>
            </a:r>
            <a:r>
              <a:rPr lang="zh-TW" altLang="zh-TW" sz="2400" dirty="0"/>
              <a:t>年</a:t>
            </a:r>
            <a:r>
              <a:rPr lang="en-US" altLang="zh-TW" sz="2400" dirty="0"/>
              <a:t>7</a:t>
            </a:r>
            <a:r>
              <a:rPr lang="zh-TW" altLang="zh-TW" sz="2400" dirty="0"/>
              <a:t>月</a:t>
            </a:r>
            <a:r>
              <a:rPr lang="en-US" altLang="zh-TW" sz="2400" dirty="0"/>
              <a:t>~10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83568" y="3140968"/>
            <a:ext cx="7920880" cy="255454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/>
                <a:ea typeface="標楷體"/>
              </a:rPr>
              <a:t>◆</a:t>
            </a:r>
            <a:r>
              <a:rPr lang="zh-TW" altLang="zh-TW" sz="2000" b="0" dirty="0" smtClean="0"/>
              <a:t>任</a:t>
            </a:r>
            <a:r>
              <a:rPr lang="zh-TW" altLang="zh-TW" sz="2000" b="0" dirty="0"/>
              <a:t>正非於</a:t>
            </a:r>
            <a:r>
              <a:rPr lang="en-US" altLang="zh-TW" sz="2000" b="0" dirty="0"/>
              <a:t>5</a:t>
            </a:r>
            <a:r>
              <a:rPr lang="zh-TW" altLang="zh-TW" sz="2000" b="0" dirty="0"/>
              <a:t>月回覆多家新聞媒體記者提問的</a:t>
            </a:r>
            <a:r>
              <a:rPr lang="en-US" altLang="zh-TW" sz="2000" b="0" dirty="0"/>
              <a:t>2</a:t>
            </a:r>
            <a:r>
              <a:rPr lang="zh-TW" altLang="zh-TW" sz="2000" b="0" dirty="0"/>
              <a:t>萬字受訪實錄中，特別以「為什麼不洗一個「冷水澡」呢？」來語意強調：最重要的是要冷靜、</a:t>
            </a:r>
            <a:r>
              <a:rPr lang="zh-TW" altLang="zh-TW" sz="2000" dirty="0"/>
              <a:t>沉着</a:t>
            </a:r>
            <a:r>
              <a:rPr lang="zh-TW" altLang="zh-TW" sz="2000" b="0" dirty="0"/>
              <a:t>。</a:t>
            </a:r>
          </a:p>
          <a:p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b="0" dirty="0" smtClean="0"/>
              <a:t>幾</a:t>
            </a:r>
            <a:r>
              <a:rPr lang="zh-TW" altLang="zh-TW" sz="2000" b="0" dirty="0"/>
              <a:t>經談判，中國越顯沉著，盤點籌碼，預作起長期</a:t>
            </a:r>
            <a:r>
              <a:rPr lang="zh-TW" altLang="zh-TW" sz="2000" dirty="0"/>
              <a:t>備戰</a:t>
            </a:r>
            <a:r>
              <a:rPr lang="zh-TW" altLang="zh-TW" sz="2000" b="0" dirty="0"/>
              <a:t>。除了直接應戰，在貨幣戰、法律攻防戰亦下起不少功夫。中國對於美國關稅課徵，無法等量關稅報復，則尋「質」向報復，反制美國</a:t>
            </a:r>
            <a:r>
              <a:rPr lang="zh-TW" altLang="zh-TW" sz="2000" b="0" dirty="0" smtClean="0"/>
              <a:t>。</a:t>
            </a:r>
            <a:endParaRPr lang="en-US" altLang="zh-TW" sz="2000" b="0" dirty="0" smtClean="0"/>
          </a:p>
          <a:p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b="0" dirty="0" smtClean="0"/>
              <a:t>可行</a:t>
            </a:r>
            <a:r>
              <a:rPr lang="zh-TW" altLang="zh-TW" sz="2000" b="0" dirty="0"/>
              <a:t>方案</a:t>
            </a:r>
            <a:r>
              <a:rPr lang="zh-TW" altLang="zh-TW" sz="2000" b="0" dirty="0" smtClean="0"/>
              <a:t>，</a:t>
            </a:r>
            <a:r>
              <a:rPr lang="zh-TW" altLang="en-US" sz="2000" b="0" dirty="0" smtClean="0"/>
              <a:t>除</a:t>
            </a:r>
            <a:r>
              <a:rPr lang="zh-TW" altLang="zh-TW" sz="2000" b="0" i="1" u="sng" dirty="0"/>
              <a:t>人民幣</a:t>
            </a:r>
            <a:r>
              <a:rPr lang="zh-TW" altLang="zh-TW" sz="2000" b="0" i="1" u="sng" dirty="0" smtClean="0"/>
              <a:t>貶值</a:t>
            </a:r>
            <a:r>
              <a:rPr lang="zh-TW" altLang="en-US" sz="2000" b="0" i="1" u="sng" dirty="0" smtClean="0"/>
              <a:t>、</a:t>
            </a:r>
            <a:r>
              <a:rPr lang="zh-TW" altLang="zh-TW" sz="2000" b="0" i="1" u="sng" dirty="0"/>
              <a:t>停止購買美</a:t>
            </a:r>
            <a:r>
              <a:rPr lang="zh-TW" altLang="zh-TW" sz="2000" b="0" i="1" u="sng" dirty="0" smtClean="0"/>
              <a:t>債</a:t>
            </a:r>
            <a:r>
              <a:rPr lang="zh-TW" altLang="en-US" sz="2000" b="0" i="1" u="sng" dirty="0" smtClean="0"/>
              <a:t>、</a:t>
            </a:r>
            <a:r>
              <a:rPr lang="zh-TW" altLang="zh-TW" sz="2000" b="0" i="1" u="sng" dirty="0"/>
              <a:t>設限美國</a:t>
            </a:r>
            <a:r>
              <a:rPr lang="zh-TW" altLang="zh-TW" sz="2000" b="0" i="1" u="sng" dirty="0" smtClean="0"/>
              <a:t>企業</a:t>
            </a:r>
            <a:r>
              <a:rPr lang="zh-TW" altLang="en-US" sz="2000" b="0" i="1" u="sng" dirty="0" smtClean="0"/>
              <a:t>、</a:t>
            </a:r>
            <a:r>
              <a:rPr lang="zh-TW" altLang="zh-TW" sz="2000" b="0" i="1" u="sng" dirty="0"/>
              <a:t>孤立</a:t>
            </a:r>
            <a:r>
              <a:rPr lang="zh-TW" altLang="zh-TW" sz="2000" b="0" i="1" u="sng" dirty="0" smtClean="0"/>
              <a:t>美國</a:t>
            </a:r>
            <a:r>
              <a:rPr lang="zh-TW" altLang="en-US" sz="2000" dirty="0" smtClean="0"/>
              <a:t>，</a:t>
            </a:r>
            <a:r>
              <a:rPr lang="zh-TW" altLang="en-US" sz="2000" b="0" dirty="0" smtClean="0"/>
              <a:t>更深一層的</a:t>
            </a:r>
            <a:r>
              <a:rPr lang="zh-TW" altLang="en-US" sz="2000" dirty="0" smtClean="0"/>
              <a:t>智慧加值</a:t>
            </a:r>
            <a:r>
              <a:rPr lang="zh-TW" altLang="en-US" sz="2000" dirty="0" smtClean="0">
                <a:solidFill>
                  <a:srgbClr val="C00000"/>
                </a:solidFill>
              </a:rPr>
              <a:t>金融與科技戰</a:t>
            </a:r>
            <a:r>
              <a:rPr lang="zh-TW" altLang="en-US" sz="2000" b="0" dirty="0" smtClean="0"/>
              <a:t>，才是法寶</a:t>
            </a:r>
            <a:endParaRPr lang="zh-TW" altLang="zh-TW" sz="2000" b="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11210"/>
            <a:ext cx="2685009" cy="144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696154" y="574023"/>
            <a:ext cx="7920880" cy="19389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zh-TW" sz="2000" b="0" dirty="0"/>
              <a:t>中國</a:t>
            </a:r>
            <a:r>
              <a:rPr lang="zh-TW" altLang="zh-TW" sz="2000" dirty="0"/>
              <a:t>覺醒</a:t>
            </a:r>
            <a:r>
              <a:rPr lang="zh-TW" altLang="zh-TW" sz="2000" b="0" dirty="0"/>
              <a:t>到，在貿易與科技幾經摧殘，即使作出部分妥協，美國為達目的絕不放手，甚至一路直搗核心、窮追猛打。華為是中國科技發展「中國奇蹟」之重要指標之一，華為</a:t>
            </a:r>
            <a:r>
              <a:rPr lang="en-US" altLang="zh-TW" sz="2000" b="0" dirty="0"/>
              <a:t>5G</a:t>
            </a:r>
            <a:r>
              <a:rPr lang="zh-TW" altLang="zh-TW" sz="2000" b="0" dirty="0"/>
              <a:t>的成長及其設備與服務之輸出皆為世界之冠，未來萬物相聯</a:t>
            </a:r>
            <a:r>
              <a:rPr lang="en-US" altLang="zh-TW" sz="2000" b="0" dirty="0"/>
              <a:t>(Internet of Everything, IoE)</a:t>
            </a:r>
            <a:r>
              <a:rPr lang="zh-TW" altLang="zh-TW" sz="2000" b="0" dirty="0"/>
              <a:t>的</a:t>
            </a:r>
            <a:r>
              <a:rPr lang="en-US" altLang="zh-TW" sz="2000" b="0" dirty="0"/>
              <a:t>5G</a:t>
            </a:r>
            <a:r>
              <a:rPr lang="zh-TW" altLang="zh-TW" sz="2000" b="0" dirty="0"/>
              <a:t>世界，中國有了當今的發展，不容輕易被擊碎，因此，見招拆招的積極備戰且</a:t>
            </a:r>
            <a:r>
              <a:rPr lang="zh-TW" altLang="zh-TW" sz="2000" dirty="0"/>
              <a:t>應戰</a:t>
            </a:r>
            <a:r>
              <a:rPr lang="zh-TW" altLang="zh-TW" sz="2000" b="0" dirty="0"/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683568" y="5805264"/>
            <a:ext cx="6224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八</a:t>
            </a:r>
            <a:r>
              <a:rPr lang="en-US" altLang="zh-TW" sz="2400" dirty="0" smtClean="0">
                <a:solidFill>
                  <a:srgbClr val="FF0000"/>
                </a:solidFill>
              </a:rPr>
              <a:t>) 2019</a:t>
            </a:r>
            <a:r>
              <a:rPr lang="zh-TW" altLang="zh-TW" sz="2400" dirty="0" smtClean="0">
                <a:solidFill>
                  <a:srgbClr val="FF0000"/>
                </a:solidFill>
              </a:rPr>
              <a:t>年</a:t>
            </a:r>
            <a:r>
              <a:rPr lang="en-US" altLang="zh-TW" sz="2400" dirty="0" smtClean="0">
                <a:solidFill>
                  <a:srgbClr val="FF0000"/>
                </a:solidFill>
              </a:rPr>
              <a:t>11</a:t>
            </a:r>
            <a:r>
              <a:rPr lang="zh-TW" altLang="zh-TW" sz="2400" dirty="0" smtClean="0">
                <a:solidFill>
                  <a:srgbClr val="FF0000"/>
                </a:solidFill>
              </a:rPr>
              <a:t>月</a:t>
            </a:r>
            <a:r>
              <a:rPr lang="en-US" altLang="zh-TW" sz="2400" dirty="0" smtClean="0">
                <a:solidFill>
                  <a:srgbClr val="FF0000"/>
                </a:solidFill>
              </a:rPr>
              <a:t>~~~</a:t>
            </a:r>
          </a:p>
          <a:p>
            <a:r>
              <a:rPr lang="zh-TW" altLang="zh-TW" sz="2400" dirty="0" smtClean="0">
                <a:solidFill>
                  <a:srgbClr val="FF0000"/>
                </a:solidFill>
              </a:rPr>
              <a:t>「</a:t>
            </a:r>
            <a:r>
              <a:rPr lang="zh-TW" altLang="en-US" sz="2400" dirty="0" smtClean="0">
                <a:solidFill>
                  <a:srgbClr val="FF0000"/>
                </a:solidFill>
              </a:rPr>
              <a:t>全方位大戰</a:t>
            </a:r>
            <a:r>
              <a:rPr lang="zh-TW" altLang="zh-TW" sz="2400" dirty="0" smtClean="0">
                <a:solidFill>
                  <a:srgbClr val="FF0000"/>
                </a:solidFill>
              </a:rPr>
              <a:t>」</a:t>
            </a:r>
            <a:r>
              <a:rPr lang="en-US" altLang="zh-TW" sz="2400" dirty="0" smtClean="0">
                <a:solidFill>
                  <a:srgbClr val="FF0000"/>
                </a:solidFill>
              </a:rPr>
              <a:t>+</a:t>
            </a:r>
            <a:r>
              <a:rPr lang="zh-TW" altLang="en-US" sz="2400" dirty="0" smtClean="0">
                <a:solidFill>
                  <a:srgbClr val="FF0000"/>
                </a:solidFill>
              </a:rPr>
              <a:t>「</a:t>
            </a:r>
            <a:r>
              <a:rPr lang="en-US" altLang="zh-TW" sz="2400" dirty="0" smtClean="0">
                <a:solidFill>
                  <a:srgbClr val="FF0000"/>
                </a:solidFill>
              </a:rPr>
              <a:t>COVID-19</a:t>
            </a:r>
            <a:r>
              <a:rPr lang="zh-TW" altLang="en-US" sz="2400" dirty="0" smtClean="0">
                <a:solidFill>
                  <a:srgbClr val="FF0000"/>
                </a:solidFill>
              </a:rPr>
              <a:t>」疫情</a:t>
            </a:r>
            <a:r>
              <a:rPr lang="en-US" altLang="zh-TW" sz="2400" dirty="0" smtClean="0">
                <a:solidFill>
                  <a:srgbClr val="FF0000"/>
                </a:solidFill>
                <a:sym typeface="Wingdings" pitchFamily="2" charset="2"/>
              </a:rPr>
              <a:t></a:t>
            </a:r>
            <a:endParaRPr lang="en-US" altLang="zh-TW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997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395536" y="1628800"/>
            <a:ext cx="8357492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 smtClean="0">
                <a:latin typeface="標楷體"/>
                <a:ea typeface="標楷體"/>
              </a:rPr>
              <a:t>★</a:t>
            </a:r>
            <a:r>
              <a:rPr lang="en-US" altLang="zh-TW" sz="2400" b="0" dirty="0" smtClean="0">
                <a:latin typeface="標楷體"/>
                <a:ea typeface="標楷體"/>
              </a:rPr>
              <a:t>(</a:t>
            </a:r>
            <a:r>
              <a:rPr lang="zh-TW" altLang="en-US" sz="2400" b="0" dirty="0" smtClean="0">
                <a:latin typeface="標楷體"/>
                <a:ea typeface="標楷體"/>
              </a:rPr>
              <a:t>新一輪</a:t>
            </a:r>
            <a:r>
              <a:rPr lang="en-US" altLang="zh-TW" sz="2400" b="0" dirty="0" smtClean="0">
                <a:latin typeface="標楷體"/>
                <a:ea typeface="標楷體"/>
              </a:rPr>
              <a:t>)</a:t>
            </a:r>
            <a:r>
              <a:rPr lang="zh-TW" altLang="zh-TW" sz="2400" b="0" dirty="0" smtClean="0"/>
              <a:t>美</a:t>
            </a:r>
            <a:r>
              <a:rPr lang="zh-TW" altLang="zh-TW" sz="2400" b="0" dirty="0"/>
              <a:t>加強防堵華為</a:t>
            </a:r>
            <a:r>
              <a:rPr lang="en-US" altLang="zh-TW" sz="2400" b="0" dirty="0"/>
              <a:t>(</a:t>
            </a:r>
            <a:r>
              <a:rPr lang="zh-TW" altLang="zh-TW" sz="2400" b="0" dirty="0"/>
              <a:t>海思</a:t>
            </a:r>
            <a:r>
              <a:rPr lang="en-US" altLang="zh-TW" sz="2400" b="0" dirty="0" smtClean="0"/>
              <a:t>)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b="0" dirty="0" smtClean="0"/>
              <a:t>美</a:t>
            </a:r>
            <a:r>
              <a:rPr lang="zh-TW" altLang="zh-TW" sz="2400" b="0" dirty="0"/>
              <a:t>技術</a:t>
            </a:r>
            <a:r>
              <a:rPr lang="zh-TW" altLang="zh-TW" sz="2400" b="0" dirty="0" smtClean="0"/>
              <a:t>含量</a:t>
            </a:r>
            <a:r>
              <a:rPr lang="zh-TW" altLang="en-US" sz="2400" b="0" dirty="0" smtClean="0"/>
              <a:t>禁售華為</a:t>
            </a:r>
            <a:endParaRPr lang="en-US" altLang="zh-TW" sz="2400" b="0" dirty="0" smtClean="0"/>
          </a:p>
          <a:p>
            <a:r>
              <a:rPr lang="zh-TW" altLang="en-US" sz="2400" b="0" dirty="0">
                <a:latin typeface="標楷體"/>
                <a:ea typeface="標楷體"/>
              </a:rPr>
              <a:t>▲</a:t>
            </a:r>
            <a:r>
              <a:rPr lang="zh-TW" altLang="zh-TW" sz="2400" b="0" dirty="0" smtClean="0"/>
              <a:t>門檻</a:t>
            </a:r>
            <a:r>
              <a:rPr lang="en-US" altLang="zh-TW" sz="2400" b="0" dirty="0" smtClean="0"/>
              <a:t>25%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en-US" altLang="zh-TW" sz="2400" b="0" dirty="0" smtClean="0"/>
              <a:t>10%</a:t>
            </a:r>
            <a:r>
              <a:rPr lang="en-US" altLang="zh-TW" sz="2400" b="0" i="1" dirty="0" smtClean="0">
                <a:solidFill>
                  <a:srgbClr val="FF0000"/>
                </a:solidFill>
              </a:rPr>
              <a:t>(2020/1/1)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en-US" altLang="zh-TW" sz="2400" b="0" dirty="0" smtClean="0"/>
              <a:t>1%</a:t>
            </a:r>
            <a:r>
              <a:rPr lang="en-US" altLang="zh-TW" sz="2400" b="0" i="1" dirty="0" smtClean="0">
                <a:solidFill>
                  <a:srgbClr val="FF0000"/>
                </a:solidFill>
              </a:rPr>
              <a:t>(2020/6/15)?</a:t>
            </a:r>
            <a:endParaRPr lang="zh-TW" altLang="zh-TW" sz="2400" b="0" i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2564904"/>
            <a:ext cx="8349616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>
                <a:latin typeface="標楷體"/>
                <a:ea typeface="標楷體"/>
              </a:rPr>
              <a:t>▲</a:t>
            </a:r>
            <a:r>
              <a:rPr lang="zh-TW" altLang="zh-TW" sz="2400" b="0" dirty="0" smtClean="0"/>
              <a:t>美</a:t>
            </a:r>
            <a:r>
              <a:rPr lang="zh-TW" altLang="zh-TW" sz="2400" b="0" dirty="0"/>
              <a:t>晶片製造商跳腳</a:t>
            </a:r>
            <a:r>
              <a:rPr lang="en-US" altLang="zh-TW" sz="2400" b="0" dirty="0"/>
              <a:t>=&gt;</a:t>
            </a:r>
            <a:r>
              <a:rPr lang="zh-TW" altLang="zh-TW" sz="2400" b="0" dirty="0"/>
              <a:t>半導體產業協會上書美商務部</a:t>
            </a:r>
          </a:p>
          <a:p>
            <a:r>
              <a:rPr lang="zh-TW" altLang="en-US" sz="2400" b="0" dirty="0" smtClean="0">
                <a:sym typeface="Wingdings" panose="05000000000000000000" pitchFamily="2" charset="2"/>
              </a:rPr>
              <a:t>  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b="0" dirty="0" smtClean="0"/>
              <a:t>並</a:t>
            </a:r>
            <a:r>
              <a:rPr lang="zh-TW" altLang="zh-TW" sz="2400" b="0" dirty="0"/>
              <a:t>非獨佔不可取代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國別空間替代</a:t>
            </a:r>
            <a:r>
              <a:rPr lang="zh-TW" altLang="zh-TW" sz="2000" b="0" dirty="0" smtClean="0"/>
              <a:t>、</a:t>
            </a:r>
            <a:r>
              <a:rPr lang="zh-TW" altLang="en-US" sz="2000" b="0" dirty="0" smtClean="0"/>
              <a:t>相關</a:t>
            </a:r>
            <a:r>
              <a:rPr lang="zh-TW" altLang="zh-TW" sz="2000" b="0" dirty="0" smtClean="0"/>
              <a:t>產品</a:t>
            </a:r>
            <a:r>
              <a:rPr lang="zh-TW" altLang="zh-TW" sz="2000" b="0" dirty="0"/>
              <a:t>替代、自主創新</a:t>
            </a:r>
            <a:r>
              <a:rPr lang="en-US" altLang="zh-TW" sz="2000" b="0" dirty="0"/>
              <a:t>)</a:t>
            </a:r>
            <a:endParaRPr lang="zh-TW" altLang="zh-TW" sz="2000" b="0" dirty="0"/>
          </a:p>
        </p:txBody>
      </p:sp>
      <p:sp>
        <p:nvSpPr>
          <p:cNvPr id="8" name="矩形 7"/>
          <p:cNvSpPr/>
          <p:nvPr/>
        </p:nvSpPr>
        <p:spPr>
          <a:xfrm>
            <a:off x="395536" y="3501008"/>
            <a:ext cx="8335180" cy="2308324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>
                <a:solidFill>
                  <a:srgbClr val="000000"/>
                </a:solidFill>
                <a:latin typeface="標楷體"/>
                <a:ea typeface="標楷體"/>
              </a:rPr>
              <a:t>●</a:t>
            </a:r>
            <a:r>
              <a:rPr lang="zh-TW" altLang="zh-TW" sz="2400" dirty="0" smtClean="0"/>
              <a:t>任</a:t>
            </a:r>
            <a:r>
              <a:rPr lang="zh-TW" altLang="zh-TW" sz="2400" dirty="0"/>
              <a:t>正</a:t>
            </a:r>
            <a:r>
              <a:rPr lang="zh-TW" altLang="zh-TW" sz="2400" dirty="0" smtClean="0"/>
              <a:t>非</a:t>
            </a:r>
            <a:r>
              <a:rPr lang="zh-TW" altLang="en-US" sz="2400" b="0" dirty="0" smtClean="0"/>
              <a:t>話語：</a:t>
            </a:r>
            <a:r>
              <a:rPr lang="zh-TW" altLang="zh-TW" sz="2400" b="0" dirty="0" smtClean="0"/>
              <a:t>「</a:t>
            </a:r>
            <a:r>
              <a:rPr lang="zh-TW" altLang="zh-TW" sz="2400" b="0" i="1" u="sng" dirty="0"/>
              <a:t>為什麼不洗一個「冷水澡」呢？</a:t>
            </a:r>
            <a:r>
              <a:rPr lang="zh-TW" altLang="zh-TW" sz="2400" b="0" dirty="0"/>
              <a:t>」</a:t>
            </a:r>
            <a:endParaRPr lang="en-US" altLang="zh-TW" sz="2400" b="0" dirty="0" smtClean="0"/>
          </a:p>
          <a:p>
            <a:r>
              <a:rPr lang="zh-TW" altLang="en-US" sz="2400" b="0" dirty="0" smtClean="0">
                <a:latin typeface="標楷體"/>
                <a:ea typeface="標楷體"/>
              </a:rPr>
              <a:t>▲</a:t>
            </a:r>
            <a:r>
              <a:rPr lang="zh-TW" altLang="zh-TW" sz="2400" b="0" dirty="0" smtClean="0"/>
              <a:t>美國</a:t>
            </a:r>
            <a:r>
              <a:rPr lang="zh-TW" altLang="zh-TW" sz="2400" b="0" dirty="0"/>
              <a:t>國力強大、但</a:t>
            </a:r>
            <a:r>
              <a:rPr lang="zh-TW" altLang="zh-TW" sz="2400" dirty="0"/>
              <a:t>客戶</a:t>
            </a:r>
            <a:r>
              <a:rPr lang="zh-TW" altLang="zh-TW" sz="2400" b="0" dirty="0"/>
              <a:t>的信任更</a:t>
            </a:r>
            <a:r>
              <a:rPr lang="zh-TW" altLang="zh-TW" sz="2400" b="0" dirty="0" smtClean="0"/>
              <a:t>強大</a:t>
            </a:r>
            <a:r>
              <a:rPr lang="zh-TW" altLang="en-US" sz="2400" b="0" dirty="0" smtClean="0"/>
              <a:t>。</a:t>
            </a:r>
            <a:endParaRPr lang="en-US" altLang="zh-TW" sz="2400" b="0" dirty="0" smtClean="0"/>
          </a:p>
          <a:p>
            <a:r>
              <a:rPr lang="zh-TW" altLang="en-US" sz="2400" b="0" dirty="0" smtClean="0">
                <a:latin typeface="標楷體"/>
                <a:ea typeface="標楷體"/>
              </a:rPr>
              <a:t>▼</a:t>
            </a:r>
            <a:r>
              <a:rPr lang="zh-TW" altLang="zh-TW" sz="2400" b="0" dirty="0" smtClean="0"/>
              <a:t>已</a:t>
            </a:r>
            <a:r>
              <a:rPr lang="zh-TW" altLang="zh-TW" sz="2400" b="0" dirty="0"/>
              <a:t>做好永遠被列入黑名單實體清單之</a:t>
            </a:r>
            <a:r>
              <a:rPr lang="zh-TW" altLang="zh-TW" sz="2400" b="0" dirty="0" smtClean="0"/>
              <a:t>準備</a:t>
            </a:r>
            <a:endParaRPr lang="en-US" altLang="zh-TW" sz="2400" b="0" dirty="0" smtClean="0"/>
          </a:p>
          <a:p>
            <a:r>
              <a:rPr lang="en-US" altLang="zh-TW" sz="2400" b="0" dirty="0" smtClean="0">
                <a:sym typeface="Wingdings" panose="05000000000000000000" pitchFamily="2" charset="2"/>
              </a:rPr>
              <a:t>   </a:t>
            </a:r>
            <a:r>
              <a:rPr lang="zh-TW" altLang="zh-TW" sz="2400" b="0" dirty="0" smtClean="0"/>
              <a:t>精簡</a:t>
            </a:r>
            <a:r>
              <a:rPr lang="zh-TW" altLang="zh-TW" sz="2400" b="0" dirty="0"/>
              <a:t>架構</a:t>
            </a:r>
            <a:r>
              <a:rPr lang="en-US" altLang="zh-TW" sz="2400" b="0" dirty="0"/>
              <a:t>(</a:t>
            </a:r>
            <a:r>
              <a:rPr lang="zh-TW" altLang="zh-TW" sz="2400" b="0" dirty="0"/>
              <a:t>財務角度</a:t>
            </a:r>
            <a:r>
              <a:rPr lang="en-US" altLang="zh-TW" sz="2400" b="0" dirty="0"/>
              <a:t>cost down)</a:t>
            </a:r>
            <a:r>
              <a:rPr lang="zh-TW" altLang="zh-TW" sz="2400" b="0" dirty="0"/>
              <a:t>、大量囤</a:t>
            </a:r>
            <a:r>
              <a:rPr lang="zh-TW" altLang="zh-TW" sz="2400" b="0" dirty="0" smtClean="0"/>
              <a:t>貨</a:t>
            </a:r>
            <a:r>
              <a:rPr lang="en-US" altLang="zh-TW" sz="2400" b="0" dirty="0"/>
              <a:t>(</a:t>
            </a:r>
            <a:r>
              <a:rPr lang="zh-TW" altLang="zh-TW" sz="2400" b="0" dirty="0"/>
              <a:t>策略角度緩兵之計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</a:t>
            </a:r>
            <a:r>
              <a:rPr lang="zh-TW" altLang="zh-TW" sz="2400" b="0" dirty="0"/>
              <a:t>擴大中芯投</a:t>
            </a:r>
            <a:r>
              <a:rPr lang="zh-TW" altLang="zh-TW" sz="2400" b="0" dirty="0" smtClean="0"/>
              <a:t>片</a:t>
            </a:r>
            <a:r>
              <a:rPr lang="en-US" altLang="zh-TW" sz="2000" b="0" dirty="0"/>
              <a:t>(2-3</a:t>
            </a:r>
            <a:r>
              <a:rPr lang="zh-TW" altLang="zh-TW" sz="2000" b="0" dirty="0"/>
              <a:t>千片</a:t>
            </a:r>
            <a:r>
              <a:rPr lang="en-US" altLang="zh-TW" sz="2000" b="0" dirty="0"/>
              <a:t>/</a:t>
            </a:r>
            <a:r>
              <a:rPr lang="zh-TW" altLang="zh-TW" sz="2000" b="0" dirty="0" smtClean="0"/>
              <a:t>月</a:t>
            </a:r>
            <a:r>
              <a:rPr lang="zh-TW" altLang="en-US" sz="2000" b="0" dirty="0" smtClean="0"/>
              <a:t>，</a:t>
            </a:r>
            <a:r>
              <a:rPr lang="zh-TW" altLang="zh-TW" sz="2000" b="0" dirty="0" smtClean="0"/>
              <a:t>難滿足</a:t>
            </a:r>
            <a:r>
              <a:rPr lang="en-US" altLang="zh-TW" sz="2000" b="0" dirty="0" smtClean="0"/>
              <a:t>)</a:t>
            </a:r>
            <a:endParaRPr lang="zh-TW" altLang="zh-TW" sz="2000" b="0" dirty="0"/>
          </a:p>
          <a:p>
            <a:r>
              <a:rPr lang="zh-TW" altLang="en-US" sz="2400" b="0" dirty="0" smtClean="0"/>
              <a:t>、</a:t>
            </a:r>
            <a:r>
              <a:rPr lang="zh-TW" altLang="en-US" sz="2400" b="0" dirty="0" smtClean="0">
                <a:sym typeface="Wingdings" panose="05000000000000000000" pitchFamily="2" charset="2"/>
              </a:rPr>
              <a:t>國家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support</a:t>
            </a:r>
            <a:r>
              <a:rPr lang="zh-TW" altLang="en-US" sz="2400" b="0" dirty="0" smtClean="0">
                <a:sym typeface="Wingdings" panose="05000000000000000000" pitchFamily="2" charset="2"/>
              </a:rPr>
              <a:t>。</a:t>
            </a:r>
            <a:r>
              <a:rPr lang="en-US" altLang="zh-TW" sz="2400" b="0" dirty="0" smtClean="0"/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2915816" y="476672"/>
            <a:ext cx="3057247" cy="523220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zh-TW" sz="2800" b="0" dirty="0"/>
              <a:t>科技</a:t>
            </a:r>
            <a:r>
              <a:rPr lang="zh-TW" altLang="zh-TW" sz="2800" b="0" dirty="0" smtClean="0"/>
              <a:t>冷戰</a:t>
            </a:r>
            <a:r>
              <a:rPr lang="zh-TW" altLang="en-US" sz="2800" b="0" dirty="0" smtClean="0"/>
              <a:t>即將開始</a:t>
            </a:r>
            <a:endParaRPr lang="zh-TW" altLang="zh-TW" sz="2800" b="0" dirty="0"/>
          </a:p>
        </p:txBody>
      </p:sp>
      <p:sp>
        <p:nvSpPr>
          <p:cNvPr id="10" name="矩形 9"/>
          <p:cNvSpPr/>
          <p:nvPr/>
        </p:nvSpPr>
        <p:spPr>
          <a:xfrm>
            <a:off x="251520" y="1052736"/>
            <a:ext cx="3061543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sz="2800" dirty="0" smtClean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TW" sz="2800" dirty="0" smtClean="0">
                <a:solidFill>
                  <a:srgbClr val="000066"/>
                </a:solidFill>
              </a:rPr>
              <a:t> </a:t>
            </a:r>
            <a:endParaRPr lang="zh-TW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3203848" y="1052736"/>
            <a:ext cx="547260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800" i="1" dirty="0">
                <a:solidFill>
                  <a:srgbClr val="FF0000"/>
                </a:solidFill>
              </a:rPr>
              <a:t>「中國製造」至「中國創造」</a:t>
            </a:r>
            <a:r>
              <a:rPr lang="en-US" altLang="zh-TW" sz="2800" i="1" dirty="0">
                <a:solidFill>
                  <a:srgbClr val="FF0000"/>
                </a:solidFill>
              </a:rPr>
              <a:t> </a:t>
            </a:r>
            <a:endParaRPr lang="zh-TW" alt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5536" y="5805264"/>
            <a:ext cx="8335180" cy="83099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>
                <a:latin typeface="標楷體"/>
                <a:ea typeface="標楷體"/>
              </a:rPr>
              <a:t>▼</a:t>
            </a:r>
            <a:r>
              <a:rPr lang="zh-TW" altLang="zh-TW" sz="2400" b="0" dirty="0" smtClean="0"/>
              <a:t>已</a:t>
            </a:r>
            <a:r>
              <a:rPr lang="zh-TW" altLang="zh-TW" sz="2400" b="0" dirty="0"/>
              <a:t>簽約先進及新興國家的客戶</a:t>
            </a:r>
            <a:r>
              <a:rPr lang="zh-TW" altLang="zh-TW" sz="2400" b="0" dirty="0" smtClean="0"/>
              <a:t>感受</a:t>
            </a:r>
            <a:endParaRPr lang="en-US" altLang="zh-TW" sz="2400" b="0" dirty="0" smtClean="0"/>
          </a:p>
          <a:p>
            <a:r>
              <a:rPr lang="zh-TW" altLang="en-US" sz="2400" b="0" dirty="0">
                <a:sym typeface="Wingdings"/>
              </a:rPr>
              <a:t> </a:t>
            </a:r>
            <a:r>
              <a:rPr lang="zh-TW" altLang="en-US" sz="2400" b="0" dirty="0" smtClean="0">
                <a:sym typeface="Wingdings"/>
              </a:rPr>
              <a:t>  </a:t>
            </a:r>
            <a:r>
              <a:rPr lang="en-US" altLang="zh-TW" sz="2400" b="0" dirty="0" smtClean="0">
                <a:sym typeface="Wingdings"/>
              </a:rPr>
              <a:t></a:t>
            </a:r>
            <a:r>
              <a:rPr lang="zh-TW" altLang="zh-TW" sz="2400" b="0" dirty="0"/>
              <a:t>安全沒問題、性能挺可靠、價格很實惠、服務有保障</a:t>
            </a:r>
            <a:endParaRPr lang="zh-TW" altLang="en-US" sz="2400" b="0" dirty="0"/>
          </a:p>
        </p:txBody>
      </p:sp>
      <p:sp>
        <p:nvSpPr>
          <p:cNvPr id="15" name="矩形 14"/>
          <p:cNvSpPr/>
          <p:nvPr/>
        </p:nvSpPr>
        <p:spPr>
          <a:xfrm>
            <a:off x="0" y="0"/>
            <a:ext cx="57241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第三節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dirty="0" smtClean="0">
                <a:solidFill>
                  <a:srgbClr val="002060"/>
                </a:solidFill>
              </a:rPr>
              <a:t>–</a:t>
            </a:r>
            <a:r>
              <a:rPr lang="zh-TW" altLang="zh-TW" i="1" dirty="0" smtClean="0">
                <a:solidFill>
                  <a:srgbClr val="FF0000"/>
                </a:solidFill>
              </a:rPr>
              <a:t>「中國製造」至「中國創造」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3125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3285828" y="0"/>
            <a:ext cx="547260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800" i="1" dirty="0">
                <a:solidFill>
                  <a:srgbClr val="FF0000"/>
                </a:solidFill>
              </a:rPr>
              <a:t>「中國製造」至「中國創造</a:t>
            </a:r>
            <a:r>
              <a:rPr lang="zh-TW" altLang="zh-TW" sz="2800" i="1" dirty="0" smtClean="0">
                <a:solidFill>
                  <a:srgbClr val="FF0000"/>
                </a:solidFill>
              </a:rPr>
              <a:t>」</a:t>
            </a:r>
            <a:r>
              <a:rPr lang="en-US" altLang="zh-TW" sz="2800" i="1" dirty="0" smtClean="0">
                <a:solidFill>
                  <a:srgbClr val="FF0000"/>
                </a:solidFill>
              </a:rPr>
              <a:t>??? </a:t>
            </a:r>
            <a:endParaRPr lang="zh-TW" altLang="en-US" sz="2800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03" y="2915022"/>
            <a:ext cx="6954837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67544" y="780435"/>
            <a:ext cx="7992888" cy="132343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●</a:t>
            </a:r>
            <a:r>
              <a:rPr lang="zh-TW" altLang="zh-TW" sz="2000" b="0" dirty="0" smtClean="0"/>
              <a:t>中國</a:t>
            </a:r>
            <a:r>
              <a:rPr lang="zh-TW" altLang="zh-TW" sz="2000" b="0" dirty="0"/>
              <a:t>因應中美貿易戰以及實質科技戰衝擊的最大價值與成效，在於中國自「中國製造」提升至「中國創造」的境地</a:t>
            </a:r>
            <a:r>
              <a:rPr lang="zh-TW" altLang="zh-TW" sz="2000" b="0" dirty="0" smtClean="0"/>
              <a:t>。</a:t>
            </a:r>
            <a:endParaRPr lang="en-US" altLang="zh-TW" sz="2000" b="0" dirty="0" smtClean="0"/>
          </a:p>
          <a:p>
            <a:r>
              <a:rPr lang="zh-TW" altLang="en-US" sz="2000" b="0" dirty="0" smtClean="0">
                <a:latin typeface="標楷體"/>
                <a:ea typeface="標楷體"/>
              </a:rPr>
              <a:t>▲</a:t>
            </a:r>
            <a:r>
              <a:rPr lang="zh-TW" altLang="zh-TW" sz="2000" b="0" dirty="0" smtClean="0"/>
              <a:t>面對</a:t>
            </a:r>
            <a:r>
              <a:rPr lang="zh-TW" altLang="zh-TW" sz="2000" b="0" dirty="0"/>
              <a:t>中美貿易戰</a:t>
            </a:r>
            <a:r>
              <a:rPr lang="zh-TW" altLang="zh-TW" sz="2000" b="0" dirty="0" smtClean="0"/>
              <a:t>，缺</a:t>
            </a:r>
            <a:r>
              <a:rPr lang="zh-TW" altLang="zh-TW" sz="2000" b="0" dirty="0"/>
              <a:t>芯（半導體）之</a:t>
            </a:r>
            <a:r>
              <a:rPr lang="zh-TW" altLang="zh-TW" sz="2000" b="0" dirty="0" smtClean="0"/>
              <a:t>痛下，</a:t>
            </a:r>
            <a:r>
              <a:rPr lang="zh-TW" altLang="zh-TW" sz="2000" b="0" dirty="0"/>
              <a:t>中國勢必加大技術</a:t>
            </a:r>
            <a:r>
              <a:rPr lang="zh-TW" altLang="zh-TW" sz="2000" b="0" dirty="0" smtClean="0"/>
              <a:t>自主</a:t>
            </a:r>
            <a:r>
              <a:rPr lang="zh-TW" altLang="en-US" sz="2000" b="0" dirty="0" smtClean="0"/>
              <a:t>，加速</a:t>
            </a:r>
            <a:r>
              <a:rPr lang="zh-TW" altLang="en-US" sz="2000" dirty="0" smtClean="0">
                <a:solidFill>
                  <a:srgbClr val="7030A0"/>
                </a:solidFill>
              </a:rPr>
              <a:t>科技</a:t>
            </a:r>
            <a:r>
              <a:rPr lang="zh-TW" altLang="en-US" sz="2000" b="0" dirty="0" smtClean="0"/>
              <a:t>去美化、</a:t>
            </a:r>
            <a:r>
              <a:rPr lang="zh-TW" altLang="en-US" sz="2000" dirty="0" smtClean="0">
                <a:solidFill>
                  <a:srgbClr val="7030A0"/>
                </a:solidFill>
              </a:rPr>
              <a:t>金融</a:t>
            </a:r>
            <a:r>
              <a:rPr lang="zh-TW" altLang="en-US" sz="2000" b="0" dirty="0" smtClean="0"/>
              <a:t>去美元化。</a:t>
            </a:r>
            <a:endParaRPr lang="zh-TW" altLang="en-US" sz="2000" b="0" dirty="0"/>
          </a:p>
        </p:txBody>
      </p:sp>
      <p:sp>
        <p:nvSpPr>
          <p:cNvPr id="8" name="矩形 7"/>
          <p:cNvSpPr/>
          <p:nvPr/>
        </p:nvSpPr>
        <p:spPr>
          <a:xfrm>
            <a:off x="1064320" y="2359918"/>
            <a:ext cx="2859608" cy="584775"/>
          </a:xfrm>
          <a:prstGeom prst="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7030A0"/>
                </a:solidFill>
              </a:rPr>
              <a:t>『大</a:t>
            </a:r>
            <a:r>
              <a:rPr lang="zh-TW" altLang="zh-TW" sz="3200" dirty="0" smtClean="0">
                <a:solidFill>
                  <a:srgbClr val="7030A0"/>
                </a:solidFill>
              </a:rPr>
              <a:t>基金</a:t>
            </a:r>
            <a:r>
              <a:rPr lang="zh-TW" altLang="en-US" sz="3200" dirty="0" smtClean="0">
                <a:solidFill>
                  <a:srgbClr val="7030A0"/>
                </a:solidFill>
              </a:rPr>
              <a:t>一</a:t>
            </a:r>
            <a:r>
              <a:rPr lang="zh-TW" altLang="zh-TW" sz="3200" dirty="0" smtClean="0">
                <a:solidFill>
                  <a:srgbClr val="7030A0"/>
                </a:solidFill>
              </a:rPr>
              <a:t>期</a:t>
            </a:r>
            <a:r>
              <a:rPr lang="zh-TW" altLang="zh-TW" sz="3200" dirty="0">
                <a:solidFill>
                  <a:srgbClr val="7030A0"/>
                </a:solidFill>
              </a:rPr>
              <a:t>』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84884" y="3140968"/>
            <a:ext cx="2988332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</a:rPr>
              <a:t>『大基金二期』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右彎箭號 9"/>
          <p:cNvSpPr/>
          <p:nvPr/>
        </p:nvSpPr>
        <p:spPr bwMode="auto">
          <a:xfrm flipV="1">
            <a:off x="467544" y="2110596"/>
            <a:ext cx="576064" cy="638150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3" name="右彎箭號 12"/>
          <p:cNvSpPr/>
          <p:nvPr/>
        </p:nvSpPr>
        <p:spPr bwMode="auto">
          <a:xfrm flipV="1">
            <a:off x="880716" y="2992330"/>
            <a:ext cx="576064" cy="638150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2" name="向右箭號 11"/>
          <p:cNvSpPr/>
          <p:nvPr/>
        </p:nvSpPr>
        <p:spPr bwMode="auto">
          <a:xfrm>
            <a:off x="344972" y="4364605"/>
            <a:ext cx="1071488" cy="216024"/>
          </a:xfrm>
          <a:prstGeom prst="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56780" y="4180229"/>
            <a:ext cx="3456384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</a:rPr>
              <a:t>數位</a:t>
            </a:r>
            <a:r>
              <a:rPr lang="zh-TW" altLang="zh-TW" sz="3200" dirty="0" smtClean="0">
                <a:solidFill>
                  <a:srgbClr val="FF0000"/>
                </a:solidFill>
              </a:rPr>
              <a:t>貨幣</a:t>
            </a:r>
            <a:r>
              <a:rPr lang="en-US" altLang="zh-TW" sz="3200" dirty="0" smtClean="0">
                <a:solidFill>
                  <a:srgbClr val="FF0000"/>
                </a:solidFill>
              </a:rPr>
              <a:t>DC/EP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4285" y="0"/>
            <a:ext cx="3061543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sz="2800" dirty="0" smtClean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TW" sz="2800" dirty="0" smtClean="0">
                <a:solidFill>
                  <a:srgbClr val="000066"/>
                </a:solidFill>
              </a:rPr>
              <a:t> </a:t>
            </a:r>
            <a:endParaRPr lang="zh-TW" altLang="en-US" sz="2800" dirty="0"/>
          </a:p>
        </p:txBody>
      </p:sp>
      <p:sp>
        <p:nvSpPr>
          <p:cNvPr id="2" name="橢圓 1"/>
          <p:cNvSpPr/>
          <p:nvPr/>
        </p:nvSpPr>
        <p:spPr bwMode="auto">
          <a:xfrm>
            <a:off x="6117332" y="2391017"/>
            <a:ext cx="2323132" cy="715458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科技戰</a:t>
            </a:r>
          </a:p>
        </p:txBody>
      </p:sp>
      <p:sp>
        <p:nvSpPr>
          <p:cNvPr id="16" name="橢圓 15"/>
          <p:cNvSpPr/>
          <p:nvPr/>
        </p:nvSpPr>
        <p:spPr bwMode="auto">
          <a:xfrm>
            <a:off x="6137300" y="4315087"/>
            <a:ext cx="2323132" cy="715458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金融戰</a:t>
            </a:r>
          </a:p>
        </p:txBody>
      </p:sp>
      <p:sp>
        <p:nvSpPr>
          <p:cNvPr id="17" name="向右箭號 16"/>
          <p:cNvSpPr/>
          <p:nvPr/>
        </p:nvSpPr>
        <p:spPr bwMode="auto">
          <a:xfrm>
            <a:off x="4914876" y="4580629"/>
            <a:ext cx="1202456" cy="184375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8" name="向右箭號 17"/>
          <p:cNvSpPr/>
          <p:nvPr/>
        </p:nvSpPr>
        <p:spPr bwMode="auto">
          <a:xfrm>
            <a:off x="4067944" y="2676124"/>
            <a:ext cx="2049388" cy="216024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2290" name="Picture 2" descr="D:\nieh\Write\非凡商周\191004(非凡)中國創造的台灣科技省思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23" y="4745408"/>
            <a:ext cx="1592197" cy="21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259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1" grpId="0" animBg="1"/>
      <p:bldP spid="10" grpId="0" animBg="1"/>
      <p:bldP spid="13" grpId="0" animBg="1"/>
      <p:bldP spid="12" grpId="0" animBg="1"/>
      <p:bldP spid="14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2020/10/6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437184" y="1083658"/>
            <a:ext cx="8342212" cy="400110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▼</a:t>
            </a:r>
            <a:r>
              <a:rPr lang="en-US" altLang="zh-TW" sz="2000" b="0" dirty="0" smtClean="0"/>
              <a:t>2018</a:t>
            </a:r>
            <a:r>
              <a:rPr lang="zh-TW" altLang="zh-TW" sz="2000" b="0" dirty="0"/>
              <a:t>年晶片領域進口額</a:t>
            </a:r>
            <a:r>
              <a:rPr lang="en-US" altLang="zh-TW" sz="2000" b="0" dirty="0"/>
              <a:t>&gt;3000</a:t>
            </a:r>
            <a:r>
              <a:rPr lang="zh-TW" altLang="zh-TW" sz="2000" b="0" dirty="0"/>
              <a:t>億美元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全球</a:t>
            </a:r>
            <a:r>
              <a:rPr lang="en-US" altLang="zh-TW" sz="2000" b="0" dirty="0"/>
              <a:t>2/3)&gt;</a:t>
            </a:r>
            <a:r>
              <a:rPr lang="zh-TW" altLang="zh-TW" sz="2000" b="0" dirty="0"/>
              <a:t>軍事開支</a:t>
            </a:r>
            <a:endParaRPr lang="zh-TW" altLang="en-US" sz="2000" b="0" dirty="0"/>
          </a:p>
        </p:txBody>
      </p:sp>
      <p:sp>
        <p:nvSpPr>
          <p:cNvPr id="8" name="矩形 7"/>
          <p:cNvSpPr/>
          <p:nvPr/>
        </p:nvSpPr>
        <p:spPr>
          <a:xfrm>
            <a:off x="437184" y="1548364"/>
            <a:ext cx="8342212" cy="232371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 smtClean="0">
                <a:latin typeface="標楷體"/>
                <a:ea typeface="標楷體"/>
              </a:rPr>
              <a:t>▲</a:t>
            </a:r>
            <a:r>
              <a:rPr lang="zh-TW" altLang="zh-TW" sz="2000" b="0" dirty="0" smtClean="0"/>
              <a:t>陸</a:t>
            </a:r>
            <a:r>
              <a:rPr lang="zh-TW" altLang="zh-TW" sz="2000" b="0" dirty="0"/>
              <a:t>扶植半導體產業</a:t>
            </a:r>
            <a:r>
              <a:rPr lang="en-US" altLang="zh-TW" sz="2000" b="0" dirty="0"/>
              <a:t> </a:t>
            </a:r>
            <a:r>
              <a:rPr lang="en-US" altLang="zh-TW" sz="2000" b="0" dirty="0" smtClean="0"/>
              <a:t>(</a:t>
            </a:r>
            <a:r>
              <a:rPr lang="zh-TW" altLang="zh-TW" sz="2000" b="0" dirty="0"/>
              <a:t>中國通訊巨擘</a:t>
            </a:r>
            <a:r>
              <a:rPr lang="en-US" altLang="zh-TW" sz="2000" b="0" dirty="0"/>
              <a:t>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zh-TW" sz="2000" b="0" dirty="0" smtClean="0"/>
              <a:t>全球</a:t>
            </a:r>
            <a:r>
              <a:rPr lang="zh-TW" altLang="zh-TW" sz="2000" b="0" dirty="0"/>
              <a:t>最大晶片消費國</a:t>
            </a:r>
            <a:r>
              <a:rPr lang="en-US" altLang="zh-TW" sz="2000" b="0" dirty="0"/>
              <a:t>(66%)</a:t>
            </a:r>
            <a:r>
              <a:rPr lang="zh-TW" altLang="zh-TW" sz="2000" b="0" dirty="0"/>
              <a:t>，</a:t>
            </a:r>
            <a:r>
              <a:rPr lang="en-US" altLang="zh-TW" sz="2000" b="0" dirty="0"/>
              <a:t>2018</a:t>
            </a:r>
            <a:r>
              <a:rPr lang="zh-TW" altLang="zh-TW" sz="2000" b="0" dirty="0"/>
              <a:t>進口</a:t>
            </a:r>
            <a:r>
              <a:rPr lang="en-US" altLang="zh-TW" sz="2000" b="0" dirty="0"/>
              <a:t>&gt;3000</a:t>
            </a:r>
            <a:r>
              <a:rPr lang="zh-TW" altLang="zh-TW" sz="2000" b="0" dirty="0"/>
              <a:t>億美元</a:t>
            </a:r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zh-TW" sz="2000" b="0" dirty="0" smtClean="0"/>
              <a:t>半導體</a:t>
            </a:r>
            <a:r>
              <a:rPr lang="zh-TW" altLang="zh-TW" sz="2000" b="0" dirty="0"/>
              <a:t>大基金計畫</a:t>
            </a:r>
            <a:r>
              <a:rPr lang="zh-TW" altLang="zh-TW" sz="2000" b="0" dirty="0" smtClean="0"/>
              <a:t>：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zh-TW" altLang="en-US" sz="2000" b="0" dirty="0"/>
              <a:t> </a:t>
            </a:r>
            <a:r>
              <a:rPr lang="zh-TW" altLang="en-US" sz="2000" b="0" dirty="0" smtClean="0"/>
              <a:t>  </a:t>
            </a:r>
            <a:r>
              <a:rPr lang="zh-TW" altLang="zh-TW" sz="2000" b="0" dirty="0" smtClean="0"/>
              <a:t>一</a:t>
            </a:r>
            <a:r>
              <a:rPr lang="zh-TW" altLang="zh-TW" sz="2000" b="0" dirty="0"/>
              <a:t>、</a:t>
            </a:r>
            <a:r>
              <a:rPr lang="en-US" altLang="zh-TW" sz="2000" b="0" dirty="0"/>
              <a:t>203</a:t>
            </a:r>
            <a:r>
              <a:rPr lang="zh-TW" altLang="zh-TW" sz="2000" b="0" dirty="0"/>
              <a:t>億美元</a:t>
            </a:r>
            <a:r>
              <a:rPr lang="en-US" altLang="zh-TW" sz="2000" b="0" dirty="0"/>
              <a:t>(</a:t>
            </a:r>
            <a:r>
              <a:rPr lang="en-US" altLang="zh-TW" sz="2000" b="0" dirty="0" smtClean="0"/>
              <a:t>1387</a:t>
            </a:r>
            <a:r>
              <a:rPr lang="zh-TW" altLang="zh-TW" sz="2000" b="0" dirty="0" smtClean="0"/>
              <a:t>億</a:t>
            </a:r>
            <a:r>
              <a:rPr lang="en-US" altLang="zh-TW" sz="2000" b="0" dirty="0"/>
              <a:t>RMB)</a:t>
            </a:r>
            <a:r>
              <a:rPr lang="zh-TW" altLang="zh-TW" sz="2000" b="0" dirty="0"/>
              <a:t>，二、</a:t>
            </a:r>
            <a:r>
              <a:rPr lang="en-US" altLang="zh-TW" sz="2000" b="0" dirty="0"/>
              <a:t>290</a:t>
            </a:r>
            <a:r>
              <a:rPr lang="zh-TW" altLang="zh-TW" sz="2000" b="0" dirty="0"/>
              <a:t>億美元</a:t>
            </a:r>
            <a:r>
              <a:rPr lang="en-US" altLang="zh-TW" sz="2000" b="0" dirty="0"/>
              <a:t>(</a:t>
            </a:r>
            <a:r>
              <a:rPr lang="en-US" altLang="zh-TW" sz="2000" b="0" dirty="0" smtClean="0"/>
              <a:t>2042</a:t>
            </a:r>
            <a:r>
              <a:rPr lang="zh-TW" altLang="zh-TW" sz="2000" b="0" dirty="0" smtClean="0"/>
              <a:t>億</a:t>
            </a:r>
            <a:r>
              <a:rPr lang="en-US" altLang="zh-TW" sz="2000" b="0" dirty="0"/>
              <a:t>RMB)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zh-TW" altLang="en-US" sz="2000" b="0" dirty="0" smtClean="0"/>
              <a:t>   </a:t>
            </a:r>
            <a:r>
              <a:rPr lang="zh-TW" altLang="zh-TW" sz="2000" b="0" dirty="0" smtClean="0"/>
              <a:t>三</a:t>
            </a:r>
            <a:r>
              <a:rPr lang="zh-TW" altLang="zh-TW" sz="2000" b="0" dirty="0"/>
              <a:t>、四、…</a:t>
            </a:r>
            <a:r>
              <a:rPr lang="en-US" altLang="zh-TW" sz="2000" b="0" dirty="0"/>
              <a:t>2019/5/22</a:t>
            </a:r>
            <a:r>
              <a:rPr lang="zh-TW" altLang="zh-TW" sz="2000" b="0" dirty="0"/>
              <a:t>兩免三</a:t>
            </a:r>
            <a:r>
              <a:rPr lang="zh-TW" altLang="zh-TW" sz="2000" b="0" dirty="0" smtClean="0"/>
              <a:t>減半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zh-TW" altLang="en-US" sz="2000" b="0" dirty="0"/>
              <a:t> </a:t>
            </a:r>
            <a:r>
              <a:rPr lang="zh-TW" altLang="en-US" sz="2000" b="0" dirty="0" smtClean="0"/>
              <a:t>  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en-US" altLang="zh-TW" sz="2000" b="0" dirty="0" smtClean="0"/>
              <a:t>Target</a:t>
            </a:r>
            <a:r>
              <a:rPr lang="zh-TW" altLang="zh-TW" sz="2000" b="0" dirty="0"/>
              <a:t>：自產率</a:t>
            </a:r>
            <a:r>
              <a:rPr lang="en-US" altLang="zh-TW" sz="2000" b="0" dirty="0"/>
              <a:t>16%=&gt;40%(2020)=&gt;75%(2025)</a:t>
            </a:r>
            <a:endParaRPr lang="zh-TW" altLang="zh-TW" sz="2000" b="0" dirty="0"/>
          </a:p>
        </p:txBody>
      </p:sp>
      <p:sp>
        <p:nvSpPr>
          <p:cNvPr id="10" name="矩形 9"/>
          <p:cNvSpPr/>
          <p:nvPr/>
        </p:nvSpPr>
        <p:spPr>
          <a:xfrm>
            <a:off x="899592" y="6488669"/>
            <a:ext cx="5498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0" i="1" dirty="0" smtClean="0"/>
              <a:t>強勁</a:t>
            </a:r>
            <a:r>
              <a:rPr lang="zh-TW" altLang="zh-TW" b="0" i="1" dirty="0"/>
              <a:t>的需求</a:t>
            </a:r>
            <a:r>
              <a:rPr lang="zh-TW" altLang="zh-TW" b="0" i="1" dirty="0" smtClean="0"/>
              <a:t>、增長</a:t>
            </a:r>
            <a:r>
              <a:rPr lang="zh-TW" altLang="zh-TW" b="0" i="1" dirty="0"/>
              <a:t>的市場、社會的支持、人才的培養</a:t>
            </a:r>
          </a:p>
        </p:txBody>
      </p:sp>
      <p:sp>
        <p:nvSpPr>
          <p:cNvPr id="12" name="矩形 11"/>
          <p:cNvSpPr/>
          <p:nvPr/>
        </p:nvSpPr>
        <p:spPr>
          <a:xfrm>
            <a:off x="437184" y="67995"/>
            <a:ext cx="8343080" cy="1015663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en-US" sz="2000" b="0" dirty="0">
                <a:sym typeface="Wingdings" panose="05000000000000000000" pitchFamily="2" charset="2"/>
              </a:rPr>
              <a:t>國家</a:t>
            </a:r>
            <a:r>
              <a:rPr lang="en-US" altLang="zh-TW" sz="2000" b="0" dirty="0">
                <a:sym typeface="Wingdings" panose="05000000000000000000" pitchFamily="2" charset="2"/>
              </a:rPr>
              <a:t>support </a:t>
            </a:r>
          </a:p>
          <a:p>
            <a:r>
              <a:rPr lang="en-US" altLang="zh-TW" sz="2000" b="0" dirty="0">
                <a:sym typeface="Wingdings" panose="05000000000000000000" pitchFamily="2" charset="2"/>
              </a:rPr>
              <a:t>   </a:t>
            </a:r>
            <a:r>
              <a:rPr lang="zh-TW" altLang="zh-TW" sz="2000" b="0" dirty="0"/>
              <a:t>大基金計劃</a:t>
            </a:r>
            <a:r>
              <a:rPr lang="zh-TW" altLang="zh-TW" sz="2000" dirty="0">
                <a:solidFill>
                  <a:srgbClr val="FF0000"/>
                </a:solidFill>
              </a:rPr>
              <a:t>自主創新</a:t>
            </a:r>
            <a:r>
              <a:rPr lang="zh-TW" altLang="zh-TW" sz="2000" b="0" dirty="0"/>
              <a:t>、</a:t>
            </a:r>
            <a:endParaRPr lang="en-US" altLang="zh-TW" sz="2000" b="0" dirty="0"/>
          </a:p>
          <a:p>
            <a:r>
              <a:rPr lang="en-US" altLang="zh-TW" sz="2000" b="0" dirty="0"/>
              <a:t>   </a:t>
            </a:r>
            <a:r>
              <a:rPr lang="en-US" altLang="zh-TW" sz="2000" b="0" dirty="0">
                <a:sym typeface="Wingdings" panose="05000000000000000000" pitchFamily="2" charset="2"/>
              </a:rPr>
              <a:t></a:t>
            </a:r>
            <a:r>
              <a:rPr lang="zh-TW" altLang="zh-TW" sz="2000" b="0" dirty="0"/>
              <a:t>降進口關稅</a:t>
            </a:r>
            <a:r>
              <a:rPr lang="en-US" altLang="zh-TW" sz="2000" b="0" dirty="0"/>
              <a:t>(2020/1/1</a:t>
            </a:r>
            <a:r>
              <a:rPr lang="zh-TW" altLang="zh-TW" sz="2000" b="0" dirty="0"/>
              <a:t>高科技產業相關零組件</a:t>
            </a:r>
            <a:r>
              <a:rPr lang="en-US" altLang="zh-TW" sz="2000" b="0" dirty="0"/>
              <a:t>-</a:t>
            </a:r>
            <a:r>
              <a:rPr lang="zh-TW" altLang="zh-TW" sz="2000" b="0" dirty="0"/>
              <a:t>晶片原料與零部件</a:t>
            </a:r>
            <a:r>
              <a:rPr lang="en-US" altLang="zh-TW" sz="2000" b="0" dirty="0"/>
              <a:t>)</a:t>
            </a:r>
            <a:endParaRPr lang="zh-TW" altLang="zh-TW" sz="2000" b="0" dirty="0"/>
          </a:p>
        </p:txBody>
      </p:sp>
      <p:sp>
        <p:nvSpPr>
          <p:cNvPr id="13" name="矩形 12"/>
          <p:cNvSpPr/>
          <p:nvPr/>
        </p:nvSpPr>
        <p:spPr>
          <a:xfrm>
            <a:off x="437184" y="3906729"/>
            <a:ext cx="8343080" cy="22467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zh-TW" sz="2000" b="0" dirty="0" smtClean="0"/>
              <a:t>中國</a:t>
            </a:r>
            <a:r>
              <a:rPr lang="zh-TW" altLang="zh-TW" sz="2000" b="0" dirty="0"/>
              <a:t>晶圓崛起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晶片倍增計畫</a:t>
            </a:r>
            <a:r>
              <a:rPr lang="en-US" altLang="zh-TW" sz="2000" b="0" dirty="0"/>
              <a:t>)=&gt;(2017-2020</a:t>
            </a:r>
            <a:r>
              <a:rPr lang="zh-TW" altLang="zh-TW" sz="2000" b="0" dirty="0"/>
              <a:t>晶圓廠新建全球之冠、晶圓廠投資</a:t>
            </a:r>
            <a:r>
              <a:rPr lang="en-US" altLang="zh-TW" sz="2000" b="0" dirty="0"/>
              <a:t>&lt;</a:t>
            </a:r>
            <a:r>
              <a:rPr lang="zh-TW" altLang="zh-TW" sz="2000" b="0" dirty="0"/>
              <a:t>韓國</a:t>
            </a:r>
            <a:r>
              <a:rPr lang="en-US" altLang="zh-TW" sz="2000" b="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 </a:t>
            </a:r>
            <a:r>
              <a:rPr lang="en-US" altLang="zh-TW" sz="2000" b="0" dirty="0" smtClean="0"/>
              <a:t>2018</a:t>
            </a:r>
            <a:r>
              <a:rPr lang="zh-TW" altLang="zh-TW" sz="2000" b="0" dirty="0"/>
              <a:t>年晶片設計</a:t>
            </a:r>
            <a:r>
              <a:rPr lang="en-US" altLang="zh-TW" sz="2000" b="0" dirty="0"/>
              <a:t>2500</a:t>
            </a:r>
            <a:r>
              <a:rPr lang="zh-TW" altLang="zh-TW" sz="2000" b="0" dirty="0"/>
              <a:t>億</a:t>
            </a:r>
            <a:r>
              <a:rPr lang="en-US" altLang="zh-TW" sz="2000" b="0" dirty="0"/>
              <a:t>RMB&lt;</a:t>
            </a:r>
            <a:r>
              <a:rPr lang="zh-TW" altLang="zh-TW" sz="2000" b="0" dirty="0" smtClean="0"/>
              <a:t>美國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en-US" altLang="zh-TW" sz="2000" b="0" dirty="0" smtClean="0"/>
              <a:t>=&gt;</a:t>
            </a:r>
            <a:r>
              <a:rPr lang="zh-TW" altLang="zh-TW" sz="2000" b="0" dirty="0" smtClean="0"/>
              <a:t>華</a:t>
            </a:r>
            <a:r>
              <a:rPr lang="zh-TW" altLang="zh-TW" sz="2000" b="0" dirty="0"/>
              <a:t>為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麒麟、昇騰、鯤鵬晶片</a:t>
            </a:r>
            <a:r>
              <a:rPr lang="en-US" altLang="zh-TW" sz="2000" b="0" dirty="0"/>
              <a:t>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en-US" altLang="zh-TW" sz="2000" b="0" dirty="0" smtClean="0"/>
              <a:t>=&gt;</a:t>
            </a:r>
            <a:r>
              <a:rPr lang="zh-TW" altLang="zh-TW" sz="2000" b="0" dirty="0" smtClean="0"/>
              <a:t>紫</a:t>
            </a:r>
            <a:r>
              <a:rPr lang="zh-TW" altLang="zh-TW" sz="2000" b="0" dirty="0"/>
              <a:t>光展銳</a:t>
            </a:r>
            <a:r>
              <a:rPr lang="en-US" altLang="zh-TW" sz="2000" b="0" dirty="0"/>
              <a:t>(2020</a:t>
            </a:r>
            <a:r>
              <a:rPr lang="zh-TW" altLang="zh-TW" sz="2000" b="0" dirty="0"/>
              <a:t>推</a:t>
            </a:r>
            <a:r>
              <a:rPr lang="en-US" altLang="zh-TW" sz="2000" b="0" dirty="0"/>
              <a:t>5G)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en-US" altLang="zh-TW" sz="2000" b="0" dirty="0" smtClean="0"/>
              <a:t>=&gt;</a:t>
            </a:r>
            <a:r>
              <a:rPr lang="zh-TW" altLang="zh-TW" sz="2000" b="0" dirty="0" smtClean="0"/>
              <a:t>麒麟</a:t>
            </a:r>
            <a:r>
              <a:rPr lang="en-US" altLang="zh-TW" sz="2000" b="0" dirty="0"/>
              <a:t>980(2018/8)</a:t>
            </a:r>
            <a:r>
              <a:rPr lang="zh-TW" altLang="zh-TW" sz="2000" b="0" dirty="0"/>
              <a:t>、麒麟</a:t>
            </a:r>
            <a:r>
              <a:rPr lang="en-US" altLang="zh-TW" sz="2000" b="0" dirty="0"/>
              <a:t>990(2019/11)</a:t>
            </a:r>
            <a:endParaRPr lang="zh-TW" altLang="zh-TW" sz="20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05" y="5229201"/>
            <a:ext cx="2018545" cy="162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16" y="4220488"/>
            <a:ext cx="20193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11" y="1483768"/>
            <a:ext cx="2045639" cy="124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043" y="2652620"/>
            <a:ext cx="1009272" cy="131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9805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自訂 10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0000"/>
      </a:hlink>
      <a:folHlink>
        <a:srgbClr val="CC9900"/>
      </a:folHlink>
    </a:clrScheme>
    <a:fontScheme name="Level">
      <a:majorFont>
        <a:latin typeface="Garamond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11155</TotalTime>
  <Words>4570</Words>
  <Application>Microsoft Office PowerPoint</Application>
  <PresentationFormat>如螢幕大小 (4:3)</PresentationFormat>
  <Paragraphs>423</Paragraphs>
  <Slides>32</Slides>
  <Notes>0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4" baseType="lpstr">
      <vt:lpstr>Level</vt:lpstr>
      <vt:lpstr>Document</vt:lpstr>
      <vt:lpstr>國際金融市場  (International Financial Markets)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產業科技與金融霸權之並進)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認識權益證券</dc:title>
  <dc:creator>謝劍平</dc:creator>
  <cp:lastModifiedBy>tkustaff</cp:lastModifiedBy>
  <cp:revision>689</cp:revision>
  <dcterms:created xsi:type="dcterms:W3CDTF">2002-12-17T02:15:42Z</dcterms:created>
  <dcterms:modified xsi:type="dcterms:W3CDTF">2020-10-05T16:15:37Z</dcterms:modified>
</cp:coreProperties>
</file>