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4"/>
  </p:notesMasterIdLst>
  <p:sldIdLst>
    <p:sldId id="256" r:id="rId2"/>
    <p:sldId id="257" r:id="rId3"/>
    <p:sldId id="269" r:id="rId4"/>
    <p:sldId id="260" r:id="rId5"/>
    <p:sldId id="258" r:id="rId6"/>
    <p:sldId id="263" r:id="rId7"/>
    <p:sldId id="262" r:id="rId8"/>
    <p:sldId id="261" r:id="rId9"/>
    <p:sldId id="264" r:id="rId10"/>
    <p:sldId id="265" r:id="rId11"/>
    <p:sldId id="266" r:id="rId12"/>
    <p:sldId id="270" r:id="rId13"/>
  </p:sldIdLst>
  <p:sldSz cx="9144000" cy="6858000" type="screen4x3"/>
  <p:notesSz cx="7010400" cy="92964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85383" autoAdjust="0"/>
  </p:normalViewPr>
  <p:slideViewPr>
    <p:cSldViewPr>
      <p:cViewPr varScale="1">
        <p:scale>
          <a:sx n="62" d="100"/>
          <a:sy n="62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1426A9-81AB-499F-BE59-BFE9ED40414C}" type="datetimeFigureOut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F839CA-6E74-43CF-BDDF-F4D8C6AE46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21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839CA-6E74-43CF-BDDF-F4D8C6AE4697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0972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0628" y="6381328"/>
            <a:ext cx="1213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22386F-C8CC-4A7C-8DAE-DC66BA484F72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11960" y="6381328"/>
            <a:ext cx="554023" cy="365125"/>
          </a:xfr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fld id="{E1E6CAED-6200-4027-AAB3-0E4C4FF1A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133A7-0007-4E12-9538-001CA4AE517F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CAED-6200-4027-AAB3-0E4C4FF1A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7FB2-49B2-454C-9133-D73F8DB29410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CAED-6200-4027-AAB3-0E4C4FF1A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9" y="817583"/>
            <a:ext cx="7200800" cy="8832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72816"/>
            <a:ext cx="7200800" cy="4320480"/>
          </a:xfrm>
        </p:spPr>
        <p:txBody>
          <a:bodyPr/>
          <a:lstStyle>
            <a:lvl1pPr>
              <a:lnSpc>
                <a:spcPct val="150000"/>
              </a:lnSpc>
              <a:spcBef>
                <a:spcPts val="1200"/>
              </a:spcBef>
              <a:defRPr/>
            </a:lvl1pPr>
            <a:lvl2pPr marL="640080" indent="-274320">
              <a:lnSpc>
                <a:spcPct val="150000"/>
              </a:lnSpc>
              <a:spcBef>
                <a:spcPts val="1200"/>
              </a:spcBef>
              <a:buFont typeface="Calibri" pitchFamily="34" charset="0"/>
              <a:buChar char="‐"/>
              <a:defRPr/>
            </a:lvl2pPr>
            <a:lvl3pPr>
              <a:lnSpc>
                <a:spcPct val="150000"/>
              </a:lnSpc>
              <a:spcBef>
                <a:spcPts val="1200"/>
              </a:spcBef>
              <a:defRPr/>
            </a:lvl3pPr>
            <a:lvl4pPr>
              <a:lnSpc>
                <a:spcPct val="150000"/>
              </a:lnSpc>
              <a:spcBef>
                <a:spcPts val="1200"/>
              </a:spcBef>
              <a:defRPr/>
            </a:lvl4pPr>
            <a:lvl5pPr>
              <a:lnSpc>
                <a:spcPct val="150000"/>
              </a:lnSpc>
              <a:spcBef>
                <a:spcPts val="1200"/>
              </a:spcBef>
              <a:defRPr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360" y="6381328"/>
            <a:ext cx="1213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4F73FF-B71E-4117-9D6A-5666D7973B76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504" y="188640"/>
            <a:ext cx="5540188" cy="365125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83968" y="6381328"/>
            <a:ext cx="554023" cy="365125"/>
          </a:xfrm>
        </p:spPr>
        <p:txBody>
          <a:bodyPr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fld id="{E1E6CAED-6200-4027-AAB3-0E4C4FF1A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F5D-A405-44D7-9099-47BA080B4F3A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CAED-6200-4027-AAB3-0E4C4FF1A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F47-1118-483B-A7FD-7A9E11D5C335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CAED-6200-4027-AAB3-0E4C4FF1A3A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7EF4-D6D3-4FAF-B7FD-A846DEA6A65F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CAED-6200-4027-AAB3-0E4C4FF1A3A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0EA2E-9060-4E6B-9D8E-3F652784CA23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CAED-6200-4027-AAB3-0E4C4FF1A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AD5B-E316-485E-B485-7A5E8C068A49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CAED-6200-4027-AAB3-0E4C4FF1A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7A44640-9A11-4292-96AA-8B9845BE3C94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1E6CAED-6200-4027-AAB3-0E4C4FF1A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9F147B9-EB57-448B-AE69-8F7CD30A77C8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1E6CAED-6200-4027-AAB3-0E4C4FF1A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2D6AF2E-0912-4224-9803-AF04B29E6E4C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1E6CAED-6200-4027-AAB3-0E4C4FF1A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 anchor="ctr">
            <a:normAutofit fontScale="90000"/>
          </a:bodyPr>
          <a:lstStyle/>
          <a:p>
            <a:r>
              <a:rPr lang="zh-TW" altLang="zh-TW" b="1" dirty="0"/>
              <a:t>資訊安全管理研究趨勢與分析</a:t>
            </a:r>
            <a:r>
              <a:rPr lang="zh-TW" altLang="zh-TW" dirty="0"/>
              <a:t/>
            </a:r>
            <a:br>
              <a:rPr lang="zh-TW" altLang="zh-TW" dirty="0"/>
            </a:br>
            <a:r>
              <a:rPr lang="zh-TW" altLang="zh-TW" b="1" dirty="0"/>
              <a:t>－</a:t>
            </a:r>
            <a:r>
              <a:rPr lang="zh-TW" altLang="zh-TW" sz="3200" b="1" dirty="0"/>
              <a:t>以華藝線上電子資料庫收錄文章探討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2697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淡江大學　資管碩一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胡淯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婷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699630082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淡江大學　資管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碩一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高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珮庭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699630389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0224-EE34-4694-A500-CB86792076A5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CAED-6200-4027-AAB3-0E4C4FF1A3A9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參考文獻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400" dirty="0"/>
              <a:t>R. </a:t>
            </a:r>
            <a:r>
              <a:rPr lang="en-US" altLang="zh-TW" sz="1400" dirty="0" err="1" smtClean="0"/>
              <a:t>Villarroel</a:t>
            </a:r>
            <a:r>
              <a:rPr lang="en-US" altLang="zh-TW" sz="1400" dirty="0" smtClean="0"/>
              <a:t> </a:t>
            </a:r>
            <a:r>
              <a:rPr lang="en-US" altLang="zh-TW" sz="1400" dirty="0"/>
              <a:t>et al., ”Secure information systems development - A survey and comparison,“ </a:t>
            </a:r>
            <a:r>
              <a:rPr lang="en-US" altLang="zh-TW" sz="1400" i="1" dirty="0"/>
              <a:t>Computers and Security</a:t>
            </a:r>
            <a:r>
              <a:rPr lang="en-US" altLang="zh-TW" sz="1400" dirty="0"/>
              <a:t>, Vol. 24, 2005, </a:t>
            </a:r>
            <a:r>
              <a:rPr lang="en-US" altLang="zh-TW" sz="1400" dirty="0" err="1"/>
              <a:t>pp</a:t>
            </a:r>
            <a:r>
              <a:rPr lang="en-US" altLang="zh-TW" sz="1400" dirty="0"/>
              <a:t> 308-321.</a:t>
            </a:r>
            <a:endParaRPr lang="zh-TW" altLang="zh-TW" sz="1400" dirty="0"/>
          </a:p>
          <a:p>
            <a:r>
              <a:rPr lang="en-US" altLang="zh-TW" sz="1400" dirty="0"/>
              <a:t>S.R. Boss, and L.J. Kirsch </a:t>
            </a:r>
            <a:r>
              <a:rPr lang="en-US" altLang="zh-TW" sz="1400" i="1" dirty="0"/>
              <a:t>The Last Line of </a:t>
            </a:r>
            <a:r>
              <a:rPr lang="en-US" altLang="zh-TW" sz="1400" i="1" dirty="0" err="1"/>
              <a:t>Defense:Motivating</a:t>
            </a:r>
            <a:r>
              <a:rPr lang="en-US" altLang="zh-TW" sz="1400" i="1" dirty="0"/>
              <a:t> Employees to Follow Corporate Security </a:t>
            </a:r>
            <a:r>
              <a:rPr lang="en-US" altLang="zh-TW" sz="1400" i="1" dirty="0" err="1"/>
              <a:t>Guideliness</a:t>
            </a:r>
            <a:r>
              <a:rPr lang="en-US" altLang="zh-TW" sz="1400" dirty="0"/>
              <a:t>. City, 2007.</a:t>
            </a:r>
            <a:endParaRPr lang="zh-TW" altLang="zh-TW" sz="1400" dirty="0"/>
          </a:p>
          <a:p>
            <a:r>
              <a:rPr lang="en-US" altLang="zh-TW" sz="1400" dirty="0"/>
              <a:t>M. </a:t>
            </a:r>
            <a:r>
              <a:rPr lang="en-US" altLang="zh-TW" sz="1400" dirty="0" err="1"/>
              <a:t>Siponen</a:t>
            </a:r>
            <a:r>
              <a:rPr lang="en-US" altLang="zh-TW" sz="1400" dirty="0"/>
              <a:t>, and R. </a:t>
            </a:r>
            <a:r>
              <a:rPr lang="en-US" altLang="zh-TW" sz="1400" dirty="0" err="1"/>
              <a:t>Willison</a:t>
            </a:r>
            <a:r>
              <a:rPr lang="en-US" altLang="zh-TW" sz="1400" dirty="0"/>
              <a:t>. ”A critical assessment of is security research between 1990-2004,“</a:t>
            </a:r>
            <a:r>
              <a:rPr lang="en-US" altLang="zh-TW" sz="1400" i="1" dirty="0"/>
              <a:t> Proceedings of the 15th European Conference on Information Systems</a:t>
            </a:r>
            <a:r>
              <a:rPr lang="en-US" altLang="zh-TW" sz="1400" dirty="0"/>
              <a:t>, 2007, </a:t>
            </a:r>
            <a:r>
              <a:rPr lang="en-US" altLang="zh-TW" sz="1400" dirty="0" err="1"/>
              <a:t>pp</a:t>
            </a:r>
            <a:r>
              <a:rPr lang="en-US" altLang="zh-TW" sz="1400" dirty="0"/>
              <a:t> </a:t>
            </a:r>
            <a:r>
              <a:rPr lang="en-US" altLang="zh-TW" sz="1400" dirty="0" smtClean="0"/>
              <a:t>1551-1559</a:t>
            </a:r>
          </a:p>
          <a:p>
            <a:r>
              <a:rPr lang="en-US" altLang="zh-TW" sz="1400" dirty="0" smtClean="0"/>
              <a:t>M</a:t>
            </a:r>
            <a:r>
              <a:rPr lang="en-US" altLang="zh-TW" sz="1400" dirty="0"/>
              <a:t>. </a:t>
            </a:r>
            <a:r>
              <a:rPr lang="en-US" altLang="zh-TW" sz="1400" dirty="0" err="1" smtClean="0"/>
              <a:t>Siponen</a:t>
            </a:r>
            <a:r>
              <a:rPr lang="en-US" altLang="zh-TW" sz="1400" dirty="0" smtClean="0"/>
              <a:t> </a:t>
            </a:r>
            <a:r>
              <a:rPr lang="en-US" altLang="zh-TW" sz="1400" dirty="0"/>
              <a:t>et al. ”Power and practice in information systems security research,“</a:t>
            </a:r>
            <a:r>
              <a:rPr lang="en-US" altLang="zh-TW" sz="1400" i="1" dirty="0"/>
              <a:t> Proceedings of the International Conference on Information Systems</a:t>
            </a:r>
            <a:r>
              <a:rPr lang="en-US" altLang="zh-TW" sz="1400" dirty="0"/>
              <a:t>, 2008, </a:t>
            </a:r>
            <a:r>
              <a:rPr lang="en-US" altLang="zh-TW" sz="1400" dirty="0" err="1"/>
              <a:t>pp</a:t>
            </a:r>
            <a:r>
              <a:rPr lang="en-US" altLang="zh-TW" sz="1400" dirty="0"/>
              <a:t> 1-12</a:t>
            </a:r>
            <a:endParaRPr lang="zh-TW" altLang="en-US" sz="14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73FF-B71E-4117-9D6A-5666D7973B76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CAED-6200-4027-AAB3-0E4C4FF1A3A9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566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參考文獻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400" dirty="0"/>
              <a:t>A. </a:t>
            </a:r>
            <a:r>
              <a:rPr lang="en-US" altLang="zh-TW" sz="1400" dirty="0" err="1"/>
              <a:t>Farhoomand</a:t>
            </a:r>
            <a:r>
              <a:rPr lang="en-US" altLang="zh-TW" sz="1400" dirty="0"/>
              <a:t>, and D. Drury, ”A Historiographical Examination of Information Systems “ </a:t>
            </a:r>
            <a:r>
              <a:rPr lang="en-US" altLang="zh-TW" sz="1400" i="1" dirty="0"/>
              <a:t>Communications of the Association for Information Systems</a:t>
            </a:r>
            <a:r>
              <a:rPr lang="en-US" altLang="zh-TW" sz="1400" dirty="0"/>
              <a:t>, Vol. 1, 1999</a:t>
            </a:r>
            <a:r>
              <a:rPr lang="en-US" altLang="zh-TW" sz="1400" dirty="0" smtClean="0"/>
              <a:t>.</a:t>
            </a:r>
          </a:p>
          <a:p>
            <a:r>
              <a:rPr lang="en-US" altLang="zh-TW" sz="1400" dirty="0"/>
              <a:t>H. </a:t>
            </a:r>
            <a:r>
              <a:rPr lang="en-US" altLang="zh-TW" sz="1400" dirty="0" err="1"/>
              <a:t>Zafar</a:t>
            </a:r>
            <a:r>
              <a:rPr lang="en-US" altLang="zh-TW" sz="1400" dirty="0"/>
              <a:t>, and J.G. Clark, ”Current state of information security research in IS,“ </a:t>
            </a:r>
            <a:r>
              <a:rPr lang="en-US" altLang="zh-TW" sz="1400" i="1" dirty="0"/>
              <a:t>Communications of the Association for Information Systems</a:t>
            </a:r>
            <a:r>
              <a:rPr lang="en-US" altLang="zh-TW" sz="1400" dirty="0"/>
              <a:t>, Vol. 24, 2009, </a:t>
            </a:r>
            <a:r>
              <a:rPr lang="en-US" altLang="zh-TW" sz="1400" dirty="0" err="1"/>
              <a:t>pp</a:t>
            </a:r>
            <a:r>
              <a:rPr lang="en-US" altLang="zh-TW" sz="1400" dirty="0"/>
              <a:t> 557-596.</a:t>
            </a:r>
          </a:p>
          <a:p>
            <a:r>
              <a:rPr lang="en-US" altLang="zh-TW" sz="1400" dirty="0"/>
              <a:t>C.J. Bacon, and B. Fitzgerald, ”A systemic framework for the field of Information </a:t>
            </a:r>
            <a:r>
              <a:rPr lang="en-US" altLang="zh-TW" sz="1400" dirty="0" smtClean="0"/>
              <a:t>Systems</a:t>
            </a:r>
            <a:r>
              <a:rPr lang="en-US" altLang="zh-TW" sz="1400" dirty="0"/>
              <a:t>,“ </a:t>
            </a:r>
            <a:r>
              <a:rPr lang="en-US" altLang="zh-TW" sz="1400" i="1" dirty="0"/>
              <a:t>Data Base for Advances in Information Systems</a:t>
            </a:r>
            <a:r>
              <a:rPr lang="en-US" altLang="zh-TW" sz="1400" dirty="0"/>
              <a:t>, Vol. 32, 2001, </a:t>
            </a:r>
            <a:r>
              <a:rPr lang="en-US" altLang="zh-TW" sz="1400" dirty="0" err="1"/>
              <a:t>pp</a:t>
            </a:r>
            <a:r>
              <a:rPr lang="en-US" altLang="zh-TW" sz="1400" dirty="0"/>
              <a:t> 46-65</a:t>
            </a:r>
            <a:r>
              <a:rPr lang="en-US" altLang="zh-TW" sz="1400" dirty="0" smtClean="0"/>
              <a:t>.</a:t>
            </a:r>
          </a:p>
          <a:p>
            <a:r>
              <a:rPr lang="en-US" altLang="zh-TW" sz="1400" dirty="0"/>
              <a:t> R. </a:t>
            </a:r>
            <a:r>
              <a:rPr lang="en-US" altLang="zh-TW" sz="1400" dirty="0" err="1"/>
              <a:t>Galliers</a:t>
            </a:r>
            <a:r>
              <a:rPr lang="en-US" altLang="zh-TW" sz="1400" dirty="0"/>
              <a:t>, </a:t>
            </a:r>
            <a:r>
              <a:rPr lang="en-US" altLang="zh-TW" sz="1400" i="1" dirty="0"/>
              <a:t>Information systems research: Issues, methods, and practical guidelines</a:t>
            </a:r>
            <a:r>
              <a:rPr lang="en-US" altLang="zh-TW" sz="1400" dirty="0"/>
              <a:t>. Blackwell Scientific Publications, Oxford, 1992.</a:t>
            </a:r>
            <a:endParaRPr lang="zh-TW" altLang="zh-TW" sz="1400" dirty="0"/>
          </a:p>
          <a:p>
            <a:endParaRPr lang="en-US" altLang="zh-TW" sz="1400" dirty="0" smtClean="0"/>
          </a:p>
          <a:p>
            <a:endParaRPr lang="en-US" altLang="zh-TW" sz="1400" dirty="0"/>
          </a:p>
          <a:p>
            <a:endParaRPr lang="zh-TW" altLang="en-US" sz="14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73FF-B71E-4117-9D6A-5666D7973B76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CAED-6200-4027-AAB3-0E4C4FF1A3A9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641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249437"/>
            <a:ext cx="7772400" cy="2187675"/>
          </a:xfrm>
        </p:spPr>
        <p:txBody>
          <a:bodyPr anchor="ctr">
            <a:normAutofit fontScale="90000"/>
          </a:bodyPr>
          <a:lstStyle/>
          <a:p>
            <a:r>
              <a:rPr lang="zh-TW" altLang="zh-TW" b="1" dirty="0"/>
              <a:t>資訊安全管理研究趨勢與分析</a:t>
            </a:r>
            <a:r>
              <a:rPr lang="zh-TW" altLang="zh-TW" dirty="0"/>
              <a:t/>
            </a:r>
            <a:br>
              <a:rPr lang="zh-TW" altLang="zh-TW" dirty="0"/>
            </a:br>
            <a:r>
              <a:rPr lang="zh-TW" altLang="zh-TW" b="1" dirty="0"/>
              <a:t>－</a:t>
            </a:r>
            <a:r>
              <a:rPr lang="zh-TW" altLang="zh-TW" sz="3200" b="1" dirty="0"/>
              <a:t>以華藝線上電子資料庫收錄文章探討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462264"/>
            <a:ext cx="6400800" cy="112697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淡江大學　資管碩一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胡淯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婷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699630082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淡江大學　資管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碩一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高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珮庭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699630389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0224-EE34-4694-A500-CB86792076A5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CAED-6200-4027-AAB3-0E4C4FF1A3A9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2987824" y="1052736"/>
            <a:ext cx="2952328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6600" dirty="0" smtClean="0"/>
              <a:t>~END~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08495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 研究</a:t>
            </a:r>
            <a:r>
              <a:rPr lang="zh-TW" altLang="en-US" dirty="0" smtClean="0"/>
              <a:t>背景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zh-TW" altLang="zh-TW" dirty="0" smtClean="0"/>
              <a:t>我國</a:t>
            </a:r>
            <a:r>
              <a:rPr lang="zh-TW" altLang="zh-TW" dirty="0" smtClean="0"/>
              <a:t>於</a:t>
            </a:r>
            <a:r>
              <a:rPr lang="en-US" altLang="zh-TW" dirty="0" smtClean="0"/>
              <a:t>2001</a:t>
            </a:r>
            <a:r>
              <a:rPr lang="zh-TW" altLang="zh-TW" dirty="0" smtClean="0"/>
              <a:t>年</a:t>
            </a:r>
            <a:r>
              <a:rPr lang="en-US" altLang="zh-TW" dirty="0" smtClean="0"/>
              <a:t>1</a:t>
            </a:r>
            <a:r>
              <a:rPr lang="zh-TW" altLang="zh-TW" dirty="0" smtClean="0"/>
              <a:t>月，行政院通過</a:t>
            </a:r>
            <a:r>
              <a:rPr lang="zh-TW" altLang="zh-TW" dirty="0" smtClean="0">
                <a:solidFill>
                  <a:srgbClr val="FF0000"/>
                </a:solidFill>
              </a:rPr>
              <a:t>「建立我國通資基礎建設安全機制計畫」</a:t>
            </a:r>
            <a:r>
              <a:rPr lang="zh-TW" altLang="en-US" dirty="0" smtClean="0"/>
              <a:t>，並</a:t>
            </a:r>
            <a:r>
              <a:rPr lang="zh-TW" altLang="zh-TW" dirty="0" smtClean="0"/>
              <a:t>成立行政院國家資通安全會報，開啟我國政府計畫性地推動資通訊安全建設之路，並且於</a:t>
            </a:r>
            <a:r>
              <a:rPr lang="en-US" altLang="zh-TW" dirty="0" smtClean="0"/>
              <a:t>2010</a:t>
            </a:r>
            <a:r>
              <a:rPr lang="zh-TW" altLang="zh-TW" dirty="0" smtClean="0"/>
              <a:t>年</a:t>
            </a:r>
            <a:r>
              <a:rPr lang="en-US" altLang="zh-TW" dirty="0" smtClean="0"/>
              <a:t>5</a:t>
            </a:r>
            <a:r>
              <a:rPr lang="zh-TW" altLang="zh-TW" dirty="0" smtClean="0"/>
              <a:t>月份將</a:t>
            </a:r>
            <a:r>
              <a:rPr lang="zh-TW" altLang="zh-TW" dirty="0" smtClean="0">
                <a:solidFill>
                  <a:srgbClr val="FF0000"/>
                </a:solidFill>
              </a:rPr>
              <a:t>個人資料保護法</a:t>
            </a:r>
            <a:r>
              <a:rPr lang="zh-TW" altLang="zh-TW" dirty="0" smtClean="0"/>
              <a:t>的範圍擴展至實務層面，足以顯示政府與民間重視資訊安全的程度</a:t>
            </a:r>
            <a:r>
              <a:rPr lang="zh-TW" altLang="zh-TW" dirty="0" smtClean="0"/>
              <a:t>。</a:t>
            </a:r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A8D6-07A3-4BBB-B250-FC7E4146047B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CAED-6200-4027-AAB3-0E4C4FF1A3A9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</a:t>
            </a:r>
            <a:r>
              <a:rPr lang="en-US" altLang="zh-TW" dirty="0" smtClean="0"/>
              <a:t>.</a:t>
            </a:r>
            <a:r>
              <a:rPr lang="zh-TW" altLang="en-US" dirty="0" smtClean="0"/>
              <a:t> 研究動機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TW" altLang="zh-TW" dirty="0" smtClean="0"/>
              <a:t>為了</a:t>
            </a:r>
            <a:r>
              <a:rPr lang="zh-TW" altLang="zh-TW" dirty="0" smtClean="0"/>
              <a:t>保障資訊安全及減少資訊安全的風險，往往會採取以相關資訊安全防護技術為基礎的解決辦法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Bulgurcu</a:t>
            </a:r>
            <a:r>
              <a:rPr lang="en-US" altLang="zh-TW" dirty="0" smtClean="0"/>
              <a:t> </a:t>
            </a:r>
            <a:r>
              <a:rPr lang="en-US" altLang="zh-TW" dirty="0" smtClean="0"/>
              <a:t>et al. 2010)</a:t>
            </a:r>
            <a:r>
              <a:rPr lang="zh-TW" altLang="zh-TW" dirty="0" smtClean="0"/>
              <a:t> 。</a:t>
            </a:r>
            <a:endParaRPr lang="en-US" altLang="zh-TW" dirty="0" smtClean="0"/>
          </a:p>
          <a:p>
            <a:r>
              <a:rPr lang="zh-TW" altLang="zh-TW" dirty="0" smtClean="0"/>
              <a:t>過去相關資訊安全研究中的焦點往往著重在技術面，對於資訊安全管理面的研究則較為不足</a:t>
            </a:r>
            <a:r>
              <a:rPr lang="en-US" altLang="zh-TW" dirty="0" smtClean="0"/>
              <a:t>(Baskerville and Richard 1993, </a:t>
            </a:r>
            <a:r>
              <a:rPr lang="en-US" altLang="zh-TW" dirty="0" err="1" smtClean="0"/>
              <a:t>Siponen</a:t>
            </a:r>
            <a:r>
              <a:rPr lang="en-US" altLang="zh-TW" dirty="0" smtClean="0"/>
              <a:t> 2005a, </a:t>
            </a:r>
            <a:r>
              <a:rPr lang="en-US" altLang="zh-TW" dirty="0" err="1" smtClean="0"/>
              <a:t>Siponen</a:t>
            </a:r>
            <a:r>
              <a:rPr lang="en-US" altLang="zh-TW" dirty="0" smtClean="0"/>
              <a:t> 2005b, </a:t>
            </a:r>
            <a:r>
              <a:rPr lang="en-US" altLang="zh-TW" dirty="0" err="1" smtClean="0"/>
              <a:t>Villarroel</a:t>
            </a:r>
            <a:r>
              <a:rPr lang="en-US" altLang="zh-TW" dirty="0" smtClean="0"/>
              <a:t> et </a:t>
            </a:r>
            <a:r>
              <a:rPr lang="en-US" altLang="zh-TW" dirty="0" smtClean="0"/>
              <a:t>al. 2005)</a:t>
            </a:r>
            <a:r>
              <a:rPr lang="zh-TW" altLang="zh-TW" dirty="0" smtClean="0"/>
              <a:t>，故本研究</a:t>
            </a:r>
            <a:r>
              <a:rPr lang="zh-TW" altLang="zh-TW" dirty="0" smtClean="0">
                <a:solidFill>
                  <a:srgbClr val="FF0000"/>
                </a:solidFill>
              </a:rPr>
              <a:t>欲針對資訊安全管理面的文章進行探討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同時，近年來資訊安全的觀點開始從技術面轉移到個人及組織的角度</a:t>
            </a:r>
            <a:r>
              <a:rPr lang="en-US" altLang="zh-TW" dirty="0" smtClean="0"/>
              <a:t>(Boss and Kirsch 2007, </a:t>
            </a:r>
            <a:r>
              <a:rPr lang="en-US" altLang="zh-TW" dirty="0" err="1" smtClean="0"/>
              <a:t>Siponen</a:t>
            </a:r>
            <a:r>
              <a:rPr lang="en-US" altLang="zh-TW" dirty="0" smtClean="0"/>
              <a:t> </a:t>
            </a:r>
            <a:r>
              <a:rPr lang="en-US" altLang="zh-TW" dirty="0" smtClean="0"/>
              <a:t>et al. 2007)</a:t>
            </a:r>
            <a:r>
              <a:rPr lang="zh-TW" altLang="zh-TW" dirty="0" smtClean="0"/>
              <a:t>，使資訊安全管理的政策及標準逐漸備受重視。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A8D6-07A3-4BBB-B250-FC7E4146047B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CAED-6200-4027-AAB3-0E4C4FF1A3A9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025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</a:t>
            </a:r>
            <a:r>
              <a:rPr lang="en-US" altLang="zh-TW" dirty="0" smtClean="0"/>
              <a:t>.</a:t>
            </a:r>
            <a:r>
              <a:rPr lang="zh-TW" altLang="en-US" dirty="0" smtClean="0"/>
              <a:t> </a:t>
            </a:r>
            <a:r>
              <a:rPr lang="zh-TW" altLang="en-US" dirty="0" smtClean="0"/>
              <a:t>研究目的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>
              <a:lnSpc>
                <a:spcPts val="2700"/>
              </a:lnSpc>
              <a:spcBef>
                <a:spcPts val="0"/>
              </a:spcBef>
              <a:buNone/>
            </a:pPr>
            <a:r>
              <a:rPr lang="zh-TW" altLang="zh-TW" sz="1800" dirty="0" smtClean="0"/>
              <a:t>過去不乏對文獻作研究整理的國外文章</a:t>
            </a:r>
            <a:r>
              <a:rPr lang="en-US" altLang="zh-TW" sz="1800" dirty="0" smtClean="0"/>
              <a:t>(Burton and Neil 1993, </a:t>
            </a:r>
            <a:r>
              <a:rPr lang="en-US" altLang="zh-TW" sz="1800" dirty="0" err="1" smtClean="0"/>
              <a:t>Farhoomand</a:t>
            </a:r>
            <a:r>
              <a:rPr lang="en-US" altLang="zh-TW" sz="1800" dirty="0" smtClean="0"/>
              <a:t> and Drury 1999, </a:t>
            </a:r>
            <a:r>
              <a:rPr lang="en-US" altLang="zh-TW" sz="1800" dirty="0" err="1" smtClean="0"/>
              <a:t>Siponen</a:t>
            </a:r>
            <a:r>
              <a:rPr lang="en-US" altLang="zh-TW" sz="1800" dirty="0" smtClean="0"/>
              <a:t> </a:t>
            </a:r>
            <a:r>
              <a:rPr lang="en-US" altLang="zh-TW" sz="1800" dirty="0" smtClean="0"/>
              <a:t>et al. 2008, </a:t>
            </a:r>
            <a:r>
              <a:rPr lang="zh-TW" altLang="zh-TW" sz="1800" dirty="0" smtClean="0"/>
              <a:t>如：</a:t>
            </a:r>
            <a:r>
              <a:rPr lang="en-US" altLang="zh-TW" sz="1800" dirty="0" err="1" smtClean="0"/>
              <a:t>Zafar</a:t>
            </a:r>
            <a:r>
              <a:rPr lang="en-US" altLang="zh-TW" sz="1800" dirty="0" smtClean="0"/>
              <a:t> and Clark 2009)</a:t>
            </a:r>
            <a:r>
              <a:rPr lang="zh-TW" altLang="zh-TW" sz="1800" dirty="0" smtClean="0"/>
              <a:t>，但以資訊安全為主題的研究整理文獻鮮少</a:t>
            </a:r>
            <a:r>
              <a:rPr lang="en-US" altLang="zh-TW" sz="1800" dirty="0" smtClean="0"/>
              <a:t>(</a:t>
            </a:r>
            <a:r>
              <a:rPr lang="en-US" altLang="zh-TW" sz="1800" dirty="0" err="1" smtClean="0"/>
              <a:t>Siponen</a:t>
            </a:r>
            <a:r>
              <a:rPr lang="en-US" altLang="zh-TW" sz="1800" dirty="0" smtClean="0"/>
              <a:t> and </a:t>
            </a:r>
            <a:r>
              <a:rPr lang="en-US" altLang="zh-TW" sz="1800" dirty="0" err="1" smtClean="0"/>
              <a:t>Willison</a:t>
            </a:r>
            <a:r>
              <a:rPr lang="en-US" altLang="zh-TW" sz="1800" dirty="0" smtClean="0"/>
              <a:t> 2007, </a:t>
            </a:r>
            <a:r>
              <a:rPr lang="en-US" altLang="zh-TW" sz="1800" dirty="0" err="1" smtClean="0"/>
              <a:t>Zafar</a:t>
            </a:r>
            <a:r>
              <a:rPr lang="en-US" altLang="zh-TW" sz="1800" dirty="0" smtClean="0"/>
              <a:t> and Clark 2009)</a:t>
            </a:r>
            <a:r>
              <a:rPr lang="zh-TW" altLang="zh-TW" sz="1800" dirty="0" smtClean="0"/>
              <a:t>，台灣目前亦無相關研究探討，因此本研究從華藝線上圖書館資料庫搜尋文章</a:t>
            </a:r>
            <a:r>
              <a:rPr lang="zh-TW" altLang="en-US" sz="1800" dirty="0" smtClean="0"/>
              <a:t>來進行分析。</a:t>
            </a:r>
            <a:endParaRPr lang="en-US" altLang="zh-TW" sz="1800" dirty="0" smtClean="0"/>
          </a:p>
          <a:p>
            <a:r>
              <a:rPr lang="zh-TW" altLang="zh-TW" sz="2000" dirty="0" smtClean="0"/>
              <a:t>本研究欲了解過去國內在</a:t>
            </a:r>
            <a:r>
              <a:rPr lang="zh-TW" altLang="zh-TW" sz="2000" dirty="0" smtClean="0">
                <a:solidFill>
                  <a:srgbClr val="FF0000"/>
                </a:solidFill>
              </a:rPr>
              <a:t>資訊安全管理的研究上所著重主題、研究方法及理論背景為何？是否已反應出實務現況？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BA73-5AFE-437A-86BD-90160BA85F21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CAED-6200-4027-AAB3-0E4C4FF1A3A9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2. </a:t>
            </a:r>
            <a:r>
              <a:rPr lang="zh-TW" altLang="en-US" smtClean="0"/>
              <a:t>研究架構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err="1" smtClean="0"/>
              <a:t>Laudan</a:t>
            </a:r>
            <a:r>
              <a:rPr lang="en-US" altLang="zh-TW" sz="2000" dirty="0" smtClean="0"/>
              <a:t>(1984)</a:t>
            </a:r>
            <a:r>
              <a:rPr lang="zh-TW" altLang="zh-TW" sz="2000" dirty="0" smtClean="0"/>
              <a:t>提出了網狀模型</a:t>
            </a:r>
            <a:r>
              <a:rPr lang="en-US" altLang="zh-TW" sz="2000" dirty="0" smtClean="0"/>
              <a:t>(Reticulated model)</a:t>
            </a:r>
            <a:r>
              <a:rPr lang="zh-TW" altLang="zh-TW" sz="2000" dirty="0" smtClean="0"/>
              <a:t>概念，包含理論、方法和目標。該網狀模型所提出的理論、方法與目標是經過一次次的演變並且循環發展。</a:t>
            </a:r>
            <a:endParaRPr lang="en-US" altLang="zh-TW" sz="2000" dirty="0" smtClean="0"/>
          </a:p>
          <a:p>
            <a:r>
              <a:rPr lang="zh-TW" altLang="zh-TW" sz="2000" dirty="0" smtClean="0"/>
              <a:t>本研究也利用</a:t>
            </a:r>
            <a:r>
              <a:rPr lang="en-US" altLang="zh-TW" sz="2000" dirty="0" err="1" smtClean="0"/>
              <a:t>Laudan</a:t>
            </a:r>
            <a:r>
              <a:rPr lang="zh-TW" altLang="zh-TW" sz="2000" dirty="0" smtClean="0"/>
              <a:t>的三要素分析文章內容並藉以突顯其重要性</a:t>
            </a:r>
            <a:r>
              <a:rPr lang="en-US" altLang="zh-TW" sz="2000" dirty="0" smtClean="0"/>
              <a:t>(</a:t>
            </a:r>
            <a:r>
              <a:rPr lang="en-US" altLang="zh-TW" sz="2000" dirty="0" err="1" smtClean="0"/>
              <a:t>Siponen</a:t>
            </a:r>
            <a:r>
              <a:rPr lang="en-US" altLang="zh-TW" sz="2000" dirty="0" smtClean="0"/>
              <a:t> and </a:t>
            </a:r>
            <a:r>
              <a:rPr lang="en-US" altLang="zh-TW" sz="2000" dirty="0" err="1" smtClean="0"/>
              <a:t>Willison</a:t>
            </a:r>
            <a:r>
              <a:rPr lang="en-US" altLang="zh-TW" sz="2000" dirty="0" smtClean="0"/>
              <a:t> 2007)</a:t>
            </a:r>
            <a:r>
              <a:rPr lang="zh-TW" altLang="zh-TW" sz="2000" dirty="0" smtClean="0"/>
              <a:t>。</a:t>
            </a:r>
            <a:endParaRPr lang="en-US" altLang="zh-TW" sz="200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8E9D-C075-4CFD-8C8D-C6E1383F1726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CAED-6200-4027-AAB3-0E4C4FF1A3A9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2. </a:t>
            </a:r>
            <a:r>
              <a:rPr lang="zh-TW" altLang="en-US" smtClean="0"/>
              <a:t>研究架構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dirty="0" smtClean="0"/>
              <a:t>理論</a:t>
            </a:r>
            <a:endParaRPr lang="en-US" altLang="zh-TW" dirty="0" smtClean="0"/>
          </a:p>
          <a:p>
            <a:pPr lvl="1">
              <a:spcBef>
                <a:spcPts val="0"/>
              </a:spcBef>
            </a:pPr>
            <a:r>
              <a:rPr lang="zh-TW" altLang="zh-TW" dirty="0" smtClean="0"/>
              <a:t>理論在資管領域研究中是相當重要的，研究中如缺乏一個核心的理論或者在資管研究中未使用理論為依據</a:t>
            </a:r>
            <a:r>
              <a:rPr lang="en-US" altLang="zh-TW" dirty="0" smtClean="0"/>
              <a:t>(Baskerville 2002, Weber 2003)</a:t>
            </a:r>
            <a:r>
              <a:rPr lang="zh-TW" altLang="zh-TW" dirty="0" smtClean="0"/>
              <a:t>，將使資訊管理研究較不具學術的影響力</a:t>
            </a:r>
            <a:r>
              <a:rPr lang="en-US" altLang="zh-TW" dirty="0" smtClean="0"/>
              <a:t>(Weber 2006)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方法</a:t>
            </a:r>
            <a:endParaRPr lang="en-US" altLang="zh-TW" dirty="0" smtClean="0"/>
          </a:p>
          <a:p>
            <a:pPr lvl="1">
              <a:spcBef>
                <a:spcPts val="0"/>
              </a:spcBef>
            </a:pPr>
            <a:r>
              <a:rPr lang="zh-TW" altLang="zh-TW" dirty="0" smtClean="0"/>
              <a:t>本研究對於研究方法的分類是採用</a:t>
            </a:r>
            <a:r>
              <a:rPr lang="en-US" altLang="zh-TW" dirty="0" err="1" smtClean="0"/>
              <a:t>Gallies</a:t>
            </a:r>
            <a:r>
              <a:rPr lang="en-US" altLang="zh-TW" dirty="0" smtClean="0"/>
              <a:t>(1992)</a:t>
            </a:r>
            <a:r>
              <a:rPr lang="zh-TW" altLang="zh-TW" dirty="0" smtClean="0"/>
              <a:t>的分類方式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主題</a:t>
            </a:r>
            <a:endParaRPr lang="en-US" altLang="zh-TW" dirty="0" smtClean="0"/>
          </a:p>
          <a:p>
            <a:pPr lvl="1">
              <a:spcBef>
                <a:spcPts val="0"/>
              </a:spcBef>
            </a:pPr>
            <a:r>
              <a:rPr lang="zh-TW" altLang="en-US" dirty="0" smtClean="0"/>
              <a:t>本研究採用</a:t>
            </a:r>
            <a:r>
              <a:rPr lang="zh-TW" altLang="zh-TW" dirty="0" smtClean="0"/>
              <a:t>讓文章說話</a:t>
            </a:r>
            <a:r>
              <a:rPr lang="en-US" altLang="zh-TW" dirty="0" smtClean="0"/>
              <a:t>(Let the published works speak themselves)</a:t>
            </a:r>
            <a:r>
              <a:rPr lang="zh-TW" altLang="en-US" dirty="0" smtClean="0"/>
              <a:t>的方式進行主題分類。</a:t>
            </a:r>
            <a:r>
              <a:rPr lang="en-US" altLang="zh-TW" dirty="0" smtClean="0"/>
              <a:t>(Bacon and Fitzgerald 2001)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3894-5471-42DE-9A80-3C643C615D84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CAED-6200-4027-AAB3-0E4C4FF1A3A9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2.1 </a:t>
            </a:r>
            <a:r>
              <a:rPr lang="zh-TW" altLang="en-US" dirty="0" smtClean="0"/>
              <a:t>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sz="2000" dirty="0" smtClean="0"/>
              <a:t>本研究對於研究方法的分類是採用</a:t>
            </a:r>
            <a:r>
              <a:rPr lang="en-US" altLang="zh-TW" sz="2000" dirty="0" err="1" smtClean="0"/>
              <a:t>Galliers</a:t>
            </a:r>
            <a:r>
              <a:rPr lang="en-US" altLang="zh-TW" sz="2000" dirty="0" smtClean="0"/>
              <a:t>(1992)</a:t>
            </a:r>
            <a:r>
              <a:rPr lang="zh-TW" altLang="zh-TW" sz="2000" dirty="0" smtClean="0"/>
              <a:t>的分類方式</a:t>
            </a:r>
            <a:endParaRPr lang="en-US" altLang="zh-TW" sz="2000" dirty="0" smtClean="0"/>
          </a:p>
          <a:p>
            <a:pPr lvl="1">
              <a:lnSpc>
                <a:spcPct val="100000"/>
              </a:lnSpc>
            </a:pPr>
            <a:r>
              <a:rPr lang="zh-TW" altLang="en-US" sz="2000" dirty="0" smtClean="0"/>
              <a:t>實證研究</a:t>
            </a:r>
            <a:r>
              <a:rPr lang="en-US" altLang="zh-TW" sz="2000" dirty="0" smtClean="0"/>
              <a:t>(Empirical Research)</a:t>
            </a:r>
          </a:p>
          <a:p>
            <a:pPr lvl="2">
              <a:lnSpc>
                <a:spcPct val="100000"/>
              </a:lnSpc>
              <a:buFont typeface="Brush Script MT" pitchFamily="66" charset="0"/>
              <a:buChar char="."/>
            </a:pPr>
            <a:r>
              <a:rPr lang="zh-TW" altLang="en-US" sz="1600" dirty="0" smtClean="0"/>
              <a:t>調查</a:t>
            </a:r>
            <a:r>
              <a:rPr lang="en-US" altLang="zh-TW" sz="1600" dirty="0" smtClean="0"/>
              <a:t>(Survey)</a:t>
            </a:r>
            <a:r>
              <a:rPr lang="zh-TW" altLang="en-US" sz="1600" dirty="0" smtClean="0"/>
              <a:t>、個案研究</a:t>
            </a:r>
            <a:r>
              <a:rPr lang="en-US" altLang="zh-TW" sz="1600" dirty="0" smtClean="0"/>
              <a:t>(Case studies)</a:t>
            </a:r>
            <a:r>
              <a:rPr lang="zh-TW" altLang="en-US" sz="1600" dirty="0" smtClean="0"/>
              <a:t>、實驗室實驗</a:t>
            </a:r>
            <a:r>
              <a:rPr lang="en-US" altLang="zh-TW" sz="1600" dirty="0" smtClean="0"/>
              <a:t>(Laboratory experiment)</a:t>
            </a:r>
            <a:r>
              <a:rPr lang="zh-TW" altLang="en-US" sz="1600" dirty="0" smtClean="0"/>
              <a:t>、實地實驗</a:t>
            </a:r>
            <a:r>
              <a:rPr lang="en-US" altLang="zh-TW" sz="1600" dirty="0" smtClean="0"/>
              <a:t>(Field experiment)</a:t>
            </a:r>
          </a:p>
          <a:p>
            <a:pPr lvl="1">
              <a:lnSpc>
                <a:spcPct val="100000"/>
              </a:lnSpc>
            </a:pPr>
            <a:r>
              <a:rPr lang="zh-TW" altLang="zh-TW" sz="2000" dirty="0" smtClean="0"/>
              <a:t>理論證實</a:t>
            </a:r>
            <a:r>
              <a:rPr lang="en-US" altLang="zh-TW" sz="2000" dirty="0" smtClean="0"/>
              <a:t>(Theorem proof)</a:t>
            </a:r>
            <a:r>
              <a:rPr lang="zh-TW" altLang="zh-TW" sz="2000" dirty="0" smtClean="0"/>
              <a:t>、</a:t>
            </a:r>
            <a:endParaRPr lang="en-US" altLang="zh-TW" sz="2000" dirty="0" smtClean="0"/>
          </a:p>
          <a:p>
            <a:pPr lvl="1">
              <a:lnSpc>
                <a:spcPct val="100000"/>
              </a:lnSpc>
            </a:pPr>
            <a:r>
              <a:rPr lang="zh-TW" altLang="zh-TW" sz="2000" dirty="0" smtClean="0"/>
              <a:t>主觀</a:t>
            </a:r>
            <a:r>
              <a:rPr lang="en-US" altLang="zh-TW" sz="2000" dirty="0" smtClean="0"/>
              <a:t>/</a:t>
            </a:r>
            <a:r>
              <a:rPr lang="zh-TW" altLang="zh-TW" sz="2000" dirty="0" smtClean="0"/>
              <a:t>議論</a:t>
            </a:r>
            <a:r>
              <a:rPr lang="en-US" altLang="zh-TW" sz="2000" dirty="0" smtClean="0"/>
              <a:t>(Subjective/Argumentative)</a:t>
            </a:r>
            <a:r>
              <a:rPr lang="zh-TW" altLang="zh-TW" sz="2000" dirty="0" smtClean="0"/>
              <a:t>、</a:t>
            </a:r>
            <a:endParaRPr lang="en-US" altLang="zh-TW" sz="2000" dirty="0" smtClean="0"/>
          </a:p>
          <a:p>
            <a:pPr lvl="1">
              <a:lnSpc>
                <a:spcPct val="100000"/>
              </a:lnSpc>
            </a:pPr>
            <a:r>
              <a:rPr lang="zh-TW" altLang="zh-TW" sz="2000" dirty="0" smtClean="0"/>
              <a:t>未來研究預測</a:t>
            </a:r>
            <a:r>
              <a:rPr lang="en-US" altLang="zh-TW" sz="2000" dirty="0" smtClean="0"/>
              <a:t>(Forecasting and future research)</a:t>
            </a:r>
            <a:r>
              <a:rPr lang="zh-TW" altLang="zh-TW" sz="2000" dirty="0" smtClean="0"/>
              <a:t>、</a:t>
            </a:r>
            <a:endParaRPr lang="en-US" altLang="zh-TW" sz="2000" dirty="0" smtClean="0"/>
          </a:p>
          <a:p>
            <a:pPr lvl="1">
              <a:lnSpc>
                <a:spcPct val="100000"/>
              </a:lnSpc>
            </a:pPr>
            <a:r>
              <a:rPr lang="zh-TW" altLang="zh-TW" sz="2000" dirty="0" smtClean="0"/>
              <a:t>模擬</a:t>
            </a:r>
            <a:r>
              <a:rPr lang="en-US" altLang="zh-TW" sz="2000" dirty="0" smtClean="0"/>
              <a:t>(Simulation)</a:t>
            </a:r>
          </a:p>
          <a:p>
            <a:pPr lvl="1">
              <a:lnSpc>
                <a:spcPct val="100000"/>
              </a:lnSpc>
            </a:pPr>
            <a:r>
              <a:rPr lang="zh-TW" altLang="zh-TW" sz="2000" dirty="0" smtClean="0"/>
              <a:t>行動研究</a:t>
            </a:r>
            <a:r>
              <a:rPr lang="en-US" altLang="zh-TW" sz="2000" dirty="0" smtClean="0"/>
              <a:t>(Action research)</a:t>
            </a:r>
            <a:r>
              <a:rPr lang="zh-TW" altLang="zh-TW" sz="2000" dirty="0" smtClean="0"/>
              <a:t>。</a:t>
            </a:r>
            <a:endParaRPr lang="zh-TW" altLang="en-US" sz="20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BFA0-EAEF-4C66-A386-CB5C055774B2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CAED-6200-4027-AAB3-0E4C4FF1A3A9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2.2 </a:t>
            </a:r>
            <a:r>
              <a:rPr lang="zh-TW" altLang="en-US" dirty="0" smtClean="0"/>
              <a:t>主題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提出六類資訊安全管理研究主題的分類，分別為：</a:t>
            </a:r>
            <a:endParaRPr lang="en-US" altLang="zh-TW" dirty="0" smtClean="0"/>
          </a:p>
          <a:p>
            <a:pPr lvl="1">
              <a:spcBef>
                <a:spcPts val="600"/>
              </a:spcBef>
            </a:pPr>
            <a:r>
              <a:rPr lang="zh-TW" altLang="zh-TW" dirty="0" smtClean="0"/>
              <a:t>資訊安全管理和規劃</a:t>
            </a:r>
            <a:endParaRPr lang="en-US" altLang="zh-TW" dirty="0" smtClean="0"/>
          </a:p>
          <a:p>
            <a:pPr lvl="1">
              <a:spcBef>
                <a:spcPts val="600"/>
              </a:spcBef>
            </a:pPr>
            <a:r>
              <a:rPr lang="zh-TW" altLang="zh-TW" dirty="0" smtClean="0"/>
              <a:t>資訊安全風險管理</a:t>
            </a:r>
            <a:endParaRPr lang="en-US" altLang="zh-TW" dirty="0" smtClean="0"/>
          </a:p>
          <a:p>
            <a:pPr lvl="1">
              <a:spcBef>
                <a:spcPts val="600"/>
              </a:spcBef>
            </a:pPr>
            <a:r>
              <a:rPr lang="zh-TW" altLang="zh-TW" dirty="0" smtClean="0"/>
              <a:t>資訊安全管理標準</a:t>
            </a:r>
            <a:endParaRPr lang="en-US" altLang="zh-TW" dirty="0" smtClean="0"/>
          </a:p>
          <a:p>
            <a:pPr lvl="1">
              <a:spcBef>
                <a:spcPts val="600"/>
              </a:spcBef>
            </a:pPr>
            <a:r>
              <a:rPr lang="zh-TW" altLang="zh-TW" dirty="0" smtClean="0"/>
              <a:t>用戶的資訊安全行為</a:t>
            </a:r>
            <a:endParaRPr lang="en-US" altLang="zh-TW" dirty="0" smtClean="0"/>
          </a:p>
          <a:p>
            <a:pPr lvl="1">
              <a:spcBef>
                <a:spcPts val="600"/>
              </a:spcBef>
            </a:pPr>
            <a:r>
              <a:rPr lang="zh-TW" altLang="zh-TW" dirty="0" smtClean="0"/>
              <a:t>資訊安全意識</a:t>
            </a:r>
            <a:endParaRPr lang="en-US" altLang="zh-TW" dirty="0" smtClean="0"/>
          </a:p>
          <a:p>
            <a:pPr lvl="1">
              <a:spcBef>
                <a:spcPts val="600"/>
              </a:spcBef>
            </a:pPr>
            <a:r>
              <a:rPr lang="zh-TW" altLang="zh-TW" dirty="0" smtClean="0"/>
              <a:t>資訊安全教育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9AC9-AC07-4326-96A0-91FCB65FEC71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CAED-6200-4027-AAB3-0E4C4FF1A3A9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參考文獻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400" dirty="0" smtClean="0"/>
              <a:t>B</a:t>
            </a:r>
            <a:r>
              <a:rPr lang="en-US" altLang="zh-TW" sz="1400" dirty="0"/>
              <a:t>. </a:t>
            </a:r>
            <a:r>
              <a:rPr lang="en-US" altLang="zh-TW" sz="1400" dirty="0" err="1" smtClean="0"/>
              <a:t>Bulgurcu</a:t>
            </a:r>
            <a:r>
              <a:rPr lang="en-US" altLang="zh-TW" sz="1400" dirty="0" smtClean="0"/>
              <a:t> et </a:t>
            </a:r>
            <a:r>
              <a:rPr lang="en-US" altLang="zh-TW" sz="1400" dirty="0"/>
              <a:t>al., ”Information security policy compliance: An empirical study of rationality-based beliefs and information security awareness,“ </a:t>
            </a:r>
            <a:r>
              <a:rPr lang="en-US" altLang="zh-TW" sz="1400" i="1" dirty="0"/>
              <a:t>MIS Quarterly: Management Information Systems</a:t>
            </a:r>
            <a:r>
              <a:rPr lang="en-US" altLang="zh-TW" sz="1400" dirty="0"/>
              <a:t>, Vol. 34, 2010, </a:t>
            </a:r>
            <a:r>
              <a:rPr lang="en-US" altLang="zh-TW" sz="1400" dirty="0" err="1"/>
              <a:t>pp</a:t>
            </a:r>
            <a:r>
              <a:rPr lang="en-US" altLang="zh-TW" sz="1400" dirty="0"/>
              <a:t> 523-548</a:t>
            </a:r>
            <a:r>
              <a:rPr lang="en-US" altLang="zh-TW" sz="1400" dirty="0" smtClean="0"/>
              <a:t>.</a:t>
            </a:r>
          </a:p>
          <a:p>
            <a:r>
              <a:rPr lang="en-US" altLang="zh-TW" sz="1400" dirty="0"/>
              <a:t>Baskerville, and Richard, ”Information systems security design methods: implications for information systems development,“ </a:t>
            </a:r>
            <a:r>
              <a:rPr lang="en-US" altLang="zh-TW" sz="1400" i="1" dirty="0"/>
              <a:t>ACM Computing Surveys</a:t>
            </a:r>
            <a:r>
              <a:rPr lang="en-US" altLang="zh-TW" sz="1400" dirty="0"/>
              <a:t>, Vol. 25, 1993, </a:t>
            </a:r>
            <a:r>
              <a:rPr lang="en-US" altLang="zh-TW" sz="1400" dirty="0" err="1"/>
              <a:t>pp</a:t>
            </a:r>
            <a:r>
              <a:rPr lang="en-US" altLang="zh-TW" sz="1400" dirty="0"/>
              <a:t> 275-414.</a:t>
            </a:r>
          </a:p>
          <a:p>
            <a:r>
              <a:rPr lang="en-US" altLang="zh-TW" sz="1400" dirty="0"/>
              <a:t>M.T. </a:t>
            </a:r>
            <a:r>
              <a:rPr lang="en-US" altLang="zh-TW" sz="1400" dirty="0" err="1"/>
              <a:t>Siponen</a:t>
            </a:r>
            <a:r>
              <a:rPr lang="en-US" altLang="zh-TW" sz="1400" dirty="0"/>
              <a:t>, ”Analysis of modern IS security development approaches: Towards the next generation of social and adaptable ISS methods,“ </a:t>
            </a:r>
            <a:r>
              <a:rPr lang="en-US" altLang="zh-TW" sz="1400" i="1" dirty="0"/>
              <a:t>Information and Organization</a:t>
            </a:r>
            <a:r>
              <a:rPr lang="en-US" altLang="zh-TW" sz="1400" dirty="0"/>
              <a:t>, Vol. 15, 2005a, </a:t>
            </a:r>
            <a:r>
              <a:rPr lang="en-US" altLang="zh-TW" sz="1400" dirty="0" err="1"/>
              <a:t>pp</a:t>
            </a:r>
            <a:r>
              <a:rPr lang="en-US" altLang="zh-TW" sz="1400" dirty="0"/>
              <a:t> 339-375.</a:t>
            </a:r>
            <a:endParaRPr lang="zh-TW" altLang="zh-TW" sz="1400" dirty="0"/>
          </a:p>
          <a:p>
            <a:r>
              <a:rPr lang="en-US" altLang="zh-TW" sz="1400" dirty="0" smtClean="0"/>
              <a:t>M.T</a:t>
            </a:r>
            <a:r>
              <a:rPr lang="en-US" altLang="zh-TW" sz="1400" dirty="0"/>
              <a:t>. </a:t>
            </a:r>
            <a:r>
              <a:rPr lang="en-US" altLang="zh-TW" sz="1400" dirty="0" err="1"/>
              <a:t>Siponen</a:t>
            </a:r>
            <a:r>
              <a:rPr lang="en-US" altLang="zh-TW" sz="1400" dirty="0"/>
              <a:t>, ”An analysis of the traditional IS security approaches: Implications for research and practice,“ </a:t>
            </a:r>
            <a:r>
              <a:rPr lang="en-US" altLang="zh-TW" sz="1400" i="1" dirty="0"/>
              <a:t>European Journal of Information Systems</a:t>
            </a:r>
            <a:r>
              <a:rPr lang="en-US" altLang="zh-TW" sz="1400" dirty="0"/>
              <a:t>, Vol. 14, 2005b, </a:t>
            </a:r>
            <a:r>
              <a:rPr lang="en-US" altLang="zh-TW" sz="1400" dirty="0" err="1"/>
              <a:t>pp</a:t>
            </a:r>
            <a:r>
              <a:rPr lang="en-US" altLang="zh-TW" sz="1400" dirty="0"/>
              <a:t> 303-315.</a:t>
            </a:r>
            <a:endParaRPr lang="zh-TW" altLang="zh-TW" sz="1400" dirty="0"/>
          </a:p>
          <a:p>
            <a:endParaRPr lang="en-US" altLang="zh-TW" sz="1400" dirty="0" smtClean="0"/>
          </a:p>
          <a:p>
            <a:endParaRPr lang="en-US" altLang="zh-TW" sz="1400" dirty="0"/>
          </a:p>
          <a:p>
            <a:endParaRPr lang="zh-TW" altLang="en-US" sz="14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73FF-B71E-4117-9D6A-5666D7973B76}" type="datetime1">
              <a:rPr lang="zh-TW" altLang="en-US" smtClean="0"/>
              <a:pPr/>
              <a:t>2011/4/22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CAED-6200-4027-AAB3-0E4C4FF1A3A9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523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圖釘">
  <a:themeElements>
    <a:clrScheme name="圖釘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圖釘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332</TotalTime>
  <Words>1039</Words>
  <Application>Microsoft Office PowerPoint</Application>
  <PresentationFormat>如螢幕大小 (4:3)</PresentationFormat>
  <Paragraphs>85</Paragraphs>
  <Slides>12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圖釘</vt:lpstr>
      <vt:lpstr>資訊安全管理研究趨勢與分析 －以華藝線上電子資料庫收錄文章探討</vt:lpstr>
      <vt:lpstr>1. 研究背景 </vt:lpstr>
      <vt:lpstr>2. 研究動機 </vt:lpstr>
      <vt:lpstr>3. 研究目的 </vt:lpstr>
      <vt:lpstr>2. 研究架構</vt:lpstr>
      <vt:lpstr>2. 研究架構</vt:lpstr>
      <vt:lpstr>2.1 方法</vt:lpstr>
      <vt:lpstr>2.2 主題</vt:lpstr>
      <vt:lpstr>參考文獻</vt:lpstr>
      <vt:lpstr>參考文獻</vt:lpstr>
      <vt:lpstr>參考文獻</vt:lpstr>
      <vt:lpstr>資訊安全管理研究趨勢與分析 －以華藝線上電子資料庫收錄文章探討</vt:lpstr>
    </vt:vector>
  </TitlesOfParts>
  <Company>BoBoFAMILY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資訊安全管理研究趨勢與分析 －以華藝線上電子資料庫收錄文章探討</dc:title>
  <dc:creator>funkid</dc:creator>
  <cp:lastModifiedBy>Funkid</cp:lastModifiedBy>
  <cp:revision>31</cp:revision>
  <dcterms:created xsi:type="dcterms:W3CDTF">2011-04-20T06:37:35Z</dcterms:created>
  <dcterms:modified xsi:type="dcterms:W3CDTF">2011-04-22T13:14:53Z</dcterms:modified>
</cp:coreProperties>
</file>