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26"/>
  </p:notesMasterIdLst>
  <p:sldIdLst>
    <p:sldId id="256" r:id="rId2"/>
    <p:sldId id="284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6" r:id="rId18"/>
    <p:sldId id="277" r:id="rId19"/>
    <p:sldId id="278" r:id="rId20"/>
    <p:sldId id="285" r:id="rId21"/>
    <p:sldId id="279" r:id="rId22"/>
    <p:sldId id="282" r:id="rId23"/>
    <p:sldId id="283" r:id="rId24"/>
    <p:sldId id="274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D4"/>
    <a:srgbClr val="000066"/>
    <a:srgbClr val="3A5047"/>
    <a:srgbClr val="EAEAEA"/>
    <a:srgbClr val="C0C0C0"/>
    <a:srgbClr val="2D385D"/>
    <a:srgbClr val="827F08"/>
    <a:srgbClr val="A894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61827" autoAdjust="0"/>
  </p:normalViewPr>
  <p:slideViewPr>
    <p:cSldViewPr>
      <p:cViewPr varScale="1">
        <p:scale>
          <a:sx n="43" d="100"/>
          <a:sy n="4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4A978F-8E31-46E9-B12A-52560270A0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6C208-147E-4D95-8E12-376F3B313762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16C208-147E-4D95-8E12-376F3B313762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16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17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18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19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20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21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22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A978F-8E31-46E9-B12A-52560270A087}" type="slidenum">
              <a:rPr lang="en-US" altLang="zh-TW" smtClean="0"/>
              <a:pPr/>
              <a:t>23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A4CD89-B275-4B6A-A4B0-05B4E3A3EBBF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0B8B87-9E28-41CF-99F0-867082145003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BEF6C2-2BAD-4EFF-A687-B8EE83E9B03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117942-297A-4759-B4B9-59996959D277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8F5EA6-5A9F-4742-9F37-6D60B95CCD78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3241D3-60F3-4F32-961E-A9D3A884A204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EF03DA-AEF2-4F67-8468-21F06A197778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D9C145-D59F-4B68-A549-9588AEC3079C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984A7E6-2B67-46D9-B90D-0CCA416BBB27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539A1E-E849-4E66-B9FF-0551CF8EA444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D6ED6A-6A6C-471E-A32A-5126BB6C68BB}" type="slidenum">
              <a:rPr lang="en-US" altLang="zh-TW" smtClean="0"/>
              <a:pPr/>
              <a:t>‹#›</a:t>
            </a:fld>
            <a:endParaRPr lang="en-US" altLang="zh-TW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altLang="zh-TW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A4D6EC-92BE-443A-8672-BA78A80D2A9E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636912"/>
            <a:ext cx="8280920" cy="2088232"/>
          </a:xfrm>
        </p:spPr>
        <p:txBody>
          <a:bodyPr>
            <a:noAutofit/>
          </a:bodyPr>
          <a:lstStyle/>
          <a:p>
            <a:pPr algn="l"/>
            <a:r>
              <a:rPr lang="en-US" altLang="zh-TW" sz="2800" dirty="0" err="1" smtClean="0"/>
              <a:t>Malhotra</a:t>
            </a:r>
            <a:r>
              <a:rPr lang="en-US" altLang="zh-TW" sz="2800" dirty="0" smtClean="0"/>
              <a:t>, Y. and </a:t>
            </a:r>
            <a:r>
              <a:rPr lang="en-US" altLang="zh-TW" sz="2800" dirty="0" err="1" smtClean="0"/>
              <a:t>Galletta</a:t>
            </a:r>
            <a:r>
              <a:rPr lang="en-US" altLang="zh-TW" sz="2800" dirty="0" smtClean="0"/>
              <a:t>, D., </a:t>
            </a:r>
            <a:br>
              <a:rPr lang="en-US" altLang="zh-TW" sz="2800" dirty="0" smtClean="0"/>
            </a:br>
            <a:r>
              <a:rPr lang="en-US" altLang="zh-TW" sz="2800" dirty="0" smtClean="0"/>
              <a:t>"</a:t>
            </a:r>
            <a:r>
              <a:rPr lang="en-US" altLang="zh-TW" sz="2800" dirty="0" smtClean="0">
                <a:solidFill>
                  <a:srgbClr val="FF9900"/>
                </a:solidFill>
              </a:rPr>
              <a:t>Role of Commitment and Motivation in Knowledge Management Systems </a:t>
            </a:r>
            <a:r>
              <a:rPr lang="en-US" altLang="zh-TW" sz="2800" dirty="0" err="1" smtClean="0">
                <a:solidFill>
                  <a:srgbClr val="FF9900"/>
                </a:solidFill>
              </a:rPr>
              <a:t>Implementation:Theory</a:t>
            </a:r>
            <a:r>
              <a:rPr lang="en-US" altLang="zh-TW" sz="2800" dirty="0" smtClean="0">
                <a:solidFill>
                  <a:srgbClr val="FF9900"/>
                </a:solidFill>
              </a:rPr>
              <a:t>, Conceptualization, and Measurement of Antecedents of Success", </a:t>
            </a: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en-US" altLang="zh-TW" sz="2800" dirty="0" smtClean="0"/>
              <a:t>Proceedings of 36th Annual Hawaii International Conference on Systems Sciences,</a:t>
            </a:r>
            <a:br>
              <a:rPr lang="en-US" altLang="zh-TW" sz="2800" dirty="0" smtClean="0"/>
            </a:br>
            <a:r>
              <a:rPr lang="en-US" altLang="zh-TW" sz="2800" dirty="0" smtClean="0"/>
              <a:t> January 6-9, 2003, IEEE, Pages 1-10.</a:t>
            </a:r>
            <a:endParaRPr lang="zh-TW" altLang="zh-TW" sz="280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907704" y="5661248"/>
            <a:ext cx="4752454" cy="79275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資管碩一  </a:t>
            </a:r>
            <a:r>
              <a:rPr lang="fr-CA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699630074 </a:t>
            </a:r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林詒慧</a:t>
            </a:r>
            <a:b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資管碩一 </a:t>
            </a:r>
            <a:r>
              <a:rPr lang="fr-CA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699630942 </a:t>
            </a:r>
            <a:r>
              <a:rPr lang="zh-TW" altLang="en-US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陳韋翰</a:t>
            </a:r>
            <a:endParaRPr lang="zh-TW" altLang="fr-CA" sz="24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CD89-B275-4B6A-A4B0-05B4E3A3EBBF}" type="slidenum">
              <a:rPr lang="en-US" altLang="zh-TW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鑑定過程：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知識工人受到同行和管理人員的接受與尊重。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知識工人的價值觀，信念或行為以及社會形象。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關於證明社會影響過程的有效率：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知識工人應該仔細地選擇具體榜樣。 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所導致的行為具體內容與知識勞動者大約相關的。　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3.1.3 </a:t>
            </a:r>
            <a:r>
              <a:rPr lang="zh-TW" altLang="en-US" dirty="0" smtClean="0"/>
              <a:t>鑑定承諾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內化的價值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確保知識工人可以具體實踐被規定的行為。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自我參照，自我生成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知識工作者會盡量讓自己的增值貢獻最小，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確保遵守最低每月或每年的配額問題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="1" dirty="0" smtClean="0">
                <a:solidFill>
                  <a:srgbClr val="FF9900"/>
                </a:solidFill>
              </a:rPr>
              <a:t>模仿</a:t>
            </a:r>
            <a:r>
              <a:rPr lang="en-US" altLang="zh-TW" dirty="0" smtClean="0"/>
              <a:t>(modeled)</a:t>
            </a:r>
            <a:r>
              <a:rPr lang="zh-TW" altLang="en-US" dirty="0" smtClean="0"/>
              <a:t>：建立榜樣和塑造行為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內在化過程可以產生更持久的承諾。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3.1.4 </a:t>
            </a:r>
            <a:r>
              <a:rPr lang="zh-TW" altLang="en-US" dirty="0" smtClean="0"/>
              <a:t>內在化承諾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11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獎勵在很大程度上取決於對文化規範的組織或團體。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被同儕認可，而不是財政獎勵，是主要的激勵參與因素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往往希望他們的貢獻得到承認的組織。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zh-TW" altLang="en-US" b="1" dirty="0" smtClean="0">
                <a:solidFill>
                  <a:srgbClr val="FF9900"/>
                </a:solidFill>
              </a:rPr>
              <a:t>內在行為</a:t>
            </a:r>
            <a:r>
              <a:rPr lang="en-US" altLang="zh-TW" b="1" dirty="0" smtClean="0">
                <a:solidFill>
                  <a:srgbClr val="FF9900"/>
                </a:solidFill>
              </a:rPr>
              <a:t>(internalized)</a:t>
            </a:r>
          </a:p>
          <a:p>
            <a:pPr lvl="1"/>
            <a:r>
              <a:rPr lang="zh-TW" altLang="en-US" dirty="0" smtClean="0"/>
              <a:t>根據知識工人的內部價值系統與自豪感和社會價值身分相比。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en-US" dirty="0" smtClean="0"/>
              <a:t>問題：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原因內在動機和外在動機的區別。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3.2 </a:t>
            </a:r>
            <a:r>
              <a:rPr lang="en-US" altLang="zh-TW" b="0" dirty="0" smtClean="0"/>
              <a:t>KMS</a:t>
            </a:r>
            <a:r>
              <a:rPr lang="zh-TW" altLang="en-US" b="0" dirty="0" smtClean="0"/>
              <a:t>用戶動機理論基礎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12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9900"/>
                </a:solidFill>
              </a:rPr>
              <a:t>自我決定理論</a:t>
            </a:r>
            <a:r>
              <a:rPr lang="en-US" altLang="zh-TW" b="1" dirty="0" smtClean="0">
                <a:solidFill>
                  <a:srgbClr val="FF9900"/>
                </a:solidFill>
              </a:rPr>
              <a:t>(self-determination </a:t>
            </a:r>
            <a:r>
              <a:rPr lang="en-US" altLang="zh-TW" b="1" dirty="0" err="1" smtClean="0">
                <a:solidFill>
                  <a:srgbClr val="FF9900"/>
                </a:solidFill>
              </a:rPr>
              <a:t>theory,SDT</a:t>
            </a:r>
            <a:r>
              <a:rPr lang="en-US" altLang="zh-TW" b="1" dirty="0" smtClean="0">
                <a:solidFill>
                  <a:srgbClr val="FF9900"/>
                </a:solidFill>
              </a:rPr>
              <a:t>)</a:t>
            </a:r>
          </a:p>
          <a:p>
            <a:pPr lvl="1"/>
            <a:r>
              <a:rPr lang="zh-TW" altLang="en-US" dirty="0" smtClean="0"/>
              <a:t>動力更準確地表示為一個知識工人漸變的知覺因果關係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9900"/>
                </a:solidFill>
              </a:rPr>
              <a:t>perceived locus of </a:t>
            </a:r>
            <a:r>
              <a:rPr lang="en-US" altLang="zh-TW" dirty="0" err="1" smtClean="0">
                <a:solidFill>
                  <a:srgbClr val="FF9900"/>
                </a:solidFill>
              </a:rPr>
              <a:t>causality,PLOC</a:t>
            </a:r>
            <a:r>
              <a:rPr lang="en-US" altLang="zh-TW" dirty="0" smtClean="0">
                <a:solidFill>
                  <a:srgbClr val="FF9900"/>
                </a:solidFill>
              </a:rPr>
              <a:t> </a:t>
            </a:r>
            <a:r>
              <a:rPr lang="en-US" altLang="zh-TW" dirty="0" smtClean="0"/>
              <a:t>)</a:t>
            </a:r>
            <a:r>
              <a:rPr lang="zh-TW" altLang="en-US" dirty="0" smtClean="0"/>
              <a:t>的特定行為</a:t>
            </a:r>
            <a:br>
              <a:rPr lang="zh-TW" altLang="en-US" dirty="0" smtClean="0"/>
            </a:br>
            <a:endParaRPr lang="en-US" altLang="zh-TW" dirty="0" smtClean="0"/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的背景下使用，</a:t>
            </a:r>
            <a:r>
              <a:rPr lang="en-US" altLang="zh-TW" dirty="0" smtClean="0"/>
              <a:t>PLOC</a:t>
            </a:r>
            <a:r>
              <a:rPr lang="zh-TW" altLang="en-US" dirty="0" smtClean="0"/>
              <a:t>將確定在何種程度上故意使用知識，知識創造，知識共享是自我決定取決於演員的感知基因引發的具體行為。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解釋組織透過獎勵性的刺激來提高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的動機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3.2.1 </a:t>
            </a:r>
            <a:r>
              <a:rPr lang="zh-TW" altLang="en-US" dirty="0" smtClean="0"/>
              <a:t>連續性的動機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3.2.1 </a:t>
            </a:r>
            <a:r>
              <a:rPr lang="zh-TW" altLang="en-US" dirty="0" smtClean="0"/>
              <a:t>連續性的動機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14</a:t>
            </a:fld>
            <a:endParaRPr lang="en-US" altLang="zh-TW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384" y="1916832"/>
            <a:ext cx="927090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3.2.1 </a:t>
            </a:r>
            <a:r>
              <a:rPr lang="zh-TW" altLang="en-US" dirty="0" smtClean="0"/>
              <a:t>連續性的動機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15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FF9900"/>
                </a:solidFill>
              </a:rPr>
              <a:t>Intrinsic Motivation </a:t>
            </a:r>
            <a:r>
              <a:rPr lang="en-US" altLang="zh-TW" dirty="0" smtClean="0"/>
              <a:t>(Internal PLOC):</a:t>
            </a:r>
          </a:p>
          <a:p>
            <a:pPr lvl="1"/>
            <a:r>
              <a:rPr lang="zh-TW" altLang="en-US" dirty="0" smtClean="0"/>
              <a:t>內在動機，在因果關係的知覺軌跡內部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="1" dirty="0" smtClean="0">
                <a:solidFill>
                  <a:srgbClr val="FF9900"/>
                </a:solidFill>
              </a:rPr>
              <a:t>External Regulation </a:t>
            </a:r>
            <a:r>
              <a:rPr lang="en-US" altLang="zh-TW" dirty="0" smtClean="0"/>
              <a:t>(External PLOC):</a:t>
            </a:r>
          </a:p>
          <a:p>
            <a:pPr lvl="1"/>
            <a:r>
              <a:rPr lang="zh-TW" altLang="en-US" dirty="0" smtClean="0"/>
              <a:t>外在規定，在因果關係的知覺軌跡外部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="1" dirty="0" err="1" smtClean="0">
                <a:solidFill>
                  <a:srgbClr val="FF9900"/>
                </a:solidFill>
              </a:rPr>
              <a:t>Introjected</a:t>
            </a:r>
            <a:r>
              <a:rPr lang="en-US" altLang="zh-TW" b="1" dirty="0" smtClean="0">
                <a:solidFill>
                  <a:srgbClr val="FF9900"/>
                </a:solidFill>
              </a:rPr>
              <a:t> Regulation </a:t>
            </a:r>
            <a:r>
              <a:rPr lang="en-US" altLang="zh-TW" dirty="0" smtClean="0"/>
              <a:t>(Somewhat External PLOC):</a:t>
            </a:r>
          </a:p>
          <a:p>
            <a:pPr lvl="1"/>
            <a:r>
              <a:rPr lang="zh-TW" altLang="en-US" dirty="0" smtClean="0"/>
              <a:t>投入規定，有些在因果關係的知覺軌跡外部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3.2.1 </a:t>
            </a:r>
            <a:r>
              <a:rPr lang="zh-TW" altLang="en-US" dirty="0" smtClean="0"/>
              <a:t>連續性的動機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16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FF9900"/>
                </a:solidFill>
              </a:rPr>
              <a:t>Identified Regulation </a:t>
            </a:r>
            <a:r>
              <a:rPr lang="en-US" altLang="zh-TW" b="1" dirty="0" smtClean="0"/>
              <a:t>(Somewhat Internal PLOC):</a:t>
            </a:r>
          </a:p>
          <a:p>
            <a:pPr lvl="1"/>
            <a:r>
              <a:rPr lang="zh-TW" altLang="en-US" dirty="0" smtClean="0"/>
              <a:t>鑑定規定，有些在因果關係的知覺軌跡內部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="1" dirty="0" smtClean="0">
                <a:solidFill>
                  <a:srgbClr val="FF9900"/>
                </a:solidFill>
              </a:rPr>
              <a:t>Integrated Regulation </a:t>
            </a:r>
            <a:r>
              <a:rPr lang="en-US" altLang="zh-TW" dirty="0" smtClean="0"/>
              <a:t>(Internal PLOC):</a:t>
            </a:r>
          </a:p>
          <a:p>
            <a:pPr lvl="1"/>
            <a:r>
              <a:rPr lang="zh-TW" altLang="en-US" dirty="0" smtClean="0"/>
              <a:t>聯合規定，在因果關係的知覺軌跡內部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實作一個醫療保健知識管理系統</a:t>
            </a:r>
            <a:endParaRPr lang="en-US" altLang="zh-TW" dirty="0" smtClean="0"/>
          </a:p>
          <a:p>
            <a:r>
              <a:rPr lang="zh-TW" altLang="en-US" dirty="0" smtClean="0"/>
              <a:t>為期六周的訓練</a:t>
            </a:r>
            <a:r>
              <a:rPr lang="zh-TW" altLang="en-US" dirty="0" smtClean="0"/>
              <a:t>課程</a:t>
            </a:r>
            <a:endParaRPr lang="en-US" altLang="zh-TW" dirty="0" smtClean="0"/>
          </a:p>
          <a:p>
            <a:r>
              <a:rPr lang="en-US" altLang="zh-TW" dirty="0" smtClean="0"/>
              <a:t>35</a:t>
            </a:r>
            <a:r>
              <a:rPr lang="zh-TW" altLang="en-US" dirty="0" smtClean="0"/>
              <a:t>期的課程</a:t>
            </a:r>
            <a:endParaRPr lang="en-US" altLang="zh-TW" dirty="0" smtClean="0"/>
          </a:p>
          <a:p>
            <a:r>
              <a:rPr lang="zh-TW" altLang="zh-TW" dirty="0" smtClean="0"/>
              <a:t>共</a:t>
            </a:r>
            <a:r>
              <a:rPr lang="en-US" altLang="zh-TW" dirty="0" smtClean="0"/>
              <a:t>239</a:t>
            </a:r>
            <a:r>
              <a:rPr lang="zh-TW" altLang="zh-TW" dirty="0" smtClean="0"/>
              <a:t>個人自願參加</a:t>
            </a:r>
            <a:endParaRPr lang="en-US" altLang="zh-TW" dirty="0" smtClean="0"/>
          </a:p>
          <a:p>
            <a:r>
              <a:rPr lang="zh-TW" altLang="zh-TW" dirty="0" smtClean="0"/>
              <a:t>共</a:t>
            </a:r>
            <a:r>
              <a:rPr lang="zh-TW" altLang="en-US" dirty="0" smtClean="0"/>
              <a:t>回收</a:t>
            </a:r>
            <a:r>
              <a:rPr lang="en-US" altLang="zh-TW" dirty="0" smtClean="0"/>
              <a:t>208 </a:t>
            </a:r>
            <a:r>
              <a:rPr lang="zh-TW" altLang="zh-TW" dirty="0" smtClean="0"/>
              <a:t>有效問卷</a:t>
            </a:r>
            <a:r>
              <a:rPr lang="zh-TW" altLang="en-US" dirty="0" smtClean="0"/>
              <a:t>，</a:t>
            </a:r>
            <a:r>
              <a:rPr lang="zh-TW" altLang="zh-TW" dirty="0" smtClean="0"/>
              <a:t>回收率</a:t>
            </a:r>
            <a:r>
              <a:rPr lang="en-US" altLang="zh-TW" dirty="0" smtClean="0"/>
              <a:t>87%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17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研究方法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18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4.1 </a:t>
            </a:r>
            <a:r>
              <a:rPr lang="zh-TW" altLang="en-US" dirty="0" smtClean="0"/>
              <a:t>問項</a:t>
            </a:r>
            <a:r>
              <a:rPr lang="en-US" altLang="zh-TW" dirty="0" smtClean="0"/>
              <a:t>-</a:t>
            </a:r>
            <a:r>
              <a:rPr lang="zh-TW" altLang="en-US" dirty="0" smtClean="0"/>
              <a:t>使用者承諾</a:t>
            </a:r>
            <a:endParaRPr lang="zh-TW" alt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505744"/>
            <a:ext cx="55816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19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4.2 </a:t>
            </a:r>
            <a:r>
              <a:rPr lang="zh-TW" altLang="en-US" dirty="0" smtClean="0"/>
              <a:t>問項</a:t>
            </a:r>
            <a:r>
              <a:rPr lang="en-US" altLang="zh-TW" dirty="0" smtClean="0"/>
              <a:t>-</a:t>
            </a:r>
            <a:r>
              <a:rPr lang="zh-TW" altLang="en-US" dirty="0" smtClean="0"/>
              <a:t>使用者動機</a:t>
            </a:r>
            <a:endParaRPr lang="zh-TW" altLang="en-US" dirty="0"/>
          </a:p>
        </p:txBody>
      </p:sp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556792"/>
            <a:ext cx="482428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543425"/>
            <a:ext cx="29337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介紹</a:t>
            </a:r>
            <a:endParaRPr lang="en-US" altLang="zh-TW" dirty="0" smtClean="0"/>
          </a:p>
          <a:p>
            <a:r>
              <a:rPr lang="zh-TW" altLang="en-US" dirty="0" smtClean="0"/>
              <a:t>背景</a:t>
            </a:r>
            <a:endParaRPr lang="en-US" altLang="zh-TW" dirty="0" smtClean="0"/>
          </a:p>
          <a:p>
            <a:r>
              <a:rPr lang="zh-TW" altLang="en-US" dirty="0" smtClean="0"/>
              <a:t>理論基礎</a:t>
            </a:r>
            <a:endParaRPr lang="en-US" altLang="zh-TW" dirty="0" smtClean="0"/>
          </a:p>
          <a:p>
            <a:r>
              <a:rPr lang="zh-TW" altLang="en-US" dirty="0" smtClean="0"/>
              <a:t>研究方法</a:t>
            </a:r>
            <a:endParaRPr lang="en-US" altLang="zh-TW" dirty="0" smtClean="0"/>
          </a:p>
          <a:p>
            <a:r>
              <a:rPr lang="zh-TW" altLang="en-US" dirty="0" smtClean="0"/>
              <a:t>討論</a:t>
            </a:r>
            <a:endParaRPr lang="en-US" altLang="zh-TW" dirty="0" smtClean="0"/>
          </a:p>
          <a:p>
            <a:r>
              <a:rPr lang="zh-TW" altLang="en-US" dirty="0" smtClean="0"/>
              <a:t>未來研究方向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2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大綱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20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4.3 </a:t>
            </a:r>
            <a:r>
              <a:rPr lang="zh-TW" altLang="en-US" dirty="0" smtClean="0"/>
              <a:t>問卷分析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1556792"/>
            <a:ext cx="3362325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556792"/>
            <a:ext cx="34385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方塊 7"/>
          <p:cNvSpPr txBox="1"/>
          <p:nvPr/>
        </p:nvSpPr>
        <p:spPr>
          <a:xfrm>
            <a:off x="2843808" y="3923184"/>
            <a:ext cx="369332" cy="70788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/>
              <a:t>內在因子</a:t>
            </a:r>
            <a:endParaRPr lang="zh-TW" altLang="en-US" sz="12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707904" y="3933056"/>
            <a:ext cx="369332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/>
              <a:t>外在因子</a:t>
            </a:r>
            <a:endParaRPr lang="zh-TW" altLang="en-US" sz="12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652120" y="5373216"/>
            <a:ext cx="369332" cy="116955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/>
              <a:t>自我及他人認同</a:t>
            </a:r>
            <a:endParaRPr lang="zh-TW" altLang="en-US" sz="12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372200" y="5445224"/>
            <a:ext cx="369332" cy="101566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/>
              <a:t>自我價值實現</a:t>
            </a:r>
            <a:endParaRPr lang="zh-TW" altLang="en-US" sz="12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236296" y="5589240"/>
            <a:ext cx="369332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1200" dirty="0" smtClean="0"/>
              <a:t>外在規範</a:t>
            </a:r>
            <a:endParaRPr lang="zh-TW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Commitment:</a:t>
            </a:r>
          </a:p>
          <a:p>
            <a:pPr lvl="1"/>
            <a:r>
              <a:rPr lang="en-US" altLang="zh-TW" dirty="0" err="1" smtClean="0"/>
              <a:t>Cronbach’s</a:t>
            </a:r>
            <a:r>
              <a:rPr lang="en-US" altLang="zh-TW" dirty="0" smtClean="0"/>
              <a:t> </a:t>
            </a:r>
            <a:r>
              <a:rPr lang="el-GR" altLang="zh-TW" dirty="0" smtClean="0"/>
              <a:t>α</a:t>
            </a:r>
            <a:r>
              <a:rPr lang="zh-TW" altLang="en-US" dirty="0" smtClean="0"/>
              <a:t>為</a:t>
            </a:r>
            <a:r>
              <a:rPr lang="en-US" altLang="zh-TW" dirty="0" smtClean="0"/>
              <a:t>.8047</a:t>
            </a:r>
            <a:r>
              <a:rPr lang="zh-TW" altLang="en-US" dirty="0" smtClean="0"/>
              <a:t>，皆大於子購面之</a:t>
            </a:r>
            <a:r>
              <a:rPr lang="el-GR" altLang="zh-TW" dirty="0" smtClean="0"/>
              <a:t>α</a:t>
            </a:r>
            <a:r>
              <a:rPr lang="zh-TW" altLang="en-US" dirty="0" smtClean="0"/>
              <a:t> </a:t>
            </a:r>
            <a:r>
              <a:rPr lang="en-US" altLang="zh-TW" dirty="0" smtClean="0"/>
              <a:t>(.74, .76, </a:t>
            </a:r>
            <a:r>
              <a:rPr lang="zh-TW" altLang="en-US" dirty="0" smtClean="0"/>
              <a:t>和</a:t>
            </a:r>
            <a:r>
              <a:rPr lang="en-US" altLang="zh-TW" dirty="0" smtClean="0"/>
              <a:t> .77)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Motivation:</a:t>
            </a:r>
          </a:p>
          <a:p>
            <a:pPr lvl="1"/>
            <a:r>
              <a:rPr lang="en-US" altLang="zh-TW" dirty="0" err="1" smtClean="0"/>
              <a:t>Cronbach’s</a:t>
            </a:r>
            <a:r>
              <a:rPr lang="en-US" altLang="zh-TW" dirty="0" smtClean="0"/>
              <a:t> </a:t>
            </a:r>
            <a:r>
              <a:rPr lang="el-GR" altLang="zh-TW" dirty="0" smtClean="0"/>
              <a:t>α</a:t>
            </a:r>
            <a:r>
              <a:rPr lang="zh-TW" altLang="en-US" dirty="0" smtClean="0"/>
              <a:t>為</a:t>
            </a:r>
            <a:r>
              <a:rPr lang="en-US" altLang="zh-TW" dirty="0" smtClean="0"/>
              <a:t>.88</a:t>
            </a:r>
            <a:r>
              <a:rPr lang="zh-TW" altLang="en-US" dirty="0" smtClean="0"/>
              <a:t>，</a:t>
            </a:r>
            <a:r>
              <a:rPr lang="en-US" altLang="zh-TW" dirty="0" smtClean="0"/>
              <a:t> </a:t>
            </a:r>
            <a:r>
              <a:rPr lang="zh-TW" altLang="en-US" smtClean="0"/>
              <a:t>大部分大於</a:t>
            </a:r>
            <a:r>
              <a:rPr lang="zh-TW" altLang="en-US" dirty="0" smtClean="0"/>
              <a:t>子購面之</a:t>
            </a:r>
            <a:r>
              <a:rPr lang="el-GR" altLang="zh-TW" dirty="0" smtClean="0"/>
              <a:t>α</a:t>
            </a:r>
            <a:r>
              <a:rPr lang="en-US" altLang="zh-TW" dirty="0" smtClean="0"/>
              <a:t>(.81, .84, </a:t>
            </a:r>
            <a:r>
              <a:rPr lang="zh-TW" altLang="en-US" dirty="0" smtClean="0"/>
              <a:t>和</a:t>
            </a:r>
            <a:r>
              <a:rPr lang="en-US" altLang="zh-TW" dirty="0" smtClean="0"/>
              <a:t> .92)</a:t>
            </a:r>
            <a:endParaRPr lang="zh-TW" altLang="en-US" dirty="0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21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4.3</a:t>
            </a:r>
            <a:r>
              <a:rPr lang="zh-TW" altLang="en-US" dirty="0" smtClean="0"/>
              <a:t> 問卷分析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知識管理重要性遠大於知識本身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將組織現有知識轉換為實際動作。</a:t>
            </a:r>
            <a:endParaRPr lang="en-US" altLang="zh-TW" dirty="0" smtClean="0"/>
          </a:p>
          <a:p>
            <a:r>
              <a:rPr lang="zh-TW" altLang="zh-TW" dirty="0" smtClean="0"/>
              <a:t>使用者</a:t>
            </a:r>
            <a:r>
              <a:rPr lang="zh-TW" altLang="zh-TW" dirty="0" smtClean="0"/>
              <a:t>承諾以及動機對於組織</a:t>
            </a:r>
            <a:r>
              <a:rPr lang="zh-TW" altLang="en-US" dirty="0" smtClean="0"/>
              <a:t>中</a:t>
            </a:r>
            <a:r>
              <a:rPr lang="en-US" altLang="zh-TW" dirty="0" smtClean="0"/>
              <a:t>KMS</a:t>
            </a:r>
            <a:r>
              <a:rPr lang="zh-TW" altLang="zh-TW" dirty="0" smtClean="0"/>
              <a:t>的成功是很重要的關鍵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sz="2800" dirty="0" smtClean="0">
                <a:latin typeface="Times New Roman" pitchFamily="18" charset="0"/>
              </a:rPr>
              <a:t>CEO</a:t>
            </a:r>
            <a:r>
              <a:rPr lang="zh-TW" altLang="zh-TW" sz="2800" dirty="0" smtClean="0">
                <a:latin typeface="Times New Roman" pitchFamily="18" charset="0"/>
              </a:rPr>
              <a:t>願意投資在</a:t>
            </a:r>
            <a:r>
              <a:rPr lang="en-US" altLang="zh-TW" sz="2800" dirty="0" smtClean="0">
                <a:latin typeface="Times New Roman" pitchFamily="18" charset="0"/>
              </a:rPr>
              <a:t>KMS</a:t>
            </a:r>
            <a:r>
              <a:rPr lang="zh-TW" altLang="en-US" sz="2800" dirty="0" smtClean="0">
                <a:latin typeface="Times New Roman" pitchFamily="18" charset="0"/>
              </a:rPr>
              <a:t>。</a:t>
            </a:r>
            <a:endParaRPr lang="en-US" altLang="zh-TW" dirty="0" smtClean="0"/>
          </a:p>
          <a:p>
            <a:r>
              <a:rPr lang="zh-TW" altLang="en-US" dirty="0" smtClean="0"/>
              <a:t>組織資訊系統與知識管理做結合。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22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討論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將整合的兩構念運用在更廣泛的組織以及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系統，使得現有理論框架更加完整。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使用者</a:t>
            </a:r>
            <a:r>
              <a:rPr lang="zh-TW" altLang="zh-TW" dirty="0" smtClean="0"/>
              <a:t>承諾與</a:t>
            </a:r>
            <a:r>
              <a:rPr lang="zh-TW" altLang="en-US" dirty="0" smtClean="0"/>
              <a:t>動機</a:t>
            </a:r>
            <a:r>
              <a:rPr lang="zh-TW" altLang="zh-TW" dirty="0" smtClean="0"/>
              <a:t>會</a:t>
            </a:r>
            <a:r>
              <a:rPr lang="zh-TW" altLang="zh-TW" dirty="0" smtClean="0"/>
              <a:t>隨著時間而改變</a:t>
            </a:r>
            <a:r>
              <a:rPr lang="zh-TW" altLang="en-US" dirty="0" smtClean="0"/>
              <a:t>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新購念的加入</a:t>
            </a:r>
            <a:r>
              <a:rPr lang="en-US" altLang="zh-TW" dirty="0" smtClean="0"/>
              <a:t>:sense making and meaning</a:t>
            </a:r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23</a:t>
            </a:fld>
            <a:endParaRPr lang="en-US" altLang="zh-TW"/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6.</a:t>
            </a:r>
            <a:r>
              <a:rPr lang="zh-TW" altLang="en-US" dirty="0" smtClean="0"/>
              <a:t>未來展望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636912"/>
            <a:ext cx="8280920" cy="2088232"/>
          </a:xfrm>
        </p:spPr>
        <p:txBody>
          <a:bodyPr>
            <a:noAutofit/>
          </a:bodyPr>
          <a:lstStyle/>
          <a:p>
            <a:pPr algn="l"/>
            <a:r>
              <a:rPr lang="en-US" altLang="zh-TW" sz="2300" dirty="0" smtClean="0"/>
              <a:t/>
            </a:r>
            <a:br>
              <a:rPr lang="en-US" altLang="zh-TW" sz="2300" dirty="0" smtClean="0"/>
            </a:br>
            <a:r>
              <a:rPr lang="en-US" altLang="zh-TW" sz="2300" dirty="0" err="1" smtClean="0"/>
              <a:t>Malhotra</a:t>
            </a:r>
            <a:r>
              <a:rPr lang="en-US" altLang="zh-TW" sz="2300" dirty="0" smtClean="0"/>
              <a:t>, Y. and </a:t>
            </a:r>
            <a:r>
              <a:rPr lang="en-US" altLang="zh-TW" sz="2300" dirty="0" err="1" smtClean="0"/>
              <a:t>Galletta</a:t>
            </a:r>
            <a:r>
              <a:rPr lang="en-US" altLang="zh-TW" sz="2300" dirty="0" smtClean="0"/>
              <a:t>, D., </a:t>
            </a:r>
            <a:br>
              <a:rPr lang="en-US" altLang="zh-TW" sz="2300" dirty="0" smtClean="0"/>
            </a:br>
            <a:r>
              <a:rPr lang="en-US" altLang="zh-TW" sz="2300" dirty="0" smtClean="0"/>
              <a:t>"</a:t>
            </a:r>
            <a:r>
              <a:rPr lang="en-US" altLang="zh-TW" sz="2300" dirty="0" smtClean="0">
                <a:solidFill>
                  <a:srgbClr val="FF9900"/>
                </a:solidFill>
              </a:rPr>
              <a:t>Role of Commitment and Motivation in Knowledge Management Systems </a:t>
            </a:r>
            <a:r>
              <a:rPr lang="en-US" altLang="zh-TW" sz="2300" dirty="0" err="1" smtClean="0">
                <a:solidFill>
                  <a:srgbClr val="FF9900"/>
                </a:solidFill>
              </a:rPr>
              <a:t>Implementation:Theory</a:t>
            </a:r>
            <a:r>
              <a:rPr lang="en-US" altLang="zh-TW" sz="2300" dirty="0" smtClean="0">
                <a:solidFill>
                  <a:srgbClr val="FF9900"/>
                </a:solidFill>
              </a:rPr>
              <a:t>, Conceptualization, and Measurement of Antecedents of Success", </a:t>
            </a:r>
            <a:r>
              <a:rPr lang="en-US" altLang="zh-TW" sz="2300" dirty="0" smtClean="0"/>
              <a:t/>
            </a:r>
            <a:br>
              <a:rPr lang="en-US" altLang="zh-TW" sz="2300" dirty="0" smtClean="0"/>
            </a:br>
            <a:r>
              <a:rPr lang="en-US" altLang="zh-TW" sz="2300" dirty="0" smtClean="0"/>
              <a:t>Proceedings of 36th Annual Hawaii International Conference on Systems Sciences,</a:t>
            </a:r>
            <a:br>
              <a:rPr lang="en-US" altLang="zh-TW" sz="2300" dirty="0" smtClean="0"/>
            </a:br>
            <a:r>
              <a:rPr lang="en-US" altLang="zh-TW" sz="2300" dirty="0" smtClean="0"/>
              <a:t> January 6-9, 2003, IEEE, Pages 1-10.</a:t>
            </a:r>
            <a:endParaRPr lang="zh-TW" altLang="zh-TW" sz="2300" dirty="0"/>
          </a:p>
        </p:txBody>
      </p:sp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1907704" y="5661248"/>
            <a:ext cx="4752454" cy="79275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資管碩一  </a:t>
            </a:r>
            <a:r>
              <a:rPr lang="fr-CA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699630074 </a:t>
            </a:r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林詒慧</a:t>
            </a:r>
            <a:b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fr-CA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資管碩一 </a:t>
            </a:r>
            <a:r>
              <a:rPr lang="fr-CA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699630942 </a:t>
            </a:r>
            <a:r>
              <a:rPr lang="zh-TW" altLang="en-US" sz="2400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陳韋翰</a:t>
            </a:r>
            <a:endParaRPr lang="zh-TW" altLang="fr-CA" sz="2400" dirty="0" smtClean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CD89-B275-4B6A-A4B0-05B4E3A3EBBF}" type="slidenum">
              <a:rPr lang="en-US" altLang="zh-TW" smtClean="0"/>
              <a:pPr/>
              <a:t>24</a:t>
            </a:fld>
            <a:endParaRPr lang="en-US" altLang="zh-TW"/>
          </a:p>
        </p:txBody>
      </p:sp>
      <p:sp>
        <p:nvSpPr>
          <p:cNvPr id="8" name="文字方塊 7"/>
          <p:cNvSpPr txBox="1"/>
          <p:nvPr/>
        </p:nvSpPr>
        <p:spPr>
          <a:xfrm>
            <a:off x="1835696" y="764704"/>
            <a:ext cx="5327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謝謝聆聽，歡迎提問</a:t>
            </a:r>
            <a:r>
              <a:rPr lang="en-US" altLang="zh-TW" sz="40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!</a:t>
            </a:r>
            <a:endParaRPr lang="zh-TW" altLang="en-US" sz="4000" b="1" dirty="0" smtClean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9900"/>
                </a:solidFill>
              </a:rPr>
              <a:t>知識管理系統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(Knowledge management systems ,</a:t>
            </a:r>
            <a:r>
              <a:rPr lang="en-US" altLang="zh-TW" dirty="0" smtClean="0">
                <a:solidFill>
                  <a:srgbClr val="FF9900"/>
                </a:solidFill>
              </a:rPr>
              <a:t>KMS</a:t>
            </a:r>
            <a:r>
              <a:rPr lang="en-US" altLang="zh-TW" dirty="0" smtClean="0"/>
              <a:t> )</a:t>
            </a:r>
          </a:p>
          <a:p>
            <a:endParaRPr lang="en-US" altLang="zh-TW" dirty="0" smtClean="0"/>
          </a:p>
          <a:p>
            <a:pPr lvl="1"/>
            <a:r>
              <a:rPr lang="zh-TW" altLang="en-US" dirty="0" smtClean="0"/>
              <a:t>是根據一些組合資訊可以</a:t>
            </a:r>
            <a:r>
              <a:rPr lang="zh-TW" altLang="en-US" b="1" dirty="0" smtClean="0"/>
              <a:t>溝通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協調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合作</a:t>
            </a:r>
            <a:r>
              <a:rPr lang="zh-TW" altLang="en-US" dirty="0" smtClean="0"/>
              <a:t>的能力。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提供了重要</a:t>
            </a:r>
            <a:r>
              <a:rPr lang="zh-TW" altLang="en-US" b="1" dirty="0" smtClean="0"/>
              <a:t>資訊</a:t>
            </a:r>
            <a:r>
              <a:rPr lang="zh-TW" altLang="en-US" dirty="0" smtClean="0"/>
              <a:t>、</a:t>
            </a:r>
            <a:r>
              <a:rPr lang="zh-TW" altLang="en-US" b="1" dirty="0" smtClean="0"/>
              <a:t>技術資源</a:t>
            </a:r>
            <a:r>
              <a:rPr lang="zh-TW" altLang="en-US" dirty="0" smtClean="0"/>
              <a:t>投入和</a:t>
            </a:r>
            <a:r>
              <a:rPr lang="zh-TW" altLang="en-US" b="1" dirty="0" smtClean="0"/>
              <a:t>組織績效</a:t>
            </a:r>
            <a:r>
              <a:rPr lang="zh-TW" altLang="en-US" dirty="0" smtClean="0"/>
              <a:t>之間的關連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r>
              <a:rPr lang="zh-TW" altLang="en-US" dirty="0" smtClean="0"/>
              <a:t>一種需嚴重依賴積極參與的</a:t>
            </a:r>
            <a:r>
              <a:rPr lang="zh-TW" altLang="en-US" b="1" dirty="0" smtClean="0"/>
              <a:t>知識員工</a:t>
            </a:r>
            <a:r>
              <a:rPr lang="zh-TW" altLang="en-US" dirty="0" smtClean="0"/>
              <a:t>來轉變成組織績效的投入。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介紹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3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dirty="0" smtClean="0"/>
              <a:t>知識工人的</a:t>
            </a:r>
            <a:r>
              <a:rPr lang="zh-TW" altLang="en-US" b="1" dirty="0" smtClean="0"/>
              <a:t>動機</a:t>
            </a:r>
            <a:r>
              <a:rPr lang="zh-TW" altLang="en-US" dirty="0" smtClean="0"/>
              <a:t>和</a:t>
            </a:r>
            <a:r>
              <a:rPr lang="zh-TW" altLang="en-US" b="1" dirty="0" smtClean="0"/>
              <a:t>承諾</a:t>
            </a:r>
            <a:r>
              <a:rPr lang="zh-TW" altLang="en-US" dirty="0" smtClean="0"/>
              <a:t>往往決定成敗的知識管理系統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知識工人的動機和承諾發揮關鍵作用，使共享</a:t>
            </a:r>
            <a:r>
              <a:rPr lang="zh-TW" altLang="en-US" b="1" dirty="0" smtClean="0"/>
              <a:t>隱性</a:t>
            </a:r>
            <a:r>
              <a:rPr lang="zh-TW" altLang="en-US" dirty="0" smtClean="0"/>
              <a:t>和</a:t>
            </a:r>
            <a:r>
              <a:rPr lang="zh-TW" altLang="en-US" b="1" dirty="0" smtClean="0"/>
              <a:t>顯性</a:t>
            </a:r>
            <a:r>
              <a:rPr lang="zh-TW" altLang="en-US" dirty="0" smtClean="0"/>
              <a:t>知識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本篇論文的貢獻是在組織方面的研究，</a:t>
            </a:r>
            <a:r>
              <a:rPr lang="en-US" altLang="zh-TW" dirty="0" smtClean="0"/>
              <a:t>KMS</a:t>
            </a:r>
            <a:r>
              <a:rPr lang="zh-TW" altLang="en-US" dirty="0" smtClean="0"/>
              <a:t>使用者的承諾和動機建立與實證驗證的概念化的理論。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預計發展組織知識文化的特點是高層次的承諾和動機，這兩個被認為是重要實施任何的</a:t>
            </a:r>
            <a:r>
              <a:rPr lang="en-US" altLang="zh-TW" dirty="0" smtClean="0"/>
              <a:t>KMS</a:t>
            </a:r>
            <a:r>
              <a:rPr lang="zh-TW" altLang="en-US" dirty="0" smtClean="0"/>
              <a:t>成功的因素。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介紹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4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動機和承諾的知識工人、專業人士和管理人員，是實施企業知識管理系統的關鍵成功因素。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不分地區和行業的差異</a:t>
            </a:r>
          </a:p>
          <a:p>
            <a:pPr>
              <a:buNone/>
            </a:pPr>
            <a:endParaRPr lang="en-US" altLang="zh-TW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en-US" altLang="zh-TW" sz="2700" dirty="0" smtClean="0"/>
              <a:t>Pillsbury Co. of Minneapolis</a:t>
            </a:r>
          </a:p>
          <a:p>
            <a:pPr lvl="1"/>
            <a:r>
              <a:rPr lang="zh-TW" altLang="en-US" dirty="0" smtClean="0"/>
              <a:t>沒有人有動力投入其它時間和精力來解決其他人的問題。</a:t>
            </a:r>
          </a:p>
          <a:p>
            <a:pPr lvl="1"/>
            <a:endParaRPr lang="en-US" altLang="zh-TW" dirty="0" smtClean="0"/>
          </a:p>
          <a:p>
            <a:r>
              <a:rPr lang="zh-TW" altLang="en-US" dirty="0" smtClean="0"/>
              <a:t>每月或每年配額的</a:t>
            </a:r>
            <a:r>
              <a:rPr lang="en-US" altLang="zh-TW" dirty="0" smtClean="0"/>
              <a:t>‘</a:t>
            </a:r>
            <a:r>
              <a:rPr lang="zh-TW" altLang="en-US" dirty="0" smtClean="0"/>
              <a:t>點</a:t>
            </a:r>
            <a:r>
              <a:rPr lang="en-US" altLang="zh-TW" dirty="0" smtClean="0"/>
              <a:t>(point)’</a:t>
            </a:r>
            <a:r>
              <a:rPr lang="zh-TW" altLang="en-US" dirty="0" smtClean="0"/>
              <a:t>的知識分享。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迫切需要建立一個共同的信念來激勵企業實作</a:t>
            </a:r>
            <a:r>
              <a:rPr lang="en-US" altLang="zh-TW" dirty="0" smtClean="0"/>
              <a:t>KMS</a:t>
            </a:r>
            <a:r>
              <a:rPr lang="zh-TW" altLang="en-US" dirty="0" smtClean="0"/>
              <a:t>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2.</a:t>
            </a:r>
            <a:r>
              <a:rPr lang="zh-TW" altLang="en-US" dirty="0" smtClean="0"/>
              <a:t> 背景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5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知識工人的承諾和動機的概念化開發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一理論依據在對他們自己潛力的履行、互相的關心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和組織之間需要改進行為。</a:t>
            </a:r>
            <a:endParaRPr lang="en-US" altLang="zh-TW" dirty="0" smtClean="0"/>
          </a:p>
          <a:p>
            <a:pPr lvl="1"/>
            <a:endParaRPr lang="en-US" altLang="zh-TW" dirty="0" smtClean="0"/>
          </a:p>
          <a:p>
            <a:r>
              <a:rPr lang="zh-TW" altLang="en-US" dirty="0" smtClean="0"/>
              <a:t>實習</a:t>
            </a:r>
            <a:r>
              <a:rPr lang="en-US" altLang="zh-TW" dirty="0" smtClean="0"/>
              <a:t>(</a:t>
            </a:r>
            <a:r>
              <a:rPr lang="en-US" altLang="zh-TW" dirty="0" smtClean="0">
                <a:solidFill>
                  <a:srgbClr val="FF9900"/>
                </a:solidFill>
              </a:rPr>
              <a:t>performance based training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具體活動的溝通、協調和合作。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組織管理者組成用戶培訓，收集資訊。</a:t>
            </a:r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</a:t>
            </a:r>
            <a:r>
              <a:rPr lang="zh-TW" altLang="en-US" dirty="0" smtClean="0"/>
              <a:t> 理論基礎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產業調查表示，當執行委員會和高級管理階層管理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的發展時，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用戶容易缺乏時刻分享知識，造成使用知識的困難。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積極的解決辦法為：先減輕不能有效利用知識和知識共享的問題，許多研究者和專家推薦使用的獎勵和文化干預。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根本解決問題：承諾和動機的培養是</a:t>
            </a:r>
            <a:r>
              <a:rPr lang="en-US" altLang="zh-TW" dirty="0" smtClean="0"/>
              <a:t>KMS</a:t>
            </a:r>
            <a:r>
              <a:rPr lang="zh-TW" altLang="en-US" dirty="0" smtClean="0"/>
              <a:t>的成功實施的必要。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</a:t>
            </a:r>
            <a:r>
              <a:rPr lang="zh-TW" altLang="en-US" dirty="0" smtClean="0"/>
              <a:t> </a:t>
            </a:r>
            <a:r>
              <a:rPr lang="en-US" altLang="zh-TW" dirty="0" smtClean="0"/>
              <a:t>KMS</a:t>
            </a:r>
            <a:r>
              <a:rPr lang="zh-TW" altLang="en-US" dirty="0" smtClean="0"/>
              <a:t>使用者動機理論基礎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7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 </a:t>
            </a:r>
            <a:r>
              <a:rPr lang="en-US" altLang="zh-TW" dirty="0" err="1" smtClean="0">
                <a:solidFill>
                  <a:srgbClr val="FF9900"/>
                </a:solidFill>
              </a:rPr>
              <a:t>Kelman’s</a:t>
            </a:r>
            <a:r>
              <a:rPr lang="en-US" altLang="zh-TW" dirty="0" smtClean="0">
                <a:solidFill>
                  <a:srgbClr val="FF9900"/>
                </a:solidFill>
              </a:rPr>
              <a:t>  theory of social influence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解釋社會影響行為的各種各樣的過程之間的理論分別。 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三個過程：</a:t>
            </a:r>
            <a:endParaRPr lang="en-US" altLang="zh-TW" dirty="0" smtClean="0"/>
          </a:p>
          <a:p>
            <a:pPr lvl="1"/>
            <a:r>
              <a:rPr lang="en-US" altLang="zh-TW" b="1" dirty="0" smtClean="0">
                <a:solidFill>
                  <a:srgbClr val="FF9900"/>
                </a:solidFill>
              </a:rPr>
              <a:t>compliance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to gain a reward</a:t>
            </a:r>
            <a:br>
              <a:rPr lang="en-US" altLang="zh-TW" dirty="0" smtClean="0"/>
            </a:br>
            <a:r>
              <a:rPr lang="zh-TW" altLang="en-US" dirty="0" smtClean="0"/>
              <a:t>承諾：獲取獎勵</a:t>
            </a:r>
            <a:endParaRPr lang="en-US" altLang="zh-TW" dirty="0" smtClean="0"/>
          </a:p>
          <a:p>
            <a:pPr lvl="1"/>
            <a:r>
              <a:rPr lang="en-US" altLang="zh-TW" b="1" dirty="0" smtClean="0">
                <a:solidFill>
                  <a:srgbClr val="FF9900"/>
                </a:solidFill>
              </a:rPr>
              <a:t>identification</a:t>
            </a:r>
            <a:r>
              <a:rPr lang="zh-TW" altLang="en-US" dirty="0" smtClean="0"/>
              <a:t>：</a:t>
            </a:r>
            <a:r>
              <a:rPr lang="en-US" altLang="zh-TW" dirty="0" smtClean="0"/>
              <a:t>to establish or maintain relationships</a:t>
            </a:r>
            <a:br>
              <a:rPr lang="en-US" altLang="zh-TW" dirty="0" smtClean="0"/>
            </a:br>
            <a:r>
              <a:rPr lang="zh-TW" altLang="en-US" dirty="0" smtClean="0"/>
              <a:t>鑑定：建立或維護關係</a:t>
            </a:r>
            <a:endParaRPr lang="en-US" altLang="zh-TW" dirty="0" smtClean="0"/>
          </a:p>
          <a:p>
            <a:pPr lvl="1"/>
            <a:r>
              <a:rPr lang="en-US" altLang="zh-TW" b="1" dirty="0" smtClean="0">
                <a:solidFill>
                  <a:srgbClr val="FF9900"/>
                </a:solidFill>
              </a:rPr>
              <a:t>internalization</a:t>
            </a:r>
            <a:r>
              <a:rPr lang="en-US" altLang="zh-TW" dirty="0" smtClean="0"/>
              <a:t> </a:t>
            </a:r>
            <a:r>
              <a:rPr lang="zh-TW" altLang="en-US" dirty="0" smtClean="0"/>
              <a:t>：</a:t>
            </a:r>
            <a:r>
              <a:rPr lang="en-US" altLang="zh-TW" dirty="0" smtClean="0"/>
              <a:t>when the behavior is congruent with value system</a:t>
            </a:r>
            <a:br>
              <a:rPr lang="en-US" altLang="zh-TW" dirty="0" smtClean="0"/>
            </a:br>
            <a:r>
              <a:rPr lang="zh-TW" altLang="en-US" dirty="0" smtClean="0"/>
              <a:t>內在化：當行為是一致的與價值系統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3.1.1 </a:t>
            </a:r>
            <a:r>
              <a:rPr lang="zh-TW" altLang="en-US" dirty="0" smtClean="0"/>
              <a:t>連續性的承諾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8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FF9900"/>
                </a:solidFill>
              </a:rPr>
              <a:t>胡蘿蔔或棍子</a:t>
            </a:r>
            <a:r>
              <a:rPr lang="en-US" altLang="zh-TW" b="1" dirty="0" smtClean="0">
                <a:solidFill>
                  <a:srgbClr val="FF9900"/>
                </a:solidFill>
              </a:rPr>
              <a:t>(carrot or stick)</a:t>
            </a:r>
          </a:p>
          <a:p>
            <a:pPr lvl="1"/>
            <a:r>
              <a:rPr lang="zh-TW" altLang="en-US" dirty="0" smtClean="0"/>
              <a:t>重點是最大化鼓勵，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但不一定增加一個人的最大化貢獻價值。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基於大量刺激，在知識分享過程中可能導致小量投資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導致</a:t>
            </a:r>
            <a:r>
              <a:rPr lang="zh-TW" altLang="en-US" b="1" dirty="0" smtClean="0">
                <a:solidFill>
                  <a:srgbClr val="FF9900"/>
                </a:solidFill>
              </a:rPr>
              <a:t>資訊過剩</a:t>
            </a:r>
            <a:r>
              <a:rPr lang="zh-TW" altLang="en-US" dirty="0" smtClean="0"/>
              <a:t>，需額外建立組織的高資訊價值。</a:t>
            </a:r>
            <a:endParaRPr lang="en-US" altLang="zh-TW" dirty="0" smtClean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3.1.2 </a:t>
            </a:r>
            <a:r>
              <a:rPr lang="zh-TW" altLang="en-US" dirty="0" smtClean="0"/>
              <a:t>實踐承諾 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2011/06/03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17942-297A-4759-B4B9-59996959D277}" type="slidenum">
              <a:rPr lang="en-US" altLang="zh-TW" smtClean="0"/>
              <a:pPr/>
              <a:t>9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533</TotalTime>
  <Words>950</Words>
  <Application>Microsoft Office PowerPoint</Application>
  <PresentationFormat>如螢幕大小 (4:3)</PresentationFormat>
  <Paragraphs>207</Paragraphs>
  <Slides>24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匯合</vt:lpstr>
      <vt:lpstr>Malhotra, Y. and Galletta, D.,  "Role of Commitment and Motivation in Knowledge Management Systems Implementation:Theory, Conceptualization, and Measurement of Antecedents of Success",  Proceedings of 36th Annual Hawaii International Conference on Systems Sciences,  January 6-9, 2003, IEEE, Pages 1-10.</vt:lpstr>
      <vt:lpstr>大綱</vt:lpstr>
      <vt:lpstr>1.介紹</vt:lpstr>
      <vt:lpstr>1.介紹</vt:lpstr>
      <vt:lpstr>2. 背景</vt:lpstr>
      <vt:lpstr>3. 理論基礎</vt:lpstr>
      <vt:lpstr>3.1 KMS使用者動機理論基礎</vt:lpstr>
      <vt:lpstr>3.1.1 連續性的承諾 </vt:lpstr>
      <vt:lpstr>3.1.2 實踐承諾 </vt:lpstr>
      <vt:lpstr>3.1.3 鑑定承諾 </vt:lpstr>
      <vt:lpstr>3.1.4 內在化承諾</vt:lpstr>
      <vt:lpstr>3.2 KMS用戶動機理論基礎</vt:lpstr>
      <vt:lpstr>3.2.1 連續性的動機</vt:lpstr>
      <vt:lpstr>3.2.1 連續性的動機</vt:lpstr>
      <vt:lpstr>3.2.1 連續性的動機</vt:lpstr>
      <vt:lpstr>3.2.1 連續性的動機</vt:lpstr>
      <vt:lpstr>4.研究方法</vt:lpstr>
      <vt:lpstr>4.1 問項-使用者承諾</vt:lpstr>
      <vt:lpstr>4.2 問項-使用者動機</vt:lpstr>
      <vt:lpstr>4.3 問卷分析</vt:lpstr>
      <vt:lpstr>4.3 問卷分析</vt:lpstr>
      <vt:lpstr>5.討論</vt:lpstr>
      <vt:lpstr>6.未來展望</vt:lpstr>
      <vt:lpstr> Malhotra, Y. and Galletta, D.,  "Role of Commitment and Motivation in Knowledge Management Systems Implementation:Theory, Conceptualization, and Measurement of Antecedents of Success",  Proceedings of 36th Annual Hawaii International Conference on Systems Sciences,  January 6-9, 2003, IEEE, Pages 1-10.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Malhotra, Y. and Galletta, D.,  "Role of Commitment and Motivation in Knowledge Management Systems Implementation:Theory, Conceptualization, and Measurement of Antecedents of Success",  Proceedings of 36th Annual Hawaii International Conference on Systems Sciences,  January 6-9, 2003, IEEE, Pages 1-10.</dc:title>
  <dc:creator>Babar</dc:creator>
  <cp:lastModifiedBy>OPEN</cp:lastModifiedBy>
  <cp:revision>157</cp:revision>
  <dcterms:created xsi:type="dcterms:W3CDTF">2011-06-01T14:44:38Z</dcterms:created>
  <dcterms:modified xsi:type="dcterms:W3CDTF">2011-06-03T03:12:26Z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TC011408001028</vt:lpwstr>
  </property>
</Properties>
</file>