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33"/>
  </p:notesMasterIdLst>
  <p:sldIdLst>
    <p:sldId id="256" r:id="rId2"/>
    <p:sldId id="280" r:id="rId3"/>
    <p:sldId id="282" r:id="rId4"/>
    <p:sldId id="283" r:id="rId5"/>
    <p:sldId id="284" r:id="rId6"/>
    <p:sldId id="285" r:id="rId7"/>
    <p:sldId id="288" r:id="rId8"/>
    <p:sldId id="290" r:id="rId9"/>
    <p:sldId id="286" r:id="rId10"/>
    <p:sldId id="289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71368" autoAdjust="0"/>
  </p:normalViewPr>
  <p:slideViewPr>
    <p:cSldViewPr>
      <p:cViewPr varScale="1">
        <p:scale>
          <a:sx n="54" d="100"/>
          <a:sy n="54" d="100"/>
        </p:scale>
        <p:origin x="-16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7B623-9D39-485D-84D9-90BE265DD3C4}" type="datetimeFigureOut">
              <a:rPr lang="zh-TW" altLang="en-US" smtClean="0"/>
              <a:pPr/>
              <a:t>2011/4/29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7196D-4AB3-4D18-AFBD-BE3F8F9C26E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線上遊戲在社會中擴散的調查，會提供一些關於玩家行為深刻的理解，以及在不久的將來會促進線上遊戲的開發。不過，魯莽的評論會展現在這個主題缺乏研究。因此，在本篇論文中，進行線上遊戲在台灣擴展的調查。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Rogers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的創新擴散模型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(DOI)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被應用在這個調查中。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7196D-4AB3-4D18-AFBD-BE3F8F9C26E0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7196D-4AB3-4D18-AFBD-BE3F8F9C26E0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＊線上遊戲在娛樂圈中有逐漸成長的趨勢。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技術和寬頻建設的突破將會促進這個產業未來的成長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＊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線上遊戲在社會中擴散的調查，會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對於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玩家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行為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有更深刻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理解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，但這部分的研究較少。台灣是第二大市場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</a:t>
            </a:r>
            <a:r>
              <a:rPr lang="zh-TW" altLang="en-US" dirty="0" smtClean="0"/>
              <a:t>創新擴散模型是對創新採用的各類人群進行研究歸類的一種模型， 它的理論指導思想是在創新面前，部分人會比另一部分人思想更開放，更願意採納創新。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7196D-4AB3-4D18-AFBD-BE3F8F9C26E0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*TCP/IP</a:t>
            </a:r>
            <a:r>
              <a:rPr lang="zh-TW" altLang="zh-TW" dirty="0" smtClean="0"/>
              <a:t>網路通訊協定出現</a:t>
            </a:r>
            <a:endParaRPr lang="en-US" altLang="zh-TW" dirty="0" smtClean="0"/>
          </a:p>
          <a:p>
            <a:r>
              <a:rPr lang="en-US" altLang="zh-TW" dirty="0" smtClean="0"/>
              <a:t>*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過去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年裡平均成長率為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37.6%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。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整體銷售使的線上遊戲在電子遊戲市場中達到第二位</a:t>
            </a:r>
            <a:r>
              <a:rPr lang="en-US" altLang="zh-TW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zh-TW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南韓和台灣是兩個最大的市場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7196D-4AB3-4D18-AFBD-BE3F8F9C26E0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＊玩家人數越來越多，對於遊戲也越來越挑剔，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為了滿足各種不同類型的玩家須要多樣化線上遊戲的內容。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＊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透過網路聯繫，假設完家和系統有有效的互動，或是和其他人有愉快的社交互動，可以獲得理想的經驗。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7196D-4AB3-4D18-AFBD-BE3F8F9C26E0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Rogers 1962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年在他的書中介紹了他著名的創新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擴散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理論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，因為一些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技術上的創新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和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採用普及化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，陸續修訂了五個版本，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2003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就是目前最新的版本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7196D-4AB3-4D18-AFBD-BE3F8F9C26E0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*</a:t>
            </a:r>
            <a:r>
              <a:rPr lang="zh-TW" altLang="en-US" dirty="0" smtClean="0"/>
              <a:t>推動新事物</a:t>
            </a:r>
            <a:endParaRPr lang="en-US" altLang="zh-TW" dirty="0" smtClean="0"/>
          </a:p>
          <a:p>
            <a:r>
              <a:rPr lang="zh-TW" altLang="en-US" dirty="0" smtClean="0"/>
              <a:t>*最先願意主動嘗試新事物的人</a:t>
            </a:r>
            <a:endParaRPr lang="en-US" altLang="zh-TW" dirty="0" smtClean="0"/>
          </a:p>
          <a:p>
            <a:r>
              <a:rPr lang="zh-TW" altLang="en-US" dirty="0" smtClean="0"/>
              <a:t>*有思想的一群人，他們較之普通人群更願意、更早地接受變革</a:t>
            </a:r>
            <a:endParaRPr lang="en-US" altLang="zh-TW" dirty="0" smtClean="0"/>
          </a:p>
          <a:p>
            <a:r>
              <a:rPr lang="zh-TW" altLang="en-US" dirty="0" smtClean="0"/>
              <a:t>*是持懷疑態度的一群人，只有當社會大眾普遍接受了新鮮事物的時候，他們才會採用。 </a:t>
            </a:r>
            <a:endParaRPr lang="en-US" altLang="zh-TW" dirty="0" smtClean="0"/>
          </a:p>
          <a:p>
            <a:r>
              <a:rPr lang="zh-TW" altLang="en-US" dirty="0" smtClean="0"/>
              <a:t>*保守傳統的一群人，只有當新的發展成為主流、成為傳統時，他們才會被動接受。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7196D-4AB3-4D18-AFBD-BE3F8F9C26E0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電視廣告、廠商用來吸引消費者所做的手法</a:t>
            </a:r>
            <a:endParaRPr lang="en-US" altLang="zh-TW" dirty="0" smtClean="0"/>
          </a:p>
          <a:p>
            <a:r>
              <a:rPr lang="zh-TW" altLang="en-US" dirty="0" smtClean="0"/>
              <a:t>使用者之間的心得分享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7196D-4AB3-4D18-AFBD-BE3F8F9C26E0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有著易用性、高可靠度和跨領域的適用性，他們的規模已經被應用在各項研究。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7196D-4AB3-4D18-AFBD-BE3F8F9C26E0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7196D-4AB3-4D18-AFBD-BE3F8F9C26E0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0C73A8-0729-4838-A9C7-2051AB310869}" type="datetime1">
              <a:rPr lang="zh-TW" altLang="en-US" smtClean="0"/>
              <a:pPr/>
              <a:t>2011/4/29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601C72-C30E-43A5-A9EC-4DF19979A99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4C462-74AD-462B-8D2B-F83C6407CB8C}" type="datetime1">
              <a:rPr lang="zh-TW" altLang="en-US" smtClean="0"/>
              <a:pPr/>
              <a:t>2011/4/29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01C72-C30E-43A5-A9EC-4DF19979A99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5D1814-CEFF-4D8E-91C6-A6211B5DBA28}" type="datetime1">
              <a:rPr lang="zh-TW" altLang="en-US" smtClean="0"/>
              <a:pPr/>
              <a:t>2011/4/29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01C72-C30E-43A5-A9EC-4DF19979A99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AE162-8A9A-4E76-80FA-80ADFB957836}" type="datetime1">
              <a:rPr lang="zh-TW" altLang="en-US" smtClean="0"/>
              <a:pPr/>
              <a:t>2011/4/29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01C72-C30E-43A5-A9EC-4DF19979A99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D8ADDA-7584-4B9A-9E04-B190A920340C}" type="datetime1">
              <a:rPr lang="zh-TW" altLang="en-US" smtClean="0"/>
              <a:pPr/>
              <a:t>2011/4/29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01C72-C30E-43A5-A9EC-4DF19979A99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8AC54C-AF28-4166-8E5F-7C5356019A81}" type="datetime1">
              <a:rPr lang="zh-TW" altLang="en-US" smtClean="0"/>
              <a:pPr/>
              <a:t>2011/4/29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01C72-C30E-43A5-A9EC-4DF19979A99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82198-0F74-4F35-9405-AA6100D3267A}" type="datetime1">
              <a:rPr lang="zh-TW" altLang="en-US" smtClean="0"/>
              <a:pPr/>
              <a:t>2011/4/29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01C72-C30E-43A5-A9EC-4DF19979A99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E05173-27E2-4C5A-9A45-5808AE6C2364}" type="datetime1">
              <a:rPr lang="zh-TW" altLang="en-US" smtClean="0"/>
              <a:pPr/>
              <a:t>2011/4/29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01C72-C30E-43A5-A9EC-4DF19979A99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E4382E-32DF-4E04-AC1E-B7FA7F8F0808}" type="datetime1">
              <a:rPr lang="zh-TW" altLang="en-US" smtClean="0"/>
              <a:pPr/>
              <a:t>2011/4/29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01C72-C30E-43A5-A9EC-4DF19979A99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D41400-0C71-4590-8E65-4E4BAFE83D44}" type="datetime1">
              <a:rPr lang="zh-TW" altLang="en-US" smtClean="0"/>
              <a:pPr/>
              <a:t>2011/4/29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01C72-C30E-43A5-A9EC-4DF19979A99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AF0AA1-B6D5-49DE-89E8-FDDB923FC73F}" type="datetime1">
              <a:rPr lang="zh-TW" altLang="en-US" smtClean="0"/>
              <a:pPr/>
              <a:t>2011/4/29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601C72-C30E-43A5-A9EC-4DF19979A99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99C1F7-EB22-4BC0-AFEE-DBE38E20A2B7}" type="datetime1">
              <a:rPr lang="zh-TW" altLang="en-US" smtClean="0"/>
              <a:pPr/>
              <a:t>2011/4/29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601C72-C30E-43A5-A9EC-4DF19979A99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1124744"/>
            <a:ext cx="9144000" cy="2261809"/>
          </a:xfrm>
        </p:spPr>
        <p:txBody>
          <a:bodyPr>
            <a:noAutofit/>
          </a:bodyPr>
          <a:lstStyle/>
          <a:p>
            <a:pPr algn="l"/>
            <a:r>
              <a:rPr lang="en-US" altLang="zh-TW" sz="3500" dirty="0" smtClean="0"/>
              <a:t>An Investigation of the Diffusion of Online Games in Taiwan 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2400" dirty="0" smtClean="0"/>
              <a:t>-An Application of </a:t>
            </a:r>
            <a:r>
              <a:rPr lang="en-US" altLang="zh-TW" sz="2400" dirty="0" err="1" smtClean="0"/>
              <a:t>Roger'sDiffusion</a:t>
            </a:r>
            <a:r>
              <a:rPr lang="en-US" altLang="zh-TW" sz="2400" dirty="0" smtClean="0"/>
              <a:t> of Innovation Theory-</a:t>
            </a:r>
            <a:endParaRPr lang="zh-TW" altLang="en-US" sz="2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7772400" cy="1199704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淡江大學 資管碩一 陳欣郁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淡江大學 資管碩一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張景皓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23528" y="5733256"/>
            <a:ext cx="6336704" cy="93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i="1" dirty="0" smtClean="0"/>
              <a:t>Julian M S Cheng</a:t>
            </a:r>
            <a:r>
              <a:rPr lang="en-US" altLang="zh-TW" dirty="0" smtClean="0"/>
              <a:t>, </a:t>
            </a:r>
            <a:r>
              <a:rPr lang="en-US" altLang="zh-TW" i="1" dirty="0" smtClean="0"/>
              <a:t>Leticia L Y Kao</a:t>
            </a:r>
            <a:r>
              <a:rPr lang="en-US" altLang="zh-TW" dirty="0" smtClean="0"/>
              <a:t>, </a:t>
            </a:r>
            <a:r>
              <a:rPr lang="en-US" altLang="zh-TW" i="1" dirty="0" smtClean="0"/>
              <a:t>Julia Ying-Chao Lin</a:t>
            </a:r>
            <a:r>
              <a:rPr lang="en-US" altLang="zh-TW" dirty="0" smtClean="0"/>
              <a:t>. </a:t>
            </a:r>
            <a:r>
              <a:rPr lang="en-US" altLang="zh-TW" b="1" dirty="0" smtClean="0"/>
              <a:t>Journal of American Academy of Business, Cambridge</a:t>
            </a:r>
            <a:r>
              <a:rPr lang="en-US" altLang="zh-TW" dirty="0" smtClean="0"/>
              <a:t>. Hollywood: Sep 2004. Vol.</a:t>
            </a:r>
            <a:r>
              <a:rPr lang="zh-TW" altLang="en-US" dirty="0" smtClean="0"/>
              <a:t> </a:t>
            </a:r>
            <a:r>
              <a:rPr lang="en-US" altLang="zh-TW" dirty="0" smtClean="0"/>
              <a:t>5, Iss. 1/2; pg. 439, 7 pgs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1C72-C30E-43A5-A9EC-4DF19979A99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2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2400" dirty="0" smtClean="0"/>
              <a:t>Goldsmith </a:t>
            </a:r>
            <a:r>
              <a:rPr lang="zh-TW" altLang="zh-TW" sz="2400" dirty="0" smtClean="0"/>
              <a:t>和</a:t>
            </a:r>
            <a:r>
              <a:rPr lang="en-US" altLang="zh-TW" sz="2400" dirty="0" smtClean="0"/>
              <a:t> </a:t>
            </a:r>
            <a:r>
              <a:rPr lang="en-US" altLang="zh-TW" sz="2400" dirty="0" err="1" smtClean="0"/>
              <a:t>Hofacker</a:t>
            </a:r>
            <a:r>
              <a:rPr lang="zh-TW" altLang="zh-TW" sz="2400" dirty="0" smtClean="0"/>
              <a:t>經由廣泛的閱讀和</a:t>
            </a:r>
            <a:r>
              <a:rPr lang="zh-TW" altLang="en-US" sz="2400" dirty="0" smtClean="0"/>
              <a:t>一些學術上的</a:t>
            </a:r>
            <a:r>
              <a:rPr lang="zh-TW" altLang="zh-TW" sz="2400" dirty="0" smtClean="0"/>
              <a:t>評論，也開發了一個創新規模，</a:t>
            </a:r>
            <a:r>
              <a:rPr lang="zh-TW" altLang="en-US" sz="2400" dirty="0" smtClean="0"/>
              <a:t>名</a:t>
            </a:r>
            <a:r>
              <a:rPr lang="zh-TW" altLang="zh-TW" sz="2400" dirty="0" smtClean="0"/>
              <a:t>為＂受訪者的創新規模“</a:t>
            </a:r>
            <a:endParaRPr lang="en-US" altLang="zh-TW" sz="2400" dirty="0" smtClean="0"/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zh-TW" sz="2400" dirty="0" smtClean="0"/>
              <a:t>先前的研究結果已經符合</a:t>
            </a:r>
            <a:r>
              <a:rPr lang="en-US" altLang="zh-TW" sz="2400" dirty="0" smtClean="0"/>
              <a:t>Rogers</a:t>
            </a:r>
            <a:r>
              <a:rPr lang="zh-TW" altLang="zh-TW" sz="2400" dirty="0" smtClean="0"/>
              <a:t>的假設：通訊行為、人格價值觀等是與接受創新產品的態度正相關</a:t>
            </a:r>
            <a:endParaRPr lang="zh-TW" altLang="en-US" sz="24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1C72-C30E-43A5-A9EC-4DF19979A991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525963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zh-TW" altLang="en-US" sz="2600" dirty="0" smtClean="0"/>
              <a:t>研究方法設計的目的：</a:t>
            </a:r>
            <a:endParaRPr lang="en-US" altLang="zh-TW" sz="2600" dirty="0" smtClean="0"/>
          </a:p>
          <a:p>
            <a:pPr lvl="1">
              <a:lnSpc>
                <a:spcPct val="125000"/>
              </a:lnSpc>
            </a:pPr>
            <a:r>
              <a:rPr lang="zh-TW" altLang="en-US" sz="2200" dirty="0" smtClean="0"/>
              <a:t>調查台灣目前線上遊戲的擴散程度</a:t>
            </a:r>
            <a:endParaRPr lang="en-US" altLang="zh-TW" sz="2200" dirty="0" smtClean="0"/>
          </a:p>
          <a:p>
            <a:pPr lvl="1">
              <a:lnSpc>
                <a:spcPct val="125000"/>
              </a:lnSpc>
            </a:pPr>
            <a:r>
              <a:rPr lang="zh-TW" altLang="en-US" sz="2200" dirty="0" smtClean="0"/>
              <a:t>各階段線上遊戲玩家的資料</a:t>
            </a:r>
            <a:endParaRPr lang="en-US" altLang="zh-TW" sz="2200" dirty="0" smtClean="0"/>
          </a:p>
          <a:p>
            <a:pPr lvl="1">
              <a:lnSpc>
                <a:spcPct val="125000"/>
              </a:lnSpc>
            </a:pPr>
            <a:r>
              <a:rPr lang="zh-TW" altLang="zh-TW" sz="2200" dirty="0" smtClean="0"/>
              <a:t>線上遊戲玩家對於線上遊戲和一般產品的創新態度的比較</a:t>
            </a:r>
            <a:endParaRPr lang="en-US" altLang="zh-TW" sz="2200" dirty="0" smtClean="0"/>
          </a:p>
          <a:p>
            <a:pPr>
              <a:lnSpc>
                <a:spcPct val="125000"/>
              </a:lnSpc>
            </a:pPr>
            <a:endParaRPr lang="en-US" altLang="zh-TW" sz="1200" dirty="0" smtClean="0"/>
          </a:p>
          <a:p>
            <a:pPr lvl="1">
              <a:lnSpc>
                <a:spcPct val="125000"/>
              </a:lnSpc>
            </a:pPr>
            <a:r>
              <a:rPr lang="en-US" altLang="zh-TW" sz="2600" dirty="0" smtClean="0"/>
              <a:t>3.1. </a:t>
            </a:r>
            <a:r>
              <a:rPr lang="zh-TW" altLang="en-US" sz="2600" dirty="0" smtClean="0"/>
              <a:t>問卷設計及預先的測試</a:t>
            </a:r>
            <a:endParaRPr lang="en-US" altLang="zh-TW" sz="2600" dirty="0" smtClean="0"/>
          </a:p>
          <a:p>
            <a:pPr lvl="1">
              <a:lnSpc>
                <a:spcPct val="125000"/>
              </a:lnSpc>
            </a:pPr>
            <a:r>
              <a:rPr lang="en-US" altLang="zh-TW" sz="2600" dirty="0" smtClean="0"/>
              <a:t>3.2. </a:t>
            </a:r>
            <a:r>
              <a:rPr lang="zh-TW" altLang="en-US" sz="2600" dirty="0" smtClean="0"/>
              <a:t>抽樣與資料收集</a:t>
            </a:r>
            <a:endParaRPr lang="en-US" altLang="zh-TW" sz="2600" dirty="0" smtClean="0"/>
          </a:p>
          <a:p>
            <a:endParaRPr lang="en-US" altLang="zh-TW" sz="2600" dirty="0" smtClean="0"/>
          </a:p>
          <a:p>
            <a:endParaRPr lang="en-US" altLang="zh-TW" sz="2600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3. </a:t>
            </a:r>
            <a:r>
              <a:rPr lang="zh-TW" altLang="en-US" sz="4000" dirty="0" smtClean="0"/>
              <a:t>研究方法</a:t>
            </a:r>
            <a:endParaRPr lang="zh-TW" altLang="en-US" sz="4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1C72-C30E-43A5-A9EC-4DF19979A991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zh-TW" altLang="en-US" sz="2400" dirty="0" smtClean="0"/>
              <a:t>問卷主要包括四個部分：</a:t>
            </a:r>
            <a:endParaRPr lang="en-US" altLang="zh-TW" sz="2400" dirty="0" smtClean="0"/>
          </a:p>
          <a:p>
            <a:pPr lvl="1">
              <a:lnSpc>
                <a:spcPct val="125000"/>
              </a:lnSpc>
            </a:pPr>
            <a:r>
              <a:rPr lang="zh-TW" altLang="en-US" sz="2000" dirty="0" smtClean="0"/>
              <a:t>區別受訪者是否為線上遊戲玩家</a:t>
            </a:r>
            <a:endParaRPr lang="en-US" altLang="zh-TW" sz="2000" dirty="0" smtClean="0"/>
          </a:p>
          <a:p>
            <a:pPr lvl="1">
              <a:lnSpc>
                <a:spcPct val="125000"/>
              </a:lnSpc>
            </a:pPr>
            <a:r>
              <a:rPr lang="zh-TW" altLang="en-US" sz="2000" dirty="0" smtClean="0"/>
              <a:t>利用量表將線上遊戲玩家分類至同一群體</a:t>
            </a:r>
            <a:endParaRPr lang="en-US" altLang="zh-TW" sz="2000" dirty="0" smtClean="0"/>
          </a:p>
          <a:p>
            <a:pPr lvl="1">
              <a:lnSpc>
                <a:spcPct val="125000"/>
              </a:lnSpc>
            </a:pPr>
            <a:r>
              <a:rPr lang="zh-TW" altLang="zh-TW" sz="2000" dirty="0" smtClean="0"/>
              <a:t>有關於玩家的社會經濟地位，人格</a:t>
            </a:r>
            <a:r>
              <a:rPr lang="zh-TW" altLang="en-US" sz="2000" dirty="0" smtClean="0"/>
              <a:t>特質</a:t>
            </a:r>
            <a:r>
              <a:rPr lang="zh-TW" altLang="zh-TW" sz="2000" dirty="0" smtClean="0"/>
              <a:t>以及溝通行為</a:t>
            </a:r>
            <a:endParaRPr lang="en-US" altLang="zh-TW" sz="2000" dirty="0" smtClean="0"/>
          </a:p>
          <a:p>
            <a:pPr lvl="1">
              <a:lnSpc>
                <a:spcPct val="125000"/>
              </a:lnSpc>
            </a:pPr>
            <a:r>
              <a:rPr lang="zh-TW" altLang="en-US" sz="2000" dirty="0" smtClean="0"/>
              <a:t>針對</a:t>
            </a:r>
            <a:r>
              <a:rPr lang="zh-TW" altLang="zh-TW" sz="2000" dirty="0" smtClean="0"/>
              <a:t>一般產品的創新態度量測</a:t>
            </a:r>
            <a:endParaRPr lang="en-US" altLang="zh-TW" sz="2000" dirty="0" smtClean="0"/>
          </a:p>
          <a:p>
            <a:pPr lvl="1">
              <a:lnSpc>
                <a:spcPct val="125000"/>
              </a:lnSpc>
            </a:pPr>
            <a:endParaRPr lang="en-US" altLang="zh-TW" sz="2200" dirty="0" smtClean="0"/>
          </a:p>
          <a:p>
            <a:pPr>
              <a:lnSpc>
                <a:spcPct val="125000"/>
              </a:lnSpc>
            </a:pPr>
            <a:r>
              <a:rPr lang="zh-TW" altLang="en-US" sz="2400" dirty="0" smtClean="0"/>
              <a:t>預先測試：</a:t>
            </a:r>
            <a:endParaRPr lang="en-US" altLang="zh-TW" sz="2400" dirty="0" smtClean="0"/>
          </a:p>
          <a:p>
            <a:pPr lvl="1">
              <a:lnSpc>
                <a:spcPct val="125000"/>
              </a:lnSpc>
            </a:pPr>
            <a:r>
              <a:rPr lang="zh-TW" altLang="zh-TW" sz="2000" dirty="0" smtClean="0"/>
              <a:t>三名有創新擴散理論背景的研究人員參予闡明相關問題</a:t>
            </a:r>
            <a:endParaRPr lang="en-US" altLang="zh-TW" sz="2000" dirty="0" smtClean="0"/>
          </a:p>
          <a:p>
            <a:pPr lvl="1">
              <a:lnSpc>
                <a:spcPct val="125000"/>
              </a:lnSpc>
            </a:pPr>
            <a:r>
              <a:rPr lang="zh-TW" altLang="en-US" sz="2000" dirty="0" smtClean="0"/>
              <a:t>請三位重度線上遊戲玩家填寫這份問卷</a:t>
            </a:r>
            <a:endParaRPr lang="en-US" altLang="zh-TW" sz="2000" dirty="0" smtClean="0"/>
          </a:p>
          <a:p>
            <a:pPr lvl="1">
              <a:lnSpc>
                <a:spcPct val="125000"/>
              </a:lnSpc>
            </a:pPr>
            <a:endParaRPr lang="en-US" altLang="zh-TW" sz="2200" dirty="0" smtClean="0"/>
          </a:p>
          <a:p>
            <a:endParaRPr lang="en-US" altLang="zh-TW" sz="2600" dirty="0" smtClean="0"/>
          </a:p>
          <a:p>
            <a:endParaRPr lang="zh-TW" altLang="en-US" sz="2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altLang="zh-TW" sz="4000" dirty="0" smtClean="0"/>
              <a:t>3.1.</a:t>
            </a:r>
            <a:r>
              <a:rPr lang="zh-TW" altLang="en-US" sz="4000" dirty="0" smtClean="0"/>
              <a:t> 問卷設計及預先的測試</a:t>
            </a:r>
            <a:endParaRPr lang="zh-TW" altLang="en-US" sz="4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1C72-C30E-43A5-A9EC-4DF19979A991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525963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2400" dirty="0" smtClean="0"/>
              <a:t>研究對象：居住於台灣的居民，年齡在</a:t>
            </a:r>
            <a:r>
              <a:rPr lang="en-US" altLang="zh-TW" sz="2400" dirty="0" smtClean="0"/>
              <a:t>13-50</a:t>
            </a:r>
            <a:r>
              <a:rPr lang="zh-TW" altLang="en-US" sz="2400" dirty="0" smtClean="0"/>
              <a:t>歲之間</a:t>
            </a:r>
            <a:endParaRPr lang="en-US" altLang="zh-TW" sz="2400" dirty="0" smtClean="0"/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2400" dirty="0" smtClean="0"/>
              <a:t>在台北捷運站進行系統化的抽樣</a:t>
            </a:r>
            <a:endParaRPr lang="en-US" altLang="zh-TW" sz="2400" dirty="0" smtClean="0"/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2400" dirty="0" smtClean="0"/>
              <a:t>詢問受訪者年齡是否符合研究的資格</a:t>
            </a:r>
            <a:endParaRPr lang="en-US" altLang="zh-TW" sz="2400" dirty="0" smtClean="0"/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2400" dirty="0" smtClean="0"/>
              <a:t>總共收集了</a:t>
            </a:r>
            <a:r>
              <a:rPr lang="en-US" altLang="zh-TW" sz="2400" dirty="0" smtClean="0"/>
              <a:t>350</a:t>
            </a:r>
            <a:r>
              <a:rPr lang="zh-TW" altLang="en-US" sz="2400" dirty="0" smtClean="0"/>
              <a:t>份問卷</a:t>
            </a:r>
            <a:endParaRPr lang="en-US" altLang="zh-TW" sz="24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4000" dirty="0" smtClean="0"/>
              <a:t>3.2.</a:t>
            </a:r>
            <a:r>
              <a:rPr lang="zh-TW" altLang="en-US" sz="4000" dirty="0" smtClean="0"/>
              <a:t>抽樣與資料收集</a:t>
            </a:r>
            <a:endParaRPr lang="zh-TW" altLang="en-US" sz="4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1C72-C30E-43A5-A9EC-4DF19979A991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525963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zh-TW" altLang="en-US" sz="2400" dirty="0" smtClean="0"/>
              <a:t>利用</a:t>
            </a:r>
            <a:r>
              <a:rPr lang="en-US" altLang="zh-TW" sz="2400" dirty="0" smtClean="0"/>
              <a:t>SPSS</a:t>
            </a:r>
            <a:r>
              <a:rPr lang="zh-TW" altLang="en-US" sz="2400" dirty="0" smtClean="0"/>
              <a:t>作為資料分析的工具</a:t>
            </a:r>
            <a:endParaRPr lang="en-US" altLang="zh-TW" sz="2400" dirty="0" smtClean="0"/>
          </a:p>
          <a:p>
            <a:pPr>
              <a:lnSpc>
                <a:spcPct val="125000"/>
              </a:lnSpc>
            </a:pPr>
            <a:endParaRPr lang="en-US" altLang="zh-TW" sz="1200" dirty="0" smtClean="0"/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2200" dirty="0" smtClean="0"/>
              <a:t>4.1.</a:t>
            </a:r>
            <a:r>
              <a:rPr lang="zh-TW" altLang="en-US" sz="2200" dirty="0" smtClean="0"/>
              <a:t> 受訪者</a:t>
            </a:r>
            <a:r>
              <a:rPr lang="zh-TW" altLang="zh-TW" sz="2200" dirty="0" smtClean="0"/>
              <a:t>人口</a:t>
            </a:r>
            <a:r>
              <a:rPr lang="zh-TW" altLang="en-US" sz="2200" dirty="0" smtClean="0"/>
              <a:t>的</a:t>
            </a:r>
            <a:r>
              <a:rPr lang="zh-TW" altLang="zh-TW" sz="2200" dirty="0" smtClean="0"/>
              <a:t>分布統計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2200" dirty="0" smtClean="0"/>
              <a:t>4.2.</a:t>
            </a:r>
            <a:r>
              <a:rPr lang="zh-TW" altLang="en-US" sz="2200" dirty="0" smtClean="0"/>
              <a:t> 採用的集群</a:t>
            </a:r>
            <a:r>
              <a:rPr lang="en-US" altLang="zh-TW" sz="2200" dirty="0" smtClean="0"/>
              <a:t>/</a:t>
            </a:r>
            <a:r>
              <a:rPr lang="zh-TW" altLang="en-US" sz="2200" dirty="0" smtClean="0"/>
              <a:t>類別</a:t>
            </a:r>
            <a:endParaRPr lang="zh-TW" altLang="zh-TW" sz="2200" dirty="0" smtClean="0"/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2200" dirty="0" smtClean="0"/>
              <a:t>4.3.</a:t>
            </a:r>
            <a:r>
              <a:rPr lang="zh-TW" altLang="en-US" sz="2200" dirty="0" smtClean="0"/>
              <a:t> </a:t>
            </a:r>
            <a:r>
              <a:rPr lang="zh-TW" altLang="zh-TW" sz="2200" dirty="0" smtClean="0"/>
              <a:t>各集群受訪者的特</a:t>
            </a:r>
            <a:r>
              <a:rPr lang="zh-TW" altLang="en-US" sz="2200" dirty="0" smtClean="0"/>
              <a:t>性</a:t>
            </a:r>
            <a:r>
              <a:rPr lang="zh-TW" altLang="zh-TW" sz="2200" dirty="0" smtClean="0"/>
              <a:t>與行為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2200" dirty="0" smtClean="0"/>
              <a:t>4.4.</a:t>
            </a:r>
            <a:r>
              <a:rPr lang="zh-TW" altLang="en-US" sz="2200" dirty="0" smtClean="0"/>
              <a:t> </a:t>
            </a:r>
            <a:r>
              <a:rPr lang="zh-TW" altLang="zh-TW" sz="2200" dirty="0" smtClean="0"/>
              <a:t>受訪者對於線上遊戲和一般產品所採用的行為比較</a:t>
            </a:r>
            <a:endParaRPr lang="en-US" altLang="zh-TW" sz="2200" dirty="0" smtClean="0"/>
          </a:p>
          <a:p>
            <a:pPr lvl="1">
              <a:lnSpc>
                <a:spcPct val="125000"/>
              </a:lnSpc>
            </a:pPr>
            <a:endParaRPr lang="zh-TW" altLang="zh-TW" sz="2200" dirty="0" smtClean="0"/>
          </a:p>
          <a:p>
            <a:endParaRPr lang="zh-TW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4. </a:t>
            </a:r>
            <a:r>
              <a:rPr lang="zh-TW" altLang="en-US" sz="4000" dirty="0" smtClean="0"/>
              <a:t>資料分析</a:t>
            </a:r>
            <a:endParaRPr lang="zh-TW" altLang="en-US" sz="4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1C72-C30E-43A5-A9EC-4DF19979A991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35000"/>
              </a:lnSpc>
              <a:spcAft>
                <a:spcPts val="600"/>
              </a:spcAft>
            </a:pPr>
            <a:r>
              <a:rPr lang="zh-TW" altLang="en-US" sz="2400" dirty="0" smtClean="0"/>
              <a:t>每個年齡的分布都是均衡平等的</a:t>
            </a:r>
            <a:endParaRPr lang="en-US" altLang="zh-TW" sz="2400" dirty="0" smtClean="0"/>
          </a:p>
          <a:p>
            <a:pPr>
              <a:lnSpc>
                <a:spcPct val="135000"/>
              </a:lnSpc>
              <a:spcAft>
                <a:spcPts val="600"/>
              </a:spcAft>
            </a:pPr>
            <a:r>
              <a:rPr lang="zh-TW" altLang="en-US" sz="2400" dirty="0" smtClean="0"/>
              <a:t>可支配的收入：</a:t>
            </a:r>
            <a:endParaRPr lang="en-US" altLang="zh-TW" sz="2400" dirty="0" smtClean="0"/>
          </a:p>
          <a:p>
            <a:pPr lvl="1">
              <a:spcAft>
                <a:spcPts val="600"/>
              </a:spcAft>
            </a:pPr>
            <a:r>
              <a:rPr lang="zh-TW" altLang="en-US" sz="2200" dirty="0" smtClean="0"/>
              <a:t>超過</a:t>
            </a:r>
            <a:r>
              <a:rPr lang="en-US" altLang="zh-TW" sz="2200" dirty="0" smtClean="0"/>
              <a:t> NT$10,000</a:t>
            </a:r>
          </a:p>
          <a:p>
            <a:pPr lvl="1">
              <a:spcAft>
                <a:spcPts val="600"/>
              </a:spcAft>
            </a:pPr>
            <a:r>
              <a:rPr lang="en-US" altLang="zh-TW" sz="2200" dirty="0" smtClean="0"/>
              <a:t>NT$7001-10000</a:t>
            </a:r>
          </a:p>
          <a:p>
            <a:pPr>
              <a:lnSpc>
                <a:spcPct val="135000"/>
              </a:lnSpc>
              <a:spcAft>
                <a:spcPts val="600"/>
              </a:spcAft>
            </a:pPr>
            <a:r>
              <a:rPr lang="zh-TW" altLang="en-US" sz="2400" dirty="0" smtClean="0"/>
              <a:t>教育程度：</a:t>
            </a:r>
            <a:endParaRPr lang="en-US" altLang="zh-TW" sz="2400" dirty="0" smtClean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zh-TW" altLang="en-US" sz="2200" dirty="0" smtClean="0"/>
              <a:t>大學</a:t>
            </a:r>
            <a:endParaRPr lang="en-US" altLang="zh-TW" sz="2200" dirty="0" smtClean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zh-TW" altLang="en-US" sz="2200" dirty="0" smtClean="0"/>
              <a:t>高中</a:t>
            </a:r>
            <a:r>
              <a:rPr lang="en-US" altLang="zh-TW" sz="2200" dirty="0" smtClean="0"/>
              <a:t>/</a:t>
            </a:r>
            <a:r>
              <a:rPr lang="zh-TW" altLang="en-US" sz="2200" dirty="0" smtClean="0"/>
              <a:t>專科</a:t>
            </a:r>
            <a:endParaRPr lang="en-US" altLang="zh-TW" sz="2200" dirty="0" smtClean="0"/>
          </a:p>
          <a:p>
            <a:pPr>
              <a:lnSpc>
                <a:spcPct val="135000"/>
              </a:lnSpc>
              <a:spcAft>
                <a:spcPts val="600"/>
              </a:spcAft>
            </a:pPr>
            <a:r>
              <a:rPr lang="zh-TW" altLang="en-US" sz="2400" dirty="0" smtClean="0"/>
              <a:t>職業：</a:t>
            </a:r>
            <a:endParaRPr lang="en-US" altLang="zh-TW" sz="2400" dirty="0" smtClean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zh-TW" altLang="en-US" sz="2200" dirty="0" smtClean="0"/>
              <a:t>學生</a:t>
            </a:r>
            <a:endParaRPr lang="en-US" altLang="zh-TW" sz="2200" dirty="0" smtClean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zh-TW" altLang="en-US" sz="2200" dirty="0" smtClean="0"/>
              <a:t>製造業</a:t>
            </a:r>
            <a:endParaRPr lang="zh-TW" altLang="en-US" sz="22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en-US" altLang="zh-TW" sz="4000" dirty="0" smtClean="0"/>
              <a:t>4.1.</a:t>
            </a:r>
            <a:r>
              <a:rPr lang="zh-TW" altLang="en-US" sz="4000" dirty="0" smtClean="0"/>
              <a:t>受訪者</a:t>
            </a:r>
            <a:r>
              <a:rPr lang="zh-TW" altLang="zh-TW" sz="4000" dirty="0" smtClean="0"/>
              <a:t>人口</a:t>
            </a:r>
            <a:r>
              <a:rPr lang="zh-TW" altLang="en-US" sz="4000" dirty="0" smtClean="0"/>
              <a:t>的</a:t>
            </a:r>
            <a:r>
              <a:rPr lang="zh-TW" altLang="zh-TW" sz="4000" dirty="0" smtClean="0"/>
              <a:t>分布統計</a:t>
            </a:r>
            <a:endParaRPr lang="zh-TW" altLang="en-US" sz="4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1C72-C30E-43A5-A9EC-4DF19979A991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pqdlin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5119" t="2454" r="3125" b="5623"/>
          <a:stretch>
            <a:fillRect/>
          </a:stretch>
        </p:blipFill>
        <p:spPr>
          <a:xfrm>
            <a:off x="1043609" y="1340768"/>
            <a:ext cx="7416823" cy="4675810"/>
          </a:xfrm>
          <a:prstGeom prst="rect">
            <a:avLst/>
          </a:prstGeom>
        </p:spPr>
      </p:pic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en-US" altLang="zh-TW" sz="4000" dirty="0" smtClean="0"/>
              <a:t>4.1.</a:t>
            </a:r>
            <a:r>
              <a:rPr lang="zh-TW" altLang="en-US" sz="4000" dirty="0" smtClean="0"/>
              <a:t>受訪者</a:t>
            </a:r>
            <a:r>
              <a:rPr lang="zh-TW" altLang="zh-TW" sz="4000" dirty="0" smtClean="0"/>
              <a:t>人口分布統計</a:t>
            </a:r>
            <a:endParaRPr lang="zh-TW" altLang="en-US" sz="40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1C72-C30E-43A5-A9EC-4DF19979A991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54.6</a:t>
            </a:r>
            <a:r>
              <a:rPr lang="zh-TW" altLang="zh-TW" dirty="0" smtClean="0"/>
              <a:t>％的</a:t>
            </a:r>
            <a:r>
              <a:rPr lang="zh-TW" altLang="en-US" dirty="0" smtClean="0"/>
              <a:t>受訪者</a:t>
            </a:r>
            <a:r>
              <a:rPr lang="zh-TW" altLang="zh-TW" dirty="0" smtClean="0"/>
              <a:t>是女性，然而，多數的線上遊戲玩家是男性。</a:t>
            </a:r>
            <a:endParaRPr lang="zh-TW" altLang="en-US" dirty="0"/>
          </a:p>
        </p:txBody>
      </p:sp>
      <p:pic>
        <p:nvPicPr>
          <p:cNvPr id="4" name="圖片 3" descr="pqdlink (1).jpg"/>
          <p:cNvPicPr>
            <a:picLocks noChangeAspect="1"/>
          </p:cNvPicPr>
          <p:nvPr/>
        </p:nvPicPr>
        <p:blipFill>
          <a:blip r:embed="rId2" cstate="print"/>
          <a:srcRect l="3194" r="3106" b="9882"/>
          <a:stretch>
            <a:fillRect/>
          </a:stretch>
        </p:blipFill>
        <p:spPr>
          <a:xfrm>
            <a:off x="539552" y="1628800"/>
            <a:ext cx="7920880" cy="2376264"/>
          </a:xfrm>
          <a:prstGeom prst="rect">
            <a:avLst/>
          </a:prstGeom>
        </p:spPr>
      </p:pic>
      <p:sp>
        <p:nvSpPr>
          <p:cNvPr id="6" name="標題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en-US" altLang="zh-TW" sz="4000" dirty="0" smtClean="0"/>
              <a:t>4.1.</a:t>
            </a:r>
            <a:r>
              <a:rPr lang="zh-TW" altLang="en-US" sz="4000" dirty="0" smtClean="0"/>
              <a:t>受訪者</a:t>
            </a:r>
            <a:r>
              <a:rPr lang="zh-TW" altLang="zh-TW" sz="4000" dirty="0" smtClean="0"/>
              <a:t>人口分布統計</a:t>
            </a:r>
            <a:endParaRPr lang="zh-TW" altLang="en-US" sz="40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1C72-C30E-43A5-A9EC-4DF19979A991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zh-TW" altLang="en-US" sz="2400" dirty="0" smtClean="0"/>
              <a:t>從</a:t>
            </a:r>
            <a:r>
              <a:rPr lang="zh-TW" altLang="zh-TW" sz="2400" dirty="0" smtClean="0"/>
              <a:t>採用的比率</a:t>
            </a:r>
            <a:r>
              <a:rPr lang="en-US" altLang="zh-TW" sz="2400" dirty="0" smtClean="0"/>
              <a:t>38.6%</a:t>
            </a:r>
            <a:r>
              <a:rPr lang="zh-TW" altLang="zh-TW" sz="2400" dirty="0" smtClean="0"/>
              <a:t>來看，線上遊戲目前已擴散至</a:t>
            </a:r>
            <a:r>
              <a:rPr lang="zh-TW" altLang="zh-TW" sz="2400" dirty="0" smtClean="0"/>
              <a:t>早期</a:t>
            </a:r>
            <a:r>
              <a:rPr lang="zh-TW" altLang="en-US" sz="2400" dirty="0" smtClean="0"/>
              <a:t>追隨者</a:t>
            </a:r>
            <a:r>
              <a:rPr lang="zh-TW" altLang="zh-TW" sz="2400" dirty="0" smtClean="0"/>
              <a:t>階段</a:t>
            </a:r>
            <a:r>
              <a:rPr lang="zh-TW" altLang="zh-TW" sz="2400" dirty="0" smtClean="0"/>
              <a:t>。</a:t>
            </a:r>
            <a:endParaRPr lang="en-US" altLang="zh-TW" sz="2400" dirty="0" smtClean="0"/>
          </a:p>
          <a:p>
            <a:pPr>
              <a:lnSpc>
                <a:spcPct val="125000"/>
              </a:lnSpc>
            </a:pPr>
            <a:endParaRPr lang="en-US" altLang="zh-TW" dirty="0" smtClean="0"/>
          </a:p>
          <a:p>
            <a:pPr>
              <a:lnSpc>
                <a:spcPct val="125000"/>
              </a:lnSpc>
            </a:pPr>
            <a:r>
              <a:rPr lang="zh-TW" altLang="en-US" sz="2400" dirty="0" smtClean="0"/>
              <a:t>根據</a:t>
            </a:r>
            <a:r>
              <a:rPr lang="zh-TW" altLang="zh-TW" sz="2400" dirty="0" smtClean="0"/>
              <a:t>受訪者的創新規模基礎上，線上遊戲玩家的集別</a:t>
            </a:r>
            <a:r>
              <a:rPr lang="en-US" altLang="zh-TW" sz="2400" dirty="0" smtClean="0"/>
              <a:t>/</a:t>
            </a:r>
            <a:r>
              <a:rPr lang="zh-TW" altLang="zh-TW" sz="2400" dirty="0" smtClean="0"/>
              <a:t>類別可分類為：</a:t>
            </a:r>
            <a:r>
              <a:rPr lang="zh-TW" altLang="zh-TW" sz="2400" b="1" dirty="0" smtClean="0"/>
              <a:t>創新者、早期採用者、早期</a:t>
            </a:r>
            <a:r>
              <a:rPr lang="zh-TW" altLang="en-US" sz="2400" b="1" dirty="0" smtClean="0"/>
              <a:t>追隨者</a:t>
            </a:r>
            <a:endParaRPr lang="zh-TW" altLang="en-US" sz="2400" b="1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125000"/>
              </a:lnSpc>
              <a:spcBef>
                <a:spcPct val="0"/>
              </a:spcBef>
            </a:pPr>
            <a:r>
              <a:rPr lang="en-US" altLang="zh-TW" sz="4000" b="1" kern="1200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4.2.</a:t>
            </a:r>
            <a:r>
              <a:rPr lang="zh-TW" altLang="en-US" sz="4000" b="1" kern="1200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採用的集群</a:t>
            </a:r>
            <a:r>
              <a:rPr lang="en-US" altLang="zh-TW" sz="4000" b="1" kern="1200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/</a:t>
            </a:r>
            <a:r>
              <a:rPr lang="zh-TW" altLang="en-US" sz="4000" b="1" kern="1200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類別</a:t>
            </a:r>
            <a:endParaRPr lang="zh-TW" altLang="zh-TW" sz="40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1C72-C30E-43A5-A9EC-4DF19979A991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 descr="pqdlink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876" r="1876" b="6032"/>
          <a:stretch>
            <a:fillRect/>
          </a:stretch>
        </p:blipFill>
        <p:spPr>
          <a:xfrm>
            <a:off x="349158" y="1268760"/>
            <a:ext cx="8399306" cy="4608512"/>
          </a:xfrm>
        </p:spPr>
      </p:pic>
      <p:sp>
        <p:nvSpPr>
          <p:cNvPr id="6" name="標題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lvl="1" algn="l" rtl="0">
              <a:lnSpc>
                <a:spcPct val="125000"/>
              </a:lnSpc>
              <a:spcBef>
                <a:spcPct val="0"/>
              </a:spcBef>
            </a:pPr>
            <a:r>
              <a:rPr lang="en-US" altLang="zh-TW" sz="4000" b="1" kern="1200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4.2.</a:t>
            </a:r>
            <a:r>
              <a:rPr lang="zh-TW" altLang="en-US" sz="4000" b="1" kern="1200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採用的集群</a:t>
            </a:r>
            <a:r>
              <a:rPr lang="en-US" altLang="zh-TW" sz="4000" b="1" kern="1200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/</a:t>
            </a:r>
            <a:r>
              <a:rPr lang="zh-TW" altLang="en-US" sz="4000" b="1" kern="1200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類別</a:t>
            </a:r>
            <a:endParaRPr lang="zh-TW" altLang="zh-TW" sz="40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1C72-C30E-43A5-A9EC-4DF19979A991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2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zh-TW" sz="2200" dirty="0" smtClean="0"/>
              <a:t>在</a:t>
            </a:r>
            <a:r>
              <a:rPr lang="en-US" altLang="zh-TW" sz="2200" dirty="0" smtClean="0"/>
              <a:t>2003</a:t>
            </a:r>
            <a:r>
              <a:rPr lang="zh-TW" altLang="zh-TW" sz="2200" dirty="0" smtClean="0"/>
              <a:t>年，估計全球銷售收入在總遊戲市場增加到第二位</a:t>
            </a:r>
            <a:r>
              <a:rPr lang="en-US" altLang="zh-TW" sz="2000" dirty="0" smtClean="0"/>
              <a:t>(IDC, 2003)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zh-TW" sz="2200" dirty="0" smtClean="0"/>
              <a:t>為了</a:t>
            </a:r>
            <a:r>
              <a:rPr lang="zh-TW" altLang="en-US" sz="2200" dirty="0" smtClean="0"/>
              <a:t>投注</a:t>
            </a:r>
            <a:r>
              <a:rPr lang="zh-TW" altLang="zh-TW" sz="2200" dirty="0" smtClean="0"/>
              <a:t>更多的目光，研究線上遊戲在台灣的擴散</a:t>
            </a:r>
            <a:r>
              <a:rPr lang="en-US" altLang="zh-TW" sz="2000" dirty="0" smtClean="0"/>
              <a:t>(IDC, 2003)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2200" dirty="0" smtClean="0"/>
              <a:t>Rogers</a:t>
            </a:r>
            <a:r>
              <a:rPr lang="zh-TW" altLang="zh-TW" sz="2200" dirty="0" smtClean="0"/>
              <a:t>的創新擴散模型</a:t>
            </a:r>
            <a:r>
              <a:rPr lang="en-US" altLang="zh-TW" sz="2200" dirty="0" smtClean="0"/>
              <a:t>(DOI)</a:t>
            </a:r>
            <a:r>
              <a:rPr lang="zh-TW" altLang="zh-TW" sz="2200" dirty="0" smtClean="0"/>
              <a:t>，</a:t>
            </a:r>
            <a:r>
              <a:rPr lang="en-US" altLang="zh-TW" sz="2200" dirty="0" smtClean="0"/>
              <a:t>DOI</a:t>
            </a:r>
            <a:r>
              <a:rPr lang="zh-TW" altLang="zh-TW" sz="2200" dirty="0" smtClean="0"/>
              <a:t>理論經常被用來解釋各種產品的創新擴散之研究</a:t>
            </a:r>
            <a:endParaRPr lang="en-US" altLang="zh-TW" sz="2200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2200" dirty="0" smtClean="0"/>
              <a:t>DOI</a:t>
            </a:r>
            <a:r>
              <a:rPr lang="zh-TW" altLang="zh-TW" sz="2200" dirty="0" smtClean="0"/>
              <a:t>理論主要集中在對於單一產品的顧客態度，現有的研究未討論對於不同產品顧客態度的差異</a:t>
            </a:r>
            <a:r>
              <a:rPr lang="en-US" altLang="zh-TW" sz="2000" dirty="0" smtClean="0"/>
              <a:t>(e.g. Wells and Anderson, 1997; Martinez et al., 1998; </a:t>
            </a:r>
            <a:r>
              <a:rPr lang="en-US" altLang="zh-TW" sz="2000" dirty="0" err="1" smtClean="0"/>
              <a:t>Aarnio</a:t>
            </a:r>
            <a:r>
              <a:rPr lang="en-US" altLang="zh-TW" sz="2000" dirty="0" smtClean="0"/>
              <a:t> et </a:t>
            </a:r>
            <a:r>
              <a:rPr lang="en-US" altLang="zh-TW" sz="2000" dirty="0" err="1" smtClean="0"/>
              <a:t>ai</a:t>
            </a:r>
            <a:r>
              <a:rPr lang="en-US" altLang="zh-TW" sz="2000" dirty="0" smtClean="0"/>
              <a:t>, 2002)</a:t>
            </a:r>
            <a:endParaRPr lang="zh-TW" altLang="en-US" sz="20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1. INTRODUCTION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1C72-C30E-43A5-A9EC-4DF19979A991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525963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zh-TW" altLang="zh-TW" sz="2400" dirty="0" smtClean="0"/>
              <a:t>將各集群的受訪者的特徵與行為</a:t>
            </a:r>
            <a:r>
              <a:rPr lang="en-US" altLang="zh-TW" sz="2400" dirty="0" smtClean="0"/>
              <a:t>(</a:t>
            </a:r>
            <a:r>
              <a:rPr lang="zh-TW" altLang="zh-TW" sz="2400" dirty="0" smtClean="0"/>
              <a:t>溝通行為</a:t>
            </a:r>
            <a:r>
              <a:rPr lang="zh-TW" altLang="zh-TW" sz="2400" dirty="0" smtClean="0"/>
              <a:t>、</a:t>
            </a:r>
            <a:r>
              <a:rPr lang="zh-TW" altLang="en-US" sz="2400" dirty="0" smtClean="0"/>
              <a:t>人格特質</a:t>
            </a:r>
            <a:r>
              <a:rPr lang="zh-TW" altLang="zh-TW" sz="2400" dirty="0" smtClean="0"/>
              <a:t>、</a:t>
            </a:r>
            <a:r>
              <a:rPr lang="zh-TW" altLang="zh-TW" sz="2400" dirty="0" smtClean="0"/>
              <a:t>社會經濟地位、資訊來源和</a:t>
            </a:r>
            <a:r>
              <a:rPr lang="zh-TW" altLang="en-US" sz="2400" dirty="0" smtClean="0"/>
              <a:t>傳</a:t>
            </a:r>
            <a:r>
              <a:rPr lang="zh-TW" altLang="zh-TW" sz="2400" dirty="0" smtClean="0"/>
              <a:t>播</a:t>
            </a:r>
            <a:r>
              <a:rPr lang="en-US" altLang="zh-TW" sz="2400" dirty="0" smtClean="0"/>
              <a:t>)</a:t>
            </a:r>
            <a:r>
              <a:rPr lang="zh-TW" altLang="zh-TW" sz="2400" dirty="0" smtClean="0"/>
              <a:t>進行比較</a:t>
            </a:r>
            <a:endParaRPr lang="en-US" altLang="zh-TW" sz="2400" dirty="0" smtClean="0"/>
          </a:p>
          <a:p>
            <a:pPr>
              <a:lnSpc>
                <a:spcPct val="125000"/>
              </a:lnSpc>
            </a:pPr>
            <a:endParaRPr lang="en-US" altLang="zh-TW" sz="2400" dirty="0" smtClean="0"/>
          </a:p>
          <a:p>
            <a:pPr>
              <a:lnSpc>
                <a:spcPct val="125000"/>
              </a:lnSpc>
            </a:pPr>
            <a:r>
              <a:rPr lang="zh-TW" altLang="zh-TW" sz="2400" dirty="0" smtClean="0"/>
              <a:t>所有溝通行為</a:t>
            </a:r>
            <a:r>
              <a:rPr lang="zh-TW" altLang="en-US" sz="2400" dirty="0" smtClean="0"/>
              <a:t>和人格特質</a:t>
            </a:r>
            <a:r>
              <a:rPr lang="zh-TW" altLang="zh-TW" sz="2400" dirty="0" smtClean="0"/>
              <a:t>有著顯著性差異</a:t>
            </a:r>
            <a:endParaRPr lang="en-US" altLang="zh-TW" sz="2400" dirty="0" smtClean="0"/>
          </a:p>
          <a:p>
            <a:pPr>
              <a:lnSpc>
                <a:spcPct val="125000"/>
              </a:lnSpc>
            </a:pPr>
            <a:endParaRPr lang="en-US" altLang="zh-TW" sz="2400" dirty="0" smtClean="0"/>
          </a:p>
          <a:p>
            <a:pPr>
              <a:lnSpc>
                <a:spcPct val="125000"/>
              </a:lnSpc>
            </a:pPr>
            <a:r>
              <a:rPr lang="zh-TW" altLang="en-US" sz="2400" dirty="0" smtClean="0"/>
              <a:t>分析結果也近乎</a:t>
            </a:r>
            <a:r>
              <a:rPr lang="en-US" altLang="zh-TW" sz="2400" dirty="0" smtClean="0"/>
              <a:t>Rogers</a:t>
            </a:r>
            <a:r>
              <a:rPr lang="zh-TW" altLang="en-US" sz="2400" dirty="0" smtClean="0"/>
              <a:t>的理論假設</a:t>
            </a:r>
            <a:endParaRPr lang="en-US" altLang="zh-TW" sz="24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en-US" altLang="zh-TW" sz="4000" dirty="0" smtClean="0"/>
              <a:t>4.3.</a:t>
            </a:r>
            <a:r>
              <a:rPr lang="zh-TW" altLang="zh-TW" sz="4000" dirty="0" smtClean="0"/>
              <a:t>各集群受訪者的特</a:t>
            </a:r>
            <a:r>
              <a:rPr lang="zh-TW" altLang="en-US" sz="4000" dirty="0" smtClean="0"/>
              <a:t>性</a:t>
            </a:r>
            <a:r>
              <a:rPr lang="zh-TW" altLang="zh-TW" sz="4000" dirty="0" smtClean="0"/>
              <a:t>與行為</a:t>
            </a:r>
            <a:endParaRPr lang="zh-TW" altLang="en-US" sz="4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1C72-C30E-43A5-A9EC-4DF19979A991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內容版面配置區 12" descr="pqdlink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6943" r="6068" b="22727"/>
          <a:stretch>
            <a:fillRect/>
          </a:stretch>
        </p:blipFill>
        <p:spPr>
          <a:xfrm>
            <a:off x="539552" y="1412776"/>
            <a:ext cx="8136904" cy="4536504"/>
          </a:xfrm>
        </p:spPr>
      </p:pic>
      <p:sp>
        <p:nvSpPr>
          <p:cNvPr id="5" name="標題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en-US" altLang="zh-TW" sz="4000" dirty="0" smtClean="0"/>
              <a:t>4.3.</a:t>
            </a:r>
            <a:r>
              <a:rPr lang="zh-TW" altLang="zh-TW" sz="4000" dirty="0" smtClean="0"/>
              <a:t>各集群受訪者的特</a:t>
            </a:r>
            <a:r>
              <a:rPr lang="zh-TW" altLang="en-US" sz="4000" dirty="0" smtClean="0"/>
              <a:t>性</a:t>
            </a:r>
            <a:r>
              <a:rPr lang="zh-TW" altLang="zh-TW" sz="4000" dirty="0" smtClean="0"/>
              <a:t>與行為</a:t>
            </a:r>
            <a:endParaRPr lang="zh-TW" altLang="en-US" sz="4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1C72-C30E-43A5-A9EC-4DF19979A991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pqdlink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876" r="2751"/>
          <a:stretch>
            <a:fillRect/>
          </a:stretch>
        </p:blipFill>
        <p:spPr>
          <a:xfrm>
            <a:off x="611560" y="1628800"/>
            <a:ext cx="7848872" cy="4032447"/>
          </a:xfrm>
        </p:spPr>
      </p:pic>
      <p:sp>
        <p:nvSpPr>
          <p:cNvPr id="6" name="標題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en-US" altLang="zh-TW" sz="4000" dirty="0" smtClean="0"/>
              <a:t>4.3.</a:t>
            </a:r>
            <a:r>
              <a:rPr lang="zh-TW" altLang="zh-TW" sz="4000" dirty="0" smtClean="0"/>
              <a:t>各集群受訪者的特</a:t>
            </a:r>
            <a:r>
              <a:rPr lang="zh-TW" altLang="en-US" sz="4000" dirty="0" smtClean="0"/>
              <a:t>性</a:t>
            </a:r>
            <a:r>
              <a:rPr lang="zh-TW" altLang="zh-TW" sz="4000" dirty="0" smtClean="0"/>
              <a:t>與行為</a:t>
            </a:r>
            <a:endParaRPr lang="zh-TW" altLang="en-US" sz="40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1C72-C30E-43A5-A9EC-4DF19979A991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45000"/>
              </a:lnSpc>
            </a:pPr>
            <a:r>
              <a:rPr lang="zh-TW" altLang="zh-TW" sz="2400" dirty="0" smtClean="0"/>
              <a:t>社會經濟地位包含性別、年齡、可支配收入及教育程度</a:t>
            </a:r>
            <a:endParaRPr lang="en-US" altLang="zh-TW" sz="2400" dirty="0" smtClean="0"/>
          </a:p>
          <a:p>
            <a:pPr>
              <a:spcBef>
                <a:spcPts val="0"/>
              </a:spcBef>
            </a:pPr>
            <a:endParaRPr lang="en-US" altLang="zh-TW" sz="2400" dirty="0" smtClean="0"/>
          </a:p>
          <a:p>
            <a:pPr>
              <a:lnSpc>
                <a:spcPct val="145000"/>
              </a:lnSpc>
            </a:pPr>
            <a:r>
              <a:rPr lang="zh-TW" altLang="zh-TW" sz="2400" dirty="0" smtClean="0"/>
              <a:t>男性較容易玩網路遊戲，女性則較可能為晚期採用者</a:t>
            </a:r>
            <a:endParaRPr lang="en-US" altLang="zh-TW" sz="2400" dirty="0" smtClean="0"/>
          </a:p>
          <a:p>
            <a:pPr>
              <a:spcBef>
                <a:spcPts val="0"/>
              </a:spcBef>
              <a:buNone/>
            </a:pPr>
            <a:endParaRPr lang="en-US" altLang="zh-TW" sz="2400" dirty="0" smtClean="0"/>
          </a:p>
          <a:p>
            <a:pPr>
              <a:lnSpc>
                <a:spcPct val="145000"/>
              </a:lnSpc>
            </a:pPr>
            <a:r>
              <a:rPr lang="zh-TW" altLang="zh-TW" sz="2400" dirty="0" smtClean="0"/>
              <a:t>線上遊戲創新者的集群是由可支配收入</a:t>
            </a:r>
            <a:r>
              <a:rPr lang="zh-TW" altLang="en-US" sz="2400" dirty="0" smtClean="0"/>
              <a:t>較低</a:t>
            </a:r>
            <a:r>
              <a:rPr lang="zh-TW" altLang="zh-TW" sz="2400" dirty="0" smtClean="0"/>
              <a:t>以及教育程度</a:t>
            </a:r>
            <a:r>
              <a:rPr lang="zh-TW" altLang="en-US" sz="2400" dirty="0" smtClean="0"/>
              <a:t>較低</a:t>
            </a:r>
            <a:r>
              <a:rPr lang="zh-TW" altLang="zh-TW" sz="2400" dirty="0" smtClean="0"/>
              <a:t>的年輕人所組成的</a:t>
            </a:r>
            <a:r>
              <a:rPr lang="zh-TW" altLang="en-US" sz="2400" dirty="0" smtClean="0"/>
              <a:t>，</a:t>
            </a:r>
            <a:r>
              <a:rPr lang="zh-TW" altLang="zh-TW" sz="2400" dirty="0" smtClean="0"/>
              <a:t>這項調查結果是較不符合</a:t>
            </a:r>
            <a:r>
              <a:rPr lang="en-US" altLang="zh-TW" sz="2400" dirty="0" smtClean="0"/>
              <a:t>Rogers</a:t>
            </a:r>
            <a:r>
              <a:rPr lang="zh-TW" altLang="zh-TW" sz="2400" dirty="0" smtClean="0"/>
              <a:t>的主張觀點</a:t>
            </a:r>
            <a:endParaRPr lang="zh-TW" altLang="en-US" sz="2400" dirty="0" smtClean="0"/>
          </a:p>
        </p:txBody>
      </p:sp>
      <p:sp>
        <p:nvSpPr>
          <p:cNvPr id="6" name="標題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en-US" altLang="zh-TW" sz="4000" dirty="0" smtClean="0"/>
              <a:t>4.3.</a:t>
            </a:r>
            <a:r>
              <a:rPr lang="zh-TW" altLang="zh-TW" sz="4000" dirty="0" smtClean="0"/>
              <a:t>各集群受訪者的特</a:t>
            </a:r>
            <a:r>
              <a:rPr lang="zh-TW" altLang="en-US" sz="4000" dirty="0" smtClean="0"/>
              <a:t>性</a:t>
            </a:r>
            <a:r>
              <a:rPr lang="zh-TW" altLang="zh-TW" sz="4000" dirty="0" smtClean="0"/>
              <a:t>與行為</a:t>
            </a:r>
            <a:endParaRPr lang="zh-TW" altLang="en-US" sz="4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1C72-C30E-43A5-A9EC-4DF19979A991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pqdlink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751" t="1450" r="2751"/>
          <a:stretch>
            <a:fillRect/>
          </a:stretch>
        </p:blipFill>
        <p:spPr>
          <a:xfrm>
            <a:off x="683568" y="1412776"/>
            <a:ext cx="7776864" cy="4608512"/>
          </a:xfrm>
        </p:spPr>
      </p:pic>
      <p:sp>
        <p:nvSpPr>
          <p:cNvPr id="8" name="標題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en-US" altLang="zh-TW" sz="4000" dirty="0" smtClean="0"/>
              <a:t>4.3.</a:t>
            </a:r>
            <a:r>
              <a:rPr lang="zh-TW" altLang="zh-TW" sz="4000" dirty="0" smtClean="0"/>
              <a:t>各集群受訪者的特</a:t>
            </a:r>
            <a:r>
              <a:rPr lang="zh-TW" altLang="en-US" sz="4000" dirty="0" smtClean="0"/>
              <a:t>性</a:t>
            </a:r>
            <a:r>
              <a:rPr lang="zh-TW" altLang="zh-TW" sz="4000" dirty="0" smtClean="0"/>
              <a:t>與行為</a:t>
            </a:r>
            <a:endParaRPr lang="zh-TW" altLang="en-US" sz="40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1C72-C30E-43A5-A9EC-4DF19979A991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481328"/>
            <a:ext cx="8219256" cy="4525963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zh-TW" altLang="zh-TW" sz="2400" dirty="0" smtClean="0"/>
              <a:t>資訊的來源</a:t>
            </a:r>
            <a:r>
              <a:rPr lang="en-US" altLang="zh-TW" sz="2400" dirty="0" smtClean="0"/>
              <a:t>(</a:t>
            </a:r>
            <a:r>
              <a:rPr lang="zh-TW" altLang="zh-TW" sz="2400" dirty="0" smtClean="0"/>
              <a:t>包含內部和外部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以及</a:t>
            </a:r>
            <a:r>
              <a:rPr lang="zh-TW" altLang="zh-TW" sz="2400" dirty="0" smtClean="0"/>
              <a:t>資訊傳播，指出線上遊戲創新者有最高的比例</a:t>
            </a:r>
            <a:endParaRPr lang="en-US" altLang="zh-TW" sz="2400" dirty="0" smtClean="0"/>
          </a:p>
          <a:p>
            <a:pPr>
              <a:lnSpc>
                <a:spcPct val="125000"/>
              </a:lnSpc>
            </a:pPr>
            <a:endParaRPr lang="en-US" altLang="zh-TW" sz="2400" dirty="0" smtClean="0"/>
          </a:p>
          <a:p>
            <a:pPr>
              <a:lnSpc>
                <a:spcPct val="125000"/>
              </a:lnSpc>
            </a:pPr>
            <a:r>
              <a:rPr lang="zh-TW" altLang="zh-TW" sz="2400" dirty="0" smtClean="0"/>
              <a:t>上述兩個結果支持了</a:t>
            </a:r>
            <a:r>
              <a:rPr lang="en-US" altLang="zh-TW" sz="2400" dirty="0" smtClean="0"/>
              <a:t>Rogers</a:t>
            </a:r>
            <a:r>
              <a:rPr lang="zh-TW" altLang="zh-TW" sz="2400" dirty="0" smtClean="0"/>
              <a:t>的假設</a:t>
            </a:r>
            <a:r>
              <a:rPr lang="zh-TW" altLang="en-US" sz="2400" dirty="0" smtClean="0"/>
              <a:t>─</a:t>
            </a:r>
            <a:r>
              <a:rPr lang="zh-TW" altLang="zh-TW" sz="2400" dirty="0" smtClean="0"/>
              <a:t>創新者比起早期採用者和早期大眾使用了較多的內部與外部來源</a:t>
            </a:r>
            <a:r>
              <a:rPr lang="zh-TW" altLang="zh-TW" sz="2600" dirty="0" smtClean="0"/>
              <a:t>。</a:t>
            </a:r>
            <a:endParaRPr lang="zh-TW" altLang="en-US" sz="2600" dirty="0" smtClean="0"/>
          </a:p>
        </p:txBody>
      </p:sp>
      <p:sp>
        <p:nvSpPr>
          <p:cNvPr id="5" name="標題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en-US" altLang="zh-TW" sz="4000" dirty="0" smtClean="0"/>
              <a:t>4.3.</a:t>
            </a:r>
            <a:r>
              <a:rPr lang="zh-TW" altLang="zh-TW" sz="4000" dirty="0" smtClean="0"/>
              <a:t>各集群受訪者的特</a:t>
            </a:r>
            <a:r>
              <a:rPr lang="zh-TW" altLang="en-US" sz="4000" dirty="0" smtClean="0"/>
              <a:t>性</a:t>
            </a:r>
            <a:r>
              <a:rPr lang="zh-TW" altLang="zh-TW" sz="4000" dirty="0" smtClean="0"/>
              <a:t>與行為</a:t>
            </a:r>
            <a:endParaRPr lang="zh-TW" altLang="en-US" sz="4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1C72-C30E-43A5-A9EC-4DF19979A991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481328"/>
            <a:ext cx="8291264" cy="4525963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zh-TW" altLang="zh-TW" sz="2400" dirty="0" smtClean="0"/>
              <a:t>不僅</a:t>
            </a:r>
            <a:r>
              <a:rPr lang="zh-TW" altLang="en-US" sz="2400" dirty="0" smtClean="0"/>
              <a:t>只</a:t>
            </a:r>
            <a:r>
              <a:rPr lang="zh-TW" altLang="zh-TW" sz="2400" dirty="0" smtClean="0"/>
              <a:t>是嚐試驗證</a:t>
            </a:r>
            <a:r>
              <a:rPr lang="en-US" altLang="zh-TW" sz="2400" dirty="0" smtClean="0"/>
              <a:t>Rogers</a:t>
            </a:r>
            <a:r>
              <a:rPr lang="zh-TW" altLang="zh-TW" sz="2400" dirty="0" smtClean="0"/>
              <a:t>理論</a:t>
            </a:r>
            <a:r>
              <a:rPr lang="zh-TW" altLang="en-US" sz="2400" dirty="0" smtClean="0"/>
              <a:t>，而是努</a:t>
            </a:r>
            <a:r>
              <a:rPr lang="zh-TW" altLang="zh-TW" sz="2400" dirty="0" smtClean="0"/>
              <a:t>力來檢驗其理論是否能概括適用於採用各種創新。</a:t>
            </a:r>
            <a:endParaRPr lang="en-US" altLang="zh-TW" sz="2400" dirty="0" smtClean="0"/>
          </a:p>
          <a:p>
            <a:pPr>
              <a:lnSpc>
                <a:spcPct val="125000"/>
              </a:lnSpc>
            </a:pPr>
            <a:endParaRPr lang="en-US" altLang="zh-TW" sz="2400" dirty="0" smtClean="0"/>
          </a:p>
          <a:p>
            <a:pPr>
              <a:lnSpc>
                <a:spcPct val="125000"/>
              </a:lnSpc>
            </a:pPr>
            <a:r>
              <a:rPr lang="zh-TW" altLang="zh-TW" sz="2400" dirty="0" smtClean="0"/>
              <a:t>進行了線上遊戲採用行為和一般產品採用行為的比較，這是超越以往研究範圍的創新作法</a:t>
            </a:r>
            <a:r>
              <a:rPr lang="zh-TW" altLang="en-US" sz="2400" dirty="0" smtClean="0"/>
              <a:t>。</a:t>
            </a:r>
            <a:endParaRPr lang="zh-TW" altLang="en-US" sz="24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altLang="zh-TW" sz="2800" dirty="0" smtClean="0"/>
              <a:t>4.4.</a:t>
            </a:r>
            <a:r>
              <a:rPr lang="zh-TW" altLang="zh-TW" sz="2800" dirty="0" smtClean="0"/>
              <a:t>受訪者對於線上遊戲和一般產品所採用的行為比較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1C72-C30E-43A5-A9EC-4DF19979A991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pqdlink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001" r="1876"/>
          <a:stretch>
            <a:fillRect/>
          </a:stretch>
        </p:blipFill>
        <p:spPr>
          <a:xfrm>
            <a:off x="467544" y="1412776"/>
            <a:ext cx="8424936" cy="4392488"/>
          </a:xfrm>
        </p:spPr>
      </p:pic>
      <p:sp>
        <p:nvSpPr>
          <p:cNvPr id="6" name="標題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altLang="zh-TW" sz="2800" dirty="0" smtClean="0"/>
              <a:t>4.4.</a:t>
            </a:r>
            <a:r>
              <a:rPr lang="zh-TW" altLang="zh-TW" sz="2800" dirty="0" smtClean="0"/>
              <a:t>受訪者對於線上遊戲和一般產品所採用的行為比較</a:t>
            </a:r>
            <a:endParaRPr lang="zh-TW" altLang="en-US" sz="28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1C72-C30E-43A5-A9EC-4DF19979A991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zh-TW" altLang="zh-TW" sz="2400" dirty="0" smtClean="0"/>
              <a:t>分析結果</a:t>
            </a:r>
            <a:r>
              <a:rPr lang="zh-TW" altLang="en-US" sz="2400" dirty="0" smtClean="0"/>
              <a:t>發現</a:t>
            </a:r>
            <a:r>
              <a:rPr lang="zh-TW" altLang="zh-TW" sz="2400" dirty="0" smtClean="0"/>
              <a:t>受訪者對於一般產品所採用的行為不符合創新擴散理論</a:t>
            </a:r>
            <a:endParaRPr lang="en-US" altLang="zh-TW" sz="2400" dirty="0" smtClean="0"/>
          </a:p>
          <a:p>
            <a:pPr>
              <a:lnSpc>
                <a:spcPct val="125000"/>
              </a:lnSpc>
            </a:pPr>
            <a:endParaRPr lang="en-US" altLang="zh-TW" sz="2400" dirty="0" smtClean="0"/>
          </a:p>
          <a:p>
            <a:pPr>
              <a:lnSpc>
                <a:spcPct val="125000"/>
              </a:lnSpc>
            </a:pPr>
            <a:r>
              <a:rPr lang="zh-TW" altLang="en-US" sz="2400" dirty="0" smtClean="0"/>
              <a:t>研究推論</a:t>
            </a:r>
            <a:r>
              <a:rPr lang="zh-TW" altLang="zh-TW" sz="2400" dirty="0" smtClean="0"/>
              <a:t>其中一個有可能的原因也許是因為人們的</a:t>
            </a:r>
            <a:r>
              <a:rPr lang="zh-TW" altLang="zh-TW" sz="2400" b="1" dirty="0" smtClean="0"/>
              <a:t>興趣</a:t>
            </a:r>
            <a:endParaRPr lang="zh-TW" altLang="en-US" sz="2400" b="1" dirty="0" smtClean="0"/>
          </a:p>
        </p:txBody>
      </p:sp>
      <p:sp>
        <p:nvSpPr>
          <p:cNvPr id="5" name="標題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altLang="zh-TW" sz="2800" dirty="0" smtClean="0"/>
              <a:t>4.4.</a:t>
            </a:r>
            <a:r>
              <a:rPr lang="zh-TW" altLang="zh-TW" sz="2800" dirty="0" smtClean="0"/>
              <a:t>受訪者對於線上遊戲和一般產品所採用的行為比較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1C72-C30E-43A5-A9EC-4DF19979A991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525963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zh-TW" altLang="en-US" sz="2400" dirty="0" smtClean="0"/>
              <a:t>根</a:t>
            </a:r>
            <a:r>
              <a:rPr lang="zh-TW" altLang="zh-TW" sz="2400" dirty="0" smtClean="0"/>
              <a:t>據</a:t>
            </a:r>
            <a:r>
              <a:rPr lang="en-US" altLang="zh-TW" sz="2400" dirty="0" smtClean="0"/>
              <a:t>Rogers</a:t>
            </a:r>
            <a:r>
              <a:rPr lang="zh-TW" altLang="zh-TW" sz="2400" dirty="0" smtClean="0"/>
              <a:t>的創新擴散理論，線上遊戲</a:t>
            </a:r>
            <a:r>
              <a:rPr lang="zh-TW" altLang="en-US" sz="2400" dirty="0" smtClean="0"/>
              <a:t>擴散程度</a:t>
            </a:r>
            <a:r>
              <a:rPr lang="zh-TW" altLang="zh-TW" sz="2400" dirty="0" smtClean="0"/>
              <a:t>達到了</a:t>
            </a:r>
            <a:r>
              <a:rPr lang="zh-TW" altLang="zh-TW" sz="2400" dirty="0" smtClean="0"/>
              <a:t>早期</a:t>
            </a:r>
            <a:r>
              <a:rPr lang="zh-TW" altLang="en-US" sz="2400" dirty="0" smtClean="0"/>
              <a:t>追隨者</a:t>
            </a:r>
            <a:r>
              <a:rPr lang="zh-TW" altLang="zh-TW" sz="2400" dirty="0" smtClean="0"/>
              <a:t>的階段</a:t>
            </a:r>
            <a:r>
              <a:rPr lang="en-US" altLang="zh-TW" sz="2400" dirty="0" smtClean="0"/>
              <a:t>(38.57%)</a:t>
            </a:r>
            <a:r>
              <a:rPr lang="zh-TW" altLang="zh-TW" sz="2400" dirty="0" smtClean="0"/>
              <a:t>。</a:t>
            </a:r>
            <a:endParaRPr lang="en-US" altLang="zh-TW" sz="2400" dirty="0" smtClean="0"/>
          </a:p>
          <a:p>
            <a:pPr>
              <a:spcBef>
                <a:spcPts val="0"/>
              </a:spcBef>
            </a:pPr>
            <a:endParaRPr lang="en-US" altLang="zh-TW" sz="2400" dirty="0" smtClean="0"/>
          </a:p>
          <a:p>
            <a:pPr>
              <a:lnSpc>
                <a:spcPct val="125000"/>
              </a:lnSpc>
            </a:pPr>
            <a:r>
              <a:rPr lang="en-US" altLang="zh-TW" sz="2400" dirty="0" smtClean="0"/>
              <a:t>Rogers</a:t>
            </a:r>
            <a:r>
              <a:rPr lang="zh-TW" altLang="zh-TW" sz="2400" dirty="0" smtClean="0"/>
              <a:t>的創新擴散理論可以適用於預測線上遊戲玩家的性格。</a:t>
            </a:r>
            <a:endParaRPr lang="en-US" altLang="zh-TW" sz="2400" dirty="0" smtClean="0"/>
          </a:p>
          <a:p>
            <a:pPr>
              <a:spcBef>
                <a:spcPts val="0"/>
              </a:spcBef>
            </a:pPr>
            <a:endParaRPr lang="en-US" altLang="zh-TW" sz="2400" dirty="0" smtClean="0"/>
          </a:p>
          <a:p>
            <a:pPr>
              <a:lnSpc>
                <a:spcPct val="125000"/>
              </a:lnSpc>
            </a:pPr>
            <a:r>
              <a:rPr lang="zh-TW" altLang="en-US" sz="2400" dirty="0" smtClean="0"/>
              <a:t>線上遊戲玩家將以</a:t>
            </a:r>
            <a:r>
              <a:rPr lang="zh-TW" altLang="en-US" sz="2400" dirty="0" smtClean="0"/>
              <a:t>早期追隨者玩家</a:t>
            </a:r>
            <a:r>
              <a:rPr lang="zh-TW" altLang="en-US" sz="2400" dirty="0" smtClean="0"/>
              <a:t>為主流，</a:t>
            </a:r>
            <a:r>
              <a:rPr lang="zh-TW" altLang="zh-TW" sz="2400" dirty="0" smtClean="0"/>
              <a:t>廠商必須簡化線上遊戲複雜的功能來吸引</a:t>
            </a:r>
            <a:r>
              <a:rPr lang="zh-TW" altLang="zh-TW" sz="2400" dirty="0" smtClean="0"/>
              <a:t>早期</a:t>
            </a:r>
            <a:r>
              <a:rPr lang="zh-TW" altLang="en-US" sz="2400" dirty="0" smtClean="0"/>
              <a:t>追隨者玩家</a:t>
            </a:r>
            <a:r>
              <a:rPr lang="zh-TW" altLang="zh-TW" sz="2400" dirty="0" smtClean="0"/>
              <a:t>。</a:t>
            </a:r>
            <a:endParaRPr lang="zh-TW" altLang="en-US" sz="24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5. </a:t>
            </a:r>
            <a:r>
              <a:rPr lang="zh-TW" altLang="en-US" sz="4000" dirty="0" smtClean="0"/>
              <a:t>結論─總結</a:t>
            </a:r>
            <a:endParaRPr lang="zh-TW" altLang="en-US" sz="4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1C72-C30E-43A5-A9EC-4DF19979A991}" type="slidenum">
              <a:rPr lang="zh-TW" altLang="en-US" smtClean="0"/>
              <a:pPr/>
              <a:t>29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500"/>
              </a:lnSpc>
              <a:spcAft>
                <a:spcPts val="600"/>
              </a:spcAft>
            </a:pPr>
            <a:r>
              <a:rPr lang="en-US" altLang="zh-TW" sz="2400" dirty="0" smtClean="0"/>
              <a:t>2.1. Online games</a:t>
            </a:r>
          </a:p>
          <a:p>
            <a:pPr lvl="1">
              <a:lnSpc>
                <a:spcPts val="3500"/>
              </a:lnSpc>
              <a:spcAft>
                <a:spcPts val="300"/>
              </a:spcAft>
            </a:pPr>
            <a:r>
              <a:rPr lang="en-US" altLang="zh-TW" sz="2200" dirty="0" smtClean="0"/>
              <a:t>2.1.1 A History of Online Games</a:t>
            </a:r>
          </a:p>
          <a:p>
            <a:pPr lvl="1">
              <a:lnSpc>
                <a:spcPts val="3500"/>
              </a:lnSpc>
              <a:spcAft>
                <a:spcPts val="600"/>
              </a:spcAft>
            </a:pPr>
            <a:r>
              <a:rPr lang="en-US" altLang="zh-TW" sz="2200" dirty="0" smtClean="0"/>
              <a:t>2.1.2 Current Online Games Research</a:t>
            </a:r>
          </a:p>
          <a:p>
            <a:pPr>
              <a:lnSpc>
                <a:spcPts val="3500"/>
              </a:lnSpc>
              <a:spcAft>
                <a:spcPts val="600"/>
              </a:spcAft>
            </a:pPr>
            <a:r>
              <a:rPr lang="en-US" altLang="zh-TW" sz="2400" dirty="0" smtClean="0"/>
              <a:t>2.2. Diffusion of Innovation Theory</a:t>
            </a:r>
          </a:p>
          <a:p>
            <a:pPr lvl="1">
              <a:lnSpc>
                <a:spcPts val="3500"/>
              </a:lnSpc>
              <a:spcAft>
                <a:spcPts val="300"/>
              </a:spcAft>
            </a:pPr>
            <a:r>
              <a:rPr lang="en-US" altLang="zh-TW" sz="2200" dirty="0" smtClean="0"/>
              <a:t>2.2.1 Bass' model</a:t>
            </a:r>
          </a:p>
          <a:p>
            <a:pPr lvl="1">
              <a:lnSpc>
                <a:spcPts val="3500"/>
              </a:lnSpc>
              <a:spcAft>
                <a:spcPts val="300"/>
              </a:spcAft>
            </a:pPr>
            <a:r>
              <a:rPr lang="en-US" altLang="zh-TW" sz="2200" dirty="0" smtClean="0"/>
              <a:t>2.2.2 Moore's model</a:t>
            </a:r>
          </a:p>
          <a:p>
            <a:pPr lvl="1">
              <a:lnSpc>
                <a:spcPts val="3500"/>
              </a:lnSpc>
              <a:spcAft>
                <a:spcPts val="300"/>
              </a:spcAft>
            </a:pPr>
            <a:r>
              <a:rPr lang="en-US" altLang="zh-TW" sz="2200" dirty="0" smtClean="0"/>
              <a:t>2.2.3 Rogers' model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2. LITERATURE REVIEW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1C72-C30E-43A5-A9EC-4DF19979A991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5000"/>
              </a:lnSpc>
            </a:pPr>
            <a:r>
              <a:rPr lang="zh-TW" altLang="en-US" sz="2400" dirty="0" smtClean="0"/>
              <a:t>專心集中於線上遊戲的創新知覺特性</a:t>
            </a:r>
            <a:endParaRPr lang="en-US" altLang="zh-TW" sz="2400" dirty="0" smtClean="0"/>
          </a:p>
          <a:p>
            <a:pPr lvl="1">
              <a:lnSpc>
                <a:spcPct val="125000"/>
              </a:lnSpc>
            </a:pPr>
            <a:r>
              <a:rPr lang="zh-TW" altLang="en-US" sz="2200" dirty="0" smtClean="0"/>
              <a:t>便利性</a:t>
            </a:r>
            <a:endParaRPr lang="en-US" altLang="zh-TW" sz="2200" dirty="0" smtClean="0"/>
          </a:p>
          <a:p>
            <a:pPr lvl="1">
              <a:lnSpc>
                <a:spcPct val="125000"/>
              </a:lnSpc>
            </a:pPr>
            <a:r>
              <a:rPr lang="zh-TW" altLang="en-US" sz="2200" dirty="0" smtClean="0"/>
              <a:t>兼容性</a:t>
            </a:r>
            <a:endParaRPr lang="en-US" altLang="zh-TW" sz="2200" dirty="0" smtClean="0"/>
          </a:p>
          <a:p>
            <a:pPr lvl="1">
              <a:lnSpc>
                <a:spcPct val="125000"/>
              </a:lnSpc>
            </a:pPr>
            <a:r>
              <a:rPr lang="zh-TW" altLang="en-US" sz="2200" dirty="0" smtClean="0"/>
              <a:t>複雜</a:t>
            </a:r>
            <a:r>
              <a:rPr lang="zh-TW" altLang="zh-TW" sz="2200" dirty="0" smtClean="0"/>
              <a:t>性</a:t>
            </a:r>
            <a:endParaRPr lang="en-US" altLang="zh-TW" sz="2200" dirty="0" smtClean="0"/>
          </a:p>
          <a:p>
            <a:pPr lvl="1">
              <a:lnSpc>
                <a:spcPct val="125000"/>
              </a:lnSpc>
            </a:pPr>
            <a:r>
              <a:rPr lang="zh-TW" altLang="zh-TW" sz="2200" dirty="0" smtClean="0"/>
              <a:t>可</a:t>
            </a:r>
            <a:r>
              <a:rPr lang="zh-TW" altLang="en-US" sz="2200" dirty="0" smtClean="0"/>
              <a:t>靠</a:t>
            </a:r>
            <a:r>
              <a:rPr lang="zh-TW" altLang="zh-TW" sz="2200" dirty="0" smtClean="0"/>
              <a:t>性</a:t>
            </a:r>
            <a:endParaRPr lang="en-US" altLang="zh-TW" sz="2200" dirty="0" smtClean="0"/>
          </a:p>
          <a:p>
            <a:pPr lvl="1">
              <a:lnSpc>
                <a:spcPct val="125000"/>
              </a:lnSpc>
            </a:pPr>
            <a:r>
              <a:rPr lang="zh-TW" altLang="en-US" sz="2200" dirty="0" smtClean="0"/>
              <a:t>可感知</a:t>
            </a:r>
            <a:r>
              <a:rPr lang="zh-TW" altLang="zh-TW" sz="2200" dirty="0" smtClean="0"/>
              <a:t>性</a:t>
            </a:r>
            <a:endParaRPr lang="en-US" altLang="zh-TW" sz="2200" dirty="0" smtClean="0"/>
          </a:p>
          <a:p>
            <a:pPr lvl="1">
              <a:lnSpc>
                <a:spcPct val="125000"/>
              </a:lnSpc>
              <a:buNone/>
            </a:pPr>
            <a:endParaRPr lang="en-US" altLang="zh-TW" sz="1200" dirty="0" smtClean="0"/>
          </a:p>
          <a:p>
            <a:pPr>
              <a:lnSpc>
                <a:spcPct val="125000"/>
              </a:lnSpc>
            </a:pPr>
            <a:r>
              <a:rPr lang="zh-TW" altLang="zh-TW" sz="2400" dirty="0" smtClean="0"/>
              <a:t>必須去尋找干擾消費者面對不同產品採用態度差異</a:t>
            </a:r>
            <a:r>
              <a:rPr lang="zh-TW" altLang="en-US" sz="2400" dirty="0" smtClean="0"/>
              <a:t>的因素</a:t>
            </a:r>
            <a:endParaRPr lang="en-US" altLang="zh-TW" sz="2400" dirty="0" smtClean="0"/>
          </a:p>
        </p:txBody>
      </p:sp>
      <p:sp>
        <p:nvSpPr>
          <p:cNvPr id="5" name="標題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4000" dirty="0" smtClean="0"/>
              <a:t>5. </a:t>
            </a:r>
            <a:r>
              <a:rPr lang="zh-TW" altLang="en-US" sz="4000" dirty="0" smtClean="0"/>
              <a:t>結論─未來研究</a:t>
            </a:r>
            <a:endParaRPr lang="zh-TW" altLang="en-US" sz="4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1C72-C30E-43A5-A9EC-4DF19979A991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404664"/>
            <a:ext cx="9144000" cy="1944216"/>
          </a:xfrm>
        </p:spPr>
        <p:txBody>
          <a:bodyPr>
            <a:noAutofit/>
          </a:bodyPr>
          <a:lstStyle/>
          <a:p>
            <a:pPr algn="l"/>
            <a:r>
              <a:rPr lang="en-US" altLang="zh-TW" sz="3500" dirty="0" smtClean="0"/>
              <a:t>An Investigation of the Diffusion of Online Games in Taiwan 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2400" dirty="0" smtClean="0"/>
              <a:t>-An Application of </a:t>
            </a:r>
            <a:r>
              <a:rPr lang="en-US" altLang="zh-TW" sz="2400" dirty="0" err="1" smtClean="0"/>
              <a:t>Roger'sDiffusion</a:t>
            </a:r>
            <a:r>
              <a:rPr lang="en-US" altLang="zh-TW" sz="2400" dirty="0" smtClean="0"/>
              <a:t> of Innovation Theory-</a:t>
            </a:r>
            <a:endParaRPr lang="zh-TW" altLang="en-US" sz="2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976664" y="4293096"/>
            <a:ext cx="3347864" cy="795040"/>
          </a:xfrm>
        </p:spPr>
        <p:txBody>
          <a:bodyPr>
            <a:normAutofit/>
          </a:bodyPr>
          <a:lstStyle/>
          <a:p>
            <a:pPr algn="l"/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淡江大學 資管碩一 陳欣郁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淡江大學 資管碩一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張景皓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23528" y="2852936"/>
            <a:ext cx="82809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 smtClean="0"/>
              <a:t>感謝大家的聆聽</a:t>
            </a:r>
            <a:endParaRPr lang="en-US" altLang="zh-TW" sz="5000" dirty="0" smtClean="0"/>
          </a:p>
          <a:p>
            <a:pPr algn="ctr"/>
            <a:r>
              <a:rPr lang="en-US" altLang="zh-TW" sz="5000" dirty="0" smtClean="0"/>
              <a:t>Q&amp;A</a:t>
            </a:r>
            <a:endParaRPr lang="zh-TW" altLang="en-US" sz="50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1C72-C30E-43A5-A9EC-4DF19979A991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2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zh-TW" sz="2300" dirty="0" smtClean="0"/>
              <a:t>線上遊戲最初是</a:t>
            </a:r>
            <a:r>
              <a:rPr lang="en-US" altLang="zh-TW" sz="2300" dirty="0" smtClean="0"/>
              <a:t>1969</a:t>
            </a:r>
            <a:r>
              <a:rPr lang="zh-TW" altLang="zh-TW" sz="2300" dirty="0" smtClean="0"/>
              <a:t>年在美國創立</a:t>
            </a:r>
            <a:endParaRPr lang="en-US" altLang="zh-TW" sz="2300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2300" dirty="0" smtClean="0"/>
              <a:t>1980</a:t>
            </a:r>
            <a:r>
              <a:rPr lang="zh-TW" altLang="zh-TW" sz="2300" dirty="0" smtClean="0"/>
              <a:t>年</a:t>
            </a:r>
            <a:r>
              <a:rPr lang="zh-TW" altLang="en-US" sz="2300" dirty="0" smtClean="0"/>
              <a:t>開始</a:t>
            </a:r>
            <a:r>
              <a:rPr lang="zh-TW" altLang="zh-TW" sz="2300" dirty="0" smtClean="0"/>
              <a:t>流行</a:t>
            </a:r>
            <a:endParaRPr lang="en-US" altLang="zh-TW" sz="2300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2300" dirty="0" smtClean="0"/>
              <a:t>1990</a:t>
            </a:r>
            <a:r>
              <a:rPr lang="zh-TW" altLang="zh-TW" sz="2300" dirty="0" smtClean="0"/>
              <a:t>年</a:t>
            </a:r>
            <a:r>
              <a:rPr lang="zh-TW" altLang="en-US" sz="2300" dirty="0" smtClean="0"/>
              <a:t>，</a:t>
            </a:r>
            <a:r>
              <a:rPr lang="zh-TW" altLang="zh-TW" sz="2300" dirty="0" smtClean="0"/>
              <a:t>電腦多媒體功能的增強</a:t>
            </a:r>
            <a:r>
              <a:rPr lang="zh-TW" altLang="en-US" sz="2300" dirty="0" smtClean="0"/>
              <a:t>，</a:t>
            </a:r>
            <a:r>
              <a:rPr lang="zh-TW" altLang="zh-TW" sz="2300" dirty="0" smtClean="0"/>
              <a:t>線上遊戲進入一個新時代，伴隨的是玩家急速的增加</a:t>
            </a:r>
            <a:r>
              <a:rPr lang="en-US" altLang="zh-TW" sz="2300" dirty="0" smtClean="0"/>
              <a:t>(Institute for Information Industry, 1999)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2300" dirty="0" smtClean="0"/>
              <a:t>2004</a:t>
            </a:r>
            <a:r>
              <a:rPr lang="zh-TW" altLang="zh-TW" sz="2300" dirty="0" smtClean="0"/>
              <a:t>年，全球銷售預計達到</a:t>
            </a:r>
            <a:r>
              <a:rPr lang="en-US" altLang="zh-TW" sz="2300" dirty="0" smtClean="0"/>
              <a:t>4500</a:t>
            </a:r>
            <a:r>
              <a:rPr lang="zh-TW" altLang="zh-TW" sz="2300" dirty="0" smtClean="0"/>
              <a:t>萬美元</a:t>
            </a:r>
            <a:endParaRPr lang="en-US" altLang="zh-TW" sz="2300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2.1.1 A History of Online Games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1C72-C30E-43A5-A9EC-4DF19979A991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200"/>
              </a:lnSpc>
              <a:spcAft>
                <a:spcPts val="600"/>
              </a:spcAft>
            </a:pPr>
            <a:r>
              <a:rPr lang="zh-TW" altLang="zh-TW" sz="2400" dirty="0" smtClean="0"/>
              <a:t>兩個主</a:t>
            </a:r>
            <a:r>
              <a:rPr lang="zh-TW" altLang="en-US" sz="2400" dirty="0" smtClean="0"/>
              <a:t>要</a:t>
            </a:r>
            <a:r>
              <a:rPr lang="zh-TW" altLang="zh-TW" sz="2400" dirty="0" smtClean="0"/>
              <a:t>的研究類型是關於線上遊戲玩家人數和玩家行為</a:t>
            </a:r>
            <a:endParaRPr lang="en-US" altLang="zh-TW" sz="2400" dirty="0" smtClean="0"/>
          </a:p>
          <a:p>
            <a:pPr lvl="1">
              <a:lnSpc>
                <a:spcPct val="150000"/>
              </a:lnSpc>
              <a:spcAft>
                <a:spcPts val="300"/>
              </a:spcAft>
            </a:pPr>
            <a:r>
              <a:rPr lang="zh-TW" altLang="en-US" sz="2200" dirty="0" smtClean="0"/>
              <a:t>人數上升快速，玩家類型越來越多</a:t>
            </a:r>
            <a:endParaRPr lang="en-US" altLang="zh-TW" sz="2200" dirty="0" smtClean="0"/>
          </a:p>
          <a:p>
            <a:pPr lvl="1">
              <a:lnSpc>
                <a:spcPts val="3200"/>
              </a:lnSpc>
              <a:spcAft>
                <a:spcPts val="600"/>
              </a:spcAft>
            </a:pPr>
            <a:r>
              <a:rPr lang="en-US" altLang="zh-TW" sz="2200" dirty="0" err="1" smtClean="0"/>
              <a:t>Choi</a:t>
            </a:r>
            <a:r>
              <a:rPr lang="en-US" altLang="zh-TW" sz="2200" dirty="0" smtClean="0"/>
              <a:t> and Kim (2004)</a:t>
            </a:r>
            <a:r>
              <a:rPr lang="zh-TW" altLang="en-US" sz="2200" dirty="0" smtClean="0"/>
              <a:t>研究</a:t>
            </a:r>
            <a:r>
              <a:rPr lang="zh-TW" altLang="zh-TW" sz="2200" dirty="0" smtClean="0"/>
              <a:t>結果顯示理想的線上遊戲經驗將</a:t>
            </a:r>
            <a:r>
              <a:rPr lang="zh-TW" altLang="en-US" sz="2200" dirty="0" smtClean="0"/>
              <a:t>促使</a:t>
            </a:r>
            <a:r>
              <a:rPr lang="zh-TW" altLang="zh-TW" sz="2200" dirty="0" smtClean="0"/>
              <a:t>人們繼續玩線上遊戲</a:t>
            </a:r>
            <a:endParaRPr lang="en-US" altLang="zh-TW" sz="2200" dirty="0" smtClean="0"/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zh-TW" sz="2400" dirty="0" smtClean="0"/>
              <a:t>e</a:t>
            </a:r>
            <a:r>
              <a:rPr lang="zh-TW" altLang="zh-TW" sz="2400" dirty="0" smtClean="0"/>
              <a:t>化的生活型態會影響</a:t>
            </a:r>
            <a:r>
              <a:rPr lang="zh-TW" altLang="en-US" sz="2400" dirty="0" smtClean="0"/>
              <a:t>個體</a:t>
            </a:r>
            <a:r>
              <a:rPr lang="zh-TW" altLang="zh-TW" sz="2400" dirty="0" smtClean="0"/>
              <a:t>去玩線上遊戲</a:t>
            </a:r>
            <a:endParaRPr lang="en-US" altLang="zh-TW" sz="2400" dirty="0" smtClean="0"/>
          </a:p>
          <a:p>
            <a:pPr lvl="1">
              <a:lnSpc>
                <a:spcPts val="3200"/>
              </a:lnSpc>
              <a:spcAft>
                <a:spcPts val="600"/>
              </a:spcAft>
            </a:pPr>
            <a:r>
              <a:rPr lang="zh-TW" altLang="zh-TW" sz="2200" dirty="0" smtClean="0"/>
              <a:t>包含內容、社會、商業、通訊等四個元素的網際空間的生活方式</a:t>
            </a:r>
            <a:endParaRPr lang="en-US" altLang="zh-TW" sz="22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400" dirty="0" smtClean="0"/>
              <a:t>2.1.2 Current Online Games Research</a:t>
            </a:r>
            <a:endParaRPr lang="zh-TW" altLang="en-US" sz="3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1C72-C30E-43A5-A9EC-4DF19979A991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800" dirty="0" smtClean="0"/>
              <a:t>創新</a:t>
            </a:r>
            <a:r>
              <a:rPr lang="zh-TW" altLang="en-US" sz="2800" dirty="0" smtClean="0"/>
              <a:t>擴散</a:t>
            </a:r>
            <a:r>
              <a:rPr lang="zh-TW" altLang="zh-TW" sz="2800" dirty="0" smtClean="0"/>
              <a:t>理論是</a:t>
            </a:r>
            <a:r>
              <a:rPr lang="zh-TW" altLang="en-US" sz="2800" dirty="0" smtClean="0"/>
              <a:t>一種</a:t>
            </a:r>
            <a:r>
              <a:rPr lang="zh-TW" altLang="zh-TW" sz="2800" dirty="0" smtClean="0"/>
              <a:t>通訊的理論，已在學術上被廣泛研究</a:t>
            </a:r>
            <a:endParaRPr lang="zh-TW" altLang="en-US" dirty="0" smtClean="0"/>
          </a:p>
          <a:p>
            <a:r>
              <a:rPr lang="en-US" altLang="zh-TW" dirty="0" smtClean="0"/>
              <a:t>Bass (1969), Moore (1995), and Rogers (2003)</a:t>
            </a:r>
            <a:r>
              <a:rPr lang="zh-TW" altLang="zh-TW" dirty="0" smtClean="0"/>
              <a:t>是三個在</a:t>
            </a:r>
            <a:r>
              <a:rPr lang="en-US" altLang="zh-TW" dirty="0" smtClean="0"/>
              <a:t>DOI</a:t>
            </a:r>
            <a:r>
              <a:rPr lang="zh-TW" altLang="zh-TW" dirty="0" smtClean="0"/>
              <a:t>學派研究的主流類型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2.2. Diffusion of Innovation Theory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1C72-C30E-43A5-A9EC-4DF19979A991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3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2400" dirty="0" smtClean="0"/>
              <a:t>1962</a:t>
            </a:r>
            <a:r>
              <a:rPr lang="zh-TW" altLang="zh-TW" sz="2400" dirty="0" smtClean="0"/>
              <a:t>年</a:t>
            </a:r>
            <a:r>
              <a:rPr lang="zh-TW" altLang="en-US" sz="2400" dirty="0" smtClean="0"/>
              <a:t>，</a:t>
            </a:r>
            <a:r>
              <a:rPr lang="zh-TW" altLang="zh-TW" sz="2400" dirty="0" smtClean="0"/>
              <a:t>介紹了他著名的創新散佈理論</a:t>
            </a:r>
            <a:endParaRPr lang="en-US" altLang="zh-TW" sz="2400" dirty="0" smtClean="0"/>
          </a:p>
          <a:p>
            <a:pPr>
              <a:lnSpc>
                <a:spcPts val="33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2400" dirty="0" smtClean="0"/>
              <a:t>依產品創新採用順序</a:t>
            </a:r>
            <a:r>
              <a:rPr lang="zh-TW" altLang="zh-TW" sz="2400" dirty="0" smtClean="0"/>
              <a:t>分成五個階段：</a:t>
            </a:r>
            <a:endParaRPr lang="en-US" altLang="zh-TW" sz="2400" dirty="0" smtClean="0"/>
          </a:p>
          <a:p>
            <a:pPr lvl="1">
              <a:lnSpc>
                <a:spcPts val="3300"/>
              </a:lnSpc>
              <a:spcBef>
                <a:spcPts val="0"/>
              </a:spcBef>
              <a:spcAft>
                <a:spcPts val="300"/>
              </a:spcAft>
            </a:pPr>
            <a:r>
              <a:rPr lang="zh-TW" altLang="zh-TW" sz="2200" dirty="0" smtClean="0"/>
              <a:t>創新者</a:t>
            </a:r>
            <a:r>
              <a:rPr lang="en-US" altLang="zh-TW" sz="2200" dirty="0" smtClean="0"/>
              <a:t>(innovators)</a:t>
            </a:r>
            <a:r>
              <a:rPr lang="zh-TW" altLang="en-US" sz="2200" dirty="0" smtClean="0"/>
              <a:t>　　　　　　　　</a:t>
            </a:r>
            <a:r>
              <a:rPr lang="en-US" altLang="zh-TW" sz="2200" dirty="0" smtClean="0"/>
              <a:t>2.5%</a:t>
            </a:r>
          </a:p>
          <a:p>
            <a:pPr lvl="1">
              <a:lnSpc>
                <a:spcPts val="3300"/>
              </a:lnSpc>
              <a:spcBef>
                <a:spcPts val="0"/>
              </a:spcBef>
              <a:spcAft>
                <a:spcPts val="300"/>
              </a:spcAft>
            </a:pPr>
            <a:r>
              <a:rPr lang="zh-TW" altLang="zh-TW" sz="2200" dirty="0" smtClean="0"/>
              <a:t>早期採用者</a:t>
            </a:r>
            <a:r>
              <a:rPr lang="en-US" altLang="zh-TW" sz="2200" dirty="0" smtClean="0"/>
              <a:t>(early adopters)</a:t>
            </a:r>
            <a:r>
              <a:rPr lang="zh-TW" altLang="en-US" sz="2200" dirty="0" smtClean="0"/>
              <a:t>　　　　</a:t>
            </a:r>
            <a:r>
              <a:rPr lang="en-US" altLang="zh-TW" sz="2200" dirty="0" smtClean="0"/>
              <a:t>13.5%</a:t>
            </a:r>
          </a:p>
          <a:p>
            <a:pPr lvl="1">
              <a:lnSpc>
                <a:spcPts val="3300"/>
              </a:lnSpc>
              <a:spcBef>
                <a:spcPts val="0"/>
              </a:spcBef>
              <a:spcAft>
                <a:spcPts val="300"/>
              </a:spcAft>
            </a:pPr>
            <a:r>
              <a:rPr lang="zh-TW" altLang="zh-TW" sz="2200" dirty="0" smtClean="0"/>
              <a:t>早期</a:t>
            </a:r>
            <a:r>
              <a:rPr lang="zh-TW" altLang="en-US" sz="2200" dirty="0" smtClean="0"/>
              <a:t>追隨者</a:t>
            </a:r>
            <a:r>
              <a:rPr lang="en-US" altLang="zh-TW" sz="2200" dirty="0" smtClean="0"/>
              <a:t>(the early majority)</a:t>
            </a:r>
            <a:r>
              <a:rPr lang="zh-TW" altLang="en-US" sz="2200" dirty="0" smtClean="0"/>
              <a:t>　     </a:t>
            </a:r>
            <a:r>
              <a:rPr lang="en-US" altLang="zh-TW" sz="2200" dirty="0" smtClean="0"/>
              <a:t>34%</a:t>
            </a:r>
          </a:p>
          <a:p>
            <a:pPr lvl="1">
              <a:lnSpc>
                <a:spcPts val="3300"/>
              </a:lnSpc>
              <a:spcBef>
                <a:spcPts val="0"/>
              </a:spcBef>
              <a:spcAft>
                <a:spcPts val="300"/>
              </a:spcAft>
            </a:pPr>
            <a:r>
              <a:rPr lang="zh-TW" altLang="en-US" sz="2200" dirty="0" smtClean="0"/>
              <a:t>晚</a:t>
            </a:r>
            <a:r>
              <a:rPr lang="zh-TW" altLang="zh-TW" sz="2200" dirty="0" smtClean="0"/>
              <a:t>期</a:t>
            </a:r>
            <a:r>
              <a:rPr lang="zh-TW" altLang="en-US" sz="2200" dirty="0" smtClean="0"/>
              <a:t>追隨者</a:t>
            </a:r>
            <a:r>
              <a:rPr lang="en-US" altLang="zh-TW" sz="2200" dirty="0" smtClean="0"/>
              <a:t>(the late majority)</a:t>
            </a:r>
            <a:r>
              <a:rPr lang="zh-TW" altLang="en-US" sz="2200" dirty="0" smtClean="0"/>
              <a:t>　　    </a:t>
            </a:r>
            <a:r>
              <a:rPr lang="en-US" altLang="zh-TW" sz="2200" dirty="0" smtClean="0"/>
              <a:t>34%</a:t>
            </a:r>
          </a:p>
          <a:p>
            <a:pPr lvl="1">
              <a:lnSpc>
                <a:spcPts val="3300"/>
              </a:lnSpc>
              <a:spcBef>
                <a:spcPts val="0"/>
              </a:spcBef>
              <a:spcAft>
                <a:spcPts val="300"/>
              </a:spcAft>
            </a:pPr>
            <a:r>
              <a:rPr lang="zh-TW" altLang="en-US" sz="2200" dirty="0" smtClean="0"/>
              <a:t>落後</a:t>
            </a:r>
            <a:r>
              <a:rPr lang="zh-TW" altLang="zh-TW" sz="2200" dirty="0" smtClean="0"/>
              <a:t>者</a:t>
            </a:r>
            <a:r>
              <a:rPr lang="en-US" altLang="zh-TW" sz="2200" dirty="0" smtClean="0"/>
              <a:t>(laggards)</a:t>
            </a:r>
            <a:r>
              <a:rPr lang="zh-TW" altLang="en-US" sz="2200" dirty="0" smtClean="0"/>
              <a:t>　　　　　　　　　</a:t>
            </a:r>
            <a:r>
              <a:rPr lang="en-US" altLang="zh-TW" sz="2200" dirty="0" smtClean="0"/>
              <a:t>16%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2.2.3 Rogers' model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1C72-C30E-43A5-A9EC-4DF19979A991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2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zh-TW" sz="2400" dirty="0" smtClean="0"/>
              <a:t>創新的採用</a:t>
            </a:r>
            <a:r>
              <a:rPr lang="zh-TW" altLang="en-US" sz="2400" dirty="0" smtClean="0"/>
              <a:t>的過程</a:t>
            </a:r>
            <a:r>
              <a:rPr lang="zh-TW" altLang="zh-TW" sz="2400" dirty="0" smtClean="0"/>
              <a:t>，主要受四個元素影響：</a:t>
            </a:r>
            <a:endParaRPr lang="en-US" altLang="zh-TW" sz="2400" dirty="0" smtClean="0"/>
          </a:p>
          <a:p>
            <a:pPr lvl="1">
              <a:lnSpc>
                <a:spcPts val="3200"/>
              </a:lnSpc>
              <a:spcBef>
                <a:spcPts val="0"/>
              </a:spcBef>
              <a:spcAft>
                <a:spcPts val="300"/>
              </a:spcAft>
            </a:pPr>
            <a:r>
              <a:rPr lang="zh-TW" altLang="zh-TW" sz="2200" dirty="0" smtClean="0"/>
              <a:t>創新本身</a:t>
            </a:r>
            <a:endParaRPr lang="en-US" altLang="zh-TW" sz="2200" dirty="0" smtClean="0"/>
          </a:p>
          <a:p>
            <a:pPr lvl="1">
              <a:lnSpc>
                <a:spcPts val="3200"/>
              </a:lnSpc>
              <a:spcBef>
                <a:spcPts val="0"/>
              </a:spcBef>
              <a:spcAft>
                <a:spcPts val="300"/>
              </a:spcAft>
            </a:pPr>
            <a:r>
              <a:rPr lang="zh-TW" altLang="zh-TW" sz="2200" dirty="0" smtClean="0"/>
              <a:t>通訊管道</a:t>
            </a:r>
            <a:endParaRPr lang="en-US" altLang="zh-TW" sz="2200" dirty="0" smtClean="0"/>
          </a:p>
          <a:p>
            <a:pPr lvl="1">
              <a:lnSpc>
                <a:spcPts val="3200"/>
              </a:lnSpc>
              <a:spcBef>
                <a:spcPts val="0"/>
              </a:spcBef>
              <a:spcAft>
                <a:spcPts val="300"/>
              </a:spcAft>
            </a:pPr>
            <a:r>
              <a:rPr lang="zh-TW" altLang="zh-TW" sz="2200" dirty="0" smtClean="0"/>
              <a:t>時間</a:t>
            </a:r>
            <a:endParaRPr lang="en-US" altLang="zh-TW" sz="2200" dirty="0" smtClean="0"/>
          </a:p>
          <a:p>
            <a:pPr lvl="1">
              <a:lnSpc>
                <a:spcPts val="32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zh-TW" sz="2200" dirty="0" smtClean="0"/>
              <a:t>社會體系</a:t>
            </a:r>
            <a:endParaRPr lang="en-US" altLang="zh-TW" sz="2200" dirty="0" smtClean="0"/>
          </a:p>
          <a:p>
            <a:pPr>
              <a:lnSpc>
                <a:spcPts val="3200"/>
              </a:lnSpc>
              <a:spcAft>
                <a:spcPts val="600"/>
              </a:spcAft>
            </a:pPr>
            <a:r>
              <a:rPr lang="en-US" altLang="zh-TW" sz="2400" dirty="0" smtClean="0"/>
              <a:t>Rogers</a:t>
            </a:r>
            <a:r>
              <a:rPr lang="zh-TW" altLang="zh-TW" sz="2400" dirty="0" smtClean="0"/>
              <a:t>的理論可以同時被應用在個體上和組織上</a:t>
            </a:r>
            <a:endParaRPr lang="zh-TW" altLang="en-US" sz="2400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2.2.3 Rogers’</a:t>
            </a:r>
            <a:r>
              <a:rPr lang="zh-TW" altLang="en-US" dirty="0" smtClean="0"/>
              <a:t> </a:t>
            </a:r>
            <a:r>
              <a:rPr lang="en-US" altLang="zh-TW" dirty="0" smtClean="0"/>
              <a:t>model(</a:t>
            </a:r>
            <a:r>
              <a:rPr lang="zh-TW" altLang="en-US" dirty="0" smtClean="0"/>
              <a:t>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1C72-C30E-43A5-A9EC-4DF19979A991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  <a:spcAft>
                <a:spcPts val="600"/>
              </a:spcAft>
            </a:pPr>
            <a:r>
              <a:rPr lang="en-US" altLang="zh-TW" sz="2400" dirty="0" smtClean="0"/>
              <a:t>Bass</a:t>
            </a:r>
            <a:r>
              <a:rPr lang="zh-TW" altLang="zh-TW" sz="2400" dirty="0" smtClean="0"/>
              <a:t>在</a:t>
            </a:r>
            <a:r>
              <a:rPr lang="en-US" altLang="zh-TW" sz="2400" dirty="0" smtClean="0"/>
              <a:t>1969</a:t>
            </a:r>
            <a:r>
              <a:rPr lang="zh-TW" altLang="zh-TW" sz="2400" dirty="0" smtClean="0"/>
              <a:t>年開發了創新</a:t>
            </a:r>
            <a:r>
              <a:rPr lang="zh-TW" altLang="en-US" sz="2400" dirty="0" smtClean="0"/>
              <a:t>擴散</a:t>
            </a:r>
            <a:r>
              <a:rPr lang="zh-TW" altLang="zh-TW" sz="2400" dirty="0" smtClean="0"/>
              <a:t>模型</a:t>
            </a:r>
            <a:endParaRPr lang="en-US" altLang="zh-TW" sz="2400" dirty="0" smtClean="0"/>
          </a:p>
          <a:p>
            <a:pPr>
              <a:lnSpc>
                <a:spcPts val="3200"/>
              </a:lnSpc>
              <a:spcAft>
                <a:spcPts val="600"/>
              </a:spcAft>
            </a:pPr>
            <a:r>
              <a:rPr lang="zh-TW" altLang="zh-TW" sz="2400" dirty="0" smtClean="0"/>
              <a:t>採用階段的</a:t>
            </a:r>
            <a:r>
              <a:rPr lang="zh-TW" altLang="en-US" sz="2400" dirty="0" smtClean="0"/>
              <a:t>主要</a:t>
            </a:r>
            <a:r>
              <a:rPr lang="zh-TW" altLang="zh-TW" sz="2400" dirty="0" smtClean="0"/>
              <a:t>被兩種類型的通訊影響</a:t>
            </a:r>
            <a:endParaRPr lang="en-US" altLang="zh-TW" sz="2400" dirty="0" smtClean="0"/>
          </a:p>
          <a:p>
            <a:pPr lvl="1">
              <a:lnSpc>
                <a:spcPts val="3200"/>
              </a:lnSpc>
              <a:spcAft>
                <a:spcPts val="600"/>
              </a:spcAft>
            </a:pPr>
            <a:r>
              <a:rPr lang="zh-TW" altLang="zh-TW" sz="2200" dirty="0" smtClean="0"/>
              <a:t>大眾媒體</a:t>
            </a:r>
            <a:r>
              <a:rPr lang="en-US" altLang="zh-TW" sz="2200" dirty="0" smtClean="0"/>
              <a:t>(</a:t>
            </a:r>
            <a:r>
              <a:rPr lang="zh-TW" altLang="zh-TW" sz="2200" dirty="0" smtClean="0"/>
              <a:t>或是內部影響</a:t>
            </a:r>
            <a:r>
              <a:rPr lang="en-US" altLang="zh-TW" sz="2200" dirty="0" smtClean="0"/>
              <a:t>)</a:t>
            </a:r>
          </a:p>
          <a:p>
            <a:pPr lvl="1">
              <a:lnSpc>
                <a:spcPts val="3200"/>
              </a:lnSpc>
              <a:spcAft>
                <a:spcPts val="1200"/>
              </a:spcAft>
            </a:pPr>
            <a:r>
              <a:rPr lang="zh-TW" altLang="zh-TW" sz="2200" dirty="0" smtClean="0"/>
              <a:t>口碑</a:t>
            </a:r>
            <a:r>
              <a:rPr lang="en-US" altLang="zh-TW" sz="2200" dirty="0" smtClean="0"/>
              <a:t>(</a:t>
            </a:r>
            <a:r>
              <a:rPr lang="zh-TW" altLang="zh-TW" sz="2200" dirty="0" smtClean="0"/>
              <a:t>或是外部影響</a:t>
            </a:r>
            <a:r>
              <a:rPr lang="en-US" altLang="zh-TW" sz="2200" dirty="0" smtClean="0"/>
              <a:t>)</a:t>
            </a:r>
            <a:endParaRPr lang="en-US" altLang="zh-TW" sz="2400" dirty="0" smtClean="0"/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zh-TW" sz="3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2.2.2 Moore’s model</a:t>
            </a:r>
          </a:p>
          <a:p>
            <a:pPr>
              <a:lnSpc>
                <a:spcPts val="35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2300" dirty="0" smtClean="0"/>
              <a:t>1995</a:t>
            </a:r>
            <a:r>
              <a:rPr lang="zh-TW" altLang="zh-TW" sz="2300" dirty="0" smtClean="0"/>
              <a:t>年</a:t>
            </a:r>
            <a:r>
              <a:rPr lang="en-US" altLang="zh-TW" sz="2300" dirty="0" smtClean="0"/>
              <a:t>Moore</a:t>
            </a:r>
            <a:r>
              <a:rPr lang="zh-TW" altLang="zh-TW" sz="2300" dirty="0" smtClean="0"/>
              <a:t>開發他自己的技術創新</a:t>
            </a:r>
            <a:r>
              <a:rPr lang="zh-TW" altLang="en-US" sz="2300" dirty="0" smtClean="0"/>
              <a:t>擴散</a:t>
            </a:r>
            <a:r>
              <a:rPr lang="zh-TW" altLang="zh-TW" sz="2300" dirty="0" smtClean="0"/>
              <a:t>模型</a:t>
            </a:r>
            <a:r>
              <a:rPr lang="zh-TW" altLang="en-US" sz="2300" dirty="0" smtClean="0"/>
              <a:t>，與</a:t>
            </a:r>
            <a:r>
              <a:rPr lang="zh-TW" altLang="zh-TW" sz="2300" dirty="0" smtClean="0"/>
              <a:t>傳統</a:t>
            </a:r>
            <a:r>
              <a:rPr lang="en-US" altLang="zh-TW" sz="2300" dirty="0" smtClean="0"/>
              <a:t>DOI</a:t>
            </a:r>
            <a:r>
              <a:rPr lang="zh-TW" altLang="zh-TW" sz="2300" dirty="0" smtClean="0"/>
              <a:t>學派主要不同為只著重在有新技術採用需求的組織</a:t>
            </a:r>
            <a:endParaRPr lang="en-US" altLang="zh-TW" sz="23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/>
              <a:t>2.2.1 Bass' model</a:t>
            </a:r>
            <a:endParaRPr lang="zh-TW" altLang="en-US" sz="3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1C72-C30E-43A5-A9EC-4DF19979A991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657</TotalTime>
  <Words>1952</Words>
  <Application>Microsoft Office PowerPoint</Application>
  <PresentationFormat>如螢幕大小 (4:3)</PresentationFormat>
  <Paragraphs>218</Paragraphs>
  <Slides>31</Slides>
  <Notes>10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32" baseType="lpstr">
      <vt:lpstr>匯合</vt:lpstr>
      <vt:lpstr>An Investigation of the Diffusion of Online Games in Taiwan  -An Application of Roger'sDiffusion of Innovation Theory-</vt:lpstr>
      <vt:lpstr>1. INTRODUCTION</vt:lpstr>
      <vt:lpstr>2. LITERATURE REVIEW</vt:lpstr>
      <vt:lpstr>2.1.1 A History of Online Games</vt:lpstr>
      <vt:lpstr>2.1.2 Current Online Games Research</vt:lpstr>
      <vt:lpstr>2.2. Diffusion of Innovation Theory</vt:lpstr>
      <vt:lpstr>2.2.3 Rogers' model</vt:lpstr>
      <vt:lpstr>2.2.3 Rogers’ model(續)</vt:lpstr>
      <vt:lpstr>2.2.1 Bass' model</vt:lpstr>
      <vt:lpstr>投影片 10</vt:lpstr>
      <vt:lpstr>3. 研究方法</vt:lpstr>
      <vt:lpstr>3.1. 問卷設計及預先的測試</vt:lpstr>
      <vt:lpstr>3.2.抽樣與資料收集</vt:lpstr>
      <vt:lpstr>4. 資料分析</vt:lpstr>
      <vt:lpstr>4.1.受訪者人口的分布統計</vt:lpstr>
      <vt:lpstr>4.1.受訪者人口分布統計</vt:lpstr>
      <vt:lpstr>4.1.受訪者人口分布統計</vt:lpstr>
      <vt:lpstr>4.2. 採用的集群/類別</vt:lpstr>
      <vt:lpstr>4.2. 採用的集群/類別</vt:lpstr>
      <vt:lpstr>4.3.各集群受訪者的特性與行為</vt:lpstr>
      <vt:lpstr>4.3.各集群受訪者的特性與行為</vt:lpstr>
      <vt:lpstr>4.3.各集群受訪者的特性與行為</vt:lpstr>
      <vt:lpstr>4.3.各集群受訪者的特性與行為</vt:lpstr>
      <vt:lpstr>4.3.各集群受訪者的特性與行為</vt:lpstr>
      <vt:lpstr>4.3.各集群受訪者的特性與行為</vt:lpstr>
      <vt:lpstr>4.4.受訪者對於線上遊戲和一般產品所採用的行為比較</vt:lpstr>
      <vt:lpstr>4.4.受訪者對於線上遊戲和一般產品所採用的行為比較</vt:lpstr>
      <vt:lpstr>4.4.受訪者對於線上遊戲和一般產品所採用的行為比較</vt:lpstr>
      <vt:lpstr>5. 結論─總結</vt:lpstr>
      <vt:lpstr>5. 結論─未來研究</vt:lpstr>
      <vt:lpstr>An Investigation of the Diffusion of Online Games in Taiwan  -An Application of Roger'sDiffusion of Innovation Theory-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ChingHao</dc:creator>
  <cp:lastModifiedBy>ChingHao</cp:lastModifiedBy>
  <cp:revision>133</cp:revision>
  <dcterms:created xsi:type="dcterms:W3CDTF">2011-04-27T11:25:08Z</dcterms:created>
  <dcterms:modified xsi:type="dcterms:W3CDTF">2011-04-29T04:02:16Z</dcterms:modified>
</cp:coreProperties>
</file>