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6" r:id="rId7"/>
    <p:sldId id="270" r:id="rId8"/>
    <p:sldId id="269" r:id="rId9"/>
    <p:sldId id="267" r:id="rId10"/>
    <p:sldId id="268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64" r:id="rId25"/>
    <p:sldId id="265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29" autoAdjust="0"/>
  </p:normalViewPr>
  <p:slideViewPr>
    <p:cSldViewPr>
      <p:cViewPr varScale="1"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0D800-F601-41B7-BDF2-F35C1B73F36F}" type="datetimeFigureOut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EF5F-862F-403D-9229-6B8013369E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了解使用者對於</a:t>
            </a:r>
            <a:r>
              <a:rPr lang="en-US" altLang="zh-TW" dirty="0" smtClean="0"/>
              <a:t>mc</a:t>
            </a:r>
            <a:r>
              <a:rPr lang="zh-TW" altLang="en-US" dirty="0" smtClean="0"/>
              <a:t>的看法與接受度皆為相當重要的。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由於使用者接受度不足，這可能是因為目前大多長輩都對於新的電子產品不熟悉，因此對於新產品會有抗拒感，想說保持以往就好，而不願將生活再擴充的更充實，而這也就導至在採用</a:t>
            </a:r>
            <a:r>
              <a:rPr lang="en-US" altLang="zh-TW" dirty="0" smtClean="0"/>
              <a:t>IT</a:t>
            </a:r>
            <a:r>
              <a:rPr lang="zh-TW" altLang="en-US" dirty="0" smtClean="0"/>
              <a:t>與</a:t>
            </a:r>
            <a:r>
              <a:rPr lang="en-US" altLang="zh-TW" dirty="0" smtClean="0"/>
              <a:t>IS</a:t>
            </a:r>
            <a:r>
              <a:rPr lang="zh-TW" altLang="en-US" dirty="0" smtClean="0"/>
              <a:t>上失敗的主要原因。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使用者有迫切的需求但在科技基礎建設的缺乏下，為阻礙</a:t>
            </a:r>
            <a:r>
              <a:rPr lang="en-US" altLang="zh-TW" dirty="0" smtClean="0"/>
              <a:t>MC</a:t>
            </a:r>
            <a:r>
              <a:rPr lang="zh-TW" altLang="en-US" dirty="0" smtClean="0"/>
              <a:t>的成功的主因。因為像是現在的手機，在以前基地台未普及，則大家可能就不一定會去使用，而現在則是人手多機的時代，大家現在都注重於能不能用手機上網，因此無線網路與</a:t>
            </a:r>
            <a:r>
              <a:rPr lang="en-US" altLang="zh-TW" dirty="0" smtClean="0"/>
              <a:t>3g</a:t>
            </a:r>
            <a:r>
              <a:rPr lang="zh-TW" altLang="en-US" dirty="0" smtClean="0"/>
              <a:t>基地台的架設就相當重要。有了能上網的手機就能稱作是行動商務，不在辨公室也能辨公事。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行動裝置、行動網路、內容的受限，將導至提供使用有限與不足的資訊。以手機為例，即便能上網了，但由於營幕與</a:t>
            </a:r>
            <a:r>
              <a:rPr lang="en-US" altLang="zh-TW" dirty="0" smtClean="0"/>
              <a:t>ram</a:t>
            </a:r>
            <a:r>
              <a:rPr lang="zh-TW" altLang="en-US" dirty="0" smtClean="0"/>
              <a:t>的受限，所以無法作過多的運算，導至有許多在電腦上看到的美觀的畫面都會有所受限而被簡化，因此所能看到的內容與功能就很有限了，使用者所能接收到與使用功能也相對的被侷限了。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在有線的網路上進行電子商務，其安全性多少就受到質疑，然而電子商務發展至今已有一段時間，因此其安全性上來說算已發展的相當成熟，而現在擴充到了行動商務，雖多少也會受質疑，但基本上也算是安全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當轉換不同產品或線上服務時，將產生一筆不可忽略的成本。高成本為顧客決定使用</a:t>
            </a:r>
            <a:r>
              <a:rPr lang="en-US" altLang="zh-TW" dirty="0" smtClean="0"/>
              <a:t>MC</a:t>
            </a:r>
            <a:r>
              <a:rPr lang="zh-TW" altLang="en-US" dirty="0" smtClean="0"/>
              <a:t>的重要因子之一。比如說一個購物網站，可能因為換了一個主管而換了一種版面配置風格，然而在使用者使用上卻因為習慣舊的排版，因此在新的排版中找不到自已想要的功能，只需光光這一個原因，即可以讓一名使用者放棄使用這個網站的意願了，而這一成本即在此所提到的不可忽略的成本。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許多研究者建意</a:t>
            </a:r>
            <a:r>
              <a:rPr lang="en-US" altLang="zh-TW" dirty="0" smtClean="0"/>
              <a:t>tam</a:t>
            </a:r>
            <a:r>
              <a:rPr lang="zh-TW" altLang="en-US" dirty="0" smtClean="0"/>
              <a:t>需要給予更多的參數以使之成為一個更強大的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Tam2</a:t>
            </a:r>
            <a:r>
              <a:rPr lang="zh-TW" altLang="en-US" dirty="0" smtClean="0"/>
              <a:t>包含了社會影響過程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像是主觀規範、自主、圖像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與工具認知過程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工作相關性、輸出質量、成果展示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IDT</a:t>
            </a:r>
            <a:r>
              <a:rPr lang="zh-TW" altLang="en-US" dirty="0" smtClean="0"/>
              <a:t>包含了五個創新的特點：</a:t>
            </a:r>
            <a:endParaRPr lang="en-US" altLang="zh-TW" dirty="0" smtClean="0"/>
          </a:p>
          <a:p>
            <a:r>
              <a:rPr lang="zh-TW" altLang="en-US" dirty="0" smtClean="0"/>
              <a:t>相對優勢、相容性、複雜性、審判能力、觀測</a:t>
            </a:r>
            <a:endParaRPr lang="en-US" altLang="zh-TW" dirty="0" smtClean="0"/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創新推廣是指一項新事物通過特定的傳播通道，逐漸為某些特定社群成員所了解與採用的過程，也是推廣作用的應用。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而在這邊，相對優勢是類似知覺有用性，而複雜性則是相似的知覺易用性。</a:t>
            </a:r>
            <a:b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一般來說會偏好於高相容性。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idt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在一些構造極為相似，並且兩者還能互補。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在此就以原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idt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的相容性來評估與解釋</a:t>
            </a:r>
            <a:r>
              <a:rPr lang="zh-TW" alt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消費者在網際網路的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行為。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根據行為決策理論</a:t>
            </a:r>
            <a:r>
              <a:rPr lang="en-US" altLang="zh-TW" dirty="0" smtClean="0"/>
              <a:t>(behavioral decision theory)</a:t>
            </a:r>
            <a:r>
              <a:rPr lang="zh-TW" altLang="en-US" dirty="0" smtClean="0"/>
              <a:t>，成本效應模式在知覺易用性與知覺可用性都具相當重要意義。</a:t>
            </a:r>
            <a:endParaRPr lang="en-US" altLang="zh-TW" dirty="0" smtClean="0"/>
          </a:p>
          <a:p>
            <a:r>
              <a:rPr lang="zh-TW" altLang="en-US" dirty="0" smtClean="0"/>
              <a:t>有學者指出，當消費者在轉換不同品牌產品或在不同市場的相關服務，其中間必然會負擔不可忽略的成本。</a:t>
            </a:r>
            <a:endParaRPr lang="en-US" altLang="zh-TW" dirty="0" smtClean="0"/>
          </a:p>
          <a:p>
            <a:r>
              <a:rPr lang="zh-TW" altLang="en-US" dirty="0" smtClean="0"/>
              <a:t>因此由</a:t>
            </a:r>
            <a:r>
              <a:rPr lang="en-US" altLang="zh-TW" dirty="0" err="1" smtClean="0"/>
              <a:t>ec</a:t>
            </a:r>
            <a:r>
              <a:rPr lang="zh-TW" altLang="en-US" dirty="0" smtClean="0"/>
              <a:t>轉換成</a:t>
            </a:r>
            <a:r>
              <a:rPr lang="en-US" altLang="zh-TW" dirty="0" smtClean="0"/>
              <a:t>mc</a:t>
            </a:r>
            <a:r>
              <a:rPr lang="zh-TW" altLang="en-US" dirty="0" smtClean="0"/>
              <a:t>亦是相同道理。</a:t>
            </a:r>
            <a:r>
              <a:rPr lang="en-US" altLang="zh-TW" dirty="0" smtClean="0"/>
              <a:t>Mc</a:t>
            </a:r>
            <a:r>
              <a:rPr lang="zh-TW" altLang="en-US" dirty="0" smtClean="0"/>
              <a:t>比</a:t>
            </a:r>
            <a:r>
              <a:rPr lang="en-US" altLang="zh-TW" dirty="0" err="1" smtClean="0"/>
              <a:t>ec</a:t>
            </a:r>
            <a:r>
              <a:rPr lang="zh-TW" altLang="en-US" dirty="0" smtClean="0"/>
              <a:t>額外的花費主要是在「設備成本」、「獲取成本」</a:t>
            </a:r>
            <a:r>
              <a:rPr lang="en-US" altLang="zh-TW" dirty="0" smtClean="0"/>
              <a:t>(ex</a:t>
            </a:r>
            <a:r>
              <a:rPr lang="zh-TW" altLang="en-US" dirty="0" smtClean="0"/>
              <a:t>：競標品牌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、「交易成本」。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然而，像是緩慢的連線、較差的品質、陳舊的內容、失效的連結、錯誤皆會令使用者憤怒，然而這些挫折亦要由使用者自行吸收。</a:t>
            </a:r>
            <a:endParaRPr lang="en-US" altLang="zh-TW" dirty="0" smtClean="0"/>
          </a:p>
          <a:p>
            <a:r>
              <a:rPr lang="zh-TW" altLang="en-US" dirty="0" smtClean="0"/>
              <a:t>有學者就建意</a:t>
            </a:r>
            <a:r>
              <a:rPr lang="en-US" altLang="zh-TW" dirty="0" smtClean="0"/>
              <a:t>mc</a:t>
            </a:r>
            <a:r>
              <a:rPr lang="zh-TW" altLang="en-US" dirty="0" smtClean="0"/>
              <a:t>的提供者必需找出解決方法以改善減少成本，並且吸引現有客戶與新客戶來使用網站。</a:t>
            </a:r>
            <a:endParaRPr lang="en-US" altLang="zh-TW" dirty="0" smtClean="0"/>
          </a:p>
          <a:p>
            <a:r>
              <a:rPr lang="zh-TW" altLang="en-US" dirty="0" smtClean="0"/>
              <a:t>早期的投資將導至一個長期的利潤，其開支部分將由忠實的顧客來彌補。否則</a:t>
            </a:r>
            <a:r>
              <a:rPr lang="en-US" altLang="zh-TW" dirty="0" smtClean="0"/>
              <a:t>mc</a:t>
            </a:r>
            <a:r>
              <a:rPr lang="zh-TW" altLang="en-US" dirty="0" smtClean="0"/>
              <a:t>將無法成功，因為使用者可以有其他的替代方案。</a:t>
            </a:r>
            <a:endParaRPr lang="en-US" altLang="zh-TW" dirty="0" smtClean="0"/>
          </a:p>
          <a:p>
            <a:r>
              <a:rPr lang="zh-TW" altLang="en-US" dirty="0" smtClean="0"/>
              <a:t>因此在</a:t>
            </a:r>
            <a:r>
              <a:rPr lang="en-US" altLang="zh-TW" dirty="0" smtClean="0"/>
              <a:t>mc</a:t>
            </a:r>
            <a:r>
              <a:rPr lang="zh-TW" altLang="en-US" dirty="0" smtClean="0"/>
              <a:t>的實行上，其成本是必要，因而提出以下假說：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客戶在不確定產品質量、品牌、網絡服務，他們可能會擔心在產品交付時會有無理的拖延、付費但未收到產品、以及其他非法詐騙。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而知覺風險亦被用來解釋消費者在作決定時的行為。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在過去知覺風險被視為詐騙與產品品質。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而現今知覺風險則指使用者在線上交易可能會遇到的風險類型，像是金融、產品性能、社會、心理。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其他研究還表明，知覺風險是一個重要的因素，其決定消費者對線上交易的態度。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由於使用線上交易涉汲一定程度不確定性，故提出以下假說：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問卷由兩部分組成，一個是人口資訊，另一個則為模型中的觀感變數</a:t>
            </a:r>
            <a:endParaRPr lang="en-US" altLang="zh-TW" dirty="0" smtClean="0"/>
          </a:p>
          <a:p>
            <a:r>
              <a:rPr lang="zh-TW" altLang="en-US" dirty="0" smtClean="0"/>
              <a:t>其中人口資訊包含像是：性別、年齡、教育程度、收入等級、使用</a:t>
            </a:r>
            <a:r>
              <a:rPr lang="en-US" altLang="zh-TW" dirty="0" smtClean="0"/>
              <a:t>mc</a:t>
            </a:r>
            <a:r>
              <a:rPr lang="zh-TW" altLang="en-US" dirty="0" smtClean="0"/>
              <a:t>的頻率、使用線上服務的熟悉度。</a:t>
            </a:r>
            <a:endParaRPr lang="en-US" altLang="zh-TW" dirty="0" smtClean="0"/>
          </a:p>
          <a:p>
            <a:r>
              <a:rPr lang="zh-TW" altLang="en-US" dirty="0" smtClean="0"/>
              <a:t>而另一個觀感變數部分，則是由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五點李克特式量表來評量。五點李克特式量表是由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-2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來代表同意程度。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問卷製作者：教師、博士生、畢業生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問卷數量：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850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份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問卷發放管道：公司的客戶服務部門，也</a:t>
            </a:r>
            <a:r>
              <a:rPr lang="zh-TW" alt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張貼問卷在大學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服務器給線學習者。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問卷回收期限為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個星期，若逾期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個多星期，後續活動將會以電話或電子郵件通知，逾期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個星期後，則以明信片提醒未回應的客戶。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藉由訪談，研究人員能清晰的衡量，評估問卷是否取得預期的結果。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驗證方面，也反復進行了幾個的更改，直到沒有進一步修改的必要。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回饋則視為一個修正、完善和強化實驗的尺度。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一些尺度就被刪除，可能是因為和其他尺度差不多，只差在措辭的不同。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也有一些因模糊不清的語意或是不相關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的領域。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在此以</a:t>
            </a:r>
            <a:r>
              <a:rPr lang="en-US" altLang="zh-TW" dirty="0" smtClean="0"/>
              <a:t>tam2</a:t>
            </a:r>
            <a:r>
              <a:rPr lang="zh-TW" altLang="en-US" dirty="0" smtClean="0"/>
              <a:t>的知覺易用性、知覺可用性、行為意向、實際使用與</a:t>
            </a:r>
            <a:r>
              <a:rPr lang="en-US" altLang="zh-TW" dirty="0" err="1" smtClean="0"/>
              <a:t>idt</a:t>
            </a:r>
            <a:r>
              <a:rPr lang="zh-TW" altLang="en-US" dirty="0" smtClean="0"/>
              <a:t>的相容性以及兩個外在因素，分別是知覺風險與成本整合成了如我們圖上所示的模型。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EF5F-862F-403D-9229-6B8013369EC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1F43D-C5A4-498E-87D3-BADAAD697E6F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5AA8-9E46-469B-B30A-7E0AB03DA924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04EF-0BC2-43CE-8C48-4E4D529EE3EB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98C0-F68A-4AEE-8B7A-05DB88BC5082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E01A-61E8-4389-93F3-11CC74085BAF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4B34-3E7E-4865-A9AC-6ED70212CBB5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6AB5-A051-4911-B100-3B3838580240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EAF-3803-46D7-ADE8-45B9779C01C9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9B67-A85C-434A-B93F-841E1BA8B6D3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851-EA9F-40F9-9F38-0DE9140D39A9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91A4-F470-4490-94B2-691DDEA28FB4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DDE9-A118-4511-8C45-ED65918A9A34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4B9AFF-4B34-4AFD-9AF5-D7BAED2F7996}" type="datetime1">
              <a:rPr lang="zh-TW" altLang="en-US" smtClean="0"/>
              <a:pPr/>
              <a:t>2011/5/20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4A7C5D-94AF-4602-A114-653167EAD8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8359080" cy="3816424"/>
          </a:xfrm>
        </p:spPr>
        <p:txBody>
          <a:bodyPr>
            <a:noAutofit/>
          </a:bodyPr>
          <a:lstStyle/>
          <a:p>
            <a:pPr algn="l"/>
            <a:r>
              <a:rPr lang="en-US" altLang="zh-TW" sz="3600" dirty="0" smtClean="0"/>
              <a:t>What drives mobile commerce?</a:t>
            </a:r>
            <a:br>
              <a:rPr lang="en-US" altLang="zh-TW" sz="3600" dirty="0" smtClean="0"/>
            </a:br>
            <a:r>
              <a:rPr lang="en-US" altLang="zh-TW" sz="3600" dirty="0" smtClean="0"/>
              <a:t>An empirical evaluation of the revised technology acceptance model </a:t>
            </a:r>
            <a:br>
              <a:rPr lang="en-US" altLang="zh-TW" sz="3600" dirty="0" smtClean="0"/>
            </a:b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200" dirty="0" smtClean="0"/>
              <a:t>Jen-Her Wu &amp; </a:t>
            </a:r>
            <a:r>
              <a:rPr lang="en-US" altLang="zh-TW" sz="2200" dirty="0" err="1" smtClean="0"/>
              <a:t>Shu-Ching</a:t>
            </a:r>
            <a:r>
              <a:rPr lang="en-US" altLang="zh-TW" sz="2200" dirty="0" smtClean="0"/>
              <a:t> Wang. </a:t>
            </a:r>
            <a:br>
              <a:rPr lang="en-US" altLang="zh-TW" sz="2200" dirty="0" smtClean="0"/>
            </a:br>
            <a:r>
              <a:rPr lang="fr-FR" altLang="zh-TW" sz="2200" dirty="0" smtClean="0"/>
              <a:t> Information &amp; Management 42 (2005) 719–729 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endParaRPr lang="zh-TW" altLang="zh-TW" sz="2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1320552"/>
          </a:xfrm>
        </p:spPr>
        <p:txBody>
          <a:bodyPr/>
          <a:lstStyle/>
          <a:p>
            <a:r>
              <a:rPr lang="zh-TW" altLang="en-US" b="1" dirty="0" smtClean="0"/>
              <a:t>報告者：淡江大學 資管所 黃煒勛</a:t>
            </a:r>
            <a:endParaRPr lang="en-US" altLang="zh-TW" b="1" dirty="0" smtClean="0"/>
          </a:p>
          <a:p>
            <a:r>
              <a:rPr lang="zh-TW" altLang="en-US" b="1" dirty="0" smtClean="0"/>
              <a:t>淡江大學 資管所 葉鎰維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EE85-551F-4C42-A405-D4E1F489732C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Research Model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5DD-E1D6-4CBE-9FC2-2D3732740954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49957"/>
            <a:ext cx="6491145" cy="510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Data analysis and result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Descriptive statistic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Measurement model</a:t>
            </a:r>
          </a:p>
          <a:p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5E8A-C21B-4960-B35C-C387197EE0C0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11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Descriptive statistic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373 </a:t>
            </a:r>
            <a:r>
              <a:rPr lang="en-US" altLang="zh-TW" b="1" dirty="0" smtClean="0"/>
              <a:t>returned questionnaires were received, </a:t>
            </a:r>
            <a:r>
              <a:rPr lang="en-US" altLang="zh-TW" b="1" dirty="0" smtClean="0">
                <a:solidFill>
                  <a:srgbClr val="FF0000"/>
                </a:solidFill>
              </a:rPr>
              <a:t>63</a:t>
            </a:r>
            <a:r>
              <a:rPr lang="en-US" altLang="zh-TW" b="1" dirty="0" smtClean="0"/>
              <a:t> participants gave incomplete answers and their results were dropped from the study.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We sent out </a:t>
            </a:r>
            <a:r>
              <a:rPr lang="en-US" altLang="zh-TW" b="1" dirty="0" smtClean="0">
                <a:solidFill>
                  <a:srgbClr val="FF0000"/>
                </a:solidFill>
              </a:rPr>
              <a:t>850</a:t>
            </a:r>
            <a:r>
              <a:rPr lang="en-US" altLang="zh-TW" b="1" dirty="0" smtClean="0"/>
              <a:t> questionnaires to customers, and this left </a:t>
            </a:r>
            <a:r>
              <a:rPr lang="en-US" altLang="zh-TW" b="1" dirty="0" smtClean="0">
                <a:solidFill>
                  <a:srgbClr val="FF0000"/>
                </a:solidFill>
              </a:rPr>
              <a:t>310</a:t>
            </a:r>
            <a:r>
              <a:rPr lang="en-US" altLang="zh-TW" b="1" dirty="0" smtClean="0"/>
              <a:t> sets of data for statistical analysis, a </a:t>
            </a:r>
            <a:r>
              <a:rPr lang="en-US" altLang="zh-TW" b="1" dirty="0" smtClean="0">
                <a:solidFill>
                  <a:srgbClr val="FF0000"/>
                </a:solidFill>
              </a:rPr>
              <a:t>36.7% valid return rate</a:t>
            </a:r>
            <a:r>
              <a:rPr lang="en-US" altLang="zh-TW" b="1" dirty="0" smtClean="0"/>
              <a:t>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D9EE-384C-4B1B-9409-402A33C0F2F5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12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052736"/>
            <a:ext cx="477229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28267"/>
            <a:ext cx="4615313" cy="446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79512" y="4869160"/>
            <a:ext cx="43204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12" name="矩形 11"/>
          <p:cNvSpPr/>
          <p:nvPr/>
        </p:nvSpPr>
        <p:spPr>
          <a:xfrm>
            <a:off x="179512" y="3284984"/>
            <a:ext cx="432048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13" name="矩形 12"/>
          <p:cNvSpPr/>
          <p:nvPr/>
        </p:nvSpPr>
        <p:spPr>
          <a:xfrm>
            <a:off x="4823520" y="2708920"/>
            <a:ext cx="432048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14" name="矩形 13"/>
          <p:cNvSpPr/>
          <p:nvPr/>
        </p:nvSpPr>
        <p:spPr>
          <a:xfrm>
            <a:off x="4823520" y="3717032"/>
            <a:ext cx="43204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15" name="矩形 14"/>
          <p:cNvSpPr/>
          <p:nvPr/>
        </p:nvSpPr>
        <p:spPr>
          <a:xfrm>
            <a:off x="4823520" y="5445224"/>
            <a:ext cx="432048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C881-C2A7-4928-B190-755247BBC4B1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13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Descriptive statistic(cont.)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More than </a:t>
            </a:r>
            <a:r>
              <a:rPr lang="en-US" altLang="zh-TW" b="1" dirty="0" smtClean="0">
                <a:solidFill>
                  <a:srgbClr val="FF0000"/>
                </a:solidFill>
              </a:rPr>
              <a:t>three-fifths</a:t>
            </a:r>
            <a:r>
              <a:rPr lang="en-US" altLang="zh-TW" b="1" dirty="0" smtClean="0"/>
              <a:t> of the respondents had online transaction experience.</a:t>
            </a:r>
          </a:p>
          <a:p>
            <a:endParaRPr lang="en-US" altLang="zh-TW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altLang="zh-TW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altLang="zh-TW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altLang="zh-TW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altLang="zh-TW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TW" b="1" dirty="0" smtClean="0"/>
              <a:t>Prior research(e.g., [16]) indicated that users are more comfortable accepting new technology innovations </a:t>
            </a:r>
            <a:r>
              <a:rPr lang="en-US" altLang="zh-TW" sz="2800" b="1" dirty="0" smtClean="0"/>
              <a:t>when they have prior related experience.</a:t>
            </a:r>
            <a:endParaRPr lang="zh-TW" altLang="en-US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842872"/>
            <a:ext cx="4115578" cy="209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835695" y="3716969"/>
            <a:ext cx="3931029" cy="792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E59F-6DE8-40BF-A8E0-343C8AA1DF7C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14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Measurement model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/>
              <a:t>The proposed research model was evaluated using </a:t>
            </a:r>
            <a:r>
              <a:rPr lang="en-US" altLang="zh-TW" b="1" dirty="0" smtClean="0">
                <a:solidFill>
                  <a:srgbClr val="FF0000"/>
                </a:solidFill>
              </a:rPr>
              <a:t>structural equation modeling (SEM)</a:t>
            </a:r>
            <a:r>
              <a:rPr lang="en-US" altLang="zh-TW" b="1" dirty="0" smtClean="0"/>
              <a:t>. 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The data obtained were tested for reliability and validity using </a:t>
            </a:r>
            <a:r>
              <a:rPr lang="en-US" altLang="zh-TW" b="1" dirty="0" smtClean="0">
                <a:solidFill>
                  <a:srgbClr val="FF0000"/>
                </a:solidFill>
              </a:rPr>
              <a:t>confirmatory factor analysis (CFA)</a:t>
            </a:r>
            <a:r>
              <a:rPr lang="en-US" altLang="zh-TW" b="1" dirty="0" smtClean="0"/>
              <a:t>.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The CFA was computed using the </a:t>
            </a:r>
            <a:r>
              <a:rPr lang="en-US" altLang="zh-TW" b="1" dirty="0" smtClean="0">
                <a:solidFill>
                  <a:srgbClr val="FF0000"/>
                </a:solidFill>
              </a:rPr>
              <a:t>LISREL software</a:t>
            </a:r>
            <a:r>
              <a:rPr lang="en-US" altLang="zh-TW" b="1" dirty="0" smtClean="0"/>
              <a:t>.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The model included </a:t>
            </a:r>
            <a:r>
              <a:rPr lang="en-US" altLang="zh-TW" b="1" dirty="0" smtClean="0">
                <a:solidFill>
                  <a:srgbClr val="FF0000"/>
                </a:solidFill>
              </a:rPr>
              <a:t>22 items describing seven latent constructs</a:t>
            </a:r>
            <a:r>
              <a:rPr lang="en-US" altLang="zh-TW" b="1" dirty="0" smtClean="0"/>
              <a:t>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D968-2909-45DF-B437-09FE194BBD24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15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b="1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704856" cy="568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AB9-A7A5-445A-AE62-8586A259F941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16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Measurement model(cont.)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The x</a:t>
            </a:r>
            <a:r>
              <a:rPr lang="en-US" altLang="zh-TW" b="1" baseline="30000" dirty="0" smtClean="0"/>
              <a:t>2</a:t>
            </a:r>
            <a:r>
              <a:rPr lang="en-US" altLang="zh-TW" b="1" dirty="0" smtClean="0"/>
              <a:t>/</a:t>
            </a:r>
            <a:r>
              <a:rPr lang="en-US" altLang="zh-TW" b="1" dirty="0" err="1" smtClean="0"/>
              <a:t>d.f</a:t>
            </a:r>
            <a:r>
              <a:rPr lang="en-US" altLang="zh-TW" b="1" dirty="0" smtClean="0"/>
              <a:t>. value was 1.99, slightly less than </a:t>
            </a:r>
            <a:r>
              <a:rPr lang="en-US" altLang="zh-TW" b="1" dirty="0" err="1" smtClean="0"/>
              <a:t>Joreskog</a:t>
            </a:r>
            <a:r>
              <a:rPr lang="en-US" altLang="zh-TW" b="1" dirty="0" smtClean="0"/>
              <a:t> and </a:t>
            </a:r>
            <a:r>
              <a:rPr lang="en-US" altLang="zh-TW" b="1" dirty="0" err="1" smtClean="0"/>
              <a:t>Sorbom’s</a:t>
            </a:r>
            <a:r>
              <a:rPr lang="en-US" altLang="zh-TW" b="1" dirty="0" smtClean="0"/>
              <a:t> suggestion[18] between two and five. </a:t>
            </a:r>
            <a:r>
              <a:rPr lang="en-US" altLang="zh-TW" b="1" dirty="0" smtClean="0">
                <a:solidFill>
                  <a:srgbClr val="FF0000"/>
                </a:solidFill>
              </a:rPr>
              <a:t>The model has a good fit to the data.</a:t>
            </a:r>
          </a:p>
          <a:p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en-US" altLang="zh-TW" b="1" dirty="0" smtClean="0"/>
              <a:t>The various goodness-of-fit statistics: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90410"/>
            <a:ext cx="5184576" cy="262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940152" y="4725144"/>
            <a:ext cx="656275" cy="19474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48B0-66FF-42ED-8C5A-FC4381F26323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17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Measurement model(cont.)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All measures had </a:t>
            </a:r>
            <a:r>
              <a:rPr lang="en-US" altLang="zh-TW" b="1" dirty="0" smtClean="0">
                <a:solidFill>
                  <a:srgbClr val="FF0000"/>
                </a:solidFill>
              </a:rPr>
              <a:t>strong and adequate reliability </a:t>
            </a:r>
            <a:r>
              <a:rPr lang="en-US" altLang="zh-TW" b="1" dirty="0" smtClean="0"/>
              <a:t>and </a:t>
            </a:r>
            <a:r>
              <a:rPr lang="en-US" altLang="zh-TW" b="1" dirty="0" smtClean="0">
                <a:solidFill>
                  <a:srgbClr val="FF0000"/>
                </a:solidFill>
              </a:rPr>
              <a:t>discriminate validity</a:t>
            </a:r>
            <a:r>
              <a:rPr lang="en-US" altLang="zh-TW" b="1" dirty="0" smtClean="0"/>
              <a:t>.</a:t>
            </a:r>
          </a:p>
          <a:p>
            <a:endParaRPr lang="zh-TW" alt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85281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211960" y="3429000"/>
            <a:ext cx="1584176" cy="2808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6" name="矩形 5"/>
          <p:cNvSpPr/>
          <p:nvPr/>
        </p:nvSpPr>
        <p:spPr>
          <a:xfrm>
            <a:off x="5796136" y="3429000"/>
            <a:ext cx="1584176" cy="2808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CF3D-9F28-4AE8-8765-59734C4E2B73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18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6480720" cy="573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單箭頭接點 5"/>
          <p:cNvCxnSpPr/>
          <p:nvPr/>
        </p:nvCxnSpPr>
        <p:spPr>
          <a:xfrm>
            <a:off x="5436096" y="3212976"/>
            <a:ext cx="10081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rot="5400000" flipH="1" flipV="1">
            <a:off x="2771800" y="3645024"/>
            <a:ext cx="1800200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rot="5400000" flipH="1" flipV="1">
            <a:off x="2050529" y="4580731"/>
            <a:ext cx="72087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2843808" y="3284984"/>
            <a:ext cx="1512168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rot="5400000">
            <a:off x="2051720" y="3356992"/>
            <a:ext cx="72008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2989412" y="2852936"/>
            <a:ext cx="1366564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2699792" y="1988840"/>
            <a:ext cx="1728192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rot="16200000" flipH="1">
            <a:off x="2735796" y="1304764"/>
            <a:ext cx="1872208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日期版面配置區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AEE2-C815-4634-A4DC-F2CFA4E1C698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19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大綱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EC &amp; MC</a:t>
            </a:r>
          </a:p>
          <a:p>
            <a:r>
              <a:rPr lang="en-US" altLang="zh-TW" b="1" dirty="0" smtClean="0"/>
              <a:t>Mobile Commerce</a:t>
            </a:r>
          </a:p>
          <a:p>
            <a:r>
              <a:rPr lang="en-US" altLang="zh-TW" b="1" dirty="0" smtClean="0"/>
              <a:t>IDT</a:t>
            </a:r>
          </a:p>
          <a:p>
            <a:r>
              <a:rPr lang="en-US" altLang="zh-TW" b="1" dirty="0" smtClean="0"/>
              <a:t>Cost &amp; Perceived Risk</a:t>
            </a:r>
          </a:p>
          <a:p>
            <a:r>
              <a:rPr lang="en-US" altLang="zh-TW" b="1" dirty="0" smtClean="0"/>
              <a:t>Research Methodology &amp; Model</a:t>
            </a:r>
          </a:p>
          <a:p>
            <a:r>
              <a:rPr lang="en-US" altLang="zh-TW" b="1" dirty="0" smtClean="0"/>
              <a:t>Data analysis and result</a:t>
            </a:r>
          </a:p>
          <a:p>
            <a:r>
              <a:rPr lang="en-US" altLang="zh-TW" b="1" dirty="0" smtClean="0"/>
              <a:t>Discussions and conclusions</a:t>
            </a:r>
          </a:p>
          <a:p>
            <a:r>
              <a:rPr lang="en-US" altLang="zh-TW" b="1" dirty="0" smtClean="0"/>
              <a:t>Q &amp; A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C35-18E0-48D3-AB68-81712234B859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Discussions and conclusions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The majority of cellular phone users didn’t know how to use MC, so MC providers should educate and motivate their customers to use it.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MC providers should improve their compatibility in order to fulfill customer expectations.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Despite most consumers being concerned with the various risks, these problems are often ignored by online commerce site providers.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80F1-0E16-49D7-AD44-8BA29D2832AF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20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Discussions and conclusions(cont.)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/>
          </a:bodyPr>
          <a:lstStyle/>
          <a:p>
            <a:r>
              <a:rPr lang="en-US" altLang="zh-TW" b="1" dirty="0" smtClean="0"/>
              <a:t>A number of advantages in using MC still entice consumers to make transactions online even though they perceive some risk.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Cost is the least significant determinant in the initial MC context on any factor but perceived ease of use.</a:t>
            </a:r>
          </a:p>
          <a:p>
            <a:pPr lvl="1"/>
            <a:r>
              <a:rPr lang="en-US" altLang="zh-TW" b="1" dirty="0" smtClean="0"/>
              <a:t>Most people in the sample had experience and essential knowledge about both cellular phones and online skills.</a:t>
            </a:r>
          </a:p>
          <a:p>
            <a:pPr lvl="1"/>
            <a:r>
              <a:rPr lang="en-US" altLang="zh-TW" b="1" dirty="0" smtClean="0"/>
              <a:t>Mature innovation technology has decreased the user interface problems and users are equipped with essential skills and confidence.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46D6-0150-442B-B3C2-60E86EEA1A45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21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Discussions and conclusions(cont.)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Cost has the less influence on users’ behavioral intent than perceived risk, compatibility, and perceived usefulness.</a:t>
            </a:r>
          </a:p>
          <a:p>
            <a:pPr lvl="1"/>
            <a:r>
              <a:rPr lang="en-US" altLang="zh-TW" b="1" dirty="0" smtClean="0"/>
              <a:t>When there is an emergency or sudden need, the MC utility benefits will definitely outweigh the factor of cost.</a:t>
            </a:r>
          </a:p>
          <a:p>
            <a:pPr lvl="1"/>
            <a:r>
              <a:rPr lang="en-US" altLang="zh-TW" b="1" dirty="0" smtClean="0"/>
              <a:t>Users are still able to afford it.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F484-3259-4D47-B4C5-8C1DFBD94095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22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Discussions and conclusions(cont.)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4389120"/>
          </a:xfrm>
        </p:spPr>
        <p:txBody>
          <a:bodyPr/>
          <a:lstStyle/>
          <a:p>
            <a:r>
              <a:rPr lang="en-US" altLang="zh-TW" b="1" dirty="0" smtClean="0">
                <a:latin typeface="Constantia" pitchFamily="18" charset="0"/>
              </a:rPr>
              <a:t>Limitations</a:t>
            </a:r>
          </a:p>
          <a:p>
            <a:pPr lvl="1"/>
            <a:r>
              <a:rPr lang="en-US" altLang="zh-TW" b="1" dirty="0" smtClean="0">
                <a:latin typeface="Constantia" pitchFamily="18" charset="0"/>
              </a:rPr>
              <a:t>It didn’t determine the change in user reactions over time.</a:t>
            </a:r>
          </a:p>
          <a:p>
            <a:pPr lvl="1"/>
            <a:r>
              <a:rPr lang="en-US" altLang="zh-TW" b="1" dirty="0" smtClean="0">
                <a:latin typeface="Constantia" pitchFamily="18" charset="0"/>
              </a:rPr>
              <a:t>Insufficient understanding of MC and its applications will lower consumer intention to use it.</a:t>
            </a:r>
          </a:p>
          <a:p>
            <a:pPr lvl="1"/>
            <a:r>
              <a:rPr lang="en-US" altLang="zh-TW" b="1" dirty="0" smtClean="0">
                <a:latin typeface="Constantia" pitchFamily="18" charset="0"/>
              </a:rPr>
              <a:t>Sample may not be fully representative of the entire population.</a:t>
            </a:r>
            <a:endParaRPr lang="zh-TW" altLang="en-US" b="1" dirty="0">
              <a:latin typeface="Constantia" pitchFamily="18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EA5-EE12-4EB9-A0CC-00B5EABE6F64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23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Q &amp; A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endParaRPr lang="en-US" altLang="zh-TW" sz="2800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zh-TW" altLang="en-US" b="1" dirty="0" smtClean="0"/>
              <a:t>報告</a:t>
            </a:r>
            <a:r>
              <a:rPr lang="zh-TW" altLang="en-US" b="1" dirty="0" smtClean="0"/>
              <a:t>者：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淡江大學 資管所 黃煒勛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淡江大學 資管所 葉鎰維</a:t>
            </a:r>
          </a:p>
          <a:p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B1FC-8020-482E-96D9-8207EE2F780A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24</a:t>
            </a:fld>
            <a:endParaRPr lang="zh-TW" altLang="en-US" b="1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533400" y="2132856"/>
            <a:ext cx="8359080" cy="288032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drives mobile commerce?</a:t>
            </a:r>
            <a:b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empirical evaluation of the revised technology acceptance model </a:t>
            </a:r>
            <a:br>
              <a:rPr kumimoji="0" lang="en-US" altLang="zh-TW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Jen-Her Wu &amp; </a:t>
            </a:r>
            <a:r>
              <a:rPr kumimoji="0" lang="en-US" altLang="zh-TW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Shu-Ching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Wang. </a:t>
            </a:r>
            <a:b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&amp; Management 42 (2005) 719–729 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zh-TW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END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Thank for your listening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D7E-7E3E-4A8F-B6A3-2007BDBC1E31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25</a:t>
            </a:fld>
            <a:endParaRPr lang="zh-TW" altLang="en-US" b="1"/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EC &amp; MC</a:t>
            </a:r>
            <a:endParaRPr lang="zh-TW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3312368"/>
                <a:gridCol w="37547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EC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MC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全名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Electronic Commerce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Mobile Commerce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中文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電子商務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行動商務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定義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在網際網路上以電子交易方式進行交易活動和相關服務活動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利用手持的行動設備，藉由不斷地持續上網且高速的網際網路連線，進行通訊、互動及交易等活動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例子</a:t>
                      </a:r>
                      <a:endParaRPr lang="zh-TW" alt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zh-TW" altLang="en-US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電子貨幣交換、電子交易市場</a:t>
                      </a:r>
                      <a:r>
                        <a:rPr kumimoji="0" lang="zh-TW" alt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en-US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網路行銷</a:t>
                      </a:r>
                      <a:r>
                        <a:rPr kumimoji="0" lang="zh-TW" alt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en-US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線上事務處理</a:t>
                      </a:r>
                      <a:r>
                        <a:rPr kumimoji="0" lang="zh-TW" alt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en-US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電子資料交換</a:t>
                      </a:r>
                      <a:r>
                        <a:rPr kumimoji="0" lang="zh-TW" alt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0" lang="en-US" altLang="zh-TW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</a:t>
                      </a:r>
                      <a:r>
                        <a:rPr kumimoji="0" lang="zh-TW" alt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zh-TW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DC63-1A9A-4FB4-8535-FBCD55070D0B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Mobile Commerce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使用者接受度不足</a:t>
            </a:r>
            <a:endParaRPr lang="en-US" altLang="zh-TW" b="1" dirty="0" smtClean="0"/>
          </a:p>
          <a:p>
            <a:r>
              <a:rPr lang="zh-TW" altLang="en-US" b="1" dirty="0" smtClean="0"/>
              <a:t>科技基礎建設的缺乏</a:t>
            </a:r>
            <a:endParaRPr lang="en-US" altLang="zh-TW" b="1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行動裝置內容有限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個人資料的安全性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/>
              <a:t>轉換不同產品或線上服務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1DC-D1F9-4D61-BB13-BB8E9EEA1FFF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Mobile Commerce (cont.)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89120"/>
          </a:xfrm>
        </p:spPr>
        <p:txBody>
          <a:bodyPr/>
          <a:lstStyle/>
          <a:p>
            <a:r>
              <a:rPr lang="en-US" altLang="zh-TW" b="1" dirty="0" smtClean="0"/>
              <a:t>Solution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– TAM2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lvl="1"/>
            <a:r>
              <a:rPr lang="en-US" altLang="zh-TW" b="1" dirty="0" smtClean="0"/>
              <a:t>Integrated with the </a:t>
            </a:r>
            <a:r>
              <a:rPr lang="en-US" altLang="zh-TW" b="1" dirty="0" smtClean="0">
                <a:solidFill>
                  <a:srgbClr val="FF0000"/>
                </a:solidFill>
              </a:rPr>
              <a:t>innovation diffusion theory(IDT)</a:t>
            </a:r>
            <a:r>
              <a:rPr lang="en-US" altLang="zh-TW" b="1" dirty="0" smtClean="0"/>
              <a:t>, </a:t>
            </a:r>
            <a:r>
              <a:rPr lang="en-US" altLang="zh-TW" b="1" dirty="0" smtClean="0">
                <a:solidFill>
                  <a:srgbClr val="FF0000"/>
                </a:solidFill>
              </a:rPr>
              <a:t>perceived risk</a:t>
            </a:r>
            <a:r>
              <a:rPr lang="en-US" altLang="zh-TW" b="1" dirty="0" smtClean="0"/>
              <a:t>, and </a:t>
            </a:r>
            <a:r>
              <a:rPr lang="en-US" altLang="zh-TW" b="1" dirty="0" smtClean="0">
                <a:solidFill>
                  <a:srgbClr val="FF0000"/>
                </a:solidFill>
              </a:rPr>
              <a:t>cost</a:t>
            </a:r>
            <a:r>
              <a:rPr lang="en-US" altLang="zh-TW" b="1" dirty="0" smtClean="0"/>
              <a:t> and validated the factors that determine consumer MC acceptance.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0C5C-839D-44B8-BB6D-3BF88E32F88E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7" name="矩形 6"/>
          <p:cNvSpPr/>
          <p:nvPr/>
        </p:nvSpPr>
        <p:spPr>
          <a:xfrm>
            <a:off x="323528" y="2060848"/>
            <a:ext cx="88204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H1. Behavioral intention to use has a direct effect on 	actual use.</a:t>
            </a:r>
          </a:p>
        </p:txBody>
      </p:sp>
      <p:sp>
        <p:nvSpPr>
          <p:cNvPr id="8" name="矩形 7"/>
          <p:cNvSpPr/>
          <p:nvPr/>
        </p:nvSpPr>
        <p:spPr>
          <a:xfrm>
            <a:off x="323528" y="2996952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H2a. Perceived ease of use has a direct effect on 	behavioral intention to use</a:t>
            </a:r>
            <a:endParaRPr lang="zh-TW" altLang="en-US" sz="2600" dirty="0"/>
          </a:p>
        </p:txBody>
      </p:sp>
      <p:sp>
        <p:nvSpPr>
          <p:cNvPr id="9" name="矩形 8"/>
          <p:cNvSpPr/>
          <p:nvPr/>
        </p:nvSpPr>
        <p:spPr>
          <a:xfrm>
            <a:off x="323528" y="4005064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H2b. Perceived ease of use has a direct effect on 	perceived usefulness.</a:t>
            </a:r>
          </a:p>
        </p:txBody>
      </p:sp>
      <p:sp>
        <p:nvSpPr>
          <p:cNvPr id="10" name="矩形 9"/>
          <p:cNvSpPr/>
          <p:nvPr/>
        </p:nvSpPr>
        <p:spPr>
          <a:xfrm>
            <a:off x="323528" y="5085184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H3. Perceived usefulness has a direct effect on 	behavioral intention to use.</a:t>
            </a:r>
            <a:endParaRPr lang="zh-TW" altLang="en-US" sz="2600" b="1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IDT(Innovation Diffusion Theory)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Relative advantage</a:t>
            </a:r>
          </a:p>
          <a:p>
            <a:r>
              <a:rPr lang="en-US" altLang="zh-TW" b="1" dirty="0" smtClean="0"/>
              <a:t>Compatibility</a:t>
            </a:r>
          </a:p>
          <a:p>
            <a:r>
              <a:rPr lang="en-US" altLang="zh-TW" b="1" dirty="0" smtClean="0"/>
              <a:t>Complexity</a:t>
            </a:r>
          </a:p>
          <a:p>
            <a:r>
              <a:rPr lang="en-US" altLang="zh-TW" b="1" dirty="0" err="1" smtClean="0"/>
              <a:t>Trialability</a:t>
            </a:r>
            <a:endParaRPr lang="en-US" altLang="zh-TW" b="1" dirty="0" smtClean="0"/>
          </a:p>
          <a:p>
            <a:r>
              <a:rPr lang="en-US" altLang="zh-TW" b="1" dirty="0" smtClean="0"/>
              <a:t>Observable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7E79-F020-41E8-A385-32151AE0C359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矩形 5"/>
          <p:cNvSpPr/>
          <p:nvPr/>
        </p:nvSpPr>
        <p:spPr>
          <a:xfrm>
            <a:off x="611560" y="1952253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H4a. Compatibility has a direct effect on perceived 	usefulness.</a:t>
            </a:r>
          </a:p>
        </p:txBody>
      </p:sp>
      <p:sp>
        <p:nvSpPr>
          <p:cNvPr id="7" name="矩形 6"/>
          <p:cNvSpPr/>
          <p:nvPr/>
        </p:nvSpPr>
        <p:spPr>
          <a:xfrm>
            <a:off x="611560" y="2708920"/>
            <a:ext cx="85324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H4b. Compatibility has a direct effect on 	behavioral 	intention to use.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Cost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H5. Cost has a negative direct effect on 	behavioral intention to use.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5D5B-8C91-4D9A-9D87-DE03884BF04D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Perceived Risk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Risk include:</a:t>
            </a:r>
            <a:endParaRPr lang="en-US" altLang="zh-TW" b="1" dirty="0"/>
          </a:p>
          <a:p>
            <a:pPr lvl="1"/>
            <a:r>
              <a:rPr lang="en-US" altLang="zh-TW" b="1" dirty="0" smtClean="0"/>
              <a:t>Uncertain about product quality</a:t>
            </a:r>
          </a:p>
          <a:p>
            <a:pPr lvl="1"/>
            <a:r>
              <a:rPr lang="en-US" altLang="zh-TW" b="1" dirty="0" smtClean="0"/>
              <a:t>Brands</a:t>
            </a:r>
          </a:p>
          <a:p>
            <a:pPr lvl="1"/>
            <a:r>
              <a:rPr lang="en-US" altLang="zh-TW" b="1" dirty="0" smtClean="0"/>
              <a:t>Online services</a:t>
            </a:r>
          </a:p>
          <a:p>
            <a:pPr lvl="1"/>
            <a:r>
              <a:rPr lang="en-US" altLang="zh-TW" b="1" dirty="0" smtClean="0"/>
              <a:t>Unjustifiable delay in product delivery</a:t>
            </a:r>
          </a:p>
          <a:p>
            <a:pPr lvl="1"/>
            <a:r>
              <a:rPr lang="en-US" altLang="zh-TW" b="1" dirty="0" smtClean="0"/>
              <a:t>Providing payment without receiving the product</a:t>
            </a:r>
          </a:p>
          <a:p>
            <a:pPr lvl="1"/>
            <a:r>
              <a:rPr lang="en-US" altLang="zh-TW" b="1" dirty="0" smtClean="0"/>
              <a:t>Illegal activities</a:t>
            </a:r>
          </a:p>
          <a:p>
            <a:pPr lvl="1"/>
            <a:r>
              <a:rPr lang="en-US" altLang="zh-TW" b="1" dirty="0" smtClean="0"/>
              <a:t>Fraud</a:t>
            </a:r>
          </a:p>
          <a:p>
            <a:endParaRPr lang="en-US" altLang="zh-TW" b="1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6FEB-FFC8-447F-BA1B-56EE2C7A3390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矩形 5"/>
          <p:cNvSpPr/>
          <p:nvPr/>
        </p:nvSpPr>
        <p:spPr>
          <a:xfrm>
            <a:off x="539552" y="1916832"/>
            <a:ext cx="80648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b="1" dirty="0" smtClean="0"/>
              <a:t>H6. Perceived risk has a negative direct effect on</a:t>
            </a:r>
          </a:p>
          <a:p>
            <a:r>
              <a:rPr lang="en-US" altLang="zh-TW" sz="2600" b="1" dirty="0" smtClean="0"/>
              <a:t>	behavioral intention to use.</a:t>
            </a:r>
            <a:endParaRPr lang="zh-TW" altLang="en-US" sz="2600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Research Methodology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Demographic information</a:t>
            </a:r>
          </a:p>
          <a:p>
            <a:pPr lvl="1"/>
            <a:r>
              <a:rPr lang="en-US" altLang="zh-TW" b="1" dirty="0" smtClean="0"/>
              <a:t>EX</a:t>
            </a:r>
            <a:r>
              <a:rPr lang="zh-TW" altLang="en-US" b="1" dirty="0" smtClean="0"/>
              <a:t>：</a:t>
            </a:r>
            <a:r>
              <a:rPr lang="en-US" altLang="zh-TW" b="1" dirty="0" smtClean="0"/>
              <a:t>gender, age, level of education, income level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Perception of each variable in the model</a:t>
            </a:r>
          </a:p>
          <a:p>
            <a:pPr lvl="1"/>
            <a:r>
              <a:rPr lang="en-US" altLang="zh-TW" b="1" dirty="0" smtClean="0"/>
              <a:t>EX</a:t>
            </a:r>
            <a:r>
              <a:rPr lang="zh-TW" altLang="en-US" b="1" dirty="0" smtClean="0"/>
              <a:t>：</a:t>
            </a:r>
            <a:r>
              <a:rPr lang="en-US" altLang="zh-TW" b="1" dirty="0" smtClean="0"/>
              <a:t>-2, -1, 0, 1, 2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D37-D115-45D2-B6E8-6C0E9A6BED95}" type="datetime1">
              <a:rPr lang="zh-TW" altLang="en-US" b="1" smtClean="0"/>
              <a:pPr/>
              <a:t>2011/5/20</a:t>
            </a:fld>
            <a:endParaRPr lang="zh-TW" altLang="en-US" b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7C5D-94AF-4602-A114-653167EAD82C}" type="slidenum">
              <a:rPr lang="zh-TW" altLang="en-US" b="1" smtClean="0"/>
              <a:pPr/>
              <a:t>9</a:t>
            </a:fld>
            <a:endParaRPr lang="zh-TW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自訂 5">
      <a:majorFont>
        <a:latin typeface="Arial"/>
        <a:ea typeface="標楷體"/>
        <a:cs typeface=""/>
      </a:majorFont>
      <a:minorFont>
        <a:latin typeface="Constantia"/>
        <a:ea typeface="標楷體"/>
        <a:cs typeface="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610</TotalTime>
  <Words>1936</Words>
  <Application>Microsoft Office PowerPoint</Application>
  <PresentationFormat>如螢幕大小 (4:3)</PresentationFormat>
  <Paragraphs>254</Paragraphs>
  <Slides>25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流線</vt:lpstr>
      <vt:lpstr>What drives mobile commerce? An empirical evaluation of the revised technology acceptance model   Jen-Her Wu &amp; Shu-Ching Wang.   Information &amp; Management 42 (2005) 719–729  </vt:lpstr>
      <vt:lpstr>大綱</vt:lpstr>
      <vt:lpstr>EC &amp; MC</vt:lpstr>
      <vt:lpstr>Mobile Commerce</vt:lpstr>
      <vt:lpstr>Mobile Commerce (cont.)</vt:lpstr>
      <vt:lpstr>IDT(Innovation Diffusion Theory)</vt:lpstr>
      <vt:lpstr>Cost</vt:lpstr>
      <vt:lpstr>Perceived Risk</vt:lpstr>
      <vt:lpstr>Research Methodology</vt:lpstr>
      <vt:lpstr>Research Model</vt:lpstr>
      <vt:lpstr>Data analysis and result</vt:lpstr>
      <vt:lpstr>Descriptive statistic</vt:lpstr>
      <vt:lpstr>投影片 13</vt:lpstr>
      <vt:lpstr>Descriptive statistic(cont.)</vt:lpstr>
      <vt:lpstr>Measurement model</vt:lpstr>
      <vt:lpstr>投影片 16</vt:lpstr>
      <vt:lpstr>Measurement model(cont.)</vt:lpstr>
      <vt:lpstr>Measurement model(cont.)</vt:lpstr>
      <vt:lpstr>投影片 19</vt:lpstr>
      <vt:lpstr>Discussions and conclusions</vt:lpstr>
      <vt:lpstr>Discussions and conclusions(cont.)</vt:lpstr>
      <vt:lpstr>Discussions and conclusions(cont.)</vt:lpstr>
      <vt:lpstr>Discussions and conclusions(cont.)</vt:lpstr>
      <vt:lpstr>Q &amp; A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drives mobile commerce? An empirical evaluation of the revised technology acceptance model Jen-Her Wu, Shu-Ching Wang</dc:title>
  <dc:creator>BreakGod</dc:creator>
  <cp:lastModifiedBy>Brian</cp:lastModifiedBy>
  <cp:revision>82</cp:revision>
  <dcterms:created xsi:type="dcterms:W3CDTF">2011-05-18T06:34:22Z</dcterms:created>
  <dcterms:modified xsi:type="dcterms:W3CDTF">2011-05-20T08:54:48Z</dcterms:modified>
</cp:coreProperties>
</file>