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4" r:id="rId5"/>
    <p:sldId id="265" r:id="rId6"/>
    <p:sldId id="279" r:id="rId7"/>
    <p:sldId id="266" r:id="rId8"/>
    <p:sldId id="258" r:id="rId9"/>
    <p:sldId id="263"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1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14" name="標題 13"/>
          <p:cNvSpPr>
            <a:spLocks noGrp="1"/>
          </p:cNvSpPr>
          <p:nvPr>
            <p:ph type="ctrTitle"/>
          </p:nvPr>
        </p:nvSpPr>
        <p:spPr>
          <a:xfrm>
            <a:off x="1432560" y="359898"/>
            <a:ext cx="7406640" cy="1472184"/>
          </a:xfrm>
        </p:spPr>
        <p:txBody>
          <a:bodyPr anchor="b"/>
          <a:lstStyle>
            <a:lvl1pPr algn="l">
              <a:defRPr/>
            </a:lvl1pPr>
            <a:extLst/>
          </a:lstStyle>
          <a:p>
            <a:r>
              <a:rPr kumimoji="0" lang="zh-TW" altLang="en-US" smtClean="0"/>
              <a:t>按一下以編輯母片標題樣式</a:t>
            </a:r>
            <a:endParaRPr kumimoji="0" lang="en-US"/>
          </a:p>
        </p:txBody>
      </p:sp>
      <p:sp>
        <p:nvSpPr>
          <p:cNvPr id="22" name="副標題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TW" altLang="en-US" smtClean="0"/>
              <a:t>按一下以編輯母片副標題樣式</a:t>
            </a:r>
            <a:endParaRPr kumimoji="0" lang="en-US"/>
          </a:p>
        </p:txBody>
      </p:sp>
      <p:sp>
        <p:nvSpPr>
          <p:cNvPr id="7" name="日期版面配置區 6"/>
          <p:cNvSpPr>
            <a:spLocks noGrp="1"/>
          </p:cNvSpPr>
          <p:nvPr>
            <p:ph type="dt" sz="half" idx="10"/>
          </p:nvPr>
        </p:nvSpPr>
        <p:spPr/>
        <p:txBody>
          <a:bodyPr/>
          <a:lstStyle>
            <a:extLst/>
          </a:lstStyle>
          <a:p>
            <a:fld id="{5BBEAD13-0566-4C6C-97E7-55F17F24B09F}" type="datetimeFigureOut">
              <a:rPr lang="zh-TW" altLang="en-US" smtClean="0"/>
              <a:pPr/>
              <a:t>2011/5/13</a:t>
            </a:fld>
            <a:endParaRPr lang="zh-TW" altLang="en-US"/>
          </a:p>
        </p:txBody>
      </p:sp>
      <p:sp>
        <p:nvSpPr>
          <p:cNvPr id="20" name="頁尾版面配置區 19"/>
          <p:cNvSpPr>
            <a:spLocks noGrp="1"/>
          </p:cNvSpPr>
          <p:nvPr>
            <p:ph type="ftr" sz="quarter" idx="11"/>
          </p:nvPr>
        </p:nvSpPr>
        <p:spPr/>
        <p:txBody>
          <a:bodyPr/>
          <a:lstStyle>
            <a:extLst/>
          </a:lstStyle>
          <a:p>
            <a:endParaRPr lang="zh-TW" altLang="en-US"/>
          </a:p>
        </p:txBody>
      </p:sp>
      <p:sp>
        <p:nvSpPr>
          <p:cNvPr id="10" name="投影片編號版面配置區 9"/>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
        <p:nvSpPr>
          <p:cNvPr id="8" name="橢圓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5BBEAD13-0566-4C6C-97E7-55F17F24B09F}" type="datetimeFigureOut">
              <a:rPr lang="zh-TW" altLang="en-US" smtClean="0"/>
              <a:pPr/>
              <a:t>2011/5/13</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274639"/>
            <a:ext cx="1828800" cy="5851525"/>
          </a:xfrm>
        </p:spPr>
        <p:txBody>
          <a:bodyPr vert="eaVert"/>
          <a:lstStyle>
            <a:extLs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1143000" y="274640"/>
            <a:ext cx="5562600" cy="5851525"/>
          </a:xfrm>
        </p:spPr>
        <p:txBody>
          <a:bodyPr vert="eaVert"/>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5BBEAD13-0566-4C6C-97E7-55F17F24B09F}" type="datetimeFigureOut">
              <a:rPr lang="zh-TW" altLang="en-US" smtClean="0"/>
              <a:pPr/>
              <a:t>2011/5/13</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extLst/>
          </a:lstStyle>
          <a:p>
            <a:fld id="{5BBEAD13-0566-4C6C-97E7-55F17F24B09F}" type="datetimeFigureOut">
              <a:rPr lang="zh-TW" altLang="en-US" smtClean="0"/>
              <a:pPr/>
              <a:t>2011/5/13</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標題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extLst/>
          </a:lstStyle>
          <a:p>
            <a:fld id="{5BBEAD13-0566-4C6C-97E7-55F17F24B09F}" type="datetimeFigureOut">
              <a:rPr lang="zh-TW" altLang="en-US" smtClean="0"/>
              <a:pPr/>
              <a:t>2011/5/13</a:t>
            </a:fld>
            <a:endParaRPr lang="zh-TW" altLang="en-US"/>
          </a:p>
        </p:txBody>
      </p:sp>
      <p:sp>
        <p:nvSpPr>
          <p:cNvPr id="5" name="頁尾版面配置區 4"/>
          <p:cNvSpPr>
            <a:spLocks noGrp="1"/>
          </p:cNvSpPr>
          <p:nvPr>
            <p:ph type="ftr" sz="quarter" idx="11"/>
          </p:nvPr>
        </p:nvSpPr>
        <p:spPr/>
        <p:txBody>
          <a:bodyPr/>
          <a:lstStyle>
            <a:extLst/>
          </a:lstStyle>
          <a:p>
            <a:endParaRPr lang="zh-TW" altLang="en-US"/>
          </a:p>
        </p:txBody>
      </p:sp>
      <p:sp>
        <p:nvSpPr>
          <p:cNvPr id="6" name="投影片編號版面配置區 5"/>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橢圓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lstStyle>
            <a:extLst/>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5BBEAD13-0566-4C6C-97E7-55F17F24B09F}" type="datetimeFigureOut">
              <a:rPr lang="zh-TW" altLang="en-US" smtClean="0"/>
              <a:pPr/>
              <a:t>2011/5/13</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extLst/>
          </a:lstStyle>
          <a:p>
            <a:fld id="{5BBEAD13-0566-4C6C-97E7-55F17F24B09F}" type="datetimeFigureOut">
              <a:rPr lang="zh-TW" altLang="en-US" smtClean="0"/>
              <a:pPr/>
              <a:t>2011/5/13</a:t>
            </a:fld>
            <a:endParaRPr lang="zh-TW" altLang="en-US"/>
          </a:p>
        </p:txBody>
      </p:sp>
      <p:sp>
        <p:nvSpPr>
          <p:cNvPr id="8" name="頁尾版面配置區 7"/>
          <p:cNvSpPr>
            <a:spLocks noGrp="1"/>
          </p:cNvSpPr>
          <p:nvPr>
            <p:ph type="ftr" sz="quarter" idx="11"/>
          </p:nvPr>
        </p:nvSpPr>
        <p:spPr/>
        <p:txBody>
          <a:bodyPr/>
          <a:lstStyle>
            <a:extLst/>
          </a:lstStyle>
          <a:p>
            <a:endParaRPr lang="zh-TW" altLang="en-US"/>
          </a:p>
        </p:txBody>
      </p:sp>
      <p:sp>
        <p:nvSpPr>
          <p:cNvPr id="9" name="投影片編號版面配置區 8"/>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435608" y="274320"/>
            <a:ext cx="7498080" cy="1143000"/>
          </a:xfrm>
        </p:spPr>
        <p:txBody>
          <a:bodyPr anchor="ctr"/>
          <a:lstStyle>
            <a:extLst/>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extLst/>
          </a:lstStyle>
          <a:p>
            <a:fld id="{5BBEAD13-0566-4C6C-97E7-55F17F24B09F}" type="datetimeFigureOut">
              <a:rPr lang="zh-TW" altLang="en-US" smtClean="0"/>
              <a:pPr/>
              <a:t>2011/5/13</a:t>
            </a:fld>
            <a:endParaRPr lang="zh-TW" altLang="en-US"/>
          </a:p>
        </p:txBody>
      </p:sp>
      <p:sp>
        <p:nvSpPr>
          <p:cNvPr id="4" name="頁尾版面配置區 3"/>
          <p:cNvSpPr>
            <a:spLocks noGrp="1"/>
          </p:cNvSpPr>
          <p:nvPr>
            <p:ph type="ftr" sz="quarter" idx="11"/>
          </p:nvPr>
        </p:nvSpPr>
        <p:spPr/>
        <p:txBody>
          <a:bodyPr/>
          <a:lstStyle>
            <a:extLst/>
          </a:lstStyle>
          <a:p>
            <a:endParaRPr lang="zh-TW" altLang="en-US"/>
          </a:p>
        </p:txBody>
      </p:sp>
      <p:sp>
        <p:nvSpPr>
          <p:cNvPr id="5" name="投影片編號版面配置區 4"/>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期版面配置區 1"/>
          <p:cNvSpPr>
            <a:spLocks noGrp="1"/>
          </p:cNvSpPr>
          <p:nvPr>
            <p:ph type="dt" sz="half" idx="10"/>
          </p:nvPr>
        </p:nvSpPr>
        <p:spPr/>
        <p:txBody>
          <a:bodyPr/>
          <a:lstStyle>
            <a:extLst/>
          </a:lstStyle>
          <a:p>
            <a:fld id="{5BBEAD13-0566-4C6C-97E7-55F17F24B09F}" type="datetimeFigureOut">
              <a:rPr lang="zh-TW" altLang="en-US" smtClean="0"/>
              <a:pPr/>
              <a:t>2011/5/13</a:t>
            </a:fld>
            <a:endParaRPr lang="zh-TW" altLang="en-US"/>
          </a:p>
        </p:txBody>
      </p:sp>
      <p:sp>
        <p:nvSpPr>
          <p:cNvPr id="3" name="頁尾版面配置區 2"/>
          <p:cNvSpPr>
            <a:spLocks noGrp="1"/>
          </p:cNvSpPr>
          <p:nvPr>
            <p:ph type="ftr" sz="quarter" idx="11"/>
          </p:nvPr>
        </p:nvSpPr>
        <p:spPr/>
        <p:txBody>
          <a:bodyPr/>
          <a:lstStyle>
            <a:extLst/>
          </a:lstStyle>
          <a:p>
            <a:endParaRPr lang="zh-TW" altLang="en-US"/>
          </a:p>
        </p:txBody>
      </p:sp>
      <p:sp>
        <p:nvSpPr>
          <p:cNvPr id="4" name="投影片編號版面配置區 3"/>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extLst/>
          </a:lstStyle>
          <a:p>
            <a:fld id="{5BBEAD13-0566-4C6C-97E7-55F17F24B09F}" type="datetimeFigureOut">
              <a:rPr lang="zh-TW" altLang="en-US" smtClean="0"/>
              <a:pPr/>
              <a:t>2011/5/13</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extLst/>
          </a:lstStyle>
          <a:p>
            <a:fld id="{5BBEAD13-0566-4C6C-97E7-55F17F24B09F}" type="datetimeFigureOut">
              <a:rPr lang="zh-TW" altLang="en-US" smtClean="0"/>
              <a:pPr/>
              <a:t>2011/5/13</a:t>
            </a:fld>
            <a:endParaRPr lang="zh-TW" altLang="en-US"/>
          </a:p>
        </p:txBody>
      </p:sp>
      <p:sp>
        <p:nvSpPr>
          <p:cNvPr id="6" name="頁尾版面配置區 5"/>
          <p:cNvSpPr>
            <a:spLocks noGrp="1"/>
          </p:cNvSpPr>
          <p:nvPr>
            <p:ph type="ftr" sz="quarter" idx="11"/>
          </p:nvPr>
        </p:nvSpPr>
        <p:spPr/>
        <p:txBody>
          <a:bodyPr/>
          <a:lstStyle>
            <a:extLst/>
          </a:lstStyle>
          <a:p>
            <a:endParaRPr lang="zh-TW" altLang="en-US"/>
          </a:p>
        </p:txBody>
      </p:sp>
      <p:sp>
        <p:nvSpPr>
          <p:cNvPr id="7" name="投影片編號版面配置區 6"/>
          <p:cNvSpPr>
            <a:spLocks noGrp="1"/>
          </p:cNvSpPr>
          <p:nvPr>
            <p:ph type="sldNum" sz="quarter" idx="12"/>
          </p:nvPr>
        </p:nvSpPr>
        <p:spPr/>
        <p:txBody>
          <a:bodyPr/>
          <a:lstStyle>
            <a:extLst/>
          </a:lstStyle>
          <a:p>
            <a:fld id="{73DA0BB7-265A-403C-9275-D587AB510EDC}" type="slidenum">
              <a:rPr lang="zh-TW" altLang="en-US" smtClean="0"/>
              <a:pPr/>
              <a:t>‹#›</a:t>
            </a:fld>
            <a:endParaRPr lang="zh-TW"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圖片版面配置區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TW" altLang="en-US" smtClean="0"/>
              <a:t>按一下圖示以新增圖片</a:t>
            </a:r>
            <a:endParaRPr kumimoji="0" lang="en-US" dirty="0"/>
          </a:p>
        </p:txBody>
      </p:sp>
      <p:sp>
        <p:nvSpPr>
          <p:cNvPr id="9" name="流程圖: 程序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流程圖: 程序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文字版面配置區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TW" altLang="en-US" smtClean="0"/>
              <a:t>按一下以編輯母片文字樣式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圓形圖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橢圓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甜甜圈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標題版面配置區 4"/>
          <p:cNvSpPr>
            <a:spLocks noGrp="1"/>
          </p:cNvSpPr>
          <p:nvPr>
            <p:ph type="title"/>
          </p:nvPr>
        </p:nvSpPr>
        <p:spPr>
          <a:xfrm>
            <a:off x="1435608" y="274638"/>
            <a:ext cx="7498080" cy="1143000"/>
          </a:xfrm>
          <a:prstGeom prst="rect">
            <a:avLst/>
          </a:prstGeom>
        </p:spPr>
        <p:txBody>
          <a:bodyPr anchor="ctr">
            <a:normAutofit/>
          </a:bodyPr>
          <a:lstStyle>
            <a:extLst/>
          </a:lstStyle>
          <a:p>
            <a:r>
              <a:rPr kumimoji="0" lang="zh-TW" altLang="en-US" smtClean="0"/>
              <a:t>按一下以編輯母片標題樣式</a:t>
            </a:r>
            <a:endParaRPr kumimoji="0" lang="en-US"/>
          </a:p>
        </p:txBody>
      </p:sp>
      <p:sp>
        <p:nvSpPr>
          <p:cNvPr id="9" name="文字版面配置區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24" name="日期版面配置區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BEAD13-0566-4C6C-97E7-55F17F24B09F}" type="datetimeFigureOut">
              <a:rPr lang="zh-TW" altLang="en-US" smtClean="0"/>
              <a:pPr/>
              <a:t>2011/5/13</a:t>
            </a:fld>
            <a:endParaRPr lang="zh-TW" altLang="en-US"/>
          </a:p>
        </p:txBody>
      </p:sp>
      <p:sp>
        <p:nvSpPr>
          <p:cNvPr id="10" name="頁尾版面配置區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zh-TW" altLang="en-US"/>
          </a:p>
        </p:txBody>
      </p:sp>
      <p:sp>
        <p:nvSpPr>
          <p:cNvPr id="22" name="投影片編號版面配置區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3DA0BB7-265A-403C-9275-D587AB510EDC}" type="slidenum">
              <a:rPr lang="zh-TW" altLang="en-US" smtClean="0"/>
              <a:pPr/>
              <a:t>‹#›</a:t>
            </a:fld>
            <a:endParaRPr lang="zh-TW"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econdlife.com/"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2339752" y="4221088"/>
            <a:ext cx="6400800" cy="1752600"/>
          </a:xfrm>
        </p:spPr>
        <p:txBody>
          <a:bodyPr>
            <a:normAutofit/>
          </a:bodyPr>
          <a:lstStyle/>
          <a:p>
            <a:pPr algn="l"/>
            <a:r>
              <a:rPr lang="zh-TW" altLang="en-US" sz="2400" dirty="0" smtClean="0">
                <a:solidFill>
                  <a:schemeClr val="tx1"/>
                </a:solidFill>
              </a:rPr>
              <a:t>指導老師：戴敏育</a:t>
            </a:r>
            <a:endParaRPr lang="en-US" altLang="zh-TW" sz="2400" dirty="0" smtClean="0">
              <a:solidFill>
                <a:schemeClr val="tx1"/>
              </a:solidFill>
            </a:endParaRPr>
          </a:p>
          <a:p>
            <a:pPr algn="l"/>
            <a:r>
              <a:rPr lang="zh-TW" altLang="en-US" sz="2400" dirty="0" smtClean="0">
                <a:solidFill>
                  <a:schemeClr val="tx1"/>
                </a:solidFill>
              </a:rPr>
              <a:t>淡江資管碩一</a:t>
            </a:r>
            <a:endParaRPr lang="en-US" altLang="zh-TW" sz="2400" dirty="0" smtClean="0">
              <a:solidFill>
                <a:schemeClr val="tx1"/>
              </a:solidFill>
            </a:endParaRPr>
          </a:p>
          <a:p>
            <a:pPr algn="l"/>
            <a:r>
              <a:rPr lang="zh-TW" altLang="en-US" sz="2400" dirty="0" smtClean="0">
                <a:solidFill>
                  <a:schemeClr val="tx1"/>
                </a:solidFill>
              </a:rPr>
              <a:t>組員：陳柏帆 </a:t>
            </a:r>
            <a:r>
              <a:rPr lang="en-US" altLang="zh-TW" sz="2400" dirty="0" smtClean="0">
                <a:solidFill>
                  <a:schemeClr val="tx1"/>
                </a:solidFill>
              </a:rPr>
              <a:t>699630454</a:t>
            </a:r>
          </a:p>
          <a:p>
            <a:pPr algn="l"/>
            <a:r>
              <a:rPr lang="zh-TW" altLang="en-US" sz="2400" dirty="0" smtClean="0">
                <a:solidFill>
                  <a:schemeClr val="tx1"/>
                </a:solidFill>
              </a:rPr>
              <a:t>           詹益璋 </a:t>
            </a:r>
            <a:r>
              <a:rPr lang="en-US" altLang="zh-TW" sz="2400" dirty="0" smtClean="0">
                <a:solidFill>
                  <a:schemeClr val="tx1"/>
                </a:solidFill>
              </a:rPr>
              <a:t>699630470</a:t>
            </a:r>
          </a:p>
        </p:txBody>
      </p:sp>
      <p:sp>
        <p:nvSpPr>
          <p:cNvPr id="4" name="副標題 2"/>
          <p:cNvSpPr txBox="1">
            <a:spLocks/>
          </p:cNvSpPr>
          <p:nvPr/>
        </p:nvSpPr>
        <p:spPr>
          <a:xfrm>
            <a:off x="6660232" y="6021288"/>
            <a:ext cx="2160240" cy="576064"/>
          </a:xfrm>
          <a:prstGeom prst="rect">
            <a:avLst/>
          </a:prstGeom>
        </p:spPr>
        <p:txBody>
          <a:bodyPr vert="horz" lIns="91440" tIns="45720" rIns="91440" bIns="45720" rtlCol="0">
            <a:normAutofit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3200" b="0" i="0" u="none" strike="noStrike" kern="1200" cap="none" spc="0" normalizeH="0" baseline="0" noProof="0" dirty="0" smtClean="0">
                <a:ln>
                  <a:noFill/>
                </a:ln>
                <a:solidFill>
                  <a:schemeClr val="tx1">
                    <a:tint val="75000"/>
                  </a:schemeClr>
                </a:solidFill>
                <a:effectLst/>
                <a:uLnTx/>
                <a:uFillTx/>
                <a:latin typeface="+mn-lt"/>
                <a:ea typeface="+mn-ea"/>
                <a:cs typeface="+mn-cs"/>
              </a:rPr>
              <a:t>2011/05/13</a:t>
            </a:r>
          </a:p>
        </p:txBody>
      </p:sp>
      <p:pic>
        <p:nvPicPr>
          <p:cNvPr id="1026" name="Picture 2"/>
          <p:cNvPicPr>
            <a:picLocks noChangeAspect="1" noChangeArrowheads="1"/>
          </p:cNvPicPr>
          <p:nvPr/>
        </p:nvPicPr>
        <p:blipFill>
          <a:blip r:embed="rId2" cstate="print"/>
          <a:srcRect/>
          <a:stretch>
            <a:fillRect/>
          </a:stretch>
        </p:blipFill>
        <p:spPr bwMode="auto">
          <a:xfrm>
            <a:off x="3347864" y="332656"/>
            <a:ext cx="5400600" cy="432048"/>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1187624" y="1556792"/>
            <a:ext cx="7128792" cy="419100"/>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1403648" y="1988840"/>
            <a:ext cx="6225773" cy="5040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dirty="0" smtClean="0"/>
              <a:t>Such a wide range of operational definitions and measures may have the unfortunate consequence of hindering the systematic progression of empirical research on flow.</a:t>
            </a:r>
            <a:endParaRPr lang="zh-TW"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a:t>Recommendations for flow </a:t>
            </a:r>
            <a:r>
              <a:rPr lang="en-US" altLang="zh-TW" b="1" dirty="0" smtClean="0"/>
              <a:t>measurement</a:t>
            </a:r>
            <a:endParaRPr lang="zh-TW" altLang="en-US" dirty="0"/>
          </a:p>
        </p:txBody>
      </p:sp>
      <p:sp>
        <p:nvSpPr>
          <p:cNvPr id="3" name="內容版面配置區 2"/>
          <p:cNvSpPr>
            <a:spLocks noGrp="1"/>
          </p:cNvSpPr>
          <p:nvPr>
            <p:ph idx="1"/>
          </p:nvPr>
        </p:nvSpPr>
        <p:spPr/>
        <p:txBody>
          <a:bodyPr/>
          <a:lstStyle/>
          <a:p>
            <a:r>
              <a:rPr lang="en-US" altLang="zh-TW" dirty="0" err="1"/>
              <a:t>U</a:t>
            </a:r>
            <a:r>
              <a:rPr lang="en-US" altLang="zh-TW" dirty="0" err="1" smtClean="0"/>
              <a:t>nidimensional</a:t>
            </a:r>
            <a:r>
              <a:rPr lang="en-US" altLang="zh-TW" dirty="0" smtClean="0"/>
              <a:t> measures</a:t>
            </a:r>
          </a:p>
          <a:p>
            <a:endParaRPr lang="en-US" altLang="zh-TW" dirty="0"/>
          </a:p>
          <a:p>
            <a:r>
              <a:rPr lang="en-US" altLang="zh-TW" dirty="0"/>
              <a:t>M</a:t>
            </a:r>
            <a:r>
              <a:rPr lang="en-US" altLang="zh-TW" dirty="0" smtClean="0"/>
              <a:t>ultidimensional </a:t>
            </a:r>
            <a:r>
              <a:rPr lang="en-US" altLang="zh-TW" dirty="0"/>
              <a:t>measures</a:t>
            </a:r>
            <a:endParaRPr lang="zh-TW"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t>Marketing outcomes of flow</a:t>
            </a:r>
            <a:endParaRPr lang="zh-TW" altLang="en-US" dirty="0"/>
          </a:p>
        </p:txBody>
      </p:sp>
      <p:sp>
        <p:nvSpPr>
          <p:cNvPr id="3" name="內容版面配置區 2"/>
          <p:cNvSpPr>
            <a:spLocks noGrp="1"/>
          </p:cNvSpPr>
          <p:nvPr>
            <p:ph idx="1"/>
          </p:nvPr>
        </p:nvSpPr>
        <p:spPr/>
        <p:txBody>
          <a:bodyPr/>
          <a:lstStyle/>
          <a:p>
            <a:r>
              <a:rPr lang="en-US" altLang="zh-TW" b="1" dirty="0" smtClean="0"/>
              <a:t>Attitudes, behavioral intentions, and behavior</a:t>
            </a:r>
          </a:p>
          <a:p>
            <a:pPr lvl="1"/>
            <a:r>
              <a:rPr lang="en-US" altLang="zh-TW" dirty="0" smtClean="0"/>
              <a:t>Influencing attitudes, and subsequent behavioral intentions and behavior</a:t>
            </a:r>
            <a:endParaRPr lang="en-US" altLang="zh-TW" b="1" dirty="0" smtClean="0"/>
          </a:p>
          <a:p>
            <a:r>
              <a:rPr lang="en-US" altLang="zh-TW" b="1" dirty="0" smtClean="0"/>
              <a:t>Learning</a:t>
            </a:r>
          </a:p>
          <a:p>
            <a:pPr lvl="1"/>
            <a:r>
              <a:rPr lang="en-US" altLang="zh-TW" dirty="0" smtClean="0"/>
              <a:t>Flow was the most important factor contributing to increased learning</a:t>
            </a:r>
            <a:endParaRPr lang="zh-TW" alt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b="1" dirty="0" smtClean="0"/>
              <a:t>Control</a:t>
            </a:r>
          </a:p>
          <a:p>
            <a:pPr lvl="1"/>
            <a:r>
              <a:rPr lang="en-US" altLang="zh-TW" dirty="0" smtClean="0"/>
              <a:t> Increased perceived behavioral control was an outcome of flow</a:t>
            </a:r>
            <a:endParaRPr lang="en-US" altLang="zh-TW" b="1" dirty="0" smtClean="0"/>
          </a:p>
          <a:p>
            <a:r>
              <a:rPr lang="en-US" altLang="zh-TW" b="1" dirty="0" smtClean="0"/>
              <a:t>Exploratory behavior</a:t>
            </a:r>
          </a:p>
          <a:p>
            <a:pPr lvl="1"/>
            <a:r>
              <a:rPr lang="en-US" altLang="zh-TW" dirty="0" smtClean="0"/>
              <a:t>Curiosity contributed to flow</a:t>
            </a:r>
          </a:p>
          <a:p>
            <a:pPr lvl="1"/>
            <a:r>
              <a:rPr lang="en-US" altLang="zh-TW" dirty="0" smtClean="0"/>
              <a:t>Discovery contributed to flow</a:t>
            </a:r>
            <a:endParaRPr lang="en-US" altLang="zh-TW" b="1" dirty="0" smtClean="0"/>
          </a:p>
          <a:p>
            <a:endParaRPr lang="zh-TW" alt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b="1" dirty="0" smtClean="0"/>
              <a:t>Recent developments</a:t>
            </a:r>
          </a:p>
          <a:p>
            <a:pPr lvl="1"/>
            <a:r>
              <a:rPr lang="en-US" altLang="zh-TW" dirty="0" smtClean="0"/>
              <a:t>The impact of simulated shopping experiences on flow and its outcomes </a:t>
            </a:r>
            <a:endParaRPr lang="zh-TW"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t>Flow in virtual worlds</a:t>
            </a:r>
            <a:endParaRPr lang="zh-TW" altLang="en-US" dirty="0"/>
          </a:p>
        </p:txBody>
      </p:sp>
      <p:sp>
        <p:nvSpPr>
          <p:cNvPr id="3" name="內容版面配置區 2"/>
          <p:cNvSpPr>
            <a:spLocks noGrp="1"/>
          </p:cNvSpPr>
          <p:nvPr>
            <p:ph idx="1"/>
          </p:nvPr>
        </p:nvSpPr>
        <p:spPr/>
        <p:txBody>
          <a:bodyPr/>
          <a:lstStyle/>
          <a:p>
            <a:r>
              <a:rPr lang="en-US" altLang="zh-TW" dirty="0" smtClean="0"/>
              <a:t>Second Life (</a:t>
            </a:r>
            <a:r>
              <a:rPr lang="en-US" altLang="zh-TW" dirty="0" smtClean="0">
                <a:hlinkClick r:id="rId2"/>
              </a:rPr>
              <a:t>http://secondlife.com</a:t>
            </a:r>
            <a:r>
              <a:rPr lang="en-US" altLang="zh-TW" dirty="0" smtClean="0"/>
              <a:t>)</a:t>
            </a:r>
          </a:p>
          <a:p>
            <a:pPr marL="742950" lvl="2" indent="-342900"/>
            <a:r>
              <a:rPr lang="en-US" altLang="zh-TW" dirty="0" smtClean="0"/>
              <a:t>Complexity and sophistication of its virtual social and economic environment</a:t>
            </a:r>
          </a:p>
          <a:p>
            <a:pPr marL="742950" lvl="2" indent="-342900">
              <a:buNone/>
            </a:pPr>
            <a:endParaRPr lang="en-US" altLang="zh-TW" dirty="0" smtClean="0"/>
          </a:p>
          <a:p>
            <a:pPr marL="514350" indent="-514350">
              <a:buFont typeface="+mj-lt"/>
              <a:buAutoNum type="arabicPeriod"/>
            </a:pPr>
            <a:r>
              <a:rPr lang="en-US" altLang="zh-TW" dirty="0" smtClean="0"/>
              <a:t>Social context to virtual worlds</a:t>
            </a:r>
          </a:p>
          <a:p>
            <a:pPr marL="514350" indent="-514350">
              <a:buFont typeface="+mj-lt"/>
              <a:buAutoNum type="arabicPeriod"/>
            </a:pPr>
            <a:endParaRPr lang="en-US" altLang="zh-TW" dirty="0" smtClean="0"/>
          </a:p>
          <a:p>
            <a:pPr marL="514350" indent="-514350">
              <a:buFont typeface="+mj-lt"/>
              <a:buAutoNum type="arabicPeriod"/>
            </a:pPr>
            <a:r>
              <a:rPr lang="en-US" altLang="zh-TW" dirty="0" smtClean="0"/>
              <a:t>Interactivity in virtual worlds</a:t>
            </a:r>
          </a:p>
          <a:p>
            <a:pPr marL="514350" indent="-514350">
              <a:buFont typeface="+mj-lt"/>
              <a:buAutoNum type="arabicPeriod"/>
            </a:pPr>
            <a:endParaRPr lang="en-US" altLang="zh-TW" dirty="0" smtClean="0"/>
          </a:p>
          <a:p>
            <a:endParaRPr lang="zh-TW" alt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pPr marL="514350" indent="-514350">
              <a:buFont typeface="+mj-lt"/>
              <a:buAutoNum type="arabicPeriod" startAt="3"/>
            </a:pPr>
            <a:r>
              <a:rPr lang="en-US" altLang="zh-TW" dirty="0" smtClean="0"/>
              <a:t>Powerful and often affectively-laden background context to user interactions</a:t>
            </a:r>
          </a:p>
          <a:p>
            <a:pPr marL="514350" indent="-514350">
              <a:buFont typeface="+mj-lt"/>
              <a:buAutoNum type="arabicPeriod" startAt="3"/>
            </a:pPr>
            <a:endParaRPr lang="en-US" altLang="zh-TW" dirty="0" smtClean="0"/>
          </a:p>
          <a:p>
            <a:pPr marL="514350" indent="-514350">
              <a:buFont typeface="+mj-lt"/>
              <a:buAutoNum type="arabicPeriod" startAt="3"/>
            </a:pPr>
            <a:r>
              <a:rPr lang="en-US" altLang="zh-TW" dirty="0" smtClean="0"/>
              <a:t>Manipulate virtual objects</a:t>
            </a:r>
          </a:p>
          <a:p>
            <a:pPr marL="514350" indent="-514350">
              <a:buFont typeface="+mj-lt"/>
              <a:buAutoNum type="arabicPeriod" startAt="3"/>
            </a:pPr>
            <a:endParaRPr lang="en-US" altLang="zh-TW" dirty="0" smtClean="0"/>
          </a:p>
          <a:p>
            <a:pPr marL="514350" indent="-514350">
              <a:buFont typeface="+mj-lt"/>
              <a:buAutoNum type="arabicPeriod" startAt="3"/>
            </a:pPr>
            <a:r>
              <a:rPr lang="en-US" altLang="zh-TW" dirty="0" smtClean="0"/>
              <a:t>Learning curve</a:t>
            </a:r>
            <a:endParaRPr lang="zh-TW"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a:t>Research questions: flow and virtual worlds</a:t>
            </a:r>
            <a:endParaRPr lang="zh-TW" altLang="en-US" dirty="0"/>
          </a:p>
        </p:txBody>
      </p:sp>
      <p:sp>
        <p:nvSpPr>
          <p:cNvPr id="3" name="內容版面配置區 2"/>
          <p:cNvSpPr>
            <a:spLocks noGrp="1"/>
          </p:cNvSpPr>
          <p:nvPr>
            <p:ph idx="1"/>
          </p:nvPr>
        </p:nvSpPr>
        <p:spPr/>
        <p:txBody>
          <a:bodyPr/>
          <a:lstStyle/>
          <a:p>
            <a:r>
              <a:rPr lang="en-US" altLang="zh-TW" dirty="0" smtClean="0"/>
              <a:t>Early experience of flow in a virtual world can reduce the drop out rate for new users</a:t>
            </a:r>
          </a:p>
          <a:p>
            <a:endParaRPr lang="en-US" altLang="zh-TW" dirty="0" smtClean="0"/>
          </a:p>
          <a:p>
            <a:r>
              <a:rPr lang="en-US" altLang="zh-TW" dirty="0" smtClean="0"/>
              <a:t>Virtual worlds themselves can be designed to increase the likelihood of a flow experience</a:t>
            </a:r>
            <a:endParaRPr lang="zh-TW" alt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dirty="0" smtClean="0"/>
              <a:t>Experience of flow impacts learning in virtual environments</a:t>
            </a:r>
          </a:p>
          <a:p>
            <a:endParaRPr lang="en-US" altLang="zh-TW" dirty="0" smtClean="0"/>
          </a:p>
          <a:p>
            <a:r>
              <a:rPr lang="en-US" altLang="zh-TW" dirty="0" smtClean="0"/>
              <a:t>Coexistence in virtual worlds of skill-based habits of use with the experience of flow.</a:t>
            </a:r>
            <a:endParaRPr lang="zh-TW"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a:t>Concluding observations from the virtual field</a:t>
            </a:r>
            <a:endParaRPr lang="zh-TW" altLang="en-US" dirty="0"/>
          </a:p>
        </p:txBody>
      </p:sp>
      <p:sp>
        <p:nvSpPr>
          <p:cNvPr id="3" name="內容版面配置區 2"/>
          <p:cNvSpPr>
            <a:spLocks noGrp="1"/>
          </p:cNvSpPr>
          <p:nvPr>
            <p:ph idx="1"/>
          </p:nvPr>
        </p:nvSpPr>
        <p:spPr/>
        <p:txBody>
          <a:bodyPr/>
          <a:lstStyle/>
          <a:p>
            <a:r>
              <a:rPr lang="en-US" altLang="zh-TW" dirty="0" smtClean="0"/>
              <a:t>Huang's (2003) analysis of the impact of Web attributes and flow experience on consumer's perceptions of Website performance shows that interactivity is a key aspect of improving consumer's evaluations of a Web site.</a:t>
            </a:r>
            <a:endParaRPr lang="zh-TW"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Abstract</a:t>
            </a:r>
            <a:endParaRPr lang="zh-TW" altLang="en-US" dirty="0"/>
          </a:p>
        </p:txBody>
      </p:sp>
      <p:sp>
        <p:nvSpPr>
          <p:cNvPr id="3" name="內容版面配置區 2"/>
          <p:cNvSpPr>
            <a:spLocks noGrp="1"/>
          </p:cNvSpPr>
          <p:nvPr>
            <p:ph idx="1"/>
          </p:nvPr>
        </p:nvSpPr>
        <p:spPr/>
        <p:txBody>
          <a:bodyPr>
            <a:normAutofit fontScale="92500"/>
          </a:bodyPr>
          <a:lstStyle/>
          <a:p>
            <a:r>
              <a:rPr lang="en-US" altLang="zh-TW" dirty="0" smtClean="0"/>
              <a:t>Although the flow construct has been </a:t>
            </a:r>
            <a:r>
              <a:rPr lang="en-US" altLang="zh-TW" dirty="0" smtClean="0">
                <a:solidFill>
                  <a:srgbClr val="FF0000"/>
                </a:solidFill>
              </a:rPr>
              <a:t>widely studied</a:t>
            </a:r>
            <a:r>
              <a:rPr lang="en-US" altLang="zh-TW" dirty="0" smtClean="0"/>
              <a:t> over the past decade in marketing and related fields, it has proven to be an </a:t>
            </a:r>
            <a:r>
              <a:rPr lang="en-US" altLang="zh-TW" dirty="0" smtClean="0">
                <a:solidFill>
                  <a:srgbClr val="FF0000"/>
                </a:solidFill>
              </a:rPr>
              <a:t>elusive construct to measure and model</a:t>
            </a:r>
            <a:r>
              <a:rPr lang="en-US" altLang="zh-TW" dirty="0" smtClean="0"/>
              <a:t>.</a:t>
            </a:r>
          </a:p>
          <a:p>
            <a:r>
              <a:rPr lang="en-US" altLang="zh-TW" dirty="0" smtClean="0"/>
              <a:t>while the unique characteristics of the Internet contributed to our belief that flow was an important construct for understanding consumer use of the Web in 1996, the environment of the Web itself has changed radically over the past decade.</a:t>
            </a:r>
            <a:endParaRPr lang="zh-TW"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smtClean="0"/>
              <a:t>Déjà vu all over again</a:t>
            </a:r>
            <a:endParaRPr lang="zh-TW" altLang="en-US" dirty="0"/>
          </a:p>
        </p:txBody>
      </p:sp>
      <p:sp>
        <p:nvSpPr>
          <p:cNvPr id="3" name="內容版面配置區 2"/>
          <p:cNvSpPr>
            <a:spLocks noGrp="1"/>
          </p:cNvSpPr>
          <p:nvPr>
            <p:ph idx="1"/>
          </p:nvPr>
        </p:nvSpPr>
        <p:spPr/>
        <p:txBody>
          <a:bodyPr/>
          <a:lstStyle/>
          <a:p>
            <a:r>
              <a:rPr lang="en-US" altLang="zh-TW" dirty="0" smtClean="0"/>
              <a:t>Research has established that flow produces positive attitudes and leads to numerous positive marketing outcomes, but much remains unaddressed. </a:t>
            </a:r>
          </a:p>
          <a:p>
            <a:endParaRPr lang="en-US" altLang="zh-TW" smtClean="0"/>
          </a:p>
          <a:p>
            <a:r>
              <a:rPr lang="en-US" altLang="zh-TW" smtClean="0"/>
              <a:t>We </a:t>
            </a:r>
            <a:r>
              <a:rPr lang="en-US" altLang="zh-TW" dirty="0" smtClean="0"/>
              <a:t>hope this paper may offer some small stimulation on where to look next.</a:t>
            </a:r>
            <a:endParaRPr lang="zh-TW"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標題 2"/>
          <p:cNvSpPr>
            <a:spLocks noGrp="1"/>
          </p:cNvSpPr>
          <p:nvPr>
            <p:ph type="subTitle" idx="1"/>
          </p:nvPr>
        </p:nvSpPr>
        <p:spPr>
          <a:xfrm>
            <a:off x="2339752" y="4221088"/>
            <a:ext cx="6400800" cy="1752600"/>
          </a:xfrm>
        </p:spPr>
        <p:txBody>
          <a:bodyPr>
            <a:normAutofit/>
          </a:bodyPr>
          <a:lstStyle/>
          <a:p>
            <a:pPr algn="l"/>
            <a:r>
              <a:rPr lang="zh-TW" altLang="en-US" sz="2400" dirty="0" smtClean="0">
                <a:solidFill>
                  <a:schemeClr val="tx1"/>
                </a:solidFill>
              </a:rPr>
              <a:t>指導老師：戴敏育</a:t>
            </a:r>
            <a:endParaRPr lang="en-US" altLang="zh-TW" sz="2400" dirty="0" smtClean="0">
              <a:solidFill>
                <a:schemeClr val="tx1"/>
              </a:solidFill>
            </a:endParaRPr>
          </a:p>
          <a:p>
            <a:pPr algn="l"/>
            <a:r>
              <a:rPr lang="zh-TW" altLang="en-US" sz="2400" dirty="0" smtClean="0">
                <a:solidFill>
                  <a:schemeClr val="tx1"/>
                </a:solidFill>
              </a:rPr>
              <a:t>淡江資管碩一</a:t>
            </a:r>
            <a:endParaRPr lang="en-US" altLang="zh-TW" sz="2400" dirty="0" smtClean="0">
              <a:solidFill>
                <a:schemeClr val="tx1"/>
              </a:solidFill>
            </a:endParaRPr>
          </a:p>
          <a:p>
            <a:pPr algn="l"/>
            <a:r>
              <a:rPr lang="zh-TW" altLang="en-US" sz="2400" dirty="0" smtClean="0">
                <a:solidFill>
                  <a:schemeClr val="tx1"/>
                </a:solidFill>
              </a:rPr>
              <a:t>組員：陳柏帆 </a:t>
            </a:r>
            <a:r>
              <a:rPr lang="en-US" altLang="zh-TW" sz="2400" dirty="0" smtClean="0">
                <a:solidFill>
                  <a:schemeClr val="tx1"/>
                </a:solidFill>
              </a:rPr>
              <a:t>699630454</a:t>
            </a:r>
          </a:p>
          <a:p>
            <a:pPr algn="l"/>
            <a:r>
              <a:rPr lang="zh-TW" altLang="en-US" sz="2400" dirty="0" smtClean="0">
                <a:solidFill>
                  <a:schemeClr val="tx1"/>
                </a:solidFill>
              </a:rPr>
              <a:t>             詹益璋 </a:t>
            </a:r>
            <a:r>
              <a:rPr lang="en-US" altLang="zh-TW" sz="2400" dirty="0" smtClean="0">
                <a:solidFill>
                  <a:schemeClr val="tx1"/>
                </a:solidFill>
              </a:rPr>
              <a:t>699630470</a:t>
            </a:r>
          </a:p>
        </p:txBody>
      </p:sp>
      <p:sp>
        <p:nvSpPr>
          <p:cNvPr id="4" name="副標題 2"/>
          <p:cNvSpPr txBox="1">
            <a:spLocks/>
          </p:cNvSpPr>
          <p:nvPr/>
        </p:nvSpPr>
        <p:spPr>
          <a:xfrm>
            <a:off x="6660232" y="6021288"/>
            <a:ext cx="2160240" cy="576064"/>
          </a:xfrm>
          <a:prstGeom prst="rect">
            <a:avLst/>
          </a:prstGeom>
        </p:spPr>
        <p:txBody>
          <a:bodyPr vert="horz" lIns="91440" tIns="45720" rIns="91440" bIns="45720" rtlCol="0">
            <a:normAutofit lnSpcReduction="10000"/>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3200" b="0" i="0" u="none" strike="noStrike" kern="1200" cap="none" spc="0" normalizeH="0" baseline="0" noProof="0" dirty="0" smtClean="0">
                <a:ln>
                  <a:noFill/>
                </a:ln>
                <a:solidFill>
                  <a:schemeClr val="tx1">
                    <a:tint val="75000"/>
                  </a:schemeClr>
                </a:solidFill>
                <a:effectLst/>
                <a:uLnTx/>
                <a:uFillTx/>
                <a:latin typeface="+mn-lt"/>
                <a:ea typeface="+mn-ea"/>
                <a:cs typeface="+mn-cs"/>
              </a:rPr>
              <a:t>2011/05/13</a:t>
            </a:r>
          </a:p>
        </p:txBody>
      </p:sp>
      <p:pic>
        <p:nvPicPr>
          <p:cNvPr id="1026" name="Picture 2"/>
          <p:cNvPicPr>
            <a:picLocks noChangeAspect="1" noChangeArrowheads="1"/>
          </p:cNvPicPr>
          <p:nvPr/>
        </p:nvPicPr>
        <p:blipFill>
          <a:blip r:embed="rId2" cstate="print"/>
          <a:srcRect/>
          <a:stretch>
            <a:fillRect/>
          </a:stretch>
        </p:blipFill>
        <p:spPr bwMode="auto">
          <a:xfrm>
            <a:off x="3347864" y="332656"/>
            <a:ext cx="5400600" cy="432048"/>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1187624" y="1556792"/>
            <a:ext cx="7128792" cy="419100"/>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1403648" y="1988840"/>
            <a:ext cx="6225773" cy="504056"/>
          </a:xfrm>
          <a:prstGeom prst="rect">
            <a:avLst/>
          </a:prstGeom>
          <a:noFill/>
          <a:ln w="9525">
            <a:noFill/>
            <a:miter lim="800000"/>
            <a:headEnd/>
            <a:tailEnd/>
          </a:ln>
        </p:spPr>
      </p:pic>
      <p:sp>
        <p:nvSpPr>
          <p:cNvPr id="7" name="副標題 2"/>
          <p:cNvSpPr txBox="1">
            <a:spLocks/>
          </p:cNvSpPr>
          <p:nvPr/>
        </p:nvSpPr>
        <p:spPr>
          <a:xfrm>
            <a:off x="1259632" y="2348880"/>
            <a:ext cx="6840760" cy="144016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altLang="zh-TW" sz="9600" b="0" i="0" u="none" strike="noStrike" kern="1200" cap="none" spc="0" normalizeH="0" baseline="0" noProof="0" dirty="0" smtClean="0">
                <a:ln>
                  <a:noFill/>
                </a:ln>
                <a:effectLst/>
                <a:uLnTx/>
                <a:uFillTx/>
                <a:latin typeface="+mn-lt"/>
                <a:ea typeface="+mn-ea"/>
                <a:cs typeface="+mn-cs"/>
              </a:rPr>
              <a:t>Q</a:t>
            </a:r>
            <a:r>
              <a:rPr kumimoji="0" lang="zh-TW" altLang="en-US" sz="9600" b="0" i="0" u="none" strike="noStrike" kern="1200" cap="none" spc="0" normalizeH="0" baseline="0" noProof="0" dirty="0" smtClean="0">
                <a:ln>
                  <a:noFill/>
                </a:ln>
                <a:effectLst/>
                <a:uLnTx/>
                <a:uFillTx/>
                <a:latin typeface="+mn-lt"/>
                <a:ea typeface="+mn-ea"/>
                <a:cs typeface="+mn-cs"/>
              </a:rPr>
              <a:t> </a:t>
            </a:r>
            <a:r>
              <a:rPr kumimoji="0" lang="en-US" altLang="zh-TW" sz="9600" b="0" i="0" u="none" strike="noStrike" kern="1200" cap="none" spc="0" normalizeH="0" baseline="0" noProof="0" dirty="0" smtClean="0">
                <a:ln>
                  <a:noFill/>
                </a:ln>
                <a:effectLst/>
                <a:uLnTx/>
                <a:uFillTx/>
                <a:latin typeface="+mn-lt"/>
                <a:ea typeface="+mn-ea"/>
                <a:cs typeface="+mn-cs"/>
              </a:rPr>
              <a:t>&amp;</a:t>
            </a:r>
            <a:r>
              <a:rPr kumimoji="0" lang="zh-TW" altLang="en-US" sz="9600" b="0" i="0" u="none" strike="noStrike" kern="1200" cap="none" spc="0" normalizeH="0" baseline="0" noProof="0" dirty="0" smtClean="0">
                <a:ln>
                  <a:noFill/>
                </a:ln>
                <a:effectLst/>
                <a:uLnTx/>
                <a:uFillTx/>
                <a:latin typeface="+mn-lt"/>
                <a:ea typeface="+mn-ea"/>
                <a:cs typeface="+mn-cs"/>
              </a:rPr>
              <a:t> </a:t>
            </a:r>
            <a:r>
              <a:rPr kumimoji="0" lang="en-US" altLang="zh-TW" sz="9600" b="0" i="0" u="none" strike="noStrike" kern="1200" cap="none" spc="0" normalizeH="0" baseline="0" noProof="0" dirty="0" smtClean="0">
                <a:ln>
                  <a:noFill/>
                </a:ln>
                <a:effectLst/>
                <a:uLnTx/>
                <a:uFillTx/>
                <a:latin typeface="+mn-lt"/>
                <a:ea typeface="+mn-ea"/>
                <a:cs typeface="+mn-cs"/>
              </a:rPr>
              <a:t>A</a:t>
            </a:r>
            <a:r>
              <a:rPr kumimoji="0" lang="zh-TW" altLang="en-US" sz="9600" b="0" i="0" u="none" strike="noStrike" kern="1200" cap="none" spc="0" normalizeH="0" baseline="0" noProof="0" dirty="0" smtClean="0">
                <a:ln>
                  <a:noFill/>
                </a:ln>
                <a:effectLst/>
                <a:uLnTx/>
                <a:uFillTx/>
                <a:latin typeface="+mn-lt"/>
                <a:ea typeface="+mn-ea"/>
                <a:cs typeface="+mn-cs"/>
              </a:rPr>
              <a:t> </a:t>
            </a:r>
            <a:r>
              <a:rPr kumimoji="0" lang="en-US" altLang="zh-TW" sz="9600" b="0" i="0" u="none" strike="noStrike" kern="1200" cap="none" spc="0" normalizeH="0" baseline="0" noProof="0" dirty="0" smtClean="0">
                <a:ln>
                  <a:noFill/>
                </a:ln>
                <a:effectLst/>
                <a:uLnTx/>
                <a:uFillTx/>
                <a:latin typeface="+mn-lt"/>
                <a:ea typeface="+mn-ea"/>
                <a:cs typeface="+mn-cs"/>
              </a:rPr>
              <a:t>Time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idx="1"/>
          </p:nvPr>
        </p:nvSpPr>
        <p:spPr/>
        <p:txBody>
          <a:bodyPr/>
          <a:lstStyle/>
          <a:p>
            <a:r>
              <a:rPr lang="en-US" altLang="zh-TW" dirty="0" smtClean="0"/>
              <a:t>Thus, we consider the current context of the Internet, including virtual worlds, for the role and application of the </a:t>
            </a:r>
            <a:r>
              <a:rPr lang="en-US" altLang="zh-TW" dirty="0" smtClean="0">
                <a:solidFill>
                  <a:srgbClr val="FF0000"/>
                </a:solidFill>
              </a:rPr>
              <a:t>flow construct</a:t>
            </a:r>
            <a:r>
              <a:rPr lang="en-US" altLang="zh-TW" dirty="0" smtClean="0"/>
              <a:t>, as well as important related constructs that will be useful for understanding compelling experiences in the contemporary online environment.</a:t>
            </a:r>
            <a:endParaRPr lang="zh-TW"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Introduction</a:t>
            </a:r>
            <a:endParaRPr lang="zh-TW" altLang="en-US" dirty="0"/>
          </a:p>
        </p:txBody>
      </p:sp>
      <p:sp>
        <p:nvSpPr>
          <p:cNvPr id="3" name="內容版面配置區 2"/>
          <p:cNvSpPr>
            <a:spLocks noGrp="1"/>
          </p:cNvSpPr>
          <p:nvPr>
            <p:ph idx="1"/>
          </p:nvPr>
        </p:nvSpPr>
        <p:spPr/>
        <p:txBody>
          <a:bodyPr>
            <a:normAutofit/>
          </a:bodyPr>
          <a:lstStyle/>
          <a:p>
            <a:r>
              <a:rPr lang="en-US" altLang="zh-TW" dirty="0" smtClean="0"/>
              <a:t>A little over ten years ago, we proposed that </a:t>
            </a:r>
            <a:r>
              <a:rPr lang="en-US" altLang="zh-TW" dirty="0" smtClean="0">
                <a:solidFill>
                  <a:srgbClr val="FF0000"/>
                </a:solidFill>
              </a:rPr>
              <a:t>commercial Web </a:t>
            </a:r>
            <a:r>
              <a:rPr lang="en-US" altLang="zh-TW" dirty="0" smtClean="0"/>
              <a:t>sites would benefit by facilitating what has been called the </a:t>
            </a:r>
            <a:r>
              <a:rPr lang="en-US" altLang="zh-TW" dirty="0" smtClean="0">
                <a:solidFill>
                  <a:srgbClr val="FF0000"/>
                </a:solidFill>
              </a:rPr>
              <a:t>experience of “flow</a:t>
            </a:r>
            <a:r>
              <a:rPr lang="en-US" altLang="zh-TW" dirty="0" smtClean="0"/>
              <a:t>” (Hoffman and Novak 1996) and </a:t>
            </a:r>
            <a:r>
              <a:rPr lang="en-US" altLang="zh-TW" dirty="0" smtClean="0">
                <a:solidFill>
                  <a:srgbClr val="FF0000"/>
                </a:solidFill>
              </a:rPr>
              <a:t>offered one way for marketers to think about how consumers experience this new environment</a:t>
            </a:r>
            <a:r>
              <a:rPr lang="en-US" altLang="zh-TW" dirty="0" smtClean="0"/>
              <a:t>.</a:t>
            </a:r>
            <a:endParaRPr lang="zh-TW"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a:xfrm>
            <a:off x="1403648" y="1600200"/>
            <a:ext cx="7283152" cy="4709120"/>
          </a:xfrm>
        </p:spPr>
        <p:txBody>
          <a:bodyPr>
            <a:normAutofit/>
          </a:bodyPr>
          <a:lstStyle/>
          <a:p>
            <a:r>
              <a:rPr lang="en-US" altLang="zh-TW" dirty="0" smtClean="0"/>
              <a:t>Yet, despite some initial skepticism, it is clear that the </a:t>
            </a:r>
            <a:r>
              <a:rPr lang="en-US" altLang="zh-TW" dirty="0" smtClean="0">
                <a:solidFill>
                  <a:srgbClr val="FF0000"/>
                </a:solidFill>
              </a:rPr>
              <a:t>Internet has become indispensable to many individuals in their daily lives</a:t>
            </a:r>
            <a:r>
              <a:rPr lang="en-US" altLang="zh-TW" dirty="0" smtClean="0"/>
              <a:t> (Hoffman, Novak, and </a:t>
            </a:r>
            <a:r>
              <a:rPr lang="en-US" altLang="zh-TW" dirty="0" err="1" smtClean="0"/>
              <a:t>Venkatesh</a:t>
            </a:r>
            <a:r>
              <a:rPr lang="en-US" altLang="zh-TW" dirty="0" smtClean="0"/>
              <a:t> 2004) and </a:t>
            </a:r>
            <a:r>
              <a:rPr lang="en-US" altLang="zh-TW" dirty="0" smtClean="0">
                <a:solidFill>
                  <a:srgbClr val="FF0000"/>
                </a:solidFill>
              </a:rPr>
              <a:t>Internet commerce has become an important source of growth for many firms</a:t>
            </a:r>
            <a:r>
              <a:rPr lang="en-US" altLang="zh-TW" dirty="0" smtClean="0"/>
              <a:t>. </a:t>
            </a:r>
            <a:endParaRPr lang="en-US" altLang="zh-TW"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dirty="0" smtClean="0"/>
              <a:t>U.S. retail ecommerce sales, excluding travel, are expected to reach </a:t>
            </a:r>
            <a:r>
              <a:rPr lang="en-US" altLang="zh-TW" dirty="0" smtClean="0">
                <a:solidFill>
                  <a:srgbClr val="FF0000"/>
                </a:solidFill>
              </a:rPr>
              <a:t>$146 billion in 2008</a:t>
            </a:r>
            <a:r>
              <a:rPr lang="en-US" altLang="zh-TW" dirty="0" smtClean="0"/>
              <a:t>, representing a </a:t>
            </a:r>
            <a:r>
              <a:rPr lang="en-US" altLang="zh-TW" dirty="0" smtClean="0">
                <a:solidFill>
                  <a:srgbClr val="FF0000"/>
                </a:solidFill>
              </a:rPr>
              <a:t>14.3%</a:t>
            </a:r>
            <a:r>
              <a:rPr lang="en-US" altLang="zh-TW" dirty="0" smtClean="0"/>
              <a:t> growth rate from the previous year, as compared to a </a:t>
            </a:r>
            <a:r>
              <a:rPr lang="en-US" altLang="zh-TW" dirty="0" smtClean="0">
                <a:solidFill>
                  <a:srgbClr val="FF0000"/>
                </a:solidFill>
              </a:rPr>
              <a:t>3.5%</a:t>
            </a:r>
            <a:r>
              <a:rPr lang="en-US" altLang="zh-TW" dirty="0" smtClean="0"/>
              <a:t> increase in total U.S. retail sales (</a:t>
            </a:r>
            <a:r>
              <a:rPr lang="en-US" altLang="zh-TW" dirty="0" err="1" smtClean="0"/>
              <a:t>eMarketer</a:t>
            </a:r>
            <a:r>
              <a:rPr lang="en-US" altLang="zh-TW" dirty="0" smtClean="0"/>
              <a:t> 2008</a:t>
            </a:r>
            <a:r>
              <a:rPr lang="en-US" altLang="zh-TW" dirty="0" smtClean="0"/>
              <a:t>).</a:t>
            </a:r>
            <a:endParaRPr lang="zh-TW" alt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r>
              <a:rPr lang="en-US" altLang="zh-TW" dirty="0" smtClean="0"/>
              <a:t>Our research has emphasized flow in </a:t>
            </a:r>
            <a:r>
              <a:rPr lang="en-US" altLang="zh-TW" dirty="0" smtClean="0">
                <a:solidFill>
                  <a:srgbClr val="FF0000"/>
                </a:solidFill>
              </a:rPr>
              <a:t>human–computer interaction, specifically interaction with the Web</a:t>
            </a:r>
            <a:r>
              <a:rPr lang="en-US" altLang="zh-TW" dirty="0" smtClean="0"/>
              <a:t>, and we observe that some people are more likely to reach a state of flow than others (Novak, Hoffman, and Yung, 2000).</a:t>
            </a:r>
            <a:endParaRPr lang="zh-TW"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115616" y="292308"/>
            <a:ext cx="7056784" cy="656569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The flow concept remains murky</a:t>
            </a:r>
            <a:endParaRPr lang="zh-TW" altLang="en-US" dirty="0"/>
          </a:p>
        </p:txBody>
      </p:sp>
      <p:sp>
        <p:nvSpPr>
          <p:cNvPr id="3" name="內容版面配置區 2"/>
          <p:cNvSpPr>
            <a:spLocks noGrp="1"/>
          </p:cNvSpPr>
          <p:nvPr>
            <p:ph idx="1"/>
          </p:nvPr>
        </p:nvSpPr>
        <p:spPr/>
        <p:txBody>
          <a:bodyPr/>
          <a:lstStyle/>
          <a:p>
            <a:r>
              <a:rPr lang="en-US" altLang="zh-TW" dirty="0" smtClean="0"/>
              <a:t>Flow is something most individuals have experienced in </a:t>
            </a:r>
            <a:r>
              <a:rPr lang="en-US" altLang="zh-TW" dirty="0" smtClean="0">
                <a:solidFill>
                  <a:srgbClr val="FF0000"/>
                </a:solidFill>
              </a:rPr>
              <a:t>various contexts</a:t>
            </a:r>
            <a:r>
              <a:rPr lang="en-US" altLang="zh-TW" dirty="0" smtClean="0"/>
              <a:t>, and so researchers (and respondents) have an intuitive and experience-based understanding of the flow construct.</a:t>
            </a:r>
            <a:endParaRPr lang="zh-TW"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220</TotalTime>
  <Words>663</Words>
  <Application>Microsoft Office PowerPoint</Application>
  <PresentationFormat>如螢幕大小 (4:3)</PresentationFormat>
  <Paragraphs>64</Paragraphs>
  <Slides>21</Slides>
  <Notes>0</Notes>
  <HiddenSlides>0</HiddenSlides>
  <MMClips>0</MMClips>
  <ScaleCrop>false</ScaleCrop>
  <HeadingPairs>
    <vt:vector size="4" baseType="variant">
      <vt:variant>
        <vt:lpstr>佈景主題</vt:lpstr>
      </vt:variant>
      <vt:variant>
        <vt:i4>1</vt:i4>
      </vt:variant>
      <vt:variant>
        <vt:lpstr>投影片標題</vt:lpstr>
      </vt:variant>
      <vt:variant>
        <vt:i4>21</vt:i4>
      </vt:variant>
    </vt:vector>
  </HeadingPairs>
  <TitlesOfParts>
    <vt:vector size="22" baseType="lpstr">
      <vt:lpstr>夏至</vt:lpstr>
      <vt:lpstr>投影片 1</vt:lpstr>
      <vt:lpstr>Abstract</vt:lpstr>
      <vt:lpstr>投影片 3</vt:lpstr>
      <vt:lpstr>Introduction</vt:lpstr>
      <vt:lpstr>投影片 5</vt:lpstr>
      <vt:lpstr>投影片 6</vt:lpstr>
      <vt:lpstr>投影片 7</vt:lpstr>
      <vt:lpstr>投影片 8</vt:lpstr>
      <vt:lpstr>The flow concept remains murky</vt:lpstr>
      <vt:lpstr>投影片 10</vt:lpstr>
      <vt:lpstr>Recommendations for flow measurement</vt:lpstr>
      <vt:lpstr>Marketing outcomes of flow</vt:lpstr>
      <vt:lpstr>投影片 13</vt:lpstr>
      <vt:lpstr>投影片 14</vt:lpstr>
      <vt:lpstr>Flow in virtual worlds</vt:lpstr>
      <vt:lpstr>投影片 16</vt:lpstr>
      <vt:lpstr>Research questions: flow and virtual worlds</vt:lpstr>
      <vt:lpstr>投影片 18</vt:lpstr>
      <vt:lpstr>Concluding observations from the virtual field</vt:lpstr>
      <vt:lpstr>Déjà vu all over again</vt:lpstr>
      <vt:lpstr>投影片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ben</dc:creator>
  <cp:lastModifiedBy>ben</cp:lastModifiedBy>
  <cp:revision>26</cp:revision>
  <dcterms:created xsi:type="dcterms:W3CDTF">2011-05-12T08:36:17Z</dcterms:created>
  <dcterms:modified xsi:type="dcterms:W3CDTF">2011-05-13T08:00:49Z</dcterms:modified>
</cp:coreProperties>
</file>