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3462" r:id="rId2"/>
    <p:sldId id="3780" r:id="rId3"/>
    <p:sldId id="3784" r:id="rId4"/>
    <p:sldId id="4651" r:id="rId5"/>
    <p:sldId id="3720" r:id="rId6"/>
    <p:sldId id="4881" r:id="rId7"/>
    <p:sldId id="4876" r:id="rId8"/>
    <p:sldId id="4842" r:id="rId9"/>
    <p:sldId id="2384" r:id="rId10"/>
    <p:sldId id="3257" r:id="rId11"/>
    <p:sldId id="3260" r:id="rId12"/>
    <p:sldId id="2452" r:id="rId13"/>
    <p:sldId id="2718" r:id="rId14"/>
    <p:sldId id="1781" r:id="rId15"/>
    <p:sldId id="2583" r:id="rId16"/>
    <p:sldId id="4841" r:id="rId17"/>
    <p:sldId id="4843" r:id="rId18"/>
    <p:sldId id="4844" r:id="rId19"/>
    <p:sldId id="4845" r:id="rId20"/>
    <p:sldId id="936" r:id="rId21"/>
    <p:sldId id="2612" r:id="rId22"/>
    <p:sldId id="2627" r:id="rId23"/>
    <p:sldId id="2628" r:id="rId24"/>
    <p:sldId id="2629" r:id="rId25"/>
    <p:sldId id="2630" r:id="rId26"/>
    <p:sldId id="2631" r:id="rId27"/>
    <p:sldId id="2632" r:id="rId28"/>
    <p:sldId id="2633" r:id="rId29"/>
    <p:sldId id="2649" r:id="rId30"/>
    <p:sldId id="3256" r:id="rId31"/>
    <p:sldId id="2396" r:id="rId32"/>
    <p:sldId id="2420" r:id="rId33"/>
    <p:sldId id="4854" r:id="rId34"/>
    <p:sldId id="4870" r:id="rId35"/>
    <p:sldId id="4856" r:id="rId36"/>
    <p:sldId id="4855" r:id="rId37"/>
    <p:sldId id="4869" r:id="rId38"/>
    <p:sldId id="4858" r:id="rId39"/>
    <p:sldId id="4872" r:id="rId40"/>
    <p:sldId id="4873" r:id="rId41"/>
    <p:sldId id="4859" r:id="rId42"/>
    <p:sldId id="4860" r:id="rId43"/>
    <p:sldId id="4861" r:id="rId44"/>
    <p:sldId id="4857" r:id="rId45"/>
    <p:sldId id="4874" r:id="rId46"/>
    <p:sldId id="4868" r:id="rId47"/>
    <p:sldId id="4867" r:id="rId48"/>
    <p:sldId id="2404" r:id="rId49"/>
    <p:sldId id="4862" r:id="rId50"/>
    <p:sldId id="4863" r:id="rId51"/>
    <p:sldId id="4864" r:id="rId52"/>
    <p:sldId id="4898" r:id="rId53"/>
    <p:sldId id="4888" r:id="rId54"/>
    <p:sldId id="4890" r:id="rId55"/>
    <p:sldId id="4891" r:id="rId56"/>
    <p:sldId id="4877" r:id="rId57"/>
    <p:sldId id="4892" r:id="rId58"/>
    <p:sldId id="4899" r:id="rId59"/>
    <p:sldId id="4878" r:id="rId60"/>
    <p:sldId id="4880" r:id="rId61"/>
    <p:sldId id="4879" r:id="rId62"/>
    <p:sldId id="4889" r:id="rId63"/>
    <p:sldId id="4894" r:id="rId64"/>
    <p:sldId id="4895" r:id="rId65"/>
    <p:sldId id="4896" r:id="rId66"/>
    <p:sldId id="4897" r:id="rId67"/>
    <p:sldId id="4917" r:id="rId68"/>
    <p:sldId id="4920" r:id="rId69"/>
    <p:sldId id="4918" r:id="rId70"/>
    <p:sldId id="4911" r:id="rId71"/>
    <p:sldId id="4922" r:id="rId72"/>
    <p:sldId id="4921" r:id="rId73"/>
    <p:sldId id="4914" r:id="rId74"/>
    <p:sldId id="4900" r:id="rId75"/>
    <p:sldId id="4912" r:id="rId76"/>
    <p:sldId id="4915" r:id="rId77"/>
    <p:sldId id="4901" r:id="rId78"/>
    <p:sldId id="4902" r:id="rId79"/>
    <p:sldId id="4919" r:id="rId80"/>
    <p:sldId id="4903" r:id="rId81"/>
    <p:sldId id="4916" r:id="rId82"/>
    <p:sldId id="4822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5"/>
    <p:restoredTop sz="90655"/>
  </p:normalViewPr>
  <p:slideViewPr>
    <p:cSldViewPr snapToGrid="0" snapToObjects="1">
      <p:cViewPr varScale="1">
        <p:scale>
          <a:sx n="97" d="100"/>
          <a:sy n="97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and Loops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1121PAA05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2023-10-11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2023/09/13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2023/09/20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2023/09/27 Foundations of Python Programming</a:t>
            </a:r>
          </a:p>
          <a:p>
            <a:pPr marL="0" indent="0">
              <a:buNone/>
            </a:pPr>
            <a:r>
              <a:rPr lang="en-US" sz="2800" dirty="0"/>
              <a:t>4 2023/10/04 Data Structures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5 2023/10/11 Control Logic and Loops</a:t>
            </a:r>
          </a:p>
          <a:p>
            <a:pPr marL="0" indent="0">
              <a:buNone/>
            </a:pPr>
            <a:r>
              <a:rPr lang="en-US" sz="2800" dirty="0"/>
              <a:t>6 2023/10/18 Functions and Modules </a:t>
            </a:r>
          </a:p>
          <a:p>
            <a:pPr marL="0" indent="0">
              <a:buNone/>
            </a:pPr>
            <a:r>
              <a:rPr lang="en-US" sz="2800" dirty="0"/>
              <a:t>7 2023/10/25 Files and Exception Handling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2023/11/01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9   2023/11/08 Data Analytics and Visualization with Python</a:t>
            </a:r>
          </a:p>
          <a:p>
            <a:pPr marL="0" indent="0">
              <a:buNone/>
            </a:pPr>
            <a:r>
              <a:rPr lang="en-US" sz="2800" dirty="0"/>
              <a:t>10 2023/11/15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2023/11/22 Statistical Analysis with Python</a:t>
            </a:r>
          </a:p>
          <a:p>
            <a:pPr marL="0" indent="0">
              <a:buNone/>
            </a:pPr>
            <a:r>
              <a:rPr lang="en-US" sz="2800" dirty="0"/>
              <a:t>12 2023/11/29 Machine Learning with Python</a:t>
            </a:r>
          </a:p>
          <a:p>
            <a:pPr marL="0" indent="0">
              <a:buNone/>
            </a:pPr>
            <a:r>
              <a:rPr lang="en-US" sz="2800" dirty="0"/>
              <a:t>13 2023/12/06 Text Analytics with Python and </a:t>
            </a:r>
            <a:br>
              <a:rPr lang="en-US" sz="2800" dirty="0"/>
            </a:br>
            <a:r>
              <a:rPr lang="en-US" sz="2800" dirty="0"/>
              <a:t>                             Large Language Models (LLMs)</a:t>
            </a:r>
          </a:p>
          <a:p>
            <a:pPr marL="0" indent="0">
              <a:buNone/>
            </a:pPr>
            <a:r>
              <a:rPr lang="en-US" sz="2800" dirty="0"/>
              <a:t>14 2023/12/13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2023/12/20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2023/12/27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41513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 fontScale="70000" lnSpcReduction="20000"/>
          </a:bodyPr>
          <a:lstStyle/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if else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if </a:t>
            </a:r>
            <a:r>
              <a:rPr lang="en-US" sz="4800" b="1" dirty="0" err="1">
                <a:solidFill>
                  <a:srgbClr val="C00000"/>
                </a:solidFill>
              </a:rPr>
              <a:t>elif</a:t>
            </a:r>
            <a:r>
              <a:rPr lang="en-US" sz="4800" b="1" dirty="0">
                <a:solidFill>
                  <a:srgbClr val="C00000"/>
                </a:solidFill>
              </a:rPr>
              <a:t> else</a:t>
            </a:r>
          </a:p>
          <a:p>
            <a:pPr lvl="1" indent="-411480"/>
            <a:r>
              <a:rPr lang="en-US" sz="4400" b="1" dirty="0"/>
              <a:t>Booleans: True, False</a:t>
            </a:r>
          </a:p>
          <a:p>
            <a:pPr lvl="1" indent="-411480"/>
            <a:r>
              <a:rPr lang="en-US" sz="4400" b="1" dirty="0"/>
              <a:t>Operators: ==, !=, &gt;, &lt;, &gt;=, &lt;=, and, or, not</a:t>
            </a:r>
            <a:endParaRPr lang="en-US" sz="4800" b="1" dirty="0">
              <a:solidFill>
                <a:srgbClr val="C00000"/>
              </a:solidFill>
            </a:endParaRPr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for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for</a:t>
            </a:r>
            <a:endParaRPr lang="en-US" sz="5200" b="1" dirty="0"/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while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884812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0202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7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Lists </a:t>
            </a:r>
            <a:endParaRPr lang="en-US" sz="36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expenses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72.50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80.75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50.00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90.25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(expenses)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"Total expenses:"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F86CB8-60D1-209A-3D95-925A75534744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2E4F7-61A6-E939-7876-47FEBE09A227}"/>
              </a:ext>
            </a:extLst>
          </p:cNvPr>
          <p:cNvSpPr txBox="1"/>
          <p:nvPr/>
        </p:nvSpPr>
        <p:spPr>
          <a:xfrm>
            <a:off x="534389" y="3982162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Total expenses: 293.5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3383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Tuples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((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"Inventory"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accounts: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53712-5A96-D97D-362A-BD002D0C4F55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5A14-B186-F238-F5FC-D76848BC2121}"/>
              </a:ext>
            </a:extLst>
          </p:cNvPr>
          <p:cNvSpPr txBox="1"/>
          <p:nvPr/>
        </p:nvSpPr>
        <p:spPr>
          <a:xfrm>
            <a:off x="534389" y="3982162"/>
            <a:ext cx="10294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Account number: 1001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Account number: 1002 Account name: Inventory Account number: 1003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1040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Sets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1004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1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"is not in use."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3DCA3-97E3-9673-B1D1-F03D8362581D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5862F-CE05-8410-2AD5-E7A9B8BE49D6}"/>
              </a:ext>
            </a:extLst>
          </p:cNvPr>
          <p:cNvSpPr txBox="1"/>
          <p:nvPr/>
        </p:nvSpPr>
        <p:spPr>
          <a:xfrm>
            <a:off x="534389" y="3860391"/>
            <a:ext cx="8671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 1004 is not in use.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981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Dictionaries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"1002"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"2001"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Payable"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750.00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"Liability"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}}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accounts.items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balance:"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type:"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7F5BB-0054-E194-446A-BC8BEF766493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07425-9382-482F-D088-52D7AE6B5DD6}"/>
              </a:ext>
            </a:extLst>
          </p:cNvPr>
          <p:cNvSpPr txBox="1"/>
          <p:nvPr/>
        </p:nvSpPr>
        <p:spPr>
          <a:xfrm>
            <a:off x="1029191" y="4721662"/>
            <a:ext cx="60985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1001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500.0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1002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1000.0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F07EA-FAC4-9CEE-DA1D-E58B86536E8B}"/>
              </a:ext>
            </a:extLst>
          </p:cNvPr>
          <p:cNvSpPr txBox="1"/>
          <p:nvPr/>
        </p:nvSpPr>
        <p:spPr>
          <a:xfrm>
            <a:off x="5525234" y="4851331"/>
            <a:ext cx="6231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2001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Payable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750.0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Liability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632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051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Control Logic and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322380"/>
          </a:xfrm>
        </p:spPr>
        <p:txBody>
          <a:bodyPr>
            <a:normAutofit fontScale="77500" lnSpcReduction="20000"/>
          </a:bodyPr>
          <a:lstStyle/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if else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if </a:t>
            </a:r>
            <a:r>
              <a:rPr lang="en-US" sz="4000" b="1" dirty="0" err="1">
                <a:solidFill>
                  <a:srgbClr val="C00000"/>
                </a:solidFill>
              </a:rPr>
              <a:t>elif</a:t>
            </a:r>
            <a:r>
              <a:rPr lang="en-US" sz="4000" b="1" dirty="0">
                <a:solidFill>
                  <a:srgbClr val="C00000"/>
                </a:solidFill>
              </a:rPr>
              <a:t> else</a:t>
            </a:r>
          </a:p>
          <a:p>
            <a:pPr lvl="3" indent="-411480"/>
            <a:r>
              <a:rPr lang="en-US" sz="3600" b="1" dirty="0"/>
              <a:t>Booleans: True, False</a:t>
            </a:r>
          </a:p>
          <a:p>
            <a:pPr lvl="3" indent="-411480"/>
            <a:r>
              <a:rPr lang="en-US" sz="3600" b="1" dirty="0"/>
              <a:t>Operators: ==, !=, &gt;, &lt;, &gt;=, &lt;=, and, or, not</a:t>
            </a:r>
            <a:endParaRPr lang="en-US" sz="4000" b="1" dirty="0">
              <a:solidFill>
                <a:srgbClr val="C00000"/>
              </a:solidFill>
            </a:endParaRPr>
          </a:p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for</a:t>
            </a:r>
            <a:r>
              <a:rPr lang="en-US" sz="4400" b="1" dirty="0"/>
              <a:t> Loops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for</a:t>
            </a:r>
            <a:endParaRPr lang="en-US" sz="4400" b="1" dirty="0"/>
          </a:p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while</a:t>
            </a:r>
            <a:r>
              <a:rPr lang="en-US" sz="4400" b="1" dirty="0"/>
              <a:t> Loops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While</a:t>
            </a:r>
          </a:p>
          <a:p>
            <a:pPr lvl="4" indent="-411480"/>
            <a:r>
              <a:rPr lang="en-US" sz="3600" b="1" dirty="0"/>
              <a:t>break </a:t>
            </a:r>
          </a:p>
          <a:p>
            <a:pPr lvl="4" indent="-411480"/>
            <a:r>
              <a:rPr lang="en-US" sz="36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495526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if...else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27018"/>
            <a:ext cx="11222181" cy="5155554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if...else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3" indent="-411480"/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8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637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B6-A7D3-B76A-DE78-41612A1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Conditions and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11B-0633-B567-35BF-616336BA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supports the usual </a:t>
            </a:r>
            <a:r>
              <a:rPr lang="en-US" dirty="0">
                <a:solidFill>
                  <a:srgbClr val="C00000"/>
                </a:solidFill>
              </a:rPr>
              <a:t>logical conditions </a:t>
            </a:r>
            <a:r>
              <a:rPr lang="en-US" dirty="0"/>
              <a:t>from mathematics:</a:t>
            </a:r>
          </a:p>
          <a:p>
            <a:pPr lvl="1"/>
            <a:r>
              <a:rPr lang="en-US" sz="3200" dirty="0"/>
              <a:t>Equals: a </a:t>
            </a:r>
            <a:r>
              <a:rPr lang="en-US" sz="3200" dirty="0">
                <a:solidFill>
                  <a:srgbClr val="C00000"/>
                </a:solidFill>
              </a:rPr>
              <a:t>==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Not Equals: a </a:t>
            </a:r>
            <a:r>
              <a:rPr lang="en-US" sz="3200" dirty="0">
                <a:solidFill>
                  <a:srgbClr val="C00000"/>
                </a:solidFill>
              </a:rPr>
              <a:t>!=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than: a </a:t>
            </a:r>
            <a:r>
              <a:rPr lang="en-US" sz="3200" dirty="0">
                <a:solidFill>
                  <a:srgbClr val="C00000"/>
                </a:solidFill>
              </a:rPr>
              <a:t>&lt;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 or equal to: a </a:t>
            </a:r>
            <a:r>
              <a:rPr lang="en-US" sz="3200" dirty="0">
                <a:solidFill>
                  <a:srgbClr val="C00000"/>
                </a:solidFill>
              </a:rPr>
              <a:t>&lt;=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than: a </a:t>
            </a:r>
            <a:r>
              <a:rPr lang="en-US" sz="3200" dirty="0">
                <a:solidFill>
                  <a:srgbClr val="C00000"/>
                </a:solidFill>
              </a:rPr>
              <a:t>&gt;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 or equal to: a </a:t>
            </a:r>
            <a:r>
              <a:rPr lang="en-US" sz="3200" dirty="0">
                <a:solidFill>
                  <a:srgbClr val="C00000"/>
                </a:solidFill>
              </a:rPr>
              <a:t>&gt;=</a:t>
            </a:r>
            <a:r>
              <a:rPr lang="en-US" sz="3200" dirty="0"/>
              <a:t>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7FFE-6B5C-B774-81D8-E389B854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18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Comparison Operators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F392C8-4148-21AF-A6A7-E04BCFC04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132404"/>
              </p:ext>
            </p:extLst>
          </p:nvPr>
        </p:nvGraphicFramePr>
        <p:xfrm>
          <a:off x="707531" y="1720724"/>
          <a:ext cx="10452266" cy="433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010">
                  <a:extLst>
                    <a:ext uri="{9D8B030D-6E8A-4147-A177-3AD203B41FA5}">
                      <a16:colId xmlns:a16="http://schemas.microsoft.com/office/drawing/2014/main" val="3034444930"/>
                    </a:ext>
                  </a:extLst>
                </a:gridCol>
                <a:gridCol w="4456622">
                  <a:extLst>
                    <a:ext uri="{9D8B030D-6E8A-4147-A177-3AD203B41FA5}">
                      <a16:colId xmlns:a16="http://schemas.microsoft.com/office/drawing/2014/main" val="801379384"/>
                    </a:ext>
                  </a:extLst>
                </a:gridCol>
                <a:gridCol w="4091634">
                  <a:extLst>
                    <a:ext uri="{9D8B030D-6E8A-4147-A177-3AD203B41FA5}">
                      <a16:colId xmlns:a16="http://schemas.microsoft.com/office/drawing/2014/main" val="2352127533"/>
                    </a:ext>
                  </a:extLst>
                </a:gridCol>
              </a:tblGrid>
              <a:tr h="332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Name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Example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093661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==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==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560714945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!=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Not 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!=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778774773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150892236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89879814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83554709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8618621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B8076-7D6D-3E3C-3A43-FDB762A7BE47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43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Logical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6E860-3975-3D3C-F3F7-1946EABE55D3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BE5A37D-D67A-EACD-8BF9-14B3D9649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71355"/>
              </p:ext>
            </p:extLst>
          </p:nvPr>
        </p:nvGraphicFramePr>
        <p:xfrm>
          <a:off x="748145" y="1460667"/>
          <a:ext cx="11008425" cy="483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51">
                  <a:extLst>
                    <a:ext uri="{9D8B030D-6E8A-4147-A177-3AD203B41FA5}">
                      <a16:colId xmlns:a16="http://schemas.microsoft.com/office/drawing/2014/main" val="464004786"/>
                    </a:ext>
                  </a:extLst>
                </a:gridCol>
                <a:gridCol w="4994927">
                  <a:extLst>
                    <a:ext uri="{9D8B030D-6E8A-4147-A177-3AD203B41FA5}">
                      <a16:colId xmlns:a16="http://schemas.microsoft.com/office/drawing/2014/main" val="118338084"/>
                    </a:ext>
                  </a:extLst>
                </a:gridCol>
                <a:gridCol w="4309347">
                  <a:extLst>
                    <a:ext uri="{9D8B030D-6E8A-4147-A177-3AD203B41FA5}">
                      <a16:colId xmlns:a16="http://schemas.microsoft.com/office/drawing/2014/main" val="3458559952"/>
                    </a:ext>
                  </a:extLst>
                </a:gridCol>
              </a:tblGrid>
              <a:tr h="61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Description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Example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920975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and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both statements are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</a:t>
                      </a:r>
                      <a:r>
                        <a:rPr lang="en-US" sz="3200" u="none" strike="noStrike" dirty="0">
                          <a:effectLst/>
                        </a:rPr>
                        <a:t>  x &lt; 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1303621667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one of the statements is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or</a:t>
                      </a:r>
                      <a:r>
                        <a:rPr lang="en-US" sz="3200" u="none" strike="noStrike" dirty="0">
                          <a:effectLst/>
                        </a:rPr>
                        <a:t> x &lt; 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4024127801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not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Reverse the result, returns False if the result is true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</a:t>
                      </a:r>
                      <a:r>
                        <a:rPr lang="en-US" sz="3200" u="none" strike="noStrike" dirty="0">
                          <a:effectLst/>
                        </a:rPr>
                        <a:t>(x &lt; 5 and x &lt; 10)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2074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936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</a:p>
          <a:p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6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6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6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91617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else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353532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95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551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  <a:r>
              <a:rPr lang="en-US" sz="2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else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(grade)</a:t>
            </a:r>
          </a:p>
        </p:txBody>
      </p:sp>
    </p:spTree>
    <p:extLst>
      <p:ext uri="{BB962C8B-B14F-4D97-AF65-F5344CB8AC3E}">
        <p14:creationId xmlns:p14="http://schemas.microsoft.com/office/powerpoint/2010/main" val="10563524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/>
              <a:t>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CAD93-D38F-952D-A2A5-91D60FD5C8D2}"/>
              </a:ext>
            </a:extLst>
          </p:cNvPr>
          <p:cNvSpPr txBox="1"/>
          <p:nvPr/>
        </p:nvSpPr>
        <p:spPr>
          <a:xfrm>
            <a:off x="698085" y="385370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5543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for loops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*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, j 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=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*j)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514558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while</a:t>
            </a:r>
            <a:r>
              <a:rPr lang="en-US" sz="6000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D827-92E5-6254-3E10-57F72157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136073"/>
            <a:ext cx="11222181" cy="5446499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68254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78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while loops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age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(age)</a:t>
            </a:r>
          </a:p>
          <a:p>
            <a:r>
              <a:rPr lang="en-US" sz="3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age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34175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824B8-6E42-7611-CD99-33AAA630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 fontScale="70000" lnSpcReduction="20000"/>
          </a:bodyPr>
          <a:lstStyle/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if else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if </a:t>
            </a:r>
            <a:r>
              <a:rPr lang="en-US" sz="4800" b="1" dirty="0" err="1">
                <a:solidFill>
                  <a:srgbClr val="C00000"/>
                </a:solidFill>
              </a:rPr>
              <a:t>elif</a:t>
            </a:r>
            <a:r>
              <a:rPr lang="en-US" sz="4800" b="1" dirty="0">
                <a:solidFill>
                  <a:srgbClr val="C00000"/>
                </a:solidFill>
              </a:rPr>
              <a:t> else</a:t>
            </a:r>
          </a:p>
          <a:p>
            <a:pPr lvl="1" indent="-411480"/>
            <a:r>
              <a:rPr lang="en-US" sz="4400" b="1" dirty="0"/>
              <a:t>Booleans: True, False</a:t>
            </a:r>
          </a:p>
          <a:p>
            <a:pPr lvl="1" indent="-411480"/>
            <a:r>
              <a:rPr lang="en-US" sz="4400" b="1" dirty="0"/>
              <a:t>Operators: ==, !=, &gt;, &lt;, &gt;=, &lt;=, and, or, not</a:t>
            </a:r>
            <a:endParaRPr lang="en-US" sz="4800" b="1" dirty="0">
              <a:solidFill>
                <a:srgbClr val="C00000"/>
              </a:solidFill>
            </a:endParaRPr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for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for</a:t>
            </a:r>
            <a:endParaRPr lang="en-US" sz="5200" b="1" dirty="0"/>
          </a:p>
          <a:p>
            <a:pPr indent="-411480"/>
            <a:r>
              <a:rPr lang="en-US" sz="5200" b="1" dirty="0"/>
              <a:t>Python </a:t>
            </a:r>
            <a:r>
              <a:rPr lang="en-US" sz="5200" b="1" dirty="0">
                <a:solidFill>
                  <a:srgbClr val="C00000"/>
                </a:solidFill>
              </a:rPr>
              <a:t>while</a:t>
            </a:r>
            <a:r>
              <a:rPr lang="en-US" sz="5200" b="1" dirty="0"/>
              <a:t> Loops</a:t>
            </a:r>
          </a:p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2459224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857801"/>
            <a:ext cx="11518232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Wes McKinney (2022), "Python for Data Analysis: Data Wrangling with pandas, NumPy, and </a:t>
            </a:r>
            <a:r>
              <a:rPr lang="en-US" altLang="zh-TW" sz="1400" b="0" dirty="0" err="1"/>
              <a:t>Jupyter</a:t>
            </a:r>
            <a:r>
              <a:rPr lang="en-US" altLang="zh-TW" sz="1400" b="0" dirty="0"/>
              <a:t>", 3rd Edition, O'Reilly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 err="1"/>
              <a:t>Aurélien</a:t>
            </a:r>
            <a:r>
              <a:rPr lang="en-US" altLang="zh-TW" sz="1400" b="0" dirty="0"/>
              <a:t> </a:t>
            </a:r>
            <a:r>
              <a:rPr lang="en-US" altLang="zh-TW" sz="1400" b="0" dirty="0" err="1"/>
              <a:t>Géron</a:t>
            </a:r>
            <a:r>
              <a:rPr lang="en-US" altLang="zh-TW" sz="1400" b="0" dirty="0"/>
              <a:t> (2023), Hands-On Machine Learning with Scikit-Learn, </a:t>
            </a:r>
            <a:r>
              <a:rPr lang="en-US" altLang="zh-TW" sz="1400" b="0" dirty="0" err="1"/>
              <a:t>Keras</a:t>
            </a:r>
            <a:r>
              <a:rPr lang="en-US" altLang="zh-TW" sz="14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Steven </a:t>
            </a:r>
            <a:r>
              <a:rPr lang="en-US" sz="1400" b="0" dirty="0" err="1"/>
              <a:t>D'Ascoli</a:t>
            </a:r>
            <a:r>
              <a:rPr lang="en-US" sz="14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200"/>
              </a:spcAft>
            </a:pPr>
            <a:r>
              <a:rPr lang="en-US" altLang="zh-TW" sz="1400" b="0" dirty="0"/>
              <a:t>Varun Grover, Roger HL Chiang, Ting-Peng Liang, and </a:t>
            </a:r>
            <a:r>
              <a:rPr lang="en-US" altLang="zh-TW" sz="1400" b="0" dirty="0" err="1"/>
              <a:t>Dongsong</a:t>
            </a:r>
            <a:r>
              <a:rPr lang="en-US" altLang="zh-TW" sz="14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Junliang</a:t>
            </a:r>
            <a:r>
              <a:rPr lang="en-US" sz="1400" b="0" dirty="0"/>
              <a:t> Wang, </a:t>
            </a:r>
            <a:r>
              <a:rPr lang="en-US" sz="1400" b="0" dirty="0" err="1"/>
              <a:t>Chuqiao</a:t>
            </a:r>
            <a:r>
              <a:rPr lang="en-US" sz="1400" b="0" dirty="0"/>
              <a:t> Xu, </a:t>
            </a:r>
            <a:r>
              <a:rPr lang="en-US" sz="1400" b="0" dirty="0" err="1"/>
              <a:t>Jie</a:t>
            </a:r>
            <a:r>
              <a:rPr lang="en-US" sz="14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Ramesh Sharda, </a:t>
            </a:r>
            <a:r>
              <a:rPr lang="en-US" sz="1400" b="0" dirty="0" err="1"/>
              <a:t>Dursun</a:t>
            </a:r>
            <a:r>
              <a:rPr lang="en-US" sz="1400" b="0" dirty="0"/>
              <a:t> </a:t>
            </a:r>
            <a:r>
              <a:rPr lang="en-US" sz="1400" b="0" dirty="0" err="1"/>
              <a:t>Delen</a:t>
            </a:r>
            <a:r>
              <a:rPr lang="en-US" sz="1400" b="0" dirty="0"/>
              <a:t>, and Efraim Turban (2017),  Business Intelligence, Analytics, and Data Science: A Managerial Perspective, 4th Edition, Pearson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Programming, </a:t>
            </a:r>
            <a:r>
              <a:rPr lang="en-US" sz="1400" b="0" dirty="0">
                <a:hlinkClick r:id="rId2"/>
              </a:rPr>
              <a:t>https://pythonprogramming.net/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Python, </a:t>
            </a:r>
            <a:r>
              <a:rPr lang="en-US" sz="1400" b="0" dirty="0">
                <a:hlinkClick r:id="rId3"/>
              </a:rPr>
              <a:t>https://www.python.org/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 Language, </a:t>
            </a:r>
            <a:r>
              <a:rPr lang="en-US" sz="1400" b="0" dirty="0">
                <a:hlinkClick r:id="rId4"/>
              </a:rPr>
              <a:t>http://pythonprogramminglanguage.com/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Numpy</a:t>
            </a:r>
            <a:r>
              <a:rPr lang="en-US" sz="1400" b="0" dirty="0"/>
              <a:t>, </a:t>
            </a:r>
            <a:r>
              <a:rPr lang="en-US" sz="1400" b="0" dirty="0">
                <a:hlinkClick r:id="rId5"/>
              </a:rPr>
              <a:t>http://www.numpy.org/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Pandas, </a:t>
            </a:r>
            <a:r>
              <a:rPr lang="en-US" sz="1400" b="0" dirty="0">
                <a:hlinkClick r:id="rId6"/>
              </a:rPr>
              <a:t>http://pandas.pydata.org/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Skikit</a:t>
            </a:r>
            <a:r>
              <a:rPr lang="en-US" sz="1400" b="0" dirty="0"/>
              <a:t>-learn, </a:t>
            </a:r>
            <a:r>
              <a:rPr lang="en-US" sz="1400" b="0" dirty="0">
                <a:hlinkClick r:id="rId7"/>
              </a:rPr>
              <a:t>http://scikit-learn.org/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W3Schools Python, </a:t>
            </a:r>
            <a:r>
              <a:rPr lang="en-US" sz="1400" b="0" dirty="0">
                <a:hlinkClick r:id="rId8"/>
              </a:rPr>
              <a:t>https://www.w3schools.com/python/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Learn Python, </a:t>
            </a:r>
            <a:r>
              <a:rPr lang="en-US" sz="1400" b="0" dirty="0">
                <a:hlinkClick r:id="rId9"/>
              </a:rPr>
              <a:t>https://www.learnpython.org/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Google’s Python Class, </a:t>
            </a:r>
            <a:r>
              <a:rPr lang="en-US" sz="1400" b="0" dirty="0">
                <a:hlinkClick r:id="rId10"/>
              </a:rPr>
              <a:t>https://developers.google.com/edu/python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Min-Yuh Day (2023), Python 101, </a:t>
            </a:r>
            <a:r>
              <a:rPr lang="en-US" sz="1400" b="0" dirty="0">
                <a:hlinkClick r:id="rId11"/>
              </a:rPr>
              <a:t>https://tinyurl.com/aintpupython101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8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14280</TotalTime>
  <Words>3469</Words>
  <Application>Microsoft Macintosh PowerPoint</Application>
  <PresentationFormat>Widescreen</PresentationFormat>
  <Paragraphs>586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Courier New</vt:lpstr>
      <vt:lpstr>Verdana</vt:lpstr>
      <vt:lpstr>Office Theme</vt:lpstr>
      <vt:lpstr>Control Logic and Loops</vt:lpstr>
      <vt:lpstr>Syllabus</vt:lpstr>
      <vt:lpstr>Syllabus</vt:lpstr>
      <vt:lpstr>Python  Control Logic  and  Loops</vt:lpstr>
      <vt:lpstr>Outline</vt:lpstr>
      <vt:lpstr>Python Data Structures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Python for Accounting Applications</vt:lpstr>
      <vt:lpstr>Python for Accounting Applications</vt:lpstr>
      <vt:lpstr>Python for Accounting Applications</vt:lpstr>
      <vt:lpstr>Python for Accounting Applications</vt:lpstr>
      <vt:lpstr>Python  Control Logic  and  Loops</vt:lpstr>
      <vt:lpstr>Python Control Logic and Loops</vt:lpstr>
      <vt:lpstr>Python if...else</vt:lpstr>
      <vt:lpstr>Python Conditions and If statements</vt:lpstr>
      <vt:lpstr>Python Comparison Operators</vt:lpstr>
      <vt:lpstr>Python Logical Operators</vt:lpstr>
      <vt:lpstr>Python if</vt:lpstr>
      <vt:lpstr>Python if else</vt:lpstr>
      <vt:lpstr>Python if elif else</vt:lpstr>
      <vt:lpstr>Python if elif else</vt:lpstr>
      <vt:lpstr>Python for Loops </vt:lpstr>
      <vt:lpstr>Python for loops</vt:lpstr>
      <vt:lpstr>Python while Loops</vt:lpstr>
      <vt:lpstr>Python while loops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823</cp:revision>
  <cp:lastPrinted>2020-12-23T14:44:17Z</cp:lastPrinted>
  <dcterms:created xsi:type="dcterms:W3CDTF">2019-09-12T03:09:52Z</dcterms:created>
  <dcterms:modified xsi:type="dcterms:W3CDTF">2023-10-11T09:37:19Z</dcterms:modified>
  <cp:category/>
</cp:coreProperties>
</file>