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3462" r:id="rId2"/>
    <p:sldId id="3780" r:id="rId3"/>
    <p:sldId id="3784" r:id="rId4"/>
    <p:sldId id="3785" r:id="rId5"/>
    <p:sldId id="5230" r:id="rId6"/>
    <p:sldId id="5231" r:id="rId7"/>
    <p:sldId id="3777" r:id="rId8"/>
    <p:sldId id="3132" r:id="rId9"/>
    <p:sldId id="4819" r:id="rId10"/>
    <p:sldId id="5236" r:id="rId11"/>
    <p:sldId id="3133" r:id="rId12"/>
    <p:sldId id="2795" r:id="rId13"/>
    <p:sldId id="2788" r:id="rId14"/>
    <p:sldId id="3134" r:id="rId15"/>
    <p:sldId id="3135" r:id="rId16"/>
    <p:sldId id="2792" r:id="rId17"/>
    <p:sldId id="2793" r:id="rId18"/>
    <p:sldId id="3129" r:id="rId19"/>
    <p:sldId id="4875" r:id="rId20"/>
    <p:sldId id="4842" r:id="rId21"/>
    <p:sldId id="4894" r:id="rId22"/>
    <p:sldId id="5217" r:id="rId23"/>
    <p:sldId id="5218" r:id="rId24"/>
    <p:sldId id="4865" r:id="rId25"/>
    <p:sldId id="4829" r:id="rId26"/>
    <p:sldId id="276" r:id="rId27"/>
    <p:sldId id="277" r:id="rId28"/>
    <p:sldId id="278" r:id="rId29"/>
    <p:sldId id="5043" r:id="rId30"/>
    <p:sldId id="5212" r:id="rId31"/>
    <p:sldId id="5213" r:id="rId32"/>
    <p:sldId id="5214" r:id="rId33"/>
    <p:sldId id="5215" r:id="rId34"/>
    <p:sldId id="4897" r:id="rId35"/>
    <p:sldId id="4898" r:id="rId36"/>
    <p:sldId id="3873" r:id="rId37"/>
    <p:sldId id="3865" r:id="rId38"/>
    <p:sldId id="3866" r:id="rId39"/>
    <p:sldId id="3867" r:id="rId40"/>
    <p:sldId id="3868" r:id="rId41"/>
    <p:sldId id="3869" r:id="rId42"/>
    <p:sldId id="3870" r:id="rId43"/>
    <p:sldId id="3871" r:id="rId44"/>
    <p:sldId id="4887" r:id="rId45"/>
    <p:sldId id="3872" r:id="rId46"/>
    <p:sldId id="3863" r:id="rId47"/>
    <p:sldId id="3823" r:id="rId48"/>
    <p:sldId id="3824" r:id="rId49"/>
    <p:sldId id="3825" r:id="rId50"/>
    <p:sldId id="3826" r:id="rId51"/>
    <p:sldId id="3827" r:id="rId52"/>
    <p:sldId id="3828" r:id="rId53"/>
    <p:sldId id="3829" r:id="rId54"/>
    <p:sldId id="3830" r:id="rId55"/>
    <p:sldId id="3831" r:id="rId56"/>
    <p:sldId id="3832" r:id="rId57"/>
    <p:sldId id="3833" r:id="rId58"/>
    <p:sldId id="3834" r:id="rId59"/>
    <p:sldId id="3835" r:id="rId60"/>
    <p:sldId id="3836" r:id="rId61"/>
    <p:sldId id="3837" r:id="rId62"/>
    <p:sldId id="3838" r:id="rId63"/>
    <p:sldId id="3842" r:id="rId64"/>
    <p:sldId id="3839" r:id="rId65"/>
    <p:sldId id="3843" r:id="rId66"/>
    <p:sldId id="3840" r:id="rId67"/>
    <p:sldId id="3844" r:id="rId68"/>
    <p:sldId id="3841" r:id="rId69"/>
    <p:sldId id="3845" r:id="rId70"/>
    <p:sldId id="3846" r:id="rId71"/>
    <p:sldId id="3847" r:id="rId72"/>
    <p:sldId id="3848" r:id="rId73"/>
    <p:sldId id="3849" r:id="rId74"/>
    <p:sldId id="3850" r:id="rId75"/>
    <p:sldId id="3851" r:id="rId76"/>
    <p:sldId id="3852" r:id="rId77"/>
    <p:sldId id="3853" r:id="rId78"/>
    <p:sldId id="3854" r:id="rId79"/>
    <p:sldId id="3855" r:id="rId80"/>
    <p:sldId id="3856" r:id="rId81"/>
    <p:sldId id="3857" r:id="rId82"/>
    <p:sldId id="3858" r:id="rId83"/>
    <p:sldId id="3138" r:id="rId84"/>
    <p:sldId id="3805" r:id="rId85"/>
    <p:sldId id="3807" r:id="rId86"/>
    <p:sldId id="3806" r:id="rId87"/>
    <p:sldId id="5232" r:id="rId88"/>
    <p:sldId id="5233" r:id="rId89"/>
    <p:sldId id="3875" r:id="rId90"/>
    <p:sldId id="3899" r:id="rId91"/>
    <p:sldId id="3877" r:id="rId92"/>
    <p:sldId id="3898" r:id="rId93"/>
    <p:sldId id="3879" r:id="rId94"/>
    <p:sldId id="3880" r:id="rId95"/>
    <p:sldId id="3881" r:id="rId96"/>
    <p:sldId id="3882" r:id="rId97"/>
    <p:sldId id="3883" r:id="rId98"/>
    <p:sldId id="3884" r:id="rId99"/>
    <p:sldId id="5238" r:id="rId100"/>
    <p:sldId id="5237" r:id="rId101"/>
    <p:sldId id="5239" r:id="rId102"/>
    <p:sldId id="5234" r:id="rId103"/>
    <p:sldId id="3820" r:id="rId104"/>
    <p:sldId id="1818"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6"/>
    <p:restoredTop sz="90655"/>
  </p:normalViewPr>
  <p:slideViewPr>
    <p:cSldViewPr snapToGrid="0" snapToObjects="1">
      <p:cViewPr varScale="1">
        <p:scale>
          <a:sx n="89" d="100"/>
          <a:sy n="89" d="100"/>
        </p:scale>
        <p:origin x="184"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10/4/23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92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592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25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10/4/23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10/4/23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10/4/23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10/4/23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10/4/23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10/4/23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10/4/23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10/4/23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10/4/23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10/4/23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10/4/23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10/4/23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hyperlink" Target="https://notebooks.quantumstat.com/" TargetMode="External"/><Relationship Id="rId1" Type="http://schemas.openxmlformats.org/officeDocument/2006/relationships/slideLayout" Target="../slideLayouts/slideLayout2.xml"/><Relationship Id="rId6" Type="http://schemas.openxmlformats.org/officeDocument/2006/relationships/hyperlink" Target="https://tinyurl.com/aintpupython101" TargetMode="External"/><Relationship Id="rId5" Type="http://schemas.openxmlformats.org/officeDocument/2006/relationships/hyperlink" Target="https://github.com/nlp-with-transformers/notebooks" TargetMode="External"/><Relationship Id="rId4" Type="http://schemas.openxmlformats.org/officeDocument/2006/relationships/hyperlink" Target="http://jalammar.github.io/a-visual-guide-to-using-bert-for-the-first-tim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osaicml.com/blog/mpt-30b"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hyperlink" Target="https://huggingface.co/blog/falcon-180b"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Natural Language Processing with Transformers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1121AITA04</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(M5265) (Fall 2023)</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2023-10-04</a:t>
            </a:r>
          </a:p>
        </p:txBody>
      </p:sp>
      <p:sp>
        <p:nvSpPr>
          <p:cNvPr id="14" name="TextBox 13">
            <a:extLst>
              <a:ext uri="{FF2B5EF4-FFF2-40B4-BE49-F238E27FC236}">
                <a16:creationId xmlns:a16="http://schemas.microsoft.com/office/drawing/2014/main" id="{E1A9659E-4297-FCB2-B017-3463C8932788}"/>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00771F48-BA3C-47D2-4BF3-1FEF96157EAC}"/>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6395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NLTK </a:t>
            </a:r>
            <a:r>
              <a:rPr lang="en-US" dirty="0" err="1"/>
              <a:t>Gensim</a:t>
            </a:r>
            <a:r>
              <a:rPr lang="en-US" dirty="0"/>
              <a:t> Word2Vec Visualization</a:t>
            </a:r>
          </a:p>
        </p:txBody>
      </p:sp>
      <p:sp>
        <p:nvSpPr>
          <p:cNvPr id="2" name="Rectangle 1">
            <a:extLst>
              <a:ext uri="{FF2B5EF4-FFF2-40B4-BE49-F238E27FC236}">
                <a16:creationId xmlns:a16="http://schemas.microsoft.com/office/drawing/2014/main" id="{2BE9B275-2143-6C7E-8404-A58C89DBF999}"/>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pic>
        <p:nvPicPr>
          <p:cNvPr id="5" name="Picture 4">
            <a:extLst>
              <a:ext uri="{FF2B5EF4-FFF2-40B4-BE49-F238E27FC236}">
                <a16:creationId xmlns:a16="http://schemas.microsoft.com/office/drawing/2014/main" id="{AC5C86E0-0D2F-5513-0471-FFDDACA93508}"/>
              </a:ext>
            </a:extLst>
          </p:cNvPr>
          <p:cNvPicPr>
            <a:picLocks noChangeAspect="1"/>
          </p:cNvPicPr>
          <p:nvPr/>
        </p:nvPicPr>
        <p:blipFill>
          <a:blip r:embed="rId3"/>
          <a:stretch>
            <a:fillRect/>
          </a:stretch>
        </p:blipFill>
        <p:spPr>
          <a:xfrm>
            <a:off x="2125630" y="933450"/>
            <a:ext cx="7132670" cy="5628794"/>
          </a:xfrm>
          <a:prstGeom prst="rect">
            <a:avLst/>
          </a:prstGeom>
        </p:spPr>
      </p:pic>
    </p:spTree>
    <p:extLst>
      <p:ext uri="{BB962C8B-B14F-4D97-AF65-F5344CB8AC3E}">
        <p14:creationId xmlns:p14="http://schemas.microsoft.com/office/powerpoint/2010/main" val="2577397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Transformers Tokenizer Embeddings</a:t>
            </a:r>
          </a:p>
        </p:txBody>
      </p:sp>
      <p:sp>
        <p:nvSpPr>
          <p:cNvPr id="6" name="TextBox 5">
            <a:extLst>
              <a:ext uri="{FF2B5EF4-FFF2-40B4-BE49-F238E27FC236}">
                <a16:creationId xmlns:a16="http://schemas.microsoft.com/office/drawing/2014/main" id="{4B29DF19-418C-3C42-9019-714D49F5870A}"/>
              </a:ext>
            </a:extLst>
          </p:cNvPr>
          <p:cNvSpPr txBox="1"/>
          <p:nvPr/>
        </p:nvSpPr>
        <p:spPr>
          <a:xfrm>
            <a:off x="271346" y="1128310"/>
            <a:ext cx="11649307" cy="5355312"/>
          </a:xfrm>
          <a:prstGeom prst="rect">
            <a:avLst/>
          </a:prstGeom>
          <a:solidFill>
            <a:schemeClr val="accent4">
              <a:lumMod val="20000"/>
              <a:lumOff val="80000"/>
            </a:schemeClr>
          </a:solidFill>
        </p:spPr>
        <p:txBody>
          <a:bodyPr wrap="square">
            <a:spAutoFit/>
          </a:bodyPr>
          <a:lstStyle/>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transformers</a:t>
            </a: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torch</a:t>
            </a:r>
          </a:p>
          <a:p>
            <a:r>
              <a:rPr lang="en-US" sz="2000" b="0" dirty="0">
                <a:solidFill>
                  <a:srgbClr val="AF00DB"/>
                </a:solidFill>
                <a:effectLst/>
                <a:latin typeface="Courier New" panose="02070309020205020404" pitchFamily="49" charset="0"/>
              </a:rPr>
              <a:t>import</a:t>
            </a:r>
            <a:r>
              <a:rPr lang="en-US" sz="2000" b="0" dirty="0">
                <a:solidFill>
                  <a:srgbClr val="000000"/>
                </a:solidFill>
                <a:effectLst/>
                <a:latin typeface="Courier New" panose="02070309020205020404" pitchFamily="49" charset="0"/>
              </a:rPr>
              <a:t> torch</a:t>
            </a:r>
          </a:p>
          <a:p>
            <a:r>
              <a:rPr lang="en-US" sz="2000" b="0" dirty="0">
                <a:solidFill>
                  <a:srgbClr val="AF00DB"/>
                </a:solidFill>
                <a:effectLst/>
                <a:latin typeface="Courier New" panose="02070309020205020404" pitchFamily="49" charset="0"/>
              </a:rPr>
              <a:t>from</a:t>
            </a:r>
            <a:r>
              <a:rPr lang="en-US" sz="2000" b="0" dirty="0">
                <a:solidFill>
                  <a:srgbClr val="000000"/>
                </a:solidFill>
                <a:effectLst/>
                <a:latin typeface="Courier New" panose="02070309020205020404" pitchFamily="49" charset="0"/>
              </a:rPr>
              <a:t> transformers </a:t>
            </a:r>
            <a:r>
              <a:rPr lang="en-US" sz="2000" b="0" dirty="0">
                <a:solidFill>
                  <a:srgbClr val="AF00DB"/>
                </a:solidFill>
                <a:effectLst/>
                <a:latin typeface="Courier New" panose="02070309020205020404" pitchFamily="49" charset="0"/>
              </a:rPr>
              <a:t>import</a:t>
            </a:r>
            <a:r>
              <a:rPr lang="en-US" sz="2000" b="0" dirty="0">
                <a:solidFill>
                  <a:srgbClr val="000000"/>
                </a:solidFill>
                <a:effectLst/>
                <a:latin typeface="Courier New" panose="02070309020205020404" pitchFamily="49" charset="0"/>
              </a:rPr>
              <a:t> </a:t>
            </a:r>
            <a:r>
              <a:rPr lang="en-US" sz="2000" b="0" dirty="0" err="1">
                <a:solidFill>
                  <a:srgbClr val="000000"/>
                </a:solidFill>
                <a:effectLst/>
                <a:latin typeface="Courier New" panose="02070309020205020404" pitchFamily="49" charset="0"/>
              </a:rPr>
              <a:t>BertTokenizer</a:t>
            </a:r>
            <a:r>
              <a:rPr lang="en-US" sz="2000" b="0" dirty="0">
                <a:solidFill>
                  <a:srgbClr val="000000"/>
                </a:solidFill>
                <a:effectLst/>
                <a:latin typeface="Courier New" panose="02070309020205020404" pitchFamily="49" charset="0"/>
              </a:rPr>
              <a:t>, </a:t>
            </a:r>
            <a:r>
              <a:rPr lang="en-US" sz="2000" b="0" dirty="0" err="1">
                <a:solidFill>
                  <a:srgbClr val="000000"/>
                </a:solidFill>
                <a:effectLst/>
                <a:latin typeface="Courier New" panose="02070309020205020404" pitchFamily="49" charset="0"/>
              </a:rPr>
              <a:t>BertModel</a:t>
            </a:r>
            <a:endParaRPr lang="en-US" sz="2000" b="0" dirty="0">
              <a:solidFill>
                <a:srgbClr val="000000"/>
              </a:solidFill>
              <a:effectLst/>
              <a:latin typeface="Courier New" panose="02070309020205020404" pitchFamily="49" charset="0"/>
            </a:endParaRPr>
          </a:p>
          <a:p>
            <a:r>
              <a:rPr lang="en-US" sz="2000" b="0" dirty="0" err="1">
                <a:solidFill>
                  <a:srgbClr val="000000"/>
                </a:solidFill>
                <a:effectLst/>
                <a:latin typeface="Courier New" panose="02070309020205020404" pitchFamily="49" charset="0"/>
              </a:rPr>
              <a:t>model_name</a:t>
            </a:r>
            <a:r>
              <a:rPr lang="en-US" sz="2000" b="0" dirty="0">
                <a:solidFill>
                  <a:srgbClr val="000000"/>
                </a:solidFill>
                <a:effectLst/>
                <a:latin typeface="Courier New" panose="02070309020205020404" pitchFamily="49" charset="0"/>
              </a:rPr>
              <a:t> = </a:t>
            </a:r>
            <a:r>
              <a:rPr lang="en-US" sz="2000" b="0" dirty="0">
                <a:solidFill>
                  <a:srgbClr val="A31515"/>
                </a:solidFill>
                <a:effectLst/>
                <a:latin typeface="Courier New" panose="02070309020205020404" pitchFamily="49" charset="0"/>
              </a:rPr>
              <a:t>'</a:t>
            </a:r>
            <a:r>
              <a:rPr lang="en-US" sz="2000" b="0" dirty="0" err="1">
                <a:solidFill>
                  <a:srgbClr val="A31515"/>
                </a:solidFill>
                <a:effectLst/>
                <a:latin typeface="Courier New" panose="02070309020205020404" pitchFamily="49" charset="0"/>
              </a:rPr>
              <a:t>bert</a:t>
            </a:r>
            <a:r>
              <a:rPr lang="en-US" sz="2000" b="0" dirty="0">
                <a:solidFill>
                  <a:srgbClr val="A31515"/>
                </a:solidFill>
                <a:effectLst/>
                <a:latin typeface="Courier New" panose="02070309020205020404" pitchFamily="49" charset="0"/>
              </a:rPr>
              <a:t>-base-uncased'</a:t>
            </a:r>
            <a:r>
              <a:rPr lang="en-US" sz="2000" b="0" dirty="0">
                <a:solidFill>
                  <a:srgbClr val="000000"/>
                </a:solidFill>
                <a:effectLst/>
                <a:latin typeface="Courier New" panose="02070309020205020404" pitchFamily="49" charset="0"/>
              </a:rPr>
              <a:t> </a:t>
            </a:r>
            <a:r>
              <a:rPr lang="en-US" sz="2000" b="0" dirty="0">
                <a:solidFill>
                  <a:srgbClr val="008000"/>
                </a:solidFill>
                <a:effectLst/>
                <a:latin typeface="Courier New" panose="02070309020205020404" pitchFamily="49" charset="0"/>
              </a:rPr>
              <a:t>#'</a:t>
            </a:r>
            <a:r>
              <a:rPr lang="en-US" sz="2000" b="0" dirty="0" err="1">
                <a:solidFill>
                  <a:srgbClr val="008000"/>
                </a:solidFill>
                <a:effectLst/>
                <a:latin typeface="Courier New" panose="02070309020205020404" pitchFamily="49" charset="0"/>
              </a:rPr>
              <a:t>bert</a:t>
            </a:r>
            <a:r>
              <a:rPr lang="en-US" sz="2000" b="0" dirty="0">
                <a:solidFill>
                  <a:srgbClr val="008000"/>
                </a:solidFill>
                <a:effectLst/>
                <a:latin typeface="Courier New" panose="02070309020205020404" pitchFamily="49" charset="0"/>
              </a:rPr>
              <a:t>-base-</a:t>
            </a:r>
            <a:r>
              <a:rPr lang="en-US" sz="2000" b="0" dirty="0" err="1">
                <a:solidFill>
                  <a:srgbClr val="008000"/>
                </a:solidFill>
                <a:effectLst/>
                <a:latin typeface="Courier New" panose="02070309020205020404" pitchFamily="49" charset="0"/>
              </a:rPr>
              <a:t>chinese</a:t>
            </a:r>
            <a:r>
              <a:rPr lang="en-US" sz="2000" b="0" dirty="0">
                <a:solidFill>
                  <a:srgbClr val="008000"/>
                </a:solidFill>
                <a:effectLst/>
                <a:latin typeface="Courier New" panose="02070309020205020404" pitchFamily="49" charset="0"/>
              </a:rPr>
              <a:t>'</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model = </a:t>
            </a:r>
            <a:r>
              <a:rPr lang="en-US" sz="2000" b="0" dirty="0" err="1">
                <a:solidFill>
                  <a:srgbClr val="000000"/>
                </a:solidFill>
                <a:effectLst/>
                <a:latin typeface="Courier New" panose="02070309020205020404" pitchFamily="49" charset="0"/>
              </a:rPr>
              <a:t>BertModel.from_pretrained</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model_name</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tokenizer = </a:t>
            </a:r>
            <a:r>
              <a:rPr lang="en-US" sz="2000" b="0" dirty="0" err="1">
                <a:solidFill>
                  <a:srgbClr val="000000"/>
                </a:solidFill>
                <a:effectLst/>
                <a:latin typeface="Courier New" panose="02070309020205020404" pitchFamily="49" charset="0"/>
              </a:rPr>
              <a:t>BertTokenizer.from_pretrained</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model_name</a:t>
            </a:r>
            <a:r>
              <a:rPr lang="en-US" sz="2000" b="0" dirty="0">
                <a:solidFill>
                  <a:srgbClr val="000000"/>
                </a:solidFill>
                <a:effectLst/>
                <a:latin typeface="Courier New" panose="02070309020205020404" pitchFamily="49" charset="0"/>
              </a:rPr>
              <a:t>)</a:t>
            </a:r>
          </a:p>
          <a:p>
            <a:r>
              <a:rPr lang="en-US" sz="2000" b="0" dirty="0">
                <a:solidFill>
                  <a:srgbClr val="0000FF"/>
                </a:solidFill>
                <a:effectLst/>
                <a:latin typeface="Courier New" panose="02070309020205020404" pitchFamily="49" charset="0"/>
              </a:rPr>
              <a:t>def</a:t>
            </a:r>
            <a:r>
              <a:rPr lang="en-US" sz="2000" b="0" dirty="0">
                <a:solidFill>
                  <a:srgbClr val="000000"/>
                </a:solidFill>
                <a:effectLst/>
                <a:latin typeface="Courier New" panose="02070309020205020404" pitchFamily="49" charset="0"/>
              </a:rPr>
              <a:t> </a:t>
            </a:r>
            <a:r>
              <a:rPr lang="en-US" sz="2000" b="0" dirty="0" err="1">
                <a:solidFill>
                  <a:srgbClr val="795E26"/>
                </a:solidFill>
                <a:effectLst/>
                <a:latin typeface="Courier New" panose="02070309020205020404" pitchFamily="49" charset="0"/>
              </a:rPr>
              <a:t>get_bert_embeddings</a:t>
            </a:r>
            <a:r>
              <a:rPr lang="en-US" sz="2000" b="0" dirty="0">
                <a:solidFill>
                  <a:srgbClr val="000000"/>
                </a:solidFill>
                <a:effectLst/>
                <a:latin typeface="Courier New" panose="02070309020205020404" pitchFamily="49" charset="0"/>
              </a:rPr>
              <a:t>(</a:t>
            </a:r>
            <a:r>
              <a:rPr lang="en-US" sz="2000" b="0" dirty="0">
                <a:solidFill>
                  <a:srgbClr val="001080"/>
                </a:solidFill>
                <a:effectLst/>
                <a:latin typeface="Courier New" panose="02070309020205020404" pitchFamily="49" charset="0"/>
              </a:rPr>
              <a:t>text</a:t>
            </a:r>
            <a:r>
              <a:rPr lang="en-US" sz="2000" b="0" dirty="0">
                <a:solidFill>
                  <a:srgbClr val="000000"/>
                </a:solidFill>
                <a:effectLst/>
                <a:latin typeface="Courier New" panose="02070309020205020404" pitchFamily="49" charset="0"/>
              </a:rPr>
              <a:t>):</a:t>
            </a:r>
          </a:p>
          <a:p>
            <a:pPr lvl="1"/>
            <a:r>
              <a:rPr lang="en-US" sz="2000" b="0" dirty="0">
                <a:solidFill>
                  <a:srgbClr val="000000"/>
                </a:solidFill>
                <a:effectLst/>
                <a:latin typeface="Courier New" panose="02070309020205020404" pitchFamily="49" charset="0"/>
              </a:rPr>
              <a:t>inputs = tokenizer(text, </a:t>
            </a:r>
            <a:r>
              <a:rPr lang="en-US" sz="2000" b="0" dirty="0" err="1">
                <a:solidFill>
                  <a:srgbClr val="000000"/>
                </a:solidFill>
                <a:effectLst/>
                <a:latin typeface="Courier New" panose="02070309020205020404" pitchFamily="49" charset="0"/>
              </a:rPr>
              <a:t>return_tensors</a:t>
            </a:r>
            <a:r>
              <a:rPr lang="en-US" sz="2000" b="0" dirty="0">
                <a:solidFill>
                  <a:srgbClr val="000000"/>
                </a:solidFill>
                <a:effectLst/>
                <a:latin typeface="Courier New" panose="02070309020205020404" pitchFamily="49" charset="0"/>
              </a:rPr>
              <a:t>=</a:t>
            </a:r>
            <a:r>
              <a:rPr lang="en-US" sz="2000" b="0" dirty="0">
                <a:solidFill>
                  <a:srgbClr val="A31515"/>
                </a:solidFill>
                <a:effectLst/>
                <a:latin typeface="Courier New" panose="02070309020205020404" pitchFamily="49" charset="0"/>
              </a:rPr>
              <a:t>"</a:t>
            </a:r>
            <a:r>
              <a:rPr lang="en-US" sz="2000" b="0" dirty="0" err="1">
                <a:solidFill>
                  <a:srgbClr val="A31515"/>
                </a:solidFill>
                <a:effectLst/>
                <a:latin typeface="Courier New" panose="02070309020205020404" pitchFamily="49" charset="0"/>
              </a:rPr>
              <a:t>pt</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 truncation=</a:t>
            </a:r>
            <a:r>
              <a:rPr lang="en-US" sz="2000" b="0" dirty="0">
                <a:solidFill>
                  <a:srgbClr val="0000FF"/>
                </a:solidFill>
                <a:effectLst/>
                <a:latin typeface="Courier New" panose="02070309020205020404" pitchFamily="49" charset="0"/>
              </a:rPr>
              <a:t>True</a:t>
            </a:r>
            <a:r>
              <a:rPr lang="en-US" sz="2000" b="0" dirty="0">
                <a:solidFill>
                  <a:srgbClr val="000000"/>
                </a:solidFill>
                <a:effectLst/>
                <a:latin typeface="Courier New" panose="02070309020205020404" pitchFamily="49" charset="0"/>
              </a:rPr>
              <a:t>, padding=</a:t>
            </a:r>
            <a:r>
              <a:rPr lang="en-US" sz="2000" b="0" dirty="0">
                <a:solidFill>
                  <a:srgbClr val="0000FF"/>
                </a:solidFill>
                <a:effectLst/>
                <a:latin typeface="Courier New" panose="02070309020205020404" pitchFamily="49" charset="0"/>
              </a:rPr>
              <a:t>True</a:t>
            </a:r>
            <a:r>
              <a:rPr lang="en-US" sz="2000" b="0" dirty="0">
                <a:solidFill>
                  <a:srgbClr val="000000"/>
                </a:solidFill>
                <a:effectLst/>
                <a:latin typeface="Courier New" panose="02070309020205020404" pitchFamily="49" charset="0"/>
              </a:rPr>
              <a:t>, </a:t>
            </a:r>
            <a:r>
              <a:rPr lang="en-US" sz="2000" b="0" dirty="0" err="1">
                <a:solidFill>
                  <a:srgbClr val="000000"/>
                </a:solidFill>
                <a:effectLst/>
                <a:latin typeface="Courier New" panose="02070309020205020404" pitchFamily="49" charset="0"/>
              </a:rPr>
              <a:t>max_length</a:t>
            </a:r>
            <a:r>
              <a:rPr lang="en-US" sz="2000" b="0" dirty="0">
                <a:solidFill>
                  <a:srgbClr val="000000"/>
                </a:solidFill>
                <a:effectLst/>
                <a:latin typeface="Courier New" panose="02070309020205020404" pitchFamily="49" charset="0"/>
              </a:rPr>
              <a:t>=</a:t>
            </a:r>
            <a:r>
              <a:rPr lang="en-US" sz="2000" b="0" dirty="0">
                <a:solidFill>
                  <a:srgbClr val="098156"/>
                </a:solidFill>
                <a:effectLst/>
                <a:latin typeface="Courier New" panose="02070309020205020404" pitchFamily="49" charset="0"/>
              </a:rPr>
              <a:t>512</a:t>
            </a:r>
            <a:r>
              <a:rPr lang="en-US" sz="2000" b="0" dirty="0">
                <a:solidFill>
                  <a:srgbClr val="000000"/>
                </a:solidFill>
                <a:effectLst/>
                <a:latin typeface="Courier New" panose="02070309020205020404" pitchFamily="49" charset="0"/>
              </a:rPr>
              <a:t>)</a:t>
            </a:r>
          </a:p>
          <a:p>
            <a:pPr lvl="1"/>
            <a:r>
              <a:rPr lang="en-US" sz="2000" b="0" dirty="0">
                <a:solidFill>
                  <a:srgbClr val="AF00DB"/>
                </a:solidFill>
                <a:effectLst/>
                <a:latin typeface="Courier New" panose="02070309020205020404" pitchFamily="49" charset="0"/>
              </a:rPr>
              <a:t>with</a:t>
            </a:r>
            <a:r>
              <a:rPr lang="en-US" sz="2000" b="0" dirty="0">
                <a:solidFill>
                  <a:srgbClr val="000000"/>
                </a:solidFill>
                <a:effectLst/>
                <a:latin typeface="Courier New" panose="02070309020205020404" pitchFamily="49" charset="0"/>
              </a:rPr>
              <a:t> </a:t>
            </a:r>
            <a:r>
              <a:rPr lang="en-US" sz="2000" b="0" dirty="0" err="1">
                <a:solidFill>
                  <a:srgbClr val="000000"/>
                </a:solidFill>
                <a:effectLst/>
                <a:latin typeface="Courier New" panose="02070309020205020404" pitchFamily="49" charset="0"/>
              </a:rPr>
              <a:t>torch.no_grad</a:t>
            </a:r>
            <a:r>
              <a:rPr lang="en-US" sz="2000" b="0" dirty="0">
                <a:solidFill>
                  <a:srgbClr val="000000"/>
                </a:solidFill>
                <a:effectLst/>
                <a:latin typeface="Courier New" panose="02070309020205020404" pitchFamily="49" charset="0"/>
              </a:rPr>
              <a:t>():</a:t>
            </a:r>
          </a:p>
          <a:p>
            <a:pPr lvl="2"/>
            <a:r>
              <a:rPr lang="en-US" sz="2000" b="0" dirty="0">
                <a:solidFill>
                  <a:srgbClr val="000000"/>
                </a:solidFill>
                <a:effectLst/>
                <a:latin typeface="Courier New" panose="02070309020205020404" pitchFamily="49" charset="0"/>
              </a:rPr>
              <a:t>outputs = model(**inputs)</a:t>
            </a:r>
          </a:p>
          <a:p>
            <a:pPr lvl="1"/>
            <a:r>
              <a:rPr lang="en-US" sz="2200" b="0" dirty="0">
                <a:solidFill>
                  <a:srgbClr val="000000"/>
                </a:solidFill>
                <a:effectLst/>
                <a:latin typeface="Courier New" panose="02070309020205020404" pitchFamily="49" charset="0"/>
              </a:rPr>
              <a:t>embeddings = </a:t>
            </a:r>
            <a:r>
              <a:rPr lang="en-US" sz="2000" b="0" dirty="0" err="1">
                <a:solidFill>
                  <a:srgbClr val="000000"/>
                </a:solidFill>
                <a:effectLst/>
                <a:latin typeface="Courier New" panose="02070309020205020404" pitchFamily="49" charset="0"/>
              </a:rPr>
              <a:t>outputs.last_hidden_state.mean</a:t>
            </a:r>
            <a:r>
              <a:rPr lang="en-US" sz="2000" b="0" dirty="0">
                <a:solidFill>
                  <a:srgbClr val="000000"/>
                </a:solidFill>
                <a:effectLst/>
                <a:latin typeface="Courier New" panose="02070309020205020404" pitchFamily="49" charset="0"/>
              </a:rPr>
              <a:t>(dim=</a:t>
            </a:r>
            <a:r>
              <a:rPr lang="en-US" sz="2000" b="0" dirty="0">
                <a:solidFill>
                  <a:srgbClr val="098156"/>
                </a:solidFill>
                <a:effectLst/>
                <a:latin typeface="Courier New" panose="02070309020205020404" pitchFamily="49" charset="0"/>
              </a:rPr>
              <a:t>1</a:t>
            </a:r>
            <a:r>
              <a:rPr lang="en-US" sz="2000" b="0" dirty="0">
                <a:solidFill>
                  <a:srgbClr val="000000"/>
                </a:solidFill>
                <a:effectLst/>
                <a:latin typeface="Courier New" panose="02070309020205020404" pitchFamily="49" charset="0"/>
              </a:rPr>
              <a:t>).squeeze().</a:t>
            </a:r>
            <a:r>
              <a:rPr lang="en-US" sz="2000" b="0" dirty="0" err="1">
                <a:solidFill>
                  <a:srgbClr val="000000"/>
                </a:solidFill>
                <a:effectLst/>
                <a:latin typeface="Courier New" panose="02070309020205020404" pitchFamily="49" charset="0"/>
              </a:rPr>
              <a:t>numpy</a:t>
            </a:r>
            <a:r>
              <a:rPr lang="en-US" sz="2000" b="0" dirty="0">
                <a:solidFill>
                  <a:srgbClr val="000000"/>
                </a:solidFill>
                <a:effectLst/>
                <a:latin typeface="Courier New" panose="02070309020205020404" pitchFamily="49" charset="0"/>
              </a:rPr>
              <a:t>()</a:t>
            </a:r>
          </a:p>
          <a:p>
            <a:pPr lvl="1"/>
            <a:r>
              <a:rPr lang="en-US" sz="2000" b="0" dirty="0">
                <a:solidFill>
                  <a:srgbClr val="AF00DB"/>
                </a:solidFill>
                <a:effectLst/>
                <a:latin typeface="Courier New" panose="02070309020205020404" pitchFamily="49" charset="0"/>
              </a:rPr>
              <a:t>return</a:t>
            </a:r>
            <a:r>
              <a:rPr lang="en-US" sz="2000" b="0" dirty="0">
                <a:solidFill>
                  <a:srgbClr val="000000"/>
                </a:solidFill>
                <a:effectLst/>
                <a:latin typeface="Courier New" panose="02070309020205020404" pitchFamily="49" charset="0"/>
              </a:rPr>
              <a:t> embeddings</a:t>
            </a:r>
          </a:p>
          <a:p>
            <a:r>
              <a:rPr lang="en-US" sz="2000" b="0" dirty="0">
                <a:solidFill>
                  <a:srgbClr val="000000"/>
                </a:solidFill>
                <a:effectLst/>
                <a:latin typeface="Courier New" panose="02070309020205020404" pitchFamily="49" charset="0"/>
              </a:rPr>
              <a:t>text = </a:t>
            </a:r>
            <a:r>
              <a:rPr lang="en-US" sz="2000" b="0" dirty="0">
                <a:solidFill>
                  <a:srgbClr val="A31515"/>
                </a:solidFill>
                <a:effectLst/>
                <a:latin typeface="Courier New" panose="02070309020205020404" pitchFamily="49" charset="0"/>
              </a:rPr>
              <a:t>"I love apple."</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embeddings = </a:t>
            </a:r>
            <a:r>
              <a:rPr lang="en-US" sz="2000" b="0" dirty="0" err="1">
                <a:solidFill>
                  <a:srgbClr val="000000"/>
                </a:solidFill>
                <a:effectLst/>
                <a:latin typeface="Courier New" panose="02070309020205020404" pitchFamily="49" charset="0"/>
              </a:rPr>
              <a:t>get_bert_embeddings</a:t>
            </a:r>
            <a:r>
              <a:rPr lang="en-US" sz="2000" b="0" dirty="0">
                <a:solidFill>
                  <a:srgbClr val="000000"/>
                </a:solidFill>
                <a:effectLst/>
                <a:latin typeface="Courier New" panose="02070309020205020404" pitchFamily="49" charset="0"/>
              </a:rPr>
              <a:t>(text)</a:t>
            </a:r>
          </a:p>
          <a:p>
            <a:r>
              <a:rPr lang="en-US" sz="2000" b="0" dirty="0">
                <a:solidFill>
                  <a:srgbClr val="795E26"/>
                </a:solidFill>
                <a:effectLst/>
                <a:latin typeface="Courier New" panose="02070309020205020404" pitchFamily="49" charset="0"/>
              </a:rPr>
              <a:t>print</a:t>
            </a:r>
            <a:r>
              <a:rPr lang="en-US" sz="2000" b="0" dirty="0">
                <a:solidFill>
                  <a:srgbClr val="000000"/>
                </a:solidFill>
                <a:effectLst/>
                <a:latin typeface="Courier New" panose="02070309020205020404" pitchFamily="49" charset="0"/>
              </a:rPr>
              <a:t>(embeddings)</a:t>
            </a:r>
          </a:p>
        </p:txBody>
      </p:sp>
      <p:sp>
        <p:nvSpPr>
          <p:cNvPr id="2" name="Rectangle 1">
            <a:extLst>
              <a:ext uri="{FF2B5EF4-FFF2-40B4-BE49-F238E27FC236}">
                <a16:creationId xmlns:a16="http://schemas.microsoft.com/office/drawing/2014/main" id="{2BE9B275-2143-6C7E-8404-A58C89DBF999}"/>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2332477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Tree>
    <p:extLst>
      <p:ext uri="{BB962C8B-B14F-4D97-AF65-F5344CB8AC3E}">
        <p14:creationId xmlns:p14="http://schemas.microsoft.com/office/powerpoint/2010/main" val="2656339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10" name="Content Placeholder 2">
            <a:extLst>
              <a:ext uri="{FF2B5EF4-FFF2-40B4-BE49-F238E27FC236}">
                <a16:creationId xmlns:a16="http://schemas.microsoft.com/office/drawing/2014/main" id="{B77C8606-9999-495F-C0B9-7F9427878B11}"/>
              </a:ext>
            </a:extLst>
          </p:cNvPr>
          <p:cNvSpPr>
            <a:spLocks noGrp="1"/>
          </p:cNvSpPr>
          <p:nvPr>
            <p:ph idx="1"/>
          </p:nvPr>
        </p:nvSpPr>
        <p:spPr>
          <a:xfrm>
            <a:off x="520321" y="1459371"/>
            <a:ext cx="11222181" cy="5088629"/>
          </a:xfrm>
        </p:spPr>
        <p:txBody>
          <a:bodyPr>
            <a:normAutofit fontScale="92500" lnSpcReduction="200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2"/>
            <a:r>
              <a:rPr lang="en-US" sz="3200" dirty="0">
                <a:solidFill>
                  <a:schemeClr val="accent1"/>
                </a:solidFill>
              </a:rPr>
              <a:t>BERT: Pre-training of Deep Bidirectional Transformers for Language Understanding</a:t>
            </a:r>
          </a:p>
          <a:p>
            <a:pPr lvl="2"/>
            <a:r>
              <a:rPr lang="en-US" sz="3600" dirty="0" err="1">
                <a:solidFill>
                  <a:schemeClr val="accent1"/>
                </a:solidFill>
              </a:rPr>
              <a:t>ChatGPT</a:t>
            </a:r>
            <a:r>
              <a:rPr lang="en-US" sz="3600" dirty="0">
                <a:solidFill>
                  <a:schemeClr val="accent1"/>
                </a:solidFill>
              </a:rPr>
              <a:t>: Large Language Models (LLMs), </a:t>
            </a:r>
            <a:br>
              <a:rPr lang="en-US" sz="3600" dirty="0">
                <a:solidFill>
                  <a:schemeClr val="accent1"/>
                </a:solidFill>
              </a:rPr>
            </a:br>
            <a:r>
              <a:rPr lang="en-US" sz="3600" dirty="0">
                <a:solidFill>
                  <a:schemeClr val="accent1"/>
                </a:solidFill>
              </a:rPr>
              <a:t>Foundation Models</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 Pre-train, Fine-tune</a:t>
            </a:r>
          </a:p>
        </p:txBody>
      </p:sp>
    </p:spTree>
    <p:extLst>
      <p:ext uri="{BB962C8B-B14F-4D97-AF65-F5344CB8AC3E}">
        <p14:creationId xmlns:p14="http://schemas.microsoft.com/office/powerpoint/2010/main" val="20743778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rmAutofit/>
          </a:bodyPr>
          <a:lstStyle/>
          <a:p>
            <a:pPr>
              <a:lnSpc>
                <a:spcPct val="120000"/>
              </a:lnSpc>
              <a:spcAft>
                <a:spcPts val="0"/>
              </a:spcAft>
            </a:pPr>
            <a:r>
              <a:rPr lang="en-US" altLang="zh-TW" sz="14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400" b="0" dirty="0">
                <a:latin typeface="Calibri" charset="0"/>
                <a:ea typeface="標楷體" charset="-120"/>
              </a:rPr>
              <a:t>Denis Rothman (2021), Transformers for Natural Language Processing: Build innovative deep neural network architectures for NLP with Python, </a:t>
            </a:r>
            <a:r>
              <a:rPr lang="en-US" altLang="zh-TW" sz="1400" b="0" dirty="0" err="1">
                <a:latin typeface="Calibri" charset="0"/>
                <a:ea typeface="標楷體" charset="-120"/>
              </a:rPr>
              <a:t>PyTorch</a:t>
            </a:r>
            <a:r>
              <a:rPr lang="en-US" altLang="zh-TW" sz="1400" b="0" dirty="0">
                <a:latin typeface="Calibri" charset="0"/>
                <a:ea typeface="標楷體" charset="-120"/>
              </a:rPr>
              <a:t>, TensorFlow, BERT, </a:t>
            </a:r>
            <a:r>
              <a:rPr lang="en-US" altLang="zh-TW" sz="1400" b="0" dirty="0" err="1">
                <a:latin typeface="Calibri" charset="0"/>
                <a:ea typeface="標楷體" charset="-120"/>
              </a:rPr>
              <a:t>RoBERTa</a:t>
            </a:r>
            <a:r>
              <a:rPr lang="en-US" altLang="zh-TW" sz="1400" b="0" dirty="0">
                <a:latin typeface="Calibri" charset="0"/>
                <a:ea typeface="標楷體" charset="-120"/>
              </a:rPr>
              <a:t>, and more,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err="1">
                <a:latin typeface="Calibri" charset="0"/>
                <a:ea typeface="標楷體" charset="-120"/>
              </a:rPr>
              <a:t>Savaş</a:t>
            </a:r>
            <a:r>
              <a:rPr lang="en-US" altLang="zh-TW" sz="1400" b="0" dirty="0">
                <a:latin typeface="Calibri" charset="0"/>
                <a:ea typeface="標楷體" charset="-120"/>
              </a:rPr>
              <a:t> </a:t>
            </a:r>
            <a:r>
              <a:rPr lang="en-US" altLang="zh-TW" sz="1400" b="0" dirty="0" err="1">
                <a:latin typeface="Calibri" charset="0"/>
                <a:ea typeface="標楷體" charset="-120"/>
              </a:rPr>
              <a:t>Yıldırım</a:t>
            </a:r>
            <a:r>
              <a:rPr lang="en-US" altLang="zh-TW" sz="1400" b="0" dirty="0">
                <a:latin typeface="Calibri" charset="0"/>
                <a:ea typeface="標楷體" charset="-120"/>
              </a:rPr>
              <a:t> and </a:t>
            </a:r>
            <a:r>
              <a:rPr lang="en-US" altLang="zh-TW" sz="1400" b="0" dirty="0" err="1">
                <a:latin typeface="Calibri" charset="0"/>
                <a:ea typeface="標楷體" charset="-120"/>
              </a:rPr>
              <a:t>Meysam</a:t>
            </a:r>
            <a:r>
              <a:rPr lang="en-US" altLang="zh-TW" sz="1400" b="0" dirty="0">
                <a:latin typeface="Calibri" charset="0"/>
                <a:ea typeface="標楷體" charset="-120"/>
              </a:rPr>
              <a:t> </a:t>
            </a:r>
            <a:r>
              <a:rPr lang="en-US" altLang="zh-TW" sz="1400" b="0" dirty="0" err="1">
                <a:latin typeface="Calibri" charset="0"/>
                <a:ea typeface="標楷體" charset="-120"/>
              </a:rPr>
              <a:t>Asgari-Chenaghlu</a:t>
            </a:r>
            <a:r>
              <a:rPr lang="en-US" altLang="zh-TW" sz="1400" b="0" dirty="0">
                <a:latin typeface="Calibri" charset="0"/>
                <a:ea typeface="標楷體" charset="-120"/>
              </a:rPr>
              <a:t> (2021), Mastering Transformers: Build state-of-the-art models from scratch with advanced natural language processing techniques,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a:latin typeface="Calibri" charset="0"/>
                <a:ea typeface="標楷體" charset="-120"/>
              </a:rPr>
              <a:t>Sowmya </a:t>
            </a:r>
            <a:r>
              <a:rPr lang="en-US" altLang="zh-TW" sz="1400" b="0" dirty="0" err="1">
                <a:latin typeface="Calibri" charset="0"/>
                <a:ea typeface="標楷體" charset="-120"/>
              </a:rPr>
              <a:t>Vajjala</a:t>
            </a:r>
            <a:r>
              <a:rPr lang="en-US" altLang="zh-TW" sz="1400" b="0" dirty="0">
                <a:latin typeface="Calibri" charset="0"/>
                <a:ea typeface="標楷體" charset="-120"/>
              </a:rPr>
              <a:t>, Bodhisattwa Majumder, Anuj Gupta (2020), Practical Natural Language Processing: A Comprehensive Guide to Building Real-World NLP Systems, O'Reilly Media.</a:t>
            </a:r>
          </a:p>
          <a:p>
            <a:pPr>
              <a:lnSpc>
                <a:spcPct val="120000"/>
              </a:lnSpc>
              <a:spcAft>
                <a:spcPts val="0"/>
              </a:spcAft>
            </a:pPr>
            <a:r>
              <a:rPr lang="en-US" altLang="zh-TW" sz="1400" b="0" dirty="0">
                <a:latin typeface="Calibri" charset="0"/>
                <a:ea typeface="標楷體" charset="-120"/>
              </a:rPr>
              <a:t>Jacob Devlin, Ming-Wei Chang, Kenton Lee, and Kristina Toutanova (2018). "BERT: Pre-training of Deep Bidirectional Transformers for Language Understanding." </a:t>
            </a:r>
            <a:r>
              <a:rPr lang="en-US" altLang="zh-TW" sz="1400" b="0" dirty="0" err="1">
                <a:latin typeface="Calibri" charset="0"/>
                <a:ea typeface="標楷體" charset="-120"/>
              </a:rPr>
              <a:t>arXiv</a:t>
            </a:r>
            <a:r>
              <a:rPr lang="en-US" altLang="zh-TW" sz="1400" b="0" dirty="0">
                <a:latin typeface="Calibri" charset="0"/>
                <a:ea typeface="標楷體" charset="-120"/>
              </a:rPr>
              <a:t> preprint arXiv:1810.04805.</a:t>
            </a:r>
            <a:endParaRPr lang="en-US" sz="1400" b="0" dirty="0"/>
          </a:p>
          <a:p>
            <a:pPr eaLnBrk="1" hangingPunct="1">
              <a:lnSpc>
                <a:spcPct val="120000"/>
              </a:lnSpc>
              <a:spcAft>
                <a:spcPts val="0"/>
              </a:spcAft>
            </a:pPr>
            <a:r>
              <a:rPr lang="en-US" altLang="zh-TW" sz="1400" b="0" dirty="0">
                <a:latin typeface="Calibri" charset="0"/>
                <a:ea typeface="標楷體" charset="-120"/>
              </a:rPr>
              <a:t>Hugo </a:t>
            </a:r>
            <a:r>
              <a:rPr lang="en-US" altLang="zh-TW" sz="1400" b="0" dirty="0" err="1">
                <a:latin typeface="Calibri" charset="0"/>
                <a:ea typeface="標楷體" charset="-120"/>
              </a:rPr>
              <a:t>Touvron</a:t>
            </a:r>
            <a:r>
              <a:rPr lang="en-US" altLang="zh-TW" sz="1400" b="0" dirty="0">
                <a:latin typeface="Calibri" charset="0"/>
                <a:ea typeface="標楷體" charset="-120"/>
              </a:rPr>
              <a:t>, Louis Martin, Kevin Stone, Peter Albert, Amjad </a:t>
            </a:r>
            <a:r>
              <a:rPr lang="en-US" altLang="zh-TW" sz="1400" b="0" dirty="0" err="1">
                <a:latin typeface="Calibri" charset="0"/>
                <a:ea typeface="標楷體" charset="-120"/>
              </a:rPr>
              <a:t>Almahairi</a:t>
            </a:r>
            <a:r>
              <a:rPr lang="en-US" altLang="zh-TW" sz="1400" b="0" dirty="0">
                <a:latin typeface="Calibri" charset="0"/>
                <a:ea typeface="標楷體" charset="-120"/>
              </a:rPr>
              <a:t>, Yasmine </a:t>
            </a:r>
            <a:r>
              <a:rPr lang="en-US" altLang="zh-TW" sz="1400" b="0" dirty="0" err="1">
                <a:latin typeface="Calibri" charset="0"/>
                <a:ea typeface="標楷體" charset="-120"/>
              </a:rPr>
              <a:t>Babaei</a:t>
            </a:r>
            <a:r>
              <a:rPr lang="en-US" altLang="zh-TW" sz="1400" b="0" dirty="0">
                <a:latin typeface="Calibri" charset="0"/>
                <a:ea typeface="標楷體" charset="-120"/>
              </a:rPr>
              <a:t>, Nikolay </a:t>
            </a:r>
            <a:r>
              <a:rPr lang="en-US" altLang="zh-TW" sz="1400" b="0" dirty="0" err="1">
                <a:latin typeface="Calibri" charset="0"/>
                <a:ea typeface="標楷體" charset="-120"/>
              </a:rPr>
              <a:t>Bashlykov</a:t>
            </a:r>
            <a:r>
              <a:rPr lang="en-US" altLang="zh-TW" sz="1400" b="0" dirty="0">
                <a:latin typeface="Calibri" charset="0"/>
                <a:ea typeface="標楷體" charset="-120"/>
              </a:rPr>
              <a:t> et al. (2023) "Llama 2: Open Foundation and Fine-Tuned Chat Models." </a:t>
            </a:r>
            <a:r>
              <a:rPr lang="en-US" altLang="zh-TW" sz="1400" b="0" dirty="0" err="1">
                <a:latin typeface="Calibri" charset="0"/>
                <a:ea typeface="標楷體" charset="-120"/>
              </a:rPr>
              <a:t>arXiv</a:t>
            </a:r>
            <a:r>
              <a:rPr lang="en-US" altLang="zh-TW" sz="1400" b="0" dirty="0">
                <a:latin typeface="Calibri" charset="0"/>
                <a:ea typeface="標楷體" charset="-120"/>
              </a:rPr>
              <a:t> preprint arXiv:2307.09288 (2023). </a:t>
            </a:r>
          </a:p>
          <a:p>
            <a:pPr>
              <a:lnSpc>
                <a:spcPct val="120000"/>
              </a:lnSpc>
              <a:spcAft>
                <a:spcPts val="0"/>
              </a:spcAft>
            </a:pPr>
            <a:r>
              <a:rPr lang="en-US" sz="1400" b="0" dirty="0"/>
              <a:t>Yihan Cao, </a:t>
            </a:r>
            <a:r>
              <a:rPr lang="en-US" sz="1400" b="0" dirty="0" err="1"/>
              <a:t>Siyu</a:t>
            </a:r>
            <a:r>
              <a:rPr lang="en-US" sz="1400" b="0" dirty="0"/>
              <a:t> Li, </a:t>
            </a:r>
            <a:r>
              <a:rPr lang="en-US" sz="1400" b="0" dirty="0" err="1"/>
              <a:t>Yixin</a:t>
            </a:r>
            <a:r>
              <a:rPr lang="en-US" sz="1400" b="0" dirty="0"/>
              <a:t> Liu, </a:t>
            </a:r>
            <a:r>
              <a:rPr lang="en-US" sz="1400" b="0" dirty="0" err="1"/>
              <a:t>Zhiling</a:t>
            </a:r>
            <a:r>
              <a:rPr lang="en-US" sz="1400" b="0" dirty="0"/>
              <a:t> Yan, Yutong Dai, Philip S. Yu, and </a:t>
            </a:r>
            <a:r>
              <a:rPr lang="en-US" sz="1400" b="0" dirty="0" err="1"/>
              <a:t>Lichao</a:t>
            </a:r>
            <a:r>
              <a:rPr lang="en-US" sz="1400" b="0" dirty="0"/>
              <a:t> Sun (2023). "A Comprehensive Survey of AI-Generated Content (AIGC): A History of Generative AI from GAN to </a:t>
            </a:r>
            <a:r>
              <a:rPr lang="en-US" sz="1400" b="0" dirty="0" err="1"/>
              <a:t>ChatGPT</a:t>
            </a:r>
            <a:r>
              <a:rPr lang="en-US" sz="1400" b="0" dirty="0"/>
              <a:t>." </a:t>
            </a:r>
            <a:r>
              <a:rPr lang="en-US" sz="1400" b="0" dirty="0" err="1"/>
              <a:t>arXiv</a:t>
            </a:r>
            <a:r>
              <a:rPr lang="en-US" sz="1400" b="0" dirty="0"/>
              <a:t> preprint arXiv:2303.04226.</a:t>
            </a:r>
          </a:p>
          <a:p>
            <a:pPr>
              <a:lnSpc>
                <a:spcPct val="120000"/>
              </a:lnSpc>
              <a:spcAft>
                <a:spcPts val="0"/>
              </a:spcAft>
            </a:pPr>
            <a:r>
              <a:rPr lang="en-US" sz="1400" b="0" dirty="0" err="1"/>
              <a:t>Pengfei</a:t>
            </a:r>
            <a:r>
              <a:rPr lang="en-US" sz="1400" b="0" dirty="0"/>
              <a:t> Liu, </a:t>
            </a:r>
            <a:r>
              <a:rPr lang="en-US" sz="1400" b="0" dirty="0" err="1"/>
              <a:t>Weizhe</a:t>
            </a:r>
            <a:r>
              <a:rPr lang="en-US" sz="1400" b="0" dirty="0"/>
              <a:t> Yuan, </a:t>
            </a:r>
            <a:r>
              <a:rPr lang="en-US" sz="1400" b="0" dirty="0" err="1"/>
              <a:t>Jinlan</a:t>
            </a:r>
            <a:r>
              <a:rPr lang="en-US" sz="1400" b="0" dirty="0"/>
              <a:t> Fu, </a:t>
            </a:r>
            <a:r>
              <a:rPr lang="en-US" sz="1400" b="0" dirty="0" err="1"/>
              <a:t>Zhengbao</a:t>
            </a:r>
            <a:r>
              <a:rPr lang="en-US" sz="1400" b="0" dirty="0"/>
              <a:t> Jiang, Hiroaki Hayashi, and Graham </a:t>
            </a:r>
            <a:r>
              <a:rPr lang="en-US" sz="1400" b="0" dirty="0" err="1"/>
              <a:t>Neubig</a:t>
            </a:r>
            <a:r>
              <a:rPr lang="en-US" sz="1400" b="0" dirty="0"/>
              <a:t>. (2023) "Pre-train, prompt, and predict: A systematic survey of prompting methods in natural language processing." ACM Computing Surveys 55, no. 9 (2023): 1-35.</a:t>
            </a:r>
          </a:p>
          <a:p>
            <a:pPr>
              <a:lnSpc>
                <a:spcPct val="120000"/>
              </a:lnSpc>
              <a:spcAft>
                <a:spcPts val="0"/>
              </a:spcAft>
            </a:pPr>
            <a:r>
              <a:rPr lang="en-US" sz="1400" b="0" dirty="0"/>
              <a:t>Wayne Xin Zhao, </a:t>
            </a:r>
            <a:r>
              <a:rPr lang="en-US" sz="1400" b="0" dirty="0" err="1"/>
              <a:t>Kun</a:t>
            </a:r>
            <a:r>
              <a:rPr lang="en-US" sz="1400" b="0" dirty="0"/>
              <a:t> Zhou, </a:t>
            </a:r>
            <a:r>
              <a:rPr lang="en-US" sz="1400" b="0" dirty="0" err="1"/>
              <a:t>Junyi</a:t>
            </a:r>
            <a:r>
              <a:rPr lang="en-US" sz="1400" b="0" dirty="0"/>
              <a:t> Li, </a:t>
            </a:r>
            <a:r>
              <a:rPr lang="en-US" sz="1400" b="0" dirty="0" err="1"/>
              <a:t>Tianyi</a:t>
            </a:r>
            <a:r>
              <a:rPr lang="en-US" sz="1400" b="0" dirty="0"/>
              <a:t> Tang, </a:t>
            </a:r>
            <a:r>
              <a:rPr lang="en-US" sz="1400" b="0" dirty="0" err="1"/>
              <a:t>Xiaolei</a:t>
            </a:r>
            <a:r>
              <a:rPr lang="en-US" sz="1400" b="0" dirty="0"/>
              <a:t> Wang, </a:t>
            </a:r>
            <a:r>
              <a:rPr lang="en-US" sz="1400" b="0" dirty="0" err="1"/>
              <a:t>Yupeng</a:t>
            </a:r>
            <a:r>
              <a:rPr lang="en-US" sz="1400" b="0" dirty="0"/>
              <a:t> Hou, </a:t>
            </a:r>
            <a:r>
              <a:rPr lang="en-US" sz="1400" b="0" dirty="0" err="1"/>
              <a:t>Yingqian</a:t>
            </a:r>
            <a:r>
              <a:rPr lang="en-US" sz="1400" b="0" dirty="0"/>
              <a:t> Min et al. (2023) "A Survey of Large Language Models." </a:t>
            </a:r>
            <a:r>
              <a:rPr lang="en-US" sz="1400" b="0" dirty="0" err="1"/>
              <a:t>arXiv</a:t>
            </a:r>
            <a:r>
              <a:rPr lang="en-US" sz="1400" b="0" dirty="0"/>
              <a:t> preprint arXiv:2303.18223.</a:t>
            </a:r>
            <a:endParaRPr lang="en-US" altLang="zh-TW" sz="1400" b="0" dirty="0">
              <a:latin typeface="Calibri" charset="0"/>
              <a:ea typeface="標楷體" charset="-120"/>
            </a:endParaRPr>
          </a:p>
          <a:p>
            <a:pPr eaLnBrk="1" hangingPunct="1">
              <a:lnSpc>
                <a:spcPct val="120000"/>
              </a:lnSpc>
              <a:spcAft>
                <a:spcPts val="0"/>
              </a:spcAft>
            </a:pPr>
            <a:r>
              <a:rPr lang="en-US" sz="1400" b="0" dirty="0"/>
              <a:t>The Super Duper NLP Repo, </a:t>
            </a:r>
            <a:r>
              <a:rPr lang="en-US" sz="1400" b="0" dirty="0">
                <a:hlinkClick r:id="rId2"/>
              </a:rPr>
              <a:t>https://notebooks.quantumstat.com/</a:t>
            </a:r>
            <a:endParaRPr lang="en-US" sz="1400" b="0" dirty="0"/>
          </a:p>
          <a:p>
            <a:pPr>
              <a:lnSpc>
                <a:spcPct val="120000"/>
              </a:lnSpc>
              <a:spcAft>
                <a:spcPts val="0"/>
              </a:spcAft>
            </a:pPr>
            <a:r>
              <a:rPr lang="en-US" sz="1400" b="0" dirty="0"/>
              <a:t>Jay </a:t>
            </a:r>
            <a:r>
              <a:rPr lang="en-US" sz="1400" b="0" dirty="0" err="1"/>
              <a:t>Alammar</a:t>
            </a:r>
            <a:r>
              <a:rPr lang="en-US" sz="1400" b="0" dirty="0"/>
              <a:t> (2018), The Illustrated Transformer, </a:t>
            </a:r>
            <a:r>
              <a:rPr lang="en-US" sz="1400" b="0" dirty="0">
                <a:hlinkClick r:id="rId3"/>
              </a:rPr>
              <a:t>http://jalammar.github.io/illustrated-transformer/</a:t>
            </a:r>
            <a:endParaRPr lang="en-US" sz="1400" b="0" dirty="0"/>
          </a:p>
          <a:p>
            <a:pPr>
              <a:lnSpc>
                <a:spcPct val="120000"/>
              </a:lnSpc>
              <a:spcAft>
                <a:spcPts val="0"/>
              </a:spcAft>
            </a:pPr>
            <a:r>
              <a:rPr lang="en-US" sz="1400" b="0" dirty="0"/>
              <a:t>Jay </a:t>
            </a:r>
            <a:r>
              <a:rPr lang="en-US" sz="1400" b="0" dirty="0" err="1"/>
              <a:t>Alammar</a:t>
            </a:r>
            <a:r>
              <a:rPr lang="en-US" sz="1400" b="0" dirty="0"/>
              <a:t> (2019), A Visual Guide to Using BERT for the First Time, </a:t>
            </a:r>
            <a:r>
              <a:rPr lang="en-US" sz="1400" b="0" dirty="0">
                <a:hlinkClick r:id="rId4"/>
              </a:rPr>
              <a:t>http://jalammar.github.io/a-visual-guide-to-using-bert-for-the-first-time/</a:t>
            </a:r>
            <a:endParaRPr lang="en-US" sz="1400" b="0" dirty="0"/>
          </a:p>
          <a:p>
            <a:pPr>
              <a:lnSpc>
                <a:spcPct val="120000"/>
              </a:lnSpc>
              <a:spcAft>
                <a:spcPts val="0"/>
              </a:spcAft>
            </a:pPr>
            <a:r>
              <a:rPr lang="en-US" sz="1400" b="0" dirty="0"/>
              <a:t>NLP with Transformer, </a:t>
            </a:r>
            <a:r>
              <a:rPr lang="en-US" sz="1400" b="0" dirty="0">
                <a:hlinkClick r:id="rId5"/>
              </a:rPr>
              <a:t>https://github.com/nlp-with-transformers/notebooks</a:t>
            </a:r>
            <a:endParaRPr lang="en-US" sz="1400" b="0" dirty="0"/>
          </a:p>
          <a:p>
            <a:pPr eaLnBrk="1" hangingPunct="1">
              <a:lnSpc>
                <a:spcPct val="120000"/>
              </a:lnSpc>
              <a:spcAft>
                <a:spcPts val="0"/>
              </a:spcAft>
            </a:pPr>
            <a:r>
              <a:rPr lang="en-US" altLang="zh-TW" sz="1400" b="0" dirty="0">
                <a:latin typeface="Calibri" charset="0"/>
                <a:ea typeface="標楷體" charset="-120"/>
              </a:rPr>
              <a:t>Min-Yuh Day (2023), Python 101, </a:t>
            </a:r>
            <a:r>
              <a:rPr lang="en-US" altLang="zh-TW" sz="1400" b="0" dirty="0">
                <a:latin typeface="Calibri" charset="0"/>
                <a:ea typeface="標楷體" charset="-120"/>
                <a:hlinkClick r:id="rId6"/>
              </a:rPr>
              <a:t>https://tinyurl.com/aintpupython101</a:t>
            </a:r>
            <a:endParaRPr lang="en-US" altLang="zh-TW" sz="1200" b="0" dirty="0">
              <a:latin typeface="Calibri" charset="0"/>
              <a:ea typeface="標楷體" charset="-120"/>
            </a:endParaRPr>
          </a:p>
          <a:p>
            <a:pPr marL="0" indent="0">
              <a:buNone/>
            </a:pPr>
            <a:endParaRPr lang="en-US" altLang="zh-TW" sz="14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104</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37250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12</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7119" y="3146346"/>
            <a:ext cx="10757761" cy="3051726"/>
          </a:xfrm>
          <a:prstGeom prst="rect">
            <a:avLst/>
          </a:prstGeom>
        </p:spPr>
      </p:pic>
    </p:spTree>
    <p:extLst>
      <p:ext uri="{BB962C8B-B14F-4D97-AF65-F5344CB8AC3E}">
        <p14:creationId xmlns:p14="http://schemas.microsoft.com/office/powerpoint/2010/main" val="131691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13</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422881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11152"/>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684358" y="2462674"/>
            <a:ext cx="8675627" cy="3054558"/>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424411" y="1835669"/>
            <a:ext cx="7449617" cy="584775"/>
          </a:xfrm>
          <a:prstGeom prst="rect">
            <a:avLst/>
          </a:prstGeom>
        </p:spPr>
        <p:txBody>
          <a:bodyPr wrap="square">
            <a:spAutoFit/>
          </a:bodyPr>
          <a:lstStyle/>
          <a:p>
            <a:pPr algn="ctr"/>
            <a:r>
              <a:rPr lang="en-US" sz="3200" b="1" dirty="0">
                <a:solidFill>
                  <a:schemeClr val="accent1"/>
                </a:solidFill>
              </a:rPr>
              <a:t>BERT input representation</a:t>
            </a:r>
          </a:p>
        </p:txBody>
      </p:sp>
      <p:sp>
        <p:nvSpPr>
          <p:cNvPr id="8" name="Rectangle 7">
            <a:extLst>
              <a:ext uri="{FF2B5EF4-FFF2-40B4-BE49-F238E27FC236}">
                <a16:creationId xmlns:a16="http://schemas.microsoft.com/office/drawing/2014/main" id="{896D93B2-0E33-1F4C-9598-EEEF9453B8FC}"/>
              </a:ext>
            </a:extLst>
          </p:cNvPr>
          <p:cNvSpPr/>
          <p:nvPr/>
        </p:nvSpPr>
        <p:spPr>
          <a:xfrm>
            <a:off x="2058896" y="5746633"/>
            <a:ext cx="8039100" cy="646331"/>
          </a:xfrm>
          <a:prstGeom prst="rect">
            <a:avLst/>
          </a:prstGeom>
        </p:spPr>
        <p:txBody>
          <a:bodyPr wrap="square">
            <a:spAutoFit/>
          </a:bodyPr>
          <a:lstStyle/>
          <a:p>
            <a:pPr algn="ctr"/>
            <a:r>
              <a:rPr lang="en-US" dirty="0"/>
              <a:t>The input embeddings is the sum of the token embeddings, </a:t>
            </a:r>
            <a:br>
              <a:rPr lang="en-US" dirty="0"/>
            </a:br>
            <a:r>
              <a:rPr lang="en-US" dirty="0"/>
              <a:t>the segmentation embeddings and the position embeddings.</a:t>
            </a:r>
          </a:p>
        </p:txBody>
      </p:sp>
    </p:spTree>
    <p:extLst>
      <p:ext uri="{BB962C8B-B14F-4D97-AF65-F5344CB8AC3E}">
        <p14:creationId xmlns:p14="http://schemas.microsoft.com/office/powerpoint/2010/main" val="243269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15</a:t>
            </a:fld>
            <a:endParaRPr lang="en-US"/>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667632"/>
          </a:xfrm>
        </p:spPr>
        <p:txBody>
          <a:bodyPr>
            <a:noAutofit/>
          </a:bodyPr>
          <a:lstStyle/>
          <a:p>
            <a:r>
              <a:rPr lang="en-US" dirty="0">
                <a:solidFill>
                  <a:schemeClr val="accent1"/>
                </a:solidFill>
              </a:rPr>
              <a:t>Fine-tuning BERT on NLP Tasks</a:t>
            </a:r>
          </a:p>
        </p:txBody>
      </p:sp>
      <p:sp>
        <p:nvSpPr>
          <p:cNvPr id="6" name="Rectangle 5">
            <a:extLst>
              <a:ext uri="{FF2B5EF4-FFF2-40B4-BE49-F238E27FC236}">
                <a16:creationId xmlns:a16="http://schemas.microsoft.com/office/drawing/2014/main" id="{2ECA2885-1BF7-F646-872C-D9E1BB54DFE5}"/>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4247059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16</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156655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17</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399946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18</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a:extLst>
              <a:ext uri="{28A0092B-C50C-407E-A947-70E740481C1C}">
                <a14:useLocalDpi xmlns:a14="http://schemas.microsoft.com/office/drawing/2010/main" val="0"/>
              </a:ext>
            </a:extLst>
          </a:blip>
          <a:srcRect l="53899" b="5072"/>
          <a:stretch/>
        </p:blipFill>
        <p:spPr>
          <a:xfrm>
            <a:off x="2135560" y="1484784"/>
            <a:ext cx="8280920" cy="4824536"/>
          </a:xfrm>
          <a:prstGeom prst="rect">
            <a:avLst/>
          </a:prstGeom>
        </p:spPr>
      </p:pic>
    </p:spTree>
    <p:extLst>
      <p:ext uri="{BB962C8B-B14F-4D97-AF65-F5344CB8AC3E}">
        <p14:creationId xmlns:p14="http://schemas.microsoft.com/office/powerpoint/2010/main" val="3219776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err="1">
                <a:solidFill>
                  <a:srgbClr val="C00000"/>
                </a:solidFill>
              </a:rPr>
              <a:t>ChatGPT</a:t>
            </a:r>
            <a:br>
              <a:rPr lang="en-US" altLang="zh-TW" sz="12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2023/09/13   Introduction to Artificial Intelligence for Text Analytics</a:t>
            </a:r>
          </a:p>
          <a:p>
            <a:pPr marL="0" indent="0">
              <a:buNone/>
            </a:pPr>
            <a:r>
              <a:rPr lang="en-US" sz="2800" dirty="0"/>
              <a:t>2   2023/09/20   Foundations of Text Analytics: </a:t>
            </a:r>
            <a:br>
              <a:rPr lang="en-US" sz="2800" dirty="0"/>
            </a:br>
            <a:r>
              <a:rPr lang="en-US" sz="2800" dirty="0"/>
              <a:t>                              Natural Language Processing (NLP)</a:t>
            </a:r>
          </a:p>
          <a:p>
            <a:pPr marL="0" indent="0">
              <a:buNone/>
            </a:pPr>
            <a:r>
              <a:rPr lang="en-US" sz="2800" dirty="0"/>
              <a:t>3   2023/09/27   Python for Natural Language Processing</a:t>
            </a:r>
          </a:p>
          <a:p>
            <a:pPr marL="0" indent="0">
              <a:buNone/>
            </a:pPr>
            <a:r>
              <a:rPr lang="en-US" sz="2800" dirty="0">
                <a:solidFill>
                  <a:srgbClr val="C00000"/>
                </a:solidFill>
              </a:rPr>
              <a:t>4   2023/10/04   Natural Language Processing with Transformers</a:t>
            </a:r>
          </a:p>
          <a:p>
            <a:pPr marL="0" indent="0">
              <a:buNone/>
            </a:pPr>
            <a:r>
              <a:rPr lang="en-US" sz="2800" dirty="0">
                <a:solidFill>
                  <a:srgbClr val="7030A0"/>
                </a:solidFill>
              </a:rPr>
              <a:t>5   2023/10/11   Case Study on Artificial Intelligence for Text Analytics I</a:t>
            </a:r>
          </a:p>
          <a:p>
            <a:pPr marL="0" indent="0">
              <a:buNone/>
            </a:pPr>
            <a:r>
              <a:rPr lang="en-US" sz="2800" dirty="0"/>
              <a:t>6   2023/10/18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(LLM) </a:t>
            </a:r>
            <a:br>
              <a:rPr lang="en-US" dirty="0"/>
            </a:br>
            <a:r>
              <a:rPr lang="en-US" sz="3600" dirty="0"/>
              <a:t>(GPT-3, </a:t>
            </a:r>
            <a:r>
              <a:rPr lang="en-US" sz="3600" dirty="0" err="1"/>
              <a:t>ChatGPT</a:t>
            </a:r>
            <a:r>
              <a:rPr lang="en-US" sz="3600" dirty="0"/>
              <a:t>, </a:t>
            </a:r>
            <a:r>
              <a:rPr lang="en-US" sz="3600" dirty="0" err="1"/>
              <a:t>PaLM</a:t>
            </a:r>
            <a:r>
              <a:rPr lang="en-US" sz="3600" dirty="0"/>
              <a:t>, BLOOM, OPT-175B, </a:t>
            </a:r>
            <a:r>
              <a:rPr lang="en-US" sz="3600" dirty="0" err="1"/>
              <a:t>LLaMA</a:t>
            </a:r>
            <a:r>
              <a:rPr lang="en-US" sz="3600" dirty="0"/>
              <a:t>)</a:t>
            </a:r>
          </a:p>
        </p:txBody>
      </p:sp>
      <p:sp>
        <p:nvSpPr>
          <p:cNvPr id="2" name="Oval 1">
            <a:extLst>
              <a:ext uri="{FF2B5EF4-FFF2-40B4-BE49-F238E27FC236}">
                <a16:creationId xmlns:a16="http://schemas.microsoft.com/office/drawing/2014/main" id="{C41E7D52-C51D-0E2E-D1EA-113E44ABFC40}"/>
              </a:ext>
            </a:extLst>
          </p:cNvPr>
          <p:cNvSpPr/>
          <p:nvPr/>
        </p:nvSpPr>
        <p:spPr>
          <a:xfrm>
            <a:off x="2345264" y="3217331"/>
            <a:ext cx="1336133" cy="1358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err="1"/>
              <a:t>ChatGPT</a:t>
            </a:r>
            <a:endParaRPr lang="en-US" sz="2000" b="1" dirty="0"/>
          </a:p>
          <a:p>
            <a:pPr algn="ctr"/>
            <a:r>
              <a:rPr lang="en-US" sz="1200" dirty="0"/>
              <a:t>175B</a:t>
            </a:r>
          </a:p>
        </p:txBody>
      </p:sp>
      <p:sp>
        <p:nvSpPr>
          <p:cNvPr id="3" name="Oval 2">
            <a:extLst>
              <a:ext uri="{FF2B5EF4-FFF2-40B4-BE49-F238E27FC236}">
                <a16:creationId xmlns:a16="http://schemas.microsoft.com/office/drawing/2014/main" id="{4B744E49-2B2D-6D27-F3E2-DCD4C6C5CFCF}"/>
              </a:ext>
            </a:extLst>
          </p:cNvPr>
          <p:cNvSpPr/>
          <p:nvPr/>
        </p:nvSpPr>
        <p:spPr>
          <a:xfrm>
            <a:off x="10152261" y="3200398"/>
            <a:ext cx="1024469" cy="1032935"/>
          </a:xfrm>
          <a:prstGeom prst="ellipse">
            <a:avLst/>
          </a:prstGeom>
          <a:solidFill>
            <a:srgbClr val="0248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err="1"/>
              <a:t>LLaMA</a:t>
            </a:r>
            <a:endParaRPr lang="en-US" b="1" dirty="0"/>
          </a:p>
          <a:p>
            <a:pPr algn="ctr"/>
            <a:r>
              <a:rPr lang="en-US" sz="1200" dirty="0"/>
              <a:t>65B</a:t>
            </a:r>
          </a:p>
        </p:txBody>
      </p:sp>
    </p:spTree>
    <p:extLst>
      <p:ext uri="{BB962C8B-B14F-4D97-AF65-F5344CB8AC3E}">
        <p14:creationId xmlns:p14="http://schemas.microsoft.com/office/powerpoint/2010/main" val="46908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spTree>
    <p:extLst>
      <p:ext uri="{BB962C8B-B14F-4D97-AF65-F5344CB8AC3E}">
        <p14:creationId xmlns:p14="http://schemas.microsoft.com/office/powerpoint/2010/main" val="2203754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3" y="47767"/>
            <a:ext cx="3622822" cy="6292412"/>
          </a:xfrm>
        </p:spPr>
        <p:txBody>
          <a:bodyPr>
            <a:normAutofit/>
          </a:bodyPr>
          <a:lstStyle/>
          <a:p>
            <a:r>
              <a:rPr lang="en-US" sz="4000" dirty="0"/>
              <a:t>Large Language Models (LLMs)</a:t>
            </a:r>
            <a:br>
              <a:rPr lang="en-US" sz="4000" dirty="0"/>
            </a:br>
            <a:r>
              <a:rPr lang="en-US" sz="4000" dirty="0"/>
              <a:t>Evolutionary Tree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22</a:t>
            </a:fld>
            <a:endParaRPr lang="en-US"/>
          </a:p>
        </p:txBody>
      </p:sp>
      <p:pic>
        <p:nvPicPr>
          <p:cNvPr id="6" name="Picture 5">
            <a:extLst>
              <a:ext uri="{FF2B5EF4-FFF2-40B4-BE49-F238E27FC236}">
                <a16:creationId xmlns:a16="http://schemas.microsoft.com/office/drawing/2014/main" id="{80E35396-2FF4-2593-9879-6D092455D1CA}"/>
              </a:ext>
            </a:extLst>
          </p:cNvPr>
          <p:cNvPicPr>
            <a:picLocks noChangeAspect="1"/>
          </p:cNvPicPr>
          <p:nvPr/>
        </p:nvPicPr>
        <p:blipFill>
          <a:blip r:embed="rId2"/>
          <a:stretch>
            <a:fillRect/>
          </a:stretch>
        </p:blipFill>
        <p:spPr>
          <a:xfrm>
            <a:off x="4076329" y="281570"/>
            <a:ext cx="7772400" cy="6058609"/>
          </a:xfrm>
          <a:prstGeom prst="rect">
            <a:avLst/>
          </a:prstGeom>
        </p:spPr>
      </p:pic>
      <p:sp>
        <p:nvSpPr>
          <p:cNvPr id="9" name="TextBox 8">
            <a:extLst>
              <a:ext uri="{FF2B5EF4-FFF2-40B4-BE49-F238E27FC236}">
                <a16:creationId xmlns:a16="http://schemas.microsoft.com/office/drawing/2014/main" id="{B144CB45-207E-D4A9-9B61-9C5C22C93780}"/>
              </a:ext>
            </a:extLst>
          </p:cNvPr>
          <p:cNvSpPr txBox="1"/>
          <p:nvPr/>
        </p:nvSpPr>
        <p:spPr>
          <a:xfrm>
            <a:off x="526117" y="6452913"/>
            <a:ext cx="1099500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Jingfeng</a:t>
            </a:r>
            <a:r>
              <a:rPr lang="en-US" sz="1000" dirty="0">
                <a:solidFill>
                  <a:schemeClr val="bg1">
                    <a:lumMod val="75000"/>
                  </a:schemeClr>
                </a:solidFill>
              </a:rPr>
              <a:t> Yang, </a:t>
            </a:r>
            <a:r>
              <a:rPr lang="en-US" sz="1000" dirty="0" err="1">
                <a:solidFill>
                  <a:schemeClr val="bg1">
                    <a:lumMod val="75000"/>
                  </a:schemeClr>
                </a:solidFill>
              </a:rPr>
              <a:t>Hongye</a:t>
            </a:r>
            <a:r>
              <a:rPr lang="en-US" sz="1000" dirty="0">
                <a:solidFill>
                  <a:schemeClr val="bg1">
                    <a:lumMod val="75000"/>
                  </a:schemeClr>
                </a:solidFill>
              </a:rPr>
              <a:t> </a:t>
            </a:r>
            <a:r>
              <a:rPr lang="en-US" sz="1000" dirty="0" err="1">
                <a:solidFill>
                  <a:schemeClr val="bg1">
                    <a:lumMod val="75000"/>
                  </a:schemeClr>
                </a:solidFill>
              </a:rPr>
              <a:t>Jin</a:t>
            </a:r>
            <a:r>
              <a:rPr lang="en-US" sz="1000" dirty="0">
                <a:solidFill>
                  <a:schemeClr val="bg1">
                    <a:lumMod val="75000"/>
                  </a:schemeClr>
                </a:solidFill>
              </a:rPr>
              <a:t>, </a:t>
            </a:r>
            <a:r>
              <a:rPr lang="en-US" sz="1000" dirty="0" err="1">
                <a:solidFill>
                  <a:schemeClr val="bg1">
                    <a:lumMod val="75000"/>
                  </a:schemeClr>
                </a:solidFill>
              </a:rPr>
              <a:t>Ruixiang</a:t>
            </a:r>
            <a:r>
              <a:rPr lang="en-US" sz="1000" dirty="0">
                <a:solidFill>
                  <a:schemeClr val="bg1">
                    <a:lumMod val="75000"/>
                  </a:schemeClr>
                </a:solidFill>
              </a:rPr>
              <a:t> Tang, </a:t>
            </a:r>
            <a:r>
              <a:rPr lang="en-US" sz="1000" dirty="0" err="1">
                <a:solidFill>
                  <a:schemeClr val="bg1">
                    <a:lumMod val="75000"/>
                  </a:schemeClr>
                </a:solidFill>
              </a:rPr>
              <a:t>Xiaotian</a:t>
            </a:r>
            <a:r>
              <a:rPr lang="en-US" sz="1000" dirty="0">
                <a:solidFill>
                  <a:schemeClr val="bg1">
                    <a:lumMod val="75000"/>
                  </a:schemeClr>
                </a:solidFill>
              </a:rPr>
              <a:t> Han, </a:t>
            </a:r>
            <a:r>
              <a:rPr lang="en-US" sz="1000" dirty="0" err="1">
                <a:solidFill>
                  <a:schemeClr val="bg1">
                    <a:lumMod val="75000"/>
                  </a:schemeClr>
                </a:solidFill>
              </a:rPr>
              <a:t>Qizhang</a:t>
            </a:r>
            <a:r>
              <a:rPr lang="en-US" sz="1000" dirty="0">
                <a:solidFill>
                  <a:schemeClr val="bg1">
                    <a:lumMod val="75000"/>
                  </a:schemeClr>
                </a:solidFill>
              </a:rPr>
              <a:t> Feng, </a:t>
            </a:r>
            <a:r>
              <a:rPr lang="en-US" sz="1000" dirty="0" err="1">
                <a:solidFill>
                  <a:schemeClr val="bg1">
                    <a:lumMod val="75000"/>
                  </a:schemeClr>
                </a:solidFill>
              </a:rPr>
              <a:t>Haoming</a:t>
            </a:r>
            <a:r>
              <a:rPr lang="en-US" sz="1000" dirty="0">
                <a:solidFill>
                  <a:schemeClr val="bg1">
                    <a:lumMod val="75000"/>
                  </a:schemeClr>
                </a:solidFill>
              </a:rPr>
              <a:t> Jiang, Bing Yin, and Xia Hu (2023). </a:t>
            </a:r>
            <a:br>
              <a:rPr lang="en-US" sz="1000" dirty="0">
                <a:solidFill>
                  <a:schemeClr val="bg1">
                    <a:lumMod val="75000"/>
                  </a:schemeClr>
                </a:solidFill>
              </a:rPr>
            </a:br>
            <a:r>
              <a:rPr lang="en-US" sz="1000" dirty="0">
                <a:solidFill>
                  <a:schemeClr val="bg1">
                    <a:lumMod val="75000"/>
                  </a:schemeClr>
                </a:solidFill>
              </a:rPr>
              <a:t>"Harnessing the power of </a:t>
            </a:r>
            <a:r>
              <a:rPr lang="en-US" sz="1000" dirty="0" err="1">
                <a:solidFill>
                  <a:schemeClr val="bg1">
                    <a:lumMod val="75000"/>
                  </a:schemeClr>
                </a:solidFill>
              </a:rPr>
              <a:t>llms</a:t>
            </a:r>
            <a:r>
              <a:rPr lang="en-US" sz="1000" dirty="0">
                <a:solidFill>
                  <a:schemeClr val="bg1">
                    <a:lumMod val="75000"/>
                  </a:schemeClr>
                </a:solidFill>
              </a:rPr>
              <a:t> in practice: A survey on </a:t>
            </a:r>
            <a:r>
              <a:rPr lang="en-US" sz="1000" dirty="0" err="1">
                <a:solidFill>
                  <a:schemeClr val="bg1">
                    <a:lumMod val="75000"/>
                  </a:schemeClr>
                </a:solidFill>
              </a:rPr>
              <a:t>chatgpt</a:t>
            </a:r>
            <a:r>
              <a:rPr lang="en-US" sz="1000" dirty="0">
                <a:solidFill>
                  <a:schemeClr val="bg1">
                    <a:lumMod val="75000"/>
                  </a:schemeClr>
                </a:solidFill>
              </a:rPr>
              <a:t> and beyond." </a:t>
            </a:r>
            <a:r>
              <a:rPr lang="en-US" sz="1000" dirty="0" err="1">
                <a:solidFill>
                  <a:schemeClr val="bg1">
                    <a:lumMod val="75000"/>
                  </a:schemeClr>
                </a:solidFill>
              </a:rPr>
              <a:t>arXiv</a:t>
            </a:r>
            <a:r>
              <a:rPr lang="en-US" sz="1000" dirty="0">
                <a:solidFill>
                  <a:schemeClr val="bg1">
                    <a:lumMod val="75000"/>
                  </a:schemeClr>
                </a:solidFill>
              </a:rPr>
              <a:t> preprint arXiv:2304.13712.</a:t>
            </a:r>
          </a:p>
        </p:txBody>
      </p:sp>
    </p:spTree>
    <p:extLst>
      <p:ext uri="{BB962C8B-B14F-4D97-AF65-F5344CB8AC3E}">
        <p14:creationId xmlns:p14="http://schemas.microsoft.com/office/powerpoint/2010/main" val="1230563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47975"/>
            <a:ext cx="11752213" cy="1117154"/>
          </a:xfrm>
        </p:spPr>
        <p:txBody>
          <a:bodyPr>
            <a:normAutofit fontScale="90000"/>
          </a:bodyPr>
          <a:lstStyle/>
          <a:p>
            <a:r>
              <a:rPr lang="en-US" sz="4000" dirty="0"/>
              <a:t>The Decision Flow for Choosing LLMs or </a:t>
            </a:r>
            <a:br>
              <a:rPr lang="en-US" sz="4000" dirty="0"/>
            </a:br>
            <a:r>
              <a:rPr lang="en-US" sz="4000" dirty="0"/>
              <a:t>Fine-tuned Models for NLP Applications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26117" y="6452913"/>
            <a:ext cx="1099500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Jingfeng</a:t>
            </a:r>
            <a:r>
              <a:rPr lang="en-US" sz="1000" dirty="0">
                <a:solidFill>
                  <a:schemeClr val="bg1">
                    <a:lumMod val="75000"/>
                  </a:schemeClr>
                </a:solidFill>
              </a:rPr>
              <a:t> Yang, </a:t>
            </a:r>
            <a:r>
              <a:rPr lang="en-US" sz="1000" dirty="0" err="1">
                <a:solidFill>
                  <a:schemeClr val="bg1">
                    <a:lumMod val="75000"/>
                  </a:schemeClr>
                </a:solidFill>
              </a:rPr>
              <a:t>Hongye</a:t>
            </a:r>
            <a:r>
              <a:rPr lang="en-US" sz="1000" dirty="0">
                <a:solidFill>
                  <a:schemeClr val="bg1">
                    <a:lumMod val="75000"/>
                  </a:schemeClr>
                </a:solidFill>
              </a:rPr>
              <a:t> </a:t>
            </a:r>
            <a:r>
              <a:rPr lang="en-US" sz="1000" dirty="0" err="1">
                <a:solidFill>
                  <a:schemeClr val="bg1">
                    <a:lumMod val="75000"/>
                  </a:schemeClr>
                </a:solidFill>
              </a:rPr>
              <a:t>Jin</a:t>
            </a:r>
            <a:r>
              <a:rPr lang="en-US" sz="1000" dirty="0">
                <a:solidFill>
                  <a:schemeClr val="bg1">
                    <a:lumMod val="75000"/>
                  </a:schemeClr>
                </a:solidFill>
              </a:rPr>
              <a:t>, </a:t>
            </a:r>
            <a:r>
              <a:rPr lang="en-US" sz="1000" dirty="0" err="1">
                <a:solidFill>
                  <a:schemeClr val="bg1">
                    <a:lumMod val="75000"/>
                  </a:schemeClr>
                </a:solidFill>
              </a:rPr>
              <a:t>Ruixiang</a:t>
            </a:r>
            <a:r>
              <a:rPr lang="en-US" sz="1000" dirty="0">
                <a:solidFill>
                  <a:schemeClr val="bg1">
                    <a:lumMod val="75000"/>
                  </a:schemeClr>
                </a:solidFill>
              </a:rPr>
              <a:t> Tang, </a:t>
            </a:r>
            <a:r>
              <a:rPr lang="en-US" sz="1000" dirty="0" err="1">
                <a:solidFill>
                  <a:schemeClr val="bg1">
                    <a:lumMod val="75000"/>
                  </a:schemeClr>
                </a:solidFill>
              </a:rPr>
              <a:t>Xiaotian</a:t>
            </a:r>
            <a:r>
              <a:rPr lang="en-US" sz="1000" dirty="0">
                <a:solidFill>
                  <a:schemeClr val="bg1">
                    <a:lumMod val="75000"/>
                  </a:schemeClr>
                </a:solidFill>
              </a:rPr>
              <a:t> Han, </a:t>
            </a:r>
            <a:r>
              <a:rPr lang="en-US" sz="1000" dirty="0" err="1">
                <a:solidFill>
                  <a:schemeClr val="bg1">
                    <a:lumMod val="75000"/>
                  </a:schemeClr>
                </a:solidFill>
              </a:rPr>
              <a:t>Qizhang</a:t>
            </a:r>
            <a:r>
              <a:rPr lang="en-US" sz="1000" dirty="0">
                <a:solidFill>
                  <a:schemeClr val="bg1">
                    <a:lumMod val="75000"/>
                  </a:schemeClr>
                </a:solidFill>
              </a:rPr>
              <a:t> Feng, </a:t>
            </a:r>
            <a:r>
              <a:rPr lang="en-US" sz="1000" dirty="0" err="1">
                <a:solidFill>
                  <a:schemeClr val="bg1">
                    <a:lumMod val="75000"/>
                  </a:schemeClr>
                </a:solidFill>
              </a:rPr>
              <a:t>Haoming</a:t>
            </a:r>
            <a:r>
              <a:rPr lang="en-US" sz="1000" dirty="0">
                <a:solidFill>
                  <a:schemeClr val="bg1">
                    <a:lumMod val="75000"/>
                  </a:schemeClr>
                </a:solidFill>
              </a:rPr>
              <a:t> Jiang, Bing Yin, and Xia Hu (2023). </a:t>
            </a:r>
            <a:br>
              <a:rPr lang="en-US" sz="1000" dirty="0">
                <a:solidFill>
                  <a:schemeClr val="bg1">
                    <a:lumMod val="75000"/>
                  </a:schemeClr>
                </a:solidFill>
              </a:rPr>
            </a:br>
            <a:r>
              <a:rPr lang="en-US" sz="1000" dirty="0">
                <a:solidFill>
                  <a:schemeClr val="bg1">
                    <a:lumMod val="75000"/>
                  </a:schemeClr>
                </a:solidFill>
              </a:rPr>
              <a:t>"Harnessing the power of </a:t>
            </a:r>
            <a:r>
              <a:rPr lang="en-US" sz="1000" dirty="0" err="1">
                <a:solidFill>
                  <a:schemeClr val="bg1">
                    <a:lumMod val="75000"/>
                  </a:schemeClr>
                </a:solidFill>
              </a:rPr>
              <a:t>llms</a:t>
            </a:r>
            <a:r>
              <a:rPr lang="en-US" sz="1000" dirty="0">
                <a:solidFill>
                  <a:schemeClr val="bg1">
                    <a:lumMod val="75000"/>
                  </a:schemeClr>
                </a:solidFill>
              </a:rPr>
              <a:t> in practice: A survey on </a:t>
            </a:r>
            <a:r>
              <a:rPr lang="en-US" sz="1000" dirty="0" err="1">
                <a:solidFill>
                  <a:schemeClr val="bg1">
                    <a:lumMod val="75000"/>
                  </a:schemeClr>
                </a:solidFill>
              </a:rPr>
              <a:t>chatgpt</a:t>
            </a:r>
            <a:r>
              <a:rPr lang="en-US" sz="1000" dirty="0">
                <a:solidFill>
                  <a:schemeClr val="bg1">
                    <a:lumMod val="75000"/>
                  </a:schemeClr>
                </a:solidFill>
              </a:rPr>
              <a:t> and beyond." </a:t>
            </a:r>
            <a:r>
              <a:rPr lang="en-US" sz="1000" dirty="0" err="1">
                <a:solidFill>
                  <a:schemeClr val="bg1">
                    <a:lumMod val="75000"/>
                  </a:schemeClr>
                </a:solidFill>
              </a:rPr>
              <a:t>arXiv</a:t>
            </a:r>
            <a:r>
              <a:rPr lang="en-US" sz="1000" dirty="0">
                <a:solidFill>
                  <a:schemeClr val="bg1">
                    <a:lumMod val="75000"/>
                  </a:schemeClr>
                </a:solidFill>
              </a:rPr>
              <a:t> preprint arXiv:2304.13712.</a:t>
            </a:r>
          </a:p>
        </p:txBody>
      </p:sp>
      <p:pic>
        <p:nvPicPr>
          <p:cNvPr id="8" name="Picture 7">
            <a:extLst>
              <a:ext uri="{FF2B5EF4-FFF2-40B4-BE49-F238E27FC236}">
                <a16:creationId xmlns:a16="http://schemas.microsoft.com/office/drawing/2014/main" id="{B2C9037C-49C1-9AD2-9BB0-087B7FF36727}"/>
              </a:ext>
            </a:extLst>
          </p:cNvPr>
          <p:cNvPicPr>
            <a:picLocks noChangeAspect="1"/>
          </p:cNvPicPr>
          <p:nvPr/>
        </p:nvPicPr>
        <p:blipFill>
          <a:blip r:embed="rId2"/>
          <a:stretch>
            <a:fillRect/>
          </a:stretch>
        </p:blipFill>
        <p:spPr>
          <a:xfrm>
            <a:off x="339909" y="1390389"/>
            <a:ext cx="11512181" cy="5024946"/>
          </a:xfrm>
          <a:prstGeom prst="rect">
            <a:avLst/>
          </a:prstGeom>
        </p:spPr>
      </p:pic>
    </p:spTree>
    <p:extLst>
      <p:ext uri="{BB962C8B-B14F-4D97-AF65-F5344CB8AC3E}">
        <p14:creationId xmlns:p14="http://schemas.microsoft.com/office/powerpoint/2010/main" val="309660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262610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 Models</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823413"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Gozalo-Brizuela</a:t>
            </a:r>
            <a:r>
              <a:rPr lang="en-US" sz="1000" dirty="0">
                <a:solidFill>
                  <a:schemeClr val="bg1">
                    <a:lumMod val="75000"/>
                  </a:schemeClr>
                </a:solidFill>
              </a:rPr>
              <a:t>, Roberto, and Eduardo C. Garrido-</a:t>
            </a:r>
            <a:r>
              <a:rPr lang="en-US" sz="1000" dirty="0" err="1">
                <a:solidFill>
                  <a:schemeClr val="bg1">
                    <a:lumMod val="75000"/>
                  </a:schemeClr>
                </a:solidFill>
              </a:rPr>
              <a:t>Merchan</a:t>
            </a:r>
            <a:r>
              <a:rPr lang="en-US" sz="1000" dirty="0">
                <a:solidFill>
                  <a:schemeClr val="bg1">
                    <a:lumMod val="75000"/>
                  </a:schemeClr>
                </a:solidFill>
              </a:rPr>
              <a:t> (2023). "</a:t>
            </a:r>
            <a:r>
              <a:rPr lang="en-US" sz="1000" dirty="0" err="1">
                <a:solidFill>
                  <a:schemeClr val="bg1">
                    <a:lumMod val="75000"/>
                  </a:schemeClr>
                </a:solidFill>
              </a:rPr>
              <a:t>ChatGPT</a:t>
            </a:r>
            <a:r>
              <a:rPr lang="en-US" sz="1000" dirty="0">
                <a:solidFill>
                  <a:schemeClr val="bg1">
                    <a:lumMod val="75000"/>
                  </a:schemeClr>
                </a:solidFill>
              </a:rPr>
              <a:t> is not all you need. A State of the Art Review of large Generative AI models." </a:t>
            </a:r>
            <a:r>
              <a:rPr lang="en-US" sz="1000" dirty="0" err="1">
                <a:solidFill>
                  <a:schemeClr val="bg1">
                    <a:lumMod val="75000"/>
                  </a:schemeClr>
                </a:solidFill>
              </a:rPr>
              <a:t>arXiv</a:t>
            </a:r>
            <a:r>
              <a:rPr lang="en-US" sz="1000" dirty="0">
                <a:solidFill>
                  <a:schemeClr val="bg1">
                    <a:lumMod val="75000"/>
                  </a:schemeClr>
                </a:solidFill>
              </a:rPr>
              <a:t> preprint arXiv:2301.04655 (2023).</a:t>
            </a:r>
          </a:p>
        </p:txBody>
      </p:sp>
      <p:pic>
        <p:nvPicPr>
          <p:cNvPr id="3" name="Picture 2">
            <a:extLst>
              <a:ext uri="{FF2B5EF4-FFF2-40B4-BE49-F238E27FC236}">
                <a16:creationId xmlns:a16="http://schemas.microsoft.com/office/drawing/2014/main" id="{224BF010-6004-8E0B-5D8D-F6CDC81B9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617" y="769294"/>
            <a:ext cx="7599767" cy="5854868"/>
          </a:xfrm>
          <a:prstGeom prst="rect">
            <a:avLst/>
          </a:prstGeom>
        </p:spPr>
      </p:pic>
      <p:sp>
        <p:nvSpPr>
          <p:cNvPr id="7" name="TextBox 6">
            <a:extLst>
              <a:ext uri="{FF2B5EF4-FFF2-40B4-BE49-F238E27FC236}">
                <a16:creationId xmlns:a16="http://schemas.microsoft.com/office/drawing/2014/main" id="{3FF1097B-E369-1B88-BB1F-E0B28973CF2A}"/>
              </a:ext>
            </a:extLst>
          </p:cNvPr>
          <p:cNvSpPr txBox="1"/>
          <p:nvPr/>
        </p:nvSpPr>
        <p:spPr>
          <a:xfrm>
            <a:off x="8698612" y="1709309"/>
            <a:ext cx="3255508" cy="2123658"/>
          </a:xfrm>
          <a:prstGeom prst="rect">
            <a:avLst/>
          </a:prstGeom>
          <a:solidFill>
            <a:schemeClr val="accent4">
              <a:lumMod val="20000"/>
              <a:lumOff val="80000"/>
            </a:schemeClr>
          </a:solidFill>
        </p:spPr>
        <p:txBody>
          <a:bodyPr wrap="square">
            <a:spAutoFit/>
          </a:bodyPr>
          <a:lstStyle/>
          <a:p>
            <a:r>
              <a:rPr lang="en-US" sz="4400" b="1" dirty="0" err="1">
                <a:solidFill>
                  <a:srgbClr val="C00000"/>
                </a:solidFill>
              </a:rPr>
              <a:t>ChatGPT</a:t>
            </a:r>
            <a:r>
              <a:rPr lang="en-US" sz="4400" b="1" dirty="0">
                <a:solidFill>
                  <a:srgbClr val="C00000"/>
                </a:solidFill>
              </a:rPr>
              <a:t> </a:t>
            </a:r>
            <a:br>
              <a:rPr lang="en-US" sz="4400" b="1" dirty="0">
                <a:solidFill>
                  <a:srgbClr val="C00000"/>
                </a:solidFill>
              </a:rPr>
            </a:br>
            <a:r>
              <a:rPr lang="en-US" sz="4400" b="1" dirty="0">
                <a:solidFill>
                  <a:srgbClr val="C00000"/>
                </a:solidFill>
              </a:rPr>
              <a:t>is not </a:t>
            </a:r>
            <a:br>
              <a:rPr lang="en-US" sz="4400" b="1" dirty="0">
                <a:solidFill>
                  <a:srgbClr val="C00000"/>
                </a:solidFill>
              </a:rPr>
            </a:br>
            <a:r>
              <a:rPr lang="en-US" sz="4400" b="1" dirty="0">
                <a:solidFill>
                  <a:srgbClr val="C00000"/>
                </a:solidFill>
              </a:rPr>
              <a:t>all you need</a:t>
            </a:r>
          </a:p>
        </p:txBody>
      </p:sp>
      <p:sp>
        <p:nvSpPr>
          <p:cNvPr id="9" name="TextBox 8">
            <a:extLst>
              <a:ext uri="{FF2B5EF4-FFF2-40B4-BE49-F238E27FC236}">
                <a16:creationId xmlns:a16="http://schemas.microsoft.com/office/drawing/2014/main" id="{584631B4-5C5B-DB66-5B68-50FBE100D8C8}"/>
              </a:ext>
            </a:extLst>
          </p:cNvPr>
          <p:cNvSpPr txBox="1"/>
          <p:nvPr/>
        </p:nvSpPr>
        <p:spPr>
          <a:xfrm>
            <a:off x="8698612" y="4336139"/>
            <a:ext cx="3255508" cy="2123658"/>
          </a:xfrm>
          <a:prstGeom prst="rect">
            <a:avLst/>
          </a:prstGeom>
          <a:solidFill>
            <a:schemeClr val="accent6">
              <a:lumMod val="20000"/>
              <a:lumOff val="80000"/>
            </a:schemeClr>
          </a:solidFill>
        </p:spPr>
        <p:txBody>
          <a:bodyPr wrap="square">
            <a:spAutoFit/>
          </a:bodyPr>
          <a:lstStyle/>
          <a:p>
            <a:r>
              <a:rPr lang="en-US" sz="4400" b="1" dirty="0">
                <a:solidFill>
                  <a:srgbClr val="C00000"/>
                </a:solidFill>
              </a:rPr>
              <a:t>Attention </a:t>
            </a:r>
            <a:br>
              <a:rPr lang="en-US" sz="4400" b="1" dirty="0">
                <a:solidFill>
                  <a:srgbClr val="C00000"/>
                </a:solidFill>
              </a:rPr>
            </a:br>
            <a:r>
              <a:rPr lang="en-US" sz="4400" b="1" dirty="0">
                <a:solidFill>
                  <a:srgbClr val="C00000"/>
                </a:solidFill>
              </a:rPr>
              <a:t>is</a:t>
            </a:r>
            <a:br>
              <a:rPr lang="en-US" sz="4400" b="1" dirty="0">
                <a:solidFill>
                  <a:srgbClr val="C00000"/>
                </a:solidFill>
              </a:rPr>
            </a:br>
            <a:r>
              <a:rPr lang="en-US" sz="4400" b="1" dirty="0">
                <a:solidFill>
                  <a:srgbClr val="C00000"/>
                </a:solidFill>
              </a:rPr>
              <a:t>all you need</a:t>
            </a:r>
          </a:p>
        </p:txBody>
      </p:sp>
    </p:spTree>
    <p:extLst>
      <p:ext uri="{BB962C8B-B14F-4D97-AF65-F5344CB8AC3E}">
        <p14:creationId xmlns:p14="http://schemas.microsoft.com/office/powerpoint/2010/main" val="11775051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7"/>
          <p:cNvSpPr txBox="1">
            <a:spLocks noGrp="1"/>
          </p:cNvSpPr>
          <p:nvPr>
            <p:ph type="title"/>
          </p:nvPr>
        </p:nvSpPr>
        <p:spPr>
          <a:xfrm>
            <a:off x="534389" y="135104"/>
            <a:ext cx="11222181" cy="118569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2F5496"/>
              </a:buClr>
              <a:buSzPct val="100000"/>
              <a:buFont typeface="Calibri"/>
              <a:buNone/>
            </a:pPr>
            <a:r>
              <a:rPr lang="en-US" dirty="0"/>
              <a:t>Meta </a:t>
            </a:r>
            <a:r>
              <a:rPr lang="en-US" dirty="0">
                <a:solidFill>
                  <a:srgbClr val="C00000"/>
                </a:solidFill>
              </a:rPr>
              <a:t>Llama-2 70B</a:t>
            </a:r>
            <a:r>
              <a:rPr lang="en-US" dirty="0"/>
              <a:t>: Best Open Source and Commercial LLM (Llama-2, Falcon, MPT)</a:t>
            </a:r>
            <a:endParaRPr dirty="0"/>
          </a:p>
        </p:txBody>
      </p:sp>
      <p:sp>
        <p:nvSpPr>
          <p:cNvPr id="384" name="Google Shape;384;p17"/>
          <p:cNvSpPr txBox="1">
            <a:spLocks noGrp="1"/>
          </p:cNvSpPr>
          <p:nvPr>
            <p:ph type="sldNum" idx="12"/>
          </p:nvPr>
        </p:nvSpPr>
        <p:spPr>
          <a:xfrm>
            <a:off x="11159797" y="6562244"/>
            <a:ext cx="960699" cy="23965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85" name="Google Shape;385;p17"/>
          <p:cNvSpPr txBox="1"/>
          <p:nvPr/>
        </p:nvSpPr>
        <p:spPr>
          <a:xfrm>
            <a:off x="534389" y="6602649"/>
            <a:ext cx="10995002"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a:solidFill>
                  <a:srgbClr val="BFBFBF"/>
                </a:solidFill>
                <a:latin typeface="Calibri"/>
                <a:ea typeface="Calibri"/>
                <a:cs typeface="Calibri"/>
                <a:sym typeface="Calibri"/>
              </a:rPr>
              <a:t>Source: https://ai.meta.com/llama/</a:t>
            </a:r>
            <a:endParaRPr/>
          </a:p>
        </p:txBody>
      </p:sp>
      <p:pic>
        <p:nvPicPr>
          <p:cNvPr id="386" name="Google Shape;386;p17"/>
          <p:cNvPicPr preferRelativeResize="0"/>
          <p:nvPr/>
        </p:nvPicPr>
        <p:blipFill rotWithShape="1">
          <a:blip r:embed="rId3">
            <a:alphaModFix/>
          </a:blip>
          <a:srcRect/>
          <a:stretch/>
        </p:blipFill>
        <p:spPr>
          <a:xfrm>
            <a:off x="453378" y="1641037"/>
            <a:ext cx="11285243" cy="3875377"/>
          </a:xfrm>
          <a:prstGeom prst="rect">
            <a:avLst/>
          </a:prstGeom>
          <a:noFill/>
          <a:ln>
            <a:noFill/>
          </a:ln>
        </p:spPr>
      </p:pic>
      <p:sp>
        <p:nvSpPr>
          <p:cNvPr id="387" name="Google Shape;387;p17"/>
          <p:cNvSpPr txBox="1"/>
          <p:nvPr/>
        </p:nvSpPr>
        <p:spPr>
          <a:xfrm>
            <a:off x="406400" y="5722925"/>
            <a:ext cx="1140479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Llama 2 pretrained models are trained on 2 trillion tokens, and have double the context length than Llama 1.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Its fine-tuned models have been trained on over 1 million human annotations.</a:t>
            </a:r>
            <a:endParaRPr/>
          </a:p>
        </p:txBody>
      </p:sp>
    </p:spTree>
    <p:extLst>
      <p:ext uri="{BB962C8B-B14F-4D97-AF65-F5344CB8AC3E}">
        <p14:creationId xmlns:p14="http://schemas.microsoft.com/office/powerpoint/2010/main" val="296089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8"/>
          <p:cNvSpPr txBox="1">
            <a:spLocks noGrp="1"/>
          </p:cNvSpPr>
          <p:nvPr>
            <p:ph type="title"/>
          </p:nvPr>
        </p:nvSpPr>
        <p:spPr>
          <a:xfrm>
            <a:off x="200561" y="194085"/>
            <a:ext cx="2629725" cy="629195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F5496"/>
              </a:buClr>
              <a:buSzPts val="3200"/>
              <a:buFont typeface="Calibri"/>
              <a:buNone/>
            </a:pPr>
            <a:r>
              <a:rPr lang="en-US" sz="3200"/>
              <a:t>Meta </a:t>
            </a:r>
            <a:br>
              <a:rPr lang="en-US" sz="3200"/>
            </a:br>
            <a:r>
              <a:rPr lang="en-US" sz="3200">
                <a:solidFill>
                  <a:srgbClr val="C00000"/>
                </a:solidFill>
              </a:rPr>
              <a:t>Llama-2 70B</a:t>
            </a:r>
            <a:r>
              <a:rPr lang="en-US" sz="3200"/>
              <a:t>: </a:t>
            </a:r>
            <a:br>
              <a:rPr lang="en-US" sz="3200"/>
            </a:br>
            <a:r>
              <a:rPr lang="en-US" sz="3200"/>
              <a:t>Best </a:t>
            </a:r>
            <a:br>
              <a:rPr lang="en-US" sz="3200"/>
            </a:br>
            <a:r>
              <a:rPr lang="en-US" sz="3200"/>
              <a:t>Open Source and Commercial LLM </a:t>
            </a:r>
            <a:br>
              <a:rPr lang="en-US" sz="3200"/>
            </a:br>
            <a:r>
              <a:rPr lang="en-US" sz="3200"/>
              <a:t>(Llama-2, Falcon, MPT)</a:t>
            </a:r>
            <a:endParaRPr/>
          </a:p>
        </p:txBody>
      </p:sp>
      <p:sp>
        <p:nvSpPr>
          <p:cNvPr id="393" name="Google Shape;393;p18"/>
          <p:cNvSpPr txBox="1">
            <a:spLocks noGrp="1"/>
          </p:cNvSpPr>
          <p:nvPr>
            <p:ph type="sldNum" idx="12"/>
          </p:nvPr>
        </p:nvSpPr>
        <p:spPr>
          <a:xfrm>
            <a:off x="11159797" y="6562244"/>
            <a:ext cx="960699" cy="23965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394" name="Google Shape;394;p18"/>
          <p:cNvSpPr txBox="1"/>
          <p:nvPr/>
        </p:nvSpPr>
        <p:spPr>
          <a:xfrm>
            <a:off x="534389" y="6631677"/>
            <a:ext cx="10995002"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a:solidFill>
                  <a:srgbClr val="BFBFBF"/>
                </a:solidFill>
                <a:latin typeface="Calibri"/>
                <a:ea typeface="Calibri"/>
                <a:cs typeface="Calibri"/>
                <a:sym typeface="Calibri"/>
              </a:rPr>
              <a:t>Source: https://ai.meta.com/llama/</a:t>
            </a:r>
            <a:endParaRPr/>
          </a:p>
        </p:txBody>
      </p:sp>
      <p:pic>
        <p:nvPicPr>
          <p:cNvPr id="395" name="Google Shape;395;p18"/>
          <p:cNvPicPr preferRelativeResize="0"/>
          <p:nvPr/>
        </p:nvPicPr>
        <p:blipFill rotWithShape="1">
          <a:blip r:embed="rId3">
            <a:alphaModFix/>
          </a:blip>
          <a:srcRect/>
          <a:stretch/>
        </p:blipFill>
        <p:spPr>
          <a:xfrm>
            <a:off x="3236900" y="126149"/>
            <a:ext cx="8807772" cy="6032572"/>
          </a:xfrm>
          <a:prstGeom prst="rect">
            <a:avLst/>
          </a:prstGeom>
          <a:noFill/>
          <a:ln>
            <a:noFill/>
          </a:ln>
        </p:spPr>
      </p:pic>
      <p:sp>
        <p:nvSpPr>
          <p:cNvPr id="396" name="Google Shape;396;p18"/>
          <p:cNvSpPr txBox="1"/>
          <p:nvPr/>
        </p:nvSpPr>
        <p:spPr>
          <a:xfrm>
            <a:off x="3236900" y="6158721"/>
            <a:ext cx="85235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Llama 2 outperforms other open source language models on many external benchmarks, </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including reasoning, coding, proficiency, and knowledge tests.</a:t>
            </a:r>
            <a:endParaRPr/>
          </a:p>
        </p:txBody>
      </p:sp>
      <p:sp>
        <p:nvSpPr>
          <p:cNvPr id="397" name="Google Shape;397;p18"/>
          <p:cNvSpPr/>
          <p:nvPr/>
        </p:nvSpPr>
        <p:spPr>
          <a:xfrm>
            <a:off x="11203339" y="126149"/>
            <a:ext cx="831642" cy="6032572"/>
          </a:xfrm>
          <a:prstGeom prst="roundRect">
            <a:avLst>
              <a:gd name="adj" fmla="val 6195"/>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63223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9"/>
          <p:cNvSpPr txBox="1">
            <a:spLocks noGrp="1"/>
          </p:cNvSpPr>
          <p:nvPr>
            <p:ph type="title"/>
          </p:nvPr>
        </p:nvSpPr>
        <p:spPr>
          <a:xfrm>
            <a:off x="688687" y="63075"/>
            <a:ext cx="10995002" cy="18788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F5496"/>
              </a:buClr>
              <a:buSzPts val="4000"/>
              <a:buFont typeface="Calibri"/>
              <a:buNone/>
            </a:pPr>
            <a:r>
              <a:rPr lang="en-US" sz="4000"/>
              <a:t>Llama-2: Comparison to </a:t>
            </a:r>
            <a:br>
              <a:rPr lang="en-US" sz="4000"/>
            </a:br>
            <a:r>
              <a:rPr lang="en-US" sz="4000"/>
              <a:t>closed-source models (GPT-3.5, GPT-4, PaLM)</a:t>
            </a:r>
            <a:br>
              <a:rPr lang="en-US" sz="4000"/>
            </a:br>
            <a:r>
              <a:rPr lang="en-US" sz="4000"/>
              <a:t>on academic benchmarks</a:t>
            </a:r>
            <a:endParaRPr/>
          </a:p>
        </p:txBody>
      </p:sp>
      <p:sp>
        <p:nvSpPr>
          <p:cNvPr id="403" name="Google Shape;403;p19"/>
          <p:cNvSpPr txBox="1">
            <a:spLocks noGrp="1"/>
          </p:cNvSpPr>
          <p:nvPr>
            <p:ph type="sldNum" idx="12"/>
          </p:nvPr>
        </p:nvSpPr>
        <p:spPr>
          <a:xfrm>
            <a:off x="11159797" y="6562244"/>
            <a:ext cx="960699" cy="23965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404" name="Google Shape;404;p19"/>
          <p:cNvSpPr txBox="1"/>
          <p:nvPr/>
        </p:nvSpPr>
        <p:spPr>
          <a:xfrm>
            <a:off x="534389" y="6631677"/>
            <a:ext cx="10995002"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dirty="0">
                <a:solidFill>
                  <a:srgbClr val="BFBFBF"/>
                </a:solidFill>
                <a:latin typeface="Calibri"/>
                <a:ea typeface="Calibri"/>
                <a:cs typeface="Calibri"/>
                <a:sym typeface="Calibri"/>
              </a:rPr>
              <a:t>Source: </a:t>
            </a:r>
            <a:r>
              <a:rPr lang="en-US" sz="800" b="0" i="0" u="none" strike="noStrike" cap="none" dirty="0" err="1">
                <a:solidFill>
                  <a:srgbClr val="BFBFBF"/>
                </a:solidFill>
                <a:latin typeface="Calibri"/>
                <a:ea typeface="Calibri"/>
                <a:cs typeface="Calibri"/>
                <a:sym typeface="Calibri"/>
              </a:rPr>
              <a:t>Touvron</a:t>
            </a:r>
            <a:r>
              <a:rPr lang="en-US" sz="800" b="0" i="0" u="none" strike="noStrike" cap="none" dirty="0">
                <a:solidFill>
                  <a:srgbClr val="BFBFBF"/>
                </a:solidFill>
                <a:latin typeface="Calibri"/>
                <a:ea typeface="Calibri"/>
                <a:cs typeface="Calibri"/>
                <a:sym typeface="Calibri"/>
              </a:rPr>
              <a:t>, Hugo, Louis Martin, Kevin Stone, Peter Albert, Amjad </a:t>
            </a:r>
            <a:r>
              <a:rPr lang="en-US" sz="800" b="0" i="0" u="none" strike="noStrike" cap="none" dirty="0" err="1">
                <a:solidFill>
                  <a:srgbClr val="BFBFBF"/>
                </a:solidFill>
                <a:latin typeface="Calibri"/>
                <a:ea typeface="Calibri"/>
                <a:cs typeface="Calibri"/>
                <a:sym typeface="Calibri"/>
              </a:rPr>
              <a:t>Almahairi</a:t>
            </a:r>
            <a:r>
              <a:rPr lang="en-US" sz="800" b="0" i="0" u="none" strike="noStrike" cap="none" dirty="0">
                <a:solidFill>
                  <a:srgbClr val="BFBFBF"/>
                </a:solidFill>
                <a:latin typeface="Calibri"/>
                <a:ea typeface="Calibri"/>
                <a:cs typeface="Calibri"/>
                <a:sym typeface="Calibri"/>
              </a:rPr>
              <a:t>, Yasmine </a:t>
            </a:r>
            <a:r>
              <a:rPr lang="en-US" sz="800" b="0" i="0" u="none" strike="noStrike" cap="none" dirty="0" err="1">
                <a:solidFill>
                  <a:srgbClr val="BFBFBF"/>
                </a:solidFill>
                <a:latin typeface="Calibri"/>
                <a:ea typeface="Calibri"/>
                <a:cs typeface="Calibri"/>
                <a:sym typeface="Calibri"/>
              </a:rPr>
              <a:t>Babaei</a:t>
            </a:r>
            <a:r>
              <a:rPr lang="en-US" sz="800" b="0" i="0" u="none" strike="noStrike" cap="none" dirty="0">
                <a:solidFill>
                  <a:srgbClr val="BFBFBF"/>
                </a:solidFill>
                <a:latin typeface="Calibri"/>
                <a:ea typeface="Calibri"/>
                <a:cs typeface="Calibri"/>
                <a:sym typeface="Calibri"/>
              </a:rPr>
              <a:t>, Nikolay </a:t>
            </a:r>
            <a:r>
              <a:rPr lang="en-US" sz="800" b="0" i="0" u="none" strike="noStrike" cap="none" dirty="0" err="1">
                <a:solidFill>
                  <a:srgbClr val="BFBFBF"/>
                </a:solidFill>
                <a:latin typeface="Calibri"/>
                <a:ea typeface="Calibri"/>
                <a:cs typeface="Calibri"/>
                <a:sym typeface="Calibri"/>
              </a:rPr>
              <a:t>Bashlykov</a:t>
            </a:r>
            <a:r>
              <a:rPr lang="en-US" sz="800" b="0" i="0" u="none" strike="noStrike" cap="none" dirty="0">
                <a:solidFill>
                  <a:srgbClr val="BFBFBF"/>
                </a:solidFill>
                <a:latin typeface="Calibri"/>
                <a:ea typeface="Calibri"/>
                <a:cs typeface="Calibri"/>
                <a:sym typeface="Calibri"/>
              </a:rPr>
              <a:t> et al. (2023) "Llama 2: Open Foundation and Fine-Tuned Chat Models." </a:t>
            </a:r>
            <a:r>
              <a:rPr lang="en-US" sz="800" b="0" i="0" u="none" strike="noStrike" cap="none" dirty="0" err="1">
                <a:solidFill>
                  <a:srgbClr val="BFBFBF"/>
                </a:solidFill>
                <a:latin typeface="Calibri"/>
                <a:ea typeface="Calibri"/>
                <a:cs typeface="Calibri"/>
                <a:sym typeface="Calibri"/>
              </a:rPr>
              <a:t>arXiv</a:t>
            </a:r>
            <a:r>
              <a:rPr lang="en-US" sz="800" b="0" i="0" u="none" strike="noStrike" cap="none" dirty="0">
                <a:solidFill>
                  <a:srgbClr val="BFBFBF"/>
                </a:solidFill>
                <a:latin typeface="Calibri"/>
                <a:ea typeface="Calibri"/>
                <a:cs typeface="Calibri"/>
                <a:sym typeface="Calibri"/>
              </a:rPr>
              <a:t> preprint arXiv:2307.09288 (2023). </a:t>
            </a:r>
            <a:endParaRPr dirty="0"/>
          </a:p>
        </p:txBody>
      </p:sp>
      <p:pic>
        <p:nvPicPr>
          <p:cNvPr id="405" name="Google Shape;405;p19"/>
          <p:cNvPicPr preferRelativeResize="0"/>
          <p:nvPr/>
        </p:nvPicPr>
        <p:blipFill rotWithShape="1">
          <a:blip r:embed="rId3">
            <a:alphaModFix/>
          </a:blip>
          <a:srcRect/>
          <a:stretch/>
        </p:blipFill>
        <p:spPr>
          <a:xfrm>
            <a:off x="340654" y="2011320"/>
            <a:ext cx="11510692" cy="3165929"/>
          </a:xfrm>
          <a:prstGeom prst="rect">
            <a:avLst/>
          </a:prstGeom>
          <a:noFill/>
          <a:ln>
            <a:noFill/>
          </a:ln>
        </p:spPr>
      </p:pic>
      <p:sp>
        <p:nvSpPr>
          <p:cNvPr id="406" name="Google Shape;406;p19"/>
          <p:cNvSpPr txBox="1"/>
          <p:nvPr/>
        </p:nvSpPr>
        <p:spPr>
          <a:xfrm>
            <a:off x="534389" y="5177249"/>
            <a:ext cx="9422411"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Results for GPT-3.5 and GPT-4 are from OpenAI (2023). </a:t>
            </a:r>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Results for the PaLM model are from Chowdhery et al. (2022). </a:t>
            </a:r>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Results for the PaLM-2-L are from Anil et al. (2023).</a:t>
            </a:r>
            <a:endParaRPr/>
          </a:p>
        </p:txBody>
      </p:sp>
    </p:spTree>
    <p:extLst>
      <p:ext uri="{BB962C8B-B14F-4D97-AF65-F5344CB8AC3E}">
        <p14:creationId xmlns:p14="http://schemas.microsoft.com/office/powerpoint/2010/main" val="3237268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688687" y="63077"/>
            <a:ext cx="10995002" cy="688999"/>
          </a:xfrm>
        </p:spPr>
        <p:txBody>
          <a:bodyPr>
            <a:normAutofit/>
          </a:bodyPr>
          <a:lstStyle/>
          <a:p>
            <a:r>
              <a:rPr lang="en-US" sz="3600" dirty="0"/>
              <a:t>Llama-2 Chat:  Helpfulness Human Evaluation</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6" name="Picture 5">
            <a:extLst>
              <a:ext uri="{FF2B5EF4-FFF2-40B4-BE49-F238E27FC236}">
                <a16:creationId xmlns:a16="http://schemas.microsoft.com/office/drawing/2014/main" id="{77DC8925-5F30-9DA2-0A18-72A8A789BD6E}"/>
              </a:ext>
            </a:extLst>
          </p:cNvPr>
          <p:cNvPicPr>
            <a:picLocks noChangeAspect="1"/>
          </p:cNvPicPr>
          <p:nvPr/>
        </p:nvPicPr>
        <p:blipFill>
          <a:blip r:embed="rId2"/>
          <a:stretch>
            <a:fillRect/>
          </a:stretch>
        </p:blipFill>
        <p:spPr>
          <a:xfrm>
            <a:off x="1539140" y="710217"/>
            <a:ext cx="9294095" cy="5886743"/>
          </a:xfrm>
          <a:prstGeom prst="rect">
            <a:avLst/>
          </a:prstGeom>
        </p:spPr>
      </p:pic>
    </p:spTree>
    <p:extLst>
      <p:ext uri="{BB962C8B-B14F-4D97-AF65-F5344CB8AC3E}">
        <p14:creationId xmlns:p14="http://schemas.microsoft.com/office/powerpoint/2010/main" val="111380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2023/10/25   Multilingual Named Entity Recognition (NER)</a:t>
            </a:r>
          </a:p>
          <a:p>
            <a:pPr marL="0" indent="0">
              <a:buNone/>
            </a:pPr>
            <a:r>
              <a:rPr lang="en-US" sz="2800" dirty="0">
                <a:solidFill>
                  <a:schemeClr val="accent2"/>
                </a:solidFill>
              </a:rPr>
              <a:t>8   2023/11/01   Midterm Project Report</a:t>
            </a:r>
          </a:p>
          <a:p>
            <a:pPr marL="0" indent="0">
              <a:buNone/>
            </a:pPr>
            <a:r>
              <a:rPr lang="en-US" sz="2800" dirty="0"/>
              <a:t>9   2023/11/08   Text Similarity and Clustering</a:t>
            </a:r>
          </a:p>
          <a:p>
            <a:pPr marL="0" indent="0">
              <a:buNone/>
            </a:pPr>
            <a:r>
              <a:rPr lang="en-US" sz="2800" dirty="0"/>
              <a:t>10 2023/11/15   Text Summarization and Topic Models</a:t>
            </a:r>
          </a:p>
          <a:p>
            <a:pPr marL="0" indent="0">
              <a:buNone/>
            </a:pPr>
            <a:r>
              <a:rPr lang="en-US" sz="2800" dirty="0"/>
              <a:t>11 2023/11/22   Text Generation with Large Language Models (LLMs)</a:t>
            </a:r>
          </a:p>
          <a:p>
            <a:pPr marL="0" indent="0">
              <a:buNone/>
            </a:pPr>
            <a:r>
              <a:rPr lang="en-US" sz="2800" dirty="0">
                <a:solidFill>
                  <a:srgbClr val="7030A0"/>
                </a:solidFill>
              </a:rPr>
              <a:t>12 2023/11/29   Case Study on Artificial Intelligence for Text Analytics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E1F-3AF8-A42D-7A41-5A4EE2E645DD}"/>
              </a:ext>
            </a:extLst>
          </p:cNvPr>
          <p:cNvSpPr>
            <a:spLocks noGrp="1"/>
          </p:cNvSpPr>
          <p:nvPr>
            <p:ph type="title"/>
          </p:nvPr>
        </p:nvSpPr>
        <p:spPr>
          <a:xfrm>
            <a:off x="4710993" y="135104"/>
            <a:ext cx="7045577" cy="1325563"/>
          </a:xfrm>
        </p:spPr>
        <p:txBody>
          <a:bodyPr>
            <a:normAutofit fontScale="90000"/>
          </a:bodyPr>
          <a:lstStyle/>
          <a:p>
            <a:r>
              <a:rPr lang="en-US" dirty="0"/>
              <a:t>MPT-30B, MPT-7B</a:t>
            </a:r>
            <a:br>
              <a:rPr lang="en-US" dirty="0"/>
            </a:br>
            <a:r>
              <a:rPr lang="en-US" dirty="0"/>
              <a:t>LLaMa-30B, LLaMa-7B</a:t>
            </a:r>
          </a:p>
        </p:txBody>
      </p:sp>
      <p:sp>
        <p:nvSpPr>
          <p:cNvPr id="4" name="Slide Number Placeholder 3">
            <a:extLst>
              <a:ext uri="{FF2B5EF4-FFF2-40B4-BE49-F238E27FC236}">
                <a16:creationId xmlns:a16="http://schemas.microsoft.com/office/drawing/2014/main" id="{F033A40F-EAD9-9930-8AF8-C631D7696479}"/>
              </a:ext>
            </a:extLst>
          </p:cNvPr>
          <p:cNvSpPr>
            <a:spLocks noGrp="1"/>
          </p:cNvSpPr>
          <p:nvPr>
            <p:ph type="sldNum" sz="quarter" idx="12"/>
          </p:nvPr>
        </p:nvSpPr>
        <p:spPr/>
        <p:txBody>
          <a:bodyPr/>
          <a:lstStyle/>
          <a:p>
            <a:fld id="{5D6FF71F-CF6A-4C46-8F9B-61D49EEA70E3}" type="slidenum">
              <a:rPr lang="en-US" smtClean="0"/>
              <a:t>30</a:t>
            </a:fld>
            <a:endParaRPr lang="en-US"/>
          </a:p>
        </p:txBody>
      </p:sp>
      <p:pic>
        <p:nvPicPr>
          <p:cNvPr id="5" name="Picture 4">
            <a:extLst>
              <a:ext uri="{FF2B5EF4-FFF2-40B4-BE49-F238E27FC236}">
                <a16:creationId xmlns:a16="http://schemas.microsoft.com/office/drawing/2014/main" id="{33C9F171-3AEF-D3AC-32FD-537B0A20C19C}"/>
              </a:ext>
            </a:extLst>
          </p:cNvPr>
          <p:cNvPicPr>
            <a:picLocks noChangeAspect="1"/>
          </p:cNvPicPr>
          <p:nvPr/>
        </p:nvPicPr>
        <p:blipFill>
          <a:blip r:embed="rId2"/>
          <a:stretch>
            <a:fillRect/>
          </a:stretch>
        </p:blipFill>
        <p:spPr>
          <a:xfrm>
            <a:off x="284863" y="128510"/>
            <a:ext cx="4426130" cy="2328165"/>
          </a:xfrm>
          <a:prstGeom prst="rect">
            <a:avLst/>
          </a:prstGeom>
        </p:spPr>
      </p:pic>
      <p:sp>
        <p:nvSpPr>
          <p:cNvPr id="6" name="TextBox 5">
            <a:extLst>
              <a:ext uri="{FF2B5EF4-FFF2-40B4-BE49-F238E27FC236}">
                <a16:creationId xmlns:a16="http://schemas.microsoft.com/office/drawing/2014/main" id="{DD949730-A053-33D4-4C0E-C830EC80340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3"/>
              </a:rPr>
              <a:t>https://www.mosaicml.com/blog/mpt-30b</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C161F692-C7D2-2241-B9B9-7F7B39749811}"/>
              </a:ext>
            </a:extLst>
          </p:cNvPr>
          <p:cNvPicPr>
            <a:picLocks noChangeAspect="1"/>
          </p:cNvPicPr>
          <p:nvPr/>
        </p:nvPicPr>
        <p:blipFill>
          <a:blip r:embed="rId4"/>
          <a:stretch>
            <a:fillRect/>
          </a:stretch>
        </p:blipFill>
        <p:spPr>
          <a:xfrm>
            <a:off x="284863" y="2651719"/>
            <a:ext cx="11622273" cy="3795628"/>
          </a:xfrm>
          <a:prstGeom prst="rect">
            <a:avLst/>
          </a:prstGeom>
        </p:spPr>
      </p:pic>
    </p:spTree>
    <p:extLst>
      <p:ext uri="{BB962C8B-B14F-4D97-AF65-F5344CB8AC3E}">
        <p14:creationId xmlns:p14="http://schemas.microsoft.com/office/powerpoint/2010/main" val="186054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30FEA157-B562-6DD4-C044-4B022A7E009C}"/>
              </a:ext>
            </a:extLst>
          </p:cNvPr>
          <p:cNvPicPr>
            <a:picLocks noChangeAspect="1"/>
          </p:cNvPicPr>
          <p:nvPr/>
        </p:nvPicPr>
        <p:blipFill>
          <a:blip r:embed="rId3"/>
          <a:stretch>
            <a:fillRect/>
          </a:stretch>
        </p:blipFill>
        <p:spPr>
          <a:xfrm>
            <a:off x="640401" y="1460956"/>
            <a:ext cx="11116169" cy="4628015"/>
          </a:xfrm>
          <a:prstGeom prst="rect">
            <a:avLst/>
          </a:prstGeom>
        </p:spPr>
      </p:pic>
      <p:pic>
        <p:nvPicPr>
          <p:cNvPr id="12" name="Picture 11">
            <a:extLst>
              <a:ext uri="{FF2B5EF4-FFF2-40B4-BE49-F238E27FC236}">
                <a16:creationId xmlns:a16="http://schemas.microsoft.com/office/drawing/2014/main" id="{823E7A16-FE13-140A-6546-6A782FC9C896}"/>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1203431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 Llama 2 70B, MPT 30B</a:t>
            </a:r>
          </a:p>
        </p:txBody>
      </p:sp>
      <p:pic>
        <p:nvPicPr>
          <p:cNvPr id="6" name="Content Placeholder 5">
            <a:extLst>
              <a:ext uri="{FF2B5EF4-FFF2-40B4-BE49-F238E27FC236}">
                <a16:creationId xmlns:a16="http://schemas.microsoft.com/office/drawing/2014/main" id="{10862F8D-83B6-C8A8-24DC-443178AF9F9F}"/>
              </a:ext>
            </a:extLst>
          </p:cNvPr>
          <p:cNvPicPr>
            <a:picLocks noGrp="1" noChangeAspect="1"/>
          </p:cNvPicPr>
          <p:nvPr>
            <p:ph idx="1"/>
          </p:nvPr>
        </p:nvPicPr>
        <p:blipFill>
          <a:blip r:embed="rId2"/>
          <a:stretch>
            <a:fillRect/>
          </a:stretch>
        </p:blipFill>
        <p:spPr>
          <a:xfrm>
            <a:off x="423832" y="1674027"/>
            <a:ext cx="11367028" cy="4559133"/>
          </a:xfrm>
        </p:spPr>
      </p:pic>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3"/>
              </a:rPr>
              <a:t>https://huggingface.co/blog/falcon-180b</a:t>
            </a:r>
            <a:endParaRPr lang="en-US" sz="800" dirty="0">
              <a:solidFill>
                <a:schemeClr val="bg1">
                  <a:lumMod val="75000"/>
                </a:schemeClr>
              </a:solidFill>
            </a:endParaRPr>
          </a:p>
        </p:txBody>
      </p:sp>
      <p:pic>
        <p:nvPicPr>
          <p:cNvPr id="3" name="Picture 2">
            <a:extLst>
              <a:ext uri="{FF2B5EF4-FFF2-40B4-BE49-F238E27FC236}">
                <a16:creationId xmlns:a16="http://schemas.microsoft.com/office/drawing/2014/main" id="{E3DDF07B-8915-4EF4-535D-B2EA692652BC}"/>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1804151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a:xfrm>
            <a:off x="534389" y="135104"/>
            <a:ext cx="11222181" cy="1541296"/>
          </a:xfrm>
        </p:spPr>
        <p:txBody>
          <a:bodyPr>
            <a:normAutofit fontScale="90000"/>
          </a:bodyPr>
          <a:lstStyle/>
          <a:p>
            <a:r>
              <a:rPr lang="en-US" dirty="0"/>
              <a:t>Falcon 180B</a:t>
            </a:r>
            <a:br>
              <a:rPr lang="en-US" dirty="0"/>
            </a:br>
            <a:r>
              <a:rPr lang="en-US" dirty="0"/>
              <a:t>Hardware requirements</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07674C8E-92D1-6797-EDF7-4322C30CCAA2}"/>
              </a:ext>
            </a:extLst>
          </p:cNvPr>
          <p:cNvPicPr>
            <a:picLocks noChangeAspect="1"/>
          </p:cNvPicPr>
          <p:nvPr/>
        </p:nvPicPr>
        <p:blipFill>
          <a:blip r:embed="rId3"/>
          <a:stretch>
            <a:fillRect/>
          </a:stretch>
        </p:blipFill>
        <p:spPr>
          <a:xfrm>
            <a:off x="534389" y="256547"/>
            <a:ext cx="1087324" cy="1105753"/>
          </a:xfrm>
          <a:prstGeom prst="rect">
            <a:avLst/>
          </a:prstGeom>
        </p:spPr>
      </p:pic>
      <p:pic>
        <p:nvPicPr>
          <p:cNvPr id="13" name="Content Placeholder 12">
            <a:extLst>
              <a:ext uri="{FF2B5EF4-FFF2-40B4-BE49-F238E27FC236}">
                <a16:creationId xmlns:a16="http://schemas.microsoft.com/office/drawing/2014/main" id="{2443D371-C279-0B2B-BBC2-A9FA73E9A96F}"/>
              </a:ext>
            </a:extLst>
          </p:cNvPr>
          <p:cNvPicPr>
            <a:picLocks noGrp="1" noChangeAspect="1"/>
          </p:cNvPicPr>
          <p:nvPr>
            <p:ph idx="1"/>
          </p:nvPr>
        </p:nvPicPr>
        <p:blipFill>
          <a:blip r:embed="rId4"/>
          <a:stretch>
            <a:fillRect/>
          </a:stretch>
        </p:blipFill>
        <p:spPr>
          <a:xfrm>
            <a:off x="664882" y="2185628"/>
            <a:ext cx="10961194" cy="4236720"/>
          </a:xfrm>
        </p:spPr>
      </p:pic>
      <p:sp>
        <p:nvSpPr>
          <p:cNvPr id="15" name="TextBox 14">
            <a:extLst>
              <a:ext uri="{FF2B5EF4-FFF2-40B4-BE49-F238E27FC236}">
                <a16:creationId xmlns:a16="http://schemas.microsoft.com/office/drawing/2014/main" id="{807BC2C6-B1B6-A78F-4309-DE30528A5FF6}"/>
              </a:ext>
            </a:extLst>
          </p:cNvPr>
          <p:cNvSpPr txBox="1"/>
          <p:nvPr/>
        </p:nvSpPr>
        <p:spPr>
          <a:xfrm>
            <a:off x="9359441" y="1553942"/>
            <a:ext cx="2355526" cy="707886"/>
          </a:xfrm>
          <a:prstGeom prst="rect">
            <a:avLst/>
          </a:prstGeom>
          <a:noFill/>
        </p:spPr>
        <p:txBody>
          <a:bodyPr wrap="square">
            <a:spAutoFit/>
          </a:bodyPr>
          <a:lstStyle/>
          <a:p>
            <a:r>
              <a:rPr lang="en-US" sz="2000" b="1" dirty="0">
                <a:solidFill>
                  <a:schemeClr val="accent1"/>
                </a:solidFill>
              </a:rPr>
              <a:t>NVIDIA A100 80 GB: $16,135</a:t>
            </a:r>
          </a:p>
        </p:txBody>
      </p:sp>
    </p:spTree>
    <p:extLst>
      <p:ext uri="{BB962C8B-B14F-4D97-AF65-F5344CB8AC3E}">
        <p14:creationId xmlns:p14="http://schemas.microsoft.com/office/powerpoint/2010/main" val="3072017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371600"/>
          </a:xfrm>
        </p:spPr>
        <p:txBody>
          <a:bodyPr>
            <a:normAutofit fontScale="90000"/>
          </a:bodyPr>
          <a:lstStyle/>
          <a:p>
            <a:r>
              <a:rPr lang="en-US" dirty="0"/>
              <a:t> Ratios of various data sources in the </a:t>
            </a:r>
            <a:br>
              <a:rPr lang="en-US" dirty="0"/>
            </a:br>
            <a:r>
              <a:rPr lang="en-US" dirty="0"/>
              <a:t>pre-training data for existing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3" name="Picture 2">
            <a:extLst>
              <a:ext uri="{FF2B5EF4-FFF2-40B4-BE49-F238E27FC236}">
                <a16:creationId xmlns:a16="http://schemas.microsoft.com/office/drawing/2014/main" id="{11D12114-7ACC-5C84-8C31-1ED1E5663D85}"/>
              </a:ext>
            </a:extLst>
          </p:cNvPr>
          <p:cNvPicPr>
            <a:picLocks noChangeAspect="1"/>
          </p:cNvPicPr>
          <p:nvPr/>
        </p:nvPicPr>
        <p:blipFill>
          <a:blip r:embed="rId2"/>
          <a:stretch>
            <a:fillRect/>
          </a:stretch>
        </p:blipFill>
        <p:spPr>
          <a:xfrm>
            <a:off x="298441" y="1916887"/>
            <a:ext cx="11595118" cy="4333818"/>
          </a:xfrm>
          <a:prstGeom prst="rect">
            <a:avLst/>
          </a:prstGeom>
        </p:spPr>
      </p:pic>
    </p:spTree>
    <p:extLst>
      <p:ext uri="{BB962C8B-B14F-4D97-AF65-F5344CB8AC3E}">
        <p14:creationId xmlns:p14="http://schemas.microsoft.com/office/powerpoint/2010/main" val="50881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spTree>
    <p:extLst>
      <p:ext uri="{BB962C8B-B14F-4D97-AF65-F5344CB8AC3E}">
        <p14:creationId xmlns:p14="http://schemas.microsoft.com/office/powerpoint/2010/main" val="291946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A4AA-0705-1A4D-80B7-4C3ECA761C34}"/>
              </a:ext>
            </a:extLst>
          </p:cNvPr>
          <p:cNvSpPr>
            <a:spLocks noGrp="1"/>
          </p:cNvSpPr>
          <p:nvPr>
            <p:ph type="title"/>
          </p:nvPr>
        </p:nvSpPr>
        <p:spPr/>
        <p:txBody>
          <a:bodyPr>
            <a:normAutofit/>
          </a:bodyPr>
          <a:lstStyle/>
          <a:p>
            <a:r>
              <a:rPr lang="en-US" dirty="0"/>
              <a:t>The Encoder-Decoder Framework</a:t>
            </a:r>
          </a:p>
        </p:txBody>
      </p:sp>
      <p:sp>
        <p:nvSpPr>
          <p:cNvPr id="3" name="Content Placeholder 2">
            <a:extLst>
              <a:ext uri="{FF2B5EF4-FFF2-40B4-BE49-F238E27FC236}">
                <a16:creationId xmlns:a16="http://schemas.microsoft.com/office/drawing/2014/main" id="{AC9A9ECF-2761-F54A-8B3A-5E31BD30C445}"/>
              </a:ext>
            </a:extLst>
          </p:cNvPr>
          <p:cNvSpPr>
            <a:spLocks noGrp="1"/>
          </p:cNvSpPr>
          <p:nvPr>
            <p:ph idx="1"/>
          </p:nvPr>
        </p:nvSpPr>
        <p:spPr/>
        <p:txBody>
          <a:bodyPr>
            <a:normAutofit/>
          </a:bodyPr>
          <a:lstStyle/>
          <a:p>
            <a:r>
              <a:rPr lang="en-US" sz="4800" dirty="0"/>
              <a:t>The encoder-decoder framework</a:t>
            </a:r>
          </a:p>
          <a:p>
            <a:r>
              <a:rPr lang="en-US" sz="4800" dirty="0"/>
              <a:t>Attention Mechanisms</a:t>
            </a:r>
          </a:p>
          <a:p>
            <a:r>
              <a:rPr lang="en-US" sz="4800" dirty="0"/>
              <a:t>Transfer Learning in NLP</a:t>
            </a:r>
          </a:p>
        </p:txBody>
      </p:sp>
      <p:sp>
        <p:nvSpPr>
          <p:cNvPr id="4" name="Slide Number Placeholder 3">
            <a:extLst>
              <a:ext uri="{FF2B5EF4-FFF2-40B4-BE49-F238E27FC236}">
                <a16:creationId xmlns:a16="http://schemas.microsoft.com/office/drawing/2014/main" id="{FFA23BD7-260F-A945-BE1A-CAB502967AF9}"/>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44656227-DCC2-1B45-87E8-FEDDD78F5832}"/>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213253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37</a:t>
            </a:fld>
            <a:endParaRPr lang="en-US"/>
          </a:p>
        </p:txBody>
      </p:sp>
      <p:pic>
        <p:nvPicPr>
          <p:cNvPr id="5" name="Picture 4">
            <a:extLst>
              <a:ext uri="{FF2B5EF4-FFF2-40B4-BE49-F238E27FC236}">
                <a16:creationId xmlns:a16="http://schemas.microsoft.com/office/drawing/2014/main" id="{7BA90632-C21A-A447-A94B-349D1AEDCE95}"/>
              </a:ext>
            </a:extLst>
          </p:cNvPr>
          <p:cNvPicPr>
            <a:picLocks noChangeAspect="1"/>
          </p:cNvPicPr>
          <p:nvPr/>
        </p:nvPicPr>
        <p:blipFill>
          <a:blip r:embed="rId2"/>
          <a:stretch>
            <a:fillRect/>
          </a:stretch>
        </p:blipFill>
        <p:spPr>
          <a:xfrm>
            <a:off x="287355" y="1882071"/>
            <a:ext cx="11716246" cy="3981450"/>
          </a:xfrm>
          <a:prstGeom prst="rect">
            <a:avLst/>
          </a:prstGeom>
        </p:spPr>
      </p:pic>
      <p:sp>
        <p:nvSpPr>
          <p:cNvPr id="6" name="TextBox 5">
            <a:extLst>
              <a:ext uri="{FF2B5EF4-FFF2-40B4-BE49-F238E27FC236}">
                <a16:creationId xmlns:a16="http://schemas.microsoft.com/office/drawing/2014/main" id="{B2C9CE2C-D6E3-7A4A-966F-5E6FF6FBFDD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2273302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An encoder-decoder architecture </a:t>
            </a:r>
            <a:br>
              <a:rPr lang="en-US" dirty="0"/>
            </a:br>
            <a:r>
              <a:rPr lang="en-US" dirty="0"/>
              <a:t>with a pair of 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5" name="Picture 4">
            <a:extLst>
              <a:ext uri="{FF2B5EF4-FFF2-40B4-BE49-F238E27FC236}">
                <a16:creationId xmlns:a16="http://schemas.microsoft.com/office/drawing/2014/main" id="{B698CEB7-2741-9048-9575-933F0BA7A76C}"/>
              </a:ext>
            </a:extLst>
          </p:cNvPr>
          <p:cNvPicPr>
            <a:picLocks noChangeAspect="1"/>
          </p:cNvPicPr>
          <p:nvPr/>
        </p:nvPicPr>
        <p:blipFill>
          <a:blip r:embed="rId2"/>
          <a:stretch>
            <a:fillRect/>
          </a:stretch>
        </p:blipFill>
        <p:spPr>
          <a:xfrm>
            <a:off x="422895" y="1540753"/>
            <a:ext cx="11346209" cy="4679056"/>
          </a:xfrm>
          <a:prstGeom prst="rect">
            <a:avLst/>
          </a:prstGeom>
        </p:spPr>
      </p:pic>
      <p:sp>
        <p:nvSpPr>
          <p:cNvPr id="6" name="TextBox 5">
            <a:extLst>
              <a:ext uri="{FF2B5EF4-FFF2-40B4-BE49-F238E27FC236}">
                <a16:creationId xmlns:a16="http://schemas.microsoft.com/office/drawing/2014/main" id="{8D757397-65BE-6D4C-BCBC-66EA79836F45}"/>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872950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Attention Mechanisms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39</a:t>
            </a:fld>
            <a:endParaRPr lang="en-US"/>
          </a:p>
        </p:txBody>
      </p:sp>
      <p:pic>
        <p:nvPicPr>
          <p:cNvPr id="5" name="Picture 4">
            <a:extLst>
              <a:ext uri="{FF2B5EF4-FFF2-40B4-BE49-F238E27FC236}">
                <a16:creationId xmlns:a16="http://schemas.microsoft.com/office/drawing/2014/main" id="{13E0F7A3-EDFA-3141-9AA3-7B5AF2C7EBF5}"/>
              </a:ext>
            </a:extLst>
          </p:cNvPr>
          <p:cNvPicPr>
            <a:picLocks noChangeAspect="1"/>
          </p:cNvPicPr>
          <p:nvPr/>
        </p:nvPicPr>
        <p:blipFill>
          <a:blip r:embed="rId2"/>
          <a:stretch>
            <a:fillRect/>
          </a:stretch>
        </p:blipFill>
        <p:spPr>
          <a:xfrm>
            <a:off x="234078" y="1724410"/>
            <a:ext cx="11957922" cy="4226690"/>
          </a:xfrm>
          <a:prstGeom prst="rect">
            <a:avLst/>
          </a:prstGeom>
        </p:spPr>
      </p:pic>
      <p:sp>
        <p:nvSpPr>
          <p:cNvPr id="8" name="TextBox 7">
            <a:extLst>
              <a:ext uri="{FF2B5EF4-FFF2-40B4-BE49-F238E27FC236}">
                <a16:creationId xmlns:a16="http://schemas.microsoft.com/office/drawing/2014/main" id="{0BED2B4D-DE78-C54A-AE24-99DEDCF47DED}"/>
              </a:ext>
            </a:extLst>
          </p:cNvPr>
          <p:cNvSpPr txBox="1"/>
          <p:nvPr/>
        </p:nvSpPr>
        <p:spPr>
          <a:xfrm>
            <a:off x="2552700" y="5928574"/>
            <a:ext cx="8153400" cy="461665"/>
          </a:xfrm>
          <a:prstGeom prst="rect">
            <a:avLst/>
          </a:prstGeom>
          <a:noFill/>
        </p:spPr>
        <p:txBody>
          <a:bodyPr wrap="square">
            <a:spAutoFit/>
          </a:bodyPr>
          <a:lstStyle/>
          <a:p>
            <a:r>
              <a:rPr lang="en-US" sz="2400" dirty="0">
                <a:solidFill>
                  <a:schemeClr val="accent1"/>
                </a:solidFill>
                <a:latin typeface="Calibri" panose="020F0502020204030204" pitchFamily="34" charset="0"/>
                <a:cs typeface="Calibri" panose="020F0502020204030204" pitchFamily="34" charset="0"/>
              </a:rPr>
              <a:t>An encoder-decoder architecture with an attention mechanism</a:t>
            </a:r>
          </a:p>
        </p:txBody>
      </p:sp>
      <p:sp>
        <p:nvSpPr>
          <p:cNvPr id="7" name="TextBox 6">
            <a:extLst>
              <a:ext uri="{FF2B5EF4-FFF2-40B4-BE49-F238E27FC236}">
                <a16:creationId xmlns:a16="http://schemas.microsoft.com/office/drawing/2014/main" id="{AD7CA6D8-8184-494F-A887-F94B4ACDB200}"/>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9631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2023/12/06   Question Answering and Dialogue Systems</a:t>
            </a:r>
          </a:p>
          <a:p>
            <a:pPr marL="0" indent="0">
              <a:buNone/>
            </a:pPr>
            <a:r>
              <a:rPr lang="en-US" sz="2800" dirty="0"/>
              <a:t>14   2023/12/13   Deep Learning, Generative AI, Transfer Learning, </a:t>
            </a:r>
            <a:br>
              <a:rPr lang="en-US" sz="2800" dirty="0"/>
            </a:br>
            <a:r>
              <a:rPr lang="en-US" sz="2800" dirty="0"/>
              <a:t>                                Zero-Shot, and Few-Shot Learning for Text Analytics</a:t>
            </a:r>
          </a:p>
          <a:p>
            <a:pPr marL="0" indent="0">
              <a:buNone/>
            </a:pPr>
            <a:r>
              <a:rPr lang="en-US" sz="2800" dirty="0">
                <a:solidFill>
                  <a:schemeClr val="accent2"/>
                </a:solidFill>
              </a:rPr>
              <a:t>15   2023/12/20   Final Project Report I</a:t>
            </a:r>
          </a:p>
          <a:p>
            <a:pPr marL="0" indent="0">
              <a:buNone/>
            </a:pPr>
            <a:r>
              <a:rPr lang="en-US" sz="2800" dirty="0">
                <a:solidFill>
                  <a:schemeClr val="accent2"/>
                </a:solidFill>
              </a:rPr>
              <a:t>16   2023/12/27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RNN Encoder-Decoder </a:t>
            </a:r>
            <a:br>
              <a:rPr lang="en-US" dirty="0"/>
            </a:br>
            <a:r>
              <a:rPr lang="en-US" sz="3100" b="0" dirty="0"/>
              <a:t>alignment of words in English and the generated translation in French</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5" name="Picture 4">
            <a:extLst>
              <a:ext uri="{FF2B5EF4-FFF2-40B4-BE49-F238E27FC236}">
                <a16:creationId xmlns:a16="http://schemas.microsoft.com/office/drawing/2014/main" id="{D94CA8AF-F1BF-7C48-99DB-7680D7F7B9DF}"/>
              </a:ext>
            </a:extLst>
          </p:cNvPr>
          <p:cNvPicPr>
            <a:picLocks noChangeAspect="1"/>
          </p:cNvPicPr>
          <p:nvPr/>
        </p:nvPicPr>
        <p:blipFill>
          <a:blip r:embed="rId2"/>
          <a:stretch>
            <a:fillRect/>
          </a:stretch>
        </p:blipFill>
        <p:spPr>
          <a:xfrm>
            <a:off x="3587750" y="1183349"/>
            <a:ext cx="5016500" cy="5177379"/>
          </a:xfrm>
          <a:prstGeom prst="rect">
            <a:avLst/>
          </a:prstGeom>
        </p:spPr>
      </p:pic>
      <p:sp>
        <p:nvSpPr>
          <p:cNvPr id="6" name="TextBox 5">
            <a:extLst>
              <a:ext uri="{FF2B5EF4-FFF2-40B4-BE49-F238E27FC236}">
                <a16:creationId xmlns:a16="http://schemas.microsoft.com/office/drawing/2014/main" id="{77F105FF-8EE6-EE4D-B333-09F60A752E38}"/>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142131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326999"/>
          </a:xfrm>
        </p:spPr>
        <p:txBody>
          <a:bodyPr>
            <a:normAutofit fontScale="90000"/>
          </a:bodyPr>
          <a:lstStyle/>
          <a:p>
            <a:r>
              <a:rPr lang="en-US" dirty="0"/>
              <a:t>Encoder-Decoder Architecture </a:t>
            </a:r>
            <a:br>
              <a:rPr lang="en-US" dirty="0"/>
            </a:br>
            <a:r>
              <a:rPr lang="en-US" dirty="0"/>
              <a:t>of the Original Transformer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41</a:t>
            </a:fld>
            <a:endParaRPr lang="en-US"/>
          </a:p>
        </p:txBody>
      </p:sp>
      <p:pic>
        <p:nvPicPr>
          <p:cNvPr id="5" name="Picture 4">
            <a:extLst>
              <a:ext uri="{FF2B5EF4-FFF2-40B4-BE49-F238E27FC236}">
                <a16:creationId xmlns:a16="http://schemas.microsoft.com/office/drawing/2014/main" id="{38250903-29FE-5B4D-A950-DF6EFE3E0D65}"/>
              </a:ext>
            </a:extLst>
          </p:cNvPr>
          <p:cNvPicPr>
            <a:picLocks noChangeAspect="1"/>
          </p:cNvPicPr>
          <p:nvPr/>
        </p:nvPicPr>
        <p:blipFill>
          <a:blip r:embed="rId2"/>
          <a:stretch>
            <a:fillRect/>
          </a:stretch>
        </p:blipFill>
        <p:spPr>
          <a:xfrm>
            <a:off x="78256" y="2480798"/>
            <a:ext cx="12058244" cy="3062751"/>
          </a:xfrm>
          <a:prstGeom prst="rect">
            <a:avLst/>
          </a:prstGeom>
        </p:spPr>
      </p:pic>
      <p:sp>
        <p:nvSpPr>
          <p:cNvPr id="6" name="TextBox 5">
            <a:extLst>
              <a:ext uri="{FF2B5EF4-FFF2-40B4-BE49-F238E27FC236}">
                <a16:creationId xmlns:a16="http://schemas.microsoft.com/office/drawing/2014/main" id="{A8EB40D6-0A56-5149-ACC9-B64539042AF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212446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Comparison of Traditional Supervised Learning and Transfer Learning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42</a:t>
            </a:fld>
            <a:endParaRPr lang="en-US"/>
          </a:p>
        </p:txBody>
      </p:sp>
      <p:pic>
        <p:nvPicPr>
          <p:cNvPr id="5" name="Picture 4">
            <a:extLst>
              <a:ext uri="{FF2B5EF4-FFF2-40B4-BE49-F238E27FC236}">
                <a16:creationId xmlns:a16="http://schemas.microsoft.com/office/drawing/2014/main" id="{4FF3BA12-529D-C349-845C-F523845A45B9}"/>
              </a:ext>
            </a:extLst>
          </p:cNvPr>
          <p:cNvPicPr>
            <a:picLocks noChangeAspect="1"/>
          </p:cNvPicPr>
          <p:nvPr/>
        </p:nvPicPr>
        <p:blipFill>
          <a:blip r:embed="rId2"/>
          <a:stretch>
            <a:fillRect/>
          </a:stretch>
        </p:blipFill>
        <p:spPr>
          <a:xfrm>
            <a:off x="2806624" y="1314371"/>
            <a:ext cx="6413576" cy="5087418"/>
          </a:xfrm>
          <a:prstGeom prst="rect">
            <a:avLst/>
          </a:prstGeom>
        </p:spPr>
      </p:pic>
      <p:sp>
        <p:nvSpPr>
          <p:cNvPr id="6" name="TextBox 5">
            <a:extLst>
              <a:ext uri="{FF2B5EF4-FFF2-40B4-BE49-F238E27FC236}">
                <a16:creationId xmlns:a16="http://schemas.microsoft.com/office/drawing/2014/main" id="{5FD80A6B-D2A7-F846-9D7C-75EF69586191}"/>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193596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448115"/>
          </a:xfrm>
        </p:spPr>
        <p:txBody>
          <a:bodyPr>
            <a:normAutofit fontScale="90000"/>
          </a:bodyPr>
          <a:lstStyle/>
          <a:p>
            <a:r>
              <a:rPr lang="en-US" dirty="0" err="1"/>
              <a:t>ULMFiT</a:t>
            </a:r>
            <a:r>
              <a:rPr lang="en-US" dirty="0"/>
              <a:t>: 3 Steps </a:t>
            </a:r>
            <a:br>
              <a:rPr lang="en-US" dirty="0"/>
            </a:br>
            <a:r>
              <a:rPr lang="en-US" dirty="0"/>
              <a:t>Transfer Learning in NLP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6" name="TextBox 5">
            <a:extLst>
              <a:ext uri="{FF2B5EF4-FFF2-40B4-BE49-F238E27FC236}">
                <a16:creationId xmlns:a16="http://schemas.microsoft.com/office/drawing/2014/main" id="{E8C246E6-6171-524C-86A0-56538360E1ED}"/>
              </a:ext>
            </a:extLst>
          </p:cNvPr>
          <p:cNvSpPr txBox="1"/>
          <p:nvPr/>
        </p:nvSpPr>
        <p:spPr>
          <a:xfrm>
            <a:off x="1005109" y="5562070"/>
            <a:ext cx="2193293"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1. Pretraining</a:t>
            </a:r>
          </a:p>
        </p:txBody>
      </p:sp>
      <p:sp>
        <p:nvSpPr>
          <p:cNvPr id="8" name="TextBox 7">
            <a:extLst>
              <a:ext uri="{FF2B5EF4-FFF2-40B4-BE49-F238E27FC236}">
                <a16:creationId xmlns:a16="http://schemas.microsoft.com/office/drawing/2014/main" id="{06776794-E78E-F146-9B86-39E31135B57D}"/>
              </a:ext>
            </a:extLst>
          </p:cNvPr>
          <p:cNvSpPr txBox="1"/>
          <p:nvPr/>
        </p:nvSpPr>
        <p:spPr>
          <a:xfrm>
            <a:off x="4387029" y="5575035"/>
            <a:ext cx="3428887"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2. Domain adaptation</a:t>
            </a:r>
          </a:p>
        </p:txBody>
      </p:sp>
      <p:sp>
        <p:nvSpPr>
          <p:cNvPr id="9" name="TextBox 8">
            <a:extLst>
              <a:ext uri="{FF2B5EF4-FFF2-40B4-BE49-F238E27FC236}">
                <a16:creationId xmlns:a16="http://schemas.microsoft.com/office/drawing/2014/main" id="{ABD6532D-F831-9749-A486-6B65C7CF3B46}"/>
              </a:ext>
            </a:extLst>
          </p:cNvPr>
          <p:cNvSpPr txBox="1"/>
          <p:nvPr/>
        </p:nvSpPr>
        <p:spPr>
          <a:xfrm>
            <a:off x="9006394" y="5575035"/>
            <a:ext cx="2242922"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3. Fine-tuning</a:t>
            </a:r>
          </a:p>
        </p:txBody>
      </p:sp>
      <p:grpSp>
        <p:nvGrpSpPr>
          <p:cNvPr id="13" name="Group 12">
            <a:extLst>
              <a:ext uri="{FF2B5EF4-FFF2-40B4-BE49-F238E27FC236}">
                <a16:creationId xmlns:a16="http://schemas.microsoft.com/office/drawing/2014/main" id="{B3440136-309C-024F-A4BE-55B4D592B65A}"/>
              </a:ext>
            </a:extLst>
          </p:cNvPr>
          <p:cNvGrpSpPr/>
          <p:nvPr/>
        </p:nvGrpSpPr>
        <p:grpSpPr>
          <a:xfrm>
            <a:off x="400047" y="2281367"/>
            <a:ext cx="3572237" cy="2767895"/>
            <a:chOff x="661311" y="2312542"/>
            <a:chExt cx="3572237" cy="2767895"/>
          </a:xfrm>
        </p:grpSpPr>
        <p:sp>
          <p:nvSpPr>
            <p:cNvPr id="10" name="Right Arrow 9">
              <a:extLst>
                <a:ext uri="{FF2B5EF4-FFF2-40B4-BE49-F238E27FC236}">
                  <a16:creationId xmlns:a16="http://schemas.microsoft.com/office/drawing/2014/main" id="{A6046199-D474-6F45-8225-9C0175676C98}"/>
                </a:ext>
              </a:extLst>
            </p:cNvPr>
            <p:cNvSpPr/>
            <p:nvPr/>
          </p:nvSpPr>
          <p:spPr>
            <a:xfrm>
              <a:off x="1376048" y="2312542"/>
              <a:ext cx="2857500" cy="2767895"/>
            </a:xfrm>
            <a:prstGeom prst="rightArrow">
              <a:avLst>
                <a:gd name="adj1" fmla="val 59439"/>
                <a:gd name="adj2" fmla="val 4701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F439AC0F-2C7B-A442-B4A3-136E646FE102}"/>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7" name="Oval 6">
              <a:extLst>
                <a:ext uri="{FF2B5EF4-FFF2-40B4-BE49-F238E27FC236}">
                  <a16:creationId xmlns:a16="http://schemas.microsoft.com/office/drawing/2014/main" id="{5841D631-4AFA-A843-8EEB-64A463E54308}"/>
                </a:ext>
              </a:extLst>
            </p:cNvPr>
            <p:cNvSpPr/>
            <p:nvPr/>
          </p:nvSpPr>
          <p:spPr>
            <a:xfrm>
              <a:off x="661311" y="3010689"/>
              <a:ext cx="1371600" cy="1371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latin typeface="Calibri" panose="020F0502020204030204" pitchFamily="34" charset="0"/>
                  <a:cs typeface="Calibri" panose="020F0502020204030204" pitchFamily="34" charset="0"/>
                </a:rPr>
                <a:t>Wikitet</a:t>
              </a:r>
              <a:endParaRPr lang="en-US" sz="2400" b="1" dirty="0">
                <a:solidFill>
                  <a:schemeClr val="tx1"/>
                </a:solidFill>
                <a:latin typeface="Calibri" panose="020F0502020204030204" pitchFamily="34" charset="0"/>
                <a:cs typeface="Calibri" panose="020F0502020204030204" pitchFamily="34" charset="0"/>
              </a:endParaRPr>
            </a:p>
            <a:p>
              <a:pPr algn="ctr"/>
              <a:r>
                <a:rPr lang="en-US" sz="2400" b="1" dirty="0">
                  <a:solidFill>
                    <a:schemeClr val="tx1"/>
                  </a:solidFill>
                  <a:latin typeface="Calibri" panose="020F0502020204030204" pitchFamily="34" charset="0"/>
                  <a:cs typeface="Calibri" panose="020F0502020204030204" pitchFamily="34" charset="0"/>
                </a:rPr>
                <a:t>103</a:t>
              </a:r>
            </a:p>
          </p:txBody>
        </p:sp>
      </p:grpSp>
      <p:grpSp>
        <p:nvGrpSpPr>
          <p:cNvPr id="14" name="Group 13">
            <a:extLst>
              <a:ext uri="{FF2B5EF4-FFF2-40B4-BE49-F238E27FC236}">
                <a16:creationId xmlns:a16="http://schemas.microsoft.com/office/drawing/2014/main" id="{36B6BFF0-3520-AB4A-9F08-2BEFCC57FC30}"/>
              </a:ext>
            </a:extLst>
          </p:cNvPr>
          <p:cNvGrpSpPr/>
          <p:nvPr/>
        </p:nvGrpSpPr>
        <p:grpSpPr>
          <a:xfrm>
            <a:off x="4353038" y="2281367"/>
            <a:ext cx="3572237" cy="2767895"/>
            <a:chOff x="661311" y="2312542"/>
            <a:chExt cx="3572237" cy="2767895"/>
          </a:xfrm>
        </p:grpSpPr>
        <p:sp>
          <p:nvSpPr>
            <p:cNvPr id="15" name="Right Arrow 14">
              <a:extLst>
                <a:ext uri="{FF2B5EF4-FFF2-40B4-BE49-F238E27FC236}">
                  <a16:creationId xmlns:a16="http://schemas.microsoft.com/office/drawing/2014/main" id="{0AF2B301-D9D9-F448-A2EE-C94E8D819845}"/>
                </a:ext>
              </a:extLst>
            </p:cNvPr>
            <p:cNvSpPr/>
            <p:nvPr/>
          </p:nvSpPr>
          <p:spPr>
            <a:xfrm>
              <a:off x="1376048" y="2312542"/>
              <a:ext cx="2857500" cy="2767895"/>
            </a:xfrm>
            <a:prstGeom prst="rightArrow">
              <a:avLst>
                <a:gd name="adj1" fmla="val 59439"/>
                <a:gd name="adj2" fmla="val 4701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a:extLst>
                <a:ext uri="{FF2B5EF4-FFF2-40B4-BE49-F238E27FC236}">
                  <a16:creationId xmlns:a16="http://schemas.microsoft.com/office/drawing/2014/main" id="{BAE464F8-486A-CB4F-BFBE-EE3BE559DF88}"/>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17" name="Oval 16">
              <a:extLst>
                <a:ext uri="{FF2B5EF4-FFF2-40B4-BE49-F238E27FC236}">
                  <a16:creationId xmlns:a16="http://schemas.microsoft.com/office/drawing/2014/main" id="{F0BFE41B-19CF-C345-82DD-EC7F93BADEE2}"/>
                </a:ext>
              </a:extLst>
            </p:cNvPr>
            <p:cNvSpPr/>
            <p:nvPr/>
          </p:nvSpPr>
          <p:spPr>
            <a:xfrm>
              <a:off x="661311" y="3010689"/>
              <a:ext cx="1371600" cy="1371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grpSp>
        <p:nvGrpSpPr>
          <p:cNvPr id="18" name="Group 17">
            <a:extLst>
              <a:ext uri="{FF2B5EF4-FFF2-40B4-BE49-F238E27FC236}">
                <a16:creationId xmlns:a16="http://schemas.microsoft.com/office/drawing/2014/main" id="{2F72DFEF-3A33-FF4F-A38F-AB9E4B7659A0}"/>
              </a:ext>
            </a:extLst>
          </p:cNvPr>
          <p:cNvGrpSpPr/>
          <p:nvPr/>
        </p:nvGrpSpPr>
        <p:grpSpPr>
          <a:xfrm>
            <a:off x="8367656" y="2281367"/>
            <a:ext cx="3572237" cy="2767895"/>
            <a:chOff x="661311" y="2312542"/>
            <a:chExt cx="3572237" cy="2767895"/>
          </a:xfrm>
        </p:grpSpPr>
        <p:sp>
          <p:nvSpPr>
            <p:cNvPr id="19" name="Right Arrow 18">
              <a:extLst>
                <a:ext uri="{FF2B5EF4-FFF2-40B4-BE49-F238E27FC236}">
                  <a16:creationId xmlns:a16="http://schemas.microsoft.com/office/drawing/2014/main" id="{458D07B1-C79D-1746-9906-EE1B58740E29}"/>
                </a:ext>
              </a:extLst>
            </p:cNvPr>
            <p:cNvSpPr/>
            <p:nvPr/>
          </p:nvSpPr>
          <p:spPr>
            <a:xfrm>
              <a:off x="1376048" y="2312542"/>
              <a:ext cx="2857500" cy="2767895"/>
            </a:xfrm>
            <a:prstGeom prst="rightArrow">
              <a:avLst>
                <a:gd name="adj1" fmla="val 59439"/>
                <a:gd name="adj2" fmla="val 4701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DB60023-A2CF-8946-9A47-62FA749EC98C}"/>
                </a:ext>
              </a:extLst>
            </p:cNvPr>
            <p:cNvSpPr txBox="1"/>
            <p:nvPr/>
          </p:nvSpPr>
          <p:spPr>
            <a:xfrm>
              <a:off x="2032911" y="3473662"/>
              <a:ext cx="1724895"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Classifier</a:t>
              </a:r>
            </a:p>
          </p:txBody>
        </p:sp>
        <p:sp>
          <p:nvSpPr>
            <p:cNvPr id="21" name="Oval 20">
              <a:extLst>
                <a:ext uri="{FF2B5EF4-FFF2-40B4-BE49-F238E27FC236}">
                  <a16:creationId xmlns:a16="http://schemas.microsoft.com/office/drawing/2014/main" id="{6657D9AC-BC44-7940-8C68-CA2B83928D54}"/>
                </a:ext>
              </a:extLst>
            </p:cNvPr>
            <p:cNvSpPr/>
            <p:nvPr/>
          </p:nvSpPr>
          <p:spPr>
            <a:xfrm>
              <a:off x="661311" y="3010689"/>
              <a:ext cx="1371600" cy="1371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sp>
        <p:nvSpPr>
          <p:cNvPr id="22" name="TextBox 21">
            <a:extLst>
              <a:ext uri="{FF2B5EF4-FFF2-40B4-BE49-F238E27FC236}">
                <a16:creationId xmlns:a16="http://schemas.microsoft.com/office/drawing/2014/main" id="{1FF11003-91E0-C548-B6CC-9C7065D430AE}"/>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24163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1423009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fontScale="90000"/>
          </a:bodyPr>
          <a:lstStyle/>
          <a:p>
            <a:r>
              <a:rPr lang="en-US" dirty="0"/>
              <a:t>An overview of the Hugging Face Ecosystem</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6" name="Rounded Rectangle 5">
            <a:extLst>
              <a:ext uri="{FF2B5EF4-FFF2-40B4-BE49-F238E27FC236}">
                <a16:creationId xmlns:a16="http://schemas.microsoft.com/office/drawing/2014/main" id="{A941800E-A2E5-1544-A3FA-D625B0371287}"/>
              </a:ext>
            </a:extLst>
          </p:cNvPr>
          <p:cNvSpPr/>
          <p:nvPr/>
        </p:nvSpPr>
        <p:spPr>
          <a:xfrm>
            <a:off x="2724150" y="3720051"/>
            <a:ext cx="6051534" cy="2613560"/>
          </a:xfrm>
          <a:prstGeom prst="roundRect">
            <a:avLst>
              <a:gd name="adj" fmla="val 49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4C85BF3-9229-E14E-B39C-2B5D3F264C4E}"/>
              </a:ext>
            </a:extLst>
          </p:cNvPr>
          <p:cNvSpPr/>
          <p:nvPr/>
        </p:nvSpPr>
        <p:spPr>
          <a:xfrm>
            <a:off x="293370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Tokenizers</a:t>
            </a:r>
          </a:p>
        </p:txBody>
      </p:sp>
      <p:sp>
        <p:nvSpPr>
          <p:cNvPr id="9" name="Rounded Rectangle 8">
            <a:extLst>
              <a:ext uri="{FF2B5EF4-FFF2-40B4-BE49-F238E27FC236}">
                <a16:creationId xmlns:a16="http://schemas.microsoft.com/office/drawing/2014/main" id="{BFB182DE-9449-FF43-BC83-B16A7581FB11}"/>
              </a:ext>
            </a:extLst>
          </p:cNvPr>
          <p:cNvSpPr/>
          <p:nvPr/>
        </p:nvSpPr>
        <p:spPr>
          <a:xfrm>
            <a:off x="4887175"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Transformers</a:t>
            </a:r>
          </a:p>
        </p:txBody>
      </p:sp>
      <p:sp>
        <p:nvSpPr>
          <p:cNvPr id="10" name="Rounded Rectangle 9">
            <a:extLst>
              <a:ext uri="{FF2B5EF4-FFF2-40B4-BE49-F238E27FC236}">
                <a16:creationId xmlns:a16="http://schemas.microsoft.com/office/drawing/2014/main" id="{AE09C70A-26FE-3648-9D97-4DC794DB79E5}"/>
              </a:ext>
            </a:extLst>
          </p:cNvPr>
          <p:cNvSpPr/>
          <p:nvPr/>
        </p:nvSpPr>
        <p:spPr>
          <a:xfrm>
            <a:off x="684065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2" name="Rounded Rectangle 11">
            <a:extLst>
              <a:ext uri="{FF2B5EF4-FFF2-40B4-BE49-F238E27FC236}">
                <a16:creationId xmlns:a16="http://schemas.microsoft.com/office/drawing/2014/main" id="{99CF6A13-BE1A-B341-BB15-EC6BBE9E7695}"/>
              </a:ext>
            </a:extLst>
          </p:cNvPr>
          <p:cNvSpPr/>
          <p:nvPr/>
        </p:nvSpPr>
        <p:spPr>
          <a:xfrm>
            <a:off x="4916730" y="5354333"/>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Accelerate</a:t>
            </a:r>
          </a:p>
        </p:txBody>
      </p:sp>
      <p:sp>
        <p:nvSpPr>
          <p:cNvPr id="13" name="Rounded Rectangle 12">
            <a:extLst>
              <a:ext uri="{FF2B5EF4-FFF2-40B4-BE49-F238E27FC236}">
                <a16:creationId xmlns:a16="http://schemas.microsoft.com/office/drawing/2014/main" id="{2E22F189-08C6-3D48-9B74-A6E7D6334935}"/>
              </a:ext>
            </a:extLst>
          </p:cNvPr>
          <p:cNvSpPr/>
          <p:nvPr/>
        </p:nvSpPr>
        <p:spPr>
          <a:xfrm>
            <a:off x="2724150" y="882732"/>
            <a:ext cx="6051534" cy="2329479"/>
          </a:xfrm>
          <a:prstGeom prst="roundRect">
            <a:avLst>
              <a:gd name="adj" fmla="val 49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0686829-D86D-2040-8277-675ABF407A99}"/>
              </a:ext>
            </a:extLst>
          </p:cNvPr>
          <p:cNvSpPr/>
          <p:nvPr/>
        </p:nvSpPr>
        <p:spPr>
          <a:xfrm>
            <a:off x="2983178"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Models</a:t>
            </a:r>
          </a:p>
        </p:txBody>
      </p:sp>
      <p:sp>
        <p:nvSpPr>
          <p:cNvPr id="15" name="Rounded Rectangle 14">
            <a:extLst>
              <a:ext uri="{FF2B5EF4-FFF2-40B4-BE49-F238E27FC236}">
                <a16:creationId xmlns:a16="http://schemas.microsoft.com/office/drawing/2014/main" id="{A13B61CC-9700-B24C-ACD9-D9F84F544475}"/>
              </a:ext>
            </a:extLst>
          </p:cNvPr>
          <p:cNvSpPr/>
          <p:nvPr/>
        </p:nvSpPr>
        <p:spPr>
          <a:xfrm>
            <a:off x="4433832"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6" name="Rounded Rectangle 15">
            <a:extLst>
              <a:ext uri="{FF2B5EF4-FFF2-40B4-BE49-F238E27FC236}">
                <a16:creationId xmlns:a16="http://schemas.microsoft.com/office/drawing/2014/main" id="{6A866764-500B-BC40-A75A-3B056283B4F4}"/>
              </a:ext>
            </a:extLst>
          </p:cNvPr>
          <p:cNvSpPr/>
          <p:nvPr/>
        </p:nvSpPr>
        <p:spPr>
          <a:xfrm>
            <a:off x="5884486"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Metrics</a:t>
            </a:r>
          </a:p>
        </p:txBody>
      </p:sp>
      <p:sp>
        <p:nvSpPr>
          <p:cNvPr id="17" name="Rounded Rectangle 16">
            <a:extLst>
              <a:ext uri="{FF2B5EF4-FFF2-40B4-BE49-F238E27FC236}">
                <a16:creationId xmlns:a16="http://schemas.microsoft.com/office/drawing/2014/main" id="{6FFE6B30-9B42-5C4A-B8A2-4A8709C85761}"/>
              </a:ext>
            </a:extLst>
          </p:cNvPr>
          <p:cNvSpPr/>
          <p:nvPr/>
        </p:nvSpPr>
        <p:spPr>
          <a:xfrm>
            <a:off x="7335141"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Docs</a:t>
            </a:r>
          </a:p>
        </p:txBody>
      </p:sp>
      <p:cxnSp>
        <p:nvCxnSpPr>
          <p:cNvPr id="18" name="Straight Arrow Connector 17">
            <a:extLst>
              <a:ext uri="{FF2B5EF4-FFF2-40B4-BE49-F238E27FC236}">
                <a16:creationId xmlns:a16="http://schemas.microsoft.com/office/drawing/2014/main" id="{553CE586-6A02-0F42-AA32-5F47E69963FD}"/>
              </a:ext>
            </a:extLst>
          </p:cNvPr>
          <p:cNvCxnSpPr>
            <a:cxnSpLocks/>
          </p:cNvCxnSpPr>
          <p:nvPr/>
        </p:nvCxnSpPr>
        <p:spPr>
          <a:xfrm>
            <a:off x="39243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E038AE-D110-994A-9214-594F220B1A61}"/>
              </a:ext>
            </a:extLst>
          </p:cNvPr>
          <p:cNvCxnSpPr>
            <a:cxnSpLocks/>
          </p:cNvCxnSpPr>
          <p:nvPr/>
        </p:nvCxnSpPr>
        <p:spPr>
          <a:xfrm>
            <a:off x="59055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CF43D7-7352-E244-A9EB-D1A37659E503}"/>
              </a:ext>
            </a:extLst>
          </p:cNvPr>
          <p:cNvCxnSpPr>
            <a:cxnSpLocks/>
          </p:cNvCxnSpPr>
          <p:nvPr/>
        </p:nvCxnSpPr>
        <p:spPr>
          <a:xfrm>
            <a:off x="7921297"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D7F646-6F1B-414E-AEFC-420CF8C383B9}"/>
              </a:ext>
            </a:extLst>
          </p:cNvPr>
          <p:cNvCxnSpPr>
            <a:cxnSpLocks/>
            <a:stCxn id="12" idx="0"/>
          </p:cNvCxnSpPr>
          <p:nvPr/>
        </p:nvCxnSpPr>
        <p:spPr>
          <a:xfrm flipV="1">
            <a:off x="5796402" y="4789344"/>
            <a:ext cx="1" cy="564989"/>
          </a:xfrm>
          <a:prstGeom prst="straightConnector1">
            <a:avLst/>
          </a:prstGeom>
          <a:ln w="38100">
            <a:solidFill>
              <a:schemeClr val="bg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FE9B4-14F1-EE4A-8D93-19005B0B8CF5}"/>
              </a:ext>
            </a:extLst>
          </p:cNvPr>
          <p:cNvSpPr txBox="1"/>
          <p:nvPr/>
        </p:nvSpPr>
        <p:spPr>
          <a:xfrm>
            <a:off x="4335728" y="1799745"/>
            <a:ext cx="2455096" cy="461665"/>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Hugging Face Hub</a:t>
            </a:r>
          </a:p>
        </p:txBody>
      </p:sp>
      <p:pic>
        <p:nvPicPr>
          <p:cNvPr id="27" name="Picture 26">
            <a:extLst>
              <a:ext uri="{FF2B5EF4-FFF2-40B4-BE49-F238E27FC236}">
                <a16:creationId xmlns:a16="http://schemas.microsoft.com/office/drawing/2014/main" id="{A35C92E4-1EC0-9349-938E-820CC1B2E108}"/>
              </a:ext>
            </a:extLst>
          </p:cNvPr>
          <p:cNvPicPr>
            <a:picLocks noChangeAspect="1"/>
          </p:cNvPicPr>
          <p:nvPr/>
        </p:nvPicPr>
        <p:blipFill>
          <a:blip r:embed="rId2"/>
          <a:stretch>
            <a:fillRect/>
          </a:stretch>
        </p:blipFill>
        <p:spPr>
          <a:xfrm>
            <a:off x="5201693" y="1039831"/>
            <a:ext cx="759913" cy="759913"/>
          </a:xfrm>
          <a:prstGeom prst="rect">
            <a:avLst/>
          </a:prstGeom>
        </p:spPr>
      </p:pic>
    </p:spTree>
    <p:extLst>
      <p:ext uri="{BB962C8B-B14F-4D97-AF65-F5344CB8AC3E}">
        <p14:creationId xmlns:p14="http://schemas.microsoft.com/office/powerpoint/2010/main" val="224781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5"/>
            <a:ext cx="11222181" cy="2045388"/>
          </a:xfrm>
        </p:spPr>
        <p:txBody>
          <a:bodyPr>
            <a:normAutofit/>
          </a:bodyPr>
          <a:lstStyle/>
          <a:p>
            <a:r>
              <a:rPr lang="en-US" dirty="0"/>
              <a:t>A typical pipeline for </a:t>
            </a:r>
            <a:br>
              <a:rPr lang="en-US" dirty="0"/>
            </a:br>
            <a:r>
              <a:rPr lang="en-US" dirty="0"/>
              <a:t>training transformer models </a:t>
            </a:r>
            <a:br>
              <a:rPr lang="en-US" dirty="0"/>
            </a:br>
            <a:r>
              <a:rPr lang="en-US" sz="3200" b="0" dirty="0"/>
              <a:t>with the  Datasets,  Tokenizers, and  Transformers libraries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3" name="Chevron 2">
            <a:extLst>
              <a:ext uri="{FF2B5EF4-FFF2-40B4-BE49-F238E27FC236}">
                <a16:creationId xmlns:a16="http://schemas.microsoft.com/office/drawing/2014/main" id="{BA227ACC-1119-4646-A0D3-7E16A0B722E5}"/>
              </a:ext>
            </a:extLst>
          </p:cNvPr>
          <p:cNvSpPr/>
          <p:nvPr/>
        </p:nvSpPr>
        <p:spPr>
          <a:xfrm>
            <a:off x="446643"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8" name="Chevron 7">
            <a:extLst>
              <a:ext uri="{FF2B5EF4-FFF2-40B4-BE49-F238E27FC236}">
                <a16:creationId xmlns:a16="http://schemas.microsoft.com/office/drawing/2014/main" id="{BE2A63E8-AEEB-3845-B472-ACFD048F020C}"/>
              </a:ext>
            </a:extLst>
          </p:cNvPr>
          <p:cNvSpPr/>
          <p:nvPr/>
        </p:nvSpPr>
        <p:spPr>
          <a:xfrm>
            <a:off x="3315577" y="3042075"/>
            <a:ext cx="2869809" cy="834281"/>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Tokenizers</a:t>
            </a:r>
          </a:p>
        </p:txBody>
      </p:sp>
      <p:sp>
        <p:nvSpPr>
          <p:cNvPr id="9" name="Chevron 8">
            <a:extLst>
              <a:ext uri="{FF2B5EF4-FFF2-40B4-BE49-F238E27FC236}">
                <a16:creationId xmlns:a16="http://schemas.microsoft.com/office/drawing/2014/main" id="{8EB767EA-F52A-C347-9DCD-5F10C7300D90}"/>
              </a:ext>
            </a:extLst>
          </p:cNvPr>
          <p:cNvSpPr/>
          <p:nvPr/>
        </p:nvSpPr>
        <p:spPr>
          <a:xfrm>
            <a:off x="6184511" y="3042075"/>
            <a:ext cx="2869809" cy="83428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Transformers</a:t>
            </a:r>
          </a:p>
        </p:txBody>
      </p:sp>
      <p:sp>
        <p:nvSpPr>
          <p:cNvPr id="10" name="Chevron 9">
            <a:extLst>
              <a:ext uri="{FF2B5EF4-FFF2-40B4-BE49-F238E27FC236}">
                <a16:creationId xmlns:a16="http://schemas.microsoft.com/office/drawing/2014/main" id="{97C96DB7-D3F4-3C45-8686-888DCDC374D6}"/>
              </a:ext>
            </a:extLst>
          </p:cNvPr>
          <p:cNvSpPr/>
          <p:nvPr/>
        </p:nvSpPr>
        <p:spPr>
          <a:xfrm>
            <a:off x="9052570"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12" name="TextBox 11">
            <a:extLst>
              <a:ext uri="{FF2B5EF4-FFF2-40B4-BE49-F238E27FC236}">
                <a16:creationId xmlns:a16="http://schemas.microsoft.com/office/drawing/2014/main" id="{985E9D85-F109-8043-892A-D7B8A12CFAD4}"/>
              </a:ext>
            </a:extLst>
          </p:cNvPr>
          <p:cNvSpPr txBox="1"/>
          <p:nvPr/>
        </p:nvSpPr>
        <p:spPr>
          <a:xfrm>
            <a:off x="446643" y="4044468"/>
            <a:ext cx="2868934"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and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process datasets</a:t>
            </a:r>
          </a:p>
        </p:txBody>
      </p:sp>
      <p:sp>
        <p:nvSpPr>
          <p:cNvPr id="13" name="TextBox 12">
            <a:extLst>
              <a:ext uri="{FF2B5EF4-FFF2-40B4-BE49-F238E27FC236}">
                <a16:creationId xmlns:a16="http://schemas.microsoft.com/office/drawing/2014/main" id="{9E8499D8-3911-0547-905F-FD83DA9BBFD9}"/>
              </a:ext>
            </a:extLst>
          </p:cNvPr>
          <p:cNvSpPr txBox="1"/>
          <p:nvPr/>
        </p:nvSpPr>
        <p:spPr>
          <a:xfrm>
            <a:off x="3314701" y="3985791"/>
            <a:ext cx="2869810"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Tokenize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input texts</a:t>
            </a:r>
          </a:p>
        </p:txBody>
      </p:sp>
      <p:sp>
        <p:nvSpPr>
          <p:cNvPr id="14" name="TextBox 13">
            <a:extLst>
              <a:ext uri="{FF2B5EF4-FFF2-40B4-BE49-F238E27FC236}">
                <a16:creationId xmlns:a16="http://schemas.microsoft.com/office/drawing/2014/main" id="{915A7988-62CD-4946-8826-4D405D63E93D}"/>
              </a:ext>
            </a:extLst>
          </p:cNvPr>
          <p:cNvSpPr txBox="1"/>
          <p:nvPr/>
        </p:nvSpPr>
        <p:spPr>
          <a:xfrm>
            <a:off x="6182757" y="4030849"/>
            <a:ext cx="2869811"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models,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train and infer</a:t>
            </a:r>
          </a:p>
        </p:txBody>
      </p:sp>
      <p:sp>
        <p:nvSpPr>
          <p:cNvPr id="15" name="TextBox 14">
            <a:extLst>
              <a:ext uri="{FF2B5EF4-FFF2-40B4-BE49-F238E27FC236}">
                <a16:creationId xmlns:a16="http://schemas.microsoft.com/office/drawing/2014/main" id="{0AFABEB2-B500-A44A-BDD4-4E70D6141951}"/>
              </a:ext>
            </a:extLst>
          </p:cNvPr>
          <p:cNvSpPr txBox="1"/>
          <p:nvPr/>
        </p:nvSpPr>
        <p:spPr>
          <a:xfrm>
            <a:off x="9051691" y="4030848"/>
            <a:ext cx="2868057"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metrics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evaluate models</a:t>
            </a:r>
          </a:p>
        </p:txBody>
      </p:sp>
    </p:spTree>
    <p:extLst>
      <p:ext uri="{BB962C8B-B14F-4D97-AF65-F5344CB8AC3E}">
        <p14:creationId xmlns:p14="http://schemas.microsoft.com/office/powerpoint/2010/main" val="86827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6CFB664-AAFE-1042-B071-EBDD02D78A24}"/>
              </a:ext>
            </a:extLst>
          </p:cNvPr>
          <p:cNvPicPr>
            <a:picLocks noChangeAspect="1"/>
          </p:cNvPicPr>
          <p:nvPr/>
        </p:nvPicPr>
        <p:blipFill>
          <a:blip r:embed="rId3"/>
          <a:stretch>
            <a:fillRect/>
          </a:stretch>
        </p:blipFill>
        <p:spPr>
          <a:xfrm>
            <a:off x="539737" y="2444679"/>
            <a:ext cx="11216833" cy="2928729"/>
          </a:xfrm>
          <a:prstGeom prst="rect">
            <a:avLst/>
          </a:prstGeom>
        </p:spPr>
      </p:pic>
    </p:spTree>
    <p:extLst>
      <p:ext uri="{BB962C8B-B14F-4D97-AF65-F5344CB8AC3E}">
        <p14:creationId xmlns:p14="http://schemas.microsoft.com/office/powerpoint/2010/main" val="966261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E06C7A1-0D50-3E4B-A984-E582E2AA8D82}"/>
              </a:ext>
            </a:extLst>
          </p:cNvPr>
          <p:cNvPicPr>
            <a:picLocks noChangeAspect="1"/>
          </p:cNvPicPr>
          <p:nvPr/>
        </p:nvPicPr>
        <p:blipFill>
          <a:blip r:embed="rId3"/>
          <a:stretch>
            <a:fillRect/>
          </a:stretch>
        </p:blipFill>
        <p:spPr>
          <a:xfrm>
            <a:off x="1933172" y="1568003"/>
            <a:ext cx="7821600" cy="4904019"/>
          </a:xfrm>
          <a:prstGeom prst="rect">
            <a:avLst/>
          </a:prstGeom>
        </p:spPr>
      </p:pic>
    </p:spTree>
    <p:extLst>
      <p:ext uri="{BB962C8B-B14F-4D97-AF65-F5344CB8AC3E}">
        <p14:creationId xmlns:p14="http://schemas.microsoft.com/office/powerpoint/2010/main" val="1260115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FC5486-94EA-1340-8F56-A5ABF50329E3}"/>
              </a:ext>
            </a:extLst>
          </p:cNvPr>
          <p:cNvPicPr>
            <a:picLocks noChangeAspect="1"/>
          </p:cNvPicPr>
          <p:nvPr/>
        </p:nvPicPr>
        <p:blipFill>
          <a:blip r:embed="rId3"/>
          <a:stretch>
            <a:fillRect/>
          </a:stretch>
        </p:blipFill>
        <p:spPr>
          <a:xfrm>
            <a:off x="2228850" y="1466784"/>
            <a:ext cx="7734300" cy="5029200"/>
          </a:xfrm>
          <a:prstGeom prst="rect">
            <a:avLst/>
          </a:prstGeom>
        </p:spPr>
      </p:pic>
    </p:spTree>
    <p:extLst>
      <p:ext uri="{BB962C8B-B14F-4D97-AF65-F5344CB8AC3E}">
        <p14:creationId xmlns:p14="http://schemas.microsoft.com/office/powerpoint/2010/main" val="69346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100"/>
            <a:ext cx="11292840" cy="6217800"/>
          </a:xfrm>
        </p:spPr>
        <p:txBody>
          <a:bodyPr/>
          <a:lstStyle/>
          <a:p>
            <a:r>
              <a:rPr lang="en-US" sz="7200" dirty="0">
                <a:solidFill>
                  <a:srgbClr val="C00000"/>
                </a:solidFill>
              </a:rPr>
              <a:t>Natural Language Processing with Transformers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75022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A1AE61-8F9C-874D-A1DE-13EAA5F06BFD}"/>
              </a:ext>
            </a:extLst>
          </p:cNvPr>
          <p:cNvPicPr>
            <a:picLocks noChangeAspect="1"/>
          </p:cNvPicPr>
          <p:nvPr/>
        </p:nvPicPr>
        <p:blipFill>
          <a:blip r:embed="rId3"/>
          <a:stretch>
            <a:fillRect/>
          </a:stretch>
        </p:blipFill>
        <p:spPr>
          <a:xfrm>
            <a:off x="1731207" y="1687804"/>
            <a:ext cx="8828544" cy="4570332"/>
          </a:xfrm>
          <a:prstGeom prst="rect">
            <a:avLst/>
          </a:prstGeom>
        </p:spPr>
      </p:pic>
    </p:spTree>
    <p:extLst>
      <p:ext uri="{BB962C8B-B14F-4D97-AF65-F5344CB8AC3E}">
        <p14:creationId xmlns:p14="http://schemas.microsoft.com/office/powerpoint/2010/main" val="2847303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EAE4D36-5B82-0843-BCAE-A8E7F4E90E20}"/>
              </a:ext>
            </a:extLst>
          </p:cNvPr>
          <p:cNvPicPr>
            <a:picLocks noChangeAspect="1"/>
          </p:cNvPicPr>
          <p:nvPr/>
        </p:nvPicPr>
        <p:blipFill>
          <a:blip r:embed="rId3"/>
          <a:stretch>
            <a:fillRect/>
          </a:stretch>
        </p:blipFill>
        <p:spPr>
          <a:xfrm>
            <a:off x="619854" y="2248353"/>
            <a:ext cx="11136716" cy="3526204"/>
          </a:xfrm>
          <a:prstGeom prst="rect">
            <a:avLst/>
          </a:prstGeom>
        </p:spPr>
      </p:pic>
    </p:spTree>
    <p:extLst>
      <p:ext uri="{BB962C8B-B14F-4D97-AF65-F5344CB8AC3E}">
        <p14:creationId xmlns:p14="http://schemas.microsoft.com/office/powerpoint/2010/main" val="1341424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CA94949-EC24-AE49-AA82-AE66182674D7}"/>
              </a:ext>
            </a:extLst>
          </p:cNvPr>
          <p:cNvPicPr>
            <a:picLocks noChangeAspect="1"/>
          </p:cNvPicPr>
          <p:nvPr/>
        </p:nvPicPr>
        <p:blipFill>
          <a:blip r:embed="rId3"/>
          <a:stretch>
            <a:fillRect/>
          </a:stretch>
        </p:blipFill>
        <p:spPr>
          <a:xfrm>
            <a:off x="611021" y="3114774"/>
            <a:ext cx="11145549" cy="1325563"/>
          </a:xfrm>
          <a:prstGeom prst="rect">
            <a:avLst/>
          </a:prstGeom>
        </p:spPr>
      </p:pic>
      <p:sp>
        <p:nvSpPr>
          <p:cNvPr id="7" name="TextBox 6">
            <a:extLst>
              <a:ext uri="{FF2B5EF4-FFF2-40B4-BE49-F238E27FC236}">
                <a16:creationId xmlns:a16="http://schemas.microsoft.com/office/drawing/2014/main" id="{D605FA52-767D-3446-B019-74CCD9EF7E5C}"/>
              </a:ext>
            </a:extLst>
          </p:cNvPr>
          <p:cNvSpPr txBox="1"/>
          <p:nvPr/>
        </p:nvSpPr>
        <p:spPr>
          <a:xfrm>
            <a:off x="1417623" y="5147347"/>
            <a:ext cx="10222523" cy="707886"/>
          </a:xfrm>
          <a:prstGeom prst="rect">
            <a:avLst/>
          </a:prstGeom>
          <a:noFill/>
        </p:spPr>
        <p:txBody>
          <a:bodyPr wrap="square">
            <a:spAutoFit/>
          </a:bodyPr>
          <a:lstStyle/>
          <a:p>
            <a:r>
              <a:rPr lang="en-US" sz="4000" dirty="0"/>
              <a:t>Each </a:t>
            </a:r>
            <a:r>
              <a:rPr lang="en-US" sz="4000" dirty="0">
                <a:solidFill>
                  <a:schemeClr val="accent6">
                    <a:lumMod val="75000"/>
                  </a:schemeClr>
                </a:solidFill>
              </a:rPr>
              <a:t>word</a:t>
            </a:r>
            <a:r>
              <a:rPr lang="en-US" sz="4000" dirty="0"/>
              <a:t> is </a:t>
            </a:r>
            <a:r>
              <a:rPr lang="en-US" sz="4000" dirty="0">
                <a:solidFill>
                  <a:srgbClr val="C00000"/>
                </a:solidFill>
              </a:rPr>
              <a:t>embedded</a:t>
            </a:r>
            <a:r>
              <a:rPr lang="en-US" sz="4000" dirty="0"/>
              <a:t> into a </a:t>
            </a:r>
            <a:r>
              <a:rPr lang="en-US" sz="4000" dirty="0">
                <a:solidFill>
                  <a:srgbClr val="C00000"/>
                </a:solidFill>
              </a:rPr>
              <a:t>vector</a:t>
            </a:r>
            <a:r>
              <a:rPr lang="en-US" sz="4000" dirty="0"/>
              <a:t> of size </a:t>
            </a:r>
            <a:r>
              <a:rPr lang="en-US" sz="4000" dirty="0">
                <a:solidFill>
                  <a:srgbClr val="C00000"/>
                </a:solidFill>
              </a:rPr>
              <a:t>512</a:t>
            </a:r>
            <a:r>
              <a:rPr lang="en-US" sz="4000" dirty="0"/>
              <a:t>.</a:t>
            </a:r>
          </a:p>
        </p:txBody>
      </p:sp>
    </p:spTree>
    <p:extLst>
      <p:ext uri="{BB962C8B-B14F-4D97-AF65-F5344CB8AC3E}">
        <p14:creationId xmlns:p14="http://schemas.microsoft.com/office/powerpoint/2010/main" val="1706893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803ABD8-7EC2-8D4F-9203-A46D7512EFCE}"/>
              </a:ext>
            </a:extLst>
          </p:cNvPr>
          <p:cNvPicPr>
            <a:picLocks noChangeAspect="1"/>
          </p:cNvPicPr>
          <p:nvPr/>
        </p:nvPicPr>
        <p:blipFill>
          <a:blip r:embed="rId3"/>
          <a:stretch>
            <a:fillRect/>
          </a:stretch>
        </p:blipFill>
        <p:spPr>
          <a:xfrm>
            <a:off x="1919326" y="1461568"/>
            <a:ext cx="7849291" cy="5034573"/>
          </a:xfrm>
          <a:prstGeom prst="rect">
            <a:avLst/>
          </a:prstGeom>
        </p:spPr>
      </p:pic>
    </p:spTree>
    <p:extLst>
      <p:ext uri="{BB962C8B-B14F-4D97-AF65-F5344CB8AC3E}">
        <p14:creationId xmlns:p14="http://schemas.microsoft.com/office/powerpoint/2010/main" val="3309098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649059A-73BD-2348-97FB-914F210F8E75}"/>
              </a:ext>
            </a:extLst>
          </p:cNvPr>
          <p:cNvPicPr>
            <a:picLocks noChangeAspect="1"/>
          </p:cNvPicPr>
          <p:nvPr/>
        </p:nvPicPr>
        <p:blipFill>
          <a:blip r:embed="rId3"/>
          <a:stretch>
            <a:fillRect/>
          </a:stretch>
        </p:blipFill>
        <p:spPr>
          <a:xfrm>
            <a:off x="2137738" y="1569294"/>
            <a:ext cx="7916523" cy="4807352"/>
          </a:xfrm>
          <a:prstGeom prst="rect">
            <a:avLst/>
          </a:prstGeom>
        </p:spPr>
      </p:pic>
    </p:spTree>
    <p:extLst>
      <p:ext uri="{BB962C8B-B14F-4D97-AF65-F5344CB8AC3E}">
        <p14:creationId xmlns:p14="http://schemas.microsoft.com/office/powerpoint/2010/main" val="893700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5F3AC2C-5B7F-224E-8B60-1154CBD75FC8}"/>
              </a:ext>
            </a:extLst>
          </p:cNvPr>
          <p:cNvPicPr>
            <a:picLocks noChangeAspect="1"/>
          </p:cNvPicPr>
          <p:nvPr/>
        </p:nvPicPr>
        <p:blipFill>
          <a:blip r:embed="rId3"/>
          <a:stretch>
            <a:fillRect/>
          </a:stretch>
        </p:blipFill>
        <p:spPr>
          <a:xfrm>
            <a:off x="3486828" y="1437221"/>
            <a:ext cx="5317302" cy="5024607"/>
          </a:xfrm>
          <a:prstGeom prst="rect">
            <a:avLst/>
          </a:prstGeom>
        </p:spPr>
      </p:pic>
    </p:spTree>
    <p:extLst>
      <p:ext uri="{BB962C8B-B14F-4D97-AF65-F5344CB8AC3E}">
        <p14:creationId xmlns:p14="http://schemas.microsoft.com/office/powerpoint/2010/main" val="3683746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9DAAFEA-5310-4340-8B0D-ED112D6EEBF3}"/>
              </a:ext>
            </a:extLst>
          </p:cNvPr>
          <p:cNvPicPr>
            <a:picLocks noChangeAspect="1"/>
          </p:cNvPicPr>
          <p:nvPr/>
        </p:nvPicPr>
        <p:blipFill>
          <a:blip r:embed="rId3"/>
          <a:stretch>
            <a:fillRect/>
          </a:stretch>
        </p:blipFill>
        <p:spPr>
          <a:xfrm>
            <a:off x="2100857" y="1438778"/>
            <a:ext cx="7990286" cy="5046496"/>
          </a:xfrm>
          <a:prstGeom prst="rect">
            <a:avLst/>
          </a:prstGeom>
        </p:spPr>
      </p:pic>
      <p:sp>
        <p:nvSpPr>
          <p:cNvPr id="8" name="Title 1">
            <a:extLst>
              <a:ext uri="{FF2B5EF4-FFF2-40B4-BE49-F238E27FC236}">
                <a16:creationId xmlns:a16="http://schemas.microsoft.com/office/drawing/2014/main" id="{7949E060-B753-F74D-9EE9-21341F4896A5}"/>
              </a:ext>
            </a:extLst>
          </p:cNvPr>
          <p:cNvSpPr>
            <a:spLocks noGrp="1"/>
          </p:cNvSpPr>
          <p:nvPr>
            <p:ph type="title"/>
          </p:nvPr>
        </p:nvSpPr>
        <p:spPr>
          <a:xfrm>
            <a:off x="534389" y="135104"/>
            <a:ext cx="11222181" cy="1325563"/>
          </a:xfrm>
        </p:spPr>
        <p:txBody>
          <a:bodyPr>
            <a:noAutofit/>
          </a:bodyPr>
          <a:lstStyle/>
          <a:p>
            <a:r>
              <a:rPr lang="en-US" sz="2400" dirty="0"/>
              <a:t>Multiplying x1 by the WQ weight matrix produces q1, the "query" vector associated with that word. </a:t>
            </a:r>
            <a:br>
              <a:rPr lang="en-US" sz="2800" dirty="0"/>
            </a:br>
            <a:r>
              <a:rPr lang="en-US" sz="2000" b="0" dirty="0"/>
              <a:t>We end up creating a "query", a "key", and a "value" projection of each word in the input sentence.</a:t>
            </a:r>
          </a:p>
        </p:txBody>
      </p:sp>
    </p:spTree>
    <p:extLst>
      <p:ext uri="{BB962C8B-B14F-4D97-AF65-F5344CB8AC3E}">
        <p14:creationId xmlns:p14="http://schemas.microsoft.com/office/powerpoint/2010/main" val="644123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0B2747B-B310-874D-9E1A-973AE3657B39}"/>
              </a:ext>
            </a:extLst>
          </p:cNvPr>
          <p:cNvPicPr>
            <a:picLocks noChangeAspect="1"/>
          </p:cNvPicPr>
          <p:nvPr/>
        </p:nvPicPr>
        <p:blipFill>
          <a:blip r:embed="rId3"/>
          <a:stretch>
            <a:fillRect/>
          </a:stretch>
        </p:blipFill>
        <p:spPr>
          <a:xfrm>
            <a:off x="1503624" y="1569358"/>
            <a:ext cx="9184751" cy="4807224"/>
          </a:xfrm>
          <a:prstGeom prst="rect">
            <a:avLst/>
          </a:prstGeom>
        </p:spPr>
      </p:pic>
    </p:spTree>
    <p:extLst>
      <p:ext uri="{BB962C8B-B14F-4D97-AF65-F5344CB8AC3E}">
        <p14:creationId xmlns:p14="http://schemas.microsoft.com/office/powerpoint/2010/main" val="1918329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92CCA7A-4AE4-BD40-8EDC-6EB03E4F0E1C}"/>
              </a:ext>
            </a:extLst>
          </p:cNvPr>
          <p:cNvPicPr>
            <a:picLocks noChangeAspect="1"/>
          </p:cNvPicPr>
          <p:nvPr/>
        </p:nvPicPr>
        <p:blipFill>
          <a:blip r:embed="rId3"/>
          <a:stretch>
            <a:fillRect/>
          </a:stretch>
        </p:blipFill>
        <p:spPr>
          <a:xfrm>
            <a:off x="2111284" y="1460667"/>
            <a:ext cx="7969432" cy="5024607"/>
          </a:xfrm>
          <a:prstGeom prst="rect">
            <a:avLst/>
          </a:prstGeom>
        </p:spPr>
      </p:pic>
    </p:spTree>
    <p:extLst>
      <p:ext uri="{BB962C8B-B14F-4D97-AF65-F5344CB8AC3E}">
        <p14:creationId xmlns:p14="http://schemas.microsoft.com/office/powerpoint/2010/main" val="4239119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633F158-048F-AF41-86D1-F141347C0E23}"/>
              </a:ext>
            </a:extLst>
          </p:cNvPr>
          <p:cNvPicPr>
            <a:picLocks noChangeAspect="1"/>
          </p:cNvPicPr>
          <p:nvPr/>
        </p:nvPicPr>
        <p:blipFill>
          <a:blip r:embed="rId3"/>
          <a:stretch>
            <a:fillRect/>
          </a:stretch>
        </p:blipFill>
        <p:spPr>
          <a:xfrm>
            <a:off x="2625487" y="393009"/>
            <a:ext cx="6404031" cy="6078127"/>
          </a:xfrm>
          <a:prstGeom prst="rect">
            <a:avLst/>
          </a:prstGeom>
        </p:spPr>
      </p:pic>
    </p:spTree>
    <p:extLst>
      <p:ext uri="{BB962C8B-B14F-4D97-AF65-F5344CB8AC3E}">
        <p14:creationId xmlns:p14="http://schemas.microsoft.com/office/powerpoint/2010/main" val="290284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459371"/>
            <a:ext cx="11222181" cy="5088629"/>
          </a:xfrm>
        </p:spPr>
        <p:txBody>
          <a:bodyPr>
            <a:normAutofit fontScale="92500" lnSpcReduction="200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2"/>
            <a:r>
              <a:rPr lang="en-US" sz="3200" dirty="0">
                <a:solidFill>
                  <a:schemeClr val="accent1"/>
                </a:solidFill>
              </a:rPr>
              <a:t>BERT: Pre-training of Deep Bidirectional Transformers for Language Understanding</a:t>
            </a:r>
          </a:p>
          <a:p>
            <a:pPr lvl="2"/>
            <a:r>
              <a:rPr lang="en-US" sz="3600" dirty="0" err="1">
                <a:solidFill>
                  <a:schemeClr val="accent1"/>
                </a:solidFill>
              </a:rPr>
              <a:t>ChatGPT</a:t>
            </a:r>
            <a:r>
              <a:rPr lang="en-US" sz="3600" dirty="0">
                <a:solidFill>
                  <a:schemeClr val="accent1"/>
                </a:solidFill>
              </a:rPr>
              <a:t>: Large Language Models (LLMs), </a:t>
            </a:r>
            <a:br>
              <a:rPr lang="en-US" sz="3600" dirty="0">
                <a:solidFill>
                  <a:schemeClr val="accent1"/>
                </a:solidFill>
              </a:rPr>
            </a:br>
            <a:r>
              <a:rPr lang="en-US" sz="3600" dirty="0">
                <a:solidFill>
                  <a:schemeClr val="accent1"/>
                </a:solidFill>
              </a:rPr>
              <a:t>Foundation Models</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 Pre-train, Fine-tune</a:t>
            </a:r>
          </a:p>
        </p:txBody>
      </p:sp>
    </p:spTree>
    <p:extLst>
      <p:ext uri="{BB962C8B-B14F-4D97-AF65-F5344CB8AC3E}">
        <p14:creationId xmlns:p14="http://schemas.microsoft.com/office/powerpoint/2010/main" val="370519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925453"/>
          </a:xfrm>
        </p:spPr>
        <p:txBody>
          <a:bodyPr>
            <a:normAutofit/>
          </a:bodyPr>
          <a:lstStyle/>
          <a:p>
            <a:r>
              <a:rPr lang="en-US" dirty="0"/>
              <a:t>Matrix Calculation of Self-Attention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1D3FBE4-5A24-554E-8862-03D0D1AB283B}"/>
              </a:ext>
            </a:extLst>
          </p:cNvPr>
          <p:cNvPicPr>
            <a:picLocks noChangeAspect="1"/>
          </p:cNvPicPr>
          <p:nvPr/>
        </p:nvPicPr>
        <p:blipFill>
          <a:blip r:embed="rId3"/>
          <a:stretch>
            <a:fillRect/>
          </a:stretch>
        </p:blipFill>
        <p:spPr>
          <a:xfrm>
            <a:off x="3731396" y="1007803"/>
            <a:ext cx="4828166" cy="5477471"/>
          </a:xfrm>
          <a:prstGeom prst="rect">
            <a:avLst/>
          </a:prstGeom>
        </p:spPr>
      </p:pic>
    </p:spTree>
    <p:extLst>
      <p:ext uri="{BB962C8B-B14F-4D97-AF65-F5344CB8AC3E}">
        <p14:creationId xmlns:p14="http://schemas.microsoft.com/office/powerpoint/2010/main" val="3719204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The self-attention calculation in matrix form</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0E7880-56AA-7C4E-845D-DCB010F6C613}"/>
              </a:ext>
            </a:extLst>
          </p:cNvPr>
          <p:cNvPicPr>
            <a:picLocks noChangeAspect="1"/>
          </p:cNvPicPr>
          <p:nvPr/>
        </p:nvPicPr>
        <p:blipFill>
          <a:blip r:embed="rId3"/>
          <a:stretch>
            <a:fillRect/>
          </a:stretch>
        </p:blipFill>
        <p:spPr>
          <a:xfrm>
            <a:off x="74787" y="1642632"/>
            <a:ext cx="12023429" cy="4690755"/>
          </a:xfrm>
          <a:prstGeom prst="rect">
            <a:avLst/>
          </a:prstGeom>
        </p:spPr>
      </p:pic>
    </p:spTree>
    <p:extLst>
      <p:ext uri="{BB962C8B-B14F-4D97-AF65-F5344CB8AC3E}">
        <p14:creationId xmlns:p14="http://schemas.microsoft.com/office/powerpoint/2010/main" val="1207507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71971C8E-E11D-CD48-A277-CABDF74C35E2}"/>
              </a:ext>
            </a:extLst>
          </p:cNvPr>
          <p:cNvPicPr>
            <a:picLocks noChangeAspect="1"/>
          </p:cNvPicPr>
          <p:nvPr/>
        </p:nvPicPr>
        <p:blipFill>
          <a:blip r:embed="rId3"/>
          <a:stretch>
            <a:fillRect/>
          </a:stretch>
        </p:blipFill>
        <p:spPr>
          <a:xfrm>
            <a:off x="1650290" y="1197557"/>
            <a:ext cx="8891419" cy="5253403"/>
          </a:xfrm>
          <a:prstGeom prst="rect">
            <a:avLst/>
          </a:prstGeom>
        </p:spPr>
      </p:pic>
    </p:spTree>
    <p:extLst>
      <p:ext uri="{BB962C8B-B14F-4D97-AF65-F5344CB8AC3E}">
        <p14:creationId xmlns:p14="http://schemas.microsoft.com/office/powerpoint/2010/main" val="2201305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BD70F80-5DAF-6549-BFF9-72C22F592DC4}"/>
              </a:ext>
            </a:extLst>
          </p:cNvPr>
          <p:cNvPicPr>
            <a:picLocks noChangeAspect="1"/>
          </p:cNvPicPr>
          <p:nvPr/>
        </p:nvPicPr>
        <p:blipFill>
          <a:blip r:embed="rId3"/>
          <a:stretch>
            <a:fillRect/>
          </a:stretch>
        </p:blipFill>
        <p:spPr>
          <a:xfrm>
            <a:off x="684472" y="1197557"/>
            <a:ext cx="10922014" cy="5171327"/>
          </a:xfrm>
          <a:prstGeom prst="rect">
            <a:avLst/>
          </a:prstGeom>
        </p:spPr>
      </p:pic>
    </p:spTree>
    <p:extLst>
      <p:ext uri="{BB962C8B-B14F-4D97-AF65-F5344CB8AC3E}">
        <p14:creationId xmlns:p14="http://schemas.microsoft.com/office/powerpoint/2010/main" val="856548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B3A947BA-7E00-FE42-80B3-AC89931A8326}"/>
              </a:ext>
            </a:extLst>
          </p:cNvPr>
          <p:cNvPicPr>
            <a:picLocks noChangeAspect="1"/>
          </p:cNvPicPr>
          <p:nvPr/>
        </p:nvPicPr>
        <p:blipFill>
          <a:blip r:embed="rId3"/>
          <a:stretch>
            <a:fillRect/>
          </a:stretch>
        </p:blipFill>
        <p:spPr>
          <a:xfrm>
            <a:off x="1400075" y="1061109"/>
            <a:ext cx="9490808" cy="5243464"/>
          </a:xfrm>
          <a:prstGeom prst="rect">
            <a:avLst/>
          </a:prstGeom>
        </p:spPr>
      </p:pic>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Tree>
    <p:extLst>
      <p:ext uri="{BB962C8B-B14F-4D97-AF65-F5344CB8AC3E}">
        <p14:creationId xmlns:p14="http://schemas.microsoft.com/office/powerpoint/2010/main" val="3241765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pic>
        <p:nvPicPr>
          <p:cNvPr id="2" name="Picture 1">
            <a:extLst>
              <a:ext uri="{FF2B5EF4-FFF2-40B4-BE49-F238E27FC236}">
                <a16:creationId xmlns:a16="http://schemas.microsoft.com/office/drawing/2014/main" id="{4CCD2F0C-C9AC-A84F-A52A-4AC8795132EC}"/>
              </a:ext>
            </a:extLst>
          </p:cNvPr>
          <p:cNvPicPr>
            <a:picLocks noChangeAspect="1"/>
          </p:cNvPicPr>
          <p:nvPr/>
        </p:nvPicPr>
        <p:blipFill>
          <a:blip r:embed="rId3"/>
          <a:stretch>
            <a:fillRect/>
          </a:stretch>
        </p:blipFill>
        <p:spPr>
          <a:xfrm>
            <a:off x="1102476" y="1111378"/>
            <a:ext cx="9482992" cy="5309419"/>
          </a:xfrm>
          <a:prstGeom prst="rect">
            <a:avLst/>
          </a:prstGeom>
        </p:spPr>
      </p:pic>
    </p:spTree>
    <p:extLst>
      <p:ext uri="{BB962C8B-B14F-4D97-AF65-F5344CB8AC3E}">
        <p14:creationId xmlns:p14="http://schemas.microsoft.com/office/powerpoint/2010/main" val="2825567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sz="2400" b="0" dirty="0"/>
              <a:t>As we encode the word "it", one attention head is focusing most on "the animal", </a:t>
            </a:r>
            <a:br>
              <a:rPr lang="en-US" sz="2400" b="0" dirty="0"/>
            </a:br>
            <a:r>
              <a:rPr lang="en-US" sz="2400" b="0" dirty="0"/>
              <a:t>while another is focusing on "tired" -- in a sense, the model's representation of the word "it" bakes in some of the representation of both "animal" and "tired".</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7E6D1CF-C0DC-FA46-A64D-78301CAF09CA}"/>
              </a:ext>
            </a:extLst>
          </p:cNvPr>
          <p:cNvPicPr>
            <a:picLocks noChangeAspect="1"/>
          </p:cNvPicPr>
          <p:nvPr/>
        </p:nvPicPr>
        <p:blipFill>
          <a:blip r:embed="rId3"/>
          <a:stretch>
            <a:fillRect/>
          </a:stretch>
        </p:blipFill>
        <p:spPr>
          <a:xfrm>
            <a:off x="3282462" y="1352227"/>
            <a:ext cx="5655882" cy="5087711"/>
          </a:xfrm>
          <a:prstGeom prst="rect">
            <a:avLst/>
          </a:prstGeom>
        </p:spPr>
      </p:pic>
    </p:spTree>
    <p:extLst>
      <p:ext uri="{BB962C8B-B14F-4D97-AF65-F5344CB8AC3E}">
        <p14:creationId xmlns:p14="http://schemas.microsoft.com/office/powerpoint/2010/main" val="3423487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749226"/>
          </a:xfrm>
        </p:spPr>
        <p:txBody>
          <a:bodyPr>
            <a:normAutofit/>
          </a:bodyPr>
          <a:lstStyle/>
          <a:p>
            <a:r>
              <a:rPr lang="en-US" sz="3600" dirty="0"/>
              <a:t>Add all the attention heads</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FC689B45-BF87-1F4E-A3BA-109F419E38B4}"/>
              </a:ext>
            </a:extLst>
          </p:cNvPr>
          <p:cNvPicPr>
            <a:picLocks noChangeAspect="1"/>
          </p:cNvPicPr>
          <p:nvPr/>
        </p:nvPicPr>
        <p:blipFill>
          <a:blip r:embed="rId3"/>
          <a:stretch>
            <a:fillRect/>
          </a:stretch>
        </p:blipFill>
        <p:spPr>
          <a:xfrm>
            <a:off x="3138509" y="788255"/>
            <a:ext cx="6013939" cy="5870065"/>
          </a:xfrm>
          <a:prstGeom prst="rect">
            <a:avLst/>
          </a:prstGeom>
        </p:spPr>
      </p:pic>
    </p:spTree>
    <p:extLst>
      <p:ext uri="{BB962C8B-B14F-4D97-AF65-F5344CB8AC3E}">
        <p14:creationId xmlns:p14="http://schemas.microsoft.com/office/powerpoint/2010/main" val="3582447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9A01C39-CEAB-C644-B0F2-31BA793610FA}"/>
              </a:ext>
            </a:extLst>
          </p:cNvPr>
          <p:cNvPicPr>
            <a:picLocks noChangeAspect="1"/>
          </p:cNvPicPr>
          <p:nvPr/>
        </p:nvPicPr>
        <p:blipFill>
          <a:blip r:embed="rId3"/>
          <a:stretch>
            <a:fillRect/>
          </a:stretch>
        </p:blipFill>
        <p:spPr>
          <a:xfrm>
            <a:off x="1875692" y="1101969"/>
            <a:ext cx="9684706" cy="5333997"/>
          </a:xfrm>
          <a:prstGeom prst="rect">
            <a:avLst/>
          </a:prstGeom>
        </p:spPr>
      </p:pic>
      <p:sp>
        <p:nvSpPr>
          <p:cNvPr id="9" name="TextBox 8">
            <a:extLst>
              <a:ext uri="{FF2B5EF4-FFF2-40B4-BE49-F238E27FC236}">
                <a16:creationId xmlns:a16="http://schemas.microsoft.com/office/drawing/2014/main" id="{D3934713-BB42-154D-BDC4-4851F1236CE3}"/>
              </a:ext>
            </a:extLst>
          </p:cNvPr>
          <p:cNvSpPr txBox="1"/>
          <p:nvPr/>
        </p:nvSpPr>
        <p:spPr>
          <a:xfrm>
            <a:off x="1227806" y="6297466"/>
            <a:ext cx="10059844" cy="276999"/>
          </a:xfrm>
          <a:prstGeom prst="rect">
            <a:avLst/>
          </a:prstGeom>
          <a:noFill/>
        </p:spPr>
        <p:txBody>
          <a:bodyPr wrap="square">
            <a:spAutoFit/>
          </a:bodyPr>
          <a:lstStyle/>
          <a:p>
            <a:pPr algn="ctr"/>
            <a:r>
              <a:rPr lang="en-US" sz="1200" dirty="0">
                <a:solidFill>
                  <a:schemeClr val="bg1">
                    <a:lumMod val="50000"/>
                  </a:schemeClr>
                </a:solidFill>
              </a:rPr>
              <a:t>To give the model a sense of the order of the words, we add positional encoding vectors -- the values of which follow a specific pattern.</a:t>
            </a:r>
          </a:p>
        </p:txBody>
      </p:sp>
    </p:spTree>
    <p:extLst>
      <p:ext uri="{BB962C8B-B14F-4D97-AF65-F5344CB8AC3E}">
        <p14:creationId xmlns:p14="http://schemas.microsoft.com/office/powerpoint/2010/main" val="1036494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9" name="TextBox 8">
            <a:extLst>
              <a:ext uri="{FF2B5EF4-FFF2-40B4-BE49-F238E27FC236}">
                <a16:creationId xmlns:a16="http://schemas.microsoft.com/office/drawing/2014/main" id="{D3934713-BB42-154D-BDC4-4851F1236CE3}"/>
              </a:ext>
            </a:extLst>
          </p:cNvPr>
          <p:cNvSpPr txBox="1"/>
          <p:nvPr/>
        </p:nvSpPr>
        <p:spPr>
          <a:xfrm>
            <a:off x="814050" y="5812595"/>
            <a:ext cx="10059844" cy="461665"/>
          </a:xfrm>
          <a:prstGeom prst="rect">
            <a:avLst/>
          </a:prstGeom>
          <a:noFill/>
        </p:spPr>
        <p:txBody>
          <a:bodyPr wrap="square">
            <a:spAutoFit/>
          </a:bodyPr>
          <a:lstStyle/>
          <a:p>
            <a:pPr algn="ctr"/>
            <a:r>
              <a:rPr lang="en-US" sz="2400" dirty="0">
                <a:solidFill>
                  <a:schemeClr val="bg1">
                    <a:lumMod val="50000"/>
                  </a:schemeClr>
                </a:solidFill>
              </a:rPr>
              <a:t>Positional encoding with a toy embedding size of 4</a:t>
            </a:r>
          </a:p>
        </p:txBody>
      </p:sp>
      <p:pic>
        <p:nvPicPr>
          <p:cNvPr id="6" name="Picture 5">
            <a:extLst>
              <a:ext uri="{FF2B5EF4-FFF2-40B4-BE49-F238E27FC236}">
                <a16:creationId xmlns:a16="http://schemas.microsoft.com/office/drawing/2014/main" id="{AB3547F7-C603-1340-AC2B-DEBE3DC814EA}"/>
              </a:ext>
            </a:extLst>
          </p:cNvPr>
          <p:cNvPicPr>
            <a:picLocks noChangeAspect="1"/>
          </p:cNvPicPr>
          <p:nvPr/>
        </p:nvPicPr>
        <p:blipFill>
          <a:blip r:embed="rId3"/>
          <a:stretch>
            <a:fillRect/>
          </a:stretch>
        </p:blipFill>
        <p:spPr>
          <a:xfrm>
            <a:off x="119553" y="2114174"/>
            <a:ext cx="11977498" cy="3327083"/>
          </a:xfrm>
          <a:prstGeom prst="rect">
            <a:avLst/>
          </a:prstGeom>
        </p:spPr>
      </p:pic>
    </p:spTree>
    <p:extLst>
      <p:ext uri="{BB962C8B-B14F-4D97-AF65-F5344CB8AC3E}">
        <p14:creationId xmlns:p14="http://schemas.microsoft.com/office/powerpoint/2010/main" val="414489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3192896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Positional encoding for 20 words (rows) </a:t>
            </a:r>
            <a:br>
              <a:rPr lang="en-US" dirty="0"/>
            </a:br>
            <a:r>
              <a:rPr lang="en-US" dirty="0"/>
              <a:t>with an embedding size of 512 (columns)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8DDF64C1-5CA8-A145-939F-62AE25D28D51}"/>
              </a:ext>
            </a:extLst>
          </p:cNvPr>
          <p:cNvPicPr>
            <a:picLocks noChangeAspect="1"/>
          </p:cNvPicPr>
          <p:nvPr/>
        </p:nvPicPr>
        <p:blipFill>
          <a:blip r:embed="rId3"/>
          <a:stretch>
            <a:fillRect/>
          </a:stretch>
        </p:blipFill>
        <p:spPr>
          <a:xfrm>
            <a:off x="3090790" y="1460668"/>
            <a:ext cx="6454960" cy="4729118"/>
          </a:xfrm>
          <a:prstGeom prst="rect">
            <a:avLst/>
          </a:prstGeom>
        </p:spPr>
      </p:pic>
      <p:sp>
        <p:nvSpPr>
          <p:cNvPr id="8" name="TextBox 7">
            <a:extLst>
              <a:ext uri="{FF2B5EF4-FFF2-40B4-BE49-F238E27FC236}">
                <a16:creationId xmlns:a16="http://schemas.microsoft.com/office/drawing/2014/main" id="{A3FD4E3E-C750-9548-B37E-1E47BC52363E}"/>
              </a:ext>
            </a:extLst>
          </p:cNvPr>
          <p:cNvSpPr txBox="1"/>
          <p:nvPr/>
        </p:nvSpPr>
        <p:spPr>
          <a:xfrm>
            <a:off x="971295" y="6183668"/>
            <a:ext cx="10249410" cy="461665"/>
          </a:xfrm>
          <a:prstGeom prst="rect">
            <a:avLst/>
          </a:prstGeom>
          <a:noFill/>
        </p:spPr>
        <p:txBody>
          <a:bodyPr wrap="square">
            <a:spAutoFit/>
          </a:bodyPr>
          <a:lstStyle/>
          <a:p>
            <a:pPr algn="ctr"/>
            <a:r>
              <a:rPr lang="en-US" sz="1200" dirty="0">
                <a:solidFill>
                  <a:schemeClr val="bg1">
                    <a:lumMod val="50000"/>
                  </a:schemeClr>
                </a:solidFill>
              </a:rPr>
              <a:t>You can see that it appears split in half down the center. That's because the values of the left half are generated by one function (which uses sine), and the right half is generated by another function (which uses cosine). They're then concatenated to form each of the positional encoding vectors.</a:t>
            </a:r>
          </a:p>
        </p:txBody>
      </p:sp>
    </p:spTree>
    <p:extLst>
      <p:ext uri="{BB962C8B-B14F-4D97-AF65-F5344CB8AC3E}">
        <p14:creationId xmlns:p14="http://schemas.microsoft.com/office/powerpoint/2010/main" val="2227790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46535"/>
          </a:xfrm>
        </p:spPr>
        <p:txBody>
          <a:bodyPr>
            <a:normAutofit/>
          </a:bodyPr>
          <a:lstStyle/>
          <a:p>
            <a:r>
              <a:rPr lang="en-US" dirty="0"/>
              <a:t>Transformers 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EDFBAD1-E3E1-434E-A849-945CB691297C}"/>
              </a:ext>
            </a:extLst>
          </p:cNvPr>
          <p:cNvPicPr>
            <a:picLocks noChangeAspect="1"/>
          </p:cNvPicPr>
          <p:nvPr/>
        </p:nvPicPr>
        <p:blipFill>
          <a:blip r:embed="rId3"/>
          <a:stretch>
            <a:fillRect/>
          </a:stretch>
        </p:blipFill>
        <p:spPr>
          <a:xfrm>
            <a:off x="1414374" y="1281639"/>
            <a:ext cx="8859196" cy="5280605"/>
          </a:xfrm>
          <a:prstGeom prst="rect">
            <a:avLst/>
          </a:prstGeom>
        </p:spPr>
      </p:pic>
    </p:spTree>
    <p:extLst>
      <p:ext uri="{BB962C8B-B14F-4D97-AF65-F5344CB8AC3E}">
        <p14:creationId xmlns:p14="http://schemas.microsoft.com/office/powerpoint/2010/main" val="3193804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Residuals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5FB63FC-1E52-C243-B860-8DAFFA4DA394}"/>
              </a:ext>
            </a:extLst>
          </p:cNvPr>
          <p:cNvPicPr>
            <a:picLocks noChangeAspect="1"/>
          </p:cNvPicPr>
          <p:nvPr/>
        </p:nvPicPr>
        <p:blipFill>
          <a:blip r:embed="rId3"/>
          <a:stretch>
            <a:fillRect/>
          </a:stretch>
        </p:blipFill>
        <p:spPr>
          <a:xfrm>
            <a:off x="2745652" y="1366590"/>
            <a:ext cx="6799654" cy="4921071"/>
          </a:xfrm>
          <a:prstGeom prst="rect">
            <a:avLst/>
          </a:prstGeom>
        </p:spPr>
      </p:pic>
    </p:spTree>
    <p:extLst>
      <p:ext uri="{BB962C8B-B14F-4D97-AF65-F5344CB8AC3E}">
        <p14:creationId xmlns:p14="http://schemas.microsoft.com/office/powerpoint/2010/main" val="1501340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7F69DD2-595A-6248-BBDC-763689C48AF3}"/>
              </a:ext>
            </a:extLst>
          </p:cNvPr>
          <p:cNvPicPr>
            <a:picLocks noChangeAspect="1"/>
          </p:cNvPicPr>
          <p:nvPr/>
        </p:nvPicPr>
        <p:blipFill>
          <a:blip r:embed="rId3"/>
          <a:stretch>
            <a:fillRect/>
          </a:stretch>
        </p:blipFill>
        <p:spPr>
          <a:xfrm>
            <a:off x="2502163" y="233464"/>
            <a:ext cx="6683617" cy="6251810"/>
          </a:xfrm>
          <a:prstGeom prst="rect">
            <a:avLst/>
          </a:prstGeom>
        </p:spPr>
      </p:pic>
    </p:spTree>
    <p:extLst>
      <p:ext uri="{BB962C8B-B14F-4D97-AF65-F5344CB8AC3E}">
        <p14:creationId xmlns:p14="http://schemas.microsoft.com/office/powerpoint/2010/main" val="3380664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B25EEF1-D457-0F41-B3A0-9169A77CE5E3}"/>
              </a:ext>
            </a:extLst>
          </p:cNvPr>
          <p:cNvPicPr>
            <a:picLocks noChangeAspect="1"/>
          </p:cNvPicPr>
          <p:nvPr/>
        </p:nvPicPr>
        <p:blipFill>
          <a:blip r:embed="rId3"/>
          <a:stretch>
            <a:fillRect/>
          </a:stretch>
        </p:blipFill>
        <p:spPr>
          <a:xfrm>
            <a:off x="683990" y="330740"/>
            <a:ext cx="10824019" cy="6154534"/>
          </a:xfrm>
          <a:prstGeom prst="rect">
            <a:avLst/>
          </a:prstGeom>
        </p:spPr>
      </p:pic>
    </p:spTree>
    <p:extLst>
      <p:ext uri="{BB962C8B-B14F-4D97-AF65-F5344CB8AC3E}">
        <p14:creationId xmlns:p14="http://schemas.microsoft.com/office/powerpoint/2010/main" val="21177966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822A2E7-9774-3F4B-8987-26AEF6B0822E}"/>
              </a:ext>
            </a:extLst>
          </p:cNvPr>
          <p:cNvPicPr>
            <a:picLocks noChangeAspect="1"/>
          </p:cNvPicPr>
          <p:nvPr/>
        </p:nvPicPr>
        <p:blipFill>
          <a:blip r:embed="rId3"/>
          <a:stretch>
            <a:fillRect/>
          </a:stretch>
        </p:blipFill>
        <p:spPr>
          <a:xfrm>
            <a:off x="1156919" y="972767"/>
            <a:ext cx="10019402" cy="5504400"/>
          </a:xfrm>
          <a:prstGeom prst="rect">
            <a:avLst/>
          </a:prstGeom>
        </p:spPr>
      </p:pic>
    </p:spTree>
    <p:extLst>
      <p:ext uri="{BB962C8B-B14F-4D97-AF65-F5344CB8AC3E}">
        <p14:creationId xmlns:p14="http://schemas.microsoft.com/office/powerpoint/2010/main" val="3042960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5BDB130-23A3-8F48-8FFA-E63587A04885}"/>
              </a:ext>
            </a:extLst>
          </p:cNvPr>
          <p:cNvPicPr>
            <a:picLocks noChangeAspect="1"/>
          </p:cNvPicPr>
          <p:nvPr/>
        </p:nvPicPr>
        <p:blipFill>
          <a:blip r:embed="rId3"/>
          <a:stretch>
            <a:fillRect/>
          </a:stretch>
        </p:blipFill>
        <p:spPr>
          <a:xfrm>
            <a:off x="1369084" y="920750"/>
            <a:ext cx="10128842" cy="5564524"/>
          </a:xfrm>
          <a:prstGeom prst="rect">
            <a:avLst/>
          </a:prstGeom>
        </p:spPr>
      </p:pic>
      <p:sp>
        <p:nvSpPr>
          <p:cNvPr id="9" name="Title 1">
            <a:extLst>
              <a:ext uri="{FF2B5EF4-FFF2-40B4-BE49-F238E27FC236}">
                <a16:creationId xmlns:a16="http://schemas.microsoft.com/office/drawing/2014/main" id="{A1338BDE-02EB-2148-A7C0-0C7015C434D2}"/>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Tree>
    <p:extLst>
      <p:ext uri="{BB962C8B-B14F-4D97-AF65-F5344CB8AC3E}">
        <p14:creationId xmlns:p14="http://schemas.microsoft.com/office/powerpoint/2010/main" val="4272796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66141"/>
          </a:xfrm>
        </p:spPr>
        <p:txBody>
          <a:bodyPr>
            <a:normAutofit/>
          </a:bodyPr>
          <a:lstStyle/>
          <a:p>
            <a:r>
              <a:rPr lang="en-US" dirty="0"/>
              <a:t>The Final Linear and </a:t>
            </a:r>
            <a:r>
              <a:rPr lang="en-US" dirty="0" err="1"/>
              <a:t>Softmax</a:t>
            </a:r>
            <a:r>
              <a:rPr lang="en-US" dirty="0"/>
              <a:t> Layer</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9B45D31-2BFB-BB4D-9DC7-E6CF32D03A9C}"/>
              </a:ext>
            </a:extLst>
          </p:cNvPr>
          <p:cNvPicPr>
            <a:picLocks noChangeAspect="1"/>
          </p:cNvPicPr>
          <p:nvPr/>
        </p:nvPicPr>
        <p:blipFill>
          <a:blip r:embed="rId3"/>
          <a:stretch>
            <a:fillRect/>
          </a:stretch>
        </p:blipFill>
        <p:spPr>
          <a:xfrm>
            <a:off x="1549276" y="1001246"/>
            <a:ext cx="8589391" cy="5541543"/>
          </a:xfrm>
          <a:prstGeom prst="rect">
            <a:avLst/>
          </a:prstGeom>
        </p:spPr>
      </p:pic>
    </p:spTree>
    <p:extLst>
      <p:ext uri="{BB962C8B-B14F-4D97-AF65-F5344CB8AC3E}">
        <p14:creationId xmlns:p14="http://schemas.microsoft.com/office/powerpoint/2010/main" val="3223328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09496"/>
          </a:xfrm>
        </p:spPr>
        <p:txBody>
          <a:bodyPr>
            <a:normAutofit/>
          </a:bodyPr>
          <a:lstStyle/>
          <a:p>
            <a:r>
              <a:rPr lang="en-US" dirty="0"/>
              <a:t>The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A6EA98D-51B0-2A4E-A126-7F6042EAE315}"/>
              </a:ext>
            </a:extLst>
          </p:cNvPr>
          <p:cNvPicPr>
            <a:picLocks noChangeAspect="1"/>
          </p:cNvPicPr>
          <p:nvPr/>
        </p:nvPicPr>
        <p:blipFill>
          <a:blip r:embed="rId3"/>
          <a:stretch>
            <a:fillRect/>
          </a:stretch>
        </p:blipFill>
        <p:spPr>
          <a:xfrm>
            <a:off x="337998" y="2479552"/>
            <a:ext cx="11630415" cy="3357044"/>
          </a:xfrm>
          <a:prstGeom prst="rect">
            <a:avLst/>
          </a:prstGeom>
        </p:spPr>
      </p:pic>
      <p:sp>
        <p:nvSpPr>
          <p:cNvPr id="7" name="TextBox 6">
            <a:extLst>
              <a:ext uri="{FF2B5EF4-FFF2-40B4-BE49-F238E27FC236}">
                <a16:creationId xmlns:a16="http://schemas.microsoft.com/office/drawing/2014/main" id="{E9B47FBA-9901-6240-B28D-88298B0386A7}"/>
              </a:ext>
            </a:extLst>
          </p:cNvPr>
          <p:cNvSpPr txBox="1"/>
          <p:nvPr/>
        </p:nvSpPr>
        <p:spPr>
          <a:xfrm>
            <a:off x="922722" y="5813986"/>
            <a:ext cx="10833848" cy="369332"/>
          </a:xfrm>
          <a:prstGeom prst="rect">
            <a:avLst/>
          </a:prstGeom>
          <a:noFill/>
        </p:spPr>
        <p:txBody>
          <a:bodyPr wrap="square">
            <a:spAutoFit/>
          </a:bodyPr>
          <a:lstStyle/>
          <a:p>
            <a:pPr algn="ctr"/>
            <a:r>
              <a:rPr lang="en-US" dirty="0"/>
              <a:t>The output vocabulary of our model is created in the preprocessing phase before we even begin training.</a:t>
            </a:r>
          </a:p>
        </p:txBody>
      </p:sp>
    </p:spTree>
    <p:extLst>
      <p:ext uri="{BB962C8B-B14F-4D97-AF65-F5344CB8AC3E}">
        <p14:creationId xmlns:p14="http://schemas.microsoft.com/office/powerpoint/2010/main" val="600008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353901" y="184380"/>
            <a:ext cx="11484196" cy="987602"/>
          </a:xfrm>
        </p:spPr>
        <p:txBody>
          <a:bodyPr>
            <a:normAutofit fontScale="90000"/>
          </a:bodyPr>
          <a:lstStyle/>
          <a:p>
            <a:r>
              <a:rPr lang="en-US" dirty="0"/>
              <a:t>Example: one-hot encoding of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C78637-DC64-F24A-A3EF-29C371E03980}"/>
              </a:ext>
            </a:extLst>
          </p:cNvPr>
          <p:cNvPicPr>
            <a:picLocks noChangeAspect="1"/>
          </p:cNvPicPr>
          <p:nvPr/>
        </p:nvPicPr>
        <p:blipFill>
          <a:blip r:embed="rId3"/>
          <a:stretch>
            <a:fillRect/>
          </a:stretch>
        </p:blipFill>
        <p:spPr>
          <a:xfrm>
            <a:off x="1095180" y="1280267"/>
            <a:ext cx="10001639" cy="5088274"/>
          </a:xfrm>
          <a:prstGeom prst="rect">
            <a:avLst/>
          </a:prstGeom>
        </p:spPr>
      </p:pic>
    </p:spTree>
    <p:extLst>
      <p:ext uri="{BB962C8B-B14F-4D97-AF65-F5344CB8AC3E}">
        <p14:creationId xmlns:p14="http://schemas.microsoft.com/office/powerpoint/2010/main" val="30853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780986" y="56101"/>
            <a:ext cx="10630029"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8</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5983906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Loss Function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3F93E31-E9D9-724E-A733-A638592BA127}"/>
              </a:ext>
            </a:extLst>
          </p:cNvPr>
          <p:cNvPicPr>
            <a:picLocks noChangeAspect="1"/>
          </p:cNvPicPr>
          <p:nvPr/>
        </p:nvPicPr>
        <p:blipFill>
          <a:blip r:embed="rId3"/>
          <a:stretch>
            <a:fillRect/>
          </a:stretch>
        </p:blipFill>
        <p:spPr>
          <a:xfrm>
            <a:off x="1907280" y="1452156"/>
            <a:ext cx="9194152" cy="5013663"/>
          </a:xfrm>
          <a:prstGeom prst="rect">
            <a:avLst/>
          </a:prstGeom>
        </p:spPr>
      </p:pic>
    </p:spTree>
    <p:extLst>
      <p:ext uri="{BB962C8B-B14F-4D97-AF65-F5344CB8AC3E}">
        <p14:creationId xmlns:p14="http://schemas.microsoft.com/office/powerpoint/2010/main" val="515546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2E0DC06-1207-884C-AC54-BEA51D2ECE36}"/>
              </a:ext>
            </a:extLst>
          </p:cNvPr>
          <p:cNvPicPr>
            <a:picLocks noChangeAspect="1"/>
          </p:cNvPicPr>
          <p:nvPr/>
        </p:nvPicPr>
        <p:blipFill>
          <a:blip r:embed="rId3"/>
          <a:stretch>
            <a:fillRect/>
          </a:stretch>
        </p:blipFill>
        <p:spPr>
          <a:xfrm>
            <a:off x="2043869" y="194553"/>
            <a:ext cx="8104262" cy="6290721"/>
          </a:xfrm>
          <a:prstGeom prst="rect">
            <a:avLst/>
          </a:prstGeom>
        </p:spPr>
      </p:pic>
    </p:spTree>
    <p:extLst>
      <p:ext uri="{BB962C8B-B14F-4D97-AF65-F5344CB8AC3E}">
        <p14:creationId xmlns:p14="http://schemas.microsoft.com/office/powerpoint/2010/main" val="2176892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B92D0B76-0A26-054F-88AC-35107BBDE56E}"/>
              </a:ext>
            </a:extLst>
          </p:cNvPr>
          <p:cNvPicPr>
            <a:picLocks noChangeAspect="1"/>
          </p:cNvPicPr>
          <p:nvPr/>
        </p:nvPicPr>
        <p:blipFill>
          <a:blip r:embed="rId3"/>
          <a:stretch>
            <a:fillRect/>
          </a:stretch>
        </p:blipFill>
        <p:spPr>
          <a:xfrm>
            <a:off x="2092552" y="121596"/>
            <a:ext cx="8006896" cy="6215143"/>
          </a:xfrm>
          <a:prstGeom prst="rect">
            <a:avLst/>
          </a:prstGeom>
        </p:spPr>
      </p:pic>
    </p:spTree>
    <p:extLst>
      <p:ext uri="{BB962C8B-B14F-4D97-AF65-F5344CB8AC3E}">
        <p14:creationId xmlns:p14="http://schemas.microsoft.com/office/powerpoint/2010/main" val="1514166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820271" y="1742294"/>
            <a:ext cx="10676964" cy="4855059"/>
          </a:xfrm>
        </p:spPr>
        <p:txBody>
          <a:bodyPr>
            <a:normAutofit lnSpcReduction="10000"/>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1981200" y="44624"/>
            <a:ext cx="8229600" cy="1570186"/>
          </a:xfrm>
        </p:spPr>
        <p:txBody>
          <a:bodyPr>
            <a:normAutofit fontScale="90000"/>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a:stretch>
            <a:fillRect/>
          </a:stretch>
        </p:blipFill>
        <p:spPr>
          <a:xfrm>
            <a:off x="1631504"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4219525" y="6550344"/>
            <a:ext cx="3547702"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1218968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84</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245607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2316994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87</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723166" cy="2043"/>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1834937"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353147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551647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730372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2797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10759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0302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6912613"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08165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266179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32474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45237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533827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673795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784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383893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510078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623630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697059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82662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2268231"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3401514"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417024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570603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684304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790315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1386572"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2870100"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379869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0046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594383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7196271"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8494044"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872267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995038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930525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p:cNvCxnSpPr>
          <p:nvPr/>
        </p:nvCxnSpPr>
        <p:spPr>
          <a:xfrm flipV="1">
            <a:off x="9017853" y="3307352"/>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857997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965668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894613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cxnSp>
        <p:nvCxnSpPr>
          <p:cNvPr id="5" name="Straight Arrow Connector 4">
            <a:extLst>
              <a:ext uri="{FF2B5EF4-FFF2-40B4-BE49-F238E27FC236}">
                <a16:creationId xmlns:a16="http://schemas.microsoft.com/office/drawing/2014/main" id="{5B8D5DB3-B0E0-1396-63BD-0DEF7C473E06}"/>
              </a:ext>
            </a:extLst>
          </p:cNvPr>
          <p:cNvCxnSpPr>
            <a:cxnSpLocks/>
          </p:cNvCxnSpPr>
          <p:nvPr/>
        </p:nvCxnSpPr>
        <p:spPr>
          <a:xfrm flipV="1">
            <a:off x="10391662" y="3320611"/>
            <a:ext cx="8914"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6009-ACCB-9225-F38F-DB9242B9F7DF}"/>
              </a:ext>
            </a:extLst>
          </p:cNvPr>
          <p:cNvSpPr txBox="1"/>
          <p:nvPr/>
        </p:nvSpPr>
        <p:spPr>
          <a:xfrm>
            <a:off x="9884288" y="2858946"/>
            <a:ext cx="1280543" cy="461665"/>
          </a:xfrm>
          <a:prstGeom prst="rect">
            <a:avLst/>
          </a:prstGeom>
          <a:noFill/>
        </p:spPr>
        <p:txBody>
          <a:bodyPr wrap="none" rtlCol="0">
            <a:spAutoFit/>
          </a:bodyPr>
          <a:lstStyle/>
          <a:p>
            <a:pPr algn="ctr"/>
            <a:r>
              <a:rPr lang="en-US" sz="2400" b="1" dirty="0" err="1">
                <a:solidFill>
                  <a:srgbClr val="C00000"/>
                </a:solidFill>
                <a:latin typeface="Calibri" panose="020F0502020204030204" pitchFamily="34" charset="0"/>
                <a:cs typeface="Calibri" panose="020F0502020204030204" pitchFamily="34" charset="0"/>
              </a:rPr>
              <a:t>ChatGPT</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67E5EE-D237-96B8-0726-55A0C6934F66}"/>
              </a:ext>
            </a:extLst>
          </p:cNvPr>
          <p:cNvSpPr txBox="1"/>
          <p:nvPr/>
        </p:nvSpPr>
        <p:spPr>
          <a:xfrm>
            <a:off x="10018723" y="512560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2023</a:t>
            </a:r>
          </a:p>
        </p:txBody>
      </p:sp>
      <p:cxnSp>
        <p:nvCxnSpPr>
          <p:cNvPr id="18" name="Straight Arrow Connector 17">
            <a:extLst>
              <a:ext uri="{FF2B5EF4-FFF2-40B4-BE49-F238E27FC236}">
                <a16:creationId xmlns:a16="http://schemas.microsoft.com/office/drawing/2014/main" id="{FD4F085D-640F-66AC-FCC5-82E34452928C}"/>
              </a:ext>
            </a:extLst>
          </p:cNvPr>
          <p:cNvCxnSpPr>
            <a:cxnSpLocks/>
          </p:cNvCxnSpPr>
          <p:nvPr/>
        </p:nvCxnSpPr>
        <p:spPr>
          <a:xfrm flipV="1">
            <a:off x="10531239" y="4914804"/>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B54A3-B388-74EE-6929-517C5F32D394}"/>
              </a:ext>
            </a:extLst>
          </p:cNvPr>
          <p:cNvCxnSpPr>
            <a:cxnSpLocks/>
          </p:cNvCxnSpPr>
          <p:nvPr/>
        </p:nvCxnSpPr>
        <p:spPr>
          <a:xfrm flipV="1">
            <a:off x="10825086" y="38868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54843E-C7B9-35AA-6ADD-B6C68A010855}"/>
              </a:ext>
            </a:extLst>
          </p:cNvPr>
          <p:cNvSpPr txBox="1"/>
          <p:nvPr/>
        </p:nvSpPr>
        <p:spPr>
          <a:xfrm>
            <a:off x="10390942" y="3339773"/>
            <a:ext cx="944490"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Llama</a:t>
            </a:r>
          </a:p>
        </p:txBody>
      </p:sp>
      <p:cxnSp>
        <p:nvCxnSpPr>
          <p:cNvPr id="27" name="Straight Arrow Connector 26">
            <a:extLst>
              <a:ext uri="{FF2B5EF4-FFF2-40B4-BE49-F238E27FC236}">
                <a16:creationId xmlns:a16="http://schemas.microsoft.com/office/drawing/2014/main" id="{FD388D26-EC4C-F184-7F48-2C389659B45F}"/>
              </a:ext>
            </a:extLst>
          </p:cNvPr>
          <p:cNvCxnSpPr>
            <a:cxnSpLocks/>
          </p:cNvCxnSpPr>
          <p:nvPr/>
        </p:nvCxnSpPr>
        <p:spPr>
          <a:xfrm flipH="1" flipV="1">
            <a:off x="11122115" y="264308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A138E2-3BBA-F59B-FB17-46701AFFE235}"/>
              </a:ext>
            </a:extLst>
          </p:cNvPr>
          <p:cNvSpPr txBox="1"/>
          <p:nvPr/>
        </p:nvSpPr>
        <p:spPr>
          <a:xfrm>
            <a:off x="10540114" y="2140723"/>
            <a:ext cx="104208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Alpaca</a:t>
            </a:r>
          </a:p>
        </p:txBody>
      </p:sp>
      <p:cxnSp>
        <p:nvCxnSpPr>
          <p:cNvPr id="58" name="Straight Arrow Connector 57">
            <a:extLst>
              <a:ext uri="{FF2B5EF4-FFF2-40B4-BE49-F238E27FC236}">
                <a16:creationId xmlns:a16="http://schemas.microsoft.com/office/drawing/2014/main" id="{CD1B7006-9707-D348-0A73-D68CB52183EE}"/>
              </a:ext>
            </a:extLst>
          </p:cNvPr>
          <p:cNvCxnSpPr>
            <a:cxnSpLocks/>
          </p:cNvCxnSpPr>
          <p:nvPr/>
        </p:nvCxnSpPr>
        <p:spPr>
          <a:xfrm flipV="1">
            <a:off x="11369371" y="3314373"/>
            <a:ext cx="0" cy="1705264"/>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0C9F4A1-C7C8-0B73-C25F-493A5B5014B5}"/>
              </a:ext>
            </a:extLst>
          </p:cNvPr>
          <p:cNvSpPr txBox="1"/>
          <p:nvPr/>
        </p:nvSpPr>
        <p:spPr>
          <a:xfrm>
            <a:off x="11110308" y="2811770"/>
            <a:ext cx="1099981" cy="461665"/>
          </a:xfrm>
          <a:prstGeom prst="rect">
            <a:avLst/>
          </a:prstGeom>
          <a:noFill/>
        </p:spPr>
        <p:txBody>
          <a:bodyPr wrap="none" rtlCol="0">
            <a:spAutoFit/>
          </a:bodyPr>
          <a:lstStyle/>
          <a:p>
            <a:pPr algn="ctr"/>
            <a:r>
              <a:rPr lang="en-US" sz="2400" b="1" dirty="0">
                <a:solidFill>
                  <a:schemeClr val="accent6">
                    <a:lumMod val="75000"/>
                  </a:schemeClr>
                </a:solidFill>
                <a:latin typeface="Calibri" panose="020F0502020204030204" pitchFamily="34" charset="0"/>
                <a:cs typeface="Calibri" panose="020F0502020204030204" pitchFamily="34" charset="0"/>
              </a:rPr>
              <a:t>Llama2</a:t>
            </a:r>
          </a:p>
        </p:txBody>
      </p:sp>
    </p:spTree>
    <p:extLst>
      <p:ext uri="{BB962C8B-B14F-4D97-AF65-F5344CB8AC3E}">
        <p14:creationId xmlns:p14="http://schemas.microsoft.com/office/powerpoint/2010/main" val="1049413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NLTK </a:t>
            </a:r>
            <a:r>
              <a:rPr lang="en-US" dirty="0" err="1"/>
              <a:t>Gensim</a:t>
            </a:r>
            <a:r>
              <a:rPr lang="en-US" dirty="0"/>
              <a:t> Word2Vec Visualization</a:t>
            </a:r>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5262979"/>
          </a:xfrm>
          <a:prstGeom prst="rect">
            <a:avLst/>
          </a:prstGeom>
          <a:solidFill>
            <a:schemeClr val="accent4">
              <a:lumMod val="20000"/>
              <a:lumOff val="80000"/>
            </a:schemeClr>
          </a:solidFill>
        </p:spPr>
        <p:txBody>
          <a:bodyPr wrap="square">
            <a:spAutoFit/>
          </a:bodyPr>
          <a:lstStyle/>
          <a:p>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nltk</a:t>
            </a:r>
            <a:endParaRPr lang="en-US" sz="2400" b="0" dirty="0">
              <a:solidFill>
                <a:srgbClr val="000000"/>
              </a:solidFill>
              <a:effectLst/>
              <a:latin typeface="Courier New" panose="02070309020205020404" pitchFamily="49" charset="0"/>
            </a:endParaRPr>
          </a:p>
          <a:p>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gensim</a:t>
            </a:r>
            <a:endParaRPr lang="en-US" sz="2400" b="0" dirty="0">
              <a:solidFill>
                <a:srgbClr val="000000"/>
              </a:solidFill>
              <a:effectLst/>
              <a:latin typeface="Courier New" panose="02070309020205020404" pitchFamily="49" charset="0"/>
            </a:endParaRPr>
          </a:p>
          <a:p>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plotly.express</a:t>
            </a:r>
            <a:r>
              <a:rPr lang="en-US" sz="2400" b="0" dirty="0">
                <a:solidFill>
                  <a:srgbClr val="000000"/>
                </a:solidFill>
                <a:effectLst/>
                <a:latin typeface="Courier New" panose="02070309020205020404" pitchFamily="49" charset="0"/>
              </a:rPr>
              <a:t> </a:t>
            </a:r>
            <a:r>
              <a:rPr lang="en-US" sz="2400" b="0" dirty="0">
                <a:solidFill>
                  <a:srgbClr val="AF00DB"/>
                </a:solidFill>
                <a:effectLst/>
                <a:latin typeface="Courier New" panose="02070309020205020404" pitchFamily="49" charset="0"/>
              </a:rPr>
              <a:t>as</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px</a:t>
            </a:r>
            <a:br>
              <a:rPr lang="en-US" sz="2400" b="0" dirty="0">
                <a:solidFill>
                  <a:srgbClr val="000000"/>
                </a:solidFill>
                <a:effectLst/>
                <a:latin typeface="Courier New" panose="02070309020205020404" pitchFamily="49" charset="0"/>
              </a:rPr>
            </a:br>
            <a:r>
              <a:rPr lang="en-US" sz="2400" b="0" dirty="0" err="1">
                <a:solidFill>
                  <a:srgbClr val="000000"/>
                </a:solidFill>
                <a:effectLst/>
                <a:latin typeface="Courier New" panose="02070309020205020404" pitchFamily="49" charset="0"/>
              </a:rPr>
              <a:t>nltk.download</a:t>
            </a:r>
            <a:r>
              <a:rPr lang="en-US" sz="2400" b="0" dirty="0">
                <a:solidFill>
                  <a:srgbClr val="000000"/>
                </a:solidFill>
                <a:effectLst/>
                <a:latin typeface="Courier New" panose="02070309020205020404" pitchFamily="49" charset="0"/>
              </a:rPr>
              <a:t>(</a:t>
            </a:r>
            <a:r>
              <a:rPr lang="en-US" sz="2400" b="0" dirty="0">
                <a:solidFill>
                  <a:srgbClr val="A31515"/>
                </a:solidFill>
                <a:effectLst/>
                <a:latin typeface="Courier New" panose="02070309020205020404" pitchFamily="49" charset="0"/>
              </a:rPr>
              <a:t>'</a:t>
            </a:r>
            <a:r>
              <a:rPr lang="en-US" sz="2400" b="0" dirty="0" err="1">
                <a:solidFill>
                  <a:srgbClr val="A31515"/>
                </a:solidFill>
                <a:effectLst/>
                <a:latin typeface="Courier New" panose="02070309020205020404" pitchFamily="49" charset="0"/>
              </a:rPr>
              <a:t>punkt</a:t>
            </a:r>
            <a:r>
              <a:rPr lang="en-US" sz="2400" b="0" dirty="0">
                <a:solidFill>
                  <a:srgbClr val="A31515"/>
                </a:solidFill>
                <a:effectLst/>
                <a:latin typeface="Courier New" panose="02070309020205020404" pitchFamily="49" charset="0"/>
              </a:rPr>
              <a:t>'</a:t>
            </a:r>
            <a:r>
              <a:rPr lang="en-US" sz="2400" b="0" dirty="0">
                <a:solidFill>
                  <a:srgbClr val="000000"/>
                </a:solidFill>
                <a:effectLst/>
                <a:latin typeface="Courier New" panose="02070309020205020404" pitchFamily="49" charset="0"/>
              </a:rPr>
              <a:t>)</a:t>
            </a:r>
            <a:br>
              <a:rPr lang="en-US" sz="2400" b="0" dirty="0">
                <a:solidFill>
                  <a:srgbClr val="000000"/>
                </a:solidFill>
                <a:effectLst/>
                <a:latin typeface="Courier New" panose="02070309020205020404" pitchFamily="49" charset="0"/>
              </a:rPr>
            </a:br>
            <a:r>
              <a:rPr lang="en-US" sz="2400" b="0" dirty="0">
                <a:solidFill>
                  <a:srgbClr val="000000"/>
                </a:solidFill>
                <a:effectLst/>
                <a:latin typeface="Courier New" panose="02070309020205020404" pitchFamily="49" charset="0"/>
              </a:rPr>
              <a:t>text = </a:t>
            </a:r>
            <a:r>
              <a:rPr lang="en-US" sz="2400" b="0" dirty="0">
                <a:solidFill>
                  <a:srgbClr val="A31515"/>
                </a:solidFill>
                <a:effectLst/>
                <a:latin typeface="Courier New" panose="02070309020205020404" pitchFamily="49" charset="0"/>
              </a:rPr>
              <a:t>'king queen man woman'</a:t>
            </a:r>
            <a:endParaRPr lang="en-US" sz="2400" b="0" dirty="0">
              <a:solidFill>
                <a:srgbClr val="000000"/>
              </a:solidFill>
              <a:effectLst/>
              <a:latin typeface="Courier New" panose="02070309020205020404" pitchFamily="49" charset="0"/>
            </a:endParaRPr>
          </a:p>
          <a:p>
            <a:r>
              <a:rPr lang="en-US" sz="2400" b="0" dirty="0">
                <a:solidFill>
                  <a:srgbClr val="000000"/>
                </a:solidFill>
                <a:effectLst/>
                <a:latin typeface="Courier New" panose="02070309020205020404" pitchFamily="49" charset="0"/>
              </a:rPr>
              <a:t>data = [</a:t>
            </a:r>
            <a:r>
              <a:rPr lang="en-US" sz="2400" b="0" dirty="0" err="1">
                <a:solidFill>
                  <a:srgbClr val="000000"/>
                </a:solidFill>
                <a:effectLst/>
                <a:latin typeface="Courier New" panose="02070309020205020404" pitchFamily="49" charset="0"/>
              </a:rPr>
              <a:t>nltk.word_tokenize</a:t>
            </a:r>
            <a:r>
              <a:rPr lang="en-US" sz="2400" b="0" dirty="0">
                <a:solidFill>
                  <a:srgbClr val="000000"/>
                </a:solidFill>
                <a:effectLst/>
                <a:latin typeface="Courier New" panose="02070309020205020404" pitchFamily="49" charset="0"/>
              </a:rPr>
              <a:t>(text)]</a:t>
            </a:r>
          </a:p>
          <a:p>
            <a:r>
              <a:rPr lang="en-US" sz="2400" b="0" dirty="0">
                <a:solidFill>
                  <a:srgbClr val="000000"/>
                </a:solidFill>
                <a:effectLst/>
                <a:latin typeface="Courier New" panose="02070309020205020404" pitchFamily="49" charset="0"/>
              </a:rPr>
              <a:t>model = gensim.models.Word2Vec(sentences=data, </a:t>
            </a:r>
            <a:r>
              <a:rPr lang="en-US" sz="2400" b="0" dirty="0" err="1">
                <a:solidFill>
                  <a:srgbClr val="000000"/>
                </a:solidFill>
                <a:effectLst/>
                <a:latin typeface="Courier New" panose="02070309020205020404" pitchFamily="49" charset="0"/>
              </a:rPr>
              <a:t>min_count</a:t>
            </a:r>
            <a:r>
              <a:rPr lang="en-US" sz="2400" b="0" dirty="0">
                <a:solidFill>
                  <a:srgbClr val="000000"/>
                </a:solidFill>
                <a:effectLst/>
                <a:latin typeface="Courier New" panose="02070309020205020404" pitchFamily="49" charset="0"/>
              </a:rPr>
              <a:t>=</a:t>
            </a:r>
            <a:r>
              <a:rPr lang="en-US" sz="2400" b="0" dirty="0">
                <a:solidFill>
                  <a:srgbClr val="098156"/>
                </a:solidFill>
                <a:effectLst/>
                <a:latin typeface="Courier New" panose="02070309020205020404" pitchFamily="49" charset="0"/>
              </a:rPr>
              <a:t>1</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vector_size</a:t>
            </a:r>
            <a:r>
              <a:rPr lang="en-US" sz="2400" b="0" dirty="0">
                <a:solidFill>
                  <a:srgbClr val="000000"/>
                </a:solidFill>
                <a:effectLst/>
                <a:latin typeface="Courier New" panose="02070309020205020404" pitchFamily="49" charset="0"/>
              </a:rPr>
              <a:t>=</a:t>
            </a:r>
            <a:r>
              <a:rPr lang="en-US" sz="2400" b="0" dirty="0">
                <a:solidFill>
                  <a:srgbClr val="098156"/>
                </a:solidFill>
                <a:effectLst/>
                <a:latin typeface="Courier New" panose="02070309020205020404" pitchFamily="49" charset="0"/>
              </a:rPr>
              <a:t>100</a:t>
            </a:r>
            <a:r>
              <a:rPr lang="en-US" sz="2400" b="0" dirty="0">
                <a:solidFill>
                  <a:srgbClr val="000000"/>
                </a:solidFill>
                <a:effectLst/>
                <a:latin typeface="Courier New" panose="02070309020205020404" pitchFamily="49" charset="0"/>
              </a:rPr>
              <a:t>, window=</a:t>
            </a:r>
            <a:r>
              <a:rPr lang="en-US" sz="2400" b="0" dirty="0">
                <a:solidFill>
                  <a:srgbClr val="098156"/>
                </a:solidFill>
                <a:effectLst/>
                <a:latin typeface="Courier New" panose="02070309020205020404" pitchFamily="49" charset="0"/>
              </a:rPr>
              <a:t>5</a:t>
            </a:r>
            <a:r>
              <a:rPr lang="en-US" sz="2400" b="0" dirty="0">
                <a:solidFill>
                  <a:srgbClr val="000000"/>
                </a:solidFill>
                <a:effectLst/>
                <a:latin typeface="Courier New" panose="02070309020205020404" pitchFamily="49" charset="0"/>
              </a:rPr>
              <a:t>)</a:t>
            </a:r>
          </a:p>
          <a:p>
            <a:br>
              <a:rPr lang="en-US" sz="2400" b="0" dirty="0">
                <a:solidFill>
                  <a:srgbClr val="000000"/>
                </a:solidFill>
                <a:effectLst/>
                <a:latin typeface="Courier New" panose="02070309020205020404" pitchFamily="49" charset="0"/>
              </a:rPr>
            </a:br>
            <a:r>
              <a:rPr lang="en-US" sz="2400" b="0" dirty="0">
                <a:solidFill>
                  <a:srgbClr val="000000"/>
                </a:solidFill>
                <a:effectLst/>
                <a:latin typeface="Courier New" panose="02070309020205020404" pitchFamily="49" charset="0"/>
              </a:rPr>
              <a:t>words = </a:t>
            </a:r>
            <a:r>
              <a:rPr lang="en-US" sz="2400" b="0" dirty="0">
                <a:solidFill>
                  <a:srgbClr val="257693"/>
                </a:solidFill>
                <a:effectLst/>
                <a:latin typeface="Courier New" panose="02070309020205020404" pitchFamily="49" charset="0"/>
              </a:rPr>
              <a:t>list</a:t>
            </a:r>
            <a:r>
              <a:rPr lang="en-US" sz="2400" b="0" dirty="0">
                <a:solidFill>
                  <a:srgbClr val="000000"/>
                </a:solidFill>
                <a:effectLst/>
                <a:latin typeface="Courier New" panose="02070309020205020404" pitchFamily="49" charset="0"/>
              </a:rPr>
              <a:t>(</a:t>
            </a:r>
            <a:r>
              <a:rPr lang="en-US" sz="2400" b="0" dirty="0" err="1">
                <a:solidFill>
                  <a:srgbClr val="000000"/>
                </a:solidFill>
                <a:effectLst/>
                <a:latin typeface="Courier New" panose="02070309020205020404" pitchFamily="49" charset="0"/>
              </a:rPr>
              <a:t>model.wv.index_to_key</a:t>
            </a:r>
            <a:r>
              <a:rPr lang="en-US" sz="2400" b="0" dirty="0">
                <a:solidFill>
                  <a:srgbClr val="000000"/>
                </a:solidFill>
                <a:effectLst/>
                <a:latin typeface="Courier New" panose="02070309020205020404" pitchFamily="49" charset="0"/>
              </a:rPr>
              <a:t>)</a:t>
            </a:r>
          </a:p>
          <a:p>
            <a:r>
              <a:rPr lang="en-US" sz="2400" b="0" dirty="0">
                <a:solidFill>
                  <a:srgbClr val="000000"/>
                </a:solidFill>
                <a:effectLst/>
                <a:latin typeface="Courier New" panose="02070309020205020404" pitchFamily="49" charset="0"/>
              </a:rPr>
              <a:t>vectors = </a:t>
            </a:r>
            <a:r>
              <a:rPr lang="en-US" sz="2400" b="0" dirty="0" err="1">
                <a:solidFill>
                  <a:srgbClr val="000000"/>
                </a:solidFill>
                <a:effectLst/>
                <a:latin typeface="Courier New" panose="02070309020205020404" pitchFamily="49" charset="0"/>
              </a:rPr>
              <a:t>model.wv</a:t>
            </a:r>
            <a:r>
              <a:rPr lang="en-US" sz="2400" b="0" dirty="0">
                <a:solidFill>
                  <a:srgbClr val="000000"/>
                </a:solidFill>
                <a:effectLst/>
                <a:latin typeface="Courier New" panose="02070309020205020404" pitchFamily="49" charset="0"/>
              </a:rPr>
              <a:t>[words]</a:t>
            </a:r>
          </a:p>
          <a:p>
            <a:br>
              <a:rPr lang="en-US" sz="2400" b="0" dirty="0">
                <a:solidFill>
                  <a:srgbClr val="000000"/>
                </a:solidFill>
                <a:effectLst/>
                <a:latin typeface="Courier New" panose="02070309020205020404" pitchFamily="49" charset="0"/>
              </a:rPr>
            </a:br>
            <a:r>
              <a:rPr lang="en-US" sz="2400" b="0" dirty="0">
                <a:solidFill>
                  <a:srgbClr val="000000"/>
                </a:solidFill>
                <a:effectLst/>
                <a:latin typeface="Courier New" panose="02070309020205020404" pitchFamily="49" charset="0"/>
              </a:rPr>
              <a:t>fig = </a:t>
            </a:r>
            <a:r>
              <a:rPr lang="en-US" sz="2400" b="0" dirty="0" err="1">
                <a:solidFill>
                  <a:srgbClr val="000000"/>
                </a:solidFill>
                <a:effectLst/>
                <a:latin typeface="Courier New" panose="02070309020205020404" pitchFamily="49" charset="0"/>
              </a:rPr>
              <a:t>px.scatter</a:t>
            </a:r>
            <a:r>
              <a:rPr lang="en-US" sz="2400" b="0" dirty="0">
                <a:solidFill>
                  <a:srgbClr val="000000"/>
                </a:solidFill>
                <a:effectLst/>
                <a:latin typeface="Courier New" panose="02070309020205020404" pitchFamily="49" charset="0"/>
              </a:rPr>
              <a:t>(x=vectors[:, </a:t>
            </a:r>
            <a:r>
              <a:rPr lang="en-US" sz="2400" b="0" dirty="0">
                <a:solidFill>
                  <a:srgbClr val="098156"/>
                </a:solidFill>
                <a:effectLst/>
                <a:latin typeface="Courier New" panose="02070309020205020404" pitchFamily="49" charset="0"/>
              </a:rPr>
              <a:t>0</a:t>
            </a:r>
            <a:r>
              <a:rPr lang="en-US" sz="2400" b="0" dirty="0">
                <a:solidFill>
                  <a:srgbClr val="000000"/>
                </a:solidFill>
                <a:effectLst/>
                <a:latin typeface="Courier New" panose="02070309020205020404" pitchFamily="49" charset="0"/>
              </a:rPr>
              <a:t>], y=vectors[:, </a:t>
            </a:r>
            <a:r>
              <a:rPr lang="en-US" sz="2400" b="0" dirty="0">
                <a:solidFill>
                  <a:srgbClr val="098156"/>
                </a:solidFill>
                <a:effectLst/>
                <a:latin typeface="Courier New" panose="02070309020205020404" pitchFamily="49" charset="0"/>
              </a:rPr>
              <a:t>1</a:t>
            </a:r>
            <a:r>
              <a:rPr lang="en-US" sz="2400" b="0" dirty="0">
                <a:solidFill>
                  <a:srgbClr val="000000"/>
                </a:solidFill>
                <a:effectLst/>
                <a:latin typeface="Courier New" panose="02070309020205020404" pitchFamily="49" charset="0"/>
              </a:rPr>
              <a:t>], text=words)</a:t>
            </a:r>
          </a:p>
          <a:p>
            <a:r>
              <a:rPr lang="en-US" sz="2400" b="0" dirty="0" err="1">
                <a:solidFill>
                  <a:srgbClr val="000000"/>
                </a:solidFill>
                <a:effectLst/>
                <a:latin typeface="Courier New" panose="02070309020205020404" pitchFamily="49" charset="0"/>
              </a:rPr>
              <a:t>fig.show</a:t>
            </a:r>
            <a:r>
              <a:rPr lang="en-US" sz="2400" b="0" dirty="0">
                <a:solidFill>
                  <a:srgbClr val="000000"/>
                </a:solidFill>
                <a:effectLst/>
                <a:latin typeface="Courier New" panose="02070309020205020404" pitchFamily="49" charset="0"/>
              </a:rPr>
              <a:t>()</a:t>
            </a:r>
          </a:p>
        </p:txBody>
      </p:sp>
      <p:sp>
        <p:nvSpPr>
          <p:cNvPr id="2" name="Rectangle 1">
            <a:extLst>
              <a:ext uri="{FF2B5EF4-FFF2-40B4-BE49-F238E27FC236}">
                <a16:creationId xmlns:a16="http://schemas.microsoft.com/office/drawing/2014/main" id="{2BE9B275-2143-6C7E-8404-A58C89DBF999}"/>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3727993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13574</TotalTime>
  <Words>5943</Words>
  <Application>Microsoft Macintosh PowerPoint</Application>
  <PresentationFormat>Widescreen</PresentationFormat>
  <Paragraphs>580</Paragraphs>
  <Slides>104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Calibri</vt:lpstr>
      <vt:lpstr>Courier New</vt:lpstr>
      <vt:lpstr>Office Theme</vt:lpstr>
      <vt:lpstr>Natural Language Processing with Transformers</vt:lpstr>
      <vt:lpstr>Syllabus</vt:lpstr>
      <vt:lpstr>Syllabus</vt:lpstr>
      <vt:lpstr>Syllabus</vt:lpstr>
      <vt:lpstr>Natural Language Processing with Transformers</vt:lpstr>
      <vt:lpstr>Outline</vt:lpstr>
      <vt:lpstr>Lewis Tunstall, Leandro von Werra, and Thomas Wolf (2022),  Natural Language Processing with Transformers:  Building Language Applications with Hugging Face,  O'Reilly Media.</vt:lpstr>
      <vt:lpstr>Transformer (Attention is All You Need)  (Vaswani et al., 2017)</vt:lpstr>
      <vt:lpstr> The Transformers Timeline</vt:lpstr>
      <vt:lpstr>Transformer Models</vt:lpstr>
      <vt:lpstr>BERT: Pre-training of Deep Bidirectional Transformers for Language Understanding</vt:lpstr>
      <vt:lpstr>BERT:  Pre-training of Deep  Bidirectional Transformers for Language Understanding</vt:lpstr>
      <vt:lpstr>BERT Bidirectional Encoder Representations from Transformers</vt:lpstr>
      <vt:lpstr>BERT: Pre-training of Deep Bidirectional Transformers for Language Understanding</vt:lpstr>
      <vt:lpstr>Fine-tuning BERT on NLP Tasks</vt:lpstr>
      <vt:lpstr>BERT Sequence-level tasks</vt:lpstr>
      <vt:lpstr>BERT Token-level tasks</vt:lpstr>
      <vt:lpstr>Sentiment Analysis:  Single Sentence Classification</vt:lpstr>
      <vt:lpstr>ChatGPT Large Language Models (LLMs) Foundation Models </vt:lpstr>
      <vt:lpstr>Large Language Models (LLM)  (GPT-3, ChatGPT, PaLM, BLOOM, OPT-175B, LLaMA)</vt:lpstr>
      <vt:lpstr>Large Language Models (LLMs) (larger than 10B) </vt:lpstr>
      <vt:lpstr>Large Language Models (LLMs) Evolutionary Tree</vt:lpstr>
      <vt:lpstr>The Decision Flow for Choosing LLMs or  Fine-tuned Models for NLP Applications</vt:lpstr>
      <vt:lpstr>Generative AI  Foundation Models </vt:lpstr>
      <vt:lpstr>Generative AI Models</vt:lpstr>
      <vt:lpstr>Meta Llama-2 70B: Best Open Source and Commercial LLM (Llama-2, Falcon, MPT)</vt:lpstr>
      <vt:lpstr>Meta  Llama-2 70B:  Best  Open Source and Commercial LLM  (Llama-2, Falcon, MPT)</vt:lpstr>
      <vt:lpstr>Llama-2: Comparison to  closed-source models (GPT-3.5, GPT-4, PaLM) on academic benchmarks</vt:lpstr>
      <vt:lpstr>Llama-2 Chat:  Helpfulness Human Evaluation</vt:lpstr>
      <vt:lpstr>MPT-30B, MPT-7B LLaMa-30B, LLaMa-7B</vt:lpstr>
      <vt:lpstr>Falcon 180B</vt:lpstr>
      <vt:lpstr>Falcon 180B, Llama 2 70B, MPT 30B</vt:lpstr>
      <vt:lpstr>Falcon 180B Hardware requirements</vt:lpstr>
      <vt:lpstr> Ratios of various data sources in the  pre-training data for existing LLMs</vt:lpstr>
      <vt:lpstr>Typical Data Preprocessing Pipeline for  Pre-training Large Language Models (LLMs)</vt:lpstr>
      <vt:lpstr>The Encoder-Decoder Framework</vt:lpstr>
      <vt:lpstr>RNN</vt:lpstr>
      <vt:lpstr>An encoder-decoder architecture  with a pair of RNN</vt:lpstr>
      <vt:lpstr>Attention Mechanisms</vt:lpstr>
      <vt:lpstr>RNN Encoder-Decoder  alignment of words in English and the generated translation in French</vt:lpstr>
      <vt:lpstr>Encoder-Decoder Architecture  of the Original Transformer </vt:lpstr>
      <vt:lpstr>Comparison of Traditional Supervised Learning and Transfer Learning</vt:lpstr>
      <vt:lpstr>ULMFiT: 3 Steps  Transfer Learning in NLP </vt:lpstr>
      <vt:lpstr>Four Paradigms in NLP</vt:lpstr>
      <vt:lpstr>An overview of the Hugging Face Ecosystem</vt:lpstr>
      <vt:lpstr>A typical pipeline for  training transformer models  with the  Datasets,  Tokenizers, and  Transformers libraries</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Multiplying x1 by the WQ weight matrix produces q1, the "query" vector associated with that word.  We end up creating a "query", a "key", and a "value" projection of each word in the input sentence.</vt:lpstr>
      <vt:lpstr>The Illustrated Transformer Jay Alammar (2018)</vt:lpstr>
      <vt:lpstr>The Illustrated Transformer Jay Alammar (2018)</vt:lpstr>
      <vt:lpstr>PowerPoint Presentation</vt:lpstr>
      <vt:lpstr>Matrix Calculation of Self-Attention</vt:lpstr>
      <vt:lpstr>The self-attention calculation in matrix form</vt:lpstr>
      <vt:lpstr>Multi-headed Attention</vt:lpstr>
      <vt:lpstr>Multi-headed Attention</vt:lpstr>
      <vt:lpstr>Multi-headed Attention</vt:lpstr>
      <vt:lpstr>Multi-headed Attention</vt:lpstr>
      <vt:lpstr>As we encode the word "it", one attention head is focusing most on "the animal",  while another is focusing on "tired" -- in a sense, the model's representation of the word "it" bakes in some of the representation of both "animal" and "tired".</vt:lpstr>
      <vt:lpstr>Add all the attention heads</vt:lpstr>
      <vt:lpstr>Positional Encoding</vt:lpstr>
      <vt:lpstr>Positional Encoding</vt:lpstr>
      <vt:lpstr>Positional encoding for 20 words (rows)  with an embedding size of 512 (columns)</vt:lpstr>
      <vt:lpstr>Transformers Positional Encoding</vt:lpstr>
      <vt:lpstr>The Residuals</vt:lpstr>
      <vt:lpstr>PowerPoint Presentation</vt:lpstr>
      <vt:lpstr>PowerPoint Presentation</vt:lpstr>
      <vt:lpstr>The Decoder Side</vt:lpstr>
      <vt:lpstr>The Decoder Side</vt:lpstr>
      <vt:lpstr>The Final Linear and Softmax Layer</vt:lpstr>
      <vt:lpstr>The output vocabulary</vt:lpstr>
      <vt:lpstr>Example: one-hot encoding of output vocabulary</vt:lpstr>
      <vt:lpstr>The Loss Function</vt:lpstr>
      <vt:lpstr>PowerPoint Presentation</vt:lpstr>
      <vt:lpstr>PowerPoint Presentation</vt:lpstr>
      <vt:lpstr>Transformers State-of-the-art Natural Language Processing for TensorFlow 2.0 and PyTorch</vt:lpstr>
      <vt:lpstr>Hugging Face</vt:lpstr>
      <vt:lpstr>Hugging Face Transformers</vt:lpstr>
      <vt:lpstr>Hugging Face Tasks Natural Language Processing</vt:lpstr>
      <vt:lpstr>NLP with Transformers Github</vt:lpstr>
      <vt:lpstr>NLP with Transformers Github Notebooks</vt:lpstr>
      <vt:lpstr>NLP with Transformers</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NLTK Gensim Word2Vec Visualization</vt:lpstr>
      <vt:lpstr>NLTK Gensim Word2Vec Visualization</vt:lpstr>
      <vt:lpstr>Transformers Tokenizer Embeddings</vt:lpstr>
      <vt:lpstr>Python in Google Colab (Python101)</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MY DAY</cp:lastModifiedBy>
  <cp:revision>738</cp:revision>
  <cp:lastPrinted>2020-12-23T14:44:17Z</cp:lastPrinted>
  <dcterms:created xsi:type="dcterms:W3CDTF">2019-09-12T03:09:52Z</dcterms:created>
  <dcterms:modified xsi:type="dcterms:W3CDTF">2023-10-04T09:51:59Z</dcterms:modified>
  <cp:category/>
</cp:coreProperties>
</file>