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5"/>
  </p:notesMasterIdLst>
  <p:sldIdLst>
    <p:sldId id="3462" r:id="rId2"/>
    <p:sldId id="3463" r:id="rId3"/>
    <p:sldId id="3464" r:id="rId4"/>
    <p:sldId id="3800" r:id="rId5"/>
    <p:sldId id="3801" r:id="rId6"/>
    <p:sldId id="3802" r:id="rId7"/>
    <p:sldId id="3803" r:id="rId8"/>
    <p:sldId id="3804" r:id="rId9"/>
    <p:sldId id="3805" r:id="rId10"/>
    <p:sldId id="3806" r:id="rId11"/>
    <p:sldId id="4874" r:id="rId12"/>
    <p:sldId id="4875" r:id="rId13"/>
    <p:sldId id="3809" r:id="rId14"/>
    <p:sldId id="3810" r:id="rId15"/>
    <p:sldId id="3811" r:id="rId16"/>
    <p:sldId id="3812" r:id="rId17"/>
    <p:sldId id="3010" r:id="rId18"/>
    <p:sldId id="3011" r:id="rId19"/>
    <p:sldId id="3012" r:id="rId20"/>
    <p:sldId id="3676" r:id="rId21"/>
    <p:sldId id="3675" r:id="rId22"/>
    <p:sldId id="3818" r:id="rId23"/>
    <p:sldId id="3819" r:id="rId24"/>
    <p:sldId id="3820" r:id="rId25"/>
    <p:sldId id="819" r:id="rId26"/>
    <p:sldId id="3822" r:id="rId27"/>
    <p:sldId id="3823" r:id="rId28"/>
    <p:sldId id="3824" r:id="rId29"/>
    <p:sldId id="3825" r:id="rId30"/>
    <p:sldId id="3826" r:id="rId31"/>
    <p:sldId id="3827" r:id="rId32"/>
    <p:sldId id="3828" r:id="rId33"/>
    <p:sldId id="3829" r:id="rId34"/>
    <p:sldId id="3830" r:id="rId35"/>
    <p:sldId id="3831" r:id="rId36"/>
    <p:sldId id="3832" r:id="rId37"/>
    <p:sldId id="3833" r:id="rId38"/>
    <p:sldId id="3834" r:id="rId39"/>
    <p:sldId id="3835" r:id="rId40"/>
    <p:sldId id="3836" r:id="rId41"/>
    <p:sldId id="3837" r:id="rId42"/>
    <p:sldId id="3838" r:id="rId43"/>
    <p:sldId id="3839" r:id="rId44"/>
    <p:sldId id="3840" r:id="rId45"/>
    <p:sldId id="3841" r:id="rId46"/>
    <p:sldId id="3842" r:id="rId47"/>
    <p:sldId id="3843" r:id="rId48"/>
    <p:sldId id="3844" r:id="rId49"/>
    <p:sldId id="3845" r:id="rId50"/>
    <p:sldId id="3846" r:id="rId51"/>
    <p:sldId id="3847" r:id="rId52"/>
    <p:sldId id="3848" r:id="rId53"/>
    <p:sldId id="3849" r:id="rId54"/>
    <p:sldId id="3850" r:id="rId55"/>
    <p:sldId id="3851" r:id="rId56"/>
    <p:sldId id="3852" r:id="rId57"/>
    <p:sldId id="3853" r:id="rId58"/>
    <p:sldId id="3854" r:id="rId59"/>
    <p:sldId id="3855" r:id="rId60"/>
    <p:sldId id="3856" r:id="rId61"/>
    <p:sldId id="4818" r:id="rId62"/>
    <p:sldId id="4784" r:id="rId63"/>
    <p:sldId id="4795" r:id="rId64"/>
    <p:sldId id="4787" r:id="rId65"/>
    <p:sldId id="4789" r:id="rId66"/>
    <p:sldId id="4778" r:id="rId67"/>
    <p:sldId id="4241" r:id="rId68"/>
    <p:sldId id="4742" r:id="rId69"/>
    <p:sldId id="4816" r:id="rId70"/>
    <p:sldId id="4791" r:id="rId71"/>
    <p:sldId id="4811" r:id="rId72"/>
    <p:sldId id="4813" r:id="rId73"/>
    <p:sldId id="4814" r:id="rId74"/>
    <p:sldId id="4815" r:id="rId75"/>
    <p:sldId id="4779" r:id="rId76"/>
    <p:sldId id="4781" r:id="rId77"/>
    <p:sldId id="4780" r:id="rId78"/>
    <p:sldId id="4782" r:id="rId79"/>
    <p:sldId id="4783" r:id="rId80"/>
    <p:sldId id="4310" r:id="rId81"/>
    <p:sldId id="4313" r:id="rId82"/>
    <p:sldId id="4312" r:id="rId83"/>
    <p:sldId id="4245" r:id="rId84"/>
    <p:sldId id="4246" r:id="rId85"/>
    <p:sldId id="4270" r:id="rId86"/>
    <p:sldId id="4792" r:id="rId87"/>
    <p:sldId id="4793" r:id="rId88"/>
    <p:sldId id="4794" r:id="rId89"/>
    <p:sldId id="4304" r:id="rId90"/>
    <p:sldId id="4306" r:id="rId91"/>
    <p:sldId id="4309" r:id="rId92"/>
    <p:sldId id="4308" r:id="rId93"/>
    <p:sldId id="4272" r:id="rId94"/>
    <p:sldId id="4760" r:id="rId95"/>
    <p:sldId id="4761" r:id="rId96"/>
    <p:sldId id="4817" r:id="rId97"/>
    <p:sldId id="4758" r:id="rId98"/>
    <p:sldId id="4759" r:id="rId99"/>
    <p:sldId id="1005" r:id="rId100"/>
    <p:sldId id="1006" r:id="rId101"/>
    <p:sldId id="3817" r:id="rId102"/>
    <p:sldId id="3816" r:id="rId103"/>
    <p:sldId id="3466" r:id="rId10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53"/>
    <p:restoredTop sz="86821"/>
  </p:normalViewPr>
  <p:slideViewPr>
    <p:cSldViewPr snapToGrid="0" snapToObjects="1">
      <p:cViewPr varScale="1">
        <p:scale>
          <a:sx n="75" d="100"/>
          <a:sy n="75" d="100"/>
        </p:scale>
        <p:origin x="17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5/3/23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5/3/23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5/3/23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5/3/23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5/3/23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5/3/23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5/3/23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ish-gzmy-pmo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hyperlink" Target="https://web.ntpu.edu.tw/~myday/cindex.htm#projects" TargetMode="Externa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hyperlink" Target="https://www.ntpu.edu.tw/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.jpeg"/><Relationship Id="rId2" Type="http://schemas.openxmlformats.org/officeDocument/2006/relationships/hyperlink" Target="http://www.mis.ntpu.edu.tw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8.tiff"/><Relationship Id="rId4" Type="http://schemas.openxmlformats.org/officeDocument/2006/relationships/hyperlink" Target="http://web.ntpu.edu.tw/~myday/" TargetMode="Externa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Engineering-Software-Products-Ian-Sommerville/dp/013521064X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amazon.com/Software-Engineering-10th-Ian-Sommerville/dp/0133943038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amazon.com/Software-Engineering-Google-Lessons-Programming/dp/149208279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8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.jpeg"/><Relationship Id="rId5" Type="http://schemas.openxmlformats.org/officeDocument/2006/relationships/image" Target="../media/image13.jp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amazon.com/Agile-Practice-Project-Management-Institute/dp/1628251999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Guide-Project-Management-Knowledge-PMBOK%C2%AE/dp/1628256648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meet.google.com/ish-gzmy-pm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openai.com/blog/chatgpt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openai.com/blog/chatgp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huggingface.co/blog/rlhf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rlhf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rlhf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huggingface.co/blog/rlhf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openai.com/dall-e-2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huggingface.co/spaces/stabilityai/stable-diffusion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github.com/woctezuma/stable-diffusion-colab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lexica.art/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azure.microsoft.com/en-gb/products/cognitive-services/text-to-speech/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huggingface.co/bigscience/bloom" TargetMode="Externa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huggingface.co/spaces/openai/whisper" TargetMode="Externa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eb.ntpu.edu.tw/~myday/teach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819066" cy="19130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Introduction to </a:t>
            </a:r>
            <a:b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Software Engineering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82760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Software Engineering</a:t>
            </a:r>
            <a:endParaRPr lang="en-US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1112SE01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(M5010) (Spring 2023)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2023-02-22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8C2FCF3-02C7-BB40-9AAE-C09343A9041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23004" y="3389801"/>
            <a:ext cx="1453236" cy="14532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DC6737D-F09F-CE4D-8A99-08E768DBEFD6}"/>
              </a:ext>
            </a:extLst>
          </p:cNvPr>
          <p:cNvSpPr txBox="1"/>
          <p:nvPr/>
        </p:nvSpPr>
        <p:spPr>
          <a:xfrm>
            <a:off x="10473181" y="4799713"/>
            <a:ext cx="15528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accent1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https://meet.google.com/ish-gzmy-pmo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   2023/02/22   Introduction to Software Engineering</a:t>
            </a:r>
          </a:p>
          <a:p>
            <a:pPr marL="0" indent="0">
              <a:buNone/>
            </a:pPr>
            <a:r>
              <a:rPr lang="en-US" sz="2800" dirty="0"/>
              <a:t>2   2023/03/01   Software Products and Project Management: </a:t>
            </a:r>
            <a:br>
              <a:rPr lang="en-US" sz="2800" dirty="0"/>
            </a:br>
            <a:r>
              <a:rPr lang="en-US" sz="2800" dirty="0"/>
              <a:t>                              Software product management and prototyping</a:t>
            </a:r>
          </a:p>
          <a:p>
            <a:pPr marL="0" indent="0">
              <a:buNone/>
            </a:pPr>
            <a:r>
              <a:rPr lang="en-US" sz="2800" dirty="0"/>
              <a:t>3   2023/03/08   Agile Software Engineering: </a:t>
            </a:r>
            <a:br>
              <a:rPr lang="en-US" sz="2800" dirty="0"/>
            </a:br>
            <a:r>
              <a:rPr lang="en-US" sz="2800" dirty="0"/>
              <a:t>                              Agile methods, Scrum, and Extreme Programming</a:t>
            </a:r>
          </a:p>
          <a:p>
            <a:pPr marL="0" indent="0">
              <a:buNone/>
            </a:pPr>
            <a:r>
              <a:rPr lang="en-US" sz="2800" dirty="0"/>
              <a:t>4   2023/03/15   Features, Scenarios, and Stories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 2023/03/22   Case Study on Software Engineering I</a:t>
            </a:r>
          </a:p>
          <a:p>
            <a:pPr marL="0" indent="0">
              <a:buNone/>
            </a:pPr>
            <a:r>
              <a:rPr lang="en-US" sz="2800" dirty="0"/>
              <a:t>6   2023/03/29   Software Architecture: Architectural design, </a:t>
            </a:r>
            <a:br>
              <a:rPr lang="en-US" sz="2800" dirty="0"/>
            </a:br>
            <a:r>
              <a:rPr lang="en-US" sz="2800" dirty="0"/>
              <a:t>                              System decomposition, and Distribution architecture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0846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7"/>
            <a:ext cx="10515600" cy="917558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Research Project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C34D8F-18C3-7640-85A9-5C6313A623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61608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4504D6-33E0-734E-A30F-A37528CCCD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735285"/>
            <a:ext cx="964282" cy="2350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95F36D-3476-8B4A-9E6F-DC6AE12C0FF4}"/>
              </a:ext>
            </a:extLst>
          </p:cNvPr>
          <p:cNvSpPr/>
          <p:nvPr/>
        </p:nvSpPr>
        <p:spPr>
          <a:xfrm>
            <a:off x="4141219" y="6536999"/>
            <a:ext cx="36089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https://web.ntpu.edu.tw/~myday/cindex.htm#projects</a:t>
            </a:r>
            <a:endParaRPr lang="en-US" sz="1200" dirty="0"/>
          </a:p>
        </p:txBody>
      </p:sp>
      <p:pic>
        <p:nvPicPr>
          <p:cNvPr id="8" name="Picture 4" descr="http://mail.tku.edu.tw/myday/images/Myday_Photo.jpg">
            <a:extLst>
              <a:ext uri="{FF2B5EF4-FFF2-40B4-BE49-F238E27FC236}">
                <a16:creationId xmlns:a16="http://schemas.microsoft.com/office/drawing/2014/main" id="{177A3DFE-65D6-6440-8E10-8B3E7492B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B25476-BCF6-212D-14C2-175EB5867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Applying AI technology to construct knowledge graphs of cryptocurrency anti-money laundering: a few-shot learning model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MOST, 110-2410-H-305-013-MY2, 2021/08/01~2023/07/31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Fintech Green Finance for Carbon Market Index, Corporate Finance, and Environmental Policies. </a:t>
            </a:r>
            <a:r>
              <a:rPr lang="en-US" altLang="zh-TW" sz="2200" b="0" dirty="0">
                <a:solidFill>
                  <a:schemeClr val="accent1"/>
                </a:solidFill>
              </a:rPr>
              <a:t>Carbon Emission Sentiment Index with AI Text Analytics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112-NTPU_ORDA-F-003</a:t>
            </a:r>
            <a:r>
              <a:rPr lang="zh-TW" altLang="en-US" sz="1800" b="0" dirty="0"/>
              <a:t>，</a:t>
            </a:r>
            <a:r>
              <a:rPr lang="en-US" altLang="zh-TW" sz="1800" b="0" dirty="0"/>
              <a:t>2023/01/01~2024/12/31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/>
              <a:t>Research on speech processing, synthesis, recognition, and sentence construction of people with language disabilities. </a:t>
            </a:r>
            <a:r>
              <a:rPr lang="en-US" altLang="zh-TW" sz="2200" b="0" dirty="0">
                <a:solidFill>
                  <a:schemeClr val="accent1"/>
                </a:solidFill>
              </a:rPr>
              <a:t>Multimodal Cross-lingual Task-Oriented Dialogue System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112-NTPU_ORDA-F-004,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 2023/01/01~2025/12/31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Use deep learning to identify commercially dental implant systems - observational study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USTP-NTPU-TMU, USTP-NTPU-TMU-112-01,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 2023/01/01~2023/12/31</a:t>
            </a:r>
            <a:endParaRPr lang="en-US" altLang="zh-TW" sz="1800" dirty="0"/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400" dirty="0">
                <a:solidFill>
                  <a:schemeClr val="accent1"/>
                </a:solidFill>
              </a:rPr>
              <a:t>Metaverse Avatar Automatic Metadata Generation Module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 err="1"/>
              <a:t>FormosaVerse</a:t>
            </a:r>
            <a:r>
              <a:rPr lang="en-US" altLang="zh-TW" sz="1800" b="0" dirty="0"/>
              <a:t> x NTPU, NTPU-111A413E01,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2022/12/01~2023/11/30</a:t>
            </a:r>
            <a:endParaRPr lang="en-US" altLang="zh-TW" sz="1800" dirty="0"/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400" dirty="0"/>
              <a:t>Establishment and Implement of Smart Assistive Technology for Dementia Care and Its Socio-Economic Impacts. </a:t>
            </a:r>
            <a:r>
              <a:rPr lang="en-US" altLang="zh-TW" sz="2400" b="0" dirty="0">
                <a:solidFill>
                  <a:schemeClr val="accent1"/>
                </a:solidFill>
              </a:rPr>
              <a:t>Intelligent, individualized and precise care with smart AT and system integration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MOST, 111-2627-M-038-001-, 2022/08/01~2023/07/31 </a:t>
            </a:r>
          </a:p>
        </p:txBody>
      </p:sp>
    </p:spTree>
    <p:extLst>
      <p:ext uri="{BB962C8B-B14F-4D97-AF65-F5344CB8AC3E}">
        <p14:creationId xmlns:p14="http://schemas.microsoft.com/office/powerpoint/2010/main" val="402403930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310C-0562-6C41-AEDD-99C0FAC8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9442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Software Engineering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and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Project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6F69D-FD14-7B4F-A6E4-2B2A8785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101</a:t>
            </a:fld>
            <a:endParaRPr lang="zh-TW" alt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0FAB96-6CA6-C84C-BC09-2F218226D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3443" y="2564905"/>
            <a:ext cx="1512167" cy="2110373"/>
          </a:xfrm>
          <a:prstGeom prst="roundRect">
            <a:avLst>
              <a:gd name="adj" fmla="val 1073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</a:rPr>
              <a:t>Analyze</a:t>
            </a:r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Requirements </a:t>
            </a:r>
            <a:b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definition</a:t>
            </a:r>
          </a:p>
          <a:p>
            <a:pPr algn="ctr">
              <a:defRPr/>
            </a:pP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2F0C49-0C9B-A349-A0FE-704737E52AE3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3225609" y="3620091"/>
            <a:ext cx="2675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F0D68B3-74C9-A341-9C2E-7FE71E736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3158" y="2564905"/>
            <a:ext cx="1512167" cy="2110373"/>
          </a:xfrm>
          <a:prstGeom prst="roundRect">
            <a:avLst>
              <a:gd name="adj" fmla="val 1073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</a:rPr>
              <a:t>Design</a:t>
            </a:r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r>
              <a:rPr lang="en-US" dirty="0"/>
              <a:t>System and Software design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8C49311-C68C-7C41-A2D6-48D129FED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873" y="2564905"/>
            <a:ext cx="1512167" cy="2110373"/>
          </a:xfrm>
          <a:prstGeom prst="roundRect">
            <a:avLst>
              <a:gd name="adj" fmla="val 1073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</a:rPr>
              <a:t>Build</a:t>
            </a:r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r>
              <a:rPr lang="en-US" sz="1600" dirty="0">
                <a:solidFill>
                  <a:srgbClr val="C00000"/>
                </a:solidFill>
              </a:rPr>
              <a:t>I</a:t>
            </a:r>
            <a:r>
              <a:rPr lang="en-US" sz="1700" dirty="0">
                <a:solidFill>
                  <a:srgbClr val="C00000"/>
                </a:solidFill>
              </a:rPr>
              <a:t>mplementation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dirty="0"/>
              <a:t>and </a:t>
            </a:r>
          </a:p>
          <a:p>
            <a:pPr algn="ctr">
              <a:defRPr/>
            </a:pPr>
            <a:r>
              <a:rPr lang="en-US" dirty="0"/>
              <a:t>unit testing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3C33793-94ED-6B47-9E82-B87039CC9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2588" y="2564905"/>
            <a:ext cx="1512167" cy="2110373"/>
          </a:xfrm>
          <a:prstGeom prst="roundRect">
            <a:avLst>
              <a:gd name="adj" fmla="val 1073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</a:rPr>
              <a:t>Test</a:t>
            </a:r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r>
              <a:rPr lang="en-US" dirty="0"/>
              <a:t>Integration </a:t>
            </a:r>
            <a:br>
              <a:rPr lang="en-US" dirty="0"/>
            </a:br>
            <a:r>
              <a:rPr lang="en-US" dirty="0"/>
              <a:t>and </a:t>
            </a:r>
            <a:br>
              <a:rPr lang="en-US" dirty="0"/>
            </a:br>
            <a:r>
              <a:rPr lang="en-US" dirty="0"/>
              <a:t>system testing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C831C68-5249-B548-83DF-D9C10556F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2305" y="2564905"/>
            <a:ext cx="1512167" cy="2110373"/>
          </a:xfrm>
          <a:prstGeom prst="roundRect">
            <a:avLst>
              <a:gd name="adj" fmla="val 1073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</a:rPr>
              <a:t>Deliver</a:t>
            </a:r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r>
              <a:rPr lang="en-US" dirty="0"/>
              <a:t>Operation </a:t>
            </a:r>
            <a:br>
              <a:rPr lang="en-US" dirty="0"/>
            </a:br>
            <a:r>
              <a:rPr lang="en-US" dirty="0"/>
              <a:t>and maintenance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18C3B97-8D4B-344C-BF02-08D3156CA41A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5005324" y="3620091"/>
            <a:ext cx="2675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64CB77-6170-5342-AFAC-BA4CE372E62E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6785039" y="3620091"/>
            <a:ext cx="2675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723A19-86FF-8941-9FBE-B02D825AA54B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8564754" y="3620091"/>
            <a:ext cx="26755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AB093D2-1C24-EB44-94DE-BF8BAB00A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3443" y="5013176"/>
            <a:ext cx="8631029" cy="881478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</a:rPr>
              <a:t>Project Management</a:t>
            </a:r>
          </a:p>
        </p:txBody>
      </p:sp>
    </p:spTree>
    <p:extLst>
      <p:ext uri="{BB962C8B-B14F-4D97-AF65-F5344CB8AC3E}">
        <p14:creationId xmlns:p14="http://schemas.microsoft.com/office/powerpoint/2010/main" val="396753069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1109102"/>
            <a:ext cx="11321140" cy="563888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9600" dirty="0"/>
              <a:t>This course introduces the </a:t>
            </a:r>
            <a:r>
              <a:rPr lang="en-US" sz="9600" dirty="0">
                <a:solidFill>
                  <a:srgbClr val="C00000"/>
                </a:solidFill>
              </a:rPr>
              <a:t>fundamental concepts, research issues, and hands-on practices </a:t>
            </a:r>
            <a:r>
              <a:rPr lang="en-US" sz="9600" dirty="0"/>
              <a:t>of </a:t>
            </a:r>
            <a:r>
              <a:rPr lang="en-US" sz="9600" dirty="0">
                <a:solidFill>
                  <a:srgbClr val="FF0000"/>
                </a:solidFill>
              </a:rPr>
              <a:t>software engineering</a:t>
            </a:r>
            <a:r>
              <a:rPr lang="en-US" sz="9600" dirty="0"/>
              <a:t>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9600" dirty="0"/>
              <a:t>Topics include: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Introduction to Software Engineering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Software Products and Project Management: Software product management and prototyping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Agile Software Engineering: Agile methods, Scrum, and Extreme Programming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Features, Scenarios, and Stories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Software Architecture: Architectural design, System decomposition, and Distribution architecture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Cloud-Based Software: Virtualization and containers, Everything as a service, Software as a service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Cloud Computing and Cloud Software Architecture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Microservices Architecture, RESTful services, Service deployment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Security and Privacy; Reliable Programming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Testing: Functional testing, Test automation, Test-driven development, and Code reviews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DevOps and Code Management: Code management and DevOps automation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Case Study on Software Engineering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927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136" y="66413"/>
            <a:ext cx="8435939" cy="1266237"/>
          </a:xfrm>
        </p:spPr>
        <p:txBody>
          <a:bodyPr>
            <a:normAutofit/>
          </a:bodyPr>
          <a:lstStyle/>
          <a:p>
            <a:pPr algn="l"/>
            <a:r>
              <a:rPr lang="en-US" altLang="zh-TW" sz="4400" dirty="0">
                <a:solidFill>
                  <a:srgbClr val="C00000"/>
                </a:solidFill>
                <a:ea typeface="Heiti TC Medium" pitchFamily="2" charset="-128"/>
              </a:rPr>
              <a:t>Software Engineering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135" y="2486061"/>
            <a:ext cx="9191163" cy="428000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Min-</a:t>
            </a:r>
            <a:r>
              <a:rPr lang="en-US" altLang="zh-TW" sz="580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Yuh</a:t>
            </a: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Day, Ph.D.</a:t>
            </a:r>
            <a:endParaRPr lang="zh-TW" altLang="en-US" sz="5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Associate Professor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2"/>
              </a:rPr>
              <a:t>Institute of Information Management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 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3"/>
              </a:rPr>
              <a:t>National Taipei University</a:t>
            </a:r>
            <a:br>
              <a:rPr lang="en-US" sz="36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endParaRPr lang="en-US" altLang="zh-TW" sz="1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Tel: 02-86741111 ext. 66873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Office:</a:t>
            </a:r>
            <a:r>
              <a:rPr lang="zh-TW" altLang="en-US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B8F12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Address</a:t>
            </a:r>
            <a:r>
              <a:rPr lang="en-US" altLang="zh-TW" sz="4000" b="0" dirty="0"/>
              <a:t>: 151, University Rd., San Shia District, New Taipei City, 23741 Taiwan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/>
              <a:t>Email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: </a:t>
            </a:r>
            <a:r>
              <a:rPr lang="en-US" altLang="zh-TW" sz="4000" b="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myday@gm.ntpu.edu.tw</a:t>
            </a:r>
            <a:endParaRPr lang="en-US" altLang="zh-TW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Web: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4"/>
              </a:rPr>
              <a:t>http://web.ntpu.edu.tw/~myday/</a:t>
            </a:r>
            <a:endParaRPr lang="en-US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620" y="88466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512" y="1011533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91" y="106718"/>
            <a:ext cx="1075954" cy="1332133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086F19-EF80-644F-8A7C-1CCA1F31F8FE}"/>
              </a:ext>
            </a:extLst>
          </p:cNvPr>
          <p:cNvSpPr txBox="1"/>
          <p:nvPr/>
        </p:nvSpPr>
        <p:spPr>
          <a:xfrm>
            <a:off x="1963135" y="1568899"/>
            <a:ext cx="843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Calibri" charset="0"/>
                <a:ea typeface="標楷體" charset="-120"/>
              </a:rPr>
              <a:t>Contact Information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93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7   2023/04/05   Tomb-Sweeping Day (Holiday, No Classes)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 2023/04/12   Midterm Project Report</a:t>
            </a:r>
          </a:p>
          <a:p>
            <a:pPr marL="0" indent="0">
              <a:buNone/>
            </a:pPr>
            <a:r>
              <a:rPr lang="en-US" sz="2800" dirty="0"/>
              <a:t>9   2023/04/19   Cloud-Based Software: Virtualization and containers,</a:t>
            </a:r>
            <a:br>
              <a:rPr lang="en-US" sz="2800" dirty="0"/>
            </a:br>
            <a:r>
              <a:rPr lang="en-US" sz="2800" dirty="0"/>
              <a:t>                              Everything as a service, Software as a service</a:t>
            </a:r>
          </a:p>
          <a:p>
            <a:pPr marL="0" indent="0">
              <a:buNone/>
            </a:pPr>
            <a:r>
              <a:rPr lang="en-US" sz="2800" dirty="0"/>
              <a:t>10   2023/04/26   Cloud Computing and Cloud Software Architecture</a:t>
            </a:r>
          </a:p>
          <a:p>
            <a:pPr marL="0" indent="0">
              <a:buNone/>
            </a:pPr>
            <a:r>
              <a:rPr lang="en-US" sz="2800" dirty="0"/>
              <a:t>11   2023/05/03   Microservices Architecture, RESTful services, </a:t>
            </a:r>
            <a:br>
              <a:rPr lang="en-US" sz="2800" dirty="0"/>
            </a:br>
            <a:r>
              <a:rPr lang="en-US" sz="2800" dirty="0"/>
              <a:t>                                 Service deployment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12   2023/05/10   Security and Privacy; Reliable Programming;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                                Testing: Test-driven development, and Code reviews;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                                DevOps and Code Management: DevOps automation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55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   2023/05/17   Industry Practices of Software Engineering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		         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</a:rPr>
              <a:t>[Agile Principles Patterns and Practices using AI and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</a:rPr>
              <a:t>ChatGPT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br>
              <a:rPr lang="en-US" sz="2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600" dirty="0">
                <a:solidFill>
                  <a:schemeClr val="accent6">
                    <a:lumMod val="75000"/>
                  </a:schemeClr>
                </a:solidFill>
              </a:rPr>
              <a:t>		          Invited Speaker: </a:t>
            </a: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</a:rPr>
              <a:t>Shihyu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</a:rPr>
              <a:t> (Alex) Chu, Division Director, </a:t>
            </a:r>
            <a:br>
              <a:rPr lang="en-US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Software Industry Research Center, Market Intelligence &amp; Consulting Institute (MIC)]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14   2023/05/24   Case Study on Software Engineering II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15   2023/05/31  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16   2023/06/07   Final Project Report II</a:t>
            </a:r>
          </a:p>
          <a:p>
            <a:pPr marL="0" indent="0">
              <a:buNone/>
            </a:pPr>
            <a:r>
              <a:rPr lang="en-US" sz="2800" b="0" dirty="0">
                <a:solidFill>
                  <a:schemeClr val="bg1">
                    <a:lumMod val="65000"/>
                  </a:schemeClr>
                </a:solidFill>
              </a:rPr>
              <a:t>17   2023/06/14   Self-learning</a:t>
            </a:r>
          </a:p>
          <a:p>
            <a:pPr marL="0" indent="0">
              <a:buNone/>
            </a:pPr>
            <a:r>
              <a:rPr lang="en-US" sz="2800" b="0" dirty="0">
                <a:solidFill>
                  <a:schemeClr val="bg1">
                    <a:lumMod val="65000"/>
                  </a:schemeClr>
                </a:solidFill>
              </a:rPr>
              <a:t>18   2023/06/21   Self-learning</a:t>
            </a:r>
            <a:endParaRPr lang="en-US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50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Teaching Methods and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Lecture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Discussion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Practicum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34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Individual Presentation 60 %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Group Presentation 10 %</a:t>
            </a:r>
            <a:endParaRPr lang="zh-TW" altLang="en-US" sz="4400" dirty="0"/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Case Report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Class Participation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Assignment 10 %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19956"/>
          </a:xfrm>
        </p:spPr>
        <p:txBody>
          <a:bodyPr/>
          <a:lstStyle/>
          <a:p>
            <a:r>
              <a:rPr lang="en-US" dirty="0"/>
              <a:t>Required 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59324"/>
            <a:ext cx="11222181" cy="4993975"/>
          </a:xfrm>
        </p:spPr>
        <p:txBody>
          <a:bodyPr>
            <a:normAutofit/>
          </a:bodyPr>
          <a:lstStyle/>
          <a:p>
            <a:r>
              <a:rPr lang="en-US" altLang="zh-TW" dirty="0"/>
              <a:t>Ian Sommerville (2019), </a:t>
            </a:r>
            <a:br>
              <a:rPr lang="en-US" altLang="zh-TW" dirty="0"/>
            </a:br>
            <a:r>
              <a:rPr lang="en-US" altLang="zh-TW" dirty="0"/>
              <a:t>Engineering Software Products: </a:t>
            </a:r>
            <a:br>
              <a:rPr lang="en-US" altLang="zh-TW" dirty="0"/>
            </a:br>
            <a:r>
              <a:rPr lang="en-US" altLang="zh-TW" dirty="0"/>
              <a:t>An Introduction to Modern Software Engineering, </a:t>
            </a:r>
            <a:br>
              <a:rPr lang="en-US" altLang="zh-TW" dirty="0"/>
            </a:br>
            <a:r>
              <a:rPr lang="en-US" altLang="zh-TW" dirty="0"/>
              <a:t>Pearson.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A1492-0FA2-3843-BB58-92733B769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779" y="3387244"/>
            <a:ext cx="25654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46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8848"/>
            <a:ext cx="11222181" cy="5044452"/>
          </a:xfrm>
        </p:spPr>
        <p:txBody>
          <a:bodyPr>
            <a:normAutofit fontScale="77500" lnSpcReduction="20000"/>
          </a:bodyPr>
          <a:lstStyle/>
          <a:p>
            <a:r>
              <a:rPr lang="en-US" altLang="zh-TW" sz="3600" b="0" dirty="0"/>
              <a:t>Ian Sommerville (2015), </a:t>
            </a:r>
            <a:br>
              <a:rPr lang="en-US" altLang="zh-TW" sz="3600" b="0" dirty="0"/>
            </a:br>
            <a:r>
              <a:rPr lang="en-US" altLang="zh-TW" sz="3600" b="0" dirty="0"/>
              <a:t>Software Engineering, </a:t>
            </a:r>
            <a:br>
              <a:rPr lang="en-US" altLang="zh-TW" sz="3600" b="0" dirty="0"/>
            </a:br>
            <a:r>
              <a:rPr lang="en-US" altLang="zh-TW" sz="3600" b="0" dirty="0"/>
              <a:t>10th Edition, Pearson.</a:t>
            </a:r>
          </a:p>
          <a:p>
            <a:r>
              <a:rPr lang="en-US" altLang="zh-TW" sz="3600" b="0" dirty="0"/>
              <a:t>Titus Winters, Tom </a:t>
            </a:r>
            <a:r>
              <a:rPr lang="en-US" altLang="zh-TW" sz="3600" b="0" dirty="0" err="1"/>
              <a:t>Manshreck</a:t>
            </a:r>
            <a:r>
              <a:rPr lang="en-US" altLang="zh-TW" sz="3600" b="0" dirty="0"/>
              <a:t>, and Hyrum Wright (2020), </a:t>
            </a:r>
            <a:br>
              <a:rPr lang="en-US" altLang="zh-TW" sz="3600" b="0" dirty="0"/>
            </a:br>
            <a:r>
              <a:rPr lang="en-US" altLang="zh-TW" sz="3600" b="0" dirty="0"/>
              <a:t>Software Engineering at Google: Lessons Learned from Programming Over Time, O'Reilly Media.</a:t>
            </a:r>
          </a:p>
          <a:p>
            <a:r>
              <a:rPr lang="en-US" altLang="zh-TW" sz="3600" b="0" dirty="0"/>
              <a:t>Project Management Institute (2017), </a:t>
            </a:r>
            <a:br>
              <a:rPr lang="en-US" altLang="zh-TW" sz="3600" b="0" dirty="0"/>
            </a:br>
            <a:r>
              <a:rPr lang="en-US" altLang="zh-TW" sz="3600" b="0" dirty="0"/>
              <a:t>Agile Practice Guide, PMI</a:t>
            </a:r>
          </a:p>
          <a:p>
            <a:r>
              <a:rPr lang="en-US" altLang="zh-TW" sz="3600" b="0" dirty="0"/>
              <a:t>Project Management Institute (2021),</a:t>
            </a:r>
            <a:br>
              <a:rPr lang="en-US" altLang="zh-TW" sz="3600" b="0" dirty="0"/>
            </a:br>
            <a:r>
              <a:rPr lang="en-US" altLang="zh-TW" sz="3600" b="0" dirty="0"/>
              <a:t>A Guide to the Project Management Body of Knowledge (PMBOK Guide) – Seventh Edition and The Standard for Project Management, PMI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49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0CB1A-686D-C943-9B4A-FD00127D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Ian Sommerville (2019), </a:t>
            </a:r>
            <a:br>
              <a:rPr lang="en-US" sz="2800" dirty="0"/>
            </a:br>
            <a:r>
              <a:rPr lang="en-US" sz="4000" dirty="0">
                <a:solidFill>
                  <a:srgbClr val="C00000"/>
                </a:solidFill>
              </a:rPr>
              <a:t>Engineering Software Products: 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An Introduction to Modern Software Engineering</a:t>
            </a:r>
            <a:r>
              <a:rPr lang="en-US" sz="2800" dirty="0"/>
              <a:t>, </a:t>
            </a:r>
            <a:br>
              <a:rPr lang="en-US" sz="2800" dirty="0"/>
            </a:br>
            <a:r>
              <a:rPr lang="en-US" sz="2400" dirty="0"/>
              <a:t>Pearson.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58510-5905-2A4E-90B9-F196E144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1ABBC0-328E-4D49-8605-37D3151CB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3" y="2154366"/>
            <a:ext cx="3531751" cy="4370979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5E995AB-DDF7-3546-9EEA-4EAAB05E3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992313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</a:t>
            </a:r>
            <a:r>
              <a:rPr lang="en-US" altLang="zh-TW" sz="1000" dirty="0">
                <a:hlinkClick r:id="rId3"/>
              </a:rPr>
              <a:t>https://www.amazon.com/Engineering-Software-Products-Ian-Sommerville/dp/013521064X</a:t>
            </a:r>
            <a:endParaRPr lang="en-U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3805499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0CB1A-686D-C943-9B4A-FD00127D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Ian Sommerville (2015), </a:t>
            </a:r>
            <a:br>
              <a:rPr lang="en-US" sz="2800" dirty="0"/>
            </a:br>
            <a:r>
              <a:rPr lang="en-US" sz="4000" dirty="0">
                <a:solidFill>
                  <a:srgbClr val="C00000"/>
                </a:solidFill>
              </a:rPr>
              <a:t>Software Engineering</a:t>
            </a:r>
            <a:r>
              <a:rPr lang="en-US" sz="2800" dirty="0"/>
              <a:t>, </a:t>
            </a:r>
            <a:br>
              <a:rPr lang="en-US" sz="2800" dirty="0"/>
            </a:br>
            <a:r>
              <a:rPr lang="en-US" sz="2400" dirty="0"/>
              <a:t>10</a:t>
            </a:r>
            <a:r>
              <a:rPr lang="en-US" sz="2400" baseline="30000" dirty="0"/>
              <a:t>th</a:t>
            </a:r>
            <a:r>
              <a:rPr lang="en-US" sz="2400" dirty="0"/>
              <a:t> Edition, Pearson.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58510-5905-2A4E-90B9-F196E144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5E995AB-DDF7-3546-9EEA-4EAAB05E3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992313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</a:t>
            </a:r>
            <a:r>
              <a:rPr lang="en-US" sz="1000" dirty="0">
                <a:hlinkClick r:id="rId2"/>
              </a:rPr>
              <a:t>https://www.amazon.com/Software-Engineering-10th-Ian-Sommerville/dp/0133943038</a:t>
            </a:r>
            <a:endParaRPr lang="en-US" altLang="zh-TW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DFAF81-675A-BB43-8E9D-3A7455E4F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639739"/>
            <a:ext cx="3996106" cy="49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47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0CB1A-686D-C943-9B4A-FD00127D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Titus Winters, Tom </a:t>
            </a:r>
            <a:r>
              <a:rPr lang="en-US" sz="2400" dirty="0" err="1"/>
              <a:t>Manshreck</a:t>
            </a:r>
            <a:r>
              <a:rPr lang="en-US" sz="2400" dirty="0"/>
              <a:t>, and Hyrum Wright (2020), </a:t>
            </a:r>
            <a:br>
              <a:rPr lang="en-US" sz="2800" dirty="0"/>
            </a:br>
            <a:r>
              <a:rPr lang="en-US" sz="3600" dirty="0">
                <a:solidFill>
                  <a:srgbClr val="C00000"/>
                </a:solidFill>
              </a:rPr>
              <a:t>Software Engineering at Google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Lessons Learned from Programming Over Time, </a:t>
            </a:r>
            <a:br>
              <a:rPr lang="en-US" sz="2800" dirty="0"/>
            </a:br>
            <a:r>
              <a:rPr lang="en-US" sz="2400" dirty="0"/>
              <a:t>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58510-5905-2A4E-90B9-F196E144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5E995AB-DDF7-3546-9EEA-4EAAB05E3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992313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</a:t>
            </a:r>
            <a:r>
              <a:rPr lang="en-US" sz="1000" dirty="0">
                <a:hlinkClick r:id="rId2"/>
              </a:rPr>
              <a:t>https://www.amazon.com/Software-Engineering-Google-Lessons-Programming/dp/1492082791</a:t>
            </a:r>
            <a:endParaRPr lang="en-US" altLang="zh-TW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D88B9-28F0-1246-AA03-1F869DD4A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126" y="1772817"/>
            <a:ext cx="3690074" cy="48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27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322" y="88992"/>
            <a:ext cx="5877356" cy="1367336"/>
          </a:xfrm>
        </p:spPr>
        <p:txBody>
          <a:bodyPr>
            <a:normAutofit/>
          </a:bodyPr>
          <a:lstStyle/>
          <a:p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Min-</a:t>
            </a:r>
            <a:r>
              <a:rPr lang="en-US" altLang="zh-TW" sz="5400" dirty="0" err="1">
                <a:latin typeface="Calibri" pitchFamily="34" charset="0"/>
                <a:ea typeface="標楷體" pitchFamily="65" charset="-120"/>
              </a:rPr>
              <a:t>Yuh</a:t>
            </a:r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 Day, Ph.D.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770" y="1557891"/>
            <a:ext cx="9024079" cy="3561446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rgbClr val="C00000"/>
                </a:solidFill>
              </a:rPr>
              <a:t>Associate Professor, Information Management, 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6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3600" dirty="0" err="1">
                <a:solidFill>
                  <a:schemeClr val="tx2"/>
                </a:solidFill>
              </a:rPr>
              <a:t>Sinica</a:t>
            </a:r>
            <a:endParaRPr lang="en-US" altLang="zh-TW" sz="3600" dirty="0">
              <a:solidFill>
                <a:schemeClr val="tx2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6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200" dirty="0">
                <a:solidFill>
                  <a:schemeClr val="accent2"/>
                </a:solidFill>
              </a:rPr>
              <a:t>Director, Intelligent Financial Innovation Technology, IFIT Lab, IM, NTPU</a:t>
            </a:r>
            <a:endParaRPr lang="en-US" altLang="zh-TW" sz="2200" dirty="0">
              <a:solidFill>
                <a:srgbClr val="984807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en-US" altLang="zh-TW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Intelligence, Financial Technology, Big Data Analytics, </a:t>
            </a:r>
            <a:b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Data Mining and Text Mining, Electronic Commerce</a:t>
            </a:r>
            <a:endParaRPr lang="zh-TW" altLang="en-US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1" name="Picture 2" descr="http://mail.tku.edu.tw/myday/images/AS_Logo1.gif">
            <a:extLst>
              <a:ext uri="{FF2B5EF4-FFF2-40B4-BE49-F238E27FC236}">
                <a16:creationId xmlns:a16="http://schemas.microsoft.com/office/drawing/2014/main" id="{21A7643E-D757-6C4E-BA60-6DD316B1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mail.tku.edu.tw/myday/images/NTU_logo.jpg">
            <a:extLst>
              <a:ext uri="{FF2B5EF4-FFF2-40B4-BE49-F238E27FC236}">
                <a16:creationId xmlns:a16="http://schemas.microsoft.com/office/drawing/2014/main" id="{DD4095AA-1C8D-4D40-BE13-12AE2C2A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98B8C-812E-4242-B99C-1FE21191A3C4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5E5D47-46B4-3746-AE25-62ED375E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B756A3-2536-5946-A56A-4994F9B6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4E4C50-8BEC-6840-B59B-579F85F628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6099" y="364819"/>
            <a:ext cx="2253148" cy="1016127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431" y="88466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8184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F8AFC-93E4-0441-9414-37E6419F9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14288"/>
            <a:ext cx="8229600" cy="1326480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Project Management Institute (2017),</a:t>
            </a:r>
            <a:br>
              <a:rPr lang="en-US" sz="2400" dirty="0"/>
            </a:br>
            <a:r>
              <a:rPr lang="en-US" sz="4000" dirty="0">
                <a:solidFill>
                  <a:srgbClr val="C00000"/>
                </a:solidFill>
              </a:rPr>
              <a:t>Agile Practice Guide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2400" dirty="0"/>
              <a:t>PMI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C1B7E-5518-1D42-B244-481C35C2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4A9BAF3-8497-EF4E-85AF-31D768953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992313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</a:t>
            </a:r>
            <a:r>
              <a:rPr lang="en-US" altLang="zh-TW" sz="1000" dirty="0">
                <a:hlinkClick r:id="rId2"/>
              </a:rPr>
              <a:t>https://www.amazon.com/Agile-Practice-Project-Management-Institute/dp/1628251999/</a:t>
            </a:r>
            <a:endParaRPr lang="en-US" altLang="zh-TW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36449E-315A-EC45-BB4A-945E2395E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61" y="1451625"/>
            <a:ext cx="3949678" cy="50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95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F8AFC-93E4-0441-9414-37E6419F9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14288"/>
            <a:ext cx="8229600" cy="2362274"/>
          </a:xfrm>
        </p:spPr>
        <p:txBody>
          <a:bodyPr/>
          <a:lstStyle/>
          <a:p>
            <a:r>
              <a:rPr lang="en-US" sz="2400" dirty="0"/>
              <a:t>Project Management Institute (2021),</a:t>
            </a:r>
            <a:br>
              <a:rPr lang="en-US" sz="2400" dirty="0"/>
            </a:br>
            <a:r>
              <a:rPr lang="en-US" sz="3200" dirty="0">
                <a:solidFill>
                  <a:srgbClr val="C00000"/>
                </a:solidFill>
              </a:rPr>
              <a:t>A Guide to the 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Project Management Body of Knowledge (PMBOK Guide) –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Seventh Edition and The Standard for Project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C1B7E-5518-1D42-B244-481C35C2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44A39-EA63-0D47-9FC8-6A4997B60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2398848"/>
            <a:ext cx="3225724" cy="418336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4A9BAF3-8497-EF4E-85AF-31D768953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992313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</a:t>
            </a:r>
            <a:r>
              <a:rPr lang="en-US" altLang="zh-TW" sz="1000" dirty="0">
                <a:hlinkClick r:id="rId3"/>
              </a:rPr>
              <a:t>https://www.amazon.com/Guide-Project-Management-Knowledge-PMBOK%C2%AE/dp/1628256648</a:t>
            </a:r>
            <a:endParaRPr lang="en-U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924744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altLang="zh-TW" sz="12000" dirty="0">
                <a:solidFill>
                  <a:srgbClr val="C00000"/>
                </a:solidFill>
              </a:rPr>
              <a:t>Software 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12000" dirty="0">
                <a:solidFill>
                  <a:srgbClr val="C00000"/>
                </a:solidFill>
              </a:rPr>
              <a:t>Engineering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8781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310C-0562-6C41-AEDD-99C0FAC8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9442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Software Engineering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and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Project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6F69D-FD14-7B4F-A6E4-2B2A8785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0FAB96-6CA6-C84C-BC09-2F218226D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3443" y="2564905"/>
            <a:ext cx="1512167" cy="2110373"/>
          </a:xfrm>
          <a:prstGeom prst="roundRect">
            <a:avLst>
              <a:gd name="adj" fmla="val 1073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</a:rPr>
              <a:t>Analyze</a:t>
            </a:r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Requirements </a:t>
            </a:r>
            <a:b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definition</a:t>
            </a:r>
          </a:p>
          <a:p>
            <a:pPr algn="ctr">
              <a:defRPr/>
            </a:pP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2F0C49-0C9B-A349-A0FE-704737E52AE3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3225609" y="3620091"/>
            <a:ext cx="2675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F0D68B3-74C9-A341-9C2E-7FE71E736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3158" y="2564905"/>
            <a:ext cx="1512167" cy="2110373"/>
          </a:xfrm>
          <a:prstGeom prst="roundRect">
            <a:avLst>
              <a:gd name="adj" fmla="val 1073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</a:rPr>
              <a:t>Design</a:t>
            </a:r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r>
              <a:rPr lang="en-US" dirty="0"/>
              <a:t>System and Software design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8C49311-C68C-7C41-A2D6-48D129FED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873" y="2564905"/>
            <a:ext cx="1512167" cy="2110373"/>
          </a:xfrm>
          <a:prstGeom prst="roundRect">
            <a:avLst>
              <a:gd name="adj" fmla="val 1073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</a:rPr>
              <a:t>Build</a:t>
            </a:r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r>
              <a:rPr lang="en-US" sz="1600" dirty="0">
                <a:solidFill>
                  <a:srgbClr val="C00000"/>
                </a:solidFill>
              </a:rPr>
              <a:t>I</a:t>
            </a:r>
            <a:r>
              <a:rPr lang="en-US" sz="1700" dirty="0">
                <a:solidFill>
                  <a:srgbClr val="C00000"/>
                </a:solidFill>
              </a:rPr>
              <a:t>mplementation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dirty="0"/>
              <a:t>and </a:t>
            </a:r>
          </a:p>
          <a:p>
            <a:pPr algn="ctr">
              <a:defRPr/>
            </a:pPr>
            <a:r>
              <a:rPr lang="en-US" dirty="0"/>
              <a:t>unit testing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3C33793-94ED-6B47-9E82-B87039CC9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2588" y="2564905"/>
            <a:ext cx="1512167" cy="2110373"/>
          </a:xfrm>
          <a:prstGeom prst="roundRect">
            <a:avLst>
              <a:gd name="adj" fmla="val 1073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</a:rPr>
              <a:t>Test</a:t>
            </a:r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r>
              <a:rPr lang="en-US" dirty="0"/>
              <a:t>Integration </a:t>
            </a:r>
            <a:br>
              <a:rPr lang="en-US" dirty="0"/>
            </a:br>
            <a:r>
              <a:rPr lang="en-US" dirty="0"/>
              <a:t>and </a:t>
            </a:r>
            <a:br>
              <a:rPr lang="en-US" dirty="0"/>
            </a:br>
            <a:r>
              <a:rPr lang="en-US" dirty="0"/>
              <a:t>system testing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C831C68-5249-B548-83DF-D9C10556F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2305" y="2564905"/>
            <a:ext cx="1512167" cy="2110373"/>
          </a:xfrm>
          <a:prstGeom prst="roundRect">
            <a:avLst>
              <a:gd name="adj" fmla="val 1073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</a:rPr>
              <a:t>Deliver</a:t>
            </a:r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r>
              <a:rPr lang="en-US" dirty="0"/>
              <a:t>Operation </a:t>
            </a:r>
            <a:br>
              <a:rPr lang="en-US" dirty="0"/>
            </a:br>
            <a:r>
              <a:rPr lang="en-US" dirty="0"/>
              <a:t>and maintenance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18C3B97-8D4B-344C-BF02-08D3156CA41A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5005324" y="3620091"/>
            <a:ext cx="2675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64CB77-6170-5342-AFAC-BA4CE372E62E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6785039" y="3620091"/>
            <a:ext cx="2675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723A19-86FF-8941-9FBE-B02D825AA54B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8564754" y="3620091"/>
            <a:ext cx="26755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AB093D2-1C24-EB44-94DE-BF8BAB00A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3443" y="5013176"/>
            <a:ext cx="8631029" cy="881478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</a:rPr>
              <a:t>Project Management</a:t>
            </a:r>
          </a:p>
        </p:txBody>
      </p:sp>
    </p:spTree>
    <p:extLst>
      <p:ext uri="{BB962C8B-B14F-4D97-AF65-F5344CB8AC3E}">
        <p14:creationId xmlns:p14="http://schemas.microsoft.com/office/powerpoint/2010/main" val="2185629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altLang="zh-TW" sz="5400" dirty="0">
                <a:solidFill>
                  <a:srgbClr val="FF0000"/>
                </a:solidFill>
              </a:rPr>
              <a:t>Information Management </a:t>
            </a:r>
            <a:br>
              <a:rPr lang="en-US" altLang="zh-TW" sz="5400" dirty="0">
                <a:solidFill>
                  <a:srgbClr val="FF0000"/>
                </a:solidFill>
              </a:rPr>
            </a:br>
            <a:br>
              <a:rPr lang="en-US" altLang="zh-TW" sz="5400" dirty="0">
                <a:solidFill>
                  <a:srgbClr val="FF0000"/>
                </a:solidFill>
              </a:rPr>
            </a:br>
            <a:r>
              <a:rPr lang="en-US" altLang="zh-TW" sz="5400" dirty="0">
                <a:solidFill>
                  <a:srgbClr val="FF0000"/>
                </a:solidFill>
              </a:rPr>
              <a:t> </a:t>
            </a:r>
            <a:r>
              <a:rPr lang="en-US" altLang="zh-TW" sz="5400" dirty="0">
                <a:solidFill>
                  <a:srgbClr val="C00000"/>
                </a:solidFill>
              </a:rPr>
              <a:t>Management </a:t>
            </a:r>
            <a:br>
              <a:rPr lang="en-US" altLang="zh-TW" sz="5400" dirty="0">
                <a:solidFill>
                  <a:srgbClr val="C00000"/>
                </a:solidFill>
              </a:rPr>
            </a:br>
            <a:r>
              <a:rPr lang="en-US" altLang="zh-TW" sz="5400" dirty="0">
                <a:solidFill>
                  <a:srgbClr val="C00000"/>
                </a:solidFill>
              </a:rPr>
              <a:t>Information Systems (MIS)</a:t>
            </a:r>
            <a:br>
              <a:rPr lang="en-US" altLang="zh-TW" sz="5400" dirty="0">
                <a:solidFill>
                  <a:srgbClr val="C00000"/>
                </a:solidFill>
              </a:rPr>
            </a:br>
            <a:br>
              <a:rPr lang="en-US" altLang="zh-TW" sz="5400" dirty="0">
                <a:solidFill>
                  <a:srgbClr val="C0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Information Systems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6754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Information Management (MIS)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Information Systems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F112-14A5-4234-9468-B1413C10EC68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1992313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9BA17A-1078-BC4C-853D-8C205557F940}"/>
              </a:ext>
            </a:extLst>
          </p:cNvPr>
          <p:cNvGrpSpPr/>
          <p:nvPr/>
        </p:nvGrpSpPr>
        <p:grpSpPr>
          <a:xfrm>
            <a:off x="3025370" y="1619333"/>
            <a:ext cx="5840065" cy="4819650"/>
            <a:chOff x="3025370" y="1619333"/>
            <a:chExt cx="5840065" cy="4819650"/>
          </a:xfrm>
        </p:grpSpPr>
        <p:sp>
          <p:nvSpPr>
            <p:cNvPr id="2" name="Pie 1">
              <a:extLst>
                <a:ext uri="{FF2B5EF4-FFF2-40B4-BE49-F238E27FC236}">
                  <a16:creationId xmlns:a16="http://schemas.microsoft.com/office/drawing/2014/main" id="{980DE626-363D-AD4B-B35A-608FB83FBE07}"/>
                </a:ext>
              </a:extLst>
            </p:cNvPr>
            <p:cNvSpPr/>
            <p:nvPr/>
          </p:nvSpPr>
          <p:spPr>
            <a:xfrm>
              <a:off x="3025370" y="1619333"/>
              <a:ext cx="5840065" cy="4819650"/>
            </a:xfrm>
            <a:prstGeom prst="pie">
              <a:avLst>
                <a:gd name="adj1" fmla="val 9122187"/>
                <a:gd name="adj2" fmla="val 16250759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Pie 6">
              <a:extLst>
                <a:ext uri="{FF2B5EF4-FFF2-40B4-BE49-F238E27FC236}">
                  <a16:creationId xmlns:a16="http://schemas.microsoft.com/office/drawing/2014/main" id="{45C0A829-B8EE-574B-8EF0-2969E87D30EC}"/>
                </a:ext>
              </a:extLst>
            </p:cNvPr>
            <p:cNvSpPr/>
            <p:nvPr/>
          </p:nvSpPr>
          <p:spPr>
            <a:xfrm>
              <a:off x="3025370" y="1619333"/>
              <a:ext cx="5840065" cy="4819650"/>
            </a:xfrm>
            <a:prstGeom prst="pie">
              <a:avLst>
                <a:gd name="adj1" fmla="val 16232190"/>
                <a:gd name="adj2" fmla="val 2102315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Pie 7">
              <a:extLst>
                <a:ext uri="{FF2B5EF4-FFF2-40B4-BE49-F238E27FC236}">
                  <a16:creationId xmlns:a16="http://schemas.microsoft.com/office/drawing/2014/main" id="{1B4DB169-7FF5-E74A-97C5-1FB7E79B1EB0}"/>
                </a:ext>
              </a:extLst>
            </p:cNvPr>
            <p:cNvSpPr/>
            <p:nvPr/>
          </p:nvSpPr>
          <p:spPr>
            <a:xfrm>
              <a:off x="3025370" y="1619333"/>
              <a:ext cx="5840065" cy="4819650"/>
            </a:xfrm>
            <a:prstGeom prst="pie">
              <a:avLst>
                <a:gd name="adj1" fmla="val 2080744"/>
                <a:gd name="adj2" fmla="val 9136223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9CCA30-DD3F-5C4D-9698-8798D8CE6795}"/>
                </a:ext>
              </a:extLst>
            </p:cNvPr>
            <p:cNvSpPr txBox="1"/>
            <p:nvPr/>
          </p:nvSpPr>
          <p:spPr>
            <a:xfrm>
              <a:off x="3625846" y="2829879"/>
              <a:ext cx="19355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Organizations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FE4F71-4724-BC46-81C5-E9F98FBDB877}"/>
                </a:ext>
              </a:extLst>
            </p:cNvPr>
            <p:cNvSpPr txBox="1"/>
            <p:nvPr/>
          </p:nvSpPr>
          <p:spPr>
            <a:xfrm>
              <a:off x="6577567" y="2862524"/>
              <a:ext cx="16215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Technology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E22CEF-69DF-E04F-AD26-7A494561AB6F}"/>
                </a:ext>
              </a:extLst>
            </p:cNvPr>
            <p:cNvSpPr txBox="1"/>
            <p:nvPr/>
          </p:nvSpPr>
          <p:spPr>
            <a:xfrm>
              <a:off x="4996969" y="5309305"/>
              <a:ext cx="1896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Management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E4F645F-4B34-A94C-9CF1-0097999B5998}"/>
                </a:ext>
              </a:extLst>
            </p:cNvPr>
            <p:cNvSpPr/>
            <p:nvPr/>
          </p:nvSpPr>
          <p:spPr>
            <a:xfrm>
              <a:off x="4943568" y="3212578"/>
              <a:ext cx="2003668" cy="16331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3F82C4-0DD5-174A-A9EE-FB30DEE20751}"/>
                </a:ext>
              </a:extLst>
            </p:cNvPr>
            <p:cNvSpPr txBox="1"/>
            <p:nvPr/>
          </p:nvSpPr>
          <p:spPr>
            <a:xfrm>
              <a:off x="5042891" y="3654310"/>
              <a:ext cx="1828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Information </a:t>
              </a:r>
              <a:br>
                <a:rPr lang="en-US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Systems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3039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47851" y="44450"/>
            <a:ext cx="8569325" cy="1081088"/>
          </a:xfrm>
        </p:spPr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FF0000"/>
                </a:solidFill>
              </a:rPr>
              <a:t>Fundamental MIS Concepts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00CC56-6FAA-4993-945A-B30ECCD67ADF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 bwMode="auto">
          <a:xfrm>
            <a:off x="2330544" y="2765040"/>
            <a:ext cx="1695928" cy="811358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Management</a:t>
            </a:r>
            <a:endParaRPr lang="zh-TW" alt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2330544" y="4207455"/>
            <a:ext cx="1695740" cy="811358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Organization</a:t>
            </a:r>
            <a:endParaRPr lang="zh-TW" alt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2330544" y="5649869"/>
            <a:ext cx="1695740" cy="811358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Technology</a:t>
            </a:r>
            <a:endParaRPr lang="zh-TW" alt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5157091" y="4207455"/>
            <a:ext cx="1695928" cy="8113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Information </a:t>
            </a:r>
            <a:br>
              <a:rPr lang="en-US" altLang="zh-TW" sz="2000" b="1" dirty="0">
                <a:solidFill>
                  <a:schemeClr val="tx1"/>
                </a:solidFill>
              </a:rPr>
            </a:br>
            <a:r>
              <a:rPr lang="en-US" altLang="zh-TW" sz="2000" b="1" dirty="0">
                <a:solidFill>
                  <a:schemeClr val="tx1"/>
                </a:solidFill>
              </a:rPr>
              <a:t>System</a:t>
            </a:r>
            <a:endParaRPr lang="zh-TW" alt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5157091" y="1412776"/>
            <a:ext cx="1695928" cy="8113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Business </a:t>
            </a:r>
            <a:br>
              <a:rPr lang="en-US" altLang="zh-TW" sz="2000" b="1" dirty="0">
                <a:solidFill>
                  <a:schemeClr val="tx1"/>
                </a:solidFill>
              </a:rPr>
            </a:br>
            <a:r>
              <a:rPr lang="en-US" altLang="zh-TW" sz="2000" b="1" dirty="0">
                <a:solidFill>
                  <a:schemeClr val="tx1"/>
                </a:solidFill>
              </a:rPr>
              <a:t>Challenges</a:t>
            </a:r>
            <a:endParaRPr lang="zh-TW" alt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8360512" y="4207455"/>
            <a:ext cx="1695928" cy="811358"/>
          </a:xfrm>
          <a:prstGeom prst="rect">
            <a:avLst/>
          </a:prstGeom>
          <a:solidFill>
            <a:schemeClr val="accent5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bg1"/>
                </a:solidFill>
              </a:rPr>
              <a:t>Business </a:t>
            </a:r>
            <a:br>
              <a:rPr lang="en-US" altLang="zh-TW" sz="2000" b="1" dirty="0">
                <a:solidFill>
                  <a:schemeClr val="bg1"/>
                </a:solidFill>
              </a:rPr>
            </a:br>
            <a:r>
              <a:rPr lang="en-US" altLang="zh-TW" sz="2000" b="1" dirty="0">
                <a:solidFill>
                  <a:schemeClr val="bg1"/>
                </a:solidFill>
              </a:rPr>
              <a:t>Solutions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14" name="直線單箭頭接點 13"/>
          <p:cNvCxnSpPr/>
          <p:nvPr/>
        </p:nvCxnSpPr>
        <p:spPr bwMode="auto">
          <a:xfrm>
            <a:off x="4025900" y="3170239"/>
            <a:ext cx="1131888" cy="1036637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 bwMode="auto">
          <a:xfrm>
            <a:off x="4025900" y="4613275"/>
            <a:ext cx="1131888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 bwMode="auto">
          <a:xfrm flipV="1">
            <a:off x="4025900" y="5018089"/>
            <a:ext cx="1131888" cy="1038225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 bwMode="auto">
          <a:xfrm>
            <a:off x="6853239" y="4613275"/>
            <a:ext cx="1506537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圖案 29"/>
          <p:cNvCxnSpPr/>
          <p:nvPr/>
        </p:nvCxnSpPr>
        <p:spPr bwMode="auto">
          <a:xfrm rot="16200000" flipV="1">
            <a:off x="6836570" y="1834357"/>
            <a:ext cx="2389187" cy="2355850"/>
          </a:xfrm>
          <a:prstGeom prst="bentConnector2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圖案 30"/>
          <p:cNvCxnSpPr/>
          <p:nvPr/>
        </p:nvCxnSpPr>
        <p:spPr bwMode="auto">
          <a:xfrm rot="10800000" flipV="1">
            <a:off x="3178176" y="1817689"/>
            <a:ext cx="1979613" cy="947737"/>
          </a:xfrm>
          <a:prstGeom prst="bentConnector2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1992313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2939477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2940D-C259-8D4C-B1EA-4CEB2ABAF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2"/>
            <a:ext cx="8654550" cy="8447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Project-based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software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8F833-D1B4-084E-A918-4CD2DC9A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8AA651-D1E9-D948-B8E3-92B4DCFCF8D5}"/>
              </a:ext>
            </a:extLst>
          </p:cNvPr>
          <p:cNvSpPr/>
          <p:nvPr/>
        </p:nvSpPr>
        <p:spPr>
          <a:xfrm>
            <a:off x="4871864" y="1736204"/>
            <a:ext cx="2808312" cy="129614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Problem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9126C0-C46E-BB42-9AD1-0BFE4B4E792A}"/>
              </a:ext>
            </a:extLst>
          </p:cNvPr>
          <p:cNvSpPr/>
          <p:nvPr/>
        </p:nvSpPr>
        <p:spPr>
          <a:xfrm>
            <a:off x="7392144" y="4577160"/>
            <a:ext cx="2808312" cy="129614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Software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7EFED1-0300-1346-9363-6EF925B48EC6}"/>
              </a:ext>
            </a:extLst>
          </p:cNvPr>
          <p:cNvSpPr/>
          <p:nvPr/>
        </p:nvSpPr>
        <p:spPr>
          <a:xfrm>
            <a:off x="2567608" y="4605017"/>
            <a:ext cx="2808312" cy="129614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Requirements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8C00E5-E554-5440-8DD7-6C3BD87E968B}"/>
              </a:ext>
            </a:extLst>
          </p:cNvPr>
          <p:cNvSpPr txBox="1"/>
          <p:nvPr/>
        </p:nvSpPr>
        <p:spPr>
          <a:xfrm>
            <a:off x="5472674" y="1196753"/>
            <a:ext cx="1610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CUSTOMER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78E30B-1DEE-E44E-A65B-D6F335973FC9}"/>
              </a:ext>
            </a:extLst>
          </p:cNvPr>
          <p:cNvSpPr txBox="1"/>
          <p:nvPr/>
        </p:nvSpPr>
        <p:spPr>
          <a:xfrm>
            <a:off x="2322970" y="5910372"/>
            <a:ext cx="3268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CUSTOMER and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DEVELOPER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C3EE7-BA39-0D48-A57D-60D7007868EC}"/>
              </a:ext>
            </a:extLst>
          </p:cNvPr>
          <p:cNvSpPr txBox="1"/>
          <p:nvPr/>
        </p:nvSpPr>
        <p:spPr>
          <a:xfrm>
            <a:off x="7845834" y="5932477"/>
            <a:ext cx="1652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DEVELOPER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B031AE-7D41-584C-8DF3-2A81D348011D}"/>
              </a:ext>
            </a:extLst>
          </p:cNvPr>
          <p:cNvSpPr txBox="1"/>
          <p:nvPr/>
        </p:nvSpPr>
        <p:spPr>
          <a:xfrm>
            <a:off x="2927649" y="3389580"/>
            <a:ext cx="1415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generates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0E6DF3-5EE0-F14F-A8EB-B5F48DA91BDA}"/>
              </a:ext>
            </a:extLst>
          </p:cNvPr>
          <p:cNvSpPr txBox="1"/>
          <p:nvPr/>
        </p:nvSpPr>
        <p:spPr>
          <a:xfrm>
            <a:off x="5223667" y="4556699"/>
            <a:ext cx="2254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implemented-by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D6C07E-C7C7-6B4B-862C-06A66A64949D}"/>
              </a:ext>
            </a:extLst>
          </p:cNvPr>
          <p:cNvSpPr txBox="1"/>
          <p:nvPr/>
        </p:nvSpPr>
        <p:spPr>
          <a:xfrm>
            <a:off x="8247307" y="3389580"/>
            <a:ext cx="1500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helps-with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21E336-71E9-2B46-ACC7-EFB81D26FA64}"/>
              </a:ext>
            </a:extLst>
          </p:cNvPr>
          <p:cNvCxnSpPr>
            <a:cxnSpLocks/>
            <a:stCxn id="7" idx="3"/>
            <a:endCxn id="9" idx="0"/>
          </p:cNvCxnSpPr>
          <p:nvPr/>
        </p:nvCxnSpPr>
        <p:spPr>
          <a:xfrm flipH="1">
            <a:off x="3971764" y="2842533"/>
            <a:ext cx="1311368" cy="1762485"/>
          </a:xfrm>
          <a:prstGeom prst="straightConnector1">
            <a:avLst/>
          </a:prstGeom>
          <a:ln w="101600">
            <a:solidFill>
              <a:schemeClr val="bg1">
                <a:lumMod val="65000"/>
              </a:schemeClr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B4351DE-A09F-2341-BCD8-F73701B9E9CB}"/>
              </a:ext>
            </a:extLst>
          </p:cNvPr>
          <p:cNvCxnSpPr>
            <a:cxnSpLocks/>
            <a:stCxn id="9" idx="6"/>
            <a:endCxn id="8" idx="2"/>
          </p:cNvCxnSpPr>
          <p:nvPr/>
        </p:nvCxnSpPr>
        <p:spPr>
          <a:xfrm flipV="1">
            <a:off x="5375920" y="5225233"/>
            <a:ext cx="2016224" cy="27857"/>
          </a:xfrm>
          <a:prstGeom prst="straightConnector1">
            <a:avLst/>
          </a:prstGeom>
          <a:ln w="101600">
            <a:solidFill>
              <a:schemeClr val="bg1">
                <a:lumMod val="65000"/>
              </a:schemeClr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41064D-F6E9-874F-AD61-C59F8631D483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7256826" y="2842534"/>
            <a:ext cx="1539474" cy="1734626"/>
          </a:xfrm>
          <a:prstGeom prst="straightConnector1">
            <a:avLst/>
          </a:prstGeom>
          <a:ln w="101600">
            <a:solidFill>
              <a:schemeClr val="bg1">
                <a:lumMod val="65000"/>
              </a:schemeClr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8F1006F-DDAB-2644-8B72-92449B57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02BA49-81F6-BD45-AE4E-078F1D6DD218}"/>
              </a:ext>
            </a:extLst>
          </p:cNvPr>
          <p:cNvGrpSpPr/>
          <p:nvPr/>
        </p:nvGrpSpPr>
        <p:grpSpPr>
          <a:xfrm>
            <a:off x="1907232" y="4797291"/>
            <a:ext cx="586408" cy="769441"/>
            <a:chOff x="383232" y="4797290"/>
            <a:chExt cx="586408" cy="769441"/>
          </a:xfrm>
        </p:grpSpPr>
        <p:sp>
          <p:nvSpPr>
            <p:cNvPr id="20" name="文字方塊 14">
              <a:extLst>
                <a:ext uri="{FF2B5EF4-FFF2-40B4-BE49-F238E27FC236}">
                  <a16:creationId xmlns:a16="http://schemas.microsoft.com/office/drawing/2014/main" id="{3ACCBD5F-D467-224A-A925-66F33BCE9D67}"/>
                </a:ext>
              </a:extLst>
            </p:cNvPr>
            <p:cNvSpPr txBox="1"/>
            <p:nvPr/>
          </p:nvSpPr>
          <p:spPr>
            <a:xfrm>
              <a:off x="427009" y="479729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4400" b="1" dirty="0">
                  <a:solidFill>
                    <a:srgbClr val="FF0000"/>
                  </a:solidFill>
                </a:rPr>
                <a:t>1</a:t>
              </a:r>
              <a:endParaRPr lang="zh-TW" altLang="en-US" sz="4400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4F5D2EE-B76D-E042-AE83-370A61FB7A32}"/>
                </a:ext>
              </a:extLst>
            </p:cNvPr>
            <p:cNvSpPr/>
            <p:nvPr/>
          </p:nvSpPr>
          <p:spPr>
            <a:xfrm>
              <a:off x="383232" y="4889093"/>
              <a:ext cx="586408" cy="58583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9611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6FE07-1693-614F-9C3E-80473132B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247" y="1196753"/>
            <a:ext cx="10784541" cy="5029235"/>
          </a:xfrm>
        </p:spPr>
        <p:txBody>
          <a:bodyPr>
            <a:noAutofit/>
          </a:bodyPr>
          <a:lstStyle/>
          <a:p>
            <a:r>
              <a:rPr lang="en-US" sz="2600" b="0" dirty="0"/>
              <a:t>The starting point for the software development is a set of ‘</a:t>
            </a:r>
            <a:r>
              <a:rPr lang="en-US" sz="2600" b="0" dirty="0">
                <a:solidFill>
                  <a:srgbClr val="C00000"/>
                </a:solidFill>
              </a:rPr>
              <a:t>software requirements</a:t>
            </a:r>
            <a:r>
              <a:rPr lang="en-US" sz="2600" b="0" dirty="0"/>
              <a:t>’ that are owned by an external client and which set out what they want a software system to do to support their business processes.</a:t>
            </a:r>
          </a:p>
          <a:p>
            <a:r>
              <a:rPr lang="en-US" sz="2600" b="0" dirty="0"/>
              <a:t>The software is developed by a software company (the contractor) who </a:t>
            </a:r>
            <a:r>
              <a:rPr lang="en-US" sz="2600" b="0" dirty="0">
                <a:solidFill>
                  <a:srgbClr val="C00000"/>
                </a:solidFill>
              </a:rPr>
              <a:t>design and implement a system </a:t>
            </a:r>
            <a:r>
              <a:rPr lang="en-US" sz="2600" b="0" dirty="0"/>
              <a:t>that delivers functionality to meet the requirements.</a:t>
            </a:r>
          </a:p>
          <a:p>
            <a:r>
              <a:rPr lang="en-US" sz="2600" b="0" dirty="0"/>
              <a:t>The customer may change the requirements at any time in response to business changes (they usually do). The contractor must change the software to reflect these requirements changes.</a:t>
            </a:r>
          </a:p>
          <a:p>
            <a:r>
              <a:rPr lang="en-US" sz="2600" b="0" dirty="0"/>
              <a:t>Custom software usually has a long-lifetime (10 years or more) and it must be supported over that lifetime.</a:t>
            </a:r>
          </a:p>
          <a:p>
            <a:endParaRPr lang="en-US" sz="2600" b="0" dirty="0"/>
          </a:p>
          <a:p>
            <a:endParaRPr lang="en-US" sz="2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6087E-3355-9840-A4CA-25B4103FE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3EC159-9826-7E4F-A2E3-7F737308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2"/>
            <a:ext cx="8654550" cy="8447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Project-based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software engineering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EDFB081-4831-0140-800A-D35B6E192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1835223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2940D-C259-8D4C-B1EA-4CEB2ABAF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450" y="26064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Product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software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8F833-D1B4-084E-A918-4CD2DC9A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043E4-D1E5-D94A-BCB4-D613CC7A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2472AC1-5622-5044-9808-14F0C4975DF3}"/>
              </a:ext>
            </a:extLst>
          </p:cNvPr>
          <p:cNvSpPr/>
          <p:nvPr/>
        </p:nvSpPr>
        <p:spPr>
          <a:xfrm>
            <a:off x="4871864" y="1736204"/>
            <a:ext cx="2808312" cy="129614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Opportunity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7D76207-EC3E-5C4E-8E26-4503441C05FC}"/>
              </a:ext>
            </a:extLst>
          </p:cNvPr>
          <p:cNvSpPr/>
          <p:nvPr/>
        </p:nvSpPr>
        <p:spPr>
          <a:xfrm>
            <a:off x="7392144" y="4577160"/>
            <a:ext cx="2808312" cy="129614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Software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D29FF6-00EF-2C43-BF23-36251C892A03}"/>
              </a:ext>
            </a:extLst>
          </p:cNvPr>
          <p:cNvSpPr/>
          <p:nvPr/>
        </p:nvSpPr>
        <p:spPr>
          <a:xfrm>
            <a:off x="2567608" y="4605017"/>
            <a:ext cx="2808312" cy="129614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Product features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22BC15-F569-0E41-8FCB-F870D3CAF143}"/>
              </a:ext>
            </a:extLst>
          </p:cNvPr>
          <p:cNvSpPr txBox="1"/>
          <p:nvPr/>
        </p:nvSpPr>
        <p:spPr>
          <a:xfrm>
            <a:off x="5231905" y="1196753"/>
            <a:ext cx="1652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DEVELOPER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058A7E-1AAA-984F-948E-33991B5CBCAD}"/>
              </a:ext>
            </a:extLst>
          </p:cNvPr>
          <p:cNvSpPr txBox="1"/>
          <p:nvPr/>
        </p:nvSpPr>
        <p:spPr>
          <a:xfrm>
            <a:off x="2805274" y="5974868"/>
            <a:ext cx="1652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DEVELOPER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AE4414-B7C8-BE4B-B745-8195D9529253}"/>
              </a:ext>
            </a:extLst>
          </p:cNvPr>
          <p:cNvSpPr txBox="1"/>
          <p:nvPr/>
        </p:nvSpPr>
        <p:spPr>
          <a:xfrm>
            <a:off x="7845834" y="5932477"/>
            <a:ext cx="1652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DEVELOPER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A579CF-B6AC-634C-A30C-BB83139AE88A}"/>
              </a:ext>
            </a:extLst>
          </p:cNvPr>
          <p:cNvSpPr txBox="1"/>
          <p:nvPr/>
        </p:nvSpPr>
        <p:spPr>
          <a:xfrm>
            <a:off x="3287689" y="3389580"/>
            <a:ext cx="1147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inspires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F88423-15EF-9441-8745-C546088A3E39}"/>
              </a:ext>
            </a:extLst>
          </p:cNvPr>
          <p:cNvSpPr txBox="1"/>
          <p:nvPr/>
        </p:nvSpPr>
        <p:spPr>
          <a:xfrm>
            <a:off x="5223667" y="4556699"/>
            <a:ext cx="2254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implemented-by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1B8A5A-3A21-EC46-A0BD-A74B23D825E2}"/>
              </a:ext>
            </a:extLst>
          </p:cNvPr>
          <p:cNvSpPr txBox="1"/>
          <p:nvPr/>
        </p:nvSpPr>
        <p:spPr>
          <a:xfrm>
            <a:off x="8247307" y="3389580"/>
            <a:ext cx="1119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realizes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A90CE1-8CB5-5941-9DCD-63539040AEF2}"/>
              </a:ext>
            </a:extLst>
          </p:cNvPr>
          <p:cNvCxnSpPr>
            <a:cxnSpLocks/>
            <a:stCxn id="8" idx="3"/>
            <a:endCxn id="10" idx="0"/>
          </p:cNvCxnSpPr>
          <p:nvPr/>
        </p:nvCxnSpPr>
        <p:spPr>
          <a:xfrm flipH="1">
            <a:off x="3971764" y="2842533"/>
            <a:ext cx="1311368" cy="1762485"/>
          </a:xfrm>
          <a:prstGeom prst="straightConnector1">
            <a:avLst/>
          </a:prstGeom>
          <a:ln w="101600">
            <a:solidFill>
              <a:schemeClr val="bg1">
                <a:lumMod val="65000"/>
              </a:schemeClr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BE37E0E-96A9-4C48-9E01-AE313509497C}"/>
              </a:ext>
            </a:extLst>
          </p:cNvPr>
          <p:cNvCxnSpPr>
            <a:cxnSpLocks/>
            <a:stCxn id="10" idx="6"/>
            <a:endCxn id="9" idx="2"/>
          </p:cNvCxnSpPr>
          <p:nvPr/>
        </p:nvCxnSpPr>
        <p:spPr>
          <a:xfrm flipV="1">
            <a:off x="5375920" y="5225233"/>
            <a:ext cx="2016224" cy="27857"/>
          </a:xfrm>
          <a:prstGeom prst="straightConnector1">
            <a:avLst/>
          </a:prstGeom>
          <a:ln w="101600">
            <a:solidFill>
              <a:schemeClr val="bg1">
                <a:lumMod val="65000"/>
              </a:schemeClr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FA67944-96C3-8C48-8F4D-1CD760919879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7256826" y="2842534"/>
            <a:ext cx="1539474" cy="1734626"/>
          </a:xfrm>
          <a:prstGeom prst="straightConnector1">
            <a:avLst/>
          </a:prstGeom>
          <a:ln w="101600">
            <a:solidFill>
              <a:schemeClr val="bg1">
                <a:lumMod val="65000"/>
              </a:schemeClr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8B48951-791E-AA44-A04E-097AE7B3BE58}"/>
              </a:ext>
            </a:extLst>
          </p:cNvPr>
          <p:cNvGrpSpPr/>
          <p:nvPr/>
        </p:nvGrpSpPr>
        <p:grpSpPr>
          <a:xfrm>
            <a:off x="4130818" y="1947858"/>
            <a:ext cx="586408" cy="769441"/>
            <a:chOff x="383232" y="4797290"/>
            <a:chExt cx="586408" cy="769441"/>
          </a:xfrm>
        </p:grpSpPr>
        <p:sp>
          <p:nvSpPr>
            <p:cNvPr id="40" name="文字方塊 14">
              <a:extLst>
                <a:ext uri="{FF2B5EF4-FFF2-40B4-BE49-F238E27FC236}">
                  <a16:creationId xmlns:a16="http://schemas.microsoft.com/office/drawing/2014/main" id="{0130F48C-E365-C44E-8449-CA365E3EF1ED}"/>
                </a:ext>
              </a:extLst>
            </p:cNvPr>
            <p:cNvSpPr txBox="1"/>
            <p:nvPr/>
          </p:nvSpPr>
          <p:spPr>
            <a:xfrm>
              <a:off x="427009" y="479729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4400" b="1" dirty="0">
                  <a:solidFill>
                    <a:srgbClr val="FF0000"/>
                  </a:solidFill>
                </a:rPr>
                <a:t>1</a:t>
              </a:r>
              <a:endParaRPr lang="zh-TW" altLang="en-US" sz="4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6E94A96-BCC7-0143-B15F-A7326F670552}"/>
                </a:ext>
              </a:extLst>
            </p:cNvPr>
            <p:cNvSpPr/>
            <p:nvPr/>
          </p:nvSpPr>
          <p:spPr>
            <a:xfrm>
              <a:off x="383232" y="4889093"/>
              <a:ext cx="586408" cy="58583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8675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BE8F-8E77-634C-8332-BB199982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975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ea typeface="Heiti TC Medium" pitchFamily="2" charset="-128"/>
              </a:rPr>
              <a:t>Course Syllabus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National Taipei University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Academic Year 111, 2</a:t>
            </a:r>
            <a:r>
              <a:rPr lang="en-US" altLang="zh-TW" baseline="30000" dirty="0">
                <a:ea typeface="Heiti TC Medium" pitchFamily="2" charset="-128"/>
              </a:rPr>
              <a:t>nd</a:t>
            </a:r>
            <a:r>
              <a:rPr lang="en-US" altLang="zh-TW" dirty="0">
                <a:ea typeface="Heiti TC Medium" pitchFamily="2" charset="-128"/>
              </a:rPr>
              <a:t> Semester (Spring 2023)</a:t>
            </a:r>
            <a:endParaRPr lang="en-US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8585B-1D8F-6C47-AA13-A968D1CE3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78182"/>
            <a:ext cx="11222181" cy="4358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dirty="0"/>
              <a:t>Course Title: </a:t>
            </a:r>
            <a:r>
              <a:rPr lang="en-US" altLang="zh-TW" dirty="0">
                <a:solidFill>
                  <a:srgbClr val="C00000"/>
                </a:solidFill>
              </a:rPr>
              <a:t>Software Engineering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Instructor: Min-</a:t>
            </a:r>
            <a:r>
              <a:rPr lang="en-US" altLang="zh-TW" dirty="0" err="1"/>
              <a:t>Yuh</a:t>
            </a:r>
            <a:r>
              <a:rPr lang="en-US" altLang="zh-TW" dirty="0"/>
              <a:t> Day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Course Class: MBA, IM, NTPU (3 Credits, Elective) 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Details</a:t>
            </a:r>
          </a:p>
          <a:p>
            <a:pPr lvl="1">
              <a:spcAft>
                <a:spcPts val="600"/>
              </a:spcAft>
            </a:pPr>
            <a:r>
              <a:rPr lang="en-US" altLang="zh-TW" dirty="0"/>
              <a:t>In-Person and Distance Learning EMI Course </a:t>
            </a:r>
            <a:br>
              <a:rPr lang="en-US" altLang="zh-TW" dirty="0"/>
            </a:br>
            <a:r>
              <a:rPr lang="en-US" altLang="zh-TW" dirty="0"/>
              <a:t>(3 </a:t>
            </a:r>
            <a:r>
              <a:rPr lang="en-US" dirty="0"/>
              <a:t>Credits, Elective, </a:t>
            </a:r>
            <a:r>
              <a:rPr lang="en-US" altLang="zh-TW" dirty="0"/>
              <a:t>One Semester</a:t>
            </a:r>
            <a:r>
              <a:rPr lang="en-US" dirty="0"/>
              <a:t>) (M5010)</a:t>
            </a:r>
            <a:endParaRPr lang="en-US" altLang="zh-TW" dirty="0"/>
          </a:p>
          <a:p>
            <a:pPr>
              <a:spcAft>
                <a:spcPts val="600"/>
              </a:spcAft>
            </a:pPr>
            <a:r>
              <a:rPr lang="en-US" altLang="zh-TW" dirty="0"/>
              <a:t>Time &amp; Place: Wed, 2, 3, 4, (9:10-12:00) (B8F40)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Google Meet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400" b="0" dirty="0">
                <a:solidFill>
                  <a:schemeClr val="accent1"/>
                </a:solidFill>
                <a:hlinkClick r:id="rId2"/>
              </a:rPr>
              <a:t>https://meet.google.com/ish-gzmy-pmo</a:t>
            </a:r>
            <a:endParaRPr lang="en-US" sz="2400" b="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0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19933-A934-BD47-AD81-7D08DAF6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E2DD3-DD0E-B549-9C9F-47B1F513A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FE905-387B-D749-8B47-4EEFCCBD81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02077-207D-0C46-90C5-453A00FA9D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A00891-7D7D-CC49-AC3E-95AEAC413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3004" y="3389801"/>
            <a:ext cx="1453236" cy="14532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97460D-3CA9-A244-B1D7-3CDC822794CF}"/>
              </a:ext>
            </a:extLst>
          </p:cNvPr>
          <p:cNvSpPr txBox="1"/>
          <p:nvPr/>
        </p:nvSpPr>
        <p:spPr>
          <a:xfrm>
            <a:off x="10473181" y="4799713"/>
            <a:ext cx="15528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https://meet.google.com/ish-gzmy-pmo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4333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6FE07-1693-614F-9C3E-80473132B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196753"/>
            <a:ext cx="10381130" cy="5323111"/>
          </a:xfrm>
        </p:spPr>
        <p:txBody>
          <a:bodyPr/>
          <a:lstStyle/>
          <a:p>
            <a:r>
              <a:rPr lang="en-US" sz="2400" b="0" dirty="0"/>
              <a:t>The starting point for product development is a </a:t>
            </a:r>
            <a:r>
              <a:rPr lang="en-US" sz="2400" b="0" dirty="0">
                <a:solidFill>
                  <a:srgbClr val="C00000"/>
                </a:solidFill>
              </a:rPr>
              <a:t>business opportunit</a:t>
            </a:r>
            <a:r>
              <a:rPr lang="en-US" sz="2400" b="0" dirty="0"/>
              <a:t>y that is identified by individuals or a company. </a:t>
            </a:r>
            <a:br>
              <a:rPr lang="en-US" sz="2400" b="0" dirty="0"/>
            </a:br>
            <a:r>
              <a:rPr lang="en-US" sz="2400" b="0" dirty="0"/>
              <a:t>They develop a software product to take advantage of this opportunity and sell this to customers.</a:t>
            </a:r>
          </a:p>
          <a:p>
            <a:r>
              <a:rPr lang="en-US" sz="2400" b="0" dirty="0"/>
              <a:t>The company who identified the opportunity </a:t>
            </a:r>
            <a:r>
              <a:rPr lang="en-US" sz="2400" b="0" dirty="0">
                <a:solidFill>
                  <a:srgbClr val="C00000"/>
                </a:solidFill>
              </a:rPr>
              <a:t>design and implement a set of software features</a:t>
            </a:r>
            <a:r>
              <a:rPr lang="en-US" sz="2400" b="0" dirty="0"/>
              <a:t> that realize the opportunity and that will be useful to customers.</a:t>
            </a:r>
          </a:p>
          <a:p>
            <a:r>
              <a:rPr lang="en-US" sz="2400" b="0" dirty="0"/>
              <a:t>The software development company are responsible for deciding on the development timescale, what features to include and when the product should change. </a:t>
            </a:r>
          </a:p>
          <a:p>
            <a:r>
              <a:rPr lang="en-US" sz="2400" b="0" dirty="0"/>
              <a:t>Rapid delivery of software products is essential to capture the market for that type of product.</a:t>
            </a:r>
          </a:p>
          <a:p>
            <a:endParaRPr lang="en-US" sz="2400" b="0" dirty="0"/>
          </a:p>
          <a:p>
            <a:endParaRPr lang="en-US" sz="2400" b="0" dirty="0"/>
          </a:p>
          <a:p>
            <a:endParaRPr lang="en-US" sz="2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6087E-3355-9840-A4CA-25B4103FE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0DE0F-BFC0-5548-9B57-AA1975EAC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C2E55F6-EB5D-364E-9B8B-E46AA9288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450" y="26064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Product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software engineering</a:t>
            </a:r>
          </a:p>
        </p:txBody>
      </p:sp>
    </p:spTree>
    <p:extLst>
      <p:ext uri="{BB962C8B-B14F-4D97-AF65-F5344CB8AC3E}">
        <p14:creationId xmlns:p14="http://schemas.microsoft.com/office/powerpoint/2010/main" val="737610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2940D-C259-8D4C-B1EA-4CEB2ABAF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450" y="26064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Software execution models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043E4-D1E5-D94A-BCB4-D613CC7A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FA67944-96C3-8C48-8F4D-1CD760919879}"/>
              </a:ext>
            </a:extLst>
          </p:cNvPr>
          <p:cNvCxnSpPr>
            <a:cxnSpLocks/>
            <a:stCxn id="27" idx="0"/>
            <a:endCxn id="22" idx="2"/>
          </p:cNvCxnSpPr>
          <p:nvPr/>
        </p:nvCxnSpPr>
        <p:spPr>
          <a:xfrm flipV="1">
            <a:off x="3215680" y="3741938"/>
            <a:ext cx="0" cy="911198"/>
          </a:xfrm>
          <a:prstGeom prst="straightConnector1">
            <a:avLst/>
          </a:prstGeom>
          <a:ln w="101600">
            <a:solidFill>
              <a:schemeClr val="bg1">
                <a:lumMod val="65000"/>
              </a:schemeClr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6B7BEBA-5FA2-274A-9D33-90033C6A8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0566" y="2492896"/>
            <a:ext cx="2250228" cy="1249042"/>
          </a:xfrm>
          <a:prstGeom prst="roundRect">
            <a:avLst>
              <a:gd name="adj" fmla="val 23989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700" dirty="0"/>
              <a:t>User interface </a:t>
            </a:r>
          </a:p>
          <a:p>
            <a:pPr algn="ctr">
              <a:defRPr/>
            </a:pPr>
            <a:r>
              <a:rPr lang="en-US" sz="1700" dirty="0"/>
              <a:t>Product functionality</a:t>
            </a:r>
          </a:p>
          <a:p>
            <a:pPr algn="ctr">
              <a:defRPr/>
            </a:pPr>
            <a:r>
              <a:rPr lang="en-US" sz="1700" dirty="0"/>
              <a:t>User data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B624DE-0DC6-9A41-830F-8FAEFCEFE2B3}"/>
              </a:ext>
            </a:extLst>
          </p:cNvPr>
          <p:cNvSpPr txBox="1"/>
          <p:nvPr/>
        </p:nvSpPr>
        <p:spPr>
          <a:xfrm>
            <a:off x="1910546" y="1689397"/>
            <a:ext cx="2610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Stand-alone execution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16FF25-D41B-FA4C-88FF-14E9F79668A9}"/>
              </a:ext>
            </a:extLst>
          </p:cNvPr>
          <p:cNvSpPr txBox="1"/>
          <p:nvPr/>
        </p:nvSpPr>
        <p:spPr>
          <a:xfrm>
            <a:off x="4792997" y="1689397"/>
            <a:ext cx="2610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Hybrid execution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E8A027A-9A9D-144C-BDEB-776149CD0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0566" y="4653136"/>
            <a:ext cx="2250228" cy="1249042"/>
          </a:xfrm>
          <a:prstGeom prst="roundRect">
            <a:avLst>
              <a:gd name="adj" fmla="val 23989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700" dirty="0"/>
              <a:t>Product updates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2ABC9C-040D-A647-A1B7-282891201F44}"/>
              </a:ext>
            </a:extLst>
          </p:cNvPr>
          <p:cNvSpPr txBox="1"/>
          <p:nvPr/>
        </p:nvSpPr>
        <p:spPr>
          <a:xfrm>
            <a:off x="1910546" y="2115348"/>
            <a:ext cx="26102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tx2"/>
                </a:solidFill>
              </a:rPr>
              <a:t>User’s computer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98508C-ACBB-F24A-8FE3-ED48166B1B6F}"/>
              </a:ext>
            </a:extLst>
          </p:cNvPr>
          <p:cNvSpPr txBox="1"/>
          <p:nvPr/>
        </p:nvSpPr>
        <p:spPr>
          <a:xfrm>
            <a:off x="1910546" y="6021289"/>
            <a:ext cx="26102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tx2"/>
                </a:solidFill>
              </a:rPr>
              <a:t>Vendor’s servers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A3F47E-3AF0-E043-B857-DD59F9954BD6}"/>
              </a:ext>
            </a:extLst>
          </p:cNvPr>
          <p:cNvCxnSpPr>
            <a:cxnSpLocks/>
          </p:cNvCxnSpPr>
          <p:nvPr/>
        </p:nvCxnSpPr>
        <p:spPr>
          <a:xfrm flipV="1">
            <a:off x="6098131" y="3748035"/>
            <a:ext cx="0" cy="911198"/>
          </a:xfrm>
          <a:prstGeom prst="straightConnector1">
            <a:avLst/>
          </a:prstGeom>
          <a:ln w="1016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F8EEA15-4DAF-654B-91D2-55198A014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017" y="2498993"/>
            <a:ext cx="2250228" cy="1249042"/>
          </a:xfrm>
          <a:prstGeom prst="roundRect">
            <a:avLst>
              <a:gd name="adj" fmla="val 23989"/>
            </a:avLst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700" dirty="0"/>
              <a:t>User interface </a:t>
            </a:r>
          </a:p>
          <a:p>
            <a:pPr algn="ctr">
              <a:defRPr/>
            </a:pPr>
            <a:r>
              <a:rPr lang="en-US" sz="1700" dirty="0"/>
              <a:t>Partial functionality</a:t>
            </a:r>
          </a:p>
          <a:p>
            <a:pPr algn="ctr">
              <a:defRPr/>
            </a:pPr>
            <a:r>
              <a:rPr lang="en-US" sz="1700" dirty="0"/>
              <a:t>User data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5664AD5-DF95-0C42-B2E7-21FF6B658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017" y="4659233"/>
            <a:ext cx="2250228" cy="1249042"/>
          </a:xfrm>
          <a:prstGeom prst="roundRect">
            <a:avLst>
              <a:gd name="adj" fmla="val 23989"/>
            </a:avLst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700" dirty="0"/>
              <a:t>Additional functionality</a:t>
            </a:r>
          </a:p>
          <a:p>
            <a:pPr algn="ctr">
              <a:defRPr/>
            </a:pPr>
            <a:r>
              <a:rPr lang="en-US" sz="1700" dirty="0"/>
              <a:t>User data backups</a:t>
            </a:r>
          </a:p>
          <a:p>
            <a:pPr algn="ctr">
              <a:defRPr/>
            </a:pPr>
            <a:r>
              <a:rPr lang="en-US" sz="1700" dirty="0"/>
              <a:t>Product updates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2AFEFC-9081-A943-B9E5-F3D49D77E0D7}"/>
              </a:ext>
            </a:extLst>
          </p:cNvPr>
          <p:cNvSpPr txBox="1"/>
          <p:nvPr/>
        </p:nvSpPr>
        <p:spPr>
          <a:xfrm>
            <a:off x="4792997" y="2121445"/>
            <a:ext cx="26102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tx2"/>
                </a:solidFill>
              </a:rPr>
              <a:t>User’s computer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CA7BAC-80D7-E84B-9AAC-2C4EDDE6B4F5}"/>
              </a:ext>
            </a:extLst>
          </p:cNvPr>
          <p:cNvSpPr txBox="1"/>
          <p:nvPr/>
        </p:nvSpPr>
        <p:spPr>
          <a:xfrm>
            <a:off x="4792997" y="6027386"/>
            <a:ext cx="26102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tx2"/>
                </a:solidFill>
              </a:rPr>
              <a:t>Vendor’s servers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A154760-DC1B-2747-9A97-1826A8714C05}"/>
              </a:ext>
            </a:extLst>
          </p:cNvPr>
          <p:cNvSpPr txBox="1"/>
          <p:nvPr/>
        </p:nvSpPr>
        <p:spPr>
          <a:xfrm>
            <a:off x="7608168" y="1706906"/>
            <a:ext cx="2610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Software as a service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F74CDA3-82A9-424E-B2AC-645CEF704FEC}"/>
              </a:ext>
            </a:extLst>
          </p:cNvPr>
          <p:cNvCxnSpPr>
            <a:cxnSpLocks/>
            <a:stCxn id="45" idx="0"/>
          </p:cNvCxnSpPr>
          <p:nvPr/>
        </p:nvCxnSpPr>
        <p:spPr>
          <a:xfrm flipH="1" flipV="1">
            <a:off x="8893360" y="3765544"/>
            <a:ext cx="19942" cy="911198"/>
          </a:xfrm>
          <a:prstGeom prst="straightConnector1">
            <a:avLst/>
          </a:prstGeom>
          <a:ln w="1016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A8F57A4-0AC4-EF4B-8CFC-E62C647B9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188" y="2516502"/>
            <a:ext cx="2250228" cy="1249042"/>
          </a:xfrm>
          <a:prstGeom prst="roundRect">
            <a:avLst>
              <a:gd name="adj" fmla="val 23989"/>
            </a:avLst>
          </a:prstGeom>
          <a:solidFill>
            <a:srgbClr val="FFC000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700" dirty="0"/>
              <a:t>User interface </a:t>
            </a:r>
          </a:p>
          <a:p>
            <a:pPr algn="ctr">
              <a:defRPr/>
            </a:pPr>
            <a:r>
              <a:rPr lang="en-US" sz="1700" dirty="0"/>
              <a:t>(browser or app)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25BC42CC-0223-364D-9264-7DACB71D2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188" y="4676742"/>
            <a:ext cx="2250228" cy="1249042"/>
          </a:xfrm>
          <a:prstGeom prst="roundRect">
            <a:avLst>
              <a:gd name="adj" fmla="val 23989"/>
            </a:avLst>
          </a:prstGeom>
          <a:solidFill>
            <a:srgbClr val="FFC000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700" dirty="0"/>
              <a:t>Product functionality</a:t>
            </a:r>
          </a:p>
          <a:p>
            <a:pPr algn="ctr">
              <a:defRPr/>
            </a:pPr>
            <a:r>
              <a:rPr lang="en-US" sz="1700" dirty="0"/>
              <a:t>User data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2A361E-A90C-FE4F-B4F3-43410894C2EA}"/>
              </a:ext>
            </a:extLst>
          </p:cNvPr>
          <p:cNvSpPr txBox="1"/>
          <p:nvPr/>
        </p:nvSpPr>
        <p:spPr>
          <a:xfrm>
            <a:off x="7608168" y="2138954"/>
            <a:ext cx="26102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tx2"/>
                </a:solidFill>
              </a:rPr>
              <a:t>User’s computer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A9FF29-70D0-6143-BC8F-21E0B8C2CD3D}"/>
              </a:ext>
            </a:extLst>
          </p:cNvPr>
          <p:cNvSpPr txBox="1"/>
          <p:nvPr/>
        </p:nvSpPr>
        <p:spPr>
          <a:xfrm>
            <a:off x="7608168" y="6044895"/>
            <a:ext cx="26102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tx2"/>
                </a:solidFill>
              </a:rPr>
              <a:t>Vendor’s servers</a:t>
            </a:r>
          </a:p>
        </p:txBody>
      </p:sp>
    </p:spTree>
    <p:extLst>
      <p:ext uri="{BB962C8B-B14F-4D97-AF65-F5344CB8AC3E}">
        <p14:creationId xmlns:p14="http://schemas.microsoft.com/office/powerpoint/2010/main" val="4243716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2940D-C259-8D4C-B1EA-4CEB2ABAF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450" y="0"/>
            <a:ext cx="8229600" cy="103092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Product management concerns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8F833-D1B4-084E-A918-4CD2DC9A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043E4-D1E5-D94A-BCB4-D613CC7A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2472AC1-5622-5044-9808-14F0C4975DF3}"/>
              </a:ext>
            </a:extLst>
          </p:cNvPr>
          <p:cNvSpPr/>
          <p:nvPr/>
        </p:nvSpPr>
        <p:spPr>
          <a:xfrm>
            <a:off x="5161916" y="3183044"/>
            <a:ext cx="1961226" cy="174386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Product manager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FFAC8EA-274E-6845-BC78-923E0F4B1DD8}"/>
              </a:ext>
            </a:extLst>
          </p:cNvPr>
          <p:cNvCxnSpPr>
            <a:cxnSpLocks/>
            <a:stCxn id="8" idx="0"/>
            <a:endCxn id="39" idx="4"/>
          </p:cNvCxnSpPr>
          <p:nvPr/>
        </p:nvCxnSpPr>
        <p:spPr>
          <a:xfrm flipV="1">
            <a:off x="6142529" y="2652589"/>
            <a:ext cx="52978" cy="530454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B560C62-2788-E141-AC3E-A199E695708B}"/>
              </a:ext>
            </a:extLst>
          </p:cNvPr>
          <p:cNvCxnSpPr>
            <a:cxnSpLocks/>
            <a:stCxn id="44" idx="1"/>
            <a:endCxn id="8" idx="5"/>
          </p:cNvCxnSpPr>
          <p:nvPr/>
        </p:nvCxnSpPr>
        <p:spPr>
          <a:xfrm flipH="1" flipV="1">
            <a:off x="6835927" y="4671528"/>
            <a:ext cx="627408" cy="381008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7E40601-CBB1-2E45-9950-1EA9B9D59C06}"/>
              </a:ext>
            </a:extLst>
          </p:cNvPr>
          <p:cNvCxnSpPr>
            <a:cxnSpLocks/>
            <a:stCxn id="8" idx="3"/>
            <a:endCxn id="40" idx="7"/>
          </p:cNvCxnSpPr>
          <p:nvPr/>
        </p:nvCxnSpPr>
        <p:spPr>
          <a:xfrm flipH="1">
            <a:off x="4901869" y="4671528"/>
            <a:ext cx="547262" cy="301872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rc 32">
            <a:extLst>
              <a:ext uri="{FF2B5EF4-FFF2-40B4-BE49-F238E27FC236}">
                <a16:creationId xmlns:a16="http://schemas.microsoft.com/office/drawing/2014/main" id="{B90BB890-DAF0-F941-A1D5-9E7FFA8488D1}"/>
              </a:ext>
            </a:extLst>
          </p:cNvPr>
          <p:cNvSpPr/>
          <p:nvPr/>
        </p:nvSpPr>
        <p:spPr>
          <a:xfrm>
            <a:off x="3701318" y="1730396"/>
            <a:ext cx="5022974" cy="4598793"/>
          </a:xfrm>
          <a:prstGeom prst="arc">
            <a:avLst>
              <a:gd name="adj1" fmla="val 9741802"/>
              <a:gd name="adj2" fmla="val 14635118"/>
            </a:avLst>
          </a:prstGeom>
          <a:noFill/>
          <a:ln w="101600">
            <a:solidFill>
              <a:schemeClr val="bg1">
                <a:lumMod val="6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5CE6C5C4-5FEB-A14D-A26F-29680D3A7CA9}"/>
              </a:ext>
            </a:extLst>
          </p:cNvPr>
          <p:cNvSpPr/>
          <p:nvPr/>
        </p:nvSpPr>
        <p:spPr>
          <a:xfrm>
            <a:off x="3701318" y="1730396"/>
            <a:ext cx="5022974" cy="4598793"/>
          </a:xfrm>
          <a:prstGeom prst="arc">
            <a:avLst>
              <a:gd name="adj1" fmla="val 3775274"/>
              <a:gd name="adj2" fmla="val 7120452"/>
            </a:avLst>
          </a:prstGeom>
          <a:noFill/>
          <a:ln w="101600">
            <a:solidFill>
              <a:schemeClr val="bg1">
                <a:lumMod val="6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B641726D-2A04-C344-867A-777D0D9C13A5}"/>
              </a:ext>
            </a:extLst>
          </p:cNvPr>
          <p:cNvSpPr/>
          <p:nvPr/>
        </p:nvSpPr>
        <p:spPr>
          <a:xfrm>
            <a:off x="3701318" y="1730396"/>
            <a:ext cx="5022974" cy="4598793"/>
          </a:xfrm>
          <a:prstGeom prst="arc">
            <a:avLst>
              <a:gd name="adj1" fmla="val 17753740"/>
              <a:gd name="adj2" fmla="val 1006704"/>
            </a:avLst>
          </a:prstGeom>
          <a:noFill/>
          <a:ln w="101600">
            <a:solidFill>
              <a:schemeClr val="bg1">
                <a:lumMod val="6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F45E486-27D8-CF45-B954-E18AA9D79371}"/>
              </a:ext>
            </a:extLst>
          </p:cNvPr>
          <p:cNvSpPr/>
          <p:nvPr/>
        </p:nvSpPr>
        <p:spPr>
          <a:xfrm>
            <a:off x="5214894" y="908721"/>
            <a:ext cx="1961226" cy="174386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en-US" sz="2600" dirty="0">
                <a:solidFill>
                  <a:schemeClr val="tx1"/>
                </a:solidFill>
              </a:rPr>
              <a:t>Business </a:t>
            </a:r>
            <a:br>
              <a:rPr lang="en-US" sz="2600" dirty="0">
                <a:solidFill>
                  <a:schemeClr val="tx1"/>
                </a:solidFill>
              </a:rPr>
            </a:br>
            <a:r>
              <a:rPr lang="en-US" sz="2600" dirty="0">
                <a:solidFill>
                  <a:schemeClr val="tx1"/>
                </a:solidFill>
              </a:rPr>
              <a:t>needs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C4926C6-4649-FC44-BCBF-0BF5FAEC0729}"/>
              </a:ext>
            </a:extLst>
          </p:cNvPr>
          <p:cNvSpPr/>
          <p:nvPr/>
        </p:nvSpPr>
        <p:spPr>
          <a:xfrm>
            <a:off x="3227858" y="4718017"/>
            <a:ext cx="1961226" cy="174386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600" dirty="0">
                <a:solidFill>
                  <a:schemeClr val="tx1"/>
                </a:solidFill>
              </a:rPr>
              <a:t>Technology </a:t>
            </a:r>
            <a:br>
              <a:rPr lang="en-US" sz="2600" dirty="0">
                <a:solidFill>
                  <a:schemeClr val="tx1"/>
                </a:solidFill>
              </a:rPr>
            </a:br>
            <a:r>
              <a:rPr lang="en-US" sz="2600" dirty="0">
                <a:solidFill>
                  <a:schemeClr val="tx1"/>
                </a:solidFill>
              </a:rPr>
              <a:t>constraints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F10589E-910A-A640-945F-3E5E43895909}"/>
              </a:ext>
            </a:extLst>
          </p:cNvPr>
          <p:cNvSpPr/>
          <p:nvPr/>
        </p:nvSpPr>
        <p:spPr>
          <a:xfrm>
            <a:off x="7176120" y="4797153"/>
            <a:ext cx="1961226" cy="174386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600" dirty="0">
                <a:solidFill>
                  <a:schemeClr val="tx1"/>
                </a:solidFill>
              </a:rPr>
              <a:t>Customer </a:t>
            </a:r>
            <a:br>
              <a:rPr lang="en-US" sz="2600" dirty="0">
                <a:solidFill>
                  <a:schemeClr val="tx1"/>
                </a:solidFill>
              </a:rPr>
            </a:br>
            <a:r>
              <a:rPr lang="en-US" sz="2600" dirty="0">
                <a:solidFill>
                  <a:schemeClr val="tx1"/>
                </a:solidFill>
              </a:rPr>
              <a:t>experience</a:t>
            </a:r>
          </a:p>
        </p:txBody>
      </p:sp>
    </p:spTree>
    <p:extLst>
      <p:ext uri="{BB962C8B-B14F-4D97-AF65-F5344CB8AC3E}">
        <p14:creationId xmlns:p14="http://schemas.microsoft.com/office/powerpoint/2010/main" val="3324105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2940D-C259-8D4C-B1EA-4CEB2ABAF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450" y="0"/>
            <a:ext cx="8229600" cy="13915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Technical interactions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product managers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8F833-D1B4-084E-A918-4CD2DC9A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043E4-D1E5-D94A-BCB4-D613CC7A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2472AC1-5622-5044-9808-14F0C4975DF3}"/>
              </a:ext>
            </a:extLst>
          </p:cNvPr>
          <p:cNvSpPr/>
          <p:nvPr/>
        </p:nvSpPr>
        <p:spPr>
          <a:xfrm>
            <a:off x="5161916" y="3095359"/>
            <a:ext cx="1961226" cy="174386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Product manager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FFAC8EA-274E-6845-BC78-923E0F4B1DD8}"/>
              </a:ext>
            </a:extLst>
          </p:cNvPr>
          <p:cNvCxnSpPr>
            <a:cxnSpLocks/>
          </p:cNvCxnSpPr>
          <p:nvPr/>
        </p:nvCxnSpPr>
        <p:spPr>
          <a:xfrm flipH="1" flipV="1">
            <a:off x="6136574" y="2534906"/>
            <a:ext cx="11913" cy="560452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A3CAFD3-1096-4A49-B367-BF0108CA1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601" y="2564904"/>
            <a:ext cx="1962729" cy="1017670"/>
          </a:xfrm>
          <a:prstGeom prst="roundRect">
            <a:avLst>
              <a:gd name="adj" fmla="val 7883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dirty="0"/>
              <a:t>Product </a:t>
            </a:r>
            <a:br>
              <a:rPr lang="en-US" sz="2200" dirty="0"/>
            </a:br>
            <a:r>
              <a:rPr lang="en-US" sz="2200" dirty="0"/>
              <a:t>backlog management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A5EA15E-1EE4-BB4F-B800-8A06560A3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1166" y="1517236"/>
            <a:ext cx="1962729" cy="1017670"/>
          </a:xfrm>
          <a:prstGeom prst="roundRect">
            <a:avLst>
              <a:gd name="adj" fmla="val 7883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dirty="0"/>
              <a:t>Product </a:t>
            </a:r>
            <a:br>
              <a:rPr lang="en-US" sz="2200" dirty="0"/>
            </a:br>
            <a:r>
              <a:rPr lang="en-US" sz="2200" dirty="0"/>
              <a:t>vision management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532AB51-04A7-3D45-A465-5343822D1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643" y="4365104"/>
            <a:ext cx="1962729" cy="1017670"/>
          </a:xfrm>
          <a:prstGeom prst="roundRect">
            <a:avLst>
              <a:gd name="adj" fmla="val 7883"/>
            </a:avLst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dirty="0"/>
              <a:t>Acceptance </a:t>
            </a:r>
            <a:br>
              <a:rPr lang="en-US" sz="2200" dirty="0"/>
            </a:br>
            <a:r>
              <a:rPr lang="en-US" sz="2200" dirty="0"/>
              <a:t>testing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F2110A9-5DD6-8C4E-8E1F-E46C8E266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28" y="5368714"/>
            <a:ext cx="1807402" cy="1157183"/>
          </a:xfrm>
          <a:prstGeom prst="roundRect">
            <a:avLst>
              <a:gd name="adj" fmla="val 7883"/>
            </a:avLst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dirty="0"/>
              <a:t>User </a:t>
            </a:r>
            <a:br>
              <a:rPr lang="en-US" sz="2200" dirty="0"/>
            </a:br>
            <a:r>
              <a:rPr lang="en-US" sz="2200" dirty="0"/>
              <a:t>interface </a:t>
            </a:r>
            <a:br>
              <a:rPr lang="en-US" sz="2200" dirty="0"/>
            </a:br>
            <a:r>
              <a:rPr lang="en-US" sz="2200" dirty="0"/>
              <a:t>design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9647544-1085-F444-BF6C-2A7BCD12B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3672" y="4365104"/>
            <a:ext cx="1962729" cy="1017670"/>
          </a:xfrm>
          <a:prstGeom prst="roundRect">
            <a:avLst>
              <a:gd name="adj" fmla="val 7883"/>
            </a:avLst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dirty="0"/>
              <a:t>Customer </a:t>
            </a:r>
            <a:br>
              <a:rPr lang="en-US" sz="2200" dirty="0"/>
            </a:br>
            <a:r>
              <a:rPr lang="en-US" sz="2200" dirty="0"/>
              <a:t>testing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9A1516E-1840-F34F-821B-D6419C620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3672" y="2564904"/>
            <a:ext cx="1962729" cy="1017670"/>
          </a:xfrm>
          <a:prstGeom prst="roundRect">
            <a:avLst>
              <a:gd name="adj" fmla="val 7883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dirty="0"/>
              <a:t>User stories </a:t>
            </a:r>
            <a:br>
              <a:rPr lang="en-US" sz="2200" dirty="0"/>
            </a:br>
            <a:r>
              <a:rPr lang="en-US" sz="2200" dirty="0"/>
              <a:t> and </a:t>
            </a:r>
            <a:br>
              <a:rPr lang="en-US" sz="2200" dirty="0"/>
            </a:br>
            <a:r>
              <a:rPr lang="en-US" sz="2200" dirty="0"/>
              <a:t>scenarios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B560C62-2788-E141-AC3E-A199E695708B}"/>
              </a:ext>
            </a:extLst>
          </p:cNvPr>
          <p:cNvCxnSpPr>
            <a:cxnSpLocks/>
          </p:cNvCxnSpPr>
          <p:nvPr/>
        </p:nvCxnSpPr>
        <p:spPr>
          <a:xfrm flipH="1" flipV="1">
            <a:off x="6124661" y="4823744"/>
            <a:ext cx="11913" cy="560452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DED2CB2-17ED-8145-B6D5-479F97D69BA3}"/>
              </a:ext>
            </a:extLst>
          </p:cNvPr>
          <p:cNvCxnSpPr>
            <a:cxnSpLocks/>
            <a:stCxn id="8" idx="1"/>
            <a:endCxn id="25" idx="3"/>
          </p:cNvCxnSpPr>
          <p:nvPr/>
        </p:nvCxnSpPr>
        <p:spPr>
          <a:xfrm flipH="1" flipV="1">
            <a:off x="4458329" y="3073740"/>
            <a:ext cx="990802" cy="277003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7E40601-CBB1-2E45-9950-1EA9B9D59C06}"/>
              </a:ext>
            </a:extLst>
          </p:cNvPr>
          <p:cNvCxnSpPr>
            <a:cxnSpLocks/>
            <a:stCxn id="8" idx="3"/>
            <a:endCxn id="27" idx="3"/>
          </p:cNvCxnSpPr>
          <p:nvPr/>
        </p:nvCxnSpPr>
        <p:spPr>
          <a:xfrm flipH="1">
            <a:off x="4490371" y="4583843"/>
            <a:ext cx="958760" cy="290096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EAF0EF7-6B7B-9142-88BA-E3366C4FA14E}"/>
              </a:ext>
            </a:extLst>
          </p:cNvPr>
          <p:cNvCxnSpPr>
            <a:cxnSpLocks/>
            <a:stCxn id="8" idx="5"/>
            <a:endCxn id="30" idx="1"/>
          </p:cNvCxnSpPr>
          <p:nvPr/>
        </p:nvCxnSpPr>
        <p:spPr>
          <a:xfrm>
            <a:off x="6835927" y="4583843"/>
            <a:ext cx="897744" cy="290096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A5ADFAA-8A60-354E-92F0-4E186229AA9C}"/>
              </a:ext>
            </a:extLst>
          </p:cNvPr>
          <p:cNvCxnSpPr>
            <a:cxnSpLocks/>
            <a:stCxn id="8" idx="7"/>
            <a:endCxn id="31" idx="1"/>
          </p:cNvCxnSpPr>
          <p:nvPr/>
        </p:nvCxnSpPr>
        <p:spPr>
          <a:xfrm flipV="1">
            <a:off x="6835927" y="3073740"/>
            <a:ext cx="897744" cy="277003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5969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06107-ACB8-8043-AE51-A250C2BEA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5" y="188640"/>
            <a:ext cx="8929563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Software Development Life Cycle </a:t>
            </a:r>
            <a:r>
              <a:rPr lang="en-US" sz="2400" dirty="0">
                <a:solidFill>
                  <a:schemeClr val="accent1"/>
                </a:solidFill>
              </a:rPr>
              <a:t>(SDLC)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waterfall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95118-C47B-5F49-B125-5F0A919AD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A9A958F-91EC-E34B-A881-86AE4075C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90" y="1670020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/>
              <a:t>Requirements </a:t>
            </a:r>
            <a:br>
              <a:rPr lang="en-US" dirty="0"/>
            </a:br>
            <a:r>
              <a:rPr lang="en-US" dirty="0"/>
              <a:t>definition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83D832D-73E8-8F4A-AFFA-068082B57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5174" y="2663755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/>
              <a:t>System and Software design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5D50CBC-2606-A942-B96C-D6596FAB0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522" y="3667005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/>
              <a:t>Implementation and unit testing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A33732E-8DB7-494E-8310-2C66B049C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1745" y="4590107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/>
              <a:t>Integration and system testing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423AB6A-7872-C249-80C3-4D99C08C9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240" y="5592654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/>
              <a:t>Operation and maintenance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5713B6F8-7E0B-6D42-836B-0511318A58BA}"/>
              </a:ext>
            </a:extLst>
          </p:cNvPr>
          <p:cNvCxnSpPr>
            <a:stCxn id="6" idx="3"/>
            <a:endCxn id="7" idx="0"/>
          </p:cNvCxnSpPr>
          <p:nvPr/>
        </p:nvCxnSpPr>
        <p:spPr>
          <a:xfrm>
            <a:off x="3603929" y="2100362"/>
            <a:ext cx="795615" cy="563393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60D15B15-F223-124D-95EE-3354069FE8EF}"/>
              </a:ext>
            </a:extLst>
          </p:cNvPr>
          <p:cNvCxnSpPr>
            <a:cxnSpLocks/>
            <a:stCxn id="7" idx="3"/>
            <a:endCxn id="8" idx="0"/>
          </p:cNvCxnSpPr>
          <p:nvPr/>
        </p:nvCxnSpPr>
        <p:spPr>
          <a:xfrm>
            <a:off x="5303913" y="3094096"/>
            <a:ext cx="684979" cy="572908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65E72B4D-3F99-3546-B8EC-D07EE18CEEC5}"/>
              </a:ext>
            </a:extLst>
          </p:cNvPr>
          <p:cNvCxnSpPr>
            <a:cxnSpLocks/>
            <a:stCxn id="8" idx="3"/>
            <a:endCxn id="9" idx="0"/>
          </p:cNvCxnSpPr>
          <p:nvPr/>
        </p:nvCxnSpPr>
        <p:spPr>
          <a:xfrm>
            <a:off x="6893260" y="4097346"/>
            <a:ext cx="712854" cy="492760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AB950C16-F3DB-A542-A012-AA15A7275720}"/>
              </a:ext>
            </a:extLst>
          </p:cNvPr>
          <p:cNvCxnSpPr>
            <a:cxnSpLocks/>
            <a:stCxn id="9" idx="3"/>
            <a:endCxn id="10" idx="0"/>
          </p:cNvCxnSpPr>
          <p:nvPr/>
        </p:nvCxnSpPr>
        <p:spPr>
          <a:xfrm>
            <a:off x="8510483" y="5020449"/>
            <a:ext cx="650126" cy="572205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6EE27BCA-556C-614A-BB49-DDEB2B603352}"/>
              </a:ext>
            </a:extLst>
          </p:cNvPr>
          <p:cNvCxnSpPr>
            <a:cxnSpLocks/>
            <a:endCxn id="9" idx="2"/>
          </p:cNvCxnSpPr>
          <p:nvPr/>
        </p:nvCxnSpPr>
        <p:spPr>
          <a:xfrm rot="10800000">
            <a:off x="7606114" y="5450789"/>
            <a:ext cx="650126" cy="572206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11B03968-A895-364D-B1FE-8C285A585806}"/>
              </a:ext>
            </a:extLst>
          </p:cNvPr>
          <p:cNvCxnSpPr>
            <a:cxnSpLocks/>
            <a:endCxn id="8" idx="2"/>
          </p:cNvCxnSpPr>
          <p:nvPr/>
        </p:nvCxnSpPr>
        <p:spPr>
          <a:xfrm rot="10800000">
            <a:off x="5988891" y="4527689"/>
            <a:ext cx="2216792" cy="149530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BF98DC7C-98C4-1F4A-A84E-D469D700A067}"/>
              </a:ext>
            </a:extLst>
          </p:cNvPr>
          <p:cNvCxnSpPr>
            <a:cxnSpLocks/>
            <a:stCxn id="10" idx="1"/>
            <a:endCxn id="7" idx="2"/>
          </p:cNvCxnSpPr>
          <p:nvPr/>
        </p:nvCxnSpPr>
        <p:spPr>
          <a:xfrm rot="10800000">
            <a:off x="4399545" y="3524437"/>
            <a:ext cx="3856697" cy="2498558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3404DA58-E4DB-2A4F-88D8-E3DF3DBDA9F2}"/>
              </a:ext>
            </a:extLst>
          </p:cNvPr>
          <p:cNvCxnSpPr>
            <a:cxnSpLocks/>
            <a:stCxn id="10" idx="1"/>
            <a:endCxn id="6" idx="2"/>
          </p:cNvCxnSpPr>
          <p:nvPr/>
        </p:nvCxnSpPr>
        <p:spPr>
          <a:xfrm rot="10800000">
            <a:off x="2699561" y="2530704"/>
            <a:ext cx="5556681" cy="3492293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7F45DC00-2FBD-EF44-A879-A63DCAA5E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(2015), Software Engineering, 10th Edition, Pearson.</a:t>
            </a:r>
          </a:p>
        </p:txBody>
      </p:sp>
    </p:spTree>
    <p:extLst>
      <p:ext uri="{BB962C8B-B14F-4D97-AF65-F5344CB8AC3E}">
        <p14:creationId xmlns:p14="http://schemas.microsoft.com/office/powerpoint/2010/main" val="2552982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F4003-70CE-1C4B-8D04-E377B30A3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3" y="142925"/>
            <a:ext cx="8388003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Plan-based and Agile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3BCCC-8979-DB48-A55A-2607F6E92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CB8732F-9CC3-254D-96BF-A595CE372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0856" y="2264252"/>
            <a:ext cx="1584176" cy="720080"/>
          </a:xfrm>
          <a:prstGeom prst="roundRect">
            <a:avLst>
              <a:gd name="adj" fmla="val 9274"/>
            </a:avLst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/>
              <a:t>Requirements 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8E97ABE-E234-B24E-93C3-8D7267262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608" y="2193952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/>
              <a:t>Requirements </a:t>
            </a:r>
            <a:br>
              <a:rPr lang="en-US" dirty="0"/>
            </a:br>
            <a:r>
              <a:rPr lang="en-US" dirty="0"/>
              <a:t>engineering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B9B2A56-7BC7-FF49-B2FE-9D6243E74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2527" y="2193952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/>
              <a:t>Design and implementation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58FAFFD-4F61-334F-8F04-013342838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08" y="4941169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/>
              <a:t>Requirements </a:t>
            </a:r>
            <a:br>
              <a:rPr lang="en-US" dirty="0"/>
            </a:br>
            <a:r>
              <a:rPr lang="en-US" dirty="0"/>
              <a:t>engineering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EFF814C-1A7D-024A-A7D3-91789FEB9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545" y="4941169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/>
              <a:t>Design and implementation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969FA192-6CB8-2F44-BE9B-253D39C048D8}"/>
              </a:ext>
            </a:extLst>
          </p:cNvPr>
          <p:cNvSpPr/>
          <p:nvPr/>
        </p:nvSpPr>
        <p:spPr>
          <a:xfrm>
            <a:off x="5015880" y="4437112"/>
            <a:ext cx="2160240" cy="1475121"/>
          </a:xfrm>
          <a:prstGeom prst="arc">
            <a:avLst>
              <a:gd name="adj1" fmla="val 11598803"/>
              <a:gd name="adj2" fmla="val 20782976"/>
            </a:avLst>
          </a:prstGeom>
          <a:noFill/>
          <a:ln w="381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BD6BB434-3CBA-6C40-B79B-C000F4590C26}"/>
              </a:ext>
            </a:extLst>
          </p:cNvPr>
          <p:cNvSpPr/>
          <p:nvPr/>
        </p:nvSpPr>
        <p:spPr>
          <a:xfrm>
            <a:off x="3863752" y="4589512"/>
            <a:ext cx="4464496" cy="1719809"/>
          </a:xfrm>
          <a:prstGeom prst="arc">
            <a:avLst>
              <a:gd name="adj1" fmla="val 629487"/>
              <a:gd name="adj2" fmla="val 10150990"/>
            </a:avLst>
          </a:prstGeom>
          <a:noFill/>
          <a:ln w="381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4F967C7C-A30E-B345-8978-9D4245F900E7}"/>
              </a:ext>
            </a:extLst>
          </p:cNvPr>
          <p:cNvSpPr/>
          <p:nvPr/>
        </p:nvSpPr>
        <p:spPr>
          <a:xfrm>
            <a:off x="3431402" y="1790650"/>
            <a:ext cx="5068073" cy="1822063"/>
          </a:xfrm>
          <a:prstGeom prst="arc">
            <a:avLst>
              <a:gd name="adj1" fmla="val 673640"/>
              <a:gd name="adj2" fmla="val 10250129"/>
            </a:avLst>
          </a:prstGeom>
          <a:noFill/>
          <a:ln w="381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BB49CD8C-3F9C-1946-AF3E-F92B3E18671F}"/>
              </a:ext>
            </a:extLst>
          </p:cNvPr>
          <p:cNvSpPr/>
          <p:nvPr/>
        </p:nvSpPr>
        <p:spPr>
          <a:xfrm>
            <a:off x="7998898" y="1855539"/>
            <a:ext cx="1193447" cy="960750"/>
          </a:xfrm>
          <a:prstGeom prst="arc">
            <a:avLst>
              <a:gd name="adj1" fmla="val 11598803"/>
              <a:gd name="adj2" fmla="val 659380"/>
            </a:avLst>
          </a:prstGeom>
          <a:noFill/>
          <a:ln w="381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F66C27CD-6966-5C45-B29F-BE36DBE47AC1}"/>
              </a:ext>
            </a:extLst>
          </p:cNvPr>
          <p:cNvSpPr/>
          <p:nvPr/>
        </p:nvSpPr>
        <p:spPr>
          <a:xfrm>
            <a:off x="3143673" y="1805943"/>
            <a:ext cx="1193447" cy="960750"/>
          </a:xfrm>
          <a:prstGeom prst="arc">
            <a:avLst>
              <a:gd name="adj1" fmla="val 11598803"/>
              <a:gd name="adj2" fmla="val 659380"/>
            </a:avLst>
          </a:prstGeom>
          <a:noFill/>
          <a:ln w="381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AAB656A-C08C-A84F-8C0A-29798DAA603E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>
          <a:xfrm flipV="1">
            <a:off x="4376346" y="2624293"/>
            <a:ext cx="77451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25CEA0-5DCF-A84D-A12E-95366EA835A7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6735033" y="2624293"/>
            <a:ext cx="677495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45B936D-40E5-CE40-8BDE-8D2D13B64AC4}"/>
              </a:ext>
            </a:extLst>
          </p:cNvPr>
          <p:cNvSpPr txBox="1"/>
          <p:nvPr/>
        </p:nvSpPr>
        <p:spPr>
          <a:xfrm>
            <a:off x="2251203" y="4514602"/>
            <a:ext cx="258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Agile development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1BBF84-FFF3-0547-B3F1-8EDCBD57A11B}"/>
              </a:ext>
            </a:extLst>
          </p:cNvPr>
          <p:cNvSpPr txBox="1"/>
          <p:nvPr/>
        </p:nvSpPr>
        <p:spPr>
          <a:xfrm>
            <a:off x="1795706" y="1340769"/>
            <a:ext cx="336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Plan-based development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E1A086-DAAE-DE49-8E09-72CC4F20BF04}"/>
              </a:ext>
            </a:extLst>
          </p:cNvPr>
          <p:cNvSpPr txBox="1"/>
          <p:nvPr/>
        </p:nvSpPr>
        <p:spPr>
          <a:xfrm>
            <a:off x="4037341" y="3645025"/>
            <a:ext cx="4041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Requirements change requests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BFB92F3-2C50-9E45-99FF-A1DA687B9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1" y="1360836"/>
            <a:ext cx="8568951" cy="2721207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5">
                <a:lumMod val="75000"/>
              </a:schemeClr>
            </a:solidFill>
            <a:prstDash val="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B40B72B-A736-8D41-BAD3-17CFFC2D8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706" y="4240254"/>
            <a:ext cx="8568951" cy="2279610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2">
                <a:lumMod val="75000"/>
              </a:schemeClr>
            </a:solidFill>
            <a:prstDash val="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F8C12879-4ED1-3F43-990A-E19146D63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(2015), Software Engineering, 10th Edition, Pearson.</a:t>
            </a:r>
          </a:p>
        </p:txBody>
      </p:sp>
    </p:spTree>
    <p:extLst>
      <p:ext uri="{BB962C8B-B14F-4D97-AF65-F5344CB8AC3E}">
        <p14:creationId xmlns:p14="http://schemas.microsoft.com/office/powerpoint/2010/main" val="9668668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310C-0562-6C41-AEDD-99C0FAC8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86409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Continuum of Life Cycles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6F69D-FD14-7B4F-A6E4-2B2A8785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465C67-23E6-1F4A-AB5B-83F9C4AC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Project Management Institute (2017), Agile Practice Guide, Project Management Institute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A04CE6-8008-0740-B484-099DDAA62B0F}"/>
              </a:ext>
            </a:extLst>
          </p:cNvPr>
          <p:cNvCxnSpPr>
            <a:cxnSpLocks/>
          </p:cNvCxnSpPr>
          <p:nvPr/>
        </p:nvCxnSpPr>
        <p:spPr>
          <a:xfrm>
            <a:off x="3719736" y="5805264"/>
            <a:ext cx="547260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CC744E3-94F6-B04F-A4C8-9044C2AD2B7B}"/>
              </a:ext>
            </a:extLst>
          </p:cNvPr>
          <p:cNvCxnSpPr>
            <a:cxnSpLocks/>
          </p:cNvCxnSpPr>
          <p:nvPr/>
        </p:nvCxnSpPr>
        <p:spPr>
          <a:xfrm flipV="1">
            <a:off x="3719736" y="1340769"/>
            <a:ext cx="0" cy="44644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F32194A-FC68-4F4A-835E-301D04771E46}"/>
              </a:ext>
            </a:extLst>
          </p:cNvPr>
          <p:cNvSpPr txBox="1"/>
          <p:nvPr/>
        </p:nvSpPr>
        <p:spPr>
          <a:xfrm>
            <a:off x="7464153" y="5149645"/>
            <a:ext cx="1613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Iterative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7BAA53-9E12-4D45-A568-81B554EBFE43}"/>
              </a:ext>
            </a:extLst>
          </p:cNvPr>
          <p:cNvSpPr txBox="1"/>
          <p:nvPr/>
        </p:nvSpPr>
        <p:spPr>
          <a:xfrm>
            <a:off x="3924801" y="5149645"/>
            <a:ext cx="1883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FD77F3-C42B-E04F-9ED4-49517A58EA6F}"/>
              </a:ext>
            </a:extLst>
          </p:cNvPr>
          <p:cNvSpPr txBox="1"/>
          <p:nvPr/>
        </p:nvSpPr>
        <p:spPr>
          <a:xfrm>
            <a:off x="3863752" y="1710221"/>
            <a:ext cx="2230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Incremental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CFEF0C-46E5-624E-91C7-9BA04E533506}"/>
              </a:ext>
            </a:extLst>
          </p:cNvPr>
          <p:cNvSpPr txBox="1"/>
          <p:nvPr/>
        </p:nvSpPr>
        <p:spPr>
          <a:xfrm>
            <a:off x="7940460" y="1764106"/>
            <a:ext cx="1035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Agile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78A967-CF89-1A41-B280-158639D24E54}"/>
              </a:ext>
            </a:extLst>
          </p:cNvPr>
          <p:cNvSpPr txBox="1"/>
          <p:nvPr/>
        </p:nvSpPr>
        <p:spPr>
          <a:xfrm>
            <a:off x="5202054" y="6063855"/>
            <a:ext cx="2068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Degree of Change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C15C9C-A136-2C44-8E8C-3018F1A25288}"/>
              </a:ext>
            </a:extLst>
          </p:cNvPr>
          <p:cNvSpPr txBox="1"/>
          <p:nvPr/>
        </p:nvSpPr>
        <p:spPr>
          <a:xfrm rot="16200000">
            <a:off x="1760404" y="3488452"/>
            <a:ext cx="2508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Frequency of Delivery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D655B4-6473-284A-A7DC-77B1A4C4131E}"/>
              </a:ext>
            </a:extLst>
          </p:cNvPr>
          <p:cNvSpPr txBox="1"/>
          <p:nvPr/>
        </p:nvSpPr>
        <p:spPr>
          <a:xfrm rot="16200000">
            <a:off x="3152695" y="5372549"/>
            <a:ext cx="52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ECB1B-2028-B84B-8DBC-ED8CAEFB3982}"/>
              </a:ext>
            </a:extLst>
          </p:cNvPr>
          <p:cNvSpPr txBox="1"/>
          <p:nvPr/>
        </p:nvSpPr>
        <p:spPr>
          <a:xfrm rot="16200000">
            <a:off x="3120810" y="1524987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91A8C9-4BC3-2744-B696-6C4FFAB3FFCF}"/>
              </a:ext>
            </a:extLst>
          </p:cNvPr>
          <p:cNvSpPr txBox="1"/>
          <p:nvPr/>
        </p:nvSpPr>
        <p:spPr>
          <a:xfrm>
            <a:off x="3652243" y="5867980"/>
            <a:ext cx="56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A00467-8644-7C44-9EAA-718831C78469}"/>
              </a:ext>
            </a:extLst>
          </p:cNvPr>
          <p:cNvSpPr txBox="1"/>
          <p:nvPr/>
        </p:nvSpPr>
        <p:spPr>
          <a:xfrm>
            <a:off x="8601765" y="5877272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</a:p>
        </p:txBody>
      </p:sp>
      <p:sp>
        <p:nvSpPr>
          <p:cNvPr id="25" name="Up-Down Arrow 24">
            <a:extLst>
              <a:ext uri="{FF2B5EF4-FFF2-40B4-BE49-F238E27FC236}">
                <a16:creationId xmlns:a16="http://schemas.microsoft.com/office/drawing/2014/main" id="{2445BDD8-CB4D-5545-9BE0-BA1744B2037E}"/>
              </a:ext>
            </a:extLst>
          </p:cNvPr>
          <p:cNvSpPr/>
          <p:nvPr/>
        </p:nvSpPr>
        <p:spPr>
          <a:xfrm rot="2700925">
            <a:off x="5708106" y="1723164"/>
            <a:ext cx="1440160" cy="3979443"/>
          </a:xfrm>
          <a:prstGeom prst="upDownArrow">
            <a:avLst>
              <a:gd name="adj1" fmla="val 63410"/>
              <a:gd name="adj2" fmla="val 70232"/>
            </a:avLst>
          </a:prstGeom>
          <a:solidFill>
            <a:srgbClr val="FFD5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69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310C-0562-6C41-AEDD-99C0FAC81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Predictive Life Cycle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6F69D-FD14-7B4F-A6E4-2B2A8785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465C67-23E6-1F4A-AB5B-83F9C4AC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Project Management Institute (2017), Agile Practice Guide, Project Management Institute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0FAB96-6CA6-C84C-BC09-2F218226D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5912" y="2942946"/>
            <a:ext cx="1343784" cy="918102"/>
          </a:xfrm>
          <a:prstGeom prst="roundRect">
            <a:avLst>
              <a:gd name="adj" fmla="val 1073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/>
              <a:t>Analyze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2F0C49-0C9B-A349-A0FE-704737E52AE3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3359696" y="3401997"/>
            <a:ext cx="37583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F0D68B3-74C9-A341-9C2E-7FE71E736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5530" y="2942946"/>
            <a:ext cx="1343784" cy="918102"/>
          </a:xfrm>
          <a:prstGeom prst="roundRect">
            <a:avLst>
              <a:gd name="adj" fmla="val 1073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/>
              <a:t>Design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8C49311-C68C-7C41-A2D6-48D129FED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148" y="2942946"/>
            <a:ext cx="1343784" cy="918102"/>
          </a:xfrm>
          <a:prstGeom prst="roundRect">
            <a:avLst>
              <a:gd name="adj" fmla="val 1073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/>
              <a:t>Build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3C33793-94ED-6B47-9E82-B87039CC9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4766" y="2942946"/>
            <a:ext cx="1343784" cy="918102"/>
          </a:xfrm>
          <a:prstGeom prst="roundRect">
            <a:avLst>
              <a:gd name="adj" fmla="val 1073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/>
              <a:t>Test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C831C68-5249-B548-83DF-D9C10556F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4383" y="2942946"/>
            <a:ext cx="1343784" cy="918102"/>
          </a:xfrm>
          <a:prstGeom prst="roundRect">
            <a:avLst>
              <a:gd name="adj" fmla="val 1073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/>
              <a:t>Deliver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18C3B97-8D4B-344C-BF02-08D3156CA41A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5079314" y="3401997"/>
            <a:ext cx="37583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64CB77-6170-5342-AFAC-BA4CE372E62E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6798932" y="3401997"/>
            <a:ext cx="37583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723A19-86FF-8941-9FBE-B02D825AA54B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8518551" y="3401997"/>
            <a:ext cx="37583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6127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310C-0562-6C41-AEDD-99C0FAC81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Iterative Life Cycle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6F69D-FD14-7B4F-A6E4-2B2A8785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465C67-23E6-1F4A-AB5B-83F9C4AC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Project Management Institute (2017), Agile Practice Guide, Project Management Institute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25D02D6-4FD3-2348-AFED-F77A9CDDA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3645024"/>
            <a:ext cx="1656184" cy="1080120"/>
          </a:xfrm>
          <a:prstGeom prst="roundRect">
            <a:avLst>
              <a:gd name="adj" fmla="val 1073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/>
              <a:t>Analyze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A5F37E-AC6A-0541-B062-0B938318CCC7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3647728" y="4185084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D3C769D-A14E-014E-869D-77C03B94D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792" y="3645024"/>
            <a:ext cx="1656184" cy="1080120"/>
          </a:xfrm>
          <a:prstGeom prst="roundRect">
            <a:avLst>
              <a:gd name="adj" fmla="val 1073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/>
              <a:t>Analyze</a:t>
            </a:r>
          </a:p>
          <a:p>
            <a:pPr algn="ctr">
              <a:defRPr/>
            </a:pPr>
            <a:r>
              <a:rPr lang="en-US" sz="2400" b="1" dirty="0"/>
              <a:t>Design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5251283-A15F-DD44-8B38-13646FAD9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040" y="3645024"/>
            <a:ext cx="1656184" cy="1080120"/>
          </a:xfrm>
          <a:prstGeom prst="roundRect">
            <a:avLst>
              <a:gd name="adj" fmla="val 1073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/>
              <a:t>Build</a:t>
            </a:r>
          </a:p>
          <a:p>
            <a:pPr algn="ctr">
              <a:defRPr/>
            </a:pPr>
            <a:r>
              <a:rPr lang="en-US" sz="2400" b="1" dirty="0"/>
              <a:t>Test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CC4DFCA-6C1E-CB49-80F0-800A6E500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288" y="3645024"/>
            <a:ext cx="1656184" cy="1080120"/>
          </a:xfrm>
          <a:prstGeom prst="roundRect">
            <a:avLst>
              <a:gd name="adj" fmla="val 1073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/>
              <a:t>Deliver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60287C-833C-F74F-ADF9-2D60018CBD12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5879976" y="4185084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BCCD76-CAEE-8343-8FF7-3CAE419B3BDE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8112224" y="4185084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>
            <a:extLst>
              <a:ext uri="{FF2B5EF4-FFF2-40B4-BE49-F238E27FC236}">
                <a16:creationId xmlns:a16="http://schemas.microsoft.com/office/drawing/2014/main" id="{7C4449D8-8AE8-EA4C-A232-CA8391B00313}"/>
              </a:ext>
            </a:extLst>
          </p:cNvPr>
          <p:cNvSpPr/>
          <p:nvPr/>
        </p:nvSpPr>
        <p:spPr>
          <a:xfrm>
            <a:off x="4511824" y="3094208"/>
            <a:ext cx="936104" cy="1047656"/>
          </a:xfrm>
          <a:prstGeom prst="arc">
            <a:avLst>
              <a:gd name="adj1" fmla="val 10932647"/>
              <a:gd name="adj2" fmla="val 21298226"/>
            </a:avLst>
          </a:prstGeom>
          <a:noFill/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161867-A0E6-C248-ABFF-A43D8AE1CC7E}"/>
              </a:ext>
            </a:extLst>
          </p:cNvPr>
          <p:cNvSpPr txBox="1"/>
          <p:nvPr/>
        </p:nvSpPr>
        <p:spPr>
          <a:xfrm>
            <a:off x="4308902" y="2719570"/>
            <a:ext cx="1461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Prototype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5E31662D-57C7-F442-A725-B44D6842EDED}"/>
              </a:ext>
            </a:extLst>
          </p:cNvPr>
          <p:cNvSpPr/>
          <p:nvPr/>
        </p:nvSpPr>
        <p:spPr>
          <a:xfrm>
            <a:off x="6790908" y="3110257"/>
            <a:ext cx="936104" cy="1047656"/>
          </a:xfrm>
          <a:prstGeom prst="arc">
            <a:avLst>
              <a:gd name="adj1" fmla="val 10932647"/>
              <a:gd name="adj2" fmla="val 21298226"/>
            </a:avLst>
          </a:prstGeom>
          <a:noFill/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FD4313-D679-9547-A99A-E3AD77069564}"/>
              </a:ext>
            </a:extLst>
          </p:cNvPr>
          <p:cNvSpPr txBox="1"/>
          <p:nvPr/>
        </p:nvSpPr>
        <p:spPr>
          <a:xfrm>
            <a:off x="6758824" y="2710148"/>
            <a:ext cx="1000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Refine</a:t>
            </a:r>
          </a:p>
        </p:txBody>
      </p:sp>
    </p:spTree>
    <p:extLst>
      <p:ext uri="{BB962C8B-B14F-4D97-AF65-F5344CB8AC3E}">
        <p14:creationId xmlns:p14="http://schemas.microsoft.com/office/powerpoint/2010/main" val="24780284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310C-0562-6C41-AEDD-99C0FAC81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Life Cycle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Varying-Sized Increments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6F69D-FD14-7B4F-A6E4-2B2A8785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465C67-23E6-1F4A-AB5B-83F9C4AC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Project Management Institute (2017), Agile Practice Guide, Project Management Institute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FAEA39F-66A7-5049-AD68-3E91BAC8D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2258" y="2780928"/>
            <a:ext cx="3153623" cy="2520280"/>
          </a:xfrm>
          <a:prstGeom prst="roundRect">
            <a:avLst>
              <a:gd name="adj" fmla="val 1073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Analyze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Deliver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7CDF35D-BB5A-634F-B31A-071CFD12F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948" y="2780928"/>
            <a:ext cx="1656184" cy="2520280"/>
          </a:xfrm>
          <a:prstGeom prst="roundRect">
            <a:avLst>
              <a:gd name="adj" fmla="val 1073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Analyze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Deliver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A1B14DE-685A-3A43-934D-8DB7C5F00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00" y="2780928"/>
            <a:ext cx="2314600" cy="2520280"/>
          </a:xfrm>
          <a:prstGeom prst="roundRect">
            <a:avLst>
              <a:gd name="adj" fmla="val 1073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Analyze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Deliver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F4B625-92D9-A84E-B4AD-C545C0D5C4A7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5015880" y="4041068"/>
            <a:ext cx="61206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AC59D0-A832-A244-BFA8-17AD64CCFE58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7284132" y="4041068"/>
            <a:ext cx="61206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678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Understand the </a:t>
            </a:r>
            <a:r>
              <a:rPr lang="en-US" altLang="zh-TW" sz="3600" dirty="0">
                <a:solidFill>
                  <a:srgbClr val="C00000"/>
                </a:solidFill>
              </a:rPr>
              <a:t>fundamental concepts </a:t>
            </a:r>
            <a:r>
              <a:rPr lang="en-US" altLang="zh-TW" sz="3600" dirty="0"/>
              <a:t>and </a:t>
            </a:r>
            <a:r>
              <a:rPr lang="en-US" altLang="zh-TW" sz="3600" dirty="0">
                <a:solidFill>
                  <a:srgbClr val="C00000"/>
                </a:solidFill>
              </a:rPr>
              <a:t>research issues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software engineering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Equip with </a:t>
            </a:r>
            <a:r>
              <a:rPr lang="en-US" altLang="zh-TW" sz="3600" dirty="0">
                <a:solidFill>
                  <a:srgbClr val="C00000"/>
                </a:solidFill>
              </a:rPr>
              <a:t>Hands-on practices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software engineering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Conduct </a:t>
            </a:r>
            <a:r>
              <a:rPr lang="en-US" altLang="zh-TW" sz="3600" dirty="0">
                <a:solidFill>
                  <a:srgbClr val="C00000"/>
                </a:solidFill>
              </a:rPr>
              <a:t>information systems research </a:t>
            </a:r>
            <a:r>
              <a:rPr lang="en-US" altLang="zh-TW" sz="3600" dirty="0"/>
              <a:t>in the context of </a:t>
            </a:r>
            <a:r>
              <a:rPr lang="en-US" altLang="zh-TW" sz="3600" u="sng" dirty="0">
                <a:solidFill>
                  <a:srgbClr val="FF0000"/>
                </a:solidFill>
              </a:rPr>
              <a:t>software engineering</a:t>
            </a:r>
            <a:r>
              <a:rPr lang="en-US" altLang="zh-TW" sz="36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453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310C-0562-6C41-AEDD-99C0FAC8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Iteration-Based and Flow-Based Agile Life Cycles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6F69D-FD14-7B4F-A6E4-2B2A8785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465C67-23E6-1F4A-AB5B-83F9C4AC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Project Management Institute (2017), Agile Practice Guide, Project Management Institute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BAF8388-CCB7-5948-AE8A-4BF2308C1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9" y="1969686"/>
            <a:ext cx="1219851" cy="1663684"/>
          </a:xfrm>
          <a:prstGeom prst="roundRect">
            <a:avLst>
              <a:gd name="adj" fmla="val 1073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19EA8F8-F823-1645-9D83-BB215145B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3691" y="1969686"/>
            <a:ext cx="1219851" cy="1663684"/>
          </a:xfrm>
          <a:prstGeom prst="roundRect">
            <a:avLst>
              <a:gd name="adj" fmla="val 1073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71743F9-E6D3-5A40-A560-050C28C44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9853" y="1969686"/>
            <a:ext cx="1219851" cy="1663684"/>
          </a:xfrm>
          <a:prstGeom prst="roundRect">
            <a:avLst>
              <a:gd name="adj" fmla="val 1073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557C97C-05F3-5C4D-94E2-D15DCAB64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015" y="1969686"/>
            <a:ext cx="1219851" cy="1663684"/>
          </a:xfrm>
          <a:prstGeom prst="roundRect">
            <a:avLst>
              <a:gd name="adj" fmla="val 1073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4F02FAA-4EA4-C145-AD1A-DAA93C6A3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2177" y="1969686"/>
            <a:ext cx="1219851" cy="1663684"/>
          </a:xfrm>
          <a:prstGeom prst="roundRect">
            <a:avLst>
              <a:gd name="adj" fmla="val 1073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Repeat </a:t>
            </a:r>
            <a:b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as needed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A23ADBF-A3D3-E743-BF03-3549DAC8C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8339" y="1969686"/>
            <a:ext cx="1219851" cy="1663684"/>
          </a:xfrm>
          <a:prstGeom prst="roundRect">
            <a:avLst>
              <a:gd name="adj" fmla="val 1073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7AE58B7-90AF-4F46-A56A-7A7D22D40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4503" y="1969686"/>
            <a:ext cx="1219851" cy="1663684"/>
          </a:xfrm>
          <a:prstGeom prst="roundRect">
            <a:avLst>
              <a:gd name="adj" fmla="val 1073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510D07-8E1B-4C4B-96CF-94186D56E72B}"/>
              </a:ext>
            </a:extLst>
          </p:cNvPr>
          <p:cNvSpPr txBox="1"/>
          <p:nvPr/>
        </p:nvSpPr>
        <p:spPr>
          <a:xfrm>
            <a:off x="4526635" y="1434042"/>
            <a:ext cx="2861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Iteration-Based Agile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885981A-1118-3E43-A2D8-211AE9131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165" y="4251149"/>
            <a:ext cx="1455254" cy="2268714"/>
          </a:xfrm>
          <a:prstGeom prst="roundRect">
            <a:avLst>
              <a:gd name="adj" fmla="val 1073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the number of features in the WIP limit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E781752-7FB6-DA41-8A09-9FBAA8DE8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419" y="4251149"/>
            <a:ext cx="1198215" cy="2268714"/>
          </a:xfrm>
          <a:prstGeom prst="roundRect">
            <a:avLst>
              <a:gd name="adj" fmla="val 1073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the number of features in the WIP limit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7F8613E-294F-D144-9472-81A82FA90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6635" y="4251149"/>
            <a:ext cx="1785388" cy="2268714"/>
          </a:xfrm>
          <a:prstGeom prst="roundRect">
            <a:avLst>
              <a:gd name="adj" fmla="val 1073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the number of features in the WIP limit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BED75C5-0104-FF4E-AFC1-E9370A9B8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2025" y="4251149"/>
            <a:ext cx="1075835" cy="2268714"/>
          </a:xfrm>
          <a:prstGeom prst="roundRect">
            <a:avLst>
              <a:gd name="adj" fmla="val 1073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Repeat </a:t>
            </a:r>
            <a:b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as needed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E32A7ED-5481-F44E-9B70-21044D3E9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7622" y="4251149"/>
            <a:ext cx="1228659" cy="2268714"/>
          </a:xfrm>
          <a:prstGeom prst="roundRect">
            <a:avLst>
              <a:gd name="adj" fmla="val 1073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the number of features in the WIP limit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7AF3BA4-05F2-6946-AAD6-61571838B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281" y="4251149"/>
            <a:ext cx="1833710" cy="2268714"/>
          </a:xfrm>
          <a:prstGeom prst="roundRect">
            <a:avLst>
              <a:gd name="adj" fmla="val 1073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the number of features in the WIP limit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0E318F-70D0-BF42-8E43-8845D81F8F49}"/>
              </a:ext>
            </a:extLst>
          </p:cNvPr>
          <p:cNvSpPr txBox="1"/>
          <p:nvPr/>
        </p:nvSpPr>
        <p:spPr>
          <a:xfrm>
            <a:off x="4776543" y="3762497"/>
            <a:ext cx="2361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Flow-Based Agile</a:t>
            </a:r>
          </a:p>
        </p:txBody>
      </p:sp>
    </p:spTree>
    <p:extLst>
      <p:ext uri="{BB962C8B-B14F-4D97-AF65-F5344CB8AC3E}">
        <p14:creationId xmlns:p14="http://schemas.microsoft.com/office/powerpoint/2010/main" val="168159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B4753-5A15-F84F-97C2-423BF5C1B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6735"/>
            <a:ext cx="8229600" cy="83395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From personas to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79704-0609-B54C-AC1D-EC6C6D09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6" name="Natural language descriptions of a user interacting with a software product">
            <a:extLst>
              <a:ext uri="{FF2B5EF4-FFF2-40B4-BE49-F238E27FC236}">
                <a16:creationId xmlns:a16="http://schemas.microsoft.com/office/drawing/2014/main" id="{0FAC68B3-D91F-4547-A3DC-992F67FF82F0}"/>
              </a:ext>
            </a:extLst>
          </p:cNvPr>
          <p:cNvSpPr txBox="1"/>
          <p:nvPr/>
        </p:nvSpPr>
        <p:spPr>
          <a:xfrm>
            <a:off x="5514797" y="2613721"/>
            <a:ext cx="495783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800">
                <a:solidFill>
                  <a:schemeClr val="accent5"/>
                </a:solidFill>
              </a:defRPr>
            </a:lvl1pPr>
          </a:lstStyle>
          <a:p>
            <a:r>
              <a:rPr sz="2000" dirty="0">
                <a:solidFill>
                  <a:srgbClr val="C00000"/>
                </a:solidFill>
              </a:rPr>
              <a:t>Natural language descriptions of a user interacting with a software product</a:t>
            </a:r>
          </a:p>
        </p:txBody>
      </p:sp>
      <p:sp>
        <p:nvSpPr>
          <p:cNvPr id="7" name="A way of representing users">
            <a:extLst>
              <a:ext uri="{FF2B5EF4-FFF2-40B4-BE49-F238E27FC236}">
                <a16:creationId xmlns:a16="http://schemas.microsoft.com/office/drawing/2014/main" id="{DCE2F4B2-EFA6-9841-84D6-F65BC36D772C}"/>
              </a:ext>
            </a:extLst>
          </p:cNvPr>
          <p:cNvSpPr txBox="1"/>
          <p:nvPr/>
        </p:nvSpPr>
        <p:spPr>
          <a:xfrm>
            <a:off x="5807968" y="1218432"/>
            <a:ext cx="343649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rPr sz="2000" dirty="0">
                <a:solidFill>
                  <a:srgbClr val="C00000"/>
                </a:solidFill>
              </a:rPr>
              <a:t>A way of representing users</a:t>
            </a:r>
          </a:p>
        </p:txBody>
      </p:sp>
      <p:sp>
        <p:nvSpPr>
          <p:cNvPr id="8" name="Fragments of product functionality">
            <a:extLst>
              <a:ext uri="{FF2B5EF4-FFF2-40B4-BE49-F238E27FC236}">
                <a16:creationId xmlns:a16="http://schemas.microsoft.com/office/drawing/2014/main" id="{E77145DD-55E2-DA49-8E7E-3728BB2D854B}"/>
              </a:ext>
            </a:extLst>
          </p:cNvPr>
          <p:cNvSpPr txBox="1"/>
          <p:nvPr/>
        </p:nvSpPr>
        <p:spPr>
          <a:xfrm>
            <a:off x="2639617" y="6186984"/>
            <a:ext cx="4066357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rPr sz="2000" dirty="0">
                <a:solidFill>
                  <a:srgbClr val="C00000"/>
                </a:solidFill>
              </a:rPr>
              <a:t>Fragments of product functionality</a:t>
            </a:r>
          </a:p>
        </p:txBody>
      </p:sp>
      <p:sp>
        <p:nvSpPr>
          <p:cNvPr id="9" name="Natural language descriptions of something that is needed or wanted by users">
            <a:extLst>
              <a:ext uri="{FF2B5EF4-FFF2-40B4-BE49-F238E27FC236}">
                <a16:creationId xmlns:a16="http://schemas.microsoft.com/office/drawing/2014/main" id="{ACE7B491-990E-7D49-9354-151989A055CE}"/>
              </a:ext>
            </a:extLst>
          </p:cNvPr>
          <p:cNvSpPr txBox="1"/>
          <p:nvPr/>
        </p:nvSpPr>
        <p:spPr>
          <a:xfrm>
            <a:off x="8328248" y="4379234"/>
            <a:ext cx="2262764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800">
                <a:solidFill>
                  <a:schemeClr val="accent5"/>
                </a:solidFill>
              </a:defRPr>
            </a:lvl1pPr>
          </a:lstStyle>
          <a:p>
            <a:r>
              <a:rPr sz="2000" dirty="0">
                <a:solidFill>
                  <a:srgbClr val="C00000"/>
                </a:solidFill>
              </a:rPr>
              <a:t>Natural language descriptions of something that is needed or wanted by users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46F8F36-1069-5449-B054-03346C993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C8DD8C7A-DE62-6148-A878-ED05BF61C528}"/>
              </a:ext>
            </a:extLst>
          </p:cNvPr>
          <p:cNvSpPr/>
          <p:nvPr/>
        </p:nvSpPr>
        <p:spPr>
          <a:xfrm>
            <a:off x="2763528" y="3575720"/>
            <a:ext cx="5053290" cy="3674132"/>
          </a:xfrm>
          <a:prstGeom prst="arc">
            <a:avLst>
              <a:gd name="adj1" fmla="val 17032185"/>
              <a:gd name="adj2" fmla="val 20017287"/>
            </a:avLst>
          </a:prstGeom>
          <a:noFill/>
          <a:ln w="152400">
            <a:solidFill>
              <a:schemeClr val="accent2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3804EC97-EA51-724B-A017-EA3BBE8D9409}"/>
              </a:ext>
            </a:extLst>
          </p:cNvPr>
          <p:cNvSpPr/>
          <p:nvPr/>
        </p:nvSpPr>
        <p:spPr>
          <a:xfrm>
            <a:off x="4547257" y="2350028"/>
            <a:ext cx="3056535" cy="3521148"/>
          </a:xfrm>
          <a:prstGeom prst="arc">
            <a:avLst>
              <a:gd name="adj1" fmla="val 2150912"/>
              <a:gd name="adj2" fmla="val 6057485"/>
            </a:avLst>
          </a:prstGeom>
          <a:noFill/>
          <a:ln w="152400">
            <a:solidFill>
              <a:schemeClr val="accent2">
                <a:lumMod val="60000"/>
                <a:lumOff val="4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B9256F-69C7-0745-8870-F5406674EC6D}"/>
              </a:ext>
            </a:extLst>
          </p:cNvPr>
          <p:cNvCxnSpPr>
            <a:cxnSpLocks/>
            <a:stCxn id="20" idx="2"/>
            <a:endCxn id="23" idx="0"/>
          </p:cNvCxnSpPr>
          <p:nvPr/>
        </p:nvCxnSpPr>
        <p:spPr>
          <a:xfrm>
            <a:off x="4773109" y="1772817"/>
            <a:ext cx="0" cy="1561445"/>
          </a:xfrm>
          <a:prstGeom prst="straightConnector1">
            <a:avLst/>
          </a:prstGeom>
          <a:ln w="152400">
            <a:solidFill>
              <a:schemeClr val="accent2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FD1B8E-7582-7647-B58D-BC301E2D79A2}"/>
              </a:ext>
            </a:extLst>
          </p:cNvPr>
          <p:cNvSpPr txBox="1"/>
          <p:nvPr/>
        </p:nvSpPr>
        <p:spPr>
          <a:xfrm>
            <a:off x="4974606" y="1972061"/>
            <a:ext cx="1337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inspire</a:t>
            </a: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26509453-EBEC-CF45-BEDC-B77190A5C24A}"/>
              </a:ext>
            </a:extLst>
          </p:cNvPr>
          <p:cNvSpPr/>
          <p:nvPr/>
        </p:nvSpPr>
        <p:spPr>
          <a:xfrm>
            <a:off x="3148302" y="3191196"/>
            <a:ext cx="4925385" cy="3188053"/>
          </a:xfrm>
          <a:prstGeom prst="arc">
            <a:avLst>
              <a:gd name="adj1" fmla="val 8990352"/>
              <a:gd name="adj2" fmla="val 12622057"/>
            </a:avLst>
          </a:prstGeom>
          <a:noFill/>
          <a:ln w="152400">
            <a:solidFill>
              <a:schemeClr val="accent5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9329D4-0351-3242-AA2B-AA9D297714E8}"/>
              </a:ext>
            </a:extLst>
          </p:cNvPr>
          <p:cNvSpPr txBox="1"/>
          <p:nvPr/>
        </p:nvSpPr>
        <p:spPr>
          <a:xfrm>
            <a:off x="6680679" y="3341104"/>
            <a:ext cx="3451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are-developed-into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FC2654-237A-A84A-8D11-BC84BF69AAED}"/>
              </a:ext>
            </a:extLst>
          </p:cNvPr>
          <p:cNvSpPr txBox="1"/>
          <p:nvPr/>
        </p:nvSpPr>
        <p:spPr>
          <a:xfrm>
            <a:off x="6702926" y="5564413"/>
            <a:ext cx="1265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7CCB33-175D-2E4C-BDD0-297BEB051650}"/>
              </a:ext>
            </a:extLst>
          </p:cNvPr>
          <p:cNvSpPr txBox="1"/>
          <p:nvPr/>
        </p:nvSpPr>
        <p:spPr>
          <a:xfrm>
            <a:off x="1734246" y="4363320"/>
            <a:ext cx="1337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inspire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53F87F9-CBF4-584C-B60E-5BDC7D53B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1745" y="1109096"/>
            <a:ext cx="1962729" cy="663721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/>
              <a:t>Personas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A3CF226-A569-034F-9346-461F7479D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1745" y="3334262"/>
            <a:ext cx="1962729" cy="663721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/>
              <a:t>Scenarios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0068D27-F887-2346-A0CA-2B7B25E5F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070" y="4386388"/>
            <a:ext cx="1962729" cy="663721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/>
              <a:t>Stories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A0D7EA1-8A7F-6A4E-9E1D-BCC4F4332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1745" y="5473404"/>
            <a:ext cx="1962729" cy="663721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/>
              <a:t>Features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5490703-02B2-E847-86EF-D0275769DCAB}"/>
              </a:ext>
            </a:extLst>
          </p:cNvPr>
          <p:cNvSpPr/>
          <p:nvPr/>
        </p:nvSpPr>
        <p:spPr>
          <a:xfrm>
            <a:off x="3359696" y="980728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D4575A0-618A-8540-9DC6-B2C09A1B4D41}"/>
              </a:ext>
            </a:extLst>
          </p:cNvPr>
          <p:cNvSpPr/>
          <p:nvPr/>
        </p:nvSpPr>
        <p:spPr>
          <a:xfrm>
            <a:off x="3453374" y="2996952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C54D719-265F-A440-8CE1-58F71E11C64F}"/>
              </a:ext>
            </a:extLst>
          </p:cNvPr>
          <p:cNvSpPr/>
          <p:nvPr/>
        </p:nvSpPr>
        <p:spPr>
          <a:xfrm>
            <a:off x="5901646" y="4087303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83BD1D9-7B6A-5C42-95D4-0FE40A86E073}"/>
              </a:ext>
            </a:extLst>
          </p:cNvPr>
          <p:cNvSpPr/>
          <p:nvPr/>
        </p:nvSpPr>
        <p:spPr>
          <a:xfrm>
            <a:off x="3597632" y="5049559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77757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FC4CF-2B82-DF4C-B073-207CB4B83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924" y="114414"/>
            <a:ext cx="8718161" cy="7971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Multi-tier client-server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06B33-FAF4-354F-8222-6235EE5A2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A2F476-FB37-734B-87FF-2499BFB0A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3DDC8C0-1B89-6942-95B9-32F1F15FF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1484785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1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14229A8-EFCE-4B46-A499-A8D9D7A4D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2846169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4D4B456-B61A-FD49-9F34-3ED09BA50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4125627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243EF1C-F855-2D47-B5FF-355CBDABC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5418912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…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0E7D060-4D5F-BF46-A243-CFD28C2601D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431705" y="1821977"/>
            <a:ext cx="835897" cy="169857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E66E3E7-EDF4-C04C-B60C-0FC6D7CDA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800" y="3465753"/>
            <a:ext cx="1584176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Web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6E72E19-A547-4B42-A90C-9E4F91B9C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032" y="3465753"/>
            <a:ext cx="1872208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6421BB7-447C-3B43-BADA-AD842BD72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0296" y="3465753"/>
            <a:ext cx="1517360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Database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026BD55-99DA-1948-A121-F28E148B2B3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431704" y="3183362"/>
            <a:ext cx="864096" cy="60567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12BD0A2-9D85-F84D-ADE0-813BDDCB0F3E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3431704" y="3961646"/>
            <a:ext cx="864096" cy="5143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D2A9B62-8AE1-9642-B085-D9AC662D4729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431705" y="4258620"/>
            <a:ext cx="835897" cy="149748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F451DCD-E231-C140-9674-B00637A861A9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>
            <a:off x="5879976" y="3961646"/>
            <a:ext cx="504056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9029525-8325-6948-9242-A1B9C5984EC9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8256240" y="3961646"/>
            <a:ext cx="504056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4791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27AFC-0AF6-F943-AC72-8FC760DDA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Service-oriented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1607B-8F93-D845-A10F-36DAE5C6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D1346C-E8F4-0D48-ACCE-AC3FFBE32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C806B80-989C-124F-8BF7-FA9A50585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1484785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1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E49F451-352B-5A4F-AF69-35A93955C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2846169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6EC7FF9-4122-4B48-9C01-08D73A162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4125627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C01CA66-4215-0D43-BDE4-BE3D13F01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5418912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…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E456382-3B0A-D94D-B95C-93CDEB97B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800" y="3465753"/>
            <a:ext cx="1584176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Web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D8111DF-8367-2C43-BEC0-A9A65E95D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873" y="3465753"/>
            <a:ext cx="1540367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Service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gateway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23C180-48E3-7044-A4A0-330B3F94DAD1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431704" y="3183362"/>
            <a:ext cx="864096" cy="60567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7228757-BE0A-4146-83DE-CC478EE8E8AE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431704" y="3961646"/>
            <a:ext cx="864096" cy="5143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CF61CE4-44F9-8842-9528-4FF279E1AC80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431705" y="4258620"/>
            <a:ext cx="835897" cy="149748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B75842D-145C-7445-A925-85810C10F85F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5879976" y="3961646"/>
            <a:ext cx="835896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B0699A9-9B24-AE4B-A40B-9E751B0A3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203" y="1607621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accent5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S1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671BD47-9A12-DB44-B97E-88771D71B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203" y="2350908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accent5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S2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FA7EB08-66B1-5142-9EB8-29BBEECD9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203" y="3094195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accent5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S3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0B2067E9-CE44-D147-994B-A5F9A0BEA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203" y="3837482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accent5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S4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A3792B4-0DC1-1043-A627-A9E6C0DA4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203" y="4580769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accent5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1350348-B151-7043-A7E1-804ABE5BD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203" y="5324056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accent5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BABF6A-DFD5-0B4F-A0BF-CF0C4FB052C6}"/>
              </a:ext>
            </a:extLst>
          </p:cNvPr>
          <p:cNvSpPr txBox="1"/>
          <p:nvPr/>
        </p:nvSpPr>
        <p:spPr>
          <a:xfrm>
            <a:off x="9048329" y="5991672"/>
            <a:ext cx="1226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EE868D7-C9E3-8648-B9C9-2084366B4FA4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8252914" y="1884229"/>
            <a:ext cx="1211289" cy="163423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E9D74E1-4C70-1846-B53D-DED355E51557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8254576" y="2627517"/>
            <a:ext cx="1209626" cy="107256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85E1E7B-1312-F349-8932-77E7834D8AE0}"/>
              </a:ext>
            </a:extLst>
          </p:cNvPr>
          <p:cNvCxnSpPr>
            <a:cxnSpLocks/>
            <a:stCxn id="13" idx="3"/>
            <a:endCxn id="25" idx="1"/>
          </p:cNvCxnSpPr>
          <p:nvPr/>
        </p:nvCxnSpPr>
        <p:spPr>
          <a:xfrm flipV="1">
            <a:off x="8256240" y="3370804"/>
            <a:ext cx="1207963" cy="59084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AF918B7-304D-724B-BA0D-B94B97241942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8229468" y="4114090"/>
            <a:ext cx="1234735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A4DCB04-2680-8D4D-A4AD-A9E76D099C79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8252914" y="4290995"/>
            <a:ext cx="1211289" cy="56638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50562E5-144B-0F42-9CEB-831BB82851CE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8229468" y="4413816"/>
            <a:ext cx="1234735" cy="118684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47A0A10-96A1-5646-ABC9-0ECA5298A21A}"/>
              </a:ext>
            </a:extLst>
          </p:cNvPr>
          <p:cNvCxnSpPr>
            <a:cxnSpLocks/>
          </p:cNvCxnSpPr>
          <p:nvPr/>
        </p:nvCxnSpPr>
        <p:spPr>
          <a:xfrm>
            <a:off x="3431705" y="1821977"/>
            <a:ext cx="835897" cy="169857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6747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189E-BDBA-6440-BD04-2BF3C203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0"/>
            <a:ext cx="3960440" cy="114727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VM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0C5A5-7C27-294A-A870-205F8B8D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5BDC13-5700-6C4C-939F-6B954C33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FC2BDAE-515A-A64A-B0D4-423D4A1F7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1351" y="3229302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5D893B6-9AB5-A34D-BE63-563049097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1351" y="2060848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650D574-1317-7D47-998E-7ABF0B5A2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327" y="4437112"/>
            <a:ext cx="3816424" cy="541622"/>
          </a:xfrm>
          <a:prstGeom prst="roundRect">
            <a:avLst>
              <a:gd name="adj" fmla="val 3899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 manager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FA08E2-5D31-BC4D-B585-01672841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614" y="5193863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Host OS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5636023-7C48-E444-8F90-08EF28DC5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614" y="5911714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6">
              <a:lumMod val="75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 Hardware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55645A0-ACC3-EE4F-BCA7-85F999DEF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615" y="1897430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3D07F47-2E16-B542-8728-D34E0501D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1552" y="1916832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E7292A-8F47-504C-A606-08F3ECD12EDD}"/>
              </a:ext>
            </a:extLst>
          </p:cNvPr>
          <p:cNvSpPr txBox="1"/>
          <p:nvPr/>
        </p:nvSpPr>
        <p:spPr>
          <a:xfrm>
            <a:off x="6496112" y="1085836"/>
            <a:ext cx="1661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1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D4DF06-7BC3-A44D-9F31-712A3FE9040B}"/>
              </a:ext>
            </a:extLst>
          </p:cNvPr>
          <p:cNvSpPr txBox="1"/>
          <p:nvPr/>
        </p:nvSpPr>
        <p:spPr>
          <a:xfrm>
            <a:off x="8502922" y="1085836"/>
            <a:ext cx="1661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2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 2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BFE1EAC-A5B2-9544-ACF7-209DE65B3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7575" y="3229302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074ADE2-A88F-A846-87F8-C0EE293AB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7575" y="2060848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3459B39-8DC2-634D-8E0A-CDD1F0208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855" y="2060848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967E727-07EB-0644-860C-B4CF4A060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855" y="3229302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5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Guest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9C2AB61-85B2-014A-B95A-462E83062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831" y="4437112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4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Hypervisor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E5A521A-7351-D047-AC04-47CDAAB3C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118" y="5193863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Host OS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28B751C-95AB-D544-8E84-B1258B872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118" y="5911714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6">
              <a:lumMod val="75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 Hardware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6CF5269-4E73-514A-A5EA-1547CDCDB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119" y="1897430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9B4B3DB-A4F9-D849-961A-8B9CF5B83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792" y="2080250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AB0F91F-A654-AF40-B979-4A7A7CEC1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792" y="3248704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5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Guest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651534B-849C-2044-86F7-FDD7A2930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056" y="1916832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A0AB8D-F128-B74A-9435-751BF8C29D25}"/>
              </a:ext>
            </a:extLst>
          </p:cNvPr>
          <p:cNvSpPr txBox="1"/>
          <p:nvPr/>
        </p:nvSpPr>
        <p:spPr>
          <a:xfrm>
            <a:off x="2062840" y="1085836"/>
            <a:ext cx="159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 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server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B145D6-6131-DE44-BA23-281246691EDA}"/>
              </a:ext>
            </a:extLst>
          </p:cNvPr>
          <p:cNvSpPr txBox="1"/>
          <p:nvPr/>
        </p:nvSpPr>
        <p:spPr>
          <a:xfrm>
            <a:off x="4066828" y="1085836"/>
            <a:ext cx="1604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 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mail server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D9AD85-1A41-9741-A728-A87742E9D9D0}"/>
              </a:ext>
            </a:extLst>
          </p:cNvPr>
          <p:cNvCxnSpPr>
            <a:cxnSpLocks/>
          </p:cNvCxnSpPr>
          <p:nvPr/>
        </p:nvCxnSpPr>
        <p:spPr>
          <a:xfrm>
            <a:off x="6168008" y="1085835"/>
            <a:ext cx="0" cy="543402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A146C5CA-887E-A640-B8BE-B3037814955C}"/>
              </a:ext>
            </a:extLst>
          </p:cNvPr>
          <p:cNvSpPr txBox="1">
            <a:spLocks/>
          </p:cNvSpPr>
          <p:nvPr/>
        </p:nvSpPr>
        <p:spPr bwMode="auto">
          <a:xfrm>
            <a:off x="6415518" y="99652"/>
            <a:ext cx="3680018" cy="94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Container</a:t>
            </a:r>
          </a:p>
        </p:txBody>
      </p:sp>
    </p:spTree>
    <p:extLst>
      <p:ext uri="{BB962C8B-B14F-4D97-AF65-F5344CB8AC3E}">
        <p14:creationId xmlns:p14="http://schemas.microsoft.com/office/powerpoint/2010/main" val="38732400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189E-BDBA-6440-BD04-2BF3C203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116633"/>
            <a:ext cx="8229600" cy="949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Everything as a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0C5A5-7C27-294A-A870-205F8B8D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5BDC13-5700-6C4C-939F-6B954C33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4BF621-0910-7B46-BA5F-6D3852C8A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792" y="4010348"/>
            <a:ext cx="4065806" cy="1081431"/>
          </a:xfrm>
          <a:prstGeom prst="roundRect">
            <a:avLst>
              <a:gd name="adj" fmla="val 3899"/>
            </a:avLst>
          </a:prstGeom>
          <a:solidFill>
            <a:srgbClr val="00B0F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Infrastructure as a service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(IaaS)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993333B-8AF2-A747-9EB7-BEBA8627E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05" y="5303584"/>
            <a:ext cx="4065806" cy="1077745"/>
          </a:xfrm>
          <a:prstGeom prst="roundRect">
            <a:avLst>
              <a:gd name="adj" fmla="val 3899"/>
            </a:avLst>
          </a:prstGeom>
          <a:solidFill>
            <a:schemeClr val="accent6">
              <a:lumMod val="60000"/>
              <a:lumOff val="4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Cloud data center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0A5B95-DDE5-8A48-B0B4-E08EDAF2E502}"/>
              </a:ext>
            </a:extLst>
          </p:cNvPr>
          <p:cNvSpPr txBox="1"/>
          <p:nvPr/>
        </p:nvSpPr>
        <p:spPr>
          <a:xfrm>
            <a:off x="1801013" y="1556793"/>
            <a:ext cx="2224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880652-CF07-F846-8542-8EDF597FA6C4}"/>
              </a:ext>
            </a:extLst>
          </p:cNvPr>
          <p:cNvSpPr txBox="1"/>
          <p:nvPr/>
        </p:nvSpPr>
        <p:spPr>
          <a:xfrm>
            <a:off x="8462788" y="1492297"/>
            <a:ext cx="1877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Logistics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B6EA08-BFA5-9D48-81EA-F7C2A27DFBAF}"/>
              </a:ext>
            </a:extLst>
          </p:cNvPr>
          <p:cNvSpPr txBox="1"/>
          <p:nvPr/>
        </p:nvSpPr>
        <p:spPr>
          <a:xfrm>
            <a:off x="8289599" y="4125171"/>
            <a:ext cx="2224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Computing Virtualization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0FD596D-8C75-654F-BDF6-D66AAC049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05" y="2717113"/>
            <a:ext cx="4065806" cy="1081431"/>
          </a:xfrm>
          <a:prstGeom prst="roundRect">
            <a:avLst>
              <a:gd name="adj" fmla="val 3899"/>
            </a:avLst>
          </a:prstGeom>
          <a:solidFill>
            <a:schemeClr val="accent5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Platform as a service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(PaaS)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5C214BE-61D9-494C-87B4-342E1D1B1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792" y="1423878"/>
            <a:ext cx="4065806" cy="1081431"/>
          </a:xfrm>
          <a:prstGeom prst="roundRect">
            <a:avLst>
              <a:gd name="adj" fmla="val 3899"/>
            </a:avLst>
          </a:prstGeom>
          <a:solidFill>
            <a:srgbClr val="FFD579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Software as a service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(SaaS)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A60299-C367-2545-AE6B-DA38A2D2ED56}"/>
              </a:ext>
            </a:extLst>
          </p:cNvPr>
          <p:cNvSpPr txBox="1"/>
          <p:nvPr/>
        </p:nvSpPr>
        <p:spPr>
          <a:xfrm>
            <a:off x="1801013" y="2732728"/>
            <a:ext cx="2224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 management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59EB65-60AB-EF4F-A5C8-7CE1ABAAF2AF}"/>
              </a:ext>
            </a:extLst>
          </p:cNvPr>
          <p:cNvSpPr txBox="1"/>
          <p:nvPr/>
        </p:nvSpPr>
        <p:spPr>
          <a:xfrm>
            <a:off x="1801013" y="4077073"/>
            <a:ext cx="2224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 Network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D30EE8-ABBD-6843-8BB8-3185A49CD0CC}"/>
              </a:ext>
            </a:extLst>
          </p:cNvPr>
          <p:cNvSpPr txBox="1"/>
          <p:nvPr/>
        </p:nvSpPr>
        <p:spPr>
          <a:xfrm>
            <a:off x="8460097" y="2649471"/>
            <a:ext cx="1883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Database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7288938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189E-BDBA-6440-BD04-2BF3C203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116633"/>
            <a:ext cx="8229600" cy="949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Software as a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0C5A5-7C27-294A-A870-205F8B8D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5BDC13-5700-6C4C-939F-6B954C33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4E86622-7958-454E-A564-9F8F03167032}"/>
              </a:ext>
            </a:extLst>
          </p:cNvPr>
          <p:cNvSpPr/>
          <p:nvPr/>
        </p:nvSpPr>
        <p:spPr>
          <a:xfrm>
            <a:off x="4295800" y="3647865"/>
            <a:ext cx="5472608" cy="2088232"/>
          </a:xfrm>
          <a:custGeom>
            <a:avLst/>
            <a:gdLst>
              <a:gd name="connsiteX0" fmla="*/ 104172 w 3900668"/>
              <a:gd name="connsiteY0" fmla="*/ 798653 h 2407534"/>
              <a:gd name="connsiteX1" fmla="*/ 0 w 3900668"/>
              <a:gd name="connsiteY1" fmla="*/ 2407534 h 2407534"/>
              <a:gd name="connsiteX2" fmla="*/ 3900668 w 3900668"/>
              <a:gd name="connsiteY2" fmla="*/ 2372810 h 2407534"/>
              <a:gd name="connsiteX3" fmla="*/ 3541853 w 3900668"/>
              <a:gd name="connsiteY3" fmla="*/ 775504 h 2407534"/>
              <a:gd name="connsiteX4" fmla="*/ 2060294 w 3900668"/>
              <a:gd name="connsiteY4" fmla="*/ 0 h 2407534"/>
              <a:gd name="connsiteX5" fmla="*/ 104172 w 3900668"/>
              <a:gd name="connsiteY5" fmla="*/ 798653 h 2407534"/>
              <a:gd name="connsiteX0" fmla="*/ 104172 w 3900668"/>
              <a:gd name="connsiteY0" fmla="*/ 1146139 h 2755020"/>
              <a:gd name="connsiteX1" fmla="*/ 0 w 3900668"/>
              <a:gd name="connsiteY1" fmla="*/ 2755020 h 2755020"/>
              <a:gd name="connsiteX2" fmla="*/ 3900668 w 3900668"/>
              <a:gd name="connsiteY2" fmla="*/ 2720296 h 2755020"/>
              <a:gd name="connsiteX3" fmla="*/ 3541853 w 3900668"/>
              <a:gd name="connsiteY3" fmla="*/ 1122990 h 2755020"/>
              <a:gd name="connsiteX4" fmla="*/ 2060294 w 3900668"/>
              <a:gd name="connsiteY4" fmla="*/ 347486 h 2755020"/>
              <a:gd name="connsiteX5" fmla="*/ 104172 w 3900668"/>
              <a:gd name="connsiteY5" fmla="*/ 1146139 h 2755020"/>
              <a:gd name="connsiteX0" fmla="*/ 104172 w 3900668"/>
              <a:gd name="connsiteY0" fmla="*/ 1396284 h 3005165"/>
              <a:gd name="connsiteX1" fmla="*/ 0 w 3900668"/>
              <a:gd name="connsiteY1" fmla="*/ 3005165 h 3005165"/>
              <a:gd name="connsiteX2" fmla="*/ 3900668 w 3900668"/>
              <a:gd name="connsiteY2" fmla="*/ 2970441 h 3005165"/>
              <a:gd name="connsiteX3" fmla="*/ 3541853 w 3900668"/>
              <a:gd name="connsiteY3" fmla="*/ 1373135 h 3005165"/>
              <a:gd name="connsiteX4" fmla="*/ 2060294 w 3900668"/>
              <a:gd name="connsiteY4" fmla="*/ 597631 h 3005165"/>
              <a:gd name="connsiteX5" fmla="*/ 104172 w 3900668"/>
              <a:gd name="connsiteY5" fmla="*/ 1396284 h 3005165"/>
              <a:gd name="connsiteX0" fmla="*/ 104172 w 3900668"/>
              <a:gd name="connsiteY0" fmla="*/ 1391247 h 3000128"/>
              <a:gd name="connsiteX1" fmla="*/ 0 w 3900668"/>
              <a:gd name="connsiteY1" fmla="*/ 3000128 h 3000128"/>
              <a:gd name="connsiteX2" fmla="*/ 3900668 w 3900668"/>
              <a:gd name="connsiteY2" fmla="*/ 2965404 h 3000128"/>
              <a:gd name="connsiteX3" fmla="*/ 3541853 w 3900668"/>
              <a:gd name="connsiteY3" fmla="*/ 1368098 h 3000128"/>
              <a:gd name="connsiteX4" fmla="*/ 2060294 w 3900668"/>
              <a:gd name="connsiteY4" fmla="*/ 592594 h 3000128"/>
              <a:gd name="connsiteX5" fmla="*/ 104172 w 3900668"/>
              <a:gd name="connsiteY5" fmla="*/ 1391247 h 3000128"/>
              <a:gd name="connsiteX0" fmla="*/ 764501 w 4560997"/>
              <a:gd name="connsiteY0" fmla="*/ 1391247 h 3000128"/>
              <a:gd name="connsiteX1" fmla="*/ 660329 w 4560997"/>
              <a:gd name="connsiteY1" fmla="*/ 3000128 h 3000128"/>
              <a:gd name="connsiteX2" fmla="*/ 4560997 w 4560997"/>
              <a:gd name="connsiteY2" fmla="*/ 2965404 h 3000128"/>
              <a:gd name="connsiteX3" fmla="*/ 4202182 w 4560997"/>
              <a:gd name="connsiteY3" fmla="*/ 1368098 h 3000128"/>
              <a:gd name="connsiteX4" fmla="*/ 2720623 w 4560997"/>
              <a:gd name="connsiteY4" fmla="*/ 592594 h 3000128"/>
              <a:gd name="connsiteX5" fmla="*/ 764501 w 4560997"/>
              <a:gd name="connsiteY5" fmla="*/ 1391247 h 3000128"/>
              <a:gd name="connsiteX0" fmla="*/ 802770 w 4599266"/>
              <a:gd name="connsiteY0" fmla="*/ 1391247 h 3000128"/>
              <a:gd name="connsiteX1" fmla="*/ 698598 w 4599266"/>
              <a:gd name="connsiteY1" fmla="*/ 3000128 h 3000128"/>
              <a:gd name="connsiteX2" fmla="*/ 4599266 w 4599266"/>
              <a:gd name="connsiteY2" fmla="*/ 2965404 h 3000128"/>
              <a:gd name="connsiteX3" fmla="*/ 4240451 w 4599266"/>
              <a:gd name="connsiteY3" fmla="*/ 1368098 h 3000128"/>
              <a:gd name="connsiteX4" fmla="*/ 2758892 w 4599266"/>
              <a:gd name="connsiteY4" fmla="*/ 592594 h 3000128"/>
              <a:gd name="connsiteX5" fmla="*/ 802770 w 4599266"/>
              <a:gd name="connsiteY5" fmla="*/ 1391247 h 3000128"/>
              <a:gd name="connsiteX0" fmla="*/ 807912 w 4604408"/>
              <a:gd name="connsiteY0" fmla="*/ 1391247 h 3000128"/>
              <a:gd name="connsiteX1" fmla="*/ 703740 w 4604408"/>
              <a:gd name="connsiteY1" fmla="*/ 3000128 h 3000128"/>
              <a:gd name="connsiteX2" fmla="*/ 4604408 w 4604408"/>
              <a:gd name="connsiteY2" fmla="*/ 2965404 h 3000128"/>
              <a:gd name="connsiteX3" fmla="*/ 4245593 w 4604408"/>
              <a:gd name="connsiteY3" fmla="*/ 1368098 h 3000128"/>
              <a:gd name="connsiteX4" fmla="*/ 2764034 w 4604408"/>
              <a:gd name="connsiteY4" fmla="*/ 592594 h 3000128"/>
              <a:gd name="connsiteX5" fmla="*/ 807912 w 4604408"/>
              <a:gd name="connsiteY5" fmla="*/ 1391247 h 3000128"/>
              <a:gd name="connsiteX0" fmla="*/ 869950 w 4666446"/>
              <a:gd name="connsiteY0" fmla="*/ 1391247 h 3000128"/>
              <a:gd name="connsiteX1" fmla="*/ 765778 w 4666446"/>
              <a:gd name="connsiteY1" fmla="*/ 3000128 h 3000128"/>
              <a:gd name="connsiteX2" fmla="*/ 4666446 w 4666446"/>
              <a:gd name="connsiteY2" fmla="*/ 2965404 h 3000128"/>
              <a:gd name="connsiteX3" fmla="*/ 4307631 w 4666446"/>
              <a:gd name="connsiteY3" fmla="*/ 1368098 h 3000128"/>
              <a:gd name="connsiteX4" fmla="*/ 2826072 w 4666446"/>
              <a:gd name="connsiteY4" fmla="*/ 592594 h 3000128"/>
              <a:gd name="connsiteX5" fmla="*/ 869950 w 4666446"/>
              <a:gd name="connsiteY5" fmla="*/ 1391247 h 3000128"/>
              <a:gd name="connsiteX0" fmla="*/ 783328 w 4579824"/>
              <a:gd name="connsiteY0" fmla="*/ 1391247 h 3000128"/>
              <a:gd name="connsiteX1" fmla="*/ 679156 w 4579824"/>
              <a:gd name="connsiteY1" fmla="*/ 3000128 h 3000128"/>
              <a:gd name="connsiteX2" fmla="*/ 4579824 w 4579824"/>
              <a:gd name="connsiteY2" fmla="*/ 2965404 h 3000128"/>
              <a:gd name="connsiteX3" fmla="*/ 4221009 w 4579824"/>
              <a:gd name="connsiteY3" fmla="*/ 1368098 h 3000128"/>
              <a:gd name="connsiteX4" fmla="*/ 2739450 w 4579824"/>
              <a:gd name="connsiteY4" fmla="*/ 592594 h 3000128"/>
              <a:gd name="connsiteX5" fmla="*/ 783328 w 4579824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841325"/>
              <a:gd name="connsiteY0" fmla="*/ 1391247 h 3000128"/>
              <a:gd name="connsiteX1" fmla="*/ 700882 w 4841325"/>
              <a:gd name="connsiteY1" fmla="*/ 3000128 h 3000128"/>
              <a:gd name="connsiteX2" fmla="*/ 4601550 w 4841325"/>
              <a:gd name="connsiteY2" fmla="*/ 2965404 h 3000128"/>
              <a:gd name="connsiteX3" fmla="*/ 4242735 w 4841325"/>
              <a:gd name="connsiteY3" fmla="*/ 1368098 h 3000128"/>
              <a:gd name="connsiteX4" fmla="*/ 2761176 w 4841325"/>
              <a:gd name="connsiteY4" fmla="*/ 592594 h 3000128"/>
              <a:gd name="connsiteX5" fmla="*/ 805054 w 4841325"/>
              <a:gd name="connsiteY5" fmla="*/ 1391247 h 3000128"/>
              <a:gd name="connsiteX0" fmla="*/ 805054 w 5231855"/>
              <a:gd name="connsiteY0" fmla="*/ 1391247 h 3000128"/>
              <a:gd name="connsiteX1" fmla="*/ 700882 w 5231855"/>
              <a:gd name="connsiteY1" fmla="*/ 3000128 h 3000128"/>
              <a:gd name="connsiteX2" fmla="*/ 4601550 w 5231855"/>
              <a:gd name="connsiteY2" fmla="*/ 2965404 h 3000128"/>
              <a:gd name="connsiteX3" fmla="*/ 4242735 w 5231855"/>
              <a:gd name="connsiteY3" fmla="*/ 1368098 h 3000128"/>
              <a:gd name="connsiteX4" fmla="*/ 2761176 w 5231855"/>
              <a:gd name="connsiteY4" fmla="*/ 592594 h 3000128"/>
              <a:gd name="connsiteX5" fmla="*/ 805054 w 5231855"/>
              <a:gd name="connsiteY5" fmla="*/ 1391247 h 300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1855" h="3000128">
                <a:moveTo>
                  <a:pt x="805054" y="1391247"/>
                </a:moveTo>
                <a:cubicBezTo>
                  <a:pt x="261044" y="1267784"/>
                  <a:pt x="-641781" y="2544857"/>
                  <a:pt x="700882" y="3000128"/>
                </a:cubicBezTo>
                <a:lnTo>
                  <a:pt x="4601550" y="2965404"/>
                </a:lnTo>
                <a:cubicBezTo>
                  <a:pt x="5558390" y="2826509"/>
                  <a:pt x="5415636" y="1344948"/>
                  <a:pt x="4242735" y="1368098"/>
                </a:cubicBezTo>
                <a:cubicBezTo>
                  <a:pt x="4397064" y="785505"/>
                  <a:pt x="3648569" y="-5432"/>
                  <a:pt x="2761176" y="592594"/>
                </a:cubicBezTo>
                <a:cubicBezTo>
                  <a:pt x="2155434" y="-425977"/>
                  <a:pt x="484822" y="-113462"/>
                  <a:pt x="805054" y="139124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Cloud Infrastructure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D5362C-4E30-F145-BB0F-0B69EF4C91A7}"/>
              </a:ext>
            </a:extLst>
          </p:cNvPr>
          <p:cNvSpPr txBox="1"/>
          <p:nvPr/>
        </p:nvSpPr>
        <p:spPr>
          <a:xfrm>
            <a:off x="1581557" y="4616481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BF91EB-D624-2446-AD23-6D01AA0714CF}"/>
              </a:ext>
            </a:extLst>
          </p:cNvPr>
          <p:cNvSpPr txBox="1"/>
          <p:nvPr/>
        </p:nvSpPr>
        <p:spPr>
          <a:xfrm>
            <a:off x="1693640" y="3153037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6E7849-E569-CD46-8B92-BAB959CC73C3}"/>
              </a:ext>
            </a:extLst>
          </p:cNvPr>
          <p:cNvSpPr txBox="1"/>
          <p:nvPr/>
        </p:nvSpPr>
        <p:spPr>
          <a:xfrm>
            <a:off x="1613489" y="1616637"/>
            <a:ext cx="2900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customers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2665BFB-0A2B-B047-88B1-DA119784E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912" y="3068961"/>
            <a:ext cx="3600400" cy="1010953"/>
          </a:xfrm>
          <a:prstGeom prst="roundRect">
            <a:avLst>
              <a:gd name="adj" fmla="val 3899"/>
            </a:avLst>
          </a:prstGeom>
          <a:solidFill>
            <a:srgbClr val="FFD579"/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services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14F6028-7812-9D4E-A2EA-F4CDF698A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856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8056D21-C9B0-B14E-9675-C61925BC3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959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466D557-6D52-484C-9CFE-7EADCE740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062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329F139-09C1-734F-9FC8-CBBBE12E2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165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DF86182-66D3-1143-9BDE-355D142D4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268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CE23D12-AFCD-0643-9A4E-60794D7DA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0369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37ABD4-F3E9-BA40-AFCE-AD81673F63DE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5051885" y="2348880"/>
            <a:ext cx="560075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B627AAA-91B9-6041-BB30-65344C24D7C8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5863987" y="2348880"/>
            <a:ext cx="252028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64A022-AB40-074C-A6A9-D07A47176672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676090" y="2348880"/>
            <a:ext cx="0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B999A84-5BC6-5248-B138-E4606EDD96A9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7488193" y="2348880"/>
            <a:ext cx="0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3CB9CB-3FE5-B74E-BCCF-FA2B4F2BC8FD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8048268" y="2348880"/>
            <a:ext cx="252028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C0FD8E9-89DD-2248-B722-D95B4328CDCB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8499475" y="2348880"/>
            <a:ext cx="612922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9934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0CE1A-0F43-D642-83BB-37DC2E74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1029D-DF43-8440-A5D5-8C0AA892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FA4C37-6E89-4349-BAC6-EBAD3F68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Microservices architecture –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key design questions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4CBDD7-4BA5-F445-A911-3F6C7917EC31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7390270" y="3524332"/>
            <a:ext cx="562210" cy="529529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07A3C3-C62F-7D45-B3A4-D9FCE1B44005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6744072" y="5038838"/>
            <a:ext cx="679570" cy="79305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CEBBC0-0ACE-7546-88E4-A331A33C4A57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4923115" y="5038838"/>
            <a:ext cx="805587" cy="79305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744E67-903E-0542-A4F4-9B274D5E5AAD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4491067" y="3524331"/>
            <a:ext cx="562211" cy="57178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54EAA7-2B36-2B4F-9155-68A9FE21CBFE}"/>
              </a:ext>
            </a:extLst>
          </p:cNvPr>
          <p:cNvCxnSpPr>
            <a:cxnSpLocks/>
            <a:stCxn id="16" idx="2"/>
            <a:endCxn id="12" idx="0"/>
          </p:cNvCxnSpPr>
          <p:nvPr/>
        </p:nvCxnSpPr>
        <p:spPr>
          <a:xfrm flipH="1">
            <a:off x="6212517" y="2690037"/>
            <a:ext cx="1" cy="816046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77490C7-8C10-B742-9B78-719B68A10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4763" y="3506084"/>
            <a:ext cx="2355506" cy="1532753"/>
          </a:xfrm>
          <a:prstGeom prst="roundRect">
            <a:avLst>
              <a:gd name="adj" fmla="val 21979"/>
            </a:avLst>
          </a:prstGeom>
          <a:solidFill>
            <a:srgbClr val="FFD579"/>
          </a:solidFill>
          <a:ln w="2857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Microservices architecture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4B66ADE-1CCC-5140-AE7C-8177CE0C6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2480" y="2827575"/>
            <a:ext cx="2355506" cy="1393513"/>
          </a:xfrm>
          <a:prstGeom prst="roundRect">
            <a:avLst>
              <a:gd name="adj" fmla="val 15458"/>
            </a:avLst>
          </a:prstGeom>
          <a:solidFill>
            <a:srgbClr val="FDEADA"/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should microservices communicate with each other?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3433704-A5A6-774E-9A7D-E3F467C90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3642" y="5143913"/>
            <a:ext cx="2355506" cy="1375950"/>
          </a:xfrm>
          <a:prstGeom prst="roundRect">
            <a:avLst>
              <a:gd name="adj" fmla="val 15458"/>
            </a:avLst>
          </a:prstGeom>
          <a:solidFill>
            <a:srgbClr val="FDEADA"/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should service failure be detected, reported and managed?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B55C4AF-4C9A-F448-A97E-64BE95D44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560" y="2827575"/>
            <a:ext cx="2355506" cy="1393513"/>
          </a:xfrm>
          <a:prstGeom prst="roundRect">
            <a:avLst>
              <a:gd name="adj" fmla="val 17014"/>
            </a:avLst>
          </a:prstGeom>
          <a:solidFill>
            <a:srgbClr val="FDEADA"/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should data be distributed and shared?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CC90AAE-732E-A340-9DF6-C34A4090B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4281" y="1446913"/>
            <a:ext cx="2616473" cy="1243124"/>
          </a:xfrm>
          <a:prstGeom prst="roundRect">
            <a:avLst>
              <a:gd name="adj" fmla="val 21871"/>
            </a:avLst>
          </a:prstGeom>
          <a:solidFill>
            <a:srgbClr val="FDEADA"/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microservices that make up the system?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9471A82-03B9-B14F-8048-2460DFD3F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608" y="5143913"/>
            <a:ext cx="2355506" cy="1375950"/>
          </a:xfrm>
          <a:prstGeom prst="roundRect">
            <a:avLst>
              <a:gd name="adj" fmla="val 13902"/>
            </a:avLst>
          </a:prstGeom>
          <a:solidFill>
            <a:srgbClr val="FDEADA"/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should the microservices in the system be coordinated?</a:t>
            </a:r>
          </a:p>
        </p:txBody>
      </p:sp>
    </p:spTree>
    <p:extLst>
      <p:ext uri="{BB962C8B-B14F-4D97-AF65-F5344CB8AC3E}">
        <p14:creationId xmlns:p14="http://schemas.microsoft.com/office/powerpoint/2010/main" val="18315634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0CE1A-0F43-D642-83BB-37DC2E74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1029D-DF43-8440-A5D5-8C0AA892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FA4C37-6E89-4349-BAC6-EBAD3F68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116633"/>
            <a:ext cx="8229600" cy="73838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Types of security threat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3677C37-FC27-704D-AEB4-DE7417EB0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8794" y="1844825"/>
            <a:ext cx="1973619" cy="871391"/>
          </a:xfrm>
          <a:prstGeom prst="roundRect">
            <a:avLst>
              <a:gd name="adj" fmla="val 20942"/>
            </a:avLst>
          </a:prstGeom>
          <a:solidFill>
            <a:schemeClr val="accent2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Availability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threats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4EEECC-02D2-984B-A993-BBB1EA097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2031" y="3484053"/>
            <a:ext cx="1836202" cy="593020"/>
          </a:xfrm>
          <a:prstGeom prst="roundRect">
            <a:avLst>
              <a:gd name="adj" fmla="val 8023"/>
            </a:avLst>
          </a:prstGeom>
          <a:solidFill>
            <a:srgbClr val="FFD579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9D311A2-2819-EE4D-B4A1-E5715F99134E}"/>
              </a:ext>
            </a:extLst>
          </p:cNvPr>
          <p:cNvCxnSpPr>
            <a:cxnSpLocks/>
            <a:stCxn id="37" idx="0"/>
            <a:endCxn id="9" idx="2"/>
          </p:cNvCxnSpPr>
          <p:nvPr/>
        </p:nvCxnSpPr>
        <p:spPr>
          <a:xfrm flipV="1">
            <a:off x="6060132" y="4077074"/>
            <a:ext cx="0" cy="749847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CC11C8B9-F148-6B4F-9297-96C460107AAF}"/>
              </a:ext>
            </a:extLst>
          </p:cNvPr>
          <p:cNvCxnSpPr>
            <a:cxnSpLocks/>
            <a:stCxn id="31" idx="2"/>
          </p:cNvCxnSpPr>
          <p:nvPr/>
        </p:nvCxnSpPr>
        <p:spPr>
          <a:xfrm rot="5400000">
            <a:off x="7166618" y="2470842"/>
            <a:ext cx="1199663" cy="1576425"/>
          </a:xfrm>
          <a:prstGeom prst="bentConnector2">
            <a:avLst/>
          </a:prstGeom>
          <a:ln w="762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C9BEB3EF-4CD1-3141-B3E5-90EA95C979B2}"/>
              </a:ext>
            </a:extLst>
          </p:cNvPr>
          <p:cNvCxnSpPr>
            <a:cxnSpLocks/>
            <a:stCxn id="8" idx="2"/>
            <a:endCxn id="17" idx="1"/>
          </p:cNvCxnSpPr>
          <p:nvPr/>
        </p:nvCxnSpPr>
        <p:spPr>
          <a:xfrm rot="16200000" flipH="1">
            <a:off x="4089995" y="2191823"/>
            <a:ext cx="527644" cy="1576428"/>
          </a:xfrm>
          <a:prstGeom prst="bentConnector2">
            <a:avLst/>
          </a:prstGeom>
          <a:ln w="762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6E8D716-2C8E-0F46-B066-B78F69FE261F}"/>
              </a:ext>
            </a:extLst>
          </p:cNvPr>
          <p:cNvSpPr txBox="1"/>
          <p:nvPr/>
        </p:nvSpPr>
        <p:spPr>
          <a:xfrm>
            <a:off x="5062508" y="2185615"/>
            <a:ext cx="1995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PRODUCT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25E924-F387-1A4C-9190-698AF4F7578D}"/>
              </a:ext>
            </a:extLst>
          </p:cNvPr>
          <p:cNvSpPr txBox="1"/>
          <p:nvPr/>
        </p:nvSpPr>
        <p:spPr>
          <a:xfrm>
            <a:off x="2135832" y="915710"/>
            <a:ext cx="2853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attacker attempts to deny access to the system for legitimate users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94E44DF-6F9D-0E4D-A31B-5D6B44915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2031" y="3021368"/>
            <a:ext cx="1836202" cy="444983"/>
          </a:xfrm>
          <a:prstGeom prst="roundRect">
            <a:avLst>
              <a:gd name="adj" fmla="val 8023"/>
            </a:avLst>
          </a:prstGeom>
          <a:solidFill>
            <a:srgbClr val="FFD579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PROGRAM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22C562E-53C2-AB4A-BD24-83CB9D238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851" y="1787832"/>
            <a:ext cx="1973619" cy="871391"/>
          </a:xfrm>
          <a:prstGeom prst="roundRect">
            <a:avLst>
              <a:gd name="adj" fmla="val 20942"/>
            </a:avLst>
          </a:prstGeom>
          <a:solidFill>
            <a:schemeClr val="accent2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Integrity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threats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13319DC-B5EB-414A-A22C-B8FB0E47119B}"/>
              </a:ext>
            </a:extLst>
          </p:cNvPr>
          <p:cNvSpPr txBox="1"/>
          <p:nvPr/>
        </p:nvSpPr>
        <p:spPr>
          <a:xfrm>
            <a:off x="7388809" y="915710"/>
            <a:ext cx="2221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attacker attempts to damage the system or its data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DA7C7F1-A22E-664C-98CD-801A30737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3988" y="4826921"/>
            <a:ext cx="2592288" cy="871391"/>
          </a:xfrm>
          <a:prstGeom prst="roundRect">
            <a:avLst>
              <a:gd name="adj" fmla="val 20942"/>
            </a:avLst>
          </a:prstGeom>
          <a:solidFill>
            <a:schemeClr val="accent2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Confidentiality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threats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A05B98-9277-8C4C-8C2A-C4395F78C961}"/>
              </a:ext>
            </a:extLst>
          </p:cNvPr>
          <p:cNvSpPr txBox="1"/>
          <p:nvPr/>
        </p:nvSpPr>
        <p:spPr>
          <a:xfrm>
            <a:off x="4474891" y="5663541"/>
            <a:ext cx="2954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attacker tries to gain access to private information held by the system</a:t>
            </a:r>
          </a:p>
        </p:txBody>
      </p: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A01C568F-81E4-B747-92D2-ABA64995C254}"/>
              </a:ext>
            </a:extLst>
          </p:cNvPr>
          <p:cNvCxnSpPr>
            <a:cxnSpLocks/>
            <a:stCxn id="31" idx="2"/>
            <a:endCxn id="17" idx="3"/>
          </p:cNvCxnSpPr>
          <p:nvPr/>
        </p:nvCxnSpPr>
        <p:spPr>
          <a:xfrm rot="5400000">
            <a:off x="7474130" y="2163328"/>
            <a:ext cx="584637" cy="1576427"/>
          </a:xfrm>
          <a:prstGeom prst="bentConnector2">
            <a:avLst/>
          </a:prstGeom>
          <a:ln w="762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2E0214C1-2156-9F42-B730-1A8D2291999C}"/>
              </a:ext>
            </a:extLst>
          </p:cNvPr>
          <p:cNvSpPr txBox="1"/>
          <p:nvPr/>
        </p:nvSpPr>
        <p:spPr>
          <a:xfrm>
            <a:off x="2532242" y="3277747"/>
            <a:ext cx="228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denial of service (DDoS) attack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C45189-ADCB-6945-9561-1A05D0AADDC1}"/>
              </a:ext>
            </a:extLst>
          </p:cNvPr>
          <p:cNvSpPr txBox="1"/>
          <p:nvPr/>
        </p:nvSpPr>
        <p:spPr>
          <a:xfrm>
            <a:off x="7226792" y="3302640"/>
            <a:ext cx="1050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Virus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C4BE91-61BE-6D44-B6DA-50DB55F82255}"/>
              </a:ext>
            </a:extLst>
          </p:cNvPr>
          <p:cNvSpPr txBox="1"/>
          <p:nvPr/>
        </p:nvSpPr>
        <p:spPr>
          <a:xfrm>
            <a:off x="7033417" y="3933639"/>
            <a:ext cx="1521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Ransomware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EF585B0-3647-7543-BCDD-C1847E0D2A2B}"/>
              </a:ext>
            </a:extLst>
          </p:cNvPr>
          <p:cNvSpPr txBox="1"/>
          <p:nvPr/>
        </p:nvSpPr>
        <p:spPr>
          <a:xfrm>
            <a:off x="4691188" y="4286416"/>
            <a:ext cx="1457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theft</a:t>
            </a:r>
          </a:p>
        </p:txBody>
      </p:sp>
    </p:spTree>
    <p:extLst>
      <p:ext uri="{BB962C8B-B14F-4D97-AF65-F5344CB8AC3E}">
        <p14:creationId xmlns:p14="http://schemas.microsoft.com/office/powerpoint/2010/main" val="9141080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0CE1A-0F43-D642-83BB-37DC2E74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1029D-DF43-8440-A5D5-8C0AA892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FA4C37-6E89-4349-BAC6-EBAD3F68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5"/>
            <a:ext cx="8712968" cy="94999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Software product quality attributes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CB130A-3A6E-AE4A-9682-BB266D317926}"/>
              </a:ext>
            </a:extLst>
          </p:cNvPr>
          <p:cNvSpPr/>
          <p:nvPr/>
        </p:nvSpPr>
        <p:spPr>
          <a:xfrm>
            <a:off x="4495800" y="2209572"/>
            <a:ext cx="3200400" cy="3200400"/>
          </a:xfrm>
          <a:prstGeom prst="ellipse">
            <a:avLst/>
          </a:prstGeom>
          <a:solidFill>
            <a:srgbClr val="FFD579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Software product quality attributes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266C410-BF93-4449-BDA1-56C2F406F114}"/>
              </a:ext>
            </a:extLst>
          </p:cNvPr>
          <p:cNvSpPr/>
          <p:nvPr/>
        </p:nvSpPr>
        <p:spPr>
          <a:xfrm>
            <a:off x="4079776" y="893044"/>
            <a:ext cx="1961226" cy="174386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en-US" sz="2600" dirty="0">
                <a:solidFill>
                  <a:schemeClr val="tx1"/>
                </a:solidFill>
              </a:rPr>
              <a:t>Reliability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20A8874-5882-C148-8FC8-D3F3933BD436}"/>
              </a:ext>
            </a:extLst>
          </p:cNvPr>
          <p:cNvSpPr/>
          <p:nvPr/>
        </p:nvSpPr>
        <p:spPr>
          <a:xfrm>
            <a:off x="3126662" y="4277420"/>
            <a:ext cx="1961226" cy="174386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600" dirty="0">
                <a:solidFill>
                  <a:schemeClr val="tx1"/>
                </a:solidFill>
              </a:rPr>
              <a:t>Usability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3BA09A-0FD0-824C-B8E1-4031AC080873}"/>
              </a:ext>
            </a:extLst>
          </p:cNvPr>
          <p:cNvSpPr/>
          <p:nvPr/>
        </p:nvSpPr>
        <p:spPr>
          <a:xfrm>
            <a:off x="7104112" y="4277420"/>
            <a:ext cx="1961226" cy="174386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300" dirty="0">
                <a:solidFill>
                  <a:schemeClr val="tx1"/>
                </a:solidFill>
              </a:rPr>
              <a:t>Maintainability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F63CCB-EE49-9E4C-B6D4-D280E935AFAE}"/>
              </a:ext>
            </a:extLst>
          </p:cNvPr>
          <p:cNvSpPr/>
          <p:nvPr/>
        </p:nvSpPr>
        <p:spPr>
          <a:xfrm>
            <a:off x="2694614" y="2405212"/>
            <a:ext cx="1961226" cy="174386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600" dirty="0">
                <a:solidFill>
                  <a:schemeClr val="tx1"/>
                </a:solidFill>
              </a:rPr>
              <a:t>Security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08CC0F-8870-7347-8AEC-47DD30042119}"/>
              </a:ext>
            </a:extLst>
          </p:cNvPr>
          <p:cNvSpPr/>
          <p:nvPr/>
        </p:nvSpPr>
        <p:spPr>
          <a:xfrm>
            <a:off x="5107442" y="4925492"/>
            <a:ext cx="1961226" cy="174386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200" dirty="0">
                <a:solidFill>
                  <a:schemeClr val="tx1"/>
                </a:solidFill>
              </a:rPr>
              <a:t>Responsiveness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74087CB-743D-1B4B-AFB3-86257B912CD9}"/>
              </a:ext>
            </a:extLst>
          </p:cNvPr>
          <p:cNvSpPr/>
          <p:nvPr/>
        </p:nvSpPr>
        <p:spPr>
          <a:xfrm>
            <a:off x="7536160" y="2405212"/>
            <a:ext cx="1961226" cy="174386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600" dirty="0">
                <a:solidFill>
                  <a:schemeClr val="tx1"/>
                </a:solidFill>
              </a:rPr>
              <a:t>Resilience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C4D51D-7243-6144-81CF-B27D96616167}"/>
              </a:ext>
            </a:extLst>
          </p:cNvPr>
          <p:cNvSpPr/>
          <p:nvPr/>
        </p:nvSpPr>
        <p:spPr>
          <a:xfrm>
            <a:off x="6240016" y="893044"/>
            <a:ext cx="1961226" cy="174386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600" dirty="0">
                <a:solidFill>
                  <a:schemeClr val="tx1"/>
                </a:solidFill>
              </a:rPr>
              <a:t>Availability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A6B37D-39D0-9F46-89C5-7D2B4BED9D7D}"/>
              </a:ext>
            </a:extLst>
          </p:cNvPr>
          <p:cNvSpPr/>
          <p:nvPr/>
        </p:nvSpPr>
        <p:spPr>
          <a:xfrm>
            <a:off x="4855200" y="1002214"/>
            <a:ext cx="410378" cy="4114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6E12D3D-3C2E-5A43-9990-1E6018DDDE72}"/>
              </a:ext>
            </a:extLst>
          </p:cNvPr>
          <p:cNvSpPr/>
          <p:nvPr/>
        </p:nvSpPr>
        <p:spPr>
          <a:xfrm>
            <a:off x="6979436" y="977839"/>
            <a:ext cx="410378" cy="4114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F6F73F0-1328-3D4D-ACCF-B43468393369}"/>
              </a:ext>
            </a:extLst>
          </p:cNvPr>
          <p:cNvSpPr/>
          <p:nvPr/>
        </p:nvSpPr>
        <p:spPr>
          <a:xfrm>
            <a:off x="8294286" y="2478373"/>
            <a:ext cx="410378" cy="4114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7FED701-BF7F-F940-935C-2055FBAA077E}"/>
              </a:ext>
            </a:extLst>
          </p:cNvPr>
          <p:cNvSpPr/>
          <p:nvPr/>
        </p:nvSpPr>
        <p:spPr>
          <a:xfrm>
            <a:off x="7823513" y="4344719"/>
            <a:ext cx="410378" cy="4114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0DBF97-8510-F246-9DAA-3E6F2BA55148}"/>
              </a:ext>
            </a:extLst>
          </p:cNvPr>
          <p:cNvSpPr/>
          <p:nvPr/>
        </p:nvSpPr>
        <p:spPr>
          <a:xfrm>
            <a:off x="5854943" y="4998492"/>
            <a:ext cx="410378" cy="4114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133731F-3377-274E-9319-10718768E29A}"/>
              </a:ext>
            </a:extLst>
          </p:cNvPr>
          <p:cNvSpPr/>
          <p:nvPr/>
        </p:nvSpPr>
        <p:spPr>
          <a:xfrm>
            <a:off x="3902086" y="4315026"/>
            <a:ext cx="410378" cy="4114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179B9BE-971A-4840-9A00-F565780E42D7}"/>
              </a:ext>
            </a:extLst>
          </p:cNvPr>
          <p:cNvSpPr/>
          <p:nvPr/>
        </p:nvSpPr>
        <p:spPr>
          <a:xfrm>
            <a:off x="3461386" y="2475454"/>
            <a:ext cx="410378" cy="4114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48167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1109102"/>
            <a:ext cx="11321140" cy="563888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9600" dirty="0"/>
              <a:t>This course introduces the </a:t>
            </a:r>
            <a:r>
              <a:rPr lang="en-US" sz="9600" dirty="0">
                <a:solidFill>
                  <a:srgbClr val="C00000"/>
                </a:solidFill>
              </a:rPr>
              <a:t>fundamental concepts, research issues, and hands-on practices </a:t>
            </a:r>
            <a:r>
              <a:rPr lang="en-US" sz="9600" dirty="0"/>
              <a:t>of </a:t>
            </a:r>
            <a:r>
              <a:rPr lang="en-US" sz="9600" dirty="0">
                <a:solidFill>
                  <a:srgbClr val="FF0000"/>
                </a:solidFill>
              </a:rPr>
              <a:t>software engineering</a:t>
            </a:r>
            <a:r>
              <a:rPr lang="en-US" sz="9600" dirty="0"/>
              <a:t>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9600" dirty="0"/>
              <a:t>Topics include: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Introduction to Software Engineering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Software Products and Project Management: Software product management and prototyping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Agile Software Engineering: Agile methods, Scrum, and Extreme Programming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Features, Scenarios, and Stories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Software Architecture: Architectural design, System decomposition, and Distribution architecture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Cloud-Based Software: Virtualization and containers, Everything as a service, Software as a service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Cloud Computing and Cloud Software Architecture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Microservices Architecture, RESTful services, Service deployment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Security and Privacy; Reliable Programming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Testing: Functional testing, Test automation, Test-driven development, and Code reviews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DevOps and Code Management: Code management and DevOps automation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8000" b="0" dirty="0"/>
              <a:t>Case Study on Software Engineering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548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0CE1A-0F43-D642-83BB-37DC2E74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1029D-DF43-8440-A5D5-8C0AA892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FA4C37-6E89-4349-BAC6-EBAD3F68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5"/>
            <a:ext cx="8712968" cy="949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refactoring process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07D7969C-5DFD-9D48-A18B-8327D710E043}"/>
              </a:ext>
            </a:extLst>
          </p:cNvPr>
          <p:cNvSpPr/>
          <p:nvPr/>
        </p:nvSpPr>
        <p:spPr>
          <a:xfrm>
            <a:off x="4799856" y="3717032"/>
            <a:ext cx="2526852" cy="2655893"/>
          </a:xfrm>
          <a:prstGeom prst="arc">
            <a:avLst>
              <a:gd name="adj1" fmla="val 11501282"/>
              <a:gd name="adj2" fmla="val 21102937"/>
            </a:avLst>
          </a:prstGeom>
          <a:noFill/>
          <a:ln w="152400">
            <a:solidFill>
              <a:schemeClr val="accent2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0A464F-49C2-794C-BC13-39105D84FFEF}"/>
              </a:ext>
            </a:extLst>
          </p:cNvPr>
          <p:cNvCxnSpPr>
            <a:cxnSpLocks/>
          </p:cNvCxnSpPr>
          <p:nvPr/>
        </p:nvCxnSpPr>
        <p:spPr>
          <a:xfrm>
            <a:off x="2704688" y="2704607"/>
            <a:ext cx="1303081" cy="0"/>
          </a:xfrm>
          <a:prstGeom prst="straightConnector1">
            <a:avLst/>
          </a:prstGeom>
          <a:ln w="152400">
            <a:solidFill>
              <a:schemeClr val="accent2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F84A9D-B039-8F49-A406-23108DAFB2B5}"/>
              </a:ext>
            </a:extLst>
          </p:cNvPr>
          <p:cNvSpPr txBox="1"/>
          <p:nvPr/>
        </p:nvSpPr>
        <p:spPr>
          <a:xfrm>
            <a:off x="2704687" y="2039269"/>
            <a:ext cx="1007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156F571-121E-9541-B989-4C15D0B65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5082" y="2226802"/>
            <a:ext cx="2207548" cy="107972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/>
              <a:t>Identify code </a:t>
            </a:r>
            <a:br>
              <a:rPr lang="en-US" sz="2400" b="1" dirty="0"/>
            </a:br>
            <a:r>
              <a:rPr lang="en-US" sz="2400" b="1" dirty="0"/>
              <a:t>‘smell’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3FDF478-C920-3048-A29E-5FCD2C442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1271" y="2226802"/>
            <a:ext cx="2207548" cy="107972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/>
              <a:t>Identify refactoring strategy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1174417D-28A0-9B4B-B610-05D3A10D4113}"/>
              </a:ext>
            </a:extLst>
          </p:cNvPr>
          <p:cNvSpPr/>
          <p:nvPr/>
        </p:nvSpPr>
        <p:spPr>
          <a:xfrm>
            <a:off x="4954228" y="1393449"/>
            <a:ext cx="2808440" cy="2393634"/>
          </a:xfrm>
          <a:prstGeom prst="arc">
            <a:avLst>
              <a:gd name="adj1" fmla="val 11908221"/>
              <a:gd name="adj2" fmla="val 20671112"/>
            </a:avLst>
          </a:prstGeom>
          <a:noFill/>
          <a:ln w="152400">
            <a:solidFill>
              <a:schemeClr val="accent2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9C3A63C2-D3D8-DD46-B116-EA3E3198D4D8}"/>
              </a:ext>
            </a:extLst>
          </p:cNvPr>
          <p:cNvSpPr/>
          <p:nvPr/>
        </p:nvSpPr>
        <p:spPr>
          <a:xfrm>
            <a:off x="5024645" y="2147041"/>
            <a:ext cx="2808440" cy="2393634"/>
          </a:xfrm>
          <a:prstGeom prst="arc">
            <a:avLst>
              <a:gd name="adj1" fmla="val 182114"/>
              <a:gd name="adj2" fmla="val 2924959"/>
            </a:avLst>
          </a:prstGeom>
          <a:noFill/>
          <a:ln w="152400">
            <a:solidFill>
              <a:schemeClr val="accent2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DC352EE-AE47-CA4C-AEB2-1AB139062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386" y="4869558"/>
            <a:ext cx="2757399" cy="107972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/>
              <a:t>Make small </a:t>
            </a:r>
          </a:p>
          <a:p>
            <a:pPr algn="ctr">
              <a:defRPr/>
            </a:pPr>
            <a:r>
              <a:rPr lang="en-US" sz="2400" b="1" dirty="0"/>
              <a:t>improvement until strategy completed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E9304CC2-7841-4A4D-A2A7-6E5CAF519AF8}"/>
              </a:ext>
            </a:extLst>
          </p:cNvPr>
          <p:cNvSpPr/>
          <p:nvPr/>
        </p:nvSpPr>
        <p:spPr>
          <a:xfrm>
            <a:off x="4799856" y="2147041"/>
            <a:ext cx="2808440" cy="2393634"/>
          </a:xfrm>
          <a:prstGeom prst="arc">
            <a:avLst>
              <a:gd name="adj1" fmla="val 8966232"/>
              <a:gd name="adj2" fmla="val 10829317"/>
            </a:avLst>
          </a:prstGeom>
          <a:noFill/>
          <a:ln w="152400">
            <a:solidFill>
              <a:schemeClr val="accent2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0C3ECB1-64C8-834D-AC72-5705E3E65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597" y="4869558"/>
            <a:ext cx="2207548" cy="107972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/>
              <a:t>Run automated code tests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E537ECEC-2BC2-5A4F-A8B4-26467163DD6B}"/>
              </a:ext>
            </a:extLst>
          </p:cNvPr>
          <p:cNvSpPr/>
          <p:nvPr/>
        </p:nvSpPr>
        <p:spPr>
          <a:xfrm>
            <a:off x="4717016" y="3869452"/>
            <a:ext cx="2681700" cy="2655893"/>
          </a:xfrm>
          <a:prstGeom prst="arc">
            <a:avLst>
              <a:gd name="adj1" fmla="val 2513734"/>
              <a:gd name="adj2" fmla="val 8510562"/>
            </a:avLst>
          </a:prstGeom>
          <a:noFill/>
          <a:ln w="152400">
            <a:solidFill>
              <a:schemeClr val="accent2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449C71D-E90B-4246-A506-8DAA3C0DD667}"/>
              </a:ext>
            </a:extLst>
          </p:cNvPr>
          <p:cNvSpPr/>
          <p:nvPr/>
        </p:nvSpPr>
        <p:spPr>
          <a:xfrm>
            <a:off x="4533494" y="1772816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6073081-3ABA-B74D-B3B5-5224578B82BD}"/>
              </a:ext>
            </a:extLst>
          </p:cNvPr>
          <p:cNvSpPr/>
          <p:nvPr/>
        </p:nvSpPr>
        <p:spPr>
          <a:xfrm>
            <a:off x="7832554" y="1793384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5527DD0-9E16-8E4B-86D7-35F7F0106C12}"/>
              </a:ext>
            </a:extLst>
          </p:cNvPr>
          <p:cNvSpPr/>
          <p:nvPr/>
        </p:nvSpPr>
        <p:spPr>
          <a:xfrm>
            <a:off x="7730336" y="4437112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DCCADE3-C25F-3D42-B306-12CD5632A3C9}"/>
              </a:ext>
            </a:extLst>
          </p:cNvPr>
          <p:cNvSpPr/>
          <p:nvPr/>
        </p:nvSpPr>
        <p:spPr>
          <a:xfrm>
            <a:off x="4223668" y="4376864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602385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0CE1A-0F43-D642-83BB-37DC2E74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1029D-DF43-8440-A5D5-8C0AA892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FA4C37-6E89-4349-BAC6-EBAD3F68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116633"/>
            <a:ext cx="8229600" cy="949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Functional testing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E6C89E-6FE1-514B-9840-2C4FEB0A0021}"/>
              </a:ext>
            </a:extLst>
          </p:cNvPr>
          <p:cNvCxnSpPr>
            <a:cxnSpLocks/>
          </p:cNvCxnSpPr>
          <p:nvPr/>
        </p:nvCxnSpPr>
        <p:spPr>
          <a:xfrm>
            <a:off x="6060132" y="1793385"/>
            <a:ext cx="0" cy="524553"/>
          </a:xfrm>
          <a:prstGeom prst="straightConnector1">
            <a:avLst/>
          </a:prstGeom>
          <a:ln w="152400">
            <a:solidFill>
              <a:schemeClr val="accent6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F300884-307F-2743-B3E1-AFC5E928E0F0}"/>
              </a:ext>
            </a:extLst>
          </p:cNvPr>
          <p:cNvSpPr txBox="1"/>
          <p:nvPr/>
        </p:nvSpPr>
        <p:spPr>
          <a:xfrm>
            <a:off x="5519936" y="1205738"/>
            <a:ext cx="1007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FFE4DB1-BA01-FB45-9530-EAA99168B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9486" y="2292246"/>
            <a:ext cx="1813028" cy="87510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/>
              <a:t>Unit </a:t>
            </a:r>
            <a:br>
              <a:rPr lang="en-US" sz="2800" b="1" dirty="0"/>
            </a:br>
            <a:r>
              <a:rPr lang="en-US" sz="2800" b="1" dirty="0"/>
              <a:t>Testing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970074F-E481-834A-AD49-3E2F6AE69B34}"/>
              </a:ext>
            </a:extLst>
          </p:cNvPr>
          <p:cNvSpPr/>
          <p:nvPr/>
        </p:nvSpPr>
        <p:spPr>
          <a:xfrm>
            <a:off x="4330040" y="2510155"/>
            <a:ext cx="3566160" cy="3566160"/>
          </a:xfrm>
          <a:prstGeom prst="arc">
            <a:avLst>
              <a:gd name="adj1" fmla="val 11870910"/>
              <a:gd name="adj2" fmla="val 14281114"/>
            </a:avLst>
          </a:prstGeom>
          <a:noFill/>
          <a:ln w="152400">
            <a:solidFill>
              <a:schemeClr val="accent2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7766D682-46E3-7C45-A63C-CFD96DA47FCB}"/>
              </a:ext>
            </a:extLst>
          </p:cNvPr>
          <p:cNvSpPr/>
          <p:nvPr/>
        </p:nvSpPr>
        <p:spPr>
          <a:xfrm>
            <a:off x="4330040" y="2510155"/>
            <a:ext cx="3566160" cy="3566160"/>
          </a:xfrm>
          <a:prstGeom prst="arc">
            <a:avLst>
              <a:gd name="adj1" fmla="val 18184479"/>
              <a:gd name="adj2" fmla="val 20693068"/>
            </a:avLst>
          </a:prstGeom>
          <a:noFill/>
          <a:ln w="152400">
            <a:solidFill>
              <a:schemeClr val="accent2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22207BE4-590A-0446-8FC3-E49FADD033D7}"/>
              </a:ext>
            </a:extLst>
          </p:cNvPr>
          <p:cNvSpPr/>
          <p:nvPr/>
        </p:nvSpPr>
        <p:spPr>
          <a:xfrm>
            <a:off x="4330040" y="2510155"/>
            <a:ext cx="3566160" cy="3566160"/>
          </a:xfrm>
          <a:prstGeom prst="arc">
            <a:avLst>
              <a:gd name="adj1" fmla="val 1136777"/>
              <a:gd name="adj2" fmla="val 3784898"/>
            </a:avLst>
          </a:prstGeom>
          <a:noFill/>
          <a:ln w="152400">
            <a:solidFill>
              <a:schemeClr val="accent2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ACD8DFB4-402D-B946-8F03-EC73050C6ADE}"/>
              </a:ext>
            </a:extLst>
          </p:cNvPr>
          <p:cNvSpPr/>
          <p:nvPr/>
        </p:nvSpPr>
        <p:spPr>
          <a:xfrm>
            <a:off x="4330040" y="2510155"/>
            <a:ext cx="3566160" cy="3566160"/>
          </a:xfrm>
          <a:prstGeom prst="arc">
            <a:avLst>
              <a:gd name="adj1" fmla="val 7389206"/>
              <a:gd name="adj2" fmla="val 9871474"/>
            </a:avLst>
          </a:prstGeom>
          <a:noFill/>
          <a:ln w="152400">
            <a:solidFill>
              <a:schemeClr val="accent2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A40DE2B-9707-4344-8D81-D6CD2DA2A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112" y="3814352"/>
            <a:ext cx="1813028" cy="87510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/>
              <a:t>Feature</a:t>
            </a:r>
            <a:br>
              <a:rPr lang="en-US" sz="2800" b="1" dirty="0"/>
            </a:br>
            <a:r>
              <a:rPr lang="en-US" sz="2800" b="1" dirty="0"/>
              <a:t>Testing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758FA69-D833-5847-821F-505FD08AC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9486" y="5484827"/>
            <a:ext cx="1813028" cy="87510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/>
              <a:t>System</a:t>
            </a:r>
            <a:br>
              <a:rPr lang="en-US" sz="2800" b="1" dirty="0"/>
            </a:br>
            <a:r>
              <a:rPr lang="en-US" sz="2800" b="1" dirty="0"/>
              <a:t>Testing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40671DF-5222-294B-B02D-957C8F72C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696" y="3814352"/>
            <a:ext cx="1813028" cy="87510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/>
              <a:t>Release</a:t>
            </a:r>
            <a:br>
              <a:rPr lang="en-US" sz="2800" b="1" dirty="0"/>
            </a:br>
            <a:r>
              <a:rPr lang="en-US" sz="2800" b="1" dirty="0"/>
              <a:t>Testing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DC19CDE-E27C-4340-BC5D-42F86B53D0BE}"/>
              </a:ext>
            </a:extLst>
          </p:cNvPr>
          <p:cNvSpPr/>
          <p:nvPr/>
        </p:nvSpPr>
        <p:spPr>
          <a:xfrm>
            <a:off x="5009242" y="2112197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6FB1351-8E58-BA4E-8393-784494B73C59}"/>
              </a:ext>
            </a:extLst>
          </p:cNvPr>
          <p:cNvSpPr/>
          <p:nvPr/>
        </p:nvSpPr>
        <p:spPr>
          <a:xfrm>
            <a:off x="6888088" y="3573016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86EFD2E-A804-D44D-A8C0-A1E9EA8F6718}"/>
              </a:ext>
            </a:extLst>
          </p:cNvPr>
          <p:cNvSpPr/>
          <p:nvPr/>
        </p:nvSpPr>
        <p:spPr>
          <a:xfrm>
            <a:off x="5015880" y="5249768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FD5E467-67D9-7E43-B6E2-CEAC19BF969D}"/>
              </a:ext>
            </a:extLst>
          </p:cNvPr>
          <p:cNvSpPr/>
          <p:nvPr/>
        </p:nvSpPr>
        <p:spPr>
          <a:xfrm>
            <a:off x="3143672" y="3593584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761776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0CE1A-0F43-D642-83BB-37DC2E74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1029D-DF43-8440-A5D5-8C0AA892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FA4C37-6E89-4349-BAC6-EBAD3F68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27198"/>
            <a:ext cx="8229600" cy="7967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Test-driven development (TDD)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996CCD-F0C7-7B47-968E-1D62ABBC712E}"/>
              </a:ext>
            </a:extLst>
          </p:cNvPr>
          <p:cNvCxnSpPr>
            <a:cxnSpLocks/>
          </p:cNvCxnSpPr>
          <p:nvPr/>
        </p:nvCxnSpPr>
        <p:spPr>
          <a:xfrm>
            <a:off x="3121926" y="1393449"/>
            <a:ext cx="669819" cy="0"/>
          </a:xfrm>
          <a:prstGeom prst="straightConnector1">
            <a:avLst/>
          </a:prstGeom>
          <a:ln w="101600">
            <a:solidFill>
              <a:schemeClr val="accent2">
                <a:lumMod val="75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2C20CA-A475-BF4B-81BB-FEACED8872AC}"/>
              </a:ext>
            </a:extLst>
          </p:cNvPr>
          <p:cNvSpPr txBox="1"/>
          <p:nvPr/>
        </p:nvSpPr>
        <p:spPr>
          <a:xfrm>
            <a:off x="2891959" y="995255"/>
            <a:ext cx="698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26C5B62-B50A-7E4F-AE8B-D46740B8D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753" y="1052736"/>
            <a:ext cx="1852701" cy="715810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b="1" dirty="0"/>
              <a:t>Identify new </a:t>
            </a:r>
            <a:br>
              <a:rPr lang="en-US" sz="2000" b="1" dirty="0"/>
            </a:br>
            <a:r>
              <a:rPr lang="en-US" sz="2000" b="1" dirty="0"/>
              <a:t>functionality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22A16064-4395-FF40-8AB1-DD3AAF8258EB}"/>
              </a:ext>
            </a:extLst>
          </p:cNvPr>
          <p:cNvSpPr>
            <a:spLocks/>
          </p:cNvSpPr>
          <p:nvPr/>
        </p:nvSpPr>
        <p:spPr>
          <a:xfrm>
            <a:off x="3579912" y="1525871"/>
            <a:ext cx="2560320" cy="2560320"/>
          </a:xfrm>
          <a:prstGeom prst="arc">
            <a:avLst>
              <a:gd name="adj1" fmla="val 6412394"/>
              <a:gd name="adj2" fmla="val 13844082"/>
            </a:avLst>
          </a:prstGeom>
          <a:noFill/>
          <a:ln w="101600">
            <a:solidFill>
              <a:schemeClr val="accent2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681FCD6-01EE-3A47-B756-6E590EC901B3}"/>
              </a:ext>
            </a:extLst>
          </p:cNvPr>
          <p:cNvSpPr/>
          <p:nvPr/>
        </p:nvSpPr>
        <p:spPr>
          <a:xfrm>
            <a:off x="3716849" y="922432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8E2AAB76-8B03-F947-ADAD-994F13175FEB}"/>
              </a:ext>
            </a:extLst>
          </p:cNvPr>
          <p:cNvSpPr>
            <a:spLocks/>
          </p:cNvSpPr>
          <p:nvPr/>
        </p:nvSpPr>
        <p:spPr>
          <a:xfrm>
            <a:off x="3579912" y="1525871"/>
            <a:ext cx="2560320" cy="2560320"/>
          </a:xfrm>
          <a:prstGeom prst="arc">
            <a:avLst>
              <a:gd name="adj1" fmla="val 18547087"/>
              <a:gd name="adj2" fmla="val 19641147"/>
            </a:avLst>
          </a:prstGeom>
          <a:noFill/>
          <a:ln w="101600">
            <a:solidFill>
              <a:schemeClr val="accent2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04BCFA5A-742F-1E45-958A-6D8CCC2E2F9C}"/>
              </a:ext>
            </a:extLst>
          </p:cNvPr>
          <p:cNvSpPr>
            <a:spLocks/>
          </p:cNvSpPr>
          <p:nvPr/>
        </p:nvSpPr>
        <p:spPr>
          <a:xfrm>
            <a:off x="4439816" y="2507704"/>
            <a:ext cx="3657600" cy="3657600"/>
          </a:xfrm>
          <a:prstGeom prst="arc">
            <a:avLst>
              <a:gd name="adj1" fmla="val 10272211"/>
              <a:gd name="adj2" fmla="val 14504715"/>
            </a:avLst>
          </a:prstGeom>
          <a:noFill/>
          <a:ln w="101600">
            <a:solidFill>
              <a:srgbClr val="ED7D3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008C6929-72F3-C146-941A-9D90A87ACCB5}"/>
              </a:ext>
            </a:extLst>
          </p:cNvPr>
          <p:cNvSpPr>
            <a:spLocks/>
          </p:cNvSpPr>
          <p:nvPr/>
        </p:nvSpPr>
        <p:spPr>
          <a:xfrm>
            <a:off x="7219528" y="4377631"/>
            <a:ext cx="1828800" cy="1828800"/>
          </a:xfrm>
          <a:prstGeom prst="arc">
            <a:avLst>
              <a:gd name="adj1" fmla="val 884595"/>
              <a:gd name="adj2" fmla="val 2333932"/>
            </a:avLst>
          </a:prstGeom>
          <a:noFill/>
          <a:ln w="101600">
            <a:solidFill>
              <a:schemeClr val="accent2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8443C285-9633-1C40-93F3-12C5C75431B4}"/>
              </a:ext>
            </a:extLst>
          </p:cNvPr>
          <p:cNvSpPr>
            <a:spLocks/>
          </p:cNvSpPr>
          <p:nvPr/>
        </p:nvSpPr>
        <p:spPr>
          <a:xfrm>
            <a:off x="4439816" y="2507704"/>
            <a:ext cx="3657600" cy="3657600"/>
          </a:xfrm>
          <a:prstGeom prst="arc">
            <a:avLst>
              <a:gd name="adj1" fmla="val 18014088"/>
              <a:gd name="adj2" fmla="val 18771691"/>
            </a:avLst>
          </a:prstGeom>
          <a:noFill/>
          <a:ln w="101600">
            <a:solidFill>
              <a:srgbClr val="ED7D3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8EC88C20-1FD2-C446-8616-2C22E3752DB2}"/>
              </a:ext>
            </a:extLst>
          </p:cNvPr>
          <p:cNvSpPr>
            <a:spLocks/>
          </p:cNvSpPr>
          <p:nvPr/>
        </p:nvSpPr>
        <p:spPr>
          <a:xfrm>
            <a:off x="4439816" y="2507704"/>
            <a:ext cx="3657600" cy="3657600"/>
          </a:xfrm>
          <a:prstGeom prst="arc">
            <a:avLst>
              <a:gd name="adj1" fmla="val 20260350"/>
              <a:gd name="adj2" fmla="val 21012695"/>
            </a:avLst>
          </a:prstGeom>
          <a:noFill/>
          <a:ln w="101600">
            <a:solidFill>
              <a:schemeClr val="accent2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77AD3061-811C-274E-AD58-E57F2B8896F8}"/>
              </a:ext>
            </a:extLst>
          </p:cNvPr>
          <p:cNvSpPr>
            <a:spLocks/>
          </p:cNvSpPr>
          <p:nvPr/>
        </p:nvSpPr>
        <p:spPr>
          <a:xfrm>
            <a:off x="4439816" y="2507704"/>
            <a:ext cx="3657600" cy="3657600"/>
          </a:xfrm>
          <a:prstGeom prst="arc">
            <a:avLst>
              <a:gd name="adj1" fmla="val 3297678"/>
              <a:gd name="adj2" fmla="val 8944735"/>
            </a:avLst>
          </a:prstGeom>
          <a:noFill/>
          <a:ln w="101600">
            <a:solidFill>
              <a:schemeClr val="accent2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F747A4E7-17EC-734A-897C-B13B2DC0D231}"/>
              </a:ext>
            </a:extLst>
          </p:cNvPr>
          <p:cNvSpPr>
            <a:spLocks/>
          </p:cNvSpPr>
          <p:nvPr/>
        </p:nvSpPr>
        <p:spPr>
          <a:xfrm>
            <a:off x="7219528" y="4377631"/>
            <a:ext cx="1828800" cy="1828800"/>
          </a:xfrm>
          <a:prstGeom prst="arc">
            <a:avLst>
              <a:gd name="adj1" fmla="val 8374020"/>
              <a:gd name="adj2" fmla="val 9900318"/>
            </a:avLst>
          </a:prstGeom>
          <a:noFill/>
          <a:ln w="101600">
            <a:solidFill>
              <a:srgbClr val="ED7D31">
                <a:alpha val="70196"/>
              </a:srgb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5B01A486-676F-2A42-AF3A-03DA45C00A14}"/>
              </a:ext>
            </a:extLst>
          </p:cNvPr>
          <p:cNvSpPr>
            <a:spLocks/>
          </p:cNvSpPr>
          <p:nvPr/>
        </p:nvSpPr>
        <p:spPr>
          <a:xfrm>
            <a:off x="4439816" y="2492896"/>
            <a:ext cx="3657600" cy="3657600"/>
          </a:xfrm>
          <a:prstGeom prst="arc">
            <a:avLst>
              <a:gd name="adj1" fmla="val 513796"/>
              <a:gd name="adj2" fmla="val 1204879"/>
            </a:avLst>
          </a:prstGeom>
          <a:noFill/>
          <a:ln w="101600">
            <a:solidFill>
              <a:schemeClr val="accent2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874C6919-168B-0849-805B-ACC227498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7611" y="2093554"/>
            <a:ext cx="2953509" cy="615936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1700" b="1" dirty="0"/>
              <a:t>Identify partial implementation </a:t>
            </a:r>
          </a:p>
          <a:p>
            <a:pPr algn="ctr">
              <a:defRPr/>
            </a:pPr>
            <a:r>
              <a:rPr lang="en-US" sz="1700" b="1" dirty="0"/>
              <a:t>of functionality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91FBE67-EF5D-0749-B42D-9FD79081A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053" y="3034499"/>
            <a:ext cx="1996717" cy="615937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/>
              <a:t>Write code stub </a:t>
            </a:r>
            <a:br>
              <a:rPr lang="en-US" b="1" dirty="0"/>
            </a:br>
            <a:r>
              <a:rPr lang="en-US" b="1" dirty="0"/>
              <a:t>that will fail test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E7A4998-3D7D-D942-95E0-C86FD42FB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2526" y="3975444"/>
            <a:ext cx="1651122" cy="615937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/>
              <a:t>Run all </a:t>
            </a:r>
            <a:br>
              <a:rPr lang="en-US" b="1" dirty="0"/>
            </a:br>
            <a:r>
              <a:rPr lang="en-US" b="1" dirty="0"/>
              <a:t>automated test 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7A47B02-16D9-C044-8565-7C7192490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2325" y="5857336"/>
            <a:ext cx="1651122" cy="615937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/>
              <a:t>Run all </a:t>
            </a:r>
            <a:br>
              <a:rPr lang="en-US" b="1" dirty="0"/>
            </a:br>
            <a:r>
              <a:rPr lang="en-US" b="1" dirty="0"/>
              <a:t>automated test 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5376F632-3B52-954C-B327-6BC94C86F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608" y="4916389"/>
            <a:ext cx="3001616" cy="615937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/>
              <a:t>Implement code that should cause failing test to pass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A12384F-C003-874C-B133-0203A09D3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752" y="4621572"/>
            <a:ext cx="1651122" cy="615937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/>
              <a:t>Refactor code </a:t>
            </a:r>
            <a:br>
              <a:rPr lang="en-US" b="1" dirty="0"/>
            </a:br>
            <a:r>
              <a:rPr lang="en-US" b="1" dirty="0"/>
              <a:t>if required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8A466-FA7D-F044-B1BF-41D9E6A74104}"/>
              </a:ext>
            </a:extLst>
          </p:cNvPr>
          <p:cNvSpPr txBox="1"/>
          <p:nvPr/>
        </p:nvSpPr>
        <p:spPr>
          <a:xfrm>
            <a:off x="4671925" y="3376253"/>
            <a:ext cx="1630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Functionality </a:t>
            </a:r>
            <a:b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incomplete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6F7209-7649-3149-A6E3-96EA3D1AC02E}"/>
              </a:ext>
            </a:extLst>
          </p:cNvPr>
          <p:cNvSpPr txBox="1"/>
          <p:nvPr/>
        </p:nvSpPr>
        <p:spPr>
          <a:xfrm>
            <a:off x="2207569" y="3376253"/>
            <a:ext cx="1630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Functionality </a:t>
            </a:r>
            <a:b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9F351E-67B8-484C-A0D5-457ACE31CD5D}"/>
              </a:ext>
            </a:extLst>
          </p:cNvPr>
          <p:cNvSpPr txBox="1"/>
          <p:nvPr/>
        </p:nvSpPr>
        <p:spPr>
          <a:xfrm>
            <a:off x="4295801" y="6085054"/>
            <a:ext cx="1555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tests pass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EE3E6BA-4D86-7B47-874D-92A78C60E3C9}"/>
              </a:ext>
            </a:extLst>
          </p:cNvPr>
          <p:cNvSpPr txBox="1"/>
          <p:nvPr/>
        </p:nvSpPr>
        <p:spPr>
          <a:xfrm>
            <a:off x="7361579" y="5507940"/>
            <a:ext cx="12298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failure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65F1F2A-2B7B-DA43-B86A-BB6C08C4FCED}"/>
              </a:ext>
            </a:extLst>
          </p:cNvPr>
          <p:cNvSpPr/>
          <p:nvPr/>
        </p:nvSpPr>
        <p:spPr>
          <a:xfrm>
            <a:off x="4239396" y="1890184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BFAE1C1-B98B-2142-B090-9B1E4B53F5B7}"/>
              </a:ext>
            </a:extLst>
          </p:cNvPr>
          <p:cNvSpPr/>
          <p:nvPr/>
        </p:nvSpPr>
        <p:spPr>
          <a:xfrm>
            <a:off x="7015785" y="2912860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B6F4141-9640-DC41-9106-6A550E69B9DE}"/>
              </a:ext>
            </a:extLst>
          </p:cNvPr>
          <p:cNvSpPr/>
          <p:nvPr/>
        </p:nvSpPr>
        <p:spPr>
          <a:xfrm>
            <a:off x="7490473" y="3879236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383EA74-B739-3646-95F0-84945BD33CF2}"/>
              </a:ext>
            </a:extLst>
          </p:cNvPr>
          <p:cNvSpPr/>
          <p:nvPr/>
        </p:nvSpPr>
        <p:spPr>
          <a:xfrm>
            <a:off x="6496588" y="4764420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F813A16-7CF3-D042-B637-37893D05C44B}"/>
              </a:ext>
            </a:extLst>
          </p:cNvPr>
          <p:cNvSpPr/>
          <p:nvPr/>
        </p:nvSpPr>
        <p:spPr>
          <a:xfrm>
            <a:off x="7353137" y="5857333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A03A9C2-9729-D842-A2B2-110E8DAE953F}"/>
              </a:ext>
            </a:extLst>
          </p:cNvPr>
          <p:cNvSpPr/>
          <p:nvPr/>
        </p:nvSpPr>
        <p:spPr>
          <a:xfrm>
            <a:off x="3732827" y="4492851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236298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0CE1A-0F43-D642-83BB-37DC2E74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1029D-DF43-8440-A5D5-8C0AA892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FA4C37-6E89-4349-BAC6-EBAD3F68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116633"/>
            <a:ext cx="8229600" cy="94999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accent1"/>
                </a:solidFill>
              </a:rPr>
              <a:t>DevOps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AC9AA54-51E5-AD4E-966B-1EF8666F210A}"/>
              </a:ext>
            </a:extLst>
          </p:cNvPr>
          <p:cNvSpPr/>
          <p:nvPr/>
        </p:nvSpPr>
        <p:spPr>
          <a:xfrm>
            <a:off x="4724400" y="1458312"/>
            <a:ext cx="2743200" cy="2743200"/>
          </a:xfrm>
          <a:prstGeom prst="ellipse">
            <a:avLst/>
          </a:prstGeom>
          <a:solidFill>
            <a:srgbClr val="FFC00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030FA86-3515-0248-9496-195D06C78561}"/>
              </a:ext>
            </a:extLst>
          </p:cNvPr>
          <p:cNvSpPr/>
          <p:nvPr/>
        </p:nvSpPr>
        <p:spPr>
          <a:xfrm>
            <a:off x="3712840" y="2990056"/>
            <a:ext cx="2743200" cy="2743200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47D04E-DA28-424A-A2CF-D47188C52526}"/>
              </a:ext>
            </a:extLst>
          </p:cNvPr>
          <p:cNvSpPr/>
          <p:nvPr/>
        </p:nvSpPr>
        <p:spPr>
          <a:xfrm>
            <a:off x="5735960" y="2990056"/>
            <a:ext cx="2743200" cy="2743200"/>
          </a:xfrm>
          <a:prstGeom prst="ellipse">
            <a:avLst/>
          </a:prstGeom>
          <a:solidFill>
            <a:srgbClr val="92D05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984A84-C903-C249-94A8-AD560309D158}"/>
              </a:ext>
            </a:extLst>
          </p:cNvPr>
          <p:cNvSpPr txBox="1"/>
          <p:nvPr/>
        </p:nvSpPr>
        <p:spPr>
          <a:xfrm>
            <a:off x="5015558" y="2268161"/>
            <a:ext cx="2197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51856D-5720-1349-B4FC-EAD6DBB77F1E}"/>
              </a:ext>
            </a:extLst>
          </p:cNvPr>
          <p:cNvSpPr txBox="1"/>
          <p:nvPr/>
        </p:nvSpPr>
        <p:spPr>
          <a:xfrm>
            <a:off x="3719737" y="4253557"/>
            <a:ext cx="2019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BF2AC-A85D-6343-9983-AD139B2D1234}"/>
              </a:ext>
            </a:extLst>
          </p:cNvPr>
          <p:cNvSpPr txBox="1"/>
          <p:nvPr/>
        </p:nvSpPr>
        <p:spPr>
          <a:xfrm>
            <a:off x="6806932" y="4256283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442FF4-2879-4B4F-B7CD-2E0B19EBD55B}"/>
              </a:ext>
            </a:extLst>
          </p:cNvPr>
          <p:cNvSpPr txBox="1"/>
          <p:nvPr/>
        </p:nvSpPr>
        <p:spPr>
          <a:xfrm>
            <a:off x="3176002" y="5889466"/>
            <a:ext cx="58399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Multi-skilled DevOps team</a:t>
            </a:r>
          </a:p>
        </p:txBody>
      </p:sp>
    </p:spTree>
    <p:extLst>
      <p:ext uri="{BB962C8B-B14F-4D97-AF65-F5344CB8AC3E}">
        <p14:creationId xmlns:p14="http://schemas.microsoft.com/office/powerpoint/2010/main" val="31497981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0CE1A-0F43-D642-83BB-37DC2E74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1029D-DF43-8440-A5D5-8C0AA892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FA4C37-6E89-4349-BAC6-EBAD3F68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116633"/>
            <a:ext cx="8229600" cy="949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Code management and DevOps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20C5958-35A4-4149-B1A7-D5CF35302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0488" y="1484784"/>
            <a:ext cx="6999664" cy="950146"/>
          </a:xfrm>
          <a:prstGeom prst="roundRect">
            <a:avLst>
              <a:gd name="adj" fmla="val 9613"/>
            </a:avLst>
          </a:prstGeom>
          <a:solidFill>
            <a:schemeClr val="accent6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350CDFE-3FBD-AB4F-AA15-C83899A94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600" y="2965681"/>
            <a:ext cx="6999664" cy="1975487"/>
          </a:xfrm>
          <a:prstGeom prst="roundRect">
            <a:avLst>
              <a:gd name="adj" fmla="val 9613"/>
            </a:avLst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D34F5D5-8CF5-0045-9CE9-48A87540D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600" y="5524101"/>
            <a:ext cx="6999664" cy="995763"/>
          </a:xfrm>
          <a:prstGeom prst="roundRect">
            <a:avLst>
              <a:gd name="adj" fmla="val 9613"/>
            </a:avLst>
          </a:prstGeom>
          <a:solidFill>
            <a:schemeClr val="accent3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706E5BF-3C48-8949-8FA6-2749A005EADD}"/>
              </a:ext>
            </a:extLst>
          </p:cNvPr>
          <p:cNvCxnSpPr>
            <a:cxnSpLocks/>
          </p:cNvCxnSpPr>
          <p:nvPr/>
        </p:nvCxnSpPr>
        <p:spPr>
          <a:xfrm>
            <a:off x="7968208" y="2434930"/>
            <a:ext cx="0" cy="530750"/>
          </a:xfrm>
          <a:prstGeom prst="straightConnector1">
            <a:avLst/>
          </a:prstGeom>
          <a:ln w="101600">
            <a:solidFill>
              <a:schemeClr val="bg1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97BD22D-3479-194B-9F8C-CE5913D1B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5989" y="3447802"/>
            <a:ext cx="3203998" cy="875785"/>
          </a:xfrm>
          <a:prstGeom prst="roundRect">
            <a:avLst>
              <a:gd name="adj" fmla="val 12554"/>
            </a:avLst>
          </a:prstGeom>
          <a:solidFill>
            <a:schemeClr val="accent1">
              <a:lumMod val="60000"/>
              <a:lumOff val="4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Code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repository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3A097E-03FC-A640-8137-77F58C693741}"/>
              </a:ext>
            </a:extLst>
          </p:cNvPr>
          <p:cNvSpPr txBox="1"/>
          <p:nvPr/>
        </p:nvSpPr>
        <p:spPr>
          <a:xfrm>
            <a:off x="4601987" y="1023120"/>
            <a:ext cx="274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DevOps automation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3FE0FF-D534-AA4B-976E-E85660DAF3F4}"/>
              </a:ext>
            </a:extLst>
          </p:cNvPr>
          <p:cNvSpPr txBox="1"/>
          <p:nvPr/>
        </p:nvSpPr>
        <p:spPr>
          <a:xfrm>
            <a:off x="4281857" y="2466819"/>
            <a:ext cx="3556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Code management system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80C629-C95D-3D49-8699-93337FA3EC0F}"/>
              </a:ext>
            </a:extLst>
          </p:cNvPr>
          <p:cNvSpPr txBox="1"/>
          <p:nvPr/>
        </p:nvSpPr>
        <p:spPr>
          <a:xfrm>
            <a:off x="4460346" y="5039680"/>
            <a:ext cx="3025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DevOps measurement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AA05F5-38D0-A747-97E1-DE640653896E}"/>
              </a:ext>
            </a:extLst>
          </p:cNvPr>
          <p:cNvCxnSpPr>
            <a:cxnSpLocks/>
          </p:cNvCxnSpPr>
          <p:nvPr/>
        </p:nvCxnSpPr>
        <p:spPr>
          <a:xfrm>
            <a:off x="7968208" y="4941168"/>
            <a:ext cx="0" cy="530750"/>
          </a:xfrm>
          <a:prstGeom prst="straightConnector1">
            <a:avLst/>
          </a:prstGeom>
          <a:ln w="101600">
            <a:solidFill>
              <a:schemeClr val="bg1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674606A-7A7D-684D-B819-4EE94140FFA0}"/>
              </a:ext>
            </a:extLst>
          </p:cNvPr>
          <p:cNvCxnSpPr>
            <a:cxnSpLocks/>
          </p:cNvCxnSpPr>
          <p:nvPr/>
        </p:nvCxnSpPr>
        <p:spPr>
          <a:xfrm flipV="1">
            <a:off x="4007768" y="2434930"/>
            <a:ext cx="0" cy="534110"/>
          </a:xfrm>
          <a:prstGeom prst="straightConnector1">
            <a:avLst/>
          </a:prstGeom>
          <a:ln w="101600">
            <a:solidFill>
              <a:schemeClr val="bg1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1A39D82-8535-2F4B-B164-F7BAE64EC1A6}"/>
              </a:ext>
            </a:extLst>
          </p:cNvPr>
          <p:cNvCxnSpPr>
            <a:cxnSpLocks/>
          </p:cNvCxnSpPr>
          <p:nvPr/>
        </p:nvCxnSpPr>
        <p:spPr>
          <a:xfrm flipV="1">
            <a:off x="4007768" y="4911114"/>
            <a:ext cx="0" cy="534110"/>
          </a:xfrm>
          <a:prstGeom prst="straightConnector1">
            <a:avLst/>
          </a:prstGeom>
          <a:ln w="101600">
            <a:solidFill>
              <a:schemeClr val="bg1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57BD21B-783D-6F48-8AFA-FC2A1AEBE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633" y="1645794"/>
            <a:ext cx="1511597" cy="633765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 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FD95943-F214-2C4B-8303-26941341B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900" y="1645794"/>
            <a:ext cx="1511597" cy="633765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 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3092E3E-0E7E-BA4A-AF9F-B0E06BE4F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6167" y="1645794"/>
            <a:ext cx="1511597" cy="633765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 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528A953-99FC-DA4E-A836-14BCBBE29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7434" y="1645794"/>
            <a:ext cx="1511597" cy="633765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Infrastructure 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code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786B62D-E2BD-DB43-A1CF-D9AE96012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2150" y="5677550"/>
            <a:ext cx="1665699" cy="679130"/>
          </a:xfrm>
          <a:prstGeom prst="roundRect">
            <a:avLst>
              <a:gd name="adj" fmla="val 12554"/>
            </a:avLst>
          </a:prstGeom>
          <a:solidFill>
            <a:srgbClr val="92D05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collection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0AD0183-3A93-C44F-A3C5-6B198342C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390" y="5677550"/>
            <a:ext cx="1665699" cy="679130"/>
          </a:xfrm>
          <a:prstGeom prst="roundRect">
            <a:avLst>
              <a:gd name="adj" fmla="val 12554"/>
            </a:avLst>
          </a:prstGeom>
          <a:solidFill>
            <a:srgbClr val="92D05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B28B3D0-69A9-F640-8A21-EAE5E6DF2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2630" y="5677550"/>
            <a:ext cx="1665699" cy="679130"/>
          </a:xfrm>
          <a:prstGeom prst="roundRect">
            <a:avLst>
              <a:gd name="adj" fmla="val 12554"/>
            </a:avLst>
          </a:prstGeom>
          <a:solidFill>
            <a:srgbClr val="92D05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Report </a:t>
            </a:r>
            <a:b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B94754-C05B-B547-9C76-26E1A67FC336}"/>
              </a:ext>
            </a:extLst>
          </p:cNvPr>
          <p:cNvSpPr txBox="1"/>
          <p:nvPr/>
        </p:nvSpPr>
        <p:spPr>
          <a:xfrm>
            <a:off x="2613312" y="3369381"/>
            <a:ext cx="14498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Recover </a:t>
            </a:r>
            <a:b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version </a:t>
            </a:r>
            <a:b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ED03D9-6BA3-4543-AC9A-EEFBA6E71607}"/>
              </a:ext>
            </a:extLst>
          </p:cNvPr>
          <p:cNvSpPr txBox="1"/>
          <p:nvPr/>
        </p:nvSpPr>
        <p:spPr>
          <a:xfrm>
            <a:off x="7968208" y="3354704"/>
            <a:ext cx="11965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Save and </a:t>
            </a:r>
            <a:b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retrieve</a:t>
            </a:r>
            <a:b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7E6ED03-FBC0-BC4F-A645-D405F609FE34}"/>
              </a:ext>
            </a:extLst>
          </p:cNvPr>
          <p:cNvSpPr txBox="1"/>
          <p:nvPr/>
        </p:nvSpPr>
        <p:spPr>
          <a:xfrm>
            <a:off x="4232806" y="3008253"/>
            <a:ext cx="3506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Branching and merging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ED3E7B-44C3-C349-B9B7-D5B56902B2FB}"/>
              </a:ext>
            </a:extLst>
          </p:cNvPr>
          <p:cNvSpPr txBox="1"/>
          <p:nvPr/>
        </p:nvSpPr>
        <p:spPr>
          <a:xfrm>
            <a:off x="3338220" y="4437016"/>
            <a:ext cx="5050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Transfer code to/from developer’s </a:t>
            </a:r>
            <a:r>
              <a:rPr lang="en-US" sz="20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filestore</a:t>
            </a:r>
            <a:endParaRPr lang="en-US" sz="20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1345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altLang="zh-TW" sz="11000" dirty="0">
                <a:solidFill>
                  <a:srgbClr val="FF0000"/>
                </a:solidFill>
              </a:rPr>
              <a:t>Marketing</a:t>
            </a:r>
            <a:endParaRPr lang="zh-TW" altLang="en-US" sz="11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64016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368896"/>
          </a:xfrm>
        </p:spPr>
        <p:txBody>
          <a:bodyPr>
            <a:normAutofit fontScale="90000"/>
          </a:bodyPr>
          <a:lstStyle/>
          <a:p>
            <a:r>
              <a:rPr lang="en-US" altLang="zh-TW" sz="9600" dirty="0">
                <a:solidFill>
                  <a:srgbClr val="C00000"/>
                </a:solidFill>
              </a:rPr>
              <a:t>Marketing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981200" y="1484784"/>
            <a:ext cx="8229600" cy="496840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9600" dirty="0">
                <a:solidFill>
                  <a:schemeClr val="accent1"/>
                </a:solidFill>
              </a:rPr>
              <a:t>“</a:t>
            </a:r>
            <a:r>
              <a:rPr lang="en-US" altLang="zh-TW" sz="9600" dirty="0">
                <a:solidFill>
                  <a:schemeClr val="accent1"/>
                </a:solidFill>
              </a:rPr>
              <a:t>Meeting</a:t>
            </a:r>
            <a:r>
              <a:rPr lang="en-US" altLang="zh-TW" sz="9600" dirty="0"/>
              <a:t> </a:t>
            </a:r>
            <a:br>
              <a:rPr lang="en-US" altLang="zh-TW" sz="9600" dirty="0"/>
            </a:br>
            <a:r>
              <a:rPr lang="en-US" altLang="zh-TW" sz="9600" dirty="0">
                <a:solidFill>
                  <a:srgbClr val="FF0000"/>
                </a:solidFill>
              </a:rPr>
              <a:t>needs</a:t>
            </a:r>
            <a:r>
              <a:rPr lang="en-US" altLang="zh-TW" sz="9600" dirty="0"/>
              <a:t> </a:t>
            </a:r>
            <a:r>
              <a:rPr lang="en-US" altLang="zh-TW" sz="9600" dirty="0">
                <a:solidFill>
                  <a:srgbClr val="4F81BD"/>
                </a:solidFill>
              </a:rPr>
              <a:t>profitably</a:t>
            </a:r>
            <a:r>
              <a:rPr lang="en-US" altLang="en-US" sz="9600" dirty="0">
                <a:solidFill>
                  <a:srgbClr val="4F81BD"/>
                </a:solidFill>
              </a:rPr>
              <a:t>”</a:t>
            </a:r>
            <a:endParaRPr lang="en-US" altLang="zh-TW" sz="9600" dirty="0">
              <a:solidFill>
                <a:srgbClr val="4F81BD"/>
              </a:solidFill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8AC87D-D0FA-490B-9E25-5BB51C7E004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578BEDC-48FF-B04A-9936-8B1FA260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992313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Philip Kotler and Kevin Lane Keller (2016), Marketing Management, 15th edition, Pearson.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25372426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8000" dirty="0">
                <a:solidFill>
                  <a:srgbClr val="C00000"/>
                </a:solidFill>
              </a:rPr>
              <a:t>Marketing</a:t>
            </a:r>
            <a:endParaRPr lang="zh-TW" altLang="en-US" sz="8000" dirty="0">
              <a:solidFill>
                <a:srgbClr val="C00000"/>
              </a:solidFill>
            </a:endParaRPr>
          </a:p>
        </p:txBody>
      </p:sp>
      <p:sp>
        <p:nvSpPr>
          <p:cNvPr id="3789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zh-TW" sz="3600" dirty="0"/>
              <a:t>“Marketing is an </a:t>
            </a:r>
            <a:r>
              <a:rPr lang="en-US" altLang="zh-TW" sz="3600" dirty="0">
                <a:solidFill>
                  <a:schemeClr val="accent1"/>
                </a:solidFill>
              </a:rPr>
              <a:t>organizational function </a:t>
            </a:r>
            <a:br>
              <a:rPr lang="en-US" altLang="zh-TW" sz="3600" dirty="0"/>
            </a:br>
            <a:r>
              <a:rPr lang="en-US" altLang="zh-TW" sz="3600" dirty="0"/>
              <a:t>and </a:t>
            </a:r>
            <a:r>
              <a:rPr lang="en-US" altLang="zh-TW" sz="3600" dirty="0">
                <a:solidFill>
                  <a:schemeClr val="accent1"/>
                </a:solidFill>
              </a:rPr>
              <a:t>a set of processes </a:t>
            </a:r>
            <a:r>
              <a:rPr lang="en-US" altLang="zh-TW" sz="3600" dirty="0"/>
              <a:t>for </a:t>
            </a:r>
            <a:br>
              <a:rPr lang="en-US" altLang="zh-TW" sz="3600" dirty="0"/>
            </a:br>
            <a:r>
              <a:rPr lang="en-US" altLang="zh-TW" sz="3600" dirty="0">
                <a:solidFill>
                  <a:srgbClr val="FF0000"/>
                </a:solidFill>
              </a:rPr>
              <a:t>creating, communicating, and delivering </a:t>
            </a:r>
            <a:br>
              <a:rPr lang="en-US" altLang="zh-TW" sz="3600" dirty="0">
                <a:solidFill>
                  <a:srgbClr val="FF0000"/>
                </a:solidFill>
              </a:rPr>
            </a:br>
            <a:r>
              <a:rPr lang="en-US" altLang="zh-TW" sz="3600" dirty="0">
                <a:solidFill>
                  <a:srgbClr val="FF0000"/>
                </a:solidFill>
              </a:rPr>
              <a:t>value to customers </a:t>
            </a:r>
            <a:r>
              <a:rPr lang="en-US" altLang="zh-TW" sz="3600" dirty="0"/>
              <a:t>and </a:t>
            </a:r>
            <a:br>
              <a:rPr lang="en-US" altLang="zh-TW" sz="3600" dirty="0"/>
            </a:br>
            <a:r>
              <a:rPr lang="en-US" altLang="zh-TW" sz="3600" dirty="0"/>
              <a:t>for </a:t>
            </a:r>
            <a:r>
              <a:rPr lang="en-US" altLang="zh-TW" sz="3600" dirty="0">
                <a:solidFill>
                  <a:srgbClr val="FF0000"/>
                </a:solidFill>
              </a:rPr>
              <a:t>managing customer relationships </a:t>
            </a:r>
            <a:br>
              <a:rPr lang="en-US" altLang="zh-TW" sz="3600" u="sng" dirty="0">
                <a:solidFill>
                  <a:srgbClr val="FF0000"/>
                </a:solidFill>
              </a:rPr>
            </a:br>
            <a:r>
              <a:rPr lang="en-US" altLang="zh-TW" sz="3600" dirty="0"/>
              <a:t>in ways that </a:t>
            </a:r>
            <a:r>
              <a:rPr lang="en-US" altLang="zh-TW" sz="3600" dirty="0">
                <a:solidFill>
                  <a:schemeClr val="accent1"/>
                </a:solidFill>
              </a:rPr>
              <a:t>benefit the organization and its stakeholders</a:t>
            </a:r>
            <a:r>
              <a:rPr lang="en-US" altLang="zh-TW" sz="3600" dirty="0"/>
              <a:t>.” </a:t>
            </a:r>
            <a:endParaRPr lang="zh-TW" altLang="en-US" sz="2400" dirty="0"/>
          </a:p>
        </p:txBody>
      </p:sp>
      <p:sp>
        <p:nvSpPr>
          <p:cNvPr id="3789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52B39E-3F41-4C00-8B3E-76176D602E0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263259-2ED3-E341-9212-2C71EDDDF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992313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Philip Kotler and Kevin Lane Keller (2016), Marketing Management, 15th edition, Pearson.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42726164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altLang="zh-TW" sz="11000" dirty="0">
                <a:solidFill>
                  <a:srgbClr val="FF0000"/>
                </a:solidFill>
              </a:rPr>
              <a:t>Marketing</a:t>
            </a:r>
            <a:br>
              <a:rPr lang="en-US" altLang="zh-TW" sz="11000" dirty="0">
                <a:solidFill>
                  <a:srgbClr val="FF0000"/>
                </a:solidFill>
              </a:rPr>
            </a:br>
            <a:r>
              <a:rPr lang="en-US" altLang="zh-TW" sz="11000" dirty="0">
                <a:solidFill>
                  <a:srgbClr val="FF0000"/>
                </a:solidFill>
              </a:rPr>
              <a:t>Management</a:t>
            </a:r>
            <a:endParaRPr lang="zh-TW" altLang="en-US" sz="11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5714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000" dirty="0">
                <a:solidFill>
                  <a:srgbClr val="C00000"/>
                </a:solidFill>
              </a:rPr>
              <a:t>Marketing Management</a:t>
            </a:r>
            <a:endParaRPr lang="zh-TW" altLang="en-US" sz="6000" dirty="0">
              <a:solidFill>
                <a:srgbClr val="C00000"/>
              </a:solidFill>
            </a:endParaRPr>
          </a:p>
        </p:txBody>
      </p:sp>
      <p:sp>
        <p:nvSpPr>
          <p:cNvPr id="38915" name="內容版面配置區 2"/>
          <p:cNvSpPr>
            <a:spLocks noGrp="1"/>
          </p:cNvSpPr>
          <p:nvPr>
            <p:ph idx="1"/>
          </p:nvPr>
        </p:nvSpPr>
        <p:spPr>
          <a:xfrm>
            <a:off x="1692598" y="1523926"/>
            <a:ext cx="8651875" cy="485740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altLang="zh-TW" sz="4000" dirty="0"/>
              <a:t>“</a:t>
            </a:r>
            <a:r>
              <a:rPr lang="en-US" altLang="zh-TW" sz="4000" dirty="0">
                <a:solidFill>
                  <a:srgbClr val="C00000"/>
                </a:solidFill>
              </a:rPr>
              <a:t>Marketing management </a:t>
            </a:r>
            <a:r>
              <a:rPr lang="en-US" altLang="zh-TW" sz="4000" dirty="0"/>
              <a:t>is the</a:t>
            </a:r>
            <a:br>
              <a:rPr lang="en-US" altLang="zh-TW" sz="4000" dirty="0"/>
            </a:br>
            <a:r>
              <a:rPr lang="en-US" altLang="zh-TW" sz="4800" dirty="0">
                <a:solidFill>
                  <a:schemeClr val="accent1"/>
                </a:solidFill>
              </a:rPr>
              <a:t>art and science </a:t>
            </a:r>
            <a:br>
              <a:rPr lang="en-US" altLang="zh-TW" sz="4000" dirty="0"/>
            </a:br>
            <a:r>
              <a:rPr lang="en-US" altLang="zh-TW" sz="4400" dirty="0"/>
              <a:t>of </a:t>
            </a:r>
            <a:r>
              <a:rPr lang="en-US" altLang="zh-TW" sz="4400" dirty="0">
                <a:solidFill>
                  <a:srgbClr val="FF0000"/>
                </a:solidFill>
              </a:rPr>
              <a:t>choosing target markets </a:t>
            </a:r>
            <a:br>
              <a:rPr lang="en-US" altLang="zh-TW" sz="4400" dirty="0"/>
            </a:br>
            <a:r>
              <a:rPr lang="en-US" altLang="zh-TW" sz="4400" dirty="0"/>
              <a:t>and </a:t>
            </a:r>
            <a:r>
              <a:rPr lang="en-US" altLang="zh-TW" sz="4400" dirty="0">
                <a:solidFill>
                  <a:schemeClr val="accent1"/>
                </a:solidFill>
              </a:rPr>
              <a:t>getting, keeping, and growing </a:t>
            </a:r>
            <a:br>
              <a:rPr lang="en-US" altLang="zh-TW" sz="4400" dirty="0">
                <a:solidFill>
                  <a:schemeClr val="accent1"/>
                </a:solidFill>
              </a:rPr>
            </a:br>
            <a:r>
              <a:rPr lang="en-US" altLang="zh-TW" sz="4400" dirty="0">
                <a:solidFill>
                  <a:schemeClr val="accent1"/>
                </a:solidFill>
              </a:rPr>
              <a:t>customers</a:t>
            </a:r>
            <a:r>
              <a:rPr lang="en-US" altLang="zh-TW" sz="4400" dirty="0"/>
              <a:t> through </a:t>
            </a:r>
            <a:br>
              <a:rPr lang="en-US" altLang="zh-TW" sz="4000" dirty="0"/>
            </a:br>
            <a:r>
              <a:rPr lang="en-US" altLang="zh-TW" sz="4000" dirty="0">
                <a:solidFill>
                  <a:srgbClr val="FF0000"/>
                </a:solidFill>
              </a:rPr>
              <a:t>creating, delivering, and communicating </a:t>
            </a:r>
            <a:br>
              <a:rPr lang="en-US" altLang="zh-TW" sz="4000" dirty="0">
                <a:solidFill>
                  <a:srgbClr val="FF0000"/>
                </a:solidFill>
              </a:rPr>
            </a:br>
            <a:r>
              <a:rPr lang="en-US" altLang="zh-TW" sz="4400" dirty="0">
                <a:solidFill>
                  <a:srgbClr val="FF0000"/>
                </a:solidFill>
              </a:rPr>
              <a:t>superior customer value</a:t>
            </a:r>
            <a:r>
              <a:rPr lang="en-US" altLang="zh-TW" sz="4400" dirty="0"/>
              <a:t>.” </a:t>
            </a:r>
          </a:p>
          <a:p>
            <a:pPr marL="0" indent="0" algn="ctr">
              <a:buNone/>
            </a:pPr>
            <a:endParaRPr lang="zh-TW" altLang="en-US" sz="4000" dirty="0"/>
          </a:p>
        </p:txBody>
      </p:sp>
      <p:sp>
        <p:nvSpPr>
          <p:cNvPr id="3891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E1C5A1E-1767-4A42-AFC6-80D36FF515E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C50696-0C10-E342-A859-9471DAA3B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992313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Philip Kotler and Kevin Lane Keller (2016), Marketing Management, 15th edition, Pearson.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796826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Competence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solidFill>
                  <a:srgbClr val="C00000"/>
                </a:solidFill>
              </a:rPr>
              <a:t>Exploring new knowledge in information technology, system development and application  </a:t>
            </a:r>
            <a:r>
              <a:rPr lang="en-US" altLang="zh-TW" sz="3600" dirty="0"/>
              <a:t>80 %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Internet marketing planning ability  10 %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Thesis writing and independent research skills  10 %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651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181034"/>
            <a:ext cx="8229600" cy="727687"/>
          </a:xfrm>
        </p:spPr>
        <p:txBody>
          <a:bodyPr>
            <a:normAutofit fontScale="90000"/>
          </a:bodyPr>
          <a:lstStyle/>
          <a:p>
            <a:r>
              <a:rPr lang="en-US" altLang="zh-TW" sz="5400" dirty="0">
                <a:solidFill>
                  <a:srgbClr val="FF0000"/>
                </a:solidFill>
              </a:rPr>
              <a:t>Marketing Management</a:t>
            </a:r>
            <a:endParaRPr lang="zh-TW" altLang="en-US" sz="5400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FB46C-01CC-41BD-8A17-4C0AF2F2BDA7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7" name="Rounded Rectangle 9"/>
          <p:cNvSpPr>
            <a:spLocks noChangeArrowheads="1"/>
          </p:cNvSpPr>
          <p:nvPr/>
        </p:nvSpPr>
        <p:spPr bwMode="auto">
          <a:xfrm>
            <a:off x="2598541" y="1003882"/>
            <a:ext cx="6984776" cy="585216"/>
          </a:xfrm>
          <a:prstGeom prst="roundRect">
            <a:avLst>
              <a:gd name="adj" fmla="val 12157"/>
            </a:avLst>
          </a:prstGeom>
          <a:solidFill>
            <a:srgbClr val="FF9900"/>
          </a:solidFill>
          <a:ln w="3810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Understanding Marketing Management</a:t>
            </a:r>
          </a:p>
        </p:txBody>
      </p:sp>
      <p:sp>
        <p:nvSpPr>
          <p:cNvPr id="9" name="Rounded Rectangle 9"/>
          <p:cNvSpPr>
            <a:spLocks noChangeArrowheads="1"/>
          </p:cNvSpPr>
          <p:nvPr/>
        </p:nvSpPr>
        <p:spPr bwMode="auto">
          <a:xfrm>
            <a:off x="2598541" y="1714466"/>
            <a:ext cx="6984776" cy="588098"/>
          </a:xfrm>
          <a:prstGeom prst="roundRect">
            <a:avLst>
              <a:gd name="adj" fmla="val 12157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Capturing Marketing Insights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2598541" y="2427932"/>
            <a:ext cx="6984776" cy="588098"/>
          </a:xfrm>
          <a:prstGeom prst="roundRect">
            <a:avLst>
              <a:gd name="adj" fmla="val 12157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Connecting with Customers</a:t>
            </a:r>
          </a:p>
        </p:txBody>
      </p:sp>
      <p:sp>
        <p:nvSpPr>
          <p:cNvPr id="11" name="Rounded Rectangle 9"/>
          <p:cNvSpPr>
            <a:spLocks noChangeArrowheads="1"/>
          </p:cNvSpPr>
          <p:nvPr/>
        </p:nvSpPr>
        <p:spPr bwMode="auto">
          <a:xfrm>
            <a:off x="2598541" y="3141398"/>
            <a:ext cx="6984776" cy="588098"/>
          </a:xfrm>
          <a:prstGeom prst="roundRect">
            <a:avLst>
              <a:gd name="adj" fmla="val 12157"/>
            </a:avLst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Building Strong Brands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1992313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Philip Kotler and Kevin Lane Keller (2016), Marketing Management, 15th edition, Pearson.</a:t>
            </a:r>
            <a:endParaRPr lang="es-ES" altLang="zh-TW" sz="10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2068753" y="85936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1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068753" y="2313624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3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068753" y="376788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5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068753" y="3040756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4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7C71F18-4533-E948-AE12-F51FAC1B1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541" y="3854864"/>
            <a:ext cx="6984776" cy="588098"/>
          </a:xfrm>
          <a:prstGeom prst="roundRect">
            <a:avLst>
              <a:gd name="adj" fmla="val 12157"/>
            </a:avLst>
          </a:prstGeom>
          <a:solidFill>
            <a:srgbClr val="FFC000"/>
          </a:solidFill>
          <a:ln w="3810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Creating Value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34419AC-22C7-1F42-9290-B2E69EC1F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541" y="4568330"/>
            <a:ext cx="6984776" cy="588098"/>
          </a:xfrm>
          <a:prstGeom prst="roundRect">
            <a:avLst>
              <a:gd name="adj" fmla="val 12157"/>
            </a:avLst>
          </a:prstGeom>
          <a:solidFill>
            <a:srgbClr val="FFC000"/>
          </a:solidFill>
          <a:ln w="3810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Delivering Value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B6AE6E9-A626-5041-8D66-320BF77AD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541" y="5281796"/>
            <a:ext cx="6984776" cy="588098"/>
          </a:xfrm>
          <a:prstGeom prst="roundRect">
            <a:avLst>
              <a:gd name="adj" fmla="val 12157"/>
            </a:avLst>
          </a:prstGeom>
          <a:solidFill>
            <a:srgbClr val="FFC000"/>
          </a:solidFill>
          <a:ln w="3810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Communicating Value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8222EF1-7E62-8044-BFD9-BBE43F644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541" y="5995260"/>
            <a:ext cx="6984776" cy="588098"/>
          </a:xfrm>
          <a:prstGeom prst="roundRect">
            <a:avLst>
              <a:gd name="adj" fmla="val 1215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b="1" dirty="0">
                <a:solidFill>
                  <a:srgbClr val="FF0000"/>
                </a:solidFill>
              </a:rPr>
              <a:t>Conducting Marketing Responsibly for Long-term Success</a:t>
            </a:r>
          </a:p>
        </p:txBody>
      </p:sp>
      <p:sp>
        <p:nvSpPr>
          <p:cNvPr id="21" name="文字方塊 14">
            <a:extLst>
              <a:ext uri="{FF2B5EF4-FFF2-40B4-BE49-F238E27FC236}">
                <a16:creationId xmlns:a16="http://schemas.microsoft.com/office/drawing/2014/main" id="{53DAE02D-EA0D-114A-AE3E-C00697B88BD5}"/>
              </a:ext>
            </a:extLst>
          </p:cNvPr>
          <p:cNvSpPr txBox="1"/>
          <p:nvPr/>
        </p:nvSpPr>
        <p:spPr>
          <a:xfrm>
            <a:off x="2068753" y="1586492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2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22" name="文字方塊 14">
            <a:extLst>
              <a:ext uri="{FF2B5EF4-FFF2-40B4-BE49-F238E27FC236}">
                <a16:creationId xmlns:a16="http://schemas.microsoft.com/office/drawing/2014/main" id="{D6825450-10A7-CD49-933A-31EB24B5BCF2}"/>
              </a:ext>
            </a:extLst>
          </p:cNvPr>
          <p:cNvSpPr txBox="1"/>
          <p:nvPr/>
        </p:nvSpPr>
        <p:spPr>
          <a:xfrm>
            <a:off x="2068753" y="449502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6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23" name="文字方塊 14">
            <a:extLst>
              <a:ext uri="{FF2B5EF4-FFF2-40B4-BE49-F238E27FC236}">
                <a16:creationId xmlns:a16="http://schemas.microsoft.com/office/drawing/2014/main" id="{46C1F9A6-75BA-9640-86E7-5E76D1115D80}"/>
              </a:ext>
            </a:extLst>
          </p:cNvPr>
          <p:cNvSpPr txBox="1"/>
          <p:nvPr/>
        </p:nvSpPr>
        <p:spPr>
          <a:xfrm>
            <a:off x="2068753" y="5222152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7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24" name="文字方塊 14">
            <a:extLst>
              <a:ext uri="{FF2B5EF4-FFF2-40B4-BE49-F238E27FC236}">
                <a16:creationId xmlns:a16="http://schemas.microsoft.com/office/drawing/2014/main" id="{73D8546A-C56C-3F47-B544-4ADACD915B8E}"/>
              </a:ext>
            </a:extLst>
          </p:cNvPr>
          <p:cNvSpPr txBox="1"/>
          <p:nvPr/>
        </p:nvSpPr>
        <p:spPr>
          <a:xfrm>
            <a:off x="2068753" y="5949281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8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2015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6359" y="274638"/>
            <a:ext cx="11513128" cy="6106690"/>
          </a:xfrm>
        </p:spPr>
        <p:txBody>
          <a:bodyPr>
            <a:normAutofit/>
          </a:bodyPr>
          <a:lstStyle/>
          <a:p>
            <a:r>
              <a:rPr lang="en-US" altLang="zh-TW" sz="9600" dirty="0" err="1">
                <a:solidFill>
                  <a:srgbClr val="C00000"/>
                </a:solidFill>
              </a:rPr>
              <a:t>ChatGPT</a:t>
            </a:r>
            <a:r>
              <a:rPr lang="en-US" altLang="zh-TW" sz="9600" dirty="0">
                <a:solidFill>
                  <a:srgbClr val="C00000"/>
                </a:solidFill>
              </a:rPr>
              <a:t> and LLM </a:t>
            </a:r>
            <a:br>
              <a:rPr lang="en-US" altLang="zh-TW" sz="96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for</a:t>
            </a:r>
            <a:r>
              <a:rPr lang="en-US" altLang="zh-TW" sz="9600" dirty="0">
                <a:solidFill>
                  <a:srgbClr val="C00000"/>
                </a:solidFill>
              </a:rPr>
              <a:t>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Agile AI Software Engineering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52632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https://openai.com/blog/chatgpt/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C40CD-FC2D-8798-7E5D-8D31A8A150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584" y="928886"/>
            <a:ext cx="8278832" cy="5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366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Conversational AI </a:t>
            </a:r>
            <a:br>
              <a:rPr lang="en-US" dirty="0"/>
            </a:br>
            <a:r>
              <a:rPr lang="en-US" sz="3200" b="0" dirty="0"/>
              <a:t>to deliver contextual and personal experience to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A01B6C-D2C1-B601-83AE-E3C4205DA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0" y="1460668"/>
            <a:ext cx="11217426" cy="4935668"/>
          </a:xfrm>
        </p:spPr>
      </p:pic>
    </p:spTree>
    <p:extLst>
      <p:ext uri="{BB962C8B-B14F-4D97-AF65-F5344CB8AC3E}">
        <p14:creationId xmlns:p14="http://schemas.microsoft.com/office/powerpoint/2010/main" val="37277214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AB134D-92D1-60DD-4428-148FD7F23B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979" y="818104"/>
            <a:ext cx="8083182" cy="566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482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1F840-7364-D8B3-5D79-C02FC362E1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064" y="953286"/>
            <a:ext cx="7030830" cy="552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77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 The Transformers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DCA31-EAE0-7D40-91E7-DF2EDFC83D6C}"/>
              </a:ext>
            </a:extLst>
          </p:cNvPr>
          <p:cNvSpPr txBox="1"/>
          <p:nvPr/>
        </p:nvSpPr>
        <p:spPr>
          <a:xfrm>
            <a:off x="1019955" y="6612809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B96249-4D2C-C646-9570-3D7DA57F5526}"/>
              </a:ext>
            </a:extLst>
          </p:cNvPr>
          <p:cNvCxnSpPr>
            <a:cxnSpLocks/>
          </p:cNvCxnSpPr>
          <p:nvPr/>
        </p:nvCxnSpPr>
        <p:spPr>
          <a:xfrm>
            <a:off x="397330" y="5016500"/>
            <a:ext cx="11723166" cy="2043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EE52D7A-23CC-F447-B4BE-B2BA349E26A1}"/>
              </a:ext>
            </a:extLst>
          </p:cNvPr>
          <p:cNvSpPr txBox="1"/>
          <p:nvPr/>
        </p:nvSpPr>
        <p:spPr>
          <a:xfrm>
            <a:off x="2140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96C379-7F0F-B743-9C66-E3BF6F000A16}"/>
              </a:ext>
            </a:extLst>
          </p:cNvPr>
          <p:cNvCxnSpPr>
            <a:cxnSpLocks/>
          </p:cNvCxnSpPr>
          <p:nvPr/>
        </p:nvCxnSpPr>
        <p:spPr>
          <a:xfrm flipV="1">
            <a:off x="61733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DE3A66-6174-0945-BA88-BCCD672122CC}"/>
              </a:ext>
            </a:extLst>
          </p:cNvPr>
          <p:cNvCxnSpPr>
            <a:cxnSpLocks/>
          </p:cNvCxnSpPr>
          <p:nvPr/>
        </p:nvCxnSpPr>
        <p:spPr>
          <a:xfrm flipV="1">
            <a:off x="205990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F0D096-B5AC-C842-9E69-9EDAD46BA0A8}"/>
              </a:ext>
            </a:extLst>
          </p:cNvPr>
          <p:cNvCxnSpPr>
            <a:cxnSpLocks/>
          </p:cNvCxnSpPr>
          <p:nvPr/>
        </p:nvCxnSpPr>
        <p:spPr>
          <a:xfrm flipV="1">
            <a:off x="404491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BB671-7C82-3D4F-929D-C51A80EE27A1}"/>
              </a:ext>
            </a:extLst>
          </p:cNvPr>
          <p:cNvCxnSpPr>
            <a:cxnSpLocks/>
          </p:cNvCxnSpPr>
          <p:nvPr/>
        </p:nvCxnSpPr>
        <p:spPr>
          <a:xfrm flipV="1">
            <a:off x="602991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F391EF-ED29-E740-8D5C-4B050CDDCA84}"/>
              </a:ext>
            </a:extLst>
          </p:cNvPr>
          <p:cNvCxnSpPr>
            <a:cxnSpLocks/>
          </p:cNvCxnSpPr>
          <p:nvPr/>
        </p:nvCxnSpPr>
        <p:spPr>
          <a:xfrm flipV="1">
            <a:off x="801492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B570B8-344D-A74F-9AEC-3D98A9D911B2}"/>
              </a:ext>
            </a:extLst>
          </p:cNvPr>
          <p:cNvSpPr txBox="1"/>
          <p:nvPr/>
        </p:nvSpPr>
        <p:spPr>
          <a:xfrm>
            <a:off x="12797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DEF7C6-3702-9D44-8BDB-F62D355D6873}"/>
              </a:ext>
            </a:extLst>
          </p:cNvPr>
          <p:cNvSpPr txBox="1"/>
          <p:nvPr/>
        </p:nvSpPr>
        <p:spPr>
          <a:xfrm>
            <a:off x="312755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68BDB-BEB2-034B-A412-82601EB248B9}"/>
              </a:ext>
            </a:extLst>
          </p:cNvPr>
          <p:cNvSpPr txBox="1"/>
          <p:nvPr/>
        </p:nvSpPr>
        <p:spPr>
          <a:xfrm>
            <a:off x="515002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A0ED8-E637-544D-AA25-B4DC32E60451}"/>
              </a:ext>
            </a:extLst>
          </p:cNvPr>
          <p:cNvSpPr txBox="1"/>
          <p:nvPr/>
        </p:nvSpPr>
        <p:spPr>
          <a:xfrm>
            <a:off x="800118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468AFD-17D9-8841-863B-80C33DAEFCA3}"/>
              </a:ext>
            </a:extLst>
          </p:cNvPr>
          <p:cNvCxnSpPr>
            <a:cxnSpLocks/>
          </p:cNvCxnSpPr>
          <p:nvPr/>
        </p:nvCxnSpPr>
        <p:spPr>
          <a:xfrm flipV="1">
            <a:off x="1203112" y="3859296"/>
            <a:ext cx="0" cy="112114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93B743-3936-6146-A8EC-D168494F5D70}"/>
              </a:ext>
            </a:extLst>
          </p:cNvPr>
          <p:cNvCxnSpPr>
            <a:cxnSpLocks/>
          </p:cNvCxnSpPr>
          <p:nvPr/>
        </p:nvCxnSpPr>
        <p:spPr>
          <a:xfrm flipV="1">
            <a:off x="2393711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DE19AB-CD60-F043-9739-2A1C2F9912F0}"/>
              </a:ext>
            </a:extLst>
          </p:cNvPr>
          <p:cNvCxnSpPr>
            <a:cxnSpLocks/>
          </p:cNvCxnSpPr>
          <p:nvPr/>
        </p:nvCxnSpPr>
        <p:spPr>
          <a:xfrm flipV="1">
            <a:off x="304642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FD74AA-1945-3641-9AAD-BDAE7D934652}"/>
              </a:ext>
            </a:extLst>
          </p:cNvPr>
          <p:cNvCxnSpPr>
            <a:cxnSpLocks/>
          </p:cNvCxnSpPr>
          <p:nvPr/>
        </p:nvCxnSpPr>
        <p:spPr>
          <a:xfrm flipV="1">
            <a:off x="3632059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DB69E7-9370-1143-BB2A-4E64F454DF3A}"/>
              </a:ext>
            </a:extLst>
          </p:cNvPr>
          <p:cNvCxnSpPr>
            <a:cxnSpLocks/>
          </p:cNvCxnSpPr>
          <p:nvPr/>
        </p:nvCxnSpPr>
        <p:spPr>
          <a:xfrm flipV="1">
            <a:off x="503717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724237-45C0-DE4B-9E14-B9B256F8876C}"/>
              </a:ext>
            </a:extLst>
          </p:cNvPr>
          <p:cNvCxnSpPr>
            <a:cxnSpLocks/>
          </p:cNvCxnSpPr>
          <p:nvPr/>
        </p:nvCxnSpPr>
        <p:spPr>
          <a:xfrm flipV="1">
            <a:off x="585171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28BFDE-AB93-C84C-B183-3EFB5F29FEDE}"/>
              </a:ext>
            </a:extLst>
          </p:cNvPr>
          <p:cNvCxnSpPr>
            <a:cxnSpLocks/>
          </p:cNvCxnSpPr>
          <p:nvPr/>
        </p:nvCxnSpPr>
        <p:spPr>
          <a:xfrm flipV="1">
            <a:off x="732759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5D0A68-894C-7843-8E0F-4E1EFAC82D57}"/>
              </a:ext>
            </a:extLst>
          </p:cNvPr>
          <p:cNvCxnSpPr>
            <a:cxnSpLocks/>
          </p:cNvCxnSpPr>
          <p:nvPr/>
        </p:nvCxnSpPr>
        <p:spPr>
          <a:xfrm flipV="1">
            <a:off x="8611541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12AAA38-A209-7A4D-AB3D-A56E5041D7D0}"/>
              </a:ext>
            </a:extLst>
          </p:cNvPr>
          <p:cNvCxnSpPr>
            <a:cxnSpLocks/>
          </p:cNvCxnSpPr>
          <p:nvPr/>
        </p:nvCxnSpPr>
        <p:spPr>
          <a:xfrm flipV="1">
            <a:off x="4308837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911B9F-527D-0B48-891F-D5A6C9D17CBC}"/>
              </a:ext>
            </a:extLst>
          </p:cNvPr>
          <p:cNvCxnSpPr>
            <a:cxnSpLocks/>
          </p:cNvCxnSpPr>
          <p:nvPr/>
        </p:nvCxnSpPr>
        <p:spPr>
          <a:xfrm flipV="1">
            <a:off x="5614226" y="3339158"/>
            <a:ext cx="0" cy="1641287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2D0C53-AFCF-924F-B089-F51D34CAA24C}"/>
              </a:ext>
            </a:extLst>
          </p:cNvPr>
          <p:cNvCxnSpPr>
            <a:cxnSpLocks/>
          </p:cNvCxnSpPr>
          <p:nvPr/>
        </p:nvCxnSpPr>
        <p:spPr>
          <a:xfrm flipV="1">
            <a:off x="682594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4A467F8-B0E5-9D4D-90BD-9CFF81C27B43}"/>
              </a:ext>
            </a:extLst>
          </p:cNvPr>
          <p:cNvCxnSpPr>
            <a:cxnSpLocks/>
          </p:cNvCxnSpPr>
          <p:nvPr/>
        </p:nvCxnSpPr>
        <p:spPr>
          <a:xfrm flipV="1">
            <a:off x="7560235" y="3267133"/>
            <a:ext cx="0" cy="171331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18D2F9-EB48-2146-A168-AF9B991B11DE}"/>
              </a:ext>
            </a:extLst>
          </p:cNvPr>
          <p:cNvCxnSpPr>
            <a:cxnSpLocks/>
          </p:cNvCxnSpPr>
          <p:nvPr/>
        </p:nvCxnSpPr>
        <p:spPr>
          <a:xfrm flipV="1">
            <a:off x="9394696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D48E717-FFC3-E846-B68C-B4BD33F754F3}"/>
              </a:ext>
            </a:extLst>
          </p:cNvPr>
          <p:cNvSpPr txBox="1"/>
          <p:nvPr/>
        </p:nvSpPr>
        <p:spPr>
          <a:xfrm>
            <a:off x="281491" y="3304213"/>
            <a:ext cx="1743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3C46F9-B8D2-B841-9096-DC722F135F50}"/>
              </a:ext>
            </a:extLst>
          </p:cNvPr>
          <p:cNvSpPr txBox="1"/>
          <p:nvPr/>
        </p:nvSpPr>
        <p:spPr>
          <a:xfrm>
            <a:off x="2652857" y="3304213"/>
            <a:ext cx="69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09B523-07D7-2944-9856-9D6EB396DE0A}"/>
              </a:ext>
            </a:extLst>
          </p:cNvPr>
          <p:cNvSpPr txBox="1"/>
          <p:nvPr/>
        </p:nvSpPr>
        <p:spPr>
          <a:xfrm>
            <a:off x="3827870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E54638-214A-D541-A1A8-59E396CAEC34}"/>
              </a:ext>
            </a:extLst>
          </p:cNvPr>
          <p:cNvSpPr txBox="1"/>
          <p:nvPr/>
        </p:nvSpPr>
        <p:spPr>
          <a:xfrm>
            <a:off x="4683687" y="2877493"/>
            <a:ext cx="1587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DistrilBERT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7D1324-1BE2-E24F-BC38-1C3774125629}"/>
              </a:ext>
            </a:extLst>
          </p:cNvPr>
          <p:cNvSpPr txBox="1"/>
          <p:nvPr/>
        </p:nvSpPr>
        <p:spPr>
          <a:xfrm>
            <a:off x="6295677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414A64-A267-5F40-9290-85386F6B81A1}"/>
              </a:ext>
            </a:extLst>
          </p:cNvPr>
          <p:cNvSpPr txBox="1"/>
          <p:nvPr/>
        </p:nvSpPr>
        <p:spPr>
          <a:xfrm>
            <a:off x="7432689" y="2769499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A9C0ED-6352-DB4F-B661-897B535079C8}"/>
              </a:ext>
            </a:extLst>
          </p:cNvPr>
          <p:cNvSpPr txBox="1"/>
          <p:nvPr/>
        </p:nvSpPr>
        <p:spPr>
          <a:xfrm>
            <a:off x="8959063" y="3304213"/>
            <a:ext cx="871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GPT-J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DB067C-6032-BC44-9479-F708EFA84481}"/>
              </a:ext>
            </a:extLst>
          </p:cNvPr>
          <p:cNvSpPr txBox="1"/>
          <p:nvPr/>
        </p:nvSpPr>
        <p:spPr>
          <a:xfrm>
            <a:off x="1698628" y="220890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ULMFit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135F35-E003-2D4D-909B-5B1B2E34499C}"/>
              </a:ext>
            </a:extLst>
          </p:cNvPr>
          <p:cNvSpPr txBox="1"/>
          <p:nvPr/>
        </p:nvSpPr>
        <p:spPr>
          <a:xfrm>
            <a:off x="3216626" y="2208903"/>
            <a:ext cx="83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BERT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4FF93B-3391-1744-BABD-AE1C37F25702}"/>
              </a:ext>
            </a:extLst>
          </p:cNvPr>
          <p:cNvSpPr txBox="1"/>
          <p:nvPr/>
        </p:nvSpPr>
        <p:spPr>
          <a:xfrm>
            <a:off x="4312135" y="2208903"/>
            <a:ext cx="129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47DED8-634F-5147-9E47-4FC9BB84EFD1}"/>
              </a:ext>
            </a:extLst>
          </p:cNvPr>
          <p:cNvSpPr txBox="1"/>
          <p:nvPr/>
        </p:nvSpPr>
        <p:spPr>
          <a:xfrm>
            <a:off x="5445512" y="2208903"/>
            <a:ext cx="102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XLM-R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C5B282-8184-E446-B00A-5162705D5ABE}"/>
              </a:ext>
            </a:extLst>
          </p:cNvPr>
          <p:cNvSpPr txBox="1"/>
          <p:nvPr/>
        </p:nvSpPr>
        <p:spPr>
          <a:xfrm>
            <a:off x="6533474" y="2208903"/>
            <a:ext cx="1309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2E0594-BADB-0C4C-96B0-201FE5009344}"/>
              </a:ext>
            </a:extLst>
          </p:cNvPr>
          <p:cNvSpPr txBox="1"/>
          <p:nvPr/>
        </p:nvSpPr>
        <p:spPr>
          <a:xfrm>
            <a:off x="7923797" y="2208903"/>
            <a:ext cx="129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GPT-Neo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B59A2F-DD79-B143-B7D3-94445E67EC8D}"/>
              </a:ext>
            </a:extLst>
          </p:cNvPr>
          <p:cNvSpPr txBox="1"/>
          <p:nvPr/>
        </p:nvSpPr>
        <p:spPr>
          <a:xfrm>
            <a:off x="9843868" y="512818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A5EDC1-696C-C457-AF08-1BCB50DF31B4}"/>
              </a:ext>
            </a:extLst>
          </p:cNvPr>
          <p:cNvCxnSpPr>
            <a:cxnSpLocks/>
          </p:cNvCxnSpPr>
          <p:nvPr/>
        </p:nvCxnSpPr>
        <p:spPr>
          <a:xfrm flipV="1">
            <a:off x="9999928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9E7344-6881-071C-5D06-42C4B0D9F2E7}"/>
              </a:ext>
            </a:extLst>
          </p:cNvPr>
          <p:cNvCxnSpPr>
            <a:cxnSpLocks/>
          </p:cNvCxnSpPr>
          <p:nvPr/>
        </p:nvCxnSpPr>
        <p:spPr>
          <a:xfrm flipH="1" flipV="1">
            <a:off x="10897435" y="267056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08DB0F-FF1C-A542-D0B9-B08621E23CFF}"/>
              </a:ext>
            </a:extLst>
          </p:cNvPr>
          <p:cNvSpPr txBox="1"/>
          <p:nvPr/>
        </p:nvSpPr>
        <p:spPr>
          <a:xfrm>
            <a:off x="10252308" y="2168203"/>
            <a:ext cx="1168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BLOOM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54C765-EB56-BA11-DAEA-56B28FA8E854}"/>
              </a:ext>
            </a:extLst>
          </p:cNvPr>
          <p:cNvCxnSpPr>
            <a:cxnSpLocks/>
          </p:cNvCxnSpPr>
          <p:nvPr/>
        </p:nvCxnSpPr>
        <p:spPr>
          <a:xfrm flipV="1">
            <a:off x="10168103" y="3307352"/>
            <a:ext cx="8913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E260D6-90B2-F1A4-50DF-F4FA15A40BEA}"/>
              </a:ext>
            </a:extLst>
          </p:cNvPr>
          <p:cNvSpPr txBox="1"/>
          <p:nvPr/>
        </p:nvSpPr>
        <p:spPr>
          <a:xfrm>
            <a:off x="9730226" y="2786053"/>
            <a:ext cx="893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PaLM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8812DC-50BC-C789-004F-73C6DF8A1D83}"/>
              </a:ext>
            </a:extLst>
          </p:cNvPr>
          <p:cNvCxnSpPr>
            <a:cxnSpLocks/>
          </p:cNvCxnSpPr>
          <p:nvPr/>
        </p:nvCxnSpPr>
        <p:spPr>
          <a:xfrm flipV="1">
            <a:off x="10603736" y="38360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2D0EEE2-846F-5A38-0961-D123E9C145C4}"/>
              </a:ext>
            </a:extLst>
          </p:cNvPr>
          <p:cNvSpPr txBox="1"/>
          <p:nvPr/>
        </p:nvSpPr>
        <p:spPr>
          <a:xfrm>
            <a:off x="9893189" y="3314373"/>
            <a:ext cx="1421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OPT-175B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8D5DB3-B0E0-1396-63BD-0DEF7C473E06}"/>
              </a:ext>
            </a:extLst>
          </p:cNvPr>
          <p:cNvCxnSpPr>
            <a:cxnSpLocks/>
          </p:cNvCxnSpPr>
          <p:nvPr/>
        </p:nvCxnSpPr>
        <p:spPr>
          <a:xfrm flipV="1">
            <a:off x="11135512" y="3320611"/>
            <a:ext cx="8914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4296009-ACCB-9225-F38F-DB9242B9F7DF}"/>
              </a:ext>
            </a:extLst>
          </p:cNvPr>
          <p:cNvSpPr txBox="1"/>
          <p:nvPr/>
        </p:nvSpPr>
        <p:spPr>
          <a:xfrm>
            <a:off x="10628138" y="2858946"/>
            <a:ext cx="12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7E5EE-D237-96B8-0726-55A0C6934F66}"/>
              </a:ext>
            </a:extLst>
          </p:cNvPr>
          <p:cNvSpPr txBox="1"/>
          <p:nvPr/>
        </p:nvSpPr>
        <p:spPr>
          <a:xfrm>
            <a:off x="10864173" y="512560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4F085D-640F-66AC-FCC5-82E34452928C}"/>
              </a:ext>
            </a:extLst>
          </p:cNvPr>
          <p:cNvCxnSpPr>
            <a:cxnSpLocks/>
          </p:cNvCxnSpPr>
          <p:nvPr/>
        </p:nvCxnSpPr>
        <p:spPr>
          <a:xfrm flipV="1">
            <a:off x="11376689" y="4914804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0877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</p:spTree>
    <p:extLst>
      <p:ext uri="{BB962C8B-B14F-4D97-AF65-F5344CB8AC3E}">
        <p14:creationId xmlns:p14="http://schemas.microsoft.com/office/powerpoint/2010/main" val="7946761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lifearchitect.ai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/models/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BB656-7B06-F68A-998D-5802D79C7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47" b="9718"/>
          <a:stretch/>
        </p:blipFill>
        <p:spPr>
          <a:xfrm>
            <a:off x="275399" y="1528127"/>
            <a:ext cx="11641202" cy="464496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/>
              <a:t>Language Models Sizes </a:t>
            </a:r>
            <a:br>
              <a:rPr lang="en-US" dirty="0"/>
            </a:br>
            <a:r>
              <a:rPr lang="en-US" sz="3600" dirty="0"/>
              <a:t>(GPT-3, </a:t>
            </a:r>
            <a:r>
              <a:rPr lang="en-US" sz="3600" dirty="0" err="1"/>
              <a:t>PaLM</a:t>
            </a:r>
            <a:r>
              <a:rPr lang="en-US" sz="3600" dirty="0"/>
              <a:t>, BLOOM)</a:t>
            </a:r>
          </a:p>
        </p:txBody>
      </p:sp>
    </p:spTree>
    <p:extLst>
      <p:ext uri="{BB962C8B-B14F-4D97-AF65-F5344CB8AC3E}">
        <p14:creationId xmlns:p14="http://schemas.microsoft.com/office/powerpoint/2010/main" val="23448377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BCA8-7231-B9A6-A233-3512084A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02" y="-3534"/>
            <a:ext cx="11458396" cy="739539"/>
          </a:xfrm>
        </p:spPr>
        <p:txBody>
          <a:bodyPr>
            <a:normAutofit/>
          </a:bodyPr>
          <a:lstStyle/>
          <a:p>
            <a:r>
              <a:rPr lang="en-US" sz="4000" dirty="0" err="1"/>
              <a:t>ChatGPT</a:t>
            </a:r>
            <a:r>
              <a:rPr lang="en-US" sz="4000" dirty="0"/>
              <a:t>: Optimizing Language Models for Dialogue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3CB92-628A-8AF2-7EED-BB14D6D0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9A59FB-0B40-6AF7-B0ED-EB961B638F58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https://openai.com/blog/chatgpt/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4C0D1BF-92E5-CE3A-61E9-1CAA9A0CC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8576" y="712853"/>
            <a:ext cx="9854848" cy="58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71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82DA-B006-D842-865A-A805B868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86900"/>
          </a:xfrm>
        </p:spPr>
        <p:txBody>
          <a:bodyPr>
            <a:normAutofit/>
          </a:bodyPr>
          <a:lstStyle/>
          <a:p>
            <a:r>
              <a:rPr lang="en-US" dirty="0"/>
              <a:t>Four Fundamental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CB672-3C34-354D-B5BE-45EC3902E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43000"/>
            <a:ext cx="11222181" cy="5419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Professionalism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Creative thinking and Problem-solving 30 %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Comprehensive Integration 30 %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Interpersonal Relationship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Communication and Coordination 10 %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Teamwork 10 %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Ethics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Honesty and Integrity 5 %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Self-Esteem and Self-reflection 5 %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International Vision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Caring for Diversity 5 %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</a:rPr>
              <a:t>Interdisciplinary Vision 5 %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16157-D163-B749-B193-99089114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F3460-C118-C349-846D-D4B1E4428C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20EB9-8CFE-5A4B-956B-B4ACCBF84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935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BCA8-7231-B9A6-A233-3512084A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02" y="-3534"/>
            <a:ext cx="11458396" cy="739539"/>
          </a:xfrm>
        </p:spPr>
        <p:txBody>
          <a:bodyPr>
            <a:normAutofit/>
          </a:bodyPr>
          <a:lstStyle/>
          <a:p>
            <a:r>
              <a:rPr lang="en-US" sz="3000" dirty="0"/>
              <a:t>Training language models to follow instructions with human feedback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081C59-A7EC-2E83-B53D-D7E660160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1278" y="1086739"/>
            <a:ext cx="9489536" cy="56472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3CB92-628A-8AF2-7EED-BB14D6D0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E3DED-29D9-51CC-48BE-A3A538F85B1E}"/>
              </a:ext>
            </a:extLst>
          </p:cNvPr>
          <p:cNvSpPr txBox="1"/>
          <p:nvPr/>
        </p:nvSpPr>
        <p:spPr>
          <a:xfrm>
            <a:off x="2527600" y="563956"/>
            <a:ext cx="6102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InstructGPT</a:t>
            </a:r>
            <a:r>
              <a:rPr lang="en-US" sz="3200" b="1" dirty="0">
                <a:solidFill>
                  <a:srgbClr val="C00000"/>
                </a:solidFill>
              </a:rPr>
              <a:t> and GPT 3.5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E7E2E8-FC1B-43C6-19BE-EBCC62AB7A04}"/>
              </a:ext>
            </a:extLst>
          </p:cNvPr>
          <p:cNvSpPr txBox="1"/>
          <p:nvPr/>
        </p:nvSpPr>
        <p:spPr>
          <a:xfrm>
            <a:off x="735795" y="6611779"/>
            <a:ext cx="109089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Ouyang, L., Wu, J., Jiang, X., Almeida, D., Wainwright, C. L., Mishkin, P., ... &amp; Lowe, R. (2022). Training language models to follow instructions with human feedback.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arXiv:2203.02155.</a:t>
            </a:r>
          </a:p>
        </p:txBody>
      </p:sp>
    </p:spTree>
    <p:extLst>
      <p:ext uri="{BB962C8B-B14F-4D97-AF65-F5344CB8AC3E}">
        <p14:creationId xmlns:p14="http://schemas.microsoft.com/office/powerpoint/2010/main" val="39755784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8ACD-0AB9-EF2B-3D9F-E398877E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Reinforcement Learning from Human Feedback (RLHF)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97C14-267C-0D1F-56C5-E73B28FCC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</a:rPr>
              <a:t>Pretraining</a:t>
            </a:r>
            <a:r>
              <a:rPr lang="en-US" sz="4000" dirty="0"/>
              <a:t> a </a:t>
            </a:r>
            <a:r>
              <a:rPr lang="en-US" sz="4000" dirty="0">
                <a:solidFill>
                  <a:srgbClr val="FF0000"/>
                </a:solidFill>
              </a:rPr>
              <a:t>Language Model (LM)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/>
              <a:t>Gathering Data and Training a </a:t>
            </a:r>
            <a:r>
              <a:rPr lang="en-US" sz="4000" dirty="0">
                <a:solidFill>
                  <a:srgbClr val="FF0000"/>
                </a:solidFill>
              </a:rPr>
              <a:t>Reward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</a:rPr>
              <a:t>Fine-tuning</a:t>
            </a:r>
            <a:r>
              <a:rPr lang="en-US" sz="4000" dirty="0"/>
              <a:t> the LM with </a:t>
            </a:r>
            <a:r>
              <a:rPr lang="en-US" sz="4000" dirty="0">
                <a:solidFill>
                  <a:srgbClr val="FF0000"/>
                </a:solidFill>
              </a:rPr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092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9065480-F5DA-6CFF-B412-97C0FAAC7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84" b="3437"/>
          <a:stretch/>
        </p:blipFill>
        <p:spPr>
          <a:xfrm>
            <a:off x="3982001" y="908441"/>
            <a:ext cx="7931930" cy="51960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CB9550-3B82-03DA-72A6-554B9944229F}"/>
              </a:ext>
            </a:extLst>
          </p:cNvPr>
          <p:cNvSpPr txBox="1">
            <a:spLocks/>
          </p:cNvSpPr>
          <p:nvPr/>
        </p:nvSpPr>
        <p:spPr>
          <a:xfrm>
            <a:off x="69443" y="245676"/>
            <a:ext cx="4006613" cy="5988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1. Pretraining</a:t>
            </a:r>
            <a:r>
              <a:rPr lang="en-US" sz="3600" dirty="0"/>
              <a:t> a </a:t>
            </a:r>
            <a:r>
              <a:rPr lang="en-US" sz="3600" dirty="0">
                <a:solidFill>
                  <a:srgbClr val="FF0000"/>
                </a:solidFill>
              </a:rPr>
              <a:t>Language Model (LM)</a:t>
            </a:r>
          </a:p>
        </p:txBody>
      </p:sp>
    </p:spTree>
    <p:extLst>
      <p:ext uri="{BB962C8B-B14F-4D97-AF65-F5344CB8AC3E}">
        <p14:creationId xmlns:p14="http://schemas.microsoft.com/office/powerpoint/2010/main" val="22981780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F99424-3866-5804-6570-B0F90B8A3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53" b="6629"/>
          <a:stretch/>
        </p:blipFill>
        <p:spPr>
          <a:xfrm>
            <a:off x="3285641" y="500105"/>
            <a:ext cx="8906360" cy="59208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01EF5D-7540-EE86-FC78-FF6D41FF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3" y="245676"/>
            <a:ext cx="4006613" cy="5988807"/>
          </a:xfrm>
        </p:spPr>
        <p:txBody>
          <a:bodyPr>
            <a:normAutofit/>
          </a:bodyPr>
          <a:lstStyle/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2. </a:t>
            </a:r>
            <a:r>
              <a:rPr lang="en-US" sz="3600" dirty="0"/>
              <a:t>Gathering Data and </a:t>
            </a:r>
            <a:br>
              <a:rPr lang="en-US" sz="3600" dirty="0"/>
            </a:br>
            <a:r>
              <a:rPr lang="en-US" sz="3600" dirty="0"/>
              <a:t>Training a </a:t>
            </a: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Reward Model</a:t>
            </a:r>
          </a:p>
        </p:txBody>
      </p:sp>
    </p:spTree>
    <p:extLst>
      <p:ext uri="{BB962C8B-B14F-4D97-AF65-F5344CB8AC3E}">
        <p14:creationId xmlns:p14="http://schemas.microsoft.com/office/powerpoint/2010/main" val="29732590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8ACD-0AB9-EF2B-3D9F-E398877E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33" y="245676"/>
            <a:ext cx="4006613" cy="5988807"/>
          </a:xfrm>
        </p:spPr>
        <p:txBody>
          <a:bodyPr>
            <a:normAutofit/>
          </a:bodyPr>
          <a:lstStyle/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3. Fine-tuning </a:t>
            </a:r>
            <a:r>
              <a:rPr lang="en-US" sz="3600" dirty="0"/>
              <a:t>the LM with </a:t>
            </a:r>
            <a:r>
              <a:rPr lang="en-US" sz="3600" dirty="0">
                <a:solidFill>
                  <a:srgbClr val="FF0000"/>
                </a:solidFill>
              </a:rPr>
              <a:t>Reinforcement Learning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353AF7-FAC6-D9E0-31FA-2343AFF2C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177" b="3247"/>
          <a:stretch/>
        </p:blipFill>
        <p:spPr>
          <a:xfrm>
            <a:off x="4139531" y="520595"/>
            <a:ext cx="7671093" cy="5988807"/>
          </a:xfrm>
        </p:spPr>
      </p:pic>
    </p:spTree>
    <p:extLst>
      <p:ext uri="{BB962C8B-B14F-4D97-AF65-F5344CB8AC3E}">
        <p14:creationId xmlns:p14="http://schemas.microsoft.com/office/powerpoint/2010/main" val="16302184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/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12000" dirty="0">
                <a:solidFill>
                  <a:srgbClr val="C00000"/>
                </a:solidFill>
              </a:rPr>
              <a:t>Gen AI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10699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872" y="1033669"/>
            <a:ext cx="11796256" cy="53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826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64" y="1571498"/>
            <a:ext cx="11756671" cy="45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288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64" y="1888437"/>
            <a:ext cx="11756671" cy="40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44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6"/>
            <a:ext cx="11222181" cy="1307709"/>
          </a:xfrm>
        </p:spPr>
        <p:txBody>
          <a:bodyPr>
            <a:normAutofit fontScale="90000"/>
          </a:bodyPr>
          <a:lstStyle/>
          <a:p>
            <a:r>
              <a:rPr lang="en-US" dirty="0"/>
              <a:t>DALL·E 2</a:t>
            </a:r>
            <a:br>
              <a:rPr lang="en-US" dirty="0"/>
            </a:br>
            <a:r>
              <a:rPr lang="en-US" sz="2700" b="0" dirty="0"/>
              <a:t>Create original, realistic images and art from a text description. </a:t>
            </a:r>
            <a:br>
              <a:rPr lang="en-US" sz="2700" b="0" dirty="0"/>
            </a:br>
            <a:r>
              <a:rPr lang="en-US" sz="2700" b="0" dirty="0"/>
              <a:t>It can combine concepts, attributes, and styles.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7232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https://openai.com/dall-e-2/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37F8C-B0BC-77DD-DD2B-365FE8DE18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166" y="1440438"/>
            <a:ext cx="8570626" cy="511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51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E6D3-4344-CB42-AC4C-A8BD1FC79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College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3681-3372-0E41-8979-664749318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Ethics/Corporate Social Responsibility</a:t>
            </a:r>
          </a:p>
          <a:p>
            <a:r>
              <a:rPr lang="en-US" sz="4400" dirty="0">
                <a:solidFill>
                  <a:srgbClr val="C00000"/>
                </a:solidFill>
              </a:rPr>
              <a:t>Global Knowledge/Awareness</a:t>
            </a:r>
          </a:p>
          <a:p>
            <a:r>
              <a:rPr lang="en-US" sz="4400" dirty="0"/>
              <a:t>Communication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Analytical and Critical Thinking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133C5-31DA-6145-B0B7-EFDE1C3B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4E15D-0C98-8F4F-A497-5C2BE055C8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31013-20FE-A941-88E1-5852F907B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37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https://huggingface.co/spaces/stabilityai/stable-diffusion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78147-DE36-C043-1D08-02DD89F6D2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767" y="758167"/>
            <a:ext cx="8617424" cy="57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547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 </a:t>
            </a:r>
            <a:r>
              <a:rPr lang="en-US" dirty="0" err="1"/>
              <a:t>Colab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https://github.com/woctezuma/stable-diffusion-colab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7F582-EE2A-0807-6242-54F148398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859041"/>
            <a:ext cx="11271763" cy="5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812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65894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Lexica Art: Search Stable Diffusion images and prompts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5986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https://lexica.art/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D22AE-436A-3DD8-59B1-CA3EA840B4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561" y="712162"/>
            <a:ext cx="10296912" cy="57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291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NLG from a Multilingual, </a:t>
            </a:r>
            <a:br>
              <a:rPr lang="en-US" dirty="0"/>
            </a:br>
            <a:r>
              <a:rPr lang="en-US" dirty="0"/>
              <a:t>Multimodal and Multi-task perspective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65A38-D125-7CA7-9330-22DF854F1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1341898"/>
            <a:ext cx="11345732" cy="51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842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Text-and-Video Dialog Generation Models </a:t>
            </a:r>
            <a:br>
              <a:rPr lang="en-US" dirty="0"/>
            </a:br>
            <a:r>
              <a:rPr lang="en-US" dirty="0"/>
              <a:t>with Hierarchical Attention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A5D4C-97C8-66E3-5299-26D75152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8" y="1585857"/>
            <a:ext cx="10876136" cy="48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614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6C29E-666D-5465-B64E-84E0FCE7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6" y="1322994"/>
            <a:ext cx="1175961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F3DB6-1740-861B-AC18-8348DE267D20}"/>
              </a:ext>
            </a:extLst>
          </p:cNvPr>
          <p:cNvSpPr txBox="1"/>
          <p:nvPr/>
        </p:nvSpPr>
        <p:spPr>
          <a:xfrm>
            <a:off x="357915" y="5272663"/>
            <a:ext cx="11476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Curated samples with about five seeds required to get past well-known language model failure modes of either repeating text for the prompt or emitting text that does not pertain to the image. </a:t>
            </a:r>
          </a:p>
          <a:p>
            <a:r>
              <a:rPr lang="en-US" dirty="0">
                <a:solidFill>
                  <a:schemeClr val="accent1"/>
                </a:solidFill>
              </a:rPr>
              <a:t>These samples demonstrate the ability to generate open-ended outputs that adapt to both images and text, and to make use of facts that it has learned during language-only pre-training.</a:t>
            </a:r>
          </a:p>
        </p:txBody>
      </p:sp>
    </p:spTree>
    <p:extLst>
      <p:ext uri="{BB962C8B-B14F-4D97-AF65-F5344CB8AC3E}">
        <p14:creationId xmlns:p14="http://schemas.microsoft.com/office/powerpoint/2010/main" val="33359547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Multimodal Pipeline </a:t>
            </a:r>
            <a:br>
              <a:rPr lang="en-US" sz="3800" dirty="0"/>
            </a:br>
            <a:r>
              <a:rPr lang="en-US" sz="3200" b="0" dirty="0"/>
              <a:t>that includes three different modalities (Image, Text. Audio)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CB9B4-F92E-140E-F35E-EA60ADDA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020" y="1261230"/>
            <a:ext cx="6679882" cy="51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986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Video and Audio Multimodal Fusion 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A881A-4B39-65AF-3692-E2A1B187C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5" y="2144151"/>
            <a:ext cx="11881527" cy="31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040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Visual and Textual Representation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0D961-513F-15B0-73B7-1F8C5F322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866" y="1195495"/>
            <a:ext cx="8356265" cy="49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249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7"/>
            <a:ext cx="10447606" cy="918996"/>
          </a:xfrm>
        </p:spPr>
        <p:txBody>
          <a:bodyPr>
            <a:noAutofit/>
          </a:bodyPr>
          <a:lstStyle/>
          <a:p>
            <a:r>
              <a:rPr lang="en-US" dirty="0"/>
              <a:t>Hybrid Multimodal Data Fusion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6A135-8C70-7EC2-5B11-0DA878C5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309" y="928990"/>
            <a:ext cx="5371382" cy="5528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E5B78B-52EB-8F20-77A2-91F780D4C727}"/>
              </a:ext>
            </a:extLst>
          </p:cNvPr>
          <p:cNvSpPr txBox="1"/>
          <p:nvPr/>
        </p:nvSpPr>
        <p:spPr>
          <a:xfrm>
            <a:off x="1709847" y="1195495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Text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Audio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D8346-BE1B-CE5A-6675-5001F4822096}"/>
              </a:ext>
            </a:extLst>
          </p:cNvPr>
          <p:cNvSpPr txBox="1"/>
          <p:nvPr/>
        </p:nvSpPr>
        <p:spPr>
          <a:xfrm>
            <a:off x="1709847" y="3962758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Text</a:t>
            </a:r>
          </a:p>
          <a:p>
            <a:endParaRPr lang="en-US" sz="2800" b="1" dirty="0"/>
          </a:p>
          <a:p>
            <a:r>
              <a:rPr lang="en-US" sz="2800" b="1" dirty="0"/>
              <a:t>Speech</a:t>
            </a:r>
          </a:p>
          <a:p>
            <a:endParaRPr lang="en-US" sz="2800" b="1" dirty="0"/>
          </a:p>
          <a:p>
            <a:r>
              <a:rPr lang="en-US" sz="2800" b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4200321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Department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Information Technologies and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System Development Capabilities</a:t>
            </a:r>
          </a:p>
          <a:p>
            <a:r>
              <a:rPr lang="en-US" sz="4400" dirty="0"/>
              <a:t>Internet Marketing Management Capabilities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Research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902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926289"/>
          </a:xfrm>
        </p:spPr>
        <p:txBody>
          <a:bodyPr>
            <a:noAutofit/>
          </a:bodyPr>
          <a:lstStyle/>
          <a:p>
            <a:r>
              <a:rPr lang="en-US" dirty="0"/>
              <a:t>Multimodal Transfer Learning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4AEB9-B908-04B1-A05F-2C05DC355C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222" y="954425"/>
            <a:ext cx="5661554" cy="550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505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/>
              <a:t>CLIP: Learning Transferable Visual Models From Natural Language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Radford, Alec, Jong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Wook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Kim, Chris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Hallacy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Aditya Ramesh, Gabriel Goh,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Sandhini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Agarwal, Girish Sastry et al. (2021) "Learning transferable visual models from natural language supervision." In International Conference on Machine Learning, pp. 8748-8763. PMLR.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EC82E-2738-C10D-C46F-D688D4849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12" y="1921083"/>
            <a:ext cx="11776973" cy="429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044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 err="1"/>
              <a:t>ViLT</a:t>
            </a:r>
            <a:r>
              <a:rPr lang="en-US" sz="4400" dirty="0"/>
              <a:t>: Vision-and-Language Transformer Without Convolution or Region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Kim,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Wonjae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Bokyung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Son,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Ildoo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 (2021).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Vilt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Vision-and-language transformer without convolution or region supervision."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In International Conference on Machine Learning, pp. 5583-5594. PMLR.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C239B9-2565-58A6-5498-22ECF580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90" y="2240987"/>
            <a:ext cx="11979818" cy="34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085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20817"/>
            <a:ext cx="11222181" cy="1136484"/>
          </a:xfrm>
        </p:spPr>
        <p:txBody>
          <a:bodyPr>
            <a:normAutofit fontScale="90000"/>
          </a:bodyPr>
          <a:lstStyle/>
          <a:p>
            <a:r>
              <a:rPr lang="en-US" dirty="0"/>
              <a:t>wav2vec 2.0: </a:t>
            </a:r>
            <a:br>
              <a:rPr lang="en-US" dirty="0"/>
            </a:br>
            <a:r>
              <a:rPr lang="en-US" sz="3300" dirty="0"/>
              <a:t>A framework for self-supervised learning of speech representations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Baevski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Alexei,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Abdelrahman Mohamed, and Michael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Auli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"wav2vec 2.0: A framework for self-supervised learning of speech representations." Advances in Neural Information Processing Systems 33 (2020): 12449-12460.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160C12-6EF0-BE7B-771E-2E8505018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959" y="1555538"/>
            <a:ext cx="9148333" cy="4708468"/>
          </a:xfrm>
        </p:spPr>
      </p:pic>
    </p:spTree>
    <p:extLst>
      <p:ext uri="{BB962C8B-B14F-4D97-AF65-F5344CB8AC3E}">
        <p14:creationId xmlns:p14="http://schemas.microsoft.com/office/powerpoint/2010/main" val="37776791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5" y="60872"/>
            <a:ext cx="11604170" cy="948389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Whisper: </a:t>
            </a:r>
            <a:br>
              <a:rPr lang="en-US" sz="3300" dirty="0"/>
            </a:br>
            <a:r>
              <a:rPr lang="en-US" sz="3300" dirty="0"/>
              <a:t>Robust Speech Recognition via Large-Scale Weak Supervision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534389" y="6628390"/>
            <a:ext cx="109196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Radford, Alec, Jong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Wook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Kim, Tao Xu, Greg Brockman, Christine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McLeavey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Ilya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Sutskever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Robust speech recognition via large-scale weak supervision. Tech. Rep., Technical report,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OpenAI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2022.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CD7758-6159-BAFD-E5B4-0B7B594EC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829" y="1023117"/>
            <a:ext cx="7559117" cy="56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3434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177116"/>
          </a:xfrm>
        </p:spPr>
        <p:txBody>
          <a:bodyPr>
            <a:normAutofit fontScale="90000"/>
          </a:bodyPr>
          <a:lstStyle/>
          <a:p>
            <a:r>
              <a:rPr lang="en-US" dirty="0"/>
              <a:t>Microsoft Azure </a:t>
            </a:r>
            <a:br>
              <a:rPr lang="en-US" dirty="0"/>
            </a:br>
            <a:r>
              <a:rPr lang="en-US" dirty="0"/>
              <a:t>Text to Speech (TTS)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https://azure.microsoft.com/en-gb/products/cognitive-services/text-to-speech/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BF9B8-17A1-4251-35AA-D66276E3F4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27" y="1310542"/>
            <a:ext cx="10410889" cy="52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488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DAB6D-BEE4-494C-9FA9-379DC158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EDD3B-FA6F-F948-B1A9-0C0567BAA6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66" y="995184"/>
            <a:ext cx="11375880" cy="56781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8AE3BB1-5239-D646-81BD-3D786715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3598"/>
          </a:xfrm>
        </p:spPr>
        <p:txBody>
          <a:bodyPr/>
          <a:lstStyle/>
          <a:p>
            <a:r>
              <a:rPr lang="en-US" dirty="0"/>
              <a:t>Hugging 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3AD6C-28F2-7246-B0FA-FA565B6E7EF1}"/>
              </a:ext>
            </a:extLst>
          </p:cNvPr>
          <p:cNvSpPr txBox="1"/>
          <p:nvPr/>
        </p:nvSpPr>
        <p:spPr>
          <a:xfrm>
            <a:off x="2693551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https://huggingface.co/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869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72031"/>
          </a:xfrm>
        </p:spPr>
        <p:txBody>
          <a:bodyPr>
            <a:normAutofit fontScale="90000"/>
          </a:bodyPr>
          <a:lstStyle/>
          <a:p>
            <a:r>
              <a:rPr lang="en-US" dirty="0"/>
              <a:t>BLOOM</a:t>
            </a:r>
            <a:br>
              <a:rPr lang="en-US" dirty="0"/>
            </a:br>
            <a:r>
              <a:rPr lang="en-US" sz="2900" dirty="0" err="1"/>
              <a:t>BigScience</a:t>
            </a:r>
            <a:r>
              <a:rPr lang="en-US" sz="2900" dirty="0"/>
              <a:t> Large Open-science Open-access Multilingual Language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https://huggingface.co/bigscience/bloom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D15ACA-4FE4-2F82-32F2-9B58F6FB80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48" y="1192848"/>
            <a:ext cx="11123222" cy="52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10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Whisper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https://huggingface.co/spaces/openai/whisper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CCD813-1904-245A-B249-99712C328B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928886"/>
            <a:ext cx="11528240" cy="5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1302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7"/>
            <a:ext cx="10515600" cy="106923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Teaching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319096"/>
            <a:ext cx="11292113" cy="517378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9600" dirty="0">
                <a:solidFill>
                  <a:srgbClr val="C00000"/>
                </a:solidFill>
              </a:rPr>
              <a:t>Big Data Analytics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6400" dirty="0">
                <a:solidFill>
                  <a:schemeClr val="accent1"/>
                </a:solidFill>
              </a:rPr>
              <a:t>Fall 2020, Spring 2023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9600" dirty="0">
                <a:solidFill>
                  <a:srgbClr val="C00000"/>
                </a:solidFill>
              </a:rPr>
              <a:t>Software Engineering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Fall 2020, Fall, 2021, Spring 2022, Spring 2023</a:t>
            </a:r>
            <a:endParaRPr lang="en-US" altLang="zh-TW" sz="96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zh-TW" sz="9600" dirty="0">
                <a:solidFill>
                  <a:srgbClr val="C00000"/>
                </a:solidFill>
              </a:rPr>
              <a:t>Artificial Intelligence in Finance and Quantitative</a:t>
            </a:r>
            <a:endParaRPr lang="en-US" sz="9600" dirty="0">
              <a:solidFill>
                <a:srgbClr val="C00000"/>
              </a:solidFill>
            </a:endParaRP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Fall 2021, Fall 2022</a:t>
            </a:r>
            <a:endParaRPr lang="en-US" altLang="zh-TW" sz="8000" dirty="0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9600" dirty="0">
                <a:solidFill>
                  <a:srgbClr val="C00000"/>
                </a:solidFill>
              </a:rPr>
              <a:t>Artificial Intelligence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Spring 2021, Fall 2022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zh-TW" sz="9600" dirty="0">
                <a:solidFill>
                  <a:srgbClr val="C00000"/>
                </a:solidFill>
              </a:rPr>
              <a:t>Artificial Intelligence for Text Analytics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Spring 2022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Data Mining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</a:t>
            </a:r>
            <a:endParaRPr lang="en-US" altLang="zh-TW" sz="64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Foundation of Business Cloud Computing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64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2021, Spring 2022, Spring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E051C-BD89-D14E-B845-B89ED34E70FA}"/>
              </a:ext>
            </a:extLst>
          </p:cNvPr>
          <p:cNvSpPr/>
          <p:nvPr/>
        </p:nvSpPr>
        <p:spPr>
          <a:xfrm>
            <a:off x="1549400" y="6501590"/>
            <a:ext cx="8617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https://web.ntpu.edu.tw/~myday/teaching.htm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BF373B-3C22-3B4E-9C8F-33C9D4A8D6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249866"/>
            <a:ext cx="962066" cy="62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1D10C-A354-8548-B19A-47108FBF46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923543"/>
            <a:ext cx="964282" cy="235043"/>
          </a:xfrm>
          <a:prstGeom prst="rect">
            <a:avLst/>
          </a:prstGeom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472F2561-404D-924E-9052-C8A4C251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5403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12168</TotalTime>
  <Words>5059</Words>
  <Application>Microsoft Macintosh PowerPoint</Application>
  <PresentationFormat>Widescreen</PresentationFormat>
  <Paragraphs>906</Paragraphs>
  <Slides>103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6" baseType="lpstr">
      <vt:lpstr>Arial</vt:lpstr>
      <vt:lpstr>Calibri</vt:lpstr>
      <vt:lpstr>Office Theme</vt:lpstr>
      <vt:lpstr>Introduction to  Software Engineering</vt:lpstr>
      <vt:lpstr>Min-Yuh Day, Ph.D.</vt:lpstr>
      <vt:lpstr>Course Syllabus National Taipei University Academic Year 111, 2nd Semester (Spring 2023)</vt:lpstr>
      <vt:lpstr>Course Objectives</vt:lpstr>
      <vt:lpstr>Course Outline</vt:lpstr>
      <vt:lpstr>Core Competence</vt:lpstr>
      <vt:lpstr>Four Fundamental Qualities</vt:lpstr>
      <vt:lpstr>College Learning Goals</vt:lpstr>
      <vt:lpstr>Department Learning Goals</vt:lpstr>
      <vt:lpstr>Syllabus</vt:lpstr>
      <vt:lpstr>Syllabus</vt:lpstr>
      <vt:lpstr>Syllabus</vt:lpstr>
      <vt:lpstr>Teaching Methods and Activities</vt:lpstr>
      <vt:lpstr>Evaluation Methods</vt:lpstr>
      <vt:lpstr>Required Texts</vt:lpstr>
      <vt:lpstr>Reference Books</vt:lpstr>
      <vt:lpstr>Ian Sommerville (2019),  Engineering Software Products:  An Introduction to Modern Software Engineering,  Pearson.</vt:lpstr>
      <vt:lpstr>Ian Sommerville (2015),  Software Engineering,  10th Edition, Pearson.</vt:lpstr>
      <vt:lpstr>Titus Winters, Tom Manshreck, and Hyrum Wright (2020),  Software Engineering at Google:  Lessons Learned from Programming Over Time,  O'Reilly Media.</vt:lpstr>
      <vt:lpstr>Project Management Institute (2017), Agile Practice Guide PMI</vt:lpstr>
      <vt:lpstr>Project Management Institute (2021), A Guide to the  Project Management Body of Knowledge (PMBOK Guide) –  Seventh Edition and The Standard for Project Management</vt:lpstr>
      <vt:lpstr>Software  Engineering</vt:lpstr>
      <vt:lpstr>Software Engineering  and  Project Management</vt:lpstr>
      <vt:lpstr>Information Management    Management  Information Systems (MIS)  Information Systems</vt:lpstr>
      <vt:lpstr>Information Management (MIS) Information Systems</vt:lpstr>
      <vt:lpstr>Fundamental MIS Concepts</vt:lpstr>
      <vt:lpstr>Project-based software engineering</vt:lpstr>
      <vt:lpstr>Project-based software engineering</vt:lpstr>
      <vt:lpstr>Product software engineering</vt:lpstr>
      <vt:lpstr>Product software engineering</vt:lpstr>
      <vt:lpstr>Software execution models</vt:lpstr>
      <vt:lpstr>Product management concerns</vt:lpstr>
      <vt:lpstr>Technical interactions of  product managers</vt:lpstr>
      <vt:lpstr>Software Development Life Cycle (SDLC) The waterfall model</vt:lpstr>
      <vt:lpstr>Plan-based and Agile development</vt:lpstr>
      <vt:lpstr>The Continuum of Life Cycles</vt:lpstr>
      <vt:lpstr>Predictive Life Cycle</vt:lpstr>
      <vt:lpstr>Iterative Life Cycle</vt:lpstr>
      <vt:lpstr>A Life Cycle of  Varying-Sized Increments</vt:lpstr>
      <vt:lpstr>Iteration-Based and Flow-Based Agile Life Cycles</vt:lpstr>
      <vt:lpstr>From personas to features</vt:lpstr>
      <vt:lpstr>Multi-tier client-server architecture</vt:lpstr>
      <vt:lpstr>Service-oriented Architecture</vt:lpstr>
      <vt:lpstr>VM</vt:lpstr>
      <vt:lpstr>Everything as a service</vt:lpstr>
      <vt:lpstr>Software as a service</vt:lpstr>
      <vt:lpstr>Microservices architecture –  key design questions</vt:lpstr>
      <vt:lpstr>Types of security threat</vt:lpstr>
      <vt:lpstr>Software product quality attributes</vt:lpstr>
      <vt:lpstr>A refactoring process</vt:lpstr>
      <vt:lpstr>Functional testing</vt:lpstr>
      <vt:lpstr>Test-driven development (TDD)</vt:lpstr>
      <vt:lpstr>DevOps</vt:lpstr>
      <vt:lpstr>Code management and DevOps</vt:lpstr>
      <vt:lpstr>Marketing</vt:lpstr>
      <vt:lpstr>Marketing</vt:lpstr>
      <vt:lpstr>Marketing</vt:lpstr>
      <vt:lpstr>Marketing Management</vt:lpstr>
      <vt:lpstr>Marketing Management</vt:lpstr>
      <vt:lpstr>Marketing Management</vt:lpstr>
      <vt:lpstr>ChatGPT and LLM  for  Agile AI Software Engineering</vt:lpstr>
      <vt:lpstr>OpenAI ChatGPT</vt:lpstr>
      <vt:lpstr>Conversational AI  to deliver contextual and personal experience to users</vt:lpstr>
      <vt:lpstr>OpenAI ChatGPT</vt:lpstr>
      <vt:lpstr>OpenAI ChatGPT</vt:lpstr>
      <vt:lpstr> The Transformers Timeline</vt:lpstr>
      <vt:lpstr>Transformer Models</vt:lpstr>
      <vt:lpstr>Language Models Sizes  (GPT-3, PaLM, BLOOM)</vt:lpstr>
      <vt:lpstr>ChatGPT: Optimizing Language Models for Dialogue</vt:lpstr>
      <vt:lpstr>Training language models to follow instructions with human feedback</vt:lpstr>
      <vt:lpstr>Reinforcement Learning from Human Feedback (RLHF)</vt:lpstr>
      <vt:lpstr>PowerPoint Presentation</vt:lpstr>
      <vt:lpstr>Reinforcement Learning  from Human Feedback (RLHF)  Step 2. Gathering Data and  Training a  Reward Model</vt:lpstr>
      <vt:lpstr>Reinforcement Learning  from Human Feedback (RLHF)  Step 3. Fine-tuning the LM with Reinforcement Learning </vt:lpstr>
      <vt:lpstr>Generative AI Gen AI</vt:lpstr>
      <vt:lpstr>Generative AI</vt:lpstr>
      <vt:lpstr>Generative AI</vt:lpstr>
      <vt:lpstr>Generative AI</vt:lpstr>
      <vt:lpstr>DALL·E 2 Create original, realistic images and art from a text description.  It can combine concepts, attributes, and styles.</vt:lpstr>
      <vt:lpstr>Stable Diffusion</vt:lpstr>
      <vt:lpstr>Stable Diffusion Colab</vt:lpstr>
      <vt:lpstr>Lexica Art: Search Stable Diffusion images and prompts</vt:lpstr>
      <vt:lpstr>NLG from a Multilingual,  Multimodal and Multi-task perspective</vt:lpstr>
      <vt:lpstr>Text-and-Video Dialog Generation Models  with Hierarchical Attention</vt:lpstr>
      <vt:lpstr>Multimodal Few-Shot Learning with  Frozen Language Models</vt:lpstr>
      <vt:lpstr>Multimodal Pipeline  that includes three different modalities (Image, Text. Audio)</vt:lpstr>
      <vt:lpstr>Video and Audio Multimodal Fusion </vt:lpstr>
      <vt:lpstr>Visual and Textual Representation</vt:lpstr>
      <vt:lpstr>Hybrid Multimodal Data Fusion</vt:lpstr>
      <vt:lpstr>Multimodal Transfer Learning</vt:lpstr>
      <vt:lpstr>CLIP: Learning Transferable Visual Models From Natural Language Supervision</vt:lpstr>
      <vt:lpstr>ViLT: Vision-and-Language Transformer Without Convolution or Region Supervision</vt:lpstr>
      <vt:lpstr>wav2vec 2.0:  A framework for self-supervised learning of speech representations</vt:lpstr>
      <vt:lpstr>Whisper:  Robust Speech Recognition via Large-Scale Weak Supervision</vt:lpstr>
      <vt:lpstr>Microsoft Azure  Text to Speech (TTS)</vt:lpstr>
      <vt:lpstr>Hugging Face</vt:lpstr>
      <vt:lpstr>BLOOM BigScience Large Open-science Open-access Multilingual Language Model</vt:lpstr>
      <vt:lpstr>OpenAI Whisper</vt:lpstr>
      <vt:lpstr>Teaching</vt:lpstr>
      <vt:lpstr>Research Project</vt:lpstr>
      <vt:lpstr>Software Engineering  and  Project Management</vt:lpstr>
      <vt:lpstr>Summary</vt:lpstr>
      <vt:lpstr>Software Engineering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Engineering</dc:title>
  <dc:subject/>
  <dc:creator>Min-Yuh Day</dc:creator>
  <cp:keywords>Software Engineering</cp:keywords>
  <dc:description>Software Engineering</dc:description>
  <cp:lastModifiedBy>imyday@gmail.com</cp:lastModifiedBy>
  <cp:revision>697</cp:revision>
  <cp:lastPrinted>2020-12-23T14:44:17Z</cp:lastPrinted>
  <dcterms:created xsi:type="dcterms:W3CDTF">2019-09-12T03:09:52Z</dcterms:created>
  <dcterms:modified xsi:type="dcterms:W3CDTF">2023-05-02T22:47:49Z</dcterms:modified>
  <cp:category/>
</cp:coreProperties>
</file>