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0"/>
  </p:notesMasterIdLst>
  <p:sldIdLst>
    <p:sldId id="3462" r:id="rId2"/>
    <p:sldId id="3786" r:id="rId3"/>
    <p:sldId id="3866" r:id="rId4"/>
    <p:sldId id="3867" r:id="rId5"/>
    <p:sldId id="4942" r:id="rId6"/>
    <p:sldId id="4875" r:id="rId7"/>
    <p:sldId id="4874" r:id="rId8"/>
    <p:sldId id="4863" r:id="rId9"/>
    <p:sldId id="4862" r:id="rId10"/>
    <p:sldId id="4864" r:id="rId11"/>
    <p:sldId id="4865" r:id="rId12"/>
    <p:sldId id="4866" r:id="rId13"/>
    <p:sldId id="4867" r:id="rId14"/>
    <p:sldId id="4868" r:id="rId15"/>
    <p:sldId id="4869" r:id="rId16"/>
    <p:sldId id="4842" r:id="rId17"/>
    <p:sldId id="4819" r:id="rId18"/>
    <p:sldId id="4820" r:id="rId19"/>
    <p:sldId id="4853" r:id="rId20"/>
    <p:sldId id="4854" r:id="rId21"/>
    <p:sldId id="4855" r:id="rId22"/>
    <p:sldId id="4856" r:id="rId23"/>
    <p:sldId id="4857" r:id="rId24"/>
    <p:sldId id="4858" r:id="rId25"/>
    <p:sldId id="4821" r:id="rId26"/>
    <p:sldId id="4879" r:id="rId27"/>
    <p:sldId id="4877" r:id="rId28"/>
    <p:sldId id="4906" r:id="rId29"/>
    <p:sldId id="4880" r:id="rId30"/>
    <p:sldId id="4882" r:id="rId31"/>
    <p:sldId id="4914" r:id="rId32"/>
    <p:sldId id="4884" r:id="rId33"/>
    <p:sldId id="4917" r:id="rId34"/>
    <p:sldId id="4885" r:id="rId35"/>
    <p:sldId id="4913" r:id="rId36"/>
    <p:sldId id="4912" r:id="rId37"/>
    <p:sldId id="4916" r:id="rId38"/>
    <p:sldId id="4972" r:id="rId39"/>
    <p:sldId id="4975" r:id="rId40"/>
    <p:sldId id="4974" r:id="rId41"/>
    <p:sldId id="4961" r:id="rId42"/>
    <p:sldId id="4915" r:id="rId43"/>
    <p:sldId id="4934" r:id="rId44"/>
    <p:sldId id="4935" r:id="rId45"/>
    <p:sldId id="4951" r:id="rId46"/>
    <p:sldId id="4953" r:id="rId47"/>
    <p:sldId id="4952" r:id="rId48"/>
    <p:sldId id="4954" r:id="rId49"/>
    <p:sldId id="4956" r:id="rId50"/>
    <p:sldId id="4955" r:id="rId51"/>
    <p:sldId id="4957" r:id="rId52"/>
    <p:sldId id="4958" r:id="rId53"/>
    <p:sldId id="4959" r:id="rId54"/>
    <p:sldId id="4962" r:id="rId55"/>
    <p:sldId id="4960" r:id="rId56"/>
    <p:sldId id="4963" r:id="rId57"/>
    <p:sldId id="4964" r:id="rId58"/>
    <p:sldId id="4905" r:id="rId59"/>
    <p:sldId id="4894" r:id="rId60"/>
    <p:sldId id="4895" r:id="rId61"/>
    <p:sldId id="4896" r:id="rId62"/>
    <p:sldId id="4900" r:id="rId63"/>
    <p:sldId id="4897" r:id="rId64"/>
    <p:sldId id="4898" r:id="rId65"/>
    <p:sldId id="4899" r:id="rId66"/>
    <p:sldId id="4902" r:id="rId67"/>
    <p:sldId id="4904" r:id="rId68"/>
    <p:sldId id="4901" r:id="rId69"/>
    <p:sldId id="4903" r:id="rId70"/>
    <p:sldId id="4893" r:id="rId71"/>
    <p:sldId id="4887" r:id="rId72"/>
    <p:sldId id="4888" r:id="rId73"/>
    <p:sldId id="4889" r:id="rId74"/>
    <p:sldId id="4892" r:id="rId75"/>
    <p:sldId id="4891" r:id="rId76"/>
    <p:sldId id="4890" r:id="rId77"/>
    <p:sldId id="4876" r:id="rId78"/>
    <p:sldId id="4843" r:id="rId79"/>
    <p:sldId id="4844" r:id="rId80"/>
    <p:sldId id="4845" r:id="rId81"/>
    <p:sldId id="4846" r:id="rId82"/>
    <p:sldId id="4847" r:id="rId83"/>
    <p:sldId id="4848" r:id="rId84"/>
    <p:sldId id="4971" r:id="rId85"/>
    <p:sldId id="4849" r:id="rId86"/>
    <p:sldId id="4965" r:id="rId87"/>
    <p:sldId id="4966" r:id="rId88"/>
    <p:sldId id="4967" r:id="rId89"/>
    <p:sldId id="4968" r:id="rId90"/>
    <p:sldId id="4969" r:id="rId91"/>
    <p:sldId id="4970" r:id="rId92"/>
    <p:sldId id="4870" r:id="rId93"/>
    <p:sldId id="4871" r:id="rId94"/>
    <p:sldId id="4829" r:id="rId95"/>
    <p:sldId id="4907" r:id="rId96"/>
    <p:sldId id="4908" r:id="rId97"/>
    <p:sldId id="4909" r:id="rId98"/>
    <p:sldId id="4910" r:id="rId99"/>
    <p:sldId id="4911" r:id="rId100"/>
    <p:sldId id="4944" r:id="rId101"/>
    <p:sldId id="4945" r:id="rId102"/>
    <p:sldId id="4946" r:id="rId103"/>
    <p:sldId id="4947" r:id="rId104"/>
    <p:sldId id="4948" r:id="rId105"/>
    <p:sldId id="4878" r:id="rId106"/>
    <p:sldId id="4949" r:id="rId107"/>
    <p:sldId id="4950" r:id="rId108"/>
    <p:sldId id="4850" r:id="rId109"/>
    <p:sldId id="4851" r:id="rId110"/>
    <p:sldId id="4852" r:id="rId111"/>
    <p:sldId id="4783" r:id="rId112"/>
    <p:sldId id="4873" r:id="rId113"/>
    <p:sldId id="4310" r:id="rId114"/>
    <p:sldId id="4313" r:id="rId115"/>
    <p:sldId id="4883" r:id="rId116"/>
    <p:sldId id="4312" r:id="rId117"/>
    <p:sldId id="4936" r:id="rId118"/>
    <p:sldId id="4245" r:id="rId119"/>
    <p:sldId id="4246" r:id="rId120"/>
    <p:sldId id="4270" r:id="rId121"/>
    <p:sldId id="4792" r:id="rId122"/>
    <p:sldId id="4793" r:id="rId123"/>
    <p:sldId id="4794" r:id="rId124"/>
    <p:sldId id="4304" r:id="rId125"/>
    <p:sldId id="4306" r:id="rId126"/>
    <p:sldId id="4309" r:id="rId127"/>
    <p:sldId id="4308" r:id="rId128"/>
    <p:sldId id="4272" r:id="rId129"/>
    <p:sldId id="4760" r:id="rId130"/>
    <p:sldId id="4761" r:id="rId131"/>
    <p:sldId id="3805" r:id="rId132"/>
    <p:sldId id="4758" r:id="rId133"/>
    <p:sldId id="4759" r:id="rId134"/>
    <p:sldId id="4941" r:id="rId135"/>
    <p:sldId id="4872" r:id="rId136"/>
    <p:sldId id="3824" r:id="rId137"/>
    <p:sldId id="4943" r:id="rId138"/>
    <p:sldId id="3490" r:id="rId1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89217"/>
  </p:normalViewPr>
  <p:slideViewPr>
    <p:cSldViewPr snapToGrid="0" snapToObjects="1">
      <p:cViewPr varScale="1">
        <p:scale>
          <a:sx n="79" d="100"/>
          <a:sy n="79" d="100"/>
        </p:scale>
        <p:origin x="24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5/16/23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5/16/23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5/16/23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3.01056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s://openai.com/dall-e-2/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huggingface.co/spaces/stabilityai/stable-diffusion" TargetMode="Externa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github.com/woctezuma/stable-diffusion-colab" TargetMode="Externa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clipdrop.co/stable-diffusion-reimagine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lexica.art/" TargetMode="Externa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s://civitai.com/" TargetMode="Externa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s://azure.microsoft.com/en-gb/products/cognitive-services/text-to-speech/" TargetMode="Externa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s://huggingface.co/bigscience/bloom" TargetMode="Externa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s://huggingface.co/spaces/openai/whisper" TargetMode="Externa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lifearchitect.ai/gpt-3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rebras.net/blog/cerebras-gpt-a-family-of-open-compute-efficient-large-language-models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cerebras.net/blog/cerebras-gpt-a-family-of-open-compute-efficient-large-language-models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github.com/FreedomIntelligence/LLMZo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crfm.stanford.edu/2023/03/13/alpac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omic-ai/gpt4all" TargetMode="External"/><Relationship Id="rId2" Type="http://schemas.openxmlformats.org/officeDocument/2006/relationships/hyperlink" Target="https://huggingface.co/nomic-ai/gpt4all-lora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github.com/nomic-ai/gpt4al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vicuna.lmsys.org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github.com/Facico/Chinese-Vicun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uggingface.co/datasets/Chinese-Vicuna/guanaco_belle_merge_v1.0" TargetMode="Externa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pcaitech/ColossalAI/tree/main/applications/Chat" TargetMode="External"/><Relationship Id="rId2" Type="http://schemas.openxmlformats.org/officeDocument/2006/relationships/hyperlink" Target="https://chat.colossalai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databrickslabs/dolly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github.com/Stability-AI/StableLM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github.com/togethercomputer/RedPajama-Data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chat.lmsys.org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chat.lmsys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chat.lmsys.org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minigpt-4.github.io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llava-vl.github.io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llava-vl.github.io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mosaicml.com/blog/mpt-7b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saicml.com/blog/mpt-7b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mosaicml.com/blog/mpt-7b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sv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 err="1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ChatGPT</a:t>
            </a: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 and Large Language Models (LLM) for Big Data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Big Data Analysis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1112BDA08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(M6031) (Spring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2023-05-16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558184"/>
          </a:xfrm>
        </p:spPr>
        <p:txBody>
          <a:bodyPr>
            <a:normAutofit/>
          </a:bodyPr>
          <a:lstStyle/>
          <a:p>
            <a:r>
              <a:rPr lang="en-US" dirty="0"/>
              <a:t>The history of Generative AI </a:t>
            </a:r>
            <a:br>
              <a:rPr lang="en-US" dirty="0"/>
            </a:br>
            <a:r>
              <a:rPr lang="en-US" dirty="0"/>
              <a:t>in CV, NLP and VL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BF675-AEEE-F770-691A-840B8CEC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7" y="1827684"/>
            <a:ext cx="11905585" cy="4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722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73BDA-89FD-A77F-E60D-DADB7CD9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0AEBE3C-D106-15D1-42DE-74CCCB92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01089" y="6574944"/>
            <a:ext cx="10743212" cy="24784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900" dirty="0"/>
              <a:t>Source: </a:t>
            </a:r>
            <a:r>
              <a:rPr lang="en-US" altLang="zh-TW" sz="900" dirty="0" err="1"/>
              <a:t>Yetiştiren</a:t>
            </a:r>
            <a:r>
              <a:rPr lang="en-US" altLang="zh-TW" sz="900" dirty="0"/>
              <a:t>, </a:t>
            </a:r>
            <a:r>
              <a:rPr lang="en-US" altLang="zh-TW" sz="900" dirty="0" err="1"/>
              <a:t>Burak</a:t>
            </a:r>
            <a:r>
              <a:rPr lang="en-US" altLang="zh-TW" sz="900" dirty="0"/>
              <a:t>, </a:t>
            </a:r>
            <a:r>
              <a:rPr lang="en-US" altLang="zh-TW" sz="900" dirty="0" err="1"/>
              <a:t>Işık</a:t>
            </a:r>
            <a:r>
              <a:rPr lang="en-US" altLang="zh-TW" sz="900" dirty="0"/>
              <a:t> </a:t>
            </a:r>
            <a:r>
              <a:rPr lang="en-US" altLang="zh-TW" sz="900" dirty="0" err="1"/>
              <a:t>Özsoy</a:t>
            </a:r>
            <a:r>
              <a:rPr lang="en-US" altLang="zh-TW" sz="900" dirty="0"/>
              <a:t>, </a:t>
            </a:r>
            <a:r>
              <a:rPr lang="en-US" altLang="zh-TW" sz="900" dirty="0" err="1"/>
              <a:t>Miray</a:t>
            </a:r>
            <a:r>
              <a:rPr lang="en-US" altLang="zh-TW" sz="900" dirty="0"/>
              <a:t> </a:t>
            </a:r>
            <a:r>
              <a:rPr lang="en-US" altLang="zh-TW" sz="900" dirty="0" err="1"/>
              <a:t>Ayerdem</a:t>
            </a:r>
            <a:r>
              <a:rPr lang="en-US" altLang="zh-TW" sz="900" dirty="0"/>
              <a:t>, and </a:t>
            </a:r>
            <a:r>
              <a:rPr lang="en-US" altLang="zh-TW" sz="900" dirty="0" err="1"/>
              <a:t>Eray</a:t>
            </a:r>
            <a:r>
              <a:rPr lang="en-US" altLang="zh-TW" sz="900" dirty="0"/>
              <a:t> </a:t>
            </a:r>
            <a:r>
              <a:rPr lang="en-US" altLang="zh-TW" sz="900" dirty="0" err="1"/>
              <a:t>Tüzün</a:t>
            </a:r>
            <a:r>
              <a:rPr lang="en-US" altLang="zh-TW" sz="900" dirty="0"/>
              <a:t>. "Evaluating the Code Quality of AI-Assisted Code Generation Tools: An Empirical Study on GitHub Copilot, Amazon </a:t>
            </a:r>
            <a:r>
              <a:rPr lang="en-US" altLang="zh-TW" sz="900" dirty="0" err="1"/>
              <a:t>CodeWhisperer</a:t>
            </a:r>
            <a:r>
              <a:rPr lang="en-US" altLang="zh-TW" sz="900" dirty="0"/>
              <a:t>, and </a:t>
            </a:r>
            <a:r>
              <a:rPr lang="en-US" altLang="zh-TW" sz="900" dirty="0" err="1"/>
              <a:t>ChatGPT</a:t>
            </a:r>
            <a:r>
              <a:rPr lang="en-US" altLang="zh-TW" sz="900" dirty="0"/>
              <a:t>.”</a:t>
            </a:r>
            <a:br>
              <a:rPr lang="en-US" altLang="zh-TW" sz="900" dirty="0"/>
            </a:br>
            <a:r>
              <a:rPr lang="en-US" altLang="zh-TW" sz="900" dirty="0"/>
              <a:t> </a:t>
            </a:r>
            <a:r>
              <a:rPr lang="en-US" altLang="zh-TW" sz="900" dirty="0" err="1"/>
              <a:t>arXiv</a:t>
            </a:r>
            <a:r>
              <a:rPr lang="en-US" altLang="zh-TW" sz="900" dirty="0"/>
              <a:t> preprint arXiv:2304.10778 (2023).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25628F-6F36-CC36-BB92-37117516B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214896"/>
          </a:xfrm>
        </p:spPr>
        <p:txBody>
          <a:bodyPr>
            <a:normAutofit/>
          </a:bodyPr>
          <a:lstStyle/>
          <a:p>
            <a:r>
              <a:rPr lang="en-US" sz="5400" dirty="0"/>
              <a:t>Evaluating the Code Quality of </a:t>
            </a:r>
            <a:br>
              <a:rPr lang="en-US" sz="5400" dirty="0"/>
            </a:br>
            <a:r>
              <a:rPr lang="en-US" sz="5400" dirty="0"/>
              <a:t>AI-Assisted Code Generation Tools: </a:t>
            </a:r>
            <a:br>
              <a:rPr lang="en-US" sz="5400" dirty="0"/>
            </a:br>
            <a:r>
              <a:rPr lang="en-US" sz="5400" dirty="0"/>
              <a:t>An Empirical Study on </a:t>
            </a:r>
            <a:br>
              <a:rPr lang="en-US" sz="5400" dirty="0"/>
            </a:br>
            <a:r>
              <a:rPr lang="en-US" sz="5400" dirty="0"/>
              <a:t>GitHub Copilot, </a:t>
            </a:r>
            <a:br>
              <a:rPr lang="en-US" sz="5400" dirty="0"/>
            </a:br>
            <a:r>
              <a:rPr lang="en-US" sz="5400" dirty="0"/>
              <a:t>Amazon </a:t>
            </a:r>
            <a:r>
              <a:rPr lang="en-US" sz="5400" dirty="0" err="1"/>
              <a:t>CodeWhisperer</a:t>
            </a:r>
            <a:r>
              <a:rPr lang="en-US" sz="5400" dirty="0"/>
              <a:t>, </a:t>
            </a:r>
            <a:br>
              <a:rPr lang="en-US" sz="5400" dirty="0"/>
            </a:br>
            <a:r>
              <a:rPr lang="en-US" sz="5400" dirty="0"/>
              <a:t>and </a:t>
            </a:r>
            <a:r>
              <a:rPr lang="en-US" sz="5400" dirty="0" err="1"/>
              <a:t>ChatGPT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9423178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E7CE-81DB-1FF0-8C03-F0B51144A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5995"/>
          </a:xfrm>
        </p:spPr>
        <p:txBody>
          <a:bodyPr>
            <a:noAutofit/>
          </a:bodyPr>
          <a:lstStyle/>
          <a:p>
            <a:r>
              <a:rPr lang="en-US" sz="3600" dirty="0"/>
              <a:t>AI-Assisted Code Generation Tools:</a:t>
            </a:r>
            <a:br>
              <a:rPr lang="en-US" sz="3600" dirty="0"/>
            </a:br>
            <a:r>
              <a:rPr lang="en-US" sz="3600" dirty="0"/>
              <a:t>GitHub Copilot, Amazon </a:t>
            </a:r>
            <a:r>
              <a:rPr lang="en-US" sz="3600" dirty="0" err="1"/>
              <a:t>CodeWhisperer</a:t>
            </a:r>
            <a:r>
              <a:rPr lang="en-US" sz="3600" dirty="0"/>
              <a:t>, and </a:t>
            </a:r>
            <a:r>
              <a:rPr lang="en-US" sz="3600" dirty="0" err="1"/>
              <a:t>ChatGPT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1D2F8-A5F7-A1AA-C163-E3E354F25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33500"/>
            <a:ext cx="11222181" cy="5105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100" dirty="0"/>
              <a:t>RQ1 What is the </a:t>
            </a:r>
            <a:r>
              <a:rPr lang="en-US" sz="3100" dirty="0">
                <a:solidFill>
                  <a:srgbClr val="C00000"/>
                </a:solidFill>
              </a:rPr>
              <a:t>quality</a:t>
            </a:r>
            <a:r>
              <a:rPr lang="en-US" sz="3100" dirty="0"/>
              <a:t> of the code generated by the code generation tools?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3100" dirty="0"/>
              <a:t>RQ1.1 How </a:t>
            </a:r>
            <a:r>
              <a:rPr lang="en-US" sz="3100" dirty="0">
                <a:solidFill>
                  <a:srgbClr val="C00000"/>
                </a:solidFill>
              </a:rPr>
              <a:t>valid</a:t>
            </a:r>
            <a:r>
              <a:rPr lang="en-US" sz="3100" dirty="0"/>
              <a:t> are the code generation tools’ code suggestions? 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3100" dirty="0"/>
              <a:t>RQ1.2 How </a:t>
            </a:r>
            <a:r>
              <a:rPr lang="en-US" sz="3100" dirty="0">
                <a:solidFill>
                  <a:srgbClr val="C00000"/>
                </a:solidFill>
              </a:rPr>
              <a:t>correct</a:t>
            </a:r>
            <a:r>
              <a:rPr lang="en-US" sz="3100" dirty="0"/>
              <a:t> are code generation tools’ code suggestions? 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3100" dirty="0"/>
              <a:t>RQ1.3 How </a:t>
            </a:r>
            <a:r>
              <a:rPr lang="en-US" sz="3100" dirty="0">
                <a:solidFill>
                  <a:srgbClr val="C00000"/>
                </a:solidFill>
              </a:rPr>
              <a:t>secure</a:t>
            </a:r>
            <a:r>
              <a:rPr lang="en-US" sz="3100" dirty="0"/>
              <a:t> are code generation tools’ code suggestions? 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3100" dirty="0"/>
              <a:t>RQ1.4 How </a:t>
            </a:r>
            <a:r>
              <a:rPr lang="en-US" sz="3100" dirty="0">
                <a:solidFill>
                  <a:srgbClr val="C00000"/>
                </a:solidFill>
              </a:rPr>
              <a:t>reliable</a:t>
            </a:r>
            <a:r>
              <a:rPr lang="en-US" sz="3100" dirty="0"/>
              <a:t> are code generation tools’ code suggestions? 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3100" dirty="0"/>
              <a:t>RQ1.5 How </a:t>
            </a:r>
            <a:r>
              <a:rPr lang="en-US" sz="3100" dirty="0">
                <a:solidFill>
                  <a:srgbClr val="C00000"/>
                </a:solidFill>
              </a:rPr>
              <a:t>maintainable</a:t>
            </a:r>
            <a:r>
              <a:rPr lang="en-US" sz="3100" dirty="0"/>
              <a:t> are code generation tools’ code suggestions?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100" dirty="0"/>
              <a:t>RQ2 What is the impact of using the docstrings on the generated code quality?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100" dirty="0"/>
              <a:t>RQ3 What is the impact of using meaningful function names on the generated code quality?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100" dirty="0"/>
              <a:t>RQ4 How did the code generation tools evolve over time?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B08E4-644B-DEB3-EA02-A3FDD5906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B3416-E595-9F58-476D-966CF122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01089" y="6574944"/>
            <a:ext cx="10743212" cy="24784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900" dirty="0"/>
              <a:t>Source: </a:t>
            </a:r>
            <a:r>
              <a:rPr lang="en-US" altLang="zh-TW" sz="900" dirty="0" err="1"/>
              <a:t>Yetiştiren</a:t>
            </a:r>
            <a:r>
              <a:rPr lang="en-US" altLang="zh-TW" sz="900" dirty="0"/>
              <a:t>, </a:t>
            </a:r>
            <a:r>
              <a:rPr lang="en-US" altLang="zh-TW" sz="900" dirty="0" err="1"/>
              <a:t>Burak</a:t>
            </a:r>
            <a:r>
              <a:rPr lang="en-US" altLang="zh-TW" sz="900" dirty="0"/>
              <a:t>, </a:t>
            </a:r>
            <a:r>
              <a:rPr lang="en-US" altLang="zh-TW" sz="900" dirty="0" err="1"/>
              <a:t>Işık</a:t>
            </a:r>
            <a:r>
              <a:rPr lang="en-US" altLang="zh-TW" sz="900" dirty="0"/>
              <a:t> </a:t>
            </a:r>
            <a:r>
              <a:rPr lang="en-US" altLang="zh-TW" sz="900" dirty="0" err="1"/>
              <a:t>Özsoy</a:t>
            </a:r>
            <a:r>
              <a:rPr lang="en-US" altLang="zh-TW" sz="900" dirty="0"/>
              <a:t>, </a:t>
            </a:r>
            <a:r>
              <a:rPr lang="en-US" altLang="zh-TW" sz="900" dirty="0" err="1"/>
              <a:t>Miray</a:t>
            </a:r>
            <a:r>
              <a:rPr lang="en-US" altLang="zh-TW" sz="900" dirty="0"/>
              <a:t> </a:t>
            </a:r>
            <a:r>
              <a:rPr lang="en-US" altLang="zh-TW" sz="900" dirty="0" err="1"/>
              <a:t>Ayerdem</a:t>
            </a:r>
            <a:r>
              <a:rPr lang="en-US" altLang="zh-TW" sz="900" dirty="0"/>
              <a:t>, and </a:t>
            </a:r>
            <a:r>
              <a:rPr lang="en-US" altLang="zh-TW" sz="900" dirty="0" err="1"/>
              <a:t>Eray</a:t>
            </a:r>
            <a:r>
              <a:rPr lang="en-US" altLang="zh-TW" sz="900" dirty="0"/>
              <a:t> </a:t>
            </a:r>
            <a:r>
              <a:rPr lang="en-US" altLang="zh-TW" sz="900" dirty="0" err="1"/>
              <a:t>Tüzün</a:t>
            </a:r>
            <a:r>
              <a:rPr lang="en-US" altLang="zh-TW" sz="900" dirty="0"/>
              <a:t>. "Evaluating the Code Quality of AI-Assisted Code Generation Tools: An Empirical Study on GitHub Copilot, Amazon </a:t>
            </a:r>
            <a:r>
              <a:rPr lang="en-US" altLang="zh-TW" sz="900" dirty="0" err="1"/>
              <a:t>CodeWhisperer</a:t>
            </a:r>
            <a:r>
              <a:rPr lang="en-US" altLang="zh-TW" sz="900" dirty="0"/>
              <a:t>, and </a:t>
            </a:r>
            <a:r>
              <a:rPr lang="en-US" altLang="zh-TW" sz="900" dirty="0" err="1"/>
              <a:t>ChatGPT</a:t>
            </a:r>
            <a:r>
              <a:rPr lang="en-US" altLang="zh-TW" sz="900" dirty="0"/>
              <a:t>.”</a:t>
            </a:r>
            <a:br>
              <a:rPr lang="en-US" altLang="zh-TW" sz="900" dirty="0"/>
            </a:br>
            <a:r>
              <a:rPr lang="en-US" altLang="zh-TW" sz="900" dirty="0"/>
              <a:t> </a:t>
            </a:r>
            <a:r>
              <a:rPr lang="en-US" altLang="zh-TW" sz="900" dirty="0" err="1"/>
              <a:t>arXiv</a:t>
            </a:r>
            <a:r>
              <a:rPr lang="en-US" altLang="zh-TW" sz="900" dirty="0"/>
              <a:t> preprint arXiv:2304.10778 (2023).</a:t>
            </a:r>
          </a:p>
        </p:txBody>
      </p:sp>
    </p:spTree>
    <p:extLst>
      <p:ext uri="{BB962C8B-B14F-4D97-AF65-F5344CB8AC3E}">
        <p14:creationId xmlns:p14="http://schemas.microsoft.com/office/powerpoint/2010/main" val="2624063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C8299A-5647-4368-215E-79C9A4DD5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8100" y="285824"/>
            <a:ext cx="8028858" cy="625552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B08E4-644B-DEB3-EA02-A3FDD5906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B3416-E595-9F58-476D-966CF122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01089" y="6574944"/>
            <a:ext cx="10743212" cy="24784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900" dirty="0"/>
              <a:t>Source: </a:t>
            </a:r>
            <a:r>
              <a:rPr lang="en-US" altLang="zh-TW" sz="900" dirty="0" err="1"/>
              <a:t>Yetiştiren</a:t>
            </a:r>
            <a:r>
              <a:rPr lang="en-US" altLang="zh-TW" sz="900" dirty="0"/>
              <a:t>, </a:t>
            </a:r>
            <a:r>
              <a:rPr lang="en-US" altLang="zh-TW" sz="900" dirty="0" err="1"/>
              <a:t>Burak</a:t>
            </a:r>
            <a:r>
              <a:rPr lang="en-US" altLang="zh-TW" sz="900" dirty="0"/>
              <a:t>, </a:t>
            </a:r>
            <a:r>
              <a:rPr lang="en-US" altLang="zh-TW" sz="900" dirty="0" err="1"/>
              <a:t>Işık</a:t>
            </a:r>
            <a:r>
              <a:rPr lang="en-US" altLang="zh-TW" sz="900" dirty="0"/>
              <a:t> </a:t>
            </a:r>
            <a:r>
              <a:rPr lang="en-US" altLang="zh-TW" sz="900" dirty="0" err="1"/>
              <a:t>Özsoy</a:t>
            </a:r>
            <a:r>
              <a:rPr lang="en-US" altLang="zh-TW" sz="900" dirty="0"/>
              <a:t>, </a:t>
            </a:r>
            <a:r>
              <a:rPr lang="en-US" altLang="zh-TW" sz="900" dirty="0" err="1"/>
              <a:t>Miray</a:t>
            </a:r>
            <a:r>
              <a:rPr lang="en-US" altLang="zh-TW" sz="900" dirty="0"/>
              <a:t> </a:t>
            </a:r>
            <a:r>
              <a:rPr lang="en-US" altLang="zh-TW" sz="900" dirty="0" err="1"/>
              <a:t>Ayerdem</a:t>
            </a:r>
            <a:r>
              <a:rPr lang="en-US" altLang="zh-TW" sz="900" dirty="0"/>
              <a:t>, and </a:t>
            </a:r>
            <a:r>
              <a:rPr lang="en-US" altLang="zh-TW" sz="900" dirty="0" err="1"/>
              <a:t>Eray</a:t>
            </a:r>
            <a:r>
              <a:rPr lang="en-US" altLang="zh-TW" sz="900" dirty="0"/>
              <a:t> </a:t>
            </a:r>
            <a:r>
              <a:rPr lang="en-US" altLang="zh-TW" sz="900" dirty="0" err="1"/>
              <a:t>Tüzün</a:t>
            </a:r>
            <a:r>
              <a:rPr lang="en-US" altLang="zh-TW" sz="900" dirty="0"/>
              <a:t>. "Evaluating the Code Quality of AI-Assisted Code Generation Tools: An Empirical Study on GitHub Copilot, Amazon </a:t>
            </a:r>
            <a:r>
              <a:rPr lang="en-US" altLang="zh-TW" sz="900" dirty="0" err="1"/>
              <a:t>CodeWhisperer</a:t>
            </a:r>
            <a:r>
              <a:rPr lang="en-US" altLang="zh-TW" sz="900" dirty="0"/>
              <a:t>, and </a:t>
            </a:r>
            <a:r>
              <a:rPr lang="en-US" altLang="zh-TW" sz="900" dirty="0" err="1"/>
              <a:t>ChatGPT</a:t>
            </a:r>
            <a:r>
              <a:rPr lang="en-US" altLang="zh-TW" sz="900" dirty="0"/>
              <a:t>.”</a:t>
            </a:r>
            <a:br>
              <a:rPr lang="en-US" altLang="zh-TW" sz="900" dirty="0"/>
            </a:br>
            <a:r>
              <a:rPr lang="en-US" altLang="zh-TW" sz="900" dirty="0"/>
              <a:t> </a:t>
            </a:r>
            <a:r>
              <a:rPr lang="en-US" altLang="zh-TW" sz="900" dirty="0" err="1"/>
              <a:t>arXiv</a:t>
            </a:r>
            <a:r>
              <a:rPr lang="en-US" altLang="zh-TW" sz="900" dirty="0"/>
              <a:t> preprint arXiv:2304.10778 (2023).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17429-4FEC-9922-7370-FD678A684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3135911" cy="6439840"/>
          </a:xfrm>
        </p:spPr>
        <p:txBody>
          <a:bodyPr>
            <a:noAutofit/>
          </a:bodyPr>
          <a:lstStyle/>
          <a:p>
            <a:r>
              <a:rPr lang="en-US" sz="3600" dirty="0"/>
              <a:t>AI-Assisted Code Generation Tools:</a:t>
            </a:r>
            <a:br>
              <a:rPr lang="en-US" sz="3600" dirty="0"/>
            </a:br>
            <a:r>
              <a:rPr lang="en-US" sz="3600" dirty="0"/>
              <a:t>GitHub Copilot, Amazon </a:t>
            </a:r>
            <a:r>
              <a:rPr lang="en-US" sz="3600" dirty="0" err="1"/>
              <a:t>CodeWhisperer</a:t>
            </a:r>
            <a:r>
              <a:rPr lang="en-US" sz="3600" dirty="0"/>
              <a:t>, and </a:t>
            </a:r>
            <a:r>
              <a:rPr lang="en-US" sz="3600" dirty="0" err="1"/>
              <a:t>ChatGPT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252748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B08E4-644B-DEB3-EA02-A3FDD5906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B3416-E595-9F58-476D-966CF122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01089" y="6574944"/>
            <a:ext cx="10743212" cy="24784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900" dirty="0"/>
              <a:t>Source: </a:t>
            </a:r>
            <a:r>
              <a:rPr lang="en-US" altLang="zh-TW" sz="900" dirty="0" err="1"/>
              <a:t>Yetiştiren</a:t>
            </a:r>
            <a:r>
              <a:rPr lang="en-US" altLang="zh-TW" sz="900" dirty="0"/>
              <a:t>, </a:t>
            </a:r>
            <a:r>
              <a:rPr lang="en-US" altLang="zh-TW" sz="900" dirty="0" err="1"/>
              <a:t>Burak</a:t>
            </a:r>
            <a:r>
              <a:rPr lang="en-US" altLang="zh-TW" sz="900" dirty="0"/>
              <a:t>, </a:t>
            </a:r>
            <a:r>
              <a:rPr lang="en-US" altLang="zh-TW" sz="900" dirty="0" err="1"/>
              <a:t>Işık</a:t>
            </a:r>
            <a:r>
              <a:rPr lang="en-US" altLang="zh-TW" sz="900" dirty="0"/>
              <a:t> </a:t>
            </a:r>
            <a:r>
              <a:rPr lang="en-US" altLang="zh-TW" sz="900" dirty="0" err="1"/>
              <a:t>Özsoy</a:t>
            </a:r>
            <a:r>
              <a:rPr lang="en-US" altLang="zh-TW" sz="900" dirty="0"/>
              <a:t>, </a:t>
            </a:r>
            <a:r>
              <a:rPr lang="en-US" altLang="zh-TW" sz="900" dirty="0" err="1"/>
              <a:t>Miray</a:t>
            </a:r>
            <a:r>
              <a:rPr lang="en-US" altLang="zh-TW" sz="900" dirty="0"/>
              <a:t> </a:t>
            </a:r>
            <a:r>
              <a:rPr lang="en-US" altLang="zh-TW" sz="900" dirty="0" err="1"/>
              <a:t>Ayerdem</a:t>
            </a:r>
            <a:r>
              <a:rPr lang="en-US" altLang="zh-TW" sz="900" dirty="0"/>
              <a:t>, and </a:t>
            </a:r>
            <a:r>
              <a:rPr lang="en-US" altLang="zh-TW" sz="900" dirty="0" err="1"/>
              <a:t>Eray</a:t>
            </a:r>
            <a:r>
              <a:rPr lang="en-US" altLang="zh-TW" sz="900" dirty="0"/>
              <a:t> </a:t>
            </a:r>
            <a:r>
              <a:rPr lang="en-US" altLang="zh-TW" sz="900" dirty="0" err="1"/>
              <a:t>Tüzün</a:t>
            </a:r>
            <a:r>
              <a:rPr lang="en-US" altLang="zh-TW" sz="900" dirty="0"/>
              <a:t>. "Evaluating the Code Quality of AI-Assisted Code Generation Tools: An Empirical Study on GitHub Copilot, Amazon </a:t>
            </a:r>
            <a:r>
              <a:rPr lang="en-US" altLang="zh-TW" sz="900" dirty="0" err="1"/>
              <a:t>CodeWhisperer</a:t>
            </a:r>
            <a:r>
              <a:rPr lang="en-US" altLang="zh-TW" sz="900" dirty="0"/>
              <a:t>, and </a:t>
            </a:r>
            <a:r>
              <a:rPr lang="en-US" altLang="zh-TW" sz="900" dirty="0" err="1"/>
              <a:t>ChatGPT</a:t>
            </a:r>
            <a:r>
              <a:rPr lang="en-US" altLang="zh-TW" sz="900" dirty="0"/>
              <a:t>.”</a:t>
            </a:r>
            <a:br>
              <a:rPr lang="en-US" altLang="zh-TW" sz="900" dirty="0"/>
            </a:br>
            <a:r>
              <a:rPr lang="en-US" altLang="zh-TW" sz="900" dirty="0"/>
              <a:t> </a:t>
            </a:r>
            <a:r>
              <a:rPr lang="en-US" altLang="zh-TW" sz="900" dirty="0" err="1"/>
              <a:t>arXiv</a:t>
            </a:r>
            <a:r>
              <a:rPr lang="en-US" altLang="zh-TW" sz="900" dirty="0"/>
              <a:t> preprint arXiv:2304.10778 (2023).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17429-4FEC-9922-7370-FD678A684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89" y="60845"/>
            <a:ext cx="11378211" cy="777355"/>
          </a:xfrm>
        </p:spPr>
        <p:txBody>
          <a:bodyPr>
            <a:noAutofit/>
          </a:bodyPr>
          <a:lstStyle/>
          <a:p>
            <a:r>
              <a:rPr lang="en-US" sz="3600" dirty="0"/>
              <a:t>AI-Assisted Code Generation Tools: Experiment Setup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929F98-6B85-37E7-5050-443893D42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344" y="838200"/>
            <a:ext cx="8302999" cy="5649785"/>
          </a:xfrm>
        </p:spPr>
      </p:pic>
    </p:spTree>
    <p:extLst>
      <p:ext uri="{BB962C8B-B14F-4D97-AF65-F5344CB8AC3E}">
        <p14:creationId xmlns:p14="http://schemas.microsoft.com/office/powerpoint/2010/main" val="343404763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B08E4-644B-DEB3-EA02-A3FDD5906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B3416-E595-9F58-476D-966CF122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01089" y="6574944"/>
            <a:ext cx="10743212" cy="24784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900" dirty="0"/>
              <a:t>Source: </a:t>
            </a:r>
            <a:r>
              <a:rPr lang="en-US" altLang="zh-TW" sz="900" dirty="0" err="1"/>
              <a:t>Yetiştiren</a:t>
            </a:r>
            <a:r>
              <a:rPr lang="en-US" altLang="zh-TW" sz="900" dirty="0"/>
              <a:t>, </a:t>
            </a:r>
            <a:r>
              <a:rPr lang="en-US" altLang="zh-TW" sz="900" dirty="0" err="1"/>
              <a:t>Burak</a:t>
            </a:r>
            <a:r>
              <a:rPr lang="en-US" altLang="zh-TW" sz="900" dirty="0"/>
              <a:t>, </a:t>
            </a:r>
            <a:r>
              <a:rPr lang="en-US" altLang="zh-TW" sz="900" dirty="0" err="1"/>
              <a:t>Işık</a:t>
            </a:r>
            <a:r>
              <a:rPr lang="en-US" altLang="zh-TW" sz="900" dirty="0"/>
              <a:t> </a:t>
            </a:r>
            <a:r>
              <a:rPr lang="en-US" altLang="zh-TW" sz="900" dirty="0" err="1"/>
              <a:t>Özsoy</a:t>
            </a:r>
            <a:r>
              <a:rPr lang="en-US" altLang="zh-TW" sz="900" dirty="0"/>
              <a:t>, </a:t>
            </a:r>
            <a:r>
              <a:rPr lang="en-US" altLang="zh-TW" sz="900" dirty="0" err="1"/>
              <a:t>Miray</a:t>
            </a:r>
            <a:r>
              <a:rPr lang="en-US" altLang="zh-TW" sz="900" dirty="0"/>
              <a:t> </a:t>
            </a:r>
            <a:r>
              <a:rPr lang="en-US" altLang="zh-TW" sz="900" dirty="0" err="1"/>
              <a:t>Ayerdem</a:t>
            </a:r>
            <a:r>
              <a:rPr lang="en-US" altLang="zh-TW" sz="900" dirty="0"/>
              <a:t>, and </a:t>
            </a:r>
            <a:r>
              <a:rPr lang="en-US" altLang="zh-TW" sz="900" dirty="0" err="1"/>
              <a:t>Eray</a:t>
            </a:r>
            <a:r>
              <a:rPr lang="en-US" altLang="zh-TW" sz="900" dirty="0"/>
              <a:t> </a:t>
            </a:r>
            <a:r>
              <a:rPr lang="en-US" altLang="zh-TW" sz="900" dirty="0" err="1"/>
              <a:t>Tüzün</a:t>
            </a:r>
            <a:r>
              <a:rPr lang="en-US" altLang="zh-TW" sz="900" dirty="0"/>
              <a:t>. "Evaluating the Code Quality of AI-Assisted Code Generation Tools: An Empirical Study on GitHub Copilot, Amazon </a:t>
            </a:r>
            <a:r>
              <a:rPr lang="en-US" altLang="zh-TW" sz="900" dirty="0" err="1"/>
              <a:t>CodeWhisperer</a:t>
            </a:r>
            <a:r>
              <a:rPr lang="en-US" altLang="zh-TW" sz="900" dirty="0"/>
              <a:t>, and </a:t>
            </a:r>
            <a:r>
              <a:rPr lang="en-US" altLang="zh-TW" sz="900" dirty="0" err="1"/>
              <a:t>ChatGPT</a:t>
            </a:r>
            <a:r>
              <a:rPr lang="en-US" altLang="zh-TW" sz="900" dirty="0"/>
              <a:t>.”</a:t>
            </a:r>
            <a:br>
              <a:rPr lang="en-US" altLang="zh-TW" sz="900" dirty="0"/>
            </a:br>
            <a:r>
              <a:rPr lang="en-US" altLang="zh-TW" sz="900" dirty="0"/>
              <a:t> </a:t>
            </a:r>
            <a:r>
              <a:rPr lang="en-US" altLang="zh-TW" sz="900" dirty="0" err="1"/>
              <a:t>arXiv</a:t>
            </a:r>
            <a:r>
              <a:rPr lang="en-US" altLang="zh-TW" sz="900" dirty="0"/>
              <a:t> preprint arXiv:2304.10778 (2023).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17429-4FEC-9922-7370-FD678A684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89" y="60845"/>
            <a:ext cx="11378211" cy="777355"/>
          </a:xfrm>
        </p:spPr>
        <p:txBody>
          <a:bodyPr>
            <a:noAutofit/>
          </a:bodyPr>
          <a:lstStyle/>
          <a:p>
            <a:r>
              <a:rPr lang="en-US" sz="3600" dirty="0"/>
              <a:t>AI-Assisted Code Generation Tools: Experiment Workflow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563CB5-0AAA-B702-8A96-7D623EA86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500" y="891154"/>
            <a:ext cx="10287000" cy="5618136"/>
          </a:xfrm>
        </p:spPr>
      </p:pic>
    </p:spTree>
    <p:extLst>
      <p:ext uri="{BB962C8B-B14F-4D97-AF65-F5344CB8AC3E}">
        <p14:creationId xmlns:p14="http://schemas.microsoft.com/office/powerpoint/2010/main" val="8765803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B08E4-644B-DEB3-EA02-A3FDD5906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B3416-E595-9F58-476D-966CF122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01089" y="6574944"/>
            <a:ext cx="10743212" cy="24784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900" dirty="0"/>
              <a:t>Source: </a:t>
            </a:r>
            <a:r>
              <a:rPr lang="en-US" altLang="zh-TW" sz="900" dirty="0" err="1"/>
              <a:t>Yetiştiren</a:t>
            </a:r>
            <a:r>
              <a:rPr lang="en-US" altLang="zh-TW" sz="900" dirty="0"/>
              <a:t>, </a:t>
            </a:r>
            <a:r>
              <a:rPr lang="en-US" altLang="zh-TW" sz="900" dirty="0" err="1"/>
              <a:t>Burak</a:t>
            </a:r>
            <a:r>
              <a:rPr lang="en-US" altLang="zh-TW" sz="900" dirty="0"/>
              <a:t>, </a:t>
            </a:r>
            <a:r>
              <a:rPr lang="en-US" altLang="zh-TW" sz="900" dirty="0" err="1"/>
              <a:t>Işık</a:t>
            </a:r>
            <a:r>
              <a:rPr lang="en-US" altLang="zh-TW" sz="900" dirty="0"/>
              <a:t> </a:t>
            </a:r>
            <a:r>
              <a:rPr lang="en-US" altLang="zh-TW" sz="900" dirty="0" err="1"/>
              <a:t>Özsoy</a:t>
            </a:r>
            <a:r>
              <a:rPr lang="en-US" altLang="zh-TW" sz="900" dirty="0"/>
              <a:t>, </a:t>
            </a:r>
            <a:r>
              <a:rPr lang="en-US" altLang="zh-TW" sz="900" dirty="0" err="1"/>
              <a:t>Miray</a:t>
            </a:r>
            <a:r>
              <a:rPr lang="en-US" altLang="zh-TW" sz="900" dirty="0"/>
              <a:t> </a:t>
            </a:r>
            <a:r>
              <a:rPr lang="en-US" altLang="zh-TW" sz="900" dirty="0" err="1"/>
              <a:t>Ayerdem</a:t>
            </a:r>
            <a:r>
              <a:rPr lang="en-US" altLang="zh-TW" sz="900" dirty="0"/>
              <a:t>, and </a:t>
            </a:r>
            <a:r>
              <a:rPr lang="en-US" altLang="zh-TW" sz="900" dirty="0" err="1"/>
              <a:t>Eray</a:t>
            </a:r>
            <a:r>
              <a:rPr lang="en-US" altLang="zh-TW" sz="900" dirty="0"/>
              <a:t> </a:t>
            </a:r>
            <a:r>
              <a:rPr lang="en-US" altLang="zh-TW" sz="900" dirty="0" err="1"/>
              <a:t>Tüzün</a:t>
            </a:r>
            <a:r>
              <a:rPr lang="en-US" altLang="zh-TW" sz="900" dirty="0"/>
              <a:t>. "Evaluating the Code Quality of AI-Assisted Code Generation Tools: An Empirical Study on GitHub Copilot, Amazon </a:t>
            </a:r>
            <a:r>
              <a:rPr lang="en-US" altLang="zh-TW" sz="900" dirty="0" err="1"/>
              <a:t>CodeWhisperer</a:t>
            </a:r>
            <a:r>
              <a:rPr lang="en-US" altLang="zh-TW" sz="900" dirty="0"/>
              <a:t>, and </a:t>
            </a:r>
            <a:r>
              <a:rPr lang="en-US" altLang="zh-TW" sz="900" dirty="0" err="1"/>
              <a:t>ChatGPT</a:t>
            </a:r>
            <a:r>
              <a:rPr lang="en-US" altLang="zh-TW" sz="900" dirty="0"/>
              <a:t>.”</a:t>
            </a:r>
            <a:br>
              <a:rPr lang="en-US" altLang="zh-TW" sz="900" dirty="0"/>
            </a:br>
            <a:r>
              <a:rPr lang="en-US" altLang="zh-TW" sz="900" dirty="0"/>
              <a:t> </a:t>
            </a:r>
            <a:r>
              <a:rPr lang="en-US" altLang="zh-TW" sz="900" dirty="0" err="1"/>
              <a:t>arXiv</a:t>
            </a:r>
            <a:r>
              <a:rPr lang="en-US" altLang="zh-TW" sz="900" dirty="0"/>
              <a:t> preprint arXiv:2304.10778 (2023).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17429-4FEC-9922-7370-FD678A684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89" y="60845"/>
            <a:ext cx="11378211" cy="777355"/>
          </a:xfrm>
        </p:spPr>
        <p:txBody>
          <a:bodyPr>
            <a:noAutofit/>
          </a:bodyPr>
          <a:lstStyle/>
          <a:p>
            <a:r>
              <a:rPr lang="en-US" sz="3600" dirty="0"/>
              <a:t>AI-Assisted Code Generation Tools: Code Correctness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7568D5-0D09-3345-8B5A-FEB9E2487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813060"/>
            <a:ext cx="8661400" cy="567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5879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B08E4-644B-DEB3-EA02-A3FDD5906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B3416-E595-9F58-476D-966CF122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01089" y="6574944"/>
            <a:ext cx="10743212" cy="24784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900" dirty="0"/>
              <a:t>Source: </a:t>
            </a:r>
            <a:r>
              <a:rPr lang="en-US" altLang="zh-TW" sz="900" dirty="0" err="1"/>
              <a:t>Yetiştiren</a:t>
            </a:r>
            <a:r>
              <a:rPr lang="en-US" altLang="zh-TW" sz="900" dirty="0"/>
              <a:t>, </a:t>
            </a:r>
            <a:r>
              <a:rPr lang="en-US" altLang="zh-TW" sz="900" dirty="0" err="1"/>
              <a:t>Burak</a:t>
            </a:r>
            <a:r>
              <a:rPr lang="en-US" altLang="zh-TW" sz="900" dirty="0"/>
              <a:t>, </a:t>
            </a:r>
            <a:r>
              <a:rPr lang="en-US" altLang="zh-TW" sz="900" dirty="0" err="1"/>
              <a:t>Işık</a:t>
            </a:r>
            <a:r>
              <a:rPr lang="en-US" altLang="zh-TW" sz="900" dirty="0"/>
              <a:t> </a:t>
            </a:r>
            <a:r>
              <a:rPr lang="en-US" altLang="zh-TW" sz="900" dirty="0" err="1"/>
              <a:t>Özsoy</a:t>
            </a:r>
            <a:r>
              <a:rPr lang="en-US" altLang="zh-TW" sz="900" dirty="0"/>
              <a:t>, </a:t>
            </a:r>
            <a:r>
              <a:rPr lang="en-US" altLang="zh-TW" sz="900" dirty="0" err="1"/>
              <a:t>Miray</a:t>
            </a:r>
            <a:r>
              <a:rPr lang="en-US" altLang="zh-TW" sz="900" dirty="0"/>
              <a:t> </a:t>
            </a:r>
            <a:r>
              <a:rPr lang="en-US" altLang="zh-TW" sz="900" dirty="0" err="1"/>
              <a:t>Ayerdem</a:t>
            </a:r>
            <a:r>
              <a:rPr lang="en-US" altLang="zh-TW" sz="900" dirty="0"/>
              <a:t>, and </a:t>
            </a:r>
            <a:r>
              <a:rPr lang="en-US" altLang="zh-TW" sz="900" dirty="0" err="1"/>
              <a:t>Eray</a:t>
            </a:r>
            <a:r>
              <a:rPr lang="en-US" altLang="zh-TW" sz="900" dirty="0"/>
              <a:t> </a:t>
            </a:r>
            <a:r>
              <a:rPr lang="en-US" altLang="zh-TW" sz="900" dirty="0" err="1"/>
              <a:t>Tüzün</a:t>
            </a:r>
            <a:r>
              <a:rPr lang="en-US" altLang="zh-TW" sz="900" dirty="0"/>
              <a:t>. "Evaluating the Code Quality of AI-Assisted Code Generation Tools: An Empirical Study on GitHub Copilot, Amazon </a:t>
            </a:r>
            <a:r>
              <a:rPr lang="en-US" altLang="zh-TW" sz="900" dirty="0" err="1"/>
              <a:t>CodeWhisperer</a:t>
            </a:r>
            <a:r>
              <a:rPr lang="en-US" altLang="zh-TW" sz="900" dirty="0"/>
              <a:t>, and </a:t>
            </a:r>
            <a:r>
              <a:rPr lang="en-US" altLang="zh-TW" sz="900" dirty="0" err="1"/>
              <a:t>ChatGPT</a:t>
            </a:r>
            <a:r>
              <a:rPr lang="en-US" altLang="zh-TW" sz="900" dirty="0"/>
              <a:t>.”</a:t>
            </a:r>
            <a:br>
              <a:rPr lang="en-US" altLang="zh-TW" sz="900" dirty="0"/>
            </a:br>
            <a:r>
              <a:rPr lang="en-US" altLang="zh-TW" sz="900" dirty="0"/>
              <a:t> </a:t>
            </a:r>
            <a:r>
              <a:rPr lang="en-US" altLang="zh-TW" sz="900" dirty="0" err="1"/>
              <a:t>arXiv</a:t>
            </a:r>
            <a:r>
              <a:rPr lang="en-US" altLang="zh-TW" sz="900" dirty="0"/>
              <a:t> preprint arXiv:2304.10778 (2023).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17429-4FEC-9922-7370-FD678A684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89" y="60845"/>
            <a:ext cx="11378211" cy="777355"/>
          </a:xfrm>
        </p:spPr>
        <p:txBody>
          <a:bodyPr>
            <a:noAutofit/>
          </a:bodyPr>
          <a:lstStyle/>
          <a:p>
            <a:r>
              <a:rPr lang="en-US" sz="3600" dirty="0"/>
              <a:t>AI-Assisted Code Generation Tools: Code Correctness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771E3-15C4-94A4-B52E-4BA2DC5CE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898" y="1247669"/>
            <a:ext cx="9617902" cy="2543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61B38C-0B06-01FF-8182-B985E1EE8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726" y="4001502"/>
            <a:ext cx="8787420" cy="2392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52606-8D81-EBAF-022A-F1CC04235360}"/>
              </a:ext>
            </a:extLst>
          </p:cNvPr>
          <p:cNvSpPr txBox="1"/>
          <p:nvPr/>
        </p:nvSpPr>
        <p:spPr>
          <a:xfrm>
            <a:off x="184022" y="1462548"/>
            <a:ext cx="1644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</a:rPr>
              <a:t>ChatGPT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3D7B2-0398-E10C-973D-A86F4EC00AF5}"/>
              </a:ext>
            </a:extLst>
          </p:cNvPr>
          <p:cNvSpPr txBox="1"/>
          <p:nvPr/>
        </p:nvSpPr>
        <p:spPr>
          <a:xfrm>
            <a:off x="349122" y="4623307"/>
            <a:ext cx="14814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GitHub </a:t>
            </a:r>
            <a:br>
              <a:rPr lang="en-US" sz="3200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Copilot</a:t>
            </a:r>
          </a:p>
        </p:txBody>
      </p:sp>
    </p:spTree>
    <p:extLst>
      <p:ext uri="{BB962C8B-B14F-4D97-AF65-F5344CB8AC3E}">
        <p14:creationId xmlns:p14="http://schemas.microsoft.com/office/powerpoint/2010/main" val="258444840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58436-E8FB-A1F3-B5A8-E6C28DBB2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54" y="339846"/>
            <a:ext cx="3770246" cy="5908554"/>
          </a:xfrm>
        </p:spPr>
        <p:txBody>
          <a:bodyPr>
            <a:normAutofit fontScale="90000"/>
          </a:bodyPr>
          <a:lstStyle/>
          <a:p>
            <a:r>
              <a:rPr lang="en-US" dirty="0"/>
              <a:t>Code </a:t>
            </a:r>
            <a:br>
              <a:rPr lang="en-US" dirty="0"/>
            </a:br>
            <a:r>
              <a:rPr lang="en-US" dirty="0"/>
              <a:t>Generation</a:t>
            </a:r>
            <a:br>
              <a:rPr lang="en-US" dirty="0"/>
            </a:br>
            <a:r>
              <a:rPr lang="en-US" dirty="0"/>
              <a:t>Models:</a:t>
            </a:r>
            <a:br>
              <a:rPr lang="en-US" dirty="0"/>
            </a:br>
            <a:r>
              <a:rPr lang="en-US" dirty="0"/>
              <a:t>BERT,</a:t>
            </a:r>
            <a:br>
              <a:rPr lang="en-US" dirty="0"/>
            </a:br>
            <a:r>
              <a:rPr lang="en-US" dirty="0"/>
              <a:t>T5,</a:t>
            </a:r>
            <a:br>
              <a:rPr lang="en-US" dirty="0"/>
            </a:br>
            <a:r>
              <a:rPr lang="en-US" dirty="0"/>
              <a:t>GPT-3,</a:t>
            </a:r>
            <a:br>
              <a:rPr lang="en-US" dirty="0"/>
            </a:br>
            <a:r>
              <a:rPr lang="en-US" dirty="0" err="1"/>
              <a:t>CodeBERT</a:t>
            </a:r>
            <a:br>
              <a:rPr lang="en-US" dirty="0"/>
            </a:br>
            <a:r>
              <a:rPr lang="en-US" dirty="0" err="1"/>
              <a:t>CodeGPT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CodeX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BBCCC7-5D45-43EE-3187-98600DB09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0" y="542140"/>
            <a:ext cx="7121197" cy="60201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EA345-BF7F-591C-915B-D1AC4227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7EB3203-ADD0-8E2B-AE39-1FCD0A115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48689" y="6633936"/>
            <a:ext cx="10730511" cy="1841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</a:t>
            </a:r>
            <a:r>
              <a:rPr lang="en-US" altLang="zh-TW" sz="1000" dirty="0" err="1"/>
              <a:t>Zezhou</a:t>
            </a:r>
            <a:r>
              <a:rPr lang="en-US" altLang="zh-TW" sz="1000" dirty="0"/>
              <a:t> Yang, </a:t>
            </a:r>
            <a:r>
              <a:rPr lang="en-US" altLang="zh-TW" sz="1000" dirty="0" err="1"/>
              <a:t>Sirong</a:t>
            </a:r>
            <a:r>
              <a:rPr lang="en-US" altLang="zh-TW" sz="1000" dirty="0"/>
              <a:t> Chen, </a:t>
            </a:r>
            <a:r>
              <a:rPr lang="en-US" altLang="zh-TW" sz="1000" dirty="0" err="1"/>
              <a:t>Cuiyun</a:t>
            </a:r>
            <a:r>
              <a:rPr lang="en-US" altLang="zh-TW" sz="1000" dirty="0"/>
              <a:t> Gao, </a:t>
            </a:r>
            <a:r>
              <a:rPr lang="en-US" altLang="zh-TW" sz="1000" dirty="0" err="1"/>
              <a:t>Zhenhao</a:t>
            </a:r>
            <a:r>
              <a:rPr lang="en-US" altLang="zh-TW" sz="1000" dirty="0"/>
              <a:t> Li, Ge Li, </a:t>
            </a:r>
            <a:r>
              <a:rPr lang="en-US" altLang="zh-TW" sz="1000" dirty="0" err="1"/>
              <a:t>Rongcong</a:t>
            </a:r>
            <a:r>
              <a:rPr lang="en-US" altLang="zh-TW" sz="1000" dirty="0"/>
              <a:t> </a:t>
            </a:r>
            <a:r>
              <a:rPr lang="en-US" altLang="zh-TW" sz="1000" dirty="0" err="1"/>
              <a:t>Lv</a:t>
            </a:r>
            <a:r>
              <a:rPr lang="en-US" altLang="zh-TW" sz="1000" dirty="0"/>
              <a:t> (2023), Deep Learning Based Code Generation Methods: A Literature Review, </a:t>
            </a:r>
            <a:r>
              <a:rPr lang="en-US" altLang="zh-TW" sz="1000" dirty="0">
                <a:hlinkClick r:id="rId3"/>
              </a:rPr>
              <a:t>https://arxiv.org/abs/2303.01056</a:t>
            </a:r>
            <a:endParaRPr lang="en-US" altLang="zh-TW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54E814-51D8-657B-318A-46C4019E26FF}"/>
              </a:ext>
            </a:extLst>
          </p:cNvPr>
          <p:cNvSpPr txBox="1"/>
          <p:nvPr/>
        </p:nvSpPr>
        <p:spPr>
          <a:xfrm>
            <a:off x="4419600" y="62846"/>
            <a:ext cx="891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Pretrained </a:t>
            </a:r>
          </a:p>
          <a:p>
            <a:r>
              <a:rPr lang="en-US" sz="1200" b="1" dirty="0">
                <a:solidFill>
                  <a:schemeClr val="accent1"/>
                </a:solidFill>
              </a:rPr>
              <a:t>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15ABA-5204-6973-7358-F1EDE7B392CB}"/>
              </a:ext>
            </a:extLst>
          </p:cNvPr>
          <p:cNvSpPr txBox="1"/>
          <p:nvPr/>
        </p:nvSpPr>
        <p:spPr>
          <a:xfrm>
            <a:off x="5429123" y="62846"/>
            <a:ext cx="811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Backbone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0CBEA9-8FC3-3616-E773-C82A556B5490}"/>
              </a:ext>
            </a:extLst>
          </p:cNvPr>
          <p:cNvSpPr txBox="1"/>
          <p:nvPr/>
        </p:nvSpPr>
        <p:spPr>
          <a:xfrm>
            <a:off x="6358240" y="62846"/>
            <a:ext cx="84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Parameter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EF532-8020-59A1-DA63-033909BED69E}"/>
              </a:ext>
            </a:extLst>
          </p:cNvPr>
          <p:cNvSpPr txBox="1"/>
          <p:nvPr/>
        </p:nvSpPr>
        <p:spPr>
          <a:xfrm>
            <a:off x="7534274" y="62846"/>
            <a:ext cx="891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Pretrained 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200" b="1" dirty="0">
                <a:solidFill>
                  <a:schemeClr val="accent1"/>
                </a:solidFill>
              </a:rPr>
              <a:t>Dataset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C202FB-46AF-F86A-7D98-4AB7F55FB556}"/>
              </a:ext>
            </a:extLst>
          </p:cNvPr>
          <p:cNvSpPr txBox="1"/>
          <p:nvPr/>
        </p:nvSpPr>
        <p:spPr>
          <a:xfrm>
            <a:off x="9093258" y="62846"/>
            <a:ext cx="672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Size of 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200" b="1" dirty="0">
                <a:solidFill>
                  <a:schemeClr val="accent1"/>
                </a:solidFill>
              </a:rPr>
              <a:t>Dataset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FCA7EB-815C-3F8A-2E73-1AC37780C052}"/>
              </a:ext>
            </a:extLst>
          </p:cNvPr>
          <p:cNvSpPr txBox="1"/>
          <p:nvPr/>
        </p:nvSpPr>
        <p:spPr>
          <a:xfrm>
            <a:off x="10253679" y="62846"/>
            <a:ext cx="790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Trained 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200" b="1" dirty="0">
                <a:solidFill>
                  <a:schemeClr val="accent1"/>
                </a:solidFill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18722672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872" y="1033669"/>
            <a:ext cx="11796256" cy="53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8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571498"/>
            <a:ext cx="11756671" cy="45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6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764857"/>
          </a:xfrm>
        </p:spPr>
        <p:txBody>
          <a:bodyPr>
            <a:normAutofit/>
          </a:bodyPr>
          <a:lstStyle/>
          <a:p>
            <a:r>
              <a:rPr lang="en-US" dirty="0"/>
              <a:t>Generative AI </a:t>
            </a:r>
            <a:br>
              <a:rPr lang="en-US" dirty="0"/>
            </a:br>
            <a:r>
              <a:rPr lang="en-US" dirty="0"/>
              <a:t>Foundation Models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FE21F-BCF9-326B-9959-AF9A11BA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4" y="1920348"/>
            <a:ext cx="11966009" cy="44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7641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888437"/>
            <a:ext cx="11756671" cy="40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6"/>
            <a:ext cx="11222181" cy="1307709"/>
          </a:xfrm>
        </p:spPr>
        <p:txBody>
          <a:bodyPr>
            <a:normAutofit fontScale="90000"/>
          </a:bodyPr>
          <a:lstStyle/>
          <a:p>
            <a:r>
              <a:rPr lang="en-US" dirty="0"/>
              <a:t>DALL·E 2</a:t>
            </a:r>
            <a:br>
              <a:rPr lang="en-US" dirty="0"/>
            </a:br>
            <a:r>
              <a:rPr lang="en-US" sz="2700" b="0" dirty="0"/>
              <a:t>Create original, realistic images and art from a text description. </a:t>
            </a:r>
            <a:br>
              <a:rPr lang="en-US" sz="2700" b="0" dirty="0"/>
            </a:br>
            <a:r>
              <a:rPr lang="en-US" sz="2700" b="0" dirty="0"/>
              <a:t>It can combine concepts, attributes, and styles.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7232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https://openai.com/dall-e-2/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37F8C-B0BC-77DD-DD2B-365FE8DE18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166" y="1440438"/>
            <a:ext cx="8570626" cy="511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517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8" y="56101"/>
            <a:ext cx="11775939" cy="1037203"/>
          </a:xfrm>
        </p:spPr>
        <p:txBody>
          <a:bodyPr>
            <a:normAutofit/>
          </a:bodyPr>
          <a:lstStyle/>
          <a:p>
            <a:r>
              <a:rPr lang="en-US" dirty="0"/>
              <a:t>The Model Structure of DALL-E-2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1F62C-748C-6495-A394-DC43F5336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86" y="1606984"/>
            <a:ext cx="11235827" cy="4794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A1D247-BC64-18FE-B967-0DAA8B39544C}"/>
              </a:ext>
            </a:extLst>
          </p:cNvPr>
          <p:cNvSpPr txBox="1"/>
          <p:nvPr/>
        </p:nvSpPr>
        <p:spPr>
          <a:xfrm>
            <a:off x="534390" y="1526040"/>
            <a:ext cx="3918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CLIP Pre-training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4B87A-5700-78CC-682E-B2060AB82DCB}"/>
              </a:ext>
            </a:extLst>
          </p:cNvPr>
          <p:cNvSpPr txBox="1"/>
          <p:nvPr/>
        </p:nvSpPr>
        <p:spPr>
          <a:xfrm>
            <a:off x="478086" y="5637552"/>
            <a:ext cx="39746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33199378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https://huggingface.co/spaces/stabilityai/stable-diffusion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78147-DE36-C043-1D08-02DD89F6D2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767" y="758167"/>
            <a:ext cx="8617424" cy="57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5475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</a:t>
            </a:r>
            <a:r>
              <a:rPr lang="en-US" dirty="0" err="1"/>
              <a:t>Colab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https://github.com/woctezuma/stable-diffusion-colab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7F582-EE2A-0807-6242-54F148398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859041"/>
            <a:ext cx="11271763" cy="5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8120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Reimagine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https://clipdrop.co/stable-diffusion-reimagine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9D3BAA-C4D5-E982-A16C-07D0EBD7BF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499" y="757117"/>
            <a:ext cx="9309001" cy="57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506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Lexica Art: Search Stable Diffusion images and prompts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https://lexica.art/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D22AE-436A-3DD8-59B1-CA3EA840B4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61" y="712162"/>
            <a:ext cx="10296912" cy="57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2915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chemeClr val="accent1"/>
                </a:solidFill>
              </a:rPr>
              <a:t>Civitai</a:t>
            </a:r>
            <a:r>
              <a:rPr lang="en-US" sz="4000" dirty="0">
                <a:solidFill>
                  <a:schemeClr val="accent1"/>
                </a:solidFill>
              </a:rPr>
              <a:t>: Stable Diffusion AI Art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https://civitai.com/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B8C8E-F76E-CF12-59A0-C6DD3C304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972" y="764152"/>
            <a:ext cx="10083300" cy="57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2253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NLG from a Multilingual, </a:t>
            </a:r>
            <a:br>
              <a:rPr lang="en-US" dirty="0"/>
            </a:br>
            <a:r>
              <a:rPr lang="en-US" dirty="0"/>
              <a:t>Multimodal and Multi-task perspective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65A38-D125-7CA7-9330-22DF854F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341898"/>
            <a:ext cx="11345732" cy="51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424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Text-and-Video Dialog Generation Models </a:t>
            </a:r>
            <a:br>
              <a:rPr lang="en-US" dirty="0"/>
            </a:br>
            <a:r>
              <a:rPr lang="en-US" dirty="0"/>
              <a:t>with Hierarchical Attention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5D4C-97C8-66E3-5299-26D75152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8" y="1585857"/>
            <a:ext cx="10876136" cy="4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1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833470"/>
          </a:xfrm>
        </p:spPr>
        <p:txBody>
          <a:bodyPr>
            <a:normAutofit/>
          </a:bodyPr>
          <a:lstStyle/>
          <a:p>
            <a:r>
              <a:rPr lang="en-US" dirty="0"/>
              <a:t>Categories of Vision Generative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36D6D-9DB9-845E-E9A4-4B79EE8D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40" y="910880"/>
            <a:ext cx="10057657" cy="55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9850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C29E-666D-5465-B64E-84E0FCE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1322994"/>
            <a:ext cx="1175961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3DB6-1740-861B-AC18-8348DE267D20}"/>
              </a:ext>
            </a:extLst>
          </p:cNvPr>
          <p:cNvSpPr txBox="1"/>
          <p:nvPr/>
        </p:nvSpPr>
        <p:spPr>
          <a:xfrm>
            <a:off x="357915" y="5272663"/>
            <a:ext cx="1147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Curated samples with about five seeds required to get past well-known language model failure modes of either repeating text for the prompt or emitting text that does not pertain to the image. </a:t>
            </a:r>
          </a:p>
          <a:p>
            <a:r>
              <a:rPr lang="en-US" dirty="0">
                <a:solidFill>
                  <a:schemeClr val="accent1"/>
                </a:solidFill>
              </a:rPr>
              <a:t>These samples demonstrate the ability to generate open-ended outputs that adapt to both images and text, and to make use of facts that it has learned during language-only pre-training.</a:t>
            </a:r>
          </a:p>
        </p:txBody>
      </p:sp>
    </p:spTree>
    <p:extLst>
      <p:ext uri="{BB962C8B-B14F-4D97-AF65-F5344CB8AC3E}">
        <p14:creationId xmlns:p14="http://schemas.microsoft.com/office/powerpoint/2010/main" val="33359547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Multimodal Pipeline </a:t>
            </a:r>
            <a:br>
              <a:rPr lang="en-US" sz="3800" dirty="0"/>
            </a:br>
            <a:r>
              <a:rPr lang="en-US" sz="3200" b="0" dirty="0"/>
              <a:t>that includes three different modalities (Image, Text. Audio)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CB9B4-F92E-140E-F35E-EA60ADDA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20" y="1261230"/>
            <a:ext cx="6679882" cy="51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862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Video and Audio Multimodal Fusion 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A881A-4B39-65AF-3692-E2A1B187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" y="2144151"/>
            <a:ext cx="11881527" cy="31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0402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Visual and Textual Representation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0D961-513F-15B0-73B7-1F8C5F32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66" y="1195495"/>
            <a:ext cx="8356265" cy="49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490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7"/>
            <a:ext cx="10447606" cy="918996"/>
          </a:xfrm>
        </p:spPr>
        <p:txBody>
          <a:bodyPr>
            <a:noAutofit/>
          </a:bodyPr>
          <a:lstStyle/>
          <a:p>
            <a:r>
              <a:rPr lang="en-US" dirty="0"/>
              <a:t>Hybrid Multimodal Data Fusion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6A135-8C70-7EC2-5B11-0DA878C5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309" y="928990"/>
            <a:ext cx="5371382" cy="552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5B78B-52EB-8F20-77A2-91F780D4C727}"/>
              </a:ext>
            </a:extLst>
          </p:cNvPr>
          <p:cNvSpPr txBox="1"/>
          <p:nvPr/>
        </p:nvSpPr>
        <p:spPr>
          <a:xfrm>
            <a:off x="1709847" y="1195495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Text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Audio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D8346-BE1B-CE5A-6675-5001F4822096}"/>
              </a:ext>
            </a:extLst>
          </p:cNvPr>
          <p:cNvSpPr txBox="1"/>
          <p:nvPr/>
        </p:nvSpPr>
        <p:spPr>
          <a:xfrm>
            <a:off x="1709847" y="3962758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Text</a:t>
            </a:r>
          </a:p>
          <a:p>
            <a:endParaRPr lang="en-US" sz="2800" b="1" dirty="0"/>
          </a:p>
          <a:p>
            <a:r>
              <a:rPr lang="en-US" sz="2800" b="1" dirty="0"/>
              <a:t>Speech</a:t>
            </a:r>
          </a:p>
          <a:p>
            <a:endParaRPr lang="en-US" sz="2800" b="1" dirty="0"/>
          </a:p>
          <a:p>
            <a:r>
              <a:rPr lang="en-US" sz="2800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20032197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926289"/>
          </a:xfrm>
        </p:spPr>
        <p:txBody>
          <a:bodyPr>
            <a:noAutofit/>
          </a:bodyPr>
          <a:lstStyle/>
          <a:p>
            <a:r>
              <a:rPr lang="en-US" dirty="0"/>
              <a:t>Multimodal Transfer Learning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4AEB9-B908-04B1-A05F-2C05DC355C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22" y="954425"/>
            <a:ext cx="5661554" cy="55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5055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/>
              <a:t>CLIP: Learning Transferable Visual Models From Natural Language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Chris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Hallacy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Aditya Ramesh, Gabriel Goh,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Sandhini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Agarwal, Girish Sastry et al. (2021) "Learning transferable visual models from natural language supervision." In International Conference on Machine Learning, pp. 8748-8763. PMLR.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EC82E-2738-C10D-C46F-D688D484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2" y="1921083"/>
            <a:ext cx="11776973" cy="42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0442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 err="1"/>
              <a:t>ViLT</a:t>
            </a:r>
            <a:r>
              <a:rPr lang="en-US" sz="4400" dirty="0"/>
              <a:t>: Vision-and-Language Transformer Without Convolution or Region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Wonjae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Bokyung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Son,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Ildoo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 (2021).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Vilt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Vision-and-language transformer without convolution or region supervision."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International Conference on Machine Learning, pp. 5583-5594. PMLR.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239B9-2565-58A6-5498-22ECF580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0" y="2240987"/>
            <a:ext cx="11979818" cy="34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852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wav2vec 2.0: </a:t>
            </a:r>
            <a:br>
              <a:rPr lang="en-US" dirty="0"/>
            </a:br>
            <a:r>
              <a:rPr lang="en-US" sz="3300" dirty="0"/>
              <a:t>A framework for self-supervised learning of speech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Baevski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Alexei,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Abdelrahman Mohamed, and Michael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Auli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"wav2vec 2.0: A framework for self-supervised learning of speech representations." Advances in Neural Information Processing Systems 33 (2020): 12449-12460.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160C12-6EF0-BE7B-771E-2E8505018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959" y="1555538"/>
            <a:ext cx="9148333" cy="4708468"/>
          </a:xfrm>
        </p:spPr>
      </p:pic>
    </p:spTree>
    <p:extLst>
      <p:ext uri="{BB962C8B-B14F-4D97-AF65-F5344CB8AC3E}">
        <p14:creationId xmlns:p14="http://schemas.microsoft.com/office/powerpoint/2010/main" val="377767911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5" y="60872"/>
            <a:ext cx="11604170" cy="948389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Whisper: </a:t>
            </a:r>
            <a:br>
              <a:rPr lang="en-US" sz="3300" dirty="0"/>
            </a:br>
            <a:r>
              <a:rPr lang="en-US" sz="3300" dirty="0"/>
              <a:t>Robust Speech Recognition via Large-Scale Weak Supervision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534389" y="6628390"/>
            <a:ext cx="109196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Tao Xu, Greg Brockman, Christine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McLeavey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Robust speech recognition via large-scale weak supervision. Tech. Rep., Technical report,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OpenAI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2022.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D7758-6159-BAFD-E5B4-0B7B594EC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829" y="1023117"/>
            <a:ext cx="7559117" cy="56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34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The General Structure of </a:t>
            </a:r>
            <a:br>
              <a:rPr lang="en-US" dirty="0"/>
            </a:br>
            <a:r>
              <a:rPr lang="en-US" dirty="0"/>
              <a:t>Generative Vision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6A425-EB3A-975B-9588-F80B9FBA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1982592"/>
            <a:ext cx="11867176" cy="36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5858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77116"/>
          </a:xfrm>
        </p:spPr>
        <p:txBody>
          <a:bodyPr>
            <a:normAutofit fontScale="90000"/>
          </a:bodyPr>
          <a:lstStyle/>
          <a:p>
            <a:r>
              <a:rPr lang="en-US" dirty="0"/>
              <a:t>Microsoft Azure </a:t>
            </a:r>
            <a:br>
              <a:rPr lang="en-US" dirty="0"/>
            </a:br>
            <a:r>
              <a:rPr lang="en-US" dirty="0"/>
              <a:t>Text to Speech (TTS)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https://azure.microsoft.com/en-gb/products/cognitive-services/text-to-speech/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BF9B8-17A1-4251-35AA-D66276E3F4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27" y="1310542"/>
            <a:ext cx="10410889" cy="52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4883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DD3B-FA6F-F948-B1A9-0C0567BAA6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66" y="995184"/>
            <a:ext cx="11375880" cy="56781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2693551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https://huggingface.co/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8690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72031"/>
          </a:xfrm>
        </p:spPr>
        <p:txBody>
          <a:bodyPr>
            <a:normAutofit fontScale="90000"/>
          </a:bodyPr>
          <a:lstStyle/>
          <a:p>
            <a:r>
              <a:rPr lang="en-US" dirty="0"/>
              <a:t>BLOOM</a:t>
            </a:r>
            <a:br>
              <a:rPr lang="en-US" dirty="0"/>
            </a:br>
            <a:r>
              <a:rPr lang="en-US" sz="2900" dirty="0" err="1"/>
              <a:t>BigScience</a:t>
            </a:r>
            <a:r>
              <a:rPr lang="en-US" sz="2900" dirty="0"/>
              <a:t> Large Open-science Open-access Multilingual Language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https://huggingface.co/bigscience/bloom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15ACA-4FE4-2F82-32F2-9B58F6FB8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48" y="1192848"/>
            <a:ext cx="11123222" cy="52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103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Whisper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https://huggingface.co/spaces/openai/whisper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CCD813-1904-245A-B249-99712C328B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928886"/>
            <a:ext cx="11528240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1302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376"/>
            <a:ext cx="117871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Computer vision in the metaverse </a:t>
            </a:r>
            <a:br>
              <a:rPr lang="en-US" dirty="0"/>
            </a:br>
            <a:r>
              <a:rPr lang="en-US" sz="2900" b="0" dirty="0"/>
              <a:t>with scene understanding, object detection, and human action/activity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E1933D-21AD-7764-1BAA-946133DC9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802" y="1378816"/>
            <a:ext cx="6960393" cy="5017519"/>
          </a:xfrm>
        </p:spPr>
      </p:pic>
    </p:spTree>
    <p:extLst>
      <p:ext uri="{BB962C8B-B14F-4D97-AF65-F5344CB8AC3E}">
        <p14:creationId xmlns:p14="http://schemas.microsoft.com/office/powerpoint/2010/main" val="360717256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8" y="56101"/>
            <a:ext cx="11775939" cy="1281713"/>
          </a:xfrm>
        </p:spPr>
        <p:txBody>
          <a:bodyPr>
            <a:normAutofit fontScale="90000"/>
          </a:bodyPr>
          <a:lstStyle/>
          <a:p>
            <a:r>
              <a:rPr lang="en-US" dirty="0"/>
              <a:t>DUALENC: A KG-to-Text Generation Model </a:t>
            </a:r>
            <a:br>
              <a:rPr lang="en-US" dirty="0"/>
            </a:br>
            <a:r>
              <a:rPr lang="en-US" dirty="0"/>
              <a:t>KG and Graph via Dual-encoding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E43B3-DB9E-3C51-292F-93ED50605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59" y="1377570"/>
            <a:ext cx="11865819" cy="510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222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3DEA-C0D0-FD98-E32C-48E67F8976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78" y="1481470"/>
            <a:ext cx="9331844" cy="508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939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Autofit/>
          </a:bodyPr>
          <a:lstStyle/>
          <a:p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137</a:t>
            </a:fld>
            <a:endParaRPr lang="zh-TW" alt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E67F22-CAA1-4481-95F3-85A2BA16F0F1}"/>
              </a:ext>
            </a:extLst>
          </p:cNvPr>
          <p:cNvSpPr txBox="1">
            <a:spLocks/>
          </p:cNvSpPr>
          <p:nvPr/>
        </p:nvSpPr>
        <p:spPr>
          <a:xfrm>
            <a:off x="822960" y="1454046"/>
            <a:ext cx="10659506" cy="506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20040"/>
            <a:r>
              <a:rPr lang="en-US" sz="4400" dirty="0" err="1">
                <a:solidFill>
                  <a:schemeClr val="accent1"/>
                </a:solidFill>
              </a:rPr>
              <a:t>ChatGPT</a:t>
            </a:r>
            <a:endParaRPr lang="en-US" sz="4400" dirty="0">
              <a:solidFill>
                <a:schemeClr val="accent1"/>
              </a:solidFill>
            </a:endParaRPr>
          </a:p>
          <a:p>
            <a:pPr indent="-320040"/>
            <a:r>
              <a:rPr lang="en-US" sz="4400" dirty="0">
                <a:solidFill>
                  <a:schemeClr val="accent1"/>
                </a:solidFill>
              </a:rPr>
              <a:t>Large Language Models (LLMs)</a:t>
            </a:r>
          </a:p>
          <a:p>
            <a:pPr indent="-320040"/>
            <a:r>
              <a:rPr lang="en-US" sz="4400" dirty="0">
                <a:solidFill>
                  <a:schemeClr val="accent1"/>
                </a:solidFill>
              </a:rPr>
              <a:t>Foundation Models for Big Data Analytics</a:t>
            </a:r>
            <a:endParaRPr lang="en-US" sz="3600" dirty="0">
              <a:solidFill>
                <a:schemeClr val="accent1"/>
              </a:solidFill>
            </a:endParaRPr>
          </a:p>
          <a:p>
            <a:pPr lvl="1" indent="-320040"/>
            <a:endParaRPr lang="en-US" sz="4000" dirty="0">
              <a:solidFill>
                <a:schemeClr val="accent1"/>
              </a:solidFill>
            </a:endParaRPr>
          </a:p>
          <a:p>
            <a:pPr lvl="1" indent="-320040"/>
            <a:endParaRPr lang="en-US" sz="4000" dirty="0">
              <a:solidFill>
                <a:schemeClr val="accent1"/>
              </a:solidFill>
            </a:endParaRPr>
          </a:p>
          <a:p>
            <a:pPr lvl="1" indent="-320040"/>
            <a:endParaRPr lang="en-U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6251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771525"/>
            <a:ext cx="11222181" cy="595137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Yihan Cao, </a:t>
            </a:r>
            <a:r>
              <a:rPr lang="en-US" sz="1200" b="0" dirty="0" err="1"/>
              <a:t>Siyu</a:t>
            </a:r>
            <a:r>
              <a:rPr lang="en-US" sz="1200" b="0" dirty="0"/>
              <a:t> Li, </a:t>
            </a:r>
            <a:r>
              <a:rPr lang="en-US" sz="1200" b="0" dirty="0" err="1"/>
              <a:t>Yixin</a:t>
            </a:r>
            <a:r>
              <a:rPr lang="en-US" sz="1200" b="0" dirty="0"/>
              <a:t> Liu, </a:t>
            </a:r>
            <a:r>
              <a:rPr lang="en-US" sz="1200" b="0" dirty="0" err="1"/>
              <a:t>Zhiling</a:t>
            </a:r>
            <a:r>
              <a:rPr lang="en-US" sz="1200" b="0" dirty="0"/>
              <a:t> Yan, Yutong Dai, Philip S. Yu, and </a:t>
            </a:r>
            <a:r>
              <a:rPr lang="en-US" sz="1200" b="0" dirty="0" err="1"/>
              <a:t>Lichao</a:t>
            </a:r>
            <a:r>
              <a:rPr lang="en-US" sz="1200" b="0" dirty="0"/>
              <a:t> Sun (2023). "A Comprehensive Survey of AI-Generated Content (AIGC): A History of Generative AI from GAN to </a:t>
            </a:r>
            <a:r>
              <a:rPr lang="en-US" sz="1200" b="0" dirty="0" err="1"/>
              <a:t>ChatGPT</a:t>
            </a:r>
            <a:r>
              <a:rPr lang="en-US" sz="1200" b="0" dirty="0"/>
              <a:t>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arXiv:2303.04226.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Pengfei</a:t>
            </a:r>
            <a:r>
              <a:rPr lang="en-US" sz="1200" b="0" dirty="0"/>
              <a:t> Liu, </a:t>
            </a:r>
            <a:r>
              <a:rPr lang="en-US" sz="1200" b="0" dirty="0" err="1"/>
              <a:t>Weizhe</a:t>
            </a:r>
            <a:r>
              <a:rPr lang="en-US" sz="1200" b="0" dirty="0"/>
              <a:t> Yuan, </a:t>
            </a:r>
            <a:r>
              <a:rPr lang="en-US" sz="1200" b="0" dirty="0" err="1"/>
              <a:t>Jinlan</a:t>
            </a:r>
            <a:r>
              <a:rPr lang="en-US" sz="1200" b="0" dirty="0"/>
              <a:t> Fu, </a:t>
            </a:r>
            <a:r>
              <a:rPr lang="en-US" sz="1200" b="0" dirty="0" err="1"/>
              <a:t>Zhengbao</a:t>
            </a:r>
            <a:r>
              <a:rPr lang="en-US" sz="1200" b="0" dirty="0"/>
              <a:t> Jiang, Hiroaki Hayashi, and Graham </a:t>
            </a:r>
            <a:r>
              <a:rPr lang="en-US" sz="1200" b="0" dirty="0" err="1"/>
              <a:t>Neubig</a:t>
            </a:r>
            <a:r>
              <a:rPr lang="en-US" sz="1200" b="0" dirty="0"/>
              <a:t>. (2023) "Pre-train, prompt, and predict: A systematic survey of prompting methods in natural language processing." ACM Computing Surveys 55, no. 9 (2023): 1-35.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Wayne Xin Zhao, </a:t>
            </a:r>
            <a:r>
              <a:rPr lang="en-US" sz="1200" b="0" dirty="0" err="1"/>
              <a:t>Kun</a:t>
            </a:r>
            <a:r>
              <a:rPr lang="en-US" sz="1200" b="0" dirty="0"/>
              <a:t> Zhou, </a:t>
            </a:r>
            <a:r>
              <a:rPr lang="en-US" sz="1200" b="0" dirty="0" err="1"/>
              <a:t>Junyi</a:t>
            </a:r>
            <a:r>
              <a:rPr lang="en-US" sz="1200" b="0" dirty="0"/>
              <a:t> Li, </a:t>
            </a:r>
            <a:r>
              <a:rPr lang="en-US" sz="1200" b="0" dirty="0" err="1"/>
              <a:t>Tianyi</a:t>
            </a:r>
            <a:r>
              <a:rPr lang="en-US" sz="1200" b="0" dirty="0"/>
              <a:t> Tang, </a:t>
            </a:r>
            <a:r>
              <a:rPr lang="en-US" sz="1200" b="0" dirty="0" err="1"/>
              <a:t>Xiaolei</a:t>
            </a:r>
            <a:r>
              <a:rPr lang="en-US" sz="1200" b="0" dirty="0"/>
              <a:t> Wang, </a:t>
            </a:r>
            <a:r>
              <a:rPr lang="en-US" sz="1200" b="0" dirty="0" err="1"/>
              <a:t>Yupeng</a:t>
            </a:r>
            <a:r>
              <a:rPr lang="en-US" sz="1200" b="0" dirty="0"/>
              <a:t> Hou, </a:t>
            </a:r>
            <a:r>
              <a:rPr lang="en-US" sz="1200" b="0" dirty="0" err="1"/>
              <a:t>Yingqian</a:t>
            </a:r>
            <a:r>
              <a:rPr lang="en-US" sz="1200" b="0" dirty="0"/>
              <a:t> Min et al. (2023) "A Survey of Large Language Models."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arXiv:2303.18223.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Gozalo-Brizuela</a:t>
            </a:r>
            <a:r>
              <a:rPr lang="en-US" sz="1200" b="0" dirty="0"/>
              <a:t>, Roberto, and Eduardo C. Garrido-</a:t>
            </a:r>
            <a:r>
              <a:rPr lang="en-US" sz="1200" b="0" dirty="0" err="1"/>
              <a:t>Merchan</a:t>
            </a:r>
            <a:r>
              <a:rPr lang="en-US" sz="1200" b="0" dirty="0"/>
              <a:t> (2023). "</a:t>
            </a:r>
            <a:r>
              <a:rPr lang="en-US" sz="1200" b="0" dirty="0" err="1"/>
              <a:t>ChatGPT</a:t>
            </a:r>
            <a:r>
              <a:rPr lang="en-US" sz="1200" b="0" dirty="0"/>
              <a:t> is not all you need. A State of the Art Review of large Generative AI models."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arXiv:2301.04655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Wenliang Dai, </a:t>
            </a:r>
            <a:r>
              <a:rPr lang="en-US" sz="1200" b="0" dirty="0" err="1"/>
              <a:t>Junnan</a:t>
            </a:r>
            <a:r>
              <a:rPr lang="en-US" sz="1200" b="0" dirty="0"/>
              <a:t> Li, </a:t>
            </a:r>
            <a:r>
              <a:rPr lang="en-US" sz="1200" b="0" dirty="0" err="1"/>
              <a:t>Dongxu</a:t>
            </a:r>
            <a:r>
              <a:rPr lang="en-US" sz="1200" b="0" dirty="0"/>
              <a:t> Li, Anthony Meng </a:t>
            </a:r>
            <a:r>
              <a:rPr lang="en-US" sz="1200" b="0" dirty="0" err="1"/>
              <a:t>Huat</a:t>
            </a:r>
            <a:r>
              <a:rPr lang="en-US" sz="1200" b="0" dirty="0"/>
              <a:t> Tiong, </a:t>
            </a:r>
            <a:r>
              <a:rPr lang="en-US" sz="1200" b="0" dirty="0" err="1"/>
              <a:t>Junqi</a:t>
            </a:r>
            <a:r>
              <a:rPr lang="en-US" sz="1200" b="0" dirty="0"/>
              <a:t> Zhao, </a:t>
            </a:r>
            <a:r>
              <a:rPr lang="en-US" sz="1200" b="0" dirty="0" err="1"/>
              <a:t>Weisheng</a:t>
            </a:r>
            <a:r>
              <a:rPr lang="en-US" sz="1200" b="0" dirty="0"/>
              <a:t> Wang, </a:t>
            </a:r>
            <a:r>
              <a:rPr lang="en-US" sz="1200" b="0" dirty="0" err="1"/>
              <a:t>Boyang</a:t>
            </a:r>
            <a:r>
              <a:rPr lang="en-US" sz="1200" b="0" dirty="0"/>
              <a:t> Li, Pascale Fung, and Steven Hoi. (2023) "</a:t>
            </a:r>
            <a:r>
              <a:rPr lang="en-US" sz="1200" b="0" dirty="0" err="1"/>
              <a:t>InstructBLIP</a:t>
            </a:r>
            <a:r>
              <a:rPr lang="en-US" sz="1200" b="0" dirty="0"/>
              <a:t>: Towards General-purpose Vision-Language Models with Instruction Tuning."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arXiv:2305.06500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Shahab </a:t>
            </a:r>
            <a:r>
              <a:rPr lang="en-US" sz="1200" b="0" dirty="0" err="1"/>
              <a:t>Saquib</a:t>
            </a:r>
            <a:r>
              <a:rPr lang="en-US" sz="1200" b="0" dirty="0"/>
              <a:t> </a:t>
            </a:r>
            <a:r>
              <a:rPr lang="en-US" sz="1200" b="0" dirty="0" err="1"/>
              <a:t>Sohail</a:t>
            </a:r>
            <a:r>
              <a:rPr lang="en-US" sz="1200" b="0" dirty="0"/>
              <a:t>, Faiza Farhat, Yassine </a:t>
            </a:r>
            <a:r>
              <a:rPr lang="en-US" sz="1200" b="0" dirty="0" err="1"/>
              <a:t>Himeur</a:t>
            </a:r>
            <a:r>
              <a:rPr lang="en-US" sz="1200" b="0" dirty="0"/>
              <a:t>, Mohammad Nadeem, Dag </a:t>
            </a:r>
            <a:r>
              <a:rPr lang="en-US" sz="1200" b="0" dirty="0" err="1"/>
              <a:t>Øivind</a:t>
            </a:r>
            <a:r>
              <a:rPr lang="en-US" sz="1200" b="0" dirty="0"/>
              <a:t> Madsen, </a:t>
            </a:r>
            <a:r>
              <a:rPr lang="en-US" sz="1200" b="0" dirty="0" err="1"/>
              <a:t>Yashbir</a:t>
            </a:r>
            <a:r>
              <a:rPr lang="en-US" sz="1200" b="0" dirty="0"/>
              <a:t> Singh, </a:t>
            </a:r>
            <a:r>
              <a:rPr lang="en-US" sz="1200" b="0" dirty="0" err="1"/>
              <a:t>Shadi</a:t>
            </a:r>
            <a:r>
              <a:rPr lang="en-US" sz="1200" b="0" dirty="0"/>
              <a:t> Atalla, and </a:t>
            </a:r>
            <a:r>
              <a:rPr lang="en-US" sz="1200" b="0" dirty="0" err="1"/>
              <a:t>Wathiq</a:t>
            </a:r>
            <a:r>
              <a:rPr lang="en-US" sz="1200" b="0" dirty="0"/>
              <a:t> Mansoor (2023). "The Future of GPT: A Taxonomy of Existing </a:t>
            </a:r>
            <a:r>
              <a:rPr lang="en-US" sz="1200" b="0" dirty="0" err="1"/>
              <a:t>ChatGPT</a:t>
            </a:r>
            <a:r>
              <a:rPr lang="en-US" sz="1200" b="0" dirty="0"/>
              <a:t> Research, Current Challenges, and Possible Future Directions." Current Challenges, and Possible Future Directions (April 8, 2023)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Stuart Russell and Peter Norvig (2020), Artificial Intelligence: A Modern Approach, 4th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Thorsten </a:t>
            </a:r>
            <a:r>
              <a:rPr lang="en-US" sz="1200" b="0" dirty="0" err="1"/>
              <a:t>Schoormann</a:t>
            </a:r>
            <a:r>
              <a:rPr lang="en-US" sz="1200" b="0" dirty="0"/>
              <a:t>, </a:t>
            </a:r>
            <a:r>
              <a:rPr lang="en-US" sz="1200" b="0" dirty="0" err="1"/>
              <a:t>Gero</a:t>
            </a:r>
            <a:r>
              <a:rPr lang="en-US" sz="1200" b="0" dirty="0"/>
              <a:t> Strobel, Frederik </a:t>
            </a:r>
            <a:r>
              <a:rPr lang="en-US" sz="1200" b="0" dirty="0" err="1"/>
              <a:t>Möller</a:t>
            </a:r>
            <a:r>
              <a:rPr lang="en-US" sz="1200" b="0" dirty="0"/>
              <a:t>, Dimitri Petrik, and Patrick </a:t>
            </a:r>
            <a:r>
              <a:rPr lang="en-US" sz="1200" b="0" dirty="0" err="1"/>
              <a:t>Zschech</a:t>
            </a:r>
            <a:r>
              <a:rPr lang="en-US" sz="1200" b="0" dirty="0"/>
              <a:t> (2023). "Artificial Intelligence for Sustainability—A Systematic Review of Information Systems Literature." Communications of the Association for Information Systems 52, no. 1 (2023): 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Junliang</a:t>
            </a:r>
            <a:r>
              <a:rPr lang="en-US" sz="1200" b="0" dirty="0"/>
              <a:t> Wang, </a:t>
            </a:r>
            <a:r>
              <a:rPr lang="en-US" sz="1200" b="0" dirty="0" err="1"/>
              <a:t>Chuqiao</a:t>
            </a:r>
            <a:r>
              <a:rPr lang="en-US" sz="1200" b="0" dirty="0"/>
              <a:t> Xu, </a:t>
            </a:r>
            <a:r>
              <a:rPr lang="en-US" sz="1200" b="0" dirty="0" err="1"/>
              <a:t>Jie</a:t>
            </a:r>
            <a:r>
              <a:rPr lang="en-US" sz="1200" b="0" dirty="0"/>
              <a:t> Zhang, and Ray Zhong (2022). "Big data analytics for intelligent manufacturing systems: A review." Journal of Manufacturing Systems 62 (2022): 738-752.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Longbing</a:t>
            </a:r>
            <a:r>
              <a:rPr lang="en-US" sz="1200" b="0" dirty="0"/>
              <a:t> Cao (2022). "Decentralized ai: Edge intelligence and smart blockchain, metaverse, web3, and </a:t>
            </a:r>
            <a:r>
              <a:rPr lang="en-US" sz="1200" b="0" dirty="0" err="1"/>
              <a:t>desci</a:t>
            </a:r>
            <a:r>
              <a:rPr lang="en-US" sz="120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Qinglin Yang, </a:t>
            </a:r>
            <a:r>
              <a:rPr lang="en-US" sz="1200" b="0" dirty="0" err="1"/>
              <a:t>Yetong</a:t>
            </a:r>
            <a:r>
              <a:rPr lang="en-US" sz="1200" b="0" dirty="0"/>
              <a:t> Zhao, Huawei Huang, </a:t>
            </a:r>
            <a:r>
              <a:rPr lang="en-US" sz="1200" b="0" dirty="0" err="1"/>
              <a:t>Zehui</a:t>
            </a:r>
            <a:r>
              <a:rPr lang="en-US" sz="1200" b="0" dirty="0"/>
              <a:t> </a:t>
            </a:r>
            <a:r>
              <a:rPr lang="en-US" sz="1200" b="0" dirty="0" err="1"/>
              <a:t>Xiong</a:t>
            </a:r>
            <a:r>
              <a:rPr lang="en-US" sz="1200" b="0" dirty="0"/>
              <a:t>, </a:t>
            </a:r>
            <a:r>
              <a:rPr lang="en-US" sz="1200" b="0" dirty="0" err="1"/>
              <a:t>Jiawen</a:t>
            </a:r>
            <a:r>
              <a:rPr lang="en-US" sz="1200" b="0" dirty="0"/>
              <a:t> Kang, and </a:t>
            </a:r>
            <a:r>
              <a:rPr lang="en-US" sz="1200" b="0" dirty="0" err="1"/>
              <a:t>Zibin</a:t>
            </a:r>
            <a:r>
              <a:rPr lang="en-US" sz="120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Russell Belk, Mariam Humayun, and Myriam </a:t>
            </a:r>
            <a:r>
              <a:rPr lang="en-US" sz="1200" b="0" dirty="0" err="1"/>
              <a:t>Brouard</a:t>
            </a:r>
            <a:r>
              <a:rPr lang="en-US" sz="1200" b="0" dirty="0"/>
              <a:t> (2022). "Money, possessions, and ownership in the Metaverse: NFTs, cryptocurrencies, Web3 and Wild Markets." Journal of Business Research 153: 198-205.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Thien</a:t>
            </a:r>
            <a:r>
              <a:rPr lang="en-US" sz="1200" b="0" dirty="0"/>
              <a:t> Huynh-The, Quoc-Viet Pham, Xuan-Qui Pham, Thanh </a:t>
            </a:r>
            <a:r>
              <a:rPr lang="en-US" sz="1200" b="0" dirty="0" err="1"/>
              <a:t>Thi</a:t>
            </a:r>
            <a:r>
              <a:rPr lang="en-US" sz="1200" b="0" dirty="0"/>
              <a:t> Nguyen, Zhu Han, and Dong-</a:t>
            </a:r>
            <a:r>
              <a:rPr lang="en-US" sz="1200" b="0" dirty="0" err="1"/>
              <a:t>Seong</a:t>
            </a:r>
            <a:r>
              <a:rPr lang="en-US" sz="1200" b="0" dirty="0"/>
              <a:t> Kim (2022). "Artificial Intelligence for the Metaverse: A Survey."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arXiv:2202.10336.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Thippa</a:t>
            </a:r>
            <a:r>
              <a:rPr lang="en-US" sz="1200" b="0" dirty="0"/>
              <a:t> Reddy </a:t>
            </a:r>
            <a:r>
              <a:rPr lang="en-US" sz="1200" b="0" dirty="0" err="1"/>
              <a:t>Gadekallu</a:t>
            </a:r>
            <a:r>
              <a:rPr lang="en-US" sz="1200" b="0" dirty="0"/>
              <a:t>, </a:t>
            </a:r>
            <a:r>
              <a:rPr lang="en-US" sz="1200" b="0" dirty="0" err="1"/>
              <a:t>Thien</a:t>
            </a:r>
            <a:r>
              <a:rPr lang="en-US" sz="1200" b="0" dirty="0"/>
              <a:t> Huynh-The, </a:t>
            </a:r>
            <a:r>
              <a:rPr lang="en-US" sz="1200" b="0" dirty="0" err="1"/>
              <a:t>Weizheng</a:t>
            </a:r>
            <a:r>
              <a:rPr lang="en-US" sz="1200" b="0" dirty="0"/>
              <a:t> Wang, Gokul </a:t>
            </a:r>
            <a:r>
              <a:rPr lang="en-US" sz="1200" b="0" dirty="0" err="1"/>
              <a:t>Yenduri</a:t>
            </a:r>
            <a:r>
              <a:rPr lang="en-US" sz="1200" b="0" dirty="0"/>
              <a:t>, </a:t>
            </a:r>
            <a:r>
              <a:rPr lang="en-US" sz="1200" b="0" dirty="0" err="1"/>
              <a:t>Pasika</a:t>
            </a:r>
            <a:r>
              <a:rPr lang="en-US" sz="1200" b="0" dirty="0"/>
              <a:t> </a:t>
            </a:r>
            <a:r>
              <a:rPr lang="en-US" sz="1200" b="0" dirty="0" err="1"/>
              <a:t>Ranaweera</a:t>
            </a:r>
            <a:r>
              <a:rPr lang="en-US" sz="1200" b="0" dirty="0"/>
              <a:t>, Quoc-Viet Pham, Daniel </a:t>
            </a:r>
            <a:r>
              <a:rPr lang="en-US" sz="1200" b="0" dirty="0" err="1"/>
              <a:t>Benevides</a:t>
            </a:r>
            <a:r>
              <a:rPr lang="en-US" sz="1200" b="0" dirty="0"/>
              <a:t> da Costa, and </a:t>
            </a:r>
            <a:r>
              <a:rPr lang="en-US" sz="1200" b="0" dirty="0" err="1"/>
              <a:t>Madhusanka</a:t>
            </a:r>
            <a:r>
              <a:rPr lang="en-US" sz="1200" b="0" dirty="0"/>
              <a:t> Liyanage (2022). "Blockchain for the Metaverse: A Review."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arXiv:2203.09738.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arXiv:2203.02155.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en-US" sz="12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200" b="0" dirty="0"/>
          </a:p>
          <a:p>
            <a:pPr>
              <a:spcAft>
                <a:spcPts val="0"/>
              </a:spcAft>
            </a:pPr>
            <a:endParaRPr lang="en-US" sz="1200" b="0" dirty="0"/>
          </a:p>
          <a:p>
            <a:pPr>
              <a:spcAft>
                <a:spcPts val="0"/>
              </a:spcAft>
            </a:pPr>
            <a:endParaRPr lang="en-US" sz="1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Two Types of Vision Language Encoders: </a:t>
            </a:r>
            <a:r>
              <a:rPr lang="en-US" sz="4000" dirty="0"/>
              <a:t>Concatenated Encoders and Cross-aligned Encoders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7F318-8950-671D-5002-5D6ADDF95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63" y="1649896"/>
            <a:ext cx="11791785" cy="482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31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Two Types of to-language Decoder Models: Jointly-trained Models and Frozen Models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ED577-ED1E-6AAA-D2AC-02BE449EF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8" y="2723322"/>
            <a:ext cx="11652341" cy="21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43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lifearchitect.ai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/models/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BB656-7B06-F68A-998D-5802D79C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47" b="9718"/>
          <a:stretch/>
        </p:blipFill>
        <p:spPr>
          <a:xfrm>
            <a:off x="275399" y="1528127"/>
            <a:ext cx="11641202" cy="46449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(LLM) 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ChatGPT</a:t>
            </a:r>
            <a:r>
              <a:rPr lang="en-US" sz="3600" dirty="0"/>
              <a:t>, </a:t>
            </a:r>
            <a:r>
              <a:rPr lang="en-US" sz="3600" dirty="0" err="1"/>
              <a:t>PaLM</a:t>
            </a:r>
            <a:r>
              <a:rPr lang="en-US" sz="3600" dirty="0"/>
              <a:t>, BLOOM, OPT-175B, </a:t>
            </a:r>
            <a:r>
              <a:rPr lang="en-US" sz="3600" dirty="0" err="1"/>
              <a:t>LLaMA</a:t>
            </a:r>
            <a:r>
              <a:rPr lang="en-US" sz="3600" dirty="0"/>
              <a:t>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1E7D52-C51D-0E2E-D1EA-113E44ABFC40}"/>
              </a:ext>
            </a:extLst>
          </p:cNvPr>
          <p:cNvSpPr/>
          <p:nvPr/>
        </p:nvSpPr>
        <p:spPr>
          <a:xfrm>
            <a:off x="2345264" y="3217331"/>
            <a:ext cx="1336133" cy="1358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err="1"/>
              <a:t>ChatGPT</a:t>
            </a:r>
            <a:endParaRPr lang="en-US" sz="2000" b="1" dirty="0"/>
          </a:p>
          <a:p>
            <a:pPr algn="ctr"/>
            <a:r>
              <a:rPr lang="en-US" sz="1200" dirty="0"/>
              <a:t>175B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744E49-2B2D-6D27-F3E2-DCD4C6C5CFCF}"/>
              </a:ext>
            </a:extLst>
          </p:cNvPr>
          <p:cNvSpPr/>
          <p:nvPr/>
        </p:nvSpPr>
        <p:spPr>
          <a:xfrm>
            <a:off x="10152261" y="3200398"/>
            <a:ext cx="1024469" cy="1032935"/>
          </a:xfrm>
          <a:prstGeom prst="ellipse">
            <a:avLst/>
          </a:prstGeom>
          <a:solidFill>
            <a:srgbClr val="024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/>
              <a:t>LLaMA</a:t>
            </a:r>
            <a:endParaRPr lang="en-US" b="1" dirty="0"/>
          </a:p>
          <a:p>
            <a:pPr algn="ctr"/>
            <a:r>
              <a:rPr lang="en-US" sz="1200" dirty="0"/>
              <a:t>65B</a:t>
            </a:r>
          </a:p>
        </p:txBody>
      </p:sp>
    </p:spTree>
    <p:extLst>
      <p:ext uri="{BB962C8B-B14F-4D97-AF65-F5344CB8AC3E}">
        <p14:creationId xmlns:p14="http://schemas.microsoft.com/office/powerpoint/2010/main" val="4690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723166" cy="2043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180590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367661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566161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750692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12797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316565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517542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749318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203112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213971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279242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337805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46688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548341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688309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801464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3940537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5245926" y="3339158"/>
            <a:ext cx="0" cy="1641287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638144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7115735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8658096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281491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2398857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3459570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4315387" y="287749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5851177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6988189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8222463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1444628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3000726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3943835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5077212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6088974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7326897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8726268" y="51281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A5EDC1-696C-C457-AF08-1BCB50DF31B4}"/>
              </a:ext>
            </a:extLst>
          </p:cNvPr>
          <p:cNvCxnSpPr>
            <a:cxnSpLocks/>
          </p:cNvCxnSpPr>
          <p:nvPr/>
        </p:nvCxnSpPr>
        <p:spPr>
          <a:xfrm flipV="1">
            <a:off x="908552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9E7344-6881-071C-5D06-42C4B0D9F2E7}"/>
              </a:ext>
            </a:extLst>
          </p:cNvPr>
          <p:cNvCxnSpPr>
            <a:cxnSpLocks/>
          </p:cNvCxnSpPr>
          <p:nvPr/>
        </p:nvCxnSpPr>
        <p:spPr>
          <a:xfrm flipH="1" flipV="1">
            <a:off x="10313235" y="267056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08DB0F-FF1C-A542-D0B9-B08621E23CFF}"/>
              </a:ext>
            </a:extLst>
          </p:cNvPr>
          <p:cNvSpPr txBox="1"/>
          <p:nvPr/>
        </p:nvSpPr>
        <p:spPr>
          <a:xfrm>
            <a:off x="9668108" y="2168203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BLOOM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54C765-EB56-BA11-DAEA-56B28FA8E854}"/>
              </a:ext>
            </a:extLst>
          </p:cNvPr>
          <p:cNvCxnSpPr>
            <a:cxnSpLocks/>
          </p:cNvCxnSpPr>
          <p:nvPr/>
        </p:nvCxnSpPr>
        <p:spPr>
          <a:xfrm flipV="1">
            <a:off x="9380703" y="3307352"/>
            <a:ext cx="8913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E260D6-90B2-F1A4-50DF-F4FA15A40BEA}"/>
              </a:ext>
            </a:extLst>
          </p:cNvPr>
          <p:cNvSpPr txBox="1"/>
          <p:nvPr/>
        </p:nvSpPr>
        <p:spPr>
          <a:xfrm>
            <a:off x="8942826" y="2786053"/>
            <a:ext cx="89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PaLM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8812DC-50BC-C789-004F-73C6DF8A1D83}"/>
              </a:ext>
            </a:extLst>
          </p:cNvPr>
          <p:cNvCxnSpPr>
            <a:cxnSpLocks/>
          </p:cNvCxnSpPr>
          <p:nvPr/>
        </p:nvCxnSpPr>
        <p:spPr>
          <a:xfrm flipV="1">
            <a:off x="10019536" y="38360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2D0EEE2-846F-5A38-0961-D123E9C145C4}"/>
              </a:ext>
            </a:extLst>
          </p:cNvPr>
          <p:cNvSpPr txBox="1"/>
          <p:nvPr/>
        </p:nvSpPr>
        <p:spPr>
          <a:xfrm>
            <a:off x="9308989" y="3314373"/>
            <a:ext cx="1421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OPT-175B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8D5DB3-B0E0-1396-63BD-0DEF7C473E06}"/>
              </a:ext>
            </a:extLst>
          </p:cNvPr>
          <p:cNvCxnSpPr>
            <a:cxnSpLocks/>
          </p:cNvCxnSpPr>
          <p:nvPr/>
        </p:nvCxnSpPr>
        <p:spPr>
          <a:xfrm flipV="1">
            <a:off x="10754512" y="3320611"/>
            <a:ext cx="8914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296009-ACCB-9225-F38F-DB9242B9F7DF}"/>
              </a:ext>
            </a:extLst>
          </p:cNvPr>
          <p:cNvSpPr txBox="1"/>
          <p:nvPr/>
        </p:nvSpPr>
        <p:spPr>
          <a:xfrm>
            <a:off x="10247138" y="2858946"/>
            <a:ext cx="12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7E5EE-D237-96B8-0726-55A0C6934F66}"/>
              </a:ext>
            </a:extLst>
          </p:cNvPr>
          <p:cNvSpPr txBox="1"/>
          <p:nvPr/>
        </p:nvSpPr>
        <p:spPr>
          <a:xfrm>
            <a:off x="10381573" y="512560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4F085D-640F-66AC-FCC5-82E34452928C}"/>
              </a:ext>
            </a:extLst>
          </p:cNvPr>
          <p:cNvCxnSpPr>
            <a:cxnSpLocks/>
          </p:cNvCxnSpPr>
          <p:nvPr/>
        </p:nvCxnSpPr>
        <p:spPr>
          <a:xfrm flipV="1">
            <a:off x="10894089" y="4914804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D7B54A3-B388-74EE-6929-517C5F32D394}"/>
              </a:ext>
            </a:extLst>
          </p:cNvPr>
          <p:cNvCxnSpPr>
            <a:cxnSpLocks/>
          </p:cNvCxnSpPr>
          <p:nvPr/>
        </p:nvCxnSpPr>
        <p:spPr>
          <a:xfrm flipV="1">
            <a:off x="11187936" y="38868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054843E-C7B9-35AA-6ADD-B6C68A010855}"/>
              </a:ext>
            </a:extLst>
          </p:cNvPr>
          <p:cNvSpPr txBox="1"/>
          <p:nvPr/>
        </p:nvSpPr>
        <p:spPr>
          <a:xfrm>
            <a:off x="10700092" y="3339773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LLaMA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D388D26-EC4C-F184-7F48-2C389659B45F}"/>
              </a:ext>
            </a:extLst>
          </p:cNvPr>
          <p:cNvCxnSpPr>
            <a:cxnSpLocks/>
          </p:cNvCxnSpPr>
          <p:nvPr/>
        </p:nvCxnSpPr>
        <p:spPr>
          <a:xfrm flipH="1" flipV="1">
            <a:off x="11484965" y="264308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6A138E2-3BBA-F59B-FB17-46701AFFE235}"/>
              </a:ext>
            </a:extLst>
          </p:cNvPr>
          <p:cNvSpPr txBox="1"/>
          <p:nvPr/>
        </p:nvSpPr>
        <p:spPr>
          <a:xfrm>
            <a:off x="10902964" y="2140723"/>
            <a:ext cx="1042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Alpaca</a:t>
            </a:r>
          </a:p>
        </p:txBody>
      </p:sp>
    </p:spTree>
    <p:extLst>
      <p:ext uri="{BB962C8B-B14F-4D97-AF65-F5344CB8AC3E}">
        <p14:creationId xmlns:p14="http://schemas.microsoft.com/office/powerpoint/2010/main" val="10494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C40CD-FC2D-8798-7E5D-8D31A8A150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584" y="928886"/>
            <a:ext cx="8278832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3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2023/02/21  Introduction to Big Data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2  2023/02/28  (Day Off)</a:t>
            </a:r>
          </a:p>
          <a:p>
            <a:pPr marL="0" indent="0">
              <a:buNone/>
            </a:pPr>
            <a:r>
              <a:rPr lang="en-US" sz="2800" dirty="0"/>
              <a:t>3  2023/03/07  AI, Data Science, and Big Data Analysis</a:t>
            </a:r>
          </a:p>
          <a:p>
            <a:pPr marL="0" indent="0">
              <a:buNone/>
            </a:pPr>
            <a:r>
              <a:rPr lang="en-US" sz="2800" dirty="0"/>
              <a:t>4  2023/03/14  Foundations of Big Data Analysis in Python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2023/03/21  Case Study on Big Data Analysis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6  2023/03/28  Machine Learning: SAS Viya, Data Preparation and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Algorithm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1906347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1CBF8-79F9-6D68-22FB-489BE9A3E2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2324" y="928886"/>
            <a:ext cx="8307351" cy="55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73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AF00CC-6967-6B5F-6EA4-E7B8CCA7F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05" y="1186112"/>
            <a:ext cx="8232547" cy="50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18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AB134D-92D1-60DD-4428-148FD7F23B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979" y="818104"/>
            <a:ext cx="8083182" cy="566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89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1F840-7364-D8B3-5D79-C02FC362E1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064" y="953286"/>
            <a:ext cx="7030830" cy="552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79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https://lifearchitect.ai/gpt-3/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ChatGPT</a:t>
            </a:r>
            <a:r>
              <a:rPr lang="en-US" dirty="0"/>
              <a:t> and GPT-3 Family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InstructGPT</a:t>
            </a:r>
            <a:r>
              <a:rPr lang="en-US" sz="3600" dirty="0"/>
              <a:t>, GPT-3.5, </a:t>
            </a:r>
            <a:r>
              <a:rPr lang="en-US" sz="3600" dirty="0" err="1"/>
              <a:t>ChatGPT</a:t>
            </a:r>
            <a:r>
              <a:rPr lang="en-US" sz="3600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816B2-F558-CBD1-1988-8F8EEB355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6" y="1463964"/>
            <a:ext cx="12057187" cy="48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188A-5FBC-EDD3-401B-5135AC41E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7994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and Open LLM</a:t>
            </a:r>
            <a:br>
              <a:rPr lang="en-US" dirty="0"/>
            </a:br>
            <a:r>
              <a:rPr lang="en-US" sz="3600" dirty="0"/>
              <a:t>GPT-4, </a:t>
            </a:r>
            <a:r>
              <a:rPr lang="en-US" sz="3600" dirty="0" err="1"/>
              <a:t>LLaMA</a:t>
            </a:r>
            <a:r>
              <a:rPr lang="en-US" sz="3600" dirty="0"/>
              <a:t>, Alpaca, Dolly, </a:t>
            </a:r>
            <a:r>
              <a:rPr lang="en-US" sz="3600" dirty="0" err="1"/>
              <a:t>Cerebras</a:t>
            </a:r>
            <a:r>
              <a:rPr lang="en-US" sz="3600" dirty="0"/>
              <a:t>-GPT, </a:t>
            </a:r>
            <a:br>
              <a:rPr lang="en-US" sz="3600" dirty="0"/>
            </a:br>
            <a:r>
              <a:rPr lang="en-US" sz="3600" dirty="0"/>
              <a:t>GPT4All, Vicuna, </a:t>
            </a:r>
            <a:r>
              <a:rPr lang="en-US" sz="3600" dirty="0" err="1"/>
              <a:t>ColossalChat</a:t>
            </a:r>
            <a:r>
              <a:rPr lang="en-US" sz="3600" dirty="0"/>
              <a:t>, Koala, Phoenix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CB44E-24BD-D5CC-F914-6CAF18402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764632"/>
            <a:ext cx="11222181" cy="4689389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800" dirty="0" err="1"/>
              <a:t>OpenAI</a:t>
            </a:r>
            <a:r>
              <a:rPr lang="en-US" sz="2800" dirty="0"/>
              <a:t> GPT-4</a:t>
            </a:r>
          </a:p>
          <a:p>
            <a:pPr>
              <a:spcAft>
                <a:spcPts val="0"/>
              </a:spcAft>
            </a:pPr>
            <a:r>
              <a:rPr lang="en-US" sz="2800" dirty="0" err="1"/>
              <a:t>Deepmind</a:t>
            </a:r>
            <a:r>
              <a:rPr lang="en-US" sz="2800" dirty="0"/>
              <a:t> Chinchilla</a:t>
            </a:r>
          </a:p>
          <a:p>
            <a:pPr>
              <a:spcAft>
                <a:spcPts val="0"/>
              </a:spcAft>
            </a:pPr>
            <a:r>
              <a:rPr lang="en-US" sz="2800" dirty="0"/>
              <a:t>Meta OPT (</a:t>
            </a:r>
            <a:r>
              <a:rPr lang="en-US" sz="2800" dirty="0" err="1"/>
              <a:t>LLaMA</a:t>
            </a:r>
            <a:r>
              <a:rPr lang="en-US" sz="2800" dirty="0"/>
              <a:t>)</a:t>
            </a:r>
          </a:p>
          <a:p>
            <a:pPr>
              <a:spcAft>
                <a:spcPts val="0"/>
              </a:spcAft>
            </a:pPr>
            <a:r>
              <a:rPr lang="en-US" sz="2800" dirty="0"/>
              <a:t>Pythia</a:t>
            </a: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C00000"/>
                </a:solidFill>
              </a:rPr>
              <a:t>Stanford Alpaca</a:t>
            </a: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C00000"/>
                </a:solidFill>
              </a:rPr>
              <a:t>Databricks Dolly</a:t>
            </a:r>
            <a:endParaRPr lang="en-US" sz="2800" b="0" dirty="0">
              <a:solidFill>
                <a:srgbClr val="C00000"/>
              </a:solidFill>
            </a:endParaRPr>
          </a:p>
          <a:p>
            <a:pPr>
              <a:spcAft>
                <a:spcPts val="0"/>
              </a:spcAft>
            </a:pPr>
            <a:r>
              <a:rPr lang="en-US" sz="2800" dirty="0" err="1">
                <a:solidFill>
                  <a:srgbClr val="C00000"/>
                </a:solidFill>
              </a:rPr>
              <a:t>Cerebras</a:t>
            </a:r>
            <a:r>
              <a:rPr lang="en-US" sz="2800" dirty="0">
                <a:solidFill>
                  <a:srgbClr val="C00000"/>
                </a:solidFill>
              </a:rPr>
              <a:t>-GPT</a:t>
            </a: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C00000"/>
                </a:solidFill>
              </a:rPr>
              <a:t>GPT4All</a:t>
            </a: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C00000"/>
                </a:solidFill>
              </a:rPr>
              <a:t>Vicuna</a:t>
            </a:r>
          </a:p>
          <a:p>
            <a:pPr>
              <a:spcAft>
                <a:spcPts val="0"/>
              </a:spcAft>
            </a:pPr>
            <a:r>
              <a:rPr lang="en-US" sz="2800" dirty="0" err="1">
                <a:solidFill>
                  <a:srgbClr val="C00000"/>
                </a:solidFill>
              </a:rPr>
              <a:t>ColossalChat</a:t>
            </a:r>
            <a:endParaRPr lang="en-US" sz="2800" dirty="0">
              <a:solidFill>
                <a:srgbClr val="C00000"/>
              </a:solidFill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C00000"/>
                </a:solidFill>
              </a:rPr>
              <a:t>BAIR Koala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95971-B4FB-1B4B-7584-F1D2EF14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94470-4E42-E238-369F-6411BF04CDED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https://www.cerebras.net/blog/cerebras-gpt-a-family-of-open-compute-efficient-large-language-models/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90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https://www.cerebras.net/blog/cerebras-gpt-a-family-of-open-compute-efficient-large-language-models/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(LMM)</a:t>
            </a:r>
            <a:br>
              <a:rPr lang="en-US" dirty="0"/>
            </a:br>
            <a:r>
              <a:rPr lang="en-US" dirty="0"/>
              <a:t>Openness and Training Philosophy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B88CC-BCEF-9AF5-D109-56940C83E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00" y="1438816"/>
            <a:ext cx="11971317" cy="49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6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188A-5FBC-EDD3-401B-5135AC41E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54" y="59374"/>
            <a:ext cx="11672047" cy="875482"/>
          </a:xfrm>
        </p:spPr>
        <p:txBody>
          <a:bodyPr>
            <a:normAutofit fontScale="90000"/>
          </a:bodyPr>
          <a:lstStyle/>
          <a:p>
            <a:r>
              <a:rPr lang="en-US" dirty="0"/>
              <a:t>Phoenix: Democratizing </a:t>
            </a:r>
            <a:r>
              <a:rPr lang="en-US" dirty="0" err="1"/>
              <a:t>ChatGPT</a:t>
            </a:r>
            <a:r>
              <a:rPr lang="en-US" dirty="0"/>
              <a:t> across Languages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95971-B4FB-1B4B-7584-F1D2EF14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94470-4E42-E238-369F-6411BF04CDED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https://github.com/FreedomIntelligence/LLMZoo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FF641E-3974-7D7A-2A59-DBE1370EB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" y="1614695"/>
            <a:ext cx="12107477" cy="4951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E3518B-F14B-8578-2788-A1B0E873E7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34" y="727159"/>
            <a:ext cx="902242" cy="90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3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188A-5FBC-EDD3-401B-5135AC41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Stanford Alpaca: </a:t>
            </a:r>
            <a:br>
              <a:rPr lang="en-US" dirty="0"/>
            </a:br>
            <a:r>
              <a:rPr lang="en-US" sz="4000" dirty="0"/>
              <a:t>A Strong, Replicable Instruction-Following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95971-B4FB-1B4B-7584-F1D2EF14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94470-4E42-E238-369F-6411BF04CDED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https://crfm.stanford.edu/2023/03/13/alpaca.html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37F07-BD96-7205-E8C2-C2925153A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98" y="1509995"/>
            <a:ext cx="11677759" cy="5004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D6EAFE-4D5E-3D35-2AF7-98C128A5CE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454" y="4601050"/>
            <a:ext cx="3888116" cy="14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3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 2023/04/04  (Children's Day) (Day off)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2023/04/11 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9  2023/04/18  Machine Learning: Decision Trees and Ensembles of Trees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10  2023/04/25  Machine Learning: Neural Networks (NN) and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Support Vector Machines (SVM)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11  2023/05/02  Case Study on Big Data Analysis II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12  2023/05/09  Machine Learning: Model Assessment and Deployment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/>
              <a:t>                                       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64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D74C3-90FD-7EB0-1158-2C979BCA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286000"/>
            <a:ext cx="11222181" cy="4067299"/>
          </a:xfrm>
        </p:spPr>
        <p:txBody>
          <a:bodyPr>
            <a:normAutofit/>
          </a:bodyPr>
          <a:lstStyle/>
          <a:p>
            <a:r>
              <a:rPr lang="en-US" dirty="0"/>
              <a:t>Demo, data and code to train an assistant-style large language model with ~800k GPT-3.5-Turbo Generations based on </a:t>
            </a:r>
            <a:r>
              <a:rPr lang="en-US" dirty="0" err="1"/>
              <a:t>LLaMa</a:t>
            </a:r>
            <a:endParaRPr lang="en-US" dirty="0"/>
          </a:p>
          <a:p>
            <a:r>
              <a:rPr lang="en-US" dirty="0"/>
              <a:t>Reproducibility</a:t>
            </a:r>
          </a:p>
          <a:p>
            <a:pPr lvl="1"/>
            <a:r>
              <a:rPr lang="en-US" sz="3200" dirty="0"/>
              <a:t>Trained LoRa Weights:</a:t>
            </a:r>
          </a:p>
          <a:p>
            <a:pPr lvl="2"/>
            <a:r>
              <a:rPr lang="en-US" sz="3200" dirty="0"/>
              <a:t>gpt4all-lora (four full epochs of training):</a:t>
            </a:r>
          </a:p>
          <a:p>
            <a:pPr lvl="3"/>
            <a:r>
              <a:rPr lang="en-US" sz="3200" dirty="0">
                <a:hlinkClick r:id="rId2"/>
              </a:rPr>
              <a:t>https://huggingface.co/nomic-ai/gpt4all-lora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FE1C-C189-0781-62E7-11A8E9D2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DA4E8-6C1D-529A-822F-31498F6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2051505"/>
          </a:xfrm>
        </p:spPr>
        <p:txBody>
          <a:bodyPr>
            <a:normAutofit fontScale="90000"/>
          </a:bodyPr>
          <a:lstStyle/>
          <a:p>
            <a:r>
              <a:rPr lang="en-US" dirty="0"/>
              <a:t>GPT4All: </a:t>
            </a:r>
            <a:br>
              <a:rPr lang="en-US" dirty="0"/>
            </a:br>
            <a:r>
              <a:rPr lang="en-US" dirty="0"/>
              <a:t>Training an Assistant-style Chatbot with Large Scale Data Distillation from GPT-3.5-Turbo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BB43-56BB-49CB-A8F8-54E281AFCB2B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https://github.com/nomic-ai/gpt4all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57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D74C3-90FD-7EB0-1158-2C979BCA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746" y="1583085"/>
            <a:ext cx="10283194" cy="6257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GPT4All-J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(GPT4All v2) </a:t>
            </a:r>
            <a:r>
              <a:rPr lang="en-US" dirty="0"/>
              <a:t>based on Open Source </a:t>
            </a:r>
            <a:r>
              <a:rPr lang="en-US" dirty="0">
                <a:solidFill>
                  <a:srgbClr val="C00000"/>
                </a:solidFill>
              </a:rPr>
              <a:t>GPT-J</a:t>
            </a:r>
            <a:r>
              <a:rPr lang="en-US" dirty="0"/>
              <a:t>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FE1C-C189-0781-62E7-11A8E9D2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DA4E8-6C1D-529A-822F-31498F6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350668"/>
          </a:xfrm>
        </p:spPr>
        <p:txBody>
          <a:bodyPr>
            <a:normAutofit fontScale="90000"/>
          </a:bodyPr>
          <a:lstStyle/>
          <a:p>
            <a:r>
              <a:rPr lang="en-US" dirty="0"/>
              <a:t>GPT4All-J</a:t>
            </a:r>
            <a:br>
              <a:rPr lang="en-US" dirty="0"/>
            </a:br>
            <a:r>
              <a:rPr lang="en-US" dirty="0"/>
              <a:t>An Apache-2 Licensed Assistant-Style Chatbot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BB43-56BB-49CB-A8F8-54E281AFCB2B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https://github.com/nomic-ai/gpt4all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91489-993F-4B77-E672-535092078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05" y="2222862"/>
            <a:ext cx="11620265" cy="428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54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D74C3-90FD-7EB0-1158-2C979BCA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3042"/>
            <a:ext cx="11222181" cy="4745134"/>
          </a:xfrm>
        </p:spPr>
        <p:txBody>
          <a:bodyPr>
            <a:normAutofit/>
          </a:bodyPr>
          <a:lstStyle/>
          <a:p>
            <a:r>
              <a:rPr lang="en-US" dirty="0"/>
              <a:t>Vicuna-13B: an open-source chatbot trained by fine-tuning </a:t>
            </a:r>
            <a:r>
              <a:rPr lang="en-US" dirty="0" err="1"/>
              <a:t>LLaMA</a:t>
            </a:r>
            <a:r>
              <a:rPr lang="en-US" dirty="0"/>
              <a:t> on user-shared conversations collected from </a:t>
            </a:r>
            <a:r>
              <a:rPr lang="en-US" dirty="0" err="1"/>
              <a:t>ShareGPT</a:t>
            </a:r>
            <a:r>
              <a:rPr lang="en-US" dirty="0"/>
              <a:t>. </a:t>
            </a:r>
          </a:p>
          <a:p>
            <a:r>
              <a:rPr lang="en-US" dirty="0"/>
              <a:t>The cost of training Vicuna-13B is around $300.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FE1C-C189-0781-62E7-11A8E9D2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DA4E8-6C1D-529A-822F-31498F6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81860"/>
            <a:ext cx="11222181" cy="1811336"/>
          </a:xfrm>
        </p:spPr>
        <p:txBody>
          <a:bodyPr>
            <a:normAutofit fontScale="90000"/>
          </a:bodyPr>
          <a:lstStyle/>
          <a:p>
            <a:r>
              <a:rPr lang="en-US" dirty="0"/>
              <a:t>Vicuna: An Open-Source Chatbot </a:t>
            </a:r>
            <a:br>
              <a:rPr lang="en-US" dirty="0"/>
            </a:br>
            <a:r>
              <a:rPr lang="en-US" dirty="0"/>
              <a:t>Impressing GPT-4 with 90%* </a:t>
            </a:r>
            <a:r>
              <a:rPr lang="en-US" dirty="0" err="1"/>
              <a:t>ChatGPT</a:t>
            </a:r>
            <a:r>
              <a:rPr lang="en-US" dirty="0"/>
              <a:t> Quality</a:t>
            </a:r>
            <a:br>
              <a:rPr lang="en-US" dirty="0"/>
            </a:br>
            <a:r>
              <a:rPr lang="en-US" sz="2700" b="0" dirty="0"/>
              <a:t>by the Team with members from UC Berkeley, CMU, Stanford, and UC San Diego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BB43-56BB-49CB-A8F8-54E281AFCB2B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https://vicuna.lmsys.org/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C275F5-114C-1594-2660-157047B8D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136" y="3559846"/>
            <a:ext cx="7493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13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FE1C-C189-0781-62E7-11A8E9D2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DA4E8-6C1D-529A-822F-31498F6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81860"/>
            <a:ext cx="11222181" cy="1532628"/>
          </a:xfrm>
        </p:spPr>
        <p:txBody>
          <a:bodyPr>
            <a:normAutofit fontScale="90000"/>
          </a:bodyPr>
          <a:lstStyle/>
          <a:p>
            <a:r>
              <a:rPr lang="en-US" dirty="0"/>
              <a:t>Chinese-Vicuna: </a:t>
            </a:r>
            <a:br>
              <a:rPr lang="en-US" dirty="0"/>
            </a:br>
            <a:r>
              <a:rPr lang="en-US" sz="3600" dirty="0"/>
              <a:t>A Chinese Instruction-following </a:t>
            </a:r>
            <a:r>
              <a:rPr lang="en-US" sz="3600" dirty="0" err="1"/>
              <a:t>LLaMA</a:t>
            </a:r>
            <a:r>
              <a:rPr lang="en-US" sz="3600" dirty="0"/>
              <a:t>-based Model </a:t>
            </a:r>
            <a:br>
              <a:rPr lang="en-US" sz="3600" dirty="0"/>
            </a:br>
            <a:r>
              <a:rPr lang="zh-TW" altLang="en-US" sz="3600" dirty="0"/>
              <a:t>一個中文低資源的 </a:t>
            </a:r>
            <a:r>
              <a:rPr lang="en-US" altLang="zh-TW" sz="3600" dirty="0" err="1"/>
              <a:t>llama+lora</a:t>
            </a:r>
            <a:r>
              <a:rPr lang="zh-TW" altLang="en-US" sz="3600" dirty="0"/>
              <a:t>方案</a:t>
            </a:r>
            <a:endParaRPr lang="en-US" sz="3600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BB43-56BB-49CB-A8F8-54E281AFCB2B}"/>
              </a:ext>
            </a:extLst>
          </p:cNvPr>
          <p:cNvSpPr txBox="1"/>
          <p:nvPr/>
        </p:nvSpPr>
        <p:spPr>
          <a:xfrm>
            <a:off x="1069433" y="6598322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https://github.com/Facico/Chinese-Vicuna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B9328-6EBB-2DC0-14E4-0A2D60D27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262" y="1813599"/>
            <a:ext cx="4609429" cy="4609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16A2FF-F66A-94AB-D0D7-96D66842FD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09" y="1813599"/>
            <a:ext cx="6841352" cy="44091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B60C2A-AC03-5F44-88E8-65FFB626F33C}"/>
              </a:ext>
            </a:extLst>
          </p:cNvPr>
          <p:cNvSpPr txBox="1"/>
          <p:nvPr/>
        </p:nvSpPr>
        <p:spPr>
          <a:xfrm>
            <a:off x="406601" y="6166400"/>
            <a:ext cx="6540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Chinese-Vicuna </a:t>
            </a:r>
            <a:r>
              <a:rPr lang="en-US" dirty="0"/>
              <a:t>based on </a:t>
            </a:r>
            <a:r>
              <a:rPr lang="en-US" b="1" dirty="0"/>
              <a:t>Guanaco Dataset </a:t>
            </a:r>
            <a:r>
              <a:rPr lang="en-US" dirty="0"/>
              <a:t>and </a:t>
            </a:r>
            <a:r>
              <a:rPr lang="en-US" b="1" dirty="0"/>
              <a:t>Belle Dataset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B6B2AB-D1B1-EC59-3DA8-5663CD3024DB}"/>
              </a:ext>
            </a:extLst>
          </p:cNvPr>
          <p:cNvSpPr txBox="1"/>
          <p:nvPr/>
        </p:nvSpPr>
        <p:spPr>
          <a:xfrm>
            <a:off x="970477" y="6421811"/>
            <a:ext cx="517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000" dirty="0"/>
              <a:t> </a:t>
            </a:r>
            <a:r>
              <a:rPr lang="en-US" sz="1000" dirty="0">
                <a:hlinkClick r:id="rId5"/>
              </a:rPr>
              <a:t>https://huggingface.co/datasets/Chinese-Vicuna/guanaco_belle_merge_v1.0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11065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D74C3-90FD-7EB0-1158-2C979BCA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8" y="1136142"/>
            <a:ext cx="11222181" cy="1822867"/>
          </a:xfrm>
        </p:spPr>
        <p:txBody>
          <a:bodyPr>
            <a:normAutofit/>
          </a:bodyPr>
          <a:lstStyle/>
          <a:p>
            <a:r>
              <a:rPr lang="en-US" dirty="0" err="1"/>
              <a:t>ColossalChat</a:t>
            </a:r>
            <a:r>
              <a:rPr lang="en-US" dirty="0"/>
              <a:t> is the project to implement LLM with RLHF, powered by the Colossal-AI project.</a:t>
            </a:r>
          </a:p>
          <a:p>
            <a:r>
              <a:rPr lang="en-US" dirty="0"/>
              <a:t>Coati stands for </a:t>
            </a:r>
            <a:r>
              <a:rPr lang="en-US" dirty="0" err="1"/>
              <a:t>ColossalAI</a:t>
            </a:r>
            <a:r>
              <a:rPr lang="en-US" dirty="0"/>
              <a:t> Talking Intelligence.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FE1C-C189-0781-62E7-11A8E9D2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DA4E8-6C1D-529A-822F-31498F6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1012843"/>
          </a:xfrm>
        </p:spPr>
        <p:txBody>
          <a:bodyPr>
            <a:normAutofit/>
          </a:bodyPr>
          <a:lstStyle/>
          <a:p>
            <a:r>
              <a:rPr lang="en-US" dirty="0" err="1"/>
              <a:t>ColossalChat</a:t>
            </a:r>
            <a:endParaRPr lang="en-US" sz="2700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BB43-56BB-49CB-A8F8-54E281AFCB2B}"/>
              </a:ext>
            </a:extLst>
          </p:cNvPr>
          <p:cNvSpPr txBox="1"/>
          <p:nvPr/>
        </p:nvSpPr>
        <p:spPr>
          <a:xfrm>
            <a:off x="1069433" y="6569746"/>
            <a:ext cx="101520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https://chat.colossalai.org/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https://github.com/hpcaitech/ColossalAI/tree/main/applications/Chat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DE89BB-24CA-0E5A-0C95-20088C2278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913" y="3559589"/>
            <a:ext cx="3306586" cy="2609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1C935A-A4EF-413D-0AB8-24D6E5046D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162" y="31957"/>
            <a:ext cx="1228995" cy="1228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87CA56-7410-336D-29CB-3561F92D1E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08" y="2947656"/>
            <a:ext cx="7772400" cy="335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88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Dolly v2</a:t>
            </a:r>
            <a:br>
              <a:rPr lang="en-US" dirty="0"/>
            </a:br>
            <a:r>
              <a:rPr lang="en-US" dirty="0"/>
              <a:t>Open Source Instruction-Tuned LLM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6BFB2-57A6-BC0E-0473-127B0060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58462"/>
            <a:ext cx="11222181" cy="4803781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Databricks’ Dolly is an instruction-following large language model trained on the Databricks machine learning platform that is licensed for commercial use. </a:t>
            </a:r>
          </a:p>
          <a:p>
            <a:pPr>
              <a:spcAft>
                <a:spcPts val="600"/>
              </a:spcAft>
            </a:pPr>
            <a:r>
              <a:rPr lang="en-US" dirty="0"/>
              <a:t>Based on pythia-12b, Dolly is trained on ~15k instruction/response fine tuning records databricks-dolly-15k generated by Databricks employees in capability domains from the </a:t>
            </a:r>
            <a:r>
              <a:rPr lang="en-US" dirty="0" err="1"/>
              <a:t>InstructGPT</a:t>
            </a:r>
            <a:r>
              <a:rPr lang="en-US" dirty="0"/>
              <a:t> paper, including brainstorming, classification, closed QA, generation, information extraction, open QA and summarization. </a:t>
            </a:r>
          </a:p>
          <a:p>
            <a:pPr>
              <a:spcAft>
                <a:spcPts val="600"/>
              </a:spcAft>
            </a:pPr>
            <a:r>
              <a:rPr lang="en-US" dirty="0"/>
              <a:t>dolly-v2-12b is not a state-of-the-art model, but does exhibit surprisingly high quality instruction following behavior not characteristic of the foundation model on which it is based.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https://github.com/databrickslabs/dolly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88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StableLM</a:t>
            </a:r>
            <a:br>
              <a:rPr lang="en-US" dirty="0"/>
            </a:br>
            <a:r>
              <a:rPr lang="en-US" dirty="0"/>
              <a:t>Stability AI 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6BFB2-57A6-BC0E-0473-127B0060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58462"/>
            <a:ext cx="11222181" cy="480378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StableLM</a:t>
            </a:r>
            <a:r>
              <a:rPr lang="en-US" dirty="0"/>
              <a:t>-Alpha models are trained on the new dataset that build on The Pile, which contains 1.5 trillion tokens, roughly 3x the size of The Pile.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These models will be trained on up to 1.5 trillion tokens.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The context length for these models is 4096 tokens.</a:t>
            </a:r>
          </a:p>
          <a:p>
            <a:pPr>
              <a:spcAft>
                <a:spcPts val="600"/>
              </a:spcAft>
            </a:pPr>
            <a:r>
              <a:rPr lang="en-US" dirty="0"/>
              <a:t>Fine-tuned the model with Stanford Alpaca's procedure using a combination of five recent datasets for conversational agents: Stanford's Alpaca, Nomic-AI's gpt4all, </a:t>
            </a:r>
            <a:r>
              <a:rPr lang="en-US" dirty="0" err="1"/>
              <a:t>RyokoAI's</a:t>
            </a:r>
            <a:r>
              <a:rPr lang="en-US" dirty="0"/>
              <a:t> ShareGPT52K datasets, Databricks labs' Dolly, and </a:t>
            </a:r>
            <a:r>
              <a:rPr lang="en-US" dirty="0" err="1"/>
              <a:t>Anthropic's</a:t>
            </a:r>
            <a:r>
              <a:rPr lang="en-US" dirty="0"/>
              <a:t> HH.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https://github.com/Stability-AI/StableLM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1CB22E-789A-5D61-806E-48AA0A09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25" y="127601"/>
            <a:ext cx="1236114" cy="123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61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RedPajama</a:t>
            </a:r>
            <a:br>
              <a:rPr lang="en-US" dirty="0"/>
            </a:br>
            <a:r>
              <a:rPr lang="en-US" sz="3100" dirty="0"/>
              <a:t>a project to create leading open-source models, </a:t>
            </a:r>
            <a:br>
              <a:rPr lang="en-US" sz="3100" dirty="0"/>
            </a:br>
            <a:r>
              <a:rPr lang="en-US" sz="3100" dirty="0"/>
              <a:t>starts by reproducing </a:t>
            </a:r>
            <a:r>
              <a:rPr lang="en-US" sz="3100" dirty="0" err="1"/>
              <a:t>LLaMA</a:t>
            </a:r>
            <a:r>
              <a:rPr lang="en-US" sz="3100" dirty="0"/>
              <a:t> training dataset of over 1.2 trillion tokens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BA2BD02-EB65-9A4D-3FE3-DCB041727AA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29137" y="1830944"/>
          <a:ext cx="6529387" cy="45896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0288">
                  <a:extLst>
                    <a:ext uri="{9D8B030D-6E8A-4147-A177-3AD203B41FA5}">
                      <a16:colId xmlns:a16="http://schemas.microsoft.com/office/drawing/2014/main" val="2707914935"/>
                    </a:ext>
                  </a:extLst>
                </a:gridCol>
                <a:gridCol w="2418973">
                  <a:extLst>
                    <a:ext uri="{9D8B030D-6E8A-4147-A177-3AD203B41FA5}">
                      <a16:colId xmlns:a16="http://schemas.microsoft.com/office/drawing/2014/main" val="296309363"/>
                    </a:ext>
                  </a:extLst>
                </a:gridCol>
                <a:gridCol w="1810126">
                  <a:extLst>
                    <a:ext uri="{9D8B030D-6E8A-4147-A177-3AD203B41FA5}">
                      <a16:colId xmlns:a16="http://schemas.microsoft.com/office/drawing/2014/main" val="3820805949"/>
                    </a:ext>
                  </a:extLst>
                </a:gridCol>
              </a:tblGrid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Dataset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  </a:t>
                      </a:r>
                      <a:r>
                        <a:rPr lang="en-US" sz="2400" b="1" u="none" strike="noStrike" dirty="0" err="1">
                          <a:effectLst/>
                        </a:rPr>
                        <a:t>RedPajama</a:t>
                      </a:r>
                      <a:r>
                        <a:rPr lang="en-US" sz="2400" b="1" u="none" strike="noStrike" dirty="0">
                          <a:effectLst/>
                        </a:rPr>
                        <a:t>  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  </a:t>
                      </a:r>
                      <a:r>
                        <a:rPr lang="en-US" sz="2400" b="1" u="none" strike="noStrike" dirty="0" err="1">
                          <a:effectLst/>
                        </a:rPr>
                        <a:t>LLaMA</a:t>
                      </a:r>
                      <a:r>
                        <a:rPr lang="en-US" sz="2400" b="1" u="none" strike="noStrike" dirty="0">
                          <a:effectLst/>
                        </a:rPr>
                        <a:t>*  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7098155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CommonCrawl 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878 billion 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852 billion 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064383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175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190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2589384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Github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59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100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9011056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Books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26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25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738356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ArXiv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28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33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8360614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Wikipedia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24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25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2150675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StackExchange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20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27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1249692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Total Tokens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1.2 trillion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1.25 trillion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024690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https://github.com/togethercomputer/RedPajama-Data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539B4-5478-D03F-8A8F-9E35232CB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1" y="1983504"/>
            <a:ext cx="2271712" cy="443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377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/>
              <a:t>Chat with Open Large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6EF0D-8DCA-847A-5321-B858A1F7E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956" y="778654"/>
            <a:ext cx="8968204" cy="572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38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3345597" cy="6509812"/>
          </a:xfrm>
        </p:spPr>
        <p:txBody>
          <a:bodyPr>
            <a:noAutofit/>
          </a:bodyPr>
          <a:lstStyle/>
          <a:p>
            <a:r>
              <a:rPr lang="en-US" dirty="0"/>
              <a:t>Chat </a:t>
            </a:r>
            <a:br>
              <a:rPr lang="en-US" dirty="0"/>
            </a:br>
            <a:r>
              <a:rPr lang="en-US" dirty="0"/>
              <a:t>with </a:t>
            </a:r>
            <a:br>
              <a:rPr lang="en-US" dirty="0"/>
            </a:br>
            <a:r>
              <a:rPr lang="en-US" dirty="0"/>
              <a:t>Open </a:t>
            </a:r>
            <a:br>
              <a:rPr lang="en-US" dirty="0"/>
            </a:br>
            <a:r>
              <a:rPr lang="en-US" dirty="0"/>
              <a:t>Large Language Models: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Chatbot Arena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CC36F-42FB-837C-2156-F896D018D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680" y="469470"/>
            <a:ext cx="8396236" cy="604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35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13  2023/05/16  </a:t>
            </a:r>
            <a:r>
              <a:rPr lang="en-US" sz="2800" dirty="0" err="1">
                <a:solidFill>
                  <a:srgbClr val="C00000"/>
                </a:solidFill>
              </a:rPr>
              <a:t>ChatGPT</a:t>
            </a:r>
            <a:r>
              <a:rPr lang="en-US" sz="2800" dirty="0">
                <a:solidFill>
                  <a:srgbClr val="C00000"/>
                </a:solidFill>
              </a:rPr>
              <a:t> and Large Language Models (LLM)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  for Big Data Analysis</a:t>
            </a:r>
          </a:p>
          <a:p>
            <a:pPr marL="0" indent="0">
              <a:buNone/>
            </a:pPr>
            <a:r>
              <a:rPr lang="en-US" sz="2800" dirty="0"/>
              <a:t>14  2023/05/23  Deep Learning for Finance Big Data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2023/05/30 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2023/06/06  Final Project Report II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17  2023/06/13 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18  2023/06/20  Self-learning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944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" y="475796"/>
            <a:ext cx="3077933" cy="5878770"/>
          </a:xfrm>
        </p:spPr>
        <p:txBody>
          <a:bodyPr>
            <a:noAutofit/>
          </a:bodyPr>
          <a:lstStyle/>
          <a:p>
            <a:r>
              <a:rPr lang="en-US" b="1" i="0" dirty="0">
                <a:effectLst/>
                <a:latin typeface="Source Sans Pro" panose="020B0503030403020204" pitchFamily="34" charset="0"/>
              </a:rPr>
              <a:t>Chat </a:t>
            </a:r>
            <a:br>
              <a:rPr lang="en-US" b="1" i="0" dirty="0">
                <a:effectLst/>
                <a:latin typeface="Source Sans Pro" panose="020B0503030403020204" pitchFamily="34" charset="0"/>
              </a:rPr>
            </a:br>
            <a:r>
              <a:rPr lang="en-US" b="1" i="0" dirty="0">
                <a:effectLst/>
                <a:latin typeface="Source Sans Pro" panose="020B0503030403020204" pitchFamily="34" charset="0"/>
              </a:rPr>
              <a:t>with</a:t>
            </a:r>
            <a:br>
              <a:rPr lang="en-US" dirty="0"/>
            </a:br>
            <a:r>
              <a:rPr lang="en-US" dirty="0"/>
              <a:t>Open </a:t>
            </a:r>
            <a:br>
              <a:rPr lang="en-US" dirty="0"/>
            </a:br>
            <a:r>
              <a:rPr lang="en-US" dirty="0"/>
              <a:t>Large Language Models:</a:t>
            </a:r>
            <a:br>
              <a:rPr lang="en-US" dirty="0"/>
            </a:br>
            <a:r>
              <a:rPr lang="en-US" sz="3800" b="1" i="0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Leaderboard</a:t>
            </a:r>
            <a:endParaRPr lang="en-US" sz="3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D68FC6-0A91-0E2D-4B16-E8D98E61C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512" y="445316"/>
            <a:ext cx="8888984" cy="587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01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Perplexity.ai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https://www.perplexity.ai/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8E54F-1165-E327-3214-D49909FE0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983" y="881310"/>
            <a:ext cx="9394046" cy="557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971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205379"/>
          </a:xfrm>
        </p:spPr>
        <p:txBody>
          <a:bodyPr>
            <a:normAutofit fontScale="90000"/>
          </a:bodyPr>
          <a:lstStyle/>
          <a:p>
            <a:r>
              <a:rPr lang="en-US" dirty="0"/>
              <a:t>MiniGPT-4:</a:t>
            </a:r>
            <a:br>
              <a:rPr lang="en-US" dirty="0"/>
            </a:br>
            <a:r>
              <a:rPr lang="en-US" sz="2900" dirty="0"/>
              <a:t>Enhancing Vision-language Understanding with Advanced Large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https://minigpt-4.github.io/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71B3F2-D68E-1455-29FE-BF2CADF82D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305" y="1284212"/>
            <a:ext cx="7772400" cy="52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976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33235"/>
          </a:xfrm>
        </p:spPr>
        <p:txBody>
          <a:bodyPr>
            <a:normAutofit/>
          </a:bodyPr>
          <a:lstStyle/>
          <a:p>
            <a:r>
              <a:rPr lang="en-US" dirty="0" err="1"/>
              <a:t>LLaVA</a:t>
            </a:r>
            <a:r>
              <a:rPr lang="en-US" dirty="0"/>
              <a:t>: </a:t>
            </a:r>
            <a:r>
              <a:rPr lang="en-US" sz="4000" dirty="0"/>
              <a:t>Large Language and Vision Assistant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https://llava-vl.github.io/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E156E-FEC1-053D-A24B-76DE6253BA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806" y="885667"/>
            <a:ext cx="7772400" cy="56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04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575200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 Instruction Tuning</a:t>
            </a:r>
            <a:br>
              <a:rPr lang="en-US" dirty="0"/>
            </a:br>
            <a:r>
              <a:rPr lang="en-US" dirty="0" err="1"/>
              <a:t>LLaVA</a:t>
            </a:r>
            <a:r>
              <a:rPr lang="en-US" dirty="0"/>
              <a:t>: Large Language and Vision Assistant</a:t>
            </a:r>
            <a:br>
              <a:rPr lang="en-US" dirty="0"/>
            </a:br>
            <a:r>
              <a:rPr lang="en-US" sz="2700" dirty="0"/>
              <a:t>University of Wisconsin-Madison, Microsoft Research, Columbia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https://llava-vl.github.io/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F7089-4C2C-7A9A-E67D-FBE086C815FA}"/>
              </a:ext>
            </a:extLst>
          </p:cNvPr>
          <p:cNvSpPr txBox="1"/>
          <p:nvPr/>
        </p:nvSpPr>
        <p:spPr>
          <a:xfrm>
            <a:off x="775229" y="6149627"/>
            <a:ext cx="10740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LLaVA</a:t>
            </a:r>
            <a:r>
              <a:rPr lang="en-US" sz="1200" dirty="0"/>
              <a:t> represents a novel end-to-end trained large multimodal model that combines a vision encoder and Vicuna for general-purpose visual and language understanding, achieving impressive chat capabilities mimicking spirits of the multimodal GPT-4 and setting a new state-of-the-art accuracy on Science QA.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0AFD1E-ABC9-4D8F-5D29-360C999B1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16" y="1810512"/>
            <a:ext cx="7522657" cy="4339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D9322F-6DE3-22B5-452D-BA2249CC5A64}"/>
              </a:ext>
            </a:extLst>
          </p:cNvPr>
          <p:cNvSpPr txBox="1"/>
          <p:nvPr/>
        </p:nvSpPr>
        <p:spPr>
          <a:xfrm>
            <a:off x="422411" y="2062476"/>
            <a:ext cx="371067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Science QA: New </a:t>
            </a:r>
            <a:r>
              <a:rPr lang="en-US" sz="4400" dirty="0" err="1"/>
              <a:t>SoTA</a:t>
            </a:r>
            <a:r>
              <a:rPr lang="en-US" sz="4400" dirty="0"/>
              <a:t> with the synergy of </a:t>
            </a:r>
            <a:r>
              <a:rPr lang="en-US" sz="4400" dirty="0" err="1"/>
              <a:t>LLaVA</a:t>
            </a:r>
            <a:r>
              <a:rPr lang="en-US" sz="4400" dirty="0"/>
              <a:t> with GPT-4</a:t>
            </a:r>
          </a:p>
        </p:txBody>
      </p:sp>
    </p:spTree>
    <p:extLst>
      <p:ext uri="{BB962C8B-B14F-4D97-AF65-F5344CB8AC3E}">
        <p14:creationId xmlns:p14="http://schemas.microsoft.com/office/powerpoint/2010/main" val="8623680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96" y="52433"/>
            <a:ext cx="11605846" cy="1356364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MPT-7B:</a:t>
            </a:r>
            <a:br>
              <a:rPr lang="en-US" dirty="0"/>
            </a:br>
            <a:r>
              <a:rPr lang="en-US" sz="3600" dirty="0"/>
              <a:t>A New Standard for Open-Source, Commercially Usable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https://www.mosaicml.com/blog/mpt-7b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1A5C8-0ABB-9D1E-17D4-B1735810B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34" y="1424257"/>
            <a:ext cx="9816282" cy="513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47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30694-0F3E-CC16-975C-76323DF6F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1562"/>
            <a:ext cx="11222181" cy="1325563"/>
          </a:xfrm>
        </p:spPr>
        <p:txBody>
          <a:bodyPr>
            <a:normAutofit fontScale="90000"/>
          </a:bodyPr>
          <a:lstStyle/>
          <a:p>
            <a:r>
              <a:rPr lang="en-US" sz="5100" dirty="0"/>
              <a:t>MPT-7B (</a:t>
            </a:r>
            <a:r>
              <a:rPr lang="en-US" sz="5100" dirty="0" err="1"/>
              <a:t>MosaicML</a:t>
            </a:r>
            <a:r>
              <a:rPr lang="en-US" sz="5100" dirty="0"/>
              <a:t> Pretrained Transformer)</a:t>
            </a:r>
            <a:r>
              <a:rPr lang="en-US" sz="6600" dirty="0"/>
              <a:t> </a:t>
            </a:r>
            <a:br>
              <a:rPr lang="en-US" sz="6600" dirty="0"/>
            </a:br>
            <a:r>
              <a:rPr lang="en-US" sz="3600" dirty="0"/>
              <a:t>vs. open source models on academic tasks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9F9B64-F9FA-DF75-8541-7DE8585A9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389" y="1417125"/>
            <a:ext cx="11166122" cy="515262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60EDA-9F15-983F-3908-3368BE5F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23D94-CEB2-6C59-FFAE-6F00FA19AE2B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https://www.mosaicml.com/blog/mpt-7b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750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027505"/>
          </a:xfrm>
        </p:spPr>
        <p:txBody>
          <a:bodyPr>
            <a:normAutofit/>
          </a:bodyPr>
          <a:lstStyle/>
          <a:p>
            <a:r>
              <a:rPr lang="en-US" sz="4800" dirty="0"/>
              <a:t>MPT-7B-StoryWriter-65k+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https://www.mosaicml.com/blog/mpt-7b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8A405-552A-812E-EFD7-27148821B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41" r="6416" b="5267"/>
          <a:stretch/>
        </p:blipFill>
        <p:spPr>
          <a:xfrm>
            <a:off x="698004" y="1009573"/>
            <a:ext cx="10894948" cy="55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537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446168"/>
          </a:xfrm>
        </p:spPr>
        <p:txBody>
          <a:bodyPr>
            <a:normAutofit fontScale="90000"/>
          </a:bodyPr>
          <a:lstStyle/>
          <a:p>
            <a:r>
              <a:rPr lang="en-US" sz="5300" dirty="0" err="1"/>
              <a:t>InstructBLIP</a:t>
            </a:r>
            <a:br>
              <a:rPr lang="en-US" sz="4800" dirty="0"/>
            </a:br>
            <a:r>
              <a:rPr lang="en-US" sz="4400" dirty="0"/>
              <a:t>Vision-Language Models with Instruction Tuning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91651D-AE5B-A144-3EC6-61DC94B4C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521" y="1498600"/>
            <a:ext cx="5168956" cy="49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652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446168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Model Architecture of </a:t>
            </a:r>
            <a:r>
              <a:rPr lang="en-US" sz="5300" dirty="0" err="1"/>
              <a:t>InstructBLIP</a:t>
            </a:r>
            <a:br>
              <a:rPr lang="en-US" sz="4800" dirty="0"/>
            </a:br>
            <a:r>
              <a:rPr lang="en-US" sz="3600" dirty="0"/>
              <a:t>Vision-Language Models with Instruction Tuning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DE772A-99C8-23E3-269B-F6AC1053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98" y="1669571"/>
            <a:ext cx="11513604" cy="476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9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E67F22-CAA1-4481-95F3-85A2BA16F0F1}"/>
              </a:ext>
            </a:extLst>
          </p:cNvPr>
          <p:cNvSpPr txBox="1">
            <a:spLocks/>
          </p:cNvSpPr>
          <p:nvPr/>
        </p:nvSpPr>
        <p:spPr>
          <a:xfrm>
            <a:off x="822960" y="1454046"/>
            <a:ext cx="10659506" cy="506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20040"/>
            <a:r>
              <a:rPr lang="en-US" sz="4400" dirty="0" err="1">
                <a:solidFill>
                  <a:schemeClr val="accent1"/>
                </a:solidFill>
              </a:rPr>
              <a:t>ChatGPT</a:t>
            </a:r>
            <a:endParaRPr lang="en-US" sz="4400" dirty="0">
              <a:solidFill>
                <a:schemeClr val="accent1"/>
              </a:solidFill>
            </a:endParaRPr>
          </a:p>
          <a:p>
            <a:pPr indent="-320040"/>
            <a:r>
              <a:rPr lang="en-US" sz="4400" dirty="0">
                <a:solidFill>
                  <a:schemeClr val="accent1"/>
                </a:solidFill>
              </a:rPr>
              <a:t>Large Language Models (LLMs)</a:t>
            </a:r>
          </a:p>
          <a:p>
            <a:pPr indent="-320040"/>
            <a:r>
              <a:rPr lang="en-US" sz="4400" dirty="0">
                <a:solidFill>
                  <a:schemeClr val="accent1"/>
                </a:solidFill>
              </a:rPr>
              <a:t>Foundation Models for Big Data Analytics</a:t>
            </a:r>
            <a:endParaRPr lang="en-US" sz="3600" dirty="0">
              <a:solidFill>
                <a:schemeClr val="accent1"/>
              </a:solidFill>
            </a:endParaRPr>
          </a:p>
          <a:p>
            <a:pPr lvl="1" indent="-320040"/>
            <a:endParaRPr lang="en-US" sz="4000" dirty="0">
              <a:solidFill>
                <a:schemeClr val="accent1"/>
              </a:solidFill>
            </a:endParaRPr>
          </a:p>
          <a:p>
            <a:pPr lvl="1" indent="-320040"/>
            <a:endParaRPr lang="en-US" sz="4000" dirty="0">
              <a:solidFill>
                <a:schemeClr val="accent1"/>
              </a:solidFill>
            </a:endParaRPr>
          </a:p>
          <a:p>
            <a:pPr lvl="1" indent="-320040"/>
            <a:endParaRPr lang="en-U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068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72587"/>
          </a:xfrm>
        </p:spPr>
        <p:txBody>
          <a:bodyPr>
            <a:normAutofit/>
          </a:bodyPr>
          <a:lstStyle/>
          <a:p>
            <a:r>
              <a:rPr lang="en-US" sz="4000" dirty="0"/>
              <a:t>Vision-Language Instruction Tuning: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46D247-E866-A2B3-741E-6D3B20FBE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00" y="837443"/>
            <a:ext cx="10397797" cy="564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334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446168"/>
          </a:xfrm>
        </p:spPr>
        <p:txBody>
          <a:bodyPr>
            <a:noAutofit/>
          </a:bodyPr>
          <a:lstStyle/>
          <a:p>
            <a:r>
              <a:rPr lang="en-US" dirty="0"/>
              <a:t>Instruction Tuning vs. Multitask Learning </a:t>
            </a:r>
            <a:br>
              <a:rPr lang="en-US" dirty="0"/>
            </a:br>
            <a:r>
              <a:rPr lang="en-US" dirty="0"/>
              <a:t>based on BLIP-2 FlanT5XL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39A730-219B-D74A-B4D8-8F297C123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8" y="1791737"/>
            <a:ext cx="11737791" cy="43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44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446168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Finetuning BLIP-2 and </a:t>
            </a:r>
            <a:r>
              <a:rPr lang="en-US" sz="5300" dirty="0" err="1"/>
              <a:t>InstructBLIP</a:t>
            </a:r>
            <a:r>
              <a:rPr lang="en-US" sz="5300" dirty="0"/>
              <a:t> </a:t>
            </a:r>
            <a:br>
              <a:rPr lang="en-US" sz="5300" dirty="0"/>
            </a:br>
            <a:r>
              <a:rPr lang="en-US" sz="5300" dirty="0"/>
              <a:t>on downstream datasets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1D3F4E-3ABF-E639-E801-183929FFF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86" y="2286001"/>
            <a:ext cx="11820691" cy="340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195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487512"/>
            <a:ext cx="4550117" cy="5918200"/>
          </a:xfrm>
        </p:spPr>
        <p:txBody>
          <a:bodyPr>
            <a:normAutofit/>
          </a:bodyPr>
          <a:lstStyle/>
          <a:p>
            <a:r>
              <a:rPr lang="en-US" sz="5300" dirty="0" err="1">
                <a:solidFill>
                  <a:srgbClr val="C00000"/>
                </a:solidFill>
              </a:rPr>
              <a:t>InstructBLIP</a:t>
            </a:r>
            <a:br>
              <a:rPr lang="en-US" sz="4800" dirty="0"/>
            </a:br>
            <a:r>
              <a:rPr lang="en-US" sz="3600" dirty="0"/>
              <a:t>Vision-Language Models with Instruction Tuning</a:t>
            </a:r>
            <a:br>
              <a:rPr lang="en-US" sz="3600" dirty="0"/>
            </a:br>
            <a:br>
              <a:rPr lang="en-US" sz="1200" dirty="0"/>
            </a:br>
            <a:r>
              <a:rPr lang="en-US" sz="5300" dirty="0" err="1">
                <a:solidFill>
                  <a:srgbClr val="C00000"/>
                </a:solidFill>
              </a:rPr>
              <a:t>LLaVA</a:t>
            </a:r>
            <a:br>
              <a:rPr lang="en-US" sz="53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Large Language and Vision Assistant</a:t>
            </a:r>
            <a:br>
              <a:rPr lang="en-US" sz="3600" dirty="0">
                <a:solidFill>
                  <a:schemeClr val="accent1"/>
                </a:solidFill>
              </a:rPr>
            </a:br>
            <a:br>
              <a:rPr lang="en-US" sz="1200" dirty="0"/>
            </a:br>
            <a:r>
              <a:rPr lang="en-US" sz="5300" dirty="0">
                <a:solidFill>
                  <a:srgbClr val="C00000"/>
                </a:solidFill>
              </a:rPr>
              <a:t>MiniGPT-4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B9BA7-4886-E9FB-4744-0F11DCE5A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175" y="469900"/>
            <a:ext cx="6289971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58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941408"/>
          </a:xfrm>
        </p:spPr>
        <p:txBody>
          <a:bodyPr>
            <a:normAutofit/>
          </a:bodyPr>
          <a:lstStyle/>
          <a:p>
            <a:r>
              <a:rPr lang="en-US" sz="5300" dirty="0"/>
              <a:t>Instruction Tuning Datasets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B750D2-E421-515F-2265-A0439D76B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094" y="993840"/>
            <a:ext cx="7563824" cy="54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225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142728"/>
          </a:xfrm>
        </p:spPr>
        <p:txBody>
          <a:bodyPr>
            <a:normAutofit/>
          </a:bodyPr>
          <a:lstStyle/>
          <a:p>
            <a:r>
              <a:rPr lang="en-US" sz="5300" dirty="0"/>
              <a:t>Instruction Tuning Datasets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AE4B5-998E-6C0A-BF8D-B106F9044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8" y="1548766"/>
            <a:ext cx="11020029" cy="4756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A831E9-FACD-A87C-5BCB-12584D0E0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8" y="1131761"/>
            <a:ext cx="11020030" cy="50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547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99" y="82957"/>
            <a:ext cx="9880600" cy="805169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Instruction Templates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A7C696-F58E-91DC-FF98-0594498A7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753" y="888126"/>
            <a:ext cx="8131517" cy="5621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985E66-9F32-DB27-158E-A1A33DDCDEAD}"/>
              </a:ext>
            </a:extLst>
          </p:cNvPr>
          <p:cNvSpPr txBox="1"/>
          <p:nvPr/>
        </p:nvSpPr>
        <p:spPr>
          <a:xfrm>
            <a:off x="489915" y="1441132"/>
            <a:ext cx="302483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Image Captioning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4000" b="1" dirty="0">
                <a:solidFill>
                  <a:schemeClr val="accent1"/>
                </a:solidFill>
              </a:rPr>
              <a:t>VQA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Vision Question Answering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4000" b="1" dirty="0">
                <a:solidFill>
                  <a:schemeClr val="accent1"/>
                </a:solidFill>
              </a:rPr>
              <a:t>VQG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Vision Question Generation</a:t>
            </a:r>
          </a:p>
        </p:txBody>
      </p:sp>
    </p:spTree>
    <p:extLst>
      <p:ext uri="{BB962C8B-B14F-4D97-AF65-F5344CB8AC3E}">
        <p14:creationId xmlns:p14="http://schemas.microsoft.com/office/powerpoint/2010/main" val="21574483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1"/>
            <a:ext cx="11605846" cy="1559409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X-LLM:</a:t>
            </a:r>
            <a:br>
              <a:rPr lang="en-US" sz="5300" dirty="0"/>
            </a:br>
            <a:r>
              <a:rPr lang="en-US" sz="3600" dirty="0"/>
              <a:t>Bootstrapping Advanced Large Language Models by</a:t>
            </a:r>
            <a:br>
              <a:rPr lang="en-US" sz="3600" dirty="0"/>
            </a:br>
            <a:r>
              <a:rPr lang="en-US" sz="3600" dirty="0"/>
              <a:t>Treating Multi-Modalities as Foreign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Chen,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Feilong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Minglun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Han,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Haozhi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Qingyang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Zhang, Jing Shi, Shuang Xu, and Bo Xu. "X-LLM: Bootstrapping Advanced Large Language Models by Treating Multi-Modalities as Foreign Languages."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arXiv:2305.04160 (2023).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FC91E7-C5A5-F0BA-8F8A-7C3062FFE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54" y="1716195"/>
            <a:ext cx="10152091" cy="474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851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rgbClr val="C00000"/>
                </a:solidFill>
              </a:rPr>
              <a:t>Large Language Models (LLMs)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Foundation Models 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296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(LLMs) </a:t>
            </a:r>
            <a:r>
              <a:rPr lang="en-US" b="0" dirty="0"/>
              <a:t>(larger than 10B)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1FEE6-6925-7B1F-086B-F6B251ABA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80" y="824697"/>
            <a:ext cx="10089040" cy="57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91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 err="1">
                <a:solidFill>
                  <a:srgbClr val="C00000"/>
                </a:solidFill>
              </a:rPr>
              <a:t>ChatGPT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Large Language Models (LLM)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Foundation Models 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44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(LLMs) </a:t>
            </a:r>
            <a:r>
              <a:rPr lang="en-US" b="0" dirty="0"/>
              <a:t>(larger than 10B)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DEDC6D-DBDD-E24A-9E78-B7F9119C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" y="1128228"/>
            <a:ext cx="12033683" cy="508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447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(LLMs) </a:t>
            </a:r>
            <a:r>
              <a:rPr lang="en-US" b="0" dirty="0"/>
              <a:t>(larger than 10B)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85D6B-C2D3-10B8-9262-EB6CA9CA8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41" y="1215036"/>
            <a:ext cx="10795718" cy="5438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2CB3CC-B7E9-AC6C-5A4D-51365FC2F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42" y="705731"/>
            <a:ext cx="10795717" cy="61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68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Autofit/>
          </a:bodyPr>
          <a:lstStyle/>
          <a:p>
            <a:r>
              <a:rPr lang="en-US" sz="4000" dirty="0"/>
              <a:t>Statistics of Commonly-used Data Sources for LLMs</a:t>
            </a:r>
            <a:endParaRPr lang="en-US" sz="4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68E37-C737-5A4D-DC99-385849F7F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52" y="976066"/>
            <a:ext cx="10521095" cy="574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636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 Ratios of various data sources in the </a:t>
            </a:r>
            <a:br>
              <a:rPr lang="en-US" dirty="0"/>
            </a:br>
            <a:r>
              <a:rPr lang="en-US" dirty="0"/>
              <a:t>pre-training data for existing LLMs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12114-7ACC-5C84-8C31-1ED1E5663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41" y="1916887"/>
            <a:ext cx="11595118" cy="43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454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1647831"/>
          </a:xfrm>
        </p:spPr>
        <p:txBody>
          <a:bodyPr>
            <a:normAutofit/>
          </a:bodyPr>
          <a:lstStyle/>
          <a:p>
            <a:r>
              <a:rPr lang="en-US" dirty="0"/>
              <a:t>Typical Data Preprocessing Pipeline for </a:t>
            </a:r>
            <a:br>
              <a:rPr lang="en-US" dirty="0"/>
            </a:br>
            <a:r>
              <a:rPr lang="en-US" dirty="0"/>
              <a:t>Pre-training Large Language Models (LLMs)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D5743-15F2-1974-8F44-BA303A77C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07" y="2129885"/>
            <a:ext cx="11854386" cy="37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156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LLMs with Public Configuration Details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31C58-304D-677E-54D0-92E5DC4F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2" y="1761798"/>
            <a:ext cx="11916335" cy="3824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FF918F-0B75-F60D-97AB-071BFF614C38}"/>
              </a:ext>
            </a:extLst>
          </p:cNvPr>
          <p:cNvSpPr txBox="1"/>
          <p:nvPr/>
        </p:nvSpPr>
        <p:spPr>
          <a:xfrm>
            <a:off x="338606" y="5750863"/>
            <a:ext cx="11068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Note: PE denotes position embedding, #L denotes the number of layers, #H denotes the number of attention heads, </a:t>
            </a:r>
            <a:br>
              <a:rPr lang="en-US" sz="1600" dirty="0"/>
            </a:br>
            <a:r>
              <a:rPr lang="en-US" sz="1600" dirty="0" err="1"/>
              <a:t>d</a:t>
            </a:r>
            <a:r>
              <a:rPr lang="en-US" sz="1600" baseline="-25000" dirty="0" err="1"/>
              <a:t>model</a:t>
            </a:r>
            <a:r>
              <a:rPr lang="en-US" sz="1600" dirty="0"/>
              <a:t> denotes the size of hidden states, and MCL denotes the maximum context length during training.</a:t>
            </a:r>
          </a:p>
        </p:txBody>
      </p:sp>
    </p:spTree>
    <p:extLst>
      <p:ext uri="{BB962C8B-B14F-4D97-AF65-F5344CB8AC3E}">
        <p14:creationId xmlns:p14="http://schemas.microsoft.com/office/powerpoint/2010/main" val="10835072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Detailed Optimization Settings of LLMs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F95BF1-9A95-C744-45D5-826442785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02" y="1745837"/>
            <a:ext cx="11688996" cy="40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323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041915" cy="1115568"/>
          </a:xfrm>
        </p:spPr>
        <p:txBody>
          <a:bodyPr>
            <a:normAutofit fontScale="90000"/>
          </a:bodyPr>
          <a:lstStyle/>
          <a:p>
            <a:r>
              <a:rPr lang="en-US" dirty="0"/>
              <a:t>Available Task Collections for Instruction Tuning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9E490-DA84-BCC2-808A-59311A48F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80" y="1170432"/>
            <a:ext cx="11095924" cy="54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029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3"/>
            <a:ext cx="11222181" cy="1791673"/>
          </a:xfrm>
        </p:spPr>
        <p:txBody>
          <a:bodyPr>
            <a:normAutofit fontScale="90000"/>
          </a:bodyPr>
          <a:lstStyle/>
          <a:p>
            <a:r>
              <a:rPr lang="en-US" dirty="0"/>
              <a:t>Instance Formatting and Two Different Methods for Constructing the </a:t>
            </a:r>
            <a:br>
              <a:rPr lang="en-US" dirty="0"/>
            </a:br>
            <a:r>
              <a:rPr lang="en-US" dirty="0"/>
              <a:t>Instruction-formatted Instances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C65DA-755D-0C53-6F5E-E8EA98AB2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84" y="1892454"/>
            <a:ext cx="11696031" cy="466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540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1645920"/>
          </a:xfrm>
        </p:spPr>
        <p:txBody>
          <a:bodyPr>
            <a:normAutofit/>
          </a:bodyPr>
          <a:lstStyle/>
          <a:p>
            <a:r>
              <a:rPr lang="en-US" dirty="0"/>
              <a:t>In-context Learning (ICL) and </a:t>
            </a:r>
            <a:br>
              <a:rPr lang="en-US" dirty="0"/>
            </a:br>
            <a:r>
              <a:rPr lang="en-US" dirty="0"/>
              <a:t>Chain-of-thought (</a:t>
            </a:r>
            <a:r>
              <a:rPr lang="en-US" dirty="0" err="1"/>
              <a:t>CoT</a:t>
            </a:r>
            <a:r>
              <a:rPr lang="en-US" dirty="0"/>
              <a:t>) Prompting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21B4A-5593-9438-5269-D8007EC19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56" y="1700784"/>
            <a:ext cx="11980488" cy="48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24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 fontScale="90000"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(Gen AI)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8900" dirty="0">
                <a:solidFill>
                  <a:srgbClr val="C00000"/>
                </a:solidFill>
              </a:rPr>
              <a:t>AI Generated Content </a:t>
            </a:r>
            <a:r>
              <a:rPr lang="en-US" altLang="zh-TW" sz="12000" dirty="0">
                <a:solidFill>
                  <a:srgbClr val="C00000"/>
                </a:solidFill>
              </a:rPr>
              <a:t>(AIGC)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31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rgbClr val="C00000"/>
                </a:solidFill>
              </a:rPr>
              <a:t>Pre-train, 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Prompt, and Predict: 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Prompting Methods 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6000" dirty="0">
                <a:solidFill>
                  <a:srgbClr val="C00000"/>
                </a:solidFill>
              </a:rPr>
              <a:t>in Natural Language Processing</a:t>
            </a:r>
            <a:br>
              <a:rPr lang="en-US" altLang="zh-TW" sz="6000" dirty="0">
                <a:solidFill>
                  <a:srgbClr val="C00000"/>
                </a:solidFill>
              </a:rPr>
            </a:br>
            <a:r>
              <a:rPr lang="en-US" altLang="zh-TW" sz="6000" dirty="0">
                <a:solidFill>
                  <a:srgbClr val="C00000"/>
                </a:solidFill>
              </a:rPr>
              <a:t>(LLMs)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C1C84E-F8B6-6FC4-9515-FD351AF95391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</p:spTree>
    <p:extLst>
      <p:ext uri="{BB962C8B-B14F-4D97-AF65-F5344CB8AC3E}">
        <p14:creationId xmlns:p14="http://schemas.microsoft.com/office/powerpoint/2010/main" val="259333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</p:spTree>
    <p:extLst>
      <p:ext uri="{BB962C8B-B14F-4D97-AF65-F5344CB8AC3E}">
        <p14:creationId xmlns:p14="http://schemas.microsoft.com/office/powerpoint/2010/main" val="14230090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Typology of Prompting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EAAD93F-C1ED-E806-A6A3-A50C1B539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476" y="746017"/>
            <a:ext cx="7429328" cy="5855578"/>
          </a:xfrm>
        </p:spPr>
      </p:pic>
    </p:spTree>
    <p:extLst>
      <p:ext uri="{BB962C8B-B14F-4D97-AF65-F5344CB8AC3E}">
        <p14:creationId xmlns:p14="http://schemas.microsoft.com/office/powerpoint/2010/main" val="2747052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Different Multi-Prompt Learning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AEE1C-1F24-2B04-4673-F5D0C21D6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13" y="800881"/>
            <a:ext cx="10006374" cy="577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554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53" y="78343"/>
            <a:ext cx="11769212" cy="691153"/>
          </a:xfrm>
        </p:spPr>
        <p:txBody>
          <a:bodyPr>
            <a:noAutofit/>
          </a:bodyPr>
          <a:lstStyle/>
          <a:p>
            <a:r>
              <a:rPr lang="en-US" sz="3600" dirty="0"/>
              <a:t>Examples of Input, Template, and Answer for Different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2BD6D9-BFB0-EC49-5C40-68A8FDD31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528" y="768796"/>
            <a:ext cx="9198863" cy="5832799"/>
          </a:xfrm>
        </p:spPr>
      </p:pic>
    </p:spTree>
    <p:extLst>
      <p:ext uri="{BB962C8B-B14F-4D97-AF65-F5344CB8AC3E}">
        <p14:creationId xmlns:p14="http://schemas.microsoft.com/office/powerpoint/2010/main" val="16647357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877824"/>
          </a:xfrm>
        </p:spPr>
        <p:txBody>
          <a:bodyPr>
            <a:normAutofit fontScale="90000"/>
          </a:bodyPr>
          <a:lstStyle/>
          <a:p>
            <a:r>
              <a:rPr lang="en-US" dirty="0"/>
              <a:t>Characteristics of Different Tuning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E41CD8-E542-F001-B9BA-F7A48F183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33" y="1609344"/>
            <a:ext cx="11729434" cy="4443984"/>
          </a:xfrm>
        </p:spPr>
      </p:pic>
    </p:spTree>
    <p:extLst>
      <p:ext uri="{BB962C8B-B14F-4D97-AF65-F5344CB8AC3E}">
        <p14:creationId xmlns:p14="http://schemas.microsoft.com/office/powerpoint/2010/main" val="40379575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2214760"/>
          </a:xfrm>
        </p:spPr>
        <p:txBody>
          <a:bodyPr>
            <a:noAutofit/>
          </a:bodyPr>
          <a:lstStyle/>
          <a:p>
            <a:r>
              <a:rPr lang="en-US" dirty="0"/>
              <a:t>Multi-prompt Learning for </a:t>
            </a:r>
            <a:br>
              <a:rPr lang="en-US" dirty="0"/>
            </a:br>
            <a:r>
              <a:rPr lang="en-US" dirty="0"/>
              <a:t>Multi-task, Multi-domain, </a:t>
            </a:r>
            <a:br>
              <a:rPr lang="en-US" dirty="0"/>
            </a:br>
            <a:r>
              <a:rPr lang="en-US" dirty="0"/>
              <a:t>or Multi-lingual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C1C71E-E298-6CDC-FC0C-327E0CE17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633" y="2873128"/>
            <a:ext cx="11518734" cy="2466768"/>
          </a:xfrm>
        </p:spPr>
      </p:pic>
    </p:spTree>
    <p:extLst>
      <p:ext uri="{BB962C8B-B14F-4D97-AF65-F5344CB8AC3E}">
        <p14:creationId xmlns:p14="http://schemas.microsoft.com/office/powerpoint/2010/main" val="4215887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</a:rPr>
              <a:t>Reinforcement Learning from Human Feedback (RLHF)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0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4000" dirty="0" err="1"/>
              <a:t>ChatGPT</a:t>
            </a:r>
            <a:r>
              <a:rPr lang="en-US" sz="4000" dirty="0"/>
              <a:t>: Optimizing Language Models for Dialogue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A59FB-0B40-6AF7-B0ED-EB961B638F58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4C0D1BF-92E5-CE3A-61E9-1CAA9A0CC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576" y="712853"/>
            <a:ext cx="9854848" cy="58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0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3000" dirty="0"/>
              <a:t>Training language models to follow instructions with human feedback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081C59-A7EC-2E83-B53D-D7E660160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278" y="1086739"/>
            <a:ext cx="9489536" cy="56472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E3DED-29D9-51CC-48BE-A3A538F85B1E}"/>
              </a:ext>
            </a:extLst>
          </p:cNvPr>
          <p:cNvSpPr txBox="1"/>
          <p:nvPr/>
        </p:nvSpPr>
        <p:spPr>
          <a:xfrm>
            <a:off x="2527600" y="563956"/>
            <a:ext cx="6102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InstructGPT</a:t>
            </a:r>
            <a:r>
              <a:rPr lang="en-US" sz="3200" b="1" dirty="0">
                <a:solidFill>
                  <a:srgbClr val="C00000"/>
                </a:solidFill>
              </a:rPr>
              <a:t> and GPT 3.5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7E2E8-FC1B-43C6-19BE-EBCC62AB7A04}"/>
              </a:ext>
            </a:extLst>
          </p:cNvPr>
          <p:cNvSpPr txBox="1"/>
          <p:nvPr/>
        </p:nvSpPr>
        <p:spPr>
          <a:xfrm>
            <a:off x="735795" y="6611779"/>
            <a:ext cx="10908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Ouyang, L., Wu, J., Jiang, X., Almeida, D., Wainwright, C. L., Mishkin, P., ... &amp; Lowe, R. (2022). Training language models to follow instructions with human feedback.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arXiv:2203.02155.</a:t>
            </a:r>
          </a:p>
        </p:txBody>
      </p:sp>
    </p:spTree>
    <p:extLst>
      <p:ext uri="{BB962C8B-B14F-4D97-AF65-F5344CB8AC3E}">
        <p14:creationId xmlns:p14="http://schemas.microsoft.com/office/powerpoint/2010/main" val="370899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A1DEC-4783-B3DC-5E1C-F38E9F19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6" y="2862470"/>
            <a:ext cx="11663307" cy="31183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A3DC31-5293-EECE-05C8-82D2679C2CC8}"/>
              </a:ext>
            </a:extLst>
          </p:cNvPr>
          <p:cNvSpPr txBox="1">
            <a:spLocks/>
          </p:cNvSpPr>
          <p:nvPr/>
        </p:nvSpPr>
        <p:spPr>
          <a:xfrm>
            <a:off x="466234" y="75979"/>
            <a:ext cx="11222181" cy="247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  <a:p>
            <a:r>
              <a:rPr lang="en-US" dirty="0"/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29233448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Reinforcement Learning from Human Feedback (RLHF)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97C14-267C-0D1F-56C5-E73B28FCC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Pretraining</a:t>
            </a:r>
            <a:r>
              <a:rPr lang="en-US" sz="4000" dirty="0"/>
              <a:t> a </a:t>
            </a:r>
            <a:r>
              <a:rPr lang="en-US" sz="4000" dirty="0">
                <a:solidFill>
                  <a:srgbClr val="FF0000"/>
                </a:solidFill>
              </a:rPr>
              <a:t>Language Model (LM)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Gathering Data and Training a </a:t>
            </a:r>
            <a:r>
              <a:rPr lang="en-US" sz="4000" dirty="0">
                <a:solidFill>
                  <a:srgbClr val="FF0000"/>
                </a:solidFill>
              </a:rPr>
              <a:t>Reward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Fine-tuning</a:t>
            </a:r>
            <a:r>
              <a:rPr lang="en-US" sz="4000" dirty="0"/>
              <a:t> the LM with </a:t>
            </a:r>
            <a:r>
              <a:rPr lang="en-US" sz="4000" dirty="0">
                <a:solidFill>
                  <a:srgbClr val="FF0000"/>
                </a:solidFill>
              </a:rPr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065480-F5DA-6CFF-B412-97C0FAAC7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84" b="3437"/>
          <a:stretch/>
        </p:blipFill>
        <p:spPr>
          <a:xfrm>
            <a:off x="3982001" y="908441"/>
            <a:ext cx="7931930" cy="51960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9550-3B82-03DA-72A6-554B9944229F}"/>
              </a:ext>
            </a:extLst>
          </p:cNvPr>
          <p:cNvSpPr txBox="1">
            <a:spLocks/>
          </p:cNvSpPr>
          <p:nvPr/>
        </p:nvSpPr>
        <p:spPr>
          <a:xfrm>
            <a:off x="69443" y="245676"/>
            <a:ext cx="4006613" cy="5988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1. Pretraining</a:t>
            </a:r>
            <a:r>
              <a:rPr lang="en-US" sz="3600" dirty="0"/>
              <a:t> a </a:t>
            </a:r>
            <a:r>
              <a:rPr lang="en-US" sz="3600" dirty="0">
                <a:solidFill>
                  <a:srgbClr val="FF0000"/>
                </a:solidFill>
              </a:rPr>
              <a:t>Language Model (LM)</a:t>
            </a:r>
          </a:p>
        </p:txBody>
      </p:sp>
    </p:spTree>
    <p:extLst>
      <p:ext uri="{BB962C8B-B14F-4D97-AF65-F5344CB8AC3E}">
        <p14:creationId xmlns:p14="http://schemas.microsoft.com/office/powerpoint/2010/main" val="14009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F99424-3866-5804-6570-B0F90B8A3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53" b="6629"/>
          <a:stretch/>
        </p:blipFill>
        <p:spPr>
          <a:xfrm>
            <a:off x="3285641" y="500105"/>
            <a:ext cx="8906360" cy="59208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01EF5D-7540-EE86-FC78-FF6D41FF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2. </a:t>
            </a:r>
            <a:r>
              <a:rPr lang="en-US" sz="3600" dirty="0"/>
              <a:t>Gathering Data and </a:t>
            </a:r>
            <a:br>
              <a:rPr lang="en-US" sz="3600" dirty="0"/>
            </a:br>
            <a:r>
              <a:rPr lang="en-US" sz="3600" dirty="0"/>
              <a:t>Training a </a:t>
            </a: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Reward Model</a:t>
            </a:r>
          </a:p>
        </p:txBody>
      </p:sp>
    </p:spTree>
    <p:extLst>
      <p:ext uri="{BB962C8B-B14F-4D97-AF65-F5344CB8AC3E}">
        <p14:creationId xmlns:p14="http://schemas.microsoft.com/office/powerpoint/2010/main" val="37458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3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3. Fine-tuning </a:t>
            </a:r>
            <a:r>
              <a:rPr lang="en-US" sz="3600" dirty="0"/>
              <a:t>the LM with </a:t>
            </a:r>
            <a:r>
              <a:rPr lang="en-US" sz="3600" dirty="0">
                <a:solidFill>
                  <a:srgbClr val="FF0000"/>
                </a:solidFill>
              </a:rPr>
              <a:t>Reinforcement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53AF7-FAC6-D9E0-31FA-2343AFF2C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7" b="3247"/>
          <a:stretch/>
        </p:blipFill>
        <p:spPr>
          <a:xfrm>
            <a:off x="4139531" y="520595"/>
            <a:ext cx="7671093" cy="5988807"/>
          </a:xfrm>
        </p:spPr>
      </p:pic>
    </p:spTree>
    <p:extLst>
      <p:ext uri="{BB962C8B-B14F-4D97-AF65-F5344CB8AC3E}">
        <p14:creationId xmlns:p14="http://schemas.microsoft.com/office/powerpoint/2010/main" val="230765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</a:rPr>
              <a:t>Foundation Models </a:t>
            </a:r>
            <a:br>
              <a:rPr lang="en-US" altLang="zh-TW" sz="9600" dirty="0">
                <a:solidFill>
                  <a:srgbClr val="C00000"/>
                </a:solidFill>
              </a:rPr>
            </a:br>
            <a:r>
              <a:rPr lang="en-US" altLang="zh-TW" sz="9600" dirty="0">
                <a:solidFill>
                  <a:srgbClr val="C00000"/>
                </a:solidFill>
              </a:rPr>
              <a:t>for </a:t>
            </a:r>
            <a:br>
              <a:rPr lang="en-US" altLang="zh-TW" sz="9600" dirty="0">
                <a:solidFill>
                  <a:srgbClr val="C00000"/>
                </a:solidFill>
              </a:rPr>
            </a:br>
            <a:r>
              <a:rPr lang="en-US" altLang="zh-TW" sz="9600" dirty="0">
                <a:solidFill>
                  <a:srgbClr val="C00000"/>
                </a:solidFill>
              </a:rPr>
              <a:t>Big Data Analytics</a:t>
            </a:r>
            <a:endParaRPr lang="zh-TW" altLang="en-US" sz="96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693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069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47682"/>
          </a:xfrm>
        </p:spPr>
        <p:txBody>
          <a:bodyPr>
            <a:normAutofit fontScale="90000"/>
          </a:bodyPr>
          <a:lstStyle/>
          <a:p>
            <a:r>
              <a:rPr lang="en-US" sz="5300" dirty="0" err="1"/>
              <a:t>ChatGPT</a:t>
            </a:r>
            <a:r>
              <a:rPr lang="en-US" sz="5300" dirty="0"/>
              <a:t> Research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Sohail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Shahab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Saquib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Faiza Farhat, Yassine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Himeur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Mohammad Nadeem, Dag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Øivind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Madsen,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Yashbir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Singh,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Shadi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Atalla,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Wathiq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Mansoor. "The Future of GPT: A Taxonomy of Existing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Research, Current Challenges, and Possible Future Directions." Current Challenges, and Possible Future Directions (April 8, 2023)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C82B79-B744-4FF2-474B-74C1F4530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3" y="1111107"/>
            <a:ext cx="11605846" cy="4471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5305A9-A508-B808-5BF1-A452B7BA0DDB}"/>
              </a:ext>
            </a:extLst>
          </p:cNvPr>
          <p:cNvSpPr txBox="1"/>
          <p:nvPr/>
        </p:nvSpPr>
        <p:spPr>
          <a:xfrm>
            <a:off x="1262867" y="5809065"/>
            <a:ext cx="96662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A common trend identified in the reported </a:t>
            </a:r>
            <a:r>
              <a:rPr lang="en-US" sz="2400" b="1" dirty="0" err="1">
                <a:solidFill>
                  <a:schemeClr val="accent1"/>
                </a:solidFill>
              </a:rPr>
              <a:t>chatGPT</a:t>
            </a:r>
            <a:r>
              <a:rPr lang="en-US" sz="2400" b="1" dirty="0">
                <a:solidFill>
                  <a:schemeClr val="accent1"/>
                </a:solidFill>
              </a:rPr>
              <a:t> research</a:t>
            </a:r>
          </a:p>
        </p:txBody>
      </p:sp>
    </p:spTree>
    <p:extLst>
      <p:ext uri="{BB962C8B-B14F-4D97-AF65-F5344CB8AC3E}">
        <p14:creationId xmlns:p14="http://schemas.microsoft.com/office/powerpoint/2010/main" val="33192586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47682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Taxonomy of Literature on </a:t>
            </a:r>
            <a:r>
              <a:rPr lang="en-US" sz="5300" dirty="0" err="1"/>
              <a:t>ChatGPT</a:t>
            </a:r>
            <a:endParaRPr lang="en-US" sz="5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Sohail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Shahab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Saquib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Faiza Farhat, Yassine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Himeur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Mohammad Nadeem, Dag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Øivind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Madsen,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Yashbir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Singh,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Shadi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Atalla,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Wathiq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Mansoor. "The Future of GPT: A Taxonomy of Existing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Research, Current Challenges, and Possible Future Directions." Current Challenges, and Possible Future Directions (April 8, 2023)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48D7A6-FEDE-F7A8-D0A4-7EB98CDC5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003" y="949701"/>
            <a:ext cx="9931992" cy="545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9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76" y="56100"/>
            <a:ext cx="11605846" cy="722173"/>
          </a:xfrm>
        </p:spPr>
        <p:txBody>
          <a:bodyPr>
            <a:normAutofit/>
          </a:bodyPr>
          <a:lstStyle/>
          <a:p>
            <a:r>
              <a:rPr lang="en-US" sz="4000" dirty="0"/>
              <a:t>Enhancing the Conversational Ability of </a:t>
            </a:r>
            <a:r>
              <a:rPr lang="en-US" sz="4000" dirty="0" err="1"/>
              <a:t>ChatGPT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Sohail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Shahab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Saquib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Faiza Farhat, Yassine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Himeur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Mohammad Nadeem, Dag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Øivind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Madsen,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Yashbir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Singh,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Shadi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Atalla,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Wathiq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Mansoor. "The Future of GPT: A Taxonomy of Existing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Research, Current Challenges, and Possible Future Directions." Current Challenges, and Possible Future Directions (April 8, 2023)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EDC48-AAD8-1EFE-419E-C13595C7B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877" y="778274"/>
            <a:ext cx="9337040" cy="567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901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47682"/>
          </a:xfrm>
        </p:spPr>
        <p:txBody>
          <a:bodyPr>
            <a:normAutofit/>
          </a:bodyPr>
          <a:lstStyle/>
          <a:p>
            <a:r>
              <a:rPr lang="en-US" sz="4000" dirty="0"/>
              <a:t>Domain/Person Specific Personalization of </a:t>
            </a:r>
            <a:r>
              <a:rPr lang="en-US" sz="4000" dirty="0" err="1"/>
              <a:t>ChatGPT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Sohail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Shahab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Saquib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Faiza Farhat, Yassine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Himeur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Mohammad Nadeem, Dag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Øivind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Madsen,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Yashbir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Singh,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Shadi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Atalla,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Wathiq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Mansoor. "The Future of GPT: A Taxonomy of Existing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Research, Current Challenges, and Possible Future Directions." Current Challenges, and Possible Future Directions (April 8, 2023)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350D2-2E58-6527-0326-A57092B5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02" y="950983"/>
            <a:ext cx="9276394" cy="552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22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</p:spTree>
    <p:extLst>
      <p:ext uri="{BB962C8B-B14F-4D97-AF65-F5344CB8AC3E}">
        <p14:creationId xmlns:p14="http://schemas.microsoft.com/office/powerpoint/2010/main" val="36518486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47682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Technological Integration for Multimodal AI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Sohail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Shahab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Saquib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Faiza Farhat, Yassine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Himeur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Mohammad Nadeem, Dag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Øivind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Madsen,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Yashbir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Singh,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Shadi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Atalla,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Wathiq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Mansoor. "The Future of GPT: A Taxonomy of Existing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Research, Current Challenges, and Possible Future Directions." Current Challenges, and Possible Future Directions (April 8, 2023)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3A127-FBBC-9E3C-26A4-88A0B24E8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218" y="882429"/>
            <a:ext cx="8171502" cy="5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445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47682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Trustworthy AI: Interplay of Various Factors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Sohail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Shahab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Saquib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Faiza Farhat, Yassine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Himeur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Mohammad Nadeem, Dag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Øivind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Madsen,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Yashbir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Singh,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Shadi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Atalla,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Wathiq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Mansoor. "The Future of GPT: A Taxonomy of Existing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Research, Current Challenges, and Possible Future Directions." Current Challenges, and Possible Future Directions (April 8, 2023)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DA965-0FA2-9224-DFDF-2CB4950DE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240" y="975572"/>
            <a:ext cx="6970890" cy="551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57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9" y="56101"/>
            <a:ext cx="4346806" cy="6345688"/>
          </a:xfrm>
        </p:spPr>
        <p:txBody>
          <a:bodyPr>
            <a:normAutofit/>
          </a:bodyPr>
          <a:lstStyle/>
          <a:p>
            <a:r>
              <a:rPr lang="en-US" dirty="0"/>
              <a:t>Generative AI</a:t>
            </a:r>
            <a:br>
              <a:rPr lang="en-US" dirty="0"/>
            </a:br>
            <a:r>
              <a:rPr lang="en-US" dirty="0"/>
              <a:t>Research Areas, </a:t>
            </a:r>
            <a:br>
              <a:rPr lang="en-US" dirty="0"/>
            </a:br>
            <a:r>
              <a:rPr lang="en-US" dirty="0"/>
              <a:t>Applications and </a:t>
            </a:r>
            <a:br>
              <a:rPr lang="en-US" dirty="0"/>
            </a:br>
            <a:r>
              <a:rPr lang="en-US" dirty="0"/>
              <a:t>Companies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817F3-2DD5-4399-4CDE-2AD01CDD5D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514" y="396134"/>
            <a:ext cx="7474348" cy="60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425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8" y="56101"/>
            <a:ext cx="11775939" cy="831665"/>
          </a:xfrm>
        </p:spPr>
        <p:txBody>
          <a:bodyPr>
            <a:normAutofit/>
          </a:bodyPr>
          <a:lstStyle/>
          <a:p>
            <a:r>
              <a:rPr lang="en-US" dirty="0"/>
              <a:t>Applications of Generative AI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3E7B7-261B-E276-E440-9F41C2AF98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652" y="887766"/>
            <a:ext cx="8639287" cy="559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133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 Models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8234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Gozalo-Brizuela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Roberto, and Eduardo C. Garrido-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Merchan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is not all you need. A State of the Art Review of large Generative AI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arXiv:2301.04655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BF010-6004-8E0B-5D8D-F6CDC81B90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17" y="769294"/>
            <a:ext cx="7599767" cy="5854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F1097B-E369-1B88-BB1F-E0B28973CF2A}"/>
              </a:ext>
            </a:extLst>
          </p:cNvPr>
          <p:cNvSpPr txBox="1"/>
          <p:nvPr/>
        </p:nvSpPr>
        <p:spPr>
          <a:xfrm>
            <a:off x="8698612" y="1709309"/>
            <a:ext cx="3255508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ChatGPT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 not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631B4-5C5B-DB66-5B68-50FBE100D8C8}"/>
              </a:ext>
            </a:extLst>
          </p:cNvPr>
          <p:cNvSpPr txBox="1"/>
          <p:nvPr/>
        </p:nvSpPr>
        <p:spPr>
          <a:xfrm>
            <a:off x="8698612" y="4336139"/>
            <a:ext cx="3255508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Attention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</p:spTree>
    <p:extLst>
      <p:ext uri="{BB962C8B-B14F-4D97-AF65-F5344CB8AC3E}">
        <p14:creationId xmlns:p14="http://schemas.microsoft.com/office/powerpoint/2010/main" val="9926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5" y="1747519"/>
            <a:ext cx="3863571" cy="2172463"/>
          </a:xfrm>
        </p:spPr>
        <p:txBody>
          <a:bodyPr>
            <a:normAutofit/>
          </a:bodyPr>
          <a:lstStyle/>
          <a:p>
            <a:r>
              <a:rPr lang="en-US" dirty="0"/>
              <a:t>Generative AI</a:t>
            </a:r>
            <a:br>
              <a:rPr lang="en-US" dirty="0"/>
            </a:br>
            <a:r>
              <a:rPr lang="en-US" dirty="0"/>
              <a:t>Tech Stack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Matt Bornstein, Guido Appenzeller, and Martin Casado (2023), Who Owns the Generative AI Platform?, https://a16z.com/2023/01/19/who-owns-the-generative-ai-platform/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65008-D06F-BE2B-43D5-58DBC58EC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906" y="309996"/>
            <a:ext cx="7889622" cy="623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01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2" y="134017"/>
            <a:ext cx="11896975" cy="927757"/>
          </a:xfrm>
        </p:spPr>
        <p:txBody>
          <a:bodyPr>
            <a:normAutofit/>
          </a:bodyPr>
          <a:lstStyle/>
          <a:p>
            <a:r>
              <a:rPr lang="en-US" dirty="0"/>
              <a:t>Generative AI Software and Business Factors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(2023), AI is Eating The World,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txt.cohere.com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/ai-is-eating-the-world/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CDC98B-7FAD-05A3-1042-03F4BCD4E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67" y="1613663"/>
            <a:ext cx="11432466" cy="45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984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2" y="134017"/>
            <a:ext cx="11896975" cy="2017261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br>
              <a:rPr lang="en-US" dirty="0"/>
            </a:br>
            <a:r>
              <a:rPr lang="en-US" dirty="0"/>
              <a:t>1. Pre-training Foundation (Pre-trained) Model</a:t>
            </a:r>
            <a:br>
              <a:rPr lang="en-US" dirty="0"/>
            </a:br>
            <a:r>
              <a:rPr lang="en-US" dirty="0"/>
              <a:t>2. Fine-turning Custom (Fine-tuned) Model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(2023), AI is Eating The World,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txt.cohere.com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/ai-is-eating-the-world/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0651A-9FFA-4442-B8DF-7AB486085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2" y="2151278"/>
            <a:ext cx="11903287" cy="426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773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2" y="47767"/>
            <a:ext cx="11896975" cy="101400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Generative AI </a:t>
            </a:r>
            <a:br>
              <a:rPr lang="en-US" sz="4000" dirty="0"/>
            </a:br>
            <a:r>
              <a:rPr lang="en-US" sz="4000" dirty="0"/>
              <a:t>Fine-tune Custom Models using Proprietary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(2023), AI is Eating The World,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txt.cohere.com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/ai-is-eating-the-world/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30F5C-CBD0-6DA1-AB63-C68EB3453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93" y="1075842"/>
            <a:ext cx="11460283" cy="553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419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2" y="47767"/>
            <a:ext cx="11896975" cy="101400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Generative AI </a:t>
            </a:r>
            <a:br>
              <a:rPr lang="en-US" sz="4000" dirty="0"/>
            </a:br>
            <a:r>
              <a:rPr lang="en-US" sz="4000" dirty="0"/>
              <a:t>Fine-tune Custom Models using Proprietary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(2023), AI is Eating The World,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txt.cohere.com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/ai-is-eating-the-world/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806F66-48B7-1ABA-38E0-1A7364F2E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31" y="1169332"/>
            <a:ext cx="10094536" cy="539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54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27228</TotalTime>
  <Words>7432</Words>
  <Application>Microsoft Macintosh PowerPoint</Application>
  <PresentationFormat>Widescreen</PresentationFormat>
  <Paragraphs>620</Paragraphs>
  <Slides>138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42" baseType="lpstr">
      <vt:lpstr>Arial</vt:lpstr>
      <vt:lpstr>Calibri</vt:lpstr>
      <vt:lpstr>Source Sans Pro</vt:lpstr>
      <vt:lpstr>Office Theme</vt:lpstr>
      <vt:lpstr>ChatGPT and Large Language Models (LLM) for Big Data Analysis</vt:lpstr>
      <vt:lpstr>Syllabus</vt:lpstr>
      <vt:lpstr>Syllabus</vt:lpstr>
      <vt:lpstr>Syllabus</vt:lpstr>
      <vt:lpstr>Outline</vt:lpstr>
      <vt:lpstr>ChatGPT Large Language Models (LLM) Foundation Models </vt:lpstr>
      <vt:lpstr>Generative AI (Gen AI) AI Generated Content (AIGC)</vt:lpstr>
      <vt:lpstr>PowerPoint Presentation</vt:lpstr>
      <vt:lpstr>Generative AI (Gen AI) AI Generated Content (AIGC)</vt:lpstr>
      <vt:lpstr>The history of Generative AI  in CV, NLP and VL</vt:lpstr>
      <vt:lpstr>Generative AI  Foundation Models </vt:lpstr>
      <vt:lpstr>Categories of Vision Generative Models</vt:lpstr>
      <vt:lpstr>The General Structure of  Generative Vision Language</vt:lpstr>
      <vt:lpstr>Two Types of Vision Language Encoders: Concatenated Encoders and Cross-aligned Encoders</vt:lpstr>
      <vt:lpstr>Two Types of to-language Decoder Models: Jointly-trained Models and Frozen Models</vt:lpstr>
      <vt:lpstr>Large Language Models (LLM)  (GPT-3, ChatGPT, PaLM, BLOOM, OPT-175B, LLaMA)</vt:lpstr>
      <vt:lpstr> The Transformers Timeline</vt:lpstr>
      <vt:lpstr>Transformer Models</vt:lpstr>
      <vt:lpstr>OpenAI ChatGPT</vt:lpstr>
      <vt:lpstr>Conversational AI  to deliver contextual and personal experience to users</vt:lpstr>
      <vt:lpstr>OpenAI ChatGPT</vt:lpstr>
      <vt:lpstr>OpenAI ChatGPT</vt:lpstr>
      <vt:lpstr>OpenAI ChatGPT</vt:lpstr>
      <vt:lpstr>OpenAI ChatGPT</vt:lpstr>
      <vt:lpstr>ChatGPT and GPT-3 Family (GPT-3, InstructGPT, GPT-3.5, ChatGPT)</vt:lpstr>
      <vt:lpstr>OpenAI ChatGPT and Open LLM GPT-4, LLaMA, Alpaca, Dolly, Cerebras-GPT,  GPT4All, Vicuna, ColossalChat, Koala, Phoenix</vt:lpstr>
      <vt:lpstr>Large Language Models (LMM) Openness and Training Philosophy</vt:lpstr>
      <vt:lpstr>Phoenix: Democratizing ChatGPT across Languages</vt:lpstr>
      <vt:lpstr>Stanford Alpaca:  A Strong, Replicable Instruction-Following Model</vt:lpstr>
      <vt:lpstr>GPT4All:  Training an Assistant-style Chatbot with Large Scale Data Distillation from GPT-3.5-Turbo</vt:lpstr>
      <vt:lpstr>GPT4All-J An Apache-2 Licensed Assistant-Style Chatbot</vt:lpstr>
      <vt:lpstr>Vicuna: An Open-Source Chatbot  Impressing GPT-4 with 90%* ChatGPT Quality by the Team with members from UC Berkeley, CMU, Stanford, and UC San Diego</vt:lpstr>
      <vt:lpstr>Chinese-Vicuna:  A Chinese Instruction-following LLaMA-based Model  一個中文低資源的 llama+lora方案</vt:lpstr>
      <vt:lpstr>ColossalChat</vt:lpstr>
      <vt:lpstr>Dolly v2 Open Source Instruction-Tuned LLM</vt:lpstr>
      <vt:lpstr>StableLM Stability AI Language Models</vt:lpstr>
      <vt:lpstr>RedPajama a project to create leading open-source models,  starts by reproducing LLaMA training dataset of over 1.2 trillion tokens</vt:lpstr>
      <vt:lpstr>Chat with Open Large Language Models</vt:lpstr>
      <vt:lpstr>Chat  with  Open  Large Language Models: Chatbot Arena</vt:lpstr>
      <vt:lpstr>Chat  with Open  Large Language Models: Leaderboard</vt:lpstr>
      <vt:lpstr>Perplexity.ai</vt:lpstr>
      <vt:lpstr>MiniGPT-4: Enhancing Vision-language Understanding with Advanced Large Language Models</vt:lpstr>
      <vt:lpstr>LLaVA: Large Language and Vision Assistant</vt:lpstr>
      <vt:lpstr>Visual Instruction Tuning LLaVA: Large Language and Vision Assistant University of Wisconsin-Madison, Microsoft Research, Columbia University</vt:lpstr>
      <vt:lpstr>MPT-7B: A New Standard for Open-Source, Commercially Usable LLMs</vt:lpstr>
      <vt:lpstr>MPT-7B (MosaicML Pretrained Transformer)  vs. open source models on academic tasks</vt:lpstr>
      <vt:lpstr>MPT-7B-StoryWriter-65k+</vt:lpstr>
      <vt:lpstr>InstructBLIP Vision-Language Models with Instruction Tuning</vt:lpstr>
      <vt:lpstr>Model Architecture of InstructBLIP Vision-Language Models with Instruction Tuning</vt:lpstr>
      <vt:lpstr>Vision-Language Instruction Tuning: Datasets</vt:lpstr>
      <vt:lpstr>Instruction Tuning vs. Multitask Learning  based on BLIP-2 FlanT5XL</vt:lpstr>
      <vt:lpstr>Finetuning BLIP-2 and InstructBLIP  on downstream datasets</vt:lpstr>
      <vt:lpstr>InstructBLIP Vision-Language Models with Instruction Tuning  LLaVA Large Language and Vision Assistant  MiniGPT-4</vt:lpstr>
      <vt:lpstr>Instruction Tuning Datasets</vt:lpstr>
      <vt:lpstr>Instruction Tuning Datasets</vt:lpstr>
      <vt:lpstr>Instruction Templates</vt:lpstr>
      <vt:lpstr>X-LLM: Bootstrapping Advanced Large Language Models by Treating Multi-Modalities as Foreign Languages</vt:lpstr>
      <vt:lpstr>Large Language Models (LLMs) Foundation Models </vt:lpstr>
      <vt:lpstr>Large Language Models (LLMs) (larger than 10B) </vt:lpstr>
      <vt:lpstr>Large Language Models (LLMs) (larger than 10B) </vt:lpstr>
      <vt:lpstr>Large Language Models (LLMs) (larger than 10B) </vt:lpstr>
      <vt:lpstr>Statistics of Commonly-used Data Sources for LLMs</vt:lpstr>
      <vt:lpstr> Ratios of various data sources in the  pre-training data for existing LLMs</vt:lpstr>
      <vt:lpstr>Typical Data Preprocessing Pipeline for  Pre-training Large Language Models (LLMs)</vt:lpstr>
      <vt:lpstr>LLMs with Public Configuration Details</vt:lpstr>
      <vt:lpstr>Detailed Optimization Settings of LLMs</vt:lpstr>
      <vt:lpstr>Available Task Collections for Instruction Tuning</vt:lpstr>
      <vt:lpstr>Instance Formatting and Two Different Methods for Constructing the  Instruction-formatted Instances</vt:lpstr>
      <vt:lpstr>In-context Learning (ICL) and  Chain-of-thought (CoT) Prompting</vt:lpstr>
      <vt:lpstr>Pre-train,  Prompt, and Predict:  Prompting Methods  in Natural Language Processing (LLMs)</vt:lpstr>
      <vt:lpstr>Four Paradigms in NLP</vt:lpstr>
      <vt:lpstr>Typology of Prompting Methods</vt:lpstr>
      <vt:lpstr>Different Multi-Prompt Learning Strategies</vt:lpstr>
      <vt:lpstr>Examples of Input, Template, and Answer for Different Tasks</vt:lpstr>
      <vt:lpstr>Characteristics of Different Tuning Strategies</vt:lpstr>
      <vt:lpstr>Multi-prompt Learning for  Multi-task, Multi-domain,  or Multi-lingual Learning</vt:lpstr>
      <vt:lpstr>Reinforcement Learning from Human Feedback (RLHF)</vt:lpstr>
      <vt:lpstr>ChatGPT: Optimizing Language Models for Dialogue</vt:lpstr>
      <vt:lpstr>Training language models to follow instructions with human feedback</vt:lpstr>
      <vt:lpstr>Reinforcement Learning from Human Feedback (RLHF)</vt:lpstr>
      <vt:lpstr>PowerPoint Presentation</vt:lpstr>
      <vt:lpstr>Reinforcement Learning  from Human Feedback (RLHF)  Step 2. Gathering Data and  Training a  Reward Model</vt:lpstr>
      <vt:lpstr>Reinforcement Learning  from Human Feedback (RLHF)  Step 3. Fine-tuning the LM with Reinforcement Learning </vt:lpstr>
      <vt:lpstr>Foundation Models  for  Big Data Analytics</vt:lpstr>
      <vt:lpstr>Generative AI Text, Image, Video, Audio Applications</vt:lpstr>
      <vt:lpstr>ChatGPT Research</vt:lpstr>
      <vt:lpstr>Taxonomy of Literature on ChatGPT</vt:lpstr>
      <vt:lpstr>Enhancing the Conversational Ability of ChatGPT</vt:lpstr>
      <vt:lpstr>Domain/Person Specific Personalization of ChatGPT</vt:lpstr>
      <vt:lpstr>Technological Integration for Multimodal AI</vt:lpstr>
      <vt:lpstr>Trustworthy AI: Interplay of Various Factors</vt:lpstr>
      <vt:lpstr>Generative AI Research Areas,  Applications and  Companies</vt:lpstr>
      <vt:lpstr>Applications of Generative AI Models</vt:lpstr>
      <vt:lpstr>Generative AI Models</vt:lpstr>
      <vt:lpstr>Generative AI Tech Stack</vt:lpstr>
      <vt:lpstr>Generative AI Software and Business Factors</vt:lpstr>
      <vt:lpstr>Generative AI 1. Pre-training Foundation (Pre-trained) Model 2. Fine-turning Custom (Fine-tuned) Model</vt:lpstr>
      <vt:lpstr>Generative AI  Fine-tune Custom Models using Proprietary Data</vt:lpstr>
      <vt:lpstr>Generative AI  Fine-tune Custom Models using Proprietary Data</vt:lpstr>
      <vt:lpstr>Evaluating the Code Quality of  AI-Assisted Code Generation Tools:  An Empirical Study on  GitHub Copilot,  Amazon CodeWhisperer,  and ChatGPT</vt:lpstr>
      <vt:lpstr>AI-Assisted Code Generation Tools: GitHub Copilot, Amazon CodeWhisperer, and ChatGPT</vt:lpstr>
      <vt:lpstr>AI-Assisted Code Generation Tools: GitHub Copilot, Amazon CodeWhisperer, and ChatGPT</vt:lpstr>
      <vt:lpstr>AI-Assisted Code Generation Tools: Experiment Setup</vt:lpstr>
      <vt:lpstr>AI-Assisted Code Generation Tools: Experiment Workflow</vt:lpstr>
      <vt:lpstr>AI-Assisted Code Generation Tools: Code Correctness</vt:lpstr>
      <vt:lpstr>AI-Assisted Code Generation Tools: Code Correctness</vt:lpstr>
      <vt:lpstr>Code  Generation Models: BERT, T5, GPT-3, CodeBERT CodeGPT, CodeX</vt:lpstr>
      <vt:lpstr>Generative AI</vt:lpstr>
      <vt:lpstr>Generative AI</vt:lpstr>
      <vt:lpstr>Generative AI</vt:lpstr>
      <vt:lpstr>DALL·E 2 Create original, realistic images and art from a text description.  It can combine concepts, attributes, and styles.</vt:lpstr>
      <vt:lpstr>The Model Structure of DALL-E-2</vt:lpstr>
      <vt:lpstr>Stable Diffusion</vt:lpstr>
      <vt:lpstr>Stable Diffusion Colab</vt:lpstr>
      <vt:lpstr>Stable Diffusion Reimagine</vt:lpstr>
      <vt:lpstr>Lexica Art: Search Stable Diffusion images and prompts</vt:lpstr>
      <vt:lpstr>Civitai: Stable Diffusion AI Art Models</vt:lpstr>
      <vt:lpstr>NLG from a Multilingual,  Multimodal and Multi-task perspective</vt:lpstr>
      <vt:lpstr>Text-and-Video Dialog Generation Models  with Hierarchical Attention</vt:lpstr>
      <vt:lpstr>Multimodal Few-Shot Learning with  Frozen Language Models</vt:lpstr>
      <vt:lpstr>Multimodal Pipeline  that includes three different modalities (Image, Text. Audio)</vt:lpstr>
      <vt:lpstr>Video and Audio Multimodal Fusion </vt:lpstr>
      <vt:lpstr>Visual and Textual Representation</vt:lpstr>
      <vt:lpstr>Hybrid Multimodal Data Fusion</vt:lpstr>
      <vt:lpstr>Multimodal Transfer Learning</vt:lpstr>
      <vt:lpstr>CLIP: Learning Transferable Visual Models From Natural Language Supervision</vt:lpstr>
      <vt:lpstr>ViLT: Vision-and-Language Transformer Without Convolution or Region Supervision</vt:lpstr>
      <vt:lpstr>wav2vec 2.0:  A framework for self-supervised learning of speech representations</vt:lpstr>
      <vt:lpstr>Whisper:  Robust Speech Recognition via Large-Scale Weak Supervision</vt:lpstr>
      <vt:lpstr>Microsoft Azure  Text to Speech (TTS)</vt:lpstr>
      <vt:lpstr>Hugging Face</vt:lpstr>
      <vt:lpstr>BLOOM BigScience Large Open-science Open-access Multilingual Language Model</vt:lpstr>
      <vt:lpstr>OpenAI Whisper</vt:lpstr>
      <vt:lpstr>Computer vision in the metaverse  with scene understanding, object detection, and human action/activity recognition</vt:lpstr>
      <vt:lpstr>DUALENC: A KG-to-Text Generation Model  KG and Graph via Dual-encoding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Analysis</dc:title>
  <dc:subject/>
  <dc:creator>Min-Yuh Day</dc:creator>
  <cp:keywords>Big Data Analysis, BDA</cp:keywords>
  <dc:description>Big Data Analysis (BDA)</dc:description>
  <cp:lastModifiedBy>imyday@gmail.com</cp:lastModifiedBy>
  <cp:revision>1399</cp:revision>
  <cp:lastPrinted>2020-12-23T14:44:17Z</cp:lastPrinted>
  <dcterms:created xsi:type="dcterms:W3CDTF">2019-09-12T03:09:52Z</dcterms:created>
  <dcterms:modified xsi:type="dcterms:W3CDTF">2023-05-15T23:18:31Z</dcterms:modified>
  <cp:category/>
</cp:coreProperties>
</file>