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0"/>
  </p:notesMasterIdLst>
  <p:sldIdLst>
    <p:sldId id="3462" r:id="rId2"/>
    <p:sldId id="3463" r:id="rId3"/>
    <p:sldId id="3464" r:id="rId4"/>
    <p:sldId id="3778" r:id="rId5"/>
    <p:sldId id="3472" r:id="rId6"/>
    <p:sldId id="3779" r:id="rId7"/>
    <p:sldId id="3474" r:id="rId8"/>
    <p:sldId id="3475" r:id="rId9"/>
    <p:sldId id="3476" r:id="rId10"/>
    <p:sldId id="3786" r:id="rId11"/>
    <p:sldId id="3787" r:id="rId12"/>
    <p:sldId id="3788" r:id="rId13"/>
    <p:sldId id="3789" r:id="rId14"/>
    <p:sldId id="3792" r:id="rId15"/>
    <p:sldId id="3797" r:id="rId16"/>
    <p:sldId id="3799" r:id="rId17"/>
    <p:sldId id="3812" r:id="rId18"/>
    <p:sldId id="3486" r:id="rId19"/>
    <p:sldId id="3487" r:id="rId20"/>
    <p:sldId id="3488" r:id="rId21"/>
    <p:sldId id="3865" r:id="rId22"/>
    <p:sldId id="3864" r:id="rId23"/>
    <p:sldId id="3489" r:id="rId24"/>
    <p:sldId id="1270" r:id="rId25"/>
    <p:sldId id="1151" r:id="rId26"/>
    <p:sldId id="1266" r:id="rId27"/>
    <p:sldId id="1273" r:id="rId28"/>
    <p:sldId id="3793" r:id="rId29"/>
    <p:sldId id="3222" r:id="rId30"/>
    <p:sldId id="3164" r:id="rId31"/>
    <p:sldId id="1413" r:id="rId32"/>
    <p:sldId id="1414" r:id="rId33"/>
    <p:sldId id="1415" r:id="rId34"/>
    <p:sldId id="1416" r:id="rId35"/>
    <p:sldId id="1498" r:id="rId36"/>
    <p:sldId id="1625" r:id="rId37"/>
    <p:sldId id="1626" r:id="rId38"/>
    <p:sldId id="944" r:id="rId39"/>
    <p:sldId id="1110" r:id="rId40"/>
    <p:sldId id="945" r:id="rId41"/>
    <p:sldId id="946" r:id="rId42"/>
    <p:sldId id="947" r:id="rId43"/>
    <p:sldId id="1219" r:id="rId44"/>
    <p:sldId id="1220" r:id="rId45"/>
    <p:sldId id="1223" r:id="rId46"/>
    <p:sldId id="1225" r:id="rId47"/>
    <p:sldId id="1227" r:id="rId48"/>
    <p:sldId id="1229" r:id="rId49"/>
    <p:sldId id="1231" r:id="rId50"/>
    <p:sldId id="1233" r:id="rId51"/>
    <p:sldId id="3863" r:id="rId52"/>
    <p:sldId id="3814" r:id="rId53"/>
    <p:sldId id="1942" r:id="rId54"/>
    <p:sldId id="3815" r:id="rId55"/>
    <p:sldId id="3176" r:id="rId56"/>
    <p:sldId id="3030" r:id="rId57"/>
    <p:sldId id="2998" r:id="rId58"/>
    <p:sldId id="3177" r:id="rId59"/>
    <p:sldId id="3178" r:id="rId60"/>
    <p:sldId id="3179" r:id="rId61"/>
    <p:sldId id="3180" r:id="rId62"/>
    <p:sldId id="3181" r:id="rId63"/>
    <p:sldId id="3182" r:id="rId64"/>
    <p:sldId id="3183" r:id="rId65"/>
    <p:sldId id="3184" r:id="rId66"/>
    <p:sldId id="3185" r:id="rId67"/>
    <p:sldId id="3186" r:id="rId68"/>
    <p:sldId id="3187" r:id="rId69"/>
    <p:sldId id="3188" r:id="rId70"/>
    <p:sldId id="3189" r:id="rId71"/>
    <p:sldId id="3190" r:id="rId72"/>
    <p:sldId id="3191" r:id="rId73"/>
    <p:sldId id="3024" r:id="rId74"/>
    <p:sldId id="3192" r:id="rId75"/>
    <p:sldId id="3193" r:id="rId76"/>
    <p:sldId id="3194" r:id="rId77"/>
    <p:sldId id="3195" r:id="rId78"/>
    <p:sldId id="3028" r:id="rId79"/>
    <p:sldId id="3033" r:id="rId80"/>
    <p:sldId id="3031" r:id="rId81"/>
    <p:sldId id="3032" r:id="rId82"/>
    <p:sldId id="3034" r:id="rId83"/>
    <p:sldId id="1499" r:id="rId84"/>
    <p:sldId id="3811" r:id="rId85"/>
    <p:sldId id="3547" r:id="rId86"/>
    <p:sldId id="3546" r:id="rId87"/>
    <p:sldId id="3501" r:id="rId88"/>
    <p:sldId id="3545" r:id="rId89"/>
    <p:sldId id="3570" r:id="rId90"/>
    <p:sldId id="3620" r:id="rId91"/>
    <p:sldId id="3621" r:id="rId92"/>
    <p:sldId id="3729" r:id="rId93"/>
    <p:sldId id="3730" r:id="rId94"/>
    <p:sldId id="3731" r:id="rId95"/>
    <p:sldId id="3732" r:id="rId96"/>
    <p:sldId id="3733" r:id="rId97"/>
    <p:sldId id="3739" r:id="rId98"/>
    <p:sldId id="3740" r:id="rId99"/>
    <p:sldId id="3741" r:id="rId100"/>
    <p:sldId id="3743" r:id="rId101"/>
    <p:sldId id="3744" r:id="rId102"/>
    <p:sldId id="3745" r:id="rId103"/>
    <p:sldId id="3742" r:id="rId104"/>
    <p:sldId id="3746" r:id="rId105"/>
    <p:sldId id="1005" r:id="rId106"/>
    <p:sldId id="1006" r:id="rId107"/>
    <p:sldId id="3810" r:id="rId108"/>
    <p:sldId id="3466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/>
    <p:restoredTop sz="89225"/>
  </p:normalViewPr>
  <p:slideViewPr>
    <p:cSldViewPr snapToGrid="0" snapToObjects="1">
      <p:cViewPr varScale="1">
        <p:scale>
          <a:sx n="80" d="100"/>
          <a:sy n="80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9212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63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11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66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6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28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44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07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5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7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8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64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1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hyperlink" Target="https://tinyurl.com/imtkupython101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hyperlink" Target="https://tinyurl.com/imtkupython101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hyperlink" Target="https://tinyurl.com/imtkupython101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hyperlink" Target="https://tinyurl.com/imtkupython101" TargetMode="Externa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hyperlink" Target="https://tinyurl.com/aintpupython101" TargetMode="Externa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hyperlink" Target="https://tinyurl.com/imtkupython101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hyperlink" Target="https://web.ntpu.edu.tw/~myday/cindex.htm#projects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93.jpe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8.tiff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amazon.com/Python-Algorithmic-Trading-Cloud-Deployment/dp/149205335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8.tiff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17.jp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amazon.com/Financial-Theory-Python-Gentle-Introduction/dp/1098104358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amazon.com/Machine-Learning-Algorithmic-Trading-alternative/dp/1839217715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amazon.com/Quantitative-Finance-Python-Engineering-Mathematics/dp/1032014431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amazon.com/DeFi-Future-Finance-Campbell-Harvey-ebook/dp/B09DJV2QLC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amazon.com/Python-Finance-Mastering-Data-Driven/dp/1492024333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hyperlink" Target="https://www.amazon.com/Python-Finance-powerful-quantitative-analysis/dp/1787125696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hyperlink" Target="https://tinyurl.com/imtkupython10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hyperlink" Target="https://tinyurl.com/imtkupython101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hyperlink" Target="https://tinyurl.com/imtkupython101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hyperlink" Target="https://tinyurl.com/imtkupython101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hyperlink" Target="https://tinyurl.com/imtkupython101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hyperlink" Target="https://tinyurl.com/imtkupython101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hyperlink" Target="https://tinyurl.com/imtkupython101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hyperlink" Target="https://tinyurl.com/imtkupython101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hyperlink" Target="https://tinyurl.com/imtkupython101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hyperlink" Target="https://tinyurl.com/imtkupython101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hyperlink" Target="https://tinyurl.com/imtkupython10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Introduction to Artificial Intelligence in Finance and Quantitative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1111AIFQA01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2022-09-13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   2022/09/13   Introduction to Artificial Intelligence in Finance and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  2022/09/20  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    Financial Services Innovation and Applications </a:t>
            </a:r>
          </a:p>
          <a:p>
            <a:pPr marL="0" indent="0">
              <a:buNone/>
            </a:pPr>
            <a:r>
              <a:rPr lang="en-US" sz="2800" dirty="0"/>
              <a:t>3   2022/09/27   Investing Psychology and Behavioral Finance </a:t>
            </a:r>
          </a:p>
          <a:p>
            <a:pPr marL="0" indent="0">
              <a:buNone/>
            </a:pPr>
            <a:r>
              <a:rPr lang="en-US" sz="2800" dirty="0"/>
              <a:t>4   2022/10/04   Event Studies in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 2022/10/11   Case Study on AI in Finance and Quantitative Analysis I </a:t>
            </a:r>
          </a:p>
          <a:p>
            <a:pPr marL="0" indent="0">
              <a:buNone/>
            </a:pPr>
            <a:r>
              <a:rPr lang="en-US" sz="2800" dirty="0"/>
              <a:t>6   2022/10/18   Finance Theory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B1F6C-9C39-2247-8A72-D39B79B18F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21" y="713214"/>
            <a:ext cx="11111345" cy="57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825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12637-E3E3-5642-B8E6-5ED595FA7F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27" y="625636"/>
            <a:ext cx="11286485" cy="59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386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F138C-DA00-0443-AA24-2AA628153F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37" y="662844"/>
            <a:ext cx="11425536" cy="5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92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EF39C-9616-B84B-B74C-E0E238DEE0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94" y="654446"/>
            <a:ext cx="10820400" cy="57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52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D8640A-B4E7-AD4D-B9DE-0B8392F311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492" y="1603083"/>
            <a:ext cx="7073772" cy="748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05C619-E3D1-054D-8E5F-FCCB03DAF1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493" y="2338702"/>
            <a:ext cx="7073767" cy="3324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09DD7A-9B07-564A-9F09-F7C2AABE81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494" y="5663623"/>
            <a:ext cx="7073767" cy="748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C69CD1-D21D-2641-88F8-3CCB25A576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492" y="655547"/>
            <a:ext cx="7073767" cy="9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50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319096"/>
            <a:ext cx="11292113" cy="517378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TW" sz="9600" dirty="0">
                <a:solidFill>
                  <a:srgbClr val="C00000"/>
                </a:solidFill>
              </a:rPr>
              <a:t>Artificial Intelligence in Finance and Quantitative</a:t>
            </a:r>
            <a:endParaRPr lang="en-US" sz="9600" dirty="0">
              <a:solidFill>
                <a:srgbClr val="C00000"/>
              </a:solidFill>
            </a:endParaRP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Fall 2021, Fall 2022</a:t>
            </a:r>
            <a:endParaRPr lang="en-US" altLang="zh-TW" sz="8000" dirty="0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Artificial Intelligence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Spring 2021, Fall 2022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Fall 2020, Fall, 2021, Spring 2022, Spring 2023</a:t>
            </a:r>
            <a:endParaRPr lang="en-US" altLang="zh-TW" sz="96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TW" sz="96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Spring 2022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</a:t>
            </a:r>
            <a:endParaRPr lang="en-US" altLang="zh-TW" sz="64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Big Data Analytics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2020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2022, Spring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01590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54030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Research Project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59" y="1414919"/>
            <a:ext cx="11470712" cy="5041398"/>
          </a:xfrm>
        </p:spPr>
        <p:txBody>
          <a:bodyPr>
            <a:noAutofit/>
          </a:bodyPr>
          <a:lstStyle/>
          <a:p>
            <a:r>
              <a:rPr lang="en-US" altLang="zh-TW" sz="2800" b="1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Applying AI technology to construct knowledge graphs of cryptocurrency anti-money laundering: a few-shot learning model</a:t>
            </a:r>
          </a:p>
          <a:p>
            <a:pPr lvl="1"/>
            <a:r>
              <a:rPr lang="en-US" altLang="zh-TW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MOST, 110-2410-H-305-013-MY2, 2021/08/01~2023/07/31 </a:t>
            </a:r>
          </a:p>
          <a:p>
            <a:r>
              <a:rPr lang="en-US" altLang="zh-TW" sz="2800" dirty="0"/>
              <a:t>AI for Corporate Sustainability Assessment and Cross Language Corporate Sustainability Reports Generative Mode</a:t>
            </a:r>
          </a:p>
          <a:p>
            <a:pPr lvl="1"/>
            <a:r>
              <a:rPr lang="en-US" altLang="zh-TW" b="0" dirty="0"/>
              <a:t>NTPU, 111-NTPU_ORDA-F-001</a:t>
            </a:r>
            <a:r>
              <a:rPr lang="zh-TW" altLang="en-US" b="0" dirty="0"/>
              <a:t>，</a:t>
            </a:r>
            <a:r>
              <a:rPr lang="en-US" altLang="zh-TW" b="0" dirty="0"/>
              <a:t>2022/01/01~2022/12/31</a:t>
            </a:r>
          </a:p>
          <a:p>
            <a:r>
              <a:rPr lang="en-US" altLang="zh-TW" sz="2800" dirty="0"/>
              <a:t>Artificial Intelligence for FinTech Knowledge Graph from Patent Textual Analytics</a:t>
            </a:r>
          </a:p>
          <a:p>
            <a:pPr lvl="1"/>
            <a:r>
              <a:rPr lang="en-US" altLang="zh-TW" b="0" dirty="0"/>
              <a:t>NTPU, 111-NTPU_ORDA-F-003,</a:t>
            </a:r>
            <a:r>
              <a:rPr lang="zh-TW" altLang="en-US" b="0" dirty="0"/>
              <a:t> </a:t>
            </a:r>
            <a:r>
              <a:rPr lang="en-US" altLang="zh-TW" b="0" dirty="0"/>
              <a:t> 2022/01/01~2022/12/31</a:t>
            </a:r>
            <a:endParaRPr lang="en-US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C34D8F-18C3-7640-85A9-5C6313A62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504D6-33E0-734E-A30F-A37528CCCD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95F36D-3476-8B4A-9E6F-DC6AE12C0FF4}"/>
              </a:ext>
            </a:extLst>
          </p:cNvPr>
          <p:cNvSpPr/>
          <p:nvPr/>
        </p:nvSpPr>
        <p:spPr>
          <a:xfrm>
            <a:off x="3277489" y="6456317"/>
            <a:ext cx="5336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https://web.ntpu.edu.tw/~myday/cindex.htm#projects</a:t>
            </a:r>
            <a:endParaRPr lang="en-US" dirty="0"/>
          </a:p>
        </p:txBody>
      </p:sp>
      <p:pic>
        <p:nvPicPr>
          <p:cNvPr id="8" name="Picture 4" descr="http://mail.tku.edu.tw/myday/images/Myday_Photo.jpg">
            <a:extLst>
              <a:ext uri="{FF2B5EF4-FFF2-40B4-BE49-F238E27FC236}">
                <a16:creationId xmlns:a16="http://schemas.microsoft.com/office/drawing/2014/main" id="{177A3DFE-65D6-6440-8E10-8B3E7492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0393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This course introduces the </a:t>
            </a:r>
            <a:r>
              <a:rPr lang="en-US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AI in Finance and Quantitative Analysis</a:t>
            </a:r>
            <a:r>
              <a:rPr lang="en-US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Topics include: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Artificial Intelligence in Finance and Quantitative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 in FinTech: Metaverse, Web3, </a:t>
            </a:r>
            <a:r>
              <a:rPr lang="en-US" dirty="0" err="1"/>
              <a:t>DeFi</a:t>
            </a:r>
            <a:r>
              <a:rPr lang="en-US" dirty="0"/>
              <a:t>, NFT, Financial Services Innovation and Applications,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Investing Psychology and Behavioral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Event Studies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Finance Theory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Data-Driven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Financial Econometrics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AI-First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Deep Learning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Reinforcement Learning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Algorithmic Trading, Risk Management, Trading Bot and Event-Based </a:t>
            </a:r>
            <a:r>
              <a:rPr lang="en-US" dirty="0" err="1"/>
              <a:t>Backtesting</a:t>
            </a:r>
            <a:endParaRPr lang="en-US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Case Study on AI in Finance and Quantitative Analysis.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2829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26623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4400" dirty="0">
                <a:solidFill>
                  <a:srgbClr val="C00000"/>
                </a:solidFill>
                <a:ea typeface="Heiti TC Medium" pitchFamily="2" charset="-128"/>
              </a:rPr>
              <a:t>AI in Finance and Quantitative Analysis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</a:t>
            </a:r>
            <a:r>
              <a:rPr lang="en-US" altLang="zh-TW" sz="580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Yuh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Day, Ph.D.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Associate Professor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5" y="1568899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93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 2022/10/25   Data-Driven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2022/11/01   Midterm Project Report </a:t>
            </a:r>
          </a:p>
          <a:p>
            <a:pPr marL="0" indent="0">
              <a:buNone/>
            </a:pPr>
            <a:r>
              <a:rPr lang="en-US" sz="2800" dirty="0"/>
              <a:t>9   2022/11/08   Financial Econometrics </a:t>
            </a:r>
          </a:p>
          <a:p>
            <a:pPr marL="0" indent="0">
              <a:buNone/>
            </a:pPr>
            <a:r>
              <a:rPr lang="en-US" sz="2800" dirty="0"/>
              <a:t>10   2022/11/15   AI-First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 2022/11/22   Industry Practices of AI in Finance and Quantitative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   Analysis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2022/11/29   Case Study on AI in Finance and Quantitative Analysis II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2022/12/06   Deep Learning in Finance; </a:t>
            </a:r>
            <a:br>
              <a:rPr lang="en-US" sz="2800" dirty="0"/>
            </a:br>
            <a:r>
              <a:rPr lang="en-US" sz="2800" dirty="0"/>
              <a:t>                                Reinforcement Learning in Finance </a:t>
            </a:r>
          </a:p>
          <a:p>
            <a:pPr marL="0" indent="0">
              <a:buNone/>
            </a:pPr>
            <a:r>
              <a:rPr lang="en-US" sz="2800" dirty="0"/>
              <a:t>14   2022/12/13  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    Trading Bot and Event-Based </a:t>
            </a:r>
            <a:r>
              <a:rPr lang="en-US" sz="2800" dirty="0" err="1"/>
              <a:t>Backtesting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2022/12/20 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2022/12/27   Final Project Report II </a:t>
            </a:r>
          </a:p>
          <a:p>
            <a:pPr marL="0" indent="0">
              <a:buNone/>
            </a:pPr>
            <a:r>
              <a:rPr lang="en-US" sz="2800" dirty="0"/>
              <a:t>17   2023/01/03   Self-learning </a:t>
            </a:r>
          </a:p>
          <a:p>
            <a:pPr marL="0" indent="0">
              <a:buNone/>
            </a:pPr>
            <a:r>
              <a:rPr lang="en-US" sz="2800" dirty="0"/>
              <a:t>18   2023/01/10   Self-learning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Teaching Methods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Lecture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Discussion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Practicum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8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Individual Presentation 60 %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Group Presentation 10 %</a:t>
            </a:r>
            <a:endParaRPr lang="zh-TW" altLang="en-US" sz="4400" dirty="0"/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Case Report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Class Participation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Assignment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(2020), </a:t>
            </a:r>
            <a:br>
              <a:rPr lang="en-US" sz="3600" dirty="0"/>
            </a:br>
            <a:r>
              <a:rPr lang="en-US" sz="3600" dirty="0"/>
              <a:t>Artificial Intelligence in Finance: A Python-Based Guide, </a:t>
            </a:r>
            <a:br>
              <a:rPr lang="en-US" sz="3600" dirty="0"/>
            </a:br>
            <a:r>
              <a:rPr lang="en-US" sz="3600" dirty="0"/>
              <a:t>O’Reilly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91402-0776-B347-B066-374484BF3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776" y="3343904"/>
            <a:ext cx="2511256" cy="3291067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5DA0E18C-F8D3-2345-821F-C99222047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44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4732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Reference Books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8780"/>
            <a:ext cx="11222181" cy="5294520"/>
          </a:xfrm>
        </p:spPr>
        <p:txBody>
          <a:bodyPr>
            <a:normAutofit fontScale="62500" lnSpcReduction="20000"/>
          </a:bodyPr>
          <a:lstStyle/>
          <a:p>
            <a:r>
              <a:rPr lang="en-US" sz="3600" dirty="0"/>
              <a:t>Stefan Jansen (2020), Machine Learning for Algorithmic Trading: Predictive models to extract signals from market and alternative data for systematic trading strategies with Python, 2nd Edition, </a:t>
            </a:r>
            <a:r>
              <a:rPr lang="en-US" sz="3600" dirty="0" err="1"/>
              <a:t>Packt</a:t>
            </a:r>
            <a:r>
              <a:rPr lang="en-US" sz="3600" dirty="0"/>
              <a:t> Publishing.</a:t>
            </a:r>
          </a:p>
          <a:p>
            <a:r>
              <a:rPr lang="en-US" sz="3600" dirty="0" err="1"/>
              <a:t>Aurélien</a:t>
            </a:r>
            <a:r>
              <a:rPr lang="en-US" sz="3600" dirty="0"/>
              <a:t> </a:t>
            </a:r>
            <a:r>
              <a:rPr lang="en-US" sz="3600" dirty="0" err="1"/>
              <a:t>Géron</a:t>
            </a:r>
            <a:r>
              <a:rPr lang="en-US" sz="3600" dirty="0"/>
              <a:t> (2019), Hands-On Machine Learning with Scikit-Learn, </a:t>
            </a:r>
            <a:r>
              <a:rPr lang="en-US" sz="3600" dirty="0" err="1"/>
              <a:t>Keras</a:t>
            </a:r>
            <a:r>
              <a:rPr lang="en-US" sz="3600" dirty="0"/>
              <a:t>, and TensorFlow: Concepts, Tools, and Techniques to Build Intelligent Systems, 2nd Edition, O’Reilly Media.</a:t>
            </a:r>
          </a:p>
          <a:p>
            <a:r>
              <a:rPr lang="en-US" sz="3600" dirty="0" err="1"/>
              <a:t>Hariom</a:t>
            </a:r>
            <a:r>
              <a:rPr lang="en-US" sz="3600" dirty="0"/>
              <a:t> </a:t>
            </a:r>
            <a:r>
              <a:rPr lang="en-US" sz="3600" dirty="0" err="1"/>
              <a:t>Tatsat</a:t>
            </a:r>
            <a:r>
              <a:rPr lang="en-US" sz="3600" dirty="0"/>
              <a:t>, Sahil Puri, Brad </a:t>
            </a:r>
            <a:r>
              <a:rPr lang="en-US" sz="3600" dirty="0" err="1"/>
              <a:t>Lookabaugh</a:t>
            </a:r>
            <a:r>
              <a:rPr lang="en-US" sz="3600" dirty="0"/>
              <a:t> (2020), Machine Learning and Data Science Blueprints for Finance: From Building Trading Strategies to Robo-Advisors Using Python, O'Reilly Media</a:t>
            </a:r>
          </a:p>
          <a:p>
            <a:r>
              <a:rPr lang="en-US" sz="3600" dirty="0"/>
              <a:t>Chris </a:t>
            </a:r>
            <a:r>
              <a:rPr lang="en-US" sz="3600" dirty="0" err="1"/>
              <a:t>Kelliher</a:t>
            </a:r>
            <a:r>
              <a:rPr lang="en-US" sz="3600" dirty="0"/>
              <a:t> (2022), Quantitative Finance With Python: A Practical Guide to Investment Management, Trading, and Financial Engineering, Chapman and Hall/CRC.</a:t>
            </a:r>
          </a:p>
          <a:p>
            <a:r>
              <a:rPr lang="en-US" sz="3600" dirty="0"/>
              <a:t>Abdullah </a:t>
            </a:r>
            <a:r>
              <a:rPr lang="en-US" sz="3600" dirty="0" err="1"/>
              <a:t>Karasan</a:t>
            </a:r>
            <a:r>
              <a:rPr lang="en-US" sz="3600" dirty="0"/>
              <a:t> (2021), Machine Learning for Financial Risk Management with Python: Algorithms for Modeling Risk, O’Reilly Media.</a:t>
            </a:r>
          </a:p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(2018), Python for Finance: Mastering Data-Driven Finance, 2nd Edition, 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21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Other 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Paolo </a:t>
            </a:r>
            <a:r>
              <a:rPr lang="en-US" sz="3600" dirty="0" err="1"/>
              <a:t>Sironi</a:t>
            </a:r>
            <a:r>
              <a:rPr lang="en-US" sz="3600" dirty="0"/>
              <a:t> (2016), FinTech Innovation: From Robo-Advisors to Goal Based Investing and Gamification, Wiley.</a:t>
            </a:r>
          </a:p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(2020), Financial Theory with Python: A Gentle Introduction, O’Reilly Media.</a:t>
            </a:r>
          </a:p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(2020), Python for Algorithmic Trading: From Idea to Cloud Deployment, O’Reilly Media.</a:t>
            </a:r>
          </a:p>
          <a:p>
            <a:r>
              <a:rPr lang="en-US" sz="3600" dirty="0" err="1"/>
              <a:t>Yuxing</a:t>
            </a:r>
            <a:r>
              <a:rPr lang="en-US" sz="3600" dirty="0"/>
              <a:t> Yan (2017), Python for Finance: Apply powerful finance models and quantitative analysis with Python, Second Edition, </a:t>
            </a:r>
            <a:r>
              <a:rPr lang="en-US" sz="3600" dirty="0" err="1"/>
              <a:t>Packt</a:t>
            </a:r>
            <a:r>
              <a:rPr lang="en-US" sz="36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0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3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Python for Algorithmic Trading: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600" dirty="0">
                <a:solidFill>
                  <a:srgbClr val="FF0000"/>
                </a:solidFill>
              </a:rPr>
              <a:t>From Idea to Cloud Deployment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https://www.amazon.com/Python-Algorithmic-Trading-Cloud-Deployment/dp/149205335X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892D6-0D19-F047-97DA-6F55F82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673" y="2039815"/>
            <a:ext cx="3437054" cy="45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34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Min-</a:t>
            </a:r>
            <a:r>
              <a:rPr lang="en-US" altLang="zh-TW" sz="5400" dirty="0" err="1"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 Day, Ph.D.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24079" cy="3561446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600" dirty="0" err="1">
                <a:solidFill>
                  <a:schemeClr val="tx2"/>
                </a:solidFill>
              </a:rPr>
              <a:t>Sinica</a:t>
            </a:r>
            <a:endParaRPr lang="en-US" altLang="zh-TW" sz="36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200" dirty="0">
                <a:solidFill>
                  <a:schemeClr val="accent2"/>
                </a:solidFill>
              </a:rPr>
              <a:t>Director, Intelligent Financial Innovation Technology, IFIT Lab, IM, NTPU</a:t>
            </a:r>
            <a:endParaRPr lang="en-US" altLang="zh-TW" sz="2200" dirty="0">
              <a:solidFill>
                <a:srgbClr val="984807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en-US" altLang="zh-TW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Financial Technology, Big Data Analytics, 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 and Text Mining, Electronic Commerce</a:t>
            </a:r>
            <a:endParaRPr lang="zh-TW" altLang="en-US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E4C50-8BEC-6840-B59B-579F85F628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6099" y="364819"/>
            <a:ext cx="2253148" cy="1016127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818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(2021),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Financial Theory with Python: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Gentle Introduction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https://www.amazon.com/Financial-Theory-Python-Gentle-Introduction/dp/1098104358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7AE3B-D78D-EE47-A7F4-DEC5D6E18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269" y="1963637"/>
            <a:ext cx="3508977" cy="45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93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2400" dirty="0"/>
              <a:t>Stefan Jansen (2020),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Machine Learning for Algorithmic Trading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2000" dirty="0"/>
              <a:t>Predictive models to extract signals from market and alternative data for systematic trading strategies with Python, 2nd Edition, </a:t>
            </a:r>
            <a:br>
              <a:rPr lang="en-US" sz="2000" dirty="0"/>
            </a:br>
            <a:r>
              <a:rPr lang="en-US" sz="2000" dirty="0" err="1"/>
              <a:t>Packt</a:t>
            </a:r>
            <a:r>
              <a:rPr lang="en-US" sz="20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https://www.amazon.com/Machine-Learning-Algorithmic-Trading-alternative/dp/1839217715/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31AB9-D421-2CB8-19BD-9DC60233D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795" y="1904726"/>
            <a:ext cx="3695367" cy="45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6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Chris </a:t>
            </a:r>
            <a:r>
              <a:rPr lang="en-US" sz="3200" dirty="0" err="1"/>
              <a:t>Kelliher</a:t>
            </a:r>
            <a:r>
              <a:rPr lang="en-US" sz="3200" dirty="0"/>
              <a:t> (2022),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Quantitative Finance With Python: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A Practical Guide to Investment Management, Trading, and Financial Engineering</a:t>
            </a:r>
            <a:r>
              <a:rPr lang="en-US" sz="2400" dirty="0"/>
              <a:t>, Chapman and Hall/CRC.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https://www.amazon.com/Quantitative-Finance-Python-Engineering-Mathematics/dp/1032014431/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9367C-BCA8-1386-F50A-1CB88D4A5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199" y="1954202"/>
            <a:ext cx="3164559" cy="460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68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 </a:t>
            </a:r>
            <a:r>
              <a:rPr lang="en-US" sz="2400" dirty="0"/>
              <a:t>Campbell R. Harvey, Ashwin Ramachandran, Joey Santoro, Fred Ehrsam (2021), </a:t>
            </a:r>
            <a:br>
              <a:rPr lang="en-US" sz="3200" dirty="0"/>
            </a:br>
            <a:r>
              <a:rPr lang="en-US" sz="4400" dirty="0" err="1">
                <a:solidFill>
                  <a:srgbClr val="FF0000"/>
                </a:solidFill>
              </a:rPr>
              <a:t>DeFi</a:t>
            </a:r>
            <a:r>
              <a:rPr lang="en-US" sz="4400" dirty="0">
                <a:solidFill>
                  <a:srgbClr val="FF0000"/>
                </a:solidFill>
              </a:rPr>
              <a:t> and the Future of Finance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Wiley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https://www.amazon.com/DeFi-Future-Finance-Campbell-Harvey-ebook/dp/B09DJV2QLC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5EA06-49B0-AC44-B769-D4D2A54A3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521" y="1762733"/>
            <a:ext cx="3300958" cy="48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67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1524001" y="0"/>
            <a:ext cx="8964488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Yves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Hilpisch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(2018),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Python for Finance: Mastering Data-Driven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O'Reilly</a:t>
            </a:r>
            <a:endParaRPr lang="zh-TW" altLang="en-US" sz="26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3648075" y="6611939"/>
            <a:ext cx="53038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https://www.amazon.com/Python-Finance-Mastering-Data-Driven/dp/1492024333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741C4-AA1B-B84D-84D2-0FA93F2A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808" y="1556793"/>
            <a:ext cx="3775248" cy="49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2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841" y="1637317"/>
            <a:ext cx="3255569" cy="4984334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2676037" y="6639164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FinTech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-Innovation-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Robo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-Advisors-Investing-Gamification/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/1119226988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981200" y="396"/>
            <a:ext cx="8435280" cy="1619409"/>
          </a:xfrm>
        </p:spPr>
        <p:txBody>
          <a:bodyPr>
            <a:normAutofit fontScale="90000"/>
          </a:bodyPr>
          <a:lstStyle/>
          <a:p>
            <a:r>
              <a:rPr lang="en-US" altLang="zh-TW" sz="2400" dirty="0">
                <a:solidFill>
                  <a:schemeClr val="accent1"/>
                </a:solidFill>
              </a:rPr>
              <a:t>Paolo </a:t>
            </a:r>
            <a:r>
              <a:rPr lang="en-US" altLang="zh-TW" sz="2400" dirty="0" err="1">
                <a:solidFill>
                  <a:schemeClr val="accent1"/>
                </a:solidFill>
              </a:rPr>
              <a:t>Sironi</a:t>
            </a:r>
            <a:r>
              <a:rPr lang="en-US" altLang="zh-TW" sz="2400" dirty="0">
                <a:solidFill>
                  <a:schemeClr val="accent1"/>
                </a:solidFill>
              </a:rPr>
              <a:t> (2016)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FinTech Innovation: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From </a:t>
            </a:r>
            <a:r>
              <a:rPr lang="en-US" altLang="zh-TW" sz="2400" dirty="0" err="1">
                <a:solidFill>
                  <a:srgbClr val="FF0000"/>
                </a:solidFill>
              </a:rPr>
              <a:t>Robo</a:t>
            </a:r>
            <a:r>
              <a:rPr lang="en-US" altLang="zh-TW" sz="2400" dirty="0">
                <a:solidFill>
                  <a:srgbClr val="FF0000"/>
                </a:solidFill>
              </a:rPr>
              <a:t>-Advisors to Goal Based Investing and Gamification</a:t>
            </a:r>
            <a:r>
              <a:rPr lang="en-US" altLang="zh-TW" sz="2400" dirty="0">
                <a:solidFill>
                  <a:schemeClr val="accent1"/>
                </a:solidFill>
              </a:rPr>
              <a:t>,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Wiley</a:t>
            </a:r>
          </a:p>
        </p:txBody>
      </p:sp>
    </p:spTree>
    <p:extLst>
      <p:ext uri="{BB962C8B-B14F-4D97-AF65-F5344CB8AC3E}">
        <p14:creationId xmlns:p14="http://schemas.microsoft.com/office/powerpoint/2010/main" val="1013733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184"/>
            <a:ext cx="8229600" cy="1817640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Doron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Kliger</a:t>
            </a:r>
            <a:r>
              <a:rPr lang="en-US" sz="2400" dirty="0">
                <a:solidFill>
                  <a:schemeClr val="accent1"/>
                </a:solidFill>
              </a:rPr>
              <a:t> and Gregory </a:t>
            </a:r>
            <a:r>
              <a:rPr lang="en-US" sz="2400" dirty="0" err="1">
                <a:solidFill>
                  <a:schemeClr val="accent1"/>
                </a:solidFill>
              </a:rPr>
              <a:t>Gurevich</a:t>
            </a:r>
            <a:r>
              <a:rPr lang="en-US" sz="2400" dirty="0">
                <a:solidFill>
                  <a:schemeClr val="accent1"/>
                </a:solidFill>
              </a:rPr>
              <a:t> (2014),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Event Studies for Financial Research</a:t>
            </a:r>
            <a:r>
              <a:rPr lang="en-US" sz="3600" dirty="0">
                <a:solidFill>
                  <a:schemeClr val="accent1"/>
                </a:solidFill>
              </a:rPr>
              <a:t>: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 Comprehensive Guide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Palgrave Macmillan </a:t>
            </a:r>
            <a:endParaRPr lang="en-US" sz="24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6" y="1969740"/>
            <a:ext cx="2883226" cy="4454272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2189774" y="6567156"/>
            <a:ext cx="7812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</a:t>
            </a:r>
            <a:r>
              <a:rPr lang="en-US" altLang="zh-TW" sz="1000">
                <a:solidFill>
                  <a:schemeClr val="bg1">
                    <a:lumMod val="65000"/>
                  </a:schemeClr>
                </a:solidFill>
                <a:latin typeface="+mj-lt"/>
              </a:rPr>
              <a:t>: https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/Event-Studies-Financial-Research-Comprehensive/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/1137435380/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1059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1584175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Yuxing</a:t>
            </a:r>
            <a:r>
              <a:rPr lang="en-US" sz="2400" dirty="0">
                <a:solidFill>
                  <a:schemeClr val="accent1"/>
                </a:solidFill>
              </a:rPr>
              <a:t> Yan (2017),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Python for Finance: Apply powerful finance models and quantitative analysis with Python</a:t>
            </a:r>
            <a:r>
              <a:rPr lang="en-US" sz="2400" dirty="0">
                <a:solidFill>
                  <a:schemeClr val="accent1"/>
                </a:solidFill>
              </a:rPr>
              <a:t>, Second Edition, </a:t>
            </a:r>
            <a:r>
              <a:rPr lang="en-US" sz="2400" dirty="0" err="1">
                <a:solidFill>
                  <a:schemeClr val="accent1"/>
                </a:solidFill>
              </a:rPr>
              <a:t>Packt</a:t>
            </a:r>
            <a:r>
              <a:rPr lang="en-US" sz="2400" dirty="0">
                <a:solidFill>
                  <a:schemeClr val="accent1"/>
                </a:solidFill>
              </a:rPr>
              <a:t>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6" name="矩形 4"/>
          <p:cNvSpPr/>
          <p:nvPr/>
        </p:nvSpPr>
        <p:spPr>
          <a:xfrm>
            <a:off x="2189774" y="6567156"/>
            <a:ext cx="7812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  <a:hlinkClick r:id="rId2"/>
              </a:rPr>
              <a:t>https://www.amazon.com/Python-Finance-powerful-quantitative-analysis/dp/1787125696</a:t>
            </a:r>
            <a:endParaRPr lang="en-US" altLang="zh-TW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77814-CBB2-E74A-BC69-9B6ED6B7E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972" y="1844496"/>
            <a:ext cx="3712744" cy="457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826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8798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111, 1</a:t>
            </a:r>
            <a:r>
              <a:rPr lang="en-US" altLang="zh-TW" baseline="30000" dirty="0">
                <a:ea typeface="Heiti TC Medium" pitchFamily="2" charset="-128"/>
              </a:rPr>
              <a:t>st</a:t>
            </a:r>
            <a:r>
              <a:rPr lang="en-US" altLang="zh-TW" dirty="0">
                <a:ea typeface="Heiti TC Medium" pitchFamily="2" charset="-128"/>
              </a:rPr>
              <a:t> Semester (Fall 2022)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2"/>
            <a:ext cx="11222181" cy="4358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en-US" altLang="zh-TW" dirty="0">
                <a:solidFill>
                  <a:srgbClr val="C00000"/>
                </a:solidFill>
              </a:rPr>
              <a:t>Artificial Intelligence in Finance and Quantitative Analysis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Min-</a:t>
            </a:r>
            <a:r>
              <a:rPr lang="en-US" altLang="zh-TW" dirty="0" err="1"/>
              <a:t>Yuh</a:t>
            </a:r>
            <a:r>
              <a:rPr lang="en-US" altLang="zh-TW" dirty="0"/>
              <a:t> Day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MBA, IM,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In-Class and Distance Learning EMI Course 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(M6132)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Tue, 2, 3, 4, (9:10-12:00) (B8F40)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b="0" dirty="0">
                <a:solidFill>
                  <a:schemeClr val="accent1"/>
                </a:solidFill>
                <a:hlinkClick r:id="rId2"/>
              </a:rPr>
              <a:t>https://meet.google.com/paj-zhhj-mya</a:t>
            </a:r>
            <a:endParaRPr lang="en-US" sz="2400" b="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A2520A-8442-8743-B27C-32E125A66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296" y="2829822"/>
            <a:ext cx="2285964" cy="2285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66A584-9BBF-7F4E-8671-096FC64EF196}"/>
              </a:ext>
            </a:extLst>
          </p:cNvPr>
          <p:cNvSpPr txBox="1"/>
          <p:nvPr/>
        </p:nvSpPr>
        <p:spPr>
          <a:xfrm>
            <a:off x="10028421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dirty="0">
                <a:solidFill>
                  <a:schemeClr val="accent1"/>
                </a:solidFill>
                <a:hlinkClick r:id="rId2"/>
              </a:rPr>
              <a:t>https://meet.google.com/paj-zhhj-mya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33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4" y="1052737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47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861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801570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038283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130566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92954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209087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26035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651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3000" u="sng" dirty="0">
                <a:solidFill>
                  <a:srgbClr val="FF0000"/>
                </a:solidFill>
              </a:rPr>
              <a:t>Fin</a:t>
            </a:r>
            <a:r>
              <a:rPr lang="en-US" altLang="zh-TW" sz="13000" dirty="0">
                <a:solidFill>
                  <a:srgbClr val="FF0000"/>
                </a:solidFill>
              </a:rPr>
              <a:t>ancial </a:t>
            </a:r>
            <a:r>
              <a:rPr lang="en-US" altLang="zh-TW" sz="13000" u="sng" dirty="0">
                <a:solidFill>
                  <a:srgbClr val="FF0000"/>
                </a:solidFill>
              </a:rPr>
              <a:t>Tech</a:t>
            </a:r>
            <a:r>
              <a:rPr lang="en-US" altLang="zh-TW" sz="13000" dirty="0">
                <a:solidFill>
                  <a:srgbClr val="FF0000"/>
                </a:solidFill>
              </a:rPr>
              <a:t>nology</a:t>
            </a:r>
            <a:endParaRPr lang="zh-TW" altLang="en-US" sz="13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93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Understand the </a:t>
            </a:r>
            <a:r>
              <a:rPr lang="en-US" altLang="zh-TW" sz="36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3600" dirty="0"/>
              <a:t>and </a:t>
            </a:r>
            <a:r>
              <a:rPr lang="en-US" altLang="zh-TW" sz="3600" dirty="0">
                <a:solidFill>
                  <a:srgbClr val="C00000"/>
                </a:solidFill>
              </a:rPr>
              <a:t>research issues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Equip with </a:t>
            </a:r>
            <a:r>
              <a:rPr lang="en-US" altLang="zh-TW" sz="3600" dirty="0">
                <a:solidFill>
                  <a:srgbClr val="C00000"/>
                </a:solidFill>
              </a:rPr>
              <a:t>Hands-on practices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Conduct </a:t>
            </a:r>
            <a:r>
              <a:rPr lang="en-US" altLang="zh-TW" sz="3600" dirty="0">
                <a:solidFill>
                  <a:srgbClr val="C00000"/>
                </a:solidFill>
              </a:rPr>
              <a:t>information systems research </a:t>
            </a:r>
            <a:r>
              <a:rPr lang="en-US" altLang="zh-TW" sz="3600" dirty="0"/>
              <a:t>in the context of </a:t>
            </a:r>
            <a:r>
              <a:rPr lang="en-US" altLang="zh-TW" sz="3600" u="sng" dirty="0">
                <a:solidFill>
                  <a:srgbClr val="FF0000"/>
                </a:solidFill>
              </a:rPr>
              <a:t>Artificial Intelligence in Finance and Quantitative Analysis</a:t>
            </a:r>
            <a:r>
              <a:rPr lang="en-US" altLang="zh-TW" sz="36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8840"/>
            <a:ext cx="9144000" cy="4572000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1885801"/>
          </a:xfrm>
        </p:spPr>
        <p:txBody>
          <a:bodyPr>
            <a:normAutofit fontScale="90000"/>
          </a:bodyPr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78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72819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6030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597353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2069778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Financial Revolution with Fintech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895600" y="6579315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www.hedgethink.com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/european-fintech-top-100/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105" y="1422588"/>
            <a:ext cx="9060970" cy="51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86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111" y="752699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4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734" y="188641"/>
            <a:ext cx="8029699" cy="6331222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Services Innovation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Payment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711624" y="764705"/>
            <a:ext cx="6968078" cy="5756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25849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469" y="780781"/>
            <a:ext cx="4924134" cy="5744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864233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Deposits &amp; Lending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8" y="786709"/>
            <a:ext cx="6838404" cy="5722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458069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Capital Raising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729" y="809974"/>
            <a:ext cx="4851747" cy="5760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36890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791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3102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This course introduces the </a:t>
            </a:r>
            <a:r>
              <a:rPr lang="en-US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AI in Finance and Quantitative Analysis</a:t>
            </a:r>
            <a:r>
              <a:rPr lang="en-US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Topics include: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Artificial Intelligence in Finance and Quantitative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 in FinTech: Metaverse, Web3, </a:t>
            </a:r>
            <a:r>
              <a:rPr lang="en-US" dirty="0" err="1"/>
              <a:t>DeFi</a:t>
            </a:r>
            <a:r>
              <a:rPr lang="en-US" dirty="0"/>
              <a:t>, NFT, Financial Services Innovation and Applications,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Investing Psychology and Behavioral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Event Studies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Finance Theory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Data-Driven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Financial Econometrics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AI-First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Deep Learning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Reinforcement Learning in Finance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Algorithmic Trading, Risk Management, Trading Bot and Event-Based </a:t>
            </a:r>
            <a:r>
              <a:rPr lang="en-US" dirty="0" err="1"/>
              <a:t>Backtesting</a:t>
            </a:r>
            <a:endParaRPr lang="en-US" dirty="0"/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Case Study on AI in Finance and Quantitative Analysis.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9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609" y="814976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860868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84" y="215430"/>
            <a:ext cx="9056232" cy="6427140"/>
          </a:xfrm>
        </p:spPr>
        <p:txBody>
          <a:bodyPr>
            <a:normAutofit/>
          </a:bodyPr>
          <a:lstStyle/>
          <a:p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FinTech</a:t>
            </a:r>
            <a:endParaRPr lang="en-US" sz="1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5188001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D277-9A21-C848-BD06-8B3C32C8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AI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6F12A-C72D-CE48-9E10-787004B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91730"/>
            <a:ext cx="8229600" cy="444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new generation of AI </a:t>
            </a:r>
            <a:br>
              <a:rPr lang="en-US" sz="4400" dirty="0"/>
            </a:br>
            <a:r>
              <a:rPr lang="en-US" sz="4400" dirty="0"/>
              <a:t>based on the </a:t>
            </a:r>
            <a:br>
              <a:rPr lang="en-US" sz="4400" dirty="0"/>
            </a:br>
            <a:r>
              <a:rPr lang="en-US" sz="4400" dirty="0"/>
              <a:t>novel information environment of </a:t>
            </a:r>
            <a:br>
              <a:rPr lang="en-US" sz="4400" dirty="0"/>
            </a:br>
            <a:r>
              <a:rPr lang="en-US" sz="4400" dirty="0"/>
              <a:t>major changes and </a:t>
            </a:r>
            <a:br>
              <a:rPr lang="en-US" sz="4400" dirty="0"/>
            </a:br>
            <a:r>
              <a:rPr lang="en-US" sz="4400" dirty="0"/>
              <a:t>the development of </a:t>
            </a:r>
          </a:p>
          <a:p>
            <a:pPr marL="0" indent="0" algn="ctr">
              <a:buNone/>
            </a:pPr>
            <a:r>
              <a:rPr lang="en-US" sz="4400" dirty="0"/>
              <a:t>new goals.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D8AD-BD31-E942-AB68-B16E9CE0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4A080-3960-2B40-BC08-DE1ED7FA87DF}"/>
              </a:ext>
            </a:extLst>
          </p:cNvPr>
          <p:cNvSpPr/>
          <p:nvPr/>
        </p:nvSpPr>
        <p:spPr>
          <a:xfrm>
            <a:off x="3285343" y="6558777"/>
            <a:ext cx="631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Yunhe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Pan (2016),  "Heading toward artificial intelligence 2.0." Engineering 2, no. 4, 409-413.</a:t>
            </a:r>
          </a:p>
        </p:txBody>
      </p:sp>
    </p:spTree>
    <p:extLst>
      <p:ext uri="{BB962C8B-B14F-4D97-AF65-F5344CB8AC3E}">
        <p14:creationId xmlns:p14="http://schemas.microsoft.com/office/powerpoint/2010/main" val="26095280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41289673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6600" dirty="0">
                <a:solidFill>
                  <a:srgbClr val="C00000"/>
                </a:solidFill>
              </a:rPr>
              <a:t>Deep learning for financial applications: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A survey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41894576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0530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Financial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time series forecasting with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deep learning: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 systematic literature review: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2005–2019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A systematic literature review: 2005–2019." Applied Soft Computing 90 (2020): 106181.</a:t>
            </a:r>
          </a:p>
        </p:txBody>
      </p:sp>
    </p:spTree>
    <p:extLst>
      <p:ext uri="{BB962C8B-B14F-4D97-AF65-F5344CB8AC3E}">
        <p14:creationId xmlns:p14="http://schemas.microsoft.com/office/powerpoint/2010/main" val="6852490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81D16-FAB3-544A-BEC7-67428D12B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80" y="1412777"/>
            <a:ext cx="7620936" cy="50485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45F777-8F90-8241-BBA7-F767920674A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7278992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Deep Learning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36F4E-76FD-754E-AD74-D5653D311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481438"/>
            <a:ext cx="8132278" cy="48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558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C00000"/>
                </a:solidFill>
              </a:rPr>
              <a:t>Exploring new knowledge in information technology, system development and application  </a:t>
            </a:r>
            <a:r>
              <a:rPr lang="en-US" altLang="zh-TW" sz="3600" dirty="0"/>
              <a:t>80 %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Internet marketing planning ability  10 %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Thesis writing and independent research skills 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95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77"/>
          <a:stretch/>
        </p:blipFill>
        <p:spPr>
          <a:xfrm>
            <a:off x="1991545" y="1052736"/>
            <a:ext cx="8317209" cy="54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234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50"/>
          <a:stretch/>
        </p:blipFill>
        <p:spPr>
          <a:xfrm>
            <a:off x="1991545" y="2060848"/>
            <a:ext cx="8317209" cy="2016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27D28-20C9-E546-8876-45E9B56DD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16"/>
          <a:stretch/>
        </p:blipFill>
        <p:spPr>
          <a:xfrm>
            <a:off x="1991545" y="1052736"/>
            <a:ext cx="8317209" cy="3600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</p:spTree>
    <p:extLst>
      <p:ext uri="{BB962C8B-B14F-4D97-AF65-F5344CB8AC3E}">
        <p14:creationId xmlns:p14="http://schemas.microsoft.com/office/powerpoint/2010/main" val="18336349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Classification (buy–sell signal, or trend detection) based </a:t>
            </a: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8BDB0-2361-3647-A658-93E06C92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098289"/>
            <a:ext cx="6303032" cy="542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138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27337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Stand-alone and/or other algorithmic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094F2-9482-8B49-89F2-E9BC5943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87" y="1633016"/>
            <a:ext cx="8856079" cy="43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819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15212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Credit scoring or classification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82BEC-6372-2647-91AD-26B9290A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3" y="1700808"/>
            <a:ext cx="889030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49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Financial distress, bankruptcy, bank risk, mortgage risk, crisis forecasting studies.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377FE-1DBA-EF49-9669-16CC6666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44" y="1114709"/>
            <a:ext cx="6962324" cy="53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86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Fraud detection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C51AE-62A6-B54C-8F82-B5EA3E84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145720"/>
            <a:ext cx="6932398" cy="53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889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8012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Portfolio management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427DB-4E13-0646-AD81-D719A978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26" y="1158626"/>
            <a:ext cx="6641042" cy="52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7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82DA-B006-D842-865A-A805B868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6900"/>
          </a:xfrm>
        </p:spPr>
        <p:txBody>
          <a:bodyPr>
            <a:normAutofit/>
          </a:bodyPr>
          <a:lstStyle/>
          <a:p>
            <a:r>
              <a:rPr lang="en-US" dirty="0"/>
              <a:t>Four Fundamental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CB672-3C34-354D-B5BE-45EC3902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43000"/>
            <a:ext cx="11222181" cy="5419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Professionalism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Creative thinking and Problem-solving 40 %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Comprehensive Integration 40 %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Interpersonal Relationship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Communication and Coordination 10 %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Teamwork 5 %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Ethics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Honesty and Integrity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Self-Esteem and Self-reflection 0 %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International Vision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Caring for Diversity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Interdisciplinary Vision 5 %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6157-D163-B749-B193-99089114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F3460-C118-C349-846D-D4B1E4428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20EB9-8CFE-5A4B-956B-B4ACCBF842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06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400" dirty="0">
                <a:solidFill>
                  <a:srgbClr val="C00000"/>
                </a:solidFill>
              </a:rPr>
              <a:t>Asset pricing and derivatives market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E50ED-220E-F94A-ACDC-B9D4C769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772816"/>
            <a:ext cx="869577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944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Cryptocurrency and blockchain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84EA45-686C-E947-B886-EE70B9EF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5" y="1340768"/>
            <a:ext cx="888107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66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for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CDDFB-2524-2C42-A79E-E20C75549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031" y="1632262"/>
            <a:ext cx="8558578" cy="446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85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14" y="1114710"/>
            <a:ext cx="8591967" cy="53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771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074"/>
          <a:stretch/>
        </p:blipFill>
        <p:spPr>
          <a:xfrm>
            <a:off x="1824514" y="1114710"/>
            <a:ext cx="8591967" cy="370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9D042-C355-8E42-A7C8-E875A08C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412" y="1844824"/>
            <a:ext cx="858803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334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without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38DE1-6D6F-914A-992A-0AFD44F5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976" y="1078693"/>
            <a:ext cx="8653512" cy="53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698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B7543-09F3-2848-85C4-3B84AC15D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46" y="1772816"/>
            <a:ext cx="8710366" cy="43204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text mining studies</a:t>
            </a:r>
          </a:p>
        </p:txBody>
      </p:sp>
    </p:spTree>
    <p:extLst>
      <p:ext uri="{BB962C8B-B14F-4D97-AF65-F5344CB8AC3E}">
        <p14:creationId xmlns:p14="http://schemas.microsoft.com/office/powerpoint/2010/main" val="9409469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theoretical or conceptual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40CCD-83F7-D34C-A1F0-3A0B67BB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825948"/>
            <a:ext cx="8823528" cy="10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466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financial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ADB31-2EA8-B34C-93B5-CD1152760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670666"/>
            <a:ext cx="8566894" cy="34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557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4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E6D3-4344-CB42-AC4C-A8BD1FC7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College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3681-3372-0E41-8979-664749318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Ethics/Corporate Social Responsibility</a:t>
            </a:r>
          </a:p>
          <a:p>
            <a:r>
              <a:rPr lang="en-US" sz="4400" dirty="0">
                <a:solidFill>
                  <a:srgbClr val="C00000"/>
                </a:solidFill>
              </a:rPr>
              <a:t>Global Knowledge/Awareness</a:t>
            </a:r>
          </a:p>
          <a:p>
            <a:r>
              <a:rPr lang="en-US" sz="4400" dirty="0"/>
              <a:t>Communication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133C5-31DA-6145-B0B7-EFDE1C3B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4E15D-0C98-8F4F-A497-5C2BE055C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31013-20FE-A941-88E1-5852F907B2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531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Stock price forecasting using only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raw time series data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24B616-95D9-474B-A985-B18D404F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248006"/>
            <a:ext cx="7637218" cy="52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469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631437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price forecasting using various data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A796A-D226-FB40-80F1-92409CB2F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360" y="641047"/>
            <a:ext cx="6965962" cy="58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617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7284"/>
            <a:ext cx="8712968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09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33990334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526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34159889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73238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175302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653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3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Department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Information Technologies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System Development Capabilities</a:t>
            </a:r>
          </a:p>
          <a:p>
            <a:r>
              <a:rPr lang="en-US" sz="4400" dirty="0"/>
              <a:t>Internet Marketing Management Capabilities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97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C8E1-7024-1341-A03C-C4F139F151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05" y="662845"/>
            <a:ext cx="10739779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782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E45A8-B2E0-484E-A623-595E2E9350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454" y="662844"/>
            <a:ext cx="9551642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780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AAFDE-0677-3449-AAA3-DFF9E1A622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57" y="619283"/>
            <a:ext cx="11223074" cy="59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532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1B992-1F67-C84D-A211-CA5A6870E2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21" y="603827"/>
            <a:ext cx="11263745" cy="58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07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AF512-3655-D74E-B8D4-B45878F4EF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2" y="662844"/>
            <a:ext cx="11250175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280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8A779-5B88-184B-8626-4C5F41034C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85" y="662844"/>
            <a:ext cx="11028218" cy="57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395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26DBD-AB0C-8341-9B13-9EE49C7F7D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" y="642062"/>
            <a:ext cx="11360727" cy="59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297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03FA7-7FC3-C44C-A0FA-8E63B2526C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48" y="790630"/>
            <a:ext cx="10945091" cy="569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0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59076-7181-1C42-8BA7-0811A1524C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12" y="877226"/>
            <a:ext cx="10861964" cy="56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14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2CF8C-4F8B-EC49-A53B-08BC4150C9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94" y="717583"/>
            <a:ext cx="11277600" cy="58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13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24472</TotalTime>
  <Words>4555</Words>
  <Application>Microsoft Macintosh PowerPoint</Application>
  <PresentationFormat>Widescreen</PresentationFormat>
  <Paragraphs>524</Paragraphs>
  <Slides>108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2" baseType="lpstr">
      <vt:lpstr>Arial</vt:lpstr>
      <vt:lpstr>Calibri</vt:lpstr>
      <vt:lpstr>Calibri Light</vt:lpstr>
      <vt:lpstr>Office Theme</vt:lpstr>
      <vt:lpstr>Introduction to Artificial Intelligence in Finance and Quantitative Analysis</vt:lpstr>
      <vt:lpstr>Min-Yuh Day, Ph.D.</vt:lpstr>
      <vt:lpstr>Course Syllabus National Taipei University Academic Year 111, 1st Semester (Fall 2022)</vt:lpstr>
      <vt:lpstr>Course Objectives</vt:lpstr>
      <vt:lpstr>Course Outline</vt:lpstr>
      <vt:lpstr>Core Competence</vt:lpstr>
      <vt:lpstr>Four Fundamental Qualities</vt:lpstr>
      <vt:lpstr>College Learning Goals</vt:lpstr>
      <vt:lpstr>Department Learning Goals</vt:lpstr>
      <vt:lpstr>Syllabus</vt:lpstr>
      <vt:lpstr>Syllabus</vt:lpstr>
      <vt:lpstr>Syllabus</vt:lpstr>
      <vt:lpstr>Teaching Methods and Activities</vt:lpstr>
      <vt:lpstr>Evaluation Methods</vt:lpstr>
      <vt:lpstr>Required Texts</vt:lpstr>
      <vt:lpstr>Reference Books</vt:lpstr>
      <vt:lpstr>Other References</vt:lpstr>
      <vt:lpstr>Yves Hilpisch (2020),  Artificial Intelligence in Finance:  A Python-Based Guide,  O’Reilly</vt:lpstr>
      <vt:lpstr>Yves Hilpisch (2020),  Python for Algorithmic Trading:  From Idea to Cloud Deployment,  O’Reilly</vt:lpstr>
      <vt:lpstr>Yves Hilpisch (2021),  Financial Theory with Python:  A Gentle Introduction,  O’Reilly</vt:lpstr>
      <vt:lpstr>Stefan Jansen (2020),  Machine Learning for Algorithmic Trading:  Predictive models to extract signals from market and alternative data for systematic trading strategies with Python, 2nd Edition,  Packt Publishing.</vt:lpstr>
      <vt:lpstr>Chris Kelliher (2022),  Quantitative Finance With Python:  A Practical Guide to Investment Management, Trading, and Financial Engineering, Chapman and Hall/CRC.</vt:lpstr>
      <vt:lpstr> Campbell R. Harvey, Ashwin Ramachandran, Joey Santoro, Fred Ehrsam (2021),  DeFi and the Future of Finance,  Wiley</vt:lpstr>
      <vt:lpstr>Yves Hilpisch (2018),  Python for Finance: Mastering Data-Driven Finance, O'Reilly</vt:lpstr>
      <vt:lpstr>Paolo Sironi (2016) FinTech Innovation:  From Robo-Advisors to Goal Based Investing and Gamification,  Wiley</vt:lpstr>
      <vt:lpstr>Doron Kliger and Gregory Gurevich (2014),  Event Studies for Financial Research:  A Comprehensive Guide,  Palgrave Macmillan </vt:lpstr>
      <vt:lpstr>Yuxing Yan (2017),  Python for Finance: Apply powerful finance models and quantitative analysis with Python, Second Edition, Packt Publishing</vt:lpstr>
      <vt:lpstr>Artificial Intelligence  (AI) </vt:lpstr>
      <vt:lpstr>AI, Big Data, Cloud Computing Evolution of Decision Support, Business Intelligence, and Analytics</vt:lpstr>
      <vt:lpstr>The Rise of 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FinTech</vt:lpstr>
      <vt:lpstr>Financial Technology</vt:lpstr>
      <vt:lpstr>FinTech</vt:lpstr>
      <vt:lpstr>Financial Technology FinTech</vt:lpstr>
      <vt:lpstr>Financial Revolution with Fintech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 FinTech: Payment</vt:lpstr>
      <vt:lpstr> FinTech: Insurance</vt:lpstr>
      <vt:lpstr> FinTech: Deposits &amp; Lending</vt:lpstr>
      <vt:lpstr> FinTech: Capital Raising</vt:lpstr>
      <vt:lpstr> FinTech: Investment Management</vt:lpstr>
      <vt:lpstr> FinTech: Market Provisioning</vt:lpstr>
      <vt:lpstr>AI  in  FinTech</vt:lpstr>
      <vt:lpstr>FinBrain: when Finance meets AI 2.0 (Zheng et al., 2019)</vt:lpstr>
      <vt:lpstr>AI 2.0</vt:lpstr>
      <vt:lpstr>Technology-driven  Financial Industry Development</vt:lpstr>
      <vt:lpstr>Deep learning for financial applications:  A survey Applied Soft Computing (2020)</vt:lpstr>
      <vt:lpstr>Financial  time series forecasting with  deep learning:  A systematic literature review:  2005–2019 Applied Soft Computing (2020)</vt:lpstr>
      <vt:lpstr>Deep learning for financial applications: Topics</vt:lpstr>
      <vt:lpstr>Deep learning for financial applications: Deep Learning Models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Deep learning for financial applications: Algo-trading applications embedded with time series forecasting models</vt:lpstr>
      <vt:lpstr>Deep learning for financial applications: Algo-trading applications embedded with time series forecasting models</vt:lpstr>
      <vt:lpstr>Deep learning for financial applications: Classification (buy–sell signal, or trend detection) based algo-trading models</vt:lpstr>
      <vt:lpstr>Deep learning for financial applications: Stand-alone and/or other algorithmic models</vt:lpstr>
      <vt:lpstr>Deep learning for financial applications: Credit scoring or classification studies</vt:lpstr>
      <vt:lpstr>Deep learning for financial applications: Financial distress, bankruptcy, bank risk, mortgage risk, crisis forecasting studies.</vt:lpstr>
      <vt:lpstr>Deep learning for financial applications: Fraud detection studies</vt:lpstr>
      <vt:lpstr>Deep learning for financial applications: Portfolio management studies</vt:lpstr>
      <vt:lpstr>Deep learning for financial applications: Asset pricing and derivatives market studies</vt:lpstr>
      <vt:lpstr>Deep learning for financial applications: Cryptocurrency and blockchain studies</vt:lpstr>
      <vt:lpstr>Deep learning for financial applications: Financial sentiment studies coupled with text mining for forecasting</vt:lpstr>
      <vt:lpstr>Deep learning for financial applications: Text mining studies without sentiment analysis for forecasting</vt:lpstr>
      <vt:lpstr>Deep learning for financial applications: Text mining studies without sentiment analysis for forecasting</vt:lpstr>
      <vt:lpstr>Deep learning for financial applications: Financial sentiment studies coupled with text mining without forecasting</vt:lpstr>
      <vt:lpstr>Deep learning for financial applications: Other text mining studies</vt:lpstr>
      <vt:lpstr>Deep learning for financial applications: Other theoretical or conceptual studies</vt:lpstr>
      <vt:lpstr>Deep learning for financial applications: Other financial applications</vt:lpstr>
      <vt:lpstr>Financial time series forecasting with deep learning: Topic-model heatmap</vt:lpstr>
      <vt:lpstr>Stock price forecasting using only  raw time series data</vt:lpstr>
      <vt:lpstr>Stock price forecasting using various data</vt:lpstr>
      <vt:lpstr>Stock Market Movement Forecast: Phases of the stock market modeling</vt:lpstr>
      <vt:lpstr>The Quant Finance PyData Stack</vt:lpstr>
      <vt:lpstr>Yves Hilpisch (2020),  Artificial Intelligence in Finance:  A Python-Based Guide,  O’Reilly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Teaching</vt:lpstr>
      <vt:lpstr>Research Project</vt:lpstr>
      <vt:lpstr>Summary</vt:lpstr>
      <vt:lpstr>AI in Finance and Quantitative Analysis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imyday@gmail.com</cp:lastModifiedBy>
  <cp:revision>1269</cp:revision>
  <cp:lastPrinted>2020-12-23T14:44:17Z</cp:lastPrinted>
  <dcterms:created xsi:type="dcterms:W3CDTF">2019-09-12T03:09:52Z</dcterms:created>
  <dcterms:modified xsi:type="dcterms:W3CDTF">2022-09-13T07:06:21Z</dcterms:modified>
  <cp:category/>
</cp:coreProperties>
</file>