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8"/>
  </p:notesMasterIdLst>
  <p:sldIdLst>
    <p:sldId id="3462" r:id="rId2"/>
    <p:sldId id="3786" r:id="rId3"/>
    <p:sldId id="3787" r:id="rId4"/>
    <p:sldId id="3788" r:id="rId5"/>
    <p:sldId id="3024" r:id="rId6"/>
    <p:sldId id="4717" r:id="rId7"/>
    <p:sldId id="4723" r:id="rId8"/>
    <p:sldId id="4735" r:id="rId9"/>
    <p:sldId id="4736" r:id="rId10"/>
    <p:sldId id="4737" r:id="rId11"/>
    <p:sldId id="4738" r:id="rId12"/>
    <p:sldId id="4739" r:id="rId13"/>
    <p:sldId id="4728" r:id="rId14"/>
    <p:sldId id="4729" r:id="rId15"/>
    <p:sldId id="4730" r:id="rId16"/>
    <p:sldId id="4731" r:id="rId17"/>
    <p:sldId id="4732" r:id="rId18"/>
    <p:sldId id="4757" r:id="rId19"/>
    <p:sldId id="4303" r:id="rId20"/>
    <p:sldId id="4302" r:id="rId21"/>
    <p:sldId id="3873" r:id="rId22"/>
    <p:sldId id="3867" r:id="rId23"/>
    <p:sldId id="4763" r:id="rId24"/>
    <p:sldId id="3175" r:id="rId25"/>
    <p:sldId id="3173" r:id="rId26"/>
    <p:sldId id="4271" r:id="rId27"/>
    <p:sldId id="4245" r:id="rId28"/>
    <p:sldId id="4246" r:id="rId29"/>
    <p:sldId id="4270" r:id="rId30"/>
    <p:sldId id="4305" r:id="rId31"/>
    <p:sldId id="4296" r:id="rId32"/>
    <p:sldId id="4297" r:id="rId33"/>
    <p:sldId id="4298" r:id="rId34"/>
    <p:sldId id="4304" r:id="rId35"/>
    <p:sldId id="4306" r:id="rId36"/>
    <p:sldId id="4307" r:id="rId37"/>
    <p:sldId id="4309" r:id="rId38"/>
    <p:sldId id="4308" r:id="rId39"/>
    <p:sldId id="4764" r:id="rId40"/>
    <p:sldId id="4295" r:id="rId41"/>
    <p:sldId id="4765" r:id="rId42"/>
    <p:sldId id="4310" r:id="rId43"/>
    <p:sldId id="4313" r:id="rId44"/>
    <p:sldId id="4312" r:id="rId45"/>
    <p:sldId id="4346" r:id="rId46"/>
    <p:sldId id="4347" r:id="rId47"/>
    <p:sldId id="4348" r:id="rId48"/>
    <p:sldId id="4342" r:id="rId49"/>
    <p:sldId id="4349" r:id="rId50"/>
    <p:sldId id="4350" r:id="rId51"/>
    <p:sldId id="4351" r:id="rId52"/>
    <p:sldId id="4352" r:id="rId53"/>
    <p:sldId id="4353" r:id="rId54"/>
    <p:sldId id="4354" r:id="rId55"/>
    <p:sldId id="4336" r:id="rId56"/>
    <p:sldId id="4768" r:id="rId57"/>
    <p:sldId id="4766" r:id="rId58"/>
    <p:sldId id="4767" r:id="rId59"/>
    <p:sldId id="4363" r:id="rId60"/>
    <p:sldId id="4364" r:id="rId61"/>
    <p:sldId id="4366" r:id="rId62"/>
    <p:sldId id="4365" r:id="rId63"/>
    <p:sldId id="4367" r:id="rId64"/>
    <p:sldId id="4368" r:id="rId65"/>
    <p:sldId id="3824" r:id="rId66"/>
    <p:sldId id="4760" r:id="rId67"/>
    <p:sldId id="4759" r:id="rId68"/>
    <p:sldId id="4761" r:id="rId69"/>
    <p:sldId id="4762" r:id="rId70"/>
    <p:sldId id="4758" r:id="rId71"/>
    <p:sldId id="3907" r:id="rId72"/>
    <p:sldId id="3885" r:id="rId73"/>
    <p:sldId id="3905" r:id="rId74"/>
    <p:sldId id="3906" r:id="rId75"/>
    <p:sldId id="1719" r:id="rId76"/>
    <p:sldId id="1720" r:id="rId77"/>
    <p:sldId id="1712" r:id="rId78"/>
    <p:sldId id="3887" r:id="rId79"/>
    <p:sldId id="3886" r:id="rId80"/>
    <p:sldId id="3889" r:id="rId81"/>
    <p:sldId id="3903" r:id="rId82"/>
    <p:sldId id="3891" r:id="rId83"/>
    <p:sldId id="3892" r:id="rId84"/>
    <p:sldId id="3908" r:id="rId85"/>
    <p:sldId id="3893" r:id="rId86"/>
    <p:sldId id="3894" r:id="rId87"/>
    <p:sldId id="3895" r:id="rId88"/>
    <p:sldId id="3896" r:id="rId89"/>
    <p:sldId id="3897" r:id="rId90"/>
    <p:sldId id="3898" r:id="rId91"/>
    <p:sldId id="3899" r:id="rId92"/>
    <p:sldId id="3900" r:id="rId93"/>
    <p:sldId id="3901" r:id="rId94"/>
    <p:sldId id="4740" r:id="rId95"/>
    <p:sldId id="4756" r:id="rId96"/>
    <p:sldId id="4393"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A9D18E"/>
    <a:srgbClr val="D883FF"/>
    <a:srgbClr val="FF8AD8"/>
    <a:srgbClr val="FF2600"/>
    <a:srgbClr val="FF7E79"/>
    <a:srgbClr val="C00000"/>
    <a:srgbClr val="F8CBAD"/>
    <a:srgbClr val="000000"/>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69"/>
    <p:restoredTop sz="95288"/>
  </p:normalViewPr>
  <p:slideViewPr>
    <p:cSldViewPr snapToGrid="0" snapToObjects="1">
      <p:cViewPr varScale="1">
        <p:scale>
          <a:sx n="72" d="100"/>
          <a:sy n="72" d="100"/>
        </p:scale>
        <p:origin x="208" y="8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12/7/22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12/7/22</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12/7/22</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12/7/22</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marL="320040" indent="-320040">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indent="-320040">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indent="-320040">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indent="-320040">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indent="-320040">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12/7/22</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12/7/22</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12/7/22</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12/7/22</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12/7/22</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12/7/22</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12/7/22</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12/7/22</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12/7/22</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320040" indent="-320040" algn="l" defTabSz="914400" rtl="0" eaLnBrk="1" latinLnBrk="0" hangingPunct="1">
        <a:lnSpc>
          <a:spcPct val="100000"/>
        </a:lnSpc>
        <a:spcBef>
          <a:spcPts val="0"/>
        </a:spcBef>
        <a:spcAft>
          <a:spcPts val="1200"/>
        </a:spcAft>
        <a:buFont typeface="Arial" panose="020B0604020202020204" pitchFamily="34" charset="0"/>
        <a:buChar char="•"/>
        <a:defRPr sz="2800" b="1" kern="1200">
          <a:solidFill>
            <a:schemeClr val="tx1"/>
          </a:solidFill>
          <a:latin typeface="+mn-lt"/>
          <a:ea typeface="+mn-ea"/>
          <a:cs typeface="+mn-cs"/>
        </a:defRPr>
      </a:lvl1pPr>
      <a:lvl2pPr marL="685800" indent="-320040" algn="l" defTabSz="914400" rtl="0" eaLnBrk="1" latinLnBrk="0" hangingPunct="1">
        <a:lnSpc>
          <a:spcPct val="100000"/>
        </a:lnSpc>
        <a:spcBef>
          <a:spcPts val="500"/>
        </a:spcBef>
        <a:spcAft>
          <a:spcPts val="1200"/>
        </a:spcAft>
        <a:buFont typeface="Arial" panose="020B0604020202020204" pitchFamily="34" charset="0"/>
        <a:buChar char="•"/>
        <a:defRPr sz="2400" b="1" kern="1200">
          <a:solidFill>
            <a:schemeClr val="tx1"/>
          </a:solidFill>
          <a:latin typeface="+mn-lt"/>
          <a:ea typeface="+mn-ea"/>
          <a:cs typeface="+mn-cs"/>
        </a:defRPr>
      </a:lvl2pPr>
      <a:lvl3pPr marL="1143000" indent="-320040" algn="l" defTabSz="914400" rtl="0" eaLnBrk="1" latinLnBrk="0" hangingPunct="1">
        <a:lnSpc>
          <a:spcPct val="100000"/>
        </a:lnSpc>
        <a:spcBef>
          <a:spcPts val="50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320040" algn="l" defTabSz="914400" rtl="0" eaLnBrk="1" latinLnBrk="0" hangingPunct="1">
        <a:lnSpc>
          <a:spcPct val="10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320040" algn="l" defTabSz="914400" rtl="0" eaLnBrk="1" latinLnBrk="0" hangingPunct="1">
        <a:lnSpc>
          <a:spcPct val="10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hyperlink" Target="https://meet.google.com/miy-fbif-max" TargetMode="External"/><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huggingface.co/spaces/stabilityai/stable-diffusion"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github.com/woctezuma/stable-diffusion-colab"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lexica.art/"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www.amazon.com/Health-HIMSS-Book-Tom-Lawry/dp/0367333716/"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ankecare.com/article/1929-2022-05-09-08-29-47"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paperswithcode.com/sota"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s://paperswithcode.com/area/computer-vision"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paperswithcode.com/area/computer-vision"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paperswithcode.com/area/computer-vision"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paperswithcode.com/area/computer-vision" TargetMode="Externa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hyperlink" Target="https://www.amazon.com/Artificial-Intelligence-A-Modern-Approach/dp/0134610997/"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paperswithcode.com/area/computer-vision/video"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bostondynamics.com/spot"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bostondynamics.com/atlas"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fRj34o4hN4I" TargetMode="External"/><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S5t6K9iwcdw" TargetMode="External"/><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ted.com/talks/noriko_arai_can_a_robot_pass_a_university_entrance_exam" TargetMode="Externa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hyperlink" Target="https://www.youtube.com/watch?v=XQZjkPyJ8KU"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paperswithcode.com/sota"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46693"/>
            <a:ext cx="11672156" cy="2239569"/>
          </a:xfrm>
        </p:spPr>
        <p:txBody>
          <a:bodyPr>
            <a:noAutofit/>
          </a:bodyPr>
          <a:lstStyle/>
          <a:p>
            <a:pPr>
              <a:lnSpc>
                <a:spcPct val="100000"/>
              </a:lnSpc>
            </a:pPr>
            <a:r>
              <a:rPr lang="en-US" altLang="zh-TW" sz="6600" dirty="0">
                <a:solidFill>
                  <a:srgbClr val="C00000"/>
                </a:solidFill>
                <a:latin typeface="Calibri" panose="020F0502020204030204" pitchFamily="34" charset="0"/>
                <a:ea typeface="Heiti TC Medium" pitchFamily="2" charset="-128"/>
                <a:cs typeface="Arial" panose="020B0604020202020204" pitchFamily="34" charset="0"/>
              </a:rPr>
              <a:t>Computer Vision </a:t>
            </a:r>
            <a:br>
              <a:rPr lang="en-US" altLang="zh-TW" sz="66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6600" dirty="0">
                <a:solidFill>
                  <a:srgbClr val="C00000"/>
                </a:solidFill>
                <a:latin typeface="Calibri" panose="020F0502020204030204" pitchFamily="34" charset="0"/>
                <a:ea typeface="Heiti TC Medium" pitchFamily="2" charset="-128"/>
                <a:cs typeface="Arial" panose="020B0604020202020204" pitchFamily="34" charset="0"/>
              </a:rPr>
              <a:t>and Robotics</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401867" y="64896"/>
            <a:ext cx="9293027" cy="653004"/>
          </a:xfrm>
        </p:spPr>
        <p:txBody>
          <a:bodyPr>
            <a:noAutofit/>
          </a:bodyPr>
          <a:lstStyle/>
          <a:p>
            <a:pPr>
              <a:lnSpc>
                <a:spcPct val="100000"/>
              </a:lnSpc>
              <a:spcBef>
                <a:spcPts val="0"/>
              </a:spcBef>
            </a:pPr>
            <a:r>
              <a:rPr lang="en-US" altLang="zh-TW" sz="44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a:t>
            </a:r>
            <a:endParaRPr lang="en-US" sz="44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1111AI09</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MBA, IM, NTPU (M6132) (Fall 2022)</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Wed 2, 3, 4 (9:10-12:00) (B8F40)</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a:solidFill>
                  <a:schemeClr val="bg1">
                    <a:lumMod val="65000"/>
                  </a:schemeClr>
                </a:solidFill>
                <a:latin typeface="Calibri" panose="020F0502020204030204" pitchFamily="34" charset="0"/>
                <a:ea typeface="Heiti TC Medium" pitchFamily="2" charset="-128"/>
                <a:cs typeface="Calibri" panose="020F0502020204030204" pitchFamily="34" charset="0"/>
              </a:rPr>
              <a:t>2022-12-07</a:t>
            </a:r>
            <a:endPar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endParaRPr>
          </a:p>
        </p:txBody>
      </p:sp>
      <p:sp>
        <p:nvSpPr>
          <p:cNvPr id="14" name="TextBox 13">
            <a:extLst>
              <a:ext uri="{FF2B5EF4-FFF2-40B4-BE49-F238E27FC236}">
                <a16:creationId xmlns:a16="http://schemas.microsoft.com/office/drawing/2014/main" id="{2A78E06B-0CAA-7F66-FEAA-C40127DC3C9E}"/>
              </a:ext>
            </a:extLst>
          </p:cNvPr>
          <p:cNvSpPr txBox="1"/>
          <p:nvPr/>
        </p:nvSpPr>
        <p:spPr>
          <a:xfrm>
            <a:off x="10322343" y="4877827"/>
            <a:ext cx="1858780" cy="461665"/>
          </a:xfrm>
          <a:prstGeom prst="rect">
            <a:avLst/>
          </a:prstGeom>
          <a:noFill/>
        </p:spPr>
        <p:txBody>
          <a:bodyPr wrap="square">
            <a:spAutoFit/>
          </a:bodyPr>
          <a:lstStyle/>
          <a:p>
            <a:pPr algn="ctr"/>
            <a:r>
              <a:rPr lang="en-US" sz="1200" dirty="0">
                <a:solidFill>
                  <a:schemeClr val="accent1"/>
                </a:solidFill>
                <a:hlinkClick r:id="rId15"/>
              </a:rPr>
              <a:t>https://meet.google.com/miy-fbif-max</a:t>
            </a:r>
            <a:endParaRPr lang="en-US" sz="1200" dirty="0"/>
          </a:p>
        </p:txBody>
      </p:sp>
      <p:pic>
        <p:nvPicPr>
          <p:cNvPr id="18" name="Picture 17">
            <a:extLst>
              <a:ext uri="{FF2B5EF4-FFF2-40B4-BE49-F238E27FC236}">
                <a16:creationId xmlns:a16="http://schemas.microsoft.com/office/drawing/2014/main" id="{3EA6EDD9-45FD-F2A3-6249-2649AAAAD40F}"/>
              </a:ext>
            </a:extLst>
          </p:cNvPr>
          <p:cNvPicPr>
            <a:picLocks noChangeAspect="1"/>
          </p:cNvPicPr>
          <p:nvPr/>
        </p:nvPicPr>
        <p:blipFill>
          <a:blip r:embed="rId16"/>
          <a:stretch>
            <a:fillRect/>
          </a:stretch>
        </p:blipFill>
        <p:spPr>
          <a:xfrm>
            <a:off x="10515629" y="3476315"/>
            <a:ext cx="1436835" cy="1436835"/>
          </a:xfrm>
          <a:prstGeom prst="rect">
            <a:avLst/>
          </a:prstGeom>
        </p:spPr>
      </p:pic>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71538" y="1700808"/>
            <a:ext cx="10458450" cy="4425356"/>
          </a:xfrm>
        </p:spPr>
        <p:txBody>
          <a:bodyPr/>
          <a:lstStyle/>
          <a:p>
            <a:r>
              <a:rPr lang="en-US" sz="3600" dirty="0"/>
              <a:t>Natural Language Processing</a:t>
            </a:r>
          </a:p>
          <a:p>
            <a:r>
              <a:rPr lang="en-US" sz="3600" dirty="0"/>
              <a:t>Deep Learning for Natural Language Processing</a:t>
            </a:r>
          </a:p>
          <a:p>
            <a:r>
              <a:rPr lang="en-US" sz="3600" dirty="0">
                <a:solidFill>
                  <a:srgbClr val="FF0000"/>
                </a:solidFill>
              </a:rPr>
              <a:t>Computer Vision</a:t>
            </a:r>
          </a:p>
          <a:p>
            <a:r>
              <a:rPr lang="en-US" sz="3600" dirty="0">
                <a:solidFill>
                  <a:srgbClr val="FF0000"/>
                </a:solidFill>
              </a:rPr>
              <a:t>Robotics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871538" y="125760"/>
            <a:ext cx="10288259"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sz="3600" dirty="0">
                <a:solidFill>
                  <a:schemeClr val="accent1"/>
                </a:solidFill>
              </a:rPr>
              <a:t>6. Communicating, Perceiving, and Acting</a:t>
            </a:r>
          </a:p>
        </p:txBody>
      </p:sp>
    </p:spTree>
    <p:extLst>
      <p:ext uri="{BB962C8B-B14F-4D97-AF65-F5344CB8AC3E}">
        <p14:creationId xmlns:p14="http://schemas.microsoft.com/office/powerpoint/2010/main" val="3563190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85825" y="1700808"/>
            <a:ext cx="10472737" cy="4759602"/>
          </a:xfrm>
        </p:spPr>
        <p:txBody>
          <a:bodyPr>
            <a:normAutofit/>
          </a:bodyPr>
          <a:lstStyle/>
          <a:p>
            <a:r>
              <a:rPr lang="en-US" sz="3600" dirty="0"/>
              <a:t>Image Formation</a:t>
            </a:r>
          </a:p>
          <a:p>
            <a:r>
              <a:rPr lang="en-US" sz="3600" dirty="0"/>
              <a:t>Simple Image Features</a:t>
            </a:r>
          </a:p>
          <a:p>
            <a:r>
              <a:rPr lang="en-US" sz="3600" dirty="0"/>
              <a:t>Classifying Images</a:t>
            </a:r>
          </a:p>
          <a:p>
            <a:r>
              <a:rPr lang="en-US" sz="3600" dirty="0"/>
              <a:t>Detecting Objects</a:t>
            </a:r>
          </a:p>
          <a:p>
            <a:r>
              <a:rPr lang="en-US" sz="3600" dirty="0"/>
              <a:t>The 3D World</a:t>
            </a:r>
          </a:p>
          <a:p>
            <a:r>
              <a:rPr lang="en-US" sz="3600" dirty="0"/>
              <a:t>Using Computer Vision</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885825" y="125760"/>
            <a:ext cx="10273972"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sz="4800" dirty="0">
                <a:solidFill>
                  <a:srgbClr val="FF0000"/>
                </a:solidFill>
              </a:rPr>
              <a:t>Computer Vision</a:t>
            </a:r>
            <a:endParaRPr lang="en-US" dirty="0">
              <a:solidFill>
                <a:srgbClr val="FF0000"/>
              </a:solidFill>
            </a:endParaRPr>
          </a:p>
        </p:txBody>
      </p:sp>
    </p:spTree>
    <p:extLst>
      <p:ext uri="{BB962C8B-B14F-4D97-AF65-F5344CB8AC3E}">
        <p14:creationId xmlns:p14="http://schemas.microsoft.com/office/powerpoint/2010/main" val="2804445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71538" y="1916832"/>
            <a:ext cx="10587037" cy="4543578"/>
          </a:xfrm>
        </p:spPr>
        <p:txBody>
          <a:bodyPr>
            <a:normAutofit/>
          </a:bodyPr>
          <a:lstStyle/>
          <a:p>
            <a:r>
              <a:rPr lang="en-US" sz="3600" dirty="0"/>
              <a:t>Robots</a:t>
            </a:r>
          </a:p>
          <a:p>
            <a:r>
              <a:rPr lang="en-US" sz="3600" dirty="0"/>
              <a:t>Robotic Perception</a:t>
            </a:r>
          </a:p>
          <a:p>
            <a:r>
              <a:rPr lang="en-US" sz="3600" dirty="0"/>
              <a:t>Planning and Control</a:t>
            </a:r>
          </a:p>
          <a:p>
            <a:r>
              <a:rPr lang="en-US" sz="3600" dirty="0"/>
              <a:t>Planning Uncertain Movements</a:t>
            </a:r>
          </a:p>
          <a:p>
            <a:r>
              <a:rPr lang="en-US" sz="3600" dirty="0"/>
              <a:t>Reinforcement Learning in Robotics</a:t>
            </a:r>
          </a:p>
          <a:p>
            <a:r>
              <a:rPr lang="en-US" sz="3600" dirty="0"/>
              <a:t>Humans and Robots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12</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791072"/>
          </a:xfrm>
        </p:spPr>
        <p:txBody>
          <a:bodyPr>
            <a:normAutofit/>
          </a:bodyPr>
          <a:lstStyle/>
          <a:p>
            <a:r>
              <a:rPr lang="en-US" dirty="0">
                <a:solidFill>
                  <a:schemeClr val="accent1"/>
                </a:solidFill>
              </a:rPr>
              <a:t>Artificial Intelligence: </a:t>
            </a:r>
            <a:br>
              <a:rPr lang="en-US" dirty="0">
                <a:solidFill>
                  <a:schemeClr val="accent1"/>
                </a:solidFill>
              </a:rPr>
            </a:br>
            <a:r>
              <a:rPr lang="en-US" dirty="0">
                <a:solidFill>
                  <a:srgbClr val="FF0000"/>
                </a:solidFill>
              </a:rPr>
              <a:t>Robotics</a:t>
            </a:r>
          </a:p>
        </p:txBody>
      </p:sp>
    </p:spTree>
    <p:extLst>
      <p:ext uri="{BB962C8B-B14F-4D97-AF65-F5344CB8AC3E}">
        <p14:creationId xmlns:p14="http://schemas.microsoft.com/office/powerpoint/2010/main" val="3316431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13</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3">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spTree>
    <p:extLst>
      <p:ext uri="{BB962C8B-B14F-4D97-AF65-F5344CB8AC3E}">
        <p14:creationId xmlns:p14="http://schemas.microsoft.com/office/powerpoint/2010/main" val="83772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14</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3">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cxnSp>
        <p:nvCxnSpPr>
          <p:cNvPr id="11" name="Elbow Connector 10">
            <a:extLst>
              <a:ext uri="{FF2B5EF4-FFF2-40B4-BE49-F238E27FC236}">
                <a16:creationId xmlns:a16="http://schemas.microsoft.com/office/drawing/2014/main" id="{1E9B0CED-362A-EC4D-B31F-9A86D2DBF9A5}"/>
              </a:ext>
            </a:extLst>
          </p:cNvPr>
          <p:cNvCxnSpPr>
            <a:cxnSpLocks/>
            <a:stCxn id="8" idx="3"/>
            <a:endCxn id="9" idx="3"/>
          </p:cNvCxnSpPr>
          <p:nvPr/>
        </p:nvCxnSpPr>
        <p:spPr>
          <a:xfrm>
            <a:off x="6837258" y="2884816"/>
            <a:ext cx="590903" cy="1694270"/>
          </a:xfrm>
          <a:prstGeom prst="bentConnector3">
            <a:avLst>
              <a:gd name="adj1" fmla="val 35999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2E6323A3-8BA0-AF4C-9A29-82ED3860ACA8}"/>
              </a:ext>
            </a:extLst>
          </p:cNvPr>
          <p:cNvCxnSpPr>
            <a:cxnSpLocks/>
            <a:stCxn id="9" idx="1"/>
            <a:endCxn id="8" idx="1"/>
          </p:cNvCxnSpPr>
          <p:nvPr/>
        </p:nvCxnSpPr>
        <p:spPr>
          <a:xfrm rot="10800000" flipH="1">
            <a:off x="4946217" y="2884816"/>
            <a:ext cx="617411" cy="1694270"/>
          </a:xfrm>
          <a:prstGeom prst="bentConnector3">
            <a:avLst>
              <a:gd name="adj1" fmla="val -252740"/>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F5CC39F-4420-2F48-A24E-2988B0511D9C}"/>
              </a:ext>
            </a:extLst>
          </p:cNvPr>
          <p:cNvCxnSpPr>
            <a:cxnSpLocks/>
            <a:stCxn id="9" idx="0"/>
            <a:endCxn id="8" idx="2"/>
          </p:cNvCxnSpPr>
          <p:nvPr/>
        </p:nvCxnSpPr>
        <p:spPr>
          <a:xfrm flipV="1">
            <a:off x="6187189" y="3268472"/>
            <a:ext cx="13254" cy="870184"/>
          </a:xfrm>
          <a:prstGeom prst="straightConnector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8AE28C1-2160-BE45-95FC-A300EF19A7E0}"/>
              </a:ext>
            </a:extLst>
          </p:cNvPr>
          <p:cNvSpPr txBox="1"/>
          <p:nvPr/>
        </p:nvSpPr>
        <p:spPr>
          <a:xfrm>
            <a:off x="7561471" y="2423152"/>
            <a:ext cx="10070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action</a:t>
            </a:r>
          </a:p>
        </p:txBody>
      </p:sp>
      <p:sp>
        <p:nvSpPr>
          <p:cNvPr id="51" name="TextBox 50">
            <a:extLst>
              <a:ext uri="{FF2B5EF4-FFF2-40B4-BE49-F238E27FC236}">
                <a16:creationId xmlns:a16="http://schemas.microsoft.com/office/drawing/2014/main" id="{177EE5EE-6F71-F945-9760-AAC9FC3ED02E}"/>
              </a:ext>
            </a:extLst>
          </p:cNvPr>
          <p:cNvSpPr txBox="1"/>
          <p:nvPr/>
        </p:nvSpPr>
        <p:spPr>
          <a:xfrm>
            <a:off x="4969916" y="3518687"/>
            <a:ext cx="112723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reward</a:t>
            </a:r>
          </a:p>
        </p:txBody>
      </p:sp>
      <p:sp>
        <p:nvSpPr>
          <p:cNvPr id="52" name="TextBox 51">
            <a:extLst>
              <a:ext uri="{FF2B5EF4-FFF2-40B4-BE49-F238E27FC236}">
                <a16:creationId xmlns:a16="http://schemas.microsoft.com/office/drawing/2014/main" id="{AF8BEB89-E91D-8E42-B050-01D7E6256D40}"/>
              </a:ext>
            </a:extLst>
          </p:cNvPr>
          <p:cNvSpPr txBox="1"/>
          <p:nvPr/>
        </p:nvSpPr>
        <p:spPr>
          <a:xfrm>
            <a:off x="3619797" y="2415898"/>
            <a:ext cx="177805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observation</a:t>
            </a:r>
          </a:p>
        </p:txBody>
      </p:sp>
      <p:sp>
        <p:nvSpPr>
          <p:cNvPr id="15" name="TextBox 14">
            <a:extLst>
              <a:ext uri="{FF2B5EF4-FFF2-40B4-BE49-F238E27FC236}">
                <a16:creationId xmlns:a16="http://schemas.microsoft.com/office/drawing/2014/main" id="{DE130D8D-172B-1D41-B271-BD73C2907E79}"/>
              </a:ext>
            </a:extLst>
          </p:cNvPr>
          <p:cNvSpPr txBox="1"/>
          <p:nvPr/>
        </p:nvSpPr>
        <p:spPr>
          <a:xfrm>
            <a:off x="3119036" y="2049534"/>
            <a:ext cx="535724" cy="923330"/>
          </a:xfrm>
          <a:prstGeom prst="rect">
            <a:avLst/>
          </a:prstGeom>
          <a:noFill/>
        </p:spPr>
        <p:txBody>
          <a:bodyPr wrap="none" rtlCol="0">
            <a:spAutoFit/>
          </a:bodyPr>
          <a:lstStyle/>
          <a:p>
            <a:r>
              <a:rPr lang="en-US" sz="5400" b="1" dirty="0">
                <a:solidFill>
                  <a:srgbClr val="FF0000"/>
                </a:solidFill>
              </a:rPr>
              <a:t>1</a:t>
            </a:r>
          </a:p>
        </p:txBody>
      </p:sp>
      <p:sp>
        <p:nvSpPr>
          <p:cNvPr id="34" name="TextBox 33">
            <a:extLst>
              <a:ext uri="{FF2B5EF4-FFF2-40B4-BE49-F238E27FC236}">
                <a16:creationId xmlns:a16="http://schemas.microsoft.com/office/drawing/2014/main" id="{D124950F-C7E6-1C47-8586-BAC1D6E38022}"/>
              </a:ext>
            </a:extLst>
          </p:cNvPr>
          <p:cNvSpPr txBox="1"/>
          <p:nvPr/>
        </p:nvSpPr>
        <p:spPr>
          <a:xfrm>
            <a:off x="7070155" y="2057673"/>
            <a:ext cx="535724" cy="923330"/>
          </a:xfrm>
          <a:prstGeom prst="rect">
            <a:avLst/>
          </a:prstGeom>
          <a:noFill/>
        </p:spPr>
        <p:txBody>
          <a:bodyPr wrap="none" rtlCol="0">
            <a:spAutoFit/>
          </a:bodyPr>
          <a:lstStyle/>
          <a:p>
            <a:r>
              <a:rPr lang="en-US" sz="5400" b="1" dirty="0">
                <a:solidFill>
                  <a:srgbClr val="FF0000"/>
                </a:solidFill>
              </a:rPr>
              <a:t>2</a:t>
            </a:r>
          </a:p>
        </p:txBody>
      </p:sp>
      <p:sp>
        <p:nvSpPr>
          <p:cNvPr id="35" name="TextBox 34">
            <a:extLst>
              <a:ext uri="{FF2B5EF4-FFF2-40B4-BE49-F238E27FC236}">
                <a16:creationId xmlns:a16="http://schemas.microsoft.com/office/drawing/2014/main" id="{57EDD06F-F508-CF48-8811-BF8EB27F1CD4}"/>
              </a:ext>
            </a:extLst>
          </p:cNvPr>
          <p:cNvSpPr txBox="1"/>
          <p:nvPr/>
        </p:nvSpPr>
        <p:spPr>
          <a:xfrm>
            <a:off x="4508821" y="3217561"/>
            <a:ext cx="535724" cy="923330"/>
          </a:xfrm>
          <a:prstGeom prst="rect">
            <a:avLst/>
          </a:prstGeom>
          <a:noFill/>
        </p:spPr>
        <p:txBody>
          <a:bodyPr wrap="none" rtlCol="0">
            <a:spAutoFit/>
          </a:bodyPr>
          <a:lstStyle/>
          <a:p>
            <a:r>
              <a:rPr lang="en-US" sz="5400" b="1" dirty="0">
                <a:solidFill>
                  <a:srgbClr val="FF0000"/>
                </a:solidFill>
              </a:rPr>
              <a:t>3</a:t>
            </a:r>
          </a:p>
        </p:txBody>
      </p:sp>
    </p:spTree>
    <p:extLst>
      <p:ext uri="{BB962C8B-B14F-4D97-AF65-F5344CB8AC3E}">
        <p14:creationId xmlns:p14="http://schemas.microsoft.com/office/powerpoint/2010/main" val="353336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15</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3">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cxnSp>
        <p:nvCxnSpPr>
          <p:cNvPr id="11" name="Elbow Connector 10">
            <a:extLst>
              <a:ext uri="{FF2B5EF4-FFF2-40B4-BE49-F238E27FC236}">
                <a16:creationId xmlns:a16="http://schemas.microsoft.com/office/drawing/2014/main" id="{1E9B0CED-362A-EC4D-B31F-9A86D2DBF9A5}"/>
              </a:ext>
            </a:extLst>
          </p:cNvPr>
          <p:cNvCxnSpPr>
            <a:cxnSpLocks/>
            <a:stCxn id="8" idx="3"/>
            <a:endCxn id="9" idx="3"/>
          </p:cNvCxnSpPr>
          <p:nvPr/>
        </p:nvCxnSpPr>
        <p:spPr>
          <a:xfrm>
            <a:off x="6837258" y="2884816"/>
            <a:ext cx="590903" cy="1694270"/>
          </a:xfrm>
          <a:prstGeom prst="bentConnector3">
            <a:avLst>
              <a:gd name="adj1" fmla="val 35999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2E6323A3-8BA0-AF4C-9A29-82ED3860ACA8}"/>
              </a:ext>
            </a:extLst>
          </p:cNvPr>
          <p:cNvCxnSpPr>
            <a:cxnSpLocks/>
            <a:stCxn id="9" idx="1"/>
            <a:endCxn id="8" idx="1"/>
          </p:cNvCxnSpPr>
          <p:nvPr/>
        </p:nvCxnSpPr>
        <p:spPr>
          <a:xfrm rot="10800000" flipH="1">
            <a:off x="4946217" y="2884816"/>
            <a:ext cx="617411" cy="1694270"/>
          </a:xfrm>
          <a:prstGeom prst="bentConnector3">
            <a:avLst>
              <a:gd name="adj1" fmla="val -252740"/>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F5CC39F-4420-2F48-A24E-2988B0511D9C}"/>
              </a:ext>
            </a:extLst>
          </p:cNvPr>
          <p:cNvCxnSpPr>
            <a:cxnSpLocks/>
            <a:stCxn id="9" idx="0"/>
            <a:endCxn id="8" idx="2"/>
          </p:cNvCxnSpPr>
          <p:nvPr/>
        </p:nvCxnSpPr>
        <p:spPr>
          <a:xfrm flipV="1">
            <a:off x="6187189" y="3268472"/>
            <a:ext cx="13254" cy="870184"/>
          </a:xfrm>
          <a:prstGeom prst="straightConnector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8AE28C1-2160-BE45-95FC-A300EF19A7E0}"/>
              </a:ext>
            </a:extLst>
          </p:cNvPr>
          <p:cNvSpPr txBox="1"/>
          <p:nvPr/>
        </p:nvSpPr>
        <p:spPr>
          <a:xfrm>
            <a:off x="7561471" y="2423152"/>
            <a:ext cx="10070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action</a:t>
            </a:r>
          </a:p>
        </p:txBody>
      </p:sp>
      <p:sp>
        <p:nvSpPr>
          <p:cNvPr id="51" name="TextBox 50">
            <a:extLst>
              <a:ext uri="{FF2B5EF4-FFF2-40B4-BE49-F238E27FC236}">
                <a16:creationId xmlns:a16="http://schemas.microsoft.com/office/drawing/2014/main" id="{177EE5EE-6F71-F945-9760-AAC9FC3ED02E}"/>
              </a:ext>
            </a:extLst>
          </p:cNvPr>
          <p:cNvSpPr txBox="1"/>
          <p:nvPr/>
        </p:nvSpPr>
        <p:spPr>
          <a:xfrm>
            <a:off x="4969916" y="3518687"/>
            <a:ext cx="112723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reward</a:t>
            </a:r>
          </a:p>
        </p:txBody>
      </p:sp>
      <p:sp>
        <p:nvSpPr>
          <p:cNvPr id="52" name="TextBox 51">
            <a:extLst>
              <a:ext uri="{FF2B5EF4-FFF2-40B4-BE49-F238E27FC236}">
                <a16:creationId xmlns:a16="http://schemas.microsoft.com/office/drawing/2014/main" id="{AF8BEB89-E91D-8E42-B050-01D7E6256D40}"/>
              </a:ext>
            </a:extLst>
          </p:cNvPr>
          <p:cNvSpPr txBox="1"/>
          <p:nvPr/>
        </p:nvSpPr>
        <p:spPr>
          <a:xfrm>
            <a:off x="3619797" y="2415898"/>
            <a:ext cx="177805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observation</a:t>
            </a:r>
          </a:p>
        </p:txBody>
      </p:sp>
      <p:sp>
        <p:nvSpPr>
          <p:cNvPr id="15" name="TextBox 14">
            <a:extLst>
              <a:ext uri="{FF2B5EF4-FFF2-40B4-BE49-F238E27FC236}">
                <a16:creationId xmlns:a16="http://schemas.microsoft.com/office/drawing/2014/main" id="{DE130D8D-172B-1D41-B271-BD73C2907E79}"/>
              </a:ext>
            </a:extLst>
          </p:cNvPr>
          <p:cNvSpPr txBox="1"/>
          <p:nvPr/>
        </p:nvSpPr>
        <p:spPr>
          <a:xfrm>
            <a:off x="3119036" y="2049534"/>
            <a:ext cx="535724" cy="923330"/>
          </a:xfrm>
          <a:prstGeom prst="rect">
            <a:avLst/>
          </a:prstGeom>
          <a:noFill/>
        </p:spPr>
        <p:txBody>
          <a:bodyPr wrap="none" rtlCol="0">
            <a:spAutoFit/>
          </a:bodyPr>
          <a:lstStyle/>
          <a:p>
            <a:r>
              <a:rPr lang="en-US" sz="5400" b="1" dirty="0">
                <a:solidFill>
                  <a:srgbClr val="FF0000"/>
                </a:solidFill>
              </a:rPr>
              <a:t>1</a:t>
            </a:r>
          </a:p>
        </p:txBody>
      </p:sp>
      <p:sp>
        <p:nvSpPr>
          <p:cNvPr id="34" name="TextBox 33">
            <a:extLst>
              <a:ext uri="{FF2B5EF4-FFF2-40B4-BE49-F238E27FC236}">
                <a16:creationId xmlns:a16="http://schemas.microsoft.com/office/drawing/2014/main" id="{D124950F-C7E6-1C47-8586-BAC1D6E38022}"/>
              </a:ext>
            </a:extLst>
          </p:cNvPr>
          <p:cNvSpPr txBox="1"/>
          <p:nvPr/>
        </p:nvSpPr>
        <p:spPr>
          <a:xfrm>
            <a:off x="7070155" y="2057673"/>
            <a:ext cx="535724" cy="923330"/>
          </a:xfrm>
          <a:prstGeom prst="rect">
            <a:avLst/>
          </a:prstGeom>
          <a:noFill/>
        </p:spPr>
        <p:txBody>
          <a:bodyPr wrap="none" rtlCol="0">
            <a:spAutoFit/>
          </a:bodyPr>
          <a:lstStyle/>
          <a:p>
            <a:r>
              <a:rPr lang="en-US" sz="5400" b="1" dirty="0">
                <a:solidFill>
                  <a:srgbClr val="FF0000"/>
                </a:solidFill>
              </a:rPr>
              <a:t>2</a:t>
            </a:r>
          </a:p>
        </p:txBody>
      </p:sp>
      <p:sp>
        <p:nvSpPr>
          <p:cNvPr id="35" name="TextBox 34">
            <a:extLst>
              <a:ext uri="{FF2B5EF4-FFF2-40B4-BE49-F238E27FC236}">
                <a16:creationId xmlns:a16="http://schemas.microsoft.com/office/drawing/2014/main" id="{57EDD06F-F508-CF48-8811-BF8EB27F1CD4}"/>
              </a:ext>
            </a:extLst>
          </p:cNvPr>
          <p:cNvSpPr txBox="1"/>
          <p:nvPr/>
        </p:nvSpPr>
        <p:spPr>
          <a:xfrm>
            <a:off x="4508821" y="3217561"/>
            <a:ext cx="535724" cy="923330"/>
          </a:xfrm>
          <a:prstGeom prst="rect">
            <a:avLst/>
          </a:prstGeom>
          <a:noFill/>
        </p:spPr>
        <p:txBody>
          <a:bodyPr wrap="none" rtlCol="0">
            <a:spAutoFit/>
          </a:bodyPr>
          <a:lstStyle/>
          <a:p>
            <a:r>
              <a:rPr lang="en-US" sz="5400" b="1" dirty="0">
                <a:solidFill>
                  <a:srgbClr val="FF0000"/>
                </a:solidFill>
              </a:rPr>
              <a:t>3</a:t>
            </a:r>
          </a:p>
        </p:txBody>
      </p:sp>
      <p:sp>
        <p:nvSpPr>
          <p:cNvPr id="16" name="TextBox 15">
            <a:extLst>
              <a:ext uri="{FF2B5EF4-FFF2-40B4-BE49-F238E27FC236}">
                <a16:creationId xmlns:a16="http://schemas.microsoft.com/office/drawing/2014/main" id="{B4715622-5053-BF40-B11A-3DA984043056}"/>
              </a:ext>
            </a:extLst>
          </p:cNvPr>
          <p:cNvSpPr txBox="1"/>
          <p:nvPr/>
        </p:nvSpPr>
        <p:spPr>
          <a:xfrm>
            <a:off x="7739189" y="2877562"/>
            <a:ext cx="410690" cy="430887"/>
          </a:xfrm>
          <a:prstGeom prst="rect">
            <a:avLst/>
          </a:prstGeom>
          <a:noFill/>
        </p:spPr>
        <p:txBody>
          <a:bodyPr wrap="none" rtlCol="0">
            <a:spAutoFit/>
          </a:bodyPr>
          <a:lstStyle/>
          <a:p>
            <a:r>
              <a:rPr lang="en-US" sz="2200" i="1" dirty="0">
                <a:latin typeface="Times New Roman" panose="02020603050405020304" pitchFamily="18" charset="0"/>
                <a:cs typeface="Times New Roman" panose="02020603050405020304" pitchFamily="18" charset="0"/>
              </a:rPr>
              <a:t>A</a:t>
            </a:r>
            <a:r>
              <a:rPr lang="en-US" sz="2200" i="1" baseline="-25000" dirty="0">
                <a:latin typeface="Times New Roman" panose="02020603050405020304" pitchFamily="18" charset="0"/>
                <a:cs typeface="Times New Roman" panose="02020603050405020304" pitchFamily="18" charset="0"/>
              </a:rPr>
              <a:t>t</a:t>
            </a:r>
          </a:p>
        </p:txBody>
      </p:sp>
      <p:sp>
        <p:nvSpPr>
          <p:cNvPr id="17" name="TextBox 16">
            <a:extLst>
              <a:ext uri="{FF2B5EF4-FFF2-40B4-BE49-F238E27FC236}">
                <a16:creationId xmlns:a16="http://schemas.microsoft.com/office/drawing/2014/main" id="{3B5C4674-299C-B541-BC55-05642B5CAE2E}"/>
              </a:ext>
            </a:extLst>
          </p:cNvPr>
          <p:cNvSpPr txBox="1"/>
          <p:nvPr/>
        </p:nvSpPr>
        <p:spPr>
          <a:xfrm>
            <a:off x="6193816" y="3550327"/>
            <a:ext cx="410690" cy="430887"/>
          </a:xfrm>
          <a:prstGeom prst="rect">
            <a:avLst/>
          </a:prstGeom>
          <a:noFill/>
        </p:spPr>
        <p:txBody>
          <a:bodyPr wrap="none" rtlCol="0">
            <a:spAutoFit/>
          </a:bodyPr>
          <a:lstStyle/>
          <a:p>
            <a:r>
              <a:rPr lang="en-US" sz="2200" i="1" dirty="0" err="1">
                <a:latin typeface="Times New Roman" panose="02020603050405020304" pitchFamily="18" charset="0"/>
                <a:cs typeface="Times New Roman" panose="02020603050405020304" pitchFamily="18" charset="0"/>
              </a:rPr>
              <a:t>R</a:t>
            </a:r>
            <a:r>
              <a:rPr lang="en-US" sz="2200" i="1" baseline="-25000" dirty="0" err="1">
                <a:latin typeface="Times New Roman" panose="02020603050405020304" pitchFamily="18" charset="0"/>
                <a:cs typeface="Times New Roman" panose="02020603050405020304" pitchFamily="18" charset="0"/>
              </a:rPr>
              <a:t>t</a:t>
            </a:r>
            <a:endParaRPr lang="en-US" sz="2200" i="1" baseline="-25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2427619-DA6F-0142-8581-B969445AED83}"/>
              </a:ext>
            </a:extLst>
          </p:cNvPr>
          <p:cNvSpPr txBox="1"/>
          <p:nvPr/>
        </p:nvSpPr>
        <p:spPr>
          <a:xfrm>
            <a:off x="4274486" y="2877563"/>
            <a:ext cx="441146" cy="430887"/>
          </a:xfrm>
          <a:prstGeom prst="rect">
            <a:avLst/>
          </a:prstGeom>
          <a:noFill/>
        </p:spPr>
        <p:txBody>
          <a:bodyPr wrap="none" rtlCol="0">
            <a:spAutoFit/>
          </a:bodyPr>
          <a:lstStyle/>
          <a:p>
            <a:r>
              <a:rPr lang="en-US" sz="2200" i="1" dirty="0" err="1">
                <a:latin typeface="Times New Roman" panose="02020603050405020304" pitchFamily="18" charset="0"/>
                <a:cs typeface="Times New Roman" panose="02020603050405020304" pitchFamily="18" charset="0"/>
              </a:rPr>
              <a:t>O</a:t>
            </a:r>
            <a:r>
              <a:rPr lang="en-US" sz="2200" i="1" baseline="-25000" dirty="0" err="1">
                <a:latin typeface="Times New Roman" panose="02020603050405020304" pitchFamily="18" charset="0"/>
                <a:cs typeface="Times New Roman" panose="02020603050405020304" pitchFamily="18" charset="0"/>
              </a:rPr>
              <a:t>t</a:t>
            </a:r>
            <a:endParaRPr lang="en-US" sz="2200" i="1"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3789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260350"/>
            <a:ext cx="8640960" cy="1143000"/>
          </a:xfrm>
        </p:spPr>
        <p:txBody>
          <a:bodyPr>
            <a:normAutofit fontScale="90000"/>
          </a:bodyPr>
          <a:lstStyle/>
          <a:p>
            <a:r>
              <a:rPr lang="en-US" dirty="0">
                <a:solidFill>
                  <a:srgbClr val="C00000"/>
                </a:solidFill>
              </a:rPr>
              <a:t>Agents</a:t>
            </a:r>
            <a:r>
              <a:rPr lang="en-US" dirty="0">
                <a:solidFill>
                  <a:schemeClr val="accent1"/>
                </a:solidFill>
              </a:rPr>
              <a:t> interact with </a:t>
            </a:r>
            <a:r>
              <a:rPr lang="en-US" dirty="0">
                <a:solidFill>
                  <a:srgbClr val="C00000"/>
                </a:solidFill>
              </a:rPr>
              <a:t>environments </a:t>
            </a:r>
            <a:r>
              <a:rPr lang="en-US" dirty="0">
                <a:solidFill>
                  <a:schemeClr val="accent1"/>
                </a:solidFill>
              </a:rPr>
              <a:t>through </a:t>
            </a:r>
            <a:r>
              <a:rPr lang="en-US" dirty="0">
                <a:solidFill>
                  <a:srgbClr val="C00000"/>
                </a:solidFill>
              </a:rPr>
              <a:t>sensors</a:t>
            </a:r>
            <a:r>
              <a:rPr lang="en-US" dirty="0">
                <a:solidFill>
                  <a:schemeClr val="accent1"/>
                </a:solidFill>
              </a:rPr>
              <a:t> and </a:t>
            </a:r>
            <a:r>
              <a:rPr lang="en-US" dirty="0">
                <a:solidFill>
                  <a:srgbClr val="C00000"/>
                </a:solidFill>
              </a:rPr>
              <a:t>actuators</a:t>
            </a: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16</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27" name="Picture 26">
            <a:extLst>
              <a:ext uri="{FF2B5EF4-FFF2-40B4-BE49-F238E27FC236}">
                <a16:creationId xmlns:a16="http://schemas.microsoft.com/office/drawing/2014/main" id="{8C9C127B-33F9-4F41-8F1F-AF413AF843A2}"/>
              </a:ext>
            </a:extLst>
          </p:cNvPr>
          <p:cNvPicPr>
            <a:picLocks noChangeAspect="1"/>
          </p:cNvPicPr>
          <p:nvPr/>
        </p:nvPicPr>
        <p:blipFill>
          <a:blip r:embed="rId2"/>
          <a:stretch>
            <a:fillRect/>
          </a:stretch>
        </p:blipFill>
        <p:spPr>
          <a:xfrm>
            <a:off x="2407274" y="1665066"/>
            <a:ext cx="7377453" cy="4795344"/>
          </a:xfrm>
          <a:prstGeom prst="rect">
            <a:avLst/>
          </a:prstGeom>
        </p:spPr>
      </p:pic>
    </p:spTree>
    <p:extLst>
      <p:ext uri="{BB962C8B-B14F-4D97-AF65-F5344CB8AC3E}">
        <p14:creationId xmlns:p14="http://schemas.microsoft.com/office/powerpoint/2010/main" val="1402054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844824"/>
          </a:xfrm>
        </p:spPr>
        <p:txBody>
          <a:bodyPr>
            <a:normAutofit fontScale="90000"/>
          </a:bodyPr>
          <a:lstStyle/>
          <a:p>
            <a:r>
              <a:rPr lang="en-US" b="1" dirty="0">
                <a:solidFill>
                  <a:schemeClr val="accent1"/>
                </a:solidFill>
              </a:rPr>
              <a:t>AI Acting Humanly:</a:t>
            </a:r>
            <a:br>
              <a:rPr lang="en-US" b="1" dirty="0">
                <a:solidFill>
                  <a:schemeClr val="accent1"/>
                </a:solidFill>
              </a:rPr>
            </a:br>
            <a:r>
              <a:rPr lang="en-US" b="1" dirty="0">
                <a:solidFill>
                  <a:schemeClr val="accent1"/>
                </a:solidFill>
              </a:rPr>
              <a:t>The Turing Test Approach</a:t>
            </a:r>
            <a:br>
              <a:rPr lang="en-US" b="1" dirty="0">
                <a:solidFill>
                  <a:schemeClr val="accent1"/>
                </a:solidFill>
              </a:rPr>
            </a:br>
            <a:r>
              <a:rPr lang="en-US" sz="3200" dirty="0">
                <a:solidFill>
                  <a:schemeClr val="accent1"/>
                </a:solidFill>
              </a:rPr>
              <a:t>(Alan Turing, 1950)</a:t>
            </a:r>
          </a:p>
        </p:txBody>
      </p:sp>
      <p:sp>
        <p:nvSpPr>
          <p:cNvPr id="3" name="Content Placeholder 2"/>
          <p:cNvSpPr>
            <a:spLocks noGrp="1"/>
          </p:cNvSpPr>
          <p:nvPr>
            <p:ph idx="1"/>
          </p:nvPr>
        </p:nvSpPr>
        <p:spPr>
          <a:xfrm>
            <a:off x="967153" y="2060849"/>
            <a:ext cx="10192643" cy="4248471"/>
          </a:xfrm>
        </p:spPr>
        <p:txBody>
          <a:bodyPr>
            <a:normAutofit lnSpcReduction="10000"/>
          </a:bodyPr>
          <a:lstStyle/>
          <a:p>
            <a:r>
              <a:rPr lang="en-US" b="1" dirty="0">
                <a:solidFill>
                  <a:schemeClr val="accent1"/>
                </a:solidFill>
              </a:rPr>
              <a:t>Knowledge Representation</a:t>
            </a:r>
          </a:p>
          <a:p>
            <a:r>
              <a:rPr lang="en-US" b="1" dirty="0">
                <a:solidFill>
                  <a:schemeClr val="accent1"/>
                </a:solidFill>
              </a:rPr>
              <a:t>Automated Reasoning</a:t>
            </a:r>
          </a:p>
          <a:p>
            <a:r>
              <a:rPr lang="en-US" b="1" dirty="0">
                <a:solidFill>
                  <a:srgbClr val="FF0000"/>
                </a:solidFill>
              </a:rPr>
              <a:t>Machine Learning (ML)</a:t>
            </a:r>
          </a:p>
          <a:p>
            <a:pPr lvl="1"/>
            <a:r>
              <a:rPr lang="en-US" sz="3200" dirty="0">
                <a:solidFill>
                  <a:srgbClr val="FF0000"/>
                </a:solidFill>
              </a:rPr>
              <a:t>Deep Learning (DL)</a:t>
            </a:r>
          </a:p>
          <a:p>
            <a:r>
              <a:rPr lang="en-US" b="1" dirty="0">
                <a:solidFill>
                  <a:srgbClr val="C00000"/>
                </a:solidFill>
              </a:rPr>
              <a:t>Computer Vision</a:t>
            </a:r>
            <a:r>
              <a:rPr lang="zh-TW" altLang="en-US" b="1" dirty="0">
                <a:solidFill>
                  <a:srgbClr val="C00000"/>
                </a:solidFill>
              </a:rPr>
              <a:t> </a:t>
            </a:r>
            <a:r>
              <a:rPr lang="en-US" altLang="zh-TW" b="1" dirty="0">
                <a:solidFill>
                  <a:srgbClr val="C00000"/>
                </a:solidFill>
              </a:rPr>
              <a:t>(Image, Video)</a:t>
            </a:r>
            <a:endParaRPr lang="en-US" b="1" dirty="0">
              <a:solidFill>
                <a:srgbClr val="C00000"/>
              </a:solidFill>
            </a:endParaRPr>
          </a:p>
          <a:p>
            <a:r>
              <a:rPr lang="en-US" b="1" dirty="0">
                <a:solidFill>
                  <a:srgbClr val="C00000"/>
                </a:solidFill>
              </a:rPr>
              <a:t>Natural Language Processing (NLP)</a:t>
            </a:r>
          </a:p>
          <a:p>
            <a:r>
              <a:rPr lang="en-US" b="1" dirty="0">
                <a:solidFill>
                  <a:srgbClr val="C00000"/>
                </a:solidFill>
              </a:rPr>
              <a:t>Robotics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17</a:t>
            </a:fld>
            <a:endParaRPr lang="zh-TW" altLang="en-US"/>
          </a:p>
        </p:txBody>
      </p:sp>
      <p:sp>
        <p:nvSpPr>
          <p:cNvPr id="6" name="Rectangle 5">
            <a:extLst>
              <a:ext uri="{FF2B5EF4-FFF2-40B4-BE49-F238E27FC236}">
                <a16:creationId xmlns:a16="http://schemas.microsoft.com/office/drawing/2014/main" id="{86332DB0-FB6C-9E4E-8231-F39C2A9843E7}"/>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1909773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EF462-D2EF-BA88-D062-79F55040158A}"/>
              </a:ext>
            </a:extLst>
          </p:cNvPr>
          <p:cNvSpPr>
            <a:spLocks noGrp="1"/>
          </p:cNvSpPr>
          <p:nvPr>
            <p:ph type="title"/>
          </p:nvPr>
        </p:nvSpPr>
        <p:spPr/>
        <p:txBody>
          <a:bodyPr>
            <a:normAutofit fontScale="90000"/>
          </a:bodyPr>
          <a:lstStyle/>
          <a:p>
            <a:r>
              <a:rPr lang="en-US" dirty="0"/>
              <a:t>Artificial Intelligence: </a:t>
            </a:r>
            <a:br>
              <a:rPr lang="en-US" dirty="0"/>
            </a:br>
            <a:r>
              <a:rPr lang="en-US" dirty="0"/>
              <a:t>Communicating, Perceiving, and Acting</a:t>
            </a:r>
          </a:p>
        </p:txBody>
      </p:sp>
      <p:sp>
        <p:nvSpPr>
          <p:cNvPr id="3" name="Content Placeholder 2">
            <a:extLst>
              <a:ext uri="{FF2B5EF4-FFF2-40B4-BE49-F238E27FC236}">
                <a16:creationId xmlns:a16="http://schemas.microsoft.com/office/drawing/2014/main" id="{D929798B-8FB2-2D3D-D692-E5B06BBF2899}"/>
              </a:ext>
            </a:extLst>
          </p:cNvPr>
          <p:cNvSpPr>
            <a:spLocks noGrp="1"/>
          </p:cNvSpPr>
          <p:nvPr>
            <p:ph idx="1"/>
          </p:nvPr>
        </p:nvSpPr>
        <p:spPr/>
        <p:txBody>
          <a:bodyPr>
            <a:normAutofit/>
          </a:bodyPr>
          <a:lstStyle/>
          <a:p>
            <a:r>
              <a:rPr lang="en-US" sz="4000" dirty="0"/>
              <a:t>Computer vision and speech recognition </a:t>
            </a:r>
          </a:p>
          <a:p>
            <a:pPr lvl="1"/>
            <a:r>
              <a:rPr lang="en-US" sz="4000" dirty="0"/>
              <a:t>to perceive the world</a:t>
            </a:r>
          </a:p>
          <a:p>
            <a:r>
              <a:rPr lang="en-US" sz="4000" dirty="0"/>
              <a:t>Robotics </a:t>
            </a:r>
          </a:p>
          <a:p>
            <a:pPr lvl="1"/>
            <a:r>
              <a:rPr lang="en-US" sz="4000" dirty="0"/>
              <a:t>to manipulate objects and move about</a:t>
            </a:r>
          </a:p>
        </p:txBody>
      </p:sp>
      <p:sp>
        <p:nvSpPr>
          <p:cNvPr id="4" name="Slide Number Placeholder 3">
            <a:extLst>
              <a:ext uri="{FF2B5EF4-FFF2-40B4-BE49-F238E27FC236}">
                <a16:creationId xmlns:a16="http://schemas.microsoft.com/office/drawing/2014/main" id="{639C35BE-C8EC-C32C-0606-9BC97B41BC3E}"/>
              </a:ext>
            </a:extLst>
          </p:cNvPr>
          <p:cNvSpPr>
            <a:spLocks noGrp="1"/>
          </p:cNvSpPr>
          <p:nvPr>
            <p:ph type="sldNum" sz="quarter" idx="12"/>
          </p:nvPr>
        </p:nvSpPr>
        <p:spPr/>
        <p:txBody>
          <a:bodyPr/>
          <a:lstStyle/>
          <a:p>
            <a:fld id="{5D6FF71F-CF6A-4C46-8F9B-61D49EEA70E3}" type="slidenum">
              <a:rPr lang="en-US" smtClean="0"/>
              <a:t>18</a:t>
            </a:fld>
            <a:endParaRPr lang="en-US"/>
          </a:p>
        </p:txBody>
      </p:sp>
    </p:spTree>
    <p:extLst>
      <p:ext uri="{BB962C8B-B14F-4D97-AF65-F5344CB8AC3E}">
        <p14:creationId xmlns:p14="http://schemas.microsoft.com/office/powerpoint/2010/main" val="107501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0"/>
            <a:ext cx="11222181" cy="951722"/>
          </a:xfrm>
        </p:spPr>
        <p:txBody>
          <a:bodyPr>
            <a:normAutofit fontScale="90000"/>
          </a:bodyPr>
          <a:lstStyle/>
          <a:p>
            <a:r>
              <a:rPr lang="en-US" dirty="0"/>
              <a:t>Key Enabling Technologies of the Metaverse</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19</a:t>
            </a:fld>
            <a:endParaRPr lang="en-US"/>
          </a:p>
        </p:txBody>
      </p:sp>
      <p:pic>
        <p:nvPicPr>
          <p:cNvPr id="6" name="Picture 5">
            <a:extLst>
              <a:ext uri="{FF2B5EF4-FFF2-40B4-BE49-F238E27FC236}">
                <a16:creationId xmlns:a16="http://schemas.microsoft.com/office/drawing/2014/main" id="{D1DED2F0-EB0A-7520-9F04-6AF4B7816E3E}"/>
              </a:ext>
            </a:extLst>
          </p:cNvPr>
          <p:cNvPicPr>
            <a:picLocks noChangeAspect="1"/>
          </p:cNvPicPr>
          <p:nvPr/>
        </p:nvPicPr>
        <p:blipFill>
          <a:blip r:embed="rId2"/>
          <a:stretch>
            <a:fillRect/>
          </a:stretch>
        </p:blipFill>
        <p:spPr>
          <a:xfrm>
            <a:off x="210319" y="1458725"/>
            <a:ext cx="11771361" cy="4956362"/>
          </a:xfrm>
          <a:prstGeom prst="rect">
            <a:avLst/>
          </a:prstGeom>
        </p:spPr>
      </p:pic>
      <p:sp>
        <p:nvSpPr>
          <p:cNvPr id="7" name="TextBox 6">
            <a:extLst>
              <a:ext uri="{FF2B5EF4-FFF2-40B4-BE49-F238E27FC236}">
                <a16:creationId xmlns:a16="http://schemas.microsoft.com/office/drawing/2014/main" id="{4C9E9F11-F1D4-AC52-8936-004AE237E389}"/>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Gadekallu</a:t>
            </a:r>
            <a:r>
              <a:rPr lang="en-US" sz="1000" dirty="0">
                <a:solidFill>
                  <a:schemeClr val="bg1">
                    <a:lumMod val="75000"/>
                  </a:schemeClr>
                </a:solidFill>
              </a:rPr>
              <a:t>, </a:t>
            </a:r>
            <a:r>
              <a:rPr lang="en-US" sz="1000" dirty="0" err="1">
                <a:solidFill>
                  <a:schemeClr val="bg1">
                    <a:lumMod val="75000"/>
                  </a:schemeClr>
                </a:solidFill>
              </a:rPr>
              <a:t>Thippa</a:t>
            </a:r>
            <a:r>
              <a:rPr lang="en-US" sz="1000" dirty="0">
                <a:solidFill>
                  <a:schemeClr val="bg1">
                    <a:lumMod val="75000"/>
                  </a:schemeClr>
                </a:solidFill>
              </a:rPr>
              <a:t> Reddy, </a:t>
            </a:r>
            <a:r>
              <a:rPr lang="en-US" sz="1000" dirty="0" err="1">
                <a:solidFill>
                  <a:schemeClr val="bg1">
                    <a:lumMod val="75000"/>
                  </a:schemeClr>
                </a:solidFill>
              </a:rPr>
              <a:t>Thien</a:t>
            </a:r>
            <a:r>
              <a:rPr lang="en-US" sz="1000" dirty="0">
                <a:solidFill>
                  <a:schemeClr val="bg1">
                    <a:lumMod val="75000"/>
                  </a:schemeClr>
                </a:solidFill>
              </a:rPr>
              <a:t> Huynh-The, </a:t>
            </a:r>
            <a:r>
              <a:rPr lang="en-US" sz="1000" dirty="0" err="1">
                <a:solidFill>
                  <a:schemeClr val="bg1">
                    <a:lumMod val="75000"/>
                  </a:schemeClr>
                </a:solidFill>
              </a:rPr>
              <a:t>Weizheng</a:t>
            </a:r>
            <a:r>
              <a:rPr lang="en-US" sz="1000" dirty="0">
                <a:solidFill>
                  <a:schemeClr val="bg1">
                    <a:lumMod val="75000"/>
                  </a:schemeClr>
                </a:solidFill>
              </a:rPr>
              <a:t> Wang, Gokul </a:t>
            </a:r>
            <a:r>
              <a:rPr lang="en-US" sz="1000" dirty="0" err="1">
                <a:solidFill>
                  <a:schemeClr val="bg1">
                    <a:lumMod val="75000"/>
                  </a:schemeClr>
                </a:solidFill>
              </a:rPr>
              <a:t>Yenduri</a:t>
            </a:r>
            <a:r>
              <a:rPr lang="en-US" sz="1000" dirty="0">
                <a:solidFill>
                  <a:schemeClr val="bg1">
                    <a:lumMod val="75000"/>
                  </a:schemeClr>
                </a:solidFill>
              </a:rPr>
              <a:t>, </a:t>
            </a:r>
            <a:r>
              <a:rPr lang="en-US" sz="1000" dirty="0" err="1">
                <a:solidFill>
                  <a:schemeClr val="bg1">
                    <a:lumMod val="75000"/>
                  </a:schemeClr>
                </a:solidFill>
              </a:rPr>
              <a:t>Pasika</a:t>
            </a:r>
            <a:r>
              <a:rPr lang="en-US" sz="1000" dirty="0">
                <a:solidFill>
                  <a:schemeClr val="bg1">
                    <a:lumMod val="75000"/>
                  </a:schemeClr>
                </a:solidFill>
              </a:rPr>
              <a:t> </a:t>
            </a:r>
            <a:r>
              <a:rPr lang="en-US" sz="1000" dirty="0" err="1">
                <a:solidFill>
                  <a:schemeClr val="bg1">
                    <a:lumMod val="75000"/>
                  </a:schemeClr>
                </a:solidFill>
              </a:rPr>
              <a:t>Ranaweera</a:t>
            </a:r>
            <a:r>
              <a:rPr lang="en-US" sz="1000" dirty="0">
                <a:solidFill>
                  <a:schemeClr val="bg1">
                    <a:lumMod val="75000"/>
                  </a:schemeClr>
                </a:solidFill>
              </a:rPr>
              <a:t>, Quoc-Viet Pham, Daniel </a:t>
            </a:r>
            <a:r>
              <a:rPr lang="en-US" sz="1000" dirty="0" err="1">
                <a:solidFill>
                  <a:schemeClr val="bg1">
                    <a:lumMod val="75000"/>
                  </a:schemeClr>
                </a:solidFill>
              </a:rPr>
              <a:t>Benevides</a:t>
            </a:r>
            <a:r>
              <a:rPr lang="en-US" sz="1000" dirty="0">
                <a:solidFill>
                  <a:schemeClr val="bg1">
                    <a:lumMod val="75000"/>
                  </a:schemeClr>
                </a:solidFill>
              </a:rPr>
              <a:t> da Costa, and </a:t>
            </a:r>
            <a:r>
              <a:rPr lang="en-US" sz="1000" dirty="0" err="1">
                <a:solidFill>
                  <a:schemeClr val="bg1">
                    <a:lumMod val="75000"/>
                  </a:schemeClr>
                </a:solidFill>
              </a:rPr>
              <a:t>Madhusanka</a:t>
            </a:r>
            <a:r>
              <a:rPr lang="en-US" sz="1000" dirty="0">
                <a:solidFill>
                  <a:schemeClr val="bg1">
                    <a:lumMod val="75000"/>
                  </a:schemeClr>
                </a:solidFill>
              </a:rPr>
              <a:t> Liyanage (2022).</a:t>
            </a:r>
            <a:br>
              <a:rPr lang="en-US" sz="1000" dirty="0">
                <a:solidFill>
                  <a:schemeClr val="bg1">
                    <a:lumMod val="75000"/>
                  </a:schemeClr>
                </a:solidFill>
              </a:rPr>
            </a:br>
            <a:r>
              <a:rPr lang="en-US" sz="1000" dirty="0">
                <a:solidFill>
                  <a:schemeClr val="bg1">
                    <a:lumMod val="75000"/>
                  </a:schemeClr>
                </a:solidFill>
              </a:rPr>
              <a:t> "Blockchain for the Metaverse: A Review." </a:t>
            </a:r>
            <a:r>
              <a:rPr lang="en-US" sz="1000" dirty="0" err="1">
                <a:solidFill>
                  <a:schemeClr val="bg1">
                    <a:lumMod val="75000"/>
                  </a:schemeClr>
                </a:solidFill>
              </a:rPr>
              <a:t>arXiv</a:t>
            </a:r>
            <a:r>
              <a:rPr lang="en-US" sz="1000" dirty="0">
                <a:solidFill>
                  <a:schemeClr val="bg1">
                    <a:lumMod val="75000"/>
                  </a:schemeClr>
                </a:solidFill>
              </a:rPr>
              <a:t> preprint arXiv:2203.09738..</a:t>
            </a:r>
          </a:p>
        </p:txBody>
      </p:sp>
    </p:spTree>
    <p:extLst>
      <p:ext uri="{BB962C8B-B14F-4D97-AF65-F5344CB8AC3E}">
        <p14:creationId xmlns:p14="http://schemas.microsoft.com/office/powerpoint/2010/main" val="1811831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  2022/09/14  Introduction to Artificial Intelligence</a:t>
            </a:r>
          </a:p>
          <a:p>
            <a:pPr marL="0" indent="0">
              <a:buNone/>
            </a:pPr>
            <a:r>
              <a:rPr lang="en-US" sz="2800" dirty="0"/>
              <a:t>2  2022/09/21  Artificial Intelligence and Intelligent Agents</a:t>
            </a:r>
          </a:p>
          <a:p>
            <a:pPr marL="0" indent="0">
              <a:buNone/>
            </a:pPr>
            <a:r>
              <a:rPr lang="en-US" sz="2800" dirty="0"/>
              <a:t>3  2022/09/28  Problem Solving</a:t>
            </a:r>
          </a:p>
          <a:p>
            <a:pPr marL="0" indent="0">
              <a:buNone/>
            </a:pPr>
            <a:r>
              <a:rPr lang="en-US" sz="2800" dirty="0"/>
              <a:t>4  2022/10/05  Knowledge, Reasoning and Knowledge Representation;</a:t>
            </a:r>
            <a:br>
              <a:rPr lang="en-US" sz="2800" dirty="0"/>
            </a:br>
            <a:r>
              <a:rPr lang="en-US" sz="2800" dirty="0"/>
              <a:t>                            Uncertain Knowledge and Reasoning</a:t>
            </a:r>
          </a:p>
          <a:p>
            <a:pPr marL="0" indent="0">
              <a:buNone/>
            </a:pPr>
            <a:r>
              <a:rPr lang="en-US" sz="2800" dirty="0">
                <a:solidFill>
                  <a:srgbClr val="7030A0"/>
                </a:solidFill>
              </a:rPr>
              <a:t>5  2022/10/12  Case Study on Artificial Intelligence I </a:t>
            </a:r>
          </a:p>
          <a:p>
            <a:pPr marL="0" indent="0">
              <a:buNone/>
            </a:pPr>
            <a:r>
              <a:rPr lang="en-US" sz="2800" dirty="0"/>
              <a:t>6  2022/10/19  Machine Learning: Supervised and Unsupervised Learning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893206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1629808"/>
          </a:xfrm>
        </p:spPr>
        <p:txBody>
          <a:bodyPr>
            <a:normAutofit fontScale="90000"/>
          </a:bodyPr>
          <a:lstStyle/>
          <a:p>
            <a:r>
              <a:rPr lang="en-US" dirty="0"/>
              <a:t>Primary Technical Aspects in the Metaverse</a:t>
            </a:r>
            <a:br>
              <a:rPr lang="en-US" dirty="0"/>
            </a:br>
            <a:r>
              <a:rPr lang="en-US" sz="3600" b="0" dirty="0"/>
              <a:t>AI with ML algorithms and DL architectures </a:t>
            </a:r>
            <a:br>
              <a:rPr lang="en-US" sz="3600" b="0" dirty="0"/>
            </a:br>
            <a:r>
              <a:rPr lang="en-US" sz="3600" b="0" dirty="0"/>
              <a:t>is advancing the user experience in the virtual world</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20</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7" name="Picture 6">
            <a:extLst>
              <a:ext uri="{FF2B5EF4-FFF2-40B4-BE49-F238E27FC236}">
                <a16:creationId xmlns:a16="http://schemas.microsoft.com/office/drawing/2014/main" id="{F4B197DD-329A-4342-6904-9ABC307FBC29}"/>
              </a:ext>
            </a:extLst>
          </p:cNvPr>
          <p:cNvPicPr>
            <a:picLocks noChangeAspect="1"/>
          </p:cNvPicPr>
          <p:nvPr/>
        </p:nvPicPr>
        <p:blipFill>
          <a:blip r:embed="rId2"/>
          <a:stretch>
            <a:fillRect/>
          </a:stretch>
        </p:blipFill>
        <p:spPr>
          <a:xfrm>
            <a:off x="161195" y="2015413"/>
            <a:ext cx="11869610" cy="4161452"/>
          </a:xfrm>
          <a:prstGeom prst="rect">
            <a:avLst/>
          </a:prstGeom>
        </p:spPr>
      </p:pic>
    </p:spTree>
    <p:extLst>
      <p:ext uri="{BB962C8B-B14F-4D97-AF65-F5344CB8AC3E}">
        <p14:creationId xmlns:p14="http://schemas.microsoft.com/office/powerpoint/2010/main" val="2306294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AI for the Metaverse in the Application Aspects </a:t>
            </a:r>
            <a:r>
              <a:rPr lang="en-US" sz="2700" b="0" dirty="0"/>
              <a:t>healthcare, manufacturing, smart cities, gaming </a:t>
            </a:r>
            <a:br>
              <a:rPr lang="en-US" sz="2700" b="0" dirty="0"/>
            </a:br>
            <a:r>
              <a:rPr lang="en-US" sz="2700" b="0" dirty="0"/>
              <a:t>E-commerce, human resources, real estate, and </a:t>
            </a:r>
            <a:r>
              <a:rPr lang="en-US" sz="2700" b="0" dirty="0" err="1"/>
              <a:t>DeFi</a:t>
            </a:r>
            <a:endParaRPr lang="en-US" sz="27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21</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ED8E87B9-867E-BE02-83C2-FA82DCE78CC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56793" y="1512176"/>
            <a:ext cx="8055526" cy="4907499"/>
          </a:xfrm>
        </p:spPr>
      </p:pic>
    </p:spTree>
    <p:extLst>
      <p:ext uri="{BB962C8B-B14F-4D97-AF65-F5344CB8AC3E}">
        <p14:creationId xmlns:p14="http://schemas.microsoft.com/office/powerpoint/2010/main" val="233807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228600" y="49376"/>
            <a:ext cx="11787187" cy="1325563"/>
          </a:xfrm>
        </p:spPr>
        <p:txBody>
          <a:bodyPr>
            <a:normAutofit fontScale="90000"/>
          </a:bodyPr>
          <a:lstStyle/>
          <a:p>
            <a:r>
              <a:rPr lang="en-US" dirty="0"/>
              <a:t>Computer Vision in the Metaverse </a:t>
            </a:r>
            <a:br>
              <a:rPr lang="en-US" dirty="0"/>
            </a:br>
            <a:r>
              <a:rPr lang="en-US" sz="2900" b="0" dirty="0"/>
              <a:t>with scene understanding, object detection, and human action/activity recognition</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22</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0EE1933D-21AD-7764-1BAA-946133DC912F}"/>
              </a:ext>
            </a:extLst>
          </p:cNvPr>
          <p:cNvPicPr>
            <a:picLocks noGrp="1" noChangeAspect="1"/>
          </p:cNvPicPr>
          <p:nvPr>
            <p:ph idx="1"/>
          </p:nvPr>
        </p:nvPicPr>
        <p:blipFill>
          <a:blip r:embed="rId2"/>
          <a:stretch>
            <a:fillRect/>
          </a:stretch>
        </p:blipFill>
        <p:spPr>
          <a:xfrm>
            <a:off x="2615802" y="1378816"/>
            <a:ext cx="6960393" cy="5017519"/>
          </a:xfrm>
        </p:spPr>
      </p:pic>
    </p:spTree>
    <p:extLst>
      <p:ext uri="{BB962C8B-B14F-4D97-AF65-F5344CB8AC3E}">
        <p14:creationId xmlns:p14="http://schemas.microsoft.com/office/powerpoint/2010/main" val="3140134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4400" y="274638"/>
            <a:ext cx="10394302" cy="6245225"/>
          </a:xfrm>
        </p:spPr>
        <p:txBody>
          <a:bodyPr/>
          <a:lstStyle/>
          <a:p>
            <a:r>
              <a:rPr lang="en-US" altLang="zh-TW" sz="12000" dirty="0">
                <a:solidFill>
                  <a:srgbClr val="C00000"/>
                </a:solidFill>
              </a:rPr>
              <a:t>Computer Vision</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23</a:t>
            </a:fld>
            <a:endParaRPr lang="zh-TW" altLang="en-US"/>
          </a:p>
        </p:txBody>
      </p:sp>
    </p:spTree>
    <p:extLst>
      <p:ext uri="{BB962C8B-B14F-4D97-AF65-F5344CB8AC3E}">
        <p14:creationId xmlns:p14="http://schemas.microsoft.com/office/powerpoint/2010/main" val="1391572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974B4-7F54-AD4D-996C-ABE1527C586A}"/>
              </a:ext>
            </a:extLst>
          </p:cNvPr>
          <p:cNvSpPr>
            <a:spLocks noGrp="1"/>
          </p:cNvSpPr>
          <p:nvPr>
            <p:ph type="title"/>
          </p:nvPr>
        </p:nvSpPr>
        <p:spPr>
          <a:xfrm>
            <a:off x="705853" y="75612"/>
            <a:ext cx="10780294" cy="2129252"/>
          </a:xfrm>
        </p:spPr>
        <p:txBody>
          <a:bodyPr>
            <a:normAutofit fontScale="90000"/>
          </a:bodyPr>
          <a:lstStyle/>
          <a:p>
            <a:r>
              <a:rPr lang="en-US" sz="5300" dirty="0">
                <a:solidFill>
                  <a:schemeClr val="accent1"/>
                </a:solidFill>
              </a:rPr>
              <a:t>Computer Vision: </a:t>
            </a:r>
            <a:br>
              <a:rPr lang="en-US" sz="5300" dirty="0">
                <a:solidFill>
                  <a:schemeClr val="accent1"/>
                </a:solidFill>
              </a:rPr>
            </a:br>
            <a:r>
              <a:rPr lang="en-US" sz="4900" dirty="0">
                <a:solidFill>
                  <a:schemeClr val="accent1"/>
                </a:solidFill>
              </a:rPr>
              <a:t>Image Classification, Object Detection, </a:t>
            </a:r>
            <a:br>
              <a:rPr lang="en-US" sz="4900" dirty="0">
                <a:solidFill>
                  <a:schemeClr val="accent1"/>
                </a:solidFill>
              </a:rPr>
            </a:br>
            <a:r>
              <a:rPr lang="en-US" sz="4900" dirty="0">
                <a:solidFill>
                  <a:schemeClr val="accent1"/>
                </a:solidFill>
              </a:rPr>
              <a:t>Object Instance Segmentation</a:t>
            </a:r>
          </a:p>
        </p:txBody>
      </p:sp>
      <p:sp>
        <p:nvSpPr>
          <p:cNvPr id="4" name="Slide Number Placeholder 3">
            <a:extLst>
              <a:ext uri="{FF2B5EF4-FFF2-40B4-BE49-F238E27FC236}">
                <a16:creationId xmlns:a16="http://schemas.microsoft.com/office/drawing/2014/main" id="{2CA9ACAE-CF8C-A141-9303-01036FE1CDE0}"/>
              </a:ext>
            </a:extLst>
          </p:cNvPr>
          <p:cNvSpPr>
            <a:spLocks noGrp="1"/>
          </p:cNvSpPr>
          <p:nvPr>
            <p:ph type="sldNum" sz="quarter" idx="12"/>
          </p:nvPr>
        </p:nvSpPr>
        <p:spPr/>
        <p:txBody>
          <a:bodyPr/>
          <a:lstStyle/>
          <a:p>
            <a:pPr>
              <a:defRPr/>
            </a:pPr>
            <a:fld id="{E78C9E75-97FD-45D9-8ED3-955348887BB1}" type="slidenum">
              <a:rPr lang="zh-TW" altLang="en-US" smtClean="0"/>
              <a:pPr>
                <a:defRPr/>
              </a:pPr>
              <a:t>24</a:t>
            </a:fld>
            <a:endParaRPr lang="zh-TW" altLang="en-US"/>
          </a:p>
        </p:txBody>
      </p:sp>
      <p:pic>
        <p:nvPicPr>
          <p:cNvPr id="6" name="Picture 5">
            <a:extLst>
              <a:ext uri="{FF2B5EF4-FFF2-40B4-BE49-F238E27FC236}">
                <a16:creationId xmlns:a16="http://schemas.microsoft.com/office/drawing/2014/main" id="{59626FA4-C119-154F-A314-06CA29E8C4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9345" y="2425349"/>
            <a:ext cx="9353309" cy="3916410"/>
          </a:xfrm>
          <a:prstGeom prst="rect">
            <a:avLst/>
          </a:prstGeom>
        </p:spPr>
      </p:pic>
      <p:sp>
        <p:nvSpPr>
          <p:cNvPr id="8" name="Rectangle 7">
            <a:extLst>
              <a:ext uri="{FF2B5EF4-FFF2-40B4-BE49-F238E27FC236}">
                <a16:creationId xmlns:a16="http://schemas.microsoft.com/office/drawing/2014/main" id="{51718A56-4DF4-EE4F-918E-D77EAC6C7551}"/>
              </a:ext>
            </a:extLst>
          </p:cNvPr>
          <p:cNvSpPr/>
          <p:nvPr/>
        </p:nvSpPr>
        <p:spPr>
          <a:xfrm>
            <a:off x="2792022" y="6457890"/>
            <a:ext cx="6607957" cy="400110"/>
          </a:xfrm>
          <a:prstGeom prst="rect">
            <a:avLst/>
          </a:prstGeom>
        </p:spPr>
        <p:txBody>
          <a:bodyPr wrap="square">
            <a:spAutoFit/>
          </a:bodyPr>
          <a:lstStyle/>
          <a:p>
            <a:pPr algn="ctr"/>
            <a:r>
              <a:rPr lang="en-US" sz="1000" dirty="0">
                <a:solidFill>
                  <a:schemeClr val="bg1">
                    <a:lumMod val="75000"/>
                  </a:schemeClr>
                </a:solidFill>
              </a:rPr>
              <a:t>Source: DHL (2018), Artificial Intelligence in Logistics,  </a:t>
            </a:r>
            <a:br>
              <a:rPr lang="en-US" sz="1000" dirty="0">
                <a:solidFill>
                  <a:schemeClr val="bg1">
                    <a:lumMod val="75000"/>
                  </a:schemeClr>
                </a:solidFill>
              </a:rPr>
            </a:br>
            <a:r>
              <a:rPr lang="en-US" sz="1000" dirty="0">
                <a:solidFill>
                  <a:schemeClr val="bg1">
                    <a:lumMod val="75000"/>
                  </a:schemeClr>
                </a:solidFill>
              </a:rPr>
              <a:t>http://</a:t>
            </a:r>
            <a:r>
              <a:rPr lang="en-US" sz="1000" dirty="0" err="1">
                <a:solidFill>
                  <a:schemeClr val="bg1">
                    <a:lumMod val="75000"/>
                  </a:schemeClr>
                </a:solidFill>
              </a:rPr>
              <a:t>www.globalhha.com</a:t>
            </a:r>
            <a:r>
              <a:rPr lang="en-US" sz="1000" dirty="0">
                <a:solidFill>
                  <a:schemeClr val="bg1">
                    <a:lumMod val="75000"/>
                  </a:schemeClr>
                </a:solidFill>
              </a:rPr>
              <a:t>/</a:t>
            </a:r>
            <a:r>
              <a:rPr lang="en-US" sz="1000" dirty="0" err="1">
                <a:solidFill>
                  <a:schemeClr val="bg1">
                    <a:lumMod val="75000"/>
                  </a:schemeClr>
                </a:solidFill>
              </a:rPr>
              <a:t>doclib</a:t>
            </a:r>
            <a:r>
              <a:rPr lang="en-US" sz="1000" dirty="0">
                <a:solidFill>
                  <a:schemeClr val="bg1">
                    <a:lumMod val="75000"/>
                  </a:schemeClr>
                </a:solidFill>
              </a:rPr>
              <a:t>/data/upload/</a:t>
            </a:r>
            <a:r>
              <a:rPr lang="en-US" sz="1000" dirty="0" err="1">
                <a:solidFill>
                  <a:schemeClr val="bg1">
                    <a:lumMod val="75000"/>
                  </a:schemeClr>
                </a:solidFill>
              </a:rPr>
              <a:t>doc_con</a:t>
            </a:r>
            <a:r>
              <a:rPr lang="en-US" sz="1000" dirty="0">
                <a:solidFill>
                  <a:schemeClr val="bg1">
                    <a:lumMod val="75000"/>
                  </a:schemeClr>
                </a:solidFill>
              </a:rPr>
              <a:t>/5e50c53c5bf67.pdf/</a:t>
            </a:r>
          </a:p>
        </p:txBody>
      </p:sp>
    </p:spTree>
    <p:extLst>
      <p:ext uri="{BB962C8B-B14F-4D97-AF65-F5344CB8AC3E}">
        <p14:creationId xmlns:p14="http://schemas.microsoft.com/office/powerpoint/2010/main" val="996664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974B4-7F54-AD4D-996C-ABE1527C586A}"/>
              </a:ext>
            </a:extLst>
          </p:cNvPr>
          <p:cNvSpPr>
            <a:spLocks noGrp="1"/>
          </p:cNvSpPr>
          <p:nvPr>
            <p:ph type="title"/>
          </p:nvPr>
        </p:nvSpPr>
        <p:spPr>
          <a:xfrm>
            <a:off x="1770063" y="75613"/>
            <a:ext cx="8651875" cy="792089"/>
          </a:xfrm>
        </p:spPr>
        <p:txBody>
          <a:bodyPr>
            <a:normAutofit fontScale="90000"/>
          </a:bodyPr>
          <a:lstStyle/>
          <a:p>
            <a:r>
              <a:rPr lang="en-US" dirty="0">
                <a:solidFill>
                  <a:schemeClr val="accent1"/>
                </a:solidFill>
              </a:rPr>
              <a:t>Computer Vision: Object Detection</a:t>
            </a:r>
          </a:p>
        </p:txBody>
      </p:sp>
      <p:sp>
        <p:nvSpPr>
          <p:cNvPr id="4" name="Slide Number Placeholder 3">
            <a:extLst>
              <a:ext uri="{FF2B5EF4-FFF2-40B4-BE49-F238E27FC236}">
                <a16:creationId xmlns:a16="http://schemas.microsoft.com/office/drawing/2014/main" id="{2CA9ACAE-CF8C-A141-9303-01036FE1CDE0}"/>
              </a:ext>
            </a:extLst>
          </p:cNvPr>
          <p:cNvSpPr>
            <a:spLocks noGrp="1"/>
          </p:cNvSpPr>
          <p:nvPr>
            <p:ph type="sldNum" sz="quarter" idx="12"/>
          </p:nvPr>
        </p:nvSpPr>
        <p:spPr/>
        <p:txBody>
          <a:bodyPr/>
          <a:lstStyle/>
          <a:p>
            <a:pPr>
              <a:defRPr/>
            </a:pPr>
            <a:fld id="{E78C9E75-97FD-45D9-8ED3-955348887BB1}" type="slidenum">
              <a:rPr lang="zh-TW" altLang="en-US" smtClean="0"/>
              <a:pPr>
                <a:defRPr/>
              </a:pPr>
              <a:t>25</a:t>
            </a:fld>
            <a:endParaRPr lang="zh-TW" altLang="en-US"/>
          </a:p>
        </p:txBody>
      </p:sp>
      <p:sp>
        <p:nvSpPr>
          <p:cNvPr id="5" name="Rectangle 4">
            <a:extLst>
              <a:ext uri="{FF2B5EF4-FFF2-40B4-BE49-F238E27FC236}">
                <a16:creationId xmlns:a16="http://schemas.microsoft.com/office/drawing/2014/main" id="{265D2339-C731-2843-BD4B-5A131AF7081B}"/>
              </a:ext>
            </a:extLst>
          </p:cNvPr>
          <p:cNvSpPr/>
          <p:nvPr/>
        </p:nvSpPr>
        <p:spPr>
          <a:xfrm>
            <a:off x="2135560" y="6446266"/>
            <a:ext cx="7704856" cy="400110"/>
          </a:xfrm>
          <a:prstGeom prst="rect">
            <a:avLst/>
          </a:prstGeom>
        </p:spPr>
        <p:txBody>
          <a:bodyPr wrap="square">
            <a:spAutoFit/>
          </a:bodyPr>
          <a:lstStyle/>
          <a:p>
            <a:pPr algn="ctr"/>
            <a:r>
              <a:rPr lang="en-US" sz="1000" dirty="0">
                <a:solidFill>
                  <a:schemeClr val="bg1">
                    <a:lumMod val="65000"/>
                  </a:schemeClr>
                </a:solidFill>
              </a:rPr>
              <a:t>Source: Li Liu, </a:t>
            </a:r>
            <a:r>
              <a:rPr lang="en-US" sz="1000" dirty="0" err="1">
                <a:solidFill>
                  <a:schemeClr val="bg1">
                    <a:lumMod val="65000"/>
                  </a:schemeClr>
                </a:solidFill>
              </a:rPr>
              <a:t>Wanli</a:t>
            </a:r>
            <a:r>
              <a:rPr lang="en-US" sz="1000" dirty="0">
                <a:solidFill>
                  <a:schemeClr val="bg1">
                    <a:lumMod val="65000"/>
                  </a:schemeClr>
                </a:solidFill>
              </a:rPr>
              <a:t> Ouyang, </a:t>
            </a:r>
            <a:r>
              <a:rPr lang="en-US" sz="1000" dirty="0" err="1">
                <a:solidFill>
                  <a:schemeClr val="bg1">
                    <a:lumMod val="65000"/>
                  </a:schemeClr>
                </a:solidFill>
              </a:rPr>
              <a:t>Xiaogang</a:t>
            </a:r>
            <a:r>
              <a:rPr lang="en-US" sz="1000" dirty="0">
                <a:solidFill>
                  <a:schemeClr val="bg1">
                    <a:lumMod val="65000"/>
                  </a:schemeClr>
                </a:solidFill>
              </a:rPr>
              <a:t> Wang, Paul </a:t>
            </a:r>
            <a:r>
              <a:rPr lang="en-US" sz="1000" dirty="0" err="1">
                <a:solidFill>
                  <a:schemeClr val="bg1">
                    <a:lumMod val="65000"/>
                  </a:schemeClr>
                </a:solidFill>
              </a:rPr>
              <a:t>Fieguth</a:t>
            </a:r>
            <a:r>
              <a:rPr lang="en-US" sz="1000" dirty="0">
                <a:solidFill>
                  <a:schemeClr val="bg1">
                    <a:lumMod val="65000"/>
                  </a:schemeClr>
                </a:solidFill>
              </a:rPr>
              <a:t>, </a:t>
            </a:r>
            <a:r>
              <a:rPr lang="en-US" sz="1000" dirty="0" err="1">
                <a:solidFill>
                  <a:schemeClr val="bg1">
                    <a:lumMod val="65000"/>
                  </a:schemeClr>
                </a:solidFill>
              </a:rPr>
              <a:t>Jie</a:t>
            </a:r>
            <a:r>
              <a:rPr lang="en-US" sz="1000" dirty="0">
                <a:solidFill>
                  <a:schemeClr val="bg1">
                    <a:lumMod val="65000"/>
                  </a:schemeClr>
                </a:solidFill>
              </a:rPr>
              <a:t> Chen, </a:t>
            </a:r>
            <a:r>
              <a:rPr lang="en-US" sz="1000" dirty="0" err="1">
                <a:solidFill>
                  <a:schemeClr val="bg1">
                    <a:lumMod val="65000"/>
                  </a:schemeClr>
                </a:solidFill>
              </a:rPr>
              <a:t>Xinwang</a:t>
            </a:r>
            <a:r>
              <a:rPr lang="en-US" sz="1000" dirty="0">
                <a:solidFill>
                  <a:schemeClr val="bg1">
                    <a:lumMod val="65000"/>
                  </a:schemeClr>
                </a:solidFill>
              </a:rPr>
              <a:t> Liu, and Matti </a:t>
            </a:r>
            <a:r>
              <a:rPr lang="en-US" sz="1000" dirty="0" err="1">
                <a:solidFill>
                  <a:schemeClr val="bg1">
                    <a:lumMod val="65000"/>
                  </a:schemeClr>
                </a:solidFill>
              </a:rPr>
              <a:t>Pietikäinen</a:t>
            </a:r>
            <a:r>
              <a:rPr lang="en-US" sz="1000" dirty="0">
                <a:solidFill>
                  <a:schemeClr val="bg1">
                    <a:lumMod val="65000"/>
                  </a:schemeClr>
                </a:solidFill>
              </a:rPr>
              <a:t>. "Deep learning for generic object detection: A survey." International journal of computer vision 128, no. 2 (2020): 261-318.</a:t>
            </a:r>
          </a:p>
        </p:txBody>
      </p:sp>
      <p:pic>
        <p:nvPicPr>
          <p:cNvPr id="7" name="Picture 6">
            <a:extLst>
              <a:ext uri="{FF2B5EF4-FFF2-40B4-BE49-F238E27FC236}">
                <a16:creationId xmlns:a16="http://schemas.microsoft.com/office/drawing/2014/main" id="{B59807D4-39BD-7344-95E6-7AF2BF4C91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5784" y="995276"/>
            <a:ext cx="8460432" cy="5391119"/>
          </a:xfrm>
          <a:prstGeom prst="rect">
            <a:avLst/>
          </a:prstGeom>
        </p:spPr>
      </p:pic>
    </p:spTree>
    <p:extLst>
      <p:ext uri="{BB962C8B-B14F-4D97-AF65-F5344CB8AC3E}">
        <p14:creationId xmlns:p14="http://schemas.microsoft.com/office/powerpoint/2010/main" val="3790255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7"/>
            <a:ext cx="11222181" cy="1136484"/>
          </a:xfrm>
        </p:spPr>
        <p:txBody>
          <a:bodyPr>
            <a:normAutofit fontScale="90000"/>
          </a:bodyPr>
          <a:lstStyle/>
          <a:p>
            <a:r>
              <a:rPr lang="en-US" dirty="0"/>
              <a:t>YOLOv7: </a:t>
            </a:r>
            <a:br>
              <a:rPr lang="en-US" dirty="0"/>
            </a:br>
            <a:r>
              <a:rPr lang="en-US" sz="2700" dirty="0"/>
              <a:t>Trainable bag-of-freebies sets new state-of-the-art for real-time object detectors</a:t>
            </a:r>
          </a:p>
        </p:txBody>
      </p:sp>
      <p:pic>
        <p:nvPicPr>
          <p:cNvPr id="6" name="Content Placeholder 5">
            <a:extLst>
              <a:ext uri="{FF2B5EF4-FFF2-40B4-BE49-F238E27FC236}">
                <a16:creationId xmlns:a16="http://schemas.microsoft.com/office/drawing/2014/main" id="{630ADCEB-84EC-A05D-F31A-4242ECFE87A5}"/>
              </a:ext>
            </a:extLst>
          </p:cNvPr>
          <p:cNvPicPr>
            <a:picLocks noGrp="1" noChangeAspect="1"/>
          </p:cNvPicPr>
          <p:nvPr>
            <p:ph idx="1"/>
          </p:nvPr>
        </p:nvPicPr>
        <p:blipFill>
          <a:blip r:embed="rId2"/>
          <a:stretch>
            <a:fillRect/>
          </a:stretch>
        </p:blipFill>
        <p:spPr>
          <a:xfrm>
            <a:off x="2594371" y="1256276"/>
            <a:ext cx="7003258" cy="5232320"/>
          </a:xfrm>
        </p:spPr>
      </p:pic>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26</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Chien</a:t>
            </a:r>
            <a:r>
              <a:rPr lang="en-US" sz="1000" dirty="0">
                <a:solidFill>
                  <a:schemeClr val="bg1">
                    <a:lumMod val="75000"/>
                  </a:schemeClr>
                </a:solidFill>
              </a:rPr>
              <a:t>-Yao, Alexey </a:t>
            </a:r>
            <a:r>
              <a:rPr lang="en-US" sz="1000" dirty="0" err="1">
                <a:solidFill>
                  <a:schemeClr val="bg1">
                    <a:lumMod val="75000"/>
                  </a:schemeClr>
                </a:solidFill>
              </a:rPr>
              <a:t>Bochkovskiy</a:t>
            </a:r>
            <a:r>
              <a:rPr lang="en-US" sz="1000" dirty="0">
                <a:solidFill>
                  <a:schemeClr val="bg1">
                    <a:lumMod val="75000"/>
                  </a:schemeClr>
                </a:solidFill>
              </a:rPr>
              <a:t>, and Hong-Yuan Mark Liao. </a:t>
            </a:r>
            <a:br>
              <a:rPr lang="en-US" sz="1000" dirty="0">
                <a:solidFill>
                  <a:schemeClr val="bg1">
                    <a:lumMod val="75000"/>
                  </a:schemeClr>
                </a:solidFill>
              </a:rPr>
            </a:br>
            <a:r>
              <a:rPr lang="en-US" sz="1000" dirty="0">
                <a:solidFill>
                  <a:schemeClr val="bg1">
                    <a:lumMod val="75000"/>
                  </a:schemeClr>
                </a:solidFill>
              </a:rPr>
              <a:t>"YOLOv7: Trainable bag-of-freebies sets new state-of-the-art for real-time object detectors." </a:t>
            </a:r>
            <a:r>
              <a:rPr lang="en-US" sz="1000" dirty="0" err="1">
                <a:solidFill>
                  <a:schemeClr val="bg1">
                    <a:lumMod val="75000"/>
                  </a:schemeClr>
                </a:solidFill>
              </a:rPr>
              <a:t>arXiv</a:t>
            </a:r>
            <a:r>
              <a:rPr lang="en-US" sz="1000" dirty="0">
                <a:solidFill>
                  <a:schemeClr val="bg1">
                    <a:lumMod val="75000"/>
                  </a:schemeClr>
                </a:solidFill>
              </a:rPr>
              <a:t> preprint arXiv:2207.02696 (2022).</a:t>
            </a:r>
          </a:p>
        </p:txBody>
      </p:sp>
    </p:spTree>
    <p:extLst>
      <p:ext uri="{BB962C8B-B14F-4D97-AF65-F5344CB8AC3E}">
        <p14:creationId xmlns:p14="http://schemas.microsoft.com/office/powerpoint/2010/main" val="3205171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B333-4443-4199-AC8D-75788F772E4F}"/>
              </a:ext>
            </a:extLst>
          </p:cNvPr>
          <p:cNvSpPr>
            <a:spLocks noGrp="1"/>
          </p:cNvSpPr>
          <p:nvPr>
            <p:ph type="title"/>
          </p:nvPr>
        </p:nvSpPr>
        <p:spPr>
          <a:xfrm>
            <a:off x="534389" y="135104"/>
            <a:ext cx="11222181" cy="1182834"/>
          </a:xfrm>
        </p:spPr>
        <p:txBody>
          <a:bodyPr>
            <a:normAutofit fontScale="90000"/>
          </a:bodyPr>
          <a:lstStyle/>
          <a:p>
            <a:r>
              <a:rPr lang="en-US" dirty="0"/>
              <a:t>NLG from a Multilingual, </a:t>
            </a:r>
            <a:br>
              <a:rPr lang="en-US" dirty="0"/>
            </a:br>
            <a:r>
              <a:rPr lang="en-US" dirty="0"/>
              <a:t>Multimodal and Multi-task perspective</a:t>
            </a:r>
            <a:endParaRPr lang="en-US" b="0" dirty="0"/>
          </a:p>
        </p:txBody>
      </p:sp>
      <p:sp>
        <p:nvSpPr>
          <p:cNvPr id="4" name="Slide Number Placeholder 3">
            <a:extLst>
              <a:ext uri="{FF2B5EF4-FFF2-40B4-BE49-F238E27FC236}">
                <a16:creationId xmlns:a16="http://schemas.microsoft.com/office/drawing/2014/main" id="{234BF2EC-7ACA-703E-808D-85C84FB9B1C7}"/>
              </a:ext>
            </a:extLst>
          </p:cNvPr>
          <p:cNvSpPr>
            <a:spLocks noGrp="1"/>
          </p:cNvSpPr>
          <p:nvPr>
            <p:ph type="sldNum" sz="quarter" idx="12"/>
          </p:nvPr>
        </p:nvSpPr>
        <p:spPr/>
        <p:txBody>
          <a:bodyPr/>
          <a:lstStyle/>
          <a:p>
            <a:fld id="{5D6FF71F-CF6A-4C46-8F9B-61D49EEA70E3}" type="slidenum">
              <a:rPr lang="en-US" smtClean="0"/>
              <a:t>27</a:t>
            </a:fld>
            <a:endParaRPr lang="en-US"/>
          </a:p>
        </p:txBody>
      </p:sp>
      <p:sp>
        <p:nvSpPr>
          <p:cNvPr id="7" name="TextBox 6">
            <a:extLst>
              <a:ext uri="{FF2B5EF4-FFF2-40B4-BE49-F238E27FC236}">
                <a16:creationId xmlns:a16="http://schemas.microsoft.com/office/drawing/2014/main" id="{906C63C7-DD60-DDA3-51DD-8FCDDB9014CC}"/>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Erdem</a:t>
            </a:r>
            <a:r>
              <a:rPr lang="en-US" sz="1000" dirty="0">
                <a:solidFill>
                  <a:schemeClr val="bg1">
                    <a:lumMod val="75000"/>
                  </a:schemeClr>
                </a:solidFill>
              </a:rPr>
              <a:t>, </a:t>
            </a:r>
            <a:r>
              <a:rPr lang="en-US" sz="1000" dirty="0" err="1">
                <a:solidFill>
                  <a:schemeClr val="bg1">
                    <a:lumMod val="75000"/>
                  </a:schemeClr>
                </a:solidFill>
              </a:rPr>
              <a:t>Erkut</a:t>
            </a:r>
            <a:r>
              <a:rPr lang="en-US" sz="1000" dirty="0">
                <a:solidFill>
                  <a:schemeClr val="bg1">
                    <a:lumMod val="75000"/>
                  </a:schemeClr>
                </a:solidFill>
              </a:rPr>
              <a:t>, </a:t>
            </a:r>
            <a:r>
              <a:rPr lang="en-US" sz="1000" dirty="0" err="1">
                <a:solidFill>
                  <a:schemeClr val="bg1">
                    <a:lumMod val="75000"/>
                  </a:schemeClr>
                </a:solidFill>
              </a:rPr>
              <a:t>Menekse</a:t>
            </a:r>
            <a:r>
              <a:rPr lang="en-US" sz="1000" dirty="0">
                <a:solidFill>
                  <a:schemeClr val="bg1">
                    <a:lumMod val="75000"/>
                  </a:schemeClr>
                </a:solidFill>
              </a:rPr>
              <a:t> </a:t>
            </a:r>
            <a:r>
              <a:rPr lang="en-US" sz="1000" dirty="0" err="1">
                <a:solidFill>
                  <a:schemeClr val="bg1">
                    <a:lumMod val="75000"/>
                  </a:schemeClr>
                </a:solidFill>
              </a:rPr>
              <a:t>Kuyu</a:t>
            </a:r>
            <a:r>
              <a:rPr lang="en-US" sz="1000" dirty="0">
                <a:solidFill>
                  <a:schemeClr val="bg1">
                    <a:lumMod val="75000"/>
                  </a:schemeClr>
                </a:solidFill>
              </a:rPr>
              <a:t>, Semih </a:t>
            </a:r>
            <a:r>
              <a:rPr lang="en-US" sz="1000" dirty="0" err="1">
                <a:solidFill>
                  <a:schemeClr val="bg1">
                    <a:lumMod val="75000"/>
                  </a:schemeClr>
                </a:solidFill>
              </a:rPr>
              <a:t>Yagcioglu</a:t>
            </a:r>
            <a:r>
              <a:rPr lang="en-US" sz="1000" dirty="0">
                <a:solidFill>
                  <a:schemeClr val="bg1">
                    <a:lumMod val="75000"/>
                  </a:schemeClr>
                </a:solidFill>
              </a:rPr>
              <a:t>, Anette Frank, Letitia </a:t>
            </a:r>
            <a:r>
              <a:rPr lang="en-US" sz="1000" dirty="0" err="1">
                <a:solidFill>
                  <a:schemeClr val="bg1">
                    <a:lumMod val="75000"/>
                  </a:schemeClr>
                </a:solidFill>
              </a:rPr>
              <a:t>Parcalabescu</a:t>
            </a:r>
            <a:r>
              <a:rPr lang="en-US" sz="1000" dirty="0">
                <a:solidFill>
                  <a:schemeClr val="bg1">
                    <a:lumMod val="75000"/>
                  </a:schemeClr>
                </a:solidFill>
              </a:rPr>
              <a:t>, Barbara Plank, Andrii </a:t>
            </a:r>
            <a:r>
              <a:rPr lang="en-US" sz="1000" dirty="0" err="1">
                <a:solidFill>
                  <a:schemeClr val="bg1">
                    <a:lumMod val="75000"/>
                  </a:schemeClr>
                </a:solidFill>
              </a:rPr>
              <a:t>Babii</a:t>
            </a:r>
            <a:r>
              <a:rPr lang="en-US" sz="1000" dirty="0">
                <a:solidFill>
                  <a:schemeClr val="bg1">
                    <a:lumMod val="75000"/>
                  </a:schemeClr>
                </a:solidFill>
              </a:rPr>
              <a:t> et al. </a:t>
            </a:r>
            <a:br>
              <a:rPr lang="en-US" sz="1000" dirty="0">
                <a:solidFill>
                  <a:schemeClr val="bg1">
                    <a:lumMod val="75000"/>
                  </a:schemeClr>
                </a:solidFill>
              </a:rPr>
            </a:br>
            <a:r>
              <a:rPr lang="en-US" sz="1000" dirty="0">
                <a:solidFill>
                  <a:schemeClr val="bg1">
                    <a:lumMod val="75000"/>
                  </a:schemeClr>
                </a:solidFill>
              </a:rPr>
              <a:t>"Neural Natural Language Generation: A Survey on </a:t>
            </a:r>
            <a:r>
              <a:rPr lang="en-US" sz="1000" dirty="0" err="1">
                <a:solidFill>
                  <a:schemeClr val="bg1">
                    <a:lumMod val="75000"/>
                  </a:schemeClr>
                </a:solidFill>
              </a:rPr>
              <a:t>Multilinguality</a:t>
            </a:r>
            <a:r>
              <a:rPr lang="en-US" sz="1000" dirty="0">
                <a:solidFill>
                  <a:schemeClr val="bg1">
                    <a:lumMod val="75000"/>
                  </a:schemeClr>
                </a:solidFill>
              </a:rPr>
              <a:t>, Multimodality, Controllability and Learning." Journal of Artificial Intelligence Research 73 (2022): 1131-1207.</a:t>
            </a:r>
          </a:p>
        </p:txBody>
      </p:sp>
      <p:pic>
        <p:nvPicPr>
          <p:cNvPr id="6" name="Picture 5">
            <a:extLst>
              <a:ext uri="{FF2B5EF4-FFF2-40B4-BE49-F238E27FC236}">
                <a16:creationId xmlns:a16="http://schemas.microsoft.com/office/drawing/2014/main" id="{16065A38-D125-7CA7-9330-22DF854F1828}"/>
              </a:ext>
            </a:extLst>
          </p:cNvPr>
          <p:cNvPicPr>
            <a:picLocks noChangeAspect="1"/>
          </p:cNvPicPr>
          <p:nvPr/>
        </p:nvPicPr>
        <p:blipFill>
          <a:blip r:embed="rId2"/>
          <a:stretch>
            <a:fillRect/>
          </a:stretch>
        </p:blipFill>
        <p:spPr>
          <a:xfrm>
            <a:off x="534389" y="1341898"/>
            <a:ext cx="11345732" cy="5139367"/>
          </a:xfrm>
          <a:prstGeom prst="rect">
            <a:avLst/>
          </a:prstGeom>
        </p:spPr>
      </p:pic>
    </p:spTree>
    <p:extLst>
      <p:ext uri="{BB962C8B-B14F-4D97-AF65-F5344CB8AC3E}">
        <p14:creationId xmlns:p14="http://schemas.microsoft.com/office/powerpoint/2010/main" val="1631484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B333-4443-4199-AC8D-75788F772E4F}"/>
              </a:ext>
            </a:extLst>
          </p:cNvPr>
          <p:cNvSpPr>
            <a:spLocks noGrp="1"/>
          </p:cNvSpPr>
          <p:nvPr>
            <p:ph type="title"/>
          </p:nvPr>
        </p:nvSpPr>
        <p:spPr>
          <a:xfrm>
            <a:off x="534389" y="135104"/>
            <a:ext cx="11222181" cy="1182834"/>
          </a:xfrm>
        </p:spPr>
        <p:txBody>
          <a:bodyPr>
            <a:normAutofit fontScale="90000"/>
          </a:bodyPr>
          <a:lstStyle/>
          <a:p>
            <a:r>
              <a:rPr lang="en-US" dirty="0"/>
              <a:t>Text-and-Video Dialog Generation Models </a:t>
            </a:r>
            <a:br>
              <a:rPr lang="en-US" dirty="0"/>
            </a:br>
            <a:r>
              <a:rPr lang="en-US" dirty="0"/>
              <a:t>with Hierarchical Attention</a:t>
            </a:r>
            <a:endParaRPr lang="en-US" b="0" dirty="0"/>
          </a:p>
        </p:txBody>
      </p:sp>
      <p:sp>
        <p:nvSpPr>
          <p:cNvPr id="4" name="Slide Number Placeholder 3">
            <a:extLst>
              <a:ext uri="{FF2B5EF4-FFF2-40B4-BE49-F238E27FC236}">
                <a16:creationId xmlns:a16="http://schemas.microsoft.com/office/drawing/2014/main" id="{234BF2EC-7ACA-703E-808D-85C84FB9B1C7}"/>
              </a:ext>
            </a:extLst>
          </p:cNvPr>
          <p:cNvSpPr>
            <a:spLocks noGrp="1"/>
          </p:cNvSpPr>
          <p:nvPr>
            <p:ph type="sldNum" sz="quarter" idx="12"/>
          </p:nvPr>
        </p:nvSpPr>
        <p:spPr/>
        <p:txBody>
          <a:bodyPr/>
          <a:lstStyle/>
          <a:p>
            <a:fld id="{5D6FF71F-CF6A-4C46-8F9B-61D49EEA70E3}" type="slidenum">
              <a:rPr lang="en-US" smtClean="0"/>
              <a:t>28</a:t>
            </a:fld>
            <a:endParaRPr lang="en-US"/>
          </a:p>
        </p:txBody>
      </p:sp>
      <p:sp>
        <p:nvSpPr>
          <p:cNvPr id="7" name="TextBox 6">
            <a:extLst>
              <a:ext uri="{FF2B5EF4-FFF2-40B4-BE49-F238E27FC236}">
                <a16:creationId xmlns:a16="http://schemas.microsoft.com/office/drawing/2014/main" id="{906C63C7-DD60-DDA3-51DD-8FCDDB9014CC}"/>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Erdem</a:t>
            </a:r>
            <a:r>
              <a:rPr lang="en-US" sz="1000" dirty="0">
                <a:solidFill>
                  <a:schemeClr val="bg1">
                    <a:lumMod val="75000"/>
                  </a:schemeClr>
                </a:solidFill>
              </a:rPr>
              <a:t>, </a:t>
            </a:r>
            <a:r>
              <a:rPr lang="en-US" sz="1000" dirty="0" err="1">
                <a:solidFill>
                  <a:schemeClr val="bg1">
                    <a:lumMod val="75000"/>
                  </a:schemeClr>
                </a:solidFill>
              </a:rPr>
              <a:t>Erkut</a:t>
            </a:r>
            <a:r>
              <a:rPr lang="en-US" sz="1000" dirty="0">
                <a:solidFill>
                  <a:schemeClr val="bg1">
                    <a:lumMod val="75000"/>
                  </a:schemeClr>
                </a:solidFill>
              </a:rPr>
              <a:t>, </a:t>
            </a:r>
            <a:r>
              <a:rPr lang="en-US" sz="1000" dirty="0" err="1">
                <a:solidFill>
                  <a:schemeClr val="bg1">
                    <a:lumMod val="75000"/>
                  </a:schemeClr>
                </a:solidFill>
              </a:rPr>
              <a:t>Menekse</a:t>
            </a:r>
            <a:r>
              <a:rPr lang="en-US" sz="1000" dirty="0">
                <a:solidFill>
                  <a:schemeClr val="bg1">
                    <a:lumMod val="75000"/>
                  </a:schemeClr>
                </a:solidFill>
              </a:rPr>
              <a:t> </a:t>
            </a:r>
            <a:r>
              <a:rPr lang="en-US" sz="1000" dirty="0" err="1">
                <a:solidFill>
                  <a:schemeClr val="bg1">
                    <a:lumMod val="75000"/>
                  </a:schemeClr>
                </a:solidFill>
              </a:rPr>
              <a:t>Kuyu</a:t>
            </a:r>
            <a:r>
              <a:rPr lang="en-US" sz="1000" dirty="0">
                <a:solidFill>
                  <a:schemeClr val="bg1">
                    <a:lumMod val="75000"/>
                  </a:schemeClr>
                </a:solidFill>
              </a:rPr>
              <a:t>, Semih </a:t>
            </a:r>
            <a:r>
              <a:rPr lang="en-US" sz="1000" dirty="0" err="1">
                <a:solidFill>
                  <a:schemeClr val="bg1">
                    <a:lumMod val="75000"/>
                  </a:schemeClr>
                </a:solidFill>
              </a:rPr>
              <a:t>Yagcioglu</a:t>
            </a:r>
            <a:r>
              <a:rPr lang="en-US" sz="1000" dirty="0">
                <a:solidFill>
                  <a:schemeClr val="bg1">
                    <a:lumMod val="75000"/>
                  </a:schemeClr>
                </a:solidFill>
              </a:rPr>
              <a:t>, Anette Frank, Letitia </a:t>
            </a:r>
            <a:r>
              <a:rPr lang="en-US" sz="1000" dirty="0" err="1">
                <a:solidFill>
                  <a:schemeClr val="bg1">
                    <a:lumMod val="75000"/>
                  </a:schemeClr>
                </a:solidFill>
              </a:rPr>
              <a:t>Parcalabescu</a:t>
            </a:r>
            <a:r>
              <a:rPr lang="en-US" sz="1000" dirty="0">
                <a:solidFill>
                  <a:schemeClr val="bg1">
                    <a:lumMod val="75000"/>
                  </a:schemeClr>
                </a:solidFill>
              </a:rPr>
              <a:t>, Barbara Plank, Andrii </a:t>
            </a:r>
            <a:r>
              <a:rPr lang="en-US" sz="1000" dirty="0" err="1">
                <a:solidFill>
                  <a:schemeClr val="bg1">
                    <a:lumMod val="75000"/>
                  </a:schemeClr>
                </a:solidFill>
              </a:rPr>
              <a:t>Babii</a:t>
            </a:r>
            <a:r>
              <a:rPr lang="en-US" sz="1000" dirty="0">
                <a:solidFill>
                  <a:schemeClr val="bg1">
                    <a:lumMod val="75000"/>
                  </a:schemeClr>
                </a:solidFill>
              </a:rPr>
              <a:t> et al. </a:t>
            </a:r>
            <a:br>
              <a:rPr lang="en-US" sz="1000" dirty="0">
                <a:solidFill>
                  <a:schemeClr val="bg1">
                    <a:lumMod val="75000"/>
                  </a:schemeClr>
                </a:solidFill>
              </a:rPr>
            </a:br>
            <a:r>
              <a:rPr lang="en-US" sz="1000" dirty="0">
                <a:solidFill>
                  <a:schemeClr val="bg1">
                    <a:lumMod val="75000"/>
                  </a:schemeClr>
                </a:solidFill>
              </a:rPr>
              <a:t>"Neural Natural Language Generation: A Survey on </a:t>
            </a:r>
            <a:r>
              <a:rPr lang="en-US" sz="1000" dirty="0" err="1">
                <a:solidFill>
                  <a:schemeClr val="bg1">
                    <a:lumMod val="75000"/>
                  </a:schemeClr>
                </a:solidFill>
              </a:rPr>
              <a:t>Multilinguality</a:t>
            </a:r>
            <a:r>
              <a:rPr lang="en-US" sz="1000" dirty="0">
                <a:solidFill>
                  <a:schemeClr val="bg1">
                    <a:lumMod val="75000"/>
                  </a:schemeClr>
                </a:solidFill>
              </a:rPr>
              <a:t>, Multimodality, Controllability and Learning." Journal of Artificial Intelligence Research 73 (2022): 1131-1207.</a:t>
            </a:r>
          </a:p>
        </p:txBody>
      </p:sp>
      <p:pic>
        <p:nvPicPr>
          <p:cNvPr id="5" name="Picture 4">
            <a:extLst>
              <a:ext uri="{FF2B5EF4-FFF2-40B4-BE49-F238E27FC236}">
                <a16:creationId xmlns:a16="http://schemas.microsoft.com/office/drawing/2014/main" id="{27EA5D4C-97C8-66E3-5299-26D75152E592}"/>
              </a:ext>
            </a:extLst>
          </p:cNvPr>
          <p:cNvPicPr>
            <a:picLocks noChangeAspect="1"/>
          </p:cNvPicPr>
          <p:nvPr/>
        </p:nvPicPr>
        <p:blipFill>
          <a:blip r:embed="rId2"/>
          <a:stretch>
            <a:fillRect/>
          </a:stretch>
        </p:blipFill>
        <p:spPr>
          <a:xfrm>
            <a:off x="706058" y="1585857"/>
            <a:ext cx="10876136" cy="4894261"/>
          </a:xfrm>
          <a:prstGeom prst="rect">
            <a:avLst/>
          </a:prstGeom>
        </p:spPr>
      </p:pic>
    </p:spTree>
    <p:extLst>
      <p:ext uri="{BB962C8B-B14F-4D97-AF65-F5344CB8AC3E}">
        <p14:creationId xmlns:p14="http://schemas.microsoft.com/office/powerpoint/2010/main" val="1615861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13460"/>
            <a:ext cx="11222181" cy="1166669"/>
          </a:xfrm>
        </p:spPr>
        <p:txBody>
          <a:bodyPr>
            <a:normAutofit fontScale="90000"/>
          </a:bodyPr>
          <a:lstStyle/>
          <a:p>
            <a:r>
              <a:rPr lang="en-US" dirty="0"/>
              <a:t>Multimodal Few-Shot Learning with </a:t>
            </a:r>
            <a:br>
              <a:rPr lang="en-US" dirty="0"/>
            </a:br>
            <a:r>
              <a:rPr lang="en-US" dirty="0"/>
              <a:t>Frozen Language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29</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752432" y="6457890"/>
            <a:ext cx="10687135" cy="400110"/>
          </a:xfrm>
          <a:prstGeom prst="rect">
            <a:avLst/>
          </a:prstGeom>
          <a:noFill/>
        </p:spPr>
        <p:txBody>
          <a:bodyPr wrap="square">
            <a:spAutoFit/>
          </a:bodyPr>
          <a:lstStyle/>
          <a:p>
            <a:pPr algn="ctr"/>
            <a:r>
              <a:rPr lang="en-US" sz="1000" dirty="0">
                <a:solidFill>
                  <a:schemeClr val="bg1">
                    <a:lumMod val="75000"/>
                  </a:schemeClr>
                </a:solidFill>
              </a:rPr>
              <a:t>Source: Maria </a:t>
            </a:r>
            <a:r>
              <a:rPr lang="en-US" sz="1000" dirty="0" err="1">
                <a:solidFill>
                  <a:schemeClr val="bg1">
                    <a:lumMod val="75000"/>
                  </a:schemeClr>
                </a:solidFill>
              </a:rPr>
              <a:t>Tsimpoukelli</a:t>
            </a:r>
            <a:r>
              <a:rPr lang="en-US" sz="1000" dirty="0">
                <a:solidFill>
                  <a:schemeClr val="bg1">
                    <a:lumMod val="75000"/>
                  </a:schemeClr>
                </a:solidFill>
              </a:rPr>
              <a:t>, Jacob L. </a:t>
            </a:r>
            <a:r>
              <a:rPr lang="en-US" sz="1000" dirty="0" err="1">
                <a:solidFill>
                  <a:schemeClr val="bg1">
                    <a:lumMod val="75000"/>
                  </a:schemeClr>
                </a:solidFill>
              </a:rPr>
              <a:t>Menick</a:t>
            </a:r>
            <a:r>
              <a:rPr lang="en-US" sz="1000" dirty="0">
                <a:solidFill>
                  <a:schemeClr val="bg1">
                    <a:lumMod val="75000"/>
                  </a:schemeClr>
                </a:solidFill>
              </a:rPr>
              <a:t>, Serkan Cabi, S. M. </a:t>
            </a:r>
            <a:r>
              <a:rPr lang="en-US" sz="1000" dirty="0" err="1">
                <a:solidFill>
                  <a:schemeClr val="bg1">
                    <a:lumMod val="75000"/>
                  </a:schemeClr>
                </a:solidFill>
              </a:rPr>
              <a:t>Eslami</a:t>
            </a:r>
            <a:r>
              <a:rPr lang="en-US" sz="1000" dirty="0">
                <a:solidFill>
                  <a:schemeClr val="bg1">
                    <a:lumMod val="75000"/>
                  </a:schemeClr>
                </a:solidFill>
              </a:rPr>
              <a:t>, Oriol </a:t>
            </a:r>
            <a:r>
              <a:rPr lang="en-US" sz="1000" dirty="0" err="1">
                <a:solidFill>
                  <a:schemeClr val="bg1">
                    <a:lumMod val="75000"/>
                  </a:schemeClr>
                </a:solidFill>
              </a:rPr>
              <a:t>Vinyals</a:t>
            </a:r>
            <a:r>
              <a:rPr lang="en-US" sz="1000" dirty="0">
                <a:solidFill>
                  <a:schemeClr val="bg1">
                    <a:lumMod val="75000"/>
                  </a:schemeClr>
                </a:solidFill>
              </a:rPr>
              <a:t>, and Felix Hill (2021). "Multimodal few-shot learning with frozen language models." </a:t>
            </a:r>
            <a:br>
              <a:rPr lang="en-US" sz="1000" dirty="0">
                <a:solidFill>
                  <a:schemeClr val="bg1">
                    <a:lumMod val="75000"/>
                  </a:schemeClr>
                </a:solidFill>
              </a:rPr>
            </a:br>
            <a:r>
              <a:rPr lang="en-US" sz="1000" dirty="0">
                <a:solidFill>
                  <a:schemeClr val="bg1">
                    <a:lumMod val="75000"/>
                  </a:schemeClr>
                </a:solidFill>
              </a:rPr>
              <a:t>Advances in Neural Information Processing Systems 34 (2021): 200-212.</a:t>
            </a:r>
          </a:p>
        </p:txBody>
      </p:sp>
      <p:pic>
        <p:nvPicPr>
          <p:cNvPr id="6" name="Picture 5">
            <a:extLst>
              <a:ext uri="{FF2B5EF4-FFF2-40B4-BE49-F238E27FC236}">
                <a16:creationId xmlns:a16="http://schemas.microsoft.com/office/drawing/2014/main" id="{77E6C29E-666D-5465-B64E-84E0FCE776D6}"/>
              </a:ext>
            </a:extLst>
          </p:cNvPr>
          <p:cNvPicPr>
            <a:picLocks noChangeAspect="1"/>
          </p:cNvPicPr>
          <p:nvPr/>
        </p:nvPicPr>
        <p:blipFill>
          <a:blip r:embed="rId2"/>
          <a:stretch>
            <a:fillRect/>
          </a:stretch>
        </p:blipFill>
        <p:spPr>
          <a:xfrm>
            <a:off x="216196" y="1322994"/>
            <a:ext cx="11759610" cy="4000500"/>
          </a:xfrm>
          <a:prstGeom prst="rect">
            <a:avLst/>
          </a:prstGeom>
        </p:spPr>
      </p:pic>
      <p:sp>
        <p:nvSpPr>
          <p:cNvPr id="9" name="TextBox 8">
            <a:extLst>
              <a:ext uri="{FF2B5EF4-FFF2-40B4-BE49-F238E27FC236}">
                <a16:creationId xmlns:a16="http://schemas.microsoft.com/office/drawing/2014/main" id="{458F3DB6-1740-861B-AC18-8348DE267D20}"/>
              </a:ext>
            </a:extLst>
          </p:cNvPr>
          <p:cNvSpPr txBox="1"/>
          <p:nvPr/>
        </p:nvSpPr>
        <p:spPr>
          <a:xfrm>
            <a:off x="357915" y="5272663"/>
            <a:ext cx="11476168" cy="1200329"/>
          </a:xfrm>
          <a:prstGeom prst="rect">
            <a:avLst/>
          </a:prstGeom>
          <a:noFill/>
        </p:spPr>
        <p:txBody>
          <a:bodyPr wrap="square">
            <a:spAutoFit/>
          </a:bodyPr>
          <a:lstStyle/>
          <a:p>
            <a:r>
              <a:rPr lang="en-US" dirty="0">
                <a:solidFill>
                  <a:schemeClr val="accent1"/>
                </a:solidFill>
              </a:rPr>
              <a:t>Curated samples with about five seeds required to get past well-known language model failure modes of either repeating text for the prompt or emitting text that does not pertain to the image. </a:t>
            </a:r>
          </a:p>
          <a:p>
            <a:r>
              <a:rPr lang="en-US" dirty="0">
                <a:solidFill>
                  <a:schemeClr val="accent1"/>
                </a:solidFill>
              </a:rPr>
              <a:t>These samples demonstrate the ability to generate open-ended outputs that adapt to both images and text, and to make use of facts that it has learned during language-only pre-training.</a:t>
            </a:r>
          </a:p>
        </p:txBody>
      </p:sp>
    </p:spTree>
    <p:extLst>
      <p:ext uri="{BB962C8B-B14F-4D97-AF65-F5344CB8AC3E}">
        <p14:creationId xmlns:p14="http://schemas.microsoft.com/office/powerpoint/2010/main" val="3335954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7  2022/10/26  The Theory of Learning and Ensemble Learning </a:t>
            </a:r>
          </a:p>
          <a:p>
            <a:pPr marL="0" indent="0">
              <a:buNone/>
            </a:pPr>
            <a:r>
              <a:rPr lang="en-US" sz="2800" dirty="0">
                <a:solidFill>
                  <a:schemeClr val="accent2">
                    <a:lumMod val="75000"/>
                  </a:schemeClr>
                </a:solidFill>
              </a:rPr>
              <a:t>8  2022/11/02  Midterm Project Report </a:t>
            </a:r>
          </a:p>
          <a:p>
            <a:pPr marL="0" indent="0">
              <a:buNone/>
            </a:pPr>
            <a:r>
              <a:rPr lang="en-US" sz="2800" dirty="0"/>
              <a:t>9  2022/11/09  Deep Learning and Reinforcement Learning </a:t>
            </a:r>
          </a:p>
          <a:p>
            <a:pPr marL="0" indent="0">
              <a:buNone/>
            </a:pPr>
            <a:r>
              <a:rPr lang="en-US" sz="2800" dirty="0"/>
              <a:t>10  2022/11/16  Deep Learning for Natural Language Processing  </a:t>
            </a:r>
          </a:p>
          <a:p>
            <a:pPr marL="0" indent="0">
              <a:buNone/>
            </a:pPr>
            <a:r>
              <a:rPr lang="en-US" sz="2800" dirty="0">
                <a:solidFill>
                  <a:schemeClr val="accent6">
                    <a:lumMod val="75000"/>
                  </a:schemeClr>
                </a:solidFill>
              </a:rPr>
              <a:t>11  2022/11/23  Invited Talk: AI for Information Retrieval  </a:t>
            </a:r>
          </a:p>
          <a:p>
            <a:pPr marL="0" indent="0">
              <a:buNone/>
            </a:pPr>
            <a:r>
              <a:rPr lang="en-US" sz="2800" dirty="0">
                <a:solidFill>
                  <a:srgbClr val="7030A0"/>
                </a:solidFill>
              </a:rPr>
              <a:t>12  2022/11/30  Case Study on Artificial Intelligence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58353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926289"/>
          </a:xfrm>
        </p:spPr>
        <p:txBody>
          <a:bodyPr>
            <a:noAutofit/>
          </a:bodyPr>
          <a:lstStyle/>
          <a:p>
            <a:r>
              <a:rPr lang="en-US" dirty="0"/>
              <a:t>Video Question Answering (VQA)</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30</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6" name="Picture 5">
            <a:extLst>
              <a:ext uri="{FF2B5EF4-FFF2-40B4-BE49-F238E27FC236}">
                <a16:creationId xmlns:a16="http://schemas.microsoft.com/office/drawing/2014/main" id="{FC210BB4-267A-0F8F-6C94-EBF8093FC470}"/>
              </a:ext>
            </a:extLst>
          </p:cNvPr>
          <p:cNvPicPr>
            <a:picLocks noChangeAspect="1"/>
          </p:cNvPicPr>
          <p:nvPr/>
        </p:nvPicPr>
        <p:blipFill>
          <a:blip r:embed="rId2"/>
          <a:stretch>
            <a:fillRect/>
          </a:stretch>
        </p:blipFill>
        <p:spPr>
          <a:xfrm>
            <a:off x="2717028" y="902210"/>
            <a:ext cx="6810188" cy="5555679"/>
          </a:xfrm>
          <a:prstGeom prst="rect">
            <a:avLst/>
          </a:prstGeom>
        </p:spPr>
      </p:pic>
    </p:spTree>
    <p:extLst>
      <p:ext uri="{BB962C8B-B14F-4D97-AF65-F5344CB8AC3E}">
        <p14:creationId xmlns:p14="http://schemas.microsoft.com/office/powerpoint/2010/main" val="706357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Multimodal Pipeline </a:t>
            </a:r>
            <a:br>
              <a:rPr lang="en-US" sz="3800" dirty="0"/>
            </a:br>
            <a:r>
              <a:rPr lang="en-US" sz="3200" b="0" dirty="0"/>
              <a:t>that includes three different modalities (Image, Text. Audio)</a:t>
            </a:r>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31</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6" name="Picture 5">
            <a:extLst>
              <a:ext uri="{FF2B5EF4-FFF2-40B4-BE49-F238E27FC236}">
                <a16:creationId xmlns:a16="http://schemas.microsoft.com/office/drawing/2014/main" id="{A57CB9B4-F92E-140E-F35E-EA60ADDA6141}"/>
              </a:ext>
            </a:extLst>
          </p:cNvPr>
          <p:cNvPicPr>
            <a:picLocks noChangeAspect="1"/>
          </p:cNvPicPr>
          <p:nvPr/>
        </p:nvPicPr>
        <p:blipFill>
          <a:blip r:embed="rId2"/>
          <a:stretch>
            <a:fillRect/>
          </a:stretch>
        </p:blipFill>
        <p:spPr>
          <a:xfrm>
            <a:off x="2817020" y="1261230"/>
            <a:ext cx="6679882" cy="5130924"/>
          </a:xfrm>
          <a:prstGeom prst="rect">
            <a:avLst/>
          </a:prstGeom>
        </p:spPr>
      </p:pic>
    </p:spTree>
    <p:extLst>
      <p:ext uri="{BB962C8B-B14F-4D97-AF65-F5344CB8AC3E}">
        <p14:creationId xmlns:p14="http://schemas.microsoft.com/office/powerpoint/2010/main" val="1600898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Video and Audio Multimodal Fusion </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32</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A25A881A-4B39-65AF-3692-E2A1B187CD07}"/>
              </a:ext>
            </a:extLst>
          </p:cNvPr>
          <p:cNvPicPr>
            <a:picLocks noChangeAspect="1"/>
          </p:cNvPicPr>
          <p:nvPr/>
        </p:nvPicPr>
        <p:blipFill>
          <a:blip r:embed="rId2"/>
          <a:stretch>
            <a:fillRect/>
          </a:stretch>
        </p:blipFill>
        <p:spPr>
          <a:xfrm>
            <a:off x="155235" y="2144151"/>
            <a:ext cx="11881527" cy="3123866"/>
          </a:xfrm>
          <a:prstGeom prst="rect">
            <a:avLst/>
          </a:prstGeom>
        </p:spPr>
      </p:pic>
    </p:spTree>
    <p:extLst>
      <p:ext uri="{BB962C8B-B14F-4D97-AF65-F5344CB8AC3E}">
        <p14:creationId xmlns:p14="http://schemas.microsoft.com/office/powerpoint/2010/main" val="1193604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Visual and Textual Representation</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33</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5" name="Picture 4">
            <a:extLst>
              <a:ext uri="{FF2B5EF4-FFF2-40B4-BE49-F238E27FC236}">
                <a16:creationId xmlns:a16="http://schemas.microsoft.com/office/drawing/2014/main" id="{2640D961-513F-15B0-73B7-1F8C5F322D9A}"/>
              </a:ext>
            </a:extLst>
          </p:cNvPr>
          <p:cNvPicPr>
            <a:picLocks noChangeAspect="1"/>
          </p:cNvPicPr>
          <p:nvPr/>
        </p:nvPicPr>
        <p:blipFill>
          <a:blip r:embed="rId2"/>
          <a:stretch>
            <a:fillRect/>
          </a:stretch>
        </p:blipFill>
        <p:spPr>
          <a:xfrm>
            <a:off x="1917866" y="1195495"/>
            <a:ext cx="8356265" cy="4965704"/>
          </a:xfrm>
          <a:prstGeom prst="rect">
            <a:avLst/>
          </a:prstGeom>
        </p:spPr>
      </p:pic>
    </p:spTree>
    <p:extLst>
      <p:ext uri="{BB962C8B-B14F-4D97-AF65-F5344CB8AC3E}">
        <p14:creationId xmlns:p14="http://schemas.microsoft.com/office/powerpoint/2010/main" val="2013924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7"/>
            <a:ext cx="10447606" cy="918996"/>
          </a:xfrm>
        </p:spPr>
        <p:txBody>
          <a:bodyPr>
            <a:noAutofit/>
          </a:bodyPr>
          <a:lstStyle/>
          <a:p>
            <a:r>
              <a:rPr lang="en-US" dirty="0"/>
              <a:t>Hybrid Multimodal Data Fusion</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34</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7126A135-8C70-7EC2-5B11-0DA878C56C9B}"/>
              </a:ext>
            </a:extLst>
          </p:cNvPr>
          <p:cNvPicPr>
            <a:picLocks noChangeAspect="1"/>
          </p:cNvPicPr>
          <p:nvPr/>
        </p:nvPicPr>
        <p:blipFill>
          <a:blip r:embed="rId2"/>
          <a:stretch>
            <a:fillRect/>
          </a:stretch>
        </p:blipFill>
        <p:spPr>
          <a:xfrm>
            <a:off x="3410309" y="928990"/>
            <a:ext cx="5371382" cy="5528900"/>
          </a:xfrm>
          <a:prstGeom prst="rect">
            <a:avLst/>
          </a:prstGeom>
        </p:spPr>
      </p:pic>
      <p:sp>
        <p:nvSpPr>
          <p:cNvPr id="7" name="TextBox 6">
            <a:extLst>
              <a:ext uri="{FF2B5EF4-FFF2-40B4-BE49-F238E27FC236}">
                <a16:creationId xmlns:a16="http://schemas.microsoft.com/office/drawing/2014/main" id="{C0E5B78B-52EB-8F20-77A2-91F780D4C727}"/>
              </a:ext>
            </a:extLst>
          </p:cNvPr>
          <p:cNvSpPr txBox="1"/>
          <p:nvPr/>
        </p:nvSpPr>
        <p:spPr>
          <a:xfrm>
            <a:off x="1709847" y="1195495"/>
            <a:ext cx="1700462" cy="2246769"/>
          </a:xfrm>
          <a:prstGeom prst="rect">
            <a:avLst/>
          </a:prstGeom>
          <a:noFill/>
        </p:spPr>
        <p:txBody>
          <a:bodyPr wrap="square">
            <a:spAutoFit/>
          </a:bodyPr>
          <a:lstStyle/>
          <a:p>
            <a:r>
              <a:rPr lang="en-US" sz="2800" b="1" dirty="0">
                <a:solidFill>
                  <a:schemeClr val="accent1"/>
                </a:solidFill>
              </a:rPr>
              <a:t>Text</a:t>
            </a:r>
          </a:p>
          <a:p>
            <a:endParaRPr lang="en-US" sz="2800" b="1" dirty="0">
              <a:solidFill>
                <a:schemeClr val="accent1"/>
              </a:solidFill>
            </a:endParaRPr>
          </a:p>
          <a:p>
            <a:r>
              <a:rPr lang="en-US" sz="2800" b="1" dirty="0">
                <a:solidFill>
                  <a:schemeClr val="accent1"/>
                </a:solidFill>
              </a:rPr>
              <a:t>Audio</a:t>
            </a:r>
          </a:p>
          <a:p>
            <a:endParaRPr lang="en-US" sz="2800" b="1" dirty="0">
              <a:solidFill>
                <a:schemeClr val="accent1"/>
              </a:solidFill>
            </a:endParaRPr>
          </a:p>
          <a:p>
            <a:r>
              <a:rPr lang="en-US" sz="2800" b="1" dirty="0">
                <a:solidFill>
                  <a:schemeClr val="accent1"/>
                </a:solidFill>
              </a:rPr>
              <a:t>Image</a:t>
            </a:r>
          </a:p>
        </p:txBody>
      </p:sp>
      <p:sp>
        <p:nvSpPr>
          <p:cNvPr id="8" name="TextBox 7">
            <a:extLst>
              <a:ext uri="{FF2B5EF4-FFF2-40B4-BE49-F238E27FC236}">
                <a16:creationId xmlns:a16="http://schemas.microsoft.com/office/drawing/2014/main" id="{C88D8346-BE1B-CE5A-6675-5001F4822096}"/>
              </a:ext>
            </a:extLst>
          </p:cNvPr>
          <p:cNvSpPr txBox="1"/>
          <p:nvPr/>
        </p:nvSpPr>
        <p:spPr>
          <a:xfrm>
            <a:off x="1709847" y="3962758"/>
            <a:ext cx="1700462" cy="2246769"/>
          </a:xfrm>
          <a:prstGeom prst="rect">
            <a:avLst/>
          </a:prstGeom>
          <a:noFill/>
        </p:spPr>
        <p:txBody>
          <a:bodyPr wrap="square">
            <a:spAutoFit/>
          </a:bodyPr>
          <a:lstStyle/>
          <a:p>
            <a:r>
              <a:rPr lang="en-US" sz="2800" b="1" dirty="0"/>
              <a:t>Text</a:t>
            </a:r>
          </a:p>
          <a:p>
            <a:endParaRPr lang="en-US" sz="2800" b="1" dirty="0"/>
          </a:p>
          <a:p>
            <a:r>
              <a:rPr lang="en-US" sz="2800" b="1" dirty="0"/>
              <a:t>Speech</a:t>
            </a:r>
          </a:p>
          <a:p>
            <a:endParaRPr lang="en-US" sz="2800" b="1" dirty="0"/>
          </a:p>
          <a:p>
            <a:r>
              <a:rPr lang="en-US" sz="2800" b="1" dirty="0"/>
              <a:t>Video</a:t>
            </a:r>
          </a:p>
        </p:txBody>
      </p:sp>
    </p:spTree>
    <p:extLst>
      <p:ext uri="{BB962C8B-B14F-4D97-AF65-F5344CB8AC3E}">
        <p14:creationId xmlns:p14="http://schemas.microsoft.com/office/powerpoint/2010/main" val="4200321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926289"/>
          </a:xfrm>
        </p:spPr>
        <p:txBody>
          <a:bodyPr>
            <a:noAutofit/>
          </a:bodyPr>
          <a:lstStyle/>
          <a:p>
            <a:r>
              <a:rPr lang="en-US" dirty="0"/>
              <a:t>Multimodal Transfer Learning</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35</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1774AEB9-B908-04B1-A05F-2C05DC355C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5222" y="954425"/>
            <a:ext cx="5661554" cy="5503465"/>
          </a:xfrm>
          <a:prstGeom prst="rect">
            <a:avLst/>
          </a:prstGeom>
        </p:spPr>
      </p:pic>
    </p:spTree>
    <p:extLst>
      <p:ext uri="{BB962C8B-B14F-4D97-AF65-F5344CB8AC3E}">
        <p14:creationId xmlns:p14="http://schemas.microsoft.com/office/powerpoint/2010/main" val="1302250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926289"/>
          </a:xfrm>
        </p:spPr>
        <p:txBody>
          <a:bodyPr>
            <a:noAutofit/>
          </a:bodyPr>
          <a:lstStyle/>
          <a:p>
            <a:r>
              <a:rPr lang="en-US" dirty="0"/>
              <a:t>Neural Style Transfer (NST)</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36</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5" name="Picture 4">
            <a:extLst>
              <a:ext uri="{FF2B5EF4-FFF2-40B4-BE49-F238E27FC236}">
                <a16:creationId xmlns:a16="http://schemas.microsoft.com/office/drawing/2014/main" id="{3A768976-B30F-DC62-52CF-5E96EA012DE0}"/>
              </a:ext>
            </a:extLst>
          </p:cNvPr>
          <p:cNvPicPr>
            <a:picLocks noChangeAspect="1"/>
          </p:cNvPicPr>
          <p:nvPr/>
        </p:nvPicPr>
        <p:blipFill>
          <a:blip r:embed="rId2"/>
          <a:stretch>
            <a:fillRect/>
          </a:stretch>
        </p:blipFill>
        <p:spPr>
          <a:xfrm>
            <a:off x="3478761" y="876300"/>
            <a:ext cx="5234476" cy="5581590"/>
          </a:xfrm>
          <a:prstGeom prst="rect">
            <a:avLst/>
          </a:prstGeom>
        </p:spPr>
      </p:pic>
    </p:spTree>
    <p:extLst>
      <p:ext uri="{BB962C8B-B14F-4D97-AF65-F5344CB8AC3E}">
        <p14:creationId xmlns:p14="http://schemas.microsoft.com/office/powerpoint/2010/main" val="2499319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a:t>CLIP: Learning Transferable Visual Models From Natural Language Supervision</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37</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Radford, Alec, Jong </a:t>
            </a:r>
            <a:r>
              <a:rPr lang="en-US" sz="1000" dirty="0" err="1">
                <a:solidFill>
                  <a:schemeClr val="bg1">
                    <a:lumMod val="75000"/>
                  </a:schemeClr>
                </a:solidFill>
              </a:rPr>
              <a:t>Wook</a:t>
            </a:r>
            <a:r>
              <a:rPr lang="en-US" sz="1000" dirty="0">
                <a:solidFill>
                  <a:schemeClr val="bg1">
                    <a:lumMod val="75000"/>
                  </a:schemeClr>
                </a:solidFill>
              </a:rPr>
              <a:t> Kim, Chris </a:t>
            </a:r>
            <a:r>
              <a:rPr lang="en-US" sz="1000" dirty="0" err="1">
                <a:solidFill>
                  <a:schemeClr val="bg1">
                    <a:lumMod val="75000"/>
                  </a:schemeClr>
                </a:solidFill>
              </a:rPr>
              <a:t>Hallacy</a:t>
            </a:r>
            <a:r>
              <a:rPr lang="en-US" sz="1000" dirty="0">
                <a:solidFill>
                  <a:schemeClr val="bg1">
                    <a:lumMod val="75000"/>
                  </a:schemeClr>
                </a:solidFill>
              </a:rPr>
              <a:t>, Aditya Ramesh, Gabriel Goh, </a:t>
            </a:r>
            <a:r>
              <a:rPr lang="en-US" sz="1000" dirty="0" err="1">
                <a:solidFill>
                  <a:schemeClr val="bg1">
                    <a:lumMod val="75000"/>
                  </a:schemeClr>
                </a:solidFill>
              </a:rPr>
              <a:t>Sandhini</a:t>
            </a:r>
            <a:r>
              <a:rPr lang="en-US" sz="1000" dirty="0">
                <a:solidFill>
                  <a:schemeClr val="bg1">
                    <a:lumMod val="75000"/>
                  </a:schemeClr>
                </a:solidFill>
              </a:rPr>
              <a:t> Agarwal, Girish Sastry et al. (2021) "Learning transferable visual models from natural language supervision." In International Conference on Machine Learning, pp. 8748-8763. PMLR.</a:t>
            </a:r>
          </a:p>
        </p:txBody>
      </p:sp>
      <p:pic>
        <p:nvPicPr>
          <p:cNvPr id="5" name="Picture 4">
            <a:extLst>
              <a:ext uri="{FF2B5EF4-FFF2-40B4-BE49-F238E27FC236}">
                <a16:creationId xmlns:a16="http://schemas.microsoft.com/office/drawing/2014/main" id="{8EDEC82E-2738-C10D-C46F-D688D4849B60}"/>
              </a:ext>
            </a:extLst>
          </p:cNvPr>
          <p:cNvPicPr>
            <a:picLocks noChangeAspect="1"/>
          </p:cNvPicPr>
          <p:nvPr/>
        </p:nvPicPr>
        <p:blipFill>
          <a:blip r:embed="rId2"/>
          <a:stretch>
            <a:fillRect/>
          </a:stretch>
        </p:blipFill>
        <p:spPr>
          <a:xfrm>
            <a:off x="207512" y="1921083"/>
            <a:ext cx="11776973" cy="4290834"/>
          </a:xfrm>
          <a:prstGeom prst="rect">
            <a:avLst/>
          </a:prstGeom>
        </p:spPr>
      </p:pic>
    </p:spTree>
    <p:extLst>
      <p:ext uri="{BB962C8B-B14F-4D97-AF65-F5344CB8AC3E}">
        <p14:creationId xmlns:p14="http://schemas.microsoft.com/office/powerpoint/2010/main" val="2270404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err="1"/>
              <a:t>ViLT</a:t>
            </a:r>
            <a:r>
              <a:rPr lang="en-US" sz="4400" dirty="0"/>
              <a:t>: Vision-and-Language Transformer Without Convolution or Region Supervision</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38</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Kim, </a:t>
            </a:r>
            <a:r>
              <a:rPr lang="en-US" sz="1000" dirty="0" err="1">
                <a:solidFill>
                  <a:schemeClr val="bg1">
                    <a:lumMod val="75000"/>
                  </a:schemeClr>
                </a:solidFill>
              </a:rPr>
              <a:t>Wonjae</a:t>
            </a:r>
            <a:r>
              <a:rPr lang="en-US" sz="1000" dirty="0">
                <a:solidFill>
                  <a:schemeClr val="bg1">
                    <a:lumMod val="75000"/>
                  </a:schemeClr>
                </a:solidFill>
              </a:rPr>
              <a:t>, </a:t>
            </a:r>
            <a:r>
              <a:rPr lang="en-US" sz="1000" dirty="0" err="1">
                <a:solidFill>
                  <a:schemeClr val="bg1">
                    <a:lumMod val="75000"/>
                  </a:schemeClr>
                </a:solidFill>
              </a:rPr>
              <a:t>Bokyung</a:t>
            </a:r>
            <a:r>
              <a:rPr lang="en-US" sz="1000" dirty="0">
                <a:solidFill>
                  <a:schemeClr val="bg1">
                    <a:lumMod val="75000"/>
                  </a:schemeClr>
                </a:solidFill>
              </a:rPr>
              <a:t> Son, and </a:t>
            </a:r>
            <a:r>
              <a:rPr lang="en-US" sz="1000" dirty="0" err="1">
                <a:solidFill>
                  <a:schemeClr val="bg1">
                    <a:lumMod val="75000"/>
                  </a:schemeClr>
                </a:solidFill>
              </a:rPr>
              <a:t>Ildoo</a:t>
            </a:r>
            <a:r>
              <a:rPr lang="en-US" sz="1000" dirty="0">
                <a:solidFill>
                  <a:schemeClr val="bg1">
                    <a:lumMod val="75000"/>
                  </a:schemeClr>
                </a:solidFill>
              </a:rPr>
              <a:t> Kim (2021). "</a:t>
            </a:r>
            <a:r>
              <a:rPr lang="en-US" sz="1000" dirty="0" err="1">
                <a:solidFill>
                  <a:schemeClr val="bg1">
                    <a:lumMod val="75000"/>
                  </a:schemeClr>
                </a:solidFill>
              </a:rPr>
              <a:t>Vilt</a:t>
            </a:r>
            <a:r>
              <a:rPr lang="en-US" sz="1000" dirty="0">
                <a:solidFill>
                  <a:schemeClr val="bg1">
                    <a:lumMod val="75000"/>
                  </a:schemeClr>
                </a:solidFill>
              </a:rPr>
              <a:t>: Vision-and-language transformer without convolution or region supervision." </a:t>
            </a:r>
            <a:br>
              <a:rPr lang="en-US" sz="1000" dirty="0">
                <a:solidFill>
                  <a:schemeClr val="bg1">
                    <a:lumMod val="75000"/>
                  </a:schemeClr>
                </a:solidFill>
              </a:rPr>
            </a:br>
            <a:r>
              <a:rPr lang="en-US" sz="1000" dirty="0">
                <a:solidFill>
                  <a:schemeClr val="bg1">
                    <a:lumMod val="75000"/>
                  </a:schemeClr>
                </a:solidFill>
              </a:rPr>
              <a:t>In International Conference on Machine Learning, pp. 5583-5594. PMLR.</a:t>
            </a:r>
          </a:p>
        </p:txBody>
      </p:sp>
      <p:pic>
        <p:nvPicPr>
          <p:cNvPr id="7" name="Picture 6">
            <a:extLst>
              <a:ext uri="{FF2B5EF4-FFF2-40B4-BE49-F238E27FC236}">
                <a16:creationId xmlns:a16="http://schemas.microsoft.com/office/drawing/2014/main" id="{DDC239B9-2565-58A6-5498-22ECF5800ED9}"/>
              </a:ext>
            </a:extLst>
          </p:cNvPr>
          <p:cNvPicPr>
            <a:picLocks noChangeAspect="1"/>
          </p:cNvPicPr>
          <p:nvPr/>
        </p:nvPicPr>
        <p:blipFill>
          <a:blip r:embed="rId2"/>
          <a:stretch>
            <a:fillRect/>
          </a:stretch>
        </p:blipFill>
        <p:spPr>
          <a:xfrm>
            <a:off x="106090" y="2240987"/>
            <a:ext cx="11979818" cy="3442319"/>
          </a:xfrm>
          <a:prstGeom prst="rect">
            <a:avLst/>
          </a:prstGeom>
        </p:spPr>
      </p:pic>
    </p:spTree>
    <p:extLst>
      <p:ext uri="{BB962C8B-B14F-4D97-AF65-F5344CB8AC3E}">
        <p14:creationId xmlns:p14="http://schemas.microsoft.com/office/powerpoint/2010/main" val="742108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a:t>Attention Mechanisms in Computer Vision: </a:t>
            </a:r>
            <a:br>
              <a:rPr lang="en-US" sz="4400" dirty="0"/>
            </a:br>
            <a:r>
              <a:rPr lang="en-US" sz="4400" dirty="0"/>
              <a:t>A survey</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39</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Guo, Meng-Hao, Tian-Xing Xu, Jiang-Jiang Liu, Zheng-Ning Liu, Peng-Tao Jiang, Tai-Jiang Mu, Song-Hai Zhang, Ralph R. Martin, Ming-Ming Cheng, and Shi-Min Hu. (2022) </a:t>
            </a:r>
            <a:br>
              <a:rPr lang="en-US" sz="1000" dirty="0">
                <a:solidFill>
                  <a:schemeClr val="bg1">
                    <a:lumMod val="75000"/>
                  </a:schemeClr>
                </a:solidFill>
              </a:rPr>
            </a:br>
            <a:r>
              <a:rPr lang="en-US" sz="1000" dirty="0">
                <a:solidFill>
                  <a:schemeClr val="bg1">
                    <a:lumMod val="75000"/>
                  </a:schemeClr>
                </a:solidFill>
              </a:rPr>
              <a:t>"Attention mechanisms in computer vision: A survey." Computational Visual Media ,:1-38.</a:t>
            </a:r>
          </a:p>
        </p:txBody>
      </p:sp>
      <p:pic>
        <p:nvPicPr>
          <p:cNvPr id="3" name="Picture 2">
            <a:extLst>
              <a:ext uri="{FF2B5EF4-FFF2-40B4-BE49-F238E27FC236}">
                <a16:creationId xmlns:a16="http://schemas.microsoft.com/office/drawing/2014/main" id="{87E04269-89A7-57FC-A700-5DC64A34A96D}"/>
              </a:ext>
            </a:extLst>
          </p:cNvPr>
          <p:cNvPicPr>
            <a:picLocks noChangeAspect="1"/>
          </p:cNvPicPr>
          <p:nvPr/>
        </p:nvPicPr>
        <p:blipFill>
          <a:blip r:embed="rId2"/>
          <a:stretch>
            <a:fillRect/>
          </a:stretch>
        </p:blipFill>
        <p:spPr>
          <a:xfrm>
            <a:off x="231517" y="1758596"/>
            <a:ext cx="11728963" cy="4276579"/>
          </a:xfrm>
          <a:prstGeom prst="rect">
            <a:avLst/>
          </a:prstGeom>
        </p:spPr>
      </p:pic>
    </p:spTree>
    <p:extLst>
      <p:ext uri="{BB962C8B-B14F-4D97-AF65-F5344CB8AC3E}">
        <p14:creationId xmlns:p14="http://schemas.microsoft.com/office/powerpoint/2010/main" val="154967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solidFill>
                  <a:srgbClr val="C00000"/>
                </a:solidFill>
              </a:rPr>
              <a:t>13  2022/12/07  Computer Vision and Robotics </a:t>
            </a:r>
          </a:p>
          <a:p>
            <a:pPr marL="0" indent="0">
              <a:buNone/>
            </a:pPr>
            <a:r>
              <a:rPr lang="en-US" sz="2800" dirty="0"/>
              <a:t>14  2022/12/14  Philosophy and Ethics of AI and the Future of AI </a:t>
            </a:r>
          </a:p>
          <a:p>
            <a:pPr marL="0" indent="0">
              <a:buNone/>
            </a:pPr>
            <a:r>
              <a:rPr lang="en-US" sz="2800" dirty="0">
                <a:solidFill>
                  <a:schemeClr val="accent2">
                    <a:lumMod val="75000"/>
                  </a:schemeClr>
                </a:solidFill>
              </a:rPr>
              <a:t>15  2022/12/21  Final Project Report I </a:t>
            </a:r>
          </a:p>
          <a:p>
            <a:pPr marL="0" indent="0">
              <a:buNone/>
            </a:pPr>
            <a:r>
              <a:rPr lang="en-US" sz="2800" dirty="0">
                <a:solidFill>
                  <a:schemeClr val="accent2">
                    <a:lumMod val="75000"/>
                  </a:schemeClr>
                </a:solidFill>
              </a:rPr>
              <a:t>16  2022/12/28  Final Project Report II </a:t>
            </a:r>
          </a:p>
          <a:p>
            <a:pPr marL="0" indent="0">
              <a:buNone/>
            </a:pPr>
            <a:r>
              <a:rPr lang="en-US" sz="2800" dirty="0"/>
              <a:t>17  2023/01/04  Self-learning </a:t>
            </a:r>
          </a:p>
          <a:p>
            <a:pPr marL="0" indent="0">
              <a:buNone/>
            </a:pPr>
            <a:r>
              <a:rPr lang="en-US" sz="2800" dirty="0"/>
              <a:t>18  2023/01/11  Self-learning</a:t>
            </a:r>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874464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64417"/>
            <a:ext cx="10803248" cy="1037825"/>
          </a:xfrm>
        </p:spPr>
        <p:txBody>
          <a:bodyPr>
            <a:noAutofit/>
          </a:bodyPr>
          <a:lstStyle/>
          <a:p>
            <a:r>
              <a:rPr lang="en-US" sz="4400" dirty="0"/>
              <a:t>Attention Mechanisms in Computer Vision: </a:t>
            </a:r>
            <a:r>
              <a:rPr lang="en-US" sz="3200" dirty="0"/>
              <a:t>Data domain</a:t>
            </a:r>
            <a:endParaRPr lang="en-US" sz="32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40</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Guo, Meng-Hao, Tian-Xing Xu, Jiang-Jiang Liu, Zheng-Ning Liu, Peng-Tao Jiang, Tai-Jiang Mu, Song-Hai Zhang, Ralph R. Martin, Ming-Ming Cheng, and Shi-Min Hu. (2022) </a:t>
            </a:r>
            <a:br>
              <a:rPr lang="en-US" sz="1000" dirty="0">
                <a:solidFill>
                  <a:schemeClr val="bg1">
                    <a:lumMod val="75000"/>
                  </a:schemeClr>
                </a:solidFill>
              </a:rPr>
            </a:br>
            <a:r>
              <a:rPr lang="en-US" sz="1000" dirty="0">
                <a:solidFill>
                  <a:schemeClr val="bg1">
                    <a:lumMod val="75000"/>
                  </a:schemeClr>
                </a:solidFill>
              </a:rPr>
              <a:t>"Attention mechanisms in computer vision: A survey." Computational Visual Media ,:1-38.</a:t>
            </a:r>
          </a:p>
        </p:txBody>
      </p:sp>
      <p:pic>
        <p:nvPicPr>
          <p:cNvPr id="5" name="Picture 4">
            <a:extLst>
              <a:ext uri="{FF2B5EF4-FFF2-40B4-BE49-F238E27FC236}">
                <a16:creationId xmlns:a16="http://schemas.microsoft.com/office/drawing/2014/main" id="{B6026CA1-E539-8633-0EDE-FE6EC5BBDACE}"/>
              </a:ext>
            </a:extLst>
          </p:cNvPr>
          <p:cNvPicPr>
            <a:picLocks noChangeAspect="1"/>
          </p:cNvPicPr>
          <p:nvPr/>
        </p:nvPicPr>
        <p:blipFill>
          <a:blip r:embed="rId2"/>
          <a:stretch>
            <a:fillRect/>
          </a:stretch>
        </p:blipFill>
        <p:spPr>
          <a:xfrm>
            <a:off x="3244737" y="1176886"/>
            <a:ext cx="5468806" cy="5253499"/>
          </a:xfrm>
          <a:prstGeom prst="rect">
            <a:avLst/>
          </a:prstGeom>
        </p:spPr>
      </p:pic>
    </p:spTree>
    <p:extLst>
      <p:ext uri="{BB962C8B-B14F-4D97-AF65-F5344CB8AC3E}">
        <p14:creationId xmlns:p14="http://schemas.microsoft.com/office/powerpoint/2010/main" val="2089476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5" y="64416"/>
            <a:ext cx="4214961" cy="6289119"/>
          </a:xfrm>
        </p:spPr>
        <p:txBody>
          <a:bodyPr>
            <a:noAutofit/>
          </a:bodyPr>
          <a:lstStyle/>
          <a:p>
            <a:r>
              <a:rPr lang="en-US" sz="4400" dirty="0"/>
              <a:t>Attention Mechanisms in Computer Vision: </a:t>
            </a:r>
            <a:br>
              <a:rPr lang="en-US" sz="3200" dirty="0"/>
            </a:br>
            <a:r>
              <a:rPr lang="en-US" sz="3600" dirty="0"/>
              <a:t>Developmental context of visual attention</a:t>
            </a:r>
            <a:endParaRPr lang="en-US" sz="36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41</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Guo, Meng-Hao, Tian-Xing Xu, Jiang-Jiang Liu, Zheng-Ning Liu, Peng-Tao Jiang, Tai-Jiang Mu, Song-Hai Zhang, Ralph R. Martin, Ming-Ming Cheng, and Shi-Min Hu. (2022) </a:t>
            </a:r>
            <a:br>
              <a:rPr lang="en-US" sz="1000" dirty="0">
                <a:solidFill>
                  <a:schemeClr val="bg1">
                    <a:lumMod val="75000"/>
                  </a:schemeClr>
                </a:solidFill>
              </a:rPr>
            </a:br>
            <a:r>
              <a:rPr lang="en-US" sz="1000" dirty="0">
                <a:solidFill>
                  <a:schemeClr val="bg1">
                    <a:lumMod val="75000"/>
                  </a:schemeClr>
                </a:solidFill>
              </a:rPr>
              <a:t>"Attention mechanisms in computer vision: A survey." Computational Visual Media ,:1-38.</a:t>
            </a:r>
          </a:p>
        </p:txBody>
      </p:sp>
      <p:pic>
        <p:nvPicPr>
          <p:cNvPr id="7" name="Picture 6">
            <a:extLst>
              <a:ext uri="{FF2B5EF4-FFF2-40B4-BE49-F238E27FC236}">
                <a16:creationId xmlns:a16="http://schemas.microsoft.com/office/drawing/2014/main" id="{D939B5C6-6B70-20DF-E55E-A415211C88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2478" y="64417"/>
            <a:ext cx="6466363" cy="6393473"/>
          </a:xfrm>
          <a:prstGeom prst="rect">
            <a:avLst/>
          </a:prstGeom>
        </p:spPr>
      </p:pic>
    </p:spTree>
    <p:extLst>
      <p:ext uri="{BB962C8B-B14F-4D97-AF65-F5344CB8AC3E}">
        <p14:creationId xmlns:p14="http://schemas.microsoft.com/office/powerpoint/2010/main" val="1664028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Stable Diffusion</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32567"/>
            <a:ext cx="6106884" cy="369332"/>
          </a:xfrm>
          <a:prstGeom prst="rect">
            <a:avLst/>
          </a:prstGeom>
          <a:noFill/>
        </p:spPr>
        <p:txBody>
          <a:bodyPr wrap="square">
            <a:spAutoFit/>
          </a:bodyPr>
          <a:lstStyle/>
          <a:p>
            <a:pPr algn="ctr"/>
            <a:r>
              <a:rPr lang="en-US" dirty="0">
                <a:hlinkClick r:id="rId2"/>
              </a:rPr>
              <a:t>https://huggingface.co/spaces/stabilityai/stable-diffusion</a:t>
            </a:r>
            <a:endParaRPr lang="en-US" dirty="0"/>
          </a:p>
        </p:txBody>
      </p:sp>
      <p:pic>
        <p:nvPicPr>
          <p:cNvPr id="3" name="Picture 2">
            <a:extLst>
              <a:ext uri="{FF2B5EF4-FFF2-40B4-BE49-F238E27FC236}">
                <a16:creationId xmlns:a16="http://schemas.microsoft.com/office/drawing/2014/main" id="{81C78147-DE36-C043-1D08-02DD89F6D2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6767" y="758167"/>
            <a:ext cx="8617424" cy="5729719"/>
          </a:xfrm>
          <a:prstGeom prst="rect">
            <a:avLst/>
          </a:prstGeom>
        </p:spPr>
      </p:pic>
    </p:spTree>
    <p:extLst>
      <p:ext uri="{BB962C8B-B14F-4D97-AF65-F5344CB8AC3E}">
        <p14:creationId xmlns:p14="http://schemas.microsoft.com/office/powerpoint/2010/main" val="1967854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Stable Diffusion </a:t>
            </a:r>
            <a:r>
              <a:rPr lang="en-US" dirty="0" err="1"/>
              <a:t>Colab</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32567"/>
            <a:ext cx="6106884" cy="369332"/>
          </a:xfrm>
          <a:prstGeom prst="rect">
            <a:avLst/>
          </a:prstGeom>
          <a:noFill/>
        </p:spPr>
        <p:txBody>
          <a:bodyPr wrap="square">
            <a:spAutoFit/>
          </a:bodyPr>
          <a:lstStyle/>
          <a:p>
            <a:pPr algn="ctr"/>
            <a:r>
              <a:rPr lang="en-US" dirty="0">
                <a:hlinkClick r:id="rId2"/>
              </a:rPr>
              <a:t>https://github.com/woctezuma/stable-diffusion-colab</a:t>
            </a:r>
            <a:endParaRPr lang="en-US" dirty="0"/>
          </a:p>
        </p:txBody>
      </p:sp>
      <p:pic>
        <p:nvPicPr>
          <p:cNvPr id="5" name="Picture 4">
            <a:extLst>
              <a:ext uri="{FF2B5EF4-FFF2-40B4-BE49-F238E27FC236}">
                <a16:creationId xmlns:a16="http://schemas.microsoft.com/office/drawing/2014/main" id="{4CB7F582-EE2A-0807-6242-54F148398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389" y="859041"/>
            <a:ext cx="11271763" cy="5573526"/>
          </a:xfrm>
          <a:prstGeom prst="rect">
            <a:avLst/>
          </a:prstGeom>
        </p:spPr>
      </p:pic>
    </p:spTree>
    <p:extLst>
      <p:ext uri="{BB962C8B-B14F-4D97-AF65-F5344CB8AC3E}">
        <p14:creationId xmlns:p14="http://schemas.microsoft.com/office/powerpoint/2010/main" val="1424981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658945"/>
          </a:xfrm>
        </p:spPr>
        <p:txBody>
          <a:bodyPr>
            <a:normAutofit fontScale="90000"/>
          </a:bodyPr>
          <a:lstStyle/>
          <a:p>
            <a:r>
              <a:rPr lang="en-US" sz="4000" dirty="0">
                <a:solidFill>
                  <a:schemeClr val="accent1"/>
                </a:solidFill>
              </a:rPr>
              <a:t>Lexica Art: Search Stable Diffusion images and prompts</a:t>
            </a:r>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59863"/>
            <a:ext cx="6106884" cy="369332"/>
          </a:xfrm>
          <a:prstGeom prst="rect">
            <a:avLst/>
          </a:prstGeom>
          <a:noFill/>
        </p:spPr>
        <p:txBody>
          <a:bodyPr wrap="square">
            <a:spAutoFit/>
          </a:bodyPr>
          <a:lstStyle/>
          <a:p>
            <a:pPr algn="ctr"/>
            <a:r>
              <a:rPr lang="en-US" dirty="0">
                <a:hlinkClick r:id="rId2"/>
              </a:rPr>
              <a:t>https://lexica.art/</a:t>
            </a:r>
            <a:endParaRPr lang="en-US" dirty="0"/>
          </a:p>
        </p:txBody>
      </p:sp>
      <p:pic>
        <p:nvPicPr>
          <p:cNvPr id="6" name="Picture 5">
            <a:extLst>
              <a:ext uri="{FF2B5EF4-FFF2-40B4-BE49-F238E27FC236}">
                <a16:creationId xmlns:a16="http://schemas.microsoft.com/office/drawing/2014/main" id="{6F6D22AE-436A-3DD8-59B1-CA3EA840B4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3561" y="712162"/>
            <a:ext cx="10296912" cy="5747701"/>
          </a:xfrm>
          <a:prstGeom prst="rect">
            <a:avLst/>
          </a:prstGeom>
        </p:spPr>
      </p:pic>
    </p:spTree>
    <p:extLst>
      <p:ext uri="{BB962C8B-B14F-4D97-AF65-F5344CB8AC3E}">
        <p14:creationId xmlns:p14="http://schemas.microsoft.com/office/powerpoint/2010/main" val="4264729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8D6C-DCCA-5E40-89AA-4BA8C89A12A9}"/>
              </a:ext>
            </a:extLst>
          </p:cNvPr>
          <p:cNvSpPr>
            <a:spLocks noGrp="1"/>
          </p:cNvSpPr>
          <p:nvPr>
            <p:ph type="title"/>
          </p:nvPr>
        </p:nvSpPr>
        <p:spPr>
          <a:xfrm>
            <a:off x="1685766" y="0"/>
            <a:ext cx="8820471" cy="1484784"/>
          </a:xfrm>
        </p:spPr>
        <p:txBody>
          <a:bodyPr>
            <a:normAutofit fontScale="90000"/>
          </a:bodyPr>
          <a:lstStyle/>
          <a:p>
            <a:r>
              <a:rPr lang="en-US" sz="2400" dirty="0">
                <a:solidFill>
                  <a:schemeClr val="accent1"/>
                </a:solidFill>
              </a:rPr>
              <a:t>Tom Lawry (2020), </a:t>
            </a:r>
            <a:br>
              <a:rPr lang="en-US" sz="2400" dirty="0">
                <a:solidFill>
                  <a:schemeClr val="accent1"/>
                </a:solidFill>
              </a:rPr>
            </a:br>
            <a:r>
              <a:rPr lang="en-US" sz="3200" dirty="0">
                <a:solidFill>
                  <a:srgbClr val="C00000"/>
                </a:solidFill>
              </a:rPr>
              <a:t>AI in Health: </a:t>
            </a:r>
            <a:br>
              <a:rPr lang="en-US" sz="3200" dirty="0">
                <a:solidFill>
                  <a:srgbClr val="C00000"/>
                </a:solidFill>
              </a:rPr>
            </a:br>
            <a:r>
              <a:rPr lang="en-US" sz="2200" dirty="0">
                <a:solidFill>
                  <a:srgbClr val="C00000"/>
                </a:solidFill>
              </a:rPr>
              <a:t>A Leader’s Guide to Winning in the New Age of Intelligent Health Systems, </a:t>
            </a:r>
            <a:br>
              <a:rPr lang="en-US" sz="3200" dirty="0">
                <a:solidFill>
                  <a:srgbClr val="C00000"/>
                </a:solidFill>
              </a:rPr>
            </a:br>
            <a:r>
              <a:rPr lang="en-US" sz="1800" dirty="0">
                <a:solidFill>
                  <a:schemeClr val="accent1"/>
                </a:solidFill>
              </a:rPr>
              <a:t>HIMSS Publishing</a:t>
            </a:r>
          </a:p>
        </p:txBody>
      </p:sp>
      <p:sp>
        <p:nvSpPr>
          <p:cNvPr id="4" name="Slide Number Placeholder 3">
            <a:extLst>
              <a:ext uri="{FF2B5EF4-FFF2-40B4-BE49-F238E27FC236}">
                <a16:creationId xmlns:a16="http://schemas.microsoft.com/office/drawing/2014/main" id="{AA409F32-402C-3B4D-B654-0B991CF1AC73}"/>
              </a:ext>
            </a:extLst>
          </p:cNvPr>
          <p:cNvSpPr>
            <a:spLocks noGrp="1"/>
          </p:cNvSpPr>
          <p:nvPr>
            <p:ph type="sldNum" sz="quarter" idx="12"/>
          </p:nvPr>
        </p:nvSpPr>
        <p:spPr/>
        <p:txBody>
          <a:bodyPr/>
          <a:lstStyle/>
          <a:p>
            <a:pPr>
              <a:defRPr/>
            </a:pPr>
            <a:fld id="{E78C9E75-97FD-45D9-8ED3-955348887BB1}" type="slidenum">
              <a:rPr lang="zh-TW" altLang="en-US" smtClean="0"/>
              <a:pPr>
                <a:defRPr/>
              </a:pPr>
              <a:t>45</a:t>
            </a:fld>
            <a:endParaRPr lang="zh-TW" altLang="en-US"/>
          </a:p>
        </p:txBody>
      </p:sp>
      <p:sp>
        <p:nvSpPr>
          <p:cNvPr id="7" name="Rectangle 6">
            <a:extLst>
              <a:ext uri="{FF2B5EF4-FFF2-40B4-BE49-F238E27FC236}">
                <a16:creationId xmlns:a16="http://schemas.microsoft.com/office/drawing/2014/main" id="{CC309EB6-A6EB-E24E-8D4D-E0E9E2E25228}"/>
              </a:ext>
            </a:extLst>
          </p:cNvPr>
          <p:cNvSpPr/>
          <p:nvPr/>
        </p:nvSpPr>
        <p:spPr>
          <a:xfrm>
            <a:off x="1991545" y="6381329"/>
            <a:ext cx="8208912" cy="246221"/>
          </a:xfrm>
          <a:prstGeom prst="rect">
            <a:avLst/>
          </a:prstGeom>
        </p:spPr>
        <p:txBody>
          <a:bodyPr wrap="square">
            <a:spAutoFit/>
          </a:bodyPr>
          <a:lstStyle/>
          <a:p>
            <a:pPr algn="ctr"/>
            <a:r>
              <a:rPr lang="en-US" sz="1000" dirty="0">
                <a:solidFill>
                  <a:schemeClr val="bg1">
                    <a:lumMod val="65000"/>
                  </a:schemeClr>
                </a:solidFill>
              </a:rPr>
              <a:t>Source: Tom Lawry (2020), AI in Health: A Leader’s Guide to Winning in the New Age of Intelligent Health Systems, HIMSS Publishing</a:t>
            </a:r>
          </a:p>
        </p:txBody>
      </p:sp>
      <p:sp>
        <p:nvSpPr>
          <p:cNvPr id="8" name="Rectangle 7">
            <a:extLst>
              <a:ext uri="{FF2B5EF4-FFF2-40B4-BE49-F238E27FC236}">
                <a16:creationId xmlns:a16="http://schemas.microsoft.com/office/drawing/2014/main" id="{7AE251A6-4267-904E-809D-99B16D316596}"/>
              </a:ext>
            </a:extLst>
          </p:cNvPr>
          <p:cNvSpPr/>
          <p:nvPr/>
        </p:nvSpPr>
        <p:spPr>
          <a:xfrm>
            <a:off x="2603611" y="6597353"/>
            <a:ext cx="6462464" cy="246221"/>
          </a:xfrm>
          <a:prstGeom prst="rect">
            <a:avLst/>
          </a:prstGeom>
        </p:spPr>
        <p:txBody>
          <a:bodyPr wrap="square">
            <a:spAutoFit/>
          </a:bodyPr>
          <a:lstStyle/>
          <a:p>
            <a:pPr algn="ctr"/>
            <a:r>
              <a:rPr lang="en-US" sz="1000" dirty="0">
                <a:hlinkClick r:id="rId2"/>
              </a:rPr>
              <a:t>https://www.amazon.com/Health-HIMSS-Book-Tom-Lawry/dp/0367333716/</a:t>
            </a:r>
            <a:endParaRPr lang="en-US" sz="1000" dirty="0"/>
          </a:p>
        </p:txBody>
      </p:sp>
      <p:pic>
        <p:nvPicPr>
          <p:cNvPr id="5" name="Picture 4">
            <a:extLst>
              <a:ext uri="{FF2B5EF4-FFF2-40B4-BE49-F238E27FC236}">
                <a16:creationId xmlns:a16="http://schemas.microsoft.com/office/drawing/2014/main" id="{EF5CD398-B5E8-E746-855A-5C0A029799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5327" y="1473588"/>
            <a:ext cx="3441346" cy="4896544"/>
          </a:xfrm>
          <a:prstGeom prst="rect">
            <a:avLst/>
          </a:prstGeom>
        </p:spPr>
      </p:pic>
    </p:spTree>
    <p:extLst>
      <p:ext uri="{BB962C8B-B14F-4D97-AF65-F5344CB8AC3E}">
        <p14:creationId xmlns:p14="http://schemas.microsoft.com/office/powerpoint/2010/main" val="2491384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1073340"/>
          </a:xfrm>
        </p:spPr>
        <p:txBody>
          <a:bodyPr>
            <a:normAutofit/>
          </a:bodyPr>
          <a:lstStyle/>
          <a:p>
            <a:r>
              <a:rPr lang="en-US" sz="6000" dirty="0"/>
              <a:t>AI in Healthcare</a:t>
            </a:r>
          </a:p>
        </p:txBody>
      </p:sp>
      <p:pic>
        <p:nvPicPr>
          <p:cNvPr id="6" name="Content Placeholder 5">
            <a:extLst>
              <a:ext uri="{FF2B5EF4-FFF2-40B4-BE49-F238E27FC236}">
                <a16:creationId xmlns:a16="http://schemas.microsoft.com/office/drawing/2014/main" id="{AE45D757-40B1-6DA9-6BD6-A74BE55FE87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37493" y="1209753"/>
            <a:ext cx="5517014" cy="5352491"/>
          </a:xfrm>
        </p:spPr>
      </p:pic>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5" y="6642556"/>
            <a:ext cx="10625408"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Secinaro</a:t>
            </a:r>
            <a:r>
              <a:rPr lang="en-US" sz="800" dirty="0">
                <a:solidFill>
                  <a:schemeClr val="bg1">
                    <a:lumMod val="75000"/>
                  </a:schemeClr>
                </a:solidFill>
              </a:rPr>
              <a:t>, Silvana, Davide Calandra, Aurelio </a:t>
            </a:r>
            <a:r>
              <a:rPr lang="en-US" sz="800" dirty="0" err="1">
                <a:solidFill>
                  <a:schemeClr val="bg1">
                    <a:lumMod val="75000"/>
                  </a:schemeClr>
                </a:solidFill>
              </a:rPr>
              <a:t>Secinaro</a:t>
            </a:r>
            <a:r>
              <a:rPr lang="en-US" sz="800" dirty="0">
                <a:solidFill>
                  <a:schemeClr val="bg1">
                    <a:lumMod val="75000"/>
                  </a:schemeClr>
                </a:solidFill>
              </a:rPr>
              <a:t>, Vivek </a:t>
            </a:r>
            <a:r>
              <a:rPr lang="en-US" sz="800" dirty="0" err="1">
                <a:solidFill>
                  <a:schemeClr val="bg1">
                    <a:lumMod val="75000"/>
                  </a:schemeClr>
                </a:solidFill>
              </a:rPr>
              <a:t>Muthurangu</a:t>
            </a:r>
            <a:r>
              <a:rPr lang="en-US" sz="800" dirty="0">
                <a:solidFill>
                  <a:schemeClr val="bg1">
                    <a:lumMod val="75000"/>
                  </a:schemeClr>
                </a:solidFill>
              </a:rPr>
              <a:t>, and Paolo </a:t>
            </a:r>
            <a:r>
              <a:rPr lang="en-US" sz="800" dirty="0" err="1">
                <a:solidFill>
                  <a:schemeClr val="bg1">
                    <a:lumMod val="75000"/>
                  </a:schemeClr>
                </a:solidFill>
              </a:rPr>
              <a:t>Biancone</a:t>
            </a:r>
            <a:r>
              <a:rPr lang="en-US" sz="800" dirty="0">
                <a:solidFill>
                  <a:schemeClr val="bg1">
                    <a:lumMod val="75000"/>
                  </a:schemeClr>
                </a:solidFill>
              </a:rPr>
              <a:t>. "The role of artificial intelligence in healthcare: a structured literature review." BMC Medical Informatics and Decision Making 21, no. 1 (2021): 1-23.</a:t>
            </a:r>
          </a:p>
        </p:txBody>
      </p:sp>
    </p:spTree>
    <p:extLst>
      <p:ext uri="{BB962C8B-B14F-4D97-AF65-F5344CB8AC3E}">
        <p14:creationId xmlns:p14="http://schemas.microsoft.com/office/powerpoint/2010/main" val="12424548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619227"/>
          </a:xfrm>
        </p:spPr>
        <p:txBody>
          <a:bodyPr>
            <a:normAutofit fontScale="90000"/>
          </a:bodyPr>
          <a:lstStyle/>
          <a:p>
            <a:r>
              <a:rPr lang="en-US" sz="6000" dirty="0"/>
              <a:t>Multimodal Fall Detection </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47</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5" y="6642556"/>
            <a:ext cx="10625408"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Xefteris</a:t>
            </a:r>
            <a:r>
              <a:rPr lang="en-US" sz="800" dirty="0">
                <a:solidFill>
                  <a:schemeClr val="bg1">
                    <a:lumMod val="75000"/>
                  </a:schemeClr>
                </a:solidFill>
              </a:rPr>
              <a:t>, Vasileios-</a:t>
            </a:r>
            <a:r>
              <a:rPr lang="en-US" sz="800" dirty="0" err="1">
                <a:solidFill>
                  <a:schemeClr val="bg1">
                    <a:lumMod val="75000"/>
                  </a:schemeClr>
                </a:solidFill>
              </a:rPr>
              <a:t>Rafail</a:t>
            </a:r>
            <a:r>
              <a:rPr lang="en-US" sz="800" dirty="0">
                <a:solidFill>
                  <a:schemeClr val="bg1">
                    <a:lumMod val="75000"/>
                  </a:schemeClr>
                </a:solidFill>
              </a:rPr>
              <a:t>, </a:t>
            </a:r>
            <a:r>
              <a:rPr lang="en-US" sz="800" dirty="0" err="1">
                <a:solidFill>
                  <a:schemeClr val="bg1">
                    <a:lumMod val="75000"/>
                  </a:schemeClr>
                </a:solidFill>
              </a:rPr>
              <a:t>Athina</a:t>
            </a:r>
            <a:r>
              <a:rPr lang="en-US" sz="800" dirty="0">
                <a:solidFill>
                  <a:schemeClr val="bg1">
                    <a:lumMod val="75000"/>
                  </a:schemeClr>
                </a:solidFill>
              </a:rPr>
              <a:t> </a:t>
            </a:r>
            <a:r>
              <a:rPr lang="en-US" sz="800" dirty="0" err="1">
                <a:solidFill>
                  <a:schemeClr val="bg1">
                    <a:lumMod val="75000"/>
                  </a:schemeClr>
                </a:solidFill>
              </a:rPr>
              <a:t>Tsanousa</a:t>
            </a:r>
            <a:r>
              <a:rPr lang="en-US" sz="800" dirty="0">
                <a:solidFill>
                  <a:schemeClr val="bg1">
                    <a:lumMod val="75000"/>
                  </a:schemeClr>
                </a:solidFill>
              </a:rPr>
              <a:t>, Georgios </a:t>
            </a:r>
            <a:r>
              <a:rPr lang="en-US" sz="800" dirty="0" err="1">
                <a:solidFill>
                  <a:schemeClr val="bg1">
                    <a:lumMod val="75000"/>
                  </a:schemeClr>
                </a:solidFill>
              </a:rPr>
              <a:t>Meditskos</a:t>
            </a:r>
            <a:r>
              <a:rPr lang="en-US" sz="800" dirty="0">
                <a:solidFill>
                  <a:schemeClr val="bg1">
                    <a:lumMod val="75000"/>
                  </a:schemeClr>
                </a:solidFill>
              </a:rPr>
              <a:t>, Stefanos </a:t>
            </a:r>
            <a:r>
              <a:rPr lang="en-US" sz="800" dirty="0" err="1">
                <a:solidFill>
                  <a:schemeClr val="bg1">
                    <a:lumMod val="75000"/>
                  </a:schemeClr>
                </a:solidFill>
              </a:rPr>
              <a:t>Vrochidis</a:t>
            </a:r>
            <a:r>
              <a:rPr lang="en-US" sz="800" dirty="0">
                <a:solidFill>
                  <a:schemeClr val="bg1">
                    <a:lumMod val="75000"/>
                  </a:schemeClr>
                </a:solidFill>
              </a:rPr>
              <a:t>, and </a:t>
            </a:r>
            <a:r>
              <a:rPr lang="en-US" sz="800" dirty="0" err="1">
                <a:solidFill>
                  <a:schemeClr val="bg1">
                    <a:lumMod val="75000"/>
                  </a:schemeClr>
                </a:solidFill>
              </a:rPr>
              <a:t>Ioannis</a:t>
            </a:r>
            <a:r>
              <a:rPr lang="en-US" sz="800" dirty="0">
                <a:solidFill>
                  <a:schemeClr val="bg1">
                    <a:lumMod val="75000"/>
                  </a:schemeClr>
                </a:solidFill>
              </a:rPr>
              <a:t> </a:t>
            </a:r>
            <a:r>
              <a:rPr lang="en-US" sz="800" dirty="0" err="1">
                <a:solidFill>
                  <a:schemeClr val="bg1">
                    <a:lumMod val="75000"/>
                  </a:schemeClr>
                </a:solidFill>
              </a:rPr>
              <a:t>Kompatsiaris</a:t>
            </a:r>
            <a:r>
              <a:rPr lang="en-US" sz="800" dirty="0">
                <a:solidFill>
                  <a:schemeClr val="bg1">
                    <a:lumMod val="75000"/>
                  </a:schemeClr>
                </a:solidFill>
              </a:rPr>
              <a:t>. "Performance, challenges, and limitations in multimodal fall detection systems: a review." IEEE Sensors Journal (2021).</a:t>
            </a:r>
          </a:p>
        </p:txBody>
      </p:sp>
      <p:pic>
        <p:nvPicPr>
          <p:cNvPr id="5" name="Picture 4">
            <a:extLst>
              <a:ext uri="{FF2B5EF4-FFF2-40B4-BE49-F238E27FC236}">
                <a16:creationId xmlns:a16="http://schemas.microsoft.com/office/drawing/2014/main" id="{FE95F2F4-42E7-DE61-2F5D-54E4AD4B1C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1652" y="675329"/>
            <a:ext cx="10028693" cy="5967227"/>
          </a:xfrm>
          <a:prstGeom prst="rect">
            <a:avLst/>
          </a:prstGeom>
        </p:spPr>
      </p:pic>
      <p:sp>
        <p:nvSpPr>
          <p:cNvPr id="11" name="TextBox 10">
            <a:extLst>
              <a:ext uri="{FF2B5EF4-FFF2-40B4-BE49-F238E27FC236}">
                <a16:creationId xmlns:a16="http://schemas.microsoft.com/office/drawing/2014/main" id="{C91CAABF-D605-1451-2F3F-8E95FC58B6EF}"/>
              </a:ext>
            </a:extLst>
          </p:cNvPr>
          <p:cNvSpPr txBox="1"/>
          <p:nvPr/>
        </p:nvSpPr>
        <p:spPr>
          <a:xfrm>
            <a:off x="6891478" y="3059668"/>
            <a:ext cx="3532644" cy="369332"/>
          </a:xfrm>
          <a:prstGeom prst="rect">
            <a:avLst/>
          </a:prstGeom>
          <a:noFill/>
        </p:spPr>
        <p:txBody>
          <a:bodyPr wrap="square">
            <a:spAutoFit/>
          </a:bodyPr>
          <a:lstStyle/>
          <a:p>
            <a:pPr algn="ctr"/>
            <a:r>
              <a:rPr lang="en-US" dirty="0">
                <a:solidFill>
                  <a:schemeClr val="accent1"/>
                </a:solidFill>
              </a:rPr>
              <a:t>Ambient Assisted Living (AAL)</a:t>
            </a:r>
          </a:p>
        </p:txBody>
      </p:sp>
    </p:spTree>
    <p:extLst>
      <p:ext uri="{BB962C8B-B14F-4D97-AF65-F5344CB8AC3E}">
        <p14:creationId xmlns:p14="http://schemas.microsoft.com/office/powerpoint/2010/main" val="1797966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619227"/>
          </a:xfrm>
        </p:spPr>
        <p:txBody>
          <a:bodyPr>
            <a:normAutofit fontScale="90000"/>
          </a:bodyPr>
          <a:lstStyle/>
          <a:p>
            <a:r>
              <a:rPr lang="en-US" sz="6000" dirty="0"/>
              <a:t>Multimodal Fall Detection </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48</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5" y="6642556"/>
            <a:ext cx="10625408"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Xefteris</a:t>
            </a:r>
            <a:r>
              <a:rPr lang="en-US" sz="800" dirty="0">
                <a:solidFill>
                  <a:schemeClr val="bg1">
                    <a:lumMod val="75000"/>
                  </a:schemeClr>
                </a:solidFill>
              </a:rPr>
              <a:t>, Vasileios-</a:t>
            </a:r>
            <a:r>
              <a:rPr lang="en-US" sz="800" dirty="0" err="1">
                <a:solidFill>
                  <a:schemeClr val="bg1">
                    <a:lumMod val="75000"/>
                  </a:schemeClr>
                </a:solidFill>
              </a:rPr>
              <a:t>Rafail</a:t>
            </a:r>
            <a:r>
              <a:rPr lang="en-US" sz="800" dirty="0">
                <a:solidFill>
                  <a:schemeClr val="bg1">
                    <a:lumMod val="75000"/>
                  </a:schemeClr>
                </a:solidFill>
              </a:rPr>
              <a:t>, </a:t>
            </a:r>
            <a:r>
              <a:rPr lang="en-US" sz="800" dirty="0" err="1">
                <a:solidFill>
                  <a:schemeClr val="bg1">
                    <a:lumMod val="75000"/>
                  </a:schemeClr>
                </a:solidFill>
              </a:rPr>
              <a:t>Athina</a:t>
            </a:r>
            <a:r>
              <a:rPr lang="en-US" sz="800" dirty="0">
                <a:solidFill>
                  <a:schemeClr val="bg1">
                    <a:lumMod val="75000"/>
                  </a:schemeClr>
                </a:solidFill>
              </a:rPr>
              <a:t> </a:t>
            </a:r>
            <a:r>
              <a:rPr lang="en-US" sz="800" dirty="0" err="1">
                <a:solidFill>
                  <a:schemeClr val="bg1">
                    <a:lumMod val="75000"/>
                  </a:schemeClr>
                </a:solidFill>
              </a:rPr>
              <a:t>Tsanousa</a:t>
            </a:r>
            <a:r>
              <a:rPr lang="en-US" sz="800" dirty="0">
                <a:solidFill>
                  <a:schemeClr val="bg1">
                    <a:lumMod val="75000"/>
                  </a:schemeClr>
                </a:solidFill>
              </a:rPr>
              <a:t>, Georgios </a:t>
            </a:r>
            <a:r>
              <a:rPr lang="en-US" sz="800" dirty="0" err="1">
                <a:solidFill>
                  <a:schemeClr val="bg1">
                    <a:lumMod val="75000"/>
                  </a:schemeClr>
                </a:solidFill>
              </a:rPr>
              <a:t>Meditskos</a:t>
            </a:r>
            <a:r>
              <a:rPr lang="en-US" sz="800" dirty="0">
                <a:solidFill>
                  <a:schemeClr val="bg1">
                    <a:lumMod val="75000"/>
                  </a:schemeClr>
                </a:solidFill>
              </a:rPr>
              <a:t>, Stefanos </a:t>
            </a:r>
            <a:r>
              <a:rPr lang="en-US" sz="800" dirty="0" err="1">
                <a:solidFill>
                  <a:schemeClr val="bg1">
                    <a:lumMod val="75000"/>
                  </a:schemeClr>
                </a:solidFill>
              </a:rPr>
              <a:t>Vrochidis</a:t>
            </a:r>
            <a:r>
              <a:rPr lang="en-US" sz="800" dirty="0">
                <a:solidFill>
                  <a:schemeClr val="bg1">
                    <a:lumMod val="75000"/>
                  </a:schemeClr>
                </a:solidFill>
              </a:rPr>
              <a:t>, and </a:t>
            </a:r>
            <a:r>
              <a:rPr lang="en-US" sz="800" dirty="0" err="1">
                <a:solidFill>
                  <a:schemeClr val="bg1">
                    <a:lumMod val="75000"/>
                  </a:schemeClr>
                </a:solidFill>
              </a:rPr>
              <a:t>Ioannis</a:t>
            </a:r>
            <a:r>
              <a:rPr lang="en-US" sz="800" dirty="0">
                <a:solidFill>
                  <a:schemeClr val="bg1">
                    <a:lumMod val="75000"/>
                  </a:schemeClr>
                </a:solidFill>
              </a:rPr>
              <a:t> </a:t>
            </a:r>
            <a:r>
              <a:rPr lang="en-US" sz="800" dirty="0" err="1">
                <a:solidFill>
                  <a:schemeClr val="bg1">
                    <a:lumMod val="75000"/>
                  </a:schemeClr>
                </a:solidFill>
              </a:rPr>
              <a:t>Kompatsiaris</a:t>
            </a:r>
            <a:r>
              <a:rPr lang="en-US" sz="800" dirty="0">
                <a:solidFill>
                  <a:schemeClr val="bg1">
                    <a:lumMod val="75000"/>
                  </a:schemeClr>
                </a:solidFill>
              </a:rPr>
              <a:t>. "Performance, challenges, and limitations in multimodal fall detection systems: a review." IEEE Sensors Journal (2021).</a:t>
            </a:r>
          </a:p>
        </p:txBody>
      </p:sp>
      <p:sp>
        <p:nvSpPr>
          <p:cNvPr id="11" name="TextBox 10">
            <a:extLst>
              <a:ext uri="{FF2B5EF4-FFF2-40B4-BE49-F238E27FC236}">
                <a16:creationId xmlns:a16="http://schemas.microsoft.com/office/drawing/2014/main" id="{C91CAABF-D605-1451-2F3F-8E95FC58B6EF}"/>
              </a:ext>
            </a:extLst>
          </p:cNvPr>
          <p:cNvSpPr txBox="1"/>
          <p:nvPr/>
        </p:nvSpPr>
        <p:spPr>
          <a:xfrm>
            <a:off x="3382780" y="1184617"/>
            <a:ext cx="5426437" cy="1200329"/>
          </a:xfrm>
          <a:prstGeom prst="rect">
            <a:avLst/>
          </a:prstGeom>
          <a:noFill/>
        </p:spPr>
        <p:txBody>
          <a:bodyPr wrap="square">
            <a:spAutoFit/>
          </a:bodyPr>
          <a:lstStyle/>
          <a:p>
            <a:pPr algn="ctr"/>
            <a:r>
              <a:rPr lang="en-US" sz="3600" b="1" dirty="0"/>
              <a:t>Ambient Assisted Living (AAL)</a:t>
            </a:r>
          </a:p>
        </p:txBody>
      </p:sp>
      <p:pic>
        <p:nvPicPr>
          <p:cNvPr id="13" name="Picture 12">
            <a:extLst>
              <a:ext uri="{FF2B5EF4-FFF2-40B4-BE49-F238E27FC236}">
                <a16:creationId xmlns:a16="http://schemas.microsoft.com/office/drawing/2014/main" id="{0A4CB89D-6D5E-5F39-9D07-7942F2EA2660}"/>
              </a:ext>
            </a:extLst>
          </p:cNvPr>
          <p:cNvPicPr>
            <a:picLocks noChangeAspect="1"/>
          </p:cNvPicPr>
          <p:nvPr/>
        </p:nvPicPr>
        <p:blipFill>
          <a:blip r:embed="rId2"/>
          <a:stretch>
            <a:fillRect/>
          </a:stretch>
        </p:blipFill>
        <p:spPr>
          <a:xfrm>
            <a:off x="242489" y="2384946"/>
            <a:ext cx="11878007" cy="2088108"/>
          </a:xfrm>
          <a:prstGeom prst="rect">
            <a:avLst/>
          </a:prstGeom>
        </p:spPr>
      </p:pic>
    </p:spTree>
    <p:extLst>
      <p:ext uri="{BB962C8B-B14F-4D97-AF65-F5344CB8AC3E}">
        <p14:creationId xmlns:p14="http://schemas.microsoft.com/office/powerpoint/2010/main" val="2987407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8" y="180089"/>
            <a:ext cx="11222181" cy="619227"/>
          </a:xfrm>
        </p:spPr>
        <p:txBody>
          <a:bodyPr>
            <a:noAutofit/>
          </a:bodyPr>
          <a:lstStyle/>
          <a:p>
            <a:r>
              <a:rPr lang="en-US" sz="5000" dirty="0"/>
              <a:t>Challenges of Multimodal Fall Detection </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5" y="6642556"/>
            <a:ext cx="10625408"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Xefteris</a:t>
            </a:r>
            <a:r>
              <a:rPr lang="en-US" sz="800" dirty="0">
                <a:solidFill>
                  <a:schemeClr val="bg1">
                    <a:lumMod val="75000"/>
                  </a:schemeClr>
                </a:solidFill>
              </a:rPr>
              <a:t>, Vasileios-</a:t>
            </a:r>
            <a:r>
              <a:rPr lang="en-US" sz="800" dirty="0" err="1">
                <a:solidFill>
                  <a:schemeClr val="bg1">
                    <a:lumMod val="75000"/>
                  </a:schemeClr>
                </a:solidFill>
              </a:rPr>
              <a:t>Rafail</a:t>
            </a:r>
            <a:r>
              <a:rPr lang="en-US" sz="800" dirty="0">
                <a:solidFill>
                  <a:schemeClr val="bg1">
                    <a:lumMod val="75000"/>
                  </a:schemeClr>
                </a:solidFill>
              </a:rPr>
              <a:t>, </a:t>
            </a:r>
            <a:r>
              <a:rPr lang="en-US" sz="800" dirty="0" err="1">
                <a:solidFill>
                  <a:schemeClr val="bg1">
                    <a:lumMod val="75000"/>
                  </a:schemeClr>
                </a:solidFill>
              </a:rPr>
              <a:t>Athina</a:t>
            </a:r>
            <a:r>
              <a:rPr lang="en-US" sz="800" dirty="0">
                <a:solidFill>
                  <a:schemeClr val="bg1">
                    <a:lumMod val="75000"/>
                  </a:schemeClr>
                </a:solidFill>
              </a:rPr>
              <a:t> </a:t>
            </a:r>
            <a:r>
              <a:rPr lang="en-US" sz="800" dirty="0" err="1">
                <a:solidFill>
                  <a:schemeClr val="bg1">
                    <a:lumMod val="75000"/>
                  </a:schemeClr>
                </a:solidFill>
              </a:rPr>
              <a:t>Tsanousa</a:t>
            </a:r>
            <a:r>
              <a:rPr lang="en-US" sz="800" dirty="0">
                <a:solidFill>
                  <a:schemeClr val="bg1">
                    <a:lumMod val="75000"/>
                  </a:schemeClr>
                </a:solidFill>
              </a:rPr>
              <a:t>, Georgios </a:t>
            </a:r>
            <a:r>
              <a:rPr lang="en-US" sz="800" dirty="0" err="1">
                <a:solidFill>
                  <a:schemeClr val="bg1">
                    <a:lumMod val="75000"/>
                  </a:schemeClr>
                </a:solidFill>
              </a:rPr>
              <a:t>Meditskos</a:t>
            </a:r>
            <a:r>
              <a:rPr lang="en-US" sz="800" dirty="0">
                <a:solidFill>
                  <a:schemeClr val="bg1">
                    <a:lumMod val="75000"/>
                  </a:schemeClr>
                </a:solidFill>
              </a:rPr>
              <a:t>, Stefanos </a:t>
            </a:r>
            <a:r>
              <a:rPr lang="en-US" sz="800" dirty="0" err="1">
                <a:solidFill>
                  <a:schemeClr val="bg1">
                    <a:lumMod val="75000"/>
                  </a:schemeClr>
                </a:solidFill>
              </a:rPr>
              <a:t>Vrochidis</a:t>
            </a:r>
            <a:r>
              <a:rPr lang="en-US" sz="800" dirty="0">
                <a:solidFill>
                  <a:schemeClr val="bg1">
                    <a:lumMod val="75000"/>
                  </a:schemeClr>
                </a:solidFill>
              </a:rPr>
              <a:t>, and </a:t>
            </a:r>
            <a:r>
              <a:rPr lang="en-US" sz="800" dirty="0" err="1">
                <a:solidFill>
                  <a:schemeClr val="bg1">
                    <a:lumMod val="75000"/>
                  </a:schemeClr>
                </a:solidFill>
              </a:rPr>
              <a:t>Ioannis</a:t>
            </a:r>
            <a:r>
              <a:rPr lang="en-US" sz="800" dirty="0">
                <a:solidFill>
                  <a:schemeClr val="bg1">
                    <a:lumMod val="75000"/>
                  </a:schemeClr>
                </a:solidFill>
              </a:rPr>
              <a:t> </a:t>
            </a:r>
            <a:r>
              <a:rPr lang="en-US" sz="800" dirty="0" err="1">
                <a:solidFill>
                  <a:schemeClr val="bg1">
                    <a:lumMod val="75000"/>
                  </a:schemeClr>
                </a:solidFill>
              </a:rPr>
              <a:t>Kompatsiaris</a:t>
            </a:r>
            <a:r>
              <a:rPr lang="en-US" sz="800" dirty="0">
                <a:solidFill>
                  <a:schemeClr val="bg1">
                    <a:lumMod val="75000"/>
                  </a:schemeClr>
                </a:solidFill>
              </a:rPr>
              <a:t>. "Performance, challenges, and limitations in multimodal fall detection systems: a review." IEEE Sensors Journal (2021).</a:t>
            </a:r>
          </a:p>
        </p:txBody>
      </p:sp>
      <p:pic>
        <p:nvPicPr>
          <p:cNvPr id="3" name="Picture 2">
            <a:extLst>
              <a:ext uri="{FF2B5EF4-FFF2-40B4-BE49-F238E27FC236}">
                <a16:creationId xmlns:a16="http://schemas.microsoft.com/office/drawing/2014/main" id="{41922BB8-790B-8E6A-5C59-4360168ADE0F}"/>
              </a:ext>
            </a:extLst>
          </p:cNvPr>
          <p:cNvPicPr>
            <a:picLocks noChangeAspect="1"/>
          </p:cNvPicPr>
          <p:nvPr/>
        </p:nvPicPr>
        <p:blipFill>
          <a:blip r:embed="rId2"/>
          <a:stretch>
            <a:fillRect/>
          </a:stretch>
        </p:blipFill>
        <p:spPr>
          <a:xfrm>
            <a:off x="371465" y="1919498"/>
            <a:ext cx="11548026" cy="2718979"/>
          </a:xfrm>
          <a:prstGeom prst="rect">
            <a:avLst/>
          </a:prstGeom>
        </p:spPr>
      </p:pic>
    </p:spTree>
    <p:extLst>
      <p:ext uri="{BB962C8B-B14F-4D97-AF65-F5344CB8AC3E}">
        <p14:creationId xmlns:p14="http://schemas.microsoft.com/office/powerpoint/2010/main" val="1868052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74638"/>
            <a:ext cx="10744200" cy="6245225"/>
          </a:xfrm>
        </p:spPr>
        <p:txBody>
          <a:bodyPr/>
          <a:lstStyle/>
          <a:p>
            <a:r>
              <a:rPr lang="en-US" altLang="zh-TW" sz="8000" dirty="0">
                <a:solidFill>
                  <a:srgbClr val="C00000"/>
                </a:solidFill>
              </a:rPr>
              <a:t>Computer Vision </a:t>
            </a:r>
            <a:br>
              <a:rPr lang="en-US" altLang="zh-TW" sz="8000" dirty="0">
                <a:solidFill>
                  <a:srgbClr val="C00000"/>
                </a:solidFill>
              </a:rPr>
            </a:br>
            <a:r>
              <a:rPr lang="en-US" altLang="zh-TW" sz="8000" dirty="0">
                <a:solidFill>
                  <a:srgbClr val="C00000"/>
                </a:solidFill>
              </a:rPr>
              <a:t>and </a:t>
            </a:r>
            <a:br>
              <a:rPr lang="en-US" altLang="zh-TW" sz="8000" dirty="0">
                <a:solidFill>
                  <a:srgbClr val="C00000"/>
                </a:solidFill>
              </a:rPr>
            </a:br>
            <a:r>
              <a:rPr lang="en-US" altLang="zh-TW" sz="8000" dirty="0">
                <a:solidFill>
                  <a:srgbClr val="C00000"/>
                </a:solidFill>
              </a:rPr>
              <a:t>Robotics</a:t>
            </a:r>
            <a:endParaRPr lang="zh-TW" altLang="en-US" sz="8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Tree>
    <p:extLst>
      <p:ext uri="{BB962C8B-B14F-4D97-AF65-F5344CB8AC3E}">
        <p14:creationId xmlns:p14="http://schemas.microsoft.com/office/powerpoint/2010/main" val="2114195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8" y="56101"/>
            <a:ext cx="11222181" cy="1500060"/>
          </a:xfrm>
        </p:spPr>
        <p:txBody>
          <a:bodyPr>
            <a:noAutofit/>
          </a:bodyPr>
          <a:lstStyle/>
          <a:p>
            <a:r>
              <a:rPr lang="en-US" sz="5000" dirty="0"/>
              <a:t>Fall Detection </a:t>
            </a:r>
            <a:br>
              <a:rPr lang="en-US" sz="5000" dirty="0"/>
            </a:br>
            <a:r>
              <a:rPr lang="en-US" sz="5000" dirty="0"/>
              <a:t>Non-Wearable Sensors Fusion</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5" y="6642556"/>
            <a:ext cx="10625408"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Xefteris</a:t>
            </a:r>
            <a:r>
              <a:rPr lang="en-US" sz="800" dirty="0">
                <a:solidFill>
                  <a:schemeClr val="bg1">
                    <a:lumMod val="75000"/>
                  </a:schemeClr>
                </a:solidFill>
              </a:rPr>
              <a:t>, Vasileios-</a:t>
            </a:r>
            <a:r>
              <a:rPr lang="en-US" sz="800" dirty="0" err="1">
                <a:solidFill>
                  <a:schemeClr val="bg1">
                    <a:lumMod val="75000"/>
                  </a:schemeClr>
                </a:solidFill>
              </a:rPr>
              <a:t>Rafail</a:t>
            </a:r>
            <a:r>
              <a:rPr lang="en-US" sz="800" dirty="0">
                <a:solidFill>
                  <a:schemeClr val="bg1">
                    <a:lumMod val="75000"/>
                  </a:schemeClr>
                </a:solidFill>
              </a:rPr>
              <a:t>, </a:t>
            </a:r>
            <a:r>
              <a:rPr lang="en-US" sz="800" dirty="0" err="1">
                <a:solidFill>
                  <a:schemeClr val="bg1">
                    <a:lumMod val="75000"/>
                  </a:schemeClr>
                </a:solidFill>
              </a:rPr>
              <a:t>Athina</a:t>
            </a:r>
            <a:r>
              <a:rPr lang="en-US" sz="800" dirty="0">
                <a:solidFill>
                  <a:schemeClr val="bg1">
                    <a:lumMod val="75000"/>
                  </a:schemeClr>
                </a:solidFill>
              </a:rPr>
              <a:t> </a:t>
            </a:r>
            <a:r>
              <a:rPr lang="en-US" sz="800" dirty="0" err="1">
                <a:solidFill>
                  <a:schemeClr val="bg1">
                    <a:lumMod val="75000"/>
                  </a:schemeClr>
                </a:solidFill>
              </a:rPr>
              <a:t>Tsanousa</a:t>
            </a:r>
            <a:r>
              <a:rPr lang="en-US" sz="800" dirty="0">
                <a:solidFill>
                  <a:schemeClr val="bg1">
                    <a:lumMod val="75000"/>
                  </a:schemeClr>
                </a:solidFill>
              </a:rPr>
              <a:t>, Georgios </a:t>
            </a:r>
            <a:r>
              <a:rPr lang="en-US" sz="800" dirty="0" err="1">
                <a:solidFill>
                  <a:schemeClr val="bg1">
                    <a:lumMod val="75000"/>
                  </a:schemeClr>
                </a:solidFill>
              </a:rPr>
              <a:t>Meditskos</a:t>
            </a:r>
            <a:r>
              <a:rPr lang="en-US" sz="800" dirty="0">
                <a:solidFill>
                  <a:schemeClr val="bg1">
                    <a:lumMod val="75000"/>
                  </a:schemeClr>
                </a:solidFill>
              </a:rPr>
              <a:t>, Stefanos </a:t>
            </a:r>
            <a:r>
              <a:rPr lang="en-US" sz="800" dirty="0" err="1">
                <a:solidFill>
                  <a:schemeClr val="bg1">
                    <a:lumMod val="75000"/>
                  </a:schemeClr>
                </a:solidFill>
              </a:rPr>
              <a:t>Vrochidis</a:t>
            </a:r>
            <a:r>
              <a:rPr lang="en-US" sz="800" dirty="0">
                <a:solidFill>
                  <a:schemeClr val="bg1">
                    <a:lumMod val="75000"/>
                  </a:schemeClr>
                </a:solidFill>
              </a:rPr>
              <a:t>, and </a:t>
            </a:r>
            <a:r>
              <a:rPr lang="en-US" sz="800" dirty="0" err="1">
                <a:solidFill>
                  <a:schemeClr val="bg1">
                    <a:lumMod val="75000"/>
                  </a:schemeClr>
                </a:solidFill>
              </a:rPr>
              <a:t>Ioannis</a:t>
            </a:r>
            <a:r>
              <a:rPr lang="en-US" sz="800" dirty="0">
                <a:solidFill>
                  <a:schemeClr val="bg1">
                    <a:lumMod val="75000"/>
                  </a:schemeClr>
                </a:solidFill>
              </a:rPr>
              <a:t> </a:t>
            </a:r>
            <a:r>
              <a:rPr lang="en-US" sz="800" dirty="0" err="1">
                <a:solidFill>
                  <a:schemeClr val="bg1">
                    <a:lumMod val="75000"/>
                  </a:schemeClr>
                </a:solidFill>
              </a:rPr>
              <a:t>Kompatsiaris</a:t>
            </a:r>
            <a:r>
              <a:rPr lang="en-US" sz="800" dirty="0">
                <a:solidFill>
                  <a:schemeClr val="bg1">
                    <a:lumMod val="75000"/>
                  </a:schemeClr>
                </a:solidFill>
              </a:rPr>
              <a:t>. "Performance, challenges, and limitations in multimodal fall detection systems: a review." IEEE Sensors Journal (2021).</a:t>
            </a:r>
          </a:p>
        </p:txBody>
      </p:sp>
      <p:pic>
        <p:nvPicPr>
          <p:cNvPr id="5" name="Picture 4">
            <a:extLst>
              <a:ext uri="{FF2B5EF4-FFF2-40B4-BE49-F238E27FC236}">
                <a16:creationId xmlns:a16="http://schemas.microsoft.com/office/drawing/2014/main" id="{94442C82-34CB-456A-7BFB-81909DCC230B}"/>
              </a:ext>
            </a:extLst>
          </p:cNvPr>
          <p:cNvPicPr>
            <a:picLocks noChangeAspect="1"/>
          </p:cNvPicPr>
          <p:nvPr/>
        </p:nvPicPr>
        <p:blipFill>
          <a:blip r:embed="rId2"/>
          <a:stretch>
            <a:fillRect/>
          </a:stretch>
        </p:blipFill>
        <p:spPr>
          <a:xfrm>
            <a:off x="534388" y="1636473"/>
            <a:ext cx="11357048" cy="4925771"/>
          </a:xfrm>
          <a:prstGeom prst="rect">
            <a:avLst/>
          </a:prstGeom>
        </p:spPr>
      </p:pic>
    </p:spTree>
    <p:extLst>
      <p:ext uri="{BB962C8B-B14F-4D97-AF65-F5344CB8AC3E}">
        <p14:creationId xmlns:p14="http://schemas.microsoft.com/office/powerpoint/2010/main" val="534810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619227"/>
          </a:xfrm>
        </p:spPr>
        <p:txBody>
          <a:bodyPr>
            <a:normAutofit fontScale="90000"/>
          </a:bodyPr>
          <a:lstStyle/>
          <a:p>
            <a:r>
              <a:rPr lang="en-US" sz="6000" dirty="0"/>
              <a:t>Fall Detection Datasets</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6" y="6519446"/>
            <a:ext cx="10625408" cy="33855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Oumaima</a:t>
            </a:r>
            <a:r>
              <a:rPr lang="en-US" sz="800" dirty="0">
                <a:solidFill>
                  <a:schemeClr val="bg1">
                    <a:lumMod val="75000"/>
                  </a:schemeClr>
                </a:solidFill>
              </a:rPr>
              <a:t>, </a:t>
            </a:r>
            <a:r>
              <a:rPr lang="en-US" sz="800" dirty="0" err="1">
                <a:solidFill>
                  <a:schemeClr val="bg1">
                    <a:lumMod val="75000"/>
                  </a:schemeClr>
                </a:solidFill>
              </a:rPr>
              <a:t>Guendoul</a:t>
            </a:r>
            <a:r>
              <a:rPr lang="en-US" sz="800" dirty="0">
                <a:solidFill>
                  <a:schemeClr val="bg1">
                    <a:lumMod val="75000"/>
                  </a:schemeClr>
                </a:solidFill>
              </a:rPr>
              <a:t>, </a:t>
            </a:r>
            <a:r>
              <a:rPr lang="en-US" sz="800" dirty="0" err="1">
                <a:solidFill>
                  <a:schemeClr val="bg1">
                    <a:lumMod val="75000"/>
                  </a:schemeClr>
                </a:solidFill>
              </a:rPr>
              <a:t>Ait</a:t>
            </a:r>
            <a:r>
              <a:rPr lang="en-US" sz="800" dirty="0">
                <a:solidFill>
                  <a:schemeClr val="bg1">
                    <a:lumMod val="75000"/>
                  </a:schemeClr>
                </a:solidFill>
              </a:rPr>
              <a:t> </a:t>
            </a:r>
            <a:r>
              <a:rPr lang="en-US" sz="800" dirty="0" err="1">
                <a:solidFill>
                  <a:schemeClr val="bg1">
                    <a:lumMod val="75000"/>
                  </a:schemeClr>
                </a:solidFill>
              </a:rPr>
              <a:t>Abdelali</a:t>
            </a:r>
            <a:r>
              <a:rPr lang="en-US" sz="800" dirty="0">
                <a:solidFill>
                  <a:schemeClr val="bg1">
                    <a:lumMod val="75000"/>
                  </a:schemeClr>
                </a:solidFill>
              </a:rPr>
              <a:t> </a:t>
            </a:r>
            <a:r>
              <a:rPr lang="en-US" sz="800" dirty="0" err="1">
                <a:solidFill>
                  <a:schemeClr val="bg1">
                    <a:lumMod val="75000"/>
                  </a:schemeClr>
                </a:solidFill>
              </a:rPr>
              <a:t>Hamd</a:t>
            </a:r>
            <a:r>
              <a:rPr lang="en-US" sz="800" dirty="0">
                <a:solidFill>
                  <a:schemeClr val="bg1">
                    <a:lumMod val="75000"/>
                  </a:schemeClr>
                </a:solidFill>
              </a:rPr>
              <a:t>, </a:t>
            </a:r>
            <a:r>
              <a:rPr lang="en-US" sz="800" dirty="0" err="1">
                <a:solidFill>
                  <a:schemeClr val="bg1">
                    <a:lumMod val="75000"/>
                  </a:schemeClr>
                </a:solidFill>
              </a:rPr>
              <a:t>Tabii</a:t>
            </a:r>
            <a:r>
              <a:rPr lang="en-US" sz="800" dirty="0">
                <a:solidFill>
                  <a:schemeClr val="bg1">
                    <a:lumMod val="75000"/>
                  </a:schemeClr>
                </a:solidFill>
              </a:rPr>
              <a:t> </a:t>
            </a:r>
            <a:r>
              <a:rPr lang="en-US" sz="800" dirty="0" err="1">
                <a:solidFill>
                  <a:schemeClr val="bg1">
                    <a:lumMod val="75000"/>
                  </a:schemeClr>
                </a:solidFill>
              </a:rPr>
              <a:t>Youness</a:t>
            </a:r>
            <a:r>
              <a:rPr lang="en-US" sz="800" dirty="0">
                <a:solidFill>
                  <a:schemeClr val="bg1">
                    <a:lumMod val="75000"/>
                  </a:schemeClr>
                </a:solidFill>
              </a:rPr>
              <a:t>, </a:t>
            </a:r>
            <a:r>
              <a:rPr lang="en-US" sz="800" dirty="0" err="1">
                <a:solidFill>
                  <a:schemeClr val="bg1">
                    <a:lumMod val="75000"/>
                  </a:schemeClr>
                </a:solidFill>
              </a:rPr>
              <a:t>Oulad</a:t>
            </a:r>
            <a:r>
              <a:rPr lang="en-US" sz="800" dirty="0">
                <a:solidFill>
                  <a:schemeClr val="bg1">
                    <a:lumMod val="75000"/>
                  </a:schemeClr>
                </a:solidFill>
              </a:rPr>
              <a:t> Haj Thami Rachid, and </a:t>
            </a:r>
            <a:r>
              <a:rPr lang="en-US" sz="800" dirty="0" err="1">
                <a:solidFill>
                  <a:schemeClr val="bg1">
                    <a:lumMod val="75000"/>
                  </a:schemeClr>
                </a:solidFill>
              </a:rPr>
              <a:t>Bourja</a:t>
            </a:r>
            <a:r>
              <a:rPr lang="en-US" sz="800" dirty="0">
                <a:solidFill>
                  <a:schemeClr val="bg1">
                    <a:lumMod val="75000"/>
                  </a:schemeClr>
                </a:solidFill>
              </a:rPr>
              <a:t> Omar. </a:t>
            </a:r>
            <a:br>
              <a:rPr lang="en-US" sz="800" dirty="0">
                <a:solidFill>
                  <a:schemeClr val="bg1">
                    <a:lumMod val="75000"/>
                  </a:schemeClr>
                </a:solidFill>
              </a:rPr>
            </a:br>
            <a:r>
              <a:rPr lang="en-US" sz="800" dirty="0">
                <a:solidFill>
                  <a:schemeClr val="bg1">
                    <a:lumMod val="75000"/>
                  </a:schemeClr>
                </a:solidFill>
              </a:rPr>
              <a:t>"Vision-based fall detection and prevention for the elderly people: A review &amp; ongoing research." In 2021 Fifth International Conference On Intelligent Computing in Data Sciences (ICDS), pp. 1-6. IEEE, 2021.</a:t>
            </a:r>
          </a:p>
        </p:txBody>
      </p:sp>
      <p:pic>
        <p:nvPicPr>
          <p:cNvPr id="9" name="Picture 8">
            <a:extLst>
              <a:ext uri="{FF2B5EF4-FFF2-40B4-BE49-F238E27FC236}">
                <a16:creationId xmlns:a16="http://schemas.microsoft.com/office/drawing/2014/main" id="{C1E8F34D-B8C2-CEED-1B13-1F72DC5611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4407" y="869930"/>
            <a:ext cx="9782144" cy="5683170"/>
          </a:xfrm>
          <a:prstGeom prst="rect">
            <a:avLst/>
          </a:prstGeom>
        </p:spPr>
      </p:pic>
    </p:spTree>
    <p:extLst>
      <p:ext uri="{BB962C8B-B14F-4D97-AF65-F5344CB8AC3E}">
        <p14:creationId xmlns:p14="http://schemas.microsoft.com/office/powerpoint/2010/main" val="169256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1282103"/>
          </a:xfrm>
        </p:spPr>
        <p:txBody>
          <a:bodyPr>
            <a:normAutofit fontScale="90000"/>
          </a:bodyPr>
          <a:lstStyle/>
          <a:p>
            <a:r>
              <a:rPr lang="en-US" sz="6000" dirty="0"/>
              <a:t>Human Action Recognition </a:t>
            </a:r>
            <a:br>
              <a:rPr lang="en-US" sz="6000" dirty="0"/>
            </a:br>
            <a:r>
              <a:rPr lang="en-US" sz="6000" dirty="0"/>
              <a:t>(HAR)</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6" y="6605174"/>
            <a:ext cx="10625408" cy="215444"/>
          </a:xfrm>
          <a:prstGeom prst="rect">
            <a:avLst/>
          </a:prstGeom>
          <a:noFill/>
        </p:spPr>
        <p:txBody>
          <a:bodyPr wrap="square">
            <a:spAutoFit/>
          </a:bodyPr>
          <a:lstStyle/>
          <a:p>
            <a:pPr algn="ctr"/>
            <a:r>
              <a:rPr lang="en-US" sz="800" dirty="0">
                <a:solidFill>
                  <a:schemeClr val="bg1">
                    <a:lumMod val="75000"/>
                  </a:schemeClr>
                </a:solidFill>
              </a:rPr>
              <a:t>Source: Sun, </a:t>
            </a:r>
            <a:r>
              <a:rPr lang="en-US" sz="800" dirty="0" err="1">
                <a:solidFill>
                  <a:schemeClr val="bg1">
                    <a:lumMod val="75000"/>
                  </a:schemeClr>
                </a:solidFill>
              </a:rPr>
              <a:t>Zehua</a:t>
            </a:r>
            <a:r>
              <a:rPr lang="en-US" sz="800" dirty="0">
                <a:solidFill>
                  <a:schemeClr val="bg1">
                    <a:lumMod val="75000"/>
                  </a:schemeClr>
                </a:solidFill>
              </a:rPr>
              <a:t>, </a:t>
            </a:r>
            <a:r>
              <a:rPr lang="en-US" sz="800" dirty="0" err="1">
                <a:solidFill>
                  <a:schemeClr val="bg1">
                    <a:lumMod val="75000"/>
                  </a:schemeClr>
                </a:solidFill>
              </a:rPr>
              <a:t>Qiuhong</a:t>
            </a:r>
            <a:r>
              <a:rPr lang="en-US" sz="800" dirty="0">
                <a:solidFill>
                  <a:schemeClr val="bg1">
                    <a:lumMod val="75000"/>
                  </a:schemeClr>
                </a:solidFill>
              </a:rPr>
              <a:t> </a:t>
            </a:r>
            <a:r>
              <a:rPr lang="en-US" sz="800" dirty="0" err="1">
                <a:solidFill>
                  <a:schemeClr val="bg1">
                    <a:lumMod val="75000"/>
                  </a:schemeClr>
                </a:solidFill>
              </a:rPr>
              <a:t>Ke</a:t>
            </a:r>
            <a:r>
              <a:rPr lang="en-US" sz="800" dirty="0">
                <a:solidFill>
                  <a:schemeClr val="bg1">
                    <a:lumMod val="75000"/>
                  </a:schemeClr>
                </a:solidFill>
              </a:rPr>
              <a:t>, Hossein </a:t>
            </a:r>
            <a:r>
              <a:rPr lang="en-US" sz="800" dirty="0" err="1">
                <a:solidFill>
                  <a:schemeClr val="bg1">
                    <a:lumMod val="75000"/>
                  </a:schemeClr>
                </a:solidFill>
              </a:rPr>
              <a:t>Rahmani</a:t>
            </a:r>
            <a:r>
              <a:rPr lang="en-US" sz="800" dirty="0">
                <a:solidFill>
                  <a:schemeClr val="bg1">
                    <a:lumMod val="75000"/>
                  </a:schemeClr>
                </a:solidFill>
              </a:rPr>
              <a:t>, Mohammed </a:t>
            </a:r>
            <a:r>
              <a:rPr lang="en-US" sz="800" dirty="0" err="1">
                <a:solidFill>
                  <a:schemeClr val="bg1">
                    <a:lumMod val="75000"/>
                  </a:schemeClr>
                </a:solidFill>
              </a:rPr>
              <a:t>Bennamoun</a:t>
            </a:r>
            <a:r>
              <a:rPr lang="en-US" sz="800" dirty="0">
                <a:solidFill>
                  <a:schemeClr val="bg1">
                    <a:lumMod val="75000"/>
                  </a:schemeClr>
                </a:solidFill>
              </a:rPr>
              <a:t>, Gang Wang, and Jun Liu. "Human action recognition from various data modalities: A review." IEEE transactions on pattern analysis and machine intelligence (2022).</a:t>
            </a:r>
          </a:p>
        </p:txBody>
      </p:sp>
      <p:pic>
        <p:nvPicPr>
          <p:cNvPr id="15" name="Picture 14">
            <a:extLst>
              <a:ext uri="{FF2B5EF4-FFF2-40B4-BE49-F238E27FC236}">
                <a16:creationId xmlns:a16="http://schemas.microsoft.com/office/drawing/2014/main" id="{C2C0EA6C-9AD3-257A-590E-739FB99E50C1}"/>
              </a:ext>
            </a:extLst>
          </p:cNvPr>
          <p:cNvPicPr>
            <a:picLocks noChangeAspect="1"/>
          </p:cNvPicPr>
          <p:nvPr/>
        </p:nvPicPr>
        <p:blipFill>
          <a:blip r:embed="rId2"/>
          <a:stretch>
            <a:fillRect/>
          </a:stretch>
        </p:blipFill>
        <p:spPr>
          <a:xfrm>
            <a:off x="692892" y="1522929"/>
            <a:ext cx="10806215" cy="4902200"/>
          </a:xfrm>
          <a:prstGeom prst="rect">
            <a:avLst/>
          </a:prstGeom>
        </p:spPr>
      </p:pic>
    </p:spTree>
    <p:extLst>
      <p:ext uri="{BB962C8B-B14F-4D97-AF65-F5344CB8AC3E}">
        <p14:creationId xmlns:p14="http://schemas.microsoft.com/office/powerpoint/2010/main" val="1696582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1158336"/>
          </a:xfrm>
        </p:spPr>
        <p:txBody>
          <a:bodyPr>
            <a:noAutofit/>
          </a:bodyPr>
          <a:lstStyle/>
          <a:p>
            <a:r>
              <a:rPr lang="en-US" sz="4400" dirty="0"/>
              <a:t>Human Action Recognition (HAR)</a:t>
            </a:r>
            <a:br>
              <a:rPr lang="en-US" sz="4400" dirty="0"/>
            </a:br>
            <a:r>
              <a:rPr lang="en-US" sz="4400" dirty="0"/>
              <a:t> Modality</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6" y="6605174"/>
            <a:ext cx="10625408" cy="215444"/>
          </a:xfrm>
          <a:prstGeom prst="rect">
            <a:avLst/>
          </a:prstGeom>
          <a:noFill/>
        </p:spPr>
        <p:txBody>
          <a:bodyPr wrap="square">
            <a:spAutoFit/>
          </a:bodyPr>
          <a:lstStyle/>
          <a:p>
            <a:pPr algn="ctr"/>
            <a:r>
              <a:rPr lang="en-US" sz="800" dirty="0">
                <a:solidFill>
                  <a:schemeClr val="bg1">
                    <a:lumMod val="75000"/>
                  </a:schemeClr>
                </a:solidFill>
              </a:rPr>
              <a:t>Source: Sun, </a:t>
            </a:r>
            <a:r>
              <a:rPr lang="en-US" sz="800" dirty="0" err="1">
                <a:solidFill>
                  <a:schemeClr val="bg1">
                    <a:lumMod val="75000"/>
                  </a:schemeClr>
                </a:solidFill>
              </a:rPr>
              <a:t>Zehua</a:t>
            </a:r>
            <a:r>
              <a:rPr lang="en-US" sz="800" dirty="0">
                <a:solidFill>
                  <a:schemeClr val="bg1">
                    <a:lumMod val="75000"/>
                  </a:schemeClr>
                </a:solidFill>
              </a:rPr>
              <a:t>, </a:t>
            </a:r>
            <a:r>
              <a:rPr lang="en-US" sz="800" dirty="0" err="1">
                <a:solidFill>
                  <a:schemeClr val="bg1">
                    <a:lumMod val="75000"/>
                  </a:schemeClr>
                </a:solidFill>
              </a:rPr>
              <a:t>Qiuhong</a:t>
            </a:r>
            <a:r>
              <a:rPr lang="en-US" sz="800" dirty="0">
                <a:solidFill>
                  <a:schemeClr val="bg1">
                    <a:lumMod val="75000"/>
                  </a:schemeClr>
                </a:solidFill>
              </a:rPr>
              <a:t> </a:t>
            </a:r>
            <a:r>
              <a:rPr lang="en-US" sz="800" dirty="0" err="1">
                <a:solidFill>
                  <a:schemeClr val="bg1">
                    <a:lumMod val="75000"/>
                  </a:schemeClr>
                </a:solidFill>
              </a:rPr>
              <a:t>Ke</a:t>
            </a:r>
            <a:r>
              <a:rPr lang="en-US" sz="800" dirty="0">
                <a:solidFill>
                  <a:schemeClr val="bg1">
                    <a:lumMod val="75000"/>
                  </a:schemeClr>
                </a:solidFill>
              </a:rPr>
              <a:t>, Hossein </a:t>
            </a:r>
            <a:r>
              <a:rPr lang="en-US" sz="800" dirty="0" err="1">
                <a:solidFill>
                  <a:schemeClr val="bg1">
                    <a:lumMod val="75000"/>
                  </a:schemeClr>
                </a:solidFill>
              </a:rPr>
              <a:t>Rahmani</a:t>
            </a:r>
            <a:r>
              <a:rPr lang="en-US" sz="800" dirty="0">
                <a:solidFill>
                  <a:schemeClr val="bg1">
                    <a:lumMod val="75000"/>
                  </a:schemeClr>
                </a:solidFill>
              </a:rPr>
              <a:t>, Mohammed </a:t>
            </a:r>
            <a:r>
              <a:rPr lang="en-US" sz="800" dirty="0" err="1">
                <a:solidFill>
                  <a:schemeClr val="bg1">
                    <a:lumMod val="75000"/>
                  </a:schemeClr>
                </a:solidFill>
              </a:rPr>
              <a:t>Bennamoun</a:t>
            </a:r>
            <a:r>
              <a:rPr lang="en-US" sz="800" dirty="0">
                <a:solidFill>
                  <a:schemeClr val="bg1">
                    <a:lumMod val="75000"/>
                  </a:schemeClr>
                </a:solidFill>
              </a:rPr>
              <a:t>, Gang Wang, and Jun Liu. "Human action recognition from various data modalities: A review." IEEE transactions on pattern analysis and machine intelligence (2022).</a:t>
            </a:r>
          </a:p>
        </p:txBody>
      </p:sp>
      <p:pic>
        <p:nvPicPr>
          <p:cNvPr id="5" name="Picture 4">
            <a:extLst>
              <a:ext uri="{FF2B5EF4-FFF2-40B4-BE49-F238E27FC236}">
                <a16:creationId xmlns:a16="http://schemas.microsoft.com/office/drawing/2014/main" id="{86DF4965-4C66-F31A-BB98-36D4FCA435FE}"/>
              </a:ext>
            </a:extLst>
          </p:cNvPr>
          <p:cNvPicPr>
            <a:picLocks noChangeAspect="1"/>
          </p:cNvPicPr>
          <p:nvPr/>
        </p:nvPicPr>
        <p:blipFill>
          <a:blip r:embed="rId2"/>
          <a:stretch>
            <a:fillRect/>
          </a:stretch>
        </p:blipFill>
        <p:spPr>
          <a:xfrm>
            <a:off x="3223818" y="1266947"/>
            <a:ext cx="5843321" cy="5367702"/>
          </a:xfrm>
          <a:prstGeom prst="rect">
            <a:avLst/>
          </a:prstGeom>
        </p:spPr>
      </p:pic>
    </p:spTree>
    <p:extLst>
      <p:ext uri="{BB962C8B-B14F-4D97-AF65-F5344CB8AC3E}">
        <p14:creationId xmlns:p14="http://schemas.microsoft.com/office/powerpoint/2010/main" val="126397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1158336"/>
          </a:xfrm>
        </p:spPr>
        <p:txBody>
          <a:bodyPr>
            <a:noAutofit/>
          </a:bodyPr>
          <a:lstStyle/>
          <a:p>
            <a:r>
              <a:rPr lang="en-US" sz="4400" dirty="0"/>
              <a:t>Human Action Recognition (HAR)</a:t>
            </a:r>
            <a:br>
              <a:rPr lang="en-US" sz="4400" dirty="0"/>
            </a:br>
            <a:r>
              <a:rPr lang="en-US" sz="4400" dirty="0"/>
              <a:t> Modality</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6" y="6605174"/>
            <a:ext cx="10625408" cy="215444"/>
          </a:xfrm>
          <a:prstGeom prst="rect">
            <a:avLst/>
          </a:prstGeom>
          <a:noFill/>
        </p:spPr>
        <p:txBody>
          <a:bodyPr wrap="square">
            <a:spAutoFit/>
          </a:bodyPr>
          <a:lstStyle/>
          <a:p>
            <a:pPr algn="ctr"/>
            <a:r>
              <a:rPr lang="en-US" sz="800" dirty="0">
                <a:solidFill>
                  <a:schemeClr val="bg1">
                    <a:lumMod val="75000"/>
                  </a:schemeClr>
                </a:solidFill>
              </a:rPr>
              <a:t>Source: Sun, </a:t>
            </a:r>
            <a:r>
              <a:rPr lang="en-US" sz="800" dirty="0" err="1">
                <a:solidFill>
                  <a:schemeClr val="bg1">
                    <a:lumMod val="75000"/>
                  </a:schemeClr>
                </a:solidFill>
              </a:rPr>
              <a:t>Zehua</a:t>
            </a:r>
            <a:r>
              <a:rPr lang="en-US" sz="800" dirty="0">
                <a:solidFill>
                  <a:schemeClr val="bg1">
                    <a:lumMod val="75000"/>
                  </a:schemeClr>
                </a:solidFill>
              </a:rPr>
              <a:t>, </a:t>
            </a:r>
            <a:r>
              <a:rPr lang="en-US" sz="800" dirty="0" err="1">
                <a:solidFill>
                  <a:schemeClr val="bg1">
                    <a:lumMod val="75000"/>
                  </a:schemeClr>
                </a:solidFill>
              </a:rPr>
              <a:t>Qiuhong</a:t>
            </a:r>
            <a:r>
              <a:rPr lang="en-US" sz="800" dirty="0">
                <a:solidFill>
                  <a:schemeClr val="bg1">
                    <a:lumMod val="75000"/>
                  </a:schemeClr>
                </a:solidFill>
              </a:rPr>
              <a:t> </a:t>
            </a:r>
            <a:r>
              <a:rPr lang="en-US" sz="800" dirty="0" err="1">
                <a:solidFill>
                  <a:schemeClr val="bg1">
                    <a:lumMod val="75000"/>
                  </a:schemeClr>
                </a:solidFill>
              </a:rPr>
              <a:t>Ke</a:t>
            </a:r>
            <a:r>
              <a:rPr lang="en-US" sz="800" dirty="0">
                <a:solidFill>
                  <a:schemeClr val="bg1">
                    <a:lumMod val="75000"/>
                  </a:schemeClr>
                </a:solidFill>
              </a:rPr>
              <a:t>, Hossein </a:t>
            </a:r>
            <a:r>
              <a:rPr lang="en-US" sz="800" dirty="0" err="1">
                <a:solidFill>
                  <a:schemeClr val="bg1">
                    <a:lumMod val="75000"/>
                  </a:schemeClr>
                </a:solidFill>
              </a:rPr>
              <a:t>Rahmani</a:t>
            </a:r>
            <a:r>
              <a:rPr lang="en-US" sz="800" dirty="0">
                <a:solidFill>
                  <a:schemeClr val="bg1">
                    <a:lumMod val="75000"/>
                  </a:schemeClr>
                </a:solidFill>
              </a:rPr>
              <a:t>, Mohammed </a:t>
            </a:r>
            <a:r>
              <a:rPr lang="en-US" sz="800" dirty="0" err="1">
                <a:solidFill>
                  <a:schemeClr val="bg1">
                    <a:lumMod val="75000"/>
                  </a:schemeClr>
                </a:solidFill>
              </a:rPr>
              <a:t>Bennamoun</a:t>
            </a:r>
            <a:r>
              <a:rPr lang="en-US" sz="800" dirty="0">
                <a:solidFill>
                  <a:schemeClr val="bg1">
                    <a:lumMod val="75000"/>
                  </a:schemeClr>
                </a:solidFill>
              </a:rPr>
              <a:t>, Gang Wang, and Jun Liu. "Human action recognition from various data modalities: A review." IEEE transactions on pattern analysis and machine intelligence (2022).</a:t>
            </a:r>
          </a:p>
        </p:txBody>
      </p:sp>
      <p:pic>
        <p:nvPicPr>
          <p:cNvPr id="7" name="Picture 6">
            <a:extLst>
              <a:ext uri="{FF2B5EF4-FFF2-40B4-BE49-F238E27FC236}">
                <a16:creationId xmlns:a16="http://schemas.microsoft.com/office/drawing/2014/main" id="{B91BF069-3493-6301-A56B-CEE9D59CA36B}"/>
              </a:ext>
            </a:extLst>
          </p:cNvPr>
          <p:cNvPicPr>
            <a:picLocks noChangeAspect="1"/>
          </p:cNvPicPr>
          <p:nvPr/>
        </p:nvPicPr>
        <p:blipFill>
          <a:blip r:embed="rId2"/>
          <a:stretch>
            <a:fillRect/>
          </a:stretch>
        </p:blipFill>
        <p:spPr>
          <a:xfrm>
            <a:off x="1632222" y="1300298"/>
            <a:ext cx="9026514" cy="5304876"/>
          </a:xfrm>
          <a:prstGeom prst="rect">
            <a:avLst/>
          </a:prstGeom>
        </p:spPr>
      </p:pic>
    </p:spTree>
    <p:extLst>
      <p:ext uri="{BB962C8B-B14F-4D97-AF65-F5344CB8AC3E}">
        <p14:creationId xmlns:p14="http://schemas.microsoft.com/office/powerpoint/2010/main" val="35281907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8073-9D46-27B4-DC24-4F7EA1FEF1E0}"/>
              </a:ext>
            </a:extLst>
          </p:cNvPr>
          <p:cNvSpPr>
            <a:spLocks noGrp="1"/>
          </p:cNvSpPr>
          <p:nvPr>
            <p:ph type="title"/>
          </p:nvPr>
        </p:nvSpPr>
        <p:spPr>
          <a:xfrm>
            <a:off x="534389" y="135105"/>
            <a:ext cx="11222181" cy="642818"/>
          </a:xfrm>
        </p:spPr>
        <p:txBody>
          <a:bodyPr>
            <a:normAutofit fontScale="90000"/>
          </a:bodyPr>
          <a:lstStyle/>
          <a:p>
            <a:r>
              <a:rPr lang="en-US" dirty="0"/>
              <a:t>Fall Detection</a:t>
            </a:r>
          </a:p>
        </p:txBody>
      </p:sp>
      <p:pic>
        <p:nvPicPr>
          <p:cNvPr id="6" name="Content Placeholder 5">
            <a:extLst>
              <a:ext uri="{FF2B5EF4-FFF2-40B4-BE49-F238E27FC236}">
                <a16:creationId xmlns:a16="http://schemas.microsoft.com/office/drawing/2014/main" id="{F408D5BD-3F03-F01E-225B-553CD2ABFCC0}"/>
              </a:ext>
            </a:extLst>
          </p:cNvPr>
          <p:cNvPicPr>
            <a:picLocks noGrp="1" noChangeAspect="1"/>
          </p:cNvPicPr>
          <p:nvPr>
            <p:ph idx="1"/>
          </p:nvPr>
        </p:nvPicPr>
        <p:blipFill>
          <a:blip r:embed="rId2"/>
          <a:stretch>
            <a:fillRect/>
          </a:stretch>
        </p:blipFill>
        <p:spPr>
          <a:xfrm>
            <a:off x="1487190" y="777923"/>
            <a:ext cx="9393736" cy="5784321"/>
          </a:xfrm>
        </p:spPr>
      </p:pic>
      <p:sp>
        <p:nvSpPr>
          <p:cNvPr id="4" name="Slide Number Placeholder 3">
            <a:extLst>
              <a:ext uri="{FF2B5EF4-FFF2-40B4-BE49-F238E27FC236}">
                <a16:creationId xmlns:a16="http://schemas.microsoft.com/office/drawing/2014/main" id="{489568CE-64CE-0E4C-D4B2-5157344E69FC}"/>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8" name="TextBox 7">
            <a:extLst>
              <a:ext uri="{FF2B5EF4-FFF2-40B4-BE49-F238E27FC236}">
                <a16:creationId xmlns:a16="http://schemas.microsoft.com/office/drawing/2014/main" id="{88180FEF-0C5B-4E34-A6E0-4548CF469195}"/>
              </a:ext>
            </a:extLst>
          </p:cNvPr>
          <p:cNvSpPr txBox="1"/>
          <p:nvPr/>
        </p:nvSpPr>
        <p:spPr>
          <a:xfrm>
            <a:off x="3045726" y="6584395"/>
            <a:ext cx="6100548"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https://www.ankecare.com/article/1929-2022-05-09-08-29-47</a:t>
            </a:r>
            <a:endParaRPr lang="en-US" sz="1200" dirty="0">
              <a:solidFill>
                <a:schemeClr val="bg1">
                  <a:lumMod val="75000"/>
                </a:schemeClr>
              </a:solidFill>
            </a:endParaRPr>
          </a:p>
        </p:txBody>
      </p:sp>
    </p:spTree>
    <p:extLst>
      <p:ext uri="{BB962C8B-B14F-4D97-AF65-F5344CB8AC3E}">
        <p14:creationId xmlns:p14="http://schemas.microsoft.com/office/powerpoint/2010/main" val="1902459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8073-9D46-27B4-DC24-4F7EA1FEF1E0}"/>
              </a:ext>
            </a:extLst>
          </p:cNvPr>
          <p:cNvSpPr>
            <a:spLocks noGrp="1"/>
          </p:cNvSpPr>
          <p:nvPr>
            <p:ph type="title"/>
          </p:nvPr>
        </p:nvSpPr>
        <p:spPr>
          <a:xfrm>
            <a:off x="534389" y="135104"/>
            <a:ext cx="11222181" cy="954057"/>
          </a:xfrm>
        </p:spPr>
        <p:txBody>
          <a:bodyPr>
            <a:normAutofit fontScale="90000"/>
          </a:bodyPr>
          <a:lstStyle/>
          <a:p>
            <a:r>
              <a:rPr lang="en-US" dirty="0" err="1"/>
              <a:t>BlazePose</a:t>
            </a:r>
            <a:r>
              <a:rPr lang="en-US" dirty="0"/>
              <a:t>: </a:t>
            </a:r>
            <a:br>
              <a:rPr lang="en-US" dirty="0"/>
            </a:br>
            <a:r>
              <a:rPr lang="en-US" sz="3600" dirty="0"/>
              <a:t>On-device Real-time Body Pose tracking</a:t>
            </a:r>
          </a:p>
        </p:txBody>
      </p:sp>
      <p:sp>
        <p:nvSpPr>
          <p:cNvPr id="4" name="Slide Number Placeholder 3">
            <a:extLst>
              <a:ext uri="{FF2B5EF4-FFF2-40B4-BE49-F238E27FC236}">
                <a16:creationId xmlns:a16="http://schemas.microsoft.com/office/drawing/2014/main" id="{489568CE-64CE-0E4C-D4B2-5157344E69FC}"/>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8" name="TextBox 7">
            <a:extLst>
              <a:ext uri="{FF2B5EF4-FFF2-40B4-BE49-F238E27FC236}">
                <a16:creationId xmlns:a16="http://schemas.microsoft.com/office/drawing/2014/main" id="{88180FEF-0C5B-4E34-A6E0-4548CF469195}"/>
              </a:ext>
            </a:extLst>
          </p:cNvPr>
          <p:cNvSpPr txBox="1"/>
          <p:nvPr/>
        </p:nvSpPr>
        <p:spPr>
          <a:xfrm>
            <a:off x="1026368" y="6451238"/>
            <a:ext cx="10133429" cy="461665"/>
          </a:xfrm>
          <a:prstGeom prst="rect">
            <a:avLst/>
          </a:prstGeom>
          <a:noFill/>
        </p:spPr>
        <p:txBody>
          <a:bodyPr wrap="square">
            <a:spAutoFit/>
          </a:bodyPr>
          <a:lstStyle/>
          <a:p>
            <a:pPr algn="ctr"/>
            <a:r>
              <a:rPr lang="en-US" sz="1200" dirty="0" err="1">
                <a:solidFill>
                  <a:schemeClr val="bg1">
                    <a:lumMod val="75000"/>
                  </a:schemeClr>
                </a:solidFill>
              </a:rPr>
              <a:t>SourceBazarevsky</a:t>
            </a:r>
            <a:r>
              <a:rPr lang="en-US" sz="1200" dirty="0">
                <a:solidFill>
                  <a:schemeClr val="bg1">
                    <a:lumMod val="75000"/>
                  </a:schemeClr>
                </a:solidFill>
              </a:rPr>
              <a:t>, Valentin, Ivan </a:t>
            </a:r>
            <a:r>
              <a:rPr lang="en-US" sz="1200" dirty="0" err="1">
                <a:solidFill>
                  <a:schemeClr val="bg1">
                    <a:lumMod val="75000"/>
                  </a:schemeClr>
                </a:solidFill>
              </a:rPr>
              <a:t>Grishchenko</a:t>
            </a:r>
            <a:r>
              <a:rPr lang="en-US" sz="1200" dirty="0">
                <a:solidFill>
                  <a:schemeClr val="bg1">
                    <a:lumMod val="75000"/>
                  </a:schemeClr>
                </a:solidFill>
              </a:rPr>
              <a:t>, Karthik Raveendran, Tyler Zhu, Fan Zhang, and Matthias </a:t>
            </a:r>
            <a:r>
              <a:rPr lang="en-US" sz="1200" dirty="0" err="1">
                <a:solidFill>
                  <a:schemeClr val="bg1">
                    <a:lumMod val="75000"/>
                  </a:schemeClr>
                </a:solidFill>
              </a:rPr>
              <a:t>Grundmann</a:t>
            </a:r>
            <a:r>
              <a:rPr lang="en-US" sz="1200" dirty="0">
                <a:solidFill>
                  <a:schemeClr val="bg1">
                    <a:lumMod val="75000"/>
                  </a:schemeClr>
                </a:solidFill>
              </a:rPr>
              <a:t>. </a:t>
            </a:r>
            <a:br>
              <a:rPr lang="en-US" sz="1200" dirty="0">
                <a:solidFill>
                  <a:schemeClr val="bg1">
                    <a:lumMod val="75000"/>
                  </a:schemeClr>
                </a:solidFill>
              </a:rPr>
            </a:br>
            <a:r>
              <a:rPr lang="en-US" sz="1200" dirty="0">
                <a:solidFill>
                  <a:schemeClr val="bg1">
                    <a:lumMod val="75000"/>
                  </a:schemeClr>
                </a:solidFill>
              </a:rPr>
              <a:t>"</a:t>
            </a:r>
            <a:r>
              <a:rPr lang="en-US" sz="1200" dirty="0" err="1">
                <a:solidFill>
                  <a:schemeClr val="bg1">
                    <a:lumMod val="75000"/>
                  </a:schemeClr>
                </a:solidFill>
              </a:rPr>
              <a:t>Blazepose</a:t>
            </a:r>
            <a:r>
              <a:rPr lang="en-US" sz="1200" dirty="0">
                <a:solidFill>
                  <a:schemeClr val="bg1">
                    <a:lumMod val="75000"/>
                  </a:schemeClr>
                </a:solidFill>
              </a:rPr>
              <a:t>: On-device real-time body pose tracking." </a:t>
            </a:r>
            <a:r>
              <a:rPr lang="en-US" sz="1200" dirty="0" err="1">
                <a:solidFill>
                  <a:schemeClr val="bg1">
                    <a:lumMod val="75000"/>
                  </a:schemeClr>
                </a:solidFill>
              </a:rPr>
              <a:t>arXiv</a:t>
            </a:r>
            <a:r>
              <a:rPr lang="en-US" sz="1200" dirty="0">
                <a:solidFill>
                  <a:schemeClr val="bg1">
                    <a:lumMod val="75000"/>
                  </a:schemeClr>
                </a:solidFill>
              </a:rPr>
              <a:t> preprint arXiv:2006.10204 (2020).</a:t>
            </a:r>
          </a:p>
        </p:txBody>
      </p:sp>
      <p:pic>
        <p:nvPicPr>
          <p:cNvPr id="9" name="Picture 8">
            <a:extLst>
              <a:ext uri="{FF2B5EF4-FFF2-40B4-BE49-F238E27FC236}">
                <a16:creationId xmlns:a16="http://schemas.microsoft.com/office/drawing/2014/main" id="{4E053D86-0D7A-571C-BAB1-B0074F41235C}"/>
              </a:ext>
            </a:extLst>
          </p:cNvPr>
          <p:cNvPicPr>
            <a:picLocks noChangeAspect="1"/>
          </p:cNvPicPr>
          <p:nvPr/>
        </p:nvPicPr>
        <p:blipFill>
          <a:blip r:embed="rId2"/>
          <a:stretch>
            <a:fillRect/>
          </a:stretch>
        </p:blipFill>
        <p:spPr>
          <a:xfrm>
            <a:off x="858039" y="1400401"/>
            <a:ext cx="4870579" cy="5161843"/>
          </a:xfrm>
          <a:prstGeom prst="rect">
            <a:avLst/>
          </a:prstGeom>
        </p:spPr>
      </p:pic>
      <p:sp>
        <p:nvSpPr>
          <p:cNvPr id="11" name="TextBox 10">
            <a:extLst>
              <a:ext uri="{FF2B5EF4-FFF2-40B4-BE49-F238E27FC236}">
                <a16:creationId xmlns:a16="http://schemas.microsoft.com/office/drawing/2014/main" id="{8A2A3521-6F8E-D5D3-56FE-25574C415131}"/>
              </a:ext>
            </a:extLst>
          </p:cNvPr>
          <p:cNvSpPr txBox="1"/>
          <p:nvPr/>
        </p:nvSpPr>
        <p:spPr>
          <a:xfrm>
            <a:off x="5987142" y="1181051"/>
            <a:ext cx="5747657" cy="584775"/>
          </a:xfrm>
          <a:prstGeom prst="rect">
            <a:avLst/>
          </a:prstGeom>
          <a:noFill/>
        </p:spPr>
        <p:txBody>
          <a:bodyPr wrap="square">
            <a:spAutoFit/>
          </a:bodyPr>
          <a:lstStyle/>
          <a:p>
            <a:r>
              <a:rPr lang="en-US" sz="3200" dirty="0" err="1">
                <a:solidFill>
                  <a:schemeClr val="accent1">
                    <a:lumMod val="75000"/>
                  </a:schemeClr>
                </a:solidFill>
              </a:rPr>
              <a:t>BlazePose</a:t>
            </a:r>
            <a:r>
              <a:rPr lang="en-US" sz="3200" dirty="0">
                <a:solidFill>
                  <a:schemeClr val="accent1">
                    <a:lumMod val="75000"/>
                  </a:schemeClr>
                </a:solidFill>
              </a:rPr>
              <a:t> 33 </a:t>
            </a:r>
            <a:r>
              <a:rPr lang="en-US" sz="3200" dirty="0" err="1">
                <a:solidFill>
                  <a:schemeClr val="accent1">
                    <a:lumMod val="75000"/>
                  </a:schemeClr>
                </a:solidFill>
              </a:rPr>
              <a:t>Keypoint</a:t>
            </a:r>
            <a:r>
              <a:rPr lang="en-US" sz="3200" dirty="0">
                <a:solidFill>
                  <a:schemeClr val="accent1">
                    <a:lumMod val="75000"/>
                  </a:schemeClr>
                </a:solidFill>
              </a:rPr>
              <a:t> topology</a:t>
            </a:r>
          </a:p>
        </p:txBody>
      </p:sp>
      <p:sp>
        <p:nvSpPr>
          <p:cNvPr id="15" name="TextBox 14">
            <a:extLst>
              <a:ext uri="{FF2B5EF4-FFF2-40B4-BE49-F238E27FC236}">
                <a16:creationId xmlns:a16="http://schemas.microsoft.com/office/drawing/2014/main" id="{6BFB0925-6D13-211B-5513-889C08EE9513}"/>
              </a:ext>
            </a:extLst>
          </p:cNvPr>
          <p:cNvSpPr txBox="1"/>
          <p:nvPr/>
        </p:nvSpPr>
        <p:spPr>
          <a:xfrm>
            <a:off x="5987142" y="1686574"/>
            <a:ext cx="3331029" cy="4801314"/>
          </a:xfrm>
          <a:prstGeom prst="rect">
            <a:avLst/>
          </a:prstGeom>
          <a:noFill/>
        </p:spPr>
        <p:txBody>
          <a:bodyPr wrap="square">
            <a:spAutoFit/>
          </a:bodyPr>
          <a:lstStyle/>
          <a:p>
            <a:r>
              <a:rPr lang="en-US" dirty="0"/>
              <a:t>0. Nose</a:t>
            </a:r>
          </a:p>
          <a:p>
            <a:r>
              <a:rPr lang="en-US" dirty="0"/>
              <a:t>1. Left eye inner</a:t>
            </a:r>
          </a:p>
          <a:p>
            <a:r>
              <a:rPr lang="en-US" dirty="0"/>
              <a:t>2. Left eye</a:t>
            </a:r>
          </a:p>
          <a:p>
            <a:r>
              <a:rPr lang="en-US" dirty="0"/>
              <a:t>3. Left eye outer</a:t>
            </a:r>
          </a:p>
          <a:p>
            <a:r>
              <a:rPr lang="en-US" dirty="0"/>
              <a:t>4. Right eye inner</a:t>
            </a:r>
          </a:p>
          <a:p>
            <a:r>
              <a:rPr lang="en-US" dirty="0"/>
              <a:t>5. Right eye</a:t>
            </a:r>
          </a:p>
          <a:p>
            <a:r>
              <a:rPr lang="en-US" dirty="0"/>
              <a:t>6. Right eye outer</a:t>
            </a:r>
          </a:p>
          <a:p>
            <a:r>
              <a:rPr lang="en-US" dirty="0"/>
              <a:t>7. Left ear</a:t>
            </a:r>
          </a:p>
          <a:p>
            <a:r>
              <a:rPr lang="en-US" dirty="0"/>
              <a:t>8. Right ear</a:t>
            </a:r>
          </a:p>
          <a:p>
            <a:r>
              <a:rPr lang="en-US" dirty="0"/>
              <a:t>9. Mouth left</a:t>
            </a:r>
          </a:p>
          <a:p>
            <a:r>
              <a:rPr lang="en-US" dirty="0"/>
              <a:t>10. Mouth right</a:t>
            </a:r>
          </a:p>
          <a:p>
            <a:r>
              <a:rPr lang="en-US" dirty="0"/>
              <a:t>11. Left shoulder</a:t>
            </a:r>
          </a:p>
          <a:p>
            <a:r>
              <a:rPr lang="en-US" dirty="0"/>
              <a:t>12. Right shoulder</a:t>
            </a:r>
          </a:p>
          <a:p>
            <a:r>
              <a:rPr lang="en-US" dirty="0"/>
              <a:t>13. Left elbow</a:t>
            </a:r>
          </a:p>
          <a:p>
            <a:r>
              <a:rPr lang="en-US" dirty="0"/>
              <a:t>14. Right elbow</a:t>
            </a:r>
          </a:p>
          <a:p>
            <a:r>
              <a:rPr lang="en-US" dirty="0"/>
              <a:t>15. Left wrist</a:t>
            </a:r>
          </a:p>
          <a:p>
            <a:r>
              <a:rPr lang="en-US" dirty="0"/>
              <a:t>16. Right wrist</a:t>
            </a:r>
          </a:p>
        </p:txBody>
      </p:sp>
      <p:sp>
        <p:nvSpPr>
          <p:cNvPr id="16" name="TextBox 15">
            <a:extLst>
              <a:ext uri="{FF2B5EF4-FFF2-40B4-BE49-F238E27FC236}">
                <a16:creationId xmlns:a16="http://schemas.microsoft.com/office/drawing/2014/main" id="{64ADFFB8-5665-999F-F741-ACB032AE7699}"/>
              </a:ext>
            </a:extLst>
          </p:cNvPr>
          <p:cNvSpPr txBox="1"/>
          <p:nvPr/>
        </p:nvSpPr>
        <p:spPr>
          <a:xfrm>
            <a:off x="8749581" y="1946039"/>
            <a:ext cx="3331029" cy="4524315"/>
          </a:xfrm>
          <a:prstGeom prst="rect">
            <a:avLst/>
          </a:prstGeom>
          <a:noFill/>
        </p:spPr>
        <p:txBody>
          <a:bodyPr wrap="square">
            <a:spAutoFit/>
          </a:bodyPr>
          <a:lstStyle/>
          <a:p>
            <a:r>
              <a:rPr lang="en-US" dirty="0"/>
              <a:t>17. Left pinky #1 knuckle</a:t>
            </a:r>
          </a:p>
          <a:p>
            <a:r>
              <a:rPr lang="en-US" dirty="0"/>
              <a:t>18. Right pinky #1 knuckle</a:t>
            </a:r>
          </a:p>
          <a:p>
            <a:r>
              <a:rPr lang="en-US" dirty="0"/>
              <a:t>19. Left index #1 knuckle</a:t>
            </a:r>
          </a:p>
          <a:p>
            <a:r>
              <a:rPr lang="en-US" dirty="0"/>
              <a:t>20. Right index #1 knuckle</a:t>
            </a:r>
          </a:p>
          <a:p>
            <a:r>
              <a:rPr lang="en-US" dirty="0"/>
              <a:t>21. Left thumb #2 knuckle</a:t>
            </a:r>
          </a:p>
          <a:p>
            <a:r>
              <a:rPr lang="en-US" dirty="0"/>
              <a:t>22. Right thumb #2 knuckle</a:t>
            </a:r>
          </a:p>
          <a:p>
            <a:r>
              <a:rPr lang="en-US" dirty="0"/>
              <a:t>23. Left hip</a:t>
            </a:r>
          </a:p>
          <a:p>
            <a:r>
              <a:rPr lang="en-US" dirty="0"/>
              <a:t>24. Right hip</a:t>
            </a:r>
          </a:p>
          <a:p>
            <a:r>
              <a:rPr lang="en-US" dirty="0"/>
              <a:t>25. Left knee</a:t>
            </a:r>
          </a:p>
          <a:p>
            <a:r>
              <a:rPr lang="en-US" dirty="0"/>
              <a:t>26. Right knee</a:t>
            </a:r>
          </a:p>
          <a:p>
            <a:r>
              <a:rPr lang="en-US" dirty="0"/>
              <a:t>27. Left ankle</a:t>
            </a:r>
          </a:p>
          <a:p>
            <a:r>
              <a:rPr lang="en-US" dirty="0"/>
              <a:t>28. Right ankle</a:t>
            </a:r>
          </a:p>
          <a:p>
            <a:r>
              <a:rPr lang="en-US" dirty="0"/>
              <a:t>29. Left heel</a:t>
            </a:r>
          </a:p>
          <a:p>
            <a:r>
              <a:rPr lang="en-US" dirty="0"/>
              <a:t>30. Right heel</a:t>
            </a:r>
          </a:p>
          <a:p>
            <a:r>
              <a:rPr lang="en-US" dirty="0"/>
              <a:t>31. Left foot index</a:t>
            </a:r>
          </a:p>
          <a:p>
            <a:r>
              <a:rPr lang="en-US" dirty="0"/>
              <a:t>32. Right foot index</a:t>
            </a:r>
          </a:p>
        </p:txBody>
      </p:sp>
    </p:spTree>
    <p:extLst>
      <p:ext uri="{BB962C8B-B14F-4D97-AF65-F5344CB8AC3E}">
        <p14:creationId xmlns:p14="http://schemas.microsoft.com/office/powerpoint/2010/main" val="13122405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8073-9D46-27B4-DC24-4F7EA1FEF1E0}"/>
              </a:ext>
            </a:extLst>
          </p:cNvPr>
          <p:cNvSpPr>
            <a:spLocks noGrp="1"/>
          </p:cNvSpPr>
          <p:nvPr>
            <p:ph type="title"/>
          </p:nvPr>
        </p:nvSpPr>
        <p:spPr>
          <a:xfrm>
            <a:off x="534389" y="135105"/>
            <a:ext cx="11222181" cy="586378"/>
          </a:xfrm>
        </p:spPr>
        <p:txBody>
          <a:bodyPr>
            <a:normAutofit fontScale="90000"/>
          </a:bodyPr>
          <a:lstStyle/>
          <a:p>
            <a:r>
              <a:rPr lang="en-US" dirty="0" err="1"/>
              <a:t>BlazePose</a:t>
            </a:r>
            <a:r>
              <a:rPr lang="en-US" dirty="0"/>
              <a:t> results on yoga and fitness poses</a:t>
            </a:r>
            <a:endParaRPr lang="en-US" sz="3600" dirty="0"/>
          </a:p>
        </p:txBody>
      </p:sp>
      <p:sp>
        <p:nvSpPr>
          <p:cNvPr id="4" name="Slide Number Placeholder 3">
            <a:extLst>
              <a:ext uri="{FF2B5EF4-FFF2-40B4-BE49-F238E27FC236}">
                <a16:creationId xmlns:a16="http://schemas.microsoft.com/office/drawing/2014/main" id="{489568CE-64CE-0E4C-D4B2-5157344E69FC}"/>
              </a:ext>
            </a:extLst>
          </p:cNvPr>
          <p:cNvSpPr>
            <a:spLocks noGrp="1"/>
          </p:cNvSpPr>
          <p:nvPr>
            <p:ph type="sldNum" sz="quarter" idx="12"/>
          </p:nvPr>
        </p:nvSpPr>
        <p:spPr/>
        <p:txBody>
          <a:bodyPr/>
          <a:lstStyle/>
          <a:p>
            <a:fld id="{5D6FF71F-CF6A-4C46-8F9B-61D49EEA70E3}" type="slidenum">
              <a:rPr lang="en-US" smtClean="0"/>
              <a:t>57</a:t>
            </a:fld>
            <a:endParaRPr lang="en-US"/>
          </a:p>
        </p:txBody>
      </p:sp>
      <p:pic>
        <p:nvPicPr>
          <p:cNvPr id="13" name="Picture 12">
            <a:extLst>
              <a:ext uri="{FF2B5EF4-FFF2-40B4-BE49-F238E27FC236}">
                <a16:creationId xmlns:a16="http://schemas.microsoft.com/office/drawing/2014/main" id="{01BC463D-69CF-9395-0C19-866967EB06DA}"/>
              </a:ext>
            </a:extLst>
          </p:cNvPr>
          <p:cNvPicPr>
            <a:picLocks noChangeAspect="1"/>
          </p:cNvPicPr>
          <p:nvPr/>
        </p:nvPicPr>
        <p:blipFill>
          <a:blip r:embed="rId2"/>
          <a:stretch>
            <a:fillRect/>
          </a:stretch>
        </p:blipFill>
        <p:spPr>
          <a:xfrm>
            <a:off x="3301155" y="832486"/>
            <a:ext cx="5583853" cy="5618752"/>
          </a:xfrm>
          <a:prstGeom prst="rect">
            <a:avLst/>
          </a:prstGeom>
        </p:spPr>
      </p:pic>
      <p:sp>
        <p:nvSpPr>
          <p:cNvPr id="17" name="TextBox 16">
            <a:extLst>
              <a:ext uri="{FF2B5EF4-FFF2-40B4-BE49-F238E27FC236}">
                <a16:creationId xmlns:a16="http://schemas.microsoft.com/office/drawing/2014/main" id="{DB6DD714-3ACC-17AF-1827-290BCDFD56D5}"/>
              </a:ext>
            </a:extLst>
          </p:cNvPr>
          <p:cNvSpPr txBox="1"/>
          <p:nvPr/>
        </p:nvSpPr>
        <p:spPr>
          <a:xfrm>
            <a:off x="1026368" y="6451238"/>
            <a:ext cx="10133429" cy="461665"/>
          </a:xfrm>
          <a:prstGeom prst="rect">
            <a:avLst/>
          </a:prstGeom>
          <a:noFill/>
        </p:spPr>
        <p:txBody>
          <a:bodyPr wrap="square">
            <a:spAutoFit/>
          </a:bodyPr>
          <a:lstStyle/>
          <a:p>
            <a:pPr algn="ctr"/>
            <a:r>
              <a:rPr lang="en-US" sz="1200" dirty="0" err="1">
                <a:solidFill>
                  <a:schemeClr val="bg1">
                    <a:lumMod val="75000"/>
                  </a:schemeClr>
                </a:solidFill>
              </a:rPr>
              <a:t>SourceBazarevsky</a:t>
            </a:r>
            <a:r>
              <a:rPr lang="en-US" sz="1200" dirty="0">
                <a:solidFill>
                  <a:schemeClr val="bg1">
                    <a:lumMod val="75000"/>
                  </a:schemeClr>
                </a:solidFill>
              </a:rPr>
              <a:t>, Valentin, Ivan </a:t>
            </a:r>
            <a:r>
              <a:rPr lang="en-US" sz="1200" dirty="0" err="1">
                <a:solidFill>
                  <a:schemeClr val="bg1">
                    <a:lumMod val="75000"/>
                  </a:schemeClr>
                </a:solidFill>
              </a:rPr>
              <a:t>Grishchenko</a:t>
            </a:r>
            <a:r>
              <a:rPr lang="en-US" sz="1200" dirty="0">
                <a:solidFill>
                  <a:schemeClr val="bg1">
                    <a:lumMod val="75000"/>
                  </a:schemeClr>
                </a:solidFill>
              </a:rPr>
              <a:t>, Karthik Raveendran, Tyler Zhu, Fan Zhang, and Matthias </a:t>
            </a:r>
            <a:r>
              <a:rPr lang="en-US" sz="1200" dirty="0" err="1">
                <a:solidFill>
                  <a:schemeClr val="bg1">
                    <a:lumMod val="75000"/>
                  </a:schemeClr>
                </a:solidFill>
              </a:rPr>
              <a:t>Grundmann</a:t>
            </a:r>
            <a:r>
              <a:rPr lang="en-US" sz="1200" dirty="0">
                <a:solidFill>
                  <a:schemeClr val="bg1">
                    <a:lumMod val="75000"/>
                  </a:schemeClr>
                </a:solidFill>
              </a:rPr>
              <a:t>. </a:t>
            </a:r>
            <a:br>
              <a:rPr lang="en-US" sz="1200" dirty="0">
                <a:solidFill>
                  <a:schemeClr val="bg1">
                    <a:lumMod val="75000"/>
                  </a:schemeClr>
                </a:solidFill>
              </a:rPr>
            </a:br>
            <a:r>
              <a:rPr lang="en-US" sz="1200" dirty="0">
                <a:solidFill>
                  <a:schemeClr val="bg1">
                    <a:lumMod val="75000"/>
                  </a:schemeClr>
                </a:solidFill>
              </a:rPr>
              <a:t>"</a:t>
            </a:r>
            <a:r>
              <a:rPr lang="en-US" sz="1200" dirty="0" err="1">
                <a:solidFill>
                  <a:schemeClr val="bg1">
                    <a:lumMod val="75000"/>
                  </a:schemeClr>
                </a:solidFill>
              </a:rPr>
              <a:t>Blazepose</a:t>
            </a:r>
            <a:r>
              <a:rPr lang="en-US" sz="1200" dirty="0">
                <a:solidFill>
                  <a:schemeClr val="bg1">
                    <a:lumMod val="75000"/>
                  </a:schemeClr>
                </a:solidFill>
              </a:rPr>
              <a:t>: On-device real-time body pose tracking." </a:t>
            </a:r>
            <a:r>
              <a:rPr lang="en-US" sz="1200" dirty="0" err="1">
                <a:solidFill>
                  <a:schemeClr val="bg1">
                    <a:lumMod val="75000"/>
                  </a:schemeClr>
                </a:solidFill>
              </a:rPr>
              <a:t>arXiv</a:t>
            </a:r>
            <a:r>
              <a:rPr lang="en-US" sz="1200" dirty="0">
                <a:solidFill>
                  <a:schemeClr val="bg1">
                    <a:lumMod val="75000"/>
                  </a:schemeClr>
                </a:solidFill>
              </a:rPr>
              <a:t> preprint arXiv:2006.10204 (2020).</a:t>
            </a:r>
          </a:p>
        </p:txBody>
      </p:sp>
    </p:spTree>
    <p:extLst>
      <p:ext uri="{BB962C8B-B14F-4D97-AF65-F5344CB8AC3E}">
        <p14:creationId xmlns:p14="http://schemas.microsoft.com/office/powerpoint/2010/main" val="28584232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8073-9D46-27B4-DC24-4F7EA1FEF1E0}"/>
              </a:ext>
            </a:extLst>
          </p:cNvPr>
          <p:cNvSpPr>
            <a:spLocks noGrp="1"/>
          </p:cNvSpPr>
          <p:nvPr>
            <p:ph type="title"/>
          </p:nvPr>
        </p:nvSpPr>
        <p:spPr>
          <a:xfrm>
            <a:off x="534389" y="135105"/>
            <a:ext cx="11222181" cy="642818"/>
          </a:xfrm>
        </p:spPr>
        <p:txBody>
          <a:bodyPr>
            <a:normAutofit fontScale="90000"/>
          </a:bodyPr>
          <a:lstStyle/>
          <a:p>
            <a:r>
              <a:rPr lang="en-US" dirty="0" err="1"/>
              <a:t>OpenPose</a:t>
            </a:r>
            <a:r>
              <a:rPr lang="en-US" dirty="0"/>
              <a:t> vs. </a:t>
            </a:r>
            <a:r>
              <a:rPr lang="en-US" dirty="0" err="1"/>
              <a:t>BlazePose</a:t>
            </a:r>
            <a:endParaRPr lang="en-US" dirty="0"/>
          </a:p>
        </p:txBody>
      </p:sp>
      <p:sp>
        <p:nvSpPr>
          <p:cNvPr id="4" name="Slide Number Placeholder 3">
            <a:extLst>
              <a:ext uri="{FF2B5EF4-FFF2-40B4-BE49-F238E27FC236}">
                <a16:creationId xmlns:a16="http://schemas.microsoft.com/office/drawing/2014/main" id="{489568CE-64CE-0E4C-D4B2-5157344E69FC}"/>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8" name="TextBox 7">
            <a:extLst>
              <a:ext uri="{FF2B5EF4-FFF2-40B4-BE49-F238E27FC236}">
                <a16:creationId xmlns:a16="http://schemas.microsoft.com/office/drawing/2014/main" id="{88180FEF-0C5B-4E34-A6E0-4548CF469195}"/>
              </a:ext>
            </a:extLst>
          </p:cNvPr>
          <p:cNvSpPr txBox="1"/>
          <p:nvPr/>
        </p:nvSpPr>
        <p:spPr>
          <a:xfrm>
            <a:off x="1026368" y="6451238"/>
            <a:ext cx="10133429" cy="461665"/>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Alsawadi</a:t>
            </a:r>
            <a:r>
              <a:rPr lang="en-US" sz="1200" dirty="0">
                <a:solidFill>
                  <a:schemeClr val="bg1">
                    <a:lumMod val="75000"/>
                  </a:schemeClr>
                </a:solidFill>
              </a:rPr>
              <a:t>, </a:t>
            </a:r>
            <a:r>
              <a:rPr lang="en-US" sz="1200" dirty="0" err="1">
                <a:solidFill>
                  <a:schemeClr val="bg1">
                    <a:lumMod val="75000"/>
                  </a:schemeClr>
                </a:solidFill>
              </a:rPr>
              <a:t>Motasem</a:t>
            </a:r>
            <a:r>
              <a:rPr lang="en-US" sz="1200" dirty="0">
                <a:solidFill>
                  <a:schemeClr val="bg1">
                    <a:lumMod val="75000"/>
                  </a:schemeClr>
                </a:solidFill>
              </a:rPr>
              <a:t> S., El-Sayed M. El-</a:t>
            </a:r>
            <a:r>
              <a:rPr lang="en-US" sz="1200" dirty="0" err="1">
                <a:solidFill>
                  <a:schemeClr val="bg1">
                    <a:lumMod val="75000"/>
                  </a:schemeClr>
                </a:solidFill>
              </a:rPr>
              <a:t>Kenawy</a:t>
            </a:r>
            <a:r>
              <a:rPr lang="en-US" sz="1200" dirty="0">
                <a:solidFill>
                  <a:schemeClr val="bg1">
                    <a:lumMod val="75000"/>
                  </a:schemeClr>
                </a:solidFill>
              </a:rPr>
              <a:t>, and Miguel Rio. "Using </a:t>
            </a:r>
            <a:r>
              <a:rPr lang="en-US" sz="1200" dirty="0" err="1">
                <a:solidFill>
                  <a:schemeClr val="bg1">
                    <a:lumMod val="75000"/>
                  </a:schemeClr>
                </a:solidFill>
              </a:rPr>
              <a:t>BlazePose</a:t>
            </a:r>
            <a:r>
              <a:rPr lang="en-US" sz="1200" dirty="0">
                <a:solidFill>
                  <a:schemeClr val="bg1">
                    <a:lumMod val="75000"/>
                  </a:schemeClr>
                </a:solidFill>
              </a:rPr>
              <a:t> on Spatial Temporal Graph Convolutional Networks for Action Recognition." Computers, Materials and Continua 74, no. 1 (2022): 19-36.</a:t>
            </a:r>
          </a:p>
        </p:txBody>
      </p:sp>
      <p:pic>
        <p:nvPicPr>
          <p:cNvPr id="7" name="Picture 6">
            <a:extLst>
              <a:ext uri="{FF2B5EF4-FFF2-40B4-BE49-F238E27FC236}">
                <a16:creationId xmlns:a16="http://schemas.microsoft.com/office/drawing/2014/main" id="{318B7833-C7FA-5299-8235-E7C856BD52A4}"/>
              </a:ext>
            </a:extLst>
          </p:cNvPr>
          <p:cNvPicPr>
            <a:picLocks noChangeAspect="1"/>
          </p:cNvPicPr>
          <p:nvPr/>
        </p:nvPicPr>
        <p:blipFill>
          <a:blip r:embed="rId2"/>
          <a:stretch>
            <a:fillRect/>
          </a:stretch>
        </p:blipFill>
        <p:spPr>
          <a:xfrm>
            <a:off x="782947" y="1119674"/>
            <a:ext cx="10626106" cy="5218636"/>
          </a:xfrm>
          <a:prstGeom prst="rect">
            <a:avLst/>
          </a:prstGeom>
        </p:spPr>
      </p:pic>
    </p:spTree>
    <p:extLst>
      <p:ext uri="{BB962C8B-B14F-4D97-AF65-F5344CB8AC3E}">
        <p14:creationId xmlns:p14="http://schemas.microsoft.com/office/powerpoint/2010/main" val="1804045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6" name="Picture 5">
            <a:extLst>
              <a:ext uri="{FF2B5EF4-FFF2-40B4-BE49-F238E27FC236}">
                <a16:creationId xmlns:a16="http://schemas.microsoft.com/office/drawing/2014/main" id="{6F075208-7E5C-A297-FF1B-43EE5D78C5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3780" y="796126"/>
            <a:ext cx="8624438" cy="5661764"/>
          </a:xfrm>
          <a:prstGeom prst="rect">
            <a:avLst/>
          </a:prstGeom>
        </p:spPr>
      </p:pic>
    </p:spTree>
    <p:extLst>
      <p:ext uri="{BB962C8B-B14F-4D97-AF65-F5344CB8AC3E}">
        <p14:creationId xmlns:p14="http://schemas.microsoft.com/office/powerpoint/2010/main" val="826546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914400" y="1207096"/>
            <a:ext cx="10487607" cy="5355148"/>
          </a:xfrm>
        </p:spPr>
        <p:txBody>
          <a:bodyPr>
            <a:normAutofit fontScale="92500" lnSpcReduction="10000"/>
          </a:bodyPr>
          <a:lstStyle/>
          <a:p>
            <a:r>
              <a:rPr lang="en-US" sz="3500" dirty="0"/>
              <a:t>Computer Vision</a:t>
            </a:r>
          </a:p>
          <a:p>
            <a:pPr lvl="1"/>
            <a:r>
              <a:rPr lang="en-US" sz="3500" dirty="0"/>
              <a:t>Classifying Images</a:t>
            </a:r>
          </a:p>
          <a:p>
            <a:pPr lvl="1"/>
            <a:r>
              <a:rPr lang="en-US" sz="3500" dirty="0"/>
              <a:t>Detecting Objects</a:t>
            </a:r>
          </a:p>
          <a:p>
            <a:pPr lvl="1"/>
            <a:r>
              <a:rPr lang="en-US" sz="3500" dirty="0"/>
              <a:t>The 3D World</a:t>
            </a:r>
          </a:p>
          <a:p>
            <a:r>
              <a:rPr lang="en-US" sz="3500" dirty="0"/>
              <a:t>Robotics</a:t>
            </a:r>
          </a:p>
          <a:p>
            <a:pPr lvl="1"/>
            <a:r>
              <a:rPr lang="en-US" sz="3500" dirty="0"/>
              <a:t>Robotic Perception</a:t>
            </a:r>
          </a:p>
          <a:p>
            <a:pPr lvl="1"/>
            <a:r>
              <a:rPr lang="en-US" sz="3500" dirty="0"/>
              <a:t>Planning and Control</a:t>
            </a:r>
          </a:p>
          <a:p>
            <a:pPr lvl="1"/>
            <a:r>
              <a:rPr lang="en-US" sz="3500" dirty="0"/>
              <a:t>Planning Uncertain Movements</a:t>
            </a:r>
          </a:p>
          <a:p>
            <a:pPr lvl="1"/>
            <a:r>
              <a:rPr lang="en-US" sz="3500" dirty="0"/>
              <a:t>Reinforcement Learning in Robotics</a:t>
            </a: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spTree>
    <p:extLst>
      <p:ext uri="{BB962C8B-B14F-4D97-AF65-F5344CB8AC3E}">
        <p14:creationId xmlns:p14="http://schemas.microsoft.com/office/powerpoint/2010/main" val="4119031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60</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5" name="Picture 4">
            <a:extLst>
              <a:ext uri="{FF2B5EF4-FFF2-40B4-BE49-F238E27FC236}">
                <a16:creationId xmlns:a16="http://schemas.microsoft.com/office/drawing/2014/main" id="{02555F71-BE21-28EC-3ADC-54D59A98C74A}"/>
              </a:ext>
            </a:extLst>
          </p:cNvPr>
          <p:cNvPicPr>
            <a:picLocks noChangeAspect="1"/>
          </p:cNvPicPr>
          <p:nvPr/>
        </p:nvPicPr>
        <p:blipFill>
          <a:blip r:embed="rId2"/>
          <a:stretch>
            <a:fillRect/>
          </a:stretch>
        </p:blipFill>
        <p:spPr>
          <a:xfrm>
            <a:off x="1307143" y="740025"/>
            <a:ext cx="9852654" cy="3478837"/>
          </a:xfrm>
          <a:prstGeom prst="rect">
            <a:avLst/>
          </a:prstGeom>
        </p:spPr>
      </p:pic>
      <p:pic>
        <p:nvPicPr>
          <p:cNvPr id="7" name="Picture 6">
            <a:extLst>
              <a:ext uri="{FF2B5EF4-FFF2-40B4-BE49-F238E27FC236}">
                <a16:creationId xmlns:a16="http://schemas.microsoft.com/office/drawing/2014/main" id="{641DFAEF-7BA6-AEF0-E2C9-C2644E456022}"/>
              </a:ext>
            </a:extLst>
          </p:cNvPr>
          <p:cNvPicPr>
            <a:picLocks noChangeAspect="1"/>
          </p:cNvPicPr>
          <p:nvPr/>
        </p:nvPicPr>
        <p:blipFill>
          <a:blip r:embed="rId3"/>
          <a:stretch>
            <a:fillRect/>
          </a:stretch>
        </p:blipFill>
        <p:spPr>
          <a:xfrm>
            <a:off x="368490" y="4205214"/>
            <a:ext cx="11399909" cy="2252676"/>
          </a:xfrm>
          <a:prstGeom prst="rect">
            <a:avLst/>
          </a:prstGeom>
        </p:spPr>
      </p:pic>
    </p:spTree>
    <p:extLst>
      <p:ext uri="{BB962C8B-B14F-4D97-AF65-F5344CB8AC3E}">
        <p14:creationId xmlns:p14="http://schemas.microsoft.com/office/powerpoint/2010/main" val="2253357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8" name="Picture 7">
            <a:extLst>
              <a:ext uri="{FF2B5EF4-FFF2-40B4-BE49-F238E27FC236}">
                <a16:creationId xmlns:a16="http://schemas.microsoft.com/office/drawing/2014/main" id="{FB6C1520-7F33-29EE-1206-3FEDA71044CE}"/>
              </a:ext>
            </a:extLst>
          </p:cNvPr>
          <p:cNvPicPr>
            <a:picLocks noChangeAspect="1"/>
          </p:cNvPicPr>
          <p:nvPr/>
        </p:nvPicPr>
        <p:blipFill>
          <a:blip r:embed="rId2"/>
          <a:stretch>
            <a:fillRect/>
          </a:stretch>
        </p:blipFill>
        <p:spPr>
          <a:xfrm>
            <a:off x="1263884" y="844379"/>
            <a:ext cx="10051812" cy="5613511"/>
          </a:xfrm>
          <a:prstGeom prst="rect">
            <a:avLst/>
          </a:prstGeom>
        </p:spPr>
      </p:pic>
    </p:spTree>
    <p:extLst>
      <p:ext uri="{BB962C8B-B14F-4D97-AF65-F5344CB8AC3E}">
        <p14:creationId xmlns:p14="http://schemas.microsoft.com/office/powerpoint/2010/main" val="7765217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11" name="Picture 10">
            <a:extLst>
              <a:ext uri="{FF2B5EF4-FFF2-40B4-BE49-F238E27FC236}">
                <a16:creationId xmlns:a16="http://schemas.microsoft.com/office/drawing/2014/main" id="{3949F52A-A351-9CF0-0970-EC9A30C479D8}"/>
              </a:ext>
            </a:extLst>
          </p:cNvPr>
          <p:cNvPicPr>
            <a:picLocks noChangeAspect="1"/>
          </p:cNvPicPr>
          <p:nvPr/>
        </p:nvPicPr>
        <p:blipFill>
          <a:blip r:embed="rId2"/>
          <a:stretch>
            <a:fillRect/>
          </a:stretch>
        </p:blipFill>
        <p:spPr>
          <a:xfrm>
            <a:off x="710064" y="821913"/>
            <a:ext cx="10771870" cy="5661764"/>
          </a:xfrm>
          <a:prstGeom prst="rect">
            <a:avLst/>
          </a:prstGeom>
        </p:spPr>
      </p:pic>
    </p:spTree>
    <p:extLst>
      <p:ext uri="{BB962C8B-B14F-4D97-AF65-F5344CB8AC3E}">
        <p14:creationId xmlns:p14="http://schemas.microsoft.com/office/powerpoint/2010/main" val="4418906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5" name="Picture 4">
            <a:extLst>
              <a:ext uri="{FF2B5EF4-FFF2-40B4-BE49-F238E27FC236}">
                <a16:creationId xmlns:a16="http://schemas.microsoft.com/office/drawing/2014/main" id="{163C1D0A-33A9-2533-8942-282217F0B00B}"/>
              </a:ext>
            </a:extLst>
          </p:cNvPr>
          <p:cNvPicPr>
            <a:picLocks noChangeAspect="1"/>
          </p:cNvPicPr>
          <p:nvPr/>
        </p:nvPicPr>
        <p:blipFill>
          <a:blip r:embed="rId2"/>
          <a:stretch>
            <a:fillRect/>
          </a:stretch>
        </p:blipFill>
        <p:spPr>
          <a:xfrm>
            <a:off x="943405" y="635671"/>
            <a:ext cx="10305188" cy="5822219"/>
          </a:xfrm>
          <a:prstGeom prst="rect">
            <a:avLst/>
          </a:prstGeom>
        </p:spPr>
      </p:pic>
    </p:spTree>
    <p:extLst>
      <p:ext uri="{BB962C8B-B14F-4D97-AF65-F5344CB8AC3E}">
        <p14:creationId xmlns:p14="http://schemas.microsoft.com/office/powerpoint/2010/main" val="7631448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64</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7" name="Picture 6">
            <a:extLst>
              <a:ext uri="{FF2B5EF4-FFF2-40B4-BE49-F238E27FC236}">
                <a16:creationId xmlns:a16="http://schemas.microsoft.com/office/drawing/2014/main" id="{3A44B68E-E115-A33E-1192-BB2AC2682D73}"/>
              </a:ext>
            </a:extLst>
          </p:cNvPr>
          <p:cNvPicPr>
            <a:picLocks noChangeAspect="1"/>
          </p:cNvPicPr>
          <p:nvPr/>
        </p:nvPicPr>
        <p:blipFill>
          <a:blip r:embed="rId2"/>
          <a:stretch>
            <a:fillRect/>
          </a:stretch>
        </p:blipFill>
        <p:spPr>
          <a:xfrm>
            <a:off x="4442156" y="776157"/>
            <a:ext cx="6066619" cy="5749955"/>
          </a:xfrm>
          <a:prstGeom prst="rect">
            <a:avLst/>
          </a:prstGeom>
        </p:spPr>
      </p:pic>
      <p:sp>
        <p:nvSpPr>
          <p:cNvPr id="6" name="TextBox 5">
            <a:extLst>
              <a:ext uri="{FF2B5EF4-FFF2-40B4-BE49-F238E27FC236}">
                <a16:creationId xmlns:a16="http://schemas.microsoft.com/office/drawing/2014/main" id="{1082BFD4-477F-368B-CFB8-269B9AF1D651}"/>
              </a:ext>
            </a:extLst>
          </p:cNvPr>
          <p:cNvSpPr txBox="1"/>
          <p:nvPr/>
        </p:nvSpPr>
        <p:spPr>
          <a:xfrm>
            <a:off x="682388" y="985883"/>
            <a:ext cx="3609832" cy="1754326"/>
          </a:xfrm>
          <a:prstGeom prst="rect">
            <a:avLst/>
          </a:prstGeom>
          <a:noFill/>
        </p:spPr>
        <p:txBody>
          <a:bodyPr wrap="square">
            <a:spAutoFit/>
          </a:bodyPr>
          <a:lstStyle/>
          <a:p>
            <a:r>
              <a:rPr lang="en-US" sz="3600" b="1" dirty="0">
                <a:solidFill>
                  <a:srgbClr val="C00000"/>
                </a:solidFill>
              </a:rPr>
              <a:t>Text-guided </a:t>
            </a:r>
            <a:br>
              <a:rPr lang="en-US" sz="3600" b="1" dirty="0">
                <a:solidFill>
                  <a:srgbClr val="C00000"/>
                </a:solidFill>
              </a:rPr>
            </a:br>
            <a:r>
              <a:rPr lang="en-US" sz="3600" b="1" dirty="0">
                <a:solidFill>
                  <a:srgbClr val="C00000"/>
                </a:solidFill>
              </a:rPr>
              <a:t>Face Manipulation</a:t>
            </a:r>
          </a:p>
        </p:txBody>
      </p:sp>
    </p:spTree>
    <p:extLst>
      <p:ext uri="{BB962C8B-B14F-4D97-AF65-F5344CB8AC3E}">
        <p14:creationId xmlns:p14="http://schemas.microsoft.com/office/powerpoint/2010/main" val="6597434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1981200" y="121990"/>
            <a:ext cx="8229600" cy="1143000"/>
          </a:xfrm>
        </p:spPr>
        <p:txBody>
          <a:bodyPr>
            <a:normAutofit fontScale="90000"/>
          </a:bodyPr>
          <a:lstStyle/>
          <a:p>
            <a:r>
              <a:rPr lang="en-US" dirty="0">
                <a:solidFill>
                  <a:schemeClr val="accent1"/>
                </a:solidFill>
              </a:rPr>
              <a:t>Papers with Code</a:t>
            </a:r>
            <a:br>
              <a:rPr lang="en-US" dirty="0">
                <a:solidFill>
                  <a:schemeClr val="accent1"/>
                </a:solidFill>
              </a:rPr>
            </a:br>
            <a:r>
              <a:rPr lang="en-US" dirty="0">
                <a:solidFill>
                  <a:schemeClr val="accent1"/>
                </a:solidFill>
              </a:rPr>
              <a:t>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65</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4418457" y="6536350"/>
            <a:ext cx="3355086" cy="369332"/>
          </a:xfrm>
          <a:prstGeom prst="rect">
            <a:avLst/>
          </a:prstGeom>
        </p:spPr>
        <p:txBody>
          <a:bodyPr wrap="none">
            <a:spAutoFit/>
          </a:bodyPr>
          <a:lstStyle/>
          <a:p>
            <a:r>
              <a:rPr lang="en-US" dirty="0">
                <a:hlinkClick r:id="rId2"/>
              </a:rPr>
              <a:t>https://paperswithcode.com/sota</a:t>
            </a:r>
            <a:endParaRPr lang="en-US" dirty="0"/>
          </a:p>
        </p:txBody>
      </p:sp>
      <p:pic>
        <p:nvPicPr>
          <p:cNvPr id="3" name="Picture 2">
            <a:extLst>
              <a:ext uri="{FF2B5EF4-FFF2-40B4-BE49-F238E27FC236}">
                <a16:creationId xmlns:a16="http://schemas.microsoft.com/office/drawing/2014/main" id="{E7883DEA-C0D0-FD98-E32C-48E67F8976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0078" y="1481470"/>
            <a:ext cx="9331844" cy="5080774"/>
          </a:xfrm>
          <a:prstGeom prst="rect">
            <a:avLst/>
          </a:prstGeom>
        </p:spPr>
      </p:pic>
    </p:spTree>
    <p:extLst>
      <p:ext uri="{BB962C8B-B14F-4D97-AF65-F5344CB8AC3E}">
        <p14:creationId xmlns:p14="http://schemas.microsoft.com/office/powerpoint/2010/main" val="28163993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1981200" y="121990"/>
            <a:ext cx="8229600" cy="1143000"/>
          </a:xfrm>
        </p:spPr>
        <p:txBody>
          <a:bodyPr>
            <a:normAutofit fontScale="90000"/>
          </a:bodyPr>
          <a:lstStyle/>
          <a:p>
            <a:r>
              <a:rPr lang="en-US" dirty="0">
                <a:solidFill>
                  <a:schemeClr val="accent1"/>
                </a:solidFill>
              </a:rPr>
              <a:t>Papers with Code</a:t>
            </a:r>
            <a:br>
              <a:rPr lang="en-US" dirty="0">
                <a:solidFill>
                  <a:schemeClr val="accent1"/>
                </a:solidFill>
              </a:rPr>
            </a:br>
            <a:r>
              <a:rPr lang="en-US" dirty="0">
                <a:solidFill>
                  <a:schemeClr val="accent1"/>
                </a:solidFill>
              </a:rPr>
              <a:t>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66</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3606375" y="6482044"/>
            <a:ext cx="4979248" cy="369332"/>
          </a:xfrm>
          <a:prstGeom prst="rect">
            <a:avLst/>
          </a:prstGeom>
        </p:spPr>
        <p:txBody>
          <a:bodyPr wrap="none">
            <a:spAutoFit/>
          </a:bodyPr>
          <a:lstStyle/>
          <a:p>
            <a:pPr algn="ctr"/>
            <a:r>
              <a:rPr lang="en-US" dirty="0">
                <a:hlinkClick r:id="rId2"/>
              </a:rPr>
              <a:t>https://paperswithcode.com/area/computer-vision</a:t>
            </a:r>
            <a:endParaRPr lang="en-US" dirty="0"/>
          </a:p>
        </p:txBody>
      </p:sp>
      <p:sp>
        <p:nvSpPr>
          <p:cNvPr id="11" name="TextBox 10">
            <a:extLst>
              <a:ext uri="{FF2B5EF4-FFF2-40B4-BE49-F238E27FC236}">
                <a16:creationId xmlns:a16="http://schemas.microsoft.com/office/drawing/2014/main" id="{D45DD579-C789-7ECB-49AD-8EE705325C57}"/>
              </a:ext>
            </a:extLst>
          </p:cNvPr>
          <p:cNvSpPr txBox="1"/>
          <p:nvPr/>
        </p:nvSpPr>
        <p:spPr>
          <a:xfrm>
            <a:off x="948420" y="2012406"/>
            <a:ext cx="10295159" cy="3170099"/>
          </a:xfrm>
          <a:prstGeom prst="rect">
            <a:avLst/>
          </a:prstGeom>
          <a:noFill/>
        </p:spPr>
        <p:txBody>
          <a:bodyPr wrap="square">
            <a:spAutoFit/>
          </a:bodyPr>
          <a:lstStyle/>
          <a:p>
            <a:pPr algn="l"/>
            <a:r>
              <a:rPr lang="en-US" sz="4000" b="0" i="0" dirty="0">
                <a:solidFill>
                  <a:srgbClr val="000000"/>
                </a:solidFill>
                <a:effectLst/>
                <a:latin typeface="Lato" panose="020F0502020204030203" pitchFamily="34" charset="0"/>
              </a:rPr>
              <a:t>Computer Vision</a:t>
            </a:r>
          </a:p>
          <a:p>
            <a:pPr algn="l"/>
            <a:r>
              <a:rPr lang="en-US" sz="4000" b="0" i="0" dirty="0">
                <a:solidFill>
                  <a:srgbClr val="6F787E"/>
                </a:solidFill>
                <a:effectLst/>
                <a:latin typeface="system-ui"/>
              </a:rPr>
              <a:t>• 3425 benchmarks </a:t>
            </a:r>
            <a:br>
              <a:rPr lang="en-US" sz="4000" b="0" i="0" dirty="0">
                <a:solidFill>
                  <a:srgbClr val="6F787E"/>
                </a:solidFill>
                <a:effectLst/>
                <a:latin typeface="system-ui"/>
              </a:rPr>
            </a:br>
            <a:r>
              <a:rPr lang="en-US" sz="4000" b="0" i="0" dirty="0">
                <a:solidFill>
                  <a:srgbClr val="6F787E"/>
                </a:solidFill>
                <a:effectLst/>
                <a:latin typeface="system-ui"/>
              </a:rPr>
              <a:t>• 1088 tasks </a:t>
            </a:r>
            <a:br>
              <a:rPr lang="en-US" sz="4000" b="0" i="0" dirty="0">
                <a:solidFill>
                  <a:srgbClr val="6F787E"/>
                </a:solidFill>
                <a:effectLst/>
                <a:latin typeface="system-ui"/>
              </a:rPr>
            </a:br>
            <a:r>
              <a:rPr lang="en-US" sz="4000" b="0" i="0" dirty="0">
                <a:solidFill>
                  <a:srgbClr val="6F787E"/>
                </a:solidFill>
                <a:effectLst/>
                <a:latin typeface="system-ui"/>
              </a:rPr>
              <a:t>• 2320 datasets </a:t>
            </a:r>
            <a:br>
              <a:rPr lang="en-US" sz="4000" b="0" i="0" dirty="0">
                <a:solidFill>
                  <a:srgbClr val="6F787E"/>
                </a:solidFill>
                <a:effectLst/>
                <a:latin typeface="system-ui"/>
              </a:rPr>
            </a:br>
            <a:r>
              <a:rPr lang="en-US" sz="4000" b="0" i="0" dirty="0">
                <a:solidFill>
                  <a:srgbClr val="6F787E"/>
                </a:solidFill>
                <a:effectLst/>
                <a:latin typeface="system-ui"/>
              </a:rPr>
              <a:t>• 29741 papers with code</a:t>
            </a:r>
          </a:p>
        </p:txBody>
      </p:sp>
    </p:spTree>
    <p:extLst>
      <p:ext uri="{BB962C8B-B14F-4D97-AF65-F5344CB8AC3E}">
        <p14:creationId xmlns:p14="http://schemas.microsoft.com/office/powerpoint/2010/main" val="39473779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503853" y="121990"/>
            <a:ext cx="11047445" cy="848394"/>
          </a:xfrm>
        </p:spPr>
        <p:txBody>
          <a:bodyPr>
            <a:normAutofit/>
          </a:bodyPr>
          <a:lstStyle/>
          <a:p>
            <a:r>
              <a:rPr lang="en-US" dirty="0">
                <a:solidFill>
                  <a:schemeClr val="accent1"/>
                </a:solidFill>
              </a:rPr>
              <a:t>Computer Vision: 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67</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3606375" y="6482044"/>
            <a:ext cx="4979248" cy="369332"/>
          </a:xfrm>
          <a:prstGeom prst="rect">
            <a:avLst/>
          </a:prstGeom>
        </p:spPr>
        <p:txBody>
          <a:bodyPr wrap="none">
            <a:spAutoFit/>
          </a:bodyPr>
          <a:lstStyle/>
          <a:p>
            <a:pPr algn="ctr"/>
            <a:r>
              <a:rPr lang="en-US" dirty="0">
                <a:hlinkClick r:id="rId2"/>
              </a:rPr>
              <a:t>https://paperswithcode.com/area/computer-vision</a:t>
            </a:r>
            <a:endParaRPr lang="en-US" dirty="0"/>
          </a:p>
        </p:txBody>
      </p:sp>
      <p:pic>
        <p:nvPicPr>
          <p:cNvPr id="7" name="Picture 6">
            <a:extLst>
              <a:ext uri="{FF2B5EF4-FFF2-40B4-BE49-F238E27FC236}">
                <a16:creationId xmlns:a16="http://schemas.microsoft.com/office/drawing/2014/main" id="{5A406450-0890-86EB-2B5D-167B6E336D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5769" y="1047766"/>
            <a:ext cx="7764680" cy="2718547"/>
          </a:xfrm>
          <a:prstGeom prst="rect">
            <a:avLst/>
          </a:prstGeom>
        </p:spPr>
      </p:pic>
      <p:pic>
        <p:nvPicPr>
          <p:cNvPr id="9" name="Picture 8">
            <a:extLst>
              <a:ext uri="{FF2B5EF4-FFF2-40B4-BE49-F238E27FC236}">
                <a16:creationId xmlns:a16="http://schemas.microsoft.com/office/drawing/2014/main" id="{8DDD5EE7-BFA9-793E-AE20-C2D509F59C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0549" y="3843695"/>
            <a:ext cx="7634051" cy="2642899"/>
          </a:xfrm>
          <a:prstGeom prst="rect">
            <a:avLst/>
          </a:prstGeom>
        </p:spPr>
      </p:pic>
    </p:spTree>
    <p:extLst>
      <p:ext uri="{BB962C8B-B14F-4D97-AF65-F5344CB8AC3E}">
        <p14:creationId xmlns:p14="http://schemas.microsoft.com/office/powerpoint/2010/main" val="28919699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503853" y="121990"/>
            <a:ext cx="11047445" cy="848394"/>
          </a:xfrm>
        </p:spPr>
        <p:txBody>
          <a:bodyPr>
            <a:normAutofit/>
          </a:bodyPr>
          <a:lstStyle/>
          <a:p>
            <a:r>
              <a:rPr lang="en-US" dirty="0">
                <a:solidFill>
                  <a:schemeClr val="accent1"/>
                </a:solidFill>
              </a:rPr>
              <a:t>Computer Vision: 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68</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3606375" y="6482044"/>
            <a:ext cx="4979248" cy="369332"/>
          </a:xfrm>
          <a:prstGeom prst="rect">
            <a:avLst/>
          </a:prstGeom>
        </p:spPr>
        <p:txBody>
          <a:bodyPr wrap="none">
            <a:spAutoFit/>
          </a:bodyPr>
          <a:lstStyle/>
          <a:p>
            <a:pPr algn="ctr"/>
            <a:r>
              <a:rPr lang="en-US" dirty="0">
                <a:hlinkClick r:id="rId2"/>
              </a:rPr>
              <a:t>https://paperswithcode.com/area/computer-vision</a:t>
            </a:r>
            <a:endParaRPr lang="en-US" dirty="0"/>
          </a:p>
        </p:txBody>
      </p:sp>
      <p:pic>
        <p:nvPicPr>
          <p:cNvPr id="7" name="Picture 6">
            <a:extLst>
              <a:ext uri="{FF2B5EF4-FFF2-40B4-BE49-F238E27FC236}">
                <a16:creationId xmlns:a16="http://schemas.microsoft.com/office/drawing/2014/main" id="{5A406450-0890-86EB-2B5D-167B6E336D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5769" y="1047766"/>
            <a:ext cx="7764680" cy="2718547"/>
          </a:xfrm>
          <a:prstGeom prst="rect">
            <a:avLst/>
          </a:prstGeom>
        </p:spPr>
      </p:pic>
      <p:pic>
        <p:nvPicPr>
          <p:cNvPr id="9" name="Picture 8">
            <a:extLst>
              <a:ext uri="{FF2B5EF4-FFF2-40B4-BE49-F238E27FC236}">
                <a16:creationId xmlns:a16="http://schemas.microsoft.com/office/drawing/2014/main" id="{8DDD5EE7-BFA9-793E-AE20-C2D509F59C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0549" y="3843695"/>
            <a:ext cx="7634051" cy="2642899"/>
          </a:xfrm>
          <a:prstGeom prst="rect">
            <a:avLst/>
          </a:prstGeom>
        </p:spPr>
      </p:pic>
    </p:spTree>
    <p:extLst>
      <p:ext uri="{BB962C8B-B14F-4D97-AF65-F5344CB8AC3E}">
        <p14:creationId xmlns:p14="http://schemas.microsoft.com/office/powerpoint/2010/main" val="39601263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503853" y="121990"/>
            <a:ext cx="11047445" cy="848394"/>
          </a:xfrm>
        </p:spPr>
        <p:txBody>
          <a:bodyPr>
            <a:normAutofit/>
          </a:bodyPr>
          <a:lstStyle/>
          <a:p>
            <a:r>
              <a:rPr lang="en-US" dirty="0">
                <a:solidFill>
                  <a:schemeClr val="accent1"/>
                </a:solidFill>
              </a:rPr>
              <a:t>Computer Vision: 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69</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3606375" y="6482044"/>
            <a:ext cx="4979248" cy="369332"/>
          </a:xfrm>
          <a:prstGeom prst="rect">
            <a:avLst/>
          </a:prstGeom>
        </p:spPr>
        <p:txBody>
          <a:bodyPr wrap="none">
            <a:spAutoFit/>
          </a:bodyPr>
          <a:lstStyle/>
          <a:p>
            <a:pPr algn="ctr"/>
            <a:r>
              <a:rPr lang="en-US" dirty="0">
                <a:hlinkClick r:id="rId2"/>
              </a:rPr>
              <a:t>https://paperswithcode.com/area/computer-vision</a:t>
            </a:r>
            <a:endParaRPr lang="en-US" dirty="0"/>
          </a:p>
        </p:txBody>
      </p:sp>
      <p:pic>
        <p:nvPicPr>
          <p:cNvPr id="6" name="Picture 5">
            <a:extLst>
              <a:ext uri="{FF2B5EF4-FFF2-40B4-BE49-F238E27FC236}">
                <a16:creationId xmlns:a16="http://schemas.microsoft.com/office/drawing/2014/main" id="{DBF5A50D-07C3-75AD-84D7-8972B07A67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1375" y="3885191"/>
            <a:ext cx="7772400" cy="2596853"/>
          </a:xfrm>
          <a:prstGeom prst="rect">
            <a:avLst/>
          </a:prstGeom>
        </p:spPr>
      </p:pic>
      <p:pic>
        <p:nvPicPr>
          <p:cNvPr id="8" name="Picture 7">
            <a:extLst>
              <a:ext uri="{FF2B5EF4-FFF2-40B4-BE49-F238E27FC236}">
                <a16:creationId xmlns:a16="http://schemas.microsoft.com/office/drawing/2014/main" id="{41B89E00-FBB4-F916-D9F0-E7746B2D8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9799" y="1072644"/>
            <a:ext cx="7772400" cy="2715768"/>
          </a:xfrm>
          <a:prstGeom prst="rect">
            <a:avLst/>
          </a:prstGeom>
        </p:spPr>
      </p:pic>
    </p:spTree>
    <p:extLst>
      <p:ext uri="{BB962C8B-B14F-4D97-AF65-F5344CB8AC3E}">
        <p14:creationId xmlns:p14="http://schemas.microsoft.com/office/powerpoint/2010/main" val="2574878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8D6C-DCCA-5E40-89AA-4BA8C89A12A9}"/>
              </a:ext>
            </a:extLst>
          </p:cNvPr>
          <p:cNvSpPr>
            <a:spLocks noGrp="1"/>
          </p:cNvSpPr>
          <p:nvPr>
            <p:ph type="title"/>
          </p:nvPr>
        </p:nvSpPr>
        <p:spPr>
          <a:xfrm>
            <a:off x="1847527" y="53752"/>
            <a:ext cx="8496944" cy="1143000"/>
          </a:xfrm>
        </p:spPr>
        <p:txBody>
          <a:bodyPr>
            <a:normAutofit fontScale="90000"/>
          </a:bodyPr>
          <a:lstStyle/>
          <a:p>
            <a:r>
              <a:rPr lang="en-US" sz="2400" dirty="0">
                <a:solidFill>
                  <a:schemeClr val="accent1"/>
                </a:solidFill>
              </a:rPr>
              <a:t>Stuart Russell and Peter </a:t>
            </a:r>
            <a:r>
              <a:rPr lang="en-US" sz="2400" dirty="0" err="1">
                <a:solidFill>
                  <a:schemeClr val="accent1"/>
                </a:solidFill>
              </a:rPr>
              <a:t>Norvig</a:t>
            </a:r>
            <a:r>
              <a:rPr lang="en-US" sz="2400" dirty="0">
                <a:solidFill>
                  <a:schemeClr val="accent1"/>
                </a:solidFill>
              </a:rPr>
              <a:t> (2020), </a:t>
            </a:r>
            <a:br>
              <a:rPr lang="en-US" sz="2400" dirty="0">
                <a:solidFill>
                  <a:schemeClr val="accent1"/>
                </a:solidFill>
              </a:rPr>
            </a:br>
            <a:r>
              <a:rPr lang="en-US" sz="3200" dirty="0">
                <a:solidFill>
                  <a:srgbClr val="C00000"/>
                </a:solidFill>
              </a:rPr>
              <a:t>Artificial Intelligence: A Modern Approach</a:t>
            </a:r>
            <a:r>
              <a:rPr lang="en-US" sz="2400" dirty="0">
                <a:solidFill>
                  <a:schemeClr val="accent1"/>
                </a:solidFill>
              </a:rPr>
              <a:t>, </a:t>
            </a:r>
            <a:br>
              <a:rPr lang="en-US" sz="2400" dirty="0">
                <a:solidFill>
                  <a:schemeClr val="accent1"/>
                </a:solidFill>
              </a:rPr>
            </a:br>
            <a:r>
              <a:rPr lang="en-US" sz="1800" dirty="0">
                <a:solidFill>
                  <a:schemeClr val="accent1"/>
                </a:solidFill>
              </a:rPr>
              <a:t>4th Edition, Pearson</a:t>
            </a:r>
          </a:p>
        </p:txBody>
      </p:sp>
      <p:sp>
        <p:nvSpPr>
          <p:cNvPr id="4" name="Slide Number Placeholder 3">
            <a:extLst>
              <a:ext uri="{FF2B5EF4-FFF2-40B4-BE49-F238E27FC236}">
                <a16:creationId xmlns:a16="http://schemas.microsoft.com/office/drawing/2014/main" id="{AA409F32-402C-3B4D-B654-0B991CF1AC73}"/>
              </a:ext>
            </a:extLst>
          </p:cNvPr>
          <p:cNvSpPr>
            <a:spLocks noGrp="1"/>
          </p:cNvSpPr>
          <p:nvPr>
            <p:ph type="sldNum" sz="quarter" idx="12"/>
          </p:nvPr>
        </p:nvSpPr>
        <p:spPr/>
        <p:txBody>
          <a:bodyPr/>
          <a:lstStyle/>
          <a:p>
            <a:pPr>
              <a:defRPr/>
            </a:pPr>
            <a:fld id="{E78C9E75-97FD-45D9-8ED3-955348887BB1}" type="slidenum">
              <a:rPr lang="zh-TW" altLang="en-US" smtClean="0"/>
              <a:pPr>
                <a:defRPr/>
              </a:pPr>
              <a:t>7</a:t>
            </a:fld>
            <a:endParaRPr lang="zh-TW" altLang="en-US"/>
          </a:p>
        </p:txBody>
      </p:sp>
      <p:pic>
        <p:nvPicPr>
          <p:cNvPr id="6" name="Picture 5">
            <a:extLst>
              <a:ext uri="{FF2B5EF4-FFF2-40B4-BE49-F238E27FC236}">
                <a16:creationId xmlns:a16="http://schemas.microsoft.com/office/drawing/2014/main" id="{8A2E8801-D892-4842-9D33-2D720BE169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58299" y="1275482"/>
            <a:ext cx="4075401" cy="5125125"/>
          </a:xfrm>
          <a:prstGeom prst="rect">
            <a:avLst/>
          </a:prstGeom>
        </p:spPr>
      </p:pic>
      <p:sp>
        <p:nvSpPr>
          <p:cNvPr id="7" name="Rectangle 6">
            <a:extLst>
              <a:ext uri="{FF2B5EF4-FFF2-40B4-BE49-F238E27FC236}">
                <a16:creationId xmlns:a16="http://schemas.microsoft.com/office/drawing/2014/main" id="{CC309EB6-A6EB-E24E-8D4D-E0E9E2E25228}"/>
              </a:ext>
            </a:extLst>
          </p:cNvPr>
          <p:cNvSpPr/>
          <p:nvPr/>
        </p:nvSpPr>
        <p:spPr>
          <a:xfrm>
            <a:off x="2589022" y="6381329"/>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8" name="Rectangle 7">
            <a:extLst>
              <a:ext uri="{FF2B5EF4-FFF2-40B4-BE49-F238E27FC236}">
                <a16:creationId xmlns:a16="http://schemas.microsoft.com/office/drawing/2014/main" id="{7AE251A6-4267-904E-809D-99B16D316596}"/>
              </a:ext>
            </a:extLst>
          </p:cNvPr>
          <p:cNvSpPr/>
          <p:nvPr/>
        </p:nvSpPr>
        <p:spPr>
          <a:xfrm>
            <a:off x="2603611" y="6597353"/>
            <a:ext cx="6462464" cy="246221"/>
          </a:xfrm>
          <a:prstGeom prst="rect">
            <a:avLst/>
          </a:prstGeom>
        </p:spPr>
        <p:txBody>
          <a:bodyPr wrap="square">
            <a:spAutoFit/>
          </a:bodyPr>
          <a:lstStyle/>
          <a:p>
            <a:pPr algn="ctr"/>
            <a:r>
              <a:rPr lang="en-US" sz="1000" dirty="0">
                <a:hlinkClick r:id="rId3"/>
              </a:rPr>
              <a:t>https://www.amazon.com/Artificial-Intelligence-A-Modern-Approach/dp/0134610997/</a:t>
            </a:r>
            <a:endParaRPr lang="en-US" sz="1000" dirty="0"/>
          </a:p>
        </p:txBody>
      </p:sp>
    </p:spTree>
    <p:extLst>
      <p:ext uri="{BB962C8B-B14F-4D97-AF65-F5344CB8AC3E}">
        <p14:creationId xmlns:p14="http://schemas.microsoft.com/office/powerpoint/2010/main" val="1252397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839755" y="121990"/>
            <a:ext cx="10002416" cy="939808"/>
          </a:xfrm>
        </p:spPr>
        <p:txBody>
          <a:bodyPr>
            <a:normAutofit fontScale="90000"/>
          </a:bodyPr>
          <a:lstStyle/>
          <a:p>
            <a:r>
              <a:rPr lang="en-US" dirty="0">
                <a:solidFill>
                  <a:schemeClr val="accent1"/>
                </a:solidFill>
              </a:rPr>
              <a:t>Computer Vision: Video</a:t>
            </a:r>
            <a:br>
              <a:rPr lang="en-US" dirty="0">
                <a:solidFill>
                  <a:schemeClr val="accent1"/>
                </a:solidFill>
              </a:rPr>
            </a:br>
            <a:r>
              <a:rPr lang="en-US" sz="2700" b="0" dirty="0">
                <a:solidFill>
                  <a:schemeClr val="accent1"/>
                </a:solidFill>
              </a:rPr>
              <a:t>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70</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3048372" y="6514022"/>
            <a:ext cx="5585182" cy="369332"/>
          </a:xfrm>
          <a:prstGeom prst="rect">
            <a:avLst/>
          </a:prstGeom>
        </p:spPr>
        <p:txBody>
          <a:bodyPr wrap="none">
            <a:spAutoFit/>
          </a:bodyPr>
          <a:lstStyle/>
          <a:p>
            <a:pPr algn="ctr"/>
            <a:r>
              <a:rPr lang="en-US" dirty="0">
                <a:hlinkClick r:id="rId2"/>
              </a:rPr>
              <a:t>https://paperswithcode.com/area/computer-vision/video</a:t>
            </a:r>
            <a:endParaRPr lang="en-US" dirty="0"/>
          </a:p>
        </p:txBody>
      </p:sp>
      <p:pic>
        <p:nvPicPr>
          <p:cNvPr id="9" name="Picture 8">
            <a:extLst>
              <a:ext uri="{FF2B5EF4-FFF2-40B4-BE49-F238E27FC236}">
                <a16:creationId xmlns:a16="http://schemas.microsoft.com/office/drawing/2014/main" id="{D5298825-66DB-C352-4F68-320C0646C9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4897" y="1099120"/>
            <a:ext cx="7772400" cy="5474552"/>
          </a:xfrm>
          <a:prstGeom prst="rect">
            <a:avLst/>
          </a:prstGeom>
        </p:spPr>
      </p:pic>
    </p:spTree>
    <p:extLst>
      <p:ext uri="{BB962C8B-B14F-4D97-AF65-F5344CB8AC3E}">
        <p14:creationId xmlns:p14="http://schemas.microsoft.com/office/powerpoint/2010/main" val="39376408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75520" y="274638"/>
            <a:ext cx="8640960" cy="6245225"/>
          </a:xfrm>
        </p:spPr>
        <p:txBody>
          <a:bodyPr/>
          <a:lstStyle/>
          <a:p>
            <a:r>
              <a:rPr lang="en-US" altLang="zh-TW" sz="12000" dirty="0">
                <a:solidFill>
                  <a:srgbClr val="C00000"/>
                </a:solidFill>
              </a:rPr>
              <a:t>Robotics</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71</a:t>
            </a:fld>
            <a:endParaRPr lang="zh-TW" altLang="en-US"/>
          </a:p>
        </p:txBody>
      </p:sp>
    </p:spTree>
    <p:extLst>
      <p:ext uri="{BB962C8B-B14F-4D97-AF65-F5344CB8AC3E}">
        <p14:creationId xmlns:p14="http://schemas.microsoft.com/office/powerpoint/2010/main" val="42353164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51721" y="1700808"/>
            <a:ext cx="10208075" cy="4425356"/>
          </a:xfrm>
        </p:spPr>
        <p:txBody>
          <a:bodyPr>
            <a:normAutofit/>
          </a:bodyPr>
          <a:lstStyle/>
          <a:p>
            <a:r>
              <a:rPr lang="en-US" sz="4400" dirty="0">
                <a:solidFill>
                  <a:srgbClr val="FF0000"/>
                </a:solidFill>
              </a:rPr>
              <a:t>Agents</a:t>
            </a:r>
            <a:r>
              <a:rPr lang="en-US" sz="4400" dirty="0"/>
              <a:t> are endowed with </a:t>
            </a:r>
            <a:br>
              <a:rPr lang="en-US" sz="4400" dirty="0"/>
            </a:br>
            <a:r>
              <a:rPr lang="en-US" sz="4400" dirty="0">
                <a:solidFill>
                  <a:srgbClr val="FF0000"/>
                </a:solidFill>
              </a:rPr>
              <a:t>sensors</a:t>
            </a:r>
            <a:r>
              <a:rPr lang="en-US" sz="4400" dirty="0"/>
              <a:t> and </a:t>
            </a:r>
            <a:r>
              <a:rPr lang="en-US" sz="4400" dirty="0">
                <a:solidFill>
                  <a:srgbClr val="FF0000"/>
                </a:solidFill>
              </a:rPr>
              <a:t>physical effectors </a:t>
            </a:r>
            <a:br>
              <a:rPr lang="en-US" sz="4400" dirty="0">
                <a:solidFill>
                  <a:srgbClr val="FF0000"/>
                </a:solidFill>
              </a:rPr>
            </a:br>
            <a:r>
              <a:rPr lang="en-US" sz="4400" dirty="0"/>
              <a:t>with which to move about and </a:t>
            </a:r>
            <a:br>
              <a:rPr lang="en-US" sz="4400" dirty="0"/>
            </a:br>
            <a:r>
              <a:rPr lang="en-US" sz="4400" dirty="0"/>
              <a:t>make mischief in the real world.</a:t>
            </a:r>
            <a:endParaRPr lang="en-US" sz="4400" dirty="0">
              <a:solidFill>
                <a:srgbClr val="FF0000"/>
              </a:solidFill>
            </a:endParaRP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72</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dirty="0">
                <a:solidFill>
                  <a:srgbClr val="FF0000"/>
                </a:solidFill>
              </a:rPr>
              <a:t>Robotics</a:t>
            </a:r>
            <a:endParaRPr lang="en-US" dirty="0">
              <a:solidFill>
                <a:schemeClr val="accent1"/>
              </a:solidFill>
            </a:endParaRPr>
          </a:p>
        </p:txBody>
      </p:sp>
    </p:spTree>
    <p:extLst>
      <p:ext uri="{BB962C8B-B14F-4D97-AF65-F5344CB8AC3E}">
        <p14:creationId xmlns:p14="http://schemas.microsoft.com/office/powerpoint/2010/main" val="19004019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68B9-156D-1345-BC05-9D68DD12A18C}"/>
              </a:ext>
            </a:extLst>
          </p:cNvPr>
          <p:cNvSpPr>
            <a:spLocks noGrp="1"/>
          </p:cNvSpPr>
          <p:nvPr>
            <p:ph type="title"/>
          </p:nvPr>
        </p:nvSpPr>
        <p:spPr>
          <a:xfrm>
            <a:off x="1981200" y="198220"/>
            <a:ext cx="8229600" cy="1318071"/>
          </a:xfrm>
        </p:spPr>
        <p:txBody>
          <a:bodyPr>
            <a:normAutofit fontScale="90000"/>
          </a:bodyPr>
          <a:lstStyle/>
          <a:p>
            <a:r>
              <a:rPr lang="en-US" dirty="0">
                <a:solidFill>
                  <a:schemeClr val="accent1"/>
                </a:solidFill>
              </a:rPr>
              <a:t>Boston Dynamics: Spot</a:t>
            </a:r>
            <a:br>
              <a:rPr lang="en-US" dirty="0">
                <a:solidFill>
                  <a:schemeClr val="accent1"/>
                </a:solidFill>
              </a:rPr>
            </a:br>
            <a:r>
              <a:rPr lang="en-US" sz="2400" dirty="0">
                <a:solidFill>
                  <a:schemeClr val="accent1"/>
                </a:solidFill>
              </a:rPr>
              <a:t>Automate sensing and inspection, capture limitless data, and explore without boundaries.</a:t>
            </a:r>
          </a:p>
        </p:txBody>
      </p:sp>
      <p:sp>
        <p:nvSpPr>
          <p:cNvPr id="4" name="Slide Number Placeholder 3">
            <a:extLst>
              <a:ext uri="{FF2B5EF4-FFF2-40B4-BE49-F238E27FC236}">
                <a16:creationId xmlns:a16="http://schemas.microsoft.com/office/drawing/2014/main" id="{CF767DEB-CC00-594F-85DA-FE1BD3535237}"/>
              </a:ext>
            </a:extLst>
          </p:cNvPr>
          <p:cNvSpPr>
            <a:spLocks noGrp="1"/>
          </p:cNvSpPr>
          <p:nvPr>
            <p:ph type="sldNum" sz="quarter" idx="12"/>
          </p:nvPr>
        </p:nvSpPr>
        <p:spPr/>
        <p:txBody>
          <a:bodyPr/>
          <a:lstStyle/>
          <a:p>
            <a:pPr>
              <a:defRPr/>
            </a:pPr>
            <a:fld id="{E78C9E75-97FD-45D9-8ED3-955348887BB1}" type="slidenum">
              <a:rPr lang="zh-TW" altLang="en-US" smtClean="0"/>
              <a:pPr>
                <a:defRPr/>
              </a:pPr>
              <a:t>73</a:t>
            </a:fld>
            <a:endParaRPr lang="zh-TW" altLang="en-US"/>
          </a:p>
        </p:txBody>
      </p:sp>
      <p:sp>
        <p:nvSpPr>
          <p:cNvPr id="5" name="Rectangle 4">
            <a:extLst>
              <a:ext uri="{FF2B5EF4-FFF2-40B4-BE49-F238E27FC236}">
                <a16:creationId xmlns:a16="http://schemas.microsoft.com/office/drawing/2014/main" id="{A78530E4-2581-9B43-9178-28F069D7F52E}"/>
              </a:ext>
            </a:extLst>
          </p:cNvPr>
          <p:cNvSpPr/>
          <p:nvPr/>
        </p:nvSpPr>
        <p:spPr>
          <a:xfrm>
            <a:off x="4501814" y="6525345"/>
            <a:ext cx="3188373" cy="276999"/>
          </a:xfrm>
          <a:prstGeom prst="rect">
            <a:avLst/>
          </a:prstGeom>
        </p:spPr>
        <p:txBody>
          <a:bodyPr wrap="none">
            <a:spAutoFit/>
          </a:bodyPr>
          <a:lstStyle/>
          <a:p>
            <a:pPr algn="ctr"/>
            <a:r>
              <a:rPr lang="en-US" sz="1200" dirty="0">
                <a:solidFill>
                  <a:schemeClr val="bg1">
                    <a:lumMod val="65000"/>
                  </a:schemeClr>
                </a:solidFill>
                <a:latin typeface="Calibri" panose="020F0502020204030204" pitchFamily="34" charset="0"/>
                <a:cs typeface="Calibri" panose="020F0502020204030204" pitchFamily="34" charset="0"/>
              </a:rPr>
              <a:t>Source: </a:t>
            </a:r>
            <a:r>
              <a:rPr lang="en-US" sz="1200" dirty="0">
                <a:solidFill>
                  <a:schemeClr val="bg1">
                    <a:lumMod val="65000"/>
                  </a:schemeClr>
                </a:solidFill>
                <a:latin typeface="Calibri" panose="020F0502020204030204" pitchFamily="34" charset="0"/>
                <a:cs typeface="Calibri" panose="020F0502020204030204" pitchFamily="34" charset="0"/>
                <a:hlinkClick r:id="rId2"/>
              </a:rPr>
              <a:t>https://www.bostondynamics.com/spot</a:t>
            </a:r>
            <a:endParaRPr lang="en-US" sz="1200" dirty="0">
              <a:solidFill>
                <a:schemeClr val="bg1">
                  <a:lumMod val="6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708AB1D-FE01-764B-A284-29792BCF0A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9616" y="1668608"/>
            <a:ext cx="6624737" cy="4856737"/>
          </a:xfrm>
          <a:prstGeom prst="rect">
            <a:avLst/>
          </a:prstGeom>
        </p:spPr>
      </p:pic>
    </p:spTree>
    <p:extLst>
      <p:ext uri="{BB962C8B-B14F-4D97-AF65-F5344CB8AC3E}">
        <p14:creationId xmlns:p14="http://schemas.microsoft.com/office/powerpoint/2010/main" val="32604562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68B9-156D-1345-BC05-9D68DD12A18C}"/>
              </a:ext>
            </a:extLst>
          </p:cNvPr>
          <p:cNvSpPr>
            <a:spLocks noGrp="1"/>
          </p:cNvSpPr>
          <p:nvPr>
            <p:ph type="title"/>
          </p:nvPr>
        </p:nvSpPr>
        <p:spPr>
          <a:xfrm>
            <a:off x="1981200" y="182407"/>
            <a:ext cx="8229600" cy="1207135"/>
          </a:xfrm>
        </p:spPr>
        <p:txBody>
          <a:bodyPr>
            <a:normAutofit fontScale="90000"/>
          </a:bodyPr>
          <a:lstStyle/>
          <a:p>
            <a:r>
              <a:rPr lang="en-US" dirty="0">
                <a:solidFill>
                  <a:schemeClr val="accent1"/>
                </a:solidFill>
              </a:rPr>
              <a:t>Boston Dynamics: Atlas</a:t>
            </a:r>
            <a:br>
              <a:rPr lang="en-US" dirty="0">
                <a:solidFill>
                  <a:schemeClr val="accent1"/>
                </a:solidFill>
              </a:rPr>
            </a:br>
            <a:r>
              <a:rPr lang="en-US" sz="3200" dirty="0">
                <a:solidFill>
                  <a:schemeClr val="accent1"/>
                </a:solidFill>
              </a:rPr>
              <a:t>The world’s most dynamic humanoid robot</a:t>
            </a:r>
          </a:p>
        </p:txBody>
      </p:sp>
      <p:sp>
        <p:nvSpPr>
          <p:cNvPr id="4" name="Slide Number Placeholder 3">
            <a:extLst>
              <a:ext uri="{FF2B5EF4-FFF2-40B4-BE49-F238E27FC236}">
                <a16:creationId xmlns:a16="http://schemas.microsoft.com/office/drawing/2014/main" id="{CF767DEB-CC00-594F-85DA-FE1BD3535237}"/>
              </a:ext>
            </a:extLst>
          </p:cNvPr>
          <p:cNvSpPr>
            <a:spLocks noGrp="1"/>
          </p:cNvSpPr>
          <p:nvPr>
            <p:ph type="sldNum" sz="quarter" idx="12"/>
          </p:nvPr>
        </p:nvSpPr>
        <p:spPr/>
        <p:txBody>
          <a:bodyPr/>
          <a:lstStyle/>
          <a:p>
            <a:pPr>
              <a:defRPr/>
            </a:pPr>
            <a:fld id="{E78C9E75-97FD-45D9-8ED3-955348887BB1}" type="slidenum">
              <a:rPr lang="zh-TW" altLang="en-US" smtClean="0"/>
              <a:pPr>
                <a:defRPr/>
              </a:pPr>
              <a:t>74</a:t>
            </a:fld>
            <a:endParaRPr lang="zh-TW" altLang="en-US"/>
          </a:p>
        </p:txBody>
      </p:sp>
      <p:sp>
        <p:nvSpPr>
          <p:cNvPr id="5" name="Rectangle 4">
            <a:extLst>
              <a:ext uri="{FF2B5EF4-FFF2-40B4-BE49-F238E27FC236}">
                <a16:creationId xmlns:a16="http://schemas.microsoft.com/office/drawing/2014/main" id="{A78530E4-2581-9B43-9178-28F069D7F52E}"/>
              </a:ext>
            </a:extLst>
          </p:cNvPr>
          <p:cNvSpPr/>
          <p:nvPr/>
        </p:nvSpPr>
        <p:spPr>
          <a:xfrm>
            <a:off x="4492004" y="6525345"/>
            <a:ext cx="3207993" cy="276999"/>
          </a:xfrm>
          <a:prstGeom prst="rect">
            <a:avLst/>
          </a:prstGeom>
        </p:spPr>
        <p:txBody>
          <a:bodyPr wrap="none">
            <a:spAutoFit/>
          </a:bodyPr>
          <a:lstStyle/>
          <a:p>
            <a:pPr algn="ctr"/>
            <a:r>
              <a:rPr lang="en-US" sz="1200" dirty="0">
                <a:solidFill>
                  <a:schemeClr val="bg1">
                    <a:lumMod val="65000"/>
                  </a:schemeClr>
                </a:solidFill>
                <a:latin typeface="Calibri" panose="020F0502020204030204" pitchFamily="34" charset="0"/>
                <a:cs typeface="Calibri" panose="020F0502020204030204" pitchFamily="34" charset="0"/>
              </a:rPr>
              <a:t>Source: </a:t>
            </a:r>
            <a:r>
              <a:rPr lang="en-US" sz="1200" dirty="0">
                <a:solidFill>
                  <a:schemeClr val="bg1">
                    <a:lumMod val="65000"/>
                  </a:schemeClr>
                </a:solidFill>
                <a:latin typeface="Calibri" panose="020F0502020204030204" pitchFamily="34" charset="0"/>
                <a:cs typeface="Calibri" panose="020F0502020204030204" pitchFamily="34" charset="0"/>
                <a:hlinkClick r:id="rId2"/>
              </a:rPr>
              <a:t>https://www.bostondynamics.com/atlas</a:t>
            </a:r>
            <a:endParaRPr lang="en-US" sz="1200" dirty="0">
              <a:solidFill>
                <a:schemeClr val="bg1">
                  <a:lumMod val="6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1AEDDCF-36DB-754A-843B-92DD935117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44915" y="1516290"/>
            <a:ext cx="6060588" cy="4999216"/>
          </a:xfrm>
          <a:prstGeom prst="rect">
            <a:avLst/>
          </a:prstGeom>
        </p:spPr>
      </p:pic>
      <p:sp>
        <p:nvSpPr>
          <p:cNvPr id="8" name="Rectangle 7">
            <a:extLst>
              <a:ext uri="{FF2B5EF4-FFF2-40B4-BE49-F238E27FC236}">
                <a16:creationId xmlns:a16="http://schemas.microsoft.com/office/drawing/2014/main" id="{FB245D43-F34D-4A46-9852-8F90E662B3A6}"/>
              </a:ext>
            </a:extLst>
          </p:cNvPr>
          <p:cNvSpPr/>
          <p:nvPr/>
        </p:nvSpPr>
        <p:spPr>
          <a:xfrm>
            <a:off x="653143" y="2348880"/>
            <a:ext cx="3743900" cy="2062103"/>
          </a:xfrm>
          <a:prstGeom prst="rect">
            <a:avLst/>
          </a:prstGeom>
        </p:spPr>
        <p:txBody>
          <a:bodyPr wrap="square">
            <a:spAutoFit/>
          </a:bodyPr>
          <a:lstStyle/>
          <a:p>
            <a:r>
              <a:rPr lang="en-US" sz="3200" dirty="0">
                <a:solidFill>
                  <a:schemeClr val="accent1"/>
                </a:solidFill>
              </a:rPr>
              <a:t>Atlas is a research platform designed to push the limits of whole-body mobility</a:t>
            </a:r>
            <a:endParaRPr lang="en-US" sz="3200" dirty="0"/>
          </a:p>
        </p:txBody>
      </p:sp>
    </p:spTree>
    <p:extLst>
      <p:ext uri="{BB962C8B-B14F-4D97-AF65-F5344CB8AC3E}">
        <p14:creationId xmlns:p14="http://schemas.microsoft.com/office/powerpoint/2010/main" val="17564824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46138"/>
          </a:xfrm>
        </p:spPr>
        <p:txBody>
          <a:bodyPr/>
          <a:lstStyle/>
          <a:p>
            <a:r>
              <a:rPr lang="en-US" b="1" dirty="0">
                <a:solidFill>
                  <a:schemeClr val="accent1"/>
                </a:solidFill>
              </a:rPr>
              <a:t>Boston Dynamics: Atlas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75</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1200" y="846138"/>
            <a:ext cx="8305800" cy="5397500"/>
          </a:xfrm>
          <a:prstGeom prst="rect">
            <a:avLst/>
          </a:prstGeom>
        </p:spPr>
      </p:pic>
      <p:sp>
        <p:nvSpPr>
          <p:cNvPr id="6" name="Rectangle 5"/>
          <p:cNvSpPr/>
          <p:nvPr/>
        </p:nvSpPr>
        <p:spPr>
          <a:xfrm>
            <a:off x="3261147" y="6412399"/>
            <a:ext cx="5238328" cy="369332"/>
          </a:xfrm>
          <a:prstGeom prst="rect">
            <a:avLst/>
          </a:prstGeom>
        </p:spPr>
        <p:txBody>
          <a:bodyPr wrap="square">
            <a:spAutoFit/>
          </a:bodyPr>
          <a:lstStyle/>
          <a:p>
            <a:r>
              <a:rPr lang="en-US" dirty="0">
                <a:hlinkClick r:id="rId3"/>
              </a:rPr>
              <a:t>https://www.youtube.com/watch?v=fRj34o4hN4I</a:t>
            </a:r>
            <a:endParaRPr lang="en-US" dirty="0"/>
          </a:p>
        </p:txBody>
      </p:sp>
    </p:spTree>
    <p:extLst>
      <p:ext uri="{BB962C8B-B14F-4D97-AF65-F5344CB8AC3E}">
        <p14:creationId xmlns:p14="http://schemas.microsoft.com/office/powerpoint/2010/main" val="15978397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24744"/>
          </a:xfrm>
        </p:spPr>
        <p:txBody>
          <a:bodyPr/>
          <a:lstStyle/>
          <a:p>
            <a:r>
              <a:rPr lang="en-US" dirty="0">
                <a:solidFill>
                  <a:schemeClr val="accent1"/>
                </a:solidFill>
              </a:rPr>
              <a:t>Humanoid Robot: Sophia</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76</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30400" y="1496845"/>
            <a:ext cx="8280400" cy="4635500"/>
          </a:xfrm>
          <a:prstGeom prst="rect">
            <a:avLst/>
          </a:prstGeom>
        </p:spPr>
      </p:pic>
      <p:sp>
        <p:nvSpPr>
          <p:cNvPr id="6" name="Rectangle 5"/>
          <p:cNvSpPr/>
          <p:nvPr/>
        </p:nvSpPr>
        <p:spPr>
          <a:xfrm>
            <a:off x="3271416" y="6456619"/>
            <a:ext cx="5598368" cy="369332"/>
          </a:xfrm>
          <a:prstGeom prst="rect">
            <a:avLst/>
          </a:prstGeom>
        </p:spPr>
        <p:txBody>
          <a:bodyPr wrap="square">
            <a:spAutoFit/>
          </a:bodyPr>
          <a:lstStyle/>
          <a:p>
            <a:pPr algn="ctr"/>
            <a:r>
              <a:rPr lang="en-US" dirty="0">
                <a:hlinkClick r:id="rId3"/>
              </a:rPr>
              <a:t>https://www.youtube.com/watch?v=S5t6K9iwcdw</a:t>
            </a:r>
            <a:endParaRPr lang="en-US" dirty="0"/>
          </a:p>
        </p:txBody>
      </p:sp>
    </p:spTree>
    <p:extLst>
      <p:ext uri="{BB962C8B-B14F-4D97-AF65-F5344CB8AC3E}">
        <p14:creationId xmlns:p14="http://schemas.microsoft.com/office/powerpoint/2010/main" val="30530384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5" y="116632"/>
            <a:ext cx="8926519" cy="864096"/>
          </a:xfrm>
        </p:spPr>
        <p:txBody>
          <a:bodyPr>
            <a:normAutofit fontScale="90000"/>
          </a:bodyPr>
          <a:lstStyle/>
          <a:p>
            <a:r>
              <a:rPr lang="en-US" sz="3600" dirty="0">
                <a:solidFill>
                  <a:schemeClr val="accent1"/>
                </a:solidFill>
              </a:rPr>
              <a:t>Can a robot pass a university entrance exam?</a:t>
            </a:r>
            <a:br>
              <a:rPr lang="en-US" sz="3600" dirty="0">
                <a:solidFill>
                  <a:schemeClr val="accent1"/>
                </a:solidFill>
              </a:rPr>
            </a:br>
            <a:r>
              <a:rPr lang="en-US" sz="2400" b="0" dirty="0">
                <a:solidFill>
                  <a:schemeClr val="accent1"/>
                </a:solidFill>
              </a:rPr>
              <a:t>Noriko Arai at TED2017</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77</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1482" y="1052737"/>
            <a:ext cx="8709037" cy="5396713"/>
          </a:xfrm>
          <a:prstGeom prst="rect">
            <a:avLst/>
          </a:prstGeom>
        </p:spPr>
      </p:pic>
      <p:sp>
        <p:nvSpPr>
          <p:cNvPr id="6" name="Rectangle 5"/>
          <p:cNvSpPr/>
          <p:nvPr/>
        </p:nvSpPr>
        <p:spPr>
          <a:xfrm>
            <a:off x="2431483" y="6381329"/>
            <a:ext cx="7326560" cy="276999"/>
          </a:xfrm>
          <a:prstGeom prst="rect">
            <a:avLst/>
          </a:prstGeom>
        </p:spPr>
        <p:txBody>
          <a:bodyPr wrap="square">
            <a:spAutoFit/>
          </a:bodyPr>
          <a:lstStyle/>
          <a:p>
            <a:pPr algn="ctr"/>
            <a:r>
              <a:rPr lang="en-US" sz="1200" dirty="0">
                <a:hlinkClick r:id="rId3"/>
              </a:rPr>
              <a:t>https://www.ted.com/talks/noriko_arai_can_a_robot_pass_a_university_entrance_exam</a:t>
            </a:r>
            <a:endParaRPr lang="en-US" sz="1200" dirty="0"/>
          </a:p>
        </p:txBody>
      </p:sp>
      <p:sp>
        <p:nvSpPr>
          <p:cNvPr id="7" name="Rectangle 6"/>
          <p:cNvSpPr/>
          <p:nvPr/>
        </p:nvSpPr>
        <p:spPr>
          <a:xfrm>
            <a:off x="3259575" y="6591137"/>
            <a:ext cx="5670376" cy="276999"/>
          </a:xfrm>
          <a:prstGeom prst="rect">
            <a:avLst/>
          </a:prstGeom>
        </p:spPr>
        <p:txBody>
          <a:bodyPr wrap="square">
            <a:spAutoFit/>
          </a:bodyPr>
          <a:lstStyle/>
          <a:p>
            <a:pPr algn="ctr"/>
            <a:r>
              <a:rPr lang="en-US" sz="1200" dirty="0">
                <a:hlinkClick r:id="rId4"/>
              </a:rPr>
              <a:t>https://www.youtube.com/watch?v=XQZjkPyJ8KU</a:t>
            </a:r>
            <a:endParaRPr lang="en-US" sz="1200" dirty="0"/>
          </a:p>
        </p:txBody>
      </p:sp>
    </p:spTree>
    <p:extLst>
      <p:ext uri="{BB962C8B-B14F-4D97-AF65-F5344CB8AC3E}">
        <p14:creationId xmlns:p14="http://schemas.microsoft.com/office/powerpoint/2010/main" val="18236855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765109" y="1412776"/>
            <a:ext cx="10394687" cy="4713388"/>
          </a:xfrm>
        </p:spPr>
        <p:txBody>
          <a:bodyPr>
            <a:normAutofit/>
          </a:bodyPr>
          <a:lstStyle/>
          <a:p>
            <a:r>
              <a:rPr lang="en-US" sz="4000" dirty="0"/>
              <a:t>Robots are </a:t>
            </a:r>
            <a:r>
              <a:rPr lang="en-US" sz="4000" dirty="0">
                <a:solidFill>
                  <a:srgbClr val="FF0000"/>
                </a:solidFill>
              </a:rPr>
              <a:t>physical agents </a:t>
            </a:r>
            <a:r>
              <a:rPr lang="en-US" sz="4000" dirty="0"/>
              <a:t>that perform tasks by manipulating the physical world.</a:t>
            </a:r>
          </a:p>
          <a:p>
            <a:pPr lvl="1"/>
            <a:r>
              <a:rPr lang="en-US" sz="4000" dirty="0"/>
              <a:t>To do so, they are equipped with </a:t>
            </a:r>
            <a:r>
              <a:rPr lang="en-US" sz="4000" dirty="0">
                <a:solidFill>
                  <a:srgbClr val="FF0000"/>
                </a:solidFill>
              </a:rPr>
              <a:t>effectors</a:t>
            </a:r>
            <a:r>
              <a:rPr lang="en-US" sz="4000" dirty="0"/>
              <a:t> such as </a:t>
            </a:r>
            <a:r>
              <a:rPr lang="en-US" sz="4000" dirty="0">
                <a:solidFill>
                  <a:srgbClr val="FF0000"/>
                </a:solidFill>
              </a:rPr>
              <a:t>legs</a:t>
            </a:r>
            <a:r>
              <a:rPr lang="en-US" sz="4000" dirty="0"/>
              <a:t>, </a:t>
            </a:r>
            <a:r>
              <a:rPr lang="en-US" sz="4000" dirty="0">
                <a:solidFill>
                  <a:srgbClr val="FF0000"/>
                </a:solidFill>
              </a:rPr>
              <a:t>wheels</a:t>
            </a:r>
            <a:r>
              <a:rPr lang="en-US" sz="4000" dirty="0"/>
              <a:t>, </a:t>
            </a:r>
            <a:r>
              <a:rPr lang="en-US" sz="4000" dirty="0">
                <a:solidFill>
                  <a:srgbClr val="FF0000"/>
                </a:solidFill>
              </a:rPr>
              <a:t>joints</a:t>
            </a:r>
            <a:r>
              <a:rPr lang="en-US" sz="4000" dirty="0"/>
              <a:t>, and </a:t>
            </a:r>
            <a:r>
              <a:rPr lang="en-US" sz="4000" dirty="0">
                <a:solidFill>
                  <a:srgbClr val="FF0000"/>
                </a:solidFill>
              </a:rPr>
              <a:t>grippers</a:t>
            </a:r>
            <a:r>
              <a:rPr lang="en-US" sz="4000" dirty="0"/>
              <a:t>. </a:t>
            </a:r>
          </a:p>
          <a:p>
            <a:r>
              <a:rPr lang="en-US" sz="4000" dirty="0">
                <a:solidFill>
                  <a:srgbClr val="FF0000"/>
                </a:solidFill>
              </a:rPr>
              <a:t>Effectors</a:t>
            </a:r>
            <a:r>
              <a:rPr lang="en-US" sz="4000" dirty="0"/>
              <a:t> are designed to assert physical forces on the environment. </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78</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Robots</a:t>
            </a:r>
          </a:p>
        </p:txBody>
      </p:sp>
    </p:spTree>
    <p:extLst>
      <p:ext uri="{BB962C8B-B14F-4D97-AF65-F5344CB8AC3E}">
        <p14:creationId xmlns:p14="http://schemas.microsoft.com/office/powerpoint/2010/main" val="34934712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671804" y="1548882"/>
            <a:ext cx="10804849" cy="4577282"/>
          </a:xfrm>
        </p:spPr>
        <p:txBody>
          <a:bodyPr>
            <a:normAutofit/>
          </a:bodyPr>
          <a:lstStyle/>
          <a:p>
            <a:r>
              <a:rPr lang="en-US" sz="3600" dirty="0"/>
              <a:t>When they do this, a few things may happen: </a:t>
            </a:r>
          </a:p>
          <a:p>
            <a:pPr lvl="1"/>
            <a:r>
              <a:rPr lang="en-US" sz="3600" dirty="0"/>
              <a:t>the </a:t>
            </a:r>
            <a:r>
              <a:rPr lang="en-US" sz="3600" dirty="0">
                <a:solidFill>
                  <a:srgbClr val="FF0000"/>
                </a:solidFill>
              </a:rPr>
              <a:t>robot’s state </a:t>
            </a:r>
            <a:r>
              <a:rPr lang="en-US" sz="3600" dirty="0"/>
              <a:t>might change</a:t>
            </a:r>
          </a:p>
          <a:p>
            <a:pPr lvl="1"/>
            <a:r>
              <a:rPr lang="en-US" sz="3600" dirty="0"/>
              <a:t>the </a:t>
            </a:r>
            <a:r>
              <a:rPr lang="en-US" sz="3600" dirty="0">
                <a:solidFill>
                  <a:srgbClr val="FF0000"/>
                </a:solidFill>
              </a:rPr>
              <a:t>state of the environment </a:t>
            </a:r>
            <a:r>
              <a:rPr lang="en-US" sz="3600" dirty="0"/>
              <a:t>might change</a:t>
            </a:r>
          </a:p>
          <a:p>
            <a:pPr lvl="1"/>
            <a:r>
              <a:rPr lang="en-US" sz="3600" dirty="0"/>
              <a:t>the </a:t>
            </a:r>
            <a:r>
              <a:rPr lang="en-US" sz="3600" dirty="0">
                <a:solidFill>
                  <a:srgbClr val="FF0000"/>
                </a:solidFill>
              </a:rPr>
              <a:t>state of the people around the robot </a:t>
            </a:r>
            <a:r>
              <a:rPr lang="en-US" sz="3600" dirty="0"/>
              <a:t>might change</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79</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7" name="Title 1">
            <a:extLst>
              <a:ext uri="{FF2B5EF4-FFF2-40B4-BE49-F238E27FC236}">
                <a16:creationId xmlns:a16="http://schemas.microsoft.com/office/drawing/2014/main" id="{C6FB8069-4992-654D-803C-36A86E2DE85B}"/>
              </a:ext>
            </a:extLst>
          </p:cNvPr>
          <p:cNvSpPr>
            <a:spLocks noGrp="1"/>
          </p:cNvSpPr>
          <p:nvPr>
            <p:ph type="title"/>
          </p:nvPr>
        </p:nvSpPr>
        <p:spPr>
          <a:xfrm>
            <a:off x="1847527" y="125760"/>
            <a:ext cx="8496944" cy="1287016"/>
          </a:xfrm>
        </p:spPr>
        <p:txBody>
          <a:bodyPr/>
          <a:lstStyle/>
          <a:p>
            <a:r>
              <a:rPr lang="en-US" sz="5400" dirty="0">
                <a:solidFill>
                  <a:schemeClr val="accent1"/>
                </a:solidFill>
              </a:rPr>
              <a:t>Robots and Effectors</a:t>
            </a:r>
          </a:p>
        </p:txBody>
      </p:sp>
    </p:spTree>
    <p:extLst>
      <p:ext uri="{BB962C8B-B14F-4D97-AF65-F5344CB8AC3E}">
        <p14:creationId xmlns:p14="http://schemas.microsoft.com/office/powerpoint/2010/main" val="2756078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p:txBody>
          <a:bodyPr>
            <a:normAutofit lnSpcReduction="10000"/>
          </a:bodyPr>
          <a:lstStyle/>
          <a:p>
            <a:pPr marL="514350" indent="-514350">
              <a:buFont typeface="+mj-lt"/>
              <a:buAutoNum type="arabicPeriod"/>
            </a:pPr>
            <a:r>
              <a:rPr lang="en-US" sz="3600" dirty="0"/>
              <a:t>Artificial Intelligence</a:t>
            </a:r>
          </a:p>
          <a:p>
            <a:pPr marL="514350" indent="-514350">
              <a:buFont typeface="+mj-lt"/>
              <a:buAutoNum type="arabicPeriod"/>
            </a:pPr>
            <a:r>
              <a:rPr lang="en-US" sz="3600" dirty="0"/>
              <a:t>Problem Solving</a:t>
            </a:r>
          </a:p>
          <a:p>
            <a:pPr marL="514350" indent="-514350">
              <a:buFont typeface="+mj-lt"/>
              <a:buAutoNum type="arabicPeriod"/>
            </a:pPr>
            <a:r>
              <a:rPr lang="en-US" sz="3600" dirty="0"/>
              <a:t>Knowledge and Reasoning</a:t>
            </a:r>
          </a:p>
          <a:p>
            <a:pPr marL="514350" indent="-514350">
              <a:buFont typeface="+mj-lt"/>
              <a:buAutoNum type="arabicPeriod"/>
            </a:pPr>
            <a:r>
              <a:rPr lang="en-US" sz="3600" dirty="0"/>
              <a:t>Uncertain Knowledge and Reasoning</a:t>
            </a:r>
          </a:p>
          <a:p>
            <a:pPr marL="514350" indent="-514350">
              <a:buFont typeface="+mj-lt"/>
              <a:buAutoNum type="arabicPeriod"/>
            </a:pPr>
            <a:r>
              <a:rPr lang="en-US" sz="3600" dirty="0"/>
              <a:t>Machine Learning</a:t>
            </a:r>
          </a:p>
          <a:p>
            <a:pPr marL="514350" indent="-514350">
              <a:buFont typeface="+mj-lt"/>
              <a:buAutoNum type="arabicPeriod"/>
            </a:pPr>
            <a:r>
              <a:rPr lang="en-US" sz="3600" dirty="0">
                <a:solidFill>
                  <a:srgbClr val="FF0000"/>
                </a:solidFill>
              </a:rPr>
              <a:t>Communicating, Perceiving, and Acting</a:t>
            </a:r>
          </a:p>
          <a:p>
            <a:pPr marL="514350" indent="-514350">
              <a:buFont typeface="+mj-lt"/>
              <a:buAutoNum type="arabicPeriod"/>
            </a:pPr>
            <a:r>
              <a:rPr lang="en-US" sz="3600" dirty="0"/>
              <a:t>Philosophy and Ethics of AI</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dirty="0">
                <a:solidFill>
                  <a:schemeClr val="accent1"/>
                </a:solidFill>
              </a:rPr>
              <a:t>A Modern Approach </a:t>
            </a:r>
          </a:p>
        </p:txBody>
      </p:sp>
    </p:spTree>
    <p:extLst>
      <p:ext uri="{BB962C8B-B14F-4D97-AF65-F5344CB8AC3E}">
        <p14:creationId xmlns:p14="http://schemas.microsoft.com/office/powerpoint/2010/main" val="124567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14399" y="1700808"/>
            <a:ext cx="10245397" cy="4425356"/>
          </a:xfrm>
        </p:spPr>
        <p:txBody>
          <a:bodyPr>
            <a:normAutofit/>
          </a:bodyPr>
          <a:lstStyle/>
          <a:p>
            <a:r>
              <a:rPr lang="en-US" sz="4000" dirty="0"/>
              <a:t>The most common types of robots are </a:t>
            </a:r>
            <a:r>
              <a:rPr lang="en-US" sz="4000" dirty="0">
                <a:solidFill>
                  <a:srgbClr val="FF0000"/>
                </a:solidFill>
              </a:rPr>
              <a:t>manipulators (robot arms) </a:t>
            </a:r>
            <a:r>
              <a:rPr lang="en-US" sz="4000" dirty="0"/>
              <a:t>and </a:t>
            </a:r>
            <a:r>
              <a:rPr lang="en-US" sz="4000" dirty="0">
                <a:solidFill>
                  <a:srgbClr val="FF0000"/>
                </a:solidFill>
              </a:rPr>
              <a:t>mobile robots</a:t>
            </a:r>
            <a:r>
              <a:rPr lang="en-US" sz="4000" dirty="0"/>
              <a:t>. </a:t>
            </a:r>
          </a:p>
          <a:p>
            <a:r>
              <a:rPr lang="en-US" sz="4000" dirty="0"/>
              <a:t>They have </a:t>
            </a:r>
            <a:r>
              <a:rPr lang="en-US" sz="4000" dirty="0">
                <a:solidFill>
                  <a:srgbClr val="FF0000"/>
                </a:solidFill>
              </a:rPr>
              <a:t>sensors</a:t>
            </a:r>
            <a:r>
              <a:rPr lang="en-US" sz="4000" dirty="0"/>
              <a:t> for perceiving the world and </a:t>
            </a:r>
            <a:r>
              <a:rPr lang="en-US" sz="4000" dirty="0">
                <a:solidFill>
                  <a:srgbClr val="FF0000"/>
                </a:solidFill>
              </a:rPr>
              <a:t>actuators</a:t>
            </a:r>
            <a:r>
              <a:rPr lang="en-US" sz="4000" dirty="0"/>
              <a:t> that produce motion, which then affects the world via </a:t>
            </a:r>
            <a:r>
              <a:rPr lang="en-US" sz="4000" dirty="0">
                <a:solidFill>
                  <a:srgbClr val="FF0000"/>
                </a:solidFill>
              </a:rPr>
              <a:t>effectors</a:t>
            </a:r>
            <a:r>
              <a:rPr lang="en-US" sz="4000" dirty="0"/>
              <a:t>.</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80</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Robots</a:t>
            </a:r>
          </a:p>
        </p:txBody>
      </p:sp>
    </p:spTree>
    <p:extLst>
      <p:ext uri="{BB962C8B-B14F-4D97-AF65-F5344CB8AC3E}">
        <p14:creationId xmlns:p14="http://schemas.microsoft.com/office/powerpoint/2010/main" val="37577050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70383" y="1700808"/>
            <a:ext cx="10189413" cy="4425356"/>
          </a:xfrm>
        </p:spPr>
        <p:txBody>
          <a:bodyPr/>
          <a:lstStyle/>
          <a:p>
            <a:r>
              <a:rPr lang="en-US" sz="3600" dirty="0"/>
              <a:t>The general robotics problem involves</a:t>
            </a:r>
          </a:p>
          <a:p>
            <a:pPr lvl="1"/>
            <a:r>
              <a:rPr lang="en-US" sz="3200" dirty="0">
                <a:solidFill>
                  <a:srgbClr val="FF0000"/>
                </a:solidFill>
              </a:rPr>
              <a:t>stochasticity</a:t>
            </a:r>
            <a:r>
              <a:rPr lang="en-US" sz="3200" dirty="0"/>
              <a:t> </a:t>
            </a:r>
            <a:br>
              <a:rPr lang="en-US" sz="3200" dirty="0"/>
            </a:br>
            <a:r>
              <a:rPr lang="en-US" sz="3200" dirty="0"/>
              <a:t>(which can be handled by MDPs)</a:t>
            </a:r>
          </a:p>
          <a:p>
            <a:pPr lvl="1"/>
            <a:r>
              <a:rPr lang="en-US" sz="3200" dirty="0">
                <a:solidFill>
                  <a:srgbClr val="FF0000"/>
                </a:solidFill>
              </a:rPr>
              <a:t>partial observability </a:t>
            </a:r>
            <a:br>
              <a:rPr lang="en-US" sz="3200" dirty="0">
                <a:solidFill>
                  <a:srgbClr val="FF0000"/>
                </a:solidFill>
              </a:rPr>
            </a:br>
            <a:r>
              <a:rPr lang="en-US" sz="3200" dirty="0"/>
              <a:t>(which can be handled by POMDPs) </a:t>
            </a:r>
          </a:p>
          <a:p>
            <a:pPr lvl="1"/>
            <a:r>
              <a:rPr lang="en-US" sz="3200" dirty="0">
                <a:solidFill>
                  <a:srgbClr val="FF0000"/>
                </a:solidFill>
              </a:rPr>
              <a:t>acting with and around</a:t>
            </a:r>
            <a:r>
              <a:rPr lang="en-US" sz="3200" dirty="0"/>
              <a:t> </a:t>
            </a:r>
            <a:r>
              <a:rPr lang="en-US" sz="3200" dirty="0">
                <a:solidFill>
                  <a:srgbClr val="FF0000"/>
                </a:solidFill>
              </a:rPr>
              <a:t>other agents</a:t>
            </a:r>
            <a:r>
              <a:rPr lang="en-US" sz="3200" dirty="0"/>
              <a:t> </a:t>
            </a:r>
            <a:br>
              <a:rPr lang="en-US" sz="3200" dirty="0"/>
            </a:br>
            <a:r>
              <a:rPr lang="en-US" sz="3200" dirty="0"/>
              <a:t>(which can be handled with game theory)</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81</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Robotics Problem</a:t>
            </a:r>
          </a:p>
        </p:txBody>
      </p:sp>
    </p:spTree>
    <p:extLst>
      <p:ext uri="{BB962C8B-B14F-4D97-AF65-F5344CB8AC3E}">
        <p14:creationId xmlns:p14="http://schemas.microsoft.com/office/powerpoint/2010/main" val="19318157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14399" y="1319470"/>
            <a:ext cx="10245398" cy="5166539"/>
          </a:xfrm>
        </p:spPr>
        <p:txBody>
          <a:bodyPr>
            <a:noAutofit/>
          </a:bodyPr>
          <a:lstStyle/>
          <a:p>
            <a:r>
              <a:rPr lang="en-US" sz="4000" dirty="0"/>
              <a:t>We typically separate </a:t>
            </a:r>
            <a:br>
              <a:rPr lang="en-US" sz="4000" dirty="0"/>
            </a:br>
            <a:r>
              <a:rPr lang="en-US" sz="4000" dirty="0">
                <a:solidFill>
                  <a:srgbClr val="FF0000"/>
                </a:solidFill>
              </a:rPr>
              <a:t>perception (estimation)</a:t>
            </a:r>
            <a:r>
              <a:rPr lang="en-US" sz="4000" dirty="0"/>
              <a:t> from </a:t>
            </a:r>
            <a:br>
              <a:rPr lang="en-US" sz="4000" dirty="0"/>
            </a:br>
            <a:r>
              <a:rPr lang="en-US" sz="4000" dirty="0">
                <a:solidFill>
                  <a:srgbClr val="FF0000"/>
                </a:solidFill>
              </a:rPr>
              <a:t>action (motion generation)</a:t>
            </a:r>
            <a:r>
              <a:rPr lang="en-US" sz="4000" dirty="0"/>
              <a:t>. </a:t>
            </a:r>
          </a:p>
          <a:p>
            <a:r>
              <a:rPr lang="en-US" sz="4000" dirty="0">
                <a:solidFill>
                  <a:srgbClr val="FF0000"/>
                </a:solidFill>
              </a:rPr>
              <a:t>Perception</a:t>
            </a:r>
            <a:r>
              <a:rPr lang="en-US" sz="4000" dirty="0"/>
              <a:t> in robotics involves </a:t>
            </a:r>
            <a:br>
              <a:rPr lang="en-US" sz="4000" dirty="0"/>
            </a:br>
            <a:r>
              <a:rPr lang="en-US" sz="4000" dirty="0">
                <a:solidFill>
                  <a:srgbClr val="FF0000"/>
                </a:solidFill>
              </a:rPr>
              <a:t>computer vision</a:t>
            </a:r>
            <a:r>
              <a:rPr lang="en-US" sz="4000" dirty="0"/>
              <a:t> </a:t>
            </a:r>
            <a:br>
              <a:rPr lang="en-US" sz="4000" dirty="0"/>
            </a:br>
            <a:r>
              <a:rPr lang="en-US" sz="4000" dirty="0"/>
              <a:t>to recognize the surroundings </a:t>
            </a:r>
            <a:br>
              <a:rPr lang="en-US" sz="4000" dirty="0"/>
            </a:br>
            <a:r>
              <a:rPr lang="en-US" sz="4000" dirty="0"/>
              <a:t>through cameras, </a:t>
            </a:r>
            <a:br>
              <a:rPr lang="en-US" sz="4000" dirty="0"/>
            </a:br>
            <a:r>
              <a:rPr lang="en-US" sz="4000" dirty="0"/>
              <a:t>but also localization and mapping.</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82</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Robotic Perception </a:t>
            </a:r>
          </a:p>
        </p:txBody>
      </p:sp>
    </p:spTree>
    <p:extLst>
      <p:ext uri="{BB962C8B-B14F-4D97-AF65-F5344CB8AC3E}">
        <p14:creationId xmlns:p14="http://schemas.microsoft.com/office/powerpoint/2010/main" val="15467216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727787" y="1700808"/>
            <a:ext cx="10432009" cy="4425356"/>
          </a:xfrm>
        </p:spPr>
        <p:txBody>
          <a:bodyPr>
            <a:normAutofit/>
          </a:bodyPr>
          <a:lstStyle/>
          <a:p>
            <a:r>
              <a:rPr lang="en-US" sz="4000" dirty="0">
                <a:solidFill>
                  <a:srgbClr val="FF0000"/>
                </a:solidFill>
              </a:rPr>
              <a:t>Robotic perception </a:t>
            </a:r>
            <a:r>
              <a:rPr lang="en-US" sz="4000" dirty="0"/>
              <a:t>concerns itself with estimating decision-relevant quantities from sensor data. </a:t>
            </a:r>
          </a:p>
          <a:p>
            <a:pPr lvl="1"/>
            <a:r>
              <a:rPr lang="en-US" sz="4000" dirty="0"/>
              <a:t>To do so, we need an internal representation and a method for updating this internal representation over time.</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83</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Robotic Perception </a:t>
            </a:r>
          </a:p>
        </p:txBody>
      </p:sp>
    </p:spTree>
    <p:extLst>
      <p:ext uri="{BB962C8B-B14F-4D97-AF65-F5344CB8AC3E}">
        <p14:creationId xmlns:p14="http://schemas.microsoft.com/office/powerpoint/2010/main" val="27646175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84</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456910"/>
          </a:xfrm>
        </p:spPr>
        <p:txBody>
          <a:bodyPr>
            <a:normAutofit fontScale="90000"/>
          </a:bodyPr>
          <a:lstStyle/>
          <a:p>
            <a:r>
              <a:rPr lang="en-US" dirty="0">
                <a:solidFill>
                  <a:schemeClr val="accent1"/>
                </a:solidFill>
              </a:rPr>
              <a:t>Robot Perception </a:t>
            </a:r>
            <a:br>
              <a:rPr lang="en-US" dirty="0">
                <a:solidFill>
                  <a:schemeClr val="accent1"/>
                </a:solidFill>
              </a:rPr>
            </a:br>
            <a:r>
              <a:rPr lang="en-US" sz="2400" dirty="0">
                <a:solidFill>
                  <a:schemeClr val="accent1"/>
                </a:solidFill>
              </a:rPr>
              <a:t>can be viewed as temporal inference </a:t>
            </a:r>
            <a:br>
              <a:rPr lang="en-US" sz="2400" dirty="0">
                <a:solidFill>
                  <a:schemeClr val="accent1"/>
                </a:solidFill>
              </a:rPr>
            </a:br>
            <a:r>
              <a:rPr lang="en-US" sz="2400" dirty="0">
                <a:solidFill>
                  <a:schemeClr val="accent1"/>
                </a:solidFill>
              </a:rPr>
              <a:t>from sequences of actions and measurements</a:t>
            </a:r>
          </a:p>
        </p:txBody>
      </p:sp>
      <p:pic>
        <p:nvPicPr>
          <p:cNvPr id="8" name="Picture 7">
            <a:extLst>
              <a:ext uri="{FF2B5EF4-FFF2-40B4-BE49-F238E27FC236}">
                <a16:creationId xmlns:a16="http://schemas.microsoft.com/office/drawing/2014/main" id="{A7D54171-CA14-1046-B3D2-1AC0F81DFDF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90216" y="1707054"/>
            <a:ext cx="8234867" cy="4458250"/>
          </a:xfrm>
          <a:prstGeom prst="rect">
            <a:avLst/>
          </a:prstGeom>
        </p:spPr>
      </p:pic>
      <p:sp>
        <p:nvSpPr>
          <p:cNvPr id="9" name="Rectangle 8">
            <a:extLst>
              <a:ext uri="{FF2B5EF4-FFF2-40B4-BE49-F238E27FC236}">
                <a16:creationId xmlns:a16="http://schemas.microsoft.com/office/drawing/2014/main" id="{71B93A73-6458-8543-B88D-A65919F8A62E}"/>
              </a:ext>
            </a:extLst>
          </p:cNvPr>
          <p:cNvSpPr/>
          <p:nvPr/>
        </p:nvSpPr>
        <p:spPr>
          <a:xfrm>
            <a:off x="4511825" y="6209982"/>
            <a:ext cx="2733121" cy="369332"/>
          </a:xfrm>
          <a:prstGeom prst="rect">
            <a:avLst/>
          </a:prstGeom>
        </p:spPr>
        <p:txBody>
          <a:bodyPr wrap="none">
            <a:spAutoFit/>
          </a:bodyPr>
          <a:lstStyle/>
          <a:p>
            <a:r>
              <a:rPr lang="en-US" b="1" dirty="0">
                <a:solidFill>
                  <a:schemeClr val="accent1"/>
                </a:solidFill>
              </a:rPr>
              <a:t>Dynamic Decision network</a:t>
            </a:r>
            <a:endParaRPr lang="en-US" b="1" dirty="0"/>
          </a:p>
        </p:txBody>
      </p:sp>
    </p:spTree>
    <p:extLst>
      <p:ext uri="{BB962C8B-B14F-4D97-AF65-F5344CB8AC3E}">
        <p14:creationId xmlns:p14="http://schemas.microsoft.com/office/powerpoint/2010/main" val="25730272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1026367" y="1623527"/>
            <a:ext cx="10133430" cy="4502637"/>
          </a:xfrm>
        </p:spPr>
        <p:txBody>
          <a:bodyPr>
            <a:normAutofit/>
          </a:bodyPr>
          <a:lstStyle/>
          <a:p>
            <a:r>
              <a:rPr lang="en-US" sz="4000" dirty="0">
                <a:solidFill>
                  <a:srgbClr val="FF0000"/>
                </a:solidFill>
              </a:rPr>
              <a:t>Probabilistic filtering algorithms </a:t>
            </a:r>
            <a:r>
              <a:rPr lang="en-US" sz="4000" dirty="0"/>
              <a:t>such as particle filters and Kalman filters are useful for robot perception. </a:t>
            </a:r>
          </a:p>
          <a:p>
            <a:pPr lvl="1"/>
            <a:r>
              <a:rPr lang="en-US" sz="4000" dirty="0"/>
              <a:t>These techniques maintain the belief state, a posterior distribution over state variables.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85</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dirty="0">
                <a:solidFill>
                  <a:schemeClr val="accent1"/>
                </a:solidFill>
              </a:rPr>
              <a:t>Probabilistic Filtering Algorithms </a:t>
            </a:r>
          </a:p>
        </p:txBody>
      </p:sp>
    </p:spTree>
    <p:extLst>
      <p:ext uri="{BB962C8B-B14F-4D97-AF65-F5344CB8AC3E}">
        <p14:creationId xmlns:p14="http://schemas.microsoft.com/office/powerpoint/2010/main" val="24341109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02433" y="1700808"/>
            <a:ext cx="10357364" cy="4425356"/>
          </a:xfrm>
        </p:spPr>
        <p:txBody>
          <a:bodyPr>
            <a:noAutofit/>
          </a:bodyPr>
          <a:lstStyle/>
          <a:p>
            <a:r>
              <a:rPr lang="en-US" sz="4000" dirty="0"/>
              <a:t>For generating motion, we use </a:t>
            </a:r>
            <a:r>
              <a:rPr lang="en-US" sz="4000" dirty="0">
                <a:solidFill>
                  <a:srgbClr val="FF0000"/>
                </a:solidFill>
              </a:rPr>
              <a:t>configuration spaces</a:t>
            </a:r>
            <a:r>
              <a:rPr lang="en-US" sz="4000" dirty="0"/>
              <a:t>, where a point specifies everything we need to know to locate every </a:t>
            </a:r>
            <a:r>
              <a:rPr lang="en-US" sz="4000" dirty="0">
                <a:solidFill>
                  <a:srgbClr val="FF0000"/>
                </a:solidFill>
              </a:rPr>
              <a:t>body point </a:t>
            </a:r>
            <a:r>
              <a:rPr lang="en-US" sz="4000" dirty="0"/>
              <a:t>on the robot. </a:t>
            </a:r>
          </a:p>
          <a:p>
            <a:pPr lvl="1"/>
            <a:r>
              <a:rPr lang="en-US" sz="4000" dirty="0"/>
              <a:t>For instance, for a robot arm with two joints, a configuration consists of the two joint angles.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86</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dirty="0">
                <a:solidFill>
                  <a:schemeClr val="accent1"/>
                </a:solidFill>
              </a:rPr>
              <a:t>Configuration Spaces</a:t>
            </a:r>
          </a:p>
        </p:txBody>
      </p:sp>
    </p:spTree>
    <p:extLst>
      <p:ext uri="{BB962C8B-B14F-4D97-AF65-F5344CB8AC3E}">
        <p14:creationId xmlns:p14="http://schemas.microsoft.com/office/powerpoint/2010/main" val="38381120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33061" y="1700808"/>
            <a:ext cx="10226735" cy="4425356"/>
          </a:xfrm>
        </p:spPr>
        <p:txBody>
          <a:bodyPr>
            <a:noAutofit/>
          </a:bodyPr>
          <a:lstStyle/>
          <a:p>
            <a:r>
              <a:rPr lang="en-US" sz="3600" dirty="0"/>
              <a:t>We typically decouple the motion generation problem into </a:t>
            </a:r>
          </a:p>
          <a:p>
            <a:pPr lvl="1"/>
            <a:r>
              <a:rPr lang="en-US" sz="3600" dirty="0">
                <a:solidFill>
                  <a:srgbClr val="FF0000"/>
                </a:solidFill>
              </a:rPr>
              <a:t>motion planning</a:t>
            </a:r>
            <a:r>
              <a:rPr lang="en-US" sz="3600" dirty="0"/>
              <a:t>, concerned with producing a plan, and </a:t>
            </a:r>
          </a:p>
          <a:p>
            <a:pPr lvl="1"/>
            <a:r>
              <a:rPr lang="en-US" sz="3600" dirty="0">
                <a:solidFill>
                  <a:srgbClr val="FF0000"/>
                </a:solidFill>
              </a:rPr>
              <a:t>trajectory tracking control</a:t>
            </a:r>
            <a:r>
              <a:rPr lang="en-US" sz="3600" dirty="0"/>
              <a:t>, concerned with producing a policy for control inputs (actuator commands) that results in executing the plan.</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87</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Motion Generation</a:t>
            </a:r>
          </a:p>
        </p:txBody>
      </p:sp>
    </p:spTree>
    <p:extLst>
      <p:ext uri="{BB962C8B-B14F-4D97-AF65-F5344CB8AC3E}">
        <p14:creationId xmlns:p14="http://schemas.microsoft.com/office/powerpoint/2010/main" val="32938326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33060" y="1412776"/>
            <a:ext cx="10002417" cy="5047634"/>
          </a:xfrm>
        </p:spPr>
        <p:txBody>
          <a:bodyPr>
            <a:normAutofit/>
          </a:bodyPr>
          <a:lstStyle/>
          <a:p>
            <a:r>
              <a:rPr lang="en-US" sz="3600" dirty="0"/>
              <a:t>Motion planning can be solved via </a:t>
            </a:r>
            <a:r>
              <a:rPr lang="en-US" sz="3600" dirty="0">
                <a:solidFill>
                  <a:srgbClr val="FF0000"/>
                </a:solidFill>
              </a:rPr>
              <a:t>graph search</a:t>
            </a:r>
            <a:r>
              <a:rPr lang="en-US" sz="3600" dirty="0"/>
              <a:t> </a:t>
            </a:r>
          </a:p>
          <a:p>
            <a:pPr lvl="1"/>
            <a:r>
              <a:rPr lang="en-US" sz="3200" dirty="0"/>
              <a:t>using </a:t>
            </a:r>
            <a:r>
              <a:rPr lang="en-US" sz="3200" dirty="0">
                <a:solidFill>
                  <a:srgbClr val="FF0000"/>
                </a:solidFill>
              </a:rPr>
              <a:t>cell decomposition</a:t>
            </a:r>
          </a:p>
          <a:p>
            <a:pPr lvl="1"/>
            <a:r>
              <a:rPr lang="en-US" sz="3200" dirty="0"/>
              <a:t>using </a:t>
            </a:r>
            <a:r>
              <a:rPr lang="en-US" sz="3200" dirty="0">
                <a:solidFill>
                  <a:srgbClr val="FF0000"/>
                </a:solidFill>
              </a:rPr>
              <a:t>randomized motion planning </a:t>
            </a:r>
            <a:r>
              <a:rPr lang="en-US" sz="3200" dirty="0"/>
              <a:t>algorithms, which sample milestones in the continuous configuration space</a:t>
            </a:r>
          </a:p>
          <a:p>
            <a:pPr lvl="1"/>
            <a:r>
              <a:rPr lang="en-US" sz="3200" dirty="0"/>
              <a:t>using </a:t>
            </a:r>
            <a:r>
              <a:rPr lang="en-US" sz="3200" dirty="0">
                <a:solidFill>
                  <a:srgbClr val="FF0000"/>
                </a:solidFill>
              </a:rPr>
              <a:t>trajectory optimization</a:t>
            </a:r>
            <a:r>
              <a:rPr lang="en-US" sz="3200" dirty="0"/>
              <a:t>, which can iteratively push a straight-line path out of collision by leveraging a signed distance field.</a:t>
            </a:r>
          </a:p>
          <a:p>
            <a:endParaRPr lang="en-US" sz="3600" dirty="0"/>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88</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Motion Planning </a:t>
            </a:r>
          </a:p>
        </p:txBody>
      </p:sp>
    </p:spTree>
    <p:extLst>
      <p:ext uri="{BB962C8B-B14F-4D97-AF65-F5344CB8AC3E}">
        <p14:creationId xmlns:p14="http://schemas.microsoft.com/office/powerpoint/2010/main" val="10169415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89045" y="1700808"/>
            <a:ext cx="10170752" cy="4425356"/>
          </a:xfrm>
        </p:spPr>
        <p:txBody>
          <a:bodyPr>
            <a:normAutofit/>
          </a:bodyPr>
          <a:lstStyle/>
          <a:p>
            <a:r>
              <a:rPr lang="en-US" sz="4400" dirty="0">
                <a:solidFill>
                  <a:srgbClr val="FF0000"/>
                </a:solidFill>
              </a:rPr>
              <a:t>Optimal control </a:t>
            </a:r>
            <a:r>
              <a:rPr lang="en-US" sz="4400" dirty="0"/>
              <a:t>unites </a:t>
            </a:r>
            <a:br>
              <a:rPr lang="en-US" sz="4400" dirty="0"/>
            </a:br>
            <a:r>
              <a:rPr lang="en-US" sz="4400" dirty="0">
                <a:solidFill>
                  <a:srgbClr val="FF0000"/>
                </a:solidFill>
              </a:rPr>
              <a:t>motion planning </a:t>
            </a:r>
            <a:r>
              <a:rPr lang="en-US" sz="4400" dirty="0"/>
              <a:t>and </a:t>
            </a:r>
            <a:r>
              <a:rPr lang="en-US" sz="4400" dirty="0">
                <a:solidFill>
                  <a:srgbClr val="FF0000"/>
                </a:solidFill>
              </a:rPr>
              <a:t>trajectory tracking </a:t>
            </a:r>
            <a:r>
              <a:rPr lang="en-US" sz="4400" dirty="0"/>
              <a:t>by computing an </a:t>
            </a:r>
            <a:br>
              <a:rPr lang="en-US" sz="4400" dirty="0"/>
            </a:br>
            <a:r>
              <a:rPr lang="en-US" sz="4400" dirty="0"/>
              <a:t>optimal trajectory directly </a:t>
            </a:r>
            <a:br>
              <a:rPr lang="en-US" sz="4400" dirty="0"/>
            </a:br>
            <a:r>
              <a:rPr lang="en-US" sz="4400" dirty="0"/>
              <a:t>over control inputs. </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89</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Planning and Control</a:t>
            </a:r>
          </a:p>
        </p:txBody>
      </p:sp>
    </p:spTree>
    <p:extLst>
      <p:ext uri="{BB962C8B-B14F-4D97-AF65-F5344CB8AC3E}">
        <p14:creationId xmlns:p14="http://schemas.microsoft.com/office/powerpoint/2010/main" val="4071319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914400" y="125760"/>
            <a:ext cx="10245397" cy="6334650"/>
          </a:xfrm>
        </p:spPr>
        <p:txBody>
          <a:bodyPr/>
          <a:lstStyle/>
          <a:p>
            <a:r>
              <a:rPr lang="en-US" sz="7200" dirty="0">
                <a:solidFill>
                  <a:srgbClr val="FF0000"/>
                </a:solidFill>
              </a:rPr>
              <a:t>Artificial Intelligence: </a:t>
            </a:r>
            <a:br>
              <a:rPr lang="en-US" sz="7200" dirty="0">
                <a:solidFill>
                  <a:srgbClr val="FF0000"/>
                </a:solidFill>
              </a:rPr>
            </a:br>
            <a:r>
              <a:rPr lang="en-US" sz="7200" dirty="0">
                <a:solidFill>
                  <a:srgbClr val="FF0000"/>
                </a:solidFill>
              </a:rPr>
              <a:t>Communicating, perceiving, </a:t>
            </a:r>
            <a:br>
              <a:rPr lang="en-US" sz="7200" dirty="0">
                <a:solidFill>
                  <a:srgbClr val="FF0000"/>
                </a:solidFill>
              </a:rPr>
            </a:br>
            <a:r>
              <a:rPr lang="en-US" sz="7200" dirty="0">
                <a:solidFill>
                  <a:srgbClr val="FF0000"/>
                </a:solidFill>
              </a:rPr>
              <a:t>and acting</a:t>
            </a:r>
          </a:p>
        </p:txBody>
      </p:sp>
    </p:spTree>
    <p:extLst>
      <p:ext uri="{BB962C8B-B14F-4D97-AF65-F5344CB8AC3E}">
        <p14:creationId xmlns:p14="http://schemas.microsoft.com/office/powerpoint/2010/main" val="21742681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1063689" y="1700808"/>
            <a:ext cx="9890449" cy="4425356"/>
          </a:xfrm>
        </p:spPr>
        <p:txBody>
          <a:bodyPr>
            <a:normAutofit/>
          </a:bodyPr>
          <a:lstStyle/>
          <a:p>
            <a:r>
              <a:rPr lang="en-US" sz="4000" dirty="0">
                <a:solidFill>
                  <a:srgbClr val="FF0000"/>
                </a:solidFill>
              </a:rPr>
              <a:t>Planning under uncertainty </a:t>
            </a:r>
            <a:r>
              <a:rPr lang="en-US" sz="4000" dirty="0"/>
              <a:t>unites perception and action by </a:t>
            </a:r>
          </a:p>
          <a:p>
            <a:pPr lvl="1"/>
            <a:r>
              <a:rPr lang="en-US" sz="4000" dirty="0">
                <a:solidFill>
                  <a:srgbClr val="FF0000"/>
                </a:solidFill>
              </a:rPr>
              <a:t>online replanning</a:t>
            </a:r>
            <a:r>
              <a:rPr lang="en-US" sz="4000" dirty="0"/>
              <a:t> (such as model predictive control) and </a:t>
            </a:r>
          </a:p>
          <a:p>
            <a:pPr lvl="1"/>
            <a:r>
              <a:rPr lang="en-US" sz="4000" dirty="0">
                <a:solidFill>
                  <a:srgbClr val="FF0000"/>
                </a:solidFill>
              </a:rPr>
              <a:t>information gathering</a:t>
            </a:r>
            <a:r>
              <a:rPr lang="en-US" sz="4000" dirty="0"/>
              <a:t> actions that aid perception.</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90</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dirty="0">
                <a:solidFill>
                  <a:schemeClr val="accent1"/>
                </a:solidFill>
              </a:rPr>
              <a:t>Planning Uncertain Movements</a:t>
            </a:r>
          </a:p>
        </p:txBody>
      </p:sp>
    </p:spTree>
    <p:extLst>
      <p:ext uri="{BB962C8B-B14F-4D97-AF65-F5344CB8AC3E}">
        <p14:creationId xmlns:p14="http://schemas.microsoft.com/office/powerpoint/2010/main" val="12801713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51721" y="1196752"/>
            <a:ext cx="10208075" cy="5263658"/>
          </a:xfrm>
        </p:spPr>
        <p:txBody>
          <a:bodyPr/>
          <a:lstStyle/>
          <a:p>
            <a:r>
              <a:rPr lang="en-US" sz="3600" dirty="0">
                <a:solidFill>
                  <a:srgbClr val="FF0000"/>
                </a:solidFill>
              </a:rPr>
              <a:t>Reinforcement learning </a:t>
            </a:r>
            <a:r>
              <a:rPr lang="en-US" sz="3600" dirty="0"/>
              <a:t>is applied in robotics, with techniques striving to reduce the required number of interactions with the real world. </a:t>
            </a:r>
          </a:p>
          <a:p>
            <a:r>
              <a:rPr lang="en-US" sz="3600" dirty="0"/>
              <a:t>Such techniques tend to </a:t>
            </a:r>
            <a:r>
              <a:rPr lang="en-US" sz="3600" dirty="0">
                <a:solidFill>
                  <a:srgbClr val="FF0000"/>
                </a:solidFill>
              </a:rPr>
              <a:t>exploit models</a:t>
            </a:r>
            <a:r>
              <a:rPr lang="en-US" sz="3600" dirty="0"/>
              <a:t>, be it estimating models and using them to plan, or training policies that are robust with respect to different possible model parameters.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91</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Reinforcement learning in robotics </a:t>
            </a:r>
          </a:p>
        </p:txBody>
      </p:sp>
    </p:spTree>
    <p:extLst>
      <p:ext uri="{BB962C8B-B14F-4D97-AF65-F5344CB8AC3E}">
        <p14:creationId xmlns:p14="http://schemas.microsoft.com/office/powerpoint/2010/main" val="4345402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51721" y="1412776"/>
            <a:ext cx="10208075" cy="4713388"/>
          </a:xfrm>
        </p:spPr>
        <p:txBody>
          <a:bodyPr>
            <a:normAutofit/>
          </a:bodyPr>
          <a:lstStyle/>
          <a:p>
            <a:r>
              <a:rPr lang="en-US" sz="3600" dirty="0"/>
              <a:t>Interaction with humans requires the ability to </a:t>
            </a:r>
            <a:r>
              <a:rPr lang="en-US" sz="3600" b="1" dirty="0">
                <a:solidFill>
                  <a:srgbClr val="FF0000"/>
                </a:solidFill>
              </a:rPr>
              <a:t>coordinate</a:t>
            </a:r>
            <a:r>
              <a:rPr lang="en-US" sz="3600" dirty="0"/>
              <a:t> the robot’s actions with theirs, which can be formulated as a game. </a:t>
            </a:r>
          </a:p>
          <a:p>
            <a:r>
              <a:rPr lang="en-US" sz="3600" dirty="0"/>
              <a:t>We usually decompose the solution into </a:t>
            </a:r>
            <a:r>
              <a:rPr lang="en-US" sz="3600" b="1" dirty="0">
                <a:solidFill>
                  <a:srgbClr val="FF0000"/>
                </a:solidFill>
              </a:rPr>
              <a:t>prediction</a:t>
            </a:r>
            <a:r>
              <a:rPr lang="en-US" sz="3600" dirty="0"/>
              <a:t>, in which we use the person’s ongoing actions to estimate what they will do in the future, and action, in which we use the predictions to compute the optimal motion for the robot.</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92</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Humans and Robots</a:t>
            </a:r>
          </a:p>
        </p:txBody>
      </p:sp>
    </p:spTree>
    <p:extLst>
      <p:ext uri="{BB962C8B-B14F-4D97-AF65-F5344CB8AC3E}">
        <p14:creationId xmlns:p14="http://schemas.microsoft.com/office/powerpoint/2010/main" val="32760693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33061" y="1412776"/>
            <a:ext cx="10226735" cy="5047634"/>
          </a:xfrm>
        </p:spPr>
        <p:txBody>
          <a:bodyPr>
            <a:normAutofit/>
          </a:bodyPr>
          <a:lstStyle/>
          <a:p>
            <a:r>
              <a:rPr lang="en-US" dirty="0"/>
              <a:t>Helping humans also requires the ability to </a:t>
            </a:r>
            <a:r>
              <a:rPr lang="en-US" dirty="0">
                <a:solidFill>
                  <a:srgbClr val="FF0000"/>
                </a:solidFill>
              </a:rPr>
              <a:t>learn</a:t>
            </a:r>
            <a:r>
              <a:rPr lang="en-US" dirty="0"/>
              <a:t> or </a:t>
            </a:r>
            <a:r>
              <a:rPr lang="en-US" dirty="0">
                <a:solidFill>
                  <a:srgbClr val="FF0000"/>
                </a:solidFill>
              </a:rPr>
              <a:t>infer</a:t>
            </a:r>
            <a:r>
              <a:rPr lang="en-US" dirty="0"/>
              <a:t> what they want. </a:t>
            </a:r>
          </a:p>
          <a:p>
            <a:r>
              <a:rPr lang="en-US" dirty="0"/>
              <a:t>Robots can approach this by </a:t>
            </a:r>
            <a:r>
              <a:rPr lang="en-US" dirty="0">
                <a:solidFill>
                  <a:srgbClr val="FF0000"/>
                </a:solidFill>
              </a:rPr>
              <a:t>learning the desired cost function</a:t>
            </a:r>
            <a:r>
              <a:rPr lang="en-US" dirty="0"/>
              <a:t> they should optimize from human input, such as demonstrations, corrections, or </a:t>
            </a:r>
            <a:r>
              <a:rPr lang="en-US" dirty="0">
                <a:solidFill>
                  <a:srgbClr val="FF0000"/>
                </a:solidFill>
              </a:rPr>
              <a:t>instruction in natural language</a:t>
            </a:r>
            <a:r>
              <a:rPr lang="en-US" dirty="0"/>
              <a:t>.</a:t>
            </a:r>
          </a:p>
          <a:p>
            <a:r>
              <a:rPr lang="en-US" dirty="0"/>
              <a:t>Alternatively, robots can </a:t>
            </a:r>
            <a:r>
              <a:rPr lang="en-US" dirty="0">
                <a:solidFill>
                  <a:srgbClr val="FF0000"/>
                </a:solidFill>
              </a:rPr>
              <a:t>imitate</a:t>
            </a:r>
            <a:r>
              <a:rPr lang="en-US" dirty="0"/>
              <a:t> human behavior, and use </a:t>
            </a:r>
            <a:r>
              <a:rPr lang="en-US" dirty="0">
                <a:solidFill>
                  <a:srgbClr val="FF0000"/>
                </a:solidFill>
              </a:rPr>
              <a:t>reinforcement learning </a:t>
            </a:r>
            <a:r>
              <a:rPr lang="en-US" dirty="0"/>
              <a:t>to help tackle the challenge of generalization to new states.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93</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7" name="Title 1">
            <a:extLst>
              <a:ext uri="{FF2B5EF4-FFF2-40B4-BE49-F238E27FC236}">
                <a16:creationId xmlns:a16="http://schemas.microsoft.com/office/drawing/2014/main" id="{5FEF9620-4846-E74A-8D3E-77E7400A4728}"/>
              </a:ext>
            </a:extLst>
          </p:cNvPr>
          <p:cNvSpPr>
            <a:spLocks noGrp="1"/>
          </p:cNvSpPr>
          <p:nvPr>
            <p:ph type="title"/>
          </p:nvPr>
        </p:nvSpPr>
        <p:spPr>
          <a:xfrm>
            <a:off x="1847527" y="125760"/>
            <a:ext cx="8496944" cy="1287016"/>
          </a:xfrm>
        </p:spPr>
        <p:txBody>
          <a:bodyPr/>
          <a:lstStyle/>
          <a:p>
            <a:r>
              <a:rPr lang="en-US" sz="5400" dirty="0">
                <a:solidFill>
                  <a:schemeClr val="accent1"/>
                </a:solidFill>
              </a:rPr>
              <a:t>Humans and Robots</a:t>
            </a:r>
          </a:p>
        </p:txBody>
      </p:sp>
    </p:spTree>
    <p:extLst>
      <p:ext uri="{BB962C8B-B14F-4D97-AF65-F5344CB8AC3E}">
        <p14:creationId xmlns:p14="http://schemas.microsoft.com/office/powerpoint/2010/main" val="4306928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1981200" y="121990"/>
            <a:ext cx="8229600" cy="1143000"/>
          </a:xfrm>
        </p:spPr>
        <p:txBody>
          <a:bodyPr>
            <a:normAutofit fontScale="90000"/>
          </a:bodyPr>
          <a:lstStyle/>
          <a:p>
            <a:r>
              <a:rPr lang="en-US" dirty="0">
                <a:solidFill>
                  <a:schemeClr val="accent1"/>
                </a:solidFill>
              </a:rPr>
              <a:t>Papers with Code</a:t>
            </a:r>
            <a:br>
              <a:rPr lang="en-US" dirty="0">
                <a:solidFill>
                  <a:schemeClr val="accent1"/>
                </a:solidFill>
              </a:rPr>
            </a:br>
            <a:r>
              <a:rPr lang="en-US" dirty="0">
                <a:solidFill>
                  <a:schemeClr val="accent1"/>
                </a:solidFill>
              </a:rPr>
              <a:t>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94</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4418457" y="6536350"/>
            <a:ext cx="3355086" cy="369332"/>
          </a:xfrm>
          <a:prstGeom prst="rect">
            <a:avLst/>
          </a:prstGeom>
        </p:spPr>
        <p:txBody>
          <a:bodyPr wrap="none">
            <a:spAutoFit/>
          </a:bodyPr>
          <a:lstStyle/>
          <a:p>
            <a:r>
              <a:rPr lang="en-US" dirty="0">
                <a:hlinkClick r:id="rId2"/>
              </a:rPr>
              <a:t>https://paperswithcode.com/sota</a:t>
            </a:r>
            <a:endParaRPr lang="en-US" dirty="0"/>
          </a:p>
        </p:txBody>
      </p:sp>
      <p:pic>
        <p:nvPicPr>
          <p:cNvPr id="3" name="Picture 2">
            <a:extLst>
              <a:ext uri="{FF2B5EF4-FFF2-40B4-BE49-F238E27FC236}">
                <a16:creationId xmlns:a16="http://schemas.microsoft.com/office/drawing/2014/main" id="{F41210B3-9FB5-588E-889E-FB44B1BF2C85}"/>
              </a:ext>
            </a:extLst>
          </p:cNvPr>
          <p:cNvPicPr>
            <a:picLocks noChangeAspect="1"/>
          </p:cNvPicPr>
          <p:nvPr/>
        </p:nvPicPr>
        <p:blipFill>
          <a:blip r:embed="rId3"/>
          <a:stretch>
            <a:fillRect/>
          </a:stretch>
        </p:blipFill>
        <p:spPr>
          <a:xfrm>
            <a:off x="576338" y="2071396"/>
            <a:ext cx="11309660" cy="4023628"/>
          </a:xfrm>
          <a:prstGeom prst="rect">
            <a:avLst/>
          </a:prstGeom>
        </p:spPr>
      </p:pic>
    </p:spTree>
    <p:extLst>
      <p:ext uri="{BB962C8B-B14F-4D97-AF65-F5344CB8AC3E}">
        <p14:creationId xmlns:p14="http://schemas.microsoft.com/office/powerpoint/2010/main" val="20815706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914400" y="274638"/>
            <a:ext cx="10095722" cy="749300"/>
          </a:xfrm>
        </p:spPr>
        <p:txBody>
          <a:bodyPr>
            <a:normAutofit fontScale="90000"/>
          </a:bodyPr>
          <a:lstStyle/>
          <a:p>
            <a:r>
              <a:rPr lang="en-US" sz="5400" dirty="0">
                <a:solidFill>
                  <a:schemeClr val="tx2"/>
                </a:solidFill>
              </a:rPr>
              <a:t>Summary</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914400" y="1207096"/>
            <a:ext cx="10487607" cy="5355148"/>
          </a:xfrm>
        </p:spPr>
        <p:txBody>
          <a:bodyPr>
            <a:normAutofit fontScale="92500" lnSpcReduction="10000"/>
          </a:bodyPr>
          <a:lstStyle/>
          <a:p>
            <a:r>
              <a:rPr lang="en-US" sz="3500" dirty="0"/>
              <a:t>Computer Vision</a:t>
            </a:r>
          </a:p>
          <a:p>
            <a:pPr lvl="1"/>
            <a:r>
              <a:rPr lang="en-US" sz="3500" dirty="0"/>
              <a:t>Classifying Images</a:t>
            </a:r>
          </a:p>
          <a:p>
            <a:pPr lvl="1"/>
            <a:r>
              <a:rPr lang="en-US" sz="3500" dirty="0"/>
              <a:t>Detecting Objects</a:t>
            </a:r>
          </a:p>
          <a:p>
            <a:pPr lvl="1"/>
            <a:r>
              <a:rPr lang="en-US" sz="3500" dirty="0"/>
              <a:t>The 3D World</a:t>
            </a:r>
          </a:p>
          <a:p>
            <a:r>
              <a:rPr lang="en-US" sz="3500" dirty="0"/>
              <a:t>Robotics</a:t>
            </a:r>
          </a:p>
          <a:p>
            <a:pPr lvl="1"/>
            <a:r>
              <a:rPr lang="en-US" sz="3500" dirty="0"/>
              <a:t>Robotic Perception</a:t>
            </a:r>
          </a:p>
          <a:p>
            <a:pPr lvl="1"/>
            <a:r>
              <a:rPr lang="en-US" sz="3500" dirty="0"/>
              <a:t>Planning and Control</a:t>
            </a:r>
          </a:p>
          <a:p>
            <a:pPr lvl="1"/>
            <a:r>
              <a:rPr lang="en-US" sz="3500" dirty="0"/>
              <a:t>Planning Uncertain Movements</a:t>
            </a:r>
          </a:p>
          <a:p>
            <a:pPr lvl="1"/>
            <a:r>
              <a:rPr lang="en-US" sz="3500" dirty="0"/>
              <a:t>Reinforcement Learning in Robotics</a:t>
            </a: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95</a:t>
            </a:fld>
            <a:endParaRPr lang="zh-TW" altLang="en-US"/>
          </a:p>
        </p:txBody>
      </p:sp>
    </p:spTree>
    <p:extLst>
      <p:ext uri="{BB962C8B-B14F-4D97-AF65-F5344CB8AC3E}">
        <p14:creationId xmlns:p14="http://schemas.microsoft.com/office/powerpoint/2010/main" val="42012451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6F70-8938-FB4A-954F-072E275BE862}"/>
              </a:ext>
            </a:extLst>
          </p:cNvPr>
          <p:cNvSpPr>
            <a:spLocks noGrp="1"/>
          </p:cNvSpPr>
          <p:nvPr>
            <p:ph type="title"/>
          </p:nvPr>
        </p:nvSpPr>
        <p:spPr>
          <a:xfrm>
            <a:off x="1026695" y="44624"/>
            <a:ext cx="10133102" cy="907306"/>
          </a:xfrm>
        </p:spPr>
        <p:txBody>
          <a:bodyPr/>
          <a:lstStyle/>
          <a:p>
            <a:r>
              <a:rPr lang="en-US" altLang="zh-TW" dirty="0">
                <a:solidFill>
                  <a:schemeClr val="tx2"/>
                </a:solidFill>
              </a:rPr>
              <a:t>References</a:t>
            </a:r>
            <a:endParaRPr lang="en-US" dirty="0">
              <a:solidFill>
                <a:schemeClr val="tx2"/>
              </a:solidFill>
            </a:endParaRPr>
          </a:p>
        </p:txBody>
      </p:sp>
      <p:sp>
        <p:nvSpPr>
          <p:cNvPr id="3" name="Content Placeholder 2">
            <a:extLst>
              <a:ext uri="{FF2B5EF4-FFF2-40B4-BE49-F238E27FC236}">
                <a16:creationId xmlns:a16="http://schemas.microsoft.com/office/drawing/2014/main" id="{0BF9B6D8-C75A-8144-8E1A-6A08EAB1DA20}"/>
              </a:ext>
            </a:extLst>
          </p:cNvPr>
          <p:cNvSpPr>
            <a:spLocks noGrp="1"/>
          </p:cNvSpPr>
          <p:nvPr>
            <p:ph idx="1"/>
          </p:nvPr>
        </p:nvSpPr>
        <p:spPr>
          <a:xfrm>
            <a:off x="527538" y="951930"/>
            <a:ext cx="11060724" cy="5789439"/>
          </a:xfrm>
        </p:spPr>
        <p:txBody>
          <a:bodyPr>
            <a:noAutofit/>
          </a:bodyPr>
          <a:lstStyle/>
          <a:p>
            <a:pPr marL="228600" indent="-228600">
              <a:spcAft>
                <a:spcPts val="300"/>
              </a:spcAft>
            </a:pPr>
            <a:r>
              <a:rPr lang="en-US" altLang="zh-TW" sz="1800" b="0" dirty="0"/>
              <a:t>Stuart Russell and Peter </a:t>
            </a:r>
            <a:r>
              <a:rPr lang="en-US" altLang="zh-TW" sz="1800" b="0" dirty="0" err="1"/>
              <a:t>Norvig</a:t>
            </a:r>
            <a:r>
              <a:rPr lang="en-US" altLang="zh-TW" sz="1800" b="0" dirty="0"/>
              <a:t> (2020), Artificial Intelligence: A Modern Approach, 4th Edition, Pearson.</a:t>
            </a:r>
          </a:p>
          <a:p>
            <a:pPr marL="228600" indent="-228600">
              <a:spcAft>
                <a:spcPts val="300"/>
              </a:spcAft>
            </a:pPr>
            <a:r>
              <a:rPr lang="en-US" altLang="zh-TW" sz="1800" b="0" dirty="0" err="1"/>
              <a:t>Aurélien</a:t>
            </a:r>
            <a:r>
              <a:rPr lang="en-US" altLang="zh-TW" sz="1800" b="0" dirty="0"/>
              <a:t> </a:t>
            </a:r>
            <a:r>
              <a:rPr lang="en-US" altLang="zh-TW" sz="1800" b="0" dirty="0" err="1"/>
              <a:t>Géron</a:t>
            </a:r>
            <a:r>
              <a:rPr lang="en-US" altLang="zh-TW" sz="1800" b="0" dirty="0"/>
              <a:t> (2019), Hands-On Machine Learning with Scikit-Learn, </a:t>
            </a:r>
            <a:r>
              <a:rPr lang="en-US" altLang="zh-TW" sz="1800" b="0" dirty="0" err="1"/>
              <a:t>Keras</a:t>
            </a:r>
            <a:r>
              <a:rPr lang="en-US" altLang="zh-TW" sz="1800" b="0" dirty="0"/>
              <a:t>, and TensorFlow: Concepts, Tools, and Techniques to Build Intelligent Systems, 2nd Edition, O’Reilly Media.</a:t>
            </a:r>
          </a:p>
          <a:p>
            <a:pPr marL="228600" indent="-228600">
              <a:spcAft>
                <a:spcPts val="300"/>
              </a:spcAft>
            </a:pPr>
            <a:r>
              <a:rPr lang="en-US" sz="1800" b="0" dirty="0"/>
              <a:t>Steven </a:t>
            </a:r>
            <a:r>
              <a:rPr lang="en-US" sz="1800" b="0" dirty="0" err="1"/>
              <a:t>D'Ascoli</a:t>
            </a:r>
            <a:r>
              <a:rPr lang="en-US" sz="1800" b="0" dirty="0"/>
              <a:t> (2022), Artificial Intelligence and Deep Learning with Python:  Every Line of Code Explained For Readers New to AI and New to Python, Independently published.</a:t>
            </a:r>
          </a:p>
          <a:p>
            <a:pPr marL="228600" indent="-228600">
              <a:spcAft>
                <a:spcPts val="300"/>
              </a:spcAft>
            </a:pPr>
            <a:r>
              <a:rPr lang="en-US" sz="1800" b="0" dirty="0" err="1"/>
              <a:t>Chien</a:t>
            </a:r>
            <a:r>
              <a:rPr lang="en-US" sz="1800" b="0" dirty="0"/>
              <a:t>-Yao Wang, Alexey </a:t>
            </a:r>
            <a:r>
              <a:rPr lang="en-US" sz="1800" b="0" dirty="0" err="1"/>
              <a:t>Bochkovskiy</a:t>
            </a:r>
            <a:r>
              <a:rPr lang="en-US" sz="1800" b="0" dirty="0"/>
              <a:t>, and Hong-Yuan Mark Liao. (2022) "YOLOv7: Trainable bag-of-freebies sets new state-of-the-art for real-time object detectors." </a:t>
            </a:r>
            <a:r>
              <a:rPr lang="en-US" sz="1800" b="0" dirty="0" err="1"/>
              <a:t>arXiv</a:t>
            </a:r>
            <a:r>
              <a:rPr lang="en-US" sz="1800" b="0" dirty="0"/>
              <a:t> preprint arXiv:2207.02696.</a:t>
            </a:r>
          </a:p>
          <a:p>
            <a:pPr marL="228600" indent="-228600">
              <a:spcAft>
                <a:spcPts val="300"/>
              </a:spcAft>
            </a:pPr>
            <a:r>
              <a:rPr lang="en-US" sz="1800" b="0" dirty="0"/>
              <a:t>Alec Radford, Jong </a:t>
            </a:r>
            <a:r>
              <a:rPr lang="en-US" sz="1800" b="0" dirty="0" err="1"/>
              <a:t>Wook</a:t>
            </a:r>
            <a:r>
              <a:rPr lang="en-US" sz="1800" b="0" dirty="0"/>
              <a:t> Kim, Chris </a:t>
            </a:r>
            <a:r>
              <a:rPr lang="en-US" sz="1800" b="0" dirty="0" err="1"/>
              <a:t>Hallacy</a:t>
            </a:r>
            <a:r>
              <a:rPr lang="en-US" sz="1800" b="0" dirty="0"/>
              <a:t>, Aditya Ramesh, Gabriel Goh, </a:t>
            </a:r>
            <a:r>
              <a:rPr lang="en-US" sz="1800" b="0" dirty="0" err="1"/>
              <a:t>Sandhini</a:t>
            </a:r>
            <a:r>
              <a:rPr lang="en-US" sz="1800" b="0" dirty="0"/>
              <a:t> Agarwal, Girish Sastry et al. (2021) "Learning transferable visual models from natural language supervision." In International Conference on Machine Learning, pp. 8748-8763. PMLR.</a:t>
            </a:r>
          </a:p>
          <a:p>
            <a:pPr marL="228600" indent="-228600">
              <a:spcAft>
                <a:spcPts val="300"/>
              </a:spcAft>
            </a:pPr>
            <a:r>
              <a:rPr lang="en-US" sz="1800" b="0" dirty="0" err="1"/>
              <a:t>Wonjae</a:t>
            </a:r>
            <a:r>
              <a:rPr lang="en-US" sz="1800" b="0" dirty="0"/>
              <a:t> Kim, </a:t>
            </a:r>
            <a:r>
              <a:rPr lang="en-US" sz="1800" b="0" dirty="0" err="1"/>
              <a:t>Bokyung</a:t>
            </a:r>
            <a:r>
              <a:rPr lang="en-US" sz="1800" b="0" dirty="0"/>
              <a:t> Son, and </a:t>
            </a:r>
            <a:r>
              <a:rPr lang="en-US" sz="1800" b="0" dirty="0" err="1"/>
              <a:t>Ildoo</a:t>
            </a:r>
            <a:r>
              <a:rPr lang="en-US" sz="1800" b="0" dirty="0"/>
              <a:t> Kim. (2021) "</a:t>
            </a:r>
            <a:r>
              <a:rPr lang="en-US" sz="1800" b="0" dirty="0" err="1"/>
              <a:t>Vilt</a:t>
            </a:r>
            <a:r>
              <a:rPr lang="en-US" sz="1800" b="0" dirty="0"/>
              <a:t>: Vision-and-language transformer without convolution or region supervision."  In International Conference on Machine Learning, pp. 5583-5594. PMLR.</a:t>
            </a:r>
          </a:p>
          <a:p>
            <a:pPr marL="228600" indent="-228600">
              <a:spcAft>
                <a:spcPts val="300"/>
              </a:spcAft>
            </a:pPr>
            <a:r>
              <a:rPr lang="en-US" sz="1800" b="0" dirty="0"/>
              <a:t>Meng-Hao Guo, Tian-Xing Xu, Jiang-Jiang Liu, Zheng-Ning Liu, Peng-Tao Jiang, Tai-Jiang Mu, Song-Hai Zhang, Ralph R. Martin, Ming-Ming Cheng, and Shi-Min Hu. (2022) "Attention mechanisms in computer vision: A survey." Computational Visual Media ,:1-38.</a:t>
            </a:r>
          </a:p>
          <a:p>
            <a:pPr marL="228600" indent="-228600">
              <a:spcAft>
                <a:spcPts val="300"/>
              </a:spcAft>
            </a:pPr>
            <a:r>
              <a:rPr lang="en-US" sz="1800" b="0" dirty="0"/>
              <a:t>Valentin </a:t>
            </a:r>
            <a:r>
              <a:rPr lang="en-US" sz="1800" b="0" dirty="0" err="1"/>
              <a:t>Bazarevsky</a:t>
            </a:r>
            <a:r>
              <a:rPr lang="en-US" sz="1800" b="0" dirty="0"/>
              <a:t>, Ivan </a:t>
            </a:r>
            <a:r>
              <a:rPr lang="en-US" sz="1800" b="0" dirty="0" err="1"/>
              <a:t>Grishchenko</a:t>
            </a:r>
            <a:r>
              <a:rPr lang="en-US" sz="1800" b="0" dirty="0"/>
              <a:t>, Karthik Raveendran, Tyler Zhu, Fan Zhang, and Matthias </a:t>
            </a:r>
            <a:r>
              <a:rPr lang="en-US" sz="1800" b="0" dirty="0" err="1"/>
              <a:t>Grundmann</a:t>
            </a:r>
            <a:r>
              <a:rPr lang="en-US" sz="1800" b="0" dirty="0"/>
              <a:t>.(2020) "</a:t>
            </a:r>
            <a:r>
              <a:rPr lang="en-US" sz="1800" b="0" dirty="0" err="1"/>
              <a:t>Blazepose</a:t>
            </a:r>
            <a:r>
              <a:rPr lang="en-US" sz="1800" b="0" dirty="0"/>
              <a:t>: On-device real-time body pose tracking." </a:t>
            </a:r>
            <a:r>
              <a:rPr lang="en-US" sz="1800" b="0" dirty="0" err="1"/>
              <a:t>arXiv</a:t>
            </a:r>
            <a:r>
              <a:rPr lang="en-US" sz="1800" b="0" dirty="0"/>
              <a:t> preprint arXiv:2006.10204.</a:t>
            </a:r>
          </a:p>
          <a:p>
            <a:pPr marL="228600" indent="-228600">
              <a:spcAft>
                <a:spcPts val="300"/>
              </a:spcAft>
            </a:pPr>
            <a:r>
              <a:rPr lang="en-US" sz="1800" b="0" dirty="0"/>
              <a:t>Min-Yuh Day (2022), Python 101, </a:t>
            </a:r>
            <a:r>
              <a:rPr lang="en-US" sz="1800" b="0" dirty="0">
                <a:hlinkClick r:id="rId2"/>
              </a:rPr>
              <a:t>https://tinyurl.com/aintpupython101</a:t>
            </a:r>
            <a:endParaRPr lang="en-US" sz="1800" b="0" dirty="0"/>
          </a:p>
        </p:txBody>
      </p:sp>
      <p:sp>
        <p:nvSpPr>
          <p:cNvPr id="4" name="Slide Number Placeholder 3">
            <a:extLst>
              <a:ext uri="{FF2B5EF4-FFF2-40B4-BE49-F238E27FC236}">
                <a16:creationId xmlns:a16="http://schemas.microsoft.com/office/drawing/2014/main" id="{C768DDE3-DE9A-684D-A2C4-2DDE871B88C5}"/>
              </a:ext>
            </a:extLst>
          </p:cNvPr>
          <p:cNvSpPr>
            <a:spLocks noGrp="1"/>
          </p:cNvSpPr>
          <p:nvPr>
            <p:ph type="sldNum" sz="quarter" idx="12"/>
          </p:nvPr>
        </p:nvSpPr>
        <p:spPr/>
        <p:txBody>
          <a:bodyPr/>
          <a:lstStyle/>
          <a:p>
            <a:pPr>
              <a:defRPr/>
            </a:pPr>
            <a:fld id="{E78C9E75-97FD-45D9-8ED3-955348887BB1}" type="slidenum">
              <a:rPr lang="zh-TW" altLang="en-US" smtClean="0"/>
              <a:pPr>
                <a:defRPr/>
              </a:pPr>
              <a:t>96</a:t>
            </a:fld>
            <a:endParaRPr lang="zh-TW" altLang="en-US"/>
          </a:p>
        </p:txBody>
      </p:sp>
    </p:spTree>
    <p:extLst>
      <p:ext uri="{BB962C8B-B14F-4D97-AF65-F5344CB8AC3E}">
        <p14:creationId xmlns:p14="http://schemas.microsoft.com/office/powerpoint/2010/main" val="2369163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32336</TotalTime>
  <Words>5161</Words>
  <Application>Microsoft Macintosh PowerPoint</Application>
  <PresentationFormat>Widescreen</PresentationFormat>
  <Paragraphs>484</Paragraphs>
  <Slides>96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96</vt:i4>
      </vt:variant>
    </vt:vector>
  </HeadingPairs>
  <TitlesOfParts>
    <vt:vector size="102" baseType="lpstr">
      <vt:lpstr>system-ui</vt:lpstr>
      <vt:lpstr>Arial</vt:lpstr>
      <vt:lpstr>Calibri</vt:lpstr>
      <vt:lpstr>Lato</vt:lpstr>
      <vt:lpstr>Times New Roman</vt:lpstr>
      <vt:lpstr>Office Theme</vt:lpstr>
      <vt:lpstr>Computer Vision  and Robotics</vt:lpstr>
      <vt:lpstr>Syllabus</vt:lpstr>
      <vt:lpstr>Syllabus</vt:lpstr>
      <vt:lpstr>Syllabus</vt:lpstr>
      <vt:lpstr>Computer Vision  and  Robotics</vt:lpstr>
      <vt:lpstr>Outline</vt:lpstr>
      <vt:lpstr>Stuart Russell and Peter Norvig (2020),  Artificial Intelligence: A Modern Approach,  4th Edition, Pearson</vt:lpstr>
      <vt:lpstr>Artificial Intelligence:  A Modern Approach </vt:lpstr>
      <vt:lpstr>Artificial Intelligence:  Communicating, perceiving,  and acting</vt:lpstr>
      <vt:lpstr>Artificial Intelligence:  6. Communicating, Perceiving, and Acting</vt:lpstr>
      <vt:lpstr>Artificial Intelligence:  Computer Vision</vt:lpstr>
      <vt:lpstr>Artificial Intelligence:  Robotics</vt:lpstr>
      <vt:lpstr>Reinforcement Learning (DL)</vt:lpstr>
      <vt:lpstr>Reinforcement Learning (DL)</vt:lpstr>
      <vt:lpstr>Reinforcement Learning (DL)</vt:lpstr>
      <vt:lpstr>Agents interact with environments through sensors and actuators</vt:lpstr>
      <vt:lpstr>AI Acting Humanly: The Turing Test Approach (Alan Turing, 1950)</vt:lpstr>
      <vt:lpstr>Artificial Intelligence:  Communicating, Perceiving, and Acting</vt:lpstr>
      <vt:lpstr>Key Enabling Technologies of the Metaverse</vt:lpstr>
      <vt:lpstr>Primary Technical Aspects in the Metaverse AI with ML algorithms and DL architectures  is advancing the user experience in the virtual world</vt:lpstr>
      <vt:lpstr>AI for the Metaverse in the Application Aspects healthcare, manufacturing, smart cities, gaming  E-commerce, human resources, real estate, and DeFi</vt:lpstr>
      <vt:lpstr>Computer Vision in the Metaverse  with scene understanding, object detection, and human action/activity recognition</vt:lpstr>
      <vt:lpstr>Computer Vision</vt:lpstr>
      <vt:lpstr>Computer Vision:  Image Classification, Object Detection,  Object Instance Segmentation</vt:lpstr>
      <vt:lpstr>Computer Vision: Object Detection</vt:lpstr>
      <vt:lpstr>YOLOv7:  Trainable bag-of-freebies sets new state-of-the-art for real-time object detectors</vt:lpstr>
      <vt:lpstr>NLG from a Multilingual,  Multimodal and Multi-task perspective</vt:lpstr>
      <vt:lpstr>Text-and-Video Dialog Generation Models  with Hierarchical Attention</vt:lpstr>
      <vt:lpstr>Multimodal Few-Shot Learning with  Frozen Language Models</vt:lpstr>
      <vt:lpstr>Video Question Answering (VQA)</vt:lpstr>
      <vt:lpstr>Multimodal Pipeline  that includes three different modalities (Image, Text. Audio)</vt:lpstr>
      <vt:lpstr>Video and Audio Multimodal Fusion </vt:lpstr>
      <vt:lpstr>Visual and Textual Representation</vt:lpstr>
      <vt:lpstr>Hybrid Multimodal Data Fusion</vt:lpstr>
      <vt:lpstr>Multimodal Transfer Learning</vt:lpstr>
      <vt:lpstr>Neural Style Transfer (NST)</vt:lpstr>
      <vt:lpstr>CLIP: Learning Transferable Visual Models From Natural Language Supervision</vt:lpstr>
      <vt:lpstr>ViLT: Vision-and-Language Transformer Without Convolution or Region Supervision</vt:lpstr>
      <vt:lpstr>Attention Mechanisms in Computer Vision:  A survey</vt:lpstr>
      <vt:lpstr>Attention Mechanisms in Computer Vision: Data domain</vt:lpstr>
      <vt:lpstr>Attention Mechanisms in Computer Vision:  Developmental context of visual attention</vt:lpstr>
      <vt:lpstr>Stable Diffusion</vt:lpstr>
      <vt:lpstr>Stable Diffusion Colab</vt:lpstr>
      <vt:lpstr>Lexica Art: Search Stable Diffusion images and prompts</vt:lpstr>
      <vt:lpstr>Tom Lawry (2020),  AI in Health:  A Leader’s Guide to Winning in the New Age of Intelligent Health Systems,  HIMSS Publishing</vt:lpstr>
      <vt:lpstr>AI in Healthcare</vt:lpstr>
      <vt:lpstr>Multimodal Fall Detection </vt:lpstr>
      <vt:lpstr>Multimodal Fall Detection </vt:lpstr>
      <vt:lpstr>Challenges of Multimodal Fall Detection </vt:lpstr>
      <vt:lpstr>Fall Detection  Non-Wearable Sensors Fusion</vt:lpstr>
      <vt:lpstr>Fall Detection Datasets</vt:lpstr>
      <vt:lpstr>Human Action Recognition  (HAR)</vt:lpstr>
      <vt:lpstr>Human Action Recognition (HAR)  Modality</vt:lpstr>
      <vt:lpstr>Human Action Recognition (HAR)  Modality</vt:lpstr>
      <vt:lpstr>Fall Detection</vt:lpstr>
      <vt:lpstr>BlazePose:  On-device Real-time Body Pose tracking</vt:lpstr>
      <vt:lpstr>BlazePose results on yoga and fitness poses</vt:lpstr>
      <vt:lpstr>OpenPose vs. BlazePose</vt:lpstr>
      <vt:lpstr>AnyFace: Free-style Text-to-Face Synthesis and Manipulation</vt:lpstr>
      <vt:lpstr>AnyFace: Free-style Text-to-Face Synthesis and Manipulation</vt:lpstr>
      <vt:lpstr>AnyFace: Free-style Text-to-Face Synthesis and Manipulation</vt:lpstr>
      <vt:lpstr>AnyFace: Free-style Text-to-Face Synthesis and Manipulation</vt:lpstr>
      <vt:lpstr>AnyFace: Free-style Text-to-Face Synthesis and Manipulation</vt:lpstr>
      <vt:lpstr>AnyFace: Free-style Text-to-Face Synthesis and Manipulation</vt:lpstr>
      <vt:lpstr>Papers with Code State-of-the-Art (SOTA)</vt:lpstr>
      <vt:lpstr>Papers with Code State-of-the-Art (SOTA)</vt:lpstr>
      <vt:lpstr>Computer Vision: State-of-the-Art (SOTA)</vt:lpstr>
      <vt:lpstr>Computer Vision: State-of-the-Art (SOTA)</vt:lpstr>
      <vt:lpstr>Computer Vision: State-of-the-Art (SOTA)</vt:lpstr>
      <vt:lpstr>Computer Vision: Video State-of-the-Art (SOTA)</vt:lpstr>
      <vt:lpstr>Robotics</vt:lpstr>
      <vt:lpstr>Artificial Intelligence:  Robotics</vt:lpstr>
      <vt:lpstr>Boston Dynamics: Spot Automate sensing and inspection, capture limitless data, and explore without boundaries.</vt:lpstr>
      <vt:lpstr>Boston Dynamics: Atlas The world’s most dynamic humanoid robot</vt:lpstr>
      <vt:lpstr>Boston Dynamics: Atlas </vt:lpstr>
      <vt:lpstr>Humanoid Robot: Sophia</vt:lpstr>
      <vt:lpstr>Can a robot pass a university entrance exam? Noriko Arai at TED2017</vt:lpstr>
      <vt:lpstr>Robots</vt:lpstr>
      <vt:lpstr>Robots and Effectors</vt:lpstr>
      <vt:lpstr>Robots</vt:lpstr>
      <vt:lpstr>Robotics Problem</vt:lpstr>
      <vt:lpstr>Robotic Perception </vt:lpstr>
      <vt:lpstr>Robotic Perception </vt:lpstr>
      <vt:lpstr>Robot Perception  can be viewed as temporal inference  from sequences of actions and measurements</vt:lpstr>
      <vt:lpstr>Probabilistic Filtering Algorithms </vt:lpstr>
      <vt:lpstr>Configuration Spaces</vt:lpstr>
      <vt:lpstr>Motion Generation</vt:lpstr>
      <vt:lpstr>Motion Planning </vt:lpstr>
      <vt:lpstr>Planning and Control</vt:lpstr>
      <vt:lpstr>Planning Uncertain Movements</vt:lpstr>
      <vt:lpstr>Reinforcement learning in robotics </vt:lpstr>
      <vt:lpstr>Humans and Robots</vt:lpstr>
      <vt:lpstr>Humans and Robots</vt:lpstr>
      <vt:lpstr>Papers with Code State-of-the-Art (SOTA)</vt:lpstr>
      <vt:lpstr>Summary</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dc:title>
  <dc:subject/>
  <dc:creator>Min-Yuh Day</dc:creator>
  <cp:keywords>Artificial Intelligence, AI</cp:keywords>
  <dc:description>Artificial Intelligence</dc:description>
  <cp:lastModifiedBy>imyday@gmail.com</cp:lastModifiedBy>
  <cp:revision>1545</cp:revision>
  <cp:lastPrinted>2020-12-23T14:44:17Z</cp:lastPrinted>
  <dcterms:created xsi:type="dcterms:W3CDTF">2019-09-12T03:09:52Z</dcterms:created>
  <dcterms:modified xsi:type="dcterms:W3CDTF">2022-12-06T23:58:49Z</dcterms:modified>
  <cp:category/>
</cp:coreProperties>
</file>