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4"/>
  </p:notesMasterIdLst>
  <p:sldIdLst>
    <p:sldId id="3462" r:id="rId2"/>
    <p:sldId id="3786" r:id="rId3"/>
    <p:sldId id="3787" r:id="rId4"/>
    <p:sldId id="3788" r:id="rId5"/>
    <p:sldId id="3024" r:id="rId6"/>
    <p:sldId id="4415" r:id="rId7"/>
    <p:sldId id="4450" r:id="rId8"/>
    <p:sldId id="4451" r:id="rId9"/>
    <p:sldId id="4452" r:id="rId10"/>
    <p:sldId id="4453" r:id="rId11"/>
    <p:sldId id="4454" r:id="rId12"/>
    <p:sldId id="4455" r:id="rId13"/>
    <p:sldId id="4456" r:id="rId14"/>
    <p:sldId id="4457" r:id="rId15"/>
    <p:sldId id="4458" r:id="rId16"/>
    <p:sldId id="4459" r:id="rId17"/>
    <p:sldId id="4463" r:id="rId18"/>
    <p:sldId id="4464" r:id="rId19"/>
    <p:sldId id="4465" r:id="rId20"/>
    <p:sldId id="4466" r:id="rId21"/>
    <p:sldId id="4467" r:id="rId22"/>
    <p:sldId id="3785" r:id="rId23"/>
    <p:sldId id="4427" r:id="rId24"/>
    <p:sldId id="4481" r:id="rId25"/>
    <p:sldId id="4428" r:id="rId26"/>
    <p:sldId id="4429" r:id="rId27"/>
    <p:sldId id="3805" r:id="rId28"/>
    <p:sldId id="3803" r:id="rId29"/>
    <p:sldId id="3783" r:id="rId30"/>
    <p:sldId id="3789" r:id="rId31"/>
    <p:sldId id="1832" r:id="rId32"/>
    <p:sldId id="3790" r:id="rId33"/>
    <p:sldId id="3791" r:id="rId34"/>
    <p:sldId id="3793" r:id="rId35"/>
    <p:sldId id="3794" r:id="rId36"/>
    <p:sldId id="3795" r:id="rId37"/>
    <p:sldId id="3796" r:id="rId38"/>
    <p:sldId id="3797" r:id="rId39"/>
    <p:sldId id="3798" r:id="rId40"/>
    <p:sldId id="3802" r:id="rId41"/>
    <p:sldId id="3799" r:id="rId42"/>
    <p:sldId id="3800" r:id="rId43"/>
    <p:sldId id="4503" r:id="rId44"/>
    <p:sldId id="3095" r:id="rId45"/>
    <p:sldId id="4051" r:id="rId46"/>
    <p:sldId id="4483" r:id="rId47"/>
    <p:sldId id="4485" r:id="rId48"/>
    <p:sldId id="4488" r:id="rId49"/>
    <p:sldId id="4506" r:id="rId50"/>
    <p:sldId id="4509" r:id="rId51"/>
    <p:sldId id="4510" r:id="rId52"/>
    <p:sldId id="4489" r:id="rId53"/>
    <p:sldId id="4504" r:id="rId54"/>
    <p:sldId id="4505" r:id="rId55"/>
    <p:sldId id="4500" r:id="rId56"/>
    <p:sldId id="4486" r:id="rId57"/>
    <p:sldId id="4263" r:id="rId58"/>
    <p:sldId id="3213" r:id="rId59"/>
    <p:sldId id="4247" r:id="rId60"/>
    <p:sldId id="4484" r:id="rId61"/>
    <p:sldId id="4508" r:id="rId62"/>
    <p:sldId id="4511" r:id="rId63"/>
    <p:sldId id="4482" r:id="rId64"/>
    <p:sldId id="4490" r:id="rId65"/>
    <p:sldId id="4491" r:id="rId66"/>
    <p:sldId id="4492" r:id="rId67"/>
    <p:sldId id="4493" r:id="rId68"/>
    <p:sldId id="4494" r:id="rId69"/>
    <p:sldId id="4495" r:id="rId70"/>
    <p:sldId id="4496" r:id="rId71"/>
    <p:sldId id="4497" r:id="rId72"/>
    <p:sldId id="4498" r:id="rId73"/>
    <p:sldId id="4499" r:id="rId74"/>
    <p:sldId id="4501" r:id="rId75"/>
    <p:sldId id="4487" r:id="rId76"/>
    <p:sldId id="3864" r:id="rId77"/>
    <p:sldId id="4241" r:id="rId78"/>
    <p:sldId id="3144" r:id="rId79"/>
    <p:sldId id="3117" r:id="rId80"/>
    <p:sldId id="4246" r:id="rId81"/>
    <p:sldId id="4209" r:id="rId82"/>
    <p:sldId id="4250" r:id="rId83"/>
    <p:sldId id="4235" r:id="rId84"/>
    <p:sldId id="4237" r:id="rId85"/>
    <p:sldId id="4236" r:id="rId86"/>
    <p:sldId id="4239" r:id="rId87"/>
    <p:sldId id="4264" r:id="rId88"/>
    <p:sldId id="4238" r:id="rId89"/>
    <p:sldId id="4227" r:id="rId90"/>
    <p:sldId id="4228" r:id="rId91"/>
    <p:sldId id="4226" r:id="rId92"/>
    <p:sldId id="4229" r:id="rId93"/>
    <p:sldId id="4230" r:id="rId94"/>
    <p:sldId id="4231" r:id="rId95"/>
    <p:sldId id="4232" r:id="rId96"/>
    <p:sldId id="4233" r:id="rId97"/>
    <p:sldId id="4234" r:id="rId98"/>
    <p:sldId id="4251" r:id="rId99"/>
    <p:sldId id="4252" r:id="rId100"/>
    <p:sldId id="4253" r:id="rId101"/>
    <p:sldId id="4254" r:id="rId102"/>
    <p:sldId id="4255" r:id="rId103"/>
    <p:sldId id="4256" r:id="rId104"/>
    <p:sldId id="4257" r:id="rId105"/>
    <p:sldId id="4258" r:id="rId106"/>
    <p:sldId id="4259" r:id="rId107"/>
    <p:sldId id="4260" r:id="rId108"/>
    <p:sldId id="4261" r:id="rId109"/>
    <p:sldId id="4265" r:id="rId110"/>
    <p:sldId id="4266" r:id="rId111"/>
    <p:sldId id="4267" r:id="rId112"/>
    <p:sldId id="4268" r:id="rId113"/>
    <p:sldId id="4269" r:id="rId114"/>
    <p:sldId id="4270" r:id="rId115"/>
    <p:sldId id="4272" r:id="rId116"/>
    <p:sldId id="4271" r:id="rId117"/>
    <p:sldId id="4273" r:id="rId118"/>
    <p:sldId id="4214" r:id="rId119"/>
    <p:sldId id="4215" r:id="rId120"/>
    <p:sldId id="4216" r:id="rId121"/>
    <p:sldId id="4217" r:id="rId122"/>
    <p:sldId id="4218" r:id="rId123"/>
    <p:sldId id="4219" r:id="rId124"/>
    <p:sldId id="4220" r:id="rId125"/>
    <p:sldId id="4221" r:id="rId126"/>
    <p:sldId id="4222" r:id="rId127"/>
    <p:sldId id="4223" r:id="rId128"/>
    <p:sldId id="4224" r:id="rId129"/>
    <p:sldId id="4225" r:id="rId130"/>
    <p:sldId id="3097" r:id="rId131"/>
    <p:sldId id="3098" r:id="rId132"/>
    <p:sldId id="3874" r:id="rId133"/>
    <p:sldId id="3801" r:id="rId134"/>
    <p:sldId id="4430" r:id="rId135"/>
    <p:sldId id="4473" r:id="rId136"/>
    <p:sldId id="4474" r:id="rId137"/>
    <p:sldId id="4476" r:id="rId138"/>
    <p:sldId id="4477" r:id="rId139"/>
    <p:sldId id="4478" r:id="rId140"/>
    <p:sldId id="4479" r:id="rId141"/>
    <p:sldId id="4502" r:id="rId142"/>
    <p:sldId id="4393" r:id="rId1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49"/>
    <p:restoredTop sz="95288"/>
  </p:normalViewPr>
  <p:slideViewPr>
    <p:cSldViewPr snapToGrid="0" snapToObjects="1">
      <p:cViewPr varScale="1">
        <p:scale>
          <a:sx n="89" d="100"/>
          <a:sy n="89" d="100"/>
        </p:scale>
        <p:origin x="16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9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ima.cs.berkeley.edu/python/learning.html" TargetMode="External"/><Relationship Id="rId4" Type="http://schemas.openxmlformats.org/officeDocument/2006/relationships/hyperlink" Target="https://github.com/aimacode/aima-python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lp-with-transformers/notebooks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2395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The Theory of Learning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Ensemble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1111AI06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2022-10-26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8E06B-0CAA-7F66-FEAA-C40127DC3C9E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6EDD9-45FD-F2A3-6249-2649AAAAD4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39" y="1700808"/>
            <a:ext cx="10331355" cy="442535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0407440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of Embedding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9384B-6331-D78F-7EF5-B077A3ED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42" y="1114425"/>
            <a:ext cx="8333770" cy="54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69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task-invariant embedding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B7DAB-E5F9-AD57-A32C-307EA5127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71" y="1471612"/>
            <a:ext cx="9643122" cy="50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835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A24E0-79C1-E11A-B0AE-7CCBD8F05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22" y="1536664"/>
            <a:ext cx="10100312" cy="49539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CDF391-D475-311E-0484-5F816927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hybrid embedding model</a:t>
            </a:r>
          </a:p>
        </p:txBody>
      </p:sp>
    </p:spTree>
    <p:extLst>
      <p:ext uri="{BB962C8B-B14F-4D97-AF65-F5344CB8AC3E}">
        <p14:creationId xmlns:p14="http://schemas.microsoft.com/office/powerpoint/2010/main" val="13250525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10097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learning with external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DD620-5618-A2C0-077C-D9020C264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84" y="1415665"/>
            <a:ext cx="10173678" cy="503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027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7582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of FSL Methods </a:t>
            </a:r>
            <a:br>
              <a:rPr lang="en-US" sz="3600" dirty="0"/>
            </a:br>
            <a:r>
              <a:rPr lang="en-US" sz="3600" dirty="0"/>
              <a:t>Based on Learning with External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952B0-F2D9-3640-B8A7-408F88D5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65" y="1974908"/>
            <a:ext cx="11319256" cy="36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19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17574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generative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9D617-6613-CECB-AE02-87713523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39" y="1514475"/>
            <a:ext cx="10330523" cy="48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630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6581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fine-tuning existing parameter </a:t>
            </a:r>
            <a:r>
              <a:rPr lang="el-G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3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3600" dirty="0"/>
              <a:t> </a:t>
            </a:r>
            <a:br>
              <a:rPr lang="en-US" sz="3600" dirty="0"/>
            </a:br>
            <a:r>
              <a:rPr lang="en-US" sz="3600" dirty="0"/>
              <a:t>by 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1569E-E150-B89C-F04B-8F0F97DE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3" y="1846426"/>
            <a:ext cx="11365789" cy="46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07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743915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</a:t>
            </a:r>
            <a:br>
              <a:rPr lang="en-US" sz="3600" dirty="0"/>
            </a:br>
            <a:r>
              <a:rPr lang="en-US" sz="3600" dirty="0"/>
              <a:t>Focusing on the Algorithm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97989-43F9-DA7B-3BB7-047A83E4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4" y="2875589"/>
            <a:ext cx="11604952" cy="15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530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009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63C6D-03D7-2683-09D8-F191718D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04233"/>
            <a:ext cx="10528832" cy="51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23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1583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200" dirty="0"/>
              <a:t>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DD94A-6CE8-660E-D019-1CBFB9F2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68" y="1642748"/>
            <a:ext cx="10437662" cy="4919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C6BFE-085E-FD86-A0FC-5B829359E3BB}"/>
              </a:ext>
            </a:extLst>
          </p:cNvPr>
          <p:cNvSpPr txBox="1"/>
          <p:nvPr/>
        </p:nvSpPr>
        <p:spPr>
          <a:xfrm>
            <a:off x="1202485" y="1272351"/>
            <a:ext cx="10437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Each task mimics the few-shot scenario, and can be completely non-overlapping.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Support sets are used to train; query sets are used to evaluate the model</a:t>
            </a:r>
          </a:p>
        </p:txBody>
      </p:sp>
    </p:spTree>
    <p:extLst>
      <p:ext uri="{BB962C8B-B14F-4D97-AF65-F5344CB8AC3E}">
        <p14:creationId xmlns:p14="http://schemas.microsoft.com/office/powerpoint/2010/main" val="2625651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5275980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Matching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F71E1-6A7E-9B0C-2DBD-86A1D7A2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" y="1763715"/>
            <a:ext cx="10866805" cy="44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48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1299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Prototypical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9685D-8658-5F1B-735D-330A3786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9" y="1319046"/>
            <a:ext cx="8890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68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for medical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78218-26C9-6453-3C0C-05A1A07C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06" y="962517"/>
            <a:ext cx="10136187" cy="55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3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for medical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08EBC-604B-2B62-CA46-87ABFCF1D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27" y="872892"/>
            <a:ext cx="8331175" cy="56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218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29893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DC0D9-7389-23CA-E17C-7ECCC887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1488312"/>
            <a:ext cx="5937910" cy="4562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6E5AA-F30D-E607-1BED-25670F5594A8}"/>
              </a:ext>
            </a:extLst>
          </p:cNvPr>
          <p:cNvSpPr txBox="1"/>
          <p:nvPr/>
        </p:nvSpPr>
        <p:spPr>
          <a:xfrm>
            <a:off x="1344284" y="6052722"/>
            <a:ext cx="9815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Gradients through a frozen language model’s self attention layers are used to train the vision encoder.</a:t>
            </a:r>
          </a:p>
        </p:txBody>
      </p:sp>
    </p:spTree>
    <p:extLst>
      <p:ext uri="{BB962C8B-B14F-4D97-AF65-F5344CB8AC3E}">
        <p14:creationId xmlns:p14="http://schemas.microsoft.com/office/powerpoint/2010/main" val="134911843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871889-C140-9798-646F-26BDFBE3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17221C-7148-65BF-3C47-7FB37301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9" y="2000309"/>
            <a:ext cx="11984241" cy="3700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4C59B2-5853-6A9E-51E9-66B9BBDEF12D}"/>
              </a:ext>
            </a:extLst>
          </p:cNvPr>
          <p:cNvSpPr txBox="1"/>
          <p:nvPr/>
        </p:nvSpPr>
        <p:spPr>
          <a:xfrm>
            <a:off x="787058" y="5864921"/>
            <a:ext cx="10992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Inference-Time interface for </a:t>
            </a:r>
            <a:r>
              <a:rPr lang="en-US" sz="1800" i="1" dirty="0">
                <a:solidFill>
                  <a:schemeClr val="accent1"/>
                </a:solidFill>
                <a:effectLst/>
                <a:latin typeface="NimbusRomNo9L"/>
              </a:rPr>
              <a:t>Frozen</a:t>
            </a:r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. The figure demonstrates how we can support (a) visual question answering, </a:t>
            </a:r>
            <a:b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</a:br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(b) outside-knowledge question answering and (c) few-shot image classification via in-context learning.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754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004B1-24AD-27BB-B35E-A7CF88EF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7" y="1308705"/>
            <a:ext cx="10935854" cy="49082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DCC3B4-CF3D-7EB4-57ED-A184600F8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2978E-9C89-9FD5-4F03-697007BA0972}"/>
              </a:ext>
            </a:extLst>
          </p:cNvPr>
          <p:cNvSpPr txBox="1"/>
          <p:nvPr/>
        </p:nvSpPr>
        <p:spPr>
          <a:xfrm>
            <a:off x="391509" y="6074270"/>
            <a:ext cx="11452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Examples of (a) the Open-Ended </a:t>
            </a:r>
            <a:r>
              <a:rPr lang="en-US" sz="2400" dirty="0" err="1">
                <a:solidFill>
                  <a:schemeClr val="accent1"/>
                </a:solidFill>
              </a:rPr>
              <a:t>miniImageNet</a:t>
            </a:r>
            <a:r>
              <a:rPr lang="en-US" sz="2400" dirty="0">
                <a:solidFill>
                  <a:schemeClr val="accent1"/>
                </a:solidFill>
              </a:rPr>
              <a:t> evaluation (b) the Fast VQA evaluation.</a:t>
            </a:r>
          </a:p>
        </p:txBody>
      </p:sp>
    </p:spTree>
    <p:extLst>
      <p:ext uri="{BB962C8B-B14F-4D97-AF65-F5344CB8AC3E}">
        <p14:creationId xmlns:p14="http://schemas.microsoft.com/office/powerpoint/2010/main" val="23973216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BA156-33BD-97DE-3C34-CA78F264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62" y="978482"/>
            <a:ext cx="7441833" cy="5497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1AB01A-EDE8-06D4-4658-CE8D666CAA59}"/>
              </a:ext>
            </a:extLst>
          </p:cNvPr>
          <p:cNvSpPr txBox="1"/>
          <p:nvPr/>
        </p:nvSpPr>
        <p:spPr>
          <a:xfrm>
            <a:off x="9872308" y="2449344"/>
            <a:ext cx="23058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This work was funded by </a:t>
            </a:r>
            <a:r>
              <a:rPr lang="en-US" sz="2400" b="1" dirty="0" err="1">
                <a:solidFill>
                  <a:schemeClr val="accent1"/>
                </a:solidFill>
              </a:rPr>
              <a:t>OpenAI</a:t>
            </a:r>
            <a:r>
              <a:rPr lang="en-US" sz="2400" dirty="0">
                <a:solidFill>
                  <a:schemeClr val="accent1"/>
                </a:solidFill>
              </a:rPr>
              <a:t>.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All models were trained on </a:t>
            </a:r>
            <a:r>
              <a:rPr lang="en-US" sz="2400" b="1" dirty="0">
                <a:solidFill>
                  <a:schemeClr val="accent1"/>
                </a:solidFill>
              </a:rPr>
              <a:t>V100</a:t>
            </a:r>
            <a:r>
              <a:rPr lang="en-US" sz="2400" dirty="0">
                <a:solidFill>
                  <a:schemeClr val="accent1"/>
                </a:solidFill>
              </a:rPr>
              <a:t> GPU’s on part of a high- bandwidth cluster provided by Microsoft.</a:t>
            </a:r>
          </a:p>
        </p:txBody>
      </p:sp>
    </p:spTree>
    <p:extLst>
      <p:ext uri="{BB962C8B-B14F-4D97-AF65-F5344CB8AC3E}">
        <p14:creationId xmlns:p14="http://schemas.microsoft.com/office/powerpoint/2010/main" val="15435738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BE70C-DEDB-915B-441F-72DDFE927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756" y="935335"/>
            <a:ext cx="6201443" cy="55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25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05013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134325-ED31-B357-37C9-08EBEF3D8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55" y="994580"/>
            <a:ext cx="5463886" cy="5237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093651-E6FF-8431-A22B-98415AFDF8C5}"/>
              </a:ext>
            </a:extLst>
          </p:cNvPr>
          <p:cNvSpPr txBox="1"/>
          <p:nvPr/>
        </p:nvSpPr>
        <p:spPr>
          <a:xfrm>
            <a:off x="9235043" y="1648129"/>
            <a:ext cx="288545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Performance on </a:t>
            </a:r>
            <a:r>
              <a:rPr lang="en-US" sz="2400" dirty="0" err="1">
                <a:solidFill>
                  <a:schemeClr val="accent1"/>
                </a:solidFill>
              </a:rPr>
              <a:t>SuperGLUE</a:t>
            </a:r>
            <a:r>
              <a:rPr lang="en-US" sz="2400" dirty="0">
                <a:solidFill>
                  <a:schemeClr val="accent1"/>
                </a:solidFill>
              </a:rPr>
              <a:t> increases with model size.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A value of K = 32 means that our model was shown 32 examples per task, for 256 examples total divided across the 8 tasks in </a:t>
            </a:r>
            <a:r>
              <a:rPr lang="en-US" sz="2400" dirty="0" err="1">
                <a:solidFill>
                  <a:schemeClr val="accent1"/>
                </a:solidFill>
              </a:rPr>
              <a:t>SuperGLUE</a:t>
            </a:r>
            <a:r>
              <a:rPr lang="en-US" sz="2400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910275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03C-5E9D-79B6-DD2C-0687EDA3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59" y="966702"/>
            <a:ext cx="8796482" cy="54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43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E13E6-287F-5EEB-B15F-B0834345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80" y="1797659"/>
            <a:ext cx="10786125" cy="2912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3B5DD-2828-9CED-7B6E-415690F042C1}"/>
              </a:ext>
            </a:extLst>
          </p:cNvPr>
          <p:cNvSpPr txBox="1"/>
          <p:nvPr/>
        </p:nvSpPr>
        <p:spPr>
          <a:xfrm>
            <a:off x="806096" y="4991489"/>
            <a:ext cx="10152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GPT-3 significantly improves SOTA on LAMBADA while achieving respectable performance on two difficult completion prediction datasets.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D57FE-2C42-750B-B739-A2543B686164}"/>
              </a:ext>
            </a:extLst>
          </p:cNvPr>
          <p:cNvSpPr txBox="1"/>
          <p:nvPr/>
        </p:nvSpPr>
        <p:spPr>
          <a:xfrm>
            <a:off x="1768538" y="1072412"/>
            <a:ext cx="82272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Performance on cloze and completion tasks.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5569618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FE504-1737-4A02-A0D1-AE114FFE9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31" y="1680302"/>
            <a:ext cx="10722093" cy="2814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DE482C-4343-89F7-EBF1-ABCD7FD9F526}"/>
              </a:ext>
            </a:extLst>
          </p:cNvPr>
          <p:cNvSpPr txBox="1"/>
          <p:nvPr/>
        </p:nvSpPr>
        <p:spPr>
          <a:xfrm>
            <a:off x="833911" y="4717009"/>
            <a:ext cx="10387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GPT-3 is shown in the few-, one-, and zero-shot settings, as compared to prior SOTA results for closed book and open domain settings.</a:t>
            </a:r>
          </a:p>
          <a:p>
            <a:r>
              <a:rPr lang="en-US" sz="2400" dirty="0" err="1">
                <a:solidFill>
                  <a:schemeClr val="accent1"/>
                </a:solidFill>
              </a:rPr>
              <a:t>TriviaQA</a:t>
            </a:r>
            <a:r>
              <a:rPr lang="en-US" sz="2400" dirty="0">
                <a:solidFill>
                  <a:schemeClr val="accent1"/>
                </a:solidFill>
              </a:rPr>
              <a:t> few-shot result is evaluated on the wiki split test server.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06E06-34F2-824C-BDAB-9C23E639BB2A}"/>
              </a:ext>
            </a:extLst>
          </p:cNvPr>
          <p:cNvSpPr txBox="1"/>
          <p:nvPr/>
        </p:nvSpPr>
        <p:spPr>
          <a:xfrm>
            <a:off x="1069433" y="1040377"/>
            <a:ext cx="9600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Results on three Open-Domain QA tasks</a:t>
            </a:r>
          </a:p>
        </p:txBody>
      </p:sp>
    </p:spTree>
    <p:extLst>
      <p:ext uri="{BB962C8B-B14F-4D97-AF65-F5344CB8AC3E}">
        <p14:creationId xmlns:p14="http://schemas.microsoft.com/office/powerpoint/2010/main" val="40937793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23593-4861-2E95-CB05-201672E0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5" y="1842655"/>
            <a:ext cx="10100310" cy="251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D32E63-E386-B7B8-552D-D5831B9D1BBD}"/>
              </a:ext>
            </a:extLst>
          </p:cNvPr>
          <p:cNvSpPr txBox="1"/>
          <p:nvPr/>
        </p:nvSpPr>
        <p:spPr>
          <a:xfrm>
            <a:off x="1069432" y="4814843"/>
            <a:ext cx="99587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CoQA</a:t>
            </a:r>
            <a:r>
              <a:rPr lang="en-US" sz="2400" dirty="0">
                <a:solidFill>
                  <a:schemeClr val="accent1"/>
                </a:solidFill>
              </a:rPr>
              <a:t> and DROP are F1 while ARC reports accuracy.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See the appendix for additional experiments. a[KKS+20] b[KKS+20] c[JZC+19] d [JN20]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899B5-6402-3D97-D778-8D918A4AC854}"/>
              </a:ext>
            </a:extLst>
          </p:cNvPr>
          <p:cNvSpPr txBox="1"/>
          <p:nvPr/>
        </p:nvSpPr>
        <p:spPr>
          <a:xfrm>
            <a:off x="1593273" y="925845"/>
            <a:ext cx="8783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GPT-3 results on a selection of QA / RC tasks. </a:t>
            </a:r>
          </a:p>
        </p:txBody>
      </p:sp>
    </p:spTree>
    <p:extLst>
      <p:ext uri="{BB962C8B-B14F-4D97-AF65-F5344CB8AC3E}">
        <p14:creationId xmlns:p14="http://schemas.microsoft.com/office/powerpoint/2010/main" val="21148146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56427-45D8-1B43-5133-74D09676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27" y="1737283"/>
            <a:ext cx="10389345" cy="3383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9C3AE5-EABE-51F0-B6CB-E267248ECCB7}"/>
              </a:ext>
            </a:extLst>
          </p:cNvPr>
          <p:cNvSpPr txBox="1"/>
          <p:nvPr/>
        </p:nvSpPr>
        <p:spPr>
          <a:xfrm>
            <a:off x="1069433" y="5335073"/>
            <a:ext cx="100903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Few-shot GPT-3 outperforms previous unsupervised NMT work by 5 BLEU when translating into English reflecting its strength as an English LM. </a:t>
            </a:r>
          </a:p>
        </p:txBody>
      </p:sp>
    </p:spTree>
    <p:extLst>
      <p:ext uri="{BB962C8B-B14F-4D97-AF65-F5344CB8AC3E}">
        <p14:creationId xmlns:p14="http://schemas.microsoft.com/office/powerpoint/2010/main" val="566633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C6091-A812-28D7-AE75-7575E30D7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68" y="1765886"/>
            <a:ext cx="11199202" cy="3987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B8453-7AE8-DED7-6A1B-11E5F0C06591}"/>
              </a:ext>
            </a:extLst>
          </p:cNvPr>
          <p:cNvSpPr txBox="1"/>
          <p:nvPr/>
        </p:nvSpPr>
        <p:spPr>
          <a:xfrm>
            <a:off x="858982" y="5656135"/>
            <a:ext cx="10460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GPT-3 few-shot is given a total of 32 examples within the context of each task and performs no gradient updates.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C34E4-A50D-ABBE-B9F5-53A454B06E99}"/>
              </a:ext>
            </a:extLst>
          </p:cNvPr>
          <p:cNvSpPr txBox="1"/>
          <p:nvPr/>
        </p:nvSpPr>
        <p:spPr>
          <a:xfrm>
            <a:off x="1482435" y="813460"/>
            <a:ext cx="92271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Performance of GPT-3 on </a:t>
            </a:r>
            <a:r>
              <a:rPr lang="en-US" sz="3200" b="1" dirty="0" err="1">
                <a:solidFill>
                  <a:schemeClr val="accent1"/>
                </a:solidFill>
              </a:rPr>
              <a:t>SuperGLUE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compared to fine-tuned baselines and SOTA </a:t>
            </a:r>
          </a:p>
        </p:txBody>
      </p:sp>
    </p:spTree>
    <p:extLst>
      <p:ext uri="{BB962C8B-B14F-4D97-AF65-F5344CB8AC3E}">
        <p14:creationId xmlns:p14="http://schemas.microsoft.com/office/powerpoint/2010/main" val="57702047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C0BF3-D1C7-8EFD-0201-4728611F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4" y="963715"/>
            <a:ext cx="8783782" cy="4857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440C55-2F3E-0BB9-FADE-226A7A4EDB36}"/>
              </a:ext>
            </a:extLst>
          </p:cNvPr>
          <p:cNvSpPr txBox="1"/>
          <p:nvPr/>
        </p:nvSpPr>
        <p:spPr>
          <a:xfrm>
            <a:off x="847103" y="5879744"/>
            <a:ext cx="10312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GPT-3 3B is almost 10x larger than </a:t>
            </a:r>
            <a:r>
              <a:rPr lang="en-US" dirty="0" err="1">
                <a:solidFill>
                  <a:schemeClr val="accent1"/>
                </a:solidFill>
              </a:rPr>
              <a:t>RoBERTa</a:t>
            </a:r>
            <a:r>
              <a:rPr lang="en-US" dirty="0">
                <a:solidFill>
                  <a:schemeClr val="accent1"/>
                </a:solidFill>
              </a:rPr>
              <a:t>-Large (355M params),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both models took roughly 50 petaflop/s-days of compute during pre-training</a:t>
            </a:r>
          </a:p>
        </p:txBody>
      </p:sp>
    </p:spTree>
    <p:extLst>
      <p:ext uri="{BB962C8B-B14F-4D97-AF65-F5344CB8AC3E}">
        <p14:creationId xmlns:p14="http://schemas.microsoft.com/office/powerpoint/2010/main" val="1717560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7B31D-1D85-EE2D-BA8F-223C4F230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18" y="2050466"/>
            <a:ext cx="11392764" cy="34450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1372CD-BA9F-374A-9EDE-B8510424FD67}"/>
              </a:ext>
            </a:extLst>
          </p:cNvPr>
          <p:cNvSpPr txBox="1"/>
          <p:nvPr/>
        </p:nvSpPr>
        <p:spPr>
          <a:xfrm>
            <a:off x="692727" y="909206"/>
            <a:ext cx="109474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Human accuracy in identifying 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whether short (∼200 word) news articles are model generated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6786A-772D-F679-513B-0EE2E64A0F9A}"/>
              </a:ext>
            </a:extLst>
          </p:cNvPr>
          <p:cNvSpPr txBox="1"/>
          <p:nvPr/>
        </p:nvSpPr>
        <p:spPr>
          <a:xfrm>
            <a:off x="545780" y="5497949"/>
            <a:ext cx="11199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This table compares mean accuracy between five different models, and shows the results of a two-sample T-Test for the difference in mean accuracy between each model and the control model (an unconditional GPT-3 Small model with increased output randomness).</a:t>
            </a:r>
          </a:p>
        </p:txBody>
      </p:sp>
    </p:spTree>
    <p:extLst>
      <p:ext uri="{BB962C8B-B14F-4D97-AF65-F5344CB8AC3E}">
        <p14:creationId xmlns:p14="http://schemas.microsoft.com/office/powerpoint/2010/main" val="276738463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36B04-68AF-75B7-4B6E-F0A42138B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522" y="744078"/>
            <a:ext cx="6452755" cy="5728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0E426-97DE-F6C2-1435-E1E81BB9DACA}"/>
              </a:ext>
            </a:extLst>
          </p:cNvPr>
          <p:cNvSpPr txBox="1"/>
          <p:nvPr/>
        </p:nvSpPr>
        <p:spPr>
          <a:xfrm>
            <a:off x="444175" y="1831370"/>
            <a:ext cx="422563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The GPT-3 generated news article that humans had the greatest difficulty distinguishing from a human written article (accuracy: 12%)</a:t>
            </a:r>
          </a:p>
        </p:txBody>
      </p:sp>
    </p:spTree>
    <p:extLst>
      <p:ext uri="{BB962C8B-B14F-4D97-AF65-F5344CB8AC3E}">
        <p14:creationId xmlns:p14="http://schemas.microsoft.com/office/powerpoint/2010/main" val="644600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48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3875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22967068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45" idx="0"/>
          </p:cNvCxnSpPr>
          <p:nvPr/>
        </p:nvCxnSpPr>
        <p:spPr>
          <a:xfrm>
            <a:off x="8837492" y="2892679"/>
            <a:ext cx="0" cy="157140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30" idx="0"/>
          </p:cNvCxnSpPr>
          <p:nvPr/>
        </p:nvCxnSpPr>
        <p:spPr>
          <a:xfrm>
            <a:off x="6204976" y="2904584"/>
            <a:ext cx="13677" cy="15595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61506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91D57-91C9-6344-9243-52BBA0C56A5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F947F-FF4C-324A-8DEA-292330D0E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1339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C7934D-2D92-6B43-A050-461B73099871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Ensemble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Random Forest</a:t>
            </a:r>
          </a:p>
        </p:txBody>
      </p:sp>
    </p:spTree>
    <p:extLst>
      <p:ext uri="{BB962C8B-B14F-4D97-AF65-F5344CB8AC3E}">
        <p14:creationId xmlns:p14="http://schemas.microsoft.com/office/powerpoint/2010/main" val="235219925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DEF6-2B87-3A47-8C72-534A5CF4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C997B-0677-244D-9790-59F46A9B5B87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Supervised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EE35E-FC2D-694E-9A83-4B107F74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7840"/>
            <a:ext cx="9144000" cy="490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26CA41-0D9C-404F-B3EB-D5D78C357D59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57049910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4080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2935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2611396" y="983642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6"/>
              </a:rPr>
              <a:t>Processing Sequences Using RNNs and CNNs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7"/>
              </a:rPr>
              <a:t>Natural Language Processing with RNNs and Attention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9"/>
              </a:rPr>
              <a:t>Reinforcement Learning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4269455" y="6610538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9412" y="1115150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5600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9162580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55" y="960972"/>
            <a:ext cx="10426890" cy="53951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Learning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http://aima.cs.berkeley.edu/python/learning.html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76442060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2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9583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395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88910"/>
            <a:ext cx="10388272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023938"/>
            <a:ext cx="10801350" cy="5538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The Theory of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Computational Learning Theory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Probably Approximately Correct (PAC)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Ensemble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Bagging: Random forests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Stacking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Boosting: Gradient boosting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Online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Meta Learning: Learning to Learn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960251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5" y="1106905"/>
            <a:ext cx="10700084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2800" b="0" dirty="0"/>
              <a:t>Stuart Russell and Peter </a:t>
            </a:r>
            <a:r>
              <a:rPr lang="en-US" altLang="zh-TW" sz="2800" b="0" dirty="0" err="1"/>
              <a:t>Norvig</a:t>
            </a:r>
            <a:r>
              <a:rPr lang="en-US" altLang="zh-TW" sz="2800" b="0" dirty="0"/>
              <a:t>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2800" b="0" dirty="0" err="1"/>
              <a:t>Aurélien</a:t>
            </a:r>
            <a:r>
              <a:rPr lang="en-US" altLang="zh-TW" sz="2800" b="0" dirty="0"/>
              <a:t> </a:t>
            </a:r>
            <a:r>
              <a:rPr lang="en-US" altLang="zh-TW" sz="2800" b="0" dirty="0" err="1"/>
              <a:t>Géron</a:t>
            </a:r>
            <a:r>
              <a:rPr lang="en-US" altLang="zh-TW" sz="2800" b="0" dirty="0"/>
              <a:t> (2019), Hands-On Machine Learning with Scikit-Learn, </a:t>
            </a:r>
            <a:r>
              <a:rPr lang="en-US" altLang="zh-TW" sz="2800" b="0" dirty="0" err="1"/>
              <a:t>Keras</a:t>
            </a:r>
            <a:r>
              <a:rPr lang="en-US" altLang="zh-TW" sz="2800" b="0" dirty="0"/>
              <a:t>, and TensorFlow: Concepts, Tools, and Techniques to Build Intelligent Systems, 2nd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2800" b="0" dirty="0"/>
              <a:t>Steven </a:t>
            </a:r>
            <a:r>
              <a:rPr lang="en-US" sz="2800" b="0" dirty="0" err="1"/>
              <a:t>D'Ascoli</a:t>
            </a:r>
            <a:r>
              <a:rPr lang="en-US" sz="28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sz="2800" b="0" dirty="0" err="1"/>
              <a:t>Nithin</a:t>
            </a:r>
            <a:r>
              <a:rPr lang="en-US" sz="2800" b="0" dirty="0"/>
              <a:t> </a:t>
            </a:r>
            <a:r>
              <a:rPr lang="en-US" sz="2800" b="0" dirty="0" err="1"/>
              <a:t>Buduma</a:t>
            </a:r>
            <a:r>
              <a:rPr lang="en-US" sz="2800" b="0" dirty="0"/>
              <a:t>, Nikhil </a:t>
            </a:r>
            <a:r>
              <a:rPr lang="en-US" sz="2800" b="0" dirty="0" err="1"/>
              <a:t>Buduma</a:t>
            </a:r>
            <a:r>
              <a:rPr lang="en-US" sz="28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2800" b="0" dirty="0"/>
              <a:t>Min-Yuh Day (2022), Python 101, </a:t>
            </a:r>
            <a:r>
              <a:rPr lang="en-US" sz="2800" b="0" dirty="0">
                <a:hlinkClick r:id="rId2"/>
              </a:rPr>
              <a:t>https://tinyurl.com</a:t>
            </a:r>
            <a:r>
              <a:rPr lang="en-US" sz="2800" b="0">
                <a:hlinkClick r:id="rId2"/>
              </a:rPr>
              <a:t>/aintpupython101</a:t>
            </a:r>
            <a:endParaRPr lang="en-US" sz="2800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163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06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058119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1560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8013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8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2022/09/14 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 2022/09/21  Artificial Intelligence and Intelligent Agents</a:t>
            </a:r>
          </a:p>
          <a:p>
            <a:pPr marL="0" indent="0">
              <a:buNone/>
            </a:pPr>
            <a:r>
              <a:rPr lang="en-US" sz="2800" dirty="0"/>
              <a:t>3  2022/09/28  Problem Solving</a:t>
            </a:r>
          </a:p>
          <a:p>
            <a:pPr marL="0" indent="0">
              <a:buNone/>
            </a:pPr>
            <a:r>
              <a:rPr lang="en-US" sz="2800" dirty="0"/>
              <a:t>4  2022/10/05 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2022/10/12  Case Study on Artificial Intelligence I </a:t>
            </a:r>
          </a:p>
          <a:p>
            <a:pPr marL="0" indent="0">
              <a:buNone/>
            </a:pPr>
            <a:r>
              <a:rPr lang="en-US" sz="2800" dirty="0"/>
              <a:t>6  2022/10/19 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07963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88409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The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Theory of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14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85" y="1472228"/>
            <a:ext cx="10107611" cy="4988183"/>
          </a:xfrm>
        </p:spPr>
        <p:txBody>
          <a:bodyPr>
            <a:normAutofit/>
          </a:bodyPr>
          <a:lstStyle/>
          <a:p>
            <a:r>
              <a:rPr lang="en-US" sz="4000" dirty="0"/>
              <a:t>Computational Learning Theory</a:t>
            </a:r>
          </a:p>
          <a:p>
            <a:r>
              <a:rPr lang="en-US" sz="4000" dirty="0"/>
              <a:t>Probably approximately correct (PAC)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58" y="125760"/>
            <a:ext cx="10797435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Theory of Learning</a:t>
            </a:r>
          </a:p>
        </p:txBody>
      </p:sp>
    </p:spTree>
    <p:extLst>
      <p:ext uri="{BB962C8B-B14F-4D97-AF65-F5344CB8AC3E}">
        <p14:creationId xmlns:p14="http://schemas.microsoft.com/office/powerpoint/2010/main" val="2893333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BD64-1226-BFE6-2A9C-339A386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47248"/>
          </a:xfrm>
        </p:spPr>
        <p:txBody>
          <a:bodyPr/>
          <a:lstStyle/>
          <a:p>
            <a:r>
              <a:rPr lang="en-US" dirty="0"/>
              <a:t>The Theory of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AC162-BE80-D93B-0AA8-CA6FD5BE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8962"/>
            <a:ext cx="11222181" cy="52932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can we be sure that our </a:t>
            </a:r>
            <a:r>
              <a:rPr lang="en-US" dirty="0">
                <a:solidFill>
                  <a:srgbClr val="C00000"/>
                </a:solidFill>
              </a:rPr>
              <a:t>learned hypothesis </a:t>
            </a:r>
            <a:r>
              <a:rPr lang="en-US" dirty="0"/>
              <a:t>will </a:t>
            </a:r>
            <a:r>
              <a:rPr lang="en-US" dirty="0">
                <a:solidFill>
                  <a:srgbClr val="C00000"/>
                </a:solidFill>
              </a:rPr>
              <a:t>predict</a:t>
            </a:r>
            <a:r>
              <a:rPr lang="en-US" dirty="0"/>
              <a:t> well for previously unseen inputs? </a:t>
            </a:r>
          </a:p>
          <a:p>
            <a:pPr lvl="1"/>
            <a:r>
              <a:rPr lang="en-US" dirty="0"/>
              <a:t>How do we know that the </a:t>
            </a:r>
            <a:r>
              <a:rPr lang="en-US" dirty="0">
                <a:solidFill>
                  <a:srgbClr val="C00000"/>
                </a:solidFill>
              </a:rPr>
              <a:t>hypothesis</a:t>
            </a:r>
            <a:r>
              <a:rPr lang="en-US" dirty="0"/>
              <a:t>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is close to the </a:t>
            </a:r>
            <a:r>
              <a:rPr lang="en-US" dirty="0">
                <a:solidFill>
                  <a:srgbClr val="C00000"/>
                </a:solidFill>
              </a:rPr>
              <a:t>target function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b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>if we don’t know what is? </a:t>
            </a:r>
          </a:p>
          <a:p>
            <a:r>
              <a:rPr lang="en-US" dirty="0"/>
              <a:t>How many </a:t>
            </a:r>
            <a:r>
              <a:rPr lang="en-US" dirty="0">
                <a:solidFill>
                  <a:srgbClr val="C00000"/>
                </a:solidFill>
              </a:rPr>
              <a:t>examples</a:t>
            </a:r>
            <a:r>
              <a:rPr lang="en-US" dirty="0"/>
              <a:t> do we need to get a good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C00000"/>
                </a:solidFill>
              </a:rPr>
              <a:t>hypothesis space</a:t>
            </a:r>
            <a:r>
              <a:rPr lang="en-US" dirty="0"/>
              <a:t> should we use? </a:t>
            </a:r>
          </a:p>
          <a:p>
            <a:r>
              <a:rPr lang="en-US" dirty="0"/>
              <a:t>If the hypothesis space is very complex, </a:t>
            </a:r>
            <a:br>
              <a:rPr lang="en-US" dirty="0"/>
            </a:br>
            <a:r>
              <a:rPr lang="en-US" dirty="0"/>
              <a:t>can we even find the best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or do we have to settle for a </a:t>
            </a:r>
            <a:r>
              <a:rPr lang="en-US" dirty="0">
                <a:solidFill>
                  <a:srgbClr val="C00000"/>
                </a:solidFill>
              </a:rPr>
              <a:t>local maximum</a:t>
            </a:r>
            <a:r>
              <a:rPr lang="en-US" dirty="0"/>
              <a:t>? </a:t>
            </a:r>
          </a:p>
          <a:p>
            <a:r>
              <a:rPr lang="en-US" dirty="0"/>
              <a:t>How </a:t>
            </a:r>
            <a:r>
              <a:rPr lang="en-US" dirty="0">
                <a:solidFill>
                  <a:srgbClr val="C00000"/>
                </a:solidFill>
              </a:rPr>
              <a:t>complex</a:t>
            </a:r>
            <a:r>
              <a:rPr lang="en-US" dirty="0"/>
              <a:t> should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/>
              <a:t>be? </a:t>
            </a:r>
          </a:p>
          <a:p>
            <a:r>
              <a:rPr lang="en-US" dirty="0"/>
              <a:t>How do we avoid </a:t>
            </a:r>
            <a:r>
              <a:rPr lang="en-US" dirty="0">
                <a:solidFill>
                  <a:srgbClr val="C00000"/>
                </a:solidFill>
              </a:rPr>
              <a:t>overfitting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0BFDA-38E8-2AC6-F712-63E24457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5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607" y="1472228"/>
            <a:ext cx="10145189" cy="4988183"/>
          </a:xfrm>
        </p:spPr>
        <p:txBody>
          <a:bodyPr>
            <a:normAutofit/>
          </a:bodyPr>
          <a:lstStyle/>
          <a:p>
            <a:r>
              <a:rPr lang="en-US" sz="3600" dirty="0"/>
              <a:t>Intersection of </a:t>
            </a:r>
            <a:r>
              <a:rPr lang="en-US" sz="3600" dirty="0">
                <a:solidFill>
                  <a:srgbClr val="C00000"/>
                </a:solidFill>
              </a:rPr>
              <a:t>AI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statistics</a:t>
            </a:r>
            <a:r>
              <a:rPr lang="en-US" sz="3600" dirty="0"/>
              <a:t>, and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theoretical computer science</a:t>
            </a:r>
            <a:r>
              <a:rPr lang="en-US" sz="3600" dirty="0"/>
              <a:t>.</a:t>
            </a:r>
          </a:p>
          <a:p>
            <a:r>
              <a:rPr lang="en-US" sz="3600" dirty="0"/>
              <a:t>Any </a:t>
            </a:r>
            <a:r>
              <a:rPr lang="en-US" sz="3600" dirty="0">
                <a:solidFill>
                  <a:srgbClr val="C00000"/>
                </a:solidFill>
              </a:rPr>
              <a:t>hypothesis</a:t>
            </a:r>
            <a:r>
              <a:rPr lang="en-US" sz="3600" dirty="0"/>
              <a:t> that is seriously wrong will almost certainly be “found out” with high probability after a small number of examples.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Computational Learning Theory</a:t>
            </a:r>
          </a:p>
        </p:txBody>
      </p:sp>
    </p:spTree>
    <p:extLst>
      <p:ext uri="{BB962C8B-B14F-4D97-AF65-F5344CB8AC3E}">
        <p14:creationId xmlns:p14="http://schemas.microsoft.com/office/powerpoint/2010/main" val="3216424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472228"/>
            <a:ext cx="10559441" cy="4988183"/>
          </a:xfrm>
        </p:spPr>
        <p:txBody>
          <a:bodyPr>
            <a:noAutofit/>
          </a:bodyPr>
          <a:lstStyle/>
          <a:p>
            <a:r>
              <a:rPr lang="en-US" sz="4000" dirty="0"/>
              <a:t>Any </a:t>
            </a:r>
            <a:r>
              <a:rPr lang="en-US" sz="4000" dirty="0">
                <a:solidFill>
                  <a:srgbClr val="C00000"/>
                </a:solidFill>
              </a:rPr>
              <a:t>hypothesis</a:t>
            </a:r>
            <a:r>
              <a:rPr lang="en-US" sz="4000" dirty="0"/>
              <a:t> that is consistent with a sufficiently large set of training examples is unlikely to be seriously wrong.</a:t>
            </a:r>
          </a:p>
          <a:p>
            <a:r>
              <a:rPr lang="en-US" sz="4000" dirty="0">
                <a:solidFill>
                  <a:srgbClr val="C00000"/>
                </a:solidFill>
              </a:rPr>
              <a:t>PAC learning algorithm</a:t>
            </a:r>
            <a:r>
              <a:rPr lang="en-US" sz="4000" dirty="0"/>
              <a:t>:</a:t>
            </a:r>
          </a:p>
          <a:p>
            <a:pPr lvl="1"/>
            <a:r>
              <a:rPr lang="en-US" sz="4000" dirty="0"/>
              <a:t>Any learning algorithm that returns hypotheses that are probably approximately correct.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Probably approximately correct (PAC)</a:t>
            </a:r>
          </a:p>
        </p:txBody>
      </p:sp>
    </p:spTree>
    <p:extLst>
      <p:ext uri="{BB962C8B-B14F-4D97-AF65-F5344CB8AC3E}">
        <p14:creationId xmlns:p14="http://schemas.microsoft.com/office/powerpoint/2010/main" val="2502255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55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Ensemble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48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7  2022/10/26  The Theory of Learning and Ensemble Learning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2022/11/02  Midterm Project Report </a:t>
            </a:r>
          </a:p>
          <a:p>
            <a:pPr marL="0" indent="0">
              <a:buNone/>
            </a:pPr>
            <a:r>
              <a:rPr lang="en-US" sz="2800" dirty="0"/>
              <a:t>9  2022/11/09  Deep Learning and Reinforcement Learning </a:t>
            </a:r>
          </a:p>
          <a:p>
            <a:pPr marL="0" indent="0">
              <a:buNone/>
            </a:pPr>
            <a:r>
              <a:rPr lang="en-US" sz="2800" dirty="0"/>
              <a:t>10  2022/11/16  Deep Learning for Natural Language Processing 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2022/11/23  Invited Talk: AI for Information Retrieval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2022/11/30  Case Study on Artificial Intelligence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769" y="1472228"/>
            <a:ext cx="10396603" cy="498818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Select a collection</a:t>
            </a:r>
            <a:r>
              <a:rPr lang="en-US" sz="4400" dirty="0"/>
              <a:t>, or </a:t>
            </a:r>
            <a:r>
              <a:rPr lang="en-US" sz="4400" dirty="0">
                <a:solidFill>
                  <a:srgbClr val="C00000"/>
                </a:solidFill>
              </a:rPr>
              <a:t>ensemble</a:t>
            </a:r>
            <a:r>
              <a:rPr lang="en-US" sz="4400" dirty="0"/>
              <a:t>, </a:t>
            </a:r>
            <a:br>
              <a:rPr lang="en-US" sz="4400" dirty="0"/>
            </a:br>
            <a:r>
              <a:rPr lang="en-US" sz="4400" dirty="0"/>
              <a:t>of hypotheses,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br>
              <a:rPr lang="en-US" sz="4400" dirty="0"/>
            </a:br>
            <a:r>
              <a:rPr lang="en-US" sz="4400" dirty="0"/>
              <a:t>, and </a:t>
            </a:r>
            <a:r>
              <a:rPr lang="en-US" sz="4400" dirty="0">
                <a:solidFill>
                  <a:srgbClr val="C00000"/>
                </a:solidFill>
              </a:rPr>
              <a:t>combine </a:t>
            </a:r>
            <a:r>
              <a:rPr lang="en-US" sz="4400" dirty="0"/>
              <a:t>their predictions </a:t>
            </a:r>
            <a:br>
              <a:rPr lang="en-US" sz="4400" dirty="0"/>
            </a:br>
            <a:r>
              <a:rPr lang="en-US" sz="4400" dirty="0"/>
              <a:t>by </a:t>
            </a:r>
            <a:r>
              <a:rPr lang="en-US" sz="4400" dirty="0">
                <a:solidFill>
                  <a:srgbClr val="C00000"/>
                </a:solidFill>
              </a:rPr>
              <a:t>averaging, voting</a:t>
            </a:r>
            <a:r>
              <a:rPr lang="en-US" sz="4400" dirty="0"/>
              <a:t>, or </a:t>
            </a:r>
            <a:br>
              <a:rPr lang="en-US" sz="4400" dirty="0"/>
            </a:br>
            <a:r>
              <a:rPr lang="en-US" sz="4400" dirty="0"/>
              <a:t>by another level of machine learning.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1386661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Models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Heterogeneous Ensemble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E12D6-D8AA-4644-9688-BFB76B9C5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"/>
          <a:stretch/>
        </p:blipFill>
        <p:spPr>
          <a:xfrm>
            <a:off x="2823704" y="1255416"/>
            <a:ext cx="6554115" cy="5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98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239" y="1472228"/>
            <a:ext cx="10082558" cy="4988183"/>
          </a:xfrm>
        </p:spPr>
        <p:txBody>
          <a:bodyPr>
            <a:normAutofit/>
          </a:bodyPr>
          <a:lstStyle/>
          <a:p>
            <a:r>
              <a:rPr lang="en-US" sz="4400" dirty="0"/>
              <a:t>Base model</a:t>
            </a:r>
          </a:p>
          <a:p>
            <a:pPr lvl="1"/>
            <a:r>
              <a:rPr lang="en-US" sz="4400" dirty="0"/>
              <a:t>individual hypotheses</a:t>
            </a:r>
          </a:p>
          <a:p>
            <a:pPr lvl="1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400" dirty="0"/>
          </a:p>
          <a:p>
            <a:r>
              <a:rPr lang="en-US" sz="4400" dirty="0"/>
              <a:t>Ensemble model</a:t>
            </a:r>
          </a:p>
          <a:p>
            <a:pPr lvl="1"/>
            <a:r>
              <a:rPr lang="en-US" sz="4400" dirty="0"/>
              <a:t>hypotheses 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986180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472228"/>
            <a:ext cx="10095086" cy="4988183"/>
          </a:xfrm>
        </p:spPr>
        <p:txBody>
          <a:bodyPr>
            <a:normAutofit/>
          </a:bodyPr>
          <a:lstStyle/>
          <a:p>
            <a:r>
              <a:rPr lang="en-US" sz="4400" dirty="0"/>
              <a:t>Reduce bias</a:t>
            </a:r>
          </a:p>
          <a:p>
            <a:r>
              <a:rPr lang="en-US" sz="4400" dirty="0"/>
              <a:t>Reduce variance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 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994549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291" y="1472228"/>
            <a:ext cx="10057506" cy="4988183"/>
          </a:xfrm>
        </p:spPr>
        <p:txBody>
          <a:bodyPr/>
          <a:lstStyle/>
          <a:p>
            <a:r>
              <a:rPr lang="en-US" sz="4000" dirty="0"/>
              <a:t>Bagging</a:t>
            </a:r>
          </a:p>
          <a:p>
            <a:pPr lvl="1"/>
            <a:r>
              <a:rPr lang="en-US" sz="3600" dirty="0"/>
              <a:t>Random forests</a:t>
            </a:r>
          </a:p>
          <a:p>
            <a:r>
              <a:rPr lang="en-US" sz="4000" dirty="0"/>
              <a:t>Stacking</a:t>
            </a:r>
          </a:p>
          <a:p>
            <a:r>
              <a:rPr lang="en-US" sz="4000" dirty="0"/>
              <a:t>Boosting</a:t>
            </a:r>
          </a:p>
          <a:p>
            <a:pPr lvl="1"/>
            <a:r>
              <a:rPr lang="en-US" sz="3600" dirty="0"/>
              <a:t>Gradient boosting</a:t>
            </a:r>
          </a:p>
          <a:p>
            <a:r>
              <a:rPr lang="en-US" sz="4000" dirty="0"/>
              <a:t>Online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2204116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077" y="1196753"/>
            <a:ext cx="9707671" cy="5263658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Bagging</a:t>
            </a:r>
          </a:p>
          <a:p>
            <a:pPr lvl="1"/>
            <a:r>
              <a:rPr lang="en-US" sz="3600" dirty="0"/>
              <a:t>Generate distinct training sets by sampling with replacement from the original training set.</a:t>
            </a:r>
          </a:p>
          <a:p>
            <a:r>
              <a:rPr lang="en-US" sz="4000" dirty="0"/>
              <a:t>Classification:</a:t>
            </a:r>
          </a:p>
          <a:p>
            <a:pPr lvl="1"/>
            <a:r>
              <a:rPr lang="en-US" sz="3600" dirty="0"/>
              <a:t>Plurality Vote (Majority Vote)</a:t>
            </a:r>
          </a:p>
          <a:p>
            <a:r>
              <a:rPr lang="en-US" sz="4000" dirty="0"/>
              <a:t>Regression:</a:t>
            </a:r>
          </a:p>
          <a:p>
            <a:pPr lvl="1"/>
            <a:r>
              <a:rPr lang="en-US" sz="3600" dirty="0"/>
              <a:t>Average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Bagging</a:t>
            </a:r>
          </a:p>
        </p:txBody>
      </p:sp>
    </p:spTree>
    <p:extLst>
      <p:ext uri="{BB962C8B-B14F-4D97-AF65-F5344CB8AC3E}">
        <p14:creationId xmlns:p14="http://schemas.microsoft.com/office/powerpoint/2010/main" val="1328230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129" y="1196753"/>
            <a:ext cx="9657567" cy="5263658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Random forest </a:t>
            </a:r>
            <a:r>
              <a:rPr lang="en-US" sz="4000" dirty="0"/>
              <a:t>model is a form of </a:t>
            </a:r>
            <a:r>
              <a:rPr lang="en-US" sz="4000" dirty="0">
                <a:solidFill>
                  <a:srgbClr val="C00000"/>
                </a:solidFill>
              </a:rPr>
              <a:t>decision tree bagging </a:t>
            </a:r>
            <a:r>
              <a:rPr lang="en-US" sz="4000" dirty="0"/>
              <a:t>in which we take extra steps to make the ensemble of trees more diverse, to reduce variance.</a:t>
            </a:r>
          </a:p>
          <a:p>
            <a:r>
              <a:rPr lang="en-US" sz="4000" dirty="0"/>
              <a:t>The key idea is to randomly vary the </a:t>
            </a:r>
            <a:r>
              <a:rPr lang="en-US" sz="4000" dirty="0">
                <a:solidFill>
                  <a:srgbClr val="C00000"/>
                </a:solidFill>
              </a:rPr>
              <a:t>attribute</a:t>
            </a:r>
            <a:r>
              <a:rPr lang="en-US" sz="4000" dirty="0"/>
              <a:t> choices (rather than the training </a:t>
            </a:r>
            <a:r>
              <a:rPr lang="en-US" sz="4000" dirty="0">
                <a:solidFill>
                  <a:srgbClr val="C00000"/>
                </a:solidFill>
              </a:rPr>
              <a:t>examples</a:t>
            </a:r>
            <a:r>
              <a:rPr lang="en-US" sz="4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873840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979" y="1196753"/>
            <a:ext cx="10083452" cy="5263658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Extremely randomized trees (</a:t>
            </a:r>
            <a:r>
              <a:rPr lang="en-US" sz="4000" dirty="0" err="1">
                <a:solidFill>
                  <a:srgbClr val="C00000"/>
                </a:solidFill>
              </a:rPr>
              <a:t>ExtraTrees</a:t>
            </a:r>
            <a:r>
              <a:rPr lang="en-US" sz="4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sz="3600" dirty="0"/>
              <a:t>Use randomness in selecting the split point </a:t>
            </a:r>
            <a:r>
              <a:rPr lang="en-US" sz="3600" dirty="0">
                <a:solidFill>
                  <a:srgbClr val="C00000"/>
                </a:solidFill>
              </a:rPr>
              <a:t>value</a:t>
            </a:r>
          </a:p>
          <a:p>
            <a:pPr lvl="1"/>
            <a:r>
              <a:rPr lang="en-US" sz="3600" dirty="0"/>
              <a:t>for each selected attribute, we randomly sample several candidate values from a uniform distribution over the attribute’s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610046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56" y="1052737"/>
            <a:ext cx="10170241" cy="54076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Staking</a:t>
            </a:r>
          </a:p>
          <a:p>
            <a:pPr lvl="1"/>
            <a:r>
              <a:rPr lang="en-US" sz="3600" dirty="0"/>
              <a:t>Stacked generalization combines </a:t>
            </a:r>
            <a:r>
              <a:rPr lang="en-US" sz="3600" dirty="0">
                <a:solidFill>
                  <a:srgbClr val="C00000"/>
                </a:solidFill>
              </a:rPr>
              <a:t>multiple base models </a:t>
            </a:r>
            <a:r>
              <a:rPr lang="en-US" sz="3600" dirty="0"/>
              <a:t>from </a:t>
            </a:r>
            <a:r>
              <a:rPr lang="en-US" sz="3600" dirty="0">
                <a:solidFill>
                  <a:srgbClr val="C00000"/>
                </a:solidFill>
              </a:rPr>
              <a:t>different model classes </a:t>
            </a:r>
            <a:r>
              <a:rPr lang="en-US" sz="3600" dirty="0"/>
              <a:t>trained on the </a:t>
            </a:r>
            <a:r>
              <a:rPr lang="en-US" sz="3600" dirty="0">
                <a:solidFill>
                  <a:srgbClr val="C00000"/>
                </a:solidFill>
              </a:rPr>
              <a:t>same data</a:t>
            </a:r>
            <a:r>
              <a:rPr lang="en-US" sz="3600" dirty="0"/>
              <a:t>.</a:t>
            </a:r>
          </a:p>
          <a:p>
            <a:r>
              <a:rPr lang="en-US" sz="4000" dirty="0"/>
              <a:t>Bagging</a:t>
            </a:r>
          </a:p>
          <a:p>
            <a:pPr lvl="1"/>
            <a:r>
              <a:rPr lang="en-US" sz="3600" dirty="0"/>
              <a:t>Combines multiple base models of the </a:t>
            </a:r>
            <a:r>
              <a:rPr lang="en-US" sz="3600" dirty="0">
                <a:solidFill>
                  <a:srgbClr val="C00000"/>
                </a:solidFill>
              </a:rPr>
              <a:t>same model class </a:t>
            </a:r>
            <a:r>
              <a:rPr lang="en-US" sz="3600" dirty="0"/>
              <a:t>trained on </a:t>
            </a:r>
            <a:r>
              <a:rPr lang="en-US" sz="3600" dirty="0">
                <a:solidFill>
                  <a:srgbClr val="C00000"/>
                </a:solidFill>
              </a:rPr>
              <a:t>different data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Stacking</a:t>
            </a:r>
          </a:p>
        </p:txBody>
      </p:sp>
    </p:spTree>
    <p:extLst>
      <p:ext uri="{BB962C8B-B14F-4D97-AF65-F5344CB8AC3E}">
        <p14:creationId xmlns:p14="http://schemas.microsoft.com/office/powerpoint/2010/main" val="2639147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56" y="1052737"/>
            <a:ext cx="10170241" cy="5407675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Boosting</a:t>
            </a:r>
            <a:endParaRPr lang="en-US" sz="4000" dirty="0"/>
          </a:p>
          <a:p>
            <a:pPr lvl="1"/>
            <a:r>
              <a:rPr lang="en-US" sz="3600" dirty="0"/>
              <a:t>The most popular ensemble method</a:t>
            </a:r>
          </a:p>
          <a:p>
            <a:r>
              <a:rPr lang="en-US" sz="4000" dirty="0">
                <a:solidFill>
                  <a:srgbClr val="C00000"/>
                </a:solidFill>
              </a:rPr>
              <a:t>Weighted training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Boosting</a:t>
            </a:r>
          </a:p>
        </p:txBody>
      </p:sp>
    </p:spTree>
    <p:extLst>
      <p:ext uri="{BB962C8B-B14F-4D97-AF65-F5344CB8AC3E}">
        <p14:creationId xmlns:p14="http://schemas.microsoft.com/office/powerpoint/2010/main" val="2514884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2022/12/07  Computer Vision and Robotics </a:t>
            </a:r>
          </a:p>
          <a:p>
            <a:pPr marL="0" indent="0">
              <a:buNone/>
            </a:pPr>
            <a:r>
              <a:rPr lang="en-US" sz="2800" dirty="0"/>
              <a:t>14  2022/12/14  Philosophy and Ethics of AI and the Future of AI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2022/12/21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2022/12/28  Final Project Report II </a:t>
            </a:r>
          </a:p>
          <a:p>
            <a:pPr marL="0" indent="0">
              <a:buNone/>
            </a:pPr>
            <a:r>
              <a:rPr lang="en-US" sz="2800" dirty="0"/>
              <a:t>17  2023/01/04  Self-learning </a:t>
            </a:r>
          </a:p>
          <a:p>
            <a:pPr marL="0" indent="0">
              <a:buNone/>
            </a:pPr>
            <a:r>
              <a:rPr lang="en-US" sz="2800" dirty="0"/>
              <a:t>18  2023/01/11  Self-learning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Boosting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562961-8E16-FA44-B07B-694C6C1DD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124744"/>
            <a:ext cx="6410718" cy="520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98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33" y="1340768"/>
            <a:ext cx="10132663" cy="523854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Gradient boosting</a:t>
            </a:r>
          </a:p>
          <a:p>
            <a:pPr lvl="1"/>
            <a:r>
              <a:rPr lang="en-US" sz="3600" dirty="0"/>
              <a:t>Gradient boosting is a form of boosting using gradient descent</a:t>
            </a:r>
          </a:p>
          <a:p>
            <a:r>
              <a:rPr lang="en-US" sz="4000" dirty="0">
                <a:solidFill>
                  <a:srgbClr val="C00000"/>
                </a:solidFill>
              </a:rPr>
              <a:t>Gradient boosting machines (GBM) </a:t>
            </a:r>
          </a:p>
          <a:p>
            <a:r>
              <a:rPr lang="en-US" sz="4000" dirty="0">
                <a:solidFill>
                  <a:srgbClr val="C00000"/>
                </a:solidFill>
              </a:rPr>
              <a:t>Gradient boosted regression trees (GBRT)</a:t>
            </a:r>
          </a:p>
          <a:p>
            <a:r>
              <a:rPr lang="en-US" sz="4000" dirty="0"/>
              <a:t>Popular method for regression and classification of factored tabular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Gradient boosting</a:t>
            </a:r>
          </a:p>
        </p:txBody>
      </p:sp>
    </p:spTree>
    <p:extLst>
      <p:ext uri="{BB962C8B-B14F-4D97-AF65-F5344CB8AC3E}">
        <p14:creationId xmlns:p14="http://schemas.microsoft.com/office/powerpoint/2010/main" val="241169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85" y="1340768"/>
            <a:ext cx="10107611" cy="5238546"/>
          </a:xfrm>
        </p:spPr>
        <p:txBody>
          <a:bodyPr>
            <a:normAutofit/>
          </a:bodyPr>
          <a:lstStyle/>
          <a:p>
            <a:r>
              <a:rPr lang="en-US" sz="4000" dirty="0"/>
              <a:t>Online learning</a:t>
            </a:r>
          </a:p>
          <a:p>
            <a:pPr lvl="1"/>
            <a:r>
              <a:rPr lang="en-US" sz="4000" dirty="0"/>
              <a:t>Data are not </a:t>
            </a:r>
            <a:r>
              <a:rPr lang="en-US" sz="4000" dirty="0" err="1"/>
              <a:t>i.i.d</a:t>
            </a:r>
            <a:r>
              <a:rPr lang="en-US" sz="4000" dirty="0"/>
              <a:t>. </a:t>
            </a:r>
            <a:br>
              <a:rPr lang="en-US" sz="4000" dirty="0"/>
            </a:br>
            <a:r>
              <a:rPr lang="en-US" sz="4000" dirty="0"/>
              <a:t>(independent and identically distributed)</a:t>
            </a:r>
          </a:p>
          <a:p>
            <a:pPr lvl="1"/>
            <a:r>
              <a:rPr lang="en-US" sz="4000" dirty="0"/>
              <a:t>An agent receives an input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/>
              <a:t> from nature, predicts the corresponding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/>
              <a:t> and then is told the correct answer.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1879247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74638"/>
            <a:ext cx="10358437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Meta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Learning to 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9963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867905" y="274639"/>
            <a:ext cx="10291892" cy="6034087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Transfer Learning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Few-Shot Learning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Meta Learning 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85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 fontScale="90000"/>
          </a:bodyPr>
          <a:lstStyle/>
          <a:p>
            <a:r>
              <a:rPr lang="en-US" altLang="zh-TW" sz="5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Deep Learning, Transfer Learning, </a:t>
            </a:r>
            <a:br>
              <a:rPr lang="en-US" altLang="zh-TW" sz="56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5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Few-Shot Learning, Meta Learning </a:t>
            </a:r>
            <a:endParaRPr lang="en-US" sz="5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55ED94-65AB-ED4B-8969-AA65A4D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21" y="1557338"/>
            <a:ext cx="11222181" cy="5165558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Deep Learning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4000" dirty="0">
                <a:solidFill>
                  <a:schemeClr val="accent1"/>
                </a:solidFill>
              </a:rPr>
              <a:t>Transfer Learning</a:t>
            </a:r>
          </a:p>
          <a:p>
            <a:pPr marL="1234440" lvl="2" indent="-320040"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</a:rPr>
              <a:t>Pre-training, Fine-Tuning (FT)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Meta Learning: Learning to Learn</a:t>
            </a:r>
            <a:endParaRPr lang="en-US" sz="4000" dirty="0">
              <a:solidFill>
                <a:schemeClr val="accent1"/>
              </a:solidFill>
            </a:endParaRPr>
          </a:p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Few-Shot Learning (FSL)</a:t>
            </a:r>
          </a:p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One-Shot Learning (1SL)</a:t>
            </a:r>
          </a:p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Zero-Shot Learning (0SL)(ZSL)</a:t>
            </a:r>
          </a:p>
          <a:p>
            <a:pPr marL="320040" indent="-320040">
              <a:spcAft>
                <a:spcPts val="600"/>
              </a:spcAft>
            </a:pP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06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Machine Learning, Deep Learning, 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771525" y="6611779"/>
            <a:ext cx="101798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Luo, Shuai,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Yichuan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Seiichi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Serikawa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"Meta-seg: A survey of meta-learning for image segmentation." Pattern Recognition (2022): 108586.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51777-2BEE-9769-7FDC-7FCE556FB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2" y="905202"/>
            <a:ext cx="10904376" cy="570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0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Machine Learning, Deep Learning, 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417965" y="6619311"/>
            <a:ext cx="112221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Feng, Yong,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Jinglong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Jingsong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Tianci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Haixin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Pan. "Meta-learning as a promising approach for few-shot cross-domain fault diagnosis: Algorithms, applications, and prospects." Knowledge-Based Systems 235 (2022): 107646.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5A4F0-0D08-6A0E-1836-BF910A3B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205" y="929226"/>
            <a:ext cx="5597590" cy="56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6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 and Meta Learning</a:t>
            </a:r>
            <a:br>
              <a:rPr lang="en-US" dirty="0"/>
            </a:br>
            <a:r>
              <a:rPr lang="en-US" sz="3300" dirty="0"/>
              <a:t>Machine learning from few training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581A7-5B7C-1114-61B4-BCCA116C2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94" y="1214439"/>
            <a:ext cx="8549969" cy="533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987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0016"/>
            <a:ext cx="11222181" cy="172325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Meta Learning, Transfer Learning, </a:t>
            </a:r>
            <a:br>
              <a:rPr lang="en-US" sz="4000" dirty="0"/>
            </a:br>
            <a:r>
              <a:rPr lang="en-US" sz="4000" dirty="0"/>
              <a:t>Ensemble Learning, Continual Learning, </a:t>
            </a:r>
            <a:br>
              <a:rPr lang="en-US" sz="4000" dirty="0"/>
            </a:br>
            <a:r>
              <a:rPr lang="en-US" sz="4000" dirty="0"/>
              <a:t>Multi-Task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694FD-FBE5-E546-B3BC-9EEEC2F8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24" y="1894714"/>
            <a:ext cx="11057581" cy="3977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FAC2C-2308-A9A7-6844-92353B6755F1}"/>
              </a:ext>
            </a:extLst>
          </p:cNvPr>
          <p:cNvSpPr txBox="1"/>
          <p:nvPr/>
        </p:nvSpPr>
        <p:spPr>
          <a:xfrm>
            <a:off x="771525" y="6611779"/>
            <a:ext cx="101798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Luo, Shuai,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Yichuan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Seiichi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Serikawa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"Meta-seg: A survey of meta-learning for image segmentation." Pattern Recognition (2022): 108586.</a:t>
            </a:r>
          </a:p>
        </p:txBody>
      </p:sp>
    </p:spTree>
    <p:extLst>
      <p:ext uri="{BB962C8B-B14F-4D97-AF65-F5344CB8AC3E}">
        <p14:creationId xmlns:p14="http://schemas.microsoft.com/office/powerpoint/2010/main" val="130894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The Theory of Learning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and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Ensemble Learning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00025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Meta-Learning and Few-shot Learning </a:t>
            </a:r>
            <a:br>
              <a:rPr lang="en-US" dirty="0"/>
            </a:br>
            <a:r>
              <a:rPr lang="en-US" dirty="0"/>
              <a:t>Notations and Terms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B45CD-1EF8-993C-D00C-ACADBCD10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1"/>
          <a:stretch/>
        </p:blipFill>
        <p:spPr>
          <a:xfrm>
            <a:off x="534389" y="3079968"/>
            <a:ext cx="10886333" cy="2566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A7F992-3C5D-F416-46A0-C544BB01A661}"/>
              </a:ext>
            </a:extLst>
          </p:cNvPr>
          <p:cNvSpPr txBox="1"/>
          <p:nvPr/>
        </p:nvSpPr>
        <p:spPr>
          <a:xfrm>
            <a:off x="6383466" y="1967120"/>
            <a:ext cx="4757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Metric-based </a:t>
            </a:r>
            <a:b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Meta-learning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4A4EC-12F6-CBEE-FC08-48065BC88596}"/>
              </a:ext>
            </a:extLst>
          </p:cNvPr>
          <p:cNvSpPr txBox="1"/>
          <p:nvPr/>
        </p:nvSpPr>
        <p:spPr>
          <a:xfrm>
            <a:off x="534389" y="1967120"/>
            <a:ext cx="5300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Optimization-based 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Meta-learning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72C9647-C533-3898-CAA1-4112BA94D820}"/>
              </a:ext>
            </a:extLst>
          </p:cNvPr>
          <p:cNvSpPr/>
          <p:nvPr/>
        </p:nvSpPr>
        <p:spPr>
          <a:xfrm>
            <a:off x="488942" y="1971675"/>
            <a:ext cx="5488613" cy="3814763"/>
          </a:xfrm>
          <a:prstGeom prst="roundRect">
            <a:avLst>
              <a:gd name="adj" fmla="val 3344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6EA7BE-9F0A-2C2B-4599-29CED53B4669}"/>
              </a:ext>
            </a:extLst>
          </p:cNvPr>
          <p:cNvSpPr/>
          <p:nvPr/>
        </p:nvSpPr>
        <p:spPr>
          <a:xfrm>
            <a:off x="6023613" y="1971675"/>
            <a:ext cx="5488613" cy="3844421"/>
          </a:xfrm>
          <a:prstGeom prst="roundRect">
            <a:avLst>
              <a:gd name="adj" fmla="val 3344"/>
            </a:avLst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683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962914"/>
          </a:xfrm>
        </p:spPr>
        <p:txBody>
          <a:bodyPr>
            <a:normAutofit/>
          </a:bodyPr>
          <a:lstStyle/>
          <a:p>
            <a:r>
              <a:rPr lang="en-US" dirty="0"/>
              <a:t>Meta-Learning Symbols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AEC84-5C2B-A200-156A-859D5D0AD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57" y="908074"/>
            <a:ext cx="10011277" cy="57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19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7250"/>
          </a:xfrm>
        </p:spPr>
        <p:txBody>
          <a:bodyPr>
            <a:normAutofit/>
          </a:bodyPr>
          <a:lstStyle/>
          <a:p>
            <a:r>
              <a:rPr lang="en-US" dirty="0"/>
              <a:t>Meta-Learning Example Setup</a:t>
            </a:r>
            <a:endParaRPr lang="en-US" sz="3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6B5B9-B733-429D-AAE2-CDC32CBB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766" y="841279"/>
            <a:ext cx="8488468" cy="57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88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009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63C6D-03D7-2683-09D8-F191718D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04233"/>
            <a:ext cx="10528832" cy="51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0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1583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200" dirty="0"/>
              <a:t>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DD94A-6CE8-660E-D019-1CBFB9F2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68" y="1642748"/>
            <a:ext cx="10437662" cy="4919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C6BFE-085E-FD86-A0FC-5B829359E3BB}"/>
              </a:ext>
            </a:extLst>
          </p:cNvPr>
          <p:cNvSpPr txBox="1"/>
          <p:nvPr/>
        </p:nvSpPr>
        <p:spPr>
          <a:xfrm>
            <a:off x="1202485" y="1272351"/>
            <a:ext cx="10437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Each task mimics the few-shot scenario, and can be completely non-overlapping.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Support sets are used to train; query sets are used to evaluate the model</a:t>
            </a:r>
          </a:p>
        </p:txBody>
      </p:sp>
    </p:spTree>
    <p:extLst>
      <p:ext uri="{BB962C8B-B14F-4D97-AF65-F5344CB8AC3E}">
        <p14:creationId xmlns:p14="http://schemas.microsoft.com/office/powerpoint/2010/main" val="3266402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rmAutofit fontScale="90000"/>
          </a:bodyPr>
          <a:lstStyle/>
          <a:p>
            <a:r>
              <a:rPr lang="en-US" dirty="0"/>
              <a:t>Meta-Task Learning (MTL) </a:t>
            </a:r>
            <a:br>
              <a:rPr lang="en-US" dirty="0"/>
            </a:br>
            <a:r>
              <a:rPr lang="en-US" sz="3300" dirty="0"/>
              <a:t>Transfer Learning Strategy for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84BE8-60E6-11B0-DDA1-7046A4EB3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03" y="1189028"/>
            <a:ext cx="10420351" cy="53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208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832775" y="6617485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Lee, Hung-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Shang-Wen Li, and Ngoc Thang Vu. "Meta Learning for Natural Language Processing: A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arXiv:2205.01500 (2022).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C8C539-DE38-EA16-4D16-3692E4B3E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0" y="1509718"/>
            <a:ext cx="11250540" cy="4995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4349CB-3030-21DB-D1B5-9FD7FEB4DCE5}"/>
              </a:ext>
            </a:extLst>
          </p:cNvPr>
          <p:cNvSpPr txBox="1"/>
          <p:nvPr/>
        </p:nvSpPr>
        <p:spPr>
          <a:xfrm>
            <a:off x="267721" y="924691"/>
            <a:ext cx="11656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task construction of cross-domain transfer and domain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994107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9" y="84885"/>
            <a:ext cx="11399382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Transfer Learning, Fine-tuning, Few-shot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4DCC2-3F0B-9314-EF9D-D8D0E186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53" y="1106735"/>
            <a:ext cx="8937093" cy="5334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5A50B-43DE-E682-9E56-9BA356FC3CB8}"/>
              </a:ext>
            </a:extLst>
          </p:cNvPr>
          <p:cNvSpPr txBox="1"/>
          <p:nvPr/>
        </p:nvSpPr>
        <p:spPr>
          <a:xfrm>
            <a:off x="9440598" y="5579079"/>
            <a:ext cx="26798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Unsupervised Data Augmentation 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(UDA)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Uncertainty-aware Self-Training 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(UST)</a:t>
            </a:r>
          </a:p>
        </p:txBody>
      </p:sp>
    </p:spTree>
    <p:extLst>
      <p:ext uri="{BB962C8B-B14F-4D97-AF65-F5344CB8AC3E}">
        <p14:creationId xmlns:p14="http://schemas.microsoft.com/office/powerpoint/2010/main" val="1361394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45F7-2593-484C-9BF5-6F5E4FB7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716457-177B-4141-9E83-37DA8BC3DBE1}"/>
              </a:ext>
            </a:extLst>
          </p:cNvPr>
          <p:cNvSpPr/>
          <p:nvPr/>
        </p:nvSpPr>
        <p:spPr>
          <a:xfrm>
            <a:off x="748582" y="2267873"/>
            <a:ext cx="3655280" cy="3918614"/>
          </a:xfrm>
          <a:prstGeom prst="roundRect">
            <a:avLst>
              <a:gd name="adj" fmla="val 739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07424-C50A-414B-8A3F-C9A532534E8E}"/>
              </a:ext>
            </a:extLst>
          </p:cNvPr>
          <p:cNvSpPr/>
          <p:nvPr/>
        </p:nvSpPr>
        <p:spPr>
          <a:xfrm>
            <a:off x="7788140" y="2267872"/>
            <a:ext cx="3655280" cy="3918615"/>
          </a:xfrm>
          <a:prstGeom prst="roundRect">
            <a:avLst>
              <a:gd name="adj" fmla="val 3876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Fine-Tuning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E3560-308E-8146-8A75-3FE9A4A246C5}"/>
              </a:ext>
            </a:extLst>
          </p:cNvPr>
          <p:cNvSpPr txBox="1"/>
          <p:nvPr/>
        </p:nvSpPr>
        <p:spPr>
          <a:xfrm>
            <a:off x="4268360" y="3537897"/>
            <a:ext cx="365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Transfer Learning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A07228-67D8-1A4B-A643-06E45275B1F6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>
            <a:off x="4403862" y="4227180"/>
            <a:ext cx="338427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DC5C42E1-16A4-2071-37E7-FCFC3B1F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237173"/>
            <a:ext cx="11222181" cy="868680"/>
          </a:xfrm>
        </p:spPr>
        <p:txBody>
          <a:bodyPr>
            <a:normAutofit/>
          </a:bodyPr>
          <a:lstStyle/>
          <a:p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4333148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348446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88910"/>
            <a:ext cx="10388272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023938"/>
            <a:ext cx="10801350" cy="5538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The Theory of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Computational Learning Theory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Probably Approximately Correct (PAC)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Ensemble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Bagging: Random forests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Stacking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Boosting: Gradient boosting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Online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Meta Learning: Learning to Learn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50780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832775" y="6617485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Yaoman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Irwin King. "Multimodality in meta-learning: A comprehensive survey." Knowledge-Based Systems (2022): 108976.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CDFFE-AB37-C285-7F90-DDBB06209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09" y="1356480"/>
            <a:ext cx="11242537" cy="4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76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832775" y="6617485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Yaoman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Irwin King. "Multimodality in meta-learning: A comprehensive survey." Knowledge-Based Systems (2022): 108976.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FFD52-FAC0-FBBA-FB8E-F2DBC996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0" y="1021708"/>
            <a:ext cx="11434620" cy="54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607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8577"/>
            <a:ext cx="11222181" cy="908820"/>
          </a:xfrm>
        </p:spPr>
        <p:txBody>
          <a:bodyPr>
            <a:normAutofit/>
          </a:bodyPr>
          <a:lstStyle/>
          <a:p>
            <a:r>
              <a:rPr lang="en-US" dirty="0"/>
              <a:t>Meta-learning Approaches</a:t>
            </a:r>
            <a:endParaRPr lang="en-US" sz="3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178D2-8DC3-0C88-3CFD-55AAB6340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923108"/>
            <a:ext cx="10870745" cy="570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827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dirty="0"/>
              <a:t>Meta Learning: Learning to 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C98AC-78C2-B084-C86B-B25E62DEC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50" y="960967"/>
            <a:ext cx="10154499" cy="5601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Tian, Yingjie,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Xiaoxi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and Wei Huang. "Meta-learning approaches for learning-to-learn in deep learning: A survey." Neurocomputing 494 (2022): 203-223.</a:t>
            </a:r>
          </a:p>
        </p:txBody>
      </p:sp>
    </p:spTree>
    <p:extLst>
      <p:ext uri="{BB962C8B-B14F-4D97-AF65-F5344CB8AC3E}">
        <p14:creationId xmlns:p14="http://schemas.microsoft.com/office/powerpoint/2010/main" val="41577751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Metric-based Meta-learning</a:t>
            </a:r>
            <a:br>
              <a:rPr lang="en-US" dirty="0"/>
            </a:br>
            <a:r>
              <a:rPr lang="en-US" b="0" dirty="0"/>
              <a:t>M-Way K-Shot Task </a:t>
            </a:r>
            <a:r>
              <a:rPr lang="en-US" sz="3600" b="0" dirty="0"/>
              <a:t>(4-way-1-shot classification task)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32B11-AC33-07AA-5F5A-62E0A7B0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78" y="1246826"/>
            <a:ext cx="9082448" cy="53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40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/>
          </a:bodyPr>
          <a:lstStyle/>
          <a:p>
            <a:r>
              <a:rPr lang="en-US" dirty="0"/>
              <a:t>Metric-based Meta-Learning Methods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001F4-C1CD-AAC7-42DA-65B071E86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94" y="1257303"/>
            <a:ext cx="11029517" cy="51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97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/>
          </a:bodyPr>
          <a:lstStyle/>
          <a:p>
            <a:r>
              <a:rPr lang="en-US" dirty="0"/>
              <a:t>Convolutional Siamese Network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3A690-3CD2-A99E-5FD5-7B8AB56E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27" y="1136516"/>
            <a:ext cx="10728145" cy="54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34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rmAutofit/>
          </a:bodyPr>
          <a:lstStyle/>
          <a:p>
            <a:r>
              <a:rPr lang="en-US" dirty="0"/>
              <a:t>Meta Learning: Matching Networks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2D545-E129-21BE-B691-A269273B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15" y="1056127"/>
            <a:ext cx="10083169" cy="55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4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Prototypes</a:t>
            </a:r>
            <a:br>
              <a:rPr lang="en-US" dirty="0"/>
            </a:b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7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dirty="0"/>
              <a:t> are computed as the mean of embedded support examples for each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CF966-37C6-1786-2294-0E7CF8D5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05" y="1757366"/>
            <a:ext cx="11539190" cy="45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716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/>
          </a:bodyPr>
          <a:lstStyle/>
          <a:p>
            <a:r>
              <a:rPr lang="en-US" dirty="0"/>
              <a:t>Meta Learning: Relation Network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A333A-B4CA-A760-B96A-F4D02086D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48" y="1113431"/>
            <a:ext cx="10531661" cy="54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69655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Meta Learning: Category Traversal Module (CTM)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00887-9E0C-56FB-8644-7CC9F49C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0" y="1185863"/>
            <a:ext cx="11222181" cy="522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01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31891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Optimization-based Meta-Learning Methods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D66A1-8261-DFB2-F37B-E8B854AF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13" y="831891"/>
            <a:ext cx="5819408" cy="577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40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86505"/>
          </a:xfrm>
        </p:spPr>
        <p:txBody>
          <a:bodyPr>
            <a:normAutofit/>
          </a:bodyPr>
          <a:lstStyle/>
          <a:p>
            <a:r>
              <a:rPr lang="en-US" sz="3200" dirty="0"/>
              <a:t>Computational Graph for the Forward Pass of the Meta-learner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9FAB7-BCE6-678D-6673-82A32B6BA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64" y="907464"/>
            <a:ext cx="10515272" cy="56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729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Autofit/>
          </a:bodyPr>
          <a:lstStyle/>
          <a:p>
            <a:r>
              <a:rPr lang="en-US" sz="4000" dirty="0"/>
              <a:t>Model-Agnostic Meta-Learning (MAML)</a:t>
            </a:r>
            <a:br>
              <a:rPr lang="en-US" sz="4000" dirty="0"/>
            </a:br>
            <a:r>
              <a:rPr lang="en-US" sz="4000" dirty="0"/>
              <a:t>Hierarchically Structured Meta-Learning (HSML)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CF417-FA91-4D94-3036-A797D5AF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81" y="1378745"/>
            <a:ext cx="10959989" cy="50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144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rmAutofit/>
          </a:bodyPr>
          <a:lstStyle/>
          <a:p>
            <a:r>
              <a:rPr lang="en-US" dirty="0"/>
              <a:t>Latent Embedding Optimization (LEO)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90BE6-280C-69A2-166F-8B7B3CC2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91" y="1853546"/>
            <a:ext cx="11581618" cy="396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806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dirty="0"/>
              <a:t>Overall Architecture of Meta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Tian, Yingjie,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Xiaoxi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and Wei Huang. "Meta-learning approaches for learning-to-learn in deep learning: A survey." Neurocomputing 494 (2022): 203-223.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86E94-4212-1332-DD20-F32C96F6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806" y="900886"/>
            <a:ext cx="7416007" cy="56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77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359240" cy="0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2954134" y="4913565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53163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7767434" y="4918617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101042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26651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49130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73641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97009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760334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320951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417656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4919367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665118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7601607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910066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103004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5719649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73641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8680300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9231711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113265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838713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3783000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5238682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6433579" y="330421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8035729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9104165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10890885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2514436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4503934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5926147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7195404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8387830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9612729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11326517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840877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45" idx="0"/>
          </p:cNvCxnSpPr>
          <p:nvPr/>
        </p:nvCxnSpPr>
        <p:spPr>
          <a:xfrm>
            <a:off x="8837492" y="2892679"/>
            <a:ext cx="0" cy="157140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30" idx="0"/>
          </p:cNvCxnSpPr>
          <p:nvPr/>
        </p:nvCxnSpPr>
        <p:spPr>
          <a:xfrm>
            <a:off x="6204976" y="2904584"/>
            <a:ext cx="13677" cy="15595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761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578-0ED1-D948-B38F-D78F14A5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C5418-15B3-2E4F-94DD-C3B6636B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61743-ADDB-C045-862E-00B31059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06" y="835025"/>
            <a:ext cx="7349988" cy="5684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975E8-9CEF-654C-877C-9CB151E30E1C}"/>
              </a:ext>
            </a:extLst>
          </p:cNvPr>
          <p:cNvSpPr txBox="1"/>
          <p:nvPr/>
        </p:nvSpPr>
        <p:spPr>
          <a:xfrm>
            <a:off x="1847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8056689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48CB-850D-8641-9A6E-DCA5D0F5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59B01-3AD1-594F-9317-80400EC3A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82352"/>
            <a:ext cx="8305800" cy="5715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0A8986-8592-344F-834A-AB2E673F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8D36A-0654-A341-9962-36553415780E}"/>
              </a:ext>
            </a:extLst>
          </p:cNvPr>
          <p:cNvSpPr txBox="1"/>
          <p:nvPr/>
        </p:nvSpPr>
        <p:spPr>
          <a:xfrm>
            <a:off x="1847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246244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40834414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4811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ULMFiT</a:t>
            </a:r>
            <a:r>
              <a:rPr lang="en-US" dirty="0"/>
              <a:t>: 3 Steps </a:t>
            </a:r>
            <a:br>
              <a:rPr lang="en-US" dirty="0"/>
            </a:br>
            <a:r>
              <a:rPr lang="en-US" dirty="0"/>
              <a:t>Transfer Learning in NLP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246E6-6171-524C-86A0-56538360E1ED}"/>
              </a:ext>
            </a:extLst>
          </p:cNvPr>
          <p:cNvSpPr txBox="1"/>
          <p:nvPr/>
        </p:nvSpPr>
        <p:spPr>
          <a:xfrm>
            <a:off x="1005109" y="5562070"/>
            <a:ext cx="2193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Pretraining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76794-E78E-F146-9B86-39E31135B57D}"/>
              </a:ext>
            </a:extLst>
          </p:cNvPr>
          <p:cNvSpPr txBox="1"/>
          <p:nvPr/>
        </p:nvSpPr>
        <p:spPr>
          <a:xfrm>
            <a:off x="4387029" y="5575035"/>
            <a:ext cx="3428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Domain adaptation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D6532D-F831-9749-A486-6B65C7CF3B46}"/>
              </a:ext>
            </a:extLst>
          </p:cNvPr>
          <p:cNvSpPr txBox="1"/>
          <p:nvPr/>
        </p:nvSpPr>
        <p:spPr>
          <a:xfrm>
            <a:off x="9006394" y="5575035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Fine-tuning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440136-309C-024F-A4BE-55B4D592B65A}"/>
              </a:ext>
            </a:extLst>
          </p:cNvPr>
          <p:cNvGrpSpPr/>
          <p:nvPr/>
        </p:nvGrpSpPr>
        <p:grpSpPr>
          <a:xfrm>
            <a:off x="400047" y="2281367"/>
            <a:ext cx="3572237" cy="2767895"/>
            <a:chOff x="661311" y="2312542"/>
            <a:chExt cx="3572237" cy="2767895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A6046199-D474-6F45-8225-9C0175676C98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39AC0F-2C7B-A442-B4A3-136E646FE102}"/>
                </a:ext>
              </a:extLst>
            </p:cNvPr>
            <p:cNvSpPr txBox="1"/>
            <p:nvPr/>
          </p:nvSpPr>
          <p:spPr>
            <a:xfrm>
              <a:off x="2032911" y="3294043"/>
              <a:ext cx="1724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Language 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41D631-4AFA-A843-8EEB-64A463E54308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Wikitet</a:t>
              </a:r>
              <a:endPara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B6BFF0-3520-AB4A-9F08-2BEFCC57FC30}"/>
              </a:ext>
            </a:extLst>
          </p:cNvPr>
          <p:cNvGrpSpPr/>
          <p:nvPr/>
        </p:nvGrpSpPr>
        <p:grpSpPr>
          <a:xfrm>
            <a:off x="4353038" y="2281367"/>
            <a:ext cx="3572237" cy="2767895"/>
            <a:chOff x="661311" y="2312542"/>
            <a:chExt cx="3572237" cy="2767895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0AF2B301-D9D9-F448-A2EE-C94E8D819845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E464F8-486A-CB4F-BFBE-EE3BE559DF88}"/>
                </a:ext>
              </a:extLst>
            </p:cNvPr>
            <p:cNvSpPr txBox="1"/>
            <p:nvPr/>
          </p:nvSpPr>
          <p:spPr>
            <a:xfrm>
              <a:off x="2032911" y="3294043"/>
              <a:ext cx="1724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Language 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BFE41B-19CF-C345-82DD-EC7F93BADEE2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IMDB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72DFEF-3A33-FF4F-A38F-AB9E4B7659A0}"/>
              </a:ext>
            </a:extLst>
          </p:cNvPr>
          <p:cNvGrpSpPr/>
          <p:nvPr/>
        </p:nvGrpSpPr>
        <p:grpSpPr>
          <a:xfrm>
            <a:off x="8367656" y="2281367"/>
            <a:ext cx="3572237" cy="2767895"/>
            <a:chOff x="661311" y="2312542"/>
            <a:chExt cx="3572237" cy="276789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458D07B1-C79D-1746-9906-EE1B58740E29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B60023-A2CF-8946-9A47-62FA749EC98C}"/>
                </a:ext>
              </a:extLst>
            </p:cNvPr>
            <p:cNvSpPr txBox="1"/>
            <p:nvPr/>
          </p:nvSpPr>
          <p:spPr>
            <a:xfrm>
              <a:off x="2032911" y="3473662"/>
              <a:ext cx="1724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Classifier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57D9AC-BC44-7940-8C68-CA2B83928D54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IMDB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FF11003-91E0-C548-B6CC-9C7065D430AE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7016371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2045388"/>
          </a:xfrm>
        </p:spPr>
        <p:txBody>
          <a:bodyPr>
            <a:normAutofit/>
          </a:bodyPr>
          <a:lstStyle/>
          <a:p>
            <a:r>
              <a:rPr lang="en-US" dirty="0"/>
              <a:t>A typical pipeline for </a:t>
            </a:r>
            <a:br>
              <a:rPr lang="en-US" dirty="0"/>
            </a:br>
            <a:r>
              <a:rPr lang="en-US" dirty="0"/>
              <a:t>training transformer models </a:t>
            </a:r>
            <a:br>
              <a:rPr lang="en-US" dirty="0"/>
            </a:br>
            <a:r>
              <a:rPr lang="en-US" sz="3200" b="0" dirty="0"/>
              <a:t>with the  Datasets,  Tokenizers, and  Transformers libraries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01789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  <a:p>
            <a:pPr algn="ctr"/>
            <a:r>
              <a:rPr lang="en-US" sz="1000" dirty="0">
                <a:hlinkClick r:id="rId2"/>
              </a:rPr>
              <a:t>https://github.com/nlp-with-transformers/notebooks</a:t>
            </a:r>
            <a:endParaRPr lang="en-US" sz="1000" dirty="0"/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BA227ACC-1119-4646-A0D3-7E16A0B722E5}"/>
              </a:ext>
            </a:extLst>
          </p:cNvPr>
          <p:cNvSpPr/>
          <p:nvPr/>
        </p:nvSpPr>
        <p:spPr>
          <a:xfrm>
            <a:off x="446643" y="3042075"/>
            <a:ext cx="2869809" cy="83428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Datasets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BE2A63E8-AEEB-3845-B472-ACFD048F020C}"/>
              </a:ext>
            </a:extLst>
          </p:cNvPr>
          <p:cNvSpPr/>
          <p:nvPr/>
        </p:nvSpPr>
        <p:spPr>
          <a:xfrm>
            <a:off x="3315577" y="3042075"/>
            <a:ext cx="2869809" cy="834281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Tokenizers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EB767EA-F52A-C347-9DCD-5F10C7300D90}"/>
              </a:ext>
            </a:extLst>
          </p:cNvPr>
          <p:cNvSpPr/>
          <p:nvPr/>
        </p:nvSpPr>
        <p:spPr>
          <a:xfrm>
            <a:off x="6184511" y="3042075"/>
            <a:ext cx="2869809" cy="834281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Transformers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97C96DB7-D3F4-3C45-8686-888DCDC374D6}"/>
              </a:ext>
            </a:extLst>
          </p:cNvPr>
          <p:cNvSpPr/>
          <p:nvPr/>
        </p:nvSpPr>
        <p:spPr>
          <a:xfrm>
            <a:off x="9052570" y="3042075"/>
            <a:ext cx="2869809" cy="83428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Datasets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E9D85-F109-8043-892A-D7B8A12CFAD4}"/>
              </a:ext>
            </a:extLst>
          </p:cNvPr>
          <p:cNvSpPr txBox="1"/>
          <p:nvPr/>
        </p:nvSpPr>
        <p:spPr>
          <a:xfrm>
            <a:off x="446643" y="4044468"/>
            <a:ext cx="2868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and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datasets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499D8-3911-0547-905F-FD83DA9BBFD9}"/>
              </a:ext>
            </a:extLst>
          </p:cNvPr>
          <p:cNvSpPr txBox="1"/>
          <p:nvPr/>
        </p:nvSpPr>
        <p:spPr>
          <a:xfrm>
            <a:off x="3314701" y="3985791"/>
            <a:ext cx="2869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Tokenize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texts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A7988-62CD-4946-8826-4D405D63E93D}"/>
              </a:ext>
            </a:extLst>
          </p:cNvPr>
          <p:cNvSpPr txBox="1"/>
          <p:nvPr/>
        </p:nvSpPr>
        <p:spPr>
          <a:xfrm>
            <a:off x="6182757" y="4030849"/>
            <a:ext cx="2869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models,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 and infer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FABEB2-B500-A44A-BDD4-4E70D6141951}"/>
              </a:ext>
            </a:extLst>
          </p:cNvPr>
          <p:cNvSpPr txBox="1"/>
          <p:nvPr/>
        </p:nvSpPr>
        <p:spPr>
          <a:xfrm>
            <a:off x="9051691" y="4030848"/>
            <a:ext cx="2868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metrics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models</a:t>
            </a:r>
          </a:p>
        </p:txBody>
      </p:sp>
    </p:spTree>
    <p:extLst>
      <p:ext uri="{BB962C8B-B14F-4D97-AF65-F5344CB8AC3E}">
        <p14:creationId xmlns:p14="http://schemas.microsoft.com/office/powerpoint/2010/main" val="11232814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dirty="0"/>
              <a:t>Typical Scenarios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0224"/>
            <a:ext cx="11222181" cy="4553075"/>
          </a:xfrm>
        </p:spPr>
        <p:txBody>
          <a:bodyPr>
            <a:normAutofit/>
          </a:bodyPr>
          <a:lstStyle/>
          <a:p>
            <a:r>
              <a:rPr lang="en-US" dirty="0"/>
              <a:t>Acting as a test bed for learning like human</a:t>
            </a:r>
          </a:p>
          <a:p>
            <a:r>
              <a:rPr lang="en-US" dirty="0"/>
              <a:t>Learning for rare cases</a:t>
            </a:r>
          </a:p>
          <a:p>
            <a:r>
              <a:rPr lang="en-US" dirty="0"/>
              <a:t>Reducing data gathering effort and computational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3438745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Few-Shot Learning (FSL) </a:t>
            </a:r>
            <a:r>
              <a:rPr lang="en-US" dirty="0"/>
              <a:t>is a sub-area in machine learning.</a:t>
            </a:r>
          </a:p>
          <a:p>
            <a:r>
              <a:rPr lang="en-US" dirty="0">
                <a:solidFill>
                  <a:srgbClr val="C00000"/>
                </a:solidFill>
              </a:rPr>
              <a:t>Machine Learning </a:t>
            </a:r>
            <a:r>
              <a:rPr lang="en-US" dirty="0"/>
              <a:t>Definition </a:t>
            </a:r>
          </a:p>
          <a:p>
            <a:pPr lvl="1"/>
            <a:r>
              <a:rPr lang="en-US" dirty="0"/>
              <a:t>A computer program is said to learn from </a:t>
            </a:r>
            <a:r>
              <a:rPr lang="en-US" dirty="0">
                <a:solidFill>
                  <a:srgbClr val="C00000"/>
                </a:solidFill>
              </a:rPr>
              <a:t>experience E </a:t>
            </a:r>
            <a:r>
              <a:rPr lang="en-US" dirty="0"/>
              <a:t>with respect to some classes of </a:t>
            </a:r>
            <a:r>
              <a:rPr lang="en-US" dirty="0">
                <a:solidFill>
                  <a:srgbClr val="C00000"/>
                </a:solidFill>
              </a:rPr>
              <a:t>task T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performance measure P </a:t>
            </a:r>
            <a:r>
              <a:rPr lang="en-US" dirty="0"/>
              <a:t>if its performance can improve with E on T measured by P.</a:t>
            </a:r>
          </a:p>
          <a:p>
            <a:pPr lvl="2"/>
            <a:r>
              <a:rPr lang="en-US" sz="2800" dirty="0"/>
              <a:t>Example: </a:t>
            </a:r>
            <a:r>
              <a:rPr lang="en-US" sz="2800" dirty="0">
                <a:solidFill>
                  <a:srgbClr val="C00000"/>
                </a:solidFill>
              </a:rPr>
              <a:t>Image classification task (T )</a:t>
            </a:r>
            <a:r>
              <a:rPr lang="en-US" sz="2800" dirty="0"/>
              <a:t>, a machine learning program can improve its </a:t>
            </a:r>
            <a:r>
              <a:rPr lang="en-US" sz="2800" dirty="0">
                <a:solidFill>
                  <a:srgbClr val="C00000"/>
                </a:solidFill>
              </a:rPr>
              <a:t>classification accuracy (P)</a:t>
            </a:r>
            <a:r>
              <a:rPr lang="en-US" sz="2800" dirty="0"/>
              <a:t> through </a:t>
            </a:r>
            <a:r>
              <a:rPr lang="en-US" sz="2800" dirty="0">
                <a:solidFill>
                  <a:srgbClr val="C00000"/>
                </a:solidFill>
              </a:rPr>
              <a:t>E</a:t>
            </a:r>
            <a:r>
              <a:rPr lang="en-US" sz="2800" dirty="0"/>
              <a:t> obtained by training on a large number of </a:t>
            </a:r>
            <a:r>
              <a:rPr lang="en-US" sz="2800" dirty="0">
                <a:solidFill>
                  <a:srgbClr val="C00000"/>
                </a:solidFill>
              </a:rPr>
              <a:t>labeled images </a:t>
            </a:r>
            <a:r>
              <a:rPr lang="en-US" sz="2800" dirty="0"/>
              <a:t>(e.g., the ImageNet data set).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37449934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AB75B-C958-9B35-2778-10073DB7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8" y="1301605"/>
            <a:ext cx="10687228" cy="21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19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Few-shot Learning (FSL) </a:t>
            </a:r>
            <a:r>
              <a:rPr lang="en-US" dirty="0"/>
              <a:t>is a type of machine learning problems (specified by E, T, and P), </a:t>
            </a:r>
            <a:br>
              <a:rPr lang="en-US" dirty="0"/>
            </a:br>
            <a:r>
              <a:rPr lang="en-US" dirty="0"/>
              <a:t>where </a:t>
            </a:r>
            <a:r>
              <a:rPr lang="en-US" dirty="0">
                <a:solidFill>
                  <a:srgbClr val="C00000"/>
                </a:solidFill>
              </a:rPr>
              <a:t>E contains only a limited number of examples</a:t>
            </a:r>
            <a:r>
              <a:rPr lang="en-US" dirty="0"/>
              <a:t> with supervised information for the target T.</a:t>
            </a:r>
          </a:p>
          <a:p>
            <a:pPr lvl="1"/>
            <a:r>
              <a:rPr lang="en-US" dirty="0"/>
              <a:t>Existing FSL problems are mainly supervised learning problems. </a:t>
            </a:r>
          </a:p>
          <a:p>
            <a:pPr lvl="1"/>
            <a:r>
              <a:rPr lang="en-US" dirty="0"/>
              <a:t>Few-shot classification learns classifiers given only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a few labeled examples of each class</a:t>
            </a:r>
            <a:r>
              <a:rPr lang="en-US" dirty="0"/>
              <a:t>. </a:t>
            </a:r>
          </a:p>
          <a:p>
            <a:pPr lvl="2"/>
            <a:r>
              <a:rPr lang="en-US" sz="2800" dirty="0"/>
              <a:t>image classification </a:t>
            </a:r>
          </a:p>
          <a:p>
            <a:pPr lvl="2"/>
            <a:r>
              <a:rPr lang="en-US" sz="2800" dirty="0"/>
              <a:t>sentiment classification from short text </a:t>
            </a:r>
          </a:p>
          <a:p>
            <a:pPr lvl="2"/>
            <a:r>
              <a:rPr lang="en-US" sz="2800" dirty="0"/>
              <a:t>object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8365816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/>
          </a:bodyPr>
          <a:lstStyle/>
          <a:p>
            <a:r>
              <a:rPr lang="en-US" dirty="0"/>
              <a:t>Few-shot classification learns a classifier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which predicts label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for each input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.</a:t>
            </a:r>
          </a:p>
          <a:p>
            <a:r>
              <a:rPr lang="en-US" dirty="0"/>
              <a:t>Usually, one considers the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N-way-K-shot</a:t>
            </a:r>
            <a:r>
              <a:rPr lang="en-US" dirty="0"/>
              <a:t> classification, </a:t>
            </a:r>
            <a:br>
              <a:rPr lang="en-US" dirty="0"/>
            </a:br>
            <a:r>
              <a:rPr lang="en-US" dirty="0"/>
              <a:t>in which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en-US" dirty="0"/>
              <a:t> contains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= KN </a:t>
            </a:r>
            <a:r>
              <a:rPr lang="en-US" dirty="0"/>
              <a:t>examples </a:t>
            </a:r>
            <a:br>
              <a:rPr lang="en-US" dirty="0"/>
            </a:br>
            <a:r>
              <a:rPr lang="en-US" dirty="0"/>
              <a:t>from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C00000"/>
                </a:solidFill>
              </a:rPr>
              <a:t> classes </a:t>
            </a:r>
            <a:r>
              <a:rPr lang="en-US" dirty="0"/>
              <a:t>each with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15057539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Few-Shot Learning (FSL)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55ED94-65AB-ED4B-8969-AA65A4D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21" y="1285461"/>
            <a:ext cx="11222181" cy="5437435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Few-Shot Learning (FSL)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10 ~ 100 </a:t>
            </a:r>
            <a:r>
              <a:rPr lang="en-US" sz="4000" dirty="0"/>
              <a:t>examples</a:t>
            </a:r>
          </a:p>
          <a:p>
            <a:pPr marL="320040" indent="-320040"/>
            <a:r>
              <a:rPr lang="en-US" sz="4400" dirty="0"/>
              <a:t>One-Shot Learning (1SL)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1 </a:t>
            </a:r>
            <a:r>
              <a:rPr lang="en-US" sz="4000" dirty="0"/>
              <a:t>example</a:t>
            </a:r>
          </a:p>
          <a:p>
            <a:pPr marL="320040" indent="-320040"/>
            <a:r>
              <a:rPr lang="en-US" sz="4400" dirty="0"/>
              <a:t>Zero-Shot Learning (0SL)(ZSL)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0</a:t>
            </a:r>
            <a:endParaRPr lang="en-US" sz="4000" dirty="0"/>
          </a:p>
          <a:p>
            <a:pPr marL="320040" indent="-320040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94088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81D2F-5BBA-38F4-94A3-85856E96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1" y="2134340"/>
            <a:ext cx="11364238" cy="25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99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6920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Comparison of learning with sufficient and few training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D9FFB-3E78-2669-9E27-21B6824F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54093"/>
            <a:ext cx="10541660" cy="50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0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3301105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7242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100" dirty="0"/>
              <a:t>Different perspectives on how FSL methods solve the few-shot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01187-915B-C3CA-5475-217DA2EA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6" y="1567614"/>
            <a:ext cx="11690808" cy="49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796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4AD13-DDFA-6D4C-4CB0-9EC63B0C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29" y="932821"/>
            <a:ext cx="6712526" cy="5582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7F95A9-897C-F9AB-644D-C9AFA55B2D20}"/>
              </a:ext>
            </a:extLst>
          </p:cNvPr>
          <p:cNvSpPr txBox="1"/>
          <p:nvPr/>
        </p:nvSpPr>
        <p:spPr>
          <a:xfrm>
            <a:off x="352548" y="2689861"/>
            <a:ext cx="27231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 taxonomy of FSL methods</a:t>
            </a:r>
          </a:p>
        </p:txBody>
      </p:sp>
    </p:spTree>
    <p:extLst>
      <p:ext uri="{BB962C8B-B14F-4D97-AF65-F5344CB8AC3E}">
        <p14:creationId xmlns:p14="http://schemas.microsoft.com/office/powerpoint/2010/main" val="36185600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34AAB-3E52-4B8F-A20D-6300B8AB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12" y="1603432"/>
            <a:ext cx="10231944" cy="39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995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5F900-CBF5-EF9D-60DD-FFA94FE2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948418"/>
            <a:ext cx="9232644" cy="56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81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88F63-4A64-C8DE-4EFB-BCE2AB3E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58" y="2119362"/>
            <a:ext cx="10834688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442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707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4000" dirty="0"/>
              <a:t>Solving the FSL problem by data augmentation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34C4E-34CA-466E-72AC-F702EAB4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3" y="1362204"/>
            <a:ext cx="8515350" cy="52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290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4153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Focusing on the Data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97595-C56C-EF48-6926-ACD59E49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2" y="2250449"/>
            <a:ext cx="11576476" cy="28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3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D4BD9-B109-55A0-2989-20D8E360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2" y="2079625"/>
            <a:ext cx="11831715" cy="26987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DC5512A-08B4-0069-E282-A1BD863A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65" y="84677"/>
            <a:ext cx="11477468" cy="14153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Focusing on the Model Perspective</a:t>
            </a:r>
          </a:p>
        </p:txBody>
      </p:sp>
    </p:spTree>
    <p:extLst>
      <p:ext uri="{BB962C8B-B14F-4D97-AF65-F5344CB8AC3E}">
        <p14:creationId xmlns:p14="http://schemas.microsoft.com/office/powerpoint/2010/main" val="23222366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E29C5-956D-EB35-FD67-0E8DA90C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192" y="1209192"/>
            <a:ext cx="7112572" cy="5281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0251D0-9B4D-72B7-25C6-D59CEE1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09015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300" dirty="0"/>
              <a:t>Solving the FSL problem by multitask learning with parameter sharing</a:t>
            </a:r>
          </a:p>
        </p:txBody>
      </p:sp>
    </p:spTree>
    <p:extLst>
      <p:ext uri="{BB962C8B-B14F-4D97-AF65-F5344CB8AC3E}">
        <p14:creationId xmlns:p14="http://schemas.microsoft.com/office/powerpoint/2010/main" val="38131671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09015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300" dirty="0"/>
              <a:t>Solving the FSL problem by multitask learning with parameter tying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24838-EE7A-28E0-D3F9-B7821141E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99" y="1175040"/>
            <a:ext cx="9892402" cy="51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6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30578</TotalTime>
  <Words>7865</Words>
  <Application>Microsoft Macintosh PowerPoint</Application>
  <PresentationFormat>Widescreen</PresentationFormat>
  <Paragraphs>760</Paragraphs>
  <Slides>142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9" baseType="lpstr">
      <vt:lpstr>NimbusRomNo9L</vt:lpstr>
      <vt:lpstr>Arial</vt:lpstr>
      <vt:lpstr>Calibri</vt:lpstr>
      <vt:lpstr>Courier</vt:lpstr>
      <vt:lpstr>Helvetica Neue</vt:lpstr>
      <vt:lpstr>Times New Roman</vt:lpstr>
      <vt:lpstr>Office Theme</vt:lpstr>
      <vt:lpstr>The Theory of Learning  and  Ensemble Learning</vt:lpstr>
      <vt:lpstr>Syllabus</vt:lpstr>
      <vt:lpstr>Syllabus</vt:lpstr>
      <vt:lpstr>Syllabus</vt:lpstr>
      <vt:lpstr>The Theory of Learning  and  Ensemble Learning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Artificial Intelligence Machine Learning &amp; Deep Learning</vt:lpstr>
      <vt:lpstr>AI, ML, DL</vt:lpstr>
      <vt:lpstr>The  Theory of Learning</vt:lpstr>
      <vt:lpstr>The Theory of Learning</vt:lpstr>
      <vt:lpstr>The Theory of Learning</vt:lpstr>
      <vt:lpstr>Computational Learning Theory</vt:lpstr>
      <vt:lpstr>Probably approximately correct (PAC)</vt:lpstr>
      <vt:lpstr>Linear function</vt:lpstr>
      <vt:lpstr>Linear Regression Weight Space</vt:lpstr>
      <vt:lpstr>Ensemble Learning</vt:lpstr>
      <vt:lpstr>Ensemble Learning</vt:lpstr>
      <vt:lpstr>Ensemble Models Heterogeneous Ensemble</vt:lpstr>
      <vt:lpstr>Ensemble Learning</vt:lpstr>
      <vt:lpstr>Why Ensemble Learning</vt:lpstr>
      <vt:lpstr>Ensemble Learning</vt:lpstr>
      <vt:lpstr>Ensemble Learning: Bagging</vt:lpstr>
      <vt:lpstr>Ensemble Learning: Random forests</vt:lpstr>
      <vt:lpstr>Ensemble Learning: Random forests</vt:lpstr>
      <vt:lpstr>Ensemble Learning: Stacking</vt:lpstr>
      <vt:lpstr>Ensemble Learning: Boosting</vt:lpstr>
      <vt:lpstr>Ensemble Learning: Boosting</vt:lpstr>
      <vt:lpstr>Ensemble Learning:  Gradient boosting</vt:lpstr>
      <vt:lpstr>Ensemble Learning:  Online learning</vt:lpstr>
      <vt:lpstr>Meta Learning: Learning to Learn</vt:lpstr>
      <vt:lpstr>Deep Learning  Transfer Learning  Few-Shot Learning Meta Learning </vt:lpstr>
      <vt:lpstr>Deep Learning, Transfer Learning,  Few-Shot Learning, Meta Learning </vt:lpstr>
      <vt:lpstr>Machine Learning, Deep Learning, Meta Learning</vt:lpstr>
      <vt:lpstr>Machine Learning, Deep Learning, Meta Learning</vt:lpstr>
      <vt:lpstr>Few-Shot Learning (FSL) and Meta Learning Machine learning from few training examples</vt:lpstr>
      <vt:lpstr>Meta Learning, Transfer Learning,  Ensemble Learning, Continual Learning,  Multi-Task Learning</vt:lpstr>
      <vt:lpstr>Meta-Learning and Few-shot Learning  Notations and Terms</vt:lpstr>
      <vt:lpstr>Meta-Learning Symbols</vt:lpstr>
      <vt:lpstr>Meta-Learning Example Setup</vt:lpstr>
      <vt:lpstr>Few-Shot Learning (FSL) Solving the FSL problem by meta-learning</vt:lpstr>
      <vt:lpstr>Few-Shot Learning (FSL) Meta-learning</vt:lpstr>
      <vt:lpstr>Meta-Task Learning (MTL)  Transfer Learning Strategy for Meta-Learning</vt:lpstr>
      <vt:lpstr>Meta Learning</vt:lpstr>
      <vt:lpstr>Transfer Learning, Fine-tuning, Few-shot learning</vt:lpstr>
      <vt:lpstr>Transfer Learning</vt:lpstr>
      <vt:lpstr>BERT: Pre-training of Deep Bidirectional Transformers for Language Understanding</vt:lpstr>
      <vt:lpstr>Meta Learning</vt:lpstr>
      <vt:lpstr>Meta Learning</vt:lpstr>
      <vt:lpstr>Meta-learning Approaches</vt:lpstr>
      <vt:lpstr>Meta Learning: Learning to Learn</vt:lpstr>
      <vt:lpstr>Metric-based Meta-learning M-Way K-Shot Task (4-way-1-shot classification task)</vt:lpstr>
      <vt:lpstr>Metric-based Meta-Learning Methods</vt:lpstr>
      <vt:lpstr>Convolutional Siamese Network</vt:lpstr>
      <vt:lpstr>Meta Learning: Matching Networks </vt:lpstr>
      <vt:lpstr>Few-shot Prototypes vc are computed as the mean of embedded support examples for each class</vt:lpstr>
      <vt:lpstr>Meta Learning: Relation Network</vt:lpstr>
      <vt:lpstr>Meta Learning: Category Traversal Module (CTM) </vt:lpstr>
      <vt:lpstr>Optimization-based Meta-Learning Methods</vt:lpstr>
      <vt:lpstr>Computational Graph for the Forward Pass of the Meta-learner</vt:lpstr>
      <vt:lpstr>Model-Agnostic Meta-Learning (MAML) Hierarchically Structured Meta-Learning (HSML)</vt:lpstr>
      <vt:lpstr>Latent Embedding Optimization (LEO)</vt:lpstr>
      <vt:lpstr>Overall Architecture of Meta Networks</vt:lpstr>
      <vt:lpstr> The Transformers Timeline</vt:lpstr>
      <vt:lpstr>Transformer Models</vt:lpstr>
      <vt:lpstr>Pre-trained Models (PTM)</vt:lpstr>
      <vt:lpstr>Pre-trained Models (PTM)</vt:lpstr>
      <vt:lpstr>ULMFiT: 3 Steps  Transfer Learning in NLP </vt:lpstr>
      <vt:lpstr>A typical pipeline for  training transformer models  with the  Datasets,  Tokenizers, and  Transformers libraries</vt:lpstr>
      <vt:lpstr>Few-Shot Learning (FSL) Typical Scenarios </vt:lpstr>
      <vt:lpstr>Few-Shot Learning (FSL) </vt:lpstr>
      <vt:lpstr>Machine Learning</vt:lpstr>
      <vt:lpstr>Few-Shot Learning (FSL) </vt:lpstr>
      <vt:lpstr>Few-Shot Learning (FSL) </vt:lpstr>
      <vt:lpstr>Few-Shot Learning (FSL) </vt:lpstr>
      <vt:lpstr>Few-Shot Learning (FSL) </vt:lpstr>
      <vt:lpstr>Few-Shot Learning (FSL) Comparison of learning with sufficient and few training samples</vt:lpstr>
      <vt:lpstr>Few-Shot Learning (FSL) Different perspectives on how FSL methods solve the few-shot problem</vt:lpstr>
      <vt:lpstr>Few-Shot Learning (FSL)</vt:lpstr>
      <vt:lpstr>Few-Shot Learning (FSL)</vt:lpstr>
      <vt:lpstr>Few-Shot Learning (FSL)</vt:lpstr>
      <vt:lpstr>Few-Shot Learning (FSL)</vt:lpstr>
      <vt:lpstr>Few-Shot Learning (FSL) Solving the FSL problem by data augmentation</vt:lpstr>
      <vt:lpstr>Few-Shot Learning (FSL) Characteristics for FSL Methods Focusing on the Data Perspective</vt:lpstr>
      <vt:lpstr>Few-Shot Learning (FSL) Characteristics for FSL Methods Focusing on the Model Perspective</vt:lpstr>
      <vt:lpstr>Few-Shot Learning (FSL) Solving the FSL problem by multitask learning with parameter sharing</vt:lpstr>
      <vt:lpstr>Few-Shot Learning (FSL) Solving the FSL problem by multitask learning with parameter tying</vt:lpstr>
      <vt:lpstr>Few-Shot Learning (FSL) Characteristics of Embedding Learning Methods</vt:lpstr>
      <vt:lpstr>Few-Shot Learning (FSL) Solving the FSL problem by task-invariant embedding model</vt:lpstr>
      <vt:lpstr>Few-Shot Learning (FSL) Solving the FSL problem by hybrid embedding model</vt:lpstr>
      <vt:lpstr>Few-Shot Learning (FSL) Solving the FSL problem by learning with external memory</vt:lpstr>
      <vt:lpstr>Few-Shot Learning (FSL) Characteristics of FSL Methods  Based on Learning with External Memory</vt:lpstr>
      <vt:lpstr>Few-Shot Learning (FSL) Solving the FSL problem by generative modeling</vt:lpstr>
      <vt:lpstr>Few-Shot Learning (FSL) Solving the FSL problem by fine-tuning existing parameter θ0  by regularization</vt:lpstr>
      <vt:lpstr>Few-Shot Learning (FSL) Characteristics for FSL Methods  Focusing on the Algorithm Perspective</vt:lpstr>
      <vt:lpstr>Few-Shot Learning (FSL) Solving the FSL problem by meta-learning</vt:lpstr>
      <vt:lpstr>Few-Shot Learning (FSL) Meta-learning</vt:lpstr>
      <vt:lpstr>Few-Shot Learning (FSL) Matching networks</vt:lpstr>
      <vt:lpstr>Few-Shot Learning (FSL) Prototypical network</vt:lpstr>
      <vt:lpstr>Few-Shot Learning (FSL) for medical text</vt:lpstr>
      <vt:lpstr>Few-Shot Learning (FSL) for medical text</vt:lpstr>
      <vt:lpstr>Multimodal Few-Shot Learning with  Frozen Language Models</vt:lpstr>
      <vt:lpstr>Multimodal Few-Shot Learning with  Frozen Language Models</vt:lpstr>
      <vt:lpstr>Multimodal Few-Shot Learning with  Frozen Language Models</vt:lpstr>
      <vt:lpstr>Multimodal Few-Shot Learning with  Frozen Language Models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Transformer (Attention is All You Need)  (Vaswani et al., 2017)</vt:lpstr>
      <vt:lpstr>BERT: Pre-training of Deep Bidirectional Transformers for Language Understanding</vt:lpstr>
      <vt:lpstr>Transformer Models</vt:lpstr>
      <vt:lpstr>PowerPoint Presentation</vt:lpstr>
      <vt:lpstr>PowerPoint Presentation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Stuart Russell and Peter Norvig (2020),  Artificial Intelligence: A Modern Approach,  4th Edition, Pearson</vt:lpstr>
      <vt:lpstr>Artificial Intelligence: A Modern Approach (AIMA)</vt:lpstr>
      <vt:lpstr>Artificial Intelligence: A Modern Approach (AIMA)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imyday@gmail.com</cp:lastModifiedBy>
  <cp:revision>1475</cp:revision>
  <cp:lastPrinted>2020-12-23T14:44:17Z</cp:lastPrinted>
  <dcterms:created xsi:type="dcterms:W3CDTF">2019-09-12T03:09:52Z</dcterms:created>
  <dcterms:modified xsi:type="dcterms:W3CDTF">2022-10-26T00:12:01Z</dcterms:modified>
  <cp:category/>
</cp:coreProperties>
</file>